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92"/>
  </p:notesMasterIdLst>
  <p:handoutMasterIdLst>
    <p:handoutMasterId r:id="rId93"/>
  </p:handoutMasterIdLst>
  <p:sldIdLst>
    <p:sldId id="1106" r:id="rId2"/>
    <p:sldId id="1108" r:id="rId3"/>
    <p:sldId id="1331" r:id="rId4"/>
    <p:sldId id="1336" r:id="rId5"/>
    <p:sldId id="1311" r:id="rId6"/>
    <p:sldId id="1319" r:id="rId7"/>
    <p:sldId id="1312" r:id="rId8"/>
    <p:sldId id="1313" r:id="rId9"/>
    <p:sldId id="1314" r:id="rId10"/>
    <p:sldId id="1315" r:id="rId11"/>
    <p:sldId id="1316" r:id="rId12"/>
    <p:sldId id="1317" r:id="rId13"/>
    <p:sldId id="1318" r:id="rId14"/>
    <p:sldId id="1139" r:id="rId15"/>
    <p:sldId id="1140" r:id="rId16"/>
    <p:sldId id="1141" r:id="rId17"/>
    <p:sldId id="1142" r:id="rId18"/>
    <p:sldId id="1143" r:id="rId19"/>
    <p:sldId id="1221" r:id="rId20"/>
    <p:sldId id="1144" r:id="rId21"/>
    <p:sldId id="1145" r:id="rId22"/>
    <p:sldId id="1146" r:id="rId23"/>
    <p:sldId id="1147" r:id="rId24"/>
    <p:sldId id="1148" r:id="rId25"/>
    <p:sldId id="1150" r:id="rId26"/>
    <p:sldId id="1151" r:id="rId27"/>
    <p:sldId id="1219" r:id="rId28"/>
    <p:sldId id="1152" r:id="rId29"/>
    <p:sldId id="1153" r:id="rId30"/>
    <p:sldId id="1154" r:id="rId31"/>
    <p:sldId id="1155" r:id="rId32"/>
    <p:sldId id="1156" r:id="rId33"/>
    <p:sldId id="1157" r:id="rId34"/>
    <p:sldId id="1158" r:id="rId35"/>
    <p:sldId id="1159" r:id="rId36"/>
    <p:sldId id="1160" r:id="rId37"/>
    <p:sldId id="1161" r:id="rId38"/>
    <p:sldId id="1162" r:id="rId39"/>
    <p:sldId id="1163" r:id="rId40"/>
    <p:sldId id="1164" r:id="rId41"/>
    <p:sldId id="1165" r:id="rId42"/>
    <p:sldId id="1166" r:id="rId43"/>
    <p:sldId id="1167" r:id="rId44"/>
    <p:sldId id="1168" r:id="rId45"/>
    <p:sldId id="1170" r:id="rId46"/>
    <p:sldId id="1171" r:id="rId47"/>
    <p:sldId id="1247" r:id="rId48"/>
    <p:sldId id="1254" r:id="rId49"/>
    <p:sldId id="1255" r:id="rId50"/>
    <p:sldId id="1256" r:id="rId51"/>
    <p:sldId id="1257" r:id="rId52"/>
    <p:sldId id="1258" r:id="rId53"/>
    <p:sldId id="1259" r:id="rId54"/>
    <p:sldId id="1260" r:id="rId55"/>
    <p:sldId id="1261" r:id="rId56"/>
    <p:sldId id="1262" r:id="rId57"/>
    <p:sldId id="1263" r:id="rId58"/>
    <p:sldId id="1264" r:id="rId59"/>
    <p:sldId id="1265" r:id="rId60"/>
    <p:sldId id="1335" r:id="rId61"/>
    <p:sldId id="1266" r:id="rId62"/>
    <p:sldId id="1267" r:id="rId63"/>
    <p:sldId id="1290" r:id="rId64"/>
    <p:sldId id="1291" r:id="rId65"/>
    <p:sldId id="1292" r:id="rId66"/>
    <p:sldId id="1293" r:id="rId67"/>
    <p:sldId id="1294" r:id="rId68"/>
    <p:sldId id="1295" r:id="rId69"/>
    <p:sldId id="1296" r:id="rId70"/>
    <p:sldId id="1329" r:id="rId71"/>
    <p:sldId id="1308" r:id="rId72"/>
    <p:sldId id="1309" r:id="rId73"/>
    <p:sldId id="1297" r:id="rId74"/>
    <p:sldId id="1298" r:id="rId75"/>
    <p:sldId id="1299" r:id="rId76"/>
    <p:sldId id="1300" r:id="rId77"/>
    <p:sldId id="1304" r:id="rId78"/>
    <p:sldId id="1333" r:id="rId79"/>
    <p:sldId id="1334" r:id="rId80"/>
    <p:sldId id="1301" r:id="rId81"/>
    <p:sldId id="1321" r:id="rId82"/>
    <p:sldId id="1322" r:id="rId83"/>
    <p:sldId id="1323" r:id="rId84"/>
    <p:sldId id="1324" r:id="rId85"/>
    <p:sldId id="1325" r:id="rId86"/>
    <p:sldId id="1326" r:id="rId87"/>
    <p:sldId id="1327" r:id="rId88"/>
    <p:sldId id="1328" r:id="rId89"/>
    <p:sldId id="1307" r:id="rId90"/>
    <p:sldId id="1310" r:id="rId9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ker@icsi.berkeley.edu" initials="s" lastIdx="1" clrIdx="0"/>
  <p:cmAuthor id="2" name="shenker@icsi.berkeley.edu" initials="s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800080"/>
    <a:srgbClr val="FF9857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64"/>
    <p:restoredTop sz="91798"/>
  </p:normalViewPr>
  <p:slideViewPr>
    <p:cSldViewPr>
      <p:cViewPr>
        <p:scale>
          <a:sx n="85" d="100"/>
          <a:sy n="85" d="100"/>
        </p:scale>
        <p:origin x="488" y="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notesMaster" Target="notesMasters/notesMaster1.xml"/><Relationship Id="rId93" Type="http://schemas.openxmlformats.org/officeDocument/2006/relationships/handoutMaster" Target="handoutMasters/handoutMaster1.xml"/><Relationship Id="rId94" Type="http://schemas.openxmlformats.org/officeDocument/2006/relationships/commentAuthors" Target="commentAuthors.xml"/><Relationship Id="rId95" Type="http://schemas.openxmlformats.org/officeDocument/2006/relationships/presProps" Target="presProps.xml"/><Relationship Id="rId96" Type="http://schemas.openxmlformats.org/officeDocument/2006/relationships/viewProps" Target="viewProps.xml"/><Relationship Id="rId97" Type="http://schemas.openxmlformats.org/officeDocument/2006/relationships/theme" Target="theme/theme1.xml"/><Relationship Id="rId9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18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849DD4-7186-4642-9F23-50AB4D87C437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780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C7672D-F7A8-8D43-80DB-7EE57F86E28F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56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363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D8F37AF-0797-C546-9F20-857C3937A32D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77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202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B45511A-4912-C34E-9F07-84ECF2F53DCE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97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02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849DD4-7186-4642-9F23-50AB4D87C437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42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216833-82A8-B34A-B141-487C52E91C0E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918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5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B86DB4-DB02-434D-BF4E-8499BEC609E4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051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60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36CF3E-E769-AC40-9E12-9CC078555AB7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7102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54433D-2A41-5444-9C42-7A0F027E8C55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87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749FBFF-1FB3-644D-B84E-14F40F51DCB3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9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2195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BFC7EA-0BB6-894E-83B3-32EB41C590E5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3595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9745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6196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E73F25-B83A-D648-AFA5-DAF8D5ED7F57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2182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1D775E9-34A9-5740-8B6A-2245DF9D9237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Number of first byte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7086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5A168B-27D0-7543-8B5C-E259A2AE562B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4810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F2A7C32-EDE9-974C-B616-F1AC4FB7C327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199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CEBFA1-51FF-A24F-867E-EEE6959AA91E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0549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4DCC38-56B0-7C45-9622-D4994682E07F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Being fair to others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6019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69A29A-D16C-864E-998C-C62256933E1F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0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Picture on board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80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749FBFF-1FB3-644D-B84E-14F40F51DCB3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9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2229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F2A7C32-EDE9-974C-B616-F1AC4FB7C327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3013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5A168B-27D0-7543-8B5C-E259A2AE562B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874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5A168B-27D0-7543-8B5C-E259A2AE562B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226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5A168B-27D0-7543-8B5C-E259A2AE562B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301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E5501C-9988-6F4E-B25E-B236D1649972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065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C3C6E6-5BD2-C34F-9643-EE0DADF7AF6D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7214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479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F2A7C32-EDE9-974C-B616-F1AC4FB7C327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9924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DA2366B-52EF-3444-8850-E96CED3DF2B0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634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4DF27C-0FEC-5A40-93C3-13DF470A23DC}" type="slidenum">
              <a:rPr lang="en-US" sz="1300" b="0">
                <a:latin typeface="Times New Roman" charset="0"/>
              </a:rPr>
              <a:pPr eaLnBrk="1" hangingPunct="1"/>
              <a:t>57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958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749FBFF-1FB3-644D-B84E-14F40F51DCB3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9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6950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BE0D8A3-F38D-B54D-8553-157BA775C751}" type="slidenum">
              <a:rPr lang="en-US" sz="1300" b="0">
                <a:latin typeface="Times New Roman" charset="0"/>
              </a:rPr>
              <a:pPr eaLnBrk="1" hangingPunct="1"/>
              <a:t>58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874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C67908-891F-064C-BF1C-8DC331DCFB45}" type="slidenum">
              <a:rPr lang="en-US" sz="1300" b="0">
                <a:latin typeface="Times New Roman" charset="0"/>
              </a:rPr>
              <a:pPr eaLnBrk="1" hangingPunct="1"/>
              <a:t>59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271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907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EB63B9-CE76-CA46-A985-4EBE2E5DD35D}" type="slidenum">
              <a:rPr lang="en-US" sz="1300" b="0">
                <a:latin typeface="Times New Roman" charset="0"/>
              </a:rPr>
              <a:pPr eaLnBrk="1" hangingPunct="1"/>
              <a:t>61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597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5A0D10-E7F8-E946-BE1E-635A5BF6387A}" type="slidenum">
              <a:rPr lang="en-US" sz="1300" b="0">
                <a:latin typeface="Times New Roman" charset="0"/>
              </a:rPr>
              <a:pPr eaLnBrk="1" hangingPunct="1"/>
              <a:t>62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5034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7D956A-96C7-F145-A8F0-0DA5F0A232B9}" type="slidenum">
              <a:rPr lang="en-US" sz="1300" b="0">
                <a:latin typeface="Times New Roman" charset="0"/>
              </a:rPr>
              <a:pPr eaLnBrk="1" hangingPunct="1"/>
              <a:t>63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9385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9B2A7C-4352-6F4A-9BCA-59016BCB4C2F}" type="slidenum">
              <a:rPr lang="en-US" sz="1300" b="0">
                <a:latin typeface="Times New Roman" charset="0"/>
              </a:rPr>
              <a:pPr eaLnBrk="1" hangingPunct="1"/>
              <a:t>64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Why timer?  Will get packet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with no state!!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89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4BC5DD-F3D6-734B-AE37-06D4ABF193E0}" type="slidenum">
              <a:rPr lang="en-US" sz="1300" b="0">
                <a:latin typeface="Times New Roman" charset="0"/>
              </a:rPr>
              <a:pPr eaLnBrk="1" hangingPunct="1"/>
              <a:t>65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0475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F2F9F7-F13F-A745-B601-041547EB2A10}" type="slidenum">
              <a:rPr lang="en-US" sz="1300" b="0">
                <a:latin typeface="Times New Roman" charset="0"/>
              </a:rPr>
              <a:pPr eaLnBrk="1" hangingPunct="1"/>
              <a:t>66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4670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2D54F11-1446-9A4B-9BC9-EF5BC23E79FB}" type="slidenum">
              <a:rPr lang="en-US" sz="1300" b="0">
                <a:latin typeface="Times New Roman" charset="0"/>
              </a:rPr>
              <a:pPr eaLnBrk="1" hangingPunct="1"/>
              <a:t>69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899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9ECE046-2009-284B-991D-6AEAD235ED8F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16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118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86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50532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90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608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AD94C4A-3AC1-7348-853D-72E41CBBFB82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097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FC33C67-3A26-4B4C-A1F6-16771664FCBA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91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CB871EB-5C4B-044D-B449-4650714033A5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911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EC4F68E-2C62-554F-9085-4EB0F44760B5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970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534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CS 168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Transport and TCP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</a:t>
            </a:r>
            <a:r>
              <a:rPr lang="en-US" altLang="en-US" dirty="0" smtClean="0">
                <a:solidFill>
                  <a:srgbClr val="660066"/>
                </a:solidFill>
              </a:rPr>
              <a:t>2017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CS168.io</a:t>
            </a:r>
            <a:endParaRPr lang="en-US" altLang="en-US" u="sng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6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Connections (or sessions)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Reliability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requires keeping state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Sender: packets sent but not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ACKed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and related timers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Receiver: noncontiguous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packets</a:t>
            </a:r>
          </a:p>
          <a:p>
            <a:pPr lvl="5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Each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bytestream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is called a connection or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session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Each with their own connection state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State is in hosts, not network!</a:t>
            </a:r>
          </a:p>
          <a:p>
            <a:pPr lvl="4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Example: I am using HTTP to access content on two different hosts, and I’m also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ssh’ing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into another host.  How many sessions is this?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Services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not available</a:t>
            </a:r>
            <a:endParaRPr lang="en-US" dirty="0">
              <a:latin typeface="Arial" charset="0"/>
            </a:endParaRP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Delay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and/or bandwidth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guarantees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This cannot be offered by transport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Requires support at IP level (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and let’s not go there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Sessions that survive change-of-IP-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address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This is an artifact of current implementations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As we shall see</a:t>
            </a: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….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828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F1124FF-BE3C-114F-BED2-E49B705F42D7}" type="slidenum">
              <a:rPr lang="en-US" sz="1400" b="0">
                <a:latin typeface="Times New Roman" charset="0"/>
              </a:rPr>
              <a:pPr eaLnBrk="1" hangingPunct="1"/>
              <a:t>11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64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16-bit port address space for </a:t>
            </a:r>
            <a:r>
              <a:rPr lang="en-US" dirty="0" smtClean="0"/>
              <a:t>UDP, TCP</a:t>
            </a:r>
            <a:endParaRPr lang="en-US" dirty="0"/>
          </a:p>
          <a:p>
            <a:endParaRPr lang="en-US" dirty="0"/>
          </a:p>
          <a:p>
            <a:r>
              <a:rPr lang="en-US" dirty="0"/>
              <a:t>“Well known” ports (</a:t>
            </a:r>
            <a:r>
              <a:rPr lang="en-US" dirty="0" smtClean="0"/>
              <a:t>0-1023)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greement on which services </a:t>
            </a:r>
            <a:r>
              <a:rPr lang="en-US" dirty="0"/>
              <a:t>run on these ports</a:t>
            </a:r>
          </a:p>
          <a:p>
            <a:pPr lvl="1"/>
            <a:r>
              <a:rPr lang="en-US" dirty="0"/>
              <a:t>e.g., ssh:22, http:80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lient (app) knows appropriate port on server</a:t>
            </a:r>
            <a:endParaRPr lang="en-US" dirty="0"/>
          </a:p>
          <a:p>
            <a:pPr lvl="1"/>
            <a:r>
              <a:rPr lang="en-US" dirty="0"/>
              <a:t>Services can listen on well-known port</a:t>
            </a:r>
          </a:p>
          <a:p>
            <a:endParaRPr lang="en-US" dirty="0"/>
          </a:p>
          <a:p>
            <a:r>
              <a:rPr lang="en-US" dirty="0"/>
              <a:t>Ephemeral ports (most 1024-65535</a:t>
            </a:r>
            <a:r>
              <a:rPr lang="en-US" dirty="0" smtClean="0"/>
              <a:t>):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iven </a:t>
            </a:r>
            <a:r>
              <a:rPr lang="en-US" dirty="0"/>
              <a:t>to </a:t>
            </a:r>
            <a:r>
              <a:rPr lang="en-US" dirty="0" smtClean="0"/>
              <a:t>clients (at random)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594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Multiplexing and Demultiplexing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058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85850"/>
            <a:ext cx="8534400" cy="5045075"/>
          </a:xfrm>
        </p:spPr>
        <p:txBody>
          <a:bodyPr/>
          <a:lstStyle/>
          <a:p>
            <a:r>
              <a:rPr lang="en-US" sz="2400" dirty="0">
                <a:latin typeface="Arial" charset="0"/>
              </a:rPr>
              <a:t>Host receives IP datagrams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Each datagram has source and destination IP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address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Each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segment has source and destination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port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number </a:t>
            </a:r>
          </a:p>
          <a:p>
            <a:r>
              <a:rPr lang="en-US" sz="2400" dirty="0">
                <a:latin typeface="Arial" charset="0"/>
              </a:rPr>
              <a:t>Host uses IP addresses and port numbers to direct the segment to appropriate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socket</a:t>
            </a:r>
          </a:p>
        </p:txBody>
      </p:sp>
      <p:sp>
        <p:nvSpPr>
          <p:cNvPr id="28057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376D507-8826-6A4E-96BC-1AF4762A6D70}" type="slidenum">
              <a:rPr lang="en-US" sz="1400" b="0">
                <a:latin typeface="Times New Roman" charset="0"/>
              </a:rPr>
              <a:pPr eaLnBrk="1" hangingPunct="1"/>
              <a:t>13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280578" name="Rectangle 2"/>
          <p:cNvSpPr>
            <a:spLocks noChangeArrowheads="1"/>
          </p:cNvSpPr>
          <p:nvPr/>
        </p:nvSpPr>
        <p:spPr bwMode="auto">
          <a:xfrm>
            <a:off x="3216275" y="3552825"/>
            <a:ext cx="3324225" cy="32004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3140075" y="3648075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0582" name="Text Box 6"/>
          <p:cNvSpPr txBox="1">
            <a:spLocks noChangeArrowheads="1"/>
          </p:cNvSpPr>
          <p:nvPr/>
        </p:nvSpPr>
        <p:spPr bwMode="auto">
          <a:xfrm>
            <a:off x="3124200" y="36703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FF0000"/>
                </a:solidFill>
                <a:latin typeface="Comic Sans MS" charset="0"/>
              </a:rPr>
              <a:t>source port #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280583" name="Text Box 7"/>
          <p:cNvSpPr txBox="1">
            <a:spLocks noChangeArrowheads="1"/>
          </p:cNvSpPr>
          <p:nvPr/>
        </p:nvSpPr>
        <p:spPr bwMode="auto">
          <a:xfrm>
            <a:off x="4903788" y="3670300"/>
            <a:ext cx="1452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FF0000"/>
                </a:solidFill>
                <a:latin typeface="Comic Sans MS" charset="0"/>
              </a:rPr>
              <a:t>dest port #</a:t>
            </a:r>
            <a:endParaRPr lang="en-US" sz="2400" b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280584" name="Line 8"/>
          <p:cNvSpPr>
            <a:spLocks noChangeShapeType="1"/>
          </p:cNvSpPr>
          <p:nvPr/>
        </p:nvSpPr>
        <p:spPr bwMode="auto">
          <a:xfrm flipV="1">
            <a:off x="3130550" y="4048125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585" name="Line 9"/>
          <p:cNvSpPr>
            <a:spLocks noChangeShapeType="1"/>
          </p:cNvSpPr>
          <p:nvPr/>
        </p:nvSpPr>
        <p:spPr bwMode="auto">
          <a:xfrm flipV="1">
            <a:off x="3140075" y="5038725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586" name="Line 10"/>
          <p:cNvSpPr>
            <a:spLocks noChangeShapeType="1"/>
          </p:cNvSpPr>
          <p:nvPr/>
        </p:nvSpPr>
        <p:spPr bwMode="auto">
          <a:xfrm flipV="1">
            <a:off x="4778375" y="3648075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587" name="Text Box 11"/>
          <p:cNvSpPr txBox="1">
            <a:spLocks noChangeArrowheads="1"/>
          </p:cNvSpPr>
          <p:nvPr/>
        </p:nvSpPr>
        <p:spPr bwMode="auto">
          <a:xfrm>
            <a:off x="4279900" y="3217863"/>
            <a:ext cx="950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Comic Sans MS" charset="0"/>
              </a:rPr>
              <a:t>32 bits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280588" name="Line 12"/>
          <p:cNvSpPr>
            <a:spLocks noChangeShapeType="1"/>
          </p:cNvSpPr>
          <p:nvPr/>
        </p:nvSpPr>
        <p:spPr bwMode="auto">
          <a:xfrm>
            <a:off x="5235575" y="3414713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589" name="Line 13"/>
          <p:cNvSpPr>
            <a:spLocks noChangeShapeType="1"/>
          </p:cNvSpPr>
          <p:nvPr/>
        </p:nvSpPr>
        <p:spPr bwMode="auto">
          <a:xfrm rot="10800000">
            <a:off x="3125788" y="3424238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590" name="Text Box 14"/>
          <p:cNvSpPr txBox="1">
            <a:spLocks noChangeArrowheads="1"/>
          </p:cNvSpPr>
          <p:nvPr/>
        </p:nvSpPr>
        <p:spPr bwMode="auto">
          <a:xfrm>
            <a:off x="4025900" y="5503863"/>
            <a:ext cx="14446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Comic Sans MS" charset="0"/>
              </a:rPr>
              <a:t>application</a:t>
            </a:r>
          </a:p>
          <a:p>
            <a:pPr algn="ctr"/>
            <a:r>
              <a:rPr lang="en-US" b="0">
                <a:latin typeface="Comic Sans MS" charset="0"/>
              </a:rPr>
              <a:t>data </a:t>
            </a:r>
          </a:p>
          <a:p>
            <a:pPr algn="ctr"/>
            <a:r>
              <a:rPr lang="en-US" b="0">
                <a:latin typeface="Comic Sans MS" charset="0"/>
              </a:rPr>
              <a:t>(message)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280591" name="Text Box 15"/>
          <p:cNvSpPr txBox="1">
            <a:spLocks noChangeArrowheads="1"/>
          </p:cNvSpPr>
          <p:nvPr/>
        </p:nvSpPr>
        <p:spPr bwMode="auto">
          <a:xfrm>
            <a:off x="3543300" y="4413250"/>
            <a:ext cx="2505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Comic Sans MS" charset="0"/>
              </a:rPr>
              <a:t>other header fields</a:t>
            </a:r>
            <a:endParaRPr lang="en-US" sz="2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76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5" name="Rectangle 2"/>
          <p:cNvSpPr>
            <a:spLocks noChangeArrowheads="1"/>
          </p:cNvSpPr>
          <p:nvPr/>
        </p:nvSpPr>
        <p:spPr bwMode="auto">
          <a:xfrm>
            <a:off x="1446213" y="482600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386" name="Rectangle 3"/>
          <p:cNvSpPr>
            <a:spLocks noChangeArrowheads="1"/>
          </p:cNvSpPr>
          <p:nvPr/>
        </p:nvSpPr>
        <p:spPr bwMode="auto">
          <a:xfrm>
            <a:off x="1447800" y="3784600"/>
            <a:ext cx="6002338" cy="635000"/>
          </a:xfrm>
          <a:prstGeom prst="rect">
            <a:avLst/>
          </a:prstGeom>
          <a:solidFill>
            <a:schemeClr val="accent1">
              <a:alpha val="5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387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388" name="Line 6"/>
          <p:cNvSpPr>
            <a:spLocks noChangeShapeType="1"/>
          </p:cNvSpPr>
          <p:nvPr/>
        </p:nvSpPr>
        <p:spPr bwMode="auto">
          <a:xfrm flipV="1">
            <a:off x="1504950" y="1211263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389" name="Line 7"/>
          <p:cNvSpPr>
            <a:spLocks noChangeShapeType="1"/>
          </p:cNvSpPr>
          <p:nvPr/>
        </p:nvSpPr>
        <p:spPr bwMode="auto">
          <a:xfrm>
            <a:off x="1517650" y="1912938"/>
            <a:ext cx="59547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390" name="Line 8"/>
          <p:cNvSpPr>
            <a:spLocks noChangeShapeType="1"/>
          </p:cNvSpPr>
          <p:nvPr/>
        </p:nvSpPr>
        <p:spPr bwMode="auto">
          <a:xfrm>
            <a:off x="1517650" y="2560638"/>
            <a:ext cx="59563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391" name="Line 9"/>
          <p:cNvSpPr>
            <a:spLocks noChangeShapeType="1"/>
          </p:cNvSpPr>
          <p:nvPr/>
        </p:nvSpPr>
        <p:spPr bwMode="auto">
          <a:xfrm>
            <a:off x="4411663" y="508000"/>
            <a:ext cx="1587" cy="2027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392" name="Line 10"/>
          <p:cNvSpPr>
            <a:spLocks noChangeShapeType="1"/>
          </p:cNvSpPr>
          <p:nvPr/>
        </p:nvSpPr>
        <p:spPr bwMode="auto">
          <a:xfrm>
            <a:off x="2938463" y="5429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393" name="Line 11"/>
          <p:cNvSpPr>
            <a:spLocks noChangeShapeType="1"/>
          </p:cNvSpPr>
          <p:nvPr/>
        </p:nvSpPr>
        <p:spPr bwMode="auto">
          <a:xfrm>
            <a:off x="2214563" y="5429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394" name="Rectangle 12"/>
          <p:cNvSpPr>
            <a:spLocks noChangeArrowheads="1"/>
          </p:cNvSpPr>
          <p:nvPr/>
        </p:nvSpPr>
        <p:spPr bwMode="auto">
          <a:xfrm>
            <a:off x="1419225" y="592138"/>
            <a:ext cx="8334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2395" name="Rectangle 13"/>
          <p:cNvSpPr>
            <a:spLocks noChangeArrowheads="1"/>
          </p:cNvSpPr>
          <p:nvPr/>
        </p:nvSpPr>
        <p:spPr bwMode="auto">
          <a:xfrm>
            <a:off x="2190750" y="514350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2396" name="Rectangle 14"/>
          <p:cNvSpPr>
            <a:spLocks noChangeArrowheads="1"/>
          </p:cNvSpPr>
          <p:nvPr/>
        </p:nvSpPr>
        <p:spPr bwMode="auto">
          <a:xfrm>
            <a:off x="2911475" y="514350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272397" name="Rectangle 15"/>
          <p:cNvSpPr>
            <a:spLocks noChangeArrowheads="1"/>
          </p:cNvSpPr>
          <p:nvPr/>
        </p:nvSpPr>
        <p:spPr bwMode="auto">
          <a:xfrm>
            <a:off x="4572000" y="685800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2398" name="Rectangle 16"/>
          <p:cNvSpPr>
            <a:spLocks noChangeArrowheads="1"/>
          </p:cNvSpPr>
          <p:nvPr/>
        </p:nvSpPr>
        <p:spPr bwMode="auto">
          <a:xfrm>
            <a:off x="2124075" y="1416050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2399" name="Line 17"/>
          <p:cNvSpPr>
            <a:spLocks noChangeShapeType="1"/>
          </p:cNvSpPr>
          <p:nvPr/>
        </p:nvSpPr>
        <p:spPr bwMode="auto">
          <a:xfrm>
            <a:off x="5072063" y="12414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400" name="Rectangle 18"/>
          <p:cNvSpPr>
            <a:spLocks noChangeArrowheads="1"/>
          </p:cNvSpPr>
          <p:nvPr/>
        </p:nvSpPr>
        <p:spPr bwMode="auto">
          <a:xfrm>
            <a:off x="4421188" y="1301750"/>
            <a:ext cx="6461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2401" name="Rectangle 19"/>
          <p:cNvSpPr>
            <a:spLocks noChangeArrowheads="1"/>
          </p:cNvSpPr>
          <p:nvPr/>
        </p:nvSpPr>
        <p:spPr bwMode="auto">
          <a:xfrm>
            <a:off x="5132388" y="1433513"/>
            <a:ext cx="22145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2402" name="Line 20"/>
          <p:cNvSpPr>
            <a:spLocks noChangeShapeType="1"/>
          </p:cNvSpPr>
          <p:nvPr/>
        </p:nvSpPr>
        <p:spPr bwMode="auto">
          <a:xfrm>
            <a:off x="3001963" y="1939925"/>
            <a:ext cx="1587" cy="6016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403" name="Rectangle 21"/>
          <p:cNvSpPr>
            <a:spLocks noChangeArrowheads="1"/>
          </p:cNvSpPr>
          <p:nvPr/>
        </p:nvSpPr>
        <p:spPr bwMode="auto">
          <a:xfrm>
            <a:off x="1604963" y="1974850"/>
            <a:ext cx="128746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272404" name="Rectangle 22"/>
          <p:cNvSpPr>
            <a:spLocks noChangeArrowheads="1"/>
          </p:cNvSpPr>
          <p:nvPr/>
        </p:nvSpPr>
        <p:spPr bwMode="auto">
          <a:xfrm>
            <a:off x="2979738" y="2071688"/>
            <a:ext cx="14906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2405" name="Rectangle 23"/>
          <p:cNvSpPr>
            <a:spLocks noChangeArrowheads="1"/>
          </p:cNvSpPr>
          <p:nvPr/>
        </p:nvSpPr>
        <p:spPr bwMode="auto">
          <a:xfrm>
            <a:off x="4689475" y="2089150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 dirty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2406" name="Line 24"/>
          <p:cNvSpPr>
            <a:spLocks noChangeShapeType="1"/>
          </p:cNvSpPr>
          <p:nvPr/>
        </p:nvSpPr>
        <p:spPr bwMode="auto">
          <a:xfrm>
            <a:off x="1504950" y="3208338"/>
            <a:ext cx="59674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407" name="Rectangle 25"/>
          <p:cNvSpPr>
            <a:spLocks noChangeArrowheads="1"/>
          </p:cNvSpPr>
          <p:nvPr/>
        </p:nvSpPr>
        <p:spPr bwMode="auto">
          <a:xfrm>
            <a:off x="3181350" y="2732088"/>
            <a:ext cx="25860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2408" name="Rectangle 26"/>
          <p:cNvSpPr>
            <a:spLocks noChangeArrowheads="1"/>
          </p:cNvSpPr>
          <p:nvPr/>
        </p:nvSpPr>
        <p:spPr bwMode="auto">
          <a:xfrm>
            <a:off x="3011488" y="3357563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2409" name="Rectangle 27"/>
          <p:cNvSpPr>
            <a:spLocks noChangeArrowheads="1"/>
          </p:cNvSpPr>
          <p:nvPr/>
        </p:nvSpPr>
        <p:spPr bwMode="auto">
          <a:xfrm>
            <a:off x="3762375" y="4038600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2410" name="Rectangle 29"/>
          <p:cNvSpPr>
            <a:spLocks noChangeArrowheads="1"/>
          </p:cNvSpPr>
          <p:nvPr/>
        </p:nvSpPr>
        <p:spPr bwMode="auto">
          <a:xfrm>
            <a:off x="1435100" y="4430713"/>
            <a:ext cx="6002338" cy="2122487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411" name="Rectangle 30"/>
          <p:cNvSpPr>
            <a:spLocks noChangeArrowheads="1"/>
          </p:cNvSpPr>
          <p:nvPr/>
        </p:nvSpPr>
        <p:spPr bwMode="auto">
          <a:xfrm>
            <a:off x="3908425" y="5310188"/>
            <a:ext cx="1057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97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3" name="Rectangle 2"/>
          <p:cNvSpPr>
            <a:spLocks noChangeArrowheads="1"/>
          </p:cNvSpPr>
          <p:nvPr/>
        </p:nvSpPr>
        <p:spPr bwMode="auto">
          <a:xfrm>
            <a:off x="1446213" y="482600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4434" name="Rectangle 3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35" name="Rectangle 4"/>
          <p:cNvSpPr>
            <a:spLocks noChangeArrowheads="1"/>
          </p:cNvSpPr>
          <p:nvPr/>
        </p:nvSpPr>
        <p:spPr bwMode="auto">
          <a:xfrm>
            <a:off x="1449388" y="3810000"/>
            <a:ext cx="6002337" cy="26670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4436" name="Line 5"/>
          <p:cNvSpPr>
            <a:spLocks noChangeShapeType="1"/>
          </p:cNvSpPr>
          <p:nvPr/>
        </p:nvSpPr>
        <p:spPr bwMode="auto">
          <a:xfrm flipV="1">
            <a:off x="1504950" y="1211263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37" name="Line 6"/>
          <p:cNvSpPr>
            <a:spLocks noChangeShapeType="1"/>
          </p:cNvSpPr>
          <p:nvPr/>
        </p:nvSpPr>
        <p:spPr bwMode="auto">
          <a:xfrm>
            <a:off x="1517650" y="1912938"/>
            <a:ext cx="59547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38" name="Line 7"/>
          <p:cNvSpPr>
            <a:spLocks noChangeShapeType="1"/>
          </p:cNvSpPr>
          <p:nvPr/>
        </p:nvSpPr>
        <p:spPr bwMode="auto">
          <a:xfrm>
            <a:off x="1517650" y="2560638"/>
            <a:ext cx="59563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39" name="Line 8"/>
          <p:cNvSpPr>
            <a:spLocks noChangeShapeType="1"/>
          </p:cNvSpPr>
          <p:nvPr/>
        </p:nvSpPr>
        <p:spPr bwMode="auto">
          <a:xfrm>
            <a:off x="4411663" y="508000"/>
            <a:ext cx="1587" cy="2027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40" name="Line 9"/>
          <p:cNvSpPr>
            <a:spLocks noChangeShapeType="1"/>
          </p:cNvSpPr>
          <p:nvPr/>
        </p:nvSpPr>
        <p:spPr bwMode="auto">
          <a:xfrm>
            <a:off x="2938463" y="5429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41" name="Line 10"/>
          <p:cNvSpPr>
            <a:spLocks noChangeShapeType="1"/>
          </p:cNvSpPr>
          <p:nvPr/>
        </p:nvSpPr>
        <p:spPr bwMode="auto">
          <a:xfrm>
            <a:off x="2214563" y="5429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42" name="Rectangle 11"/>
          <p:cNvSpPr>
            <a:spLocks noChangeArrowheads="1"/>
          </p:cNvSpPr>
          <p:nvPr/>
        </p:nvSpPr>
        <p:spPr bwMode="auto">
          <a:xfrm>
            <a:off x="1649413" y="563563"/>
            <a:ext cx="37941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00"/>
                </a:solidFill>
                <a:latin typeface="Arial" charset="0"/>
              </a:rPr>
              <a:t>4</a:t>
            </a:r>
            <a:endParaRPr lang="en-US" sz="28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4443" name="Rectangle 12"/>
          <p:cNvSpPr>
            <a:spLocks noChangeArrowheads="1"/>
          </p:cNvSpPr>
          <p:nvPr/>
        </p:nvSpPr>
        <p:spPr bwMode="auto">
          <a:xfrm>
            <a:off x="2395538" y="561975"/>
            <a:ext cx="3794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274444" name="Rectangle 13"/>
          <p:cNvSpPr>
            <a:spLocks noChangeArrowheads="1"/>
          </p:cNvSpPr>
          <p:nvPr/>
        </p:nvSpPr>
        <p:spPr bwMode="auto">
          <a:xfrm>
            <a:off x="2911475" y="514350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274445" name="Rectangle 14"/>
          <p:cNvSpPr>
            <a:spLocks noChangeArrowheads="1"/>
          </p:cNvSpPr>
          <p:nvPr/>
        </p:nvSpPr>
        <p:spPr bwMode="auto">
          <a:xfrm>
            <a:off x="4572000" y="685800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4446" name="Rectangle 15"/>
          <p:cNvSpPr>
            <a:spLocks noChangeArrowheads="1"/>
          </p:cNvSpPr>
          <p:nvPr/>
        </p:nvSpPr>
        <p:spPr bwMode="auto">
          <a:xfrm>
            <a:off x="2124075" y="1416050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4447" name="Line 16"/>
          <p:cNvSpPr>
            <a:spLocks noChangeShapeType="1"/>
          </p:cNvSpPr>
          <p:nvPr/>
        </p:nvSpPr>
        <p:spPr bwMode="auto">
          <a:xfrm>
            <a:off x="5072063" y="12414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48" name="Rectangle 17"/>
          <p:cNvSpPr>
            <a:spLocks noChangeArrowheads="1"/>
          </p:cNvSpPr>
          <p:nvPr/>
        </p:nvSpPr>
        <p:spPr bwMode="auto">
          <a:xfrm>
            <a:off x="4421188" y="1301750"/>
            <a:ext cx="6461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4449" name="Rectangle 18"/>
          <p:cNvSpPr>
            <a:spLocks noChangeArrowheads="1"/>
          </p:cNvSpPr>
          <p:nvPr/>
        </p:nvSpPr>
        <p:spPr bwMode="auto">
          <a:xfrm>
            <a:off x="5132388" y="1433513"/>
            <a:ext cx="22145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4450" name="Line 19"/>
          <p:cNvSpPr>
            <a:spLocks noChangeShapeType="1"/>
          </p:cNvSpPr>
          <p:nvPr/>
        </p:nvSpPr>
        <p:spPr bwMode="auto">
          <a:xfrm>
            <a:off x="3001963" y="1939925"/>
            <a:ext cx="1587" cy="6016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51" name="Rectangle 20"/>
          <p:cNvSpPr>
            <a:spLocks noChangeArrowheads="1"/>
          </p:cNvSpPr>
          <p:nvPr/>
        </p:nvSpPr>
        <p:spPr bwMode="auto">
          <a:xfrm>
            <a:off x="1604963" y="1974850"/>
            <a:ext cx="128746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274452" name="Rectangle 21"/>
          <p:cNvSpPr>
            <a:spLocks noChangeArrowheads="1"/>
          </p:cNvSpPr>
          <p:nvPr/>
        </p:nvSpPr>
        <p:spPr bwMode="auto">
          <a:xfrm>
            <a:off x="2979738" y="2071688"/>
            <a:ext cx="14906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4453" name="Rectangle 22"/>
          <p:cNvSpPr>
            <a:spLocks noChangeArrowheads="1"/>
          </p:cNvSpPr>
          <p:nvPr/>
        </p:nvSpPr>
        <p:spPr bwMode="auto">
          <a:xfrm>
            <a:off x="4689475" y="2089150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 dirty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4454" name="Line 23"/>
          <p:cNvSpPr>
            <a:spLocks noChangeShapeType="1"/>
          </p:cNvSpPr>
          <p:nvPr/>
        </p:nvSpPr>
        <p:spPr bwMode="auto">
          <a:xfrm>
            <a:off x="1504950" y="3208338"/>
            <a:ext cx="59674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55" name="Rectangle 24"/>
          <p:cNvSpPr>
            <a:spLocks noChangeArrowheads="1"/>
          </p:cNvSpPr>
          <p:nvPr/>
        </p:nvSpPr>
        <p:spPr bwMode="auto">
          <a:xfrm>
            <a:off x="3181350" y="2732088"/>
            <a:ext cx="25860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4456" name="Rectangle 25"/>
          <p:cNvSpPr>
            <a:spLocks noChangeArrowheads="1"/>
          </p:cNvSpPr>
          <p:nvPr/>
        </p:nvSpPr>
        <p:spPr bwMode="auto">
          <a:xfrm>
            <a:off x="3011488" y="3357563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4457" name="Rectangle 27"/>
          <p:cNvSpPr>
            <a:spLocks noChangeArrowheads="1"/>
          </p:cNvSpPr>
          <p:nvPr/>
        </p:nvSpPr>
        <p:spPr bwMode="auto">
          <a:xfrm>
            <a:off x="3921125" y="4962525"/>
            <a:ext cx="1057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83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1" name="Rectangle 2"/>
          <p:cNvSpPr>
            <a:spLocks noChangeArrowheads="1"/>
          </p:cNvSpPr>
          <p:nvPr/>
        </p:nvSpPr>
        <p:spPr bwMode="auto">
          <a:xfrm>
            <a:off x="1419225" y="482600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482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3" name="Line 6"/>
          <p:cNvSpPr>
            <a:spLocks noChangeShapeType="1"/>
          </p:cNvSpPr>
          <p:nvPr/>
        </p:nvSpPr>
        <p:spPr bwMode="auto">
          <a:xfrm flipV="1">
            <a:off x="1504950" y="1211263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4" name="Line 7"/>
          <p:cNvSpPr>
            <a:spLocks noChangeShapeType="1"/>
          </p:cNvSpPr>
          <p:nvPr/>
        </p:nvSpPr>
        <p:spPr bwMode="auto">
          <a:xfrm>
            <a:off x="1517650" y="1912938"/>
            <a:ext cx="59547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5" name="Line 8"/>
          <p:cNvSpPr>
            <a:spLocks noChangeShapeType="1"/>
          </p:cNvSpPr>
          <p:nvPr/>
        </p:nvSpPr>
        <p:spPr bwMode="auto">
          <a:xfrm>
            <a:off x="1517650" y="2560638"/>
            <a:ext cx="59563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6" name="Line 9"/>
          <p:cNvSpPr>
            <a:spLocks noChangeShapeType="1"/>
          </p:cNvSpPr>
          <p:nvPr/>
        </p:nvSpPr>
        <p:spPr bwMode="auto">
          <a:xfrm>
            <a:off x="4411663" y="508000"/>
            <a:ext cx="1587" cy="2027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7" name="Line 10"/>
          <p:cNvSpPr>
            <a:spLocks noChangeShapeType="1"/>
          </p:cNvSpPr>
          <p:nvPr/>
        </p:nvSpPr>
        <p:spPr bwMode="auto">
          <a:xfrm>
            <a:off x="2938463" y="5429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8" name="Line 11"/>
          <p:cNvSpPr>
            <a:spLocks noChangeShapeType="1"/>
          </p:cNvSpPr>
          <p:nvPr/>
        </p:nvSpPr>
        <p:spPr bwMode="auto">
          <a:xfrm>
            <a:off x="2214563" y="5429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9" name="Rectangle 12"/>
          <p:cNvSpPr>
            <a:spLocks noChangeArrowheads="1"/>
          </p:cNvSpPr>
          <p:nvPr/>
        </p:nvSpPr>
        <p:spPr bwMode="auto">
          <a:xfrm>
            <a:off x="1649413" y="563563"/>
            <a:ext cx="37941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00"/>
                </a:solidFill>
                <a:latin typeface="Arial" charset="0"/>
              </a:rPr>
              <a:t>4</a:t>
            </a:r>
            <a:endParaRPr lang="en-US" sz="28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6490" name="Rectangle 13"/>
          <p:cNvSpPr>
            <a:spLocks noChangeArrowheads="1"/>
          </p:cNvSpPr>
          <p:nvPr/>
        </p:nvSpPr>
        <p:spPr bwMode="auto">
          <a:xfrm>
            <a:off x="2395538" y="561975"/>
            <a:ext cx="3794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276491" name="Rectangle 14"/>
          <p:cNvSpPr>
            <a:spLocks noChangeArrowheads="1"/>
          </p:cNvSpPr>
          <p:nvPr/>
        </p:nvSpPr>
        <p:spPr bwMode="auto">
          <a:xfrm>
            <a:off x="2911475" y="514350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276492" name="Rectangle 15"/>
          <p:cNvSpPr>
            <a:spLocks noChangeArrowheads="1"/>
          </p:cNvSpPr>
          <p:nvPr/>
        </p:nvSpPr>
        <p:spPr bwMode="auto">
          <a:xfrm>
            <a:off x="4572000" y="685800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6493" name="Rectangle 16"/>
          <p:cNvSpPr>
            <a:spLocks noChangeArrowheads="1"/>
          </p:cNvSpPr>
          <p:nvPr/>
        </p:nvSpPr>
        <p:spPr bwMode="auto">
          <a:xfrm>
            <a:off x="2124075" y="1416050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6494" name="Line 17"/>
          <p:cNvSpPr>
            <a:spLocks noChangeShapeType="1"/>
          </p:cNvSpPr>
          <p:nvPr/>
        </p:nvSpPr>
        <p:spPr bwMode="auto">
          <a:xfrm>
            <a:off x="5072063" y="12414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5" name="Rectangle 18"/>
          <p:cNvSpPr>
            <a:spLocks noChangeArrowheads="1"/>
          </p:cNvSpPr>
          <p:nvPr/>
        </p:nvSpPr>
        <p:spPr bwMode="auto">
          <a:xfrm>
            <a:off x="4421188" y="1301750"/>
            <a:ext cx="6461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6496" name="Rectangle 19"/>
          <p:cNvSpPr>
            <a:spLocks noChangeArrowheads="1"/>
          </p:cNvSpPr>
          <p:nvPr/>
        </p:nvSpPr>
        <p:spPr bwMode="auto">
          <a:xfrm>
            <a:off x="5132388" y="1433513"/>
            <a:ext cx="22145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6497" name="Line 20"/>
          <p:cNvSpPr>
            <a:spLocks noChangeShapeType="1"/>
          </p:cNvSpPr>
          <p:nvPr/>
        </p:nvSpPr>
        <p:spPr bwMode="auto">
          <a:xfrm>
            <a:off x="3001963" y="1939925"/>
            <a:ext cx="1587" cy="6016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8" name="Rectangle 21"/>
          <p:cNvSpPr>
            <a:spLocks noChangeArrowheads="1"/>
          </p:cNvSpPr>
          <p:nvPr/>
        </p:nvSpPr>
        <p:spPr bwMode="auto">
          <a:xfrm>
            <a:off x="1604963" y="1974850"/>
            <a:ext cx="128746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276499" name="Rectangle 22"/>
          <p:cNvSpPr>
            <a:spLocks noChangeArrowheads="1"/>
          </p:cNvSpPr>
          <p:nvPr/>
        </p:nvSpPr>
        <p:spPr bwMode="auto">
          <a:xfrm>
            <a:off x="3048000" y="1981200"/>
            <a:ext cx="106838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rgbClr val="0080FF"/>
                </a:solidFill>
                <a:latin typeface="Arial" charset="0"/>
              </a:rPr>
              <a:t>6 = TCP</a:t>
            </a:r>
            <a:br>
              <a:rPr lang="en-US" sz="1600">
                <a:solidFill>
                  <a:srgbClr val="0080FF"/>
                </a:solidFill>
                <a:latin typeface="Arial" charset="0"/>
              </a:rPr>
            </a:br>
            <a:r>
              <a:rPr lang="en-US" sz="1600">
                <a:solidFill>
                  <a:srgbClr val="0080FF"/>
                </a:solidFill>
                <a:latin typeface="Arial" charset="0"/>
              </a:rPr>
              <a:t>17 = UDP</a:t>
            </a:r>
            <a:endParaRPr lang="en-US" sz="1400" b="0">
              <a:solidFill>
                <a:srgbClr val="0080FF"/>
              </a:solidFill>
              <a:latin typeface="Arial" charset="0"/>
            </a:endParaRPr>
          </a:p>
        </p:txBody>
      </p:sp>
      <p:sp>
        <p:nvSpPr>
          <p:cNvPr id="276500" name="Rectangle 23"/>
          <p:cNvSpPr>
            <a:spLocks noChangeArrowheads="1"/>
          </p:cNvSpPr>
          <p:nvPr/>
        </p:nvSpPr>
        <p:spPr bwMode="auto">
          <a:xfrm>
            <a:off x="4689475" y="2089150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 dirty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6501" name="Line 24"/>
          <p:cNvSpPr>
            <a:spLocks noChangeShapeType="1"/>
          </p:cNvSpPr>
          <p:nvPr/>
        </p:nvSpPr>
        <p:spPr bwMode="auto">
          <a:xfrm>
            <a:off x="1438275" y="3208338"/>
            <a:ext cx="59674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2" name="Rectangle 25"/>
          <p:cNvSpPr>
            <a:spLocks noChangeArrowheads="1"/>
          </p:cNvSpPr>
          <p:nvPr/>
        </p:nvSpPr>
        <p:spPr bwMode="auto">
          <a:xfrm>
            <a:off x="3181350" y="2732088"/>
            <a:ext cx="25860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6503" name="Rectangle 26"/>
          <p:cNvSpPr>
            <a:spLocks noChangeArrowheads="1"/>
          </p:cNvSpPr>
          <p:nvPr/>
        </p:nvSpPr>
        <p:spPr bwMode="auto">
          <a:xfrm>
            <a:off x="3011488" y="3357563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cxnSp>
        <p:nvCxnSpPr>
          <p:cNvPr id="1033254" name="AutoShape 38"/>
          <p:cNvCxnSpPr>
            <a:cxnSpLocks noChangeShapeType="1"/>
            <a:stCxn id="276498" idx="3"/>
          </p:cNvCxnSpPr>
          <p:nvPr/>
        </p:nvCxnSpPr>
        <p:spPr bwMode="auto">
          <a:xfrm flipH="1">
            <a:off x="1371600" y="2232025"/>
            <a:ext cx="1520825" cy="1746250"/>
          </a:xfrm>
          <a:prstGeom prst="curvedConnector3">
            <a:avLst>
              <a:gd name="adj1" fmla="val 150935"/>
            </a:avLst>
          </a:prstGeom>
          <a:noFill/>
          <a:ln w="22225">
            <a:solidFill>
              <a:srgbClr val="3B7ACC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6505" name="Rectangle 40"/>
          <p:cNvSpPr>
            <a:spLocks noChangeArrowheads="1"/>
          </p:cNvSpPr>
          <p:nvPr/>
        </p:nvSpPr>
        <p:spPr bwMode="auto">
          <a:xfrm>
            <a:off x="1449388" y="3810000"/>
            <a:ext cx="6002337" cy="26670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6506" name="Rectangle 41"/>
          <p:cNvSpPr>
            <a:spLocks noChangeArrowheads="1"/>
          </p:cNvSpPr>
          <p:nvPr/>
        </p:nvSpPr>
        <p:spPr bwMode="auto">
          <a:xfrm>
            <a:off x="3921125" y="4962525"/>
            <a:ext cx="1057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859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29" name="Rectangle 2"/>
          <p:cNvSpPr>
            <a:spLocks noChangeArrowheads="1"/>
          </p:cNvSpPr>
          <p:nvPr/>
        </p:nvSpPr>
        <p:spPr bwMode="auto">
          <a:xfrm>
            <a:off x="1416050" y="3810000"/>
            <a:ext cx="6002338" cy="1371600"/>
          </a:xfrm>
          <a:prstGeom prst="rect">
            <a:avLst/>
          </a:prstGeom>
          <a:solidFill>
            <a:srgbClr val="33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530" name="Rectangle 3"/>
          <p:cNvSpPr>
            <a:spLocks noChangeArrowheads="1"/>
          </p:cNvSpPr>
          <p:nvPr/>
        </p:nvSpPr>
        <p:spPr bwMode="auto">
          <a:xfrm>
            <a:off x="1419225" y="482600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531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32" name="Line 5"/>
          <p:cNvSpPr>
            <a:spLocks noChangeShapeType="1"/>
          </p:cNvSpPr>
          <p:nvPr/>
        </p:nvSpPr>
        <p:spPr bwMode="auto">
          <a:xfrm flipV="1">
            <a:off x="1504950" y="1211263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33" name="Line 6"/>
          <p:cNvSpPr>
            <a:spLocks noChangeShapeType="1"/>
          </p:cNvSpPr>
          <p:nvPr/>
        </p:nvSpPr>
        <p:spPr bwMode="auto">
          <a:xfrm>
            <a:off x="1517650" y="1912938"/>
            <a:ext cx="59547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34" name="Line 7"/>
          <p:cNvSpPr>
            <a:spLocks noChangeShapeType="1"/>
          </p:cNvSpPr>
          <p:nvPr/>
        </p:nvSpPr>
        <p:spPr bwMode="auto">
          <a:xfrm>
            <a:off x="1517650" y="2560638"/>
            <a:ext cx="59563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35" name="Line 8"/>
          <p:cNvSpPr>
            <a:spLocks noChangeShapeType="1"/>
          </p:cNvSpPr>
          <p:nvPr/>
        </p:nvSpPr>
        <p:spPr bwMode="auto">
          <a:xfrm>
            <a:off x="4411663" y="508000"/>
            <a:ext cx="1587" cy="2027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36" name="Line 9"/>
          <p:cNvSpPr>
            <a:spLocks noChangeShapeType="1"/>
          </p:cNvSpPr>
          <p:nvPr/>
        </p:nvSpPr>
        <p:spPr bwMode="auto">
          <a:xfrm>
            <a:off x="2938463" y="5429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37" name="Line 10"/>
          <p:cNvSpPr>
            <a:spLocks noChangeShapeType="1"/>
          </p:cNvSpPr>
          <p:nvPr/>
        </p:nvSpPr>
        <p:spPr bwMode="auto">
          <a:xfrm>
            <a:off x="2214563" y="5429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38" name="Rectangle 11"/>
          <p:cNvSpPr>
            <a:spLocks noChangeArrowheads="1"/>
          </p:cNvSpPr>
          <p:nvPr/>
        </p:nvSpPr>
        <p:spPr bwMode="auto">
          <a:xfrm>
            <a:off x="1649413" y="563563"/>
            <a:ext cx="37941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00"/>
                </a:solidFill>
                <a:latin typeface="Arial" charset="0"/>
              </a:rPr>
              <a:t>4</a:t>
            </a:r>
            <a:endParaRPr lang="en-US" sz="28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8539" name="Rectangle 12"/>
          <p:cNvSpPr>
            <a:spLocks noChangeArrowheads="1"/>
          </p:cNvSpPr>
          <p:nvPr/>
        </p:nvSpPr>
        <p:spPr bwMode="auto">
          <a:xfrm>
            <a:off x="2395538" y="561975"/>
            <a:ext cx="3794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278540" name="Rectangle 13"/>
          <p:cNvSpPr>
            <a:spLocks noChangeArrowheads="1"/>
          </p:cNvSpPr>
          <p:nvPr/>
        </p:nvSpPr>
        <p:spPr bwMode="auto">
          <a:xfrm>
            <a:off x="2911475" y="514350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278541" name="Rectangle 14"/>
          <p:cNvSpPr>
            <a:spLocks noChangeArrowheads="1"/>
          </p:cNvSpPr>
          <p:nvPr/>
        </p:nvSpPr>
        <p:spPr bwMode="auto">
          <a:xfrm>
            <a:off x="4572000" y="685800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8542" name="Rectangle 15"/>
          <p:cNvSpPr>
            <a:spLocks noChangeArrowheads="1"/>
          </p:cNvSpPr>
          <p:nvPr/>
        </p:nvSpPr>
        <p:spPr bwMode="auto">
          <a:xfrm>
            <a:off x="2124075" y="1416050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8543" name="Line 16"/>
          <p:cNvSpPr>
            <a:spLocks noChangeShapeType="1"/>
          </p:cNvSpPr>
          <p:nvPr/>
        </p:nvSpPr>
        <p:spPr bwMode="auto">
          <a:xfrm>
            <a:off x="5072063" y="12414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44" name="Rectangle 17"/>
          <p:cNvSpPr>
            <a:spLocks noChangeArrowheads="1"/>
          </p:cNvSpPr>
          <p:nvPr/>
        </p:nvSpPr>
        <p:spPr bwMode="auto">
          <a:xfrm>
            <a:off x="4421188" y="1301750"/>
            <a:ext cx="6461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8545" name="Rectangle 18"/>
          <p:cNvSpPr>
            <a:spLocks noChangeArrowheads="1"/>
          </p:cNvSpPr>
          <p:nvPr/>
        </p:nvSpPr>
        <p:spPr bwMode="auto">
          <a:xfrm>
            <a:off x="5132388" y="1433513"/>
            <a:ext cx="22145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8546" name="Line 19"/>
          <p:cNvSpPr>
            <a:spLocks noChangeShapeType="1"/>
          </p:cNvSpPr>
          <p:nvPr/>
        </p:nvSpPr>
        <p:spPr bwMode="auto">
          <a:xfrm>
            <a:off x="3001963" y="1939925"/>
            <a:ext cx="1587" cy="6016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47" name="Rectangle 20"/>
          <p:cNvSpPr>
            <a:spLocks noChangeArrowheads="1"/>
          </p:cNvSpPr>
          <p:nvPr/>
        </p:nvSpPr>
        <p:spPr bwMode="auto">
          <a:xfrm>
            <a:off x="1604963" y="1974850"/>
            <a:ext cx="128746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278548" name="Rectangle 21"/>
          <p:cNvSpPr>
            <a:spLocks noChangeArrowheads="1"/>
          </p:cNvSpPr>
          <p:nvPr/>
        </p:nvSpPr>
        <p:spPr bwMode="auto">
          <a:xfrm>
            <a:off x="3048000" y="1981200"/>
            <a:ext cx="106838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rgbClr val="0080FF"/>
                </a:solidFill>
                <a:latin typeface="Arial" charset="0"/>
              </a:rPr>
              <a:t>6 = TCP</a:t>
            </a:r>
            <a:br>
              <a:rPr lang="en-US" sz="1600">
                <a:solidFill>
                  <a:srgbClr val="0080FF"/>
                </a:solidFill>
                <a:latin typeface="Arial" charset="0"/>
              </a:rPr>
            </a:br>
            <a:r>
              <a:rPr lang="en-US" sz="1600">
                <a:solidFill>
                  <a:srgbClr val="0080FF"/>
                </a:solidFill>
                <a:latin typeface="Arial" charset="0"/>
              </a:rPr>
              <a:t>17 = UDP</a:t>
            </a:r>
            <a:endParaRPr lang="en-US" sz="1400" b="0">
              <a:solidFill>
                <a:srgbClr val="0080FF"/>
              </a:solidFill>
              <a:latin typeface="Arial" charset="0"/>
            </a:endParaRPr>
          </a:p>
        </p:txBody>
      </p:sp>
      <p:sp>
        <p:nvSpPr>
          <p:cNvPr id="278549" name="Rectangle 22"/>
          <p:cNvSpPr>
            <a:spLocks noChangeArrowheads="1"/>
          </p:cNvSpPr>
          <p:nvPr/>
        </p:nvSpPr>
        <p:spPr bwMode="auto">
          <a:xfrm>
            <a:off x="4689475" y="2089150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 dirty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8550" name="Line 23"/>
          <p:cNvSpPr>
            <a:spLocks noChangeShapeType="1"/>
          </p:cNvSpPr>
          <p:nvPr/>
        </p:nvSpPr>
        <p:spPr bwMode="auto">
          <a:xfrm>
            <a:off x="1438275" y="3208338"/>
            <a:ext cx="59674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51" name="Rectangle 24"/>
          <p:cNvSpPr>
            <a:spLocks noChangeArrowheads="1"/>
          </p:cNvSpPr>
          <p:nvPr/>
        </p:nvSpPr>
        <p:spPr bwMode="auto">
          <a:xfrm>
            <a:off x="3181350" y="2732088"/>
            <a:ext cx="25860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8552" name="Rectangle 25"/>
          <p:cNvSpPr>
            <a:spLocks noChangeArrowheads="1"/>
          </p:cNvSpPr>
          <p:nvPr/>
        </p:nvSpPr>
        <p:spPr bwMode="auto">
          <a:xfrm>
            <a:off x="3011488" y="3357563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8553" name="Rectangle 26"/>
          <p:cNvSpPr>
            <a:spLocks noChangeArrowheads="1"/>
          </p:cNvSpPr>
          <p:nvPr/>
        </p:nvSpPr>
        <p:spPr bwMode="auto">
          <a:xfrm>
            <a:off x="1420813" y="5181600"/>
            <a:ext cx="6002337" cy="12954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554" name="Rectangle 27"/>
          <p:cNvSpPr>
            <a:spLocks noChangeArrowheads="1"/>
          </p:cNvSpPr>
          <p:nvPr/>
        </p:nvSpPr>
        <p:spPr bwMode="auto">
          <a:xfrm>
            <a:off x="3894138" y="5715000"/>
            <a:ext cx="1057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8555" name="Line 28"/>
          <p:cNvSpPr>
            <a:spLocks noChangeShapeType="1"/>
          </p:cNvSpPr>
          <p:nvPr/>
        </p:nvSpPr>
        <p:spPr bwMode="auto">
          <a:xfrm>
            <a:off x="1435100" y="4495800"/>
            <a:ext cx="59674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56" name="Line 29"/>
          <p:cNvSpPr>
            <a:spLocks noChangeShapeType="1"/>
          </p:cNvSpPr>
          <p:nvPr/>
        </p:nvSpPr>
        <p:spPr bwMode="auto">
          <a:xfrm>
            <a:off x="4414838" y="3810000"/>
            <a:ext cx="0" cy="685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57" name="Rectangle 30"/>
          <p:cNvSpPr>
            <a:spLocks noChangeArrowheads="1"/>
          </p:cNvSpPr>
          <p:nvPr/>
        </p:nvSpPr>
        <p:spPr bwMode="auto">
          <a:xfrm>
            <a:off x="1905000" y="3962400"/>
            <a:ext cx="1930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rgbClr val="000000"/>
                </a:solidFill>
                <a:latin typeface="Arial" charset="0"/>
              </a:rPr>
              <a:t>16-bit Source Port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8558" name="Rectangle 31"/>
          <p:cNvSpPr>
            <a:spLocks noChangeArrowheads="1"/>
          </p:cNvSpPr>
          <p:nvPr/>
        </p:nvSpPr>
        <p:spPr bwMode="auto">
          <a:xfrm>
            <a:off x="4800600" y="3962400"/>
            <a:ext cx="23479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rgbClr val="000000"/>
                </a:solidFill>
                <a:latin typeface="Arial" charset="0"/>
              </a:rPr>
              <a:t>16-bit Destination Port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8559" name="Rectangle 33"/>
          <p:cNvSpPr>
            <a:spLocks noChangeArrowheads="1"/>
          </p:cNvSpPr>
          <p:nvPr/>
        </p:nvSpPr>
        <p:spPr bwMode="auto">
          <a:xfrm>
            <a:off x="2951163" y="4648200"/>
            <a:ext cx="3038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More transport header fields ….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278560" name="AutoShape 34"/>
          <p:cNvCxnSpPr>
            <a:cxnSpLocks noChangeShapeType="1"/>
          </p:cNvCxnSpPr>
          <p:nvPr/>
        </p:nvCxnSpPr>
        <p:spPr bwMode="auto">
          <a:xfrm flipH="1">
            <a:off x="1371600" y="2232025"/>
            <a:ext cx="1520825" cy="1746250"/>
          </a:xfrm>
          <a:prstGeom prst="curvedConnector3">
            <a:avLst>
              <a:gd name="adj1" fmla="val 150935"/>
            </a:avLst>
          </a:prstGeom>
          <a:noFill/>
          <a:ln w="22225">
            <a:solidFill>
              <a:srgbClr val="3B7ACC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7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Mappings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UDP ports (SOCK_DGRAM)</a:t>
            </a:r>
          </a:p>
          <a:p>
            <a:pPr lvl="1"/>
            <a:r>
              <a:rPr lang="en-US" dirty="0"/>
              <a:t>OS stores (local port, local IP address) </a:t>
            </a:r>
            <a:r>
              <a:rPr lang="en-US" dirty="0">
                <a:latin typeface="Wingdings" charset="2"/>
                <a:ea typeface="Wingdings" charset="2"/>
                <a:cs typeface="Wingdings" charset="2"/>
              </a:rPr>
              <a:t></a:t>
            </a:r>
            <a:r>
              <a:rPr lang="en-US" dirty="0"/>
              <a:t> socket</a:t>
            </a:r>
          </a:p>
          <a:p>
            <a:endParaRPr lang="en-US" dirty="0"/>
          </a:p>
          <a:p>
            <a:r>
              <a:rPr lang="en-US" dirty="0"/>
              <a:t>For TCP ports (SOCK_STREAM)</a:t>
            </a:r>
          </a:p>
          <a:p>
            <a:pPr lvl="1"/>
            <a:r>
              <a:rPr lang="en-US" dirty="0" smtClean="0"/>
              <a:t>(local </a:t>
            </a:r>
            <a:r>
              <a:rPr lang="en-US" dirty="0"/>
              <a:t>port, local IP, remote port, remote IP) </a:t>
            </a:r>
            <a:r>
              <a:rPr lang="en-US" dirty="0">
                <a:latin typeface="Wingdings" charset="2"/>
                <a:ea typeface="Wingdings" charset="2"/>
                <a:cs typeface="Wingdings" charset="2"/>
              </a:rPr>
              <a:t></a:t>
            </a:r>
            <a:r>
              <a:rPr lang="en-US" dirty="0"/>
              <a:t> </a:t>
            </a:r>
            <a:r>
              <a:rPr lang="en-US" dirty="0" smtClean="0"/>
              <a:t>socket</a:t>
            </a:r>
          </a:p>
          <a:p>
            <a:pPr marL="344487" lvl="1" indent="0">
              <a:buNone/>
            </a:pPr>
            <a:endParaRPr lang="en-US" dirty="0"/>
          </a:p>
          <a:p>
            <a:r>
              <a:rPr lang="en-US" b="1" i="1" dirty="0"/>
              <a:t>Why the difference?</a:t>
            </a:r>
          </a:p>
          <a:p>
            <a:pPr lvl="7"/>
            <a:endParaRPr lang="en-US" b="1" i="1" dirty="0"/>
          </a:p>
          <a:p>
            <a:r>
              <a:rPr lang="en-US" b="1" i="1" dirty="0"/>
              <a:t>Implications for mobility</a:t>
            </a:r>
          </a:p>
          <a:p>
            <a:pPr lvl="5"/>
            <a:endParaRPr lang="en-US" dirty="0"/>
          </a:p>
          <a:p>
            <a:r>
              <a:rPr lang="en-US" b="1" i="1" dirty="0"/>
              <a:t>Why do you need to include local IP?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i="1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022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232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67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UDP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867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F31DD5F-A971-7F46-962F-76BA67FF4BF8}" type="slidenum">
              <a:rPr lang="en-US" sz="1400" b="0">
                <a:latin typeface="Times New Roman" charset="0"/>
              </a:rPr>
              <a:pPr eaLnBrk="1" hangingPunct="1"/>
              <a:t>20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94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UDP: </a:t>
            </a:r>
            <a:r>
              <a:rPr lang="en-US" sz="3200" dirty="0">
                <a:latin typeface="Arial" charset="0"/>
              </a:rPr>
              <a:t>User Datagram Protocol 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Lightweight communication between processes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Avoid overhead and delays of ordered, reliable delivery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Send messages to and receive them from a socket</a:t>
            </a:r>
          </a:p>
          <a:p>
            <a:r>
              <a:rPr lang="en-US" dirty="0" smtClean="0">
                <a:latin typeface="Arial" charset="0"/>
              </a:rPr>
              <a:t>UDP described in RFC </a:t>
            </a:r>
            <a:r>
              <a:rPr lang="en-US" dirty="0">
                <a:latin typeface="Arial" charset="0"/>
              </a:rPr>
              <a:t>768 </a:t>
            </a:r>
            <a:r>
              <a:rPr lang="en-US" dirty="0" smtClean="0">
                <a:latin typeface="Arial" charset="0"/>
              </a:rPr>
              <a:t>– (1980)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IP plus port numbers to support (de)multiplexing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Optional error checking on the packet contents</a:t>
            </a: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dirty="0">
                <a:latin typeface="Comic Sans MS" charset="0"/>
                <a:ea typeface="Arial" charset="0"/>
                <a:cs typeface="Arial" charset="0"/>
              </a:rPr>
              <a:t>checksum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field = 0 means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don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t verify checksum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46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BFD5B2C-8978-F542-B9A3-D49C0E972C09}" type="slidenum">
              <a:rPr lang="en-US" sz="1400" b="0">
                <a:latin typeface="Times New Roman" charset="0"/>
              </a:rPr>
              <a:pPr eaLnBrk="1" hangingPunct="1"/>
              <a:t>21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284676" name="Rectangle 4"/>
          <p:cNvSpPr>
            <a:spLocks noChangeArrowheads="1"/>
          </p:cNvSpPr>
          <p:nvPr/>
        </p:nvSpPr>
        <p:spPr bwMode="auto">
          <a:xfrm>
            <a:off x="2892425" y="4479925"/>
            <a:ext cx="1760538" cy="5334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4677" name="Rectangle 5"/>
          <p:cNvSpPr>
            <a:spLocks noChangeArrowheads="1"/>
          </p:cNvSpPr>
          <p:nvPr/>
        </p:nvSpPr>
        <p:spPr bwMode="auto">
          <a:xfrm>
            <a:off x="4652963" y="4479925"/>
            <a:ext cx="1760537" cy="5334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4678" name="Rectangle 6"/>
          <p:cNvSpPr>
            <a:spLocks noChangeArrowheads="1"/>
          </p:cNvSpPr>
          <p:nvPr/>
        </p:nvSpPr>
        <p:spPr bwMode="auto">
          <a:xfrm>
            <a:off x="2892425" y="5013325"/>
            <a:ext cx="1760538" cy="5334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4679" name="Rectangle 7"/>
          <p:cNvSpPr>
            <a:spLocks noChangeArrowheads="1"/>
          </p:cNvSpPr>
          <p:nvPr/>
        </p:nvSpPr>
        <p:spPr bwMode="auto">
          <a:xfrm>
            <a:off x="4652963" y="5013325"/>
            <a:ext cx="1760537" cy="5334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4680" name="Line 8"/>
          <p:cNvSpPr>
            <a:spLocks noChangeShapeType="1"/>
          </p:cNvSpPr>
          <p:nvPr/>
        </p:nvSpPr>
        <p:spPr bwMode="auto">
          <a:xfrm>
            <a:off x="2892425" y="5546725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681" name="Line 9"/>
          <p:cNvSpPr>
            <a:spLocks noChangeShapeType="1"/>
          </p:cNvSpPr>
          <p:nvPr/>
        </p:nvSpPr>
        <p:spPr bwMode="auto">
          <a:xfrm>
            <a:off x="6415088" y="5546725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682" name="Text Box 10"/>
          <p:cNvSpPr txBox="1">
            <a:spLocks noChangeArrowheads="1"/>
          </p:cNvSpPr>
          <p:nvPr/>
        </p:nvSpPr>
        <p:spPr bwMode="auto">
          <a:xfrm>
            <a:off x="3176588" y="4597400"/>
            <a:ext cx="12954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>
              <a:buSzPct val="150000"/>
            </a:pPr>
            <a:r>
              <a:rPr lang="en-US" sz="1800" b="0">
                <a:latin typeface="Comic Sans MS" charset="0"/>
              </a:rPr>
              <a:t> SRC port</a:t>
            </a:r>
          </a:p>
        </p:txBody>
      </p:sp>
      <p:sp>
        <p:nvSpPr>
          <p:cNvPr id="284683" name="Text Box 11"/>
          <p:cNvSpPr txBox="1">
            <a:spLocks noChangeArrowheads="1"/>
          </p:cNvSpPr>
          <p:nvPr/>
        </p:nvSpPr>
        <p:spPr bwMode="auto">
          <a:xfrm>
            <a:off x="4881563" y="4597400"/>
            <a:ext cx="12954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>
              <a:buSzPct val="150000"/>
            </a:pPr>
            <a:r>
              <a:rPr lang="en-US" sz="1800" b="0">
                <a:latin typeface="Comic Sans MS" charset="0"/>
              </a:rPr>
              <a:t> DST port</a:t>
            </a:r>
          </a:p>
        </p:txBody>
      </p:sp>
      <p:sp>
        <p:nvSpPr>
          <p:cNvPr id="284684" name="Text Box 12"/>
          <p:cNvSpPr txBox="1">
            <a:spLocks noChangeArrowheads="1"/>
          </p:cNvSpPr>
          <p:nvPr/>
        </p:nvSpPr>
        <p:spPr bwMode="auto">
          <a:xfrm>
            <a:off x="3176588" y="5103813"/>
            <a:ext cx="1295400" cy="36671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>
              <a:buSzPct val="150000"/>
            </a:pPr>
            <a:r>
              <a:rPr lang="en-US" sz="1800" b="0" dirty="0">
                <a:latin typeface="Comic Sans MS" charset="0"/>
              </a:rPr>
              <a:t>checksum</a:t>
            </a:r>
          </a:p>
        </p:txBody>
      </p:sp>
      <p:sp>
        <p:nvSpPr>
          <p:cNvPr id="284685" name="Text Box 13"/>
          <p:cNvSpPr txBox="1">
            <a:spLocks noChangeArrowheads="1"/>
          </p:cNvSpPr>
          <p:nvPr/>
        </p:nvSpPr>
        <p:spPr bwMode="auto">
          <a:xfrm>
            <a:off x="5129213" y="5103813"/>
            <a:ext cx="895350" cy="36671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>
              <a:buSzPct val="150000"/>
            </a:pPr>
            <a:r>
              <a:rPr lang="en-US" sz="1800" b="0">
                <a:latin typeface="Comic Sans MS" charset="0"/>
              </a:rPr>
              <a:t>length</a:t>
            </a:r>
          </a:p>
        </p:txBody>
      </p:sp>
      <p:sp>
        <p:nvSpPr>
          <p:cNvPr id="284686" name="Text Box 14"/>
          <p:cNvSpPr txBox="1">
            <a:spLocks noChangeArrowheads="1"/>
          </p:cNvSpPr>
          <p:nvPr/>
        </p:nvSpPr>
        <p:spPr bwMode="auto">
          <a:xfrm>
            <a:off x="4291013" y="5775325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>
              <a:buSzPct val="150000"/>
            </a:pPr>
            <a:r>
              <a:rPr lang="en-US" sz="1800" b="0">
                <a:latin typeface="Comic Sans MS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8940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</a:t>
            </a:r>
            <a:r>
              <a:rPr lang="en-US" dirty="0" smtClean="0"/>
              <a:t>UDP packets </a:t>
            </a:r>
            <a:r>
              <a:rPr lang="en-US" dirty="0"/>
              <a:t>carry the sender’s port?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Why Would Anyone Use UDP?</a:t>
            </a:r>
          </a:p>
        </p:txBody>
      </p:sp>
      <p:sp>
        <p:nvSpPr>
          <p:cNvPr id="930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Finer control over what data is sent and when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As soon as an application process writes into the socket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… UDP will package the data and send the packet</a:t>
            </a:r>
          </a:p>
          <a:p>
            <a:r>
              <a:rPr lang="en-US" dirty="0">
                <a:latin typeface="Arial" charset="0"/>
              </a:rPr>
              <a:t>No delay for connection establishment 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UDP just blasts away without any formal preliminaries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… which avoids introducing any unnecessary delays</a:t>
            </a:r>
          </a:p>
          <a:p>
            <a:r>
              <a:rPr lang="en-US" dirty="0">
                <a:latin typeface="Arial" charset="0"/>
              </a:rPr>
              <a:t>No connection state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No allocation of buffers, sequence #s, timers …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… making it easier to handle many active clients at once</a:t>
            </a:r>
          </a:p>
          <a:p>
            <a:r>
              <a:rPr lang="en-US" dirty="0">
                <a:latin typeface="Arial" charset="0"/>
              </a:rPr>
              <a:t>Small packet header overhead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UDP header is only 8 bytes</a:t>
            </a:r>
          </a:p>
        </p:txBody>
      </p:sp>
      <p:sp>
        <p:nvSpPr>
          <p:cNvPr id="28672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820C507-72A5-0841-9838-41531EE2BAA1}" type="slidenum">
              <a:rPr lang="en-US" sz="1400" b="0">
                <a:latin typeface="Times New Roman" charset="0"/>
              </a:rPr>
              <a:pPr eaLnBrk="1" hangingPunct="1"/>
              <a:t>23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60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1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Popular Applications That Use UDP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Some 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interactive streaming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apps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Retransmitting lost/corrupted packets often pointless - by the time the packet is retransmitted, it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s too late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E.g., telephone calls, video conferencing, gaming</a:t>
            </a:r>
          </a:p>
          <a:p>
            <a:pPr lvl="1"/>
            <a:r>
              <a:rPr lang="en-US" b="1" i="1" dirty="0" smtClean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Modern streaming </a:t>
            </a:r>
            <a:r>
              <a:rPr lang="en-US" b="1" i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protocols using TCP (and HTTP)</a:t>
            </a:r>
          </a:p>
          <a:p>
            <a:r>
              <a:rPr lang="en-US" dirty="0">
                <a:latin typeface="Arial" charset="0"/>
              </a:rPr>
              <a:t>Simple query protocols like Domain Name System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Connection establishment overhead would double cost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Easier to have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retransmit if needed</a:t>
            </a:r>
          </a:p>
        </p:txBody>
      </p:sp>
      <p:sp>
        <p:nvSpPr>
          <p:cNvPr id="2887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C50D98-8776-C946-A3C9-CBBB23F65D2B}" type="slidenum">
              <a:rPr lang="en-US" sz="1400" b="0">
                <a:latin typeface="Times New Roman" charset="0"/>
              </a:rPr>
              <a:pPr eaLnBrk="1" hangingPunct="1"/>
              <a:t>24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00188" y="4872038"/>
            <a:ext cx="6453187" cy="1782762"/>
            <a:chOff x="945" y="3069"/>
            <a:chExt cx="4065" cy="1123"/>
          </a:xfrm>
        </p:grpSpPr>
        <p:pic>
          <p:nvPicPr>
            <p:cNvPr id="288774" name="Picture 5" descr="j029202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" y="3214"/>
              <a:ext cx="1031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8775" name="Picture 6" descr="j028575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0" y="3480"/>
              <a:ext cx="1090" cy="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8776" name="Freeform 7"/>
            <p:cNvSpPr>
              <a:spLocks/>
            </p:cNvSpPr>
            <p:nvPr/>
          </p:nvSpPr>
          <p:spPr bwMode="auto">
            <a:xfrm>
              <a:off x="1912" y="3282"/>
              <a:ext cx="2323" cy="271"/>
            </a:xfrm>
            <a:custGeom>
              <a:avLst/>
              <a:gdLst>
                <a:gd name="T0" fmla="*/ 0 w 2323"/>
                <a:gd name="T1" fmla="*/ 271 h 271"/>
                <a:gd name="T2" fmla="*/ 992 w 2323"/>
                <a:gd name="T3" fmla="*/ 4 h 271"/>
                <a:gd name="T4" fmla="*/ 2323 w 2323"/>
                <a:gd name="T5" fmla="*/ 246 h 271"/>
                <a:gd name="T6" fmla="*/ 0 60000 65536"/>
                <a:gd name="T7" fmla="*/ 0 60000 65536"/>
                <a:gd name="T8" fmla="*/ 0 60000 65536"/>
                <a:gd name="T9" fmla="*/ 0 w 2323"/>
                <a:gd name="T10" fmla="*/ 0 h 271"/>
                <a:gd name="T11" fmla="*/ 2323 w 2323"/>
                <a:gd name="T12" fmla="*/ 271 h 2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3" h="271">
                  <a:moveTo>
                    <a:pt x="0" y="271"/>
                  </a:moveTo>
                  <a:cubicBezTo>
                    <a:pt x="302" y="139"/>
                    <a:pt x="605" y="8"/>
                    <a:pt x="992" y="4"/>
                  </a:cubicBezTo>
                  <a:cubicBezTo>
                    <a:pt x="1379" y="0"/>
                    <a:pt x="1851" y="123"/>
                    <a:pt x="2323" y="24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77" name="Freeform 8"/>
            <p:cNvSpPr>
              <a:spLocks/>
            </p:cNvSpPr>
            <p:nvPr/>
          </p:nvSpPr>
          <p:spPr bwMode="auto">
            <a:xfrm>
              <a:off x="1936" y="3964"/>
              <a:ext cx="2347" cy="226"/>
            </a:xfrm>
            <a:custGeom>
              <a:avLst/>
              <a:gdLst>
                <a:gd name="T0" fmla="*/ 2347 w 2347"/>
                <a:gd name="T1" fmla="*/ 48 h 226"/>
                <a:gd name="T2" fmla="*/ 1113 w 2347"/>
                <a:gd name="T3" fmla="*/ 218 h 226"/>
                <a:gd name="T4" fmla="*/ 0 w 2347"/>
                <a:gd name="T5" fmla="*/ 0 h 226"/>
                <a:gd name="T6" fmla="*/ 0 60000 65536"/>
                <a:gd name="T7" fmla="*/ 0 60000 65536"/>
                <a:gd name="T8" fmla="*/ 0 60000 65536"/>
                <a:gd name="T9" fmla="*/ 0 w 2347"/>
                <a:gd name="T10" fmla="*/ 0 h 226"/>
                <a:gd name="T11" fmla="*/ 2347 w 2347"/>
                <a:gd name="T12" fmla="*/ 226 h 2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47" h="226">
                  <a:moveTo>
                    <a:pt x="2347" y="48"/>
                  </a:moveTo>
                  <a:cubicBezTo>
                    <a:pt x="1925" y="137"/>
                    <a:pt x="1504" y="226"/>
                    <a:pt x="1113" y="218"/>
                  </a:cubicBezTo>
                  <a:cubicBezTo>
                    <a:pt x="722" y="210"/>
                    <a:pt x="361" y="105"/>
                    <a:pt x="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78" name="Text Box 9"/>
            <p:cNvSpPr txBox="1">
              <a:spLocks noChangeArrowheads="1"/>
            </p:cNvSpPr>
            <p:nvPr/>
          </p:nvSpPr>
          <p:spPr bwMode="auto">
            <a:xfrm>
              <a:off x="1863" y="3069"/>
              <a:ext cx="24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ja-JP" altLang="en-US"/>
                <a:t>“</a:t>
              </a:r>
              <a:r>
                <a:rPr lang="en-US" altLang="ja-JP"/>
                <a:t>Address for bbc.co.uk?</a:t>
              </a:r>
              <a:r>
                <a:rPr lang="ja-JP" altLang="en-US"/>
                <a:t>”</a:t>
              </a:r>
              <a:endParaRPr lang="en-US"/>
            </a:p>
          </p:txBody>
        </p:sp>
        <p:sp>
          <p:nvSpPr>
            <p:cNvPr id="288779" name="Text Box 10"/>
            <p:cNvSpPr txBox="1">
              <a:spLocks noChangeArrowheads="1"/>
            </p:cNvSpPr>
            <p:nvPr/>
          </p:nvSpPr>
          <p:spPr bwMode="auto">
            <a:xfrm>
              <a:off x="2230" y="3867"/>
              <a:ext cx="16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ja-JP" altLang="en-US"/>
                <a:t>“</a:t>
              </a:r>
              <a:r>
                <a:rPr lang="en-US" altLang="ja-JP"/>
                <a:t>212.58.224.131</a:t>
              </a:r>
              <a:r>
                <a:rPr lang="ja-JP" altLang="en-US"/>
                <a:t>”</a:t>
              </a:r>
              <a:endParaRPr lang="en-US"/>
            </a:p>
          </p:txBody>
        </p:sp>
      </p:grpSp>
      <p:pic>
        <p:nvPicPr>
          <p:cNvPr id="932875" name="Picture 11" descr="Click To Previe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775" y="2133600"/>
            <a:ext cx="731838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35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We have discussed the general nature of reliable transport.  We now focus on it is implemented today.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867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F31DD5F-A971-7F46-962F-76BA67FF4BF8}" type="slidenum">
              <a:rPr lang="en-US" sz="1400" b="0">
                <a:latin typeface="Times New Roman" charset="0"/>
              </a:rPr>
              <a:pPr eaLnBrk="1" hangingPunct="1"/>
              <a:t>25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79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Transmission Control Protocol (TCP)</a:t>
            </a:r>
          </a:p>
        </p:txBody>
      </p:sp>
      <p:sp>
        <p:nvSpPr>
          <p:cNvPr id="934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eliable, in-order delivery </a:t>
            </a:r>
            <a:r>
              <a:rPr lang="en-US" sz="1800" i="1" dirty="0">
                <a:solidFill>
                  <a:srgbClr val="F47A00"/>
                </a:solidFill>
                <a:latin typeface="Arial" charset="0"/>
              </a:rPr>
              <a:t>(previously, but quick review)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Ensures byte stream (eventually) arrives intact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In the presence of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corruption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loss</a:t>
            </a:r>
            <a:endParaRPr lang="en-US" dirty="0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Connection oriented </a:t>
            </a:r>
            <a:r>
              <a:rPr lang="en-US" sz="1800" i="1" dirty="0" smtClean="0">
                <a:solidFill>
                  <a:srgbClr val="FF9857"/>
                </a:solidFill>
                <a:latin typeface="Arial" charset="0"/>
              </a:rPr>
              <a:t>(this lecture)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Explicit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set-up and tear-down of TCP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session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Full duplex stream</a:t>
            </a:r>
            <a:r>
              <a:rPr lang="en-US" dirty="0">
                <a:latin typeface="Arial" charset="0"/>
              </a:rPr>
              <a:t>-of-bytes </a:t>
            </a:r>
            <a:r>
              <a:rPr lang="en-US" dirty="0" smtClean="0">
                <a:latin typeface="Arial" charset="0"/>
              </a:rPr>
              <a:t>service </a:t>
            </a:r>
            <a:r>
              <a:rPr lang="en-US" sz="1800" i="1" dirty="0" smtClean="0">
                <a:solidFill>
                  <a:srgbClr val="F47A00"/>
                </a:solidFill>
                <a:latin typeface="Arial" charset="0"/>
              </a:rPr>
              <a:t>(this lecture)</a:t>
            </a:r>
            <a:endParaRPr lang="en-US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Sends and receives a stream of bytes, not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messages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0">
              <a:lnSpc>
                <a:spcPct val="90000"/>
              </a:lnSpc>
              <a:buClr>
                <a:srgbClr val="000000"/>
              </a:buClr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dirty="0" smtClean="0">
                <a:latin typeface="Arial" charset="0"/>
              </a:rPr>
              <a:t>low control </a:t>
            </a:r>
            <a:r>
              <a:rPr lang="en-US" sz="1800" i="1" dirty="0" smtClean="0">
                <a:solidFill>
                  <a:srgbClr val="F47A00"/>
                </a:solidFill>
                <a:latin typeface="Arial" charset="0"/>
              </a:rPr>
              <a:t>(this lecture)</a:t>
            </a:r>
            <a:endParaRPr lang="en-US" dirty="0">
              <a:latin typeface="Arial" charset="0"/>
            </a:endParaRPr>
          </a:p>
          <a:p>
            <a:pPr lvl="1">
              <a:lnSpc>
                <a:spcPct val="90000"/>
              </a:lnSpc>
              <a:buSzPct val="75000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Ensures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that sender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doesn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t overwhelm </a:t>
            </a:r>
            <a:r>
              <a:rPr lang="en-US" altLang="ja-JP" dirty="0" smtClean="0">
                <a:latin typeface="Arial" charset="0"/>
                <a:ea typeface="Arial" charset="0"/>
                <a:cs typeface="Arial" charset="0"/>
              </a:rPr>
              <a:t>receiver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Congestion control </a:t>
            </a:r>
            <a:r>
              <a:rPr lang="en-US" sz="1800" i="1" dirty="0">
                <a:solidFill>
                  <a:srgbClr val="F47A00"/>
                </a:solidFill>
                <a:latin typeface="Arial" charset="0"/>
              </a:rPr>
              <a:t>(later in semester)</a:t>
            </a:r>
            <a:endParaRPr lang="en-US" dirty="0">
              <a:latin typeface="Arial" charset="0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Dynamic adaptation to network path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s </a:t>
            </a:r>
            <a:r>
              <a:rPr lang="en-US" altLang="ja-JP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capacity</a:t>
            </a:r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lnSpc>
                <a:spcPct val="90000"/>
              </a:lnSpc>
              <a:buSzPct val="75000"/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081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C6B805B-AEBC-8645-A3F9-4F496F59522A}" type="slidenum">
              <a:rPr lang="en-US" sz="1400" b="0">
                <a:latin typeface="Times New Roman" charset="0"/>
              </a:rPr>
              <a:pPr eaLnBrk="1" hangingPunct="1"/>
              <a:t>26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26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1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Notation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Previously we focused on packets:</a:t>
            </a:r>
          </a:p>
          <a:p>
            <a:pPr lvl="1"/>
            <a:r>
              <a:rPr lang="en-US" dirty="0" smtClean="0"/>
              <a:t>Packets had numbers</a:t>
            </a:r>
          </a:p>
          <a:p>
            <a:pPr lvl="1"/>
            <a:r>
              <a:rPr lang="en-US" dirty="0" smtClean="0"/>
              <a:t>ACKs referred to those numbers</a:t>
            </a:r>
          </a:p>
          <a:p>
            <a:pPr lvl="1"/>
            <a:r>
              <a:rPr lang="en-US" dirty="0" smtClean="0"/>
              <a:t>Window sizes expressed in terms of # of packets</a:t>
            </a:r>
          </a:p>
          <a:p>
            <a:pPr lvl="3"/>
            <a:endParaRPr lang="en-US" dirty="0"/>
          </a:p>
          <a:p>
            <a:r>
              <a:rPr lang="en-US" dirty="0" smtClean="0"/>
              <a:t>TCP focuses on bytes.  Thus, </a:t>
            </a:r>
          </a:p>
          <a:p>
            <a:pPr lvl="1"/>
            <a:r>
              <a:rPr lang="en-US" dirty="0" smtClean="0"/>
              <a:t>Packets identified by the bytes they carry</a:t>
            </a:r>
          </a:p>
          <a:p>
            <a:pPr lvl="1"/>
            <a:r>
              <a:rPr lang="en-US" dirty="0" smtClean="0"/>
              <a:t>ACKs refer to the bytes received</a:t>
            </a:r>
          </a:p>
          <a:p>
            <a:pPr lvl="1"/>
            <a:r>
              <a:rPr lang="en-US" dirty="0" smtClean="0"/>
              <a:t>Window size expressed in terms of # of bytes</a:t>
            </a:r>
          </a:p>
          <a:p>
            <a:pPr lvl="3"/>
            <a:endParaRPr lang="en-US" dirty="0"/>
          </a:p>
          <a:p>
            <a:r>
              <a:rPr lang="en-US" dirty="0" smtClean="0"/>
              <a:t>In tests, we will make clear which we mean!  </a:t>
            </a:r>
            <a:r>
              <a:rPr lang="en-US" i="1" dirty="0" smtClean="0"/>
              <a:t>But be prepared to use either</a:t>
            </a:r>
            <a:r>
              <a:rPr lang="is-IS" i="1" dirty="0" smtClean="0"/>
              <a:t>…..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586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Components of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220200" cy="4835525"/>
          </a:xfrm>
        </p:spPr>
        <p:txBody>
          <a:bodyPr/>
          <a:lstStyle/>
          <a:p>
            <a:r>
              <a:rPr lang="en-US" dirty="0" smtClean="0"/>
              <a:t>ACKs</a:t>
            </a:r>
          </a:p>
          <a:p>
            <a:pPr lvl="1"/>
            <a:r>
              <a:rPr lang="en-US" b="1" i="1" dirty="0" smtClean="0"/>
              <a:t>TCP uses byte sequence numbers to identify payloads</a:t>
            </a:r>
          </a:p>
          <a:p>
            <a:pPr lvl="4"/>
            <a:endParaRPr lang="en-US" dirty="0"/>
          </a:p>
          <a:p>
            <a:r>
              <a:rPr lang="en-US" dirty="0"/>
              <a:t>Checksums (to detect corruption)</a:t>
            </a:r>
          </a:p>
          <a:p>
            <a:pPr lvl="1"/>
            <a:r>
              <a:rPr lang="en-US" b="1" i="1" dirty="0" smtClean="0"/>
              <a:t>TCP </a:t>
            </a:r>
            <a:r>
              <a:rPr lang="en-US" b="1" i="1" dirty="0"/>
              <a:t>c</a:t>
            </a:r>
            <a:r>
              <a:rPr lang="en-US" b="1" i="1" dirty="0" smtClean="0"/>
              <a:t>hecksum over </a:t>
            </a:r>
            <a:r>
              <a:rPr lang="en-US" b="1" i="1" dirty="0" err="1" smtClean="0"/>
              <a:t>pseudoheader</a:t>
            </a:r>
            <a:r>
              <a:rPr lang="en-US" b="1" i="1" dirty="0" smtClean="0"/>
              <a:t> and TCP </a:t>
            </a:r>
            <a:r>
              <a:rPr lang="en-US" b="1" i="1" dirty="0" err="1" smtClean="0"/>
              <a:t>hdr</a:t>
            </a:r>
            <a:r>
              <a:rPr lang="en-US" b="1" i="1" dirty="0" smtClean="0"/>
              <a:t>/payload</a:t>
            </a:r>
          </a:p>
          <a:p>
            <a:pPr lvl="4"/>
            <a:endParaRPr lang="en-US" dirty="0"/>
          </a:p>
          <a:p>
            <a:r>
              <a:rPr lang="en-US" dirty="0" smtClean="0"/>
              <a:t>Timeouts and retransmissions</a:t>
            </a:r>
          </a:p>
          <a:p>
            <a:pPr lvl="1"/>
            <a:r>
              <a:rPr lang="en-US" dirty="0" smtClean="0"/>
              <a:t>Can’t be reliable without retransmitting lost/corrupted data</a:t>
            </a:r>
          </a:p>
          <a:p>
            <a:pPr lvl="1"/>
            <a:r>
              <a:rPr lang="en-US" b="1" i="1" dirty="0" smtClean="0"/>
              <a:t>TCP retransmits based on timeouts and duplicate ACKs</a:t>
            </a:r>
          </a:p>
          <a:p>
            <a:pPr lvl="1"/>
            <a:r>
              <a:rPr lang="en-US" i="1" dirty="0" smtClean="0"/>
              <a:t>Timeout based on estimate of RTT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14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TCP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Sliding window flow control</a:t>
            </a:r>
          </a:p>
          <a:p>
            <a:pPr lvl="1"/>
            <a:r>
              <a:rPr lang="en-US" dirty="0" smtClean="0"/>
              <a:t>Allow W contiguous bytes to be in flight</a:t>
            </a:r>
          </a:p>
          <a:p>
            <a:r>
              <a:rPr lang="en-US" dirty="0" smtClean="0"/>
              <a:t>Cumulative acknowledgements</a:t>
            </a:r>
          </a:p>
          <a:p>
            <a:pPr lvl="1"/>
            <a:r>
              <a:rPr lang="en-US" dirty="0" smtClean="0"/>
              <a:t>Selective ACKs (full information) also supported (ignore)</a:t>
            </a:r>
            <a:endParaRPr lang="en-US" dirty="0"/>
          </a:p>
          <a:p>
            <a:r>
              <a:rPr lang="en-US" dirty="0" smtClean="0"/>
              <a:t>Single timer set after each payload is </a:t>
            </a:r>
            <a:r>
              <a:rPr lang="en-US" dirty="0" err="1" smtClean="0"/>
              <a:t>ACKed</a:t>
            </a:r>
            <a:endParaRPr lang="en-US" dirty="0" smtClean="0"/>
          </a:p>
          <a:p>
            <a:pPr lvl="1"/>
            <a:r>
              <a:rPr lang="en-US" dirty="0" smtClean="0"/>
              <a:t>Timer is effectively for the “next expected payload”</a:t>
            </a:r>
          </a:p>
          <a:p>
            <a:pPr lvl="1"/>
            <a:r>
              <a:rPr lang="en-US" dirty="0" smtClean="0"/>
              <a:t>When timer goes off, resend that payload</a:t>
            </a:r>
            <a:r>
              <a:rPr lang="en-US" dirty="0"/>
              <a:t> </a:t>
            </a:r>
            <a:r>
              <a:rPr lang="en-US" dirty="0" smtClean="0"/>
              <a:t>and wait</a:t>
            </a:r>
          </a:p>
          <a:p>
            <a:pPr lvl="2"/>
            <a:r>
              <a:rPr lang="en-US" dirty="0" smtClean="0"/>
              <a:t>And double timeout period</a:t>
            </a:r>
            <a:endParaRPr lang="en-US" dirty="0"/>
          </a:p>
          <a:p>
            <a:r>
              <a:rPr lang="en-US" dirty="0" smtClean="0"/>
              <a:t>Various tricks related to “fast retransmit”</a:t>
            </a:r>
          </a:p>
          <a:p>
            <a:pPr lvl="1"/>
            <a:r>
              <a:rPr lang="en-US" dirty="0" smtClean="0"/>
              <a:t>Using duplicate ACKs to trigger retransmission</a:t>
            </a:r>
          </a:p>
          <a:p>
            <a:pPr lvl="1"/>
            <a:r>
              <a:rPr lang="en-US" dirty="0" smtClean="0"/>
              <a:t>Expand window optimistically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87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comments until everyone has taken it and final grades </a:t>
            </a:r>
            <a:r>
              <a:rPr lang="en-US" dirty="0" smtClean="0"/>
              <a:t>are released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 midterm questions in today’s office hours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 smtClean="0"/>
              <a:t>But I do have one announcement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59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Header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DF34D7-F9A1-8445-91F5-CAF39C495FB2}" type="slidenum">
              <a:rPr lang="en-US" sz="1400" b="0">
                <a:latin typeface="Times New Roman" charset="0"/>
              </a:rPr>
              <a:pPr eaLnBrk="1" hangingPunct="1"/>
              <a:t>30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26722" name="Rectangle 2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Source port</a:t>
            </a: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4827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4829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4832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4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4836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4837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34840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4841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4843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56432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Header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F71FEA-4B63-0643-BFF9-B0FC45B63B78}" type="slidenum">
              <a:rPr lang="en-US" sz="1400" b="0">
                <a:latin typeface="Times New Roman" charset="0"/>
              </a:rPr>
              <a:pPr eaLnBrk="1" hangingPunct="1"/>
              <a:t>31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28770" name="Rectangle 2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6892" name="Text Box 27"/>
          <p:cNvSpPr txBox="1">
            <a:spLocks noChangeArrowheads="1"/>
          </p:cNvSpPr>
          <p:nvPr/>
        </p:nvSpPr>
        <p:spPr bwMode="auto">
          <a:xfrm>
            <a:off x="914400" y="2362200"/>
            <a:ext cx="17097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These should</a:t>
            </a:r>
          </a:p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be familiar</a:t>
            </a:r>
          </a:p>
        </p:txBody>
      </p:sp>
      <p:sp>
        <p:nvSpPr>
          <p:cNvPr id="36893" name="Oval 28"/>
          <p:cNvSpPr>
            <a:spLocks noChangeArrowheads="1"/>
          </p:cNvSpPr>
          <p:nvPr/>
        </p:nvSpPr>
        <p:spPr bwMode="auto">
          <a:xfrm>
            <a:off x="3048000" y="1828800"/>
            <a:ext cx="5486400" cy="6096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4" name="Oval 29"/>
          <p:cNvSpPr>
            <a:spLocks noChangeArrowheads="1"/>
          </p:cNvSpPr>
          <p:nvPr/>
        </p:nvSpPr>
        <p:spPr bwMode="auto">
          <a:xfrm>
            <a:off x="3124200" y="3810000"/>
            <a:ext cx="2743200" cy="6096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895" name="AutoShape 30"/>
          <p:cNvCxnSpPr>
            <a:cxnSpLocks noChangeShapeType="1"/>
            <a:stCxn id="36892" idx="3"/>
            <a:endCxn id="36893" idx="2"/>
          </p:cNvCxnSpPr>
          <p:nvPr/>
        </p:nvCxnSpPr>
        <p:spPr bwMode="auto">
          <a:xfrm flipV="1">
            <a:off x="2624138" y="2133600"/>
            <a:ext cx="411162" cy="57943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896" name="AutoShape 31"/>
          <p:cNvCxnSpPr>
            <a:cxnSpLocks noChangeShapeType="1"/>
          </p:cNvCxnSpPr>
          <p:nvPr/>
        </p:nvCxnSpPr>
        <p:spPr bwMode="auto">
          <a:xfrm>
            <a:off x="2590800" y="2667000"/>
            <a:ext cx="901700" cy="1173163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0989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Segments and Sequence Numbers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44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TCP 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Stream of Bytes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Service…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3492" name="Group 3"/>
          <p:cNvGrpSpPr>
            <a:grpSpLocks/>
          </p:cNvGrpSpPr>
          <p:nvPr/>
        </p:nvGrpSpPr>
        <p:grpSpPr bwMode="auto">
          <a:xfrm>
            <a:off x="1460500" y="2122488"/>
            <a:ext cx="5029200" cy="609600"/>
            <a:chOff x="912" y="1104"/>
            <a:chExt cx="3648" cy="384"/>
          </a:xfrm>
        </p:grpSpPr>
        <p:sp>
          <p:nvSpPr>
            <p:cNvPr id="63589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0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1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3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5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2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3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7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8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9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0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1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2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4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6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9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0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1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2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4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5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6" name="Text Box 41"/>
          <p:cNvSpPr txBox="1">
            <a:spLocks noChangeArrowheads="1"/>
          </p:cNvSpPr>
          <p:nvPr/>
        </p:nvSpPr>
        <p:spPr bwMode="auto">
          <a:xfrm rot="5390887">
            <a:off x="12430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27" name="Text Box 42"/>
          <p:cNvSpPr txBox="1">
            <a:spLocks noChangeArrowheads="1"/>
          </p:cNvSpPr>
          <p:nvPr/>
        </p:nvSpPr>
        <p:spPr bwMode="auto">
          <a:xfrm rot="5390887">
            <a:off x="13954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28" name="Text Box 43"/>
          <p:cNvSpPr txBox="1">
            <a:spLocks noChangeArrowheads="1"/>
          </p:cNvSpPr>
          <p:nvPr/>
        </p:nvSpPr>
        <p:spPr bwMode="auto">
          <a:xfrm rot="5390887">
            <a:off x="15494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29" name="Text Box 44"/>
          <p:cNvSpPr txBox="1">
            <a:spLocks noChangeArrowheads="1"/>
          </p:cNvSpPr>
          <p:nvPr/>
        </p:nvSpPr>
        <p:spPr bwMode="auto">
          <a:xfrm rot="5390887">
            <a:off x="17018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30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31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3585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6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7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8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32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3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4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5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6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9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0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1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2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3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4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5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6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7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8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9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0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1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2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3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4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5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6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7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8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9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0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1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2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3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4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5" name="Text Box 84"/>
          <p:cNvSpPr txBox="1">
            <a:spLocks noChangeArrowheads="1"/>
          </p:cNvSpPr>
          <p:nvPr/>
        </p:nvSpPr>
        <p:spPr bwMode="auto">
          <a:xfrm rot="5390887">
            <a:off x="25400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66" name="Text Box 85"/>
          <p:cNvSpPr txBox="1">
            <a:spLocks noChangeArrowheads="1"/>
          </p:cNvSpPr>
          <p:nvPr/>
        </p:nvSpPr>
        <p:spPr bwMode="auto">
          <a:xfrm rot="5390887">
            <a:off x="26924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67" name="Text Box 86"/>
          <p:cNvSpPr txBox="1">
            <a:spLocks noChangeArrowheads="1"/>
          </p:cNvSpPr>
          <p:nvPr/>
        </p:nvSpPr>
        <p:spPr bwMode="auto">
          <a:xfrm rot="5390887">
            <a:off x="28448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68" name="Text Box 87"/>
          <p:cNvSpPr txBox="1">
            <a:spLocks noChangeArrowheads="1"/>
          </p:cNvSpPr>
          <p:nvPr/>
        </p:nvSpPr>
        <p:spPr bwMode="auto">
          <a:xfrm rot="5390887">
            <a:off x="29972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69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0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1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30957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 smtClean="0">
                <a:latin typeface="+mn-lt"/>
              </a:rPr>
              <a:t>Application @ Host </a:t>
            </a:r>
            <a:r>
              <a:rPr lang="en-US" sz="2400" b="0" dirty="0">
                <a:latin typeface="+mn-lt"/>
              </a:rPr>
              <a:t>A</a:t>
            </a:r>
          </a:p>
        </p:txBody>
      </p:sp>
      <p:sp>
        <p:nvSpPr>
          <p:cNvPr id="63572" name="Text Box 91"/>
          <p:cNvSpPr txBox="1">
            <a:spLocks noChangeArrowheads="1"/>
          </p:cNvSpPr>
          <p:nvPr/>
        </p:nvSpPr>
        <p:spPr bwMode="auto">
          <a:xfrm>
            <a:off x="304800" y="6015335"/>
            <a:ext cx="31102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 smtClean="0">
                <a:latin typeface="+mn-lt"/>
              </a:rPr>
              <a:t>Application @ Host </a:t>
            </a:r>
            <a:r>
              <a:rPr lang="en-US" sz="2400" b="0" dirty="0">
                <a:latin typeface="+mn-lt"/>
              </a:rPr>
              <a:t>B</a:t>
            </a:r>
          </a:p>
        </p:txBody>
      </p:sp>
      <p:sp>
        <p:nvSpPr>
          <p:cNvPr id="63573" name="Text Box 92"/>
          <p:cNvSpPr txBox="1">
            <a:spLocks noChangeArrowheads="1"/>
          </p:cNvSpPr>
          <p:nvPr/>
        </p:nvSpPr>
        <p:spPr bwMode="auto">
          <a:xfrm rot="5390887">
            <a:off x="2271713" y="2346325"/>
            <a:ext cx="6619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4" name="Line 93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5" name="Text Box 94"/>
          <p:cNvSpPr txBox="1">
            <a:spLocks noChangeArrowheads="1"/>
          </p:cNvSpPr>
          <p:nvPr/>
        </p:nvSpPr>
        <p:spPr bwMode="auto">
          <a:xfrm rot="5390887">
            <a:off x="3568700" y="5548313"/>
            <a:ext cx="6619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6" name="Line 95"/>
          <p:cNvSpPr>
            <a:spLocks noChangeShapeType="1"/>
          </p:cNvSpPr>
          <p:nvPr/>
        </p:nvSpPr>
        <p:spPr bwMode="auto">
          <a:xfrm>
            <a:off x="1485900" y="28178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7" name="Line 96"/>
          <p:cNvSpPr>
            <a:spLocks noChangeShapeType="1"/>
          </p:cNvSpPr>
          <p:nvPr/>
        </p:nvSpPr>
        <p:spPr bwMode="auto">
          <a:xfrm>
            <a:off x="1981200" y="281940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8" name="Line 97"/>
          <p:cNvSpPr>
            <a:spLocks noChangeShapeType="1"/>
          </p:cNvSpPr>
          <p:nvPr/>
        </p:nvSpPr>
        <p:spPr bwMode="auto">
          <a:xfrm>
            <a:off x="2476500" y="282098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9" name="Line 98"/>
          <p:cNvSpPr>
            <a:spLocks noChangeShapeType="1"/>
          </p:cNvSpPr>
          <p:nvPr/>
        </p:nvSpPr>
        <p:spPr bwMode="auto">
          <a:xfrm>
            <a:off x="2971800" y="282257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0" name="Line 99"/>
          <p:cNvSpPr>
            <a:spLocks noChangeShapeType="1"/>
          </p:cNvSpPr>
          <p:nvPr/>
        </p:nvSpPr>
        <p:spPr bwMode="auto">
          <a:xfrm>
            <a:off x="3467100" y="282416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1" name="Line 100"/>
          <p:cNvSpPr>
            <a:spLocks noChangeShapeType="1"/>
          </p:cNvSpPr>
          <p:nvPr/>
        </p:nvSpPr>
        <p:spPr bwMode="auto">
          <a:xfrm>
            <a:off x="3962400" y="282575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2" name="Line 101"/>
          <p:cNvSpPr>
            <a:spLocks noChangeShapeType="1"/>
          </p:cNvSpPr>
          <p:nvPr/>
        </p:nvSpPr>
        <p:spPr bwMode="auto">
          <a:xfrm>
            <a:off x="4457700" y="282733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3" name="Line 102"/>
          <p:cNvSpPr>
            <a:spLocks noChangeShapeType="1"/>
          </p:cNvSpPr>
          <p:nvPr/>
        </p:nvSpPr>
        <p:spPr bwMode="auto">
          <a:xfrm>
            <a:off x="4953000" y="282892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4" name="Line 103"/>
          <p:cNvSpPr>
            <a:spLocks noChangeShapeType="1"/>
          </p:cNvSpPr>
          <p:nvPr/>
        </p:nvSpPr>
        <p:spPr bwMode="auto">
          <a:xfrm>
            <a:off x="5448300" y="28305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5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… Provided Using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TCP </a:t>
            </a:r>
            <a:r>
              <a:rPr lang="ja-JP" altLang="en-US" dirty="0" smtClean="0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Segments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5540" name="Group 3"/>
          <p:cNvGrpSpPr>
            <a:grpSpLocks/>
          </p:cNvGrpSpPr>
          <p:nvPr/>
        </p:nvGrpSpPr>
        <p:grpSpPr bwMode="auto">
          <a:xfrm>
            <a:off x="1447800" y="2128838"/>
            <a:ext cx="5029200" cy="609600"/>
            <a:chOff x="912" y="1104"/>
            <a:chExt cx="3648" cy="384"/>
          </a:xfrm>
        </p:grpSpPr>
        <p:sp>
          <p:nvSpPr>
            <p:cNvPr id="65647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8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9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50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41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2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3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4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5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6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7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8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9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0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1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2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3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4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5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6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7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8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9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0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1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2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3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4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5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6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7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8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9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0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1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2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3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4" name="Text Box 41"/>
          <p:cNvSpPr txBox="1">
            <a:spLocks noChangeArrowheads="1"/>
          </p:cNvSpPr>
          <p:nvPr/>
        </p:nvSpPr>
        <p:spPr bwMode="auto">
          <a:xfrm rot="5390887">
            <a:off x="12254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575" name="Text Box 42"/>
          <p:cNvSpPr txBox="1">
            <a:spLocks noChangeArrowheads="1"/>
          </p:cNvSpPr>
          <p:nvPr/>
        </p:nvSpPr>
        <p:spPr bwMode="auto">
          <a:xfrm rot="5390887">
            <a:off x="13778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576" name="Text Box 43"/>
          <p:cNvSpPr txBox="1">
            <a:spLocks noChangeArrowheads="1"/>
          </p:cNvSpPr>
          <p:nvPr/>
        </p:nvSpPr>
        <p:spPr bwMode="auto">
          <a:xfrm rot="5390887">
            <a:off x="15318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577" name="Text Box 44"/>
          <p:cNvSpPr txBox="1">
            <a:spLocks noChangeArrowheads="1"/>
          </p:cNvSpPr>
          <p:nvPr/>
        </p:nvSpPr>
        <p:spPr bwMode="auto">
          <a:xfrm rot="5390887">
            <a:off x="16842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578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5579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5643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4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5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6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80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1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2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3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4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5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6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7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8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9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0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1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2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3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4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5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6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7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8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9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0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1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2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3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4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5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6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7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8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9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0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1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2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3" name="Text Box 84"/>
          <p:cNvSpPr txBox="1">
            <a:spLocks noChangeArrowheads="1"/>
          </p:cNvSpPr>
          <p:nvPr/>
        </p:nvSpPr>
        <p:spPr bwMode="auto">
          <a:xfrm rot="5390887">
            <a:off x="25224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614" name="Text Box 85"/>
          <p:cNvSpPr txBox="1">
            <a:spLocks noChangeArrowheads="1"/>
          </p:cNvSpPr>
          <p:nvPr/>
        </p:nvSpPr>
        <p:spPr bwMode="auto">
          <a:xfrm rot="5390887">
            <a:off x="26748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615" name="Text Box 86"/>
          <p:cNvSpPr txBox="1">
            <a:spLocks noChangeArrowheads="1"/>
          </p:cNvSpPr>
          <p:nvPr/>
        </p:nvSpPr>
        <p:spPr bwMode="auto">
          <a:xfrm rot="5390887">
            <a:off x="28272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616" name="Text Box 87"/>
          <p:cNvSpPr txBox="1">
            <a:spLocks noChangeArrowheads="1"/>
          </p:cNvSpPr>
          <p:nvPr/>
        </p:nvSpPr>
        <p:spPr bwMode="auto">
          <a:xfrm rot="5390887">
            <a:off x="29796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617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8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9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A</a:t>
            </a:r>
          </a:p>
        </p:txBody>
      </p:sp>
      <p:sp>
        <p:nvSpPr>
          <p:cNvPr id="65620" name="Text Box 91"/>
          <p:cNvSpPr txBox="1">
            <a:spLocks noChangeArrowheads="1"/>
          </p:cNvSpPr>
          <p:nvPr/>
        </p:nvSpPr>
        <p:spPr bwMode="auto">
          <a:xfrm>
            <a:off x="304800" y="4805363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B</a:t>
            </a:r>
          </a:p>
        </p:txBody>
      </p:sp>
      <p:sp>
        <p:nvSpPr>
          <p:cNvPr id="65621" name="Rectangle 92"/>
          <p:cNvSpPr>
            <a:spLocks noChangeArrowheads="1"/>
          </p:cNvSpPr>
          <p:nvPr/>
        </p:nvSpPr>
        <p:spPr bwMode="auto">
          <a:xfrm>
            <a:off x="1447800" y="32004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2" name="Text Box 93"/>
          <p:cNvSpPr txBox="1">
            <a:spLocks noChangeArrowheads="1"/>
          </p:cNvSpPr>
          <p:nvPr/>
        </p:nvSpPr>
        <p:spPr bwMode="auto">
          <a:xfrm rot="5390887">
            <a:off x="2249448" y="2345144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65623" name="Line 94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4" name="Rectangle 95"/>
          <p:cNvSpPr>
            <a:spLocks noChangeArrowheads="1"/>
          </p:cNvSpPr>
          <p:nvPr/>
        </p:nvSpPr>
        <p:spPr bwMode="auto">
          <a:xfrm>
            <a:off x="2743200" y="44958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5" name="Line 96"/>
          <p:cNvSpPr>
            <a:spLocks noChangeShapeType="1"/>
          </p:cNvSpPr>
          <p:nvPr/>
        </p:nvSpPr>
        <p:spPr bwMode="auto">
          <a:xfrm>
            <a:off x="14478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6" name="Line 97"/>
          <p:cNvSpPr>
            <a:spLocks noChangeShapeType="1"/>
          </p:cNvSpPr>
          <p:nvPr/>
        </p:nvSpPr>
        <p:spPr bwMode="auto">
          <a:xfrm>
            <a:off x="26670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7" name="Line 98"/>
          <p:cNvSpPr>
            <a:spLocks noChangeShapeType="1"/>
          </p:cNvSpPr>
          <p:nvPr/>
        </p:nvSpPr>
        <p:spPr bwMode="auto">
          <a:xfrm>
            <a:off x="1524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8" name="Line 99"/>
          <p:cNvSpPr>
            <a:spLocks noChangeShapeType="1"/>
          </p:cNvSpPr>
          <p:nvPr/>
        </p:nvSpPr>
        <p:spPr bwMode="auto">
          <a:xfrm>
            <a:off x="16764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9" name="Line 100"/>
          <p:cNvSpPr>
            <a:spLocks noChangeShapeType="1"/>
          </p:cNvSpPr>
          <p:nvPr/>
        </p:nvSpPr>
        <p:spPr bwMode="auto">
          <a:xfrm>
            <a:off x="1828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0" name="Line 101"/>
          <p:cNvSpPr>
            <a:spLocks noChangeShapeType="1"/>
          </p:cNvSpPr>
          <p:nvPr/>
        </p:nvSpPr>
        <p:spPr bwMode="auto">
          <a:xfrm>
            <a:off x="19812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1" name="Line 102"/>
          <p:cNvSpPr>
            <a:spLocks noChangeShapeType="1"/>
          </p:cNvSpPr>
          <p:nvPr/>
        </p:nvSpPr>
        <p:spPr bwMode="auto">
          <a:xfrm>
            <a:off x="2590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2" name="Line 103"/>
          <p:cNvSpPr>
            <a:spLocks noChangeShapeType="1"/>
          </p:cNvSpPr>
          <p:nvPr/>
        </p:nvSpPr>
        <p:spPr bwMode="auto">
          <a:xfrm>
            <a:off x="2133600" y="2967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3" name="Line 104"/>
          <p:cNvSpPr>
            <a:spLocks noChangeShapeType="1"/>
          </p:cNvSpPr>
          <p:nvPr/>
        </p:nvSpPr>
        <p:spPr bwMode="auto">
          <a:xfrm>
            <a:off x="2819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4" name="Line 105"/>
          <p:cNvSpPr>
            <a:spLocks noChangeShapeType="1"/>
          </p:cNvSpPr>
          <p:nvPr/>
        </p:nvSpPr>
        <p:spPr bwMode="auto">
          <a:xfrm>
            <a:off x="2971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5" name="Line 106"/>
          <p:cNvSpPr>
            <a:spLocks noChangeShapeType="1"/>
          </p:cNvSpPr>
          <p:nvPr/>
        </p:nvSpPr>
        <p:spPr bwMode="auto">
          <a:xfrm>
            <a:off x="3124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6" name="Line 107"/>
          <p:cNvSpPr>
            <a:spLocks noChangeShapeType="1"/>
          </p:cNvSpPr>
          <p:nvPr/>
        </p:nvSpPr>
        <p:spPr bwMode="auto">
          <a:xfrm>
            <a:off x="3276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7" name="Line 108"/>
          <p:cNvSpPr>
            <a:spLocks noChangeShapeType="1"/>
          </p:cNvSpPr>
          <p:nvPr/>
        </p:nvSpPr>
        <p:spPr bwMode="auto">
          <a:xfrm>
            <a:off x="3886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8" name="Line 109"/>
          <p:cNvSpPr>
            <a:spLocks noChangeShapeType="1"/>
          </p:cNvSpPr>
          <p:nvPr/>
        </p:nvSpPr>
        <p:spPr bwMode="auto">
          <a:xfrm>
            <a:off x="3429000" y="51006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9" name="Text Box 110"/>
          <p:cNvSpPr txBox="1">
            <a:spLocks noChangeArrowheads="1"/>
          </p:cNvSpPr>
          <p:nvPr/>
        </p:nvSpPr>
        <p:spPr bwMode="auto">
          <a:xfrm>
            <a:off x="1498600" y="3203575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0" name="Text Box 111"/>
          <p:cNvSpPr txBox="1">
            <a:spLocks noChangeArrowheads="1"/>
          </p:cNvSpPr>
          <p:nvPr/>
        </p:nvSpPr>
        <p:spPr bwMode="auto">
          <a:xfrm>
            <a:off x="2717800" y="4513263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1" name="Text Box 112"/>
          <p:cNvSpPr txBox="1">
            <a:spLocks noChangeArrowheads="1"/>
          </p:cNvSpPr>
          <p:nvPr/>
        </p:nvSpPr>
        <p:spPr bwMode="auto">
          <a:xfrm rot="5390887">
            <a:off x="3546434" y="5547133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947313" name="AutoShape 113"/>
          <p:cNvSpPr>
            <a:spLocks noChangeArrowheads="1"/>
          </p:cNvSpPr>
          <p:nvPr/>
        </p:nvSpPr>
        <p:spPr bwMode="auto">
          <a:xfrm>
            <a:off x="4114800" y="2890838"/>
            <a:ext cx="4648200" cy="1528762"/>
          </a:xfrm>
          <a:prstGeom prst="wedgeRectCallout">
            <a:avLst>
              <a:gd name="adj1" fmla="val -80620"/>
              <a:gd name="adj2" fmla="val -1606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l" eaLnBrk="0" hangingPunct="0"/>
            <a:r>
              <a:rPr lang="en-US" sz="2400" b="0" i="1" dirty="0" smtClean="0">
                <a:latin typeface="+mn-lt"/>
              </a:rPr>
              <a:t>Segment</a:t>
            </a:r>
            <a:r>
              <a:rPr lang="en-US" sz="2400" b="0" dirty="0" smtClean="0">
                <a:latin typeface="+mn-lt"/>
              </a:rPr>
              <a:t> </a:t>
            </a:r>
            <a:r>
              <a:rPr lang="en-US" sz="2400" b="0" dirty="0">
                <a:latin typeface="+mn-lt"/>
              </a:rPr>
              <a:t>sent when: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b="0" dirty="0">
                <a:latin typeface="+mn-lt"/>
              </a:rPr>
              <a:t>Segment full (Max Segment Size),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b="0" dirty="0">
                <a:latin typeface="+mn-lt"/>
              </a:rPr>
              <a:t>Not full, but times </a:t>
            </a:r>
            <a:r>
              <a:rPr lang="en-US" b="0" dirty="0" smtClean="0">
                <a:latin typeface="+mn-lt"/>
              </a:rPr>
              <a:t>out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432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nimBg="1"/>
      <p:bldP spid="65542" grpId="0" animBg="1"/>
      <p:bldP spid="65543" grpId="0" animBg="1"/>
      <p:bldP spid="65544" grpId="0" animBg="1"/>
      <p:bldP spid="65545" grpId="0" animBg="1"/>
      <p:bldP spid="65546" grpId="0" animBg="1"/>
      <p:bldP spid="65547" grpId="0" animBg="1"/>
      <p:bldP spid="65548" grpId="0" animBg="1"/>
      <p:bldP spid="65549" grpId="0" animBg="1"/>
      <p:bldP spid="65550" grpId="0" animBg="1"/>
      <p:bldP spid="65551" grpId="0" animBg="1"/>
      <p:bldP spid="65552" grpId="0" animBg="1"/>
      <p:bldP spid="65553" grpId="0" animBg="1"/>
      <p:bldP spid="65554" grpId="0" animBg="1"/>
      <p:bldP spid="65555" grpId="0" animBg="1"/>
      <p:bldP spid="65556" grpId="0" animBg="1"/>
      <p:bldP spid="65557" grpId="0" animBg="1"/>
      <p:bldP spid="65558" grpId="0" animBg="1"/>
      <p:bldP spid="65559" grpId="0" animBg="1"/>
      <p:bldP spid="65560" grpId="0" animBg="1"/>
      <p:bldP spid="65561" grpId="0" animBg="1"/>
      <p:bldP spid="65562" grpId="0" animBg="1"/>
      <p:bldP spid="65563" grpId="0" animBg="1"/>
      <p:bldP spid="65564" grpId="0" animBg="1"/>
      <p:bldP spid="65565" grpId="0" animBg="1"/>
      <p:bldP spid="65566" grpId="0" animBg="1"/>
      <p:bldP spid="65567" grpId="0" animBg="1"/>
      <p:bldP spid="65568" grpId="0" animBg="1"/>
      <p:bldP spid="65569" grpId="0" animBg="1"/>
      <p:bldP spid="65570" grpId="0" animBg="1"/>
      <p:bldP spid="65571" grpId="0" animBg="1"/>
      <p:bldP spid="65572" grpId="0" animBg="1"/>
      <p:bldP spid="65573" grpId="0" animBg="1"/>
      <p:bldP spid="65574" grpId="0"/>
      <p:bldP spid="65575" grpId="0"/>
      <p:bldP spid="65576" grpId="0"/>
      <p:bldP spid="65577" grpId="0"/>
      <p:bldP spid="65578" grpId="0" animBg="1"/>
      <p:bldP spid="65580" grpId="0" animBg="1"/>
      <p:bldP spid="65581" grpId="0" animBg="1"/>
      <p:bldP spid="65582" grpId="0" animBg="1"/>
      <p:bldP spid="65583" grpId="0" animBg="1"/>
      <p:bldP spid="65584" grpId="0" animBg="1"/>
      <p:bldP spid="65585" grpId="0" animBg="1"/>
      <p:bldP spid="65586" grpId="0" animBg="1"/>
      <p:bldP spid="65587" grpId="0" animBg="1"/>
      <p:bldP spid="65588" grpId="0" animBg="1"/>
      <p:bldP spid="65589" grpId="0" animBg="1"/>
      <p:bldP spid="65590" grpId="0" animBg="1"/>
      <p:bldP spid="65591" grpId="0" animBg="1"/>
      <p:bldP spid="65592" grpId="0" animBg="1"/>
      <p:bldP spid="65593" grpId="0" animBg="1"/>
      <p:bldP spid="65594" grpId="0" animBg="1"/>
      <p:bldP spid="65595" grpId="0" animBg="1"/>
      <p:bldP spid="65596" grpId="0" animBg="1"/>
      <p:bldP spid="65597" grpId="0" animBg="1"/>
      <p:bldP spid="65598" grpId="0" animBg="1"/>
      <p:bldP spid="65599" grpId="0" animBg="1"/>
      <p:bldP spid="65600" grpId="0" animBg="1"/>
      <p:bldP spid="65601" grpId="0" animBg="1"/>
      <p:bldP spid="65602" grpId="0" animBg="1"/>
      <p:bldP spid="65603" grpId="0" animBg="1"/>
      <p:bldP spid="65604" grpId="0" animBg="1"/>
      <p:bldP spid="65605" grpId="0" animBg="1"/>
      <p:bldP spid="65606" grpId="0" animBg="1"/>
      <p:bldP spid="65607" grpId="0" animBg="1"/>
      <p:bldP spid="65608" grpId="0" animBg="1"/>
      <p:bldP spid="65609" grpId="0" animBg="1"/>
      <p:bldP spid="65610" grpId="0" animBg="1"/>
      <p:bldP spid="65611" grpId="0" animBg="1"/>
      <p:bldP spid="65612" grpId="0" animBg="1"/>
      <p:bldP spid="65613" grpId="0"/>
      <p:bldP spid="65614" grpId="0"/>
      <p:bldP spid="65615" grpId="0"/>
      <p:bldP spid="65616" grpId="0"/>
      <p:bldP spid="65617" grpId="0" animBg="1"/>
      <p:bldP spid="65618" grpId="0" animBg="1"/>
      <p:bldP spid="65619" grpId="0"/>
      <p:bldP spid="65620" grpId="0"/>
      <p:bldP spid="65621" grpId="0" animBg="1"/>
      <p:bldP spid="65622" grpId="0"/>
      <p:bldP spid="65623" grpId="0" animBg="1"/>
      <p:bldP spid="65624" grpId="0" animBg="1"/>
      <p:bldP spid="65625" grpId="0" animBg="1"/>
      <p:bldP spid="65626" grpId="0" animBg="1"/>
      <p:bldP spid="65627" grpId="0" animBg="1"/>
      <p:bldP spid="65628" grpId="0" animBg="1"/>
      <p:bldP spid="65629" grpId="0" animBg="1"/>
      <p:bldP spid="65630" grpId="0" animBg="1"/>
      <p:bldP spid="65631" grpId="0" animBg="1"/>
      <p:bldP spid="65632" grpId="0" animBg="1"/>
      <p:bldP spid="65633" grpId="0" animBg="1"/>
      <p:bldP spid="65634" grpId="0" animBg="1"/>
      <p:bldP spid="65635" grpId="0" animBg="1"/>
      <p:bldP spid="65636" grpId="0" animBg="1"/>
      <p:bldP spid="65637" grpId="0" animBg="1"/>
      <p:bldP spid="65638" grpId="0" animBg="1"/>
      <p:bldP spid="65639" grpId="0"/>
      <p:bldP spid="65640" grpId="0"/>
      <p:bldP spid="65641" grpId="0"/>
      <p:bldP spid="9473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TCP Segment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>
          <a:xfrm>
            <a:off x="379413" y="2221330"/>
            <a:ext cx="8534400" cy="4835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IP packet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Arial" charset="0"/>
                <a:cs typeface="Arial" charset="0"/>
              </a:rPr>
              <a:t>No bigger than Maximum Transmission Unit (</a:t>
            </a:r>
            <a:r>
              <a:rPr lang="en-US" dirty="0">
                <a:solidFill>
                  <a:srgbClr val="0000FF"/>
                </a:solidFill>
                <a:ea typeface="Arial" charset="0"/>
                <a:cs typeface="Arial" charset="0"/>
              </a:rPr>
              <a:t>MTU</a:t>
            </a:r>
            <a:r>
              <a:rPr lang="en-US" dirty="0">
                <a:ea typeface="Arial" charset="0"/>
                <a:cs typeface="Arial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Arial" charset="0"/>
                <a:cs typeface="Arial" charset="0"/>
              </a:rPr>
              <a:t>E.g., up to </a:t>
            </a:r>
            <a:r>
              <a:rPr lang="en-US" dirty="0" smtClean="0">
                <a:ea typeface="Arial" charset="0"/>
                <a:cs typeface="Arial" charset="0"/>
              </a:rPr>
              <a:t>1500 </a:t>
            </a:r>
            <a:r>
              <a:rPr lang="en-US" dirty="0">
                <a:ea typeface="Arial" charset="0"/>
                <a:cs typeface="Arial" charset="0"/>
              </a:rPr>
              <a:t>bytes </a:t>
            </a:r>
            <a:r>
              <a:rPr lang="en-US" dirty="0" smtClean="0">
                <a:ea typeface="Arial" charset="0"/>
                <a:cs typeface="Arial" charset="0"/>
              </a:rPr>
              <a:t>with </a:t>
            </a:r>
            <a:r>
              <a:rPr lang="en-US" dirty="0">
                <a:ea typeface="Arial" charset="0"/>
                <a:cs typeface="Arial" charset="0"/>
              </a:rPr>
              <a:t>Ethernet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TCP packet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Arial" charset="0"/>
                <a:cs typeface="Arial" charset="0"/>
              </a:rPr>
              <a:t>IP packet with a TCP header and data inside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Arial" charset="0"/>
                <a:cs typeface="Arial" charset="0"/>
              </a:rPr>
              <a:t>TCP header </a:t>
            </a:r>
            <a:r>
              <a:rPr lang="en-US" sz="2800" dirty="0">
                <a:ea typeface="Arial" charset="0"/>
                <a:cs typeface="Arial" charset="0"/>
                <a:sym typeface="Symbol" charset="0"/>
              </a:rPr>
              <a:t></a:t>
            </a:r>
            <a:r>
              <a:rPr lang="en-US" dirty="0">
                <a:ea typeface="Arial" charset="0"/>
                <a:cs typeface="Arial" charset="0"/>
              </a:rPr>
              <a:t> 20 bytes long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TCP </a:t>
            </a:r>
            <a:r>
              <a:rPr lang="en-US" b="1" dirty="0">
                <a:cs typeface="Arial" charset="0"/>
              </a:rPr>
              <a:t>segment</a:t>
            </a:r>
            <a:endParaRPr lang="en-US" dirty="0"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ea typeface="Arial" charset="0"/>
                <a:cs typeface="Arial" charset="0"/>
              </a:rPr>
              <a:t>No more than </a:t>
            </a:r>
            <a:r>
              <a:rPr lang="en-US" dirty="0">
                <a:solidFill>
                  <a:srgbClr val="0000FF"/>
                </a:solidFill>
                <a:ea typeface="Arial" charset="0"/>
                <a:cs typeface="Arial" charset="0"/>
              </a:rPr>
              <a:t>Maximum Segment Size</a:t>
            </a:r>
            <a:r>
              <a:rPr lang="en-US" dirty="0">
                <a:ea typeface="Arial" charset="0"/>
                <a:cs typeface="Arial" charset="0"/>
              </a:rPr>
              <a:t> (MSS) bytes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Arial" charset="0"/>
                <a:cs typeface="Arial" charset="0"/>
              </a:rPr>
              <a:t>E.g., up to 1460 consecutive bytes from the stream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Arial" charset="0"/>
                <a:cs typeface="Arial" charset="0"/>
              </a:rPr>
              <a:t>MSS = MTU – (IP header) – (TCP header)</a:t>
            </a:r>
          </a:p>
        </p:txBody>
      </p:sp>
      <p:sp>
        <p:nvSpPr>
          <p:cNvPr id="67589" name="Rectangle 4"/>
          <p:cNvSpPr>
            <a:spLocks noChangeArrowheads="1"/>
          </p:cNvSpPr>
          <p:nvPr/>
        </p:nvSpPr>
        <p:spPr bwMode="auto">
          <a:xfrm>
            <a:off x="1905000" y="1295400"/>
            <a:ext cx="5029200" cy="750888"/>
          </a:xfrm>
          <a:prstGeom prst="rect">
            <a:avLst/>
          </a:prstGeom>
          <a:solidFill>
            <a:srgbClr val="84B2B0"/>
          </a:solidFill>
          <a:ln w="38100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7590" name="Line 5"/>
          <p:cNvSpPr>
            <a:spLocks noChangeShapeType="1"/>
          </p:cNvSpPr>
          <p:nvPr/>
        </p:nvSpPr>
        <p:spPr bwMode="auto">
          <a:xfrm>
            <a:off x="6019800" y="1295400"/>
            <a:ext cx="0" cy="750888"/>
          </a:xfrm>
          <a:prstGeom prst="line">
            <a:avLst/>
          </a:prstGeom>
          <a:noFill/>
          <a:ln w="38100">
            <a:solidFill>
              <a:srgbClr val="40404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7591" name="Text Box 6"/>
          <p:cNvSpPr txBox="1">
            <a:spLocks noChangeArrowheads="1"/>
          </p:cNvSpPr>
          <p:nvPr/>
        </p:nvSpPr>
        <p:spPr bwMode="auto">
          <a:xfrm>
            <a:off x="6022975" y="1589088"/>
            <a:ext cx="7624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+mn-lt"/>
              </a:rPr>
              <a:t>IP Hdr</a:t>
            </a:r>
          </a:p>
        </p:txBody>
      </p:sp>
      <p:sp>
        <p:nvSpPr>
          <p:cNvPr id="67592" name="Line 7"/>
          <p:cNvSpPr>
            <a:spLocks noChangeShapeType="1"/>
          </p:cNvSpPr>
          <p:nvPr/>
        </p:nvSpPr>
        <p:spPr bwMode="auto">
          <a:xfrm>
            <a:off x="1905000" y="1512888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7594" name="Text Box 9"/>
          <p:cNvSpPr txBox="1">
            <a:spLocks noChangeArrowheads="1"/>
          </p:cNvSpPr>
          <p:nvPr/>
        </p:nvSpPr>
        <p:spPr bwMode="auto">
          <a:xfrm>
            <a:off x="3429000" y="1295400"/>
            <a:ext cx="780169" cy="307777"/>
          </a:xfrm>
          <a:prstGeom prst="rect">
            <a:avLst/>
          </a:prstGeom>
          <a:solidFill>
            <a:srgbClr val="84B2B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 dirty="0">
                <a:latin typeface="+mn-lt"/>
              </a:rPr>
              <a:t>IP Data</a:t>
            </a:r>
          </a:p>
        </p:txBody>
      </p:sp>
      <p:grpSp>
        <p:nvGrpSpPr>
          <p:cNvPr id="67595" name="Group 10"/>
          <p:cNvGrpSpPr>
            <a:grpSpLocks/>
          </p:cNvGrpSpPr>
          <p:nvPr/>
        </p:nvGrpSpPr>
        <p:grpSpPr bwMode="auto">
          <a:xfrm>
            <a:off x="1981200" y="1600200"/>
            <a:ext cx="3962400" cy="381000"/>
            <a:chOff x="1200" y="1296"/>
            <a:chExt cx="3168" cy="336"/>
          </a:xfrm>
        </p:grpSpPr>
        <p:sp>
          <p:nvSpPr>
            <p:cNvPr id="67598" name="Rectangle 11"/>
            <p:cNvSpPr>
              <a:spLocks noChangeArrowheads="1"/>
            </p:cNvSpPr>
            <p:nvPr/>
          </p:nvSpPr>
          <p:spPr bwMode="auto">
            <a:xfrm>
              <a:off x="1200" y="1296"/>
              <a:ext cx="3168" cy="33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9" name="Line 12"/>
            <p:cNvSpPr>
              <a:spLocks noChangeShapeType="1"/>
            </p:cNvSpPr>
            <p:nvPr/>
          </p:nvSpPr>
          <p:spPr bwMode="auto">
            <a:xfrm>
              <a:off x="3792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7596" name="Text Box 13"/>
          <p:cNvSpPr txBox="1">
            <a:spLocks noChangeArrowheads="1"/>
          </p:cNvSpPr>
          <p:nvPr/>
        </p:nvSpPr>
        <p:spPr bwMode="auto">
          <a:xfrm>
            <a:off x="5181600" y="1638300"/>
            <a:ext cx="784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TCP Hdr</a:t>
            </a:r>
          </a:p>
        </p:txBody>
      </p:sp>
      <p:sp>
        <p:nvSpPr>
          <p:cNvPr id="67597" name="Text Box 14"/>
          <p:cNvSpPr txBox="1">
            <a:spLocks noChangeArrowheads="1"/>
          </p:cNvSpPr>
          <p:nvPr/>
        </p:nvSpPr>
        <p:spPr bwMode="auto">
          <a:xfrm>
            <a:off x="3055938" y="1638300"/>
            <a:ext cx="1590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TCP Data (segment)</a:t>
            </a:r>
          </a:p>
        </p:txBody>
      </p:sp>
    </p:spTree>
    <p:extLst>
      <p:ext uri="{BB962C8B-B14F-4D97-AF65-F5344CB8AC3E}">
        <p14:creationId xmlns:p14="http://schemas.microsoft.com/office/powerpoint/2010/main" val="101762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Sequence Numbers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5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69729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225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69731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FF0000"/>
                </a:solidFill>
                <a:latin typeface="+mn-lt"/>
                <a:cs typeface="Courier"/>
              </a:rPr>
              <a:t>Sequence number </a:t>
            </a:r>
            <a:r>
              <a:rPr lang="en-US" sz="1800" b="0" dirty="0" smtClean="0">
                <a:solidFill>
                  <a:srgbClr val="FF0000"/>
                </a:solidFill>
                <a:latin typeface="+mn-lt"/>
                <a:cs typeface="Courier"/>
              </a:rPr>
              <a:t> </a:t>
            </a:r>
            <a:br>
              <a:rPr lang="en-US" sz="1800" b="0" dirty="0" smtClean="0">
                <a:solidFill>
                  <a:srgbClr val="FF0000"/>
                </a:solidFill>
                <a:latin typeface="+mn-lt"/>
                <a:cs typeface="Courier"/>
              </a:rPr>
            </a:br>
            <a:r>
              <a:rPr lang="en-US" sz="1800" b="0" dirty="0" smtClean="0">
                <a:solidFill>
                  <a:srgbClr val="FF0000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 smtClean="0">
                <a:solidFill>
                  <a:srgbClr val="FF0000"/>
                </a:solidFill>
                <a:latin typeface="+mn-lt"/>
                <a:cs typeface="Courier"/>
              </a:rPr>
              <a:t>st</a:t>
            </a:r>
            <a:r>
              <a:rPr lang="en-US" sz="1800" b="0" dirty="0" smtClean="0">
                <a:solidFill>
                  <a:srgbClr val="FF0000"/>
                </a:solidFill>
                <a:latin typeface="+mn-lt"/>
                <a:cs typeface="Courier"/>
              </a:rPr>
              <a:t> byte in segment = ISN + k</a:t>
            </a:r>
            <a:endParaRPr lang="en-US" sz="1800" b="0" dirty="0">
              <a:solidFill>
                <a:srgbClr val="FF0000"/>
              </a:solidFill>
              <a:latin typeface="+mn-lt"/>
              <a:cs typeface="Courier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8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04795" y="1809690"/>
            <a:ext cx="88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sz="1600" b="0" dirty="0" smtClean="0">
                <a:solidFill>
                  <a:srgbClr val="FF0000"/>
                </a:solidFill>
                <a:latin typeface="+mn-lt"/>
              </a:rPr>
              <a:t> bytes</a:t>
            </a:r>
            <a:endParaRPr lang="en-US" sz="1600" b="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085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9" grpId="0"/>
      <p:bldP spid="69731" grpId="0" animBg="1"/>
      <p:bldP spid="118" grpId="0" animBg="1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Sequence Numbers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9671" name="Group 42"/>
          <p:cNvGrpSpPr>
            <a:grpSpLocks/>
          </p:cNvGrpSpPr>
          <p:nvPr/>
        </p:nvGrpSpPr>
        <p:grpSpPr bwMode="auto">
          <a:xfrm>
            <a:off x="2998788" y="5584825"/>
            <a:ext cx="5029200" cy="609600"/>
            <a:chOff x="912" y="1104"/>
            <a:chExt cx="3648" cy="384"/>
          </a:xfrm>
        </p:grpSpPr>
        <p:sp>
          <p:nvSpPr>
            <p:cNvPr id="69735" name="Line 43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6" name="Line 44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7" name="Line 45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8" name="Line 46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72" name="Line 47"/>
          <p:cNvSpPr>
            <a:spLocks noChangeShapeType="1"/>
          </p:cNvSpPr>
          <p:nvPr/>
        </p:nvSpPr>
        <p:spPr bwMode="auto">
          <a:xfrm>
            <a:off x="299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3" name="Line 48"/>
          <p:cNvSpPr>
            <a:spLocks noChangeShapeType="1"/>
          </p:cNvSpPr>
          <p:nvPr/>
        </p:nvSpPr>
        <p:spPr bwMode="auto">
          <a:xfrm>
            <a:off x="315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4" name="Line 49"/>
          <p:cNvSpPr>
            <a:spLocks noChangeShapeType="1"/>
          </p:cNvSpPr>
          <p:nvPr/>
        </p:nvSpPr>
        <p:spPr bwMode="auto">
          <a:xfrm>
            <a:off x="330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5" name="Line 50"/>
          <p:cNvSpPr>
            <a:spLocks noChangeShapeType="1"/>
          </p:cNvSpPr>
          <p:nvPr/>
        </p:nvSpPr>
        <p:spPr bwMode="auto">
          <a:xfrm>
            <a:off x="345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6" name="Line 51"/>
          <p:cNvSpPr>
            <a:spLocks noChangeShapeType="1"/>
          </p:cNvSpPr>
          <p:nvPr/>
        </p:nvSpPr>
        <p:spPr bwMode="auto">
          <a:xfrm>
            <a:off x="360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7" name="Line 52"/>
          <p:cNvSpPr>
            <a:spLocks noChangeShapeType="1"/>
          </p:cNvSpPr>
          <p:nvPr/>
        </p:nvSpPr>
        <p:spPr bwMode="auto">
          <a:xfrm>
            <a:off x="376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8" name="Line 53"/>
          <p:cNvSpPr>
            <a:spLocks noChangeShapeType="1"/>
          </p:cNvSpPr>
          <p:nvPr/>
        </p:nvSpPr>
        <p:spPr bwMode="auto">
          <a:xfrm>
            <a:off x="3913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9" name="Line 54"/>
          <p:cNvSpPr>
            <a:spLocks noChangeShapeType="1"/>
          </p:cNvSpPr>
          <p:nvPr/>
        </p:nvSpPr>
        <p:spPr bwMode="auto">
          <a:xfrm>
            <a:off x="4065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0" name="Line 55"/>
          <p:cNvSpPr>
            <a:spLocks noChangeShapeType="1"/>
          </p:cNvSpPr>
          <p:nvPr/>
        </p:nvSpPr>
        <p:spPr bwMode="auto">
          <a:xfrm>
            <a:off x="4217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1" name="Line 56"/>
          <p:cNvSpPr>
            <a:spLocks noChangeShapeType="1"/>
          </p:cNvSpPr>
          <p:nvPr/>
        </p:nvSpPr>
        <p:spPr bwMode="auto">
          <a:xfrm>
            <a:off x="4370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2" name="Line 57"/>
          <p:cNvSpPr>
            <a:spLocks noChangeShapeType="1"/>
          </p:cNvSpPr>
          <p:nvPr/>
        </p:nvSpPr>
        <p:spPr bwMode="auto">
          <a:xfrm>
            <a:off x="452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3" name="Line 58"/>
          <p:cNvSpPr>
            <a:spLocks noChangeShapeType="1"/>
          </p:cNvSpPr>
          <p:nvPr/>
        </p:nvSpPr>
        <p:spPr bwMode="auto">
          <a:xfrm>
            <a:off x="467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4" name="Line 59"/>
          <p:cNvSpPr>
            <a:spLocks noChangeShapeType="1"/>
          </p:cNvSpPr>
          <p:nvPr/>
        </p:nvSpPr>
        <p:spPr bwMode="auto">
          <a:xfrm>
            <a:off x="482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5" name="Line 60"/>
          <p:cNvSpPr>
            <a:spLocks noChangeShapeType="1"/>
          </p:cNvSpPr>
          <p:nvPr/>
        </p:nvSpPr>
        <p:spPr bwMode="auto">
          <a:xfrm>
            <a:off x="497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6" name="Line 61"/>
          <p:cNvSpPr>
            <a:spLocks noChangeShapeType="1"/>
          </p:cNvSpPr>
          <p:nvPr/>
        </p:nvSpPr>
        <p:spPr bwMode="auto">
          <a:xfrm>
            <a:off x="513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7" name="Line 62"/>
          <p:cNvSpPr>
            <a:spLocks noChangeShapeType="1"/>
          </p:cNvSpPr>
          <p:nvPr/>
        </p:nvSpPr>
        <p:spPr bwMode="auto">
          <a:xfrm>
            <a:off x="528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8" name="Line 63"/>
          <p:cNvSpPr>
            <a:spLocks noChangeShapeType="1"/>
          </p:cNvSpPr>
          <p:nvPr/>
        </p:nvSpPr>
        <p:spPr bwMode="auto">
          <a:xfrm>
            <a:off x="5437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9" name="Line 64"/>
          <p:cNvSpPr>
            <a:spLocks noChangeShapeType="1"/>
          </p:cNvSpPr>
          <p:nvPr/>
        </p:nvSpPr>
        <p:spPr bwMode="auto">
          <a:xfrm>
            <a:off x="5589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0" name="Line 65"/>
          <p:cNvSpPr>
            <a:spLocks noChangeShapeType="1"/>
          </p:cNvSpPr>
          <p:nvPr/>
        </p:nvSpPr>
        <p:spPr bwMode="auto">
          <a:xfrm>
            <a:off x="5741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1" name="Line 66"/>
          <p:cNvSpPr>
            <a:spLocks noChangeShapeType="1"/>
          </p:cNvSpPr>
          <p:nvPr/>
        </p:nvSpPr>
        <p:spPr bwMode="auto">
          <a:xfrm>
            <a:off x="5894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2" name="Line 67"/>
          <p:cNvSpPr>
            <a:spLocks noChangeShapeType="1"/>
          </p:cNvSpPr>
          <p:nvPr/>
        </p:nvSpPr>
        <p:spPr bwMode="auto">
          <a:xfrm>
            <a:off x="6046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3" name="Line 68"/>
          <p:cNvSpPr>
            <a:spLocks noChangeShapeType="1"/>
          </p:cNvSpPr>
          <p:nvPr/>
        </p:nvSpPr>
        <p:spPr bwMode="auto">
          <a:xfrm>
            <a:off x="6199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4" name="Line 69"/>
          <p:cNvSpPr>
            <a:spLocks noChangeShapeType="1"/>
          </p:cNvSpPr>
          <p:nvPr/>
        </p:nvSpPr>
        <p:spPr bwMode="auto">
          <a:xfrm>
            <a:off x="6351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5" name="Line 70"/>
          <p:cNvSpPr>
            <a:spLocks noChangeShapeType="1"/>
          </p:cNvSpPr>
          <p:nvPr/>
        </p:nvSpPr>
        <p:spPr bwMode="auto">
          <a:xfrm>
            <a:off x="6503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6" name="Line 71"/>
          <p:cNvSpPr>
            <a:spLocks noChangeShapeType="1"/>
          </p:cNvSpPr>
          <p:nvPr/>
        </p:nvSpPr>
        <p:spPr bwMode="auto">
          <a:xfrm>
            <a:off x="6656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7" name="Line 72"/>
          <p:cNvSpPr>
            <a:spLocks noChangeShapeType="1"/>
          </p:cNvSpPr>
          <p:nvPr/>
        </p:nvSpPr>
        <p:spPr bwMode="auto">
          <a:xfrm>
            <a:off x="680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8" name="Line 73"/>
          <p:cNvSpPr>
            <a:spLocks noChangeShapeType="1"/>
          </p:cNvSpPr>
          <p:nvPr/>
        </p:nvSpPr>
        <p:spPr bwMode="auto">
          <a:xfrm>
            <a:off x="696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9" name="Line 74"/>
          <p:cNvSpPr>
            <a:spLocks noChangeShapeType="1"/>
          </p:cNvSpPr>
          <p:nvPr/>
        </p:nvSpPr>
        <p:spPr bwMode="auto">
          <a:xfrm>
            <a:off x="711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0" name="Line 75"/>
          <p:cNvSpPr>
            <a:spLocks noChangeShapeType="1"/>
          </p:cNvSpPr>
          <p:nvPr/>
        </p:nvSpPr>
        <p:spPr bwMode="auto">
          <a:xfrm>
            <a:off x="726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1" name="Line 76"/>
          <p:cNvSpPr>
            <a:spLocks noChangeShapeType="1"/>
          </p:cNvSpPr>
          <p:nvPr/>
        </p:nvSpPr>
        <p:spPr bwMode="auto">
          <a:xfrm>
            <a:off x="741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2" name="Line 77"/>
          <p:cNvSpPr>
            <a:spLocks noChangeShapeType="1"/>
          </p:cNvSpPr>
          <p:nvPr/>
        </p:nvSpPr>
        <p:spPr bwMode="auto">
          <a:xfrm>
            <a:off x="757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3" name="Line 78"/>
          <p:cNvSpPr>
            <a:spLocks noChangeShapeType="1"/>
          </p:cNvSpPr>
          <p:nvPr/>
        </p:nvSpPr>
        <p:spPr bwMode="auto">
          <a:xfrm>
            <a:off x="77231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4" name="Line 79"/>
          <p:cNvSpPr>
            <a:spLocks noChangeShapeType="1"/>
          </p:cNvSpPr>
          <p:nvPr/>
        </p:nvSpPr>
        <p:spPr bwMode="auto">
          <a:xfrm>
            <a:off x="78755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6" name="Text Box 81"/>
          <p:cNvSpPr txBox="1">
            <a:spLocks noChangeArrowheads="1"/>
          </p:cNvSpPr>
          <p:nvPr/>
        </p:nvSpPr>
        <p:spPr bwMode="auto">
          <a:xfrm>
            <a:off x="1634904" y="5638800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B</a:t>
            </a:r>
          </a:p>
        </p:txBody>
      </p:sp>
      <p:sp>
        <p:nvSpPr>
          <p:cNvPr id="69707" name="Rectangle 82"/>
          <p:cNvSpPr>
            <a:spLocks noChangeArrowheads="1"/>
          </p:cNvSpPr>
          <p:nvPr/>
        </p:nvSpPr>
        <p:spPr bwMode="auto">
          <a:xfrm>
            <a:off x="2613025" y="34512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8" name="Rectangle 83"/>
          <p:cNvSpPr>
            <a:spLocks noChangeArrowheads="1"/>
          </p:cNvSpPr>
          <p:nvPr/>
        </p:nvSpPr>
        <p:spPr bwMode="auto">
          <a:xfrm>
            <a:off x="3913188" y="47466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9" name="Line 84"/>
          <p:cNvSpPr>
            <a:spLocks noChangeShapeType="1"/>
          </p:cNvSpPr>
          <p:nvPr/>
        </p:nvSpPr>
        <p:spPr bwMode="auto">
          <a:xfrm>
            <a:off x="26177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0" name="Line 85"/>
          <p:cNvSpPr>
            <a:spLocks noChangeShapeType="1"/>
          </p:cNvSpPr>
          <p:nvPr/>
        </p:nvSpPr>
        <p:spPr bwMode="auto">
          <a:xfrm>
            <a:off x="38369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1" name="Line 86"/>
          <p:cNvSpPr>
            <a:spLocks noChangeShapeType="1"/>
          </p:cNvSpPr>
          <p:nvPr/>
        </p:nvSpPr>
        <p:spPr bwMode="auto">
          <a:xfrm>
            <a:off x="26892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2" name="Line 87"/>
          <p:cNvSpPr>
            <a:spLocks noChangeShapeType="1"/>
          </p:cNvSpPr>
          <p:nvPr/>
        </p:nvSpPr>
        <p:spPr bwMode="auto">
          <a:xfrm>
            <a:off x="28416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3" name="Line 88"/>
          <p:cNvSpPr>
            <a:spLocks noChangeShapeType="1"/>
          </p:cNvSpPr>
          <p:nvPr/>
        </p:nvSpPr>
        <p:spPr bwMode="auto">
          <a:xfrm>
            <a:off x="2994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4" name="Line 89"/>
          <p:cNvSpPr>
            <a:spLocks noChangeShapeType="1"/>
          </p:cNvSpPr>
          <p:nvPr/>
        </p:nvSpPr>
        <p:spPr bwMode="auto">
          <a:xfrm>
            <a:off x="31464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5" name="Line 90"/>
          <p:cNvSpPr>
            <a:spLocks noChangeShapeType="1"/>
          </p:cNvSpPr>
          <p:nvPr/>
        </p:nvSpPr>
        <p:spPr bwMode="auto">
          <a:xfrm>
            <a:off x="3756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6" name="Line 91"/>
          <p:cNvSpPr>
            <a:spLocks noChangeShapeType="1"/>
          </p:cNvSpPr>
          <p:nvPr/>
        </p:nvSpPr>
        <p:spPr bwMode="auto">
          <a:xfrm>
            <a:off x="3298825" y="32178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7" name="Line 92"/>
          <p:cNvSpPr>
            <a:spLocks noChangeShapeType="1"/>
          </p:cNvSpPr>
          <p:nvPr/>
        </p:nvSpPr>
        <p:spPr bwMode="auto">
          <a:xfrm>
            <a:off x="39893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8" name="Line 93"/>
          <p:cNvSpPr>
            <a:spLocks noChangeShapeType="1"/>
          </p:cNvSpPr>
          <p:nvPr/>
        </p:nvSpPr>
        <p:spPr bwMode="auto">
          <a:xfrm>
            <a:off x="41417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9" name="Line 94"/>
          <p:cNvSpPr>
            <a:spLocks noChangeShapeType="1"/>
          </p:cNvSpPr>
          <p:nvPr/>
        </p:nvSpPr>
        <p:spPr bwMode="auto">
          <a:xfrm>
            <a:off x="4294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0" name="Line 95"/>
          <p:cNvSpPr>
            <a:spLocks noChangeShapeType="1"/>
          </p:cNvSpPr>
          <p:nvPr/>
        </p:nvSpPr>
        <p:spPr bwMode="auto">
          <a:xfrm>
            <a:off x="44465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1" name="Line 96"/>
          <p:cNvSpPr>
            <a:spLocks noChangeShapeType="1"/>
          </p:cNvSpPr>
          <p:nvPr/>
        </p:nvSpPr>
        <p:spPr bwMode="auto">
          <a:xfrm>
            <a:off x="5056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2" name="Line 97"/>
          <p:cNvSpPr>
            <a:spLocks noChangeShapeType="1"/>
          </p:cNvSpPr>
          <p:nvPr/>
        </p:nvSpPr>
        <p:spPr bwMode="auto">
          <a:xfrm>
            <a:off x="4598988" y="53514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3" name="Text Box 98"/>
          <p:cNvSpPr txBox="1">
            <a:spLocks noChangeArrowheads="1"/>
          </p:cNvSpPr>
          <p:nvPr/>
        </p:nvSpPr>
        <p:spPr bwMode="auto">
          <a:xfrm>
            <a:off x="2663825" y="3454400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4" name="Text Box 99"/>
          <p:cNvSpPr txBox="1">
            <a:spLocks noChangeArrowheads="1"/>
          </p:cNvSpPr>
          <p:nvPr/>
        </p:nvSpPr>
        <p:spPr bwMode="auto">
          <a:xfrm>
            <a:off x="3887788" y="4764088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5" name="Rectangle 100"/>
          <p:cNvSpPr>
            <a:spLocks noChangeArrowheads="1"/>
          </p:cNvSpPr>
          <p:nvPr/>
        </p:nvSpPr>
        <p:spPr bwMode="auto">
          <a:xfrm>
            <a:off x="3836988" y="34512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6" name="Text Box 101"/>
          <p:cNvSpPr txBox="1">
            <a:spLocks noChangeArrowheads="1"/>
          </p:cNvSpPr>
          <p:nvPr/>
        </p:nvSpPr>
        <p:spPr bwMode="auto">
          <a:xfrm>
            <a:off x="3913188" y="3424238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27" name="Rectangle 102"/>
          <p:cNvSpPr>
            <a:spLocks noChangeArrowheads="1"/>
          </p:cNvSpPr>
          <p:nvPr/>
        </p:nvSpPr>
        <p:spPr bwMode="auto">
          <a:xfrm>
            <a:off x="5132388" y="47466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8" name="Text Box 103"/>
          <p:cNvSpPr txBox="1">
            <a:spLocks noChangeArrowheads="1"/>
          </p:cNvSpPr>
          <p:nvPr/>
        </p:nvSpPr>
        <p:spPr bwMode="auto">
          <a:xfrm>
            <a:off x="5159375" y="4746625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32" name="Rectangle 107"/>
          <p:cNvSpPr>
            <a:spLocks noChangeArrowheads="1"/>
          </p:cNvSpPr>
          <p:nvPr/>
        </p:nvSpPr>
        <p:spPr bwMode="auto">
          <a:xfrm>
            <a:off x="3913188" y="5584825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951404" name="AutoShape 108"/>
          <p:cNvSpPr>
            <a:spLocks noChangeArrowheads="1"/>
          </p:cNvSpPr>
          <p:nvPr/>
        </p:nvSpPr>
        <p:spPr bwMode="auto">
          <a:xfrm>
            <a:off x="5741988" y="3756025"/>
            <a:ext cx="3325812" cy="914400"/>
          </a:xfrm>
          <a:prstGeom prst="wedgeRectCallout">
            <a:avLst>
              <a:gd name="adj1" fmla="val -66104"/>
              <a:gd name="adj2" fmla="val 14904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latin typeface="+mn-lt"/>
              </a:rPr>
              <a:t>ACK sequence number </a:t>
            </a:r>
            <a:endParaRPr lang="en-US" sz="1800" b="0" dirty="0" smtClean="0">
              <a:latin typeface="+mn-lt"/>
            </a:endParaRPr>
          </a:p>
          <a:p>
            <a:pPr algn="ctr" eaLnBrk="0" hangingPunct="0"/>
            <a:r>
              <a:rPr lang="en-US" sz="1800" b="0" dirty="0" smtClean="0">
                <a:latin typeface="+mn-lt"/>
              </a:rPr>
              <a:t>= </a:t>
            </a:r>
            <a:r>
              <a:rPr lang="en-US" sz="1800" b="0" dirty="0">
                <a:latin typeface="+mn-lt"/>
              </a:rPr>
              <a:t>next expected </a:t>
            </a:r>
            <a:r>
              <a:rPr lang="en-US" sz="1800" b="0" dirty="0" smtClean="0">
                <a:latin typeface="+mn-lt"/>
              </a:rPr>
              <a:t>byte</a:t>
            </a:r>
          </a:p>
          <a:p>
            <a:pPr algn="ctr" eaLnBrk="0" hangingPunct="0"/>
            <a:r>
              <a:rPr lang="en-US" sz="1800" b="0" dirty="0" smtClean="0">
                <a:latin typeface="+mn-lt"/>
              </a:rPr>
              <a:t>= </a:t>
            </a:r>
            <a:r>
              <a:rPr lang="en-US" sz="1800" b="0" dirty="0" err="1" smtClean="0">
                <a:latin typeface="+mn-lt"/>
              </a:rPr>
              <a:t>seqno</a:t>
            </a:r>
            <a:r>
              <a:rPr lang="en-US" sz="1800" b="0" dirty="0" smtClean="0">
                <a:latin typeface="+mn-lt"/>
              </a:rPr>
              <a:t> + length(data)</a:t>
            </a:r>
            <a:endParaRPr lang="en-US" sz="1800" b="0" dirty="0">
              <a:latin typeface="+mn-lt"/>
            </a:endParaRPr>
          </a:p>
        </p:txBody>
      </p:sp>
      <p:sp>
        <p:nvSpPr>
          <p:cNvPr id="951405" name="Rectangle 109"/>
          <p:cNvSpPr>
            <a:spLocks noChangeArrowheads="1"/>
          </p:cNvSpPr>
          <p:nvPr/>
        </p:nvSpPr>
        <p:spPr bwMode="auto">
          <a:xfrm>
            <a:off x="5132388" y="5584825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11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112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225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113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FF0000"/>
                </a:solidFill>
                <a:latin typeface="+mn-lt"/>
                <a:cs typeface="Courier"/>
              </a:rPr>
              <a:t>Sequence number </a:t>
            </a:r>
            <a:r>
              <a:rPr lang="en-US" sz="1800" b="0" dirty="0" smtClean="0">
                <a:solidFill>
                  <a:srgbClr val="FF0000"/>
                </a:solidFill>
                <a:latin typeface="+mn-lt"/>
                <a:cs typeface="Courier"/>
              </a:rPr>
              <a:t> </a:t>
            </a:r>
            <a:br>
              <a:rPr lang="en-US" sz="1800" b="0" dirty="0" smtClean="0">
                <a:solidFill>
                  <a:srgbClr val="FF0000"/>
                </a:solidFill>
                <a:latin typeface="+mn-lt"/>
                <a:cs typeface="Courier"/>
              </a:rPr>
            </a:br>
            <a:r>
              <a:rPr lang="en-US" sz="1800" b="0" dirty="0" smtClean="0">
                <a:solidFill>
                  <a:srgbClr val="FF0000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 smtClean="0">
                <a:solidFill>
                  <a:srgbClr val="FF0000"/>
                </a:solidFill>
                <a:latin typeface="+mn-lt"/>
                <a:cs typeface="Courier"/>
              </a:rPr>
              <a:t>st</a:t>
            </a:r>
            <a:r>
              <a:rPr lang="en-US" sz="1800" b="0" dirty="0" smtClean="0">
                <a:solidFill>
                  <a:srgbClr val="FF0000"/>
                </a:solidFill>
                <a:latin typeface="+mn-lt"/>
                <a:cs typeface="Courier"/>
              </a:rPr>
              <a:t> byte in segment = ISN + k</a:t>
            </a:r>
            <a:endParaRPr lang="en-US" sz="1800" b="0" dirty="0">
              <a:solidFill>
                <a:srgbClr val="FF0000"/>
              </a:solidFill>
              <a:latin typeface="+mn-lt"/>
              <a:cs typeface="Courier"/>
            </a:endParaRPr>
          </a:p>
        </p:txBody>
      </p:sp>
      <p:cxnSp>
        <p:nvCxnSpPr>
          <p:cNvPr id="114" name="Straight Arrow Connector 113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5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979687" y="1828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97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404" grpId="0" animBg="1"/>
      <p:bldP spid="95140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ACKing and Sequence Numbers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839200" cy="4835525"/>
          </a:xfrm>
        </p:spPr>
        <p:txBody>
          <a:bodyPr/>
          <a:lstStyle/>
          <a:p>
            <a:pPr>
              <a:buSzPct val="75000"/>
            </a:pPr>
            <a:r>
              <a:rPr lang="en-US" dirty="0">
                <a:latin typeface="Arial" charset="0"/>
                <a:cs typeface="Arial" charset="0"/>
              </a:rPr>
              <a:t>Sender sends packet </a:t>
            </a:r>
          </a:p>
          <a:p>
            <a:pPr lvl="1">
              <a:buSzPct val="75000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Data starts with sequence number X</a:t>
            </a:r>
          </a:p>
          <a:p>
            <a:pPr lvl="1">
              <a:buSzPct val="75000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Packet contains B bytes</a:t>
            </a:r>
          </a:p>
          <a:p>
            <a:pPr lvl="2">
              <a:buSzPct val="75000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X, X+1, X+2, ….X+B-1</a:t>
            </a:r>
          </a:p>
          <a:p>
            <a:pPr lvl="8">
              <a:buSzPct val="75000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buSzPct val="75000"/>
            </a:pPr>
            <a:r>
              <a:rPr lang="en-US" dirty="0">
                <a:latin typeface="Arial" charset="0"/>
                <a:cs typeface="Arial" charset="0"/>
              </a:rPr>
              <a:t>Upon receipt of packet, receiver sends an ACK</a:t>
            </a:r>
          </a:p>
          <a:p>
            <a:pPr lvl="1">
              <a:buSzPct val="75000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 If all data prior to X already received:</a:t>
            </a:r>
          </a:p>
          <a:p>
            <a:pPr lvl="2">
              <a:buSzPct val="75000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ACK acknowledges X+B (because that is next expected byte)</a:t>
            </a:r>
          </a:p>
          <a:p>
            <a:pPr lvl="1">
              <a:buSzPct val="75000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If highest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contiguous byte received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is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smaller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value Y</a:t>
            </a:r>
          </a:p>
          <a:p>
            <a:pPr lvl="2">
              <a:buSzPct val="75000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ACK acknowledges Y+1</a:t>
            </a:r>
          </a:p>
          <a:p>
            <a:pPr lvl="2">
              <a:buSzPct val="75000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Even if this has been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ACKed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before</a:t>
            </a:r>
          </a:p>
          <a:p>
            <a:pPr marL="3111500" lvl="8" indent="0">
              <a:buSzPct val="75000"/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E8A0307-AAF4-1A44-841F-F92D73431E8D}" type="slidenum">
              <a:rPr lang="en-US" sz="1400" b="0">
                <a:latin typeface="Times New Roman" charset="0"/>
              </a:rPr>
              <a:pPr eaLnBrk="1" hangingPunct="1"/>
              <a:t>38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(w/ only one packet in flight)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Sender: </a:t>
            </a:r>
            <a:r>
              <a:rPr lang="en-US" dirty="0" err="1" smtClean="0"/>
              <a:t>seqno</a:t>
            </a:r>
            <a:r>
              <a:rPr lang="en-US" dirty="0" smtClean="0"/>
              <a:t>=X, length=B</a:t>
            </a:r>
          </a:p>
          <a:p>
            <a:r>
              <a:rPr lang="en-US" dirty="0" smtClean="0"/>
              <a:t>Receiver: ACK=X+B</a:t>
            </a:r>
          </a:p>
          <a:p>
            <a:r>
              <a:rPr lang="en-US" dirty="0" smtClean="0"/>
              <a:t>Sender: </a:t>
            </a:r>
            <a:r>
              <a:rPr lang="en-US" dirty="0" err="1"/>
              <a:t>seqno</a:t>
            </a:r>
            <a:r>
              <a:rPr lang="en-US" dirty="0"/>
              <a:t>=</a:t>
            </a:r>
            <a:r>
              <a:rPr lang="en-US" dirty="0" smtClean="0"/>
              <a:t>X+B, </a:t>
            </a:r>
            <a:r>
              <a:rPr lang="en-US" dirty="0"/>
              <a:t>length=</a:t>
            </a:r>
            <a:r>
              <a:rPr lang="en-US" dirty="0" smtClean="0"/>
              <a:t>B</a:t>
            </a:r>
          </a:p>
          <a:p>
            <a:r>
              <a:rPr lang="en-US" dirty="0" smtClean="0"/>
              <a:t>Receiver: ACK=X+2B</a:t>
            </a:r>
          </a:p>
          <a:p>
            <a:r>
              <a:rPr lang="en-US" dirty="0" smtClean="0"/>
              <a:t>Sender: </a:t>
            </a:r>
            <a:r>
              <a:rPr lang="en-US" dirty="0" err="1" smtClean="0"/>
              <a:t>seqno</a:t>
            </a:r>
            <a:r>
              <a:rPr lang="en-US" dirty="0" smtClean="0"/>
              <a:t>=X+2B, length=B</a:t>
            </a:r>
          </a:p>
          <a:p>
            <a:endParaRPr lang="en-US" dirty="0"/>
          </a:p>
          <a:p>
            <a:r>
              <a:rPr lang="en-US" dirty="0" err="1"/>
              <a:t>S</a:t>
            </a:r>
            <a:r>
              <a:rPr lang="en-US" dirty="0" err="1" smtClean="0"/>
              <a:t>eqno</a:t>
            </a:r>
            <a:r>
              <a:rPr lang="en-US" dirty="0" smtClean="0"/>
              <a:t> of next packet is same as last ACK field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sz="5400" dirty="0" smtClean="0"/>
              <a:t>You are all seriously</a:t>
            </a:r>
            <a:br>
              <a:rPr lang="en-US" sz="5400" dirty="0" smtClean="0"/>
            </a:br>
            <a:r>
              <a:rPr lang="en-US" sz="5400" dirty="0" smtClean="0"/>
              <a:t>fucked for the final..</a:t>
            </a:r>
            <a:endParaRPr lang="en-US" sz="5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Header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Source port</a:t>
            </a: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8921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8923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8925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8928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8929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1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8932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8933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Checksum</a:t>
            </a:r>
          </a:p>
        </p:txBody>
      </p:sp>
      <p:sp>
        <p:nvSpPr>
          <p:cNvPr id="38936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8937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8939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8940" name="Text Box 27"/>
          <p:cNvSpPr txBox="1">
            <a:spLocks noChangeArrowheads="1"/>
          </p:cNvSpPr>
          <p:nvPr/>
        </p:nvSpPr>
        <p:spPr bwMode="auto">
          <a:xfrm>
            <a:off x="609600" y="1905000"/>
            <a:ext cx="17526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Starting </a:t>
            </a:r>
            <a:r>
              <a:rPr lang="en-US" b="0" dirty="0" smtClean="0">
                <a:solidFill>
                  <a:srgbClr val="FF0000"/>
                </a:solidFill>
                <a:latin typeface="Arial" charset="0"/>
              </a:rPr>
              <a:t>byte offset</a:t>
            </a:r>
            <a:r>
              <a:rPr lang="en-US" b="0" dirty="0" smtClean="0">
                <a:solidFill>
                  <a:srgbClr val="FF6600"/>
                </a:solidFill>
                <a:latin typeface="Arial" charset="0"/>
              </a:rPr>
              <a:t> </a:t>
            </a:r>
            <a:r>
              <a:rPr lang="en-US" b="0" dirty="0">
                <a:solidFill>
                  <a:srgbClr val="FF6600"/>
                </a:solidFill>
                <a:latin typeface="Arial" charset="0"/>
              </a:rPr>
              <a:t>of data</a:t>
            </a:r>
          </a:p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carried in this</a:t>
            </a:r>
            <a:br>
              <a:rPr lang="en-US" b="0" dirty="0">
                <a:solidFill>
                  <a:srgbClr val="FF6600"/>
                </a:solidFill>
                <a:latin typeface="Arial" charset="0"/>
              </a:rPr>
            </a:br>
            <a:r>
              <a:rPr lang="en-US" b="0" dirty="0">
                <a:solidFill>
                  <a:srgbClr val="FF6600"/>
                </a:solidFill>
                <a:latin typeface="Arial" charset="0"/>
              </a:rPr>
              <a:t>segment</a:t>
            </a:r>
          </a:p>
        </p:txBody>
      </p:sp>
      <p:sp>
        <p:nvSpPr>
          <p:cNvPr id="38941" name="Oval 28"/>
          <p:cNvSpPr>
            <a:spLocks noChangeArrowheads="1"/>
          </p:cNvSpPr>
          <p:nvPr/>
        </p:nvSpPr>
        <p:spPr bwMode="auto">
          <a:xfrm>
            <a:off x="3048000" y="2286000"/>
            <a:ext cx="5486400" cy="6096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38942" name="AutoShape 29"/>
          <p:cNvCxnSpPr>
            <a:cxnSpLocks noChangeShapeType="1"/>
            <a:stCxn id="38940" idx="3"/>
            <a:endCxn id="38941" idx="2"/>
          </p:cNvCxnSpPr>
          <p:nvPr/>
        </p:nvCxnSpPr>
        <p:spPr bwMode="auto">
          <a:xfrm>
            <a:off x="2362200" y="2566720"/>
            <a:ext cx="685800" cy="24080"/>
          </a:xfrm>
          <a:prstGeom prst="straightConnector1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3886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Header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5F2E674-B56D-884F-BD9A-B1A8A45FA859}" type="slidenum">
              <a:rPr lang="en-US" sz="1400" b="0">
                <a:latin typeface="Times New Roman" charset="0"/>
              </a:rPr>
              <a:pPr eaLnBrk="1" hangingPunct="1"/>
              <a:t>41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32866" name="Rectangle 2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Source port</a:t>
            </a: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87806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40973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40976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40977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40980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40981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Checksum</a:t>
            </a:r>
          </a:p>
        </p:txBody>
      </p:sp>
      <p:sp>
        <p:nvSpPr>
          <p:cNvPr id="40984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40985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40987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40988" name="Text Box 27"/>
          <p:cNvSpPr txBox="1">
            <a:spLocks noChangeArrowheads="1"/>
          </p:cNvSpPr>
          <p:nvPr/>
        </p:nvSpPr>
        <p:spPr bwMode="auto">
          <a:xfrm>
            <a:off x="685800" y="1752600"/>
            <a:ext cx="22098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Acknowledgment gives </a:t>
            </a:r>
            <a:r>
              <a:rPr lang="en-US" b="0" dirty="0" err="1" smtClean="0">
                <a:solidFill>
                  <a:srgbClr val="FF6600"/>
                </a:solidFill>
                <a:latin typeface="Arial" charset="0"/>
              </a:rPr>
              <a:t>seqno</a:t>
            </a:r>
            <a:r>
              <a:rPr lang="en-US" b="0" dirty="0" smtClean="0">
                <a:solidFill>
                  <a:srgbClr val="FF6600"/>
                </a:solidFill>
                <a:latin typeface="Arial" charset="0"/>
              </a:rPr>
              <a:t> </a:t>
            </a:r>
            <a:r>
              <a:rPr lang="en-US" b="0" dirty="0">
                <a:solidFill>
                  <a:srgbClr val="FF6600"/>
                </a:solidFill>
                <a:latin typeface="Arial" charset="0"/>
              </a:rPr>
              <a:t>just beyond highest </a:t>
            </a:r>
            <a:r>
              <a:rPr lang="en-US" b="0" dirty="0" err="1" smtClean="0">
                <a:solidFill>
                  <a:srgbClr val="FF6600"/>
                </a:solidFill>
                <a:latin typeface="Arial" charset="0"/>
              </a:rPr>
              <a:t>seqno</a:t>
            </a:r>
            <a:r>
              <a:rPr lang="en-US" b="0" dirty="0" smtClean="0">
                <a:solidFill>
                  <a:srgbClr val="FF6600"/>
                </a:solidFill>
                <a:latin typeface="Arial" charset="0"/>
              </a:rPr>
              <a:t> </a:t>
            </a:r>
            <a:r>
              <a:rPr lang="en-US" b="0" dirty="0">
                <a:solidFill>
                  <a:srgbClr val="FF6600"/>
                </a:solidFill>
                <a:latin typeface="Arial" charset="0"/>
              </a:rPr>
              <a:t>received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in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order</a:t>
            </a:r>
            <a:endParaRPr lang="en-US" b="0" dirty="0">
              <a:solidFill>
                <a:srgbClr val="FF0000"/>
              </a:solidFill>
              <a:latin typeface="Arial" charset="0"/>
            </a:endParaRPr>
          </a:p>
          <a:p>
            <a:pPr algn="l"/>
            <a:r>
              <a:rPr lang="en-US" b="0" i="1" dirty="0" smtClean="0">
                <a:solidFill>
                  <a:srgbClr val="FF6600"/>
                </a:solidFill>
                <a:latin typeface="Arial" charset="0"/>
              </a:rPr>
              <a:t>(</a:t>
            </a:r>
            <a:r>
              <a:rPr lang="ja-JP" altLang="en-US" b="0" i="1" dirty="0" smtClean="0">
                <a:solidFill>
                  <a:srgbClr val="FF6600"/>
                </a:solidFill>
                <a:latin typeface="Arial" charset="0"/>
              </a:rPr>
              <a:t>“</a:t>
            </a:r>
            <a:r>
              <a:rPr lang="en-US" b="0" i="1" dirty="0" smtClean="0">
                <a:solidFill>
                  <a:srgbClr val="FF6600"/>
                </a:solidFill>
                <a:latin typeface="Arial" charset="0"/>
              </a:rPr>
              <a:t>What</a:t>
            </a:r>
            <a:r>
              <a:rPr lang="en-US" altLang="ja-JP" b="0" i="1" dirty="0" smtClean="0">
                <a:solidFill>
                  <a:srgbClr val="FF6600"/>
                </a:solidFill>
                <a:latin typeface="Arial" charset="0"/>
              </a:rPr>
              <a:t> Byte </a:t>
            </a:r>
            <a:br>
              <a:rPr lang="en-US" altLang="ja-JP" b="0" i="1" dirty="0" smtClean="0">
                <a:solidFill>
                  <a:srgbClr val="FF6600"/>
                </a:solidFill>
                <a:latin typeface="Arial" charset="0"/>
              </a:rPr>
            </a:br>
            <a:r>
              <a:rPr lang="en-US" altLang="ja-JP" b="0" i="1" dirty="0" smtClean="0">
                <a:solidFill>
                  <a:srgbClr val="FF6600"/>
                </a:solidFill>
                <a:latin typeface="Arial" charset="0"/>
              </a:rPr>
              <a:t>    is</a:t>
            </a:r>
            <a:r>
              <a:rPr lang="en-US" b="0" i="1" dirty="0" smtClean="0">
                <a:solidFill>
                  <a:srgbClr val="FF6600"/>
                </a:solidFill>
                <a:latin typeface="Arial" charset="0"/>
              </a:rPr>
              <a:t> </a:t>
            </a:r>
            <a:r>
              <a:rPr lang="en-US" b="0" i="1" dirty="0">
                <a:solidFill>
                  <a:srgbClr val="FF6600"/>
                </a:solidFill>
                <a:latin typeface="Arial" charset="0"/>
              </a:rPr>
              <a:t>Next</a:t>
            </a:r>
            <a:r>
              <a:rPr lang="ja-JP" altLang="en-US" b="0" i="1" dirty="0" smtClean="0">
                <a:solidFill>
                  <a:srgbClr val="FF6600"/>
                </a:solidFill>
                <a:latin typeface="Arial" charset="0"/>
              </a:rPr>
              <a:t>”</a:t>
            </a:r>
            <a:r>
              <a:rPr lang="en-US" altLang="ja-JP" b="0" i="1" dirty="0" smtClean="0">
                <a:solidFill>
                  <a:srgbClr val="FF6600"/>
                </a:solidFill>
                <a:latin typeface="Arial" charset="0"/>
              </a:rPr>
              <a:t>)</a:t>
            </a:r>
            <a:endParaRPr lang="en-US" b="0" i="1" dirty="0">
              <a:solidFill>
                <a:srgbClr val="FF6600"/>
              </a:solidFill>
              <a:latin typeface="Arial" charset="0"/>
            </a:endParaRPr>
          </a:p>
          <a:p>
            <a:pPr algn="l"/>
            <a:endParaRPr lang="en-US" b="0" dirty="0">
              <a:solidFill>
                <a:srgbClr val="FF6600"/>
              </a:solidFill>
              <a:latin typeface="Arial" charset="0"/>
            </a:endParaRPr>
          </a:p>
        </p:txBody>
      </p:sp>
      <p:sp>
        <p:nvSpPr>
          <p:cNvPr id="40989" name="Oval 28"/>
          <p:cNvSpPr>
            <a:spLocks noChangeArrowheads="1"/>
          </p:cNvSpPr>
          <p:nvPr/>
        </p:nvSpPr>
        <p:spPr bwMode="auto">
          <a:xfrm>
            <a:off x="2971800" y="2743200"/>
            <a:ext cx="5486400" cy="6096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990" name="AutoShape 29"/>
          <p:cNvCxnSpPr>
            <a:cxnSpLocks noChangeShapeType="1"/>
            <a:endCxn id="40989" idx="2"/>
          </p:cNvCxnSpPr>
          <p:nvPr/>
        </p:nvCxnSpPr>
        <p:spPr bwMode="auto">
          <a:xfrm flipV="1">
            <a:off x="2590800" y="3048000"/>
            <a:ext cx="381000" cy="76200"/>
          </a:xfrm>
          <a:prstGeom prst="straightConnector1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9358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ChangeArrowheads="1"/>
          </p:cNvSpPr>
          <p:nvPr/>
        </p:nvSpPr>
        <p:spPr bwMode="auto">
          <a:xfrm>
            <a:off x="609600" y="1524000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Header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782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Source port</a:t>
            </a:r>
          </a:p>
        </p:txBody>
      </p:sp>
      <p:sp>
        <p:nvSpPr>
          <p:cNvPr id="7783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7783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87806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7783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50649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7783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7784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HdrLen</a:t>
            </a:r>
          </a:p>
        </p:txBody>
      </p:sp>
      <p:sp>
        <p:nvSpPr>
          <p:cNvPr id="7784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Flags</a:t>
            </a:r>
          </a:p>
        </p:txBody>
      </p:sp>
      <p:sp>
        <p:nvSpPr>
          <p:cNvPr id="7784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0</a:t>
            </a:r>
          </a:p>
        </p:txBody>
      </p:sp>
      <p:sp>
        <p:nvSpPr>
          <p:cNvPr id="7784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Checksum</a:t>
            </a:r>
          </a:p>
        </p:txBody>
      </p:sp>
      <p:sp>
        <p:nvSpPr>
          <p:cNvPr id="7784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813317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7784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7785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77854" name="Oval 29"/>
          <p:cNvSpPr>
            <a:spLocks noChangeArrowheads="1"/>
          </p:cNvSpPr>
          <p:nvPr/>
        </p:nvSpPr>
        <p:spPr bwMode="auto">
          <a:xfrm>
            <a:off x="5791200" y="3276600"/>
            <a:ext cx="2514600" cy="5334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7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Sliding Window Flow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Control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SzPct val="75000"/>
            </a:pPr>
            <a:r>
              <a:rPr lang="en-US" dirty="0">
                <a:latin typeface="Arial" charset="0"/>
                <a:cs typeface="Arial" charset="0"/>
              </a:rPr>
              <a:t>Advertised Window: W</a:t>
            </a:r>
          </a:p>
          <a:p>
            <a:pPr lvl="1">
              <a:buSzPct val="75000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Can send W bytes beyond the next expected byte</a:t>
            </a:r>
          </a:p>
          <a:p>
            <a:pPr lvl="1">
              <a:buSzPct val="75000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buSzPct val="75000"/>
            </a:pPr>
            <a:r>
              <a:rPr lang="en-US" dirty="0">
                <a:latin typeface="Arial" charset="0"/>
                <a:cs typeface="Arial" charset="0"/>
              </a:rPr>
              <a:t>Receiver uses W to prevent sender from overflowing </a:t>
            </a:r>
            <a:r>
              <a:rPr lang="en-US" dirty="0" smtClean="0">
                <a:latin typeface="Arial" charset="0"/>
                <a:cs typeface="Arial" charset="0"/>
              </a:rPr>
              <a:t>buffer</a:t>
            </a:r>
          </a:p>
          <a:p>
            <a:pPr>
              <a:buSzPct val="75000"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SzPct val="75000"/>
            </a:pPr>
            <a:r>
              <a:rPr lang="en-US" dirty="0" smtClean="0">
                <a:latin typeface="Arial" charset="0"/>
                <a:cs typeface="Arial" charset="0"/>
              </a:rPr>
              <a:t>Limits number of bytes sender can have in flight</a:t>
            </a:r>
          </a:p>
          <a:p>
            <a:pPr lvl="1">
              <a:buSzPct val="75000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>
              <a:buSzPct val="75000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11BA6A-7278-6A46-A215-1DC86317744E}" type="slidenum">
              <a:rPr lang="en-US" sz="1400" b="0">
                <a:latin typeface="Times New Roman" charset="0"/>
              </a:rPr>
              <a:pPr eaLnBrk="1" hangingPunct="1"/>
              <a:t>43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the 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example:</a:t>
            </a:r>
          </a:p>
          <a:p>
            <a:pPr lvl="1"/>
            <a:r>
              <a:rPr lang="en-US" dirty="0" smtClean="0"/>
              <a:t>W (in bytes), which we assume is constant</a:t>
            </a:r>
          </a:p>
          <a:p>
            <a:pPr lvl="1"/>
            <a:r>
              <a:rPr lang="en-US" dirty="0" smtClean="0"/>
              <a:t>RTT (in sec), which we assume is constant</a:t>
            </a:r>
          </a:p>
          <a:p>
            <a:pPr lvl="1"/>
            <a:r>
              <a:rPr lang="en-US" dirty="0" smtClean="0"/>
              <a:t>B (in </a:t>
            </a:r>
            <a:r>
              <a:rPr lang="en-US" b="1" dirty="0" smtClean="0"/>
              <a:t>bytes</a:t>
            </a:r>
            <a:r>
              <a:rPr lang="en-US" dirty="0" smtClean="0"/>
              <a:t>/sec)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fast will data be transferred?</a:t>
            </a:r>
          </a:p>
          <a:p>
            <a:endParaRPr lang="en-US" dirty="0"/>
          </a:p>
          <a:p>
            <a:r>
              <a:rPr lang="en-US" b="1" dirty="0" smtClean="0"/>
              <a:t>If W/RTT &lt; B, the transfer has speed W/RTT</a:t>
            </a:r>
          </a:p>
          <a:p>
            <a:r>
              <a:rPr lang="en-US" dirty="0" smtClean="0"/>
              <a:t>If W/RTT &gt; B, the transfer has speed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2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Advertised Window Limits Rate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cs typeface="Arial" charset="0"/>
              </a:rPr>
              <a:t>ender </a:t>
            </a:r>
            <a:r>
              <a:rPr lang="en-US" dirty="0">
                <a:latin typeface="Arial" charset="0"/>
                <a:cs typeface="Arial" charset="0"/>
              </a:rPr>
              <a:t>can send no faster than W/RTT bytes/</a:t>
            </a:r>
            <a:r>
              <a:rPr lang="en-US" dirty="0" smtClean="0">
                <a:latin typeface="Arial" charset="0"/>
                <a:cs typeface="Arial" charset="0"/>
              </a:rPr>
              <a:t>sec</a:t>
            </a:r>
          </a:p>
          <a:p>
            <a:pPr lvl="5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In </a:t>
            </a:r>
            <a:r>
              <a:rPr lang="en-US" dirty="0">
                <a:latin typeface="Arial" charset="0"/>
                <a:cs typeface="Arial" charset="0"/>
              </a:rPr>
              <a:t>original TCP design, that was the </a:t>
            </a:r>
            <a:r>
              <a:rPr lang="en-US" b="1" dirty="0">
                <a:solidFill>
                  <a:srgbClr val="0000FF"/>
                </a:solidFill>
                <a:latin typeface="Arial" charset="0"/>
                <a:cs typeface="Arial" charset="0"/>
              </a:rPr>
              <a:t>sole</a:t>
            </a:r>
            <a:r>
              <a:rPr lang="en-US" dirty="0">
                <a:latin typeface="Arial" charset="0"/>
                <a:cs typeface="Arial" charset="0"/>
              </a:rPr>
              <a:t> protocol mechanism controlling sender</a:t>
            </a:r>
            <a:r>
              <a:rPr lang="ja-JP" altLang="en-US" dirty="0">
                <a:latin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cs typeface="Arial" charset="0"/>
              </a:rPr>
              <a:t>s </a:t>
            </a:r>
            <a:r>
              <a:rPr lang="en-US" dirty="0" smtClean="0">
                <a:latin typeface="Arial" charset="0"/>
                <a:cs typeface="Arial" charset="0"/>
              </a:rPr>
              <a:t>rate</a:t>
            </a:r>
            <a:endParaRPr lang="en-US" dirty="0">
              <a:latin typeface="Arial" charset="0"/>
              <a:cs typeface="Arial" charset="0"/>
            </a:endParaRPr>
          </a:p>
          <a:p>
            <a:pPr lvl="4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What’s </a:t>
            </a:r>
            <a:r>
              <a:rPr lang="en-US" dirty="0">
                <a:latin typeface="Arial" charset="0"/>
                <a:cs typeface="Arial" charset="0"/>
              </a:rPr>
              <a:t>missing</a:t>
            </a:r>
            <a:r>
              <a:rPr lang="en-US" dirty="0" smtClean="0">
                <a:latin typeface="Arial" charset="0"/>
                <a:cs typeface="Arial" charset="0"/>
              </a:rPr>
              <a:t>?</a:t>
            </a:r>
          </a:p>
          <a:p>
            <a:pPr lvl="4"/>
            <a:endParaRPr lang="en-US" dirty="0">
              <a:latin typeface="Arial" charset="0"/>
              <a:cs typeface="Arial" charset="0"/>
            </a:endParaRPr>
          </a:p>
          <a:p>
            <a:r>
              <a:rPr lang="en-US" b="1" dirty="0" smtClean="0">
                <a:latin typeface="Arial" charset="0"/>
                <a:cs typeface="Arial" charset="0"/>
              </a:rPr>
              <a:t>Congestion control </a:t>
            </a:r>
            <a:r>
              <a:rPr lang="en-US" dirty="0" smtClean="0">
                <a:latin typeface="Arial" charset="0"/>
                <a:cs typeface="Arial" charset="0"/>
              </a:rPr>
              <a:t>is about how to adjust W to avoid network congestion (later in semester)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C11ACD-F9F1-0B48-8AB8-1526F2D80278}" type="slidenum">
              <a:rPr lang="en-US" sz="1400" b="0">
                <a:latin typeface="Times New Roman" charset="0"/>
              </a:rPr>
              <a:pPr eaLnBrk="1" hangingPunct="1"/>
              <a:t>45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6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21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Implementing Sliding Window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Sender maintains a window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Data that has been sent but not yet </a:t>
            </a:r>
            <a:r>
              <a:rPr lang="en-US" dirty="0" err="1" smtClean="0">
                <a:latin typeface="Arial" charset="0"/>
              </a:rPr>
              <a:t>ACK’ed</a:t>
            </a:r>
            <a:endParaRPr lang="en-US" dirty="0" smtClean="0">
              <a:latin typeface="Arial" charset="0"/>
            </a:endParaRPr>
          </a:p>
          <a:p>
            <a:pPr lvl="5">
              <a:lnSpc>
                <a:spcPct val="90000"/>
              </a:lnSpc>
            </a:pPr>
            <a:endParaRPr lang="en-US" dirty="0" smtClean="0">
              <a:solidFill>
                <a:srgbClr val="0000FF"/>
              </a:solidFill>
              <a:latin typeface="Arial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Left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edge</a:t>
            </a:r>
            <a:r>
              <a:rPr lang="en-US" dirty="0">
                <a:latin typeface="Arial" charset="0"/>
              </a:rPr>
              <a:t> of window: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Beginning of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unacknowledged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data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Moves when data is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ACKed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7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Window size = maximum amount of data in flight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Receiver sets this amount, based on its available buffer space.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If it has not yet sent data up to app, this might be small</a:t>
            </a:r>
          </a:p>
        </p:txBody>
      </p:sp>
      <p:sp>
        <p:nvSpPr>
          <p:cNvPr id="30924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E96945F-C036-FC4A-B476-48206687F3A8}" type="slidenum">
              <a:rPr lang="en-US" sz="1400" b="0">
                <a:latin typeface="Times New Roman" charset="0"/>
              </a:rPr>
              <a:pPr eaLnBrk="1" hangingPunct="1"/>
              <a:t>47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65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ChangeArrowheads="1"/>
          </p:cNvSpPr>
          <p:nvPr/>
        </p:nvSpPr>
        <p:spPr bwMode="auto">
          <a:xfrm>
            <a:off x="609600" y="1524000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Header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782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Source port</a:t>
            </a:r>
          </a:p>
        </p:txBody>
      </p:sp>
      <p:sp>
        <p:nvSpPr>
          <p:cNvPr id="7783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7783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87806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7783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50649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7783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7784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HdrLen</a:t>
            </a:r>
          </a:p>
        </p:txBody>
      </p:sp>
      <p:sp>
        <p:nvSpPr>
          <p:cNvPr id="7784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Flags</a:t>
            </a:r>
          </a:p>
        </p:txBody>
      </p:sp>
      <p:sp>
        <p:nvSpPr>
          <p:cNvPr id="7784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0</a:t>
            </a:r>
          </a:p>
        </p:txBody>
      </p:sp>
      <p:sp>
        <p:nvSpPr>
          <p:cNvPr id="7784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Checksum</a:t>
            </a:r>
          </a:p>
        </p:txBody>
      </p:sp>
      <p:sp>
        <p:nvSpPr>
          <p:cNvPr id="7784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813317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7784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7785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77854" name="Oval 29"/>
          <p:cNvSpPr>
            <a:spLocks noChangeArrowheads="1"/>
          </p:cNvSpPr>
          <p:nvPr/>
        </p:nvSpPr>
        <p:spPr bwMode="auto">
          <a:xfrm>
            <a:off x="5791200" y="3276600"/>
            <a:ext cx="2514600" cy="5334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TCP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Header: What’s left?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Source port</a:t>
            </a: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87806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50649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40973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40976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40977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40980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40981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Checksum</a:t>
            </a:r>
          </a:p>
        </p:txBody>
      </p:sp>
      <p:sp>
        <p:nvSpPr>
          <p:cNvPr id="40984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40985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40987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685800" y="2743200"/>
            <a:ext cx="2209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ja-JP" altLang="en-US" b="0" dirty="0">
                <a:solidFill>
                  <a:srgbClr val="FF6600"/>
                </a:solidFill>
                <a:latin typeface="Arial" charset="0"/>
              </a:rPr>
              <a:t>“</a:t>
            </a:r>
            <a:r>
              <a:rPr lang="en-US" b="0" dirty="0">
                <a:solidFill>
                  <a:srgbClr val="FF6600"/>
                </a:solidFill>
                <a:latin typeface="Arial" charset="0"/>
              </a:rPr>
              <a:t>Must Be Zero</a:t>
            </a:r>
            <a:r>
              <a:rPr lang="ja-JP" altLang="en-US" b="0" dirty="0">
                <a:solidFill>
                  <a:srgbClr val="FF6600"/>
                </a:solidFill>
                <a:latin typeface="Arial" charset="0"/>
              </a:rPr>
              <a:t>”</a:t>
            </a:r>
            <a:r>
              <a:rPr lang="en-US" b="0" dirty="0">
                <a:solidFill>
                  <a:srgbClr val="FF6600"/>
                </a:solidFill>
                <a:latin typeface="Arial" charset="0"/>
              </a:rPr>
              <a:t/>
            </a:r>
            <a:br>
              <a:rPr lang="en-US" b="0" dirty="0">
                <a:solidFill>
                  <a:srgbClr val="FF6600"/>
                </a:solidFill>
                <a:latin typeface="Arial" charset="0"/>
              </a:rPr>
            </a:br>
            <a:r>
              <a:rPr lang="en-US" b="0" dirty="0">
                <a:solidFill>
                  <a:srgbClr val="FF6600"/>
                </a:solidFill>
                <a:latin typeface="Arial" charset="0"/>
              </a:rPr>
              <a:t>6 bits reserved</a:t>
            </a:r>
          </a:p>
        </p:txBody>
      </p:sp>
      <p:sp>
        <p:nvSpPr>
          <p:cNvPr id="32" name="Oval 28"/>
          <p:cNvSpPr>
            <a:spLocks noChangeArrowheads="1"/>
          </p:cNvSpPr>
          <p:nvPr/>
        </p:nvSpPr>
        <p:spPr bwMode="auto">
          <a:xfrm>
            <a:off x="4191000" y="3352800"/>
            <a:ext cx="533400" cy="4572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33" name="AutoShape 29"/>
          <p:cNvCxnSpPr>
            <a:cxnSpLocks noChangeShapeType="1"/>
          </p:cNvCxnSpPr>
          <p:nvPr/>
        </p:nvCxnSpPr>
        <p:spPr bwMode="auto">
          <a:xfrm>
            <a:off x="2590800" y="3124200"/>
            <a:ext cx="1587500" cy="334962"/>
          </a:xfrm>
          <a:prstGeom prst="straightConnector1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685800" y="3717925"/>
            <a:ext cx="2209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Number of 4-byte words in TCP header;</a:t>
            </a:r>
            <a:br>
              <a:rPr lang="en-US" b="0" dirty="0">
                <a:solidFill>
                  <a:srgbClr val="FF6600"/>
                </a:solidFill>
                <a:latin typeface="Arial" charset="0"/>
              </a:rPr>
            </a:br>
            <a:r>
              <a:rPr lang="en-US" b="0" dirty="0">
                <a:solidFill>
                  <a:srgbClr val="FF6600"/>
                </a:solidFill>
                <a:latin typeface="Arial" charset="0"/>
              </a:rPr>
              <a:t>5 = no options</a:t>
            </a:r>
          </a:p>
        </p:txBody>
      </p:sp>
      <p:sp>
        <p:nvSpPr>
          <p:cNvPr id="36" name="Oval 28"/>
          <p:cNvSpPr>
            <a:spLocks noChangeArrowheads="1"/>
          </p:cNvSpPr>
          <p:nvPr/>
        </p:nvSpPr>
        <p:spPr bwMode="auto">
          <a:xfrm>
            <a:off x="3276600" y="3276600"/>
            <a:ext cx="1066800" cy="6096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7" name="AutoShape 29"/>
          <p:cNvCxnSpPr>
            <a:cxnSpLocks noChangeShapeType="1"/>
            <a:stCxn id="35" idx="3"/>
            <a:endCxn id="36" idx="2"/>
          </p:cNvCxnSpPr>
          <p:nvPr/>
        </p:nvCxnSpPr>
        <p:spPr bwMode="auto">
          <a:xfrm flipV="1">
            <a:off x="2895600" y="3581400"/>
            <a:ext cx="381000" cy="792163"/>
          </a:xfrm>
          <a:prstGeom prst="straightConnector1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845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5" grpId="0"/>
      <p:bldP spid="35" grpId="1"/>
      <p:bldP spid="36" grpId="0" animBg="1"/>
      <p:bldP spid="3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Of Pipes, Ports, and Sockets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51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TCP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Header: What’s left?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Source port</a:t>
            </a: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87806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50649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40973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40976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err="1">
                <a:solidFill>
                  <a:srgbClr val="FF6600"/>
                </a:solidFill>
                <a:latin typeface="Arial" charset="0"/>
              </a:rPr>
              <a:t>HdrLen</a:t>
            </a:r>
            <a:endParaRPr lang="en-US" b="0" dirty="0">
              <a:solidFill>
                <a:srgbClr val="FF6600"/>
              </a:solidFill>
              <a:latin typeface="Arial" charset="0"/>
            </a:endParaRPr>
          </a:p>
        </p:txBody>
      </p:sp>
      <p:sp>
        <p:nvSpPr>
          <p:cNvPr id="40977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40980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0</a:t>
            </a:r>
          </a:p>
        </p:txBody>
      </p:sp>
      <p:sp>
        <p:nvSpPr>
          <p:cNvPr id="40981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Checksum</a:t>
            </a:r>
          </a:p>
        </p:txBody>
      </p:sp>
      <p:sp>
        <p:nvSpPr>
          <p:cNvPr id="40984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40985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40987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685800" y="2743200"/>
            <a:ext cx="2209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Used with 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URG</a:t>
            </a:r>
            <a:r>
              <a:rPr lang="en-US" b="0" dirty="0">
                <a:solidFill>
                  <a:srgbClr val="FF6600"/>
                </a:solidFill>
                <a:latin typeface="Arial" charset="0"/>
              </a:rPr>
              <a:t> flag to indicate urgent data (not discussed further)</a:t>
            </a:r>
          </a:p>
        </p:txBody>
      </p:sp>
      <p:sp>
        <p:nvSpPr>
          <p:cNvPr id="38" name="Oval 28"/>
          <p:cNvSpPr>
            <a:spLocks noChangeArrowheads="1"/>
          </p:cNvSpPr>
          <p:nvPr/>
        </p:nvSpPr>
        <p:spPr bwMode="auto">
          <a:xfrm>
            <a:off x="5791200" y="3733800"/>
            <a:ext cx="2438400" cy="6858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39" name="AutoShape 29"/>
          <p:cNvCxnSpPr>
            <a:cxnSpLocks noChangeShapeType="1"/>
            <a:stCxn id="34" idx="3"/>
            <a:endCxn id="38" idx="2"/>
          </p:cNvCxnSpPr>
          <p:nvPr/>
        </p:nvCxnSpPr>
        <p:spPr bwMode="auto">
          <a:xfrm>
            <a:off x="2895600" y="3398838"/>
            <a:ext cx="2895600" cy="677862"/>
          </a:xfrm>
          <a:prstGeom prst="straightConnector1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040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TCP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Header: What’s left?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Source port</a:t>
            </a: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87806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50649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40973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40976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err="1">
                <a:solidFill>
                  <a:srgbClr val="FF6600"/>
                </a:solidFill>
                <a:latin typeface="Arial" charset="0"/>
              </a:rPr>
              <a:t>HdrLen</a:t>
            </a:r>
            <a:endParaRPr lang="en-US" b="0" dirty="0">
              <a:solidFill>
                <a:srgbClr val="FF6600"/>
              </a:solidFill>
              <a:latin typeface="Arial" charset="0"/>
            </a:endParaRPr>
          </a:p>
        </p:txBody>
      </p:sp>
      <p:sp>
        <p:nvSpPr>
          <p:cNvPr id="40977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40980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0</a:t>
            </a:r>
          </a:p>
        </p:txBody>
      </p:sp>
      <p:sp>
        <p:nvSpPr>
          <p:cNvPr id="40981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Checksum</a:t>
            </a:r>
          </a:p>
        </p:txBody>
      </p:sp>
      <p:sp>
        <p:nvSpPr>
          <p:cNvPr id="40984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813317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40985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40987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724400" y="3200400"/>
            <a:ext cx="1143000" cy="6858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4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TCP Connection Establishment</a:t>
            </a:r>
            <a:r>
              <a:rPr lang="en-US" sz="3600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and Initial Sequence Numbers</a:t>
            </a:r>
            <a:endParaRPr lang="en-US" sz="36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8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Initial Sequence Number (ISN)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Sequence number for the very first byte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E.g., Why not just use ISN = 0?</a:t>
            </a:r>
          </a:p>
          <a:p>
            <a:r>
              <a:rPr lang="en-US" dirty="0">
                <a:latin typeface="Arial" charset="0"/>
                <a:cs typeface="Arial" charset="0"/>
              </a:rPr>
              <a:t>Practical issue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IP addresses and port #s uniquely identify a connection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Eventually, though, these port #s do get </a:t>
            </a:r>
            <a:r>
              <a:rPr lang="en-US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used again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… small chance an old packet is </a:t>
            </a:r>
            <a:r>
              <a:rPr lang="en-US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still in flight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TCP </a:t>
            </a:r>
            <a:r>
              <a:rPr lang="en-US" dirty="0">
                <a:latin typeface="Arial" charset="0"/>
                <a:cs typeface="Arial" charset="0"/>
              </a:rPr>
              <a:t>therefore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requires</a:t>
            </a:r>
            <a:r>
              <a:rPr lang="en-US" dirty="0">
                <a:latin typeface="Arial" charset="0"/>
                <a:cs typeface="Arial" charset="0"/>
              </a:rPr>
              <a:t> changing ISN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Set from 32-bit clock that ticks every 4 microseconds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… only wraps around once every 4.55 hours</a:t>
            </a:r>
          </a:p>
          <a:p>
            <a:r>
              <a:rPr lang="en-US" dirty="0">
                <a:latin typeface="Arial" charset="0"/>
                <a:cs typeface="Arial" charset="0"/>
              </a:rPr>
              <a:t>To establish a connection, hosts exchange </a:t>
            </a:r>
            <a:r>
              <a:rPr lang="en-US" dirty="0" smtClean="0">
                <a:latin typeface="Arial" charset="0"/>
                <a:cs typeface="Arial" charset="0"/>
              </a:rPr>
              <a:t>ISNs</a:t>
            </a:r>
          </a:p>
          <a:p>
            <a:pPr lvl="1"/>
            <a:r>
              <a:rPr lang="en-US" b="1" dirty="0" smtClean="0">
                <a:latin typeface="Arial" charset="0"/>
                <a:cs typeface="Arial" charset="0"/>
              </a:rPr>
              <a:t>How does this help?</a:t>
            </a:r>
            <a:endParaRPr lang="en-US" b="1" dirty="0">
              <a:latin typeface="Arial" charset="0"/>
              <a:cs typeface="Arial" charset="0"/>
            </a:endParaRPr>
          </a:p>
        </p:txBody>
      </p:sp>
      <p:sp>
        <p:nvSpPr>
          <p:cNvPr id="716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FA6574-D45A-A544-A7EF-A99ACFD2993A}" type="slidenum">
              <a:rPr lang="en-US" sz="1400" b="0">
                <a:latin typeface="Times New Roman" charset="0"/>
              </a:rPr>
              <a:pPr eaLnBrk="1" hangingPunct="1"/>
              <a:t>53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4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Establishing a TCP Connection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4585697"/>
            <a:ext cx="8534400" cy="4835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  <a:cs typeface="Arial" charset="0"/>
              </a:rPr>
              <a:t>Three-way handshake to establish connection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Host A sends a </a:t>
            </a:r>
            <a:r>
              <a:rPr lang="en-US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SYN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(open;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synchronize sequence numbers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) to host B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Host B returns a SYN acknowledgment (</a:t>
            </a:r>
            <a:r>
              <a:rPr lang="en-US" b="1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SYN ACK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Host A sends an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ACK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to acknowledge the SYN ACK</a:t>
            </a:r>
          </a:p>
        </p:txBody>
      </p:sp>
      <p:sp>
        <p:nvSpPr>
          <p:cNvPr id="757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D9A618B-F17F-634A-AA87-28E7D45A9C8A}" type="slidenum">
              <a:rPr lang="en-US" sz="1400" b="0">
                <a:latin typeface="Times New Roman" charset="0"/>
              </a:rPr>
              <a:pPr eaLnBrk="1" hangingPunct="1"/>
              <a:t>54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51100" y="1555750"/>
            <a:ext cx="1603375" cy="630238"/>
            <a:chOff x="1544" y="980"/>
            <a:chExt cx="1010" cy="397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8" y="98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Times New Roman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462213" y="2195513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FF3300"/>
                  </a:solidFill>
                  <a:latin typeface="Times New Roman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439988" y="2963863"/>
            <a:ext cx="1600200" cy="501650"/>
            <a:chOff x="1537" y="1867"/>
            <a:chExt cx="1008" cy="316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963" y="1867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Times New Roman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2599531" y="3132932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1048544" y="3093244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2274888" y="12398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0000FF"/>
                </a:solidFill>
                <a:latin typeface="Times New Roman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3841750" y="12017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FF3300"/>
                </a:solidFill>
                <a:latin typeface="Times New Roman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444750" y="3384550"/>
            <a:ext cx="1627188" cy="966788"/>
            <a:chOff x="1540" y="2132"/>
            <a:chExt cx="1025" cy="609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29" y="2132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Times New Roman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47" y="2347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Times New Roman" charset="0"/>
                </a:rPr>
                <a:t>Data</a:t>
              </a:r>
            </a:p>
          </p:txBody>
        </p:sp>
      </p:grpSp>
      <p:sp>
        <p:nvSpPr>
          <p:cNvPr id="957462" name="Text Box 22"/>
          <p:cNvSpPr txBox="1">
            <a:spLocks noChangeArrowheads="1"/>
          </p:cNvSpPr>
          <p:nvPr/>
        </p:nvSpPr>
        <p:spPr bwMode="auto">
          <a:xfrm>
            <a:off x="5148263" y="2122488"/>
            <a:ext cx="2535237" cy="11874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dirty="0">
                <a:latin typeface="Helvetica" charset="0"/>
              </a:rPr>
              <a:t>Each host tells its ISN to the other host.</a:t>
            </a:r>
          </a:p>
        </p:txBody>
      </p:sp>
    </p:spTree>
    <p:extLst>
      <p:ext uri="{BB962C8B-B14F-4D97-AF65-F5344CB8AC3E}">
        <p14:creationId xmlns:p14="http://schemas.microsoft.com/office/powerpoint/2010/main" val="49578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  <p:bldP spid="95746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Header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FCEA1D-1A29-054F-BF7E-8E5FD3A78E4D}" type="slidenum">
              <a:rPr lang="en-US" sz="1400" b="0">
                <a:latin typeface="Times New Roman" charset="0"/>
              </a:rPr>
              <a:pPr eaLnBrk="1" hangingPunct="1"/>
              <a:t>55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59490" name="Rectangle 2"/>
          <p:cNvSpPr>
            <a:spLocks noChangeArrowheads="1"/>
          </p:cNvSpPr>
          <p:nvPr/>
        </p:nvSpPr>
        <p:spPr bwMode="auto">
          <a:xfrm>
            <a:off x="609600" y="1524000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782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Source port</a:t>
            </a:r>
          </a:p>
        </p:txBody>
      </p:sp>
      <p:sp>
        <p:nvSpPr>
          <p:cNvPr id="7783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7783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7783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7783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7784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7784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7784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7784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7784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7784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7785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77852" name="Text Box 27"/>
          <p:cNvSpPr txBox="1">
            <a:spLocks noChangeArrowheads="1"/>
          </p:cNvSpPr>
          <p:nvPr/>
        </p:nvSpPr>
        <p:spPr bwMode="auto">
          <a:xfrm>
            <a:off x="685800" y="2667000"/>
            <a:ext cx="87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Flags:</a:t>
            </a:r>
          </a:p>
        </p:txBody>
      </p:sp>
      <p:sp>
        <p:nvSpPr>
          <p:cNvPr id="77853" name="Text Box 28"/>
          <p:cNvSpPr txBox="1">
            <a:spLocks noChangeArrowheads="1"/>
          </p:cNvSpPr>
          <p:nvPr/>
        </p:nvSpPr>
        <p:spPr bwMode="auto">
          <a:xfrm>
            <a:off x="1506538" y="2740025"/>
            <a:ext cx="7493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u="sng">
                <a:solidFill>
                  <a:schemeClr val="accent1"/>
                </a:solidFill>
                <a:latin typeface="Arial" charset="0"/>
              </a:rPr>
              <a:t>SYN</a:t>
            </a:r>
            <a:endParaRPr lang="en-US">
              <a:solidFill>
                <a:schemeClr val="accent1"/>
              </a:solidFill>
              <a:latin typeface="Arial" charset="0"/>
            </a:endParaRPr>
          </a:p>
          <a:p>
            <a:pPr algn="l"/>
            <a:r>
              <a:rPr lang="en-US" u="sng">
                <a:solidFill>
                  <a:schemeClr val="accent1"/>
                </a:solidFill>
                <a:latin typeface="Arial" charset="0"/>
              </a:rPr>
              <a:t>ACK</a:t>
            </a:r>
            <a:endParaRPr lang="en-US">
              <a:solidFill>
                <a:schemeClr val="accent1"/>
              </a:solidFill>
              <a:latin typeface="Arial" charset="0"/>
            </a:endParaRPr>
          </a:p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FIN</a:t>
            </a:r>
          </a:p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RST</a:t>
            </a:r>
          </a:p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PSH</a:t>
            </a:r>
          </a:p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URG</a:t>
            </a:r>
            <a:endParaRPr lang="en-US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77854" name="Oval 29"/>
          <p:cNvSpPr>
            <a:spLocks noChangeArrowheads="1"/>
          </p:cNvSpPr>
          <p:nvPr/>
        </p:nvSpPr>
        <p:spPr bwMode="auto">
          <a:xfrm>
            <a:off x="4648200" y="3276600"/>
            <a:ext cx="1219200" cy="5334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7855" name="AutoShape 30"/>
          <p:cNvCxnSpPr>
            <a:cxnSpLocks noChangeShapeType="1"/>
            <a:stCxn id="77853" idx="3"/>
            <a:endCxn id="77854" idx="2"/>
          </p:cNvCxnSpPr>
          <p:nvPr/>
        </p:nvCxnSpPr>
        <p:spPr bwMode="auto">
          <a:xfrm flipV="1">
            <a:off x="2255838" y="3543300"/>
            <a:ext cx="2379662" cy="157163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7856" name="Text Box 31"/>
          <p:cNvSpPr txBox="1">
            <a:spLocks noChangeArrowheads="1"/>
          </p:cNvSpPr>
          <p:nvPr/>
        </p:nvSpPr>
        <p:spPr bwMode="auto">
          <a:xfrm>
            <a:off x="685800" y="6248400"/>
            <a:ext cx="543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latin typeface="Arial" charset="0"/>
              </a:rPr>
              <a:t>See /usr/include/netinet/tcp.h on Unix Systems</a:t>
            </a:r>
          </a:p>
        </p:txBody>
      </p:sp>
    </p:spTree>
    <p:extLst>
      <p:ext uri="{BB962C8B-B14F-4D97-AF65-F5344CB8AC3E}">
        <p14:creationId xmlns:p14="http://schemas.microsoft.com/office/powerpoint/2010/main" val="171470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Step 1: A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 Initial SYN Packet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8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262D3C-8267-0642-9857-2EA2259C8F56}" type="slidenum">
              <a:rPr lang="en-US" sz="1400" b="0">
                <a:latin typeface="Times New Roman" charset="0"/>
              </a:rPr>
              <a:pPr eaLnBrk="1" hangingPunct="1"/>
              <a:t>56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61539" name="Rectangle 3"/>
          <p:cNvSpPr>
            <a:spLocks noChangeArrowheads="1"/>
          </p:cNvSpPr>
          <p:nvPr/>
        </p:nvSpPr>
        <p:spPr bwMode="auto">
          <a:xfrm>
            <a:off x="609600" y="1447800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9877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044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A</a:t>
            </a:r>
            <a:r>
              <a:rPr lang="ja-JP" altLang="en-US" b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>
                <a:solidFill>
                  <a:srgbClr val="FF3300"/>
                </a:solidFill>
                <a:latin typeface="Arial" charset="0"/>
              </a:rPr>
              <a:t>s port</a:t>
            </a:r>
          </a:p>
        </p:txBody>
      </p:sp>
      <p:sp>
        <p:nvSpPr>
          <p:cNvPr id="79879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Text Box 7"/>
          <p:cNvSpPr txBox="1">
            <a:spLocks noChangeArrowheads="1"/>
          </p:cNvSpPr>
          <p:nvPr/>
        </p:nvSpPr>
        <p:spPr bwMode="auto">
          <a:xfrm>
            <a:off x="6446838" y="1874838"/>
            <a:ext cx="1044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B</a:t>
            </a:r>
            <a:r>
              <a:rPr lang="ja-JP" altLang="en-US" b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>
                <a:solidFill>
                  <a:srgbClr val="FF3300"/>
                </a:solidFill>
                <a:latin typeface="Arial" charset="0"/>
              </a:rPr>
              <a:t>s port</a:t>
            </a:r>
          </a:p>
        </p:txBody>
      </p:sp>
      <p:sp>
        <p:nvSpPr>
          <p:cNvPr id="79881" name="Rectangle 8"/>
          <p:cNvSpPr>
            <a:spLocks noChangeArrowheads="1"/>
          </p:cNvSpPr>
          <p:nvPr/>
        </p:nvSpPr>
        <p:spPr bwMode="auto">
          <a:xfrm>
            <a:off x="3343275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Text Box 9"/>
          <p:cNvSpPr txBox="1">
            <a:spLocks noChangeArrowheads="1"/>
          </p:cNvSpPr>
          <p:nvPr/>
        </p:nvSpPr>
        <p:spPr bwMode="auto">
          <a:xfrm>
            <a:off x="4178300" y="2408238"/>
            <a:ext cx="3389313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A</a:t>
            </a:r>
            <a:r>
              <a:rPr lang="ja-JP" altLang="en-US" b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>
                <a:solidFill>
                  <a:srgbClr val="FF3300"/>
                </a:solidFill>
                <a:latin typeface="Arial" charset="0"/>
              </a:rPr>
              <a:t>s Initial Sequence Number</a:t>
            </a:r>
          </a:p>
        </p:txBody>
      </p:sp>
      <p:sp>
        <p:nvSpPr>
          <p:cNvPr id="79883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Text Box 11"/>
          <p:cNvSpPr txBox="1">
            <a:spLocks noChangeArrowheads="1"/>
          </p:cNvSpPr>
          <p:nvPr/>
        </p:nvSpPr>
        <p:spPr bwMode="auto">
          <a:xfrm>
            <a:off x="4114800" y="2895600"/>
            <a:ext cx="350202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(Irrelevant since ACK not set)</a:t>
            </a:r>
            <a:endParaRPr lang="en-US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9885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79888" name="Text Box 15"/>
          <p:cNvSpPr txBox="1">
            <a:spLocks noChangeArrowheads="1"/>
          </p:cNvSpPr>
          <p:nvPr/>
        </p:nvSpPr>
        <p:spPr bwMode="auto">
          <a:xfrm>
            <a:off x="3352800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5=20B</a:t>
            </a:r>
          </a:p>
        </p:txBody>
      </p:sp>
      <p:sp>
        <p:nvSpPr>
          <p:cNvPr id="79889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Flags</a:t>
            </a:r>
            <a:endParaRPr lang="en-US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9892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79893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79896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79897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8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79899" name="Text Box 26"/>
          <p:cNvSpPr txBox="1">
            <a:spLocks noChangeArrowheads="1"/>
          </p:cNvSpPr>
          <p:nvPr/>
        </p:nvSpPr>
        <p:spPr bwMode="auto">
          <a:xfrm>
            <a:off x="652463" y="2705100"/>
            <a:ext cx="87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Flags:</a:t>
            </a:r>
          </a:p>
        </p:txBody>
      </p:sp>
      <p:sp>
        <p:nvSpPr>
          <p:cNvPr id="79900" name="Text Box 27"/>
          <p:cNvSpPr txBox="1">
            <a:spLocks noChangeArrowheads="1"/>
          </p:cNvSpPr>
          <p:nvPr/>
        </p:nvSpPr>
        <p:spPr bwMode="auto">
          <a:xfrm>
            <a:off x="1506538" y="2740025"/>
            <a:ext cx="7493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SYN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FIN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RST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PSH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</a:t>
            </a:r>
          </a:p>
        </p:txBody>
      </p:sp>
      <p:sp>
        <p:nvSpPr>
          <p:cNvPr id="79901" name="Text Box 28"/>
          <p:cNvSpPr txBox="1">
            <a:spLocks noChangeArrowheads="1"/>
          </p:cNvSpPr>
          <p:nvPr/>
        </p:nvSpPr>
        <p:spPr bwMode="auto">
          <a:xfrm>
            <a:off x="1957388" y="5349875"/>
            <a:ext cx="5095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FF3300"/>
                </a:solidFill>
                <a:latin typeface="Helvetica" charset="0"/>
              </a:rPr>
              <a:t>A tells B it wants to open a connection…</a:t>
            </a:r>
          </a:p>
        </p:txBody>
      </p:sp>
      <p:sp>
        <p:nvSpPr>
          <p:cNvPr id="79902" name="Oval 29"/>
          <p:cNvSpPr>
            <a:spLocks noChangeArrowheads="1"/>
          </p:cNvSpPr>
          <p:nvPr/>
        </p:nvSpPr>
        <p:spPr bwMode="auto">
          <a:xfrm>
            <a:off x="4648200" y="3276600"/>
            <a:ext cx="1219200" cy="5334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9903" name="AutoShape 30"/>
          <p:cNvCxnSpPr>
            <a:cxnSpLocks noChangeShapeType="1"/>
            <a:stCxn id="79904" idx="6"/>
            <a:endCxn id="79902" idx="2"/>
          </p:cNvCxnSpPr>
          <p:nvPr/>
        </p:nvCxnSpPr>
        <p:spPr bwMode="auto">
          <a:xfrm>
            <a:off x="2374900" y="2933700"/>
            <a:ext cx="2260600" cy="609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9904" name="Oval 31"/>
          <p:cNvSpPr>
            <a:spLocks noChangeArrowheads="1"/>
          </p:cNvSpPr>
          <p:nvPr/>
        </p:nvSpPr>
        <p:spPr bwMode="auto">
          <a:xfrm>
            <a:off x="1447800" y="2743200"/>
            <a:ext cx="914400" cy="3810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5" name="Oval 32"/>
          <p:cNvSpPr>
            <a:spLocks noChangeArrowheads="1"/>
          </p:cNvSpPr>
          <p:nvPr/>
        </p:nvSpPr>
        <p:spPr bwMode="auto">
          <a:xfrm>
            <a:off x="3124200" y="3276600"/>
            <a:ext cx="1219200" cy="5334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6" name="Line 33"/>
          <p:cNvSpPr>
            <a:spLocks noChangeShapeType="1"/>
          </p:cNvSpPr>
          <p:nvPr/>
        </p:nvSpPr>
        <p:spPr bwMode="auto">
          <a:xfrm>
            <a:off x="3352800" y="4343400"/>
            <a:ext cx="4876800" cy="457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7" name="Line 34"/>
          <p:cNvSpPr>
            <a:spLocks noChangeShapeType="1"/>
          </p:cNvSpPr>
          <p:nvPr/>
        </p:nvSpPr>
        <p:spPr bwMode="auto">
          <a:xfrm flipV="1">
            <a:off x="3352800" y="4343400"/>
            <a:ext cx="4876800" cy="457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9908" name="AutoShape 35"/>
          <p:cNvCxnSpPr>
            <a:cxnSpLocks noChangeShapeType="1"/>
            <a:stCxn id="79905" idx="4"/>
            <a:endCxn id="79906" idx="0"/>
          </p:cNvCxnSpPr>
          <p:nvPr/>
        </p:nvCxnSpPr>
        <p:spPr bwMode="auto">
          <a:xfrm flipH="1">
            <a:off x="3352800" y="3822700"/>
            <a:ext cx="381000" cy="5080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018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Step 2: B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 SYN-ACK Packet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19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10063E2-5204-EF4E-8AA6-4551502A7C0E}" type="slidenum">
              <a:rPr lang="en-US" sz="1400" b="0">
                <a:latin typeface="Times New Roman" charset="0"/>
              </a:rPr>
              <a:pPr eaLnBrk="1" hangingPunct="1"/>
              <a:t>57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63587" name="Rectangle 3"/>
          <p:cNvSpPr>
            <a:spLocks noChangeArrowheads="1"/>
          </p:cNvSpPr>
          <p:nvPr/>
        </p:nvSpPr>
        <p:spPr bwMode="auto">
          <a:xfrm>
            <a:off x="609600" y="1524000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81925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044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B</a:t>
            </a:r>
            <a:r>
              <a:rPr lang="ja-JP" altLang="en-US" b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>
                <a:solidFill>
                  <a:srgbClr val="FF3300"/>
                </a:solidFill>
                <a:latin typeface="Arial" charset="0"/>
              </a:rPr>
              <a:t>s port</a:t>
            </a:r>
          </a:p>
        </p:txBody>
      </p:sp>
      <p:sp>
        <p:nvSpPr>
          <p:cNvPr id="81927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8" name="Text Box 7"/>
          <p:cNvSpPr txBox="1">
            <a:spLocks noChangeArrowheads="1"/>
          </p:cNvSpPr>
          <p:nvPr/>
        </p:nvSpPr>
        <p:spPr bwMode="auto">
          <a:xfrm>
            <a:off x="6446838" y="1874838"/>
            <a:ext cx="1044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A</a:t>
            </a:r>
            <a:r>
              <a:rPr lang="ja-JP" altLang="en-US" b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>
                <a:solidFill>
                  <a:srgbClr val="FF3300"/>
                </a:solidFill>
                <a:latin typeface="Arial" charset="0"/>
              </a:rPr>
              <a:t>s port</a:t>
            </a:r>
          </a:p>
        </p:txBody>
      </p:sp>
      <p:sp>
        <p:nvSpPr>
          <p:cNvPr id="81929" name="Rectangle 8"/>
          <p:cNvSpPr>
            <a:spLocks noChangeArrowheads="1"/>
          </p:cNvSpPr>
          <p:nvPr/>
        </p:nvSpPr>
        <p:spPr bwMode="auto">
          <a:xfrm>
            <a:off x="3343275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0" name="Text Box 9"/>
          <p:cNvSpPr txBox="1">
            <a:spLocks noChangeArrowheads="1"/>
          </p:cNvSpPr>
          <p:nvPr/>
        </p:nvSpPr>
        <p:spPr bwMode="auto">
          <a:xfrm>
            <a:off x="4178300" y="2408238"/>
            <a:ext cx="3389313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B</a:t>
            </a:r>
            <a:r>
              <a:rPr lang="ja-JP" altLang="en-US" b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>
                <a:solidFill>
                  <a:srgbClr val="FF3300"/>
                </a:solidFill>
                <a:latin typeface="Arial" charset="0"/>
              </a:rPr>
              <a:t>s Initial Sequence Number</a:t>
            </a:r>
          </a:p>
        </p:txBody>
      </p:sp>
      <p:sp>
        <p:nvSpPr>
          <p:cNvPr id="81931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2" name="Text Box 11"/>
          <p:cNvSpPr txBox="1">
            <a:spLocks noChangeArrowheads="1"/>
          </p:cNvSpPr>
          <p:nvPr/>
        </p:nvSpPr>
        <p:spPr bwMode="auto">
          <a:xfrm>
            <a:off x="4495800" y="2895600"/>
            <a:ext cx="25908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3300"/>
                </a:solidFill>
                <a:latin typeface="Arial" charset="0"/>
              </a:rPr>
              <a:t>ACK = A</a:t>
            </a:r>
            <a:r>
              <a:rPr lang="ja-JP" altLang="en-US" b="0" dirty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 dirty="0">
                <a:solidFill>
                  <a:srgbClr val="FF3300"/>
                </a:solidFill>
                <a:latin typeface="Arial" charset="0"/>
              </a:rPr>
              <a:t>s ISN plus 1</a:t>
            </a:r>
          </a:p>
        </p:txBody>
      </p:sp>
      <p:sp>
        <p:nvSpPr>
          <p:cNvPr id="81933" name="Rectangle 12"/>
          <p:cNvSpPr>
            <a:spLocks noChangeArrowheads="1"/>
          </p:cNvSpPr>
          <p:nvPr/>
        </p:nvSpPr>
        <p:spPr bwMode="auto">
          <a:xfrm>
            <a:off x="3352800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4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5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81936" name="Text Box 15"/>
          <p:cNvSpPr txBox="1">
            <a:spLocks noChangeArrowheads="1"/>
          </p:cNvSpPr>
          <p:nvPr/>
        </p:nvSpPr>
        <p:spPr bwMode="auto">
          <a:xfrm>
            <a:off x="3573463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20B</a:t>
            </a:r>
          </a:p>
        </p:txBody>
      </p:sp>
      <p:sp>
        <p:nvSpPr>
          <p:cNvPr id="81937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8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9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1841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endParaRPr lang="en-US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940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81941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2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3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81944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81945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6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81947" name="Text Box 26"/>
          <p:cNvSpPr txBox="1">
            <a:spLocks noChangeArrowheads="1"/>
          </p:cNvSpPr>
          <p:nvPr/>
        </p:nvSpPr>
        <p:spPr bwMode="auto">
          <a:xfrm>
            <a:off x="652463" y="2705100"/>
            <a:ext cx="87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Flags:</a:t>
            </a:r>
          </a:p>
        </p:txBody>
      </p:sp>
      <p:sp>
        <p:nvSpPr>
          <p:cNvPr id="81948" name="Text Box 27"/>
          <p:cNvSpPr txBox="1">
            <a:spLocks noChangeArrowheads="1"/>
          </p:cNvSpPr>
          <p:nvPr/>
        </p:nvSpPr>
        <p:spPr bwMode="auto">
          <a:xfrm>
            <a:off x="1506538" y="2740025"/>
            <a:ext cx="7493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SYN</a:t>
            </a:r>
          </a:p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ACK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FIN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RST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PSH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</a:t>
            </a:r>
          </a:p>
        </p:txBody>
      </p:sp>
      <p:sp>
        <p:nvSpPr>
          <p:cNvPr id="81949" name="Text Box 28"/>
          <p:cNvSpPr txBox="1">
            <a:spLocks noChangeArrowheads="1"/>
          </p:cNvSpPr>
          <p:nvPr/>
        </p:nvSpPr>
        <p:spPr bwMode="auto">
          <a:xfrm>
            <a:off x="1079500" y="5349875"/>
            <a:ext cx="6875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FF3300"/>
                </a:solidFill>
                <a:latin typeface="Helvetica" charset="0"/>
              </a:rPr>
              <a:t>B tells A it accepts, and is ready to hear the next byte…</a:t>
            </a:r>
          </a:p>
        </p:txBody>
      </p:sp>
      <p:sp>
        <p:nvSpPr>
          <p:cNvPr id="81950" name="Text Box 29"/>
          <p:cNvSpPr txBox="1">
            <a:spLocks noChangeArrowheads="1"/>
          </p:cNvSpPr>
          <p:nvPr/>
        </p:nvSpPr>
        <p:spPr bwMode="auto">
          <a:xfrm>
            <a:off x="1173163" y="6219825"/>
            <a:ext cx="6804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FF3300"/>
                </a:solidFill>
                <a:latin typeface="Helvetica" charset="0"/>
              </a:rPr>
              <a:t>… upon receiving this packet, A can start sending data</a:t>
            </a:r>
          </a:p>
        </p:txBody>
      </p:sp>
      <p:sp>
        <p:nvSpPr>
          <p:cNvPr id="81951" name="Text Box 30"/>
          <p:cNvSpPr txBox="1">
            <a:spLocks noChangeArrowheads="1"/>
          </p:cNvSpPr>
          <p:nvPr/>
        </p:nvSpPr>
        <p:spPr bwMode="auto">
          <a:xfrm>
            <a:off x="4800600" y="3352800"/>
            <a:ext cx="804863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Flags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447800" y="2743200"/>
            <a:ext cx="4343400" cy="1082675"/>
            <a:chOff x="912" y="1728"/>
            <a:chExt cx="2736" cy="682"/>
          </a:xfrm>
        </p:grpSpPr>
        <p:cxnSp>
          <p:nvCxnSpPr>
            <p:cNvPr id="81959" name="AutoShape 32"/>
            <p:cNvCxnSpPr>
              <a:cxnSpLocks noChangeShapeType="1"/>
              <a:stCxn id="81960" idx="6"/>
            </p:cNvCxnSpPr>
            <p:nvPr/>
          </p:nvCxnSpPr>
          <p:spPr bwMode="auto">
            <a:xfrm>
              <a:off x="1496" y="1944"/>
              <a:ext cx="1416" cy="264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960" name="Oval 33"/>
            <p:cNvSpPr>
              <a:spLocks noChangeArrowheads="1"/>
            </p:cNvSpPr>
            <p:nvPr/>
          </p:nvSpPr>
          <p:spPr bwMode="auto">
            <a:xfrm>
              <a:off x="912" y="1728"/>
              <a:ext cx="576" cy="43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61" name="Oval 34"/>
            <p:cNvSpPr>
              <a:spLocks noChangeArrowheads="1"/>
            </p:cNvSpPr>
            <p:nvPr/>
          </p:nvSpPr>
          <p:spPr bwMode="auto">
            <a:xfrm>
              <a:off x="2928" y="2074"/>
              <a:ext cx="720" cy="336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1524000" y="2705100"/>
            <a:ext cx="6858000" cy="685800"/>
            <a:chOff x="960" y="1704"/>
            <a:chExt cx="4320" cy="432"/>
          </a:xfrm>
        </p:grpSpPr>
        <p:cxnSp>
          <p:nvCxnSpPr>
            <p:cNvPr id="81956" name="AutoShape 36"/>
            <p:cNvCxnSpPr>
              <a:cxnSpLocks noChangeShapeType="1"/>
              <a:stCxn id="81957" idx="6"/>
              <a:endCxn id="81958" idx="2"/>
            </p:cNvCxnSpPr>
            <p:nvPr/>
          </p:nvCxnSpPr>
          <p:spPr bwMode="auto">
            <a:xfrm flipV="1">
              <a:off x="1448" y="1920"/>
              <a:ext cx="560" cy="9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957" name="Oval 37"/>
            <p:cNvSpPr>
              <a:spLocks noChangeArrowheads="1"/>
            </p:cNvSpPr>
            <p:nvPr/>
          </p:nvSpPr>
          <p:spPr bwMode="auto">
            <a:xfrm>
              <a:off x="960" y="1920"/>
              <a:ext cx="480" cy="19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58" name="Oval 38"/>
            <p:cNvSpPr>
              <a:spLocks noChangeArrowheads="1"/>
            </p:cNvSpPr>
            <p:nvPr/>
          </p:nvSpPr>
          <p:spPr bwMode="auto">
            <a:xfrm>
              <a:off x="2016" y="1704"/>
              <a:ext cx="3264" cy="43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54" name="Line 39"/>
          <p:cNvSpPr>
            <a:spLocks noChangeShapeType="1"/>
          </p:cNvSpPr>
          <p:nvPr/>
        </p:nvSpPr>
        <p:spPr bwMode="auto">
          <a:xfrm>
            <a:off x="3352800" y="4343400"/>
            <a:ext cx="4876800" cy="457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5" name="Line 40"/>
          <p:cNvSpPr>
            <a:spLocks noChangeShapeType="1"/>
          </p:cNvSpPr>
          <p:nvPr/>
        </p:nvSpPr>
        <p:spPr bwMode="auto">
          <a:xfrm flipV="1">
            <a:off x="3352800" y="4343400"/>
            <a:ext cx="4876800" cy="457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9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Step 3: A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 ACK of the SYN-ACK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39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43690E-7747-2841-85AA-A8C7FE816F1A}" type="slidenum">
              <a:rPr lang="en-US" sz="1400" b="0">
                <a:latin typeface="Times New Roman" charset="0"/>
              </a:rPr>
              <a:pPr eaLnBrk="1" hangingPunct="1"/>
              <a:t>58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65635" name="Rectangle 3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83973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044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A</a:t>
            </a:r>
            <a:r>
              <a:rPr lang="ja-JP" altLang="en-US" b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>
                <a:solidFill>
                  <a:srgbClr val="FF3300"/>
                </a:solidFill>
                <a:latin typeface="Arial" charset="0"/>
              </a:rPr>
              <a:t>s port</a:t>
            </a:r>
          </a:p>
        </p:txBody>
      </p:sp>
      <p:sp>
        <p:nvSpPr>
          <p:cNvPr id="83975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6" name="Text Box 7"/>
          <p:cNvSpPr txBox="1">
            <a:spLocks noChangeArrowheads="1"/>
          </p:cNvSpPr>
          <p:nvPr/>
        </p:nvSpPr>
        <p:spPr bwMode="auto">
          <a:xfrm>
            <a:off x="6446838" y="1874838"/>
            <a:ext cx="1044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B</a:t>
            </a:r>
            <a:r>
              <a:rPr lang="ja-JP" altLang="en-US" b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>
                <a:solidFill>
                  <a:srgbClr val="FF3300"/>
                </a:solidFill>
                <a:latin typeface="Arial" charset="0"/>
              </a:rPr>
              <a:t>s port</a:t>
            </a:r>
          </a:p>
        </p:txBody>
      </p:sp>
      <p:sp>
        <p:nvSpPr>
          <p:cNvPr id="83977" name="Rectangle 8"/>
          <p:cNvSpPr>
            <a:spLocks noChangeArrowheads="1"/>
          </p:cNvSpPr>
          <p:nvPr/>
        </p:nvSpPr>
        <p:spPr bwMode="auto">
          <a:xfrm>
            <a:off x="3343275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8" name="Rectangle 9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9" name="Text Box 10"/>
          <p:cNvSpPr txBox="1">
            <a:spLocks noChangeArrowheads="1"/>
          </p:cNvSpPr>
          <p:nvPr/>
        </p:nvSpPr>
        <p:spPr bwMode="auto">
          <a:xfrm>
            <a:off x="4751388" y="2865438"/>
            <a:ext cx="177958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3300"/>
                </a:solidFill>
                <a:latin typeface="Arial" charset="0"/>
              </a:rPr>
              <a:t>B</a:t>
            </a:r>
            <a:r>
              <a:rPr lang="ja-JP" altLang="en-US" b="0" dirty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 dirty="0">
                <a:solidFill>
                  <a:srgbClr val="FF3300"/>
                </a:solidFill>
                <a:latin typeface="Arial" charset="0"/>
              </a:rPr>
              <a:t>s ISN plus 1</a:t>
            </a:r>
          </a:p>
        </p:txBody>
      </p:sp>
      <p:sp>
        <p:nvSpPr>
          <p:cNvPr id="83980" name="Rectangle 11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1" name="Rectangle 12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2" name="Text Box 13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83983" name="Text Box 14"/>
          <p:cNvSpPr txBox="1">
            <a:spLocks noChangeArrowheads="1"/>
          </p:cNvSpPr>
          <p:nvPr/>
        </p:nvSpPr>
        <p:spPr bwMode="auto">
          <a:xfrm>
            <a:off x="3573463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20B</a:t>
            </a:r>
          </a:p>
        </p:txBody>
      </p:sp>
      <p:sp>
        <p:nvSpPr>
          <p:cNvPr id="83984" name="Line 15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5" name="Line 16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6" name="Text Box 17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83987" name="Text Box 18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83988" name="Rectangle 19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9" name="Rectangle 20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0" name="Text Box 21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83991" name="Text Box 22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83992" name="Rectangle 23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3" name="Text Box 24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83994" name="Text Box 25"/>
          <p:cNvSpPr txBox="1">
            <a:spLocks noChangeArrowheads="1"/>
          </p:cNvSpPr>
          <p:nvPr/>
        </p:nvSpPr>
        <p:spPr bwMode="auto">
          <a:xfrm>
            <a:off x="652463" y="2705100"/>
            <a:ext cx="87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Flags:</a:t>
            </a:r>
          </a:p>
        </p:txBody>
      </p:sp>
      <p:sp>
        <p:nvSpPr>
          <p:cNvPr id="83995" name="Text Box 26"/>
          <p:cNvSpPr txBox="1">
            <a:spLocks noChangeArrowheads="1"/>
          </p:cNvSpPr>
          <p:nvPr/>
        </p:nvSpPr>
        <p:spPr bwMode="auto">
          <a:xfrm>
            <a:off x="1506538" y="2740025"/>
            <a:ext cx="7493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latin typeface="Arial" charset="0"/>
              </a:rPr>
              <a:t>SYN</a:t>
            </a:r>
          </a:p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ACK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FIN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RST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PSH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</a:t>
            </a:r>
          </a:p>
        </p:txBody>
      </p:sp>
      <p:sp>
        <p:nvSpPr>
          <p:cNvPr id="83996" name="Text Box 27"/>
          <p:cNvSpPr txBox="1">
            <a:spLocks noChangeArrowheads="1"/>
          </p:cNvSpPr>
          <p:nvPr/>
        </p:nvSpPr>
        <p:spPr bwMode="auto">
          <a:xfrm>
            <a:off x="1866900" y="5349875"/>
            <a:ext cx="530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FF3300"/>
                </a:solidFill>
                <a:latin typeface="Helvetica" charset="0"/>
              </a:rPr>
              <a:t>A tells B it</a:t>
            </a:r>
            <a:r>
              <a:rPr lang="ja-JP" altLang="en-US">
                <a:solidFill>
                  <a:srgbClr val="FF3300"/>
                </a:solidFill>
                <a:latin typeface="Helvetica" charset="0"/>
              </a:rPr>
              <a:t>’</a:t>
            </a:r>
            <a:r>
              <a:rPr lang="en-US">
                <a:solidFill>
                  <a:srgbClr val="FF3300"/>
                </a:solidFill>
                <a:latin typeface="Helvetica" charset="0"/>
              </a:rPr>
              <a:t>s likewise okay to start sending</a:t>
            </a:r>
          </a:p>
        </p:txBody>
      </p:sp>
      <p:sp>
        <p:nvSpPr>
          <p:cNvPr id="83997" name="Text Box 28"/>
          <p:cNvSpPr txBox="1">
            <a:spLocks noChangeArrowheads="1"/>
          </p:cNvSpPr>
          <p:nvPr/>
        </p:nvSpPr>
        <p:spPr bwMode="auto">
          <a:xfrm>
            <a:off x="4114800" y="2438400"/>
            <a:ext cx="3389313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FF3300"/>
                </a:solidFill>
                <a:latin typeface="Arial" charset="0"/>
              </a:rPr>
              <a:t>A</a:t>
            </a:r>
            <a:r>
              <a:rPr lang="ja-JP" altLang="en-US" sz="1800" b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sz="1800" b="0">
                <a:solidFill>
                  <a:srgbClr val="FF3300"/>
                </a:solidFill>
                <a:latin typeface="Arial" charset="0"/>
              </a:rPr>
              <a:t>s Initial Sequence Number</a:t>
            </a:r>
          </a:p>
        </p:txBody>
      </p:sp>
      <p:sp>
        <p:nvSpPr>
          <p:cNvPr id="83998" name="Text Box 29"/>
          <p:cNvSpPr txBox="1">
            <a:spLocks noChangeArrowheads="1"/>
          </p:cNvSpPr>
          <p:nvPr/>
        </p:nvSpPr>
        <p:spPr bwMode="auto">
          <a:xfrm>
            <a:off x="1173163" y="6270625"/>
            <a:ext cx="6804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FF3300"/>
                </a:solidFill>
                <a:latin typeface="Helvetica" charset="0"/>
              </a:rPr>
              <a:t>… upon receiving this packet, B can start sending data</a:t>
            </a:r>
          </a:p>
        </p:txBody>
      </p:sp>
      <p:grpSp>
        <p:nvGrpSpPr>
          <p:cNvPr id="83999" name="Group 30"/>
          <p:cNvGrpSpPr>
            <a:grpSpLocks/>
          </p:cNvGrpSpPr>
          <p:nvPr/>
        </p:nvGrpSpPr>
        <p:grpSpPr bwMode="auto">
          <a:xfrm>
            <a:off x="1524000" y="2705100"/>
            <a:ext cx="6858000" cy="685800"/>
            <a:chOff x="960" y="1704"/>
            <a:chExt cx="4320" cy="432"/>
          </a:xfrm>
        </p:grpSpPr>
        <p:cxnSp>
          <p:nvCxnSpPr>
            <p:cNvPr id="84002" name="AutoShape 31"/>
            <p:cNvCxnSpPr>
              <a:cxnSpLocks noChangeShapeType="1"/>
              <a:stCxn id="84003" idx="6"/>
              <a:endCxn id="84004" idx="2"/>
            </p:cNvCxnSpPr>
            <p:nvPr/>
          </p:nvCxnSpPr>
          <p:spPr bwMode="auto">
            <a:xfrm flipV="1">
              <a:off x="1448" y="1920"/>
              <a:ext cx="560" cy="9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003" name="Oval 32"/>
            <p:cNvSpPr>
              <a:spLocks noChangeArrowheads="1"/>
            </p:cNvSpPr>
            <p:nvPr/>
          </p:nvSpPr>
          <p:spPr bwMode="auto">
            <a:xfrm>
              <a:off x="960" y="1920"/>
              <a:ext cx="480" cy="19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04" name="Oval 33"/>
            <p:cNvSpPr>
              <a:spLocks noChangeArrowheads="1"/>
            </p:cNvSpPr>
            <p:nvPr/>
          </p:nvSpPr>
          <p:spPr bwMode="auto">
            <a:xfrm>
              <a:off x="2016" y="1704"/>
              <a:ext cx="3264" cy="43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000" name="Line 34"/>
          <p:cNvSpPr>
            <a:spLocks noChangeShapeType="1"/>
          </p:cNvSpPr>
          <p:nvPr/>
        </p:nvSpPr>
        <p:spPr bwMode="auto">
          <a:xfrm>
            <a:off x="3352800" y="4343400"/>
            <a:ext cx="4876800" cy="457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01" name="Line 35"/>
          <p:cNvSpPr>
            <a:spLocks noChangeShapeType="1"/>
          </p:cNvSpPr>
          <p:nvPr/>
        </p:nvSpPr>
        <p:spPr bwMode="auto">
          <a:xfrm flipV="1">
            <a:off x="3352800" y="4343400"/>
            <a:ext cx="4876800" cy="457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>
                <a:latin typeface="Helvetica" charset="0"/>
                <a:ea typeface="ＭＳ Ｐゴシック" charset="0"/>
                <a:cs typeface="ＭＳ Ｐゴシック" charset="0"/>
              </a:rPr>
              <a:t>Timing Diagram: 3-Way Handshaking</a:t>
            </a:r>
            <a:endParaRPr lang="en-US" sz="320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60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E87416-C450-3744-908A-2FCBD7B97F39}" type="slidenum">
              <a:rPr lang="en-US" sz="1400" b="0">
                <a:latin typeface="Times New Roman" charset="0"/>
              </a:rPr>
              <a:pPr eaLnBrk="1" hangingPunct="1"/>
              <a:t>59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86020" name="Line 3"/>
          <p:cNvSpPr>
            <a:spLocks noChangeShapeType="1"/>
          </p:cNvSpPr>
          <p:nvPr/>
        </p:nvSpPr>
        <p:spPr bwMode="auto">
          <a:xfrm>
            <a:off x="1985963" y="3041650"/>
            <a:ext cx="1587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889000" y="2700338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latin typeface="Arial" charset="0"/>
              </a:rPr>
              <a:t>Client (initiator)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03975" y="2152650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latin typeface="Arial" charset="0"/>
              </a:rPr>
              <a:t>Server</a:t>
            </a:r>
          </a:p>
        </p:txBody>
      </p:sp>
      <p:sp>
        <p:nvSpPr>
          <p:cNvPr id="86023" name="Line 6"/>
          <p:cNvSpPr>
            <a:spLocks noChangeShapeType="1"/>
          </p:cNvSpPr>
          <p:nvPr/>
        </p:nvSpPr>
        <p:spPr bwMode="auto">
          <a:xfrm>
            <a:off x="6858000" y="3041650"/>
            <a:ext cx="1588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3295650"/>
            <a:ext cx="4876800" cy="736600"/>
            <a:chOff x="1248" y="2176"/>
            <a:chExt cx="3072" cy="464"/>
          </a:xfrm>
        </p:grpSpPr>
        <p:sp>
          <p:nvSpPr>
            <p:cNvPr id="86036" name="Line 8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6037" name="Text Box 9"/>
            <p:cNvSpPr txBox="1">
              <a:spLocks noChangeArrowheads="1"/>
            </p:cNvSpPr>
            <p:nvPr/>
          </p:nvSpPr>
          <p:spPr bwMode="auto">
            <a:xfrm rot="429064">
              <a:off x="1931" y="2176"/>
              <a:ext cx="13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SYN, SeqNum = 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82788" y="4162425"/>
            <a:ext cx="4875212" cy="631825"/>
            <a:chOff x="1248" y="2722"/>
            <a:chExt cx="3072" cy="398"/>
          </a:xfrm>
        </p:grpSpPr>
        <p:sp>
          <p:nvSpPr>
            <p:cNvPr id="86034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6035" name="Text Box 12"/>
            <p:cNvSpPr txBox="1">
              <a:spLocks noChangeArrowheads="1"/>
            </p:cNvSpPr>
            <p:nvPr/>
          </p:nvSpPr>
          <p:spPr bwMode="auto">
            <a:xfrm rot="-375610">
              <a:off x="1440" y="2722"/>
              <a:ext cx="262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SYN + ACK, SeqNum = y, Ack = x + 1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1200" y="4972050"/>
            <a:ext cx="4876800" cy="736600"/>
            <a:chOff x="1248" y="3232"/>
            <a:chExt cx="3072" cy="464"/>
          </a:xfrm>
        </p:grpSpPr>
        <p:sp>
          <p:nvSpPr>
            <p:cNvPr id="860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6033" name="Text Box 15"/>
            <p:cNvSpPr txBox="1">
              <a:spLocks noChangeArrowheads="1"/>
            </p:cNvSpPr>
            <p:nvPr/>
          </p:nvSpPr>
          <p:spPr bwMode="auto">
            <a:xfrm rot="429064">
              <a:off x="1964" y="3232"/>
              <a:ext cx="125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ACK, Ack = y + 1</a:t>
              </a:r>
            </a:p>
          </p:txBody>
        </p:sp>
      </p:grpSp>
      <p:sp>
        <p:nvSpPr>
          <p:cNvPr id="86027" name="Text Box 16"/>
          <p:cNvSpPr txBox="1">
            <a:spLocks noChangeArrowheads="1"/>
          </p:cNvSpPr>
          <p:nvPr/>
        </p:nvSpPr>
        <p:spPr bwMode="auto">
          <a:xfrm>
            <a:off x="1219200" y="1905000"/>
            <a:ext cx="866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>
                <a:latin typeface="Arial" charset="0"/>
              </a:rPr>
              <a:t>Active</a:t>
            </a:r>
            <a:br>
              <a:rPr lang="en-US" sz="1800" i="1">
                <a:latin typeface="Arial" charset="0"/>
              </a:rPr>
            </a:br>
            <a:r>
              <a:rPr lang="en-US" sz="1800" i="1">
                <a:latin typeface="Arial" charset="0"/>
              </a:rPr>
              <a:t>Open</a:t>
            </a:r>
          </a:p>
        </p:txBody>
      </p:sp>
      <p:sp>
        <p:nvSpPr>
          <p:cNvPr id="86028" name="Text Box 17"/>
          <p:cNvSpPr txBox="1">
            <a:spLocks noChangeArrowheads="1"/>
          </p:cNvSpPr>
          <p:nvPr/>
        </p:nvSpPr>
        <p:spPr bwMode="auto">
          <a:xfrm>
            <a:off x="6324600" y="1371600"/>
            <a:ext cx="1031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>
                <a:latin typeface="Arial" charset="0"/>
              </a:rPr>
              <a:t>Passive</a:t>
            </a:r>
            <a:br>
              <a:rPr lang="en-US" sz="1800" i="1">
                <a:latin typeface="Arial" charset="0"/>
              </a:rPr>
            </a:br>
            <a:r>
              <a:rPr lang="en-US" sz="1800" i="1">
                <a:latin typeface="Arial" charset="0"/>
              </a:rPr>
              <a:t>Open</a:t>
            </a:r>
          </a:p>
        </p:txBody>
      </p:sp>
      <p:sp>
        <p:nvSpPr>
          <p:cNvPr id="967698" name="Text Box 18"/>
          <p:cNvSpPr txBox="1">
            <a:spLocks noChangeArrowheads="1"/>
          </p:cNvSpPr>
          <p:nvPr/>
        </p:nvSpPr>
        <p:spPr bwMode="auto">
          <a:xfrm>
            <a:off x="606425" y="3101975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latin typeface="Courier" charset="0"/>
              </a:rPr>
              <a:t>connect()</a:t>
            </a:r>
          </a:p>
        </p:txBody>
      </p:sp>
      <p:sp>
        <p:nvSpPr>
          <p:cNvPr id="86030" name="Text Box 19"/>
          <p:cNvSpPr txBox="1">
            <a:spLocks noChangeArrowheads="1"/>
          </p:cNvSpPr>
          <p:nvPr/>
        </p:nvSpPr>
        <p:spPr bwMode="auto">
          <a:xfrm>
            <a:off x="6781800" y="2590800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latin typeface="Courier" charset="0"/>
              </a:rPr>
              <a:t>listen()</a:t>
            </a:r>
          </a:p>
        </p:txBody>
      </p:sp>
      <p:sp>
        <p:nvSpPr>
          <p:cNvPr id="967700" name="Text Box 20"/>
          <p:cNvSpPr txBox="1">
            <a:spLocks noChangeArrowheads="1"/>
          </p:cNvSpPr>
          <p:nvPr/>
        </p:nvSpPr>
        <p:spPr bwMode="auto">
          <a:xfrm>
            <a:off x="6934200" y="5486400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latin typeface="Courier" charset="0"/>
              </a:rPr>
              <a:t>accept()</a:t>
            </a:r>
          </a:p>
        </p:txBody>
      </p:sp>
    </p:spTree>
    <p:extLst>
      <p:ext uri="{BB962C8B-B14F-4D97-AF65-F5344CB8AC3E}">
        <p14:creationId xmlns:p14="http://schemas.microsoft.com/office/powerpoint/2010/main" val="132757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98" grpId="0"/>
      <p:bldP spid="96770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Our Last Real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protocols offer a “pipe” abstraction to applications</a:t>
            </a:r>
          </a:p>
          <a:p>
            <a:endParaRPr lang="en-US" dirty="0"/>
          </a:p>
          <a:p>
            <a:r>
              <a:rPr lang="en-US" dirty="0" smtClean="0"/>
              <a:t>Data goes in one end of pipe, emerges at other</a:t>
            </a:r>
          </a:p>
          <a:p>
            <a:endParaRPr lang="en-US" dirty="0"/>
          </a:p>
          <a:p>
            <a:r>
              <a:rPr lang="en-US" dirty="0" smtClean="0"/>
              <a:t>Pipes are between processes, not hosts!</a:t>
            </a:r>
          </a:p>
          <a:p>
            <a:endParaRPr lang="en-US" dirty="0"/>
          </a:p>
          <a:p>
            <a:r>
              <a:rPr lang="en-US" dirty="0" smtClean="0"/>
              <a:t>There are two basic pipe abstractions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366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TCP is Duplex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TCP connection between A and B can carry data in both directions</a:t>
            </a:r>
          </a:p>
          <a:p>
            <a:endParaRPr lang="en-US" dirty="0" smtClean="0"/>
          </a:p>
          <a:p>
            <a:r>
              <a:rPr lang="en-US" dirty="0" smtClean="0"/>
              <a:t>Packets can both carry data and ACK data</a:t>
            </a:r>
          </a:p>
          <a:p>
            <a:endParaRPr lang="en-US" dirty="0"/>
          </a:p>
          <a:p>
            <a:r>
              <a:rPr lang="en-US" dirty="0" smtClean="0"/>
              <a:t>If the ACK flag is set, then it is </a:t>
            </a:r>
            <a:r>
              <a:rPr lang="en-US" dirty="0" err="1" smtClean="0"/>
              <a:t>ACKing</a:t>
            </a:r>
            <a:r>
              <a:rPr lang="en-US" dirty="0" smtClean="0"/>
              <a:t> data</a:t>
            </a:r>
          </a:p>
          <a:p>
            <a:endParaRPr lang="en-US" dirty="0"/>
          </a:p>
          <a:p>
            <a:r>
              <a:rPr lang="en-US" dirty="0" smtClean="0"/>
              <a:t>(details to follow</a:t>
            </a:r>
            <a:r>
              <a:rPr lang="mr-IN" dirty="0" smtClean="0"/>
              <a:t>…</a:t>
            </a:r>
            <a:r>
              <a:rPr lang="en-US" dirty="0" smtClean="0"/>
              <a:t>.)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56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What if the SYN Packet Gets Lost?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Suppose the SYN packet gets lost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Packet is lost inside the network, or: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Server </a:t>
            </a:r>
            <a:r>
              <a:rPr lang="en-US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discards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the packet (e.g., listen queue is full)</a:t>
            </a:r>
          </a:p>
          <a:p>
            <a:r>
              <a:rPr lang="en-US">
                <a:latin typeface="Arial" charset="0"/>
                <a:cs typeface="Arial" charset="0"/>
              </a:rPr>
              <a:t>Eventually, no SYN-ACK arrives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Sender sets a </a:t>
            </a:r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timer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waits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for the SYN-ACK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… and retransmits the SYN if needed</a:t>
            </a:r>
          </a:p>
          <a:p>
            <a:r>
              <a:rPr lang="en-US">
                <a:latin typeface="Arial" charset="0"/>
                <a:cs typeface="Arial" charset="0"/>
              </a:rPr>
              <a:t>How should the TCP sender set the timer?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Sender has </a:t>
            </a:r>
            <a:r>
              <a:rPr lang="en-US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no idea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how far away the receiver is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Hard to guess a reasonable length of time to wait</a:t>
            </a:r>
          </a:p>
          <a:p>
            <a:pPr lvl="1"/>
            <a:r>
              <a:rPr lang="en-US" b="1">
                <a:latin typeface="Arial" charset="0"/>
                <a:ea typeface="Arial" charset="0"/>
                <a:cs typeface="Arial" charset="0"/>
              </a:rPr>
              <a:t>SHOULD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(RFCs 1122 &amp; 2988) use default of </a:t>
            </a:r>
            <a:r>
              <a:rPr lang="en-US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3 seconds</a:t>
            </a:r>
          </a:p>
          <a:p>
            <a:pPr lvl="2"/>
            <a:r>
              <a:rPr lang="en-US">
                <a:latin typeface="Arial" charset="0"/>
                <a:ea typeface="Arial" charset="0"/>
                <a:cs typeface="Arial" charset="0"/>
              </a:rPr>
              <a:t>Other implementations instead use 6 seconds</a:t>
            </a:r>
          </a:p>
        </p:txBody>
      </p:sp>
      <p:sp>
        <p:nvSpPr>
          <p:cNvPr id="880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575CC80-435C-0047-BC5C-E44504041D83}" type="slidenum">
              <a:rPr lang="en-US" sz="1400" b="0">
                <a:latin typeface="Times New Roman" charset="0"/>
              </a:rPr>
              <a:pPr eaLnBrk="1" hangingPunct="1"/>
              <a:t>61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77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SYN Loss and Web Downloads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User clicks on a hypertext link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Browser creates a socket and does a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connect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connect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triggers the OS to transmit a SYN</a:t>
            </a:r>
          </a:p>
          <a:p>
            <a:r>
              <a:rPr lang="en-US" dirty="0">
                <a:latin typeface="Arial" charset="0"/>
                <a:cs typeface="Arial" charset="0"/>
              </a:rPr>
              <a:t>If the SYN is lost…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3-6 seconds of delay: can be </a:t>
            </a:r>
            <a:r>
              <a:rPr lang="en-US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very long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User may become impatient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… and click the hyperlink again, or click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reload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User triggers an </a:t>
            </a:r>
            <a:r>
              <a:rPr lang="ja-JP" altLang="en-US" dirty="0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abort</a:t>
            </a:r>
            <a:r>
              <a:rPr lang="ja-JP" altLang="en-US" dirty="0">
                <a:latin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cs typeface="Arial" charset="0"/>
              </a:rPr>
              <a:t> of the </a:t>
            </a:r>
            <a:r>
              <a:rPr lang="ja-JP" altLang="en-US" dirty="0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connect</a:t>
            </a:r>
            <a:r>
              <a:rPr lang="ja-JP" altLang="en-US" dirty="0">
                <a:latin typeface="Arial" charset="0"/>
                <a:cs typeface="Arial" charset="0"/>
              </a:rPr>
              <a:t>”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Browser creates a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new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socket and another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connect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Essentially, forces a faster send of a new SYN packet!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Sometimes very effective, and the page comes quickly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1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9EC4E9-A8A4-F94C-AB5E-6257FB6140E4}" type="slidenum">
              <a:rPr lang="en-US" sz="1400" b="0">
                <a:latin typeface="Times New Roman" charset="0"/>
              </a:rPr>
              <a:pPr eaLnBrk="1" hangingPunct="1"/>
              <a:t>62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69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Tearing Down the Connection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23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EBEE78-7B55-0C40-9CA9-D3DE72E47173}" type="slidenum">
              <a:rPr lang="en-US" sz="1400" b="0">
                <a:latin typeface="Times New Roman" charset="0"/>
              </a:rPr>
              <a:pPr eaLnBrk="1" hangingPunct="1"/>
              <a:t>63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29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Normal Termination, One Side At A Time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3848585"/>
            <a:ext cx="8534400" cy="4835525"/>
          </a:xfrm>
        </p:spPr>
        <p:txBody>
          <a:bodyPr/>
          <a:lstStyle/>
          <a:p>
            <a:r>
              <a:rPr lang="en-US" sz="2400" dirty="0">
                <a:latin typeface="Arial" charset="0"/>
                <a:cs typeface="Arial" charset="0"/>
              </a:rPr>
              <a:t>Finish (</a:t>
            </a:r>
            <a:r>
              <a:rPr lang="en-US" sz="2400" b="1" dirty="0">
                <a:latin typeface="Arial" charset="0"/>
                <a:cs typeface="Arial" charset="0"/>
              </a:rPr>
              <a:t>FIN</a:t>
            </a:r>
            <a:r>
              <a:rPr lang="en-US" sz="2400" dirty="0">
                <a:latin typeface="Arial" charset="0"/>
                <a:cs typeface="Arial" charset="0"/>
              </a:rPr>
              <a:t>) to close </a:t>
            </a:r>
            <a:r>
              <a:rPr lang="en-US" sz="2400" dirty="0" smtClean="0">
                <a:latin typeface="Arial" charset="0"/>
                <a:cs typeface="Arial" charset="0"/>
              </a:rPr>
              <a:t>connections</a:t>
            </a:r>
            <a:endParaRPr lang="en-US" sz="2400" dirty="0">
              <a:latin typeface="Arial" charset="0"/>
              <a:cs typeface="Arial" charset="0"/>
            </a:endParaRPr>
          </a:p>
          <a:p>
            <a:pPr lvl="1"/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FIN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occupies </a:t>
            </a:r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one 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byte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in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the sequence space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Other host </a:t>
            </a:r>
            <a:r>
              <a:rPr lang="en-US" sz="2400" dirty="0" err="1" smtClean="0">
                <a:latin typeface="Arial" charset="0"/>
                <a:cs typeface="Arial" charset="0"/>
              </a:rPr>
              <a:t>ack’s</a:t>
            </a:r>
            <a:r>
              <a:rPr lang="en-US" sz="2400" dirty="0" smtClean="0">
                <a:latin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cs typeface="Arial" charset="0"/>
              </a:rPr>
              <a:t>the </a:t>
            </a:r>
            <a:r>
              <a:rPr lang="en-US" sz="2400" dirty="0" smtClean="0">
                <a:latin typeface="Arial" charset="0"/>
                <a:cs typeface="Arial" charset="0"/>
              </a:rPr>
              <a:t>byte to </a:t>
            </a:r>
            <a:r>
              <a:rPr lang="en-US" sz="2400" dirty="0">
                <a:latin typeface="Arial" charset="0"/>
                <a:cs typeface="Arial" charset="0"/>
              </a:rPr>
              <a:t>confirm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Closes </a:t>
            </a:r>
            <a:r>
              <a:rPr lang="en-US" sz="2400" dirty="0" smtClean="0">
                <a:latin typeface="Arial" charset="0"/>
                <a:cs typeface="Arial" charset="0"/>
              </a:rPr>
              <a:t>A’s </a:t>
            </a:r>
            <a:r>
              <a:rPr lang="en-US" sz="2400" dirty="0">
                <a:latin typeface="Arial" charset="0"/>
                <a:cs typeface="Arial" charset="0"/>
              </a:rPr>
              <a:t>side of the connection, but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not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dirty="0" smtClean="0">
                <a:latin typeface="Arial" charset="0"/>
                <a:cs typeface="Arial" charset="0"/>
              </a:rPr>
              <a:t>B’s</a:t>
            </a:r>
            <a:endParaRPr lang="en-US" sz="2400" dirty="0">
              <a:latin typeface="Arial" charset="0"/>
              <a:cs typeface="Arial" charset="0"/>
            </a:endParaRP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Until B likewise sends a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FIN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Which A then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acks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72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585777-96CD-E34D-8C7D-4870CFCB0BAE}" type="slidenum">
              <a:rPr lang="en-US" sz="1400" b="0">
                <a:latin typeface="Times New Roman" charset="0"/>
              </a:rPr>
              <a:pPr eaLnBrk="1" hangingPunct="1"/>
              <a:t>64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7285" name="Line 4"/>
          <p:cNvSpPr>
            <a:spLocks noChangeShapeType="1"/>
          </p:cNvSpPr>
          <p:nvPr/>
        </p:nvSpPr>
        <p:spPr bwMode="auto">
          <a:xfrm flipV="1">
            <a:off x="1471613" y="1762125"/>
            <a:ext cx="287337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Line 5"/>
          <p:cNvSpPr>
            <a:spLocks noChangeShapeType="1"/>
          </p:cNvSpPr>
          <p:nvPr/>
        </p:nvSpPr>
        <p:spPr bwMode="auto">
          <a:xfrm>
            <a:off x="1989138" y="1779588"/>
            <a:ext cx="300037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Line 6"/>
          <p:cNvSpPr>
            <a:spLocks noChangeShapeType="1"/>
          </p:cNvSpPr>
          <p:nvPr/>
        </p:nvSpPr>
        <p:spPr bwMode="auto">
          <a:xfrm flipV="1">
            <a:off x="2581275" y="1776413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8" name="Line 7"/>
          <p:cNvSpPr>
            <a:spLocks noChangeShapeType="1"/>
          </p:cNvSpPr>
          <p:nvPr/>
        </p:nvSpPr>
        <p:spPr bwMode="auto">
          <a:xfrm flipV="1">
            <a:off x="3113088" y="1771650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Text Box 8"/>
          <p:cNvSpPr txBox="1">
            <a:spLocks noChangeArrowheads="1"/>
          </p:cNvSpPr>
          <p:nvPr/>
        </p:nvSpPr>
        <p:spPr bwMode="auto">
          <a:xfrm rot="-4794570">
            <a:off x="979488" y="2366962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7290" name="Text Box 9"/>
          <p:cNvSpPr txBox="1">
            <a:spLocks noChangeArrowheads="1"/>
          </p:cNvSpPr>
          <p:nvPr/>
        </p:nvSpPr>
        <p:spPr bwMode="auto">
          <a:xfrm rot="4712803">
            <a:off x="1703388" y="2360613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7291" name="Text Box 10"/>
          <p:cNvSpPr txBox="1">
            <a:spLocks noChangeArrowheads="1"/>
          </p:cNvSpPr>
          <p:nvPr/>
        </p:nvSpPr>
        <p:spPr bwMode="auto">
          <a:xfrm rot="-4355001">
            <a:off x="2373313" y="213836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2" name="Text Box 11"/>
          <p:cNvSpPr txBox="1">
            <a:spLocks noChangeArrowheads="1"/>
          </p:cNvSpPr>
          <p:nvPr/>
        </p:nvSpPr>
        <p:spPr bwMode="auto">
          <a:xfrm rot="-4396192">
            <a:off x="2824163" y="2382838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833938" y="1773238"/>
            <a:ext cx="465137" cy="1603375"/>
            <a:chOff x="3406" y="1115"/>
            <a:chExt cx="293" cy="1010"/>
          </a:xfrm>
        </p:grpSpPr>
        <p:sp>
          <p:nvSpPr>
            <p:cNvPr id="97326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7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576888" y="1771650"/>
            <a:ext cx="514350" cy="1573213"/>
            <a:chOff x="3874" y="1114"/>
            <a:chExt cx="324" cy="991"/>
          </a:xfrm>
        </p:grpSpPr>
        <p:sp>
          <p:nvSpPr>
            <p:cNvPr id="97324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5" name="Text Box 17"/>
            <p:cNvSpPr txBox="1">
              <a:spLocks noChangeArrowheads="1"/>
            </p:cNvSpPr>
            <p:nvPr/>
          </p:nvSpPr>
          <p:spPr bwMode="auto">
            <a:xfrm rot="4688575">
              <a:off x="3846" y="1465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sp>
        <p:nvSpPr>
          <p:cNvPr id="97295" name="Line 18"/>
          <p:cNvSpPr>
            <a:spLocks noChangeShapeType="1"/>
          </p:cNvSpPr>
          <p:nvPr/>
        </p:nvSpPr>
        <p:spPr bwMode="auto">
          <a:xfrm>
            <a:off x="3706813" y="1773238"/>
            <a:ext cx="379412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Line 19"/>
          <p:cNvSpPr>
            <a:spLocks noChangeShapeType="1"/>
          </p:cNvSpPr>
          <p:nvPr/>
        </p:nvSpPr>
        <p:spPr bwMode="auto">
          <a:xfrm flipV="1">
            <a:off x="1263650" y="1752600"/>
            <a:ext cx="7042150" cy="2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Line 20"/>
          <p:cNvSpPr>
            <a:spLocks noChangeShapeType="1"/>
          </p:cNvSpPr>
          <p:nvPr/>
        </p:nvSpPr>
        <p:spPr bwMode="auto">
          <a:xfrm flipV="1">
            <a:off x="1279525" y="3352800"/>
            <a:ext cx="7102475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Text Box 21"/>
          <p:cNvSpPr txBox="1">
            <a:spLocks noChangeArrowheads="1"/>
          </p:cNvSpPr>
          <p:nvPr/>
        </p:nvSpPr>
        <p:spPr bwMode="auto">
          <a:xfrm rot="4676639">
            <a:off x="3724275" y="23717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9" name="Line 22"/>
          <p:cNvSpPr>
            <a:spLocks noChangeShapeType="1"/>
          </p:cNvSpPr>
          <p:nvPr/>
        </p:nvSpPr>
        <p:spPr bwMode="auto">
          <a:xfrm>
            <a:off x="2554288" y="3597275"/>
            <a:ext cx="1779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0" name="Text Box 23"/>
          <p:cNvSpPr txBox="1">
            <a:spLocks noChangeArrowheads="1"/>
          </p:cNvSpPr>
          <p:nvPr/>
        </p:nvSpPr>
        <p:spPr bwMode="auto">
          <a:xfrm>
            <a:off x="1951038" y="339883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7301" name="Text Box 24"/>
          <p:cNvSpPr txBox="1">
            <a:spLocks noChangeArrowheads="1"/>
          </p:cNvSpPr>
          <p:nvPr/>
        </p:nvSpPr>
        <p:spPr bwMode="auto">
          <a:xfrm>
            <a:off x="774700" y="31099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7302" name="Text Box 25"/>
          <p:cNvSpPr txBox="1">
            <a:spLocks noChangeArrowheads="1"/>
          </p:cNvSpPr>
          <p:nvPr/>
        </p:nvSpPr>
        <p:spPr bwMode="auto">
          <a:xfrm>
            <a:off x="731838" y="1571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7303" name="Oval 26"/>
          <p:cNvSpPr>
            <a:spLocks noChangeArrowheads="1"/>
          </p:cNvSpPr>
          <p:nvPr/>
        </p:nvSpPr>
        <p:spPr bwMode="auto">
          <a:xfrm>
            <a:off x="4246563" y="3108325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4" name="Oval 27"/>
          <p:cNvSpPr>
            <a:spLocks noChangeArrowheads="1"/>
          </p:cNvSpPr>
          <p:nvPr/>
        </p:nvSpPr>
        <p:spPr bwMode="auto">
          <a:xfrm>
            <a:off x="4452938" y="3116263"/>
            <a:ext cx="8096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5" name="Oval 28"/>
          <p:cNvSpPr>
            <a:spLocks noChangeArrowheads="1"/>
          </p:cNvSpPr>
          <p:nvPr/>
        </p:nvSpPr>
        <p:spPr bwMode="auto">
          <a:xfrm>
            <a:off x="4668838" y="3108325"/>
            <a:ext cx="80962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226175" y="1781175"/>
            <a:ext cx="517525" cy="1573213"/>
            <a:chOff x="4283" y="1120"/>
            <a:chExt cx="326" cy="991"/>
          </a:xfrm>
        </p:grpSpPr>
        <p:sp>
          <p:nvSpPr>
            <p:cNvPr id="97322" name="Line 30"/>
            <p:cNvSpPr>
              <a:spLocks noChangeShapeType="1"/>
            </p:cNvSpPr>
            <p:nvPr/>
          </p:nvSpPr>
          <p:spPr bwMode="auto">
            <a:xfrm>
              <a:off x="4283" y="1120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3" name="Text Box 31"/>
            <p:cNvSpPr txBox="1">
              <a:spLocks noChangeArrowheads="1"/>
            </p:cNvSpPr>
            <p:nvPr/>
          </p:nvSpPr>
          <p:spPr bwMode="auto">
            <a:xfrm rot="4688575">
              <a:off x="4297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797675" y="1743075"/>
            <a:ext cx="466725" cy="1603375"/>
            <a:chOff x="4643" y="1096"/>
            <a:chExt cx="294" cy="1010"/>
          </a:xfrm>
        </p:grpSpPr>
        <p:sp>
          <p:nvSpPr>
            <p:cNvPr id="97320" name="Line 33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1" name="Text Box 34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934200" y="3200400"/>
            <a:ext cx="2020888" cy="3411538"/>
            <a:chOff x="4368" y="2016"/>
            <a:chExt cx="1273" cy="2149"/>
          </a:xfrm>
        </p:grpSpPr>
        <p:cxnSp>
          <p:nvCxnSpPr>
            <p:cNvPr id="97317" name="AutoShape 36"/>
            <p:cNvCxnSpPr>
              <a:cxnSpLocks noChangeShapeType="1"/>
              <a:stCxn id="97319" idx="0"/>
              <a:endCxn id="97318" idx="4"/>
            </p:cNvCxnSpPr>
            <p:nvPr/>
          </p:nvCxnSpPr>
          <p:spPr bwMode="auto">
            <a:xfrm rot="16200000" flipV="1">
              <a:off x="4307" y="2755"/>
              <a:ext cx="1245" cy="15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8" name="Oval 37"/>
            <p:cNvSpPr>
              <a:spLocks noChangeArrowheads="1"/>
            </p:cNvSpPr>
            <p:nvPr/>
          </p:nvSpPr>
          <p:spPr bwMode="auto">
            <a:xfrm>
              <a:off x="4428" y="2016"/>
              <a:ext cx="852" cy="19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9" name="Text Box 38"/>
            <p:cNvSpPr txBox="1">
              <a:spLocks noChangeArrowheads="1"/>
            </p:cNvSpPr>
            <p:nvPr/>
          </p:nvSpPr>
          <p:spPr bwMode="auto">
            <a:xfrm>
              <a:off x="4368" y="3453"/>
              <a:ext cx="1273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>
                  <a:solidFill>
                    <a:schemeClr val="accent1"/>
                  </a:solidFill>
                  <a:latin typeface="Arial" charset="0"/>
                </a:rPr>
                <a:t>Timeout</a:t>
              </a: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Avoid </a:t>
              </a:r>
              <a:r>
                <a:rPr lang="en-US" sz="1600" b="0" i="1">
                  <a:solidFill>
                    <a:schemeClr val="accent1"/>
                  </a:solidFill>
                  <a:latin typeface="Arial" charset="0"/>
                </a:rPr>
                <a:t>reincarnation</a:t>
              </a:r>
              <a:endParaRPr lang="en-US" sz="1600" b="0">
                <a:solidFill>
                  <a:schemeClr val="accent1"/>
                </a:solidFill>
                <a:latin typeface="Arial" charset="0"/>
              </a:endParaRP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B will retransmit FIN </a:t>
              </a:r>
              <a:br>
                <a:rPr lang="en-US" sz="1600" b="0">
                  <a:solidFill>
                    <a:schemeClr val="accent1"/>
                  </a:solidFill>
                  <a:latin typeface="Arial" charset="0"/>
                </a:rPr>
              </a:b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if ACK is lost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715000" y="2971800"/>
            <a:ext cx="2524125" cy="2257425"/>
            <a:chOff x="3600" y="1872"/>
            <a:chExt cx="1590" cy="1422"/>
          </a:xfrm>
        </p:grpSpPr>
        <p:cxnSp>
          <p:nvCxnSpPr>
            <p:cNvPr id="97314" name="AutoShape 40"/>
            <p:cNvCxnSpPr>
              <a:cxnSpLocks noChangeShapeType="1"/>
              <a:stCxn id="97316" idx="0"/>
              <a:endCxn id="97315" idx="4"/>
            </p:cNvCxnSpPr>
            <p:nvPr/>
          </p:nvCxnSpPr>
          <p:spPr bwMode="auto">
            <a:xfrm flipH="1" flipV="1">
              <a:off x="3696" y="2264"/>
              <a:ext cx="963" cy="664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5" name="Oval 41"/>
            <p:cNvSpPr>
              <a:spLocks noChangeArrowheads="1"/>
            </p:cNvSpPr>
            <p:nvPr/>
          </p:nvSpPr>
          <p:spPr bwMode="auto">
            <a:xfrm>
              <a:off x="3600" y="1872"/>
              <a:ext cx="192" cy="384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6" name="Text Box 42"/>
            <p:cNvSpPr txBox="1">
              <a:spLocks noChangeArrowheads="1"/>
            </p:cNvSpPr>
            <p:nvPr/>
          </p:nvSpPr>
          <p:spPr bwMode="auto">
            <a:xfrm>
              <a:off x="4128" y="2928"/>
              <a:ext cx="106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Connection</a:t>
              </a:r>
              <a:br>
                <a:rPr lang="en-US" sz="1600" b="0">
                  <a:solidFill>
                    <a:schemeClr val="accent1"/>
                  </a:solidFill>
                  <a:latin typeface="Arial" charset="0"/>
                </a:rPr>
              </a:b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now </a:t>
              </a:r>
              <a:r>
                <a:rPr lang="en-US" sz="1600">
                  <a:solidFill>
                    <a:schemeClr val="accent1"/>
                  </a:solidFill>
                  <a:latin typeface="Arial" charset="0"/>
                </a:rPr>
                <a:t>half-closed</a:t>
              </a:r>
              <a:endParaRPr lang="en-US" sz="1600" b="0">
                <a:solidFill>
                  <a:schemeClr val="accent1"/>
                </a:solidFill>
                <a:latin typeface="Arial" charset="0"/>
              </a:endParaRP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886700" y="3124200"/>
            <a:ext cx="1257300" cy="1571625"/>
            <a:chOff x="4968" y="1968"/>
            <a:chExt cx="792" cy="990"/>
          </a:xfrm>
        </p:grpSpPr>
        <p:cxnSp>
          <p:nvCxnSpPr>
            <p:cNvPr id="97311" name="AutoShape 44"/>
            <p:cNvCxnSpPr>
              <a:cxnSpLocks noChangeShapeType="1"/>
              <a:stCxn id="97313" idx="0"/>
              <a:endCxn id="97312" idx="4"/>
            </p:cNvCxnSpPr>
            <p:nvPr/>
          </p:nvCxnSpPr>
          <p:spPr bwMode="auto">
            <a:xfrm flipH="1" flipV="1">
              <a:off x="5232" y="2360"/>
              <a:ext cx="132" cy="232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2" name="Oval 45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3" name="Text Box 46"/>
            <p:cNvSpPr txBox="1">
              <a:spLocks noChangeArrowheads="1"/>
            </p:cNvSpPr>
            <p:nvPr/>
          </p:nvSpPr>
          <p:spPr bwMode="auto">
            <a:xfrm>
              <a:off x="4968" y="2592"/>
              <a:ext cx="7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Connection</a:t>
              </a:r>
              <a:br>
                <a:rPr lang="en-US" sz="1600" b="0">
                  <a:solidFill>
                    <a:schemeClr val="accent1"/>
                  </a:solidFill>
                  <a:latin typeface="Arial" charset="0"/>
                </a:rPr>
              </a:b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now </a:t>
              </a:r>
              <a:r>
                <a:rPr lang="en-US" sz="1600">
                  <a:solidFill>
                    <a:schemeClr val="accent1"/>
                  </a:solidFill>
                  <a:latin typeface="Arial" charset="0"/>
                </a:rPr>
                <a:t>closed</a:t>
              </a:r>
              <a:endParaRPr lang="en-US" sz="1600" b="0">
                <a:solidFill>
                  <a:schemeClr val="accent1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407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Normal Termination, Both Together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latin typeface="Arial" charset="0"/>
                <a:cs typeface="Arial" charset="0"/>
              </a:rPr>
              <a:t>Same as before, but B sets </a:t>
            </a:r>
            <a:r>
              <a:rPr lang="en-US" sz="2400" b="1">
                <a:latin typeface="Arial" charset="0"/>
                <a:cs typeface="Arial" charset="0"/>
              </a:rPr>
              <a:t>FIN</a:t>
            </a:r>
            <a:r>
              <a:rPr lang="en-US" sz="2400">
                <a:latin typeface="Arial" charset="0"/>
                <a:cs typeface="Arial" charset="0"/>
              </a:rPr>
              <a:t> with their ack of A</a:t>
            </a:r>
            <a:r>
              <a:rPr lang="ja-JP" altLang="en-US" sz="2400">
                <a:latin typeface="Arial" charset="0"/>
                <a:cs typeface="Arial" charset="0"/>
              </a:rPr>
              <a:t>’</a:t>
            </a:r>
            <a:r>
              <a:rPr lang="en-US" sz="2400">
                <a:latin typeface="Arial" charset="0"/>
                <a:cs typeface="Arial" charset="0"/>
              </a:rPr>
              <a:t>s </a:t>
            </a:r>
            <a:r>
              <a:rPr lang="en-US" sz="2400" b="1">
                <a:latin typeface="Arial" charset="0"/>
                <a:cs typeface="Arial" charset="0"/>
              </a:rPr>
              <a:t>FIN</a:t>
            </a:r>
            <a:endParaRPr lang="en-US" sz="2400">
              <a:latin typeface="Arial" charset="0"/>
              <a:cs typeface="Arial" charset="0"/>
            </a:endParaRPr>
          </a:p>
        </p:txBody>
      </p:sp>
      <p:sp>
        <p:nvSpPr>
          <p:cNvPr id="993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9BDB93-4A44-674C-9484-CB1A499456BC}" type="slidenum">
              <a:rPr lang="en-US" sz="1400" b="0">
                <a:latin typeface="Times New Roman" charset="0"/>
              </a:rPr>
              <a:pPr eaLnBrk="1" hangingPunct="1"/>
              <a:t>65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9333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9338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9339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0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99367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8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149975" y="1768475"/>
            <a:ext cx="512763" cy="1573213"/>
            <a:chOff x="3874" y="1114"/>
            <a:chExt cx="323" cy="991"/>
          </a:xfrm>
        </p:grpSpPr>
        <p:sp>
          <p:nvSpPr>
            <p:cNvPr id="99365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6" name="Text Box 17"/>
            <p:cNvSpPr txBox="1">
              <a:spLocks noChangeArrowheads="1"/>
            </p:cNvSpPr>
            <p:nvPr/>
          </p:nvSpPr>
          <p:spPr bwMode="auto">
            <a:xfrm rot="4688575">
              <a:off x="3631" y="1466"/>
              <a:ext cx="8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 + ACK</a:t>
              </a:r>
            </a:p>
          </p:txBody>
        </p:sp>
      </p:grpSp>
      <p:sp>
        <p:nvSpPr>
          <p:cNvPr id="99343" name="Line 18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Line 19"/>
          <p:cNvSpPr>
            <a:spLocks noChangeShapeType="1"/>
          </p:cNvSpPr>
          <p:nvPr/>
        </p:nvSpPr>
        <p:spPr bwMode="auto">
          <a:xfrm flipV="1">
            <a:off x="1836738" y="1739900"/>
            <a:ext cx="6421437" cy="3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Line 20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Text Box 21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7" name="Line 22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Text Box 23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9349" name="Text Box 24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9350" name="Text Box 25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9351" name="Oval 26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2" name="Oval 27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3" name="Oval 28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629400" y="1752600"/>
            <a:ext cx="466725" cy="1603375"/>
            <a:chOff x="4643" y="1096"/>
            <a:chExt cx="294" cy="1010"/>
          </a:xfrm>
        </p:grpSpPr>
        <p:sp>
          <p:nvSpPr>
            <p:cNvPr id="99363" name="Line 30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4" name="Text Box 31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467600" y="3124200"/>
            <a:ext cx="1212850" cy="2105025"/>
            <a:chOff x="4704" y="1968"/>
            <a:chExt cx="764" cy="1326"/>
          </a:xfrm>
        </p:grpSpPr>
        <p:cxnSp>
          <p:nvCxnSpPr>
            <p:cNvPr id="99360" name="AutoShape 33"/>
            <p:cNvCxnSpPr>
              <a:cxnSpLocks noChangeShapeType="1"/>
              <a:stCxn id="99362" idx="0"/>
              <a:endCxn id="99361" idx="4"/>
            </p:cNvCxnSpPr>
            <p:nvPr/>
          </p:nvCxnSpPr>
          <p:spPr bwMode="auto">
            <a:xfrm flipV="1">
              <a:off x="5086" y="2360"/>
              <a:ext cx="146" cy="568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61" name="Oval 34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2" name="Text Box 35"/>
            <p:cNvSpPr txBox="1">
              <a:spLocks noChangeArrowheads="1"/>
            </p:cNvSpPr>
            <p:nvPr/>
          </p:nvSpPr>
          <p:spPr bwMode="auto">
            <a:xfrm>
              <a:off x="4704" y="2928"/>
              <a:ext cx="76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Connection</a:t>
              </a:r>
              <a:br>
                <a:rPr lang="en-US" sz="1600" b="0">
                  <a:solidFill>
                    <a:schemeClr val="accent1"/>
                  </a:solidFill>
                  <a:latin typeface="Arial" charset="0"/>
                </a:rPr>
              </a:b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now closed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257800" y="3200400"/>
            <a:ext cx="3124200" cy="1735138"/>
            <a:chOff x="3312" y="2016"/>
            <a:chExt cx="1968" cy="1093"/>
          </a:xfrm>
        </p:grpSpPr>
        <p:cxnSp>
          <p:nvCxnSpPr>
            <p:cNvPr id="99357" name="AutoShape 37"/>
            <p:cNvCxnSpPr>
              <a:cxnSpLocks noChangeShapeType="1"/>
              <a:stCxn id="99359" idx="0"/>
              <a:endCxn id="99358" idx="4"/>
            </p:cNvCxnSpPr>
            <p:nvPr/>
          </p:nvCxnSpPr>
          <p:spPr bwMode="auto">
            <a:xfrm rot="5400000" flipH="1" flipV="1">
              <a:off x="4274" y="1871"/>
              <a:ext cx="189" cy="862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58" name="Oval 38"/>
            <p:cNvSpPr>
              <a:spLocks noChangeArrowheads="1"/>
            </p:cNvSpPr>
            <p:nvPr/>
          </p:nvSpPr>
          <p:spPr bwMode="auto">
            <a:xfrm>
              <a:off x="4320" y="2016"/>
              <a:ext cx="960" cy="19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59" name="Text Box 39"/>
            <p:cNvSpPr txBox="1">
              <a:spLocks noChangeArrowheads="1"/>
            </p:cNvSpPr>
            <p:nvPr/>
          </p:nvSpPr>
          <p:spPr bwMode="auto">
            <a:xfrm>
              <a:off x="3312" y="2397"/>
              <a:ext cx="1251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>
                  <a:solidFill>
                    <a:schemeClr val="accent1"/>
                  </a:solidFill>
                  <a:latin typeface="Arial" charset="0"/>
                </a:rPr>
                <a:t>Timeout</a:t>
              </a: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Can retransmit</a:t>
              </a:r>
              <a:br>
                <a:rPr lang="en-US" sz="1600" b="0">
                  <a:solidFill>
                    <a:schemeClr val="accent1"/>
                  </a:solidFill>
                  <a:latin typeface="Arial" charset="0"/>
                </a:rPr>
              </a:b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FIN ACK if ACK lost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112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Abrupt Termination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390525" y="3733800"/>
            <a:ext cx="8534400" cy="4835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A sends a RESET (</a:t>
            </a:r>
            <a:r>
              <a:rPr lang="en-US" b="1" dirty="0">
                <a:latin typeface="Arial" charset="0"/>
                <a:cs typeface="Arial" charset="0"/>
              </a:rPr>
              <a:t>RST</a:t>
            </a:r>
            <a:r>
              <a:rPr lang="en-US" dirty="0">
                <a:latin typeface="Arial" charset="0"/>
                <a:cs typeface="Arial" charset="0"/>
              </a:rPr>
              <a:t>) to B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E.g., because app. process on A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crashed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That’s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it</a:t>
            </a:r>
            <a:endParaRPr lang="en-US" dirty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 does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not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ack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the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RST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Thus,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RST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is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not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delivered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reliably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And: any data in flight is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lost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But: if B sends anything more, will elicit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another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RST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34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FD829B-234F-2E4F-ADE4-EF3DAD0DA5BD}" type="slidenum">
              <a:rPr lang="en-US" sz="1400" b="0">
                <a:latin typeface="Times New Roman" charset="0"/>
              </a:rPr>
              <a:pPr eaLnBrk="1" hangingPunct="1"/>
              <a:t>66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03429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103434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103435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36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103455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6" name="Text Box 14"/>
            <p:cNvSpPr txBox="1">
              <a:spLocks noChangeArrowheads="1"/>
            </p:cNvSpPr>
            <p:nvPr/>
          </p:nvSpPr>
          <p:spPr bwMode="auto">
            <a:xfrm rot="-4702247">
              <a:off x="3326" y="147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103438" name="Line 15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Line 16"/>
          <p:cNvSpPr>
            <a:spLocks noChangeShapeType="1"/>
          </p:cNvSpPr>
          <p:nvPr/>
        </p:nvSpPr>
        <p:spPr bwMode="auto">
          <a:xfrm flipV="1">
            <a:off x="1836738" y="1739900"/>
            <a:ext cx="6421437" cy="3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Line 17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Text Box 18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42" name="Line 19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3" name="Text Box 20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03444" name="Text Box 21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103445" name="Text Box 22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103446" name="Oval 23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7" name="Oval 24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8" name="Oval 25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373813" y="1773238"/>
            <a:ext cx="574675" cy="1584325"/>
            <a:chOff x="4015" y="1117"/>
            <a:chExt cx="362" cy="998"/>
          </a:xfrm>
        </p:grpSpPr>
        <p:sp>
          <p:nvSpPr>
            <p:cNvPr id="103453" name="Line 27"/>
            <p:cNvSpPr>
              <a:spLocks noChangeShapeType="1"/>
            </p:cNvSpPr>
            <p:nvPr/>
          </p:nvSpPr>
          <p:spPr bwMode="auto">
            <a:xfrm>
              <a:off x="4015" y="1117"/>
              <a:ext cx="239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4" name="Text Box 28"/>
            <p:cNvSpPr txBox="1">
              <a:spLocks noChangeArrowheads="1"/>
            </p:cNvSpPr>
            <p:nvPr/>
          </p:nvSpPr>
          <p:spPr bwMode="auto">
            <a:xfrm rot="4676639">
              <a:off x="4043" y="1494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Data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858000" y="1773238"/>
            <a:ext cx="465138" cy="1603375"/>
            <a:chOff x="4320" y="1117"/>
            <a:chExt cx="293" cy="1010"/>
          </a:xfrm>
        </p:grpSpPr>
        <p:sp>
          <p:nvSpPr>
            <p:cNvPr id="103451" name="Line 30"/>
            <p:cNvSpPr>
              <a:spLocks noChangeShapeType="1"/>
            </p:cNvSpPr>
            <p:nvPr/>
          </p:nvSpPr>
          <p:spPr bwMode="auto">
            <a:xfrm flipV="1">
              <a:off x="4465" y="1117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2" name="Text Box 31"/>
            <p:cNvSpPr txBox="1">
              <a:spLocks noChangeArrowheads="1"/>
            </p:cNvSpPr>
            <p:nvPr/>
          </p:nvSpPr>
          <p:spPr bwMode="auto">
            <a:xfrm rot="-4702247">
              <a:off x="4240" y="1472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922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/>
              <a:t>TCP State Transitions</a:t>
            </a:r>
          </a:p>
        </p:txBody>
      </p:sp>
      <p:pic>
        <p:nvPicPr>
          <p:cNvPr id="6148" name="Picture 4" descr="W:\Editorial\KARYN\Booksold\PD3e\final figures\Metafiles\05x07.WM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81200"/>
            <a:ext cx="4051300" cy="3683000"/>
          </a:xfr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8400" y="3505200"/>
            <a:ext cx="1752600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 smtClean="0">
                <a:latin typeface="+mn-lt"/>
              </a:rPr>
              <a:t>Data, ACK </a:t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+mn-lt"/>
              </a:rPr>
              <a:t>exchanges </a:t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+mn-lt"/>
              </a:rPr>
              <a:t>are in here</a:t>
            </a:r>
            <a:endParaRPr lang="en-US" b="0" dirty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505200" y="4038600"/>
            <a:ext cx="2743200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1381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/>
              <a:t>An Simpler View of the Client Side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3429000" y="2057400"/>
            <a:ext cx="2057400" cy="762000"/>
          </a:xfrm>
          <a:prstGeom prst="ellipse">
            <a:avLst/>
          </a:prstGeom>
          <a:solidFill>
            <a:srgbClr val="FF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00" b="1">
                <a:latin typeface="+mn-lt"/>
              </a:rPr>
              <a:t>CLOSED</a:t>
            </a:r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685800" y="2590800"/>
            <a:ext cx="2057400" cy="762000"/>
          </a:xfrm>
          <a:prstGeom prst="ellipse">
            <a:avLst/>
          </a:prstGeom>
          <a:solidFill>
            <a:srgbClr val="FF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00" b="1">
                <a:latin typeface="+mn-lt"/>
              </a:rPr>
              <a:t>TIME_WAIT</a:t>
            </a:r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838200" y="4495800"/>
            <a:ext cx="2057400" cy="7620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00" b="1">
                <a:latin typeface="+mn-lt"/>
              </a:rPr>
              <a:t>FIN_WAIT2</a:t>
            </a:r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3276600" y="5257800"/>
            <a:ext cx="20574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00" b="1">
                <a:latin typeface="+mn-lt"/>
              </a:rPr>
              <a:t>FIN_WAIT1</a:t>
            </a:r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5867400" y="4343400"/>
            <a:ext cx="2057400" cy="762000"/>
          </a:xfrm>
          <a:prstGeom prst="ellipse">
            <a:avLst/>
          </a:prstGeom>
          <a:solidFill>
            <a:srgbClr val="00FF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00" b="1">
                <a:latin typeface="+mn-lt"/>
              </a:rPr>
              <a:t>ESTABLISHED</a:t>
            </a:r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5791200" y="2819400"/>
            <a:ext cx="2057400" cy="762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b="1">
                <a:latin typeface="+mn-lt"/>
              </a:rPr>
              <a:t>SYN_SENT</a:t>
            </a:r>
          </a:p>
        </p:txBody>
      </p:sp>
      <p:sp>
        <p:nvSpPr>
          <p:cNvPr id="7178" name="Freeform 10"/>
          <p:cNvSpPr>
            <a:spLocks/>
          </p:cNvSpPr>
          <p:nvPr/>
        </p:nvSpPr>
        <p:spPr bwMode="auto">
          <a:xfrm>
            <a:off x="5486400" y="2362200"/>
            <a:ext cx="1066800" cy="457200"/>
          </a:xfrm>
          <a:custGeom>
            <a:avLst/>
            <a:gdLst>
              <a:gd name="T0" fmla="*/ 0 w 672"/>
              <a:gd name="T1" fmla="*/ 0 h 288"/>
              <a:gd name="T2" fmla="*/ 528 w 672"/>
              <a:gd name="T3" fmla="*/ 48 h 288"/>
              <a:gd name="T4" fmla="*/ 672 w 672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2" h="288">
                <a:moveTo>
                  <a:pt x="0" y="0"/>
                </a:moveTo>
                <a:cubicBezTo>
                  <a:pt x="208" y="0"/>
                  <a:pt x="416" y="0"/>
                  <a:pt x="528" y="48"/>
                </a:cubicBezTo>
                <a:cubicBezTo>
                  <a:pt x="640" y="96"/>
                  <a:pt x="656" y="192"/>
                  <a:pt x="672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179" name="Freeform 11"/>
          <p:cNvSpPr>
            <a:spLocks/>
          </p:cNvSpPr>
          <p:nvPr/>
        </p:nvSpPr>
        <p:spPr bwMode="auto">
          <a:xfrm>
            <a:off x="6781800" y="3581400"/>
            <a:ext cx="254000" cy="685800"/>
          </a:xfrm>
          <a:custGeom>
            <a:avLst/>
            <a:gdLst>
              <a:gd name="T0" fmla="*/ 0 w 160"/>
              <a:gd name="T1" fmla="*/ 0 h 432"/>
              <a:gd name="T2" fmla="*/ 144 w 160"/>
              <a:gd name="T3" fmla="*/ 192 h 432"/>
              <a:gd name="T4" fmla="*/ 96 w 160"/>
              <a:gd name="T5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0" h="432">
                <a:moveTo>
                  <a:pt x="0" y="0"/>
                </a:moveTo>
                <a:cubicBezTo>
                  <a:pt x="64" y="60"/>
                  <a:pt x="128" y="120"/>
                  <a:pt x="144" y="192"/>
                </a:cubicBezTo>
                <a:cubicBezTo>
                  <a:pt x="160" y="264"/>
                  <a:pt x="128" y="348"/>
                  <a:pt x="96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180" name="Freeform 12"/>
          <p:cNvSpPr>
            <a:spLocks/>
          </p:cNvSpPr>
          <p:nvPr/>
        </p:nvSpPr>
        <p:spPr bwMode="auto">
          <a:xfrm>
            <a:off x="5334000" y="5105400"/>
            <a:ext cx="1219200" cy="457200"/>
          </a:xfrm>
          <a:custGeom>
            <a:avLst/>
            <a:gdLst>
              <a:gd name="T0" fmla="*/ 720 w 720"/>
              <a:gd name="T1" fmla="*/ 0 h 384"/>
              <a:gd name="T2" fmla="*/ 480 w 720"/>
              <a:gd name="T3" fmla="*/ 288 h 384"/>
              <a:gd name="T4" fmla="*/ 0 w 720"/>
              <a:gd name="T5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0" h="384">
                <a:moveTo>
                  <a:pt x="720" y="0"/>
                </a:moveTo>
                <a:cubicBezTo>
                  <a:pt x="660" y="112"/>
                  <a:pt x="600" y="224"/>
                  <a:pt x="480" y="288"/>
                </a:cubicBezTo>
                <a:cubicBezTo>
                  <a:pt x="360" y="352"/>
                  <a:pt x="180" y="368"/>
                  <a:pt x="0" y="3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181" name="Freeform 13"/>
          <p:cNvSpPr>
            <a:spLocks/>
          </p:cNvSpPr>
          <p:nvPr/>
        </p:nvSpPr>
        <p:spPr bwMode="auto">
          <a:xfrm>
            <a:off x="2438400" y="5181600"/>
            <a:ext cx="838200" cy="444500"/>
          </a:xfrm>
          <a:custGeom>
            <a:avLst/>
            <a:gdLst>
              <a:gd name="T0" fmla="*/ 528 w 528"/>
              <a:gd name="T1" fmla="*/ 240 h 280"/>
              <a:gd name="T2" fmla="*/ 192 w 528"/>
              <a:gd name="T3" fmla="*/ 240 h 280"/>
              <a:gd name="T4" fmla="*/ 0 w 528"/>
              <a:gd name="T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280">
                <a:moveTo>
                  <a:pt x="528" y="240"/>
                </a:moveTo>
                <a:cubicBezTo>
                  <a:pt x="404" y="260"/>
                  <a:pt x="280" y="280"/>
                  <a:pt x="192" y="240"/>
                </a:cubicBezTo>
                <a:cubicBezTo>
                  <a:pt x="104" y="200"/>
                  <a:pt x="52" y="10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182" name="Freeform 14"/>
          <p:cNvSpPr>
            <a:spLocks/>
          </p:cNvSpPr>
          <p:nvPr/>
        </p:nvSpPr>
        <p:spPr bwMode="auto">
          <a:xfrm>
            <a:off x="393700" y="3124200"/>
            <a:ext cx="825500" cy="1447800"/>
          </a:xfrm>
          <a:custGeom>
            <a:avLst/>
            <a:gdLst>
              <a:gd name="T0" fmla="*/ 520 w 520"/>
              <a:gd name="T1" fmla="*/ 912 h 912"/>
              <a:gd name="T2" fmla="*/ 40 w 520"/>
              <a:gd name="T3" fmla="*/ 480 h 912"/>
              <a:gd name="T4" fmla="*/ 280 w 520"/>
              <a:gd name="T5" fmla="*/ 0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0" h="912">
                <a:moveTo>
                  <a:pt x="520" y="912"/>
                </a:moveTo>
                <a:cubicBezTo>
                  <a:pt x="300" y="772"/>
                  <a:pt x="80" y="632"/>
                  <a:pt x="40" y="480"/>
                </a:cubicBezTo>
                <a:cubicBezTo>
                  <a:pt x="0" y="328"/>
                  <a:pt x="140" y="164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183" name="Freeform 15"/>
          <p:cNvSpPr>
            <a:spLocks/>
          </p:cNvSpPr>
          <p:nvPr/>
        </p:nvSpPr>
        <p:spPr bwMode="auto">
          <a:xfrm>
            <a:off x="2209800" y="2324100"/>
            <a:ext cx="1219200" cy="266700"/>
          </a:xfrm>
          <a:custGeom>
            <a:avLst/>
            <a:gdLst>
              <a:gd name="T0" fmla="*/ 0 w 768"/>
              <a:gd name="T1" fmla="*/ 168 h 168"/>
              <a:gd name="T2" fmla="*/ 288 w 768"/>
              <a:gd name="T3" fmla="*/ 24 h 168"/>
              <a:gd name="T4" fmla="*/ 768 w 768"/>
              <a:gd name="T5" fmla="*/ 24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68">
                <a:moveTo>
                  <a:pt x="0" y="168"/>
                </a:moveTo>
                <a:cubicBezTo>
                  <a:pt x="80" y="108"/>
                  <a:pt x="160" y="48"/>
                  <a:pt x="288" y="24"/>
                </a:cubicBezTo>
                <a:cubicBezTo>
                  <a:pt x="416" y="0"/>
                  <a:pt x="592" y="12"/>
                  <a:pt x="768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5791200" y="1981200"/>
            <a:ext cx="14478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b="1">
                <a:latin typeface="+mn-lt"/>
              </a:rPr>
              <a:t>SYN (Send)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7162800" y="3713202"/>
            <a:ext cx="16764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500" b="1" dirty="0" err="1">
                <a:latin typeface="+mn-lt"/>
              </a:rPr>
              <a:t>Rcv</a:t>
            </a:r>
            <a:r>
              <a:rPr lang="en-US" sz="1500" b="1" dirty="0">
                <a:latin typeface="+mn-lt"/>
              </a:rPr>
              <a:t>. </a:t>
            </a:r>
            <a:r>
              <a:rPr lang="en-US" sz="1500" b="1" dirty="0" smtClean="0">
                <a:latin typeface="+mn-lt"/>
              </a:rPr>
              <a:t>SYN+</a:t>
            </a:r>
            <a:r>
              <a:rPr lang="en-US" sz="1500" b="1" dirty="0">
                <a:latin typeface="+mn-lt"/>
              </a:rPr>
              <a:t>ACK</a:t>
            </a:r>
            <a:r>
              <a:rPr lang="en-US" sz="1500" b="1" dirty="0" smtClean="0">
                <a:latin typeface="+mn-lt"/>
              </a:rPr>
              <a:t>,</a:t>
            </a:r>
            <a:br>
              <a:rPr lang="en-US" sz="1500" b="1" dirty="0" smtClean="0">
                <a:latin typeface="+mn-lt"/>
              </a:rPr>
            </a:br>
            <a:r>
              <a:rPr lang="en-US" sz="1500" b="1" dirty="0" smtClean="0">
                <a:latin typeface="+mn-lt"/>
              </a:rPr>
              <a:t> </a:t>
            </a:r>
            <a:r>
              <a:rPr lang="en-US" sz="1500" b="1" dirty="0">
                <a:latin typeface="+mn-lt"/>
              </a:rPr>
              <a:t>Send ACK</a:t>
            </a: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5257800" y="5410200"/>
            <a:ext cx="21336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b="1" dirty="0">
                <a:latin typeface="+mn-lt"/>
              </a:rPr>
              <a:t>Send FIN</a:t>
            </a: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1524000" y="5410200"/>
            <a:ext cx="2286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500" b="1" dirty="0" err="1">
                <a:latin typeface="+mn-lt"/>
              </a:rPr>
              <a:t>Rcv</a:t>
            </a:r>
            <a:r>
              <a:rPr lang="en-US" sz="1500" b="1" dirty="0">
                <a:latin typeface="+mn-lt"/>
              </a:rPr>
              <a:t>. </a:t>
            </a:r>
            <a:r>
              <a:rPr lang="en-US" sz="1500" b="1" dirty="0" smtClean="0">
                <a:latin typeface="+mn-lt"/>
              </a:rPr>
              <a:t>ACK,</a:t>
            </a:r>
            <a:br>
              <a:rPr lang="en-US" sz="1500" b="1" dirty="0" smtClean="0">
                <a:latin typeface="+mn-lt"/>
              </a:rPr>
            </a:br>
            <a:r>
              <a:rPr lang="en-US" sz="1500" b="1" dirty="0" smtClean="0">
                <a:latin typeface="+mn-lt"/>
              </a:rPr>
              <a:t> </a:t>
            </a:r>
            <a:r>
              <a:rPr lang="en-US" sz="1500" b="1" dirty="0">
                <a:latin typeface="+mn-lt"/>
              </a:rPr>
              <a:t>Send Nothing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533400" y="3505200"/>
            <a:ext cx="1905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500" b="1" dirty="0" err="1">
                <a:latin typeface="+mn-lt"/>
              </a:rPr>
              <a:t>Rcv</a:t>
            </a:r>
            <a:r>
              <a:rPr lang="en-US" sz="1500" b="1" dirty="0">
                <a:latin typeface="+mn-lt"/>
              </a:rPr>
              <a:t>. FIN, </a:t>
            </a:r>
            <a:r>
              <a:rPr lang="en-US" sz="1500" b="1" dirty="0" smtClean="0">
                <a:latin typeface="+mn-lt"/>
              </a:rPr>
              <a:t/>
            </a:r>
            <a:br>
              <a:rPr lang="en-US" sz="1500" b="1" dirty="0" smtClean="0">
                <a:latin typeface="+mn-lt"/>
              </a:rPr>
            </a:br>
            <a:r>
              <a:rPr lang="en-US" sz="1500" b="1" dirty="0" smtClean="0">
                <a:latin typeface="+mn-lt"/>
              </a:rPr>
              <a:t>Send </a:t>
            </a:r>
            <a:r>
              <a:rPr lang="en-US" sz="1500" b="1" dirty="0">
                <a:latin typeface="+mn-lt"/>
              </a:rPr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64146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TCP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Retransmission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547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BC02C5-345A-314C-901E-792A8249603A}" type="slidenum">
              <a:rPr lang="en-US" sz="1400" b="0">
                <a:latin typeface="Times New Roman" charset="0"/>
              </a:rPr>
              <a:pPr eaLnBrk="1" hangingPunct="1"/>
              <a:t>69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12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Pipe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 message delivery (UDP)</a:t>
            </a:r>
          </a:p>
          <a:p>
            <a:pPr lvl="1"/>
            <a:r>
              <a:rPr lang="en-US" dirty="0" smtClean="0"/>
              <a:t>Unreliable (application responsible for resending)</a:t>
            </a:r>
          </a:p>
          <a:p>
            <a:pPr lvl="1"/>
            <a:r>
              <a:rPr lang="en-US" dirty="0" smtClean="0"/>
              <a:t>Messages limited to single packet</a:t>
            </a:r>
          </a:p>
          <a:p>
            <a:pPr lvl="1"/>
            <a:endParaRPr lang="en-US" dirty="0"/>
          </a:p>
          <a:p>
            <a:r>
              <a:rPr lang="en-US" dirty="0" smtClean="0"/>
              <a:t>Reliable </a:t>
            </a:r>
            <a:r>
              <a:rPr lang="en-US" dirty="0" err="1" smtClean="0"/>
              <a:t>bytestream</a:t>
            </a:r>
            <a:r>
              <a:rPr lang="en-US" dirty="0" smtClean="0"/>
              <a:t> delivery (TCP)</a:t>
            </a:r>
          </a:p>
          <a:p>
            <a:pPr lvl="1"/>
            <a:r>
              <a:rPr lang="en-US" dirty="0" smtClean="0"/>
              <a:t>Bytes inserted into pipe by sender</a:t>
            </a:r>
          </a:p>
          <a:p>
            <a:pPr lvl="1"/>
            <a:r>
              <a:rPr lang="en-US" dirty="0" smtClean="0"/>
              <a:t>They emerge, in order, at receiver (to the app)</a:t>
            </a:r>
          </a:p>
          <a:p>
            <a:pPr lvl="1"/>
            <a:endParaRPr lang="en-US" dirty="0"/>
          </a:p>
          <a:p>
            <a:r>
              <a:rPr lang="en-US" i="1" dirty="0" smtClean="0"/>
              <a:t>What features must transport protocols implement to support these abstractions?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083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Mechanisms for Retransmission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Duplicate ACKs</a:t>
            </a:r>
          </a:p>
          <a:p>
            <a:endParaRPr lang="en-US" dirty="0"/>
          </a:p>
          <a:p>
            <a:r>
              <a:rPr lang="en-US" dirty="0" smtClean="0"/>
              <a:t>Timeouts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629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/>
          <a:lstStyle/>
          <a:p>
            <a:r>
              <a:rPr lang="en-US" dirty="0" smtClean="0"/>
              <a:t>Sender sends packets with 100B and </a:t>
            </a:r>
            <a:r>
              <a:rPr lang="en-US" dirty="0" err="1" smtClean="0"/>
              <a:t>seqnos</a:t>
            </a:r>
            <a:r>
              <a:rPr lang="en-US" dirty="0" smtClean="0"/>
              <a:t>.:</a:t>
            </a:r>
          </a:p>
          <a:p>
            <a:pPr lvl="1"/>
            <a:r>
              <a:rPr lang="en-US" dirty="0" smtClean="0"/>
              <a:t>100, 200, 300, 400, 500, 600, 700, 800, 900</a:t>
            </a:r>
          </a:p>
          <a:p>
            <a:endParaRPr lang="en-US" dirty="0" smtClean="0"/>
          </a:p>
          <a:p>
            <a:r>
              <a:rPr lang="en-US" dirty="0" smtClean="0"/>
              <a:t>Assume 5</a:t>
            </a:r>
            <a:r>
              <a:rPr lang="en-US" baseline="30000" dirty="0" smtClean="0"/>
              <a:t>th</a:t>
            </a:r>
            <a:r>
              <a:rPr lang="en-US" dirty="0" smtClean="0"/>
              <a:t> packet (</a:t>
            </a:r>
            <a:r>
              <a:rPr lang="en-US" dirty="0" err="1" smtClean="0"/>
              <a:t>seqno</a:t>
            </a:r>
            <a:r>
              <a:rPr lang="en-US" dirty="0" smtClean="0"/>
              <a:t> 500) is lost, but no others</a:t>
            </a:r>
          </a:p>
          <a:p>
            <a:endParaRPr lang="en-US" dirty="0"/>
          </a:p>
          <a:p>
            <a:r>
              <a:rPr lang="en-US" dirty="0" smtClean="0"/>
              <a:t>Stream of ACKs will be:</a:t>
            </a:r>
          </a:p>
          <a:p>
            <a:pPr lvl="1"/>
            <a:r>
              <a:rPr lang="en-US" dirty="0" smtClean="0"/>
              <a:t>200, 300, 400, 500, 500, 500, 500, 500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91600" cy="4835525"/>
          </a:xfrm>
        </p:spPr>
        <p:txBody>
          <a:bodyPr/>
          <a:lstStyle/>
          <a:p>
            <a:r>
              <a:rPr lang="en-US" dirty="0" smtClean="0"/>
              <a:t>“Duplicate ACKs” are a sign of an </a:t>
            </a:r>
            <a:r>
              <a:rPr lang="en-US" u="sng" dirty="0" smtClean="0"/>
              <a:t>isolated</a:t>
            </a:r>
            <a:r>
              <a:rPr lang="en-US" dirty="0" smtClean="0"/>
              <a:t> loss</a:t>
            </a:r>
          </a:p>
          <a:p>
            <a:pPr lvl="1"/>
            <a:r>
              <a:rPr lang="en-US" dirty="0" smtClean="0"/>
              <a:t>The lack of ACK progress means 500 hasn’t been delivered</a:t>
            </a:r>
          </a:p>
          <a:p>
            <a:pPr lvl="1"/>
            <a:r>
              <a:rPr lang="en-US" dirty="0" smtClean="0"/>
              <a:t>Stream of ACKs means some packets are being delivered</a:t>
            </a:r>
          </a:p>
          <a:p>
            <a:pPr lvl="1"/>
            <a:endParaRPr lang="en-US" dirty="0"/>
          </a:p>
          <a:p>
            <a:r>
              <a:rPr lang="en-US" dirty="0" smtClean="0"/>
              <a:t>Therefore, could trigger resend upon receiving k duplicate ACKs</a:t>
            </a:r>
          </a:p>
          <a:p>
            <a:pPr lvl="1"/>
            <a:r>
              <a:rPr lang="en-US" dirty="0" smtClean="0"/>
              <a:t>TCP uses k=3</a:t>
            </a:r>
          </a:p>
          <a:p>
            <a:pPr lvl="2"/>
            <a:endParaRPr lang="en-US" dirty="0"/>
          </a:p>
          <a:p>
            <a:r>
              <a:rPr lang="en-US" dirty="0" smtClean="0"/>
              <a:t>We will revisit this in congestion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31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Timeouts and Retransmissions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835525"/>
          </a:xfrm>
        </p:spPr>
        <p:txBody>
          <a:bodyPr/>
          <a:lstStyle/>
          <a:p>
            <a:r>
              <a:rPr lang="en-US" dirty="0" smtClean="0"/>
              <a:t>Reliability requires retransmitting lost data</a:t>
            </a:r>
          </a:p>
          <a:p>
            <a:pPr lvl="4"/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nvolves setting timers and retransmitting on timeouts</a:t>
            </a:r>
          </a:p>
          <a:p>
            <a:pPr lvl="5"/>
            <a:endParaRPr lang="en-US" dirty="0"/>
          </a:p>
          <a:p>
            <a:r>
              <a:rPr lang="en-US" dirty="0" smtClean="0"/>
              <a:t>TCP only has a single timer</a:t>
            </a:r>
          </a:p>
          <a:p>
            <a:pPr lvl="4"/>
            <a:endParaRPr lang="en-US" dirty="0"/>
          </a:p>
          <a:p>
            <a:r>
              <a:rPr lang="en-US" dirty="0" smtClean="0"/>
              <a:t>TCP resets timer whenever new data is </a:t>
            </a:r>
            <a:r>
              <a:rPr lang="en-US" dirty="0" err="1" smtClean="0"/>
              <a:t>ACKed</a:t>
            </a:r>
            <a:endParaRPr lang="en-US" dirty="0"/>
          </a:p>
          <a:p>
            <a:pPr lvl="4"/>
            <a:endParaRPr lang="en-US" dirty="0"/>
          </a:p>
          <a:p>
            <a:r>
              <a:rPr lang="en-US" dirty="0" err="1" smtClean="0"/>
              <a:t>Retx</a:t>
            </a:r>
            <a:r>
              <a:rPr lang="en-US" dirty="0" smtClean="0"/>
              <a:t> packet containing “next byte” when timer expires</a:t>
            </a:r>
          </a:p>
          <a:p>
            <a:pPr lvl="4"/>
            <a:endParaRPr lang="en-US" dirty="0"/>
          </a:p>
          <a:p>
            <a:r>
              <a:rPr lang="en-US" dirty="0" smtClean="0"/>
              <a:t>RTO (Retransmit Time Out) is basic timeout value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707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Line 2"/>
          <p:cNvSpPr>
            <a:spLocks noChangeShapeType="1"/>
          </p:cNvSpPr>
          <p:nvPr/>
        </p:nvSpPr>
        <p:spPr bwMode="auto">
          <a:xfrm>
            <a:off x="5638800" y="1988415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Timeout Value (RTO)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32548" name="Line 4"/>
          <p:cNvSpPr>
            <a:spLocks noChangeShapeType="1"/>
          </p:cNvSpPr>
          <p:nvPr/>
        </p:nvSpPr>
        <p:spPr bwMode="auto">
          <a:xfrm>
            <a:off x="3429000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49" name="Line 5"/>
          <p:cNvSpPr>
            <a:spLocks noChangeShapeType="1"/>
          </p:cNvSpPr>
          <p:nvPr/>
        </p:nvSpPr>
        <p:spPr bwMode="auto">
          <a:xfrm>
            <a:off x="1189038" y="1988415"/>
            <a:ext cx="1173162" cy="27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0" name="Text Box 6"/>
          <p:cNvSpPr txBox="1">
            <a:spLocks noChangeArrowheads="1"/>
          </p:cNvSpPr>
          <p:nvPr/>
        </p:nvSpPr>
        <p:spPr bwMode="auto">
          <a:xfrm>
            <a:off x="1447800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1" name="Line 7"/>
          <p:cNvSpPr>
            <a:spLocks noChangeShapeType="1"/>
          </p:cNvSpPr>
          <p:nvPr/>
        </p:nvSpPr>
        <p:spPr bwMode="auto">
          <a:xfrm>
            <a:off x="1219200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2" name="Line 8"/>
          <p:cNvSpPr>
            <a:spLocks noChangeShapeType="1"/>
          </p:cNvSpPr>
          <p:nvPr/>
        </p:nvSpPr>
        <p:spPr bwMode="auto">
          <a:xfrm>
            <a:off x="1219200" y="4807815"/>
            <a:ext cx="220980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3" name="Text Box 9"/>
          <p:cNvSpPr txBox="1">
            <a:spLocks noChangeArrowheads="1"/>
          </p:cNvSpPr>
          <p:nvPr/>
        </p:nvSpPr>
        <p:spPr bwMode="auto">
          <a:xfrm>
            <a:off x="1477963" y="4655415"/>
            <a:ext cx="309562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4" name="Text Box 10"/>
          <p:cNvSpPr txBox="1">
            <a:spLocks noChangeArrowheads="1"/>
          </p:cNvSpPr>
          <p:nvPr/>
        </p:nvSpPr>
        <p:spPr bwMode="auto">
          <a:xfrm>
            <a:off x="62722" y="5946362"/>
            <a:ext cx="466167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FF0000"/>
                </a:solidFill>
                <a:latin typeface="+mn-lt"/>
              </a:rPr>
              <a:t>Timeout too long </a:t>
            </a:r>
            <a:r>
              <a:rPr lang="en-US" sz="2400" b="0" dirty="0">
                <a:solidFill>
                  <a:srgbClr val="FF0000"/>
                </a:solidFill>
                <a:latin typeface="+mn-lt"/>
                <a:sym typeface="Wingdings" charset="0"/>
              </a:rPr>
              <a:t> 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  <a:sym typeface="Wingdings" charset="0"/>
              </a:rPr>
              <a:t>inefficient</a:t>
            </a:r>
            <a:endParaRPr lang="en-US" sz="24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32555" name="Line 11"/>
          <p:cNvSpPr>
            <a:spLocks noChangeShapeType="1"/>
          </p:cNvSpPr>
          <p:nvPr/>
        </p:nvSpPr>
        <p:spPr bwMode="auto">
          <a:xfrm>
            <a:off x="8077200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6" name="Line 12"/>
          <p:cNvSpPr>
            <a:spLocks noChangeShapeType="1"/>
          </p:cNvSpPr>
          <p:nvPr/>
        </p:nvSpPr>
        <p:spPr bwMode="auto">
          <a:xfrm>
            <a:off x="5837238" y="1988415"/>
            <a:ext cx="2239962" cy="520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7" name="Text Box 13"/>
          <p:cNvSpPr txBox="1">
            <a:spLocks noChangeArrowheads="1"/>
          </p:cNvSpPr>
          <p:nvPr/>
        </p:nvSpPr>
        <p:spPr bwMode="auto">
          <a:xfrm>
            <a:off x="6096000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8" name="Line 14"/>
          <p:cNvSpPr>
            <a:spLocks noChangeShapeType="1"/>
          </p:cNvSpPr>
          <p:nvPr/>
        </p:nvSpPr>
        <p:spPr bwMode="auto">
          <a:xfrm flipH="1">
            <a:off x="5867400" y="2521815"/>
            <a:ext cx="2209800" cy="609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59" name="Line 15"/>
          <p:cNvSpPr>
            <a:spLocks noChangeShapeType="1"/>
          </p:cNvSpPr>
          <p:nvPr/>
        </p:nvSpPr>
        <p:spPr bwMode="auto">
          <a:xfrm>
            <a:off x="5867400" y="2750415"/>
            <a:ext cx="220980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60" name="Text Box 16"/>
          <p:cNvSpPr txBox="1">
            <a:spLocks noChangeArrowheads="1"/>
          </p:cNvSpPr>
          <p:nvPr/>
        </p:nvSpPr>
        <p:spPr bwMode="auto">
          <a:xfrm>
            <a:off x="6126163" y="2612303"/>
            <a:ext cx="309562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61" name="Text Box 17"/>
          <p:cNvSpPr txBox="1">
            <a:spLocks noChangeArrowheads="1"/>
          </p:cNvSpPr>
          <p:nvPr/>
        </p:nvSpPr>
        <p:spPr bwMode="auto">
          <a:xfrm>
            <a:off x="4859938" y="5950815"/>
            <a:ext cx="4284062" cy="83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FF0000"/>
                </a:solidFill>
                <a:latin typeface="+mn-lt"/>
              </a:rPr>
              <a:t>Timeout too short </a:t>
            </a:r>
            <a:r>
              <a:rPr lang="en-US" sz="2400" b="0" dirty="0">
                <a:solidFill>
                  <a:srgbClr val="FF0000"/>
                </a:solidFill>
                <a:latin typeface="+mn-lt"/>
                <a:sym typeface="Wingdings" charset="0"/>
              </a:rPr>
              <a:t> </a:t>
            </a:r>
            <a:endParaRPr lang="en-US" sz="2400" b="0" dirty="0" smtClean="0">
              <a:solidFill>
                <a:srgbClr val="FF0000"/>
              </a:solidFill>
              <a:latin typeface="+mn-lt"/>
              <a:sym typeface="Wingdings" charset="0"/>
            </a:endParaRPr>
          </a:p>
          <a:p>
            <a:pPr algn="ctr" eaLnBrk="1" hangingPunct="1"/>
            <a:r>
              <a:rPr lang="en-US" sz="2400" b="0" dirty="0" smtClean="0">
                <a:solidFill>
                  <a:srgbClr val="FF0000"/>
                </a:solidFill>
                <a:latin typeface="+mn-lt"/>
                <a:sym typeface="Wingdings" charset="0"/>
              </a:rPr>
              <a:t>duplicate </a:t>
            </a:r>
            <a:r>
              <a:rPr lang="en-US" sz="2400" b="0" dirty="0">
                <a:solidFill>
                  <a:srgbClr val="FF0000"/>
                </a:solidFill>
                <a:latin typeface="+mn-lt"/>
                <a:sym typeface="Wingdings" charset="0"/>
              </a:rPr>
              <a:t>packets </a:t>
            </a:r>
            <a:endParaRPr lang="en-US" sz="24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32562" name="Line 18"/>
          <p:cNvSpPr>
            <a:spLocks noChangeShapeType="1"/>
          </p:cNvSpPr>
          <p:nvPr/>
        </p:nvSpPr>
        <p:spPr bwMode="auto">
          <a:xfrm>
            <a:off x="990600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63" name="Text Box 19"/>
          <p:cNvSpPr txBox="1">
            <a:spLocks noChangeArrowheads="1"/>
          </p:cNvSpPr>
          <p:nvPr/>
        </p:nvSpPr>
        <p:spPr bwMode="auto">
          <a:xfrm>
            <a:off x="627063" y="2367828"/>
            <a:ext cx="592137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1132564" name="Line 20"/>
          <p:cNvSpPr>
            <a:spLocks noChangeShapeType="1"/>
          </p:cNvSpPr>
          <p:nvPr/>
        </p:nvSpPr>
        <p:spPr bwMode="auto">
          <a:xfrm>
            <a:off x="2286000" y="2140815"/>
            <a:ext cx="152400" cy="2286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5" name="Line 21"/>
          <p:cNvSpPr>
            <a:spLocks noChangeShapeType="1"/>
          </p:cNvSpPr>
          <p:nvPr/>
        </p:nvSpPr>
        <p:spPr bwMode="auto">
          <a:xfrm flipH="1">
            <a:off x="2286000" y="2140815"/>
            <a:ext cx="152400" cy="2286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6" name="Line 22"/>
          <p:cNvSpPr>
            <a:spLocks noChangeShapeType="1"/>
          </p:cNvSpPr>
          <p:nvPr/>
        </p:nvSpPr>
        <p:spPr bwMode="auto">
          <a:xfrm>
            <a:off x="609600" y="1988415"/>
            <a:ext cx="0" cy="2819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7" name="Text Box 23"/>
          <p:cNvSpPr txBox="1">
            <a:spLocks noChangeArrowheads="1"/>
          </p:cNvSpPr>
          <p:nvPr/>
        </p:nvSpPr>
        <p:spPr bwMode="auto">
          <a:xfrm>
            <a:off x="-8145" y="3472728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68" name="Line 24"/>
          <p:cNvSpPr>
            <a:spLocks noChangeShapeType="1"/>
          </p:cNvSpPr>
          <p:nvPr/>
        </p:nvSpPr>
        <p:spPr bwMode="auto">
          <a:xfrm>
            <a:off x="381000" y="48078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69" name="Line 25"/>
          <p:cNvSpPr>
            <a:spLocks noChangeShapeType="1"/>
          </p:cNvSpPr>
          <p:nvPr/>
        </p:nvSpPr>
        <p:spPr bwMode="auto">
          <a:xfrm>
            <a:off x="381000" y="19884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70" name="Line 26"/>
          <p:cNvSpPr>
            <a:spLocks noChangeShapeType="1"/>
          </p:cNvSpPr>
          <p:nvPr/>
        </p:nvSpPr>
        <p:spPr bwMode="auto">
          <a:xfrm>
            <a:off x="838200" y="3131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1" name="Line 27"/>
          <p:cNvSpPr>
            <a:spLocks noChangeShapeType="1"/>
          </p:cNvSpPr>
          <p:nvPr/>
        </p:nvSpPr>
        <p:spPr bwMode="auto">
          <a:xfrm>
            <a:off x="4724400" y="3131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2" name="Line 28"/>
          <p:cNvSpPr>
            <a:spLocks noChangeShapeType="1"/>
          </p:cNvSpPr>
          <p:nvPr/>
        </p:nvSpPr>
        <p:spPr bwMode="auto">
          <a:xfrm>
            <a:off x="4724400" y="1988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3" name="Text Box 29"/>
          <p:cNvSpPr txBox="1">
            <a:spLocks noChangeArrowheads="1"/>
          </p:cNvSpPr>
          <p:nvPr/>
        </p:nvSpPr>
        <p:spPr bwMode="auto">
          <a:xfrm>
            <a:off x="4732130" y="2140815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74" name="Line 30"/>
          <p:cNvSpPr>
            <a:spLocks noChangeShapeType="1"/>
          </p:cNvSpPr>
          <p:nvPr/>
        </p:nvSpPr>
        <p:spPr bwMode="auto">
          <a:xfrm>
            <a:off x="5486400" y="2750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5" name="Line 31"/>
          <p:cNvSpPr>
            <a:spLocks noChangeShapeType="1"/>
          </p:cNvSpPr>
          <p:nvPr/>
        </p:nvSpPr>
        <p:spPr bwMode="auto">
          <a:xfrm>
            <a:off x="5867400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76" name="Line 32"/>
          <p:cNvSpPr>
            <a:spLocks noChangeShapeType="1"/>
          </p:cNvSpPr>
          <p:nvPr/>
        </p:nvSpPr>
        <p:spPr bwMode="auto">
          <a:xfrm>
            <a:off x="4724400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77" name="Text Box 33"/>
          <p:cNvSpPr txBox="1">
            <a:spLocks noChangeArrowheads="1"/>
          </p:cNvSpPr>
          <p:nvPr/>
        </p:nvSpPr>
        <p:spPr bwMode="auto">
          <a:xfrm>
            <a:off x="4648200" y="2521815"/>
            <a:ext cx="5921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</p:spTree>
    <p:extLst>
      <p:ext uri="{BB962C8B-B14F-4D97-AF65-F5344CB8AC3E}">
        <p14:creationId xmlns:p14="http://schemas.microsoft.com/office/powerpoint/2010/main" val="31527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546" grpId="0" animBg="1"/>
      <p:bldP spid="1132548" grpId="0" animBg="1"/>
      <p:bldP spid="1132549" grpId="0" animBg="1"/>
      <p:bldP spid="1132550" grpId="0" animBg="1"/>
      <p:bldP spid="1132551" grpId="0" animBg="1"/>
      <p:bldP spid="1132552" grpId="0" animBg="1"/>
      <p:bldP spid="1132553" grpId="0" animBg="1"/>
      <p:bldP spid="1132554" grpId="0"/>
      <p:bldP spid="1132555" grpId="0" animBg="1"/>
      <p:bldP spid="1132556" grpId="0" animBg="1"/>
      <p:bldP spid="1132557" grpId="0" animBg="1"/>
      <p:bldP spid="1132558" grpId="0" animBg="1"/>
      <p:bldP spid="1132559" grpId="0" animBg="1"/>
      <p:bldP spid="1132560" grpId="0" animBg="1"/>
      <p:bldP spid="1132561" grpId="0"/>
      <p:bldP spid="1132562" grpId="0" animBg="1"/>
      <p:bldP spid="1132563" grpId="0" animBg="1"/>
      <p:bldP spid="1132564" grpId="0" animBg="1"/>
      <p:bldP spid="1132565" grpId="0" animBg="1"/>
      <p:bldP spid="1132566" grpId="0" animBg="1"/>
      <p:bldP spid="1132567" grpId="0" animBg="1"/>
      <p:bldP spid="1132568" grpId="0" animBg="1"/>
      <p:bldP spid="1132569" grpId="0" animBg="1"/>
      <p:bldP spid="1132570" grpId="0" animBg="1"/>
      <p:bldP spid="1132571" grpId="0" animBg="1"/>
      <p:bldP spid="1132572" grpId="0" animBg="1"/>
      <p:bldP spid="1132573" grpId="0" animBg="1"/>
      <p:bldP spid="1132574" grpId="0" animBg="1"/>
      <p:bldP spid="1132575" grpId="0" animBg="1"/>
      <p:bldP spid="1132576" grpId="0" animBg="1"/>
      <p:bldP spid="113257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0" name="Rectangle 2"/>
          <p:cNvSpPr>
            <a:spLocks noChangeArrowheads="1"/>
          </p:cNvSpPr>
          <p:nvPr/>
        </p:nvSpPr>
        <p:spPr bwMode="auto">
          <a:xfrm>
            <a:off x="1524000" y="2133600"/>
            <a:ext cx="6705600" cy="1447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46662" dir="3284183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143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Base RTO on RTT </a:t>
            </a:r>
            <a:r>
              <a:rPr lang="en-US" dirty="0"/>
              <a:t>Estimation</a:t>
            </a:r>
          </a:p>
        </p:txBody>
      </p:sp>
      <p:sp>
        <p:nvSpPr>
          <p:cNvPr id="114381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exponential averaging of RTT samples</a:t>
            </a:r>
            <a:endParaRPr lang="en-US" dirty="0"/>
          </a:p>
        </p:txBody>
      </p:sp>
      <p:graphicFrame>
        <p:nvGraphicFramePr>
          <p:cNvPr id="1143813" name="Object 5"/>
          <p:cNvGraphicFramePr>
            <a:graphicFrameLocks noChangeAspect="1"/>
          </p:cNvGraphicFramePr>
          <p:nvPr>
            <p:extLst/>
          </p:nvPr>
        </p:nvGraphicFramePr>
        <p:xfrm>
          <a:off x="1692275" y="2286000"/>
          <a:ext cx="63849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3" imgW="3543300" imgH="635000" progId="Equation.3">
                  <p:embed/>
                </p:oleObj>
              </mc:Choice>
              <mc:Fallback>
                <p:oleObj name="Equation" r:id="rId3" imgW="35433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286000"/>
                        <a:ext cx="638492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3814" name="Line 6"/>
          <p:cNvSpPr>
            <a:spLocks noChangeShapeType="1"/>
          </p:cNvSpPr>
          <p:nvPr/>
        </p:nvSpPr>
        <p:spPr bwMode="auto">
          <a:xfrm flipV="1">
            <a:off x="1600200" y="4175125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15" name="Line 7"/>
          <p:cNvSpPr>
            <a:spLocks noChangeShapeType="1"/>
          </p:cNvSpPr>
          <p:nvPr/>
        </p:nvSpPr>
        <p:spPr bwMode="auto">
          <a:xfrm>
            <a:off x="1600200" y="6156325"/>
            <a:ext cx="548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16" name="Line 8"/>
          <p:cNvSpPr>
            <a:spLocks noChangeShapeType="1"/>
          </p:cNvSpPr>
          <p:nvPr/>
        </p:nvSpPr>
        <p:spPr bwMode="auto">
          <a:xfrm flipV="1">
            <a:off x="2209800" y="4937125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17" name="Line 9"/>
          <p:cNvSpPr>
            <a:spLocks noChangeShapeType="1"/>
          </p:cNvSpPr>
          <p:nvPr/>
        </p:nvSpPr>
        <p:spPr bwMode="auto">
          <a:xfrm>
            <a:off x="2133600" y="493712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18" name="Line 10"/>
          <p:cNvSpPr>
            <a:spLocks noChangeShapeType="1"/>
          </p:cNvSpPr>
          <p:nvPr/>
        </p:nvSpPr>
        <p:spPr bwMode="auto">
          <a:xfrm flipV="1">
            <a:off x="3276600" y="5241925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19" name="Line 11"/>
          <p:cNvSpPr>
            <a:spLocks noChangeShapeType="1"/>
          </p:cNvSpPr>
          <p:nvPr/>
        </p:nvSpPr>
        <p:spPr bwMode="auto">
          <a:xfrm>
            <a:off x="3200400" y="524192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0" name="Line 12"/>
          <p:cNvSpPr>
            <a:spLocks noChangeShapeType="1"/>
          </p:cNvSpPr>
          <p:nvPr/>
        </p:nvSpPr>
        <p:spPr bwMode="auto">
          <a:xfrm flipV="1">
            <a:off x="4191000" y="55467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1" name="Line 13"/>
          <p:cNvSpPr>
            <a:spLocks noChangeShapeType="1"/>
          </p:cNvSpPr>
          <p:nvPr/>
        </p:nvSpPr>
        <p:spPr bwMode="auto">
          <a:xfrm>
            <a:off x="4114800" y="554672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2" name="Line 14"/>
          <p:cNvSpPr>
            <a:spLocks noChangeShapeType="1"/>
          </p:cNvSpPr>
          <p:nvPr/>
        </p:nvSpPr>
        <p:spPr bwMode="auto">
          <a:xfrm flipV="1">
            <a:off x="4876800" y="4937125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3" name="Line 15"/>
          <p:cNvSpPr>
            <a:spLocks noChangeShapeType="1"/>
          </p:cNvSpPr>
          <p:nvPr/>
        </p:nvSpPr>
        <p:spPr bwMode="auto">
          <a:xfrm>
            <a:off x="4800600" y="493712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4" name="Line 16"/>
          <p:cNvSpPr>
            <a:spLocks noChangeShapeType="1"/>
          </p:cNvSpPr>
          <p:nvPr/>
        </p:nvSpPr>
        <p:spPr bwMode="auto">
          <a:xfrm flipV="1">
            <a:off x="6096000" y="5775325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5" name="Line 17"/>
          <p:cNvSpPr>
            <a:spLocks noChangeShapeType="1"/>
          </p:cNvSpPr>
          <p:nvPr/>
        </p:nvSpPr>
        <p:spPr bwMode="auto">
          <a:xfrm>
            <a:off x="6019800" y="577532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6" name="Line 18"/>
          <p:cNvSpPr>
            <a:spLocks noChangeShapeType="1"/>
          </p:cNvSpPr>
          <p:nvPr/>
        </p:nvSpPr>
        <p:spPr bwMode="auto">
          <a:xfrm flipV="1">
            <a:off x="6477000" y="4937125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7" name="Line 19"/>
          <p:cNvSpPr>
            <a:spLocks noChangeShapeType="1"/>
          </p:cNvSpPr>
          <p:nvPr/>
        </p:nvSpPr>
        <p:spPr bwMode="auto">
          <a:xfrm>
            <a:off x="6400800" y="493712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8" name="Freeform 20"/>
          <p:cNvSpPr>
            <a:spLocks/>
          </p:cNvSpPr>
          <p:nvPr/>
        </p:nvSpPr>
        <p:spPr bwMode="auto">
          <a:xfrm>
            <a:off x="2209800" y="5165725"/>
            <a:ext cx="4572000" cy="228600"/>
          </a:xfrm>
          <a:custGeom>
            <a:avLst/>
            <a:gdLst>
              <a:gd name="T0" fmla="*/ 0 w 2880"/>
              <a:gd name="T1" fmla="*/ 0 h 144"/>
              <a:gd name="T2" fmla="*/ 672 w 2880"/>
              <a:gd name="T3" fmla="*/ 0 h 144"/>
              <a:gd name="T4" fmla="*/ 1248 w 2880"/>
              <a:gd name="T5" fmla="*/ 96 h 144"/>
              <a:gd name="T6" fmla="*/ 1680 w 2880"/>
              <a:gd name="T7" fmla="*/ 0 h 144"/>
              <a:gd name="T8" fmla="*/ 2448 w 2880"/>
              <a:gd name="T9" fmla="*/ 144 h 144"/>
              <a:gd name="T10" fmla="*/ 2688 w 2880"/>
              <a:gd name="T11" fmla="*/ 96 h 144"/>
              <a:gd name="T12" fmla="*/ 2880 w 2880"/>
              <a:gd name="T13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80" h="144">
                <a:moveTo>
                  <a:pt x="0" y="0"/>
                </a:moveTo>
                <a:lnTo>
                  <a:pt x="672" y="0"/>
                </a:lnTo>
                <a:lnTo>
                  <a:pt x="1248" y="96"/>
                </a:lnTo>
                <a:lnTo>
                  <a:pt x="1680" y="0"/>
                </a:lnTo>
                <a:lnTo>
                  <a:pt x="2448" y="144"/>
                </a:lnTo>
                <a:lnTo>
                  <a:pt x="2688" y="96"/>
                </a:lnTo>
                <a:lnTo>
                  <a:pt x="2880" y="144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9" name="Line 21"/>
          <p:cNvSpPr>
            <a:spLocks noChangeShapeType="1"/>
          </p:cNvSpPr>
          <p:nvPr/>
        </p:nvSpPr>
        <p:spPr bwMode="auto">
          <a:xfrm flipH="1">
            <a:off x="1981200" y="5165725"/>
            <a:ext cx="228600" cy="76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30" name="Text Box 22"/>
          <p:cNvSpPr txBox="1">
            <a:spLocks noChangeArrowheads="1"/>
          </p:cNvSpPr>
          <p:nvPr/>
        </p:nvSpPr>
        <p:spPr bwMode="auto">
          <a:xfrm rot="-5400000">
            <a:off x="761206" y="4680744"/>
            <a:ext cx="1344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i="1">
                <a:latin typeface="Times New Roman" charset="0"/>
              </a:rPr>
              <a:t>EstimatedRTT</a:t>
            </a:r>
          </a:p>
        </p:txBody>
      </p:sp>
      <p:sp>
        <p:nvSpPr>
          <p:cNvPr id="1143831" name="Text Box 23"/>
          <p:cNvSpPr txBox="1">
            <a:spLocks noChangeArrowheads="1"/>
          </p:cNvSpPr>
          <p:nvPr/>
        </p:nvSpPr>
        <p:spPr bwMode="auto">
          <a:xfrm>
            <a:off x="6337300" y="6296025"/>
            <a:ext cx="5873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i="1">
                <a:latin typeface="Times New Roman" charset="0"/>
              </a:rPr>
              <a:t>Time</a:t>
            </a:r>
          </a:p>
        </p:txBody>
      </p:sp>
      <p:sp>
        <p:nvSpPr>
          <p:cNvPr id="1143832" name="Text Box 24"/>
          <p:cNvSpPr txBox="1">
            <a:spLocks noChangeArrowheads="1"/>
          </p:cNvSpPr>
          <p:nvPr/>
        </p:nvSpPr>
        <p:spPr bwMode="auto">
          <a:xfrm>
            <a:off x="3554413" y="4010025"/>
            <a:ext cx="11287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i="1">
                <a:latin typeface="Times New Roman" charset="0"/>
              </a:rPr>
              <a:t>SampleRTT</a:t>
            </a:r>
          </a:p>
        </p:txBody>
      </p:sp>
      <p:sp>
        <p:nvSpPr>
          <p:cNvPr id="1143833" name="Line 25"/>
          <p:cNvSpPr>
            <a:spLocks noChangeShapeType="1"/>
          </p:cNvSpPr>
          <p:nvPr/>
        </p:nvSpPr>
        <p:spPr bwMode="auto">
          <a:xfrm flipH="1">
            <a:off x="2209800" y="4479925"/>
            <a:ext cx="16002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34" name="Line 26"/>
          <p:cNvSpPr>
            <a:spLocks noChangeShapeType="1"/>
          </p:cNvSpPr>
          <p:nvPr/>
        </p:nvSpPr>
        <p:spPr bwMode="auto">
          <a:xfrm flipH="1">
            <a:off x="3276600" y="4479925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35" name="Line 27"/>
          <p:cNvSpPr>
            <a:spLocks noChangeShapeType="1"/>
          </p:cNvSpPr>
          <p:nvPr/>
        </p:nvSpPr>
        <p:spPr bwMode="auto">
          <a:xfrm>
            <a:off x="4191000" y="4479925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36" name="Line 28"/>
          <p:cNvSpPr>
            <a:spLocks noChangeShapeType="1"/>
          </p:cNvSpPr>
          <p:nvPr/>
        </p:nvSpPr>
        <p:spPr bwMode="auto">
          <a:xfrm>
            <a:off x="4191000" y="4479925"/>
            <a:ext cx="22860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37" name="Line 29"/>
          <p:cNvSpPr>
            <a:spLocks noChangeShapeType="1"/>
          </p:cNvSpPr>
          <p:nvPr/>
        </p:nvSpPr>
        <p:spPr bwMode="auto">
          <a:xfrm>
            <a:off x="4038600" y="4479925"/>
            <a:ext cx="15240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38" name="Line 30"/>
          <p:cNvSpPr>
            <a:spLocks noChangeShapeType="1"/>
          </p:cNvSpPr>
          <p:nvPr/>
        </p:nvSpPr>
        <p:spPr bwMode="auto">
          <a:xfrm>
            <a:off x="4114800" y="4479925"/>
            <a:ext cx="198120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9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3810" grpId="0" animBg="1"/>
      <p:bldP spid="1143814" grpId="0" animBg="1"/>
      <p:bldP spid="1143815" grpId="0" animBg="1"/>
      <p:bldP spid="1143816" grpId="0" animBg="1"/>
      <p:bldP spid="1143817" grpId="0" animBg="1"/>
      <p:bldP spid="1143818" grpId="0" animBg="1"/>
      <p:bldP spid="1143819" grpId="0" animBg="1"/>
      <p:bldP spid="1143820" grpId="0" animBg="1"/>
      <p:bldP spid="1143821" grpId="0" animBg="1"/>
      <p:bldP spid="1143822" grpId="0" animBg="1"/>
      <p:bldP spid="1143823" grpId="0" animBg="1"/>
      <p:bldP spid="1143824" grpId="0" animBg="1"/>
      <p:bldP spid="1143825" grpId="0" animBg="1"/>
      <p:bldP spid="1143826" grpId="0" animBg="1"/>
      <p:bldP spid="1143827" grpId="0" animBg="1"/>
      <p:bldP spid="1143828" grpId="0" animBg="1"/>
      <p:bldP spid="1143829" grpId="0" animBg="1"/>
      <p:bldP spid="1143830" grpId="0"/>
      <p:bldP spid="1143831" grpId="0"/>
      <p:bldP spid="1143832" grpId="0"/>
      <p:bldP spid="1143833" grpId="0" animBg="1"/>
      <p:bldP spid="1143834" grpId="0" animBg="1"/>
      <p:bldP spid="1143835" grpId="0" animBg="1"/>
      <p:bldP spid="1143836" grpId="0" animBg="1"/>
      <p:bldP spid="1143837" grpId="0" animBg="1"/>
      <p:bldP spid="114383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Averaging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54051" name="Line 3"/>
          <p:cNvSpPr>
            <a:spLocks noChangeShapeType="1"/>
          </p:cNvSpPr>
          <p:nvPr/>
        </p:nvSpPr>
        <p:spPr bwMode="auto">
          <a:xfrm flipV="1">
            <a:off x="1066800" y="2570163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052" name="Line 4"/>
          <p:cNvSpPr>
            <a:spLocks noChangeShapeType="1"/>
          </p:cNvSpPr>
          <p:nvPr/>
        </p:nvSpPr>
        <p:spPr bwMode="auto">
          <a:xfrm>
            <a:off x="1066800" y="6151563"/>
            <a:ext cx="670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053" name="Line 5"/>
          <p:cNvSpPr>
            <a:spLocks noChangeShapeType="1"/>
          </p:cNvSpPr>
          <p:nvPr/>
        </p:nvSpPr>
        <p:spPr bwMode="auto">
          <a:xfrm>
            <a:off x="1066800" y="3103563"/>
            <a:ext cx="62484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054" name="Text Box 6"/>
          <p:cNvSpPr txBox="1">
            <a:spLocks noChangeArrowheads="1"/>
          </p:cNvSpPr>
          <p:nvPr/>
        </p:nvSpPr>
        <p:spPr bwMode="auto">
          <a:xfrm>
            <a:off x="457200" y="2913063"/>
            <a:ext cx="6254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rgbClr val="00CC00"/>
                </a:solidFill>
              </a:rPr>
              <a:t>RTT</a:t>
            </a:r>
          </a:p>
        </p:txBody>
      </p:sp>
      <p:sp>
        <p:nvSpPr>
          <p:cNvPr id="1154055" name="Text Box 7"/>
          <p:cNvSpPr txBox="1">
            <a:spLocks noChangeArrowheads="1"/>
          </p:cNvSpPr>
          <p:nvPr/>
        </p:nvSpPr>
        <p:spPr bwMode="auto">
          <a:xfrm>
            <a:off x="7300913" y="6189663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time</a:t>
            </a:r>
          </a:p>
        </p:txBody>
      </p:sp>
      <p:grpSp>
        <p:nvGrpSpPr>
          <p:cNvPr id="1154105" name="Group 57"/>
          <p:cNvGrpSpPr>
            <a:grpSpLocks/>
          </p:cNvGrpSpPr>
          <p:nvPr/>
        </p:nvGrpSpPr>
        <p:grpSpPr bwMode="auto">
          <a:xfrm>
            <a:off x="1447800" y="3103563"/>
            <a:ext cx="3048000" cy="3124200"/>
            <a:chOff x="912" y="1811"/>
            <a:chExt cx="1920" cy="1968"/>
          </a:xfrm>
        </p:grpSpPr>
        <p:sp>
          <p:nvSpPr>
            <p:cNvPr id="1154066" name="Line 18"/>
            <p:cNvSpPr>
              <a:spLocks noChangeShapeType="1"/>
            </p:cNvSpPr>
            <p:nvPr/>
          </p:nvSpPr>
          <p:spPr bwMode="auto">
            <a:xfrm>
              <a:off x="912" y="1811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067" name="Line 19"/>
            <p:cNvSpPr>
              <a:spLocks noChangeShapeType="1"/>
            </p:cNvSpPr>
            <p:nvPr/>
          </p:nvSpPr>
          <p:spPr bwMode="auto">
            <a:xfrm>
              <a:off x="1152" y="1811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068" name="Line 20"/>
            <p:cNvSpPr>
              <a:spLocks noChangeShapeType="1"/>
            </p:cNvSpPr>
            <p:nvPr/>
          </p:nvSpPr>
          <p:spPr bwMode="auto">
            <a:xfrm>
              <a:off x="1392" y="1811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069" name="Line 21"/>
            <p:cNvSpPr>
              <a:spLocks noChangeShapeType="1"/>
            </p:cNvSpPr>
            <p:nvPr/>
          </p:nvSpPr>
          <p:spPr bwMode="auto">
            <a:xfrm>
              <a:off x="1632" y="1811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070" name="Line 22"/>
            <p:cNvSpPr>
              <a:spLocks noChangeShapeType="1"/>
            </p:cNvSpPr>
            <p:nvPr/>
          </p:nvSpPr>
          <p:spPr bwMode="auto">
            <a:xfrm>
              <a:off x="1872" y="1811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071" name="Line 23"/>
            <p:cNvSpPr>
              <a:spLocks noChangeShapeType="1"/>
            </p:cNvSpPr>
            <p:nvPr/>
          </p:nvSpPr>
          <p:spPr bwMode="auto">
            <a:xfrm>
              <a:off x="2112" y="1811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072" name="Line 24"/>
            <p:cNvSpPr>
              <a:spLocks noChangeShapeType="1"/>
            </p:cNvSpPr>
            <p:nvPr/>
          </p:nvSpPr>
          <p:spPr bwMode="auto">
            <a:xfrm>
              <a:off x="2352" y="1811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073" name="Line 25"/>
            <p:cNvSpPr>
              <a:spLocks noChangeShapeType="1"/>
            </p:cNvSpPr>
            <p:nvPr/>
          </p:nvSpPr>
          <p:spPr bwMode="auto">
            <a:xfrm>
              <a:off x="2592" y="1811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074" name="Line 26"/>
            <p:cNvSpPr>
              <a:spLocks noChangeShapeType="1"/>
            </p:cNvSpPr>
            <p:nvPr/>
          </p:nvSpPr>
          <p:spPr bwMode="auto">
            <a:xfrm>
              <a:off x="2832" y="1811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154103" name="Text Box 55"/>
          <p:cNvSpPr txBox="1">
            <a:spLocks noChangeArrowheads="1"/>
          </p:cNvSpPr>
          <p:nvPr/>
        </p:nvSpPr>
        <p:spPr bwMode="auto">
          <a:xfrm>
            <a:off x="797555" y="1462088"/>
            <a:ext cx="674942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i="1" dirty="0" err="1">
                <a:latin typeface="+mn-lt"/>
              </a:rPr>
              <a:t>EstimatedRTT</a:t>
            </a:r>
            <a:r>
              <a:rPr lang="en-US" sz="2000" b="0" i="1" dirty="0">
                <a:latin typeface="+mn-lt"/>
              </a:rPr>
              <a:t> = </a:t>
            </a:r>
            <a:r>
              <a:rPr lang="el-GR" sz="2000" b="0" i="1" dirty="0">
                <a:latin typeface="+mn-lt"/>
                <a:cs typeface="Arial" charset="0"/>
              </a:rPr>
              <a:t>α</a:t>
            </a:r>
            <a:r>
              <a:rPr lang="en-US" sz="2000" b="0" i="1" dirty="0">
                <a:latin typeface="+mn-lt"/>
                <a:cs typeface="Arial" charset="0"/>
              </a:rPr>
              <a:t>*</a:t>
            </a:r>
            <a:r>
              <a:rPr lang="en-US" sz="2000" b="0" i="1" dirty="0" err="1">
                <a:latin typeface="+mn-lt"/>
                <a:cs typeface="Arial" charset="0"/>
              </a:rPr>
              <a:t>EstimatedRTT</a:t>
            </a:r>
            <a:r>
              <a:rPr lang="en-US" sz="2000" b="0" i="1" dirty="0">
                <a:latin typeface="+mn-lt"/>
                <a:cs typeface="Arial" charset="0"/>
              </a:rPr>
              <a:t> + </a:t>
            </a:r>
            <a:r>
              <a:rPr lang="en-US" sz="2000" b="0" dirty="0">
                <a:latin typeface="+mn-lt"/>
                <a:cs typeface="Arial" charset="0"/>
              </a:rPr>
              <a:t>(1</a:t>
            </a:r>
            <a:r>
              <a:rPr lang="en-US" sz="2000" b="0" i="1" dirty="0">
                <a:latin typeface="+mn-lt"/>
                <a:cs typeface="Arial" charset="0"/>
              </a:rPr>
              <a:t> – </a:t>
            </a:r>
            <a:r>
              <a:rPr lang="el-GR" sz="2000" b="0" i="1" dirty="0">
                <a:latin typeface="+mn-lt"/>
                <a:cs typeface="Arial" charset="0"/>
              </a:rPr>
              <a:t>α</a:t>
            </a:r>
            <a:r>
              <a:rPr lang="en-US" sz="2000" b="0" dirty="0">
                <a:latin typeface="+mn-lt"/>
                <a:cs typeface="Arial" charset="0"/>
              </a:rPr>
              <a:t>)</a:t>
            </a:r>
            <a:r>
              <a:rPr lang="en-US" sz="2000" b="0" i="1" dirty="0">
                <a:latin typeface="+mn-lt"/>
                <a:cs typeface="Arial" charset="0"/>
              </a:rPr>
              <a:t>*</a:t>
            </a:r>
            <a:r>
              <a:rPr lang="en-US" sz="2000" b="0" i="1" dirty="0" err="1">
                <a:latin typeface="+mn-lt"/>
                <a:cs typeface="Arial" charset="0"/>
              </a:rPr>
              <a:t>SampleRTT</a:t>
            </a:r>
            <a:endParaRPr lang="en-US" b="0" dirty="0">
              <a:latin typeface="+mn-lt"/>
            </a:endParaRPr>
          </a:p>
        </p:txBody>
      </p:sp>
      <p:sp>
        <p:nvSpPr>
          <p:cNvPr id="1154104" name="Text Box 56"/>
          <p:cNvSpPr txBox="1">
            <a:spLocks noChangeArrowheads="1"/>
          </p:cNvSpPr>
          <p:nvPr/>
        </p:nvSpPr>
        <p:spPr bwMode="auto">
          <a:xfrm>
            <a:off x="1447161" y="1843088"/>
            <a:ext cx="55187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Assume RTT is constant </a:t>
            </a:r>
            <a:r>
              <a:rPr lang="en-US" sz="2000" b="0" dirty="0">
                <a:latin typeface="+mn-lt"/>
                <a:sym typeface="Wingdings" charset="0"/>
              </a:rPr>
              <a:t> </a:t>
            </a:r>
            <a:r>
              <a:rPr lang="en-US" sz="2000" b="0" i="1" dirty="0" err="1">
                <a:latin typeface="+mn-lt"/>
                <a:sym typeface="Wingdings" charset="0"/>
              </a:rPr>
              <a:t>SampleRTT</a:t>
            </a:r>
            <a:r>
              <a:rPr lang="en-US" sz="2000" b="0" dirty="0">
                <a:latin typeface="+mn-lt"/>
                <a:sym typeface="Wingdings" charset="0"/>
              </a:rPr>
              <a:t> = RTT</a:t>
            </a:r>
            <a:endParaRPr lang="en-US" sz="2000" b="0" dirty="0">
              <a:latin typeface="+mn-lt"/>
            </a:endParaRPr>
          </a:p>
        </p:txBody>
      </p:sp>
      <p:sp>
        <p:nvSpPr>
          <p:cNvPr id="1154110" name="Line 62"/>
          <p:cNvSpPr>
            <a:spLocks noChangeShapeType="1"/>
          </p:cNvSpPr>
          <p:nvPr/>
        </p:nvSpPr>
        <p:spPr bwMode="auto">
          <a:xfrm>
            <a:off x="1447800" y="609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111" name="Line 63"/>
          <p:cNvSpPr>
            <a:spLocks noChangeShapeType="1"/>
          </p:cNvSpPr>
          <p:nvPr/>
        </p:nvSpPr>
        <p:spPr bwMode="auto">
          <a:xfrm>
            <a:off x="1828800" y="609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112" name="Line 64"/>
          <p:cNvSpPr>
            <a:spLocks noChangeShapeType="1"/>
          </p:cNvSpPr>
          <p:nvPr/>
        </p:nvSpPr>
        <p:spPr bwMode="auto">
          <a:xfrm>
            <a:off x="2209800" y="609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113" name="Line 65"/>
          <p:cNvSpPr>
            <a:spLocks noChangeShapeType="1"/>
          </p:cNvSpPr>
          <p:nvPr/>
        </p:nvSpPr>
        <p:spPr bwMode="auto">
          <a:xfrm>
            <a:off x="2590800" y="609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114" name="Line 66"/>
          <p:cNvSpPr>
            <a:spLocks noChangeShapeType="1"/>
          </p:cNvSpPr>
          <p:nvPr/>
        </p:nvSpPr>
        <p:spPr bwMode="auto">
          <a:xfrm>
            <a:off x="3352800" y="609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115" name="Line 67"/>
          <p:cNvSpPr>
            <a:spLocks noChangeShapeType="1"/>
          </p:cNvSpPr>
          <p:nvPr/>
        </p:nvSpPr>
        <p:spPr bwMode="auto">
          <a:xfrm>
            <a:off x="2971800" y="609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116" name="Line 68"/>
          <p:cNvSpPr>
            <a:spLocks noChangeShapeType="1"/>
          </p:cNvSpPr>
          <p:nvPr/>
        </p:nvSpPr>
        <p:spPr bwMode="auto">
          <a:xfrm>
            <a:off x="3733800" y="609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117" name="Line 69"/>
          <p:cNvSpPr>
            <a:spLocks noChangeShapeType="1"/>
          </p:cNvSpPr>
          <p:nvPr/>
        </p:nvSpPr>
        <p:spPr bwMode="auto">
          <a:xfrm>
            <a:off x="4114800" y="609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118" name="Line 70"/>
          <p:cNvSpPr>
            <a:spLocks noChangeShapeType="1"/>
          </p:cNvSpPr>
          <p:nvPr/>
        </p:nvSpPr>
        <p:spPr bwMode="auto">
          <a:xfrm>
            <a:off x="4495800" y="609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119" name="Text Box 71"/>
          <p:cNvSpPr txBox="1">
            <a:spLocks noChangeArrowheads="1"/>
          </p:cNvSpPr>
          <p:nvPr/>
        </p:nvSpPr>
        <p:spPr bwMode="auto">
          <a:xfrm>
            <a:off x="914400" y="6172200"/>
            <a:ext cx="293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154120" name="Text Box 72"/>
          <p:cNvSpPr txBox="1">
            <a:spLocks noChangeArrowheads="1"/>
          </p:cNvSpPr>
          <p:nvPr/>
        </p:nvSpPr>
        <p:spPr bwMode="auto">
          <a:xfrm>
            <a:off x="1306513" y="6172200"/>
            <a:ext cx="2936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154121" name="Text Box 73"/>
          <p:cNvSpPr txBox="1">
            <a:spLocks noChangeArrowheads="1"/>
          </p:cNvSpPr>
          <p:nvPr/>
        </p:nvSpPr>
        <p:spPr bwMode="auto">
          <a:xfrm>
            <a:off x="1687513" y="6172200"/>
            <a:ext cx="2936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54122" name="Text Box 74"/>
          <p:cNvSpPr txBox="1">
            <a:spLocks noChangeArrowheads="1"/>
          </p:cNvSpPr>
          <p:nvPr/>
        </p:nvSpPr>
        <p:spPr bwMode="auto">
          <a:xfrm>
            <a:off x="2068513" y="6172200"/>
            <a:ext cx="2936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154123" name="Text Box 75"/>
          <p:cNvSpPr txBox="1">
            <a:spLocks noChangeArrowheads="1"/>
          </p:cNvSpPr>
          <p:nvPr/>
        </p:nvSpPr>
        <p:spPr bwMode="auto">
          <a:xfrm>
            <a:off x="2438400" y="6172200"/>
            <a:ext cx="293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154124" name="Text Box 76"/>
          <p:cNvSpPr txBox="1">
            <a:spLocks noChangeArrowheads="1"/>
          </p:cNvSpPr>
          <p:nvPr/>
        </p:nvSpPr>
        <p:spPr bwMode="auto">
          <a:xfrm>
            <a:off x="2819400" y="6172200"/>
            <a:ext cx="293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154125" name="Text Box 77"/>
          <p:cNvSpPr txBox="1">
            <a:spLocks noChangeArrowheads="1"/>
          </p:cNvSpPr>
          <p:nvPr/>
        </p:nvSpPr>
        <p:spPr bwMode="auto">
          <a:xfrm>
            <a:off x="3200400" y="6172200"/>
            <a:ext cx="293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154126" name="Text Box 78"/>
          <p:cNvSpPr txBox="1">
            <a:spLocks noChangeArrowheads="1"/>
          </p:cNvSpPr>
          <p:nvPr/>
        </p:nvSpPr>
        <p:spPr bwMode="auto">
          <a:xfrm>
            <a:off x="3581400" y="6172200"/>
            <a:ext cx="293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154127" name="Text Box 79"/>
          <p:cNvSpPr txBox="1">
            <a:spLocks noChangeArrowheads="1"/>
          </p:cNvSpPr>
          <p:nvPr/>
        </p:nvSpPr>
        <p:spPr bwMode="auto">
          <a:xfrm>
            <a:off x="3962400" y="6172200"/>
            <a:ext cx="293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154128" name="Text Box 80"/>
          <p:cNvSpPr txBox="1">
            <a:spLocks noChangeArrowheads="1"/>
          </p:cNvSpPr>
          <p:nvPr/>
        </p:nvSpPr>
        <p:spPr bwMode="auto">
          <a:xfrm>
            <a:off x="4343400" y="6172200"/>
            <a:ext cx="293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9</a:t>
            </a:r>
          </a:p>
        </p:txBody>
      </p:sp>
      <p:grpSp>
        <p:nvGrpSpPr>
          <p:cNvPr id="1154148" name="Group 100"/>
          <p:cNvGrpSpPr>
            <a:grpSpLocks/>
          </p:cNvGrpSpPr>
          <p:nvPr/>
        </p:nvGrpSpPr>
        <p:grpSpPr bwMode="auto">
          <a:xfrm>
            <a:off x="1066800" y="3179763"/>
            <a:ext cx="7019925" cy="2971800"/>
            <a:chOff x="672" y="1859"/>
            <a:chExt cx="4422" cy="1872"/>
          </a:xfrm>
        </p:grpSpPr>
        <p:sp>
          <p:nvSpPr>
            <p:cNvPr id="1154149" name="Freeform 101"/>
            <p:cNvSpPr>
              <a:spLocks/>
            </p:cNvSpPr>
            <p:nvPr/>
          </p:nvSpPr>
          <p:spPr bwMode="auto">
            <a:xfrm>
              <a:off x="672" y="1859"/>
              <a:ext cx="3936" cy="1872"/>
            </a:xfrm>
            <a:custGeom>
              <a:avLst/>
              <a:gdLst>
                <a:gd name="T0" fmla="*/ 0 w 3936"/>
                <a:gd name="T1" fmla="*/ 1872 h 1872"/>
                <a:gd name="T2" fmla="*/ 240 w 3936"/>
                <a:gd name="T3" fmla="*/ 1488 h 1872"/>
                <a:gd name="T4" fmla="*/ 480 w 3936"/>
                <a:gd name="T5" fmla="*/ 1200 h 1872"/>
                <a:gd name="T6" fmla="*/ 720 w 3936"/>
                <a:gd name="T7" fmla="*/ 960 h 1872"/>
                <a:gd name="T8" fmla="*/ 960 w 3936"/>
                <a:gd name="T9" fmla="*/ 768 h 1872"/>
                <a:gd name="T10" fmla="*/ 1200 w 3936"/>
                <a:gd name="T11" fmla="*/ 576 h 1872"/>
                <a:gd name="T12" fmla="*/ 1440 w 3936"/>
                <a:gd name="T13" fmla="*/ 432 h 1872"/>
                <a:gd name="T14" fmla="*/ 1728 w 3936"/>
                <a:gd name="T15" fmla="*/ 336 h 1872"/>
                <a:gd name="T16" fmla="*/ 2064 w 3936"/>
                <a:gd name="T17" fmla="*/ 240 h 1872"/>
                <a:gd name="T18" fmla="*/ 2592 w 3936"/>
                <a:gd name="T19" fmla="*/ 144 h 1872"/>
                <a:gd name="T20" fmla="*/ 3360 w 3936"/>
                <a:gd name="T21" fmla="*/ 48 h 1872"/>
                <a:gd name="T22" fmla="*/ 3936 w 3936"/>
                <a:gd name="T23" fmla="*/ 0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36" h="1872">
                  <a:moveTo>
                    <a:pt x="0" y="1872"/>
                  </a:moveTo>
                  <a:lnTo>
                    <a:pt x="240" y="1488"/>
                  </a:lnTo>
                  <a:lnTo>
                    <a:pt x="480" y="1200"/>
                  </a:lnTo>
                  <a:lnTo>
                    <a:pt x="720" y="960"/>
                  </a:lnTo>
                  <a:lnTo>
                    <a:pt x="960" y="768"/>
                  </a:lnTo>
                  <a:lnTo>
                    <a:pt x="1200" y="576"/>
                  </a:lnTo>
                  <a:lnTo>
                    <a:pt x="1440" y="432"/>
                  </a:lnTo>
                  <a:lnTo>
                    <a:pt x="1728" y="336"/>
                  </a:lnTo>
                  <a:lnTo>
                    <a:pt x="2064" y="240"/>
                  </a:lnTo>
                  <a:lnTo>
                    <a:pt x="2592" y="144"/>
                  </a:lnTo>
                  <a:lnTo>
                    <a:pt x="3360" y="48"/>
                  </a:lnTo>
                  <a:lnTo>
                    <a:pt x="3936" y="0"/>
                  </a:ln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150" name="Oval 102"/>
            <p:cNvSpPr>
              <a:spLocks noChangeArrowheads="1"/>
            </p:cNvSpPr>
            <p:nvPr/>
          </p:nvSpPr>
          <p:spPr bwMode="auto">
            <a:xfrm>
              <a:off x="864" y="3299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51" name="Oval 103"/>
            <p:cNvSpPr>
              <a:spLocks noChangeArrowheads="1"/>
            </p:cNvSpPr>
            <p:nvPr/>
          </p:nvSpPr>
          <p:spPr bwMode="auto">
            <a:xfrm>
              <a:off x="1104" y="3011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52" name="Oval 104"/>
            <p:cNvSpPr>
              <a:spLocks noChangeArrowheads="1"/>
            </p:cNvSpPr>
            <p:nvPr/>
          </p:nvSpPr>
          <p:spPr bwMode="auto">
            <a:xfrm>
              <a:off x="1344" y="2771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53" name="Oval 105"/>
            <p:cNvSpPr>
              <a:spLocks noChangeArrowheads="1"/>
            </p:cNvSpPr>
            <p:nvPr/>
          </p:nvSpPr>
          <p:spPr bwMode="auto">
            <a:xfrm>
              <a:off x="1584" y="2579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54" name="Oval 106"/>
            <p:cNvSpPr>
              <a:spLocks noChangeArrowheads="1"/>
            </p:cNvSpPr>
            <p:nvPr/>
          </p:nvSpPr>
          <p:spPr bwMode="auto">
            <a:xfrm>
              <a:off x="1824" y="2387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55" name="Oval 107"/>
            <p:cNvSpPr>
              <a:spLocks noChangeArrowheads="1"/>
            </p:cNvSpPr>
            <p:nvPr/>
          </p:nvSpPr>
          <p:spPr bwMode="auto">
            <a:xfrm>
              <a:off x="2064" y="2243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56" name="Oval 108"/>
            <p:cNvSpPr>
              <a:spLocks noChangeArrowheads="1"/>
            </p:cNvSpPr>
            <p:nvPr/>
          </p:nvSpPr>
          <p:spPr bwMode="auto">
            <a:xfrm>
              <a:off x="2304" y="2156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57" name="Oval 109"/>
            <p:cNvSpPr>
              <a:spLocks noChangeArrowheads="1"/>
            </p:cNvSpPr>
            <p:nvPr/>
          </p:nvSpPr>
          <p:spPr bwMode="auto">
            <a:xfrm>
              <a:off x="2553" y="2088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58" name="Oval 110"/>
            <p:cNvSpPr>
              <a:spLocks noChangeArrowheads="1"/>
            </p:cNvSpPr>
            <p:nvPr/>
          </p:nvSpPr>
          <p:spPr bwMode="auto">
            <a:xfrm>
              <a:off x="2784" y="2021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59" name="Text Box 111"/>
            <p:cNvSpPr txBox="1">
              <a:spLocks noChangeArrowheads="1"/>
            </p:cNvSpPr>
            <p:nvPr/>
          </p:nvSpPr>
          <p:spPr bwMode="auto">
            <a:xfrm>
              <a:off x="3456" y="1960"/>
              <a:ext cx="163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i="1">
                  <a:solidFill>
                    <a:schemeClr val="accent1"/>
                  </a:solidFill>
                  <a:latin typeface="Times New Roman" charset="0"/>
                  <a:cs typeface="Arial" charset="0"/>
                </a:rPr>
                <a:t>EstimatedRTT</a:t>
              </a:r>
              <a:r>
                <a:rPr lang="en-US" sz="2000">
                  <a:solidFill>
                    <a:schemeClr val="accent1"/>
                  </a:solidFill>
                  <a:latin typeface="Times New Roman" charset="0"/>
                  <a:cs typeface="Arial" charset="0"/>
                </a:rPr>
                <a:t> (</a:t>
              </a:r>
              <a:r>
                <a:rPr lang="el-GR" sz="2000">
                  <a:solidFill>
                    <a:schemeClr val="accent1"/>
                  </a:solidFill>
                  <a:latin typeface="Times New Roman" charset="0"/>
                  <a:cs typeface="Arial" charset="0"/>
                </a:rPr>
                <a:t>α</a:t>
              </a:r>
              <a:r>
                <a:rPr lang="en-US" sz="2000">
                  <a:solidFill>
                    <a:schemeClr val="accent1"/>
                  </a:solidFill>
                  <a:latin typeface="Times New Roman" charset="0"/>
                  <a:cs typeface="Arial" charset="0"/>
                </a:rPr>
                <a:t> = 0.8)</a:t>
              </a:r>
              <a:endParaRPr lang="el-GR" sz="2000">
                <a:solidFill>
                  <a:schemeClr val="accent1"/>
                </a:solidFill>
                <a:latin typeface="Times New Roman" charset="0"/>
                <a:cs typeface="Arial" charset="0"/>
              </a:endParaRPr>
            </a:p>
          </p:txBody>
        </p:sp>
      </p:grpSp>
      <p:grpSp>
        <p:nvGrpSpPr>
          <p:cNvPr id="1154160" name="Group 112"/>
          <p:cNvGrpSpPr>
            <a:grpSpLocks/>
          </p:cNvGrpSpPr>
          <p:nvPr/>
        </p:nvGrpSpPr>
        <p:grpSpPr bwMode="auto">
          <a:xfrm>
            <a:off x="1066800" y="2709863"/>
            <a:ext cx="6715125" cy="3441700"/>
            <a:chOff x="672" y="1563"/>
            <a:chExt cx="4230" cy="2168"/>
          </a:xfrm>
        </p:grpSpPr>
        <p:sp>
          <p:nvSpPr>
            <p:cNvPr id="1154161" name="Oval 113"/>
            <p:cNvSpPr>
              <a:spLocks noChangeArrowheads="1"/>
            </p:cNvSpPr>
            <p:nvPr/>
          </p:nvSpPr>
          <p:spPr bwMode="auto">
            <a:xfrm>
              <a:off x="864" y="2723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62" name="Oval 114"/>
            <p:cNvSpPr>
              <a:spLocks noChangeArrowheads="1"/>
            </p:cNvSpPr>
            <p:nvPr/>
          </p:nvSpPr>
          <p:spPr bwMode="auto">
            <a:xfrm>
              <a:off x="1104" y="2243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63" name="Oval 115"/>
            <p:cNvSpPr>
              <a:spLocks noChangeArrowheads="1"/>
            </p:cNvSpPr>
            <p:nvPr/>
          </p:nvSpPr>
          <p:spPr bwMode="auto">
            <a:xfrm>
              <a:off x="1344" y="2003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64" name="Oval 116"/>
            <p:cNvSpPr>
              <a:spLocks noChangeArrowheads="1"/>
            </p:cNvSpPr>
            <p:nvPr/>
          </p:nvSpPr>
          <p:spPr bwMode="auto">
            <a:xfrm>
              <a:off x="1584" y="1907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65" name="Oval 117"/>
            <p:cNvSpPr>
              <a:spLocks noChangeArrowheads="1"/>
            </p:cNvSpPr>
            <p:nvPr/>
          </p:nvSpPr>
          <p:spPr bwMode="auto">
            <a:xfrm>
              <a:off x="1824" y="1811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66" name="Oval 118"/>
            <p:cNvSpPr>
              <a:spLocks noChangeArrowheads="1"/>
            </p:cNvSpPr>
            <p:nvPr/>
          </p:nvSpPr>
          <p:spPr bwMode="auto">
            <a:xfrm>
              <a:off x="2064" y="1763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67" name="Freeform 119"/>
            <p:cNvSpPr>
              <a:spLocks/>
            </p:cNvSpPr>
            <p:nvPr/>
          </p:nvSpPr>
          <p:spPr bwMode="auto">
            <a:xfrm>
              <a:off x="672" y="1811"/>
              <a:ext cx="3456" cy="1920"/>
            </a:xfrm>
            <a:custGeom>
              <a:avLst/>
              <a:gdLst>
                <a:gd name="T0" fmla="*/ 0 w 3456"/>
                <a:gd name="T1" fmla="*/ 1920 h 1920"/>
                <a:gd name="T2" fmla="*/ 240 w 3456"/>
                <a:gd name="T3" fmla="*/ 960 h 1920"/>
                <a:gd name="T4" fmla="*/ 480 w 3456"/>
                <a:gd name="T5" fmla="*/ 480 h 1920"/>
                <a:gd name="T6" fmla="*/ 720 w 3456"/>
                <a:gd name="T7" fmla="*/ 240 h 1920"/>
                <a:gd name="T8" fmla="*/ 960 w 3456"/>
                <a:gd name="T9" fmla="*/ 144 h 1920"/>
                <a:gd name="T10" fmla="*/ 1200 w 3456"/>
                <a:gd name="T11" fmla="*/ 48 h 1920"/>
                <a:gd name="T12" fmla="*/ 1440 w 3456"/>
                <a:gd name="T13" fmla="*/ 0 h 1920"/>
                <a:gd name="T14" fmla="*/ 3456 w 3456"/>
                <a:gd name="T15" fmla="*/ 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56" h="1920">
                  <a:moveTo>
                    <a:pt x="0" y="1920"/>
                  </a:moveTo>
                  <a:lnTo>
                    <a:pt x="240" y="960"/>
                  </a:lnTo>
                  <a:lnTo>
                    <a:pt x="480" y="480"/>
                  </a:lnTo>
                  <a:lnTo>
                    <a:pt x="720" y="240"/>
                  </a:lnTo>
                  <a:lnTo>
                    <a:pt x="960" y="144"/>
                  </a:lnTo>
                  <a:lnTo>
                    <a:pt x="1200" y="48"/>
                  </a:lnTo>
                  <a:lnTo>
                    <a:pt x="1440" y="0"/>
                  </a:lnTo>
                  <a:lnTo>
                    <a:pt x="3456" y="0"/>
                  </a:lnTo>
                </a:path>
              </a:pathLst>
            </a:custGeom>
            <a:noFill/>
            <a:ln w="254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168" name="Text Box 120"/>
            <p:cNvSpPr txBox="1">
              <a:spLocks noChangeArrowheads="1"/>
            </p:cNvSpPr>
            <p:nvPr/>
          </p:nvSpPr>
          <p:spPr bwMode="auto">
            <a:xfrm>
              <a:off x="3264" y="1563"/>
              <a:ext cx="163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i="1">
                  <a:solidFill>
                    <a:schemeClr val="tx2"/>
                  </a:solidFill>
                  <a:latin typeface="Times New Roman" charset="0"/>
                  <a:cs typeface="Arial" charset="0"/>
                </a:rPr>
                <a:t>EstimatedRTT</a:t>
              </a:r>
              <a:r>
                <a:rPr lang="en-US" sz="2000">
                  <a:solidFill>
                    <a:schemeClr val="tx2"/>
                  </a:solidFill>
                  <a:latin typeface="Times New Roman" charset="0"/>
                  <a:cs typeface="Arial" charset="0"/>
                </a:rPr>
                <a:t> (</a:t>
              </a:r>
              <a:r>
                <a:rPr lang="el-GR" sz="2000">
                  <a:solidFill>
                    <a:schemeClr val="tx2"/>
                  </a:solidFill>
                  <a:latin typeface="Times New Roman" charset="0"/>
                  <a:cs typeface="Arial" charset="0"/>
                </a:rPr>
                <a:t>α</a:t>
              </a:r>
              <a:r>
                <a:rPr lang="en-US" sz="2000">
                  <a:solidFill>
                    <a:schemeClr val="tx2"/>
                  </a:solidFill>
                  <a:latin typeface="Times New Roman" charset="0"/>
                  <a:cs typeface="Arial" charset="0"/>
                </a:rPr>
                <a:t> = 0.5)</a:t>
              </a:r>
              <a:endParaRPr lang="el-GR" sz="2000">
                <a:solidFill>
                  <a:schemeClr val="tx2"/>
                </a:solidFill>
                <a:latin typeface="Times New Roman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601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Averaging in Action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58953"/>
            <a:ext cx="8534400" cy="4765647"/>
          </a:xfrm>
        </p:spPr>
      </p:pic>
      <p:sp>
        <p:nvSpPr>
          <p:cNvPr id="5" name="TextBox 4"/>
          <p:cNvSpPr txBox="1"/>
          <p:nvPr/>
        </p:nvSpPr>
        <p:spPr>
          <a:xfrm>
            <a:off x="1513876" y="6305490"/>
            <a:ext cx="5444019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from Jacobson and </a:t>
            </a:r>
            <a:r>
              <a:rPr lang="en-US" dirty="0" err="1" smtClean="0"/>
              <a:t>Karels</a:t>
            </a:r>
            <a:r>
              <a:rPr lang="en-US" dirty="0" smtClean="0"/>
              <a:t>, SIGCOMM 1988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66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latin typeface="+mj-lt"/>
              </a:rPr>
              <a:t>Set Timeout </a:t>
            </a:r>
            <a:r>
              <a:rPr lang="en-US" sz="2800" dirty="0">
                <a:latin typeface="+mj-lt"/>
              </a:rPr>
              <a:t>estimate (ETO)  = 2 × </a:t>
            </a:r>
            <a:r>
              <a:rPr lang="en-US" sz="2800" i="1" dirty="0" err="1">
                <a:latin typeface="+mj-lt"/>
              </a:rPr>
              <a:t>EstimatedRTT</a:t>
            </a:r>
            <a:endParaRPr lang="en-US" sz="2800" i="1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1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Jacobson/Karels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Problem: need to better capture variability in RTT</a:t>
            </a:r>
            <a:endParaRPr lang="en-US" dirty="0">
              <a:latin typeface="Arial" charset="0"/>
              <a:cs typeface="Arial" charset="0"/>
            </a:endParaRPr>
          </a:p>
          <a:p>
            <a:pPr marL="685800" lvl="1" indent="-228600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Directly measure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deviation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285750" indent="-285750"/>
            <a:endParaRPr lang="en-US" dirty="0">
              <a:latin typeface="Arial" charset="0"/>
              <a:cs typeface="Arial" charset="0"/>
            </a:endParaRPr>
          </a:p>
          <a:p>
            <a:pPr marL="285750" indent="-285750"/>
            <a:r>
              <a:rPr lang="en-US" sz="2400" dirty="0">
                <a:latin typeface="Arial" charset="0"/>
                <a:cs typeface="Arial" charset="0"/>
              </a:rPr>
              <a:t>Deviation = </a:t>
            </a:r>
            <a:r>
              <a:rPr lang="en-US" sz="2400" b="1" dirty="0">
                <a:latin typeface="Arial" charset="0"/>
                <a:cs typeface="Arial" charset="0"/>
              </a:rPr>
              <a:t>|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dirty="0" err="1">
                <a:latin typeface="Arial" charset="0"/>
                <a:cs typeface="Arial" charset="0"/>
              </a:rPr>
              <a:t>SampleRTT</a:t>
            </a:r>
            <a:r>
              <a:rPr lang="en-US" sz="2400" dirty="0">
                <a:latin typeface="Arial" charset="0"/>
                <a:cs typeface="Arial" charset="0"/>
              </a:rPr>
              <a:t> – </a:t>
            </a:r>
            <a:r>
              <a:rPr lang="en-US" sz="2400" dirty="0" err="1">
                <a:latin typeface="Arial" charset="0"/>
                <a:cs typeface="Arial" charset="0"/>
              </a:rPr>
              <a:t>EstimatedRTT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b="1" dirty="0">
                <a:latin typeface="Arial" charset="0"/>
                <a:cs typeface="Arial" charset="0"/>
              </a:rPr>
              <a:t>|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pPr marL="285750" indent="-285750"/>
            <a:endParaRPr lang="en-US" sz="2400" dirty="0">
              <a:latin typeface="Arial" charset="0"/>
              <a:cs typeface="Arial" charset="0"/>
            </a:endParaRPr>
          </a:p>
          <a:p>
            <a:pPr marL="285750" indent="-285750"/>
            <a:r>
              <a:rPr lang="en-US" sz="2400" dirty="0" err="1">
                <a:latin typeface="Arial" charset="0"/>
                <a:cs typeface="Arial" charset="0"/>
              </a:rPr>
              <a:t>EstimatedDeviation</a:t>
            </a:r>
            <a:r>
              <a:rPr lang="en-US" sz="2400" dirty="0">
                <a:latin typeface="Arial" charset="0"/>
                <a:cs typeface="Arial" charset="0"/>
              </a:rPr>
              <a:t>: </a:t>
            </a:r>
            <a:r>
              <a:rPr lang="en-US" sz="2400" dirty="0" smtClean="0">
                <a:latin typeface="Arial" charset="0"/>
                <a:cs typeface="Arial" charset="0"/>
              </a:rPr>
              <a:t>exponential average </a:t>
            </a:r>
            <a:r>
              <a:rPr lang="en-US" sz="2400" dirty="0">
                <a:latin typeface="Arial" charset="0"/>
                <a:cs typeface="Arial" charset="0"/>
              </a:rPr>
              <a:t>of Deviation</a:t>
            </a:r>
          </a:p>
          <a:p>
            <a:pPr marL="285750" indent="-285750"/>
            <a:endParaRPr lang="en-US" sz="2400" dirty="0">
              <a:latin typeface="Arial" charset="0"/>
              <a:cs typeface="Arial" charset="0"/>
            </a:endParaRPr>
          </a:p>
          <a:p>
            <a:pPr marL="285750" indent="-285750"/>
            <a:r>
              <a:rPr lang="en-US" sz="2400" dirty="0">
                <a:latin typeface="Arial" charset="0"/>
                <a:cs typeface="Arial" charset="0"/>
              </a:rPr>
              <a:t>E</a:t>
            </a:r>
            <a:r>
              <a:rPr lang="en-US" sz="2400" dirty="0" smtClean="0">
                <a:latin typeface="Arial" charset="0"/>
                <a:cs typeface="Arial" charset="0"/>
              </a:rPr>
              <a:t>TO </a:t>
            </a:r>
            <a:r>
              <a:rPr lang="en-US" sz="2400" dirty="0">
                <a:latin typeface="Arial" charset="0"/>
                <a:cs typeface="Arial" charset="0"/>
              </a:rPr>
              <a:t>= </a:t>
            </a:r>
            <a:r>
              <a:rPr lang="en-US" sz="2400" dirty="0" err="1">
                <a:latin typeface="Arial" charset="0"/>
                <a:cs typeface="Arial" charset="0"/>
              </a:rPr>
              <a:t>EstimatedRTT</a:t>
            </a:r>
            <a:r>
              <a:rPr lang="en-US" sz="2400" dirty="0">
                <a:latin typeface="Arial" charset="0"/>
                <a:cs typeface="Arial" charset="0"/>
              </a:rPr>
              <a:t> + 4 x </a:t>
            </a:r>
            <a:r>
              <a:rPr lang="en-US" sz="2400" dirty="0" err="1" smtClean="0">
                <a:latin typeface="Arial" charset="0"/>
                <a:cs typeface="Arial" charset="0"/>
              </a:rPr>
              <a:t>EstimatedDeviation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pPr marL="285750" indent="-285750"/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08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Jacobson/</a:t>
            </a:r>
            <a:r>
              <a:rPr lang="en-US" dirty="0" err="1" smtClean="0"/>
              <a:t>Karels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23581"/>
            <a:ext cx="8534400" cy="4579162"/>
          </a:xfrm>
        </p:spPr>
      </p:pic>
    </p:spTree>
    <p:extLst>
      <p:ext uri="{BB962C8B-B14F-4D97-AF65-F5344CB8AC3E}">
        <p14:creationId xmlns:p14="http://schemas.microsoft.com/office/powerpoint/2010/main" val="790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UDP: Datagram messaging service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Multiplexing/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Demultiplexing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among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processes</a:t>
            </a:r>
          </a:p>
          <a:p>
            <a:pPr lvl="2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Discarding corrupted packets (optional)</a:t>
            </a:r>
          </a:p>
          <a:p>
            <a:pPr lvl="2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b="1" i="1" dirty="0" smtClean="0">
                <a:latin typeface="Arial" charset="0"/>
                <a:ea typeface="Arial" charset="0"/>
                <a:cs typeface="Arial" charset="0"/>
              </a:rPr>
              <a:t>Nothing else!</a:t>
            </a:r>
          </a:p>
          <a:p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 minimal extension of IP</a:t>
            </a:r>
            <a:endParaRPr lang="en-US" sz="4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828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F1124FF-BE3C-114F-BED2-E49B705F42D7}" type="slidenum">
              <a:rPr lang="en-US" sz="1400" b="0">
                <a:latin typeface="Times New Roman" charset="0"/>
              </a:rPr>
              <a:pPr eaLnBrk="1" hangingPunct="1"/>
              <a:t>8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12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Problem: Ambiguous Measurements</a:t>
            </a:r>
            <a:endParaRPr lang="en-US" sz="3600" dirty="0"/>
          </a:p>
        </p:txBody>
      </p:sp>
      <p:sp>
        <p:nvSpPr>
          <p:cNvPr id="114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How </a:t>
            </a:r>
            <a:r>
              <a:rPr lang="en-US" sz="2400" dirty="0" smtClean="0"/>
              <a:t>do we </a:t>
            </a:r>
            <a:r>
              <a:rPr lang="en-US" sz="2400" dirty="0"/>
              <a:t>differentiate between the real ACK, and ACK of the retransmitted packet?</a:t>
            </a:r>
          </a:p>
        </p:txBody>
      </p:sp>
      <p:sp>
        <p:nvSpPr>
          <p:cNvPr id="1144836" name="Line 4"/>
          <p:cNvSpPr>
            <a:spLocks noChangeShapeType="1"/>
          </p:cNvSpPr>
          <p:nvPr/>
        </p:nvSpPr>
        <p:spPr bwMode="auto">
          <a:xfrm>
            <a:off x="1773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7" name="Line 5"/>
          <p:cNvSpPr>
            <a:spLocks noChangeShapeType="1"/>
          </p:cNvSpPr>
          <p:nvPr/>
        </p:nvSpPr>
        <p:spPr bwMode="auto">
          <a:xfrm>
            <a:off x="38308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8" name="Line 6"/>
          <p:cNvSpPr>
            <a:spLocks noChangeShapeType="1"/>
          </p:cNvSpPr>
          <p:nvPr/>
        </p:nvSpPr>
        <p:spPr bwMode="auto">
          <a:xfrm>
            <a:off x="17734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9" name="Line 7"/>
          <p:cNvSpPr>
            <a:spLocks noChangeShapeType="1"/>
          </p:cNvSpPr>
          <p:nvPr/>
        </p:nvSpPr>
        <p:spPr bwMode="auto">
          <a:xfrm>
            <a:off x="17734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0" name="Line 8"/>
          <p:cNvSpPr>
            <a:spLocks noChangeShapeType="1"/>
          </p:cNvSpPr>
          <p:nvPr/>
        </p:nvSpPr>
        <p:spPr bwMode="auto">
          <a:xfrm flipH="1">
            <a:off x="1773458" y="5181600"/>
            <a:ext cx="2057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1" name="Text Box 9"/>
          <p:cNvSpPr txBox="1">
            <a:spLocks noChangeArrowheads="1"/>
          </p:cNvSpPr>
          <p:nvPr/>
        </p:nvSpPr>
        <p:spPr bwMode="auto">
          <a:xfrm rot="-755306">
            <a:off x="2408353" y="5167106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42" name="Text Box 10"/>
          <p:cNvSpPr txBox="1">
            <a:spLocks noChangeArrowheads="1"/>
          </p:cNvSpPr>
          <p:nvPr/>
        </p:nvSpPr>
        <p:spPr bwMode="auto">
          <a:xfrm rot="873085">
            <a:off x="19714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43" name="Text Box 11"/>
          <p:cNvSpPr txBox="1">
            <a:spLocks noChangeArrowheads="1"/>
          </p:cNvSpPr>
          <p:nvPr/>
        </p:nvSpPr>
        <p:spPr bwMode="auto">
          <a:xfrm rot="802585">
            <a:off x="17346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44" name="Line 12"/>
          <p:cNvSpPr>
            <a:spLocks noChangeShapeType="1"/>
          </p:cNvSpPr>
          <p:nvPr/>
        </p:nvSpPr>
        <p:spPr bwMode="auto">
          <a:xfrm>
            <a:off x="15448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5" name="Line 13"/>
          <p:cNvSpPr>
            <a:spLocks noChangeShapeType="1"/>
          </p:cNvSpPr>
          <p:nvPr/>
        </p:nvSpPr>
        <p:spPr bwMode="auto">
          <a:xfrm>
            <a:off x="1544858" y="5638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6" name="Line 14"/>
          <p:cNvSpPr>
            <a:spLocks noChangeShapeType="1"/>
          </p:cNvSpPr>
          <p:nvPr/>
        </p:nvSpPr>
        <p:spPr bwMode="auto">
          <a:xfrm flipV="1">
            <a:off x="1621058" y="3810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7" name="Text Box 15"/>
          <p:cNvSpPr txBox="1">
            <a:spLocks noChangeArrowheads="1"/>
          </p:cNvSpPr>
          <p:nvPr/>
        </p:nvSpPr>
        <p:spPr bwMode="auto">
          <a:xfrm rot="-5400000">
            <a:off x="821561" y="4571000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48" name="Text Box 16"/>
          <p:cNvSpPr txBox="1">
            <a:spLocks noChangeArrowheads="1"/>
          </p:cNvSpPr>
          <p:nvPr/>
        </p:nvSpPr>
        <p:spPr bwMode="auto">
          <a:xfrm>
            <a:off x="13377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49" name="Text Box 17"/>
          <p:cNvSpPr txBox="1">
            <a:spLocks noChangeArrowheads="1"/>
          </p:cNvSpPr>
          <p:nvPr/>
        </p:nvSpPr>
        <p:spPr bwMode="auto">
          <a:xfrm>
            <a:off x="33278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1144850" name="Line 18"/>
          <p:cNvSpPr>
            <a:spLocks noChangeShapeType="1"/>
          </p:cNvSpPr>
          <p:nvPr/>
        </p:nvSpPr>
        <p:spPr bwMode="auto">
          <a:xfrm>
            <a:off x="54310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1" name="Line 19"/>
          <p:cNvSpPr>
            <a:spLocks noChangeShapeType="1"/>
          </p:cNvSpPr>
          <p:nvPr/>
        </p:nvSpPr>
        <p:spPr bwMode="auto">
          <a:xfrm>
            <a:off x="7488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2" name="Line 20"/>
          <p:cNvSpPr>
            <a:spLocks noChangeShapeType="1"/>
          </p:cNvSpPr>
          <p:nvPr/>
        </p:nvSpPr>
        <p:spPr bwMode="auto">
          <a:xfrm>
            <a:off x="54310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3" name="Line 21"/>
          <p:cNvSpPr>
            <a:spLocks noChangeShapeType="1"/>
          </p:cNvSpPr>
          <p:nvPr/>
        </p:nvSpPr>
        <p:spPr bwMode="auto">
          <a:xfrm>
            <a:off x="54310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4" name="Line 22"/>
          <p:cNvSpPr>
            <a:spLocks noChangeShapeType="1"/>
          </p:cNvSpPr>
          <p:nvPr/>
        </p:nvSpPr>
        <p:spPr bwMode="auto">
          <a:xfrm flipH="1">
            <a:off x="5431058" y="43434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5" name="Text Box 23"/>
          <p:cNvSpPr txBox="1">
            <a:spLocks noChangeArrowheads="1"/>
          </p:cNvSpPr>
          <p:nvPr/>
        </p:nvSpPr>
        <p:spPr bwMode="auto">
          <a:xfrm rot="-755306">
            <a:off x="6370753" y="4281281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56" name="Text Box 24"/>
          <p:cNvSpPr txBox="1">
            <a:spLocks noChangeArrowheads="1"/>
          </p:cNvSpPr>
          <p:nvPr/>
        </p:nvSpPr>
        <p:spPr bwMode="auto">
          <a:xfrm rot="873085">
            <a:off x="56290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57" name="Text Box 25"/>
          <p:cNvSpPr txBox="1">
            <a:spLocks noChangeArrowheads="1"/>
          </p:cNvSpPr>
          <p:nvPr/>
        </p:nvSpPr>
        <p:spPr bwMode="auto">
          <a:xfrm rot="802585">
            <a:off x="53922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58" name="Line 26"/>
          <p:cNvSpPr>
            <a:spLocks noChangeShapeType="1"/>
          </p:cNvSpPr>
          <p:nvPr/>
        </p:nvSpPr>
        <p:spPr bwMode="auto">
          <a:xfrm>
            <a:off x="52024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9" name="Line 27"/>
          <p:cNvSpPr>
            <a:spLocks noChangeShapeType="1"/>
          </p:cNvSpPr>
          <p:nvPr/>
        </p:nvSpPr>
        <p:spPr bwMode="auto">
          <a:xfrm>
            <a:off x="5202458" y="4876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0" name="Line 28"/>
          <p:cNvSpPr>
            <a:spLocks noChangeShapeType="1"/>
          </p:cNvSpPr>
          <p:nvPr/>
        </p:nvSpPr>
        <p:spPr bwMode="auto">
          <a:xfrm flipV="1">
            <a:off x="5278658" y="3810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1" name="Text Box 29"/>
          <p:cNvSpPr txBox="1">
            <a:spLocks noChangeArrowheads="1"/>
          </p:cNvSpPr>
          <p:nvPr/>
        </p:nvSpPr>
        <p:spPr bwMode="auto">
          <a:xfrm rot="-5400000">
            <a:off x="4479161" y="4136025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62" name="Text Box 30"/>
          <p:cNvSpPr txBox="1">
            <a:spLocks noChangeArrowheads="1"/>
          </p:cNvSpPr>
          <p:nvPr/>
        </p:nvSpPr>
        <p:spPr bwMode="auto">
          <a:xfrm>
            <a:off x="49953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63" name="Text Box 31"/>
          <p:cNvSpPr txBox="1">
            <a:spLocks noChangeArrowheads="1"/>
          </p:cNvSpPr>
          <p:nvPr/>
        </p:nvSpPr>
        <p:spPr bwMode="auto">
          <a:xfrm>
            <a:off x="69854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179626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Following TCP Rules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describe current implementations</a:t>
            </a:r>
            <a:r>
              <a:rPr lang="is-IS" dirty="0" smtClean="0"/>
              <a:t>….</a:t>
            </a:r>
          </a:p>
          <a:p>
            <a:endParaRPr lang="is-IS" dirty="0"/>
          </a:p>
          <a:p>
            <a:r>
              <a:rPr lang="is-IS" dirty="0" smtClean="0"/>
              <a:t>...but will be considered the “Truth” in this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81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03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Timers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important quantities:</a:t>
            </a:r>
          </a:p>
          <a:p>
            <a:pPr lvl="1"/>
            <a:r>
              <a:rPr lang="en-US" dirty="0" smtClean="0"/>
              <a:t>RTO: value you set timer to for timeouts</a:t>
            </a:r>
          </a:p>
          <a:p>
            <a:pPr lvl="1"/>
            <a:r>
              <a:rPr lang="en-US" dirty="0" smtClean="0"/>
              <a:t>ETO: current estimate of appropriate “raw” timeout</a:t>
            </a:r>
          </a:p>
          <a:p>
            <a:endParaRPr lang="en-US" dirty="0"/>
          </a:p>
          <a:p>
            <a:r>
              <a:rPr lang="en-US" dirty="0" smtClean="0"/>
              <a:t>Use exponential averaging to estimate:</a:t>
            </a:r>
          </a:p>
          <a:p>
            <a:pPr lvl="1"/>
            <a:r>
              <a:rPr lang="en-US" dirty="0" smtClean="0"/>
              <a:t>RTT</a:t>
            </a:r>
          </a:p>
          <a:p>
            <a:pPr lvl="1"/>
            <a:r>
              <a:rPr lang="en-US" dirty="0" smtClean="0"/>
              <a:t>Deviation = | </a:t>
            </a:r>
            <a:r>
              <a:rPr lang="en-US" dirty="0" err="1" smtClean="0"/>
              <a:t>EstimatedRTT</a:t>
            </a:r>
            <a:r>
              <a:rPr lang="en-US" dirty="0" smtClean="0"/>
              <a:t> – </a:t>
            </a:r>
            <a:r>
              <a:rPr lang="en-US" dirty="0" err="1" smtClean="0"/>
              <a:t>SampleRTT</a:t>
            </a:r>
            <a:r>
              <a:rPr lang="en-US" dirty="0" smtClean="0"/>
              <a:t>|</a:t>
            </a:r>
          </a:p>
          <a:p>
            <a:endParaRPr lang="en-US" dirty="0"/>
          </a:p>
          <a:p>
            <a:r>
              <a:rPr lang="en-US" dirty="0">
                <a:latin typeface="Arial" charset="0"/>
                <a:cs typeface="Arial" charset="0"/>
              </a:rPr>
              <a:t>ETO = </a:t>
            </a:r>
            <a:r>
              <a:rPr lang="en-US" dirty="0" err="1">
                <a:latin typeface="Arial" charset="0"/>
                <a:cs typeface="Arial" charset="0"/>
              </a:rPr>
              <a:t>EstimatedRTT</a:t>
            </a:r>
            <a:r>
              <a:rPr lang="en-US" dirty="0">
                <a:latin typeface="Arial" charset="0"/>
                <a:cs typeface="Arial" charset="0"/>
              </a:rPr>
              <a:t> + 4 x </a:t>
            </a:r>
            <a:r>
              <a:rPr lang="en-US" dirty="0" err="1">
                <a:latin typeface="Arial" charset="0"/>
                <a:cs typeface="Arial" charset="0"/>
              </a:rPr>
              <a:t>EstimatedDeviation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82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730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Only “Clean” Samples for 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</a:t>
            </a:r>
            <a:r>
              <a:rPr lang="en-US" dirty="0"/>
              <a:t>update ETO when you get a clean </a:t>
            </a:r>
            <a:r>
              <a:rPr lang="en-US" dirty="0" smtClean="0"/>
              <a:t>sample</a:t>
            </a:r>
          </a:p>
          <a:p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here </a:t>
            </a:r>
            <a:r>
              <a:rPr lang="en-US" dirty="0"/>
              <a:t>clean </a:t>
            </a:r>
            <a:r>
              <a:rPr lang="en-US" dirty="0" smtClean="0"/>
              <a:t>means ACK includes no retransmitted segments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83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Send 100, 200, 300</a:t>
            </a:r>
          </a:p>
          <a:p>
            <a:pPr lvl="1"/>
            <a:r>
              <a:rPr lang="en-US" dirty="0" smtClean="0"/>
              <a:t>100 means packet whose first byte is 100, last byte is 199</a:t>
            </a:r>
          </a:p>
          <a:p>
            <a:pPr lvl="4"/>
            <a:endParaRPr lang="en-US" dirty="0"/>
          </a:p>
          <a:p>
            <a:r>
              <a:rPr lang="en-US" dirty="0" smtClean="0"/>
              <a:t>Receive A200:</a:t>
            </a:r>
          </a:p>
          <a:p>
            <a:pPr lvl="1"/>
            <a:r>
              <a:rPr lang="en-US" dirty="0" smtClean="0"/>
              <a:t>A200 means bytes up to 199 rec’d, expecting 200 next.</a:t>
            </a:r>
          </a:p>
          <a:p>
            <a:pPr lvl="1"/>
            <a:r>
              <a:rPr lang="en-US" b="1" dirty="0" smtClean="0"/>
              <a:t>Clean sample</a:t>
            </a:r>
          </a:p>
          <a:p>
            <a:pPr lvl="4"/>
            <a:endParaRPr lang="en-US" dirty="0"/>
          </a:p>
          <a:p>
            <a:r>
              <a:rPr lang="en-US" dirty="0" smtClean="0"/>
              <a:t>200 times out, resend 200, receive A300</a:t>
            </a:r>
          </a:p>
          <a:p>
            <a:pPr lvl="1"/>
            <a:r>
              <a:rPr lang="en-US" dirty="0" smtClean="0"/>
              <a:t>No clean samples</a:t>
            </a:r>
          </a:p>
          <a:p>
            <a:pPr lvl="1"/>
            <a:endParaRPr lang="en-US" dirty="0"/>
          </a:p>
          <a:p>
            <a:r>
              <a:rPr lang="en-US" dirty="0" smtClean="0"/>
              <a:t>Send 400, 500, receive A600</a:t>
            </a:r>
          </a:p>
          <a:p>
            <a:pPr lvl="1"/>
            <a:r>
              <a:rPr lang="en-US" b="1" dirty="0" smtClean="0"/>
              <a:t>Clean samples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84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4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RTO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</a:t>
            </a:r>
            <a:r>
              <a:rPr lang="en-US" dirty="0"/>
              <a:t>time RTO timer expires, set RTO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  </a:t>
            </a:r>
            <a:r>
              <a:rPr lang="en-US" dirty="0"/>
              <a:t>2·RTO</a:t>
            </a:r>
          </a:p>
          <a:p>
            <a:pPr lvl="1"/>
            <a:r>
              <a:rPr lang="en-US" dirty="0"/>
              <a:t>(Up  to maximum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  </a:t>
            </a:r>
            <a:r>
              <a:rPr lang="en-US" dirty="0"/>
              <a:t>60 sec)</a:t>
            </a:r>
          </a:p>
          <a:p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time </a:t>
            </a:r>
            <a:r>
              <a:rPr lang="en-US" dirty="0" smtClean="0"/>
              <a:t>clean sample arrives set RTO to ETO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85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90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arriving ACK expects 100 (adv. window=500)</a:t>
            </a:r>
          </a:p>
          <a:p>
            <a:pPr lvl="1"/>
            <a:r>
              <a:rPr lang="en-US" dirty="0"/>
              <a:t>Initialize ETO; RTO = ETO</a:t>
            </a:r>
          </a:p>
          <a:p>
            <a:pPr lvl="1"/>
            <a:r>
              <a:rPr lang="en-US" dirty="0"/>
              <a:t>Restart timer for RTO seconds (new data </a:t>
            </a:r>
            <a:r>
              <a:rPr lang="en-US" dirty="0" err="1"/>
              <a:t>ACKed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Remember, TCP only has one timer, not timer per packet</a:t>
            </a:r>
            <a:endParaRPr lang="en-US" dirty="0"/>
          </a:p>
          <a:p>
            <a:pPr lvl="1"/>
            <a:r>
              <a:rPr lang="en-US" dirty="0"/>
              <a:t>Send packets 100, 200, 300, 400, 500</a:t>
            </a:r>
          </a:p>
          <a:p>
            <a:r>
              <a:rPr lang="en-US" dirty="0"/>
              <a:t>Arriving ACK expects </a:t>
            </a:r>
            <a:r>
              <a:rPr lang="en-US" dirty="0" smtClean="0"/>
              <a:t>300 (A300)</a:t>
            </a:r>
            <a:endParaRPr lang="en-US" dirty="0"/>
          </a:p>
          <a:p>
            <a:pPr lvl="1"/>
            <a:r>
              <a:rPr lang="en-US" dirty="0"/>
              <a:t>Update ETO; RTO = ETO</a:t>
            </a:r>
          </a:p>
          <a:p>
            <a:pPr lvl="1"/>
            <a:r>
              <a:rPr lang="en-US" dirty="0"/>
              <a:t>Restart timer for RTO seconds (new data </a:t>
            </a:r>
            <a:r>
              <a:rPr lang="en-US" dirty="0" err="1"/>
              <a:t>ACKed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Send packets 600, </a:t>
            </a:r>
            <a:r>
              <a:rPr lang="en-US" dirty="0" smtClean="0"/>
              <a:t>700</a:t>
            </a:r>
            <a:endParaRPr lang="en-US" dirty="0"/>
          </a:p>
          <a:p>
            <a:r>
              <a:rPr lang="en-US" dirty="0"/>
              <a:t>Arriving ACK expects </a:t>
            </a:r>
            <a:r>
              <a:rPr lang="en-US" dirty="0" smtClean="0"/>
              <a:t>300 (A300)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86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2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Timer goes off</a:t>
            </a:r>
          </a:p>
          <a:p>
            <a:pPr lvl="1"/>
            <a:r>
              <a:rPr lang="en-US" dirty="0"/>
              <a:t>RTO = 2*RTO (back off the timer)</a:t>
            </a:r>
          </a:p>
          <a:p>
            <a:pPr lvl="1"/>
            <a:r>
              <a:rPr lang="en-US" dirty="0"/>
              <a:t>Restart timer for RTO seconds (it had expired!)</a:t>
            </a:r>
          </a:p>
          <a:p>
            <a:pPr lvl="1"/>
            <a:r>
              <a:rPr lang="en-US" dirty="0"/>
              <a:t>Resend packet 300</a:t>
            </a:r>
          </a:p>
          <a:p>
            <a:r>
              <a:rPr lang="en-US" dirty="0"/>
              <a:t>Arriving ACK expects 800</a:t>
            </a:r>
          </a:p>
          <a:p>
            <a:pPr lvl="1"/>
            <a:r>
              <a:rPr lang="en-US" dirty="0"/>
              <a:t>Don't update ETO (ACK includes a retransmission)</a:t>
            </a:r>
          </a:p>
          <a:p>
            <a:pPr lvl="1"/>
            <a:r>
              <a:rPr lang="en-US" dirty="0"/>
              <a:t>Restart timer for RTO seconds (new data </a:t>
            </a:r>
            <a:r>
              <a:rPr lang="en-US" dirty="0" err="1"/>
              <a:t>ACKed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Send packets 800, 900, 1000, 1100, </a:t>
            </a:r>
            <a:r>
              <a:rPr lang="en-US" dirty="0" smtClean="0"/>
              <a:t>1200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87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88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Arriving ACK expects 1000</a:t>
            </a:r>
          </a:p>
          <a:p>
            <a:pPr lvl="1"/>
            <a:r>
              <a:rPr lang="en-US" dirty="0"/>
              <a:t>Update ETO; RTO = ETO</a:t>
            </a:r>
          </a:p>
          <a:p>
            <a:pPr lvl="1"/>
            <a:r>
              <a:rPr lang="en-US" dirty="0"/>
              <a:t>Restart timer for RTO seconds (new data </a:t>
            </a:r>
            <a:r>
              <a:rPr lang="en-US" dirty="0" err="1"/>
              <a:t>ACKed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Send packets 1300, </a:t>
            </a:r>
            <a:r>
              <a:rPr lang="en-US" dirty="0" smtClean="0"/>
              <a:t>1400</a:t>
            </a:r>
          </a:p>
          <a:p>
            <a:pPr lvl="1"/>
            <a:endParaRPr lang="en-US" dirty="0"/>
          </a:p>
          <a:p>
            <a:r>
              <a:rPr lang="en-US" dirty="0"/>
              <a:t>… Connection continues …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88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432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This is all very interesting, but…..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Implementations often use a coarse-grained timer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500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msec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is typical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So what?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Above algorithms are largely irrelevant</a:t>
            </a:r>
          </a:p>
          <a:p>
            <a:pPr lvl="1"/>
            <a:r>
              <a:rPr lang="en-US" b="1" dirty="0">
                <a:latin typeface="Arial" charset="0"/>
                <a:ea typeface="Arial" charset="0"/>
                <a:cs typeface="Arial" charset="0"/>
              </a:rPr>
              <a:t>Incurring a timeout is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expensive</a:t>
            </a:r>
          </a:p>
          <a:p>
            <a:pPr lvl="1"/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So we rely on duplicate ACKs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E2ADFC6-48C3-3843-AD22-D02AC0CE4552}" type="slidenum">
              <a:rPr lang="en-US" sz="1400" b="0">
                <a:latin typeface="Times New Roman" charset="0"/>
              </a:rPr>
              <a:pPr eaLnBrk="1" hangingPunct="1"/>
              <a:t>89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4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TCP: Reliable, in-order delivery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Multiplexing/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Demultiplexing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among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processes</a:t>
            </a:r>
          </a:p>
          <a:p>
            <a:pPr lvl="2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Discarding corrupted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packets (why not optional?)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2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Retransmission of lost and corrupted packets</a:t>
            </a:r>
          </a:p>
          <a:p>
            <a:pPr lvl="3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Flow control (to not overflow receiver)</a:t>
            </a:r>
          </a:p>
          <a:p>
            <a:pPr lvl="3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Congestion control (to not overload network)</a:t>
            </a:r>
          </a:p>
          <a:p>
            <a:pPr lvl="3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“Connection”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set-up &amp; tear-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down</a:t>
            </a:r>
          </a:p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828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F1124FF-BE3C-114F-BED2-E49B705F42D7}" type="slidenum">
              <a:rPr lang="en-US" sz="1400" b="0">
                <a:latin typeface="Times New Roman" charset="0"/>
              </a:rPr>
              <a:pPr eaLnBrk="1" hangingPunct="1"/>
              <a:t>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50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90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162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47225</TotalTime>
  <Words>3885</Words>
  <Application>Microsoft Macintosh PowerPoint</Application>
  <PresentationFormat>On-screen Show (4:3)</PresentationFormat>
  <Paragraphs>1037</Paragraphs>
  <Slides>90</Slides>
  <Notes>51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102" baseType="lpstr">
      <vt:lpstr>Comic Sans MS</vt:lpstr>
      <vt:lpstr>Courier</vt:lpstr>
      <vt:lpstr>Courier New</vt:lpstr>
      <vt:lpstr>Helvetica</vt:lpstr>
      <vt:lpstr>ＭＳ Ｐゴシック</vt:lpstr>
      <vt:lpstr>Symbol</vt:lpstr>
      <vt:lpstr>Tahoma</vt:lpstr>
      <vt:lpstr>Times New Roman</vt:lpstr>
      <vt:lpstr>Wingdings</vt:lpstr>
      <vt:lpstr>Arial</vt:lpstr>
      <vt:lpstr>Network</vt:lpstr>
      <vt:lpstr>Equation</vt:lpstr>
      <vt:lpstr>CS 168  Transport and TCP</vt:lpstr>
      <vt:lpstr>PowerPoint Presentation</vt:lpstr>
      <vt:lpstr>Midterm</vt:lpstr>
      <vt:lpstr>You are all seriously fucked for the final..</vt:lpstr>
      <vt:lpstr>Of Pipes, Ports, and Sockets</vt:lpstr>
      <vt:lpstr>Recall Our Last Real Lecture</vt:lpstr>
      <vt:lpstr>Two Pipe Abstractions</vt:lpstr>
      <vt:lpstr>UDP: Datagram messaging service</vt:lpstr>
      <vt:lpstr>TCP: Reliable, in-order delivery</vt:lpstr>
      <vt:lpstr>Connections (or sessions)</vt:lpstr>
      <vt:lpstr>Services not available</vt:lpstr>
      <vt:lpstr>Ports</vt:lpstr>
      <vt:lpstr>Multiplexing and Demultiplexing</vt:lpstr>
      <vt:lpstr>PowerPoint Presentation</vt:lpstr>
      <vt:lpstr>PowerPoint Presentation</vt:lpstr>
      <vt:lpstr>PowerPoint Presentation</vt:lpstr>
      <vt:lpstr>PowerPoint Presentation</vt:lpstr>
      <vt:lpstr>Connection Mappings</vt:lpstr>
      <vt:lpstr>Any Questions?</vt:lpstr>
      <vt:lpstr>UDP</vt:lpstr>
      <vt:lpstr>UDP: User Datagram Protocol </vt:lpstr>
      <vt:lpstr>Question</vt:lpstr>
      <vt:lpstr>Why Would Anyone Use UDP?</vt:lpstr>
      <vt:lpstr>Popular Applications That Use UDP</vt:lpstr>
      <vt:lpstr>TCP</vt:lpstr>
      <vt:lpstr>Transmission Control Protocol (TCP)</vt:lpstr>
      <vt:lpstr>Major Notation Change</vt:lpstr>
      <vt:lpstr>Basic Components of Reliability</vt:lpstr>
      <vt:lpstr>Other TCP Design Decisions</vt:lpstr>
      <vt:lpstr>TCP Header</vt:lpstr>
      <vt:lpstr>TCP Header</vt:lpstr>
      <vt:lpstr>Segments and Sequence Numbers</vt:lpstr>
      <vt:lpstr>TCP “Stream of Bytes” Service…</vt:lpstr>
      <vt:lpstr>… Provided Using TCP “Segments”</vt:lpstr>
      <vt:lpstr>TCP Segment</vt:lpstr>
      <vt:lpstr>Sequence Numbers</vt:lpstr>
      <vt:lpstr>Sequence Numbers</vt:lpstr>
      <vt:lpstr>ACKing and Sequence Numbers</vt:lpstr>
      <vt:lpstr>Pattern (w/ only one packet in flight)</vt:lpstr>
      <vt:lpstr>TCP Header</vt:lpstr>
      <vt:lpstr>TCP Header</vt:lpstr>
      <vt:lpstr>TCP Header</vt:lpstr>
      <vt:lpstr>Sliding Window Flow Control</vt:lpstr>
      <vt:lpstr>Filling the Pipe</vt:lpstr>
      <vt:lpstr>Advertised Window Limits Rate</vt:lpstr>
      <vt:lpstr>Any Questions?</vt:lpstr>
      <vt:lpstr>Implementing Sliding Window</vt:lpstr>
      <vt:lpstr>TCP Header</vt:lpstr>
      <vt:lpstr>TCP Header: What’s left?</vt:lpstr>
      <vt:lpstr>TCP Header: What’s left?</vt:lpstr>
      <vt:lpstr>TCP Header: What’s left?</vt:lpstr>
      <vt:lpstr>TCP Connection Establishment and Initial Sequence Numbers</vt:lpstr>
      <vt:lpstr>Initial Sequence Number (ISN)</vt:lpstr>
      <vt:lpstr>Establishing a TCP Connection</vt:lpstr>
      <vt:lpstr>TCP Header</vt:lpstr>
      <vt:lpstr>Step 1: A’s Initial SYN Packet</vt:lpstr>
      <vt:lpstr>Step 2: B’s SYN-ACK Packet</vt:lpstr>
      <vt:lpstr>Step 3: A’s ACK of the SYN-ACK</vt:lpstr>
      <vt:lpstr>Timing Diagram: 3-Way Handshaking</vt:lpstr>
      <vt:lpstr>Note: TCP is Duplex</vt:lpstr>
      <vt:lpstr>What if the SYN Packet Gets Lost?</vt:lpstr>
      <vt:lpstr>SYN Loss and Web Downloads</vt:lpstr>
      <vt:lpstr>Tearing Down the Connection</vt:lpstr>
      <vt:lpstr>Normal Termination, One Side At A Time</vt:lpstr>
      <vt:lpstr>Normal Termination, Both Together</vt:lpstr>
      <vt:lpstr>Abrupt Termination</vt:lpstr>
      <vt:lpstr>TCP State Transitions</vt:lpstr>
      <vt:lpstr>An Simpler View of the Client Side</vt:lpstr>
      <vt:lpstr>TCP Retransmission</vt:lpstr>
      <vt:lpstr>Two Mechanisms for Retransmission</vt:lpstr>
      <vt:lpstr>Loss with cumulative ACKs</vt:lpstr>
      <vt:lpstr>Loss with cumulative ACKs</vt:lpstr>
      <vt:lpstr>Timeouts and Retransmissions</vt:lpstr>
      <vt:lpstr>Setting the Timeout Value (RTO)</vt:lpstr>
      <vt:lpstr>Could Base RTO on RTT Estimation</vt:lpstr>
      <vt:lpstr>Exponential Averaging Example</vt:lpstr>
      <vt:lpstr>Exponential Averaging in Action</vt:lpstr>
      <vt:lpstr>Jacobson/Karels Algorithm</vt:lpstr>
      <vt:lpstr>With Jacobson/Karels</vt:lpstr>
      <vt:lpstr>Problem: Ambiguous Measurements</vt:lpstr>
      <vt:lpstr>The Following TCP Rules….</vt:lpstr>
      <vt:lpstr>TCP Timers</vt:lpstr>
      <vt:lpstr>Use Only “Clean” Samples for ETO</vt:lpstr>
      <vt:lpstr>Example</vt:lpstr>
      <vt:lpstr>Setting RTO</vt:lpstr>
      <vt:lpstr>Example</vt:lpstr>
      <vt:lpstr>Example (Cont’d)</vt:lpstr>
      <vt:lpstr>Example (Cont’d)</vt:lpstr>
      <vt:lpstr>This is all very interesting, but…..</vt:lpstr>
      <vt:lpstr>Any Questions?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Scott Shenker</cp:lastModifiedBy>
  <cp:revision>569</cp:revision>
  <cp:lastPrinted>2016-09-07T02:02:02Z</cp:lastPrinted>
  <dcterms:created xsi:type="dcterms:W3CDTF">2015-08-26T13:04:16Z</dcterms:created>
  <dcterms:modified xsi:type="dcterms:W3CDTF">2017-10-17T23:48:49Z</dcterms:modified>
</cp:coreProperties>
</file>