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108"/>
  </p:notesMasterIdLst>
  <p:handoutMasterIdLst>
    <p:handoutMasterId r:id="rId109"/>
  </p:handoutMasterIdLst>
  <p:sldIdLst>
    <p:sldId id="1106" r:id="rId2"/>
    <p:sldId id="1108" r:id="rId3"/>
    <p:sldId id="1470" r:id="rId4"/>
    <p:sldId id="1296" r:id="rId5"/>
    <p:sldId id="1297" r:id="rId6"/>
    <p:sldId id="1298" r:id="rId7"/>
    <p:sldId id="1299" r:id="rId8"/>
    <p:sldId id="1300" r:id="rId9"/>
    <p:sldId id="1304" r:id="rId10"/>
    <p:sldId id="1333" r:id="rId11"/>
    <p:sldId id="1334" r:id="rId12"/>
    <p:sldId id="1301" r:id="rId13"/>
    <p:sldId id="1321" r:id="rId14"/>
    <p:sldId id="1322" r:id="rId15"/>
    <p:sldId id="1323" r:id="rId16"/>
    <p:sldId id="1324" r:id="rId17"/>
    <p:sldId id="1469" r:id="rId18"/>
    <p:sldId id="1325" r:id="rId19"/>
    <p:sldId id="1326" r:id="rId20"/>
    <p:sldId id="1327" r:id="rId21"/>
    <p:sldId id="1328" r:id="rId22"/>
    <p:sldId id="1307" r:id="rId23"/>
    <p:sldId id="1468" r:id="rId24"/>
    <p:sldId id="1310" r:id="rId25"/>
    <p:sldId id="1359" r:id="rId26"/>
    <p:sldId id="1360" r:id="rId27"/>
    <p:sldId id="1361" r:id="rId28"/>
    <p:sldId id="1362" r:id="rId29"/>
    <p:sldId id="1363" r:id="rId30"/>
    <p:sldId id="1364" r:id="rId31"/>
    <p:sldId id="1365" r:id="rId32"/>
    <p:sldId id="1366" r:id="rId33"/>
    <p:sldId id="1367" r:id="rId34"/>
    <p:sldId id="1368" r:id="rId35"/>
    <p:sldId id="1369" r:id="rId36"/>
    <p:sldId id="1370" r:id="rId37"/>
    <p:sldId id="1371" r:id="rId38"/>
    <p:sldId id="1372" r:id="rId39"/>
    <p:sldId id="1373" r:id="rId40"/>
    <p:sldId id="1374" r:id="rId41"/>
    <p:sldId id="1375" r:id="rId42"/>
    <p:sldId id="1376" r:id="rId43"/>
    <p:sldId id="1377" r:id="rId44"/>
    <p:sldId id="1378" r:id="rId45"/>
    <p:sldId id="1379" r:id="rId46"/>
    <p:sldId id="1380" r:id="rId47"/>
    <p:sldId id="1381" r:id="rId48"/>
    <p:sldId id="1382" r:id="rId49"/>
    <p:sldId id="1383" r:id="rId50"/>
    <p:sldId id="1384" r:id="rId51"/>
    <p:sldId id="1385" r:id="rId52"/>
    <p:sldId id="1386" r:id="rId53"/>
    <p:sldId id="1387" r:id="rId54"/>
    <p:sldId id="1388" r:id="rId55"/>
    <p:sldId id="1389" r:id="rId56"/>
    <p:sldId id="1417" r:id="rId57"/>
    <p:sldId id="1418" r:id="rId58"/>
    <p:sldId id="1419" r:id="rId59"/>
    <p:sldId id="1420" r:id="rId60"/>
    <p:sldId id="1421" r:id="rId61"/>
    <p:sldId id="1422" r:id="rId62"/>
    <p:sldId id="1423" r:id="rId63"/>
    <p:sldId id="1424" r:id="rId64"/>
    <p:sldId id="1425" r:id="rId65"/>
    <p:sldId id="1426" r:id="rId66"/>
    <p:sldId id="1427" r:id="rId67"/>
    <p:sldId id="1428" r:id="rId68"/>
    <p:sldId id="1429" r:id="rId69"/>
    <p:sldId id="1430" r:id="rId70"/>
    <p:sldId id="1431" r:id="rId71"/>
    <p:sldId id="1432" r:id="rId72"/>
    <p:sldId id="1433" r:id="rId73"/>
    <p:sldId id="1434" r:id="rId74"/>
    <p:sldId id="1435" r:id="rId75"/>
    <p:sldId id="1436" r:id="rId76"/>
    <p:sldId id="1437" r:id="rId77"/>
    <p:sldId id="1438" r:id="rId78"/>
    <p:sldId id="1439" r:id="rId79"/>
    <p:sldId id="1440" r:id="rId80"/>
    <p:sldId id="1441" r:id="rId81"/>
    <p:sldId id="1442" r:id="rId82"/>
    <p:sldId id="1443" r:id="rId83"/>
    <p:sldId id="1444" r:id="rId84"/>
    <p:sldId id="1445" r:id="rId85"/>
    <p:sldId id="1446" r:id="rId86"/>
    <p:sldId id="1447" r:id="rId87"/>
    <p:sldId id="1448" r:id="rId88"/>
    <p:sldId id="1449" r:id="rId89"/>
    <p:sldId id="1450" r:id="rId90"/>
    <p:sldId id="1451" r:id="rId91"/>
    <p:sldId id="1452" r:id="rId92"/>
    <p:sldId id="1453" r:id="rId93"/>
    <p:sldId id="1454" r:id="rId94"/>
    <p:sldId id="1455" r:id="rId95"/>
    <p:sldId id="1456" r:id="rId96"/>
    <p:sldId id="1457" r:id="rId97"/>
    <p:sldId id="1458" r:id="rId98"/>
    <p:sldId id="1459" r:id="rId99"/>
    <p:sldId id="1460" r:id="rId100"/>
    <p:sldId id="1461" r:id="rId101"/>
    <p:sldId id="1462" r:id="rId102"/>
    <p:sldId id="1463" r:id="rId103"/>
    <p:sldId id="1464" r:id="rId104"/>
    <p:sldId id="1465" r:id="rId105"/>
    <p:sldId id="1466" r:id="rId106"/>
    <p:sldId id="1467" r:id="rId107"/>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1pPr>
    <a:lvl2pPr marL="4572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2pPr>
    <a:lvl3pPr marL="9144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3pPr>
    <a:lvl4pPr marL="13716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4pPr>
    <a:lvl5pPr marL="18288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5pPr>
    <a:lvl6pPr marL="2286000" algn="l" defTabSz="914400" rtl="0" eaLnBrk="1" latinLnBrk="0" hangingPunct="1">
      <a:defRPr sz="2000" b="1" kern="1200">
        <a:solidFill>
          <a:schemeClr val="tx1"/>
        </a:solidFill>
        <a:latin typeface="Courier New" charset="0"/>
        <a:ea typeface="ＭＳ Ｐゴシック" charset="-128"/>
        <a:cs typeface="+mn-cs"/>
      </a:defRPr>
    </a:lvl6pPr>
    <a:lvl7pPr marL="2743200" algn="l" defTabSz="914400" rtl="0" eaLnBrk="1" latinLnBrk="0" hangingPunct="1">
      <a:defRPr sz="2000" b="1" kern="1200">
        <a:solidFill>
          <a:schemeClr val="tx1"/>
        </a:solidFill>
        <a:latin typeface="Courier New" charset="0"/>
        <a:ea typeface="ＭＳ Ｐゴシック" charset="-128"/>
        <a:cs typeface="+mn-cs"/>
      </a:defRPr>
    </a:lvl7pPr>
    <a:lvl8pPr marL="3200400" algn="l" defTabSz="914400" rtl="0" eaLnBrk="1" latinLnBrk="0" hangingPunct="1">
      <a:defRPr sz="2000" b="1" kern="1200">
        <a:solidFill>
          <a:schemeClr val="tx1"/>
        </a:solidFill>
        <a:latin typeface="Courier New" charset="0"/>
        <a:ea typeface="ＭＳ Ｐゴシック" charset="-128"/>
        <a:cs typeface="+mn-cs"/>
      </a:defRPr>
    </a:lvl8pPr>
    <a:lvl9pPr marL="3657600" algn="l" defTabSz="914400" rtl="0" eaLnBrk="1" latinLnBrk="0" hangingPunct="1">
      <a:defRPr sz="2000" b="1" kern="1200">
        <a:solidFill>
          <a:schemeClr val="tx1"/>
        </a:solidFill>
        <a:latin typeface="Courier New"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nker@icsi.berkeley.edu" initials="s" lastIdx="1" clrIdx="0"/>
  <p:cmAuthor id="2" name="shenker@icsi.berkeley.edu" initials="s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6CCFF"/>
    <a:srgbClr val="800080"/>
    <a:srgbClr val="FF9857"/>
    <a:srgbClr val="FFFF99"/>
    <a:srgbClr val="FFCC99"/>
    <a:srgbClr val="FF3300"/>
    <a:srgbClr val="CCFF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347"/>
    <p:restoredTop sz="91798"/>
  </p:normalViewPr>
  <p:slideViewPr>
    <p:cSldViewPr>
      <p:cViewPr>
        <p:scale>
          <a:sx n="85" d="100"/>
          <a:sy n="85" d="100"/>
        </p:scale>
        <p:origin x="432" y="272"/>
      </p:cViewPr>
      <p:guideLst>
        <p:guide orient="horz" pos="2160"/>
        <p:guide pos="2880"/>
      </p:guideLst>
    </p:cSldViewPr>
  </p:slideViewPr>
  <p:outlineViewPr>
    <p:cViewPr>
      <p:scale>
        <a:sx n="33" d="100"/>
        <a:sy n="33" d="100"/>
      </p:scale>
      <p:origin x="0" y="-20440"/>
    </p:cViewPr>
  </p:outlineViewPr>
  <p:notesTextViewPr>
    <p:cViewPr>
      <p:scale>
        <a:sx n="66" d="100"/>
        <a:sy n="66" d="100"/>
      </p:scale>
      <p:origin x="0" y="0"/>
    </p:cViewPr>
  </p:notesTextViewPr>
  <p:sorterViewPr>
    <p:cViewPr>
      <p:scale>
        <a:sx n="100" d="100"/>
        <a:sy n="100" d="100"/>
      </p:scale>
      <p:origin x="0" y="2432"/>
    </p:cViewPr>
  </p:sorterViewPr>
  <p:notesViewPr>
    <p:cSldViewPr>
      <p:cViewPr varScale="1">
        <p:scale>
          <a:sx n="80" d="100"/>
          <a:sy n="80" d="100"/>
        </p:scale>
        <p:origin x="-129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notesMaster" Target="notesMasters/notesMaster1.xml"/><Relationship Id="rId109"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commentAuthors" Target="commentAuthor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presProps" Target="presProps.xml"/><Relationship Id="rId112" Type="http://schemas.openxmlformats.org/officeDocument/2006/relationships/viewProps" Target="viewProps.xml"/><Relationship Id="rId113" Type="http://schemas.openxmlformats.org/officeDocument/2006/relationships/theme" Target="theme/theme1.xml"/><Relationship Id="rId11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eaLnBrk="1" hangingPunct="1">
              <a:defRPr sz="1300">
                <a:ea typeface="+mn-ea"/>
                <a:cs typeface="+mn-cs"/>
              </a:defRPr>
            </a:lvl1pPr>
          </a:lstStyle>
          <a:p>
            <a:pPr>
              <a:defRPr/>
            </a:pPr>
            <a:endParaRPr lang="en-US"/>
          </a:p>
        </p:txBody>
      </p:sp>
      <p:sp>
        <p:nvSpPr>
          <p:cNvPr id="10649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r" defTabSz="966788" eaLnBrk="1" hangingPunct="1">
              <a:defRPr sz="1300">
                <a:ea typeface="+mn-ea"/>
                <a:cs typeface="+mn-cs"/>
              </a:defRPr>
            </a:lvl1pPr>
          </a:lstStyle>
          <a:p>
            <a:pPr>
              <a:defRPr/>
            </a:pPr>
            <a:endParaRPr lang="en-US"/>
          </a:p>
        </p:txBody>
      </p:sp>
      <p:sp>
        <p:nvSpPr>
          <p:cNvPr id="10650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eaLnBrk="1" hangingPunct="1">
              <a:defRPr sz="1300">
                <a:ea typeface="+mn-ea"/>
                <a:cs typeface="+mn-cs"/>
              </a:defRPr>
            </a:lvl1pPr>
          </a:lstStyle>
          <a:p>
            <a:pPr>
              <a:defRPr/>
            </a:pPr>
            <a:endParaRPr lang="en-US"/>
          </a:p>
        </p:txBody>
      </p:sp>
      <p:sp>
        <p:nvSpPr>
          <p:cNvPr id="10650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r" defTabSz="966788" eaLnBrk="1" hangingPunct="1">
              <a:defRPr sz="1300" smtClean="0"/>
            </a:lvl1pPr>
          </a:lstStyle>
          <a:p>
            <a:pPr>
              <a:defRPr/>
            </a:pPr>
            <a:fld id="{B48BE3C3-F760-C44A-B472-7818E133FA7A}" type="slidenum">
              <a:rPr lang="en-US" altLang="en-US"/>
              <a:pPr>
                <a:defRPr/>
              </a:pPr>
              <a:t>‹#›</a:t>
            </a:fld>
            <a:endParaRPr lang="en-US" altLang="en-US"/>
          </a:p>
        </p:txBody>
      </p:sp>
    </p:spTree>
    <p:extLst>
      <p:ext uri="{BB962C8B-B14F-4D97-AF65-F5344CB8AC3E}">
        <p14:creationId xmlns:p14="http://schemas.microsoft.com/office/powerpoint/2010/main" val="16100495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eaLnBrk="1" hangingPunct="1">
              <a:defRPr sz="1300" b="0">
                <a:latin typeface="Times New Roman" charset="0"/>
                <a:ea typeface="+mn-ea"/>
                <a:cs typeface="+mn-cs"/>
              </a:defRPr>
            </a:lvl1pPr>
          </a:lstStyle>
          <a:p>
            <a:pPr>
              <a:defRPr/>
            </a:pPr>
            <a:endParaRPr lang="en-US"/>
          </a:p>
        </p:txBody>
      </p:sp>
      <p:sp>
        <p:nvSpPr>
          <p:cNvPr id="1761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r" defTabSz="957263" eaLnBrk="1" hangingPunct="1">
              <a:defRPr sz="1300" b="0">
                <a:latin typeface="Times New Roman"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61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eaLnBrk="1" hangingPunct="1">
              <a:defRPr sz="1300" b="0">
                <a:latin typeface="Times New Roman" charset="0"/>
                <a:ea typeface="+mn-ea"/>
                <a:cs typeface="+mn-cs"/>
              </a:defRPr>
            </a:lvl1pPr>
          </a:lstStyle>
          <a:p>
            <a:pPr>
              <a:defRPr/>
            </a:pPr>
            <a:endParaRPr lang="en-US"/>
          </a:p>
        </p:txBody>
      </p:sp>
      <p:sp>
        <p:nvSpPr>
          <p:cNvPr id="1761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r" defTabSz="957263" eaLnBrk="1" hangingPunct="1">
              <a:defRPr sz="1300" b="0" smtClean="0">
                <a:latin typeface="Times New Roman" charset="0"/>
              </a:defRPr>
            </a:lvl1pPr>
          </a:lstStyle>
          <a:p>
            <a:pPr>
              <a:defRPr/>
            </a:pPr>
            <a:fld id="{8BD814C7-3223-AB4B-93E5-59B823641D1E}" type="slidenum">
              <a:rPr lang="en-US" altLang="en-US"/>
              <a:pPr>
                <a:defRPr/>
              </a:pPr>
              <a:t>‹#›</a:t>
            </a:fld>
            <a:endParaRPr lang="en-US" altLang="en-US"/>
          </a:p>
        </p:txBody>
      </p:sp>
    </p:spTree>
    <p:extLst>
      <p:ext uri="{BB962C8B-B14F-4D97-AF65-F5344CB8AC3E}">
        <p14:creationId xmlns:p14="http://schemas.microsoft.com/office/powerpoint/2010/main" val="110763362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1</a:t>
            </a:fld>
            <a:endParaRPr lang="en-US" altLang="en-US"/>
          </a:p>
        </p:txBody>
      </p:sp>
    </p:spTree>
    <p:extLst>
      <p:ext uri="{BB962C8B-B14F-4D97-AF65-F5344CB8AC3E}">
        <p14:creationId xmlns:p14="http://schemas.microsoft.com/office/powerpoint/2010/main" val="418918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Rot="1" noChangeAspect="1" noChangeArrowheads="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51781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Rot="1" noChangeAspect="1" noChangeArrowheads="1"/>
          </p:cNvSpPr>
          <p:nvPr>
            <p:ph type="sldImg"/>
          </p:nvPr>
        </p:nvSpPr>
        <p:spPr>
          <a:solidFill>
            <a:srgbClr val="FFFFFF"/>
          </a:solidFill>
          <a:ln/>
        </p:spPr>
      </p:sp>
      <p:sp>
        <p:nvSpPr>
          <p:cNvPr id="10240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816971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22826C6A-9541-7045-AAF8-F76FE900ED35}" type="slidenum">
              <a:rPr lang="en-US" sz="1300" b="0">
                <a:latin typeface="Times New Roman" charset="0"/>
              </a:rPr>
              <a:pPr eaLnBrk="1" hangingPunct="1"/>
              <a:t>41</a:t>
            </a:fld>
            <a:endParaRPr lang="en-US" sz="1300" b="0">
              <a:latin typeface="Times New Roman" charset="0"/>
            </a:endParaRPr>
          </a:p>
        </p:txBody>
      </p:sp>
      <p:sp>
        <p:nvSpPr>
          <p:cNvPr id="70659" name="Rectangle 2"/>
          <p:cNvSpPr>
            <a:spLocks noGrp="1" noRot="1" noChangeAspect="1" noChangeArrowheads="1" noTextEdit="1"/>
          </p:cNvSpPr>
          <p:nvPr>
            <p:ph type="sldImg"/>
          </p:nvPr>
        </p:nvSpPr>
        <p:spPr>
          <a:xfrm>
            <a:off x="1250950" y="708025"/>
            <a:ext cx="4814888" cy="3611563"/>
          </a:xfrm>
          <a:solidFill>
            <a:srgbClr val="FFFFFF"/>
          </a:solidFill>
          <a:ln/>
        </p:spPr>
      </p:sp>
      <p:sp>
        <p:nvSpPr>
          <p:cNvPr id="70660" name="Rectangle 3"/>
          <p:cNvSpPr>
            <a:spLocks noGrp="1" noChangeArrowheads="1"/>
          </p:cNvSpPr>
          <p:nvPr>
            <p:ph type="body" idx="1"/>
          </p:nvPr>
        </p:nvSpPr>
        <p:spPr>
          <a:xfrm>
            <a:off x="942975" y="4564063"/>
            <a:ext cx="5429250" cy="4333875"/>
          </a:xfrm>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fr-FR">
              <a:ea typeface="ＭＳ Ｐゴシック" charset="0"/>
              <a:cs typeface="ＭＳ Ｐゴシック" charset="0"/>
            </a:endParaRPr>
          </a:p>
        </p:txBody>
      </p:sp>
    </p:spTree>
    <p:extLst>
      <p:ext uri="{BB962C8B-B14F-4D97-AF65-F5344CB8AC3E}">
        <p14:creationId xmlns:p14="http://schemas.microsoft.com/office/powerpoint/2010/main" val="1784760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97F5172E-D380-4348-84B1-443CFC9E7DD9}" type="slidenum">
              <a:rPr lang="en-US" sz="1300" b="0">
                <a:latin typeface="Times New Roman" charset="0"/>
              </a:rPr>
              <a:pPr eaLnBrk="1" hangingPunct="1"/>
              <a:t>42</a:t>
            </a:fld>
            <a:endParaRPr lang="en-US" sz="1300" b="0">
              <a:latin typeface="Times New Roman" charset="0"/>
            </a:endParaRPr>
          </a:p>
        </p:txBody>
      </p:sp>
      <p:sp>
        <p:nvSpPr>
          <p:cNvPr id="72707" name="Rectangle 2"/>
          <p:cNvSpPr>
            <a:spLocks noGrp="1" noRot="1" noChangeAspect="1" noChangeArrowheads="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88718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CA0CCB1-5C77-7B45-BE5D-9DEF4DCAA666}" type="slidenum">
              <a:rPr lang="en-US" sz="1300" b="0">
                <a:latin typeface="Times New Roman" charset="0"/>
              </a:rPr>
              <a:pPr eaLnBrk="1" hangingPunct="1"/>
              <a:t>43</a:t>
            </a:fld>
            <a:endParaRPr lang="en-US" sz="1300" b="0">
              <a:latin typeface="Times New Roman" charset="0"/>
            </a:endParaRPr>
          </a:p>
        </p:txBody>
      </p:sp>
      <p:sp>
        <p:nvSpPr>
          <p:cNvPr id="74755" name="Rectangle 2"/>
          <p:cNvSpPr>
            <a:spLocks noGrp="1" noRot="1" noChangeAspect="1" noChangeArrowheads="1"/>
          </p:cNvSpPr>
          <p:nvPr>
            <p:ph type="sldImg"/>
          </p:nvPr>
        </p:nvSpPr>
        <p:spPr>
          <a:solidFill>
            <a:srgbClr val="FFFFFF"/>
          </a:solidFill>
          <a:ln/>
        </p:spPr>
      </p:sp>
      <p:sp>
        <p:nvSpPr>
          <p:cNvPr id="7475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5051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Aggregation!</a:t>
            </a:r>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44</a:t>
            </a:fld>
            <a:endParaRPr lang="en-US" altLang="en-US"/>
          </a:p>
        </p:txBody>
      </p:sp>
    </p:spTree>
    <p:extLst>
      <p:ext uri="{BB962C8B-B14F-4D97-AF65-F5344CB8AC3E}">
        <p14:creationId xmlns:p14="http://schemas.microsoft.com/office/powerpoint/2010/main" val="1459338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3684E57D-3A96-1C4C-8E68-144AF146A09E}" type="slidenum">
              <a:rPr lang="en-US" sz="1300" b="0">
                <a:latin typeface="Times New Roman" charset="0"/>
              </a:rPr>
              <a:pPr eaLnBrk="1" hangingPunct="1"/>
              <a:t>45</a:t>
            </a:fld>
            <a:endParaRPr lang="en-US" sz="1300" b="0">
              <a:latin typeface="Times New Roman" charset="0"/>
            </a:endParaRPr>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86852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7F9CFF8F-FEAD-5F40-A538-3E6432ED87D2}" type="slidenum">
              <a:rPr lang="en-US" sz="1300" b="0">
                <a:latin typeface="Times New Roman" charset="0"/>
              </a:rPr>
              <a:pPr eaLnBrk="1" hangingPunct="1"/>
              <a:t>46</a:t>
            </a:fld>
            <a:endParaRPr lang="en-US" sz="1300" b="0">
              <a:latin typeface="Times New Roman" charset="0"/>
            </a:endParaRPr>
          </a:p>
        </p:txBody>
      </p:sp>
      <p:sp>
        <p:nvSpPr>
          <p:cNvPr id="81923" name="Rectangle 2"/>
          <p:cNvSpPr>
            <a:spLocks noGrp="1" noRot="1" noChangeAspect="1" noChangeArrowheads="1"/>
          </p:cNvSpPr>
          <p:nvPr>
            <p:ph type="sldImg"/>
          </p:nvPr>
        </p:nvSpPr>
        <p:spPr>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841292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Rot="1" noChangeAspect="1" noChangeArrowheads="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59384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Nxdomain</a:t>
            </a:r>
            <a:r>
              <a:rPr lang="en-US" dirty="0" smtClean="0"/>
              <a:t> = nonexistent domain</a:t>
            </a:r>
            <a:endParaRPr lang="en-US" dirty="0"/>
          </a:p>
        </p:txBody>
      </p:sp>
      <p:sp>
        <p:nvSpPr>
          <p:cNvPr id="4" name="Slide Number Placeholder 3"/>
          <p:cNvSpPr>
            <a:spLocks noGrp="1"/>
          </p:cNvSpPr>
          <p:nvPr>
            <p:ph type="sldNum" sz="quarter" idx="10"/>
          </p:nvPr>
        </p:nvSpPr>
        <p:spPr/>
        <p:txBody>
          <a:bodyPr/>
          <a:lstStyle/>
          <a:p>
            <a:pPr>
              <a:defRPr/>
            </a:pPr>
            <a:fld id="{973AB7D2-44D9-C341-97F4-AF3A6AE0BBCF}" type="slidenum">
              <a:rPr lang="en-US" smtClean="0"/>
              <a:pPr>
                <a:defRPr/>
              </a:pPr>
              <a:t>59</a:t>
            </a:fld>
            <a:endParaRPr lang="en-US"/>
          </a:p>
        </p:txBody>
      </p:sp>
    </p:spTree>
    <p:extLst>
      <p:ext uri="{BB962C8B-B14F-4D97-AF65-F5344CB8AC3E}">
        <p14:creationId xmlns:p14="http://schemas.microsoft.com/office/powerpoint/2010/main" val="358294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2D54F11-1446-9A4B-9BC9-EF5BC23E79FB}" type="slidenum">
              <a:rPr lang="en-US" sz="1300" b="0">
                <a:latin typeface="Times New Roman" charset="0"/>
              </a:rPr>
              <a:pPr eaLnBrk="1" hangingPunct="1"/>
              <a:t>4</a:t>
            </a:fld>
            <a:endParaRPr lang="en-US" sz="1300" b="0">
              <a:latin typeface="Times New Roman" charset="0"/>
            </a:endParaRPr>
          </a:p>
        </p:txBody>
      </p:sp>
      <p:sp>
        <p:nvSpPr>
          <p:cNvPr id="106499" name="Rectangle 2"/>
          <p:cNvSpPr>
            <a:spLocks noGrp="1" noRot="1" noChangeAspect="1" noChangeArrowheads="1"/>
          </p:cNvSpPr>
          <p:nvPr>
            <p:ph type="sldImg"/>
          </p:nvPr>
        </p:nvSpPr>
        <p:spPr>
          <a:solidFill>
            <a:srgbClr val="FFFFFF"/>
          </a:solidFill>
          <a:ln/>
        </p:spPr>
      </p:sp>
      <p:sp>
        <p:nvSpPr>
          <p:cNvPr id="10650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48899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a:t>
            </a:r>
            <a:endParaRPr lang="en-US" dirty="0"/>
          </a:p>
        </p:txBody>
      </p:sp>
      <p:sp>
        <p:nvSpPr>
          <p:cNvPr id="4" name="Slide Number Placeholder 3"/>
          <p:cNvSpPr>
            <a:spLocks noGrp="1"/>
          </p:cNvSpPr>
          <p:nvPr>
            <p:ph type="sldNum" sz="quarter" idx="10"/>
          </p:nvPr>
        </p:nvSpPr>
        <p:spPr/>
        <p:txBody>
          <a:bodyPr/>
          <a:lstStyle/>
          <a:p>
            <a:pPr>
              <a:defRPr/>
            </a:pPr>
            <a:fld id="{973AB7D2-44D9-C341-97F4-AF3A6AE0BBCF}" type="slidenum">
              <a:rPr lang="en-US" smtClean="0"/>
              <a:pPr>
                <a:defRPr/>
              </a:pPr>
              <a:t>62</a:t>
            </a:fld>
            <a:endParaRPr lang="en-US"/>
          </a:p>
        </p:txBody>
      </p:sp>
    </p:spTree>
    <p:extLst>
      <p:ext uri="{BB962C8B-B14F-4D97-AF65-F5344CB8AC3E}">
        <p14:creationId xmlns:p14="http://schemas.microsoft.com/office/powerpoint/2010/main" val="214199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F08BAEC-03B0-A04E-B111-D9E2D4A28CE4}" type="slidenum">
              <a:rPr lang="en-US" sz="1300" b="0">
                <a:latin typeface="Times New Roman" charset="0"/>
              </a:rPr>
              <a:pPr eaLnBrk="1" hangingPunct="1"/>
              <a:t>64</a:t>
            </a:fld>
            <a:endParaRPr lang="en-US" sz="1300" b="0">
              <a:latin typeface="Times New Roman" charset="0"/>
            </a:endParaRPr>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892378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E1F5FFE-DA7F-4947-BBC6-ADC6EEF77A0A}" type="slidenum">
              <a:rPr lang="en-US" sz="1300" b="0">
                <a:latin typeface="Times New Roman" charset="0"/>
              </a:rPr>
              <a:pPr eaLnBrk="1" hangingPunct="1"/>
              <a:t>65</a:t>
            </a:fld>
            <a:endParaRPr lang="en-US" sz="1300" b="0">
              <a:latin typeface="Times New Roman" charset="0"/>
            </a:endParaRPr>
          </a:p>
        </p:txBody>
      </p:sp>
      <p:sp>
        <p:nvSpPr>
          <p:cNvPr id="27651" name="Rectangle 2"/>
          <p:cNvSpPr>
            <a:spLocks noGrp="1" noRot="1" noChangeAspect="1" noChangeArrowheads="1" noTextEdit="1"/>
          </p:cNvSpPr>
          <p:nvPr>
            <p:ph type="sldImg"/>
          </p:nvPr>
        </p:nvSpPr>
        <p:spPr>
          <a:xfrm>
            <a:off x="1258888" y="720725"/>
            <a:ext cx="4800600" cy="3600450"/>
          </a:xfrm>
          <a:ln/>
        </p:spPr>
      </p:sp>
      <p:sp>
        <p:nvSpPr>
          <p:cNvPr id="27652"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1999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4AEBA379-93A0-A04E-87C9-E0D3C80309CA}" type="slidenum">
              <a:rPr lang="en-US" sz="1300" b="0">
                <a:latin typeface="Times New Roman" charset="0"/>
              </a:rPr>
              <a:pPr eaLnBrk="1" hangingPunct="1"/>
              <a:t>66</a:t>
            </a:fld>
            <a:endParaRPr lang="en-US" sz="1300" b="0">
              <a:latin typeface="Times New Roman" charset="0"/>
            </a:endParaRPr>
          </a:p>
        </p:txBody>
      </p:sp>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909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A6F33496-7387-534C-BBBA-05DE0EA6CD13}" type="slidenum">
              <a:rPr lang="en-US" sz="1300" b="0">
                <a:latin typeface="Times New Roman" charset="0"/>
              </a:rPr>
              <a:pPr eaLnBrk="1" hangingPunct="1"/>
              <a:t>69</a:t>
            </a:fld>
            <a:endParaRPr lang="en-US" sz="1300" b="0">
              <a:latin typeface="Times New Roman"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667775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0609F867-9013-3B45-ABDA-3BDB8C9B34E7}" type="slidenum">
              <a:rPr lang="en-US" sz="1300" b="0">
                <a:latin typeface="Times New Roman" charset="0"/>
              </a:rPr>
              <a:pPr eaLnBrk="1" hangingPunct="1"/>
              <a:t>70</a:t>
            </a:fld>
            <a:endParaRPr lang="en-US" sz="1300" b="0">
              <a:latin typeface="Times New Roman"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67572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578914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93602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DF7FD136-E245-E349-86E6-FB48F06477F1}" type="slidenum">
              <a:rPr lang="en-US" sz="1300" b="0">
                <a:latin typeface="Times New Roman" charset="0"/>
              </a:rPr>
              <a:pPr eaLnBrk="1" hangingPunct="1"/>
              <a:t>78</a:t>
            </a:fld>
            <a:endParaRPr lang="en-US" sz="1300" b="0">
              <a:latin typeface="Times New Roman"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682487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ＭＳ Ｐゴシック" charset="0"/>
                <a:cs typeface="ＭＳ Ｐゴシック" charset="0"/>
              </a:rPr>
              <a:t>Creates a notion of a </a:t>
            </a:r>
            <a:r>
              <a:rPr lang="ja-JP" altLang="en-US" dirty="0">
                <a:ea typeface="ＭＳ Ｐゴシック" charset="0"/>
                <a:cs typeface="ＭＳ Ｐゴシック" charset="0"/>
              </a:rPr>
              <a:t>“</a:t>
            </a:r>
            <a:r>
              <a:rPr lang="en-US" dirty="0">
                <a:ea typeface="ＭＳ Ｐゴシック" charset="0"/>
                <a:cs typeface="ＭＳ Ｐゴシック" charset="0"/>
              </a:rPr>
              <a:t>SESSION</a:t>
            </a:r>
            <a:r>
              <a:rPr lang="ja-JP" altLang="en-US" dirty="0">
                <a:ea typeface="ＭＳ Ｐゴシック" charset="0"/>
                <a:cs typeface="ＭＳ Ｐゴシック" charset="0"/>
              </a:rPr>
              <a:t>”</a:t>
            </a:r>
            <a:r>
              <a:rPr lang="en-US" dirty="0">
                <a:ea typeface="ＭＳ Ｐゴシック" charset="0"/>
                <a:cs typeface="ＭＳ Ｐゴシック" charset="0"/>
              </a:rPr>
              <a:t> for the user</a:t>
            </a:r>
          </a:p>
          <a:p>
            <a:r>
              <a:rPr lang="en-US" dirty="0">
                <a:ea typeface="ＭＳ Ｐゴシック" charset="0"/>
                <a:cs typeface="ＭＳ Ｐゴシック" charset="0"/>
              </a:rPr>
              <a:t>Customize the user experience</a:t>
            </a:r>
          </a:p>
          <a:p>
            <a:r>
              <a:rPr lang="en-US" dirty="0" err="1">
                <a:ea typeface="ＭＳ Ｐゴシック" charset="0"/>
                <a:cs typeface="ＭＳ Ｐゴシック" charset="0"/>
              </a:rPr>
              <a:t>Statefulness</a:t>
            </a:r>
            <a:r>
              <a:rPr lang="en-US" dirty="0">
                <a:ea typeface="ＭＳ Ｐゴシック" charset="0"/>
                <a:cs typeface="ＭＳ Ｐゴシック" charset="0"/>
              </a:rPr>
              <a:t> comes from the client </a:t>
            </a:r>
            <a:r>
              <a:rPr lang="en-US" dirty="0" smtClean="0">
                <a:ea typeface="ＭＳ Ｐゴシック" charset="0"/>
                <a:cs typeface="ＭＳ Ｐゴシック" charset="0"/>
              </a:rPr>
              <a:t>side</a:t>
            </a:r>
          </a:p>
          <a:p>
            <a:endParaRPr lang="en-US" dirty="0" smtClean="0">
              <a:ea typeface="ＭＳ Ｐゴシック" charset="0"/>
              <a:cs typeface="ＭＳ Ｐゴシック" charset="0"/>
            </a:endParaRPr>
          </a:p>
          <a:p>
            <a:r>
              <a:rPr lang="en-US" dirty="0" smtClean="0">
                <a:ea typeface="ＭＳ Ｐゴシック" charset="0"/>
                <a:cs typeface="ＭＳ Ｐゴシック" charset="0"/>
              </a:rPr>
              <a:t>Me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3838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19</a:t>
            </a:fld>
            <a:endParaRPr lang="en-US" altLang="en-US"/>
          </a:p>
        </p:txBody>
      </p:sp>
    </p:spTree>
    <p:extLst>
      <p:ext uri="{BB962C8B-B14F-4D97-AF65-F5344CB8AC3E}">
        <p14:creationId xmlns:p14="http://schemas.microsoft.com/office/powerpoint/2010/main" val="1995053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F08BAEC-03B0-A04E-B111-D9E2D4A28CE4}" type="slidenum">
              <a:rPr lang="en-US" sz="1300" b="0">
                <a:latin typeface="Times New Roman" charset="0"/>
              </a:rPr>
              <a:pPr eaLnBrk="1" hangingPunct="1"/>
              <a:t>81</a:t>
            </a:fld>
            <a:endParaRPr lang="en-US" sz="1300" b="0">
              <a:latin typeface="Times New Roman" charset="0"/>
            </a:endParaRPr>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05212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580757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324321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16886014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435764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337871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026928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28513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079152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91572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24</a:t>
            </a:fld>
            <a:endParaRPr lang="en-US" altLang="en-US"/>
          </a:p>
        </p:txBody>
      </p:sp>
    </p:spTree>
    <p:extLst>
      <p:ext uri="{BB962C8B-B14F-4D97-AF65-F5344CB8AC3E}">
        <p14:creationId xmlns:p14="http://schemas.microsoft.com/office/powerpoint/2010/main" val="576080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546467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Transcoding = change compression rate per user</a:t>
            </a:r>
            <a:r>
              <a:rPr lang="ja-JP" altLang="en-US">
                <a:ea typeface="ＭＳ Ｐゴシック" charset="0"/>
                <a:cs typeface="ＭＳ Ｐゴシック" charset="0"/>
              </a:rPr>
              <a:t>’</a:t>
            </a:r>
            <a:r>
              <a:rPr lang="en-US">
                <a:ea typeface="ＭＳ Ｐゴシック" charset="0"/>
                <a:cs typeface="ＭＳ Ｐゴシック" charset="0"/>
              </a:rPr>
              <a:t>s bandwidth</a:t>
            </a:r>
          </a:p>
        </p:txBody>
      </p:sp>
    </p:spTree>
    <p:extLst>
      <p:ext uri="{BB962C8B-B14F-4D97-AF65-F5344CB8AC3E}">
        <p14:creationId xmlns:p14="http://schemas.microsoft.com/office/powerpoint/2010/main" val="14153799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6917628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33884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F08BAEC-03B0-A04E-B111-D9E2D4A28CE4}" type="slidenum">
              <a:rPr lang="en-US" sz="1300" b="0">
                <a:latin typeface="Times New Roman" charset="0"/>
              </a:rPr>
              <a:pPr eaLnBrk="1" hangingPunct="1"/>
              <a:t>25</a:t>
            </a:fld>
            <a:endParaRPr lang="en-US" sz="1300" b="0">
              <a:latin typeface="Times New Roman" charset="0"/>
            </a:endParaRPr>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98381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F2A1D53B-0B65-174C-A832-8F76934966BD}" type="slidenum">
              <a:rPr lang="en-US" sz="1300" b="0">
                <a:latin typeface="Times New Roman" charset="0"/>
              </a:rPr>
              <a:pPr eaLnBrk="1" hangingPunct="1"/>
              <a:t>28</a:t>
            </a:fld>
            <a:endParaRPr lang="en-US" sz="1300" b="0">
              <a:latin typeface="Times New Roman" charset="0"/>
            </a:endParaRPr>
          </a:p>
        </p:txBody>
      </p:sp>
      <p:sp>
        <p:nvSpPr>
          <p:cNvPr id="64515" name="Rectangle 2"/>
          <p:cNvSpPr>
            <a:spLocks noGrp="1" noRot="1" noChangeAspect="1" noChangeArrowheads="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10929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have one without the other…</a:t>
            </a:r>
            <a:endParaRPr lang="en-US" dirty="0"/>
          </a:p>
        </p:txBody>
      </p:sp>
      <p:sp>
        <p:nvSpPr>
          <p:cNvPr id="4" name="Slide Number Placeholder 3"/>
          <p:cNvSpPr>
            <a:spLocks noGrp="1"/>
          </p:cNvSpPr>
          <p:nvPr>
            <p:ph type="sldNum" sz="quarter" idx="10"/>
          </p:nvPr>
        </p:nvSpPr>
        <p:spPr/>
        <p:txBody>
          <a:bodyPr/>
          <a:lstStyle/>
          <a:p>
            <a:pPr>
              <a:defRPr/>
            </a:pPr>
            <a:fld id="{973AB7D2-44D9-C341-97F4-AF3A6AE0BBCF}" type="slidenum">
              <a:rPr lang="en-US" smtClean="0"/>
              <a:pPr>
                <a:defRPr/>
              </a:pPr>
              <a:t>29</a:t>
            </a:fld>
            <a:endParaRPr lang="en-US"/>
          </a:p>
        </p:txBody>
      </p:sp>
    </p:spTree>
    <p:extLst>
      <p:ext uri="{BB962C8B-B14F-4D97-AF65-F5344CB8AC3E}">
        <p14:creationId xmlns:p14="http://schemas.microsoft.com/office/powerpoint/2010/main" val="289281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gTLDs</a:t>
            </a:r>
            <a:r>
              <a:rPr lang="en-US" dirty="0" smtClean="0"/>
              <a:t> and </a:t>
            </a:r>
            <a:r>
              <a:rPr lang="en-US" dirty="0" err="1" smtClean="0"/>
              <a:t>ccTLDs</a:t>
            </a:r>
            <a:endParaRPr lang="en-US" dirty="0" smtClean="0"/>
          </a:p>
          <a:p>
            <a:endParaRPr lang="en-US" dirty="0"/>
          </a:p>
        </p:txBody>
      </p:sp>
    </p:spTree>
    <p:extLst>
      <p:ext uri="{BB962C8B-B14F-4D97-AF65-F5344CB8AC3E}">
        <p14:creationId xmlns:p14="http://schemas.microsoft.com/office/powerpoint/2010/main" val="65508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4C77BAE-B1F9-894F-A30D-94797C2329C5}" type="slidenum">
              <a:rPr lang="en-US" sz="1300" b="0">
                <a:latin typeface="Times New Roman" charset="0"/>
              </a:rPr>
              <a:pPr eaLnBrk="1" hangingPunct="1"/>
              <a:t>33</a:t>
            </a:fld>
            <a:endParaRPr lang="en-US" sz="1300" b="0">
              <a:latin typeface="Times New Roman" charset="0"/>
            </a:endParaRPr>
          </a:p>
        </p:txBody>
      </p:sp>
      <p:sp>
        <p:nvSpPr>
          <p:cNvPr id="68611" name="Rectangle 2"/>
          <p:cNvSpPr>
            <a:spLocks noGrp="1" noRot="1" noChangeAspect="1" noChangeArrowheads="1" noTextEdit="1"/>
          </p:cNvSpPr>
          <p:nvPr>
            <p:ph type="sldImg"/>
          </p:nvPr>
        </p:nvSpPr>
        <p:spPr>
          <a:xfrm>
            <a:off x="1250950" y="708025"/>
            <a:ext cx="4814888" cy="3611563"/>
          </a:xfrm>
          <a:solidFill>
            <a:srgbClr val="FFFFFF"/>
          </a:solidFill>
          <a:ln/>
        </p:spPr>
      </p:sp>
      <p:sp>
        <p:nvSpPr>
          <p:cNvPr id="68612" name="Rectangle 3"/>
          <p:cNvSpPr>
            <a:spLocks noGrp="1" noChangeArrowheads="1"/>
          </p:cNvSpPr>
          <p:nvPr>
            <p:ph type="body" idx="1"/>
          </p:nvPr>
        </p:nvSpPr>
        <p:spPr>
          <a:xfrm>
            <a:off x="942975" y="4564063"/>
            <a:ext cx="5429250" cy="4333875"/>
          </a:xfrm>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fr-FR">
              <a:ea typeface="ＭＳ Ｐゴシック" charset="0"/>
              <a:cs typeface="ＭＳ Ｐゴシック" charset="0"/>
            </a:endParaRPr>
          </a:p>
        </p:txBody>
      </p:sp>
    </p:spTree>
    <p:extLst>
      <p:ext uri="{BB962C8B-B14F-4D97-AF65-F5344CB8AC3E}">
        <p14:creationId xmlns:p14="http://schemas.microsoft.com/office/powerpoint/2010/main" val="62877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682788-C7CE-9044-87D5-275ACBF26035}" type="slidenum">
              <a:rPr lang="en-US" altLang="en-US"/>
              <a:pPr>
                <a:defRPr/>
              </a:pPr>
              <a:t>‹#›</a:t>
            </a:fld>
            <a:endParaRPr lang="en-US" altLang="en-US"/>
          </a:p>
        </p:txBody>
      </p:sp>
    </p:spTree>
    <p:extLst>
      <p:ext uri="{BB962C8B-B14F-4D97-AF65-F5344CB8AC3E}">
        <p14:creationId xmlns:p14="http://schemas.microsoft.com/office/powerpoint/2010/main" val="1281306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0C1565-3E36-7B4A-B50F-E3686F8F960F}" type="slidenum">
              <a:rPr lang="en-US" altLang="en-US"/>
              <a:pPr>
                <a:defRPr/>
              </a:pPr>
              <a:t>‹#›</a:t>
            </a:fld>
            <a:endParaRPr lang="en-US" altLang="en-US"/>
          </a:p>
        </p:txBody>
      </p:sp>
    </p:spTree>
    <p:extLst>
      <p:ext uri="{BB962C8B-B14F-4D97-AF65-F5344CB8AC3E}">
        <p14:creationId xmlns:p14="http://schemas.microsoft.com/office/powerpoint/2010/main" val="605472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8C9ECEF-3851-E64E-9465-C326272ABD2F}" type="slidenum">
              <a:rPr lang="en-US" altLang="en-US"/>
              <a:pPr>
                <a:defRPr/>
              </a:pPr>
              <a:t>‹#›</a:t>
            </a:fld>
            <a:endParaRPr lang="en-US" altLang="en-US"/>
          </a:p>
        </p:txBody>
      </p:sp>
    </p:spTree>
    <p:extLst>
      <p:ext uri="{BB962C8B-B14F-4D97-AF65-F5344CB8AC3E}">
        <p14:creationId xmlns:p14="http://schemas.microsoft.com/office/powerpoint/2010/main" val="1391460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22238"/>
            <a:ext cx="9144000" cy="868362"/>
          </a:xfrm>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534400" cy="48355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AD96B3-034F-0E44-B7B5-FAB526374CDC}" type="slidenum">
              <a:rPr lang="en-US" altLang="en-US"/>
              <a:pPr>
                <a:defRPr/>
              </a:pPr>
              <a:t>‹#›</a:t>
            </a:fld>
            <a:endParaRPr lang="en-US" altLang="en-US"/>
          </a:p>
        </p:txBody>
      </p:sp>
    </p:spTree>
    <p:extLst>
      <p:ext uri="{BB962C8B-B14F-4D97-AF65-F5344CB8AC3E}">
        <p14:creationId xmlns:p14="http://schemas.microsoft.com/office/powerpoint/2010/main" val="2106102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8C2CCC-6E69-BC47-A41A-7A10A3BF14BA}" type="slidenum">
              <a:rPr lang="en-US" altLang="en-US"/>
              <a:pPr>
                <a:defRPr/>
              </a:pPr>
              <a:t>‹#›</a:t>
            </a:fld>
            <a:endParaRPr lang="en-US" altLang="en-US"/>
          </a:p>
        </p:txBody>
      </p:sp>
    </p:spTree>
    <p:extLst>
      <p:ext uri="{BB962C8B-B14F-4D97-AF65-F5344CB8AC3E}">
        <p14:creationId xmlns:p14="http://schemas.microsoft.com/office/powerpoint/2010/main" val="29762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2BB04E-45F0-884C-AC41-9D9048442690}" type="slidenum">
              <a:rPr lang="en-US" altLang="en-US"/>
              <a:pPr>
                <a:defRPr/>
              </a:pPr>
              <a:t>‹#›</a:t>
            </a:fld>
            <a:endParaRPr lang="en-US" altLang="en-US"/>
          </a:p>
        </p:txBody>
      </p:sp>
    </p:spTree>
    <p:extLst>
      <p:ext uri="{BB962C8B-B14F-4D97-AF65-F5344CB8AC3E}">
        <p14:creationId xmlns:p14="http://schemas.microsoft.com/office/powerpoint/2010/main" val="771979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1C4C743-DB08-0142-BD41-3437DE85F9B2}" type="slidenum">
              <a:rPr lang="en-US" altLang="en-US"/>
              <a:pPr>
                <a:defRPr/>
              </a:pPr>
              <a:t>‹#›</a:t>
            </a:fld>
            <a:endParaRPr lang="en-US" altLang="en-US"/>
          </a:p>
        </p:txBody>
      </p:sp>
    </p:spTree>
    <p:extLst>
      <p:ext uri="{BB962C8B-B14F-4D97-AF65-F5344CB8AC3E}">
        <p14:creationId xmlns:p14="http://schemas.microsoft.com/office/powerpoint/2010/main" val="1706223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ADF5061-46DE-5F40-8717-B0C451628FED}" type="slidenum">
              <a:rPr lang="en-US" altLang="en-US"/>
              <a:pPr>
                <a:defRPr/>
              </a:pPr>
              <a:t>‹#›</a:t>
            </a:fld>
            <a:endParaRPr lang="en-US" altLang="en-US"/>
          </a:p>
        </p:txBody>
      </p:sp>
    </p:spTree>
    <p:extLst>
      <p:ext uri="{BB962C8B-B14F-4D97-AF65-F5344CB8AC3E}">
        <p14:creationId xmlns:p14="http://schemas.microsoft.com/office/powerpoint/2010/main" val="1155780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9DA8D3D-8FC4-F943-8A10-AC38D0F8C23A}" type="slidenum">
              <a:rPr lang="en-US" altLang="en-US"/>
              <a:pPr>
                <a:defRPr/>
              </a:pPr>
              <a:t>‹#›</a:t>
            </a:fld>
            <a:endParaRPr lang="en-US" altLang="en-US"/>
          </a:p>
        </p:txBody>
      </p:sp>
    </p:spTree>
    <p:extLst>
      <p:ext uri="{BB962C8B-B14F-4D97-AF65-F5344CB8AC3E}">
        <p14:creationId xmlns:p14="http://schemas.microsoft.com/office/powerpoint/2010/main" val="1218973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693B812-F004-4944-A80B-EFB1BB9F1009}" type="slidenum">
              <a:rPr lang="en-US" altLang="en-US"/>
              <a:pPr>
                <a:defRPr/>
              </a:pPr>
              <a:t>‹#›</a:t>
            </a:fld>
            <a:endParaRPr lang="en-US" altLang="en-US"/>
          </a:p>
        </p:txBody>
      </p:sp>
    </p:spTree>
    <p:extLst>
      <p:ext uri="{BB962C8B-B14F-4D97-AF65-F5344CB8AC3E}">
        <p14:creationId xmlns:p14="http://schemas.microsoft.com/office/powerpoint/2010/main" val="301319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678A81-BDE1-0645-BE0C-CE688D8C5CED}" type="slidenum">
              <a:rPr lang="en-US" altLang="en-US"/>
              <a:pPr>
                <a:defRPr/>
              </a:pPr>
              <a:t>‹#›</a:t>
            </a:fld>
            <a:endParaRPr lang="en-US" altLang="en-US"/>
          </a:p>
        </p:txBody>
      </p:sp>
    </p:spTree>
    <p:extLst>
      <p:ext uri="{BB962C8B-B14F-4D97-AF65-F5344CB8AC3E}">
        <p14:creationId xmlns:p14="http://schemas.microsoft.com/office/powerpoint/2010/main" val="514195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22238"/>
            <a:ext cx="91440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295400"/>
            <a:ext cx="8534400"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90112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b="0">
                <a:latin typeface="+mn-lt"/>
                <a:ea typeface="+mn-ea"/>
                <a:cs typeface="+mn-cs"/>
              </a:defRPr>
            </a:lvl1pPr>
          </a:lstStyle>
          <a:p>
            <a:pPr>
              <a:defRPr/>
            </a:pPr>
            <a:endParaRPr lang="en-US"/>
          </a:p>
        </p:txBody>
      </p:sp>
      <p:sp>
        <p:nvSpPr>
          <p:cNvPr id="901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mn-lt"/>
                <a:ea typeface="+mn-ea"/>
                <a:cs typeface="+mn-cs"/>
              </a:defRPr>
            </a:lvl1pPr>
          </a:lstStyle>
          <a:p>
            <a:pPr>
              <a:defRPr/>
            </a:pPr>
            <a:endParaRPr lang="en-US"/>
          </a:p>
        </p:txBody>
      </p:sp>
      <p:sp>
        <p:nvSpPr>
          <p:cNvPr id="90112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smtClean="0">
                <a:latin typeface="Arial" charset="0"/>
              </a:defRPr>
            </a:lvl1pPr>
          </a:lstStyle>
          <a:p>
            <a:pPr>
              <a:defRPr/>
            </a:pPr>
            <a:fld id="{0435BEAC-A497-874B-A146-DD514129D71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ctr" rtl="0" eaLnBrk="0" fontAlgn="base" hangingPunct="0">
        <a:spcBef>
          <a:spcPct val="0"/>
        </a:spcBef>
        <a:spcAft>
          <a:spcPct val="0"/>
        </a:spcAft>
        <a:defRPr sz="39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2pPr>
      <a:lvl3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3pPr>
      <a:lvl4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4pPr>
      <a:lvl5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charset="2"/>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2"/>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2"/>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2"/>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2"/>
        <a:buChar char="§"/>
        <a:defRPr sz="1200">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3.bin"/><Relationship Id="rId5" Type="http://schemas.openxmlformats.org/officeDocument/2006/relationships/image" Target="../media/image13.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4.bin"/><Relationship Id="rId5" Type="http://schemas.openxmlformats.org/officeDocument/2006/relationships/image" Target="../media/image13.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hyperlink" Target="http://www.root-servers.org/)" TargetMode="External"/><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65.xml.rels><?xml version="1.0" encoding="UTF-8" standalone="yes"?>
<Relationships xmlns="http://schemas.openxmlformats.org/package/2006/relationships"><Relationship Id="rId3" Type="http://schemas.openxmlformats.org/officeDocument/2006/relationships/hyperlink" Target="http://images.google.com/imgres?imgurl=http://www.janelanaweb.com/digitais/imagens/nelson.gif&amp;imgrefurl=http://www.janelanaweb.com/digitais/alquimistanelson.html&amp;h=204&amp;w=150&amp;sz=55&amp;tbnid=IDD4qt-_U98J:&amp;tbnh=97&amp;tbnw=72&amp;start=15&amp;prev=/images?q=ted+nelson&amp;hl=en&amp;lr=&amp;sa=N" TargetMode="External"/><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66.xml.rels><?xml version="1.0" encoding="UTF-8" standalone="yes"?>
<Relationships xmlns="http://schemas.openxmlformats.org/package/2006/relationships"><Relationship Id="rId3" Type="http://schemas.openxmlformats.org/officeDocument/2006/relationships/hyperlink" Target="http://www.w3.org/Press/Stock/Berners-Lee/2001-eur-head-quarter.jpg" TargetMode="External"/><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2.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p:nvPr>
        </p:nvSpPr>
        <p:spPr/>
        <p:txBody>
          <a:bodyPr/>
          <a:lstStyle/>
          <a:p>
            <a:pPr algn="ctr" eaLnBrk="1" hangingPunct="1"/>
            <a:r>
              <a:rPr lang="en-US" altLang="en-US" dirty="0" smtClean="0"/>
              <a:t>CS 168</a:t>
            </a:r>
            <a:r>
              <a:rPr lang="en-US" altLang="en-US" dirty="0"/>
              <a:t/>
            </a:r>
            <a:br>
              <a:rPr lang="en-US" altLang="en-US" dirty="0"/>
            </a:br>
            <a:r>
              <a:rPr lang="en-US" altLang="en-US" dirty="0"/>
              <a:t> </a:t>
            </a:r>
            <a:r>
              <a:rPr lang="en-US" altLang="en-US" dirty="0" smtClean="0"/>
              <a:t>Finishing TCP, </a:t>
            </a:r>
            <a:br>
              <a:rPr lang="en-US" altLang="en-US" dirty="0" smtClean="0"/>
            </a:br>
            <a:r>
              <a:rPr lang="en-US" altLang="en-US" dirty="0" smtClean="0"/>
              <a:t>Starting DNS and Web</a:t>
            </a:r>
            <a:endParaRPr lang="en-US" altLang="en-US" dirty="0"/>
          </a:p>
        </p:txBody>
      </p:sp>
      <p:sp>
        <p:nvSpPr>
          <p:cNvPr id="16386" name="Subtitle 2"/>
          <p:cNvSpPr>
            <a:spLocks noGrp="1"/>
          </p:cNvSpPr>
          <p:nvPr>
            <p:ph type="subTitle" idx="1"/>
          </p:nvPr>
        </p:nvSpPr>
        <p:spPr>
          <a:xfrm>
            <a:off x="0" y="3886200"/>
            <a:ext cx="9144000" cy="1752600"/>
          </a:xfrm>
        </p:spPr>
        <p:txBody>
          <a:bodyPr/>
          <a:lstStyle/>
          <a:p>
            <a:pPr eaLnBrk="1" hangingPunct="1"/>
            <a:r>
              <a:rPr lang="en-US" altLang="en-US" dirty="0">
                <a:solidFill>
                  <a:srgbClr val="660066"/>
                </a:solidFill>
              </a:rPr>
              <a:t>Fall </a:t>
            </a:r>
            <a:r>
              <a:rPr lang="en-US" altLang="en-US" dirty="0" smtClean="0">
                <a:solidFill>
                  <a:srgbClr val="660066"/>
                </a:solidFill>
              </a:rPr>
              <a:t>2017</a:t>
            </a:r>
            <a:endParaRPr lang="en-US" altLang="en-US" dirty="0">
              <a:solidFill>
                <a:srgbClr val="660066"/>
              </a:solidFill>
            </a:endParaRPr>
          </a:p>
          <a:p>
            <a:pPr eaLnBrk="1" hangingPunct="1"/>
            <a:r>
              <a:rPr lang="en-US" altLang="en-US" dirty="0">
                <a:solidFill>
                  <a:srgbClr val="660066"/>
                </a:solidFill>
              </a:rPr>
              <a:t>Scott </a:t>
            </a:r>
            <a:r>
              <a:rPr lang="en-US" altLang="en-US" dirty="0" smtClean="0">
                <a:solidFill>
                  <a:srgbClr val="660066"/>
                </a:solidFill>
              </a:rPr>
              <a:t>Shenker</a:t>
            </a:r>
          </a:p>
          <a:p>
            <a:pPr eaLnBrk="1" hangingPunct="1"/>
            <a:r>
              <a:rPr lang="en-US" altLang="en-US" u="sng" dirty="0" smtClean="0">
                <a:solidFill>
                  <a:srgbClr val="660066"/>
                </a:solidFill>
              </a:rPr>
              <a:t>CS168.io</a:t>
            </a:r>
            <a:endParaRPr lang="en-US" altLang="en-US" u="sng" dirty="0">
              <a:solidFill>
                <a:srgbClr val="660066"/>
              </a:solidFill>
            </a:endParaRPr>
          </a:p>
        </p:txBody>
      </p:sp>
      <p:sp>
        <p:nvSpPr>
          <p:cNvPr id="1638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2C38D374-E50A-2840-9D66-740E093B59C9}" type="slidenum">
              <a:rPr lang="en-US" altLang="en-US" sz="1000" b="0">
                <a:latin typeface="Arial" charset="0"/>
              </a:rPr>
              <a:pPr/>
              <a:t>1</a:t>
            </a:fld>
            <a:endParaRPr lang="en-US" altLang="en-US" sz="1000" b="0">
              <a:latin typeface="Arial" charset="0"/>
            </a:endParaRPr>
          </a:p>
        </p:txBody>
      </p:sp>
    </p:spTree>
    <p:extLst>
      <p:ext uri="{BB962C8B-B14F-4D97-AF65-F5344CB8AC3E}">
        <p14:creationId xmlns:p14="http://schemas.microsoft.com/office/powerpoint/2010/main" val="468569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p:txBody>
          <a:bodyPr/>
          <a:lstStyle/>
          <a:p>
            <a:r>
              <a:rPr lang="en-US">
                <a:latin typeface="Helvetica" charset="0"/>
                <a:ea typeface="ＭＳ Ｐゴシック" charset="0"/>
                <a:cs typeface="ＭＳ Ｐゴシック" charset="0"/>
              </a:rPr>
              <a:t>Jacobson/Karels Algorithm</a:t>
            </a:r>
          </a:p>
        </p:txBody>
      </p:sp>
      <p:sp>
        <p:nvSpPr>
          <p:cNvPr id="3" name="Content Placeholder 2"/>
          <p:cNvSpPr>
            <a:spLocks noGrp="1"/>
          </p:cNvSpPr>
          <p:nvPr>
            <p:ph idx="1"/>
          </p:nvPr>
        </p:nvSpPr>
        <p:spPr/>
        <p:txBody>
          <a:bodyPr/>
          <a:lstStyle/>
          <a:p>
            <a:pPr marL="285750" indent="-285750">
              <a:lnSpc>
                <a:spcPct val="90000"/>
              </a:lnSpc>
            </a:pPr>
            <a:r>
              <a:rPr lang="en-US" dirty="0" smtClean="0">
                <a:latin typeface="Arial" charset="0"/>
                <a:cs typeface="Arial" charset="0"/>
              </a:rPr>
              <a:t>Problem: need to better capture variability in RTT</a:t>
            </a:r>
            <a:endParaRPr lang="en-US" dirty="0">
              <a:latin typeface="Arial" charset="0"/>
              <a:cs typeface="Arial" charset="0"/>
            </a:endParaRPr>
          </a:p>
          <a:p>
            <a:pPr marL="685800" lvl="1" indent="-228600">
              <a:lnSpc>
                <a:spcPct val="90000"/>
              </a:lnSpc>
            </a:pPr>
            <a:r>
              <a:rPr lang="en-US" dirty="0" smtClean="0">
                <a:latin typeface="Arial" charset="0"/>
                <a:ea typeface="Arial" charset="0"/>
                <a:cs typeface="Arial" charset="0"/>
              </a:rPr>
              <a:t>Directly measure </a:t>
            </a:r>
            <a:r>
              <a:rPr lang="en-US" dirty="0" smtClean="0">
                <a:solidFill>
                  <a:srgbClr val="FF0000"/>
                </a:solidFill>
                <a:latin typeface="Arial" charset="0"/>
                <a:ea typeface="Arial" charset="0"/>
                <a:cs typeface="Arial" charset="0"/>
              </a:rPr>
              <a:t>deviation</a:t>
            </a:r>
            <a:endParaRPr lang="en-US" dirty="0">
              <a:latin typeface="Arial" charset="0"/>
              <a:ea typeface="Arial" charset="0"/>
              <a:cs typeface="Arial" charset="0"/>
            </a:endParaRPr>
          </a:p>
          <a:p>
            <a:pPr marL="285750" indent="-285750"/>
            <a:endParaRPr lang="en-US" dirty="0">
              <a:latin typeface="Arial" charset="0"/>
              <a:cs typeface="Arial" charset="0"/>
            </a:endParaRPr>
          </a:p>
          <a:p>
            <a:pPr marL="285750" indent="-285750"/>
            <a:r>
              <a:rPr lang="en-US" sz="2400" dirty="0">
                <a:latin typeface="Arial" charset="0"/>
                <a:cs typeface="Arial" charset="0"/>
              </a:rPr>
              <a:t>Deviation = </a:t>
            </a:r>
            <a:r>
              <a:rPr lang="en-US" sz="2400" b="1" dirty="0">
                <a:latin typeface="Arial" charset="0"/>
                <a:cs typeface="Arial" charset="0"/>
              </a:rPr>
              <a:t>|</a:t>
            </a:r>
            <a:r>
              <a:rPr lang="en-US" sz="2400" dirty="0">
                <a:latin typeface="Arial" charset="0"/>
                <a:cs typeface="Arial" charset="0"/>
              </a:rPr>
              <a:t> </a:t>
            </a:r>
            <a:r>
              <a:rPr lang="en-US" sz="2400" dirty="0" err="1">
                <a:latin typeface="Arial" charset="0"/>
                <a:cs typeface="Arial" charset="0"/>
              </a:rPr>
              <a:t>SampleRTT</a:t>
            </a:r>
            <a:r>
              <a:rPr lang="en-US" sz="2400" dirty="0">
                <a:latin typeface="Arial" charset="0"/>
                <a:cs typeface="Arial" charset="0"/>
              </a:rPr>
              <a:t> – </a:t>
            </a:r>
            <a:r>
              <a:rPr lang="en-US" sz="2400" dirty="0" err="1">
                <a:latin typeface="Arial" charset="0"/>
                <a:cs typeface="Arial" charset="0"/>
              </a:rPr>
              <a:t>EstimatedRTT</a:t>
            </a:r>
            <a:r>
              <a:rPr lang="en-US" sz="2400" dirty="0">
                <a:latin typeface="Arial" charset="0"/>
                <a:cs typeface="Arial" charset="0"/>
              </a:rPr>
              <a:t> </a:t>
            </a:r>
            <a:r>
              <a:rPr lang="en-US" sz="2400" b="1" dirty="0">
                <a:latin typeface="Arial" charset="0"/>
                <a:cs typeface="Arial" charset="0"/>
              </a:rPr>
              <a:t>|</a:t>
            </a:r>
            <a:r>
              <a:rPr lang="en-US" sz="2400" dirty="0">
                <a:latin typeface="Arial" charset="0"/>
                <a:cs typeface="Arial" charset="0"/>
              </a:rPr>
              <a:t> </a:t>
            </a:r>
            <a:endParaRPr lang="en-US" sz="2400" dirty="0" smtClean="0">
              <a:latin typeface="Arial" charset="0"/>
              <a:cs typeface="Arial" charset="0"/>
            </a:endParaRPr>
          </a:p>
          <a:p>
            <a:pPr marL="285750" indent="-285750"/>
            <a:endParaRPr lang="en-US" sz="2400" dirty="0">
              <a:latin typeface="Arial" charset="0"/>
              <a:cs typeface="Arial" charset="0"/>
            </a:endParaRPr>
          </a:p>
          <a:p>
            <a:pPr marL="285750" indent="-285750"/>
            <a:r>
              <a:rPr lang="en-US" sz="2400" dirty="0" err="1">
                <a:latin typeface="Arial" charset="0"/>
                <a:cs typeface="Arial" charset="0"/>
              </a:rPr>
              <a:t>EstimatedDeviation</a:t>
            </a:r>
            <a:r>
              <a:rPr lang="en-US" sz="2400" dirty="0">
                <a:latin typeface="Arial" charset="0"/>
                <a:cs typeface="Arial" charset="0"/>
              </a:rPr>
              <a:t>: </a:t>
            </a:r>
            <a:r>
              <a:rPr lang="en-US" sz="2400" dirty="0" smtClean="0">
                <a:latin typeface="Arial" charset="0"/>
                <a:cs typeface="Arial" charset="0"/>
              </a:rPr>
              <a:t>exponential average </a:t>
            </a:r>
            <a:r>
              <a:rPr lang="en-US" sz="2400" dirty="0">
                <a:latin typeface="Arial" charset="0"/>
                <a:cs typeface="Arial" charset="0"/>
              </a:rPr>
              <a:t>of Deviation</a:t>
            </a:r>
          </a:p>
          <a:p>
            <a:pPr marL="285750" indent="-285750"/>
            <a:endParaRPr lang="en-US" sz="2400" dirty="0">
              <a:latin typeface="Arial" charset="0"/>
              <a:cs typeface="Arial" charset="0"/>
            </a:endParaRPr>
          </a:p>
          <a:p>
            <a:pPr marL="285750" indent="-285750"/>
            <a:r>
              <a:rPr lang="en-US" sz="2400" dirty="0">
                <a:latin typeface="Arial" charset="0"/>
                <a:cs typeface="Arial" charset="0"/>
              </a:rPr>
              <a:t>E</a:t>
            </a:r>
            <a:r>
              <a:rPr lang="en-US" sz="2400" dirty="0" smtClean="0">
                <a:latin typeface="Arial" charset="0"/>
                <a:cs typeface="Arial" charset="0"/>
              </a:rPr>
              <a:t>TO </a:t>
            </a:r>
            <a:r>
              <a:rPr lang="en-US" sz="2400" dirty="0">
                <a:latin typeface="Arial" charset="0"/>
                <a:cs typeface="Arial" charset="0"/>
              </a:rPr>
              <a:t>= </a:t>
            </a:r>
            <a:r>
              <a:rPr lang="en-US" sz="2400" dirty="0" err="1">
                <a:latin typeface="Arial" charset="0"/>
                <a:cs typeface="Arial" charset="0"/>
              </a:rPr>
              <a:t>EstimatedRTT</a:t>
            </a:r>
            <a:r>
              <a:rPr lang="en-US" sz="2400" dirty="0">
                <a:latin typeface="Arial" charset="0"/>
                <a:cs typeface="Arial" charset="0"/>
              </a:rPr>
              <a:t> + 4 x </a:t>
            </a:r>
            <a:r>
              <a:rPr lang="en-US" sz="2400" dirty="0" err="1" smtClean="0">
                <a:latin typeface="Arial" charset="0"/>
                <a:cs typeface="Arial" charset="0"/>
              </a:rPr>
              <a:t>EstimatedDeviation</a:t>
            </a:r>
            <a:endParaRPr lang="en-US" sz="2400" dirty="0" smtClean="0">
              <a:latin typeface="Arial" charset="0"/>
              <a:cs typeface="Arial" charset="0"/>
            </a:endParaRPr>
          </a:p>
          <a:p>
            <a:pPr marL="285750" indent="-285750"/>
            <a:endParaRPr lang="en-US" sz="2400" dirty="0">
              <a:latin typeface="Arial" charset="0"/>
              <a:cs typeface="Arial" charset="0"/>
            </a:endParaRPr>
          </a:p>
        </p:txBody>
      </p:sp>
    </p:spTree>
    <p:extLst>
      <p:ext uri="{BB962C8B-B14F-4D97-AF65-F5344CB8AC3E}">
        <p14:creationId xmlns:p14="http://schemas.microsoft.com/office/powerpoint/2010/main" val="1887086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with Reverse Proxies</a:t>
            </a:r>
          </a:p>
        </p:txBody>
      </p:sp>
      <p:sp>
        <p:nvSpPr>
          <p:cNvPr id="100357" name="Rectangle 3"/>
          <p:cNvSpPr>
            <a:spLocks noGrp="1" noChangeArrowheads="1"/>
          </p:cNvSpPr>
          <p:nvPr>
            <p:ph idx="1"/>
          </p:nvPr>
        </p:nvSpPr>
        <p:spPr/>
        <p:txBody>
          <a:bodyPr/>
          <a:lstStyle/>
          <a:p>
            <a:r>
              <a:rPr lang="en-US" sz="2400" dirty="0">
                <a:latin typeface="Arial" charset="0"/>
                <a:cs typeface="Arial" charset="0"/>
              </a:rPr>
              <a:t>Cache documents close to </a:t>
            </a:r>
            <a:r>
              <a:rPr lang="en-US" sz="2400" b="1" dirty="0">
                <a:latin typeface="Arial" charset="0"/>
                <a:cs typeface="Arial" charset="0"/>
              </a:rPr>
              <a:t>server</a:t>
            </a:r>
            <a:r>
              <a:rPr lang="en-US" sz="2400" dirty="0">
                <a:latin typeface="Arial" charset="0"/>
                <a:cs typeface="Arial" charset="0"/>
              </a:rPr>
              <a:t> </a:t>
            </a:r>
            <a:br>
              <a:rPr lang="en-US" sz="2400" dirty="0">
                <a:latin typeface="Arial" charset="0"/>
                <a:cs typeface="Arial" charset="0"/>
              </a:rPr>
            </a:br>
            <a:r>
              <a:rPr lang="en-US" sz="2400" dirty="0">
                <a:latin typeface="Arial" charset="0"/>
                <a:cs typeface="Arial" charset="0"/>
              </a:rPr>
              <a:t>	</a:t>
            </a:r>
            <a:r>
              <a:rPr lang="en-US" sz="2400" dirty="0">
                <a:latin typeface="Arial" charset="0"/>
                <a:cs typeface="Arial" charset="0"/>
                <a:sym typeface="Wingdings" charset="0"/>
              </a:rPr>
              <a:t></a:t>
            </a:r>
            <a:r>
              <a:rPr lang="en-US" sz="2200" dirty="0">
                <a:latin typeface="Arial" charset="0"/>
                <a:cs typeface="Arial" charset="0"/>
                <a:sym typeface="Wingdings" charset="0"/>
              </a:rPr>
              <a:t> decrease server load</a:t>
            </a:r>
          </a:p>
          <a:p>
            <a:r>
              <a:rPr lang="en-US" sz="2400" dirty="0">
                <a:latin typeface="Arial" charset="0"/>
                <a:cs typeface="Arial" charset="0"/>
                <a:sym typeface="Wingdings" charset="0"/>
              </a:rPr>
              <a:t>Typically done by content provider</a:t>
            </a:r>
          </a:p>
          <a:p>
            <a:pPr marL="285575" indent="-285575">
              <a:buNone/>
            </a:pPr>
            <a:endParaRPr lang="en-US" sz="2400" dirty="0">
              <a:latin typeface="Arial" charset="0"/>
              <a:cs typeface="Arial" charset="0"/>
              <a:sym typeface="Wingdings" charset="0"/>
            </a:endParaRPr>
          </a:p>
        </p:txBody>
      </p:sp>
      <p:grpSp>
        <p:nvGrpSpPr>
          <p:cNvPr id="100358" name="Group 4"/>
          <p:cNvGrpSpPr>
            <a:grpSpLocks/>
          </p:cNvGrpSpPr>
          <p:nvPr/>
        </p:nvGrpSpPr>
        <p:grpSpPr bwMode="auto">
          <a:xfrm>
            <a:off x="6172201" y="6400800"/>
            <a:ext cx="371475" cy="381000"/>
            <a:chOff x="1014" y="912"/>
            <a:chExt cx="574" cy="596"/>
          </a:xfrm>
        </p:grpSpPr>
        <p:sp>
          <p:nvSpPr>
            <p:cNvPr id="100443"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44"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45"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46"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47"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48"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49"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50"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451"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52"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53"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54"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359" name="Group 17"/>
          <p:cNvGrpSpPr>
            <a:grpSpLocks/>
          </p:cNvGrpSpPr>
          <p:nvPr/>
        </p:nvGrpSpPr>
        <p:grpSpPr bwMode="auto">
          <a:xfrm>
            <a:off x="7629526" y="6400800"/>
            <a:ext cx="371475" cy="381000"/>
            <a:chOff x="1014" y="912"/>
            <a:chExt cx="574" cy="596"/>
          </a:xfrm>
        </p:grpSpPr>
        <p:sp>
          <p:nvSpPr>
            <p:cNvPr id="100431"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32"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33"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34"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35"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36"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37"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38"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439"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40"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41"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42"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360" name="Group 30"/>
          <p:cNvGrpSpPr>
            <a:grpSpLocks/>
          </p:cNvGrpSpPr>
          <p:nvPr/>
        </p:nvGrpSpPr>
        <p:grpSpPr bwMode="auto">
          <a:xfrm>
            <a:off x="1371601" y="6400800"/>
            <a:ext cx="371475" cy="381000"/>
            <a:chOff x="1014" y="912"/>
            <a:chExt cx="574" cy="596"/>
          </a:xfrm>
        </p:grpSpPr>
        <p:sp>
          <p:nvSpPr>
            <p:cNvPr id="100419"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20"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21"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22"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23"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24"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25"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26"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427"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28"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29"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30"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361" name="Group 43"/>
          <p:cNvGrpSpPr>
            <a:grpSpLocks/>
          </p:cNvGrpSpPr>
          <p:nvPr/>
        </p:nvGrpSpPr>
        <p:grpSpPr bwMode="auto">
          <a:xfrm>
            <a:off x="3048000" y="6400800"/>
            <a:ext cx="371475" cy="381000"/>
            <a:chOff x="1014" y="912"/>
            <a:chExt cx="574" cy="596"/>
          </a:xfrm>
        </p:grpSpPr>
        <p:sp>
          <p:nvSpPr>
            <p:cNvPr id="100407"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08"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09"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10"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11"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12"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13"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14"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415"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16"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17"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18"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362" name="Group 56"/>
          <p:cNvGrpSpPr>
            <a:grpSpLocks/>
          </p:cNvGrpSpPr>
          <p:nvPr/>
        </p:nvGrpSpPr>
        <p:grpSpPr bwMode="auto">
          <a:xfrm>
            <a:off x="1524000" y="4876801"/>
            <a:ext cx="2179638" cy="1447800"/>
            <a:chOff x="832" y="1344"/>
            <a:chExt cx="1136" cy="1024"/>
          </a:xfrm>
        </p:grpSpPr>
        <p:sp>
          <p:nvSpPr>
            <p:cNvPr id="100398"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a:p>
          </p:txBody>
        </p:sp>
        <p:sp>
          <p:nvSpPr>
            <p:cNvPr id="100399"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a:p>
          </p:txBody>
        </p:sp>
        <p:sp>
          <p:nvSpPr>
            <p:cNvPr id="100400"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a:p>
          </p:txBody>
        </p:sp>
        <p:sp>
          <p:nvSpPr>
            <p:cNvPr id="100401"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a:p>
          </p:txBody>
        </p:sp>
        <p:sp>
          <p:nvSpPr>
            <p:cNvPr id="100402"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a:p>
          </p:txBody>
        </p:sp>
        <p:sp>
          <p:nvSpPr>
            <p:cNvPr id="100403"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a:p>
          </p:txBody>
        </p:sp>
        <p:sp>
          <p:nvSpPr>
            <p:cNvPr id="100404"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a:p>
          </p:txBody>
        </p:sp>
        <p:sp>
          <p:nvSpPr>
            <p:cNvPr id="100405"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a:p>
          </p:txBody>
        </p:sp>
        <p:sp>
          <p:nvSpPr>
            <p:cNvPr id="100406"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a:p>
          </p:txBody>
        </p:sp>
      </p:grpSp>
      <p:grpSp>
        <p:nvGrpSpPr>
          <p:cNvPr id="100363" name="Group 66"/>
          <p:cNvGrpSpPr>
            <a:grpSpLocks/>
          </p:cNvGrpSpPr>
          <p:nvPr/>
        </p:nvGrpSpPr>
        <p:grpSpPr bwMode="auto">
          <a:xfrm>
            <a:off x="5592764" y="4876801"/>
            <a:ext cx="2179637" cy="1447800"/>
            <a:chOff x="832" y="1344"/>
            <a:chExt cx="1136" cy="1024"/>
          </a:xfrm>
        </p:grpSpPr>
        <p:sp>
          <p:nvSpPr>
            <p:cNvPr id="100389"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a:p>
          </p:txBody>
        </p:sp>
        <p:sp>
          <p:nvSpPr>
            <p:cNvPr id="100390"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a:p>
          </p:txBody>
        </p:sp>
        <p:sp>
          <p:nvSpPr>
            <p:cNvPr id="100391"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a:p>
          </p:txBody>
        </p:sp>
        <p:sp>
          <p:nvSpPr>
            <p:cNvPr id="100392"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a:p>
          </p:txBody>
        </p:sp>
        <p:sp>
          <p:nvSpPr>
            <p:cNvPr id="100393"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a:p>
          </p:txBody>
        </p:sp>
        <p:sp>
          <p:nvSpPr>
            <p:cNvPr id="100394"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a:p>
          </p:txBody>
        </p:sp>
        <p:sp>
          <p:nvSpPr>
            <p:cNvPr id="100395"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a:p>
          </p:txBody>
        </p:sp>
        <p:sp>
          <p:nvSpPr>
            <p:cNvPr id="100396"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a:p>
          </p:txBody>
        </p:sp>
        <p:sp>
          <p:nvSpPr>
            <p:cNvPr id="100397"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a:p>
          </p:txBody>
        </p:sp>
      </p:grpSp>
      <p:grpSp>
        <p:nvGrpSpPr>
          <p:cNvPr id="100364" name="Group 76"/>
          <p:cNvGrpSpPr>
            <a:grpSpLocks/>
          </p:cNvGrpSpPr>
          <p:nvPr/>
        </p:nvGrpSpPr>
        <p:grpSpPr bwMode="auto">
          <a:xfrm>
            <a:off x="3429000" y="4267200"/>
            <a:ext cx="2438400" cy="1447800"/>
            <a:chOff x="832" y="1344"/>
            <a:chExt cx="1136" cy="1024"/>
          </a:xfrm>
        </p:grpSpPr>
        <p:sp>
          <p:nvSpPr>
            <p:cNvPr id="100380"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a:p>
          </p:txBody>
        </p:sp>
        <p:sp>
          <p:nvSpPr>
            <p:cNvPr id="100381"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a:p>
          </p:txBody>
        </p:sp>
        <p:sp>
          <p:nvSpPr>
            <p:cNvPr id="100382"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a:p>
          </p:txBody>
        </p:sp>
        <p:sp>
          <p:nvSpPr>
            <p:cNvPr id="100383"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a:p>
          </p:txBody>
        </p:sp>
        <p:sp>
          <p:nvSpPr>
            <p:cNvPr id="100384"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a:p>
          </p:txBody>
        </p:sp>
        <p:sp>
          <p:nvSpPr>
            <p:cNvPr id="100385"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a:p>
          </p:txBody>
        </p:sp>
        <p:sp>
          <p:nvSpPr>
            <p:cNvPr id="100386"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a:p>
          </p:txBody>
        </p:sp>
        <p:sp>
          <p:nvSpPr>
            <p:cNvPr id="100387"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a:p>
          </p:txBody>
        </p:sp>
        <p:sp>
          <p:nvSpPr>
            <p:cNvPr id="100388"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a:p>
          </p:txBody>
        </p:sp>
      </p:grpSp>
      <p:sp>
        <p:nvSpPr>
          <p:cNvPr id="100365" name="Text Box 86"/>
          <p:cNvSpPr txBox="1">
            <a:spLocks noChangeArrowheads="1"/>
          </p:cNvSpPr>
          <p:nvPr/>
        </p:nvSpPr>
        <p:spPr bwMode="auto">
          <a:xfrm>
            <a:off x="571500" y="6448437"/>
            <a:ext cx="81665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Clients</a:t>
            </a:r>
          </a:p>
        </p:txBody>
      </p:sp>
      <p:sp>
        <p:nvSpPr>
          <p:cNvPr id="100366" name="Freeform 87"/>
          <p:cNvSpPr>
            <a:spLocks/>
          </p:cNvSpPr>
          <p:nvPr/>
        </p:nvSpPr>
        <p:spPr bwMode="auto">
          <a:xfrm>
            <a:off x="1678000" y="4186238"/>
            <a:ext cx="3043237" cy="2211387"/>
          </a:xfrm>
          <a:custGeom>
            <a:avLst/>
            <a:gdLst>
              <a:gd name="T0" fmla="*/ 3043237 w 1920"/>
              <a:gd name="T1" fmla="*/ 0 h 1392"/>
              <a:gd name="T2" fmla="*/ 2814994 w 1920"/>
              <a:gd name="T3" fmla="*/ 305019 h 1392"/>
              <a:gd name="T4" fmla="*/ 2358509 w 1920"/>
              <a:gd name="T5" fmla="*/ 457528 h 1392"/>
              <a:gd name="T6" fmla="*/ 1369457 w 1920"/>
              <a:gd name="T7" fmla="*/ 1067566 h 1392"/>
              <a:gd name="T8" fmla="*/ 456486 w 1920"/>
              <a:gd name="T9" fmla="*/ 1677604 h 1392"/>
              <a:gd name="T10" fmla="*/ 0 w 1920"/>
              <a:gd name="T11" fmla="*/ 2211387 h 1392"/>
              <a:gd name="T12" fmla="*/ 0 60000 65536"/>
              <a:gd name="T13" fmla="*/ 0 60000 65536"/>
              <a:gd name="T14" fmla="*/ 0 60000 65536"/>
              <a:gd name="T15" fmla="*/ 0 60000 65536"/>
              <a:gd name="T16" fmla="*/ 0 60000 65536"/>
              <a:gd name="T17" fmla="*/ 0 60000 65536"/>
              <a:gd name="T18" fmla="*/ 0 w 1920"/>
              <a:gd name="T19" fmla="*/ 0 h 1392"/>
              <a:gd name="T20" fmla="*/ 1920 w 1920"/>
              <a:gd name="T21" fmla="*/ 1392 h 1392"/>
            </a:gdLst>
            <a:ahLst/>
            <a:cxnLst>
              <a:cxn ang="T12">
                <a:pos x="T0" y="T1"/>
              </a:cxn>
              <a:cxn ang="T13">
                <a:pos x="T2" y="T3"/>
              </a:cxn>
              <a:cxn ang="T14">
                <a:pos x="T4" y="T5"/>
              </a:cxn>
              <a:cxn ang="T15">
                <a:pos x="T6" y="T7"/>
              </a:cxn>
              <a:cxn ang="T16">
                <a:pos x="T8" y="T9"/>
              </a:cxn>
              <a:cxn ang="T17">
                <a:pos x="T10" y="T11"/>
              </a:cxn>
            </a:cxnLst>
            <a:rect l="T18" t="T19" r="T20" b="T21"/>
            <a:pathLst>
              <a:path w="1920" h="1392">
                <a:moveTo>
                  <a:pt x="1920" y="0"/>
                </a:moveTo>
                <a:lnTo>
                  <a:pt x="1776" y="192"/>
                </a:lnTo>
                <a:lnTo>
                  <a:pt x="1488" y="288"/>
                </a:lnTo>
                <a:lnTo>
                  <a:pt x="864" y="672"/>
                </a:lnTo>
                <a:lnTo>
                  <a:pt x="288" y="1056"/>
                </a:lnTo>
                <a:lnTo>
                  <a:pt x="0" y="1392"/>
                </a:lnTo>
              </a:path>
            </a:pathLst>
          </a:custGeom>
          <a:noFill/>
          <a:ln w="25400">
            <a:solidFill>
              <a:schemeClr val="tx2"/>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90431" tIns="44423" rIns="90431" bIns="44423"/>
          <a:lstStyle/>
          <a:p>
            <a:endParaRPr lang="en-US"/>
          </a:p>
        </p:txBody>
      </p:sp>
      <p:sp>
        <p:nvSpPr>
          <p:cNvPr id="100367" name="Freeform 88"/>
          <p:cNvSpPr>
            <a:spLocks/>
          </p:cNvSpPr>
          <p:nvPr/>
        </p:nvSpPr>
        <p:spPr bwMode="auto">
          <a:xfrm>
            <a:off x="3200400" y="4191000"/>
            <a:ext cx="1600200" cy="2209800"/>
          </a:xfrm>
          <a:custGeom>
            <a:avLst/>
            <a:gdLst>
              <a:gd name="T0" fmla="*/ 1600200 w 1008"/>
              <a:gd name="T1" fmla="*/ 0 h 1296"/>
              <a:gd name="T2" fmla="*/ 1371600 w 1008"/>
              <a:gd name="T3" fmla="*/ 572911 h 1296"/>
              <a:gd name="T4" fmla="*/ 0 w 1008"/>
              <a:gd name="T5" fmla="*/ 1473200 h 1296"/>
              <a:gd name="T6" fmla="*/ 0 w 1008"/>
              <a:gd name="T7" fmla="*/ 2209800 h 1296"/>
              <a:gd name="T8" fmla="*/ 0 60000 65536"/>
              <a:gd name="T9" fmla="*/ 0 60000 65536"/>
              <a:gd name="T10" fmla="*/ 0 60000 65536"/>
              <a:gd name="T11" fmla="*/ 0 60000 65536"/>
              <a:gd name="T12" fmla="*/ 0 w 1008"/>
              <a:gd name="T13" fmla="*/ 0 h 1296"/>
              <a:gd name="T14" fmla="*/ 1008 w 1008"/>
              <a:gd name="T15" fmla="*/ 1296 h 1296"/>
            </a:gdLst>
            <a:ahLst/>
            <a:cxnLst>
              <a:cxn ang="T8">
                <a:pos x="T0" y="T1"/>
              </a:cxn>
              <a:cxn ang="T9">
                <a:pos x="T2" y="T3"/>
              </a:cxn>
              <a:cxn ang="T10">
                <a:pos x="T4" y="T5"/>
              </a:cxn>
              <a:cxn ang="T11">
                <a:pos x="T6" y="T7"/>
              </a:cxn>
            </a:cxnLst>
            <a:rect l="T12" t="T13" r="T14" b="T15"/>
            <a:pathLst>
              <a:path w="1008" h="1296">
                <a:moveTo>
                  <a:pt x="1008" y="0"/>
                </a:moveTo>
                <a:lnTo>
                  <a:pt x="864" y="336"/>
                </a:lnTo>
                <a:lnTo>
                  <a:pt x="0" y="864"/>
                </a:lnTo>
                <a:lnTo>
                  <a:pt x="0" y="1296"/>
                </a:lnTo>
              </a:path>
            </a:pathLst>
          </a:custGeom>
          <a:noFill/>
          <a:ln w="25400">
            <a:solidFill>
              <a:schemeClr val="tx2"/>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90431" tIns="44423" rIns="90431" bIns="44423"/>
          <a:lstStyle/>
          <a:p>
            <a:endParaRPr lang="en-US"/>
          </a:p>
        </p:txBody>
      </p:sp>
      <p:sp>
        <p:nvSpPr>
          <p:cNvPr id="100368" name="Freeform 89"/>
          <p:cNvSpPr>
            <a:spLocks/>
          </p:cNvSpPr>
          <p:nvPr/>
        </p:nvSpPr>
        <p:spPr bwMode="auto">
          <a:xfrm>
            <a:off x="4876800" y="4191000"/>
            <a:ext cx="2895600" cy="2209800"/>
          </a:xfrm>
          <a:custGeom>
            <a:avLst/>
            <a:gdLst>
              <a:gd name="T0" fmla="*/ 0 w 1824"/>
              <a:gd name="T1" fmla="*/ 0 h 1392"/>
              <a:gd name="T2" fmla="*/ 609600 w 1824"/>
              <a:gd name="T3" fmla="*/ 457200 h 1392"/>
              <a:gd name="T4" fmla="*/ 1066800 w 1824"/>
              <a:gd name="T5" fmla="*/ 990600 h 1392"/>
              <a:gd name="T6" fmla="*/ 1981200 w 1824"/>
              <a:gd name="T7" fmla="*/ 1066800 h 1392"/>
              <a:gd name="T8" fmla="*/ 2895600 w 1824"/>
              <a:gd name="T9" fmla="*/ 2209800 h 1392"/>
              <a:gd name="T10" fmla="*/ 0 60000 65536"/>
              <a:gd name="T11" fmla="*/ 0 60000 65536"/>
              <a:gd name="T12" fmla="*/ 0 60000 65536"/>
              <a:gd name="T13" fmla="*/ 0 60000 65536"/>
              <a:gd name="T14" fmla="*/ 0 60000 65536"/>
              <a:gd name="T15" fmla="*/ 0 w 1824"/>
              <a:gd name="T16" fmla="*/ 0 h 1392"/>
              <a:gd name="T17" fmla="*/ 1824 w 1824"/>
              <a:gd name="T18" fmla="*/ 1392 h 1392"/>
            </a:gdLst>
            <a:ahLst/>
            <a:cxnLst>
              <a:cxn ang="T10">
                <a:pos x="T0" y="T1"/>
              </a:cxn>
              <a:cxn ang="T11">
                <a:pos x="T2" y="T3"/>
              </a:cxn>
              <a:cxn ang="T12">
                <a:pos x="T4" y="T5"/>
              </a:cxn>
              <a:cxn ang="T13">
                <a:pos x="T6" y="T7"/>
              </a:cxn>
              <a:cxn ang="T14">
                <a:pos x="T8" y="T9"/>
              </a:cxn>
            </a:cxnLst>
            <a:rect l="T15" t="T16" r="T17" b="T18"/>
            <a:pathLst>
              <a:path w="1824" h="1392">
                <a:moveTo>
                  <a:pt x="0" y="0"/>
                </a:moveTo>
                <a:lnTo>
                  <a:pt x="384" y="288"/>
                </a:lnTo>
                <a:lnTo>
                  <a:pt x="672" y="624"/>
                </a:lnTo>
                <a:lnTo>
                  <a:pt x="1248" y="672"/>
                </a:lnTo>
                <a:lnTo>
                  <a:pt x="1824" y="1392"/>
                </a:lnTo>
              </a:path>
            </a:pathLst>
          </a:custGeom>
          <a:noFill/>
          <a:ln w="25400">
            <a:solidFill>
              <a:schemeClr val="tx2"/>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90431" tIns="44423" rIns="90431" bIns="44423"/>
          <a:lstStyle/>
          <a:p>
            <a:endParaRPr lang="en-US"/>
          </a:p>
        </p:txBody>
      </p:sp>
      <p:sp>
        <p:nvSpPr>
          <p:cNvPr id="100369" name="Freeform 90"/>
          <p:cNvSpPr>
            <a:spLocks/>
          </p:cNvSpPr>
          <p:nvPr/>
        </p:nvSpPr>
        <p:spPr bwMode="auto">
          <a:xfrm>
            <a:off x="4800600" y="4191000"/>
            <a:ext cx="1600200" cy="2209800"/>
          </a:xfrm>
          <a:custGeom>
            <a:avLst/>
            <a:gdLst>
              <a:gd name="T0" fmla="*/ 0 w 1008"/>
              <a:gd name="T1" fmla="*/ 0 h 1392"/>
              <a:gd name="T2" fmla="*/ 609600 w 1008"/>
              <a:gd name="T3" fmla="*/ 685800 h 1392"/>
              <a:gd name="T4" fmla="*/ 1066800 w 1008"/>
              <a:gd name="T5" fmla="*/ 1371600 h 1392"/>
              <a:gd name="T6" fmla="*/ 1447800 w 1008"/>
              <a:gd name="T7" fmla="*/ 1600200 h 1392"/>
              <a:gd name="T8" fmla="*/ 1600200 w 1008"/>
              <a:gd name="T9" fmla="*/ 2209800 h 1392"/>
              <a:gd name="T10" fmla="*/ 0 60000 65536"/>
              <a:gd name="T11" fmla="*/ 0 60000 65536"/>
              <a:gd name="T12" fmla="*/ 0 60000 65536"/>
              <a:gd name="T13" fmla="*/ 0 60000 65536"/>
              <a:gd name="T14" fmla="*/ 0 60000 65536"/>
              <a:gd name="T15" fmla="*/ 0 w 1008"/>
              <a:gd name="T16" fmla="*/ 0 h 1392"/>
              <a:gd name="T17" fmla="*/ 1008 w 1008"/>
              <a:gd name="T18" fmla="*/ 1392 h 1392"/>
            </a:gdLst>
            <a:ahLst/>
            <a:cxnLst>
              <a:cxn ang="T10">
                <a:pos x="T0" y="T1"/>
              </a:cxn>
              <a:cxn ang="T11">
                <a:pos x="T2" y="T3"/>
              </a:cxn>
              <a:cxn ang="T12">
                <a:pos x="T4" y="T5"/>
              </a:cxn>
              <a:cxn ang="T13">
                <a:pos x="T6" y="T7"/>
              </a:cxn>
              <a:cxn ang="T14">
                <a:pos x="T8" y="T9"/>
              </a:cxn>
            </a:cxnLst>
            <a:rect l="T15" t="T16" r="T17" b="T18"/>
            <a:pathLst>
              <a:path w="1008" h="1392">
                <a:moveTo>
                  <a:pt x="0" y="0"/>
                </a:moveTo>
                <a:lnTo>
                  <a:pt x="384" y="432"/>
                </a:lnTo>
                <a:lnTo>
                  <a:pt x="672" y="864"/>
                </a:lnTo>
                <a:lnTo>
                  <a:pt x="912" y="1008"/>
                </a:lnTo>
                <a:lnTo>
                  <a:pt x="1008" y="1392"/>
                </a:lnTo>
              </a:path>
            </a:pathLst>
          </a:custGeom>
          <a:noFill/>
          <a:ln w="25400">
            <a:solidFill>
              <a:schemeClr val="tx2"/>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90431" tIns="44423" rIns="90431" bIns="44423"/>
          <a:lstStyle/>
          <a:p>
            <a:endParaRPr lang="en-US"/>
          </a:p>
        </p:txBody>
      </p:sp>
      <p:sp>
        <p:nvSpPr>
          <p:cNvPr id="100370" name="Text Box 91"/>
          <p:cNvSpPr txBox="1">
            <a:spLocks noChangeArrowheads="1"/>
          </p:cNvSpPr>
          <p:nvPr/>
        </p:nvSpPr>
        <p:spPr bwMode="auto">
          <a:xfrm>
            <a:off x="3962400" y="4648212"/>
            <a:ext cx="1493298"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Backbone ISP</a:t>
            </a:r>
          </a:p>
        </p:txBody>
      </p:sp>
      <p:sp>
        <p:nvSpPr>
          <p:cNvPr id="100371" name="Text Box 92"/>
          <p:cNvSpPr txBox="1">
            <a:spLocks noChangeArrowheads="1"/>
          </p:cNvSpPr>
          <p:nvPr/>
        </p:nvSpPr>
        <p:spPr bwMode="auto">
          <a:xfrm>
            <a:off x="2195515" y="5319725"/>
            <a:ext cx="701414"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ISP-1</a:t>
            </a:r>
          </a:p>
        </p:txBody>
      </p:sp>
      <p:sp>
        <p:nvSpPr>
          <p:cNvPr id="100372" name="Text Box 93"/>
          <p:cNvSpPr txBox="1">
            <a:spLocks noChangeArrowheads="1"/>
          </p:cNvSpPr>
          <p:nvPr/>
        </p:nvSpPr>
        <p:spPr bwMode="auto">
          <a:xfrm>
            <a:off x="6397627" y="5334012"/>
            <a:ext cx="701414"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ISP-2</a:t>
            </a:r>
          </a:p>
        </p:txBody>
      </p:sp>
      <p:sp>
        <p:nvSpPr>
          <p:cNvPr id="100373" name="Text Box 94"/>
          <p:cNvSpPr txBox="1">
            <a:spLocks noChangeArrowheads="1"/>
          </p:cNvSpPr>
          <p:nvPr/>
        </p:nvSpPr>
        <p:spPr bwMode="auto">
          <a:xfrm>
            <a:off x="4953012" y="2943237"/>
            <a:ext cx="795889"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Server</a:t>
            </a:r>
          </a:p>
        </p:txBody>
      </p:sp>
      <p:graphicFrame>
        <p:nvGraphicFramePr>
          <p:cNvPr id="100354" name="Object 2"/>
          <p:cNvGraphicFramePr>
            <a:graphicFrameLocks noChangeAspect="1"/>
          </p:cNvGraphicFramePr>
          <p:nvPr>
            <p:extLst/>
          </p:nvPr>
        </p:nvGraphicFramePr>
        <p:xfrm>
          <a:off x="4638675" y="2867025"/>
          <a:ext cx="314325" cy="515938"/>
        </p:xfrm>
        <a:graphic>
          <a:graphicData uri="http://schemas.openxmlformats.org/presentationml/2006/ole">
            <mc:AlternateContent xmlns:mc="http://schemas.openxmlformats.org/markup-compatibility/2006">
              <mc:Choice xmlns:v="urn:schemas-microsoft-com:vml" Requires="v">
                <p:oleObj spid="_x0000_s5144" name="Clip" r:id="rId4" imgW="2107949" imgH="3470495" progId="MS_ClipArt_Gallery.5">
                  <p:embed/>
                </p:oleObj>
              </mc:Choice>
              <mc:Fallback>
                <p:oleObj name="Clip" r:id="rId4" imgW="2107949" imgH="3470495"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8675" y="2867025"/>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0374" name="Rectangle 96"/>
          <p:cNvSpPr>
            <a:spLocks noChangeArrowheads="1"/>
          </p:cNvSpPr>
          <p:nvPr/>
        </p:nvSpPr>
        <p:spPr bwMode="auto">
          <a:xfrm>
            <a:off x="4191000" y="3886200"/>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0375" name="Rectangle 97"/>
          <p:cNvSpPr>
            <a:spLocks noChangeArrowheads="1"/>
          </p:cNvSpPr>
          <p:nvPr/>
        </p:nvSpPr>
        <p:spPr bwMode="auto">
          <a:xfrm>
            <a:off x="4724400" y="3886200"/>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0376" name="Rectangle 98"/>
          <p:cNvSpPr>
            <a:spLocks noChangeArrowheads="1"/>
          </p:cNvSpPr>
          <p:nvPr/>
        </p:nvSpPr>
        <p:spPr bwMode="auto">
          <a:xfrm>
            <a:off x="5181600" y="3886200"/>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0377" name="Oval 99"/>
          <p:cNvSpPr>
            <a:spLocks noChangeArrowheads="1"/>
          </p:cNvSpPr>
          <p:nvPr/>
        </p:nvSpPr>
        <p:spPr bwMode="auto">
          <a:xfrm>
            <a:off x="3735388" y="3729038"/>
            <a:ext cx="1979612" cy="457200"/>
          </a:xfrm>
          <a:prstGeom prst="ellipse">
            <a:avLst/>
          </a:prstGeom>
          <a:noFill/>
          <a:ln w="12700">
            <a:solidFill>
              <a:srgbClr val="FC0128"/>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p>
        </p:txBody>
      </p:sp>
      <p:sp>
        <p:nvSpPr>
          <p:cNvPr id="100378" name="Line 100"/>
          <p:cNvSpPr>
            <a:spLocks noChangeShapeType="1"/>
          </p:cNvSpPr>
          <p:nvPr/>
        </p:nvSpPr>
        <p:spPr bwMode="auto">
          <a:xfrm>
            <a:off x="4799025" y="3352801"/>
            <a:ext cx="1587"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0379" name="Text Box 101"/>
          <p:cNvSpPr txBox="1">
            <a:spLocks noChangeArrowheads="1"/>
          </p:cNvSpPr>
          <p:nvPr/>
        </p:nvSpPr>
        <p:spPr bwMode="auto">
          <a:xfrm>
            <a:off x="2057401" y="3781437"/>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FF0000"/>
                </a:solidFill>
                <a:latin typeface="Arial" charset="0"/>
              </a:rPr>
              <a:t>Reverse proxies</a:t>
            </a:r>
            <a:endParaRPr lang="en-US" sz="1600" b="0">
              <a:latin typeface="Arial" charset="0"/>
            </a:endParaRPr>
          </a:p>
        </p:txBody>
      </p:sp>
    </p:spTree>
    <p:extLst>
      <p:ext uri="{BB962C8B-B14F-4D97-AF65-F5344CB8AC3E}">
        <p14:creationId xmlns:p14="http://schemas.microsoft.com/office/powerpoint/2010/main" val="75969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with Forward Proxies</a:t>
            </a:r>
          </a:p>
        </p:txBody>
      </p:sp>
      <p:sp>
        <p:nvSpPr>
          <p:cNvPr id="102405" name="Rectangle 3"/>
          <p:cNvSpPr>
            <a:spLocks noGrp="1" noChangeArrowheads="1"/>
          </p:cNvSpPr>
          <p:nvPr>
            <p:ph idx="1"/>
          </p:nvPr>
        </p:nvSpPr>
        <p:spPr/>
        <p:txBody>
          <a:bodyPr/>
          <a:lstStyle/>
          <a:p>
            <a:pPr>
              <a:lnSpc>
                <a:spcPct val="90000"/>
              </a:lnSpc>
            </a:pPr>
            <a:r>
              <a:rPr lang="en-US" sz="2400" dirty="0">
                <a:latin typeface="Arial" charset="0"/>
                <a:cs typeface="Arial" charset="0"/>
              </a:rPr>
              <a:t>Cache documents close to </a:t>
            </a:r>
            <a:r>
              <a:rPr lang="en-US" sz="2400" b="1" dirty="0">
                <a:latin typeface="Arial" charset="0"/>
                <a:cs typeface="Arial" charset="0"/>
              </a:rPr>
              <a:t>clients</a:t>
            </a:r>
            <a:r>
              <a:rPr lang="en-US" sz="2400" dirty="0">
                <a:latin typeface="Arial" charset="0"/>
                <a:cs typeface="Arial" charset="0"/>
              </a:rPr>
              <a:t> </a:t>
            </a:r>
          </a:p>
          <a:p>
            <a:pPr marL="285575" indent="-285575">
              <a:lnSpc>
                <a:spcPct val="90000"/>
              </a:lnSpc>
              <a:buNone/>
            </a:pPr>
            <a:r>
              <a:rPr lang="en-US" sz="2400" dirty="0">
                <a:latin typeface="Arial" charset="0"/>
                <a:cs typeface="Arial" charset="0"/>
                <a:sym typeface="Wingdings" charset="0"/>
              </a:rPr>
              <a:t>		 </a:t>
            </a:r>
            <a:r>
              <a:rPr lang="en-US" sz="2000" dirty="0">
                <a:latin typeface="Arial" charset="0"/>
                <a:cs typeface="Arial" charset="0"/>
                <a:sym typeface="Wingdings" charset="0"/>
              </a:rPr>
              <a:t>reduce network traffic and decrease latency</a:t>
            </a:r>
            <a:endParaRPr lang="en-US" sz="2400" dirty="0">
              <a:latin typeface="Arial" charset="0"/>
              <a:cs typeface="Arial" charset="0"/>
              <a:sym typeface="Wingdings" charset="0"/>
            </a:endParaRPr>
          </a:p>
          <a:p>
            <a:pPr marL="285575" indent="-285575"/>
            <a:r>
              <a:rPr lang="en-US" sz="2400" dirty="0">
                <a:latin typeface="Arial" charset="0"/>
                <a:cs typeface="Arial" charset="0"/>
                <a:sym typeface="Wingdings" charset="0"/>
              </a:rPr>
              <a:t>Typically done by ISPs or enterprises</a:t>
            </a:r>
            <a:endParaRPr lang="en-US" sz="2400" dirty="0">
              <a:latin typeface="Arial" charset="0"/>
              <a:cs typeface="Arial" charset="0"/>
            </a:endParaRPr>
          </a:p>
        </p:txBody>
      </p:sp>
      <p:grpSp>
        <p:nvGrpSpPr>
          <p:cNvPr id="102406" name="Group 4"/>
          <p:cNvGrpSpPr>
            <a:grpSpLocks/>
          </p:cNvGrpSpPr>
          <p:nvPr/>
        </p:nvGrpSpPr>
        <p:grpSpPr bwMode="auto">
          <a:xfrm>
            <a:off x="6189664" y="6400800"/>
            <a:ext cx="371475" cy="381000"/>
            <a:chOff x="1014" y="912"/>
            <a:chExt cx="574" cy="596"/>
          </a:xfrm>
        </p:grpSpPr>
        <p:sp>
          <p:nvSpPr>
            <p:cNvPr id="10250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50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0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0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50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0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0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0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250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50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1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1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2407" name="Group 17"/>
          <p:cNvGrpSpPr>
            <a:grpSpLocks/>
          </p:cNvGrpSpPr>
          <p:nvPr/>
        </p:nvGrpSpPr>
        <p:grpSpPr bwMode="auto">
          <a:xfrm>
            <a:off x="7646989" y="6400800"/>
            <a:ext cx="371475" cy="381000"/>
            <a:chOff x="1014" y="912"/>
            <a:chExt cx="574" cy="596"/>
          </a:xfrm>
        </p:grpSpPr>
        <p:sp>
          <p:nvSpPr>
            <p:cNvPr id="10248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48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9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9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49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9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9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9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249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49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9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9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2408" name="Group 30"/>
          <p:cNvGrpSpPr>
            <a:grpSpLocks/>
          </p:cNvGrpSpPr>
          <p:nvPr/>
        </p:nvGrpSpPr>
        <p:grpSpPr bwMode="auto">
          <a:xfrm>
            <a:off x="1389064" y="6400800"/>
            <a:ext cx="371475" cy="381000"/>
            <a:chOff x="1014" y="912"/>
            <a:chExt cx="574" cy="596"/>
          </a:xfrm>
        </p:grpSpPr>
        <p:sp>
          <p:nvSpPr>
            <p:cNvPr id="10247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47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7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7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48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8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8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8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248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48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8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8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2409" name="Group 43"/>
          <p:cNvGrpSpPr>
            <a:grpSpLocks/>
          </p:cNvGrpSpPr>
          <p:nvPr/>
        </p:nvGrpSpPr>
        <p:grpSpPr bwMode="auto">
          <a:xfrm>
            <a:off x="3065463" y="6400800"/>
            <a:ext cx="371475" cy="381000"/>
            <a:chOff x="1014" y="912"/>
            <a:chExt cx="574" cy="596"/>
          </a:xfrm>
        </p:grpSpPr>
        <p:sp>
          <p:nvSpPr>
            <p:cNvPr id="1024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4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4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24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4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2410" name="Group 56"/>
          <p:cNvGrpSpPr>
            <a:grpSpLocks/>
          </p:cNvGrpSpPr>
          <p:nvPr/>
        </p:nvGrpSpPr>
        <p:grpSpPr bwMode="auto">
          <a:xfrm>
            <a:off x="1541464" y="4876801"/>
            <a:ext cx="2179637" cy="1447800"/>
            <a:chOff x="832" y="1344"/>
            <a:chExt cx="1136" cy="1024"/>
          </a:xfrm>
        </p:grpSpPr>
        <p:sp>
          <p:nvSpPr>
            <p:cNvPr id="102455"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a:p>
          </p:txBody>
        </p:sp>
        <p:sp>
          <p:nvSpPr>
            <p:cNvPr id="102456"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a:p>
          </p:txBody>
        </p:sp>
        <p:sp>
          <p:nvSpPr>
            <p:cNvPr id="102457"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a:p>
          </p:txBody>
        </p:sp>
        <p:sp>
          <p:nvSpPr>
            <p:cNvPr id="102458"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a:p>
          </p:txBody>
        </p:sp>
        <p:sp>
          <p:nvSpPr>
            <p:cNvPr id="102459"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a:p>
          </p:txBody>
        </p:sp>
        <p:sp>
          <p:nvSpPr>
            <p:cNvPr id="102460"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a:p>
          </p:txBody>
        </p:sp>
        <p:sp>
          <p:nvSpPr>
            <p:cNvPr id="102461"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a:p>
          </p:txBody>
        </p:sp>
        <p:sp>
          <p:nvSpPr>
            <p:cNvPr id="102462"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a:p>
          </p:txBody>
        </p:sp>
        <p:sp>
          <p:nvSpPr>
            <p:cNvPr id="102463"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a:p>
          </p:txBody>
        </p:sp>
      </p:grpSp>
      <p:grpSp>
        <p:nvGrpSpPr>
          <p:cNvPr id="102411" name="Group 66"/>
          <p:cNvGrpSpPr>
            <a:grpSpLocks/>
          </p:cNvGrpSpPr>
          <p:nvPr/>
        </p:nvGrpSpPr>
        <p:grpSpPr bwMode="auto">
          <a:xfrm>
            <a:off x="5610225" y="4876801"/>
            <a:ext cx="2179638" cy="1447800"/>
            <a:chOff x="832" y="1344"/>
            <a:chExt cx="1136" cy="1024"/>
          </a:xfrm>
        </p:grpSpPr>
        <p:sp>
          <p:nvSpPr>
            <p:cNvPr id="102446"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a:p>
          </p:txBody>
        </p:sp>
        <p:sp>
          <p:nvSpPr>
            <p:cNvPr id="102447"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a:p>
          </p:txBody>
        </p:sp>
        <p:sp>
          <p:nvSpPr>
            <p:cNvPr id="102448"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a:p>
          </p:txBody>
        </p:sp>
        <p:sp>
          <p:nvSpPr>
            <p:cNvPr id="102449"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a:p>
          </p:txBody>
        </p:sp>
        <p:sp>
          <p:nvSpPr>
            <p:cNvPr id="102450"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a:p>
          </p:txBody>
        </p:sp>
        <p:sp>
          <p:nvSpPr>
            <p:cNvPr id="102451"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a:p>
          </p:txBody>
        </p:sp>
        <p:sp>
          <p:nvSpPr>
            <p:cNvPr id="102452"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a:p>
          </p:txBody>
        </p:sp>
        <p:sp>
          <p:nvSpPr>
            <p:cNvPr id="102453"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a:p>
          </p:txBody>
        </p:sp>
        <p:sp>
          <p:nvSpPr>
            <p:cNvPr id="102454"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a:p>
          </p:txBody>
        </p:sp>
      </p:grpSp>
      <p:grpSp>
        <p:nvGrpSpPr>
          <p:cNvPr id="102412" name="Group 76"/>
          <p:cNvGrpSpPr>
            <a:grpSpLocks/>
          </p:cNvGrpSpPr>
          <p:nvPr/>
        </p:nvGrpSpPr>
        <p:grpSpPr bwMode="auto">
          <a:xfrm>
            <a:off x="3446463" y="4267200"/>
            <a:ext cx="2438400" cy="1447800"/>
            <a:chOff x="832" y="1344"/>
            <a:chExt cx="1136" cy="1024"/>
          </a:xfrm>
        </p:grpSpPr>
        <p:sp>
          <p:nvSpPr>
            <p:cNvPr id="10243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a:p>
          </p:txBody>
        </p:sp>
        <p:sp>
          <p:nvSpPr>
            <p:cNvPr id="10243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a:p>
          </p:txBody>
        </p:sp>
        <p:sp>
          <p:nvSpPr>
            <p:cNvPr id="10243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a:p>
          </p:txBody>
        </p:sp>
        <p:sp>
          <p:nvSpPr>
            <p:cNvPr id="10244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a:p>
          </p:txBody>
        </p:sp>
        <p:sp>
          <p:nvSpPr>
            <p:cNvPr id="10244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a:p>
          </p:txBody>
        </p:sp>
        <p:sp>
          <p:nvSpPr>
            <p:cNvPr id="10244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a:p>
          </p:txBody>
        </p:sp>
        <p:sp>
          <p:nvSpPr>
            <p:cNvPr id="10244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a:p>
          </p:txBody>
        </p:sp>
        <p:sp>
          <p:nvSpPr>
            <p:cNvPr id="10244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a:p>
          </p:txBody>
        </p:sp>
        <p:sp>
          <p:nvSpPr>
            <p:cNvPr id="10244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a:p>
          </p:txBody>
        </p:sp>
      </p:grpSp>
      <p:sp>
        <p:nvSpPr>
          <p:cNvPr id="102413" name="Text Box 86"/>
          <p:cNvSpPr txBox="1">
            <a:spLocks noChangeArrowheads="1"/>
          </p:cNvSpPr>
          <p:nvPr/>
        </p:nvSpPr>
        <p:spPr bwMode="auto">
          <a:xfrm>
            <a:off x="588965" y="6448437"/>
            <a:ext cx="81665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Clients</a:t>
            </a:r>
          </a:p>
        </p:txBody>
      </p:sp>
      <p:sp>
        <p:nvSpPr>
          <p:cNvPr id="102414" name="Text Box 87"/>
          <p:cNvSpPr txBox="1">
            <a:spLocks noChangeArrowheads="1"/>
          </p:cNvSpPr>
          <p:nvPr/>
        </p:nvSpPr>
        <p:spPr bwMode="auto">
          <a:xfrm>
            <a:off x="3979863" y="4648212"/>
            <a:ext cx="1493298"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Backbone ISP</a:t>
            </a:r>
          </a:p>
        </p:txBody>
      </p:sp>
      <p:sp>
        <p:nvSpPr>
          <p:cNvPr id="102415" name="Text Box 88"/>
          <p:cNvSpPr txBox="1">
            <a:spLocks noChangeArrowheads="1"/>
          </p:cNvSpPr>
          <p:nvPr/>
        </p:nvSpPr>
        <p:spPr bwMode="auto">
          <a:xfrm>
            <a:off x="2212976" y="5319725"/>
            <a:ext cx="701414"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ISP-1</a:t>
            </a:r>
          </a:p>
        </p:txBody>
      </p:sp>
      <p:sp>
        <p:nvSpPr>
          <p:cNvPr id="102416" name="Text Box 89"/>
          <p:cNvSpPr txBox="1">
            <a:spLocks noChangeArrowheads="1"/>
          </p:cNvSpPr>
          <p:nvPr/>
        </p:nvSpPr>
        <p:spPr bwMode="auto">
          <a:xfrm>
            <a:off x="6415089" y="5334012"/>
            <a:ext cx="701414"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ISP-2</a:t>
            </a:r>
          </a:p>
        </p:txBody>
      </p:sp>
      <p:sp>
        <p:nvSpPr>
          <p:cNvPr id="102417" name="Text Box 90"/>
          <p:cNvSpPr txBox="1">
            <a:spLocks noChangeArrowheads="1"/>
          </p:cNvSpPr>
          <p:nvPr/>
        </p:nvSpPr>
        <p:spPr bwMode="auto">
          <a:xfrm>
            <a:off x="4876812" y="2971812"/>
            <a:ext cx="795889"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Server</a:t>
            </a:r>
          </a:p>
        </p:txBody>
      </p:sp>
      <p:graphicFrame>
        <p:nvGraphicFramePr>
          <p:cNvPr id="102402" name="Object 2"/>
          <p:cNvGraphicFramePr>
            <a:graphicFrameLocks noChangeAspect="1"/>
          </p:cNvGraphicFramePr>
          <p:nvPr>
            <p:extLst/>
          </p:nvPr>
        </p:nvGraphicFramePr>
        <p:xfrm>
          <a:off x="4589464" y="2895600"/>
          <a:ext cx="314325" cy="515938"/>
        </p:xfrm>
        <a:graphic>
          <a:graphicData uri="http://schemas.openxmlformats.org/presentationml/2006/ole">
            <mc:AlternateContent xmlns:mc="http://schemas.openxmlformats.org/markup-compatibility/2006">
              <mc:Choice xmlns:v="urn:schemas-microsoft-com:vml" Requires="v">
                <p:oleObj spid="_x0000_s6168" name="Clip" r:id="rId4" imgW="2107949" imgH="3470495" progId="MS_ClipArt_Gallery.5">
                  <p:embed/>
                </p:oleObj>
              </mc:Choice>
              <mc:Fallback>
                <p:oleObj name="Clip" r:id="rId4" imgW="2107949" imgH="3470495"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464" y="2895600"/>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418" name="Rectangle 92"/>
          <p:cNvSpPr>
            <a:spLocks noChangeArrowheads="1"/>
          </p:cNvSpPr>
          <p:nvPr/>
        </p:nvSpPr>
        <p:spPr bwMode="auto">
          <a:xfrm>
            <a:off x="4208463" y="3886200"/>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19" name="Rectangle 93"/>
          <p:cNvSpPr>
            <a:spLocks noChangeArrowheads="1"/>
          </p:cNvSpPr>
          <p:nvPr/>
        </p:nvSpPr>
        <p:spPr bwMode="auto">
          <a:xfrm>
            <a:off x="4741864" y="3886200"/>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0" name="Rectangle 94"/>
          <p:cNvSpPr>
            <a:spLocks noChangeArrowheads="1"/>
          </p:cNvSpPr>
          <p:nvPr/>
        </p:nvSpPr>
        <p:spPr bwMode="auto">
          <a:xfrm>
            <a:off x="5199064" y="3886200"/>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1" name="Oval 95"/>
          <p:cNvSpPr>
            <a:spLocks noChangeArrowheads="1"/>
          </p:cNvSpPr>
          <p:nvPr/>
        </p:nvSpPr>
        <p:spPr bwMode="auto">
          <a:xfrm>
            <a:off x="3752850" y="3729038"/>
            <a:ext cx="1979613" cy="457200"/>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p>
        </p:txBody>
      </p:sp>
      <p:sp>
        <p:nvSpPr>
          <p:cNvPr id="102422" name="Line 96"/>
          <p:cNvSpPr>
            <a:spLocks noChangeShapeType="1"/>
          </p:cNvSpPr>
          <p:nvPr/>
        </p:nvSpPr>
        <p:spPr bwMode="auto">
          <a:xfrm>
            <a:off x="4741863" y="3352801"/>
            <a:ext cx="0"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2423" name="Text Box 97"/>
          <p:cNvSpPr txBox="1">
            <a:spLocks noChangeArrowheads="1"/>
          </p:cNvSpPr>
          <p:nvPr/>
        </p:nvSpPr>
        <p:spPr bwMode="auto">
          <a:xfrm>
            <a:off x="2074863" y="3781437"/>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Reverse proxies</a:t>
            </a:r>
          </a:p>
        </p:txBody>
      </p:sp>
      <p:sp>
        <p:nvSpPr>
          <p:cNvPr id="102424" name="Rectangle 98"/>
          <p:cNvSpPr>
            <a:spLocks noChangeArrowheads="1"/>
          </p:cNvSpPr>
          <p:nvPr/>
        </p:nvSpPr>
        <p:spPr bwMode="auto">
          <a:xfrm>
            <a:off x="2303463"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5" name="Rectangle 99"/>
          <p:cNvSpPr>
            <a:spLocks noChangeArrowheads="1"/>
          </p:cNvSpPr>
          <p:nvPr/>
        </p:nvSpPr>
        <p:spPr bwMode="auto">
          <a:xfrm>
            <a:off x="2760663"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6" name="Oval 100"/>
          <p:cNvSpPr>
            <a:spLocks noChangeArrowheads="1"/>
          </p:cNvSpPr>
          <p:nvPr/>
        </p:nvSpPr>
        <p:spPr bwMode="auto">
          <a:xfrm>
            <a:off x="2074863" y="5638800"/>
            <a:ext cx="1066800" cy="457200"/>
          </a:xfrm>
          <a:prstGeom prst="ellipse">
            <a:avLst/>
          </a:prstGeom>
          <a:noFill/>
          <a:ln w="19050" cmpd="sng">
            <a:solidFill>
              <a:srgbClr val="FC0128"/>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p>
        </p:txBody>
      </p:sp>
      <p:sp>
        <p:nvSpPr>
          <p:cNvPr id="102427" name="Rectangle 101"/>
          <p:cNvSpPr>
            <a:spLocks noChangeArrowheads="1"/>
          </p:cNvSpPr>
          <p:nvPr/>
        </p:nvSpPr>
        <p:spPr bwMode="auto">
          <a:xfrm>
            <a:off x="6570664"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8" name="Rectangle 102"/>
          <p:cNvSpPr>
            <a:spLocks noChangeArrowheads="1"/>
          </p:cNvSpPr>
          <p:nvPr/>
        </p:nvSpPr>
        <p:spPr bwMode="auto">
          <a:xfrm>
            <a:off x="7027864"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9" name="Oval 103"/>
          <p:cNvSpPr>
            <a:spLocks noChangeArrowheads="1"/>
          </p:cNvSpPr>
          <p:nvPr/>
        </p:nvSpPr>
        <p:spPr bwMode="auto">
          <a:xfrm>
            <a:off x="6342064" y="5638800"/>
            <a:ext cx="1066800" cy="457200"/>
          </a:xfrm>
          <a:prstGeom prst="ellipse">
            <a:avLst/>
          </a:prstGeom>
          <a:noFill/>
          <a:ln w="19050" cmpd="sng">
            <a:solidFill>
              <a:srgbClr val="FC0128"/>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p>
        </p:txBody>
      </p:sp>
      <p:sp>
        <p:nvSpPr>
          <p:cNvPr id="102430" name="Freeform 104"/>
          <p:cNvSpPr>
            <a:spLocks/>
          </p:cNvSpPr>
          <p:nvPr/>
        </p:nvSpPr>
        <p:spPr bwMode="auto">
          <a:xfrm>
            <a:off x="2836863" y="4191001"/>
            <a:ext cx="1828800" cy="1447800"/>
          </a:xfrm>
          <a:custGeom>
            <a:avLst/>
            <a:gdLst>
              <a:gd name="T0" fmla="*/ 1828800 w 1152"/>
              <a:gd name="T1" fmla="*/ 0 h 912"/>
              <a:gd name="T2" fmla="*/ 1676400 w 1152"/>
              <a:gd name="T3" fmla="*/ 304800 h 912"/>
              <a:gd name="T4" fmla="*/ 0 w 1152"/>
              <a:gd name="T5" fmla="*/ 1447800 h 912"/>
              <a:gd name="T6" fmla="*/ 0 60000 65536"/>
              <a:gd name="T7" fmla="*/ 0 60000 65536"/>
              <a:gd name="T8" fmla="*/ 0 60000 65536"/>
              <a:gd name="T9" fmla="*/ 0 w 1152"/>
              <a:gd name="T10" fmla="*/ 0 h 912"/>
              <a:gd name="T11" fmla="*/ 1152 w 1152"/>
              <a:gd name="T12" fmla="*/ 912 h 912"/>
            </a:gdLst>
            <a:ahLst/>
            <a:cxnLst>
              <a:cxn ang="T6">
                <a:pos x="T0" y="T1"/>
              </a:cxn>
              <a:cxn ang="T7">
                <a:pos x="T2" y="T3"/>
              </a:cxn>
              <a:cxn ang="T8">
                <a:pos x="T4" y="T5"/>
              </a:cxn>
            </a:cxnLst>
            <a:rect l="T9" t="T10" r="T11" b="T12"/>
            <a:pathLst>
              <a:path w="1152" h="912">
                <a:moveTo>
                  <a:pt x="1152" y="0"/>
                </a:moveTo>
                <a:lnTo>
                  <a:pt x="1056" y="192"/>
                </a:lnTo>
                <a:lnTo>
                  <a:pt x="0" y="912"/>
                </a:lnTo>
              </a:path>
            </a:pathLst>
          </a:custGeom>
          <a:noFill/>
          <a:ln w="25400">
            <a:solidFill>
              <a:schemeClr val="tx2"/>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90431" tIns="44423" rIns="90431" bIns="44423"/>
          <a:lstStyle/>
          <a:p>
            <a:endParaRPr lang="en-US"/>
          </a:p>
        </p:txBody>
      </p:sp>
      <p:sp>
        <p:nvSpPr>
          <p:cNvPr id="102431" name="Freeform 105"/>
          <p:cNvSpPr>
            <a:spLocks/>
          </p:cNvSpPr>
          <p:nvPr/>
        </p:nvSpPr>
        <p:spPr bwMode="auto">
          <a:xfrm>
            <a:off x="4894264" y="4191001"/>
            <a:ext cx="1676400" cy="1447800"/>
          </a:xfrm>
          <a:custGeom>
            <a:avLst/>
            <a:gdLst>
              <a:gd name="T0" fmla="*/ 0 w 1056"/>
              <a:gd name="T1" fmla="*/ 0 h 912"/>
              <a:gd name="T2" fmla="*/ 304800 w 1056"/>
              <a:gd name="T3" fmla="*/ 533400 h 912"/>
              <a:gd name="T4" fmla="*/ 1676400 w 1056"/>
              <a:gd name="T5" fmla="*/ 1447800 h 912"/>
              <a:gd name="T6" fmla="*/ 0 60000 65536"/>
              <a:gd name="T7" fmla="*/ 0 60000 65536"/>
              <a:gd name="T8" fmla="*/ 0 60000 65536"/>
              <a:gd name="T9" fmla="*/ 0 w 1056"/>
              <a:gd name="T10" fmla="*/ 0 h 912"/>
              <a:gd name="T11" fmla="*/ 1056 w 1056"/>
              <a:gd name="T12" fmla="*/ 912 h 912"/>
            </a:gdLst>
            <a:ahLst/>
            <a:cxnLst>
              <a:cxn ang="T6">
                <a:pos x="T0" y="T1"/>
              </a:cxn>
              <a:cxn ang="T7">
                <a:pos x="T2" y="T3"/>
              </a:cxn>
              <a:cxn ang="T8">
                <a:pos x="T4" y="T5"/>
              </a:cxn>
            </a:cxnLst>
            <a:rect l="T9" t="T10" r="T11" b="T12"/>
            <a:pathLst>
              <a:path w="1056" h="912">
                <a:moveTo>
                  <a:pt x="0" y="0"/>
                </a:moveTo>
                <a:lnTo>
                  <a:pt x="192" y="336"/>
                </a:lnTo>
                <a:lnTo>
                  <a:pt x="1056" y="912"/>
                </a:lnTo>
              </a:path>
            </a:pathLst>
          </a:custGeom>
          <a:noFill/>
          <a:ln w="25400">
            <a:solidFill>
              <a:schemeClr val="tx2"/>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90431" tIns="44423" rIns="90431" bIns="44423"/>
          <a:lstStyle/>
          <a:p>
            <a:endParaRPr lang="en-US"/>
          </a:p>
        </p:txBody>
      </p:sp>
      <p:sp>
        <p:nvSpPr>
          <p:cNvPr id="102432" name="Line 106"/>
          <p:cNvSpPr>
            <a:spLocks noChangeShapeType="1"/>
          </p:cNvSpPr>
          <p:nvPr/>
        </p:nvSpPr>
        <p:spPr bwMode="auto">
          <a:xfrm flipH="1">
            <a:off x="1541463" y="6019800"/>
            <a:ext cx="685800" cy="3810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2433" name="Line 107"/>
          <p:cNvSpPr>
            <a:spLocks noChangeShapeType="1"/>
          </p:cNvSpPr>
          <p:nvPr/>
        </p:nvSpPr>
        <p:spPr bwMode="auto">
          <a:xfrm>
            <a:off x="2836863" y="6096000"/>
            <a:ext cx="45720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2434" name="Line 108"/>
          <p:cNvSpPr>
            <a:spLocks noChangeShapeType="1"/>
          </p:cNvSpPr>
          <p:nvPr/>
        </p:nvSpPr>
        <p:spPr bwMode="auto">
          <a:xfrm flipH="1">
            <a:off x="6418263" y="6096000"/>
            <a:ext cx="45720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2435" name="Line 109"/>
          <p:cNvSpPr>
            <a:spLocks noChangeShapeType="1"/>
          </p:cNvSpPr>
          <p:nvPr/>
        </p:nvSpPr>
        <p:spPr bwMode="auto">
          <a:xfrm>
            <a:off x="7104063" y="6096000"/>
            <a:ext cx="76200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2436" name="Text Box 110"/>
          <p:cNvSpPr txBox="1">
            <a:spLocks noChangeArrowheads="1"/>
          </p:cNvSpPr>
          <p:nvPr/>
        </p:nvSpPr>
        <p:spPr bwMode="auto">
          <a:xfrm>
            <a:off x="398465" y="5610237"/>
            <a:ext cx="1669497"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FF0000"/>
                </a:solidFill>
                <a:latin typeface="Arial" charset="0"/>
              </a:rPr>
              <a:t>Forward proxies</a:t>
            </a:r>
            <a:endParaRPr lang="en-US" sz="1600" b="0">
              <a:latin typeface="Arial" charset="0"/>
            </a:endParaRPr>
          </a:p>
        </p:txBody>
      </p:sp>
    </p:spTree>
    <p:extLst>
      <p:ext uri="{BB962C8B-B14F-4D97-AF65-F5344CB8AC3E}">
        <p14:creationId xmlns:p14="http://schemas.microsoft.com/office/powerpoint/2010/main" val="1267952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Improving HTTP Performance:</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 Replication</a:t>
            </a:r>
          </a:p>
        </p:txBody>
      </p:sp>
      <p:sp>
        <p:nvSpPr>
          <p:cNvPr id="1072131" name="Rectangle 3"/>
          <p:cNvSpPr>
            <a:spLocks noGrp="1" noChangeArrowheads="1"/>
          </p:cNvSpPr>
          <p:nvPr>
            <p:ph idx="1"/>
          </p:nvPr>
        </p:nvSpPr>
        <p:spPr/>
        <p:txBody>
          <a:bodyPr/>
          <a:lstStyle/>
          <a:p>
            <a:r>
              <a:rPr lang="en-US" sz="2400" dirty="0" smtClean="0">
                <a:latin typeface="Arial" charset="0"/>
                <a:ea typeface="Arial" charset="0"/>
                <a:cs typeface="Arial" charset="0"/>
              </a:rPr>
              <a:t>Replicate popular Web site across many machines</a:t>
            </a:r>
          </a:p>
          <a:p>
            <a:pPr lvl="1"/>
            <a:r>
              <a:rPr lang="en-US" sz="2000" dirty="0" smtClean="0">
                <a:solidFill>
                  <a:srgbClr val="000090"/>
                </a:solidFill>
                <a:latin typeface="Arial" charset="0"/>
                <a:ea typeface="Arial" charset="0"/>
                <a:cs typeface="Arial" charset="0"/>
              </a:rPr>
              <a:t>Spreads load on servers</a:t>
            </a:r>
          </a:p>
          <a:p>
            <a:pPr lvl="1"/>
            <a:r>
              <a:rPr lang="en-US" sz="2000" dirty="0" smtClean="0">
                <a:solidFill>
                  <a:srgbClr val="000090"/>
                </a:solidFill>
                <a:latin typeface="Arial" charset="0"/>
                <a:ea typeface="Arial" charset="0"/>
                <a:cs typeface="Arial" charset="0"/>
              </a:rPr>
              <a:t>Places content closer to clients</a:t>
            </a:r>
          </a:p>
          <a:p>
            <a:pPr lvl="1"/>
            <a:r>
              <a:rPr lang="en-US" sz="2000" dirty="0" smtClean="0">
                <a:solidFill>
                  <a:srgbClr val="000090"/>
                </a:solidFill>
                <a:latin typeface="Arial" charset="0"/>
                <a:ea typeface="Arial" charset="0"/>
                <a:cs typeface="Arial" charset="0"/>
              </a:rPr>
              <a:t>Helps when content isn’t cacheable</a:t>
            </a:r>
            <a:br>
              <a:rPr lang="en-US" sz="2000" dirty="0" smtClean="0">
                <a:solidFill>
                  <a:srgbClr val="000090"/>
                </a:solidFill>
                <a:latin typeface="Arial" charset="0"/>
                <a:ea typeface="Arial" charset="0"/>
                <a:cs typeface="Arial" charset="0"/>
              </a:rPr>
            </a:br>
            <a:endParaRPr lang="en-US" sz="2000" dirty="0" smtClean="0">
              <a:solidFill>
                <a:srgbClr val="000090"/>
              </a:solidFill>
              <a:latin typeface="Arial" charset="0"/>
              <a:ea typeface="Arial" charset="0"/>
              <a:cs typeface="Arial" charset="0"/>
            </a:endParaRPr>
          </a:p>
          <a:p>
            <a:r>
              <a:rPr lang="en-US" sz="2400" dirty="0" smtClean="0">
                <a:latin typeface="Arial" charset="0"/>
                <a:ea typeface="Arial" charset="0"/>
                <a:cs typeface="Arial" charset="0"/>
              </a:rPr>
              <a:t>Problem:  Want to direct client to particular replica</a:t>
            </a:r>
          </a:p>
          <a:p>
            <a:pPr lvl="1"/>
            <a:r>
              <a:rPr lang="en-US" sz="2000" dirty="0" smtClean="0">
                <a:solidFill>
                  <a:srgbClr val="000090"/>
                </a:solidFill>
                <a:latin typeface="Arial" charset="0"/>
                <a:ea typeface="Arial" charset="0"/>
                <a:cs typeface="Arial" charset="0"/>
              </a:rPr>
              <a:t>Balance load across server replicas</a:t>
            </a:r>
          </a:p>
          <a:p>
            <a:pPr lvl="1"/>
            <a:r>
              <a:rPr lang="en-US" sz="2000" dirty="0" smtClean="0">
                <a:solidFill>
                  <a:srgbClr val="000090"/>
                </a:solidFill>
                <a:latin typeface="Arial" charset="0"/>
                <a:ea typeface="Arial" charset="0"/>
                <a:cs typeface="Arial" charset="0"/>
              </a:rPr>
              <a:t>Pair clients with nearby servers</a:t>
            </a:r>
          </a:p>
          <a:p>
            <a:pPr lvl="1"/>
            <a:endParaRPr lang="en-US" sz="2000" dirty="0" smtClean="0">
              <a:latin typeface="Arial" charset="0"/>
              <a:ea typeface="Arial" charset="0"/>
              <a:cs typeface="Arial" charset="0"/>
            </a:endParaRPr>
          </a:p>
          <a:p>
            <a:r>
              <a:rPr lang="en-US" sz="2400" dirty="0" smtClean="0">
                <a:latin typeface="Arial" charset="0"/>
                <a:ea typeface="Arial" charset="0"/>
                <a:cs typeface="Arial" charset="0"/>
              </a:rPr>
              <a:t>Common solution: </a:t>
            </a:r>
          </a:p>
          <a:p>
            <a:pPr lvl="1"/>
            <a:r>
              <a:rPr lang="en-US" sz="2000" dirty="0" smtClean="0">
                <a:solidFill>
                  <a:srgbClr val="000090"/>
                </a:solidFill>
                <a:latin typeface="Arial" charset="0"/>
                <a:ea typeface="Arial" charset="0"/>
                <a:cs typeface="Arial" charset="0"/>
              </a:rPr>
              <a:t>DNS returns different addresses based on client’s geo </a:t>
            </a:r>
            <a:br>
              <a:rPr lang="en-US" sz="2000" dirty="0" smtClean="0">
                <a:solidFill>
                  <a:srgbClr val="000090"/>
                </a:solidFill>
                <a:latin typeface="Arial" charset="0"/>
                <a:ea typeface="Arial" charset="0"/>
                <a:cs typeface="Arial" charset="0"/>
              </a:rPr>
            </a:br>
            <a:r>
              <a:rPr lang="en-US" sz="2000" dirty="0" smtClean="0">
                <a:solidFill>
                  <a:srgbClr val="000090"/>
                </a:solidFill>
                <a:latin typeface="Arial" charset="0"/>
                <a:ea typeface="Arial" charset="0"/>
                <a:cs typeface="Arial" charset="0"/>
              </a:rPr>
              <a:t>location, server load, </a:t>
            </a:r>
            <a:r>
              <a:rPr lang="en-US" sz="2000" i="1" dirty="0" smtClean="0">
                <a:solidFill>
                  <a:srgbClr val="000090"/>
                </a:solidFill>
                <a:latin typeface="Arial" charset="0"/>
                <a:ea typeface="Arial" charset="0"/>
                <a:cs typeface="Arial" charset="0"/>
              </a:rPr>
              <a:t>etc.</a:t>
            </a:r>
          </a:p>
          <a:p>
            <a:endParaRPr lang="en-US" sz="2400" dirty="0" smtClean="0">
              <a:latin typeface="Arial" charset="0"/>
              <a:ea typeface="Arial" charset="0"/>
              <a:cs typeface="Arial" charset="0"/>
            </a:endParaRPr>
          </a:p>
          <a:p>
            <a:endParaRPr lang="en-US" sz="2400" dirty="0">
              <a:latin typeface="Arial" charset="0"/>
              <a:ea typeface="Arial" charset="0"/>
              <a:cs typeface="Arial" charset="0"/>
            </a:endParaRPr>
          </a:p>
          <a:p>
            <a:endParaRPr lang="en-US" sz="2400" dirty="0">
              <a:latin typeface="Arial" charset="0"/>
              <a:ea typeface="Arial" charset="0"/>
              <a:cs typeface="Arial" charset="0"/>
            </a:endParaRPr>
          </a:p>
        </p:txBody>
      </p:sp>
    </p:spTree>
    <p:extLst>
      <p:ext uri="{BB962C8B-B14F-4D97-AF65-F5344CB8AC3E}">
        <p14:creationId xmlns:p14="http://schemas.microsoft.com/office/powerpoint/2010/main" val="888864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21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721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721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21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721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21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213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7213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21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131"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Improving HTTP Performance:</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 Content Distribution Networks</a:t>
            </a:r>
          </a:p>
        </p:txBody>
      </p:sp>
      <p:sp>
        <p:nvSpPr>
          <p:cNvPr id="99332" name="Rectangle 3"/>
          <p:cNvSpPr>
            <a:spLocks noGrp="1" noChangeArrowheads="1"/>
          </p:cNvSpPr>
          <p:nvPr>
            <p:ph idx="1"/>
          </p:nvPr>
        </p:nvSpPr>
        <p:spPr/>
        <p:txBody>
          <a:bodyPr/>
          <a:lstStyle/>
          <a:p>
            <a:r>
              <a:rPr lang="en-US" sz="2400" b="1" dirty="0">
                <a:latin typeface="Arial" charset="0"/>
                <a:cs typeface="Arial" charset="0"/>
              </a:rPr>
              <a:t>Caching and replication as a </a:t>
            </a:r>
            <a:r>
              <a:rPr lang="en-US" sz="2400" b="1" dirty="0" smtClean="0">
                <a:latin typeface="Arial" charset="0"/>
                <a:cs typeface="Arial" charset="0"/>
              </a:rPr>
              <a:t>service</a:t>
            </a:r>
          </a:p>
          <a:p>
            <a:pPr lvl="8"/>
            <a:endParaRPr lang="en-US" sz="1400" b="1" dirty="0">
              <a:latin typeface="Arial" charset="0"/>
              <a:cs typeface="Arial" charset="0"/>
            </a:endParaRPr>
          </a:p>
          <a:p>
            <a:r>
              <a:rPr lang="en-US" sz="2400" dirty="0">
                <a:latin typeface="Arial" charset="0"/>
                <a:cs typeface="Arial" charset="0"/>
              </a:rPr>
              <a:t>Large-scale distributed storage infrastructure (</a:t>
            </a:r>
            <a:r>
              <a:rPr lang="en-US" sz="2400" dirty="0">
                <a:latin typeface="Arial" charset="0"/>
                <a:ea typeface="Arial" charset="0"/>
                <a:cs typeface="Arial" charset="0"/>
              </a:rPr>
              <a:t>usually) administered by one entity</a:t>
            </a:r>
          </a:p>
          <a:p>
            <a:pPr lvl="1"/>
            <a:r>
              <a:rPr lang="en-US" i="1" dirty="0">
                <a:solidFill>
                  <a:srgbClr val="000090"/>
                </a:solidFill>
                <a:latin typeface="Arial" charset="0"/>
                <a:ea typeface="Arial" charset="0"/>
                <a:cs typeface="Arial" charset="0"/>
              </a:rPr>
              <a:t>e.g.,</a:t>
            </a:r>
            <a:r>
              <a:rPr lang="en-US" dirty="0">
                <a:solidFill>
                  <a:srgbClr val="000090"/>
                </a:solidFill>
                <a:latin typeface="Arial" charset="0"/>
                <a:ea typeface="Arial" charset="0"/>
                <a:cs typeface="Arial" charset="0"/>
              </a:rPr>
              <a:t> </a:t>
            </a:r>
            <a:r>
              <a:rPr lang="en-US" dirty="0" smtClean="0">
                <a:solidFill>
                  <a:srgbClr val="000090"/>
                </a:solidFill>
                <a:latin typeface="Arial" charset="0"/>
                <a:ea typeface="Arial" charset="0"/>
                <a:cs typeface="Arial" charset="0"/>
              </a:rPr>
              <a:t>Akamai has servers in 20,000+ locations</a:t>
            </a:r>
          </a:p>
          <a:p>
            <a:pPr lvl="8"/>
            <a:endParaRPr lang="en-US" dirty="0">
              <a:solidFill>
                <a:srgbClr val="000090"/>
              </a:solidFill>
              <a:latin typeface="Arial" charset="0"/>
              <a:ea typeface="Arial" charset="0"/>
              <a:cs typeface="Arial" charset="0"/>
            </a:endParaRPr>
          </a:p>
          <a:p>
            <a:r>
              <a:rPr lang="en-US" sz="2400" dirty="0">
                <a:latin typeface="Arial" charset="0"/>
                <a:cs typeface="Arial" charset="0"/>
              </a:rPr>
              <a:t>Combination of (pull) caching and (push) replication</a:t>
            </a:r>
          </a:p>
          <a:p>
            <a:pPr lvl="1"/>
            <a:r>
              <a:rPr lang="en-US" b="1" dirty="0" smtClean="0">
                <a:solidFill>
                  <a:srgbClr val="000090"/>
                </a:solidFill>
                <a:latin typeface="Arial" charset="0"/>
                <a:ea typeface="Arial" charset="0"/>
                <a:cs typeface="Arial" charset="0"/>
              </a:rPr>
              <a:t>Pull</a:t>
            </a:r>
            <a:r>
              <a:rPr lang="en-US" b="1" dirty="0">
                <a:solidFill>
                  <a:srgbClr val="000090"/>
                </a:solidFill>
                <a:latin typeface="Arial" charset="0"/>
                <a:ea typeface="Arial" charset="0"/>
                <a:cs typeface="Arial" charset="0"/>
              </a:rPr>
              <a:t>:</a:t>
            </a:r>
            <a:r>
              <a:rPr lang="en-US" dirty="0">
                <a:solidFill>
                  <a:srgbClr val="000090"/>
                </a:solidFill>
                <a:latin typeface="Arial" charset="0"/>
                <a:ea typeface="Arial" charset="0"/>
                <a:cs typeface="Arial" charset="0"/>
              </a:rPr>
              <a:t>  Direct result of clients</a:t>
            </a:r>
            <a:r>
              <a:rPr lang="ja-JP" altLang="en-US" dirty="0">
                <a:solidFill>
                  <a:srgbClr val="000090"/>
                </a:solidFill>
                <a:latin typeface="Arial" charset="0"/>
                <a:ea typeface="Arial" charset="0"/>
                <a:cs typeface="Arial" charset="0"/>
              </a:rPr>
              <a:t>’</a:t>
            </a:r>
            <a:r>
              <a:rPr lang="en-US" dirty="0">
                <a:solidFill>
                  <a:srgbClr val="000090"/>
                </a:solidFill>
                <a:latin typeface="Arial" charset="0"/>
                <a:ea typeface="Arial" charset="0"/>
                <a:cs typeface="Arial" charset="0"/>
              </a:rPr>
              <a:t> requests </a:t>
            </a:r>
          </a:p>
          <a:p>
            <a:pPr lvl="1"/>
            <a:r>
              <a:rPr lang="en-US" b="1" dirty="0">
                <a:solidFill>
                  <a:srgbClr val="000090"/>
                </a:solidFill>
                <a:latin typeface="Arial" charset="0"/>
                <a:ea typeface="Arial" charset="0"/>
                <a:cs typeface="Arial" charset="0"/>
              </a:rPr>
              <a:t>Push:  </a:t>
            </a:r>
            <a:r>
              <a:rPr lang="en-US" dirty="0">
                <a:solidFill>
                  <a:srgbClr val="000090"/>
                </a:solidFill>
                <a:latin typeface="Arial" charset="0"/>
                <a:ea typeface="Arial" charset="0"/>
                <a:cs typeface="Arial" charset="0"/>
              </a:rPr>
              <a:t>Expectation of high access </a:t>
            </a:r>
            <a:r>
              <a:rPr lang="en-US" dirty="0" smtClean="0">
                <a:solidFill>
                  <a:srgbClr val="000090"/>
                </a:solidFill>
                <a:latin typeface="Arial" charset="0"/>
                <a:ea typeface="Arial" charset="0"/>
                <a:cs typeface="Arial" charset="0"/>
              </a:rPr>
              <a:t>rate</a:t>
            </a:r>
          </a:p>
          <a:p>
            <a:pPr lvl="7"/>
            <a:endParaRPr lang="en-US" dirty="0">
              <a:solidFill>
                <a:srgbClr val="000090"/>
              </a:solidFill>
              <a:latin typeface="Arial" charset="0"/>
              <a:ea typeface="Arial" charset="0"/>
              <a:cs typeface="Arial" charset="0"/>
            </a:endParaRPr>
          </a:p>
          <a:p>
            <a:r>
              <a:rPr lang="en-US" sz="2400" dirty="0">
                <a:latin typeface="Arial" charset="0"/>
                <a:cs typeface="Arial" charset="0"/>
              </a:rPr>
              <a:t>Also do some processing</a:t>
            </a:r>
          </a:p>
          <a:p>
            <a:pPr lvl="1"/>
            <a:r>
              <a:rPr lang="en-US" dirty="0">
                <a:solidFill>
                  <a:srgbClr val="000090"/>
                </a:solidFill>
                <a:latin typeface="Arial" charset="0"/>
                <a:ea typeface="Arial" charset="0"/>
                <a:cs typeface="Arial" charset="0"/>
              </a:rPr>
              <a:t>Handle </a:t>
            </a:r>
            <a:r>
              <a:rPr lang="en-US" i="1" dirty="0">
                <a:solidFill>
                  <a:srgbClr val="000090"/>
                </a:solidFill>
                <a:latin typeface="Arial" charset="0"/>
                <a:ea typeface="Arial" charset="0"/>
                <a:cs typeface="Arial" charset="0"/>
              </a:rPr>
              <a:t>dynamic</a:t>
            </a:r>
            <a:r>
              <a:rPr lang="en-US" dirty="0">
                <a:solidFill>
                  <a:srgbClr val="000090"/>
                </a:solidFill>
                <a:latin typeface="Arial" charset="0"/>
                <a:ea typeface="Arial" charset="0"/>
                <a:cs typeface="Arial" charset="0"/>
              </a:rPr>
              <a:t> web pages</a:t>
            </a:r>
          </a:p>
          <a:p>
            <a:pPr lvl="1"/>
            <a:r>
              <a:rPr lang="en-US" i="1" dirty="0">
                <a:solidFill>
                  <a:srgbClr val="000090"/>
                </a:solidFill>
                <a:latin typeface="Arial" charset="0"/>
                <a:ea typeface="Arial" charset="0"/>
                <a:cs typeface="Arial" charset="0"/>
              </a:rPr>
              <a:t>Transcoding</a:t>
            </a:r>
            <a:r>
              <a:rPr lang="en-US" dirty="0">
                <a:solidFill>
                  <a:srgbClr val="000090"/>
                </a:solidFill>
                <a:latin typeface="Arial" charset="0"/>
                <a:ea typeface="Arial" charset="0"/>
                <a:cs typeface="Arial" charset="0"/>
              </a:rPr>
              <a:t> </a:t>
            </a:r>
          </a:p>
          <a:p>
            <a:pPr lvl="1">
              <a:buFont typeface="Helvetica" charset="0"/>
              <a:buNone/>
            </a:pPr>
            <a:r>
              <a:rPr lang="en-US" dirty="0">
                <a:solidFill>
                  <a:srgbClr val="000090"/>
                </a:solidFill>
                <a:latin typeface="Arial" charset="0"/>
                <a:ea typeface="Arial" charset="0"/>
                <a:cs typeface="Arial" charset="0"/>
              </a:rPr>
              <a:t>	</a:t>
            </a:r>
            <a:r>
              <a:rPr lang="en-US" dirty="0">
                <a:latin typeface="Arial" charset="0"/>
                <a:ea typeface="Arial" charset="0"/>
                <a:cs typeface="Arial" charset="0"/>
              </a:rPr>
              <a:t> 		</a:t>
            </a:r>
          </a:p>
        </p:txBody>
      </p:sp>
    </p:spTree>
    <p:extLst>
      <p:ext uri="{BB962C8B-B14F-4D97-AF65-F5344CB8AC3E}">
        <p14:creationId xmlns:p14="http://schemas.microsoft.com/office/powerpoint/2010/main" val="706030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332">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33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33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332">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33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33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332">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33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Improving HTTP Performance:</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CDN Example – Akamai</a:t>
            </a:r>
          </a:p>
        </p:txBody>
      </p:sp>
      <p:sp>
        <p:nvSpPr>
          <p:cNvPr id="1092611" name="Rectangle 3"/>
          <p:cNvSpPr>
            <a:spLocks noGrp="1" noChangeArrowheads="1"/>
          </p:cNvSpPr>
          <p:nvPr>
            <p:ph idx="1"/>
          </p:nvPr>
        </p:nvSpPr>
        <p:spPr/>
        <p:txBody>
          <a:bodyPr/>
          <a:lstStyle/>
          <a:p>
            <a:r>
              <a:rPr lang="en-US" sz="2400" dirty="0">
                <a:latin typeface="Arial" charset="0"/>
                <a:cs typeface="Arial" charset="0"/>
              </a:rPr>
              <a:t>Akamai creates new domain names for each client</a:t>
            </a:r>
          </a:p>
          <a:p>
            <a:pPr lvl="1"/>
            <a:r>
              <a:rPr lang="en-US" sz="2000" dirty="0">
                <a:latin typeface="Arial" charset="0"/>
                <a:ea typeface="Arial" charset="0"/>
                <a:cs typeface="Arial" charset="0"/>
              </a:rPr>
              <a:t>e.g., </a:t>
            </a:r>
            <a:r>
              <a:rPr lang="en-US" sz="1800" i="1" dirty="0">
                <a:solidFill>
                  <a:srgbClr val="0E04D6"/>
                </a:solidFill>
                <a:latin typeface="Arial" charset="0"/>
                <a:ea typeface="Arial" charset="0"/>
                <a:cs typeface="Arial" charset="0"/>
              </a:rPr>
              <a:t>a128.g.akamai.net </a:t>
            </a:r>
            <a:r>
              <a:rPr lang="en-US" sz="2000" dirty="0">
                <a:latin typeface="Arial" charset="0"/>
                <a:ea typeface="Arial" charset="0"/>
                <a:cs typeface="Arial" charset="0"/>
              </a:rPr>
              <a:t>for</a:t>
            </a:r>
            <a:r>
              <a:rPr lang="en-US" sz="1800" i="1" dirty="0">
                <a:solidFill>
                  <a:srgbClr val="0E04D6"/>
                </a:solidFill>
                <a:latin typeface="Arial" charset="0"/>
                <a:ea typeface="Arial" charset="0"/>
                <a:cs typeface="Arial" charset="0"/>
              </a:rPr>
              <a:t> </a:t>
            </a:r>
            <a:r>
              <a:rPr lang="en-US" sz="1800" i="1" dirty="0" err="1">
                <a:solidFill>
                  <a:srgbClr val="0E04D6"/>
                </a:solidFill>
                <a:latin typeface="Arial" charset="0"/>
                <a:ea typeface="Arial" charset="0"/>
                <a:cs typeface="Arial" charset="0"/>
              </a:rPr>
              <a:t>cnn.com</a:t>
            </a:r>
            <a:r>
              <a:rPr lang="en-US" sz="1800" i="1" dirty="0">
                <a:solidFill>
                  <a:srgbClr val="0E04D6"/>
                </a:solidFill>
                <a:latin typeface="Arial" charset="0"/>
                <a:ea typeface="Arial" charset="0"/>
                <a:cs typeface="Arial" charset="0"/>
              </a:rPr>
              <a:t/>
            </a:r>
            <a:br>
              <a:rPr lang="en-US" sz="1800" i="1" dirty="0">
                <a:solidFill>
                  <a:srgbClr val="0E04D6"/>
                </a:solidFill>
                <a:latin typeface="Arial" charset="0"/>
                <a:ea typeface="Arial" charset="0"/>
                <a:cs typeface="Arial" charset="0"/>
              </a:rPr>
            </a:br>
            <a:endParaRPr lang="en-US" sz="2000" dirty="0">
              <a:solidFill>
                <a:srgbClr val="0E04D6"/>
              </a:solidFill>
              <a:latin typeface="Arial" charset="0"/>
              <a:ea typeface="Arial" charset="0"/>
              <a:cs typeface="Arial" charset="0"/>
            </a:endParaRPr>
          </a:p>
          <a:p>
            <a:r>
              <a:rPr lang="en-US" sz="2400" dirty="0">
                <a:latin typeface="Arial" charset="0"/>
                <a:cs typeface="Arial" charset="0"/>
              </a:rPr>
              <a:t>The CDN’s DNS servers are authoritative for the new domains</a:t>
            </a:r>
            <a:br>
              <a:rPr lang="en-US" sz="2400" dirty="0">
                <a:latin typeface="Arial" charset="0"/>
                <a:cs typeface="Arial" charset="0"/>
              </a:rPr>
            </a:br>
            <a:endParaRPr lang="en-US" sz="2400" dirty="0">
              <a:latin typeface="Arial" charset="0"/>
              <a:cs typeface="Arial" charset="0"/>
            </a:endParaRPr>
          </a:p>
          <a:p>
            <a:r>
              <a:rPr lang="en-US" sz="2400" dirty="0">
                <a:latin typeface="Arial" charset="0"/>
                <a:cs typeface="Arial" charset="0"/>
              </a:rPr>
              <a:t>The client content provider modifies its content so that embedded URLs reference the new domains.</a:t>
            </a:r>
          </a:p>
          <a:p>
            <a:pPr lvl="1"/>
            <a:r>
              <a:rPr lang="ja-JP" altLang="en-US" sz="2000" dirty="0">
                <a:latin typeface="Arial" charset="0"/>
                <a:ea typeface="Arial" charset="0"/>
                <a:cs typeface="Arial" charset="0"/>
              </a:rPr>
              <a:t>“</a:t>
            </a:r>
            <a:r>
              <a:rPr lang="en-US" sz="2000" dirty="0" err="1">
                <a:latin typeface="Arial" charset="0"/>
                <a:ea typeface="Arial" charset="0"/>
                <a:cs typeface="Arial" charset="0"/>
              </a:rPr>
              <a:t>Akamaize</a:t>
            </a:r>
            <a:r>
              <a:rPr lang="ja-JP" altLang="en-US" sz="2000" dirty="0">
                <a:latin typeface="Arial" charset="0"/>
                <a:ea typeface="Arial" charset="0"/>
                <a:cs typeface="Arial" charset="0"/>
              </a:rPr>
              <a:t>”</a:t>
            </a:r>
            <a:r>
              <a:rPr lang="en-US" sz="2000" dirty="0">
                <a:latin typeface="Arial" charset="0"/>
                <a:ea typeface="Arial" charset="0"/>
                <a:cs typeface="Arial" charset="0"/>
              </a:rPr>
              <a:t> content</a:t>
            </a:r>
          </a:p>
          <a:p>
            <a:pPr lvl="1"/>
            <a:r>
              <a:rPr lang="en-US" sz="2000" dirty="0">
                <a:latin typeface="Arial" charset="0"/>
                <a:ea typeface="Arial" charset="0"/>
                <a:cs typeface="Arial" charset="0"/>
              </a:rPr>
              <a:t>e.g.: </a:t>
            </a:r>
            <a:r>
              <a:rPr lang="en-US" sz="1800" i="1" dirty="0">
                <a:solidFill>
                  <a:srgbClr val="0E04D6"/>
                </a:solidFill>
                <a:latin typeface="Arial" charset="0"/>
                <a:ea typeface="Arial" charset="0"/>
                <a:cs typeface="Arial" charset="0"/>
              </a:rPr>
              <a:t>http://</a:t>
            </a:r>
            <a:r>
              <a:rPr lang="en-US" sz="1800" i="1" dirty="0" err="1">
                <a:solidFill>
                  <a:srgbClr val="0E04D6"/>
                </a:solidFill>
                <a:latin typeface="Arial" charset="0"/>
                <a:ea typeface="Arial" charset="0"/>
                <a:cs typeface="Arial" charset="0"/>
              </a:rPr>
              <a:t>www.cnn.com</a:t>
            </a:r>
            <a:r>
              <a:rPr lang="en-US" sz="1800" i="1" dirty="0">
                <a:solidFill>
                  <a:srgbClr val="0E04D6"/>
                </a:solidFill>
                <a:latin typeface="Arial" charset="0"/>
                <a:ea typeface="Arial" charset="0"/>
                <a:cs typeface="Arial" charset="0"/>
              </a:rPr>
              <a:t>/image-of-the-</a:t>
            </a:r>
            <a:r>
              <a:rPr lang="en-US" sz="1800" i="1" dirty="0" err="1">
                <a:solidFill>
                  <a:srgbClr val="0E04D6"/>
                </a:solidFill>
                <a:latin typeface="Arial" charset="0"/>
                <a:ea typeface="Arial" charset="0"/>
                <a:cs typeface="Arial" charset="0"/>
              </a:rPr>
              <a:t>day.gif</a:t>
            </a:r>
            <a:r>
              <a:rPr lang="en-US" sz="2000" dirty="0">
                <a:latin typeface="Arial" charset="0"/>
                <a:ea typeface="Arial" charset="0"/>
                <a:cs typeface="Arial" charset="0"/>
              </a:rPr>
              <a:t> becomes </a:t>
            </a:r>
            <a:r>
              <a:rPr lang="en-US" sz="1800" i="1" dirty="0">
                <a:solidFill>
                  <a:srgbClr val="0E04D6"/>
                </a:solidFill>
                <a:latin typeface="Arial" charset="0"/>
                <a:ea typeface="Arial" charset="0"/>
                <a:cs typeface="Arial" charset="0"/>
              </a:rPr>
              <a:t>http://a128.g.akamai.net/image-of-the-</a:t>
            </a:r>
            <a:r>
              <a:rPr lang="en-US" sz="1800" i="1" dirty="0" err="1">
                <a:solidFill>
                  <a:srgbClr val="0E04D6"/>
                </a:solidFill>
                <a:latin typeface="Arial" charset="0"/>
                <a:ea typeface="Arial" charset="0"/>
                <a:cs typeface="Arial" charset="0"/>
              </a:rPr>
              <a:t>day.gif</a:t>
            </a:r>
            <a:r>
              <a:rPr lang="en-US" sz="1800" i="1" dirty="0">
                <a:solidFill>
                  <a:srgbClr val="0E04D6"/>
                </a:solidFill>
                <a:latin typeface="Arial" charset="0"/>
                <a:ea typeface="Arial" charset="0"/>
                <a:cs typeface="Arial" charset="0"/>
              </a:rPr>
              <a:t/>
            </a:r>
            <a:br>
              <a:rPr lang="en-US" sz="1800" i="1" dirty="0">
                <a:solidFill>
                  <a:srgbClr val="0E04D6"/>
                </a:solidFill>
                <a:latin typeface="Arial" charset="0"/>
                <a:ea typeface="Arial" charset="0"/>
                <a:cs typeface="Arial" charset="0"/>
              </a:rPr>
            </a:br>
            <a:endParaRPr lang="en-US" sz="1800" i="1" dirty="0">
              <a:solidFill>
                <a:srgbClr val="0E04D6"/>
              </a:solidFill>
              <a:latin typeface="Arial" charset="0"/>
              <a:ea typeface="Arial" charset="0"/>
              <a:cs typeface="Arial" charset="0"/>
            </a:endParaRPr>
          </a:p>
          <a:p>
            <a:r>
              <a:rPr lang="en-US" sz="2400" dirty="0">
                <a:solidFill>
                  <a:srgbClr val="FF0000"/>
                </a:solidFill>
                <a:latin typeface="Arial" charset="0"/>
                <a:ea typeface="Arial" charset="0"/>
                <a:cs typeface="Arial" charset="0"/>
              </a:rPr>
              <a:t>Requests now sent to CDN’s infrastructure…</a:t>
            </a:r>
          </a:p>
        </p:txBody>
      </p:sp>
    </p:spTree>
    <p:extLst>
      <p:ext uri="{BB962C8B-B14F-4D97-AF65-F5344CB8AC3E}">
        <p14:creationId xmlns:p14="http://schemas.microsoft.com/office/powerpoint/2010/main" val="613991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2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26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9261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26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26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26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92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11"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Cost-Effective Content Delivery</a:t>
            </a:r>
          </a:p>
        </p:txBody>
      </p:sp>
      <p:sp>
        <p:nvSpPr>
          <p:cNvPr id="1092611" name="Rectangle 3"/>
          <p:cNvSpPr>
            <a:spLocks noGrp="1" noChangeArrowheads="1"/>
          </p:cNvSpPr>
          <p:nvPr>
            <p:ph idx="1"/>
          </p:nvPr>
        </p:nvSpPr>
        <p:spPr/>
        <p:txBody>
          <a:bodyPr/>
          <a:lstStyle/>
          <a:p>
            <a:r>
              <a:rPr lang="en-US" dirty="0" smtClean="0">
                <a:latin typeface="Arial" charset="0"/>
                <a:cs typeface="Arial" charset="0"/>
              </a:rPr>
              <a:t>General theme: multiple sites hosted on shared physical infrastructure </a:t>
            </a:r>
          </a:p>
          <a:p>
            <a:pPr lvl="1"/>
            <a:r>
              <a:rPr lang="en-US" dirty="0" smtClean="0">
                <a:latin typeface="Arial" charset="0"/>
                <a:cs typeface="Arial" charset="0"/>
              </a:rPr>
              <a:t>efficiency of statistical multiplexing</a:t>
            </a:r>
          </a:p>
          <a:p>
            <a:pPr lvl="1"/>
            <a:r>
              <a:rPr lang="en-US" dirty="0" smtClean="0">
                <a:latin typeface="Arial" charset="0"/>
                <a:cs typeface="Arial" charset="0"/>
              </a:rPr>
              <a:t>economies of scale (volume pricing, </a:t>
            </a:r>
            <a:r>
              <a:rPr lang="en-US" i="1" dirty="0" smtClean="0">
                <a:latin typeface="Arial" charset="0"/>
                <a:cs typeface="Arial" charset="0"/>
              </a:rPr>
              <a:t>etc.</a:t>
            </a:r>
            <a:r>
              <a:rPr lang="en-US" dirty="0" smtClean="0">
                <a:latin typeface="Arial" charset="0"/>
                <a:cs typeface="Arial" charset="0"/>
              </a:rPr>
              <a:t>)</a:t>
            </a:r>
          </a:p>
          <a:p>
            <a:pPr lvl="1"/>
            <a:r>
              <a:rPr lang="en-US" dirty="0" smtClean="0">
                <a:latin typeface="Arial" charset="0"/>
                <a:cs typeface="Arial" charset="0"/>
              </a:rPr>
              <a:t>amortization of human operator costs </a:t>
            </a:r>
          </a:p>
          <a:p>
            <a:pPr marL="0" indent="0">
              <a:buNone/>
            </a:pPr>
            <a:endParaRPr lang="en-US" dirty="0" smtClean="0">
              <a:latin typeface="Arial" charset="0"/>
              <a:cs typeface="Arial" charset="0"/>
            </a:endParaRPr>
          </a:p>
          <a:p>
            <a:r>
              <a:rPr lang="en-US" dirty="0" smtClean="0">
                <a:latin typeface="Arial" charset="0"/>
                <a:cs typeface="Arial" charset="0"/>
              </a:rPr>
              <a:t>Examples: </a:t>
            </a:r>
          </a:p>
          <a:p>
            <a:pPr lvl="1"/>
            <a:r>
              <a:rPr lang="en-US" dirty="0" smtClean="0">
                <a:latin typeface="Arial" charset="0"/>
                <a:cs typeface="Arial" charset="0"/>
              </a:rPr>
              <a:t>Web hosting companies </a:t>
            </a:r>
          </a:p>
          <a:p>
            <a:pPr lvl="1"/>
            <a:r>
              <a:rPr lang="en-US" dirty="0" smtClean="0">
                <a:latin typeface="Arial" charset="0"/>
                <a:cs typeface="Arial" charset="0"/>
              </a:rPr>
              <a:t>CDNs</a:t>
            </a:r>
          </a:p>
          <a:p>
            <a:pPr lvl="1"/>
            <a:r>
              <a:rPr lang="en-US" dirty="0" smtClean="0">
                <a:latin typeface="Arial" charset="0"/>
                <a:cs typeface="Arial" charset="0"/>
              </a:rPr>
              <a:t>Cloud infrastructure</a:t>
            </a:r>
          </a:p>
        </p:txBody>
      </p:sp>
    </p:spTree>
    <p:extLst>
      <p:ext uri="{BB962C8B-B14F-4D97-AF65-F5344CB8AC3E}">
        <p14:creationId xmlns:p14="http://schemas.microsoft.com/office/powerpoint/2010/main" val="2128566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2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26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26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26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26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26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26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926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11"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Any Questions?</a:t>
            </a:r>
            <a:endParaRPr lang="en-US"/>
          </a:p>
        </p:txBody>
      </p:sp>
      <p:sp>
        <p:nvSpPr>
          <p:cNvPr id="6" name="Subtitle 5"/>
          <p:cNvSpPr>
            <a:spLocks noGrp="1"/>
          </p:cNvSpPr>
          <p:nvPr>
            <p:ph type="subTitle" idx="1"/>
          </p:nvPr>
        </p:nvSpPr>
        <p:spPr/>
        <p:txBody>
          <a:bodyPr/>
          <a:lstStyle/>
          <a:p>
            <a:endParaRPr lang="en-US" dirty="0" smtClean="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106</a:t>
            </a:fld>
            <a:endParaRPr lang="en-US" altLang="en-US"/>
          </a:p>
        </p:txBody>
      </p:sp>
    </p:spTree>
    <p:extLst>
      <p:ext uri="{BB962C8B-B14F-4D97-AF65-F5344CB8AC3E}">
        <p14:creationId xmlns:p14="http://schemas.microsoft.com/office/powerpoint/2010/main" val="2002725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Jacobson/</a:t>
            </a:r>
            <a:r>
              <a:rPr lang="en-US" dirty="0" err="1" smtClean="0"/>
              <a:t>Karels</a:t>
            </a:r>
            <a:endParaRPr lang="en-US" dirty="0"/>
          </a:p>
        </p:txBody>
      </p:sp>
      <p:pic>
        <p:nvPicPr>
          <p:cNvPr id="6" name="Content Placeholder 5"/>
          <p:cNvPicPr>
            <a:picLocks noGrp="1" noChangeAspect="1"/>
          </p:cNvPicPr>
          <p:nvPr>
            <p:ph idx="1"/>
          </p:nvPr>
        </p:nvPicPr>
        <p:blipFill>
          <a:blip r:embed="rId2"/>
          <a:stretch>
            <a:fillRect/>
          </a:stretch>
        </p:blipFill>
        <p:spPr>
          <a:xfrm>
            <a:off x="457200" y="1423581"/>
            <a:ext cx="8534400" cy="4579162"/>
          </a:xfrm>
        </p:spPr>
      </p:pic>
    </p:spTree>
    <p:extLst>
      <p:ext uri="{BB962C8B-B14F-4D97-AF65-F5344CB8AC3E}">
        <p14:creationId xmlns:p14="http://schemas.microsoft.com/office/powerpoint/2010/main" val="79075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p:txBody>
          <a:bodyPr/>
          <a:lstStyle/>
          <a:p>
            <a:r>
              <a:rPr lang="en-US" sz="3600" dirty="0" smtClean="0"/>
              <a:t>Problem: Ambiguous Measurements</a:t>
            </a:r>
            <a:endParaRPr lang="en-US" sz="3600" dirty="0"/>
          </a:p>
        </p:txBody>
      </p:sp>
      <p:sp>
        <p:nvSpPr>
          <p:cNvPr id="1144835" name="Rectangle 3"/>
          <p:cNvSpPr>
            <a:spLocks noGrp="1" noChangeArrowheads="1"/>
          </p:cNvSpPr>
          <p:nvPr>
            <p:ph idx="1"/>
          </p:nvPr>
        </p:nvSpPr>
        <p:spPr/>
        <p:txBody>
          <a:bodyPr/>
          <a:lstStyle/>
          <a:p>
            <a:r>
              <a:rPr lang="en-US" sz="2400" dirty="0"/>
              <a:t>How </a:t>
            </a:r>
            <a:r>
              <a:rPr lang="en-US" sz="2400" dirty="0" smtClean="0"/>
              <a:t>do we </a:t>
            </a:r>
            <a:r>
              <a:rPr lang="en-US" sz="2400" dirty="0"/>
              <a:t>differentiate between the real ACK, and ACK of the retransmitted packet?</a:t>
            </a:r>
          </a:p>
        </p:txBody>
      </p:sp>
      <p:sp>
        <p:nvSpPr>
          <p:cNvPr id="1144836" name="Line 4"/>
          <p:cNvSpPr>
            <a:spLocks noChangeShapeType="1"/>
          </p:cNvSpPr>
          <p:nvPr/>
        </p:nvSpPr>
        <p:spPr bwMode="auto">
          <a:xfrm>
            <a:off x="1773458" y="3429000"/>
            <a:ext cx="0" cy="2743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37" name="Line 5"/>
          <p:cNvSpPr>
            <a:spLocks noChangeShapeType="1"/>
          </p:cNvSpPr>
          <p:nvPr/>
        </p:nvSpPr>
        <p:spPr bwMode="auto">
          <a:xfrm>
            <a:off x="3830858" y="3429000"/>
            <a:ext cx="0" cy="2743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38" name="Line 6"/>
          <p:cNvSpPr>
            <a:spLocks noChangeShapeType="1"/>
          </p:cNvSpPr>
          <p:nvPr/>
        </p:nvSpPr>
        <p:spPr bwMode="auto">
          <a:xfrm>
            <a:off x="1773458" y="3810000"/>
            <a:ext cx="205740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39" name="Line 7"/>
          <p:cNvSpPr>
            <a:spLocks noChangeShapeType="1"/>
          </p:cNvSpPr>
          <p:nvPr/>
        </p:nvSpPr>
        <p:spPr bwMode="auto">
          <a:xfrm>
            <a:off x="1773458" y="4648200"/>
            <a:ext cx="205740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40" name="Line 8"/>
          <p:cNvSpPr>
            <a:spLocks noChangeShapeType="1"/>
          </p:cNvSpPr>
          <p:nvPr/>
        </p:nvSpPr>
        <p:spPr bwMode="auto">
          <a:xfrm flipH="1">
            <a:off x="1773458" y="5181600"/>
            <a:ext cx="20574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41" name="Text Box 9"/>
          <p:cNvSpPr txBox="1">
            <a:spLocks noChangeArrowheads="1"/>
          </p:cNvSpPr>
          <p:nvPr/>
        </p:nvSpPr>
        <p:spPr bwMode="auto">
          <a:xfrm rot="-755306">
            <a:off x="2408353" y="5167106"/>
            <a:ext cx="571710"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ACK</a:t>
            </a:r>
          </a:p>
        </p:txBody>
      </p:sp>
      <p:sp>
        <p:nvSpPr>
          <p:cNvPr id="1144842" name="Text Box 10"/>
          <p:cNvSpPr txBox="1">
            <a:spLocks noChangeArrowheads="1"/>
          </p:cNvSpPr>
          <p:nvPr/>
        </p:nvSpPr>
        <p:spPr bwMode="auto">
          <a:xfrm rot="873085">
            <a:off x="1971424" y="4586081"/>
            <a:ext cx="1529704"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Retransmission</a:t>
            </a:r>
          </a:p>
        </p:txBody>
      </p:sp>
      <p:sp>
        <p:nvSpPr>
          <p:cNvPr id="1144843" name="Text Box 11"/>
          <p:cNvSpPr txBox="1">
            <a:spLocks noChangeArrowheads="1"/>
          </p:cNvSpPr>
          <p:nvPr/>
        </p:nvSpPr>
        <p:spPr bwMode="auto">
          <a:xfrm rot="802585">
            <a:off x="1734620" y="3795506"/>
            <a:ext cx="2068401"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Original Transmission</a:t>
            </a:r>
          </a:p>
        </p:txBody>
      </p:sp>
      <p:sp>
        <p:nvSpPr>
          <p:cNvPr id="1144844" name="Line 12"/>
          <p:cNvSpPr>
            <a:spLocks noChangeShapeType="1"/>
          </p:cNvSpPr>
          <p:nvPr/>
        </p:nvSpPr>
        <p:spPr bwMode="auto">
          <a:xfrm>
            <a:off x="1544858" y="3810000"/>
            <a:ext cx="2286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45" name="Line 13"/>
          <p:cNvSpPr>
            <a:spLocks noChangeShapeType="1"/>
          </p:cNvSpPr>
          <p:nvPr/>
        </p:nvSpPr>
        <p:spPr bwMode="auto">
          <a:xfrm>
            <a:off x="1544858" y="5638800"/>
            <a:ext cx="2286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46" name="Line 14"/>
          <p:cNvSpPr>
            <a:spLocks noChangeShapeType="1"/>
          </p:cNvSpPr>
          <p:nvPr/>
        </p:nvSpPr>
        <p:spPr bwMode="auto">
          <a:xfrm flipV="1">
            <a:off x="1621058" y="3810000"/>
            <a:ext cx="0" cy="182880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47" name="Text Box 15"/>
          <p:cNvSpPr txBox="1">
            <a:spLocks noChangeArrowheads="1"/>
          </p:cNvSpPr>
          <p:nvPr/>
        </p:nvSpPr>
        <p:spPr bwMode="auto">
          <a:xfrm rot="-5400000">
            <a:off x="821561" y="4571000"/>
            <a:ext cx="1170368"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SampleRTT</a:t>
            </a:r>
          </a:p>
        </p:txBody>
      </p:sp>
      <p:sp>
        <p:nvSpPr>
          <p:cNvPr id="1144848" name="Text Box 16"/>
          <p:cNvSpPr txBox="1">
            <a:spLocks noChangeArrowheads="1"/>
          </p:cNvSpPr>
          <p:nvPr/>
        </p:nvSpPr>
        <p:spPr bwMode="auto">
          <a:xfrm>
            <a:off x="1337797" y="3095625"/>
            <a:ext cx="798296"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Sender</a:t>
            </a:r>
          </a:p>
        </p:txBody>
      </p:sp>
      <p:sp>
        <p:nvSpPr>
          <p:cNvPr id="1144849" name="Text Box 17"/>
          <p:cNvSpPr txBox="1">
            <a:spLocks noChangeArrowheads="1"/>
          </p:cNvSpPr>
          <p:nvPr/>
        </p:nvSpPr>
        <p:spPr bwMode="auto">
          <a:xfrm>
            <a:off x="3327839" y="3095625"/>
            <a:ext cx="939361"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Receiver</a:t>
            </a:r>
          </a:p>
        </p:txBody>
      </p:sp>
      <p:sp>
        <p:nvSpPr>
          <p:cNvPr id="1144850" name="Line 18"/>
          <p:cNvSpPr>
            <a:spLocks noChangeShapeType="1"/>
          </p:cNvSpPr>
          <p:nvPr/>
        </p:nvSpPr>
        <p:spPr bwMode="auto">
          <a:xfrm>
            <a:off x="5431058" y="3429000"/>
            <a:ext cx="0" cy="2743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51" name="Line 19"/>
          <p:cNvSpPr>
            <a:spLocks noChangeShapeType="1"/>
          </p:cNvSpPr>
          <p:nvPr/>
        </p:nvSpPr>
        <p:spPr bwMode="auto">
          <a:xfrm>
            <a:off x="7488458" y="3429000"/>
            <a:ext cx="0" cy="2743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52" name="Line 20"/>
          <p:cNvSpPr>
            <a:spLocks noChangeShapeType="1"/>
          </p:cNvSpPr>
          <p:nvPr/>
        </p:nvSpPr>
        <p:spPr bwMode="auto">
          <a:xfrm>
            <a:off x="5431058" y="3810000"/>
            <a:ext cx="205740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53" name="Line 21"/>
          <p:cNvSpPr>
            <a:spLocks noChangeShapeType="1"/>
          </p:cNvSpPr>
          <p:nvPr/>
        </p:nvSpPr>
        <p:spPr bwMode="auto">
          <a:xfrm>
            <a:off x="5431058" y="4648200"/>
            <a:ext cx="205740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54" name="Line 22"/>
          <p:cNvSpPr>
            <a:spLocks noChangeShapeType="1"/>
          </p:cNvSpPr>
          <p:nvPr/>
        </p:nvSpPr>
        <p:spPr bwMode="auto">
          <a:xfrm flipH="1">
            <a:off x="5431058" y="4343400"/>
            <a:ext cx="205740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55" name="Text Box 23"/>
          <p:cNvSpPr txBox="1">
            <a:spLocks noChangeArrowheads="1"/>
          </p:cNvSpPr>
          <p:nvPr/>
        </p:nvSpPr>
        <p:spPr bwMode="auto">
          <a:xfrm rot="-755306">
            <a:off x="6370753" y="4281281"/>
            <a:ext cx="571710"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ACK</a:t>
            </a:r>
          </a:p>
        </p:txBody>
      </p:sp>
      <p:sp>
        <p:nvSpPr>
          <p:cNvPr id="1144856" name="Text Box 24"/>
          <p:cNvSpPr txBox="1">
            <a:spLocks noChangeArrowheads="1"/>
          </p:cNvSpPr>
          <p:nvPr/>
        </p:nvSpPr>
        <p:spPr bwMode="auto">
          <a:xfrm rot="873085">
            <a:off x="5629024" y="4586081"/>
            <a:ext cx="1529704"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Retransmission</a:t>
            </a:r>
          </a:p>
        </p:txBody>
      </p:sp>
      <p:sp>
        <p:nvSpPr>
          <p:cNvPr id="1144857" name="Text Box 25"/>
          <p:cNvSpPr txBox="1">
            <a:spLocks noChangeArrowheads="1"/>
          </p:cNvSpPr>
          <p:nvPr/>
        </p:nvSpPr>
        <p:spPr bwMode="auto">
          <a:xfrm rot="802585">
            <a:off x="5392220" y="3795506"/>
            <a:ext cx="2068401"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Original Transmission</a:t>
            </a:r>
          </a:p>
        </p:txBody>
      </p:sp>
      <p:sp>
        <p:nvSpPr>
          <p:cNvPr id="1144858" name="Line 26"/>
          <p:cNvSpPr>
            <a:spLocks noChangeShapeType="1"/>
          </p:cNvSpPr>
          <p:nvPr/>
        </p:nvSpPr>
        <p:spPr bwMode="auto">
          <a:xfrm>
            <a:off x="5202458" y="3810000"/>
            <a:ext cx="2286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59" name="Line 27"/>
          <p:cNvSpPr>
            <a:spLocks noChangeShapeType="1"/>
          </p:cNvSpPr>
          <p:nvPr/>
        </p:nvSpPr>
        <p:spPr bwMode="auto">
          <a:xfrm>
            <a:off x="5202458" y="4876800"/>
            <a:ext cx="2286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60" name="Line 28"/>
          <p:cNvSpPr>
            <a:spLocks noChangeShapeType="1"/>
          </p:cNvSpPr>
          <p:nvPr/>
        </p:nvSpPr>
        <p:spPr bwMode="auto">
          <a:xfrm flipV="1">
            <a:off x="5278658" y="3810000"/>
            <a:ext cx="0" cy="106680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61" name="Text Box 29"/>
          <p:cNvSpPr txBox="1">
            <a:spLocks noChangeArrowheads="1"/>
          </p:cNvSpPr>
          <p:nvPr/>
        </p:nvSpPr>
        <p:spPr bwMode="auto">
          <a:xfrm rot="-5400000">
            <a:off x="4479161" y="4136025"/>
            <a:ext cx="1170368"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SampleRTT</a:t>
            </a:r>
          </a:p>
        </p:txBody>
      </p:sp>
      <p:sp>
        <p:nvSpPr>
          <p:cNvPr id="1144862" name="Text Box 30"/>
          <p:cNvSpPr txBox="1">
            <a:spLocks noChangeArrowheads="1"/>
          </p:cNvSpPr>
          <p:nvPr/>
        </p:nvSpPr>
        <p:spPr bwMode="auto">
          <a:xfrm>
            <a:off x="4995397" y="3095625"/>
            <a:ext cx="798296"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Sender</a:t>
            </a:r>
          </a:p>
        </p:txBody>
      </p:sp>
      <p:sp>
        <p:nvSpPr>
          <p:cNvPr id="1144863" name="Text Box 31"/>
          <p:cNvSpPr txBox="1">
            <a:spLocks noChangeArrowheads="1"/>
          </p:cNvSpPr>
          <p:nvPr/>
        </p:nvSpPr>
        <p:spPr bwMode="auto">
          <a:xfrm>
            <a:off x="6985439" y="3095625"/>
            <a:ext cx="939361"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Receiver</a:t>
            </a:r>
          </a:p>
        </p:txBody>
      </p:sp>
    </p:spTree>
    <p:extLst>
      <p:ext uri="{BB962C8B-B14F-4D97-AF65-F5344CB8AC3E}">
        <p14:creationId xmlns:p14="http://schemas.microsoft.com/office/powerpoint/2010/main" val="1796264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Following TCP Rules</a:t>
            </a:r>
            <a:r>
              <a:rPr lang="is-IS" dirty="0" smtClean="0"/>
              <a:t>….</a:t>
            </a:r>
            <a:endParaRPr lang="en-US" dirty="0"/>
          </a:p>
        </p:txBody>
      </p:sp>
      <p:sp>
        <p:nvSpPr>
          <p:cNvPr id="3" name="Content Placeholder 2"/>
          <p:cNvSpPr>
            <a:spLocks noGrp="1"/>
          </p:cNvSpPr>
          <p:nvPr>
            <p:ph idx="1"/>
          </p:nvPr>
        </p:nvSpPr>
        <p:spPr/>
        <p:txBody>
          <a:bodyPr/>
          <a:lstStyle/>
          <a:p>
            <a:r>
              <a:rPr lang="en-US" dirty="0" smtClean="0"/>
              <a:t>Do not describe current implementations</a:t>
            </a:r>
            <a:r>
              <a:rPr lang="is-IS" dirty="0" smtClean="0"/>
              <a:t>….</a:t>
            </a:r>
          </a:p>
          <a:p>
            <a:endParaRPr lang="is-IS" dirty="0"/>
          </a:p>
          <a:p>
            <a:r>
              <a:rPr lang="is-IS" dirty="0" smtClean="0"/>
              <a:t>...but will be considered the “Truth” in this </a:t>
            </a:r>
            <a:r>
              <a:rPr lang="is-IS" dirty="0" smtClean="0"/>
              <a:t>class</a:t>
            </a:r>
          </a:p>
          <a:p>
            <a:endParaRPr lang="is-IS" dirty="0"/>
          </a:p>
          <a:p>
            <a:r>
              <a:rPr lang="is-IS" dirty="0" smtClean="0"/>
              <a:t>In particular, we will assume each packet has its RTT measured.</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13</a:t>
            </a:fld>
            <a:endParaRPr lang="en-US" altLang="en-US"/>
          </a:p>
        </p:txBody>
      </p:sp>
    </p:spTree>
    <p:extLst>
      <p:ext uri="{BB962C8B-B14F-4D97-AF65-F5344CB8AC3E}">
        <p14:creationId xmlns:p14="http://schemas.microsoft.com/office/powerpoint/2010/main" val="1993035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Timers</a:t>
            </a:r>
            <a:endParaRPr lang="en-US" dirty="0"/>
          </a:p>
        </p:txBody>
      </p:sp>
      <p:sp>
        <p:nvSpPr>
          <p:cNvPr id="3" name="Content Placeholder 2"/>
          <p:cNvSpPr>
            <a:spLocks noGrp="1"/>
          </p:cNvSpPr>
          <p:nvPr>
            <p:ph idx="1"/>
          </p:nvPr>
        </p:nvSpPr>
        <p:spPr/>
        <p:txBody>
          <a:bodyPr/>
          <a:lstStyle/>
          <a:p>
            <a:r>
              <a:rPr lang="en-US" dirty="0" smtClean="0"/>
              <a:t>Two important quantities:</a:t>
            </a:r>
          </a:p>
          <a:p>
            <a:pPr lvl="1"/>
            <a:r>
              <a:rPr lang="en-US" dirty="0" smtClean="0"/>
              <a:t>RTO: value you set timer to for timeouts</a:t>
            </a:r>
          </a:p>
          <a:p>
            <a:pPr lvl="1"/>
            <a:r>
              <a:rPr lang="en-US" dirty="0" smtClean="0"/>
              <a:t>ETO: current estimate of appropriate “raw” timeout</a:t>
            </a:r>
          </a:p>
          <a:p>
            <a:endParaRPr lang="en-US" dirty="0"/>
          </a:p>
          <a:p>
            <a:r>
              <a:rPr lang="en-US" dirty="0" smtClean="0"/>
              <a:t>Use exponential averaging to estimate:</a:t>
            </a:r>
          </a:p>
          <a:p>
            <a:pPr lvl="1"/>
            <a:r>
              <a:rPr lang="en-US" dirty="0" smtClean="0"/>
              <a:t>RTT</a:t>
            </a:r>
          </a:p>
          <a:p>
            <a:pPr lvl="1"/>
            <a:r>
              <a:rPr lang="en-US" dirty="0" smtClean="0"/>
              <a:t>Deviation = | </a:t>
            </a:r>
            <a:r>
              <a:rPr lang="en-US" dirty="0" err="1" smtClean="0"/>
              <a:t>EstimatedRTT</a:t>
            </a:r>
            <a:r>
              <a:rPr lang="en-US" dirty="0" smtClean="0"/>
              <a:t> – </a:t>
            </a:r>
            <a:r>
              <a:rPr lang="en-US" dirty="0" err="1" smtClean="0"/>
              <a:t>SampleRTT</a:t>
            </a:r>
            <a:r>
              <a:rPr lang="en-US" dirty="0" smtClean="0"/>
              <a:t>|</a:t>
            </a:r>
          </a:p>
          <a:p>
            <a:endParaRPr lang="en-US" dirty="0"/>
          </a:p>
          <a:p>
            <a:r>
              <a:rPr lang="en-US" dirty="0">
                <a:latin typeface="Arial" charset="0"/>
                <a:cs typeface="Arial" charset="0"/>
              </a:rPr>
              <a:t>ETO = </a:t>
            </a:r>
            <a:r>
              <a:rPr lang="en-US" dirty="0" err="1">
                <a:latin typeface="Arial" charset="0"/>
                <a:cs typeface="Arial" charset="0"/>
              </a:rPr>
              <a:t>EstimatedRTT</a:t>
            </a:r>
            <a:r>
              <a:rPr lang="en-US" dirty="0">
                <a:latin typeface="Arial" charset="0"/>
                <a:cs typeface="Arial" charset="0"/>
              </a:rPr>
              <a:t> + 4 x </a:t>
            </a:r>
            <a:r>
              <a:rPr lang="en-US" dirty="0" err="1">
                <a:latin typeface="Arial" charset="0"/>
                <a:cs typeface="Arial" charset="0"/>
              </a:rPr>
              <a:t>EstimatedDeviation</a:t>
            </a:r>
            <a:endParaRPr lang="en-US" dirty="0">
              <a:latin typeface="Arial" charset="0"/>
              <a:cs typeface="Arial" charset="0"/>
            </a:endParaRPr>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14</a:t>
            </a:fld>
            <a:endParaRPr lang="en-US" altLang="en-US"/>
          </a:p>
        </p:txBody>
      </p:sp>
    </p:spTree>
    <p:extLst>
      <p:ext uri="{BB962C8B-B14F-4D97-AF65-F5344CB8AC3E}">
        <p14:creationId xmlns:p14="http://schemas.microsoft.com/office/powerpoint/2010/main" val="497302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Only “Clean” Samples for ETO</a:t>
            </a:r>
            <a:endParaRPr lang="en-US" dirty="0"/>
          </a:p>
        </p:txBody>
      </p:sp>
      <p:sp>
        <p:nvSpPr>
          <p:cNvPr id="3" name="Content Placeholder 2"/>
          <p:cNvSpPr>
            <a:spLocks noGrp="1"/>
          </p:cNvSpPr>
          <p:nvPr>
            <p:ph idx="1"/>
          </p:nvPr>
        </p:nvSpPr>
        <p:spPr/>
        <p:txBody>
          <a:bodyPr/>
          <a:lstStyle/>
          <a:p>
            <a:r>
              <a:rPr lang="en-US" dirty="0" smtClean="0"/>
              <a:t>Only </a:t>
            </a:r>
            <a:r>
              <a:rPr lang="en-US" dirty="0"/>
              <a:t>update ETO when you get a clean </a:t>
            </a:r>
            <a:r>
              <a:rPr lang="en-US" dirty="0" smtClean="0"/>
              <a:t>sample</a:t>
            </a:r>
          </a:p>
          <a:p>
            <a:endParaRPr lang="en-US" dirty="0"/>
          </a:p>
          <a:p>
            <a:r>
              <a:rPr lang="en-US" dirty="0"/>
              <a:t>W</a:t>
            </a:r>
            <a:r>
              <a:rPr lang="en-US" dirty="0" smtClean="0"/>
              <a:t>here </a:t>
            </a:r>
            <a:r>
              <a:rPr lang="en-US" dirty="0"/>
              <a:t>clean </a:t>
            </a:r>
            <a:r>
              <a:rPr lang="en-US" dirty="0" smtClean="0"/>
              <a:t>means ACK includes no retransmitted segments</a:t>
            </a:r>
          </a:p>
          <a:p>
            <a:pPr lvl="2"/>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15</a:t>
            </a:fld>
            <a:endParaRPr lang="en-US" altLang="en-US"/>
          </a:p>
        </p:txBody>
      </p:sp>
    </p:spTree>
    <p:extLst>
      <p:ext uri="{BB962C8B-B14F-4D97-AF65-F5344CB8AC3E}">
        <p14:creationId xmlns:p14="http://schemas.microsoft.com/office/powerpoint/2010/main" val="155402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295400"/>
            <a:ext cx="8686800" cy="4835525"/>
          </a:xfrm>
        </p:spPr>
        <p:txBody>
          <a:bodyPr/>
          <a:lstStyle/>
          <a:p>
            <a:r>
              <a:rPr lang="en-US" dirty="0" smtClean="0"/>
              <a:t>Send 100, 200, 300</a:t>
            </a:r>
          </a:p>
          <a:p>
            <a:pPr lvl="1"/>
            <a:r>
              <a:rPr lang="en-US" dirty="0" smtClean="0"/>
              <a:t>100 means packet whose first byte is 100, last byte is 199</a:t>
            </a:r>
          </a:p>
          <a:p>
            <a:pPr lvl="4"/>
            <a:endParaRPr lang="en-US" dirty="0"/>
          </a:p>
          <a:p>
            <a:r>
              <a:rPr lang="en-US" dirty="0" smtClean="0"/>
              <a:t>Receive A200:</a:t>
            </a:r>
          </a:p>
          <a:p>
            <a:pPr lvl="1"/>
            <a:r>
              <a:rPr lang="en-US" dirty="0" smtClean="0"/>
              <a:t>A200 means bytes up to 199 rec’d, expecting 200 next.</a:t>
            </a:r>
          </a:p>
          <a:p>
            <a:pPr lvl="1"/>
            <a:r>
              <a:rPr lang="en-US" b="1" dirty="0" smtClean="0"/>
              <a:t>Clean sample</a:t>
            </a:r>
          </a:p>
          <a:p>
            <a:pPr lvl="4"/>
            <a:endParaRPr lang="en-US" dirty="0"/>
          </a:p>
          <a:p>
            <a:r>
              <a:rPr lang="en-US" dirty="0" smtClean="0"/>
              <a:t>200 times out, resend 200, receive </a:t>
            </a:r>
            <a:r>
              <a:rPr lang="en-US" dirty="0" smtClean="0"/>
              <a:t>A400</a:t>
            </a:r>
            <a:endParaRPr lang="en-US" dirty="0" smtClean="0"/>
          </a:p>
          <a:p>
            <a:pPr lvl="1"/>
            <a:r>
              <a:rPr lang="en-US" dirty="0" smtClean="0"/>
              <a:t>No clean samples</a:t>
            </a:r>
          </a:p>
          <a:p>
            <a:pPr lvl="3"/>
            <a:endParaRPr lang="en-US" dirty="0"/>
          </a:p>
          <a:p>
            <a:r>
              <a:rPr lang="en-US" dirty="0" smtClean="0"/>
              <a:t>Send 400, 500, receive A600</a:t>
            </a:r>
          </a:p>
          <a:p>
            <a:pPr lvl="1"/>
            <a:r>
              <a:rPr lang="en-US" b="1" dirty="0" smtClean="0"/>
              <a:t>Clean </a:t>
            </a:r>
            <a:r>
              <a:rPr lang="en-US" b="1" dirty="0" smtClean="0"/>
              <a:t>sample(s)</a:t>
            </a:r>
            <a:endParaRPr lang="en-US" b="1"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16</a:t>
            </a:fld>
            <a:endParaRPr lang="en-US" altLang="en-US"/>
          </a:p>
        </p:txBody>
      </p:sp>
    </p:spTree>
    <p:extLst>
      <p:ext uri="{BB962C8B-B14F-4D97-AF65-F5344CB8AC3E}">
        <p14:creationId xmlns:p14="http://schemas.microsoft.com/office/powerpoint/2010/main" val="501450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Harder Example</a:t>
            </a:r>
            <a:endParaRPr lang="en-US" dirty="0"/>
          </a:p>
        </p:txBody>
      </p:sp>
      <p:sp>
        <p:nvSpPr>
          <p:cNvPr id="3" name="Content Placeholder 2"/>
          <p:cNvSpPr>
            <a:spLocks noGrp="1"/>
          </p:cNvSpPr>
          <p:nvPr>
            <p:ph idx="1"/>
          </p:nvPr>
        </p:nvSpPr>
        <p:spPr>
          <a:xfrm>
            <a:off x="457200" y="1295400"/>
            <a:ext cx="8686800" cy="4835525"/>
          </a:xfrm>
        </p:spPr>
        <p:txBody>
          <a:bodyPr/>
          <a:lstStyle/>
          <a:p>
            <a:r>
              <a:rPr lang="en-US" dirty="0" smtClean="0"/>
              <a:t>Send 100, 200, 300</a:t>
            </a:r>
          </a:p>
          <a:p>
            <a:pPr lvl="1"/>
            <a:r>
              <a:rPr lang="en-US" dirty="0" smtClean="0"/>
              <a:t>100 means packet whose first byte is 100, last byte is 199</a:t>
            </a:r>
          </a:p>
          <a:p>
            <a:pPr lvl="4"/>
            <a:endParaRPr lang="en-US" dirty="0"/>
          </a:p>
          <a:p>
            <a:r>
              <a:rPr lang="en-US" dirty="0" smtClean="0"/>
              <a:t>Receive A200:</a:t>
            </a:r>
          </a:p>
          <a:p>
            <a:pPr lvl="1"/>
            <a:r>
              <a:rPr lang="en-US" dirty="0" smtClean="0"/>
              <a:t>A200 means bytes up to 199 rec’d, expecting 200 next.</a:t>
            </a:r>
          </a:p>
          <a:p>
            <a:pPr lvl="1"/>
            <a:r>
              <a:rPr lang="en-US" b="1" dirty="0" smtClean="0"/>
              <a:t>Clean sample</a:t>
            </a:r>
          </a:p>
          <a:p>
            <a:pPr lvl="4"/>
            <a:endParaRPr lang="en-US" dirty="0"/>
          </a:p>
          <a:p>
            <a:r>
              <a:rPr lang="en-US" dirty="0" smtClean="0"/>
              <a:t>200 times out, resend 200, receive A300</a:t>
            </a:r>
          </a:p>
          <a:p>
            <a:pPr lvl="1"/>
            <a:r>
              <a:rPr lang="en-US" dirty="0" smtClean="0"/>
              <a:t>No clean samples</a:t>
            </a:r>
          </a:p>
          <a:p>
            <a:pPr lvl="3"/>
            <a:endParaRPr lang="en-US" dirty="0"/>
          </a:p>
          <a:p>
            <a:r>
              <a:rPr lang="en-US" dirty="0" smtClean="0"/>
              <a:t>Send 400, 500, receive A600</a:t>
            </a:r>
          </a:p>
          <a:p>
            <a:pPr lvl="1"/>
            <a:r>
              <a:rPr lang="en-US" b="1" dirty="0" smtClean="0"/>
              <a:t>Is this clean?</a:t>
            </a:r>
            <a:endParaRPr lang="en-US" b="1"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17</a:t>
            </a:fld>
            <a:endParaRPr lang="en-US" altLang="en-US"/>
          </a:p>
        </p:txBody>
      </p:sp>
    </p:spTree>
    <p:extLst>
      <p:ext uri="{BB962C8B-B14F-4D97-AF65-F5344CB8AC3E}">
        <p14:creationId xmlns:p14="http://schemas.microsoft.com/office/powerpoint/2010/main" val="1723406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RTO</a:t>
            </a:r>
            <a:endParaRPr lang="en-US" dirty="0"/>
          </a:p>
        </p:txBody>
      </p:sp>
      <p:sp>
        <p:nvSpPr>
          <p:cNvPr id="3" name="Content Placeholder 2"/>
          <p:cNvSpPr>
            <a:spLocks noGrp="1"/>
          </p:cNvSpPr>
          <p:nvPr>
            <p:ph idx="1"/>
          </p:nvPr>
        </p:nvSpPr>
        <p:spPr/>
        <p:txBody>
          <a:bodyPr/>
          <a:lstStyle/>
          <a:p>
            <a:r>
              <a:rPr lang="en-US" dirty="0" smtClean="0"/>
              <a:t>Every </a:t>
            </a:r>
            <a:r>
              <a:rPr lang="en-US" dirty="0"/>
              <a:t>time RTO timer expires, set RTO</a:t>
            </a:r>
            <a:r>
              <a:rPr lang="en-US" dirty="0">
                <a:latin typeface="Arial" charset="0"/>
                <a:ea typeface="Arial" charset="0"/>
                <a:cs typeface="Arial" charset="0"/>
                <a:sym typeface="Symbol" charset="0"/>
              </a:rPr>
              <a:t>  </a:t>
            </a:r>
            <a:r>
              <a:rPr lang="en-US" dirty="0"/>
              <a:t>2·RTO</a:t>
            </a:r>
          </a:p>
          <a:p>
            <a:pPr lvl="1"/>
            <a:r>
              <a:rPr lang="en-US" dirty="0"/>
              <a:t>(Up  to maximum</a:t>
            </a:r>
            <a:r>
              <a:rPr lang="en-US" dirty="0">
                <a:latin typeface="Arial" charset="0"/>
                <a:ea typeface="Arial" charset="0"/>
                <a:cs typeface="Arial" charset="0"/>
                <a:sym typeface="Symbol" charset="0"/>
              </a:rPr>
              <a:t>  </a:t>
            </a:r>
            <a:r>
              <a:rPr lang="en-US" dirty="0"/>
              <a:t>60 sec)</a:t>
            </a:r>
          </a:p>
          <a:p>
            <a:endParaRPr lang="en-US" dirty="0" smtClean="0"/>
          </a:p>
          <a:p>
            <a:r>
              <a:rPr lang="en-US" dirty="0" smtClean="0"/>
              <a:t>Every </a:t>
            </a:r>
            <a:r>
              <a:rPr lang="en-US" dirty="0"/>
              <a:t>time </a:t>
            </a:r>
            <a:r>
              <a:rPr lang="en-US" dirty="0" smtClean="0"/>
              <a:t>clean sample arrives set RTO to ETO</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18</a:t>
            </a:fld>
            <a:endParaRPr lang="en-US" altLang="en-US"/>
          </a:p>
        </p:txBody>
      </p:sp>
    </p:spTree>
    <p:extLst>
      <p:ext uri="{BB962C8B-B14F-4D97-AF65-F5344CB8AC3E}">
        <p14:creationId xmlns:p14="http://schemas.microsoft.com/office/powerpoint/2010/main" val="1152907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First arriving ACK expects 100 (adv. window=500)</a:t>
            </a:r>
          </a:p>
          <a:p>
            <a:pPr lvl="1"/>
            <a:r>
              <a:rPr lang="en-US" dirty="0"/>
              <a:t>Initialize ETO; RTO = ETO</a:t>
            </a:r>
          </a:p>
          <a:p>
            <a:pPr lvl="1"/>
            <a:r>
              <a:rPr lang="en-US" dirty="0"/>
              <a:t>Restart timer for RTO seconds (new data </a:t>
            </a:r>
            <a:r>
              <a:rPr lang="en-US" dirty="0" err="1"/>
              <a:t>ACKed</a:t>
            </a:r>
            <a:r>
              <a:rPr lang="en-US" dirty="0" smtClean="0"/>
              <a:t>)</a:t>
            </a:r>
          </a:p>
          <a:p>
            <a:pPr lvl="2"/>
            <a:r>
              <a:rPr lang="en-US" dirty="0" smtClean="0"/>
              <a:t>Remember, TCP only has one timer, not timer per packet</a:t>
            </a:r>
            <a:endParaRPr lang="en-US" dirty="0"/>
          </a:p>
          <a:p>
            <a:pPr lvl="1"/>
            <a:r>
              <a:rPr lang="en-US" dirty="0"/>
              <a:t>Send packets 100, 200, 300, 400, 500</a:t>
            </a:r>
          </a:p>
          <a:p>
            <a:r>
              <a:rPr lang="en-US" dirty="0"/>
              <a:t>Arriving ACK expects </a:t>
            </a:r>
            <a:r>
              <a:rPr lang="en-US" dirty="0" smtClean="0"/>
              <a:t>300 (A300)</a:t>
            </a:r>
            <a:endParaRPr lang="en-US" dirty="0"/>
          </a:p>
          <a:p>
            <a:pPr lvl="1"/>
            <a:r>
              <a:rPr lang="en-US" dirty="0"/>
              <a:t>Update ETO; RTO = ETO</a:t>
            </a:r>
          </a:p>
          <a:p>
            <a:pPr lvl="1"/>
            <a:r>
              <a:rPr lang="en-US" dirty="0"/>
              <a:t>Restart timer for RTO seconds (new data </a:t>
            </a:r>
            <a:r>
              <a:rPr lang="en-US" dirty="0" err="1"/>
              <a:t>ACKed</a:t>
            </a:r>
            <a:r>
              <a:rPr lang="en-US" dirty="0"/>
              <a:t>)</a:t>
            </a:r>
          </a:p>
          <a:p>
            <a:pPr lvl="1"/>
            <a:r>
              <a:rPr lang="en-US" dirty="0"/>
              <a:t>Send packets 600, </a:t>
            </a:r>
            <a:r>
              <a:rPr lang="en-US" dirty="0" smtClean="0"/>
              <a:t>700</a:t>
            </a:r>
            <a:endParaRPr lang="en-US" dirty="0"/>
          </a:p>
          <a:p>
            <a:r>
              <a:rPr lang="en-US" dirty="0"/>
              <a:t>Arriving ACK expects </a:t>
            </a:r>
            <a:r>
              <a:rPr lang="en-US" dirty="0" smtClean="0"/>
              <a:t>300 (A300</a:t>
            </a:r>
            <a:r>
              <a:rPr lang="en-US" dirty="0" smtClean="0"/>
              <a:t>)</a:t>
            </a:r>
            <a:r>
              <a:rPr lang="en-US" b="1" i="1" dirty="0">
                <a:solidFill>
                  <a:srgbClr val="FF0000"/>
                </a:solidFill>
              </a:rPr>
              <a:t> (what </a:t>
            </a:r>
            <a:r>
              <a:rPr lang="en-US" b="1" i="1" dirty="0" smtClean="0">
                <a:solidFill>
                  <a:srgbClr val="FF0000"/>
                </a:solidFill>
              </a:rPr>
              <a:t>next</a:t>
            </a:r>
            <a:r>
              <a:rPr lang="en-US" b="1" i="1" dirty="0">
                <a:solidFill>
                  <a:srgbClr val="FF0000"/>
                </a:solidFill>
              </a:rPr>
              <a:t>?)</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19</a:t>
            </a:fld>
            <a:endParaRPr lang="en-US" altLang="en-US"/>
          </a:p>
        </p:txBody>
      </p:sp>
    </p:spTree>
    <p:extLst>
      <p:ext uri="{BB962C8B-B14F-4D97-AF65-F5344CB8AC3E}">
        <p14:creationId xmlns:p14="http://schemas.microsoft.com/office/powerpoint/2010/main" val="172229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2</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0"/>
            <a:ext cx="4166235" cy="6858000"/>
          </a:xfrm>
          <a:prstGeom prst="rect">
            <a:avLst/>
          </a:prstGeom>
        </p:spPr>
      </p:pic>
      <p:sp>
        <p:nvSpPr>
          <p:cNvPr id="7" name="Rectangle 6"/>
          <p:cNvSpPr/>
          <p:nvPr/>
        </p:nvSpPr>
        <p:spPr>
          <a:xfrm>
            <a:off x="327894" y="2967335"/>
            <a:ext cx="8488222" cy="923330"/>
          </a:xfrm>
          <a:prstGeom prst="rect">
            <a:avLst/>
          </a:prstGeom>
          <a:noFill/>
        </p:spPr>
        <p:txBody>
          <a:bodyPr wrap="none" lIns="91440" tIns="45720" rIns="91440" bIns="45720">
            <a:spAutoFit/>
          </a:bodyPr>
          <a:lstStyle/>
          <a:p>
            <a:pPr algn="ctr"/>
            <a:r>
              <a:rPr lang="en-US" sz="5400" b="1" cap="none" spc="0" dirty="0" err="1" smtClean="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rPr>
              <a:t>Ssssshhhhhhhhhhhhhhh</a:t>
            </a:r>
            <a:endParaRPr lang="en-US" sz="5400" b="1" cap="none" spc="0" dirty="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956677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endParaRPr lang="en-US" dirty="0"/>
          </a:p>
        </p:txBody>
      </p:sp>
      <p:sp>
        <p:nvSpPr>
          <p:cNvPr id="3" name="Content Placeholder 2"/>
          <p:cNvSpPr>
            <a:spLocks noGrp="1"/>
          </p:cNvSpPr>
          <p:nvPr>
            <p:ph idx="1"/>
          </p:nvPr>
        </p:nvSpPr>
        <p:spPr/>
        <p:txBody>
          <a:bodyPr/>
          <a:lstStyle/>
          <a:p>
            <a:r>
              <a:rPr lang="en-US" dirty="0"/>
              <a:t>Timer goes off</a:t>
            </a:r>
          </a:p>
          <a:p>
            <a:pPr lvl="1"/>
            <a:r>
              <a:rPr lang="en-US" dirty="0"/>
              <a:t>RTO = 2*RTO (back off the timer)</a:t>
            </a:r>
          </a:p>
          <a:p>
            <a:pPr lvl="1"/>
            <a:r>
              <a:rPr lang="en-US" dirty="0"/>
              <a:t>Restart timer for RTO seconds (it had expired!)</a:t>
            </a:r>
          </a:p>
          <a:p>
            <a:pPr lvl="1"/>
            <a:r>
              <a:rPr lang="en-US" dirty="0"/>
              <a:t>Resend packet 300</a:t>
            </a:r>
          </a:p>
          <a:p>
            <a:r>
              <a:rPr lang="en-US" dirty="0"/>
              <a:t>Arriving ACK expects 800</a:t>
            </a:r>
          </a:p>
          <a:p>
            <a:pPr lvl="1"/>
            <a:r>
              <a:rPr lang="en-US" dirty="0"/>
              <a:t>Don't update ETO (ACK includes a retransmission)</a:t>
            </a:r>
          </a:p>
          <a:p>
            <a:pPr lvl="1"/>
            <a:r>
              <a:rPr lang="en-US" dirty="0"/>
              <a:t>Restart timer for RTO seconds (new data </a:t>
            </a:r>
            <a:r>
              <a:rPr lang="en-US" dirty="0" err="1"/>
              <a:t>ACKed</a:t>
            </a:r>
            <a:r>
              <a:rPr lang="en-US" dirty="0"/>
              <a:t>)</a:t>
            </a:r>
          </a:p>
          <a:p>
            <a:pPr lvl="1"/>
            <a:r>
              <a:rPr lang="en-US" dirty="0"/>
              <a:t>Send packets 800, 900, 1000, 1100, </a:t>
            </a:r>
            <a:r>
              <a:rPr lang="en-US" dirty="0" smtClean="0"/>
              <a:t>1200</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20</a:t>
            </a:fld>
            <a:endParaRPr lang="en-US" altLang="en-US"/>
          </a:p>
        </p:txBody>
      </p:sp>
      <p:sp>
        <p:nvSpPr>
          <p:cNvPr id="5" name="TextBox 4"/>
          <p:cNvSpPr txBox="1"/>
          <p:nvPr/>
        </p:nvSpPr>
        <p:spPr>
          <a:xfrm>
            <a:off x="4746885" y="1447800"/>
            <a:ext cx="3886200" cy="1815882"/>
          </a:xfrm>
          <a:prstGeom prst="rect">
            <a:avLst/>
          </a:prstGeom>
          <a:noFill/>
        </p:spPr>
        <p:txBody>
          <a:bodyPr wrap="square" rtlCol="0">
            <a:spAutoFit/>
          </a:bodyPr>
          <a:lstStyle/>
          <a:p>
            <a:pPr algn="ctr"/>
            <a:r>
              <a:rPr lang="en-US" sz="2800" dirty="0" smtClean="0">
                <a:solidFill>
                  <a:srgbClr val="FF0000"/>
                </a:solidFill>
                <a:latin typeface="+mn-lt"/>
              </a:rPr>
              <a:t>If this timer expires before new data is </a:t>
            </a:r>
            <a:r>
              <a:rPr lang="en-US" sz="2800" dirty="0" err="1" smtClean="0">
                <a:solidFill>
                  <a:srgbClr val="FF0000"/>
                </a:solidFill>
                <a:latin typeface="+mn-lt"/>
              </a:rPr>
              <a:t>ACKed</a:t>
            </a:r>
            <a:r>
              <a:rPr lang="en-US" sz="2800" dirty="0" smtClean="0">
                <a:solidFill>
                  <a:srgbClr val="FF0000"/>
                </a:solidFill>
                <a:latin typeface="+mn-lt"/>
              </a:rPr>
              <a:t>, what should sender do? </a:t>
            </a:r>
            <a:endParaRPr lang="en-US" sz="2800" dirty="0">
              <a:solidFill>
                <a:srgbClr val="FF0000"/>
              </a:solidFill>
              <a:latin typeface="+mn-lt"/>
            </a:endParaRPr>
          </a:p>
        </p:txBody>
      </p:sp>
    </p:spTree>
    <p:extLst>
      <p:ext uri="{BB962C8B-B14F-4D97-AF65-F5344CB8AC3E}">
        <p14:creationId xmlns:p14="http://schemas.microsoft.com/office/powerpoint/2010/main" val="49888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endParaRPr lang="en-US" dirty="0"/>
          </a:p>
        </p:txBody>
      </p:sp>
      <p:sp>
        <p:nvSpPr>
          <p:cNvPr id="3" name="Content Placeholder 2"/>
          <p:cNvSpPr>
            <a:spLocks noGrp="1"/>
          </p:cNvSpPr>
          <p:nvPr>
            <p:ph idx="1"/>
          </p:nvPr>
        </p:nvSpPr>
        <p:spPr/>
        <p:txBody>
          <a:bodyPr/>
          <a:lstStyle/>
          <a:p>
            <a:r>
              <a:rPr lang="en-US" dirty="0"/>
              <a:t>Arriving ACK expects 1000</a:t>
            </a:r>
          </a:p>
          <a:p>
            <a:pPr lvl="1"/>
            <a:r>
              <a:rPr lang="en-US" dirty="0"/>
              <a:t>Update ETO; RTO = ETO</a:t>
            </a:r>
          </a:p>
          <a:p>
            <a:pPr lvl="1"/>
            <a:r>
              <a:rPr lang="en-US" dirty="0"/>
              <a:t>Restart timer for RTO seconds (new data </a:t>
            </a:r>
            <a:r>
              <a:rPr lang="en-US" dirty="0" err="1"/>
              <a:t>ACKed</a:t>
            </a:r>
            <a:r>
              <a:rPr lang="en-US" dirty="0"/>
              <a:t>)</a:t>
            </a:r>
          </a:p>
          <a:p>
            <a:pPr lvl="1"/>
            <a:r>
              <a:rPr lang="en-US" dirty="0"/>
              <a:t>Send packets 1300, </a:t>
            </a:r>
            <a:r>
              <a:rPr lang="en-US" dirty="0" smtClean="0"/>
              <a:t>1400</a:t>
            </a:r>
          </a:p>
          <a:p>
            <a:pPr lvl="1"/>
            <a:endParaRPr lang="en-US" dirty="0"/>
          </a:p>
          <a:p>
            <a:r>
              <a:rPr lang="en-US" dirty="0"/>
              <a:t>… Connection continues … </a:t>
            </a:r>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21</a:t>
            </a:fld>
            <a:endParaRPr lang="en-US" altLang="en-US"/>
          </a:p>
        </p:txBody>
      </p:sp>
    </p:spTree>
    <p:extLst>
      <p:ext uri="{BB962C8B-B14F-4D97-AF65-F5344CB8AC3E}">
        <p14:creationId xmlns:p14="http://schemas.microsoft.com/office/powerpoint/2010/main" val="954321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US">
                <a:latin typeface="Helvetica" charset="0"/>
                <a:ea typeface="ＭＳ Ｐゴシック" charset="0"/>
                <a:cs typeface="ＭＳ Ｐゴシック" charset="0"/>
              </a:rPr>
              <a:t>This is all very interesting, but…..</a:t>
            </a:r>
          </a:p>
        </p:txBody>
      </p:sp>
      <p:sp>
        <p:nvSpPr>
          <p:cNvPr id="3" name="Content Placeholder 2"/>
          <p:cNvSpPr>
            <a:spLocks noGrp="1"/>
          </p:cNvSpPr>
          <p:nvPr>
            <p:ph idx="1"/>
          </p:nvPr>
        </p:nvSpPr>
        <p:spPr/>
        <p:txBody>
          <a:bodyPr/>
          <a:lstStyle/>
          <a:p>
            <a:r>
              <a:rPr lang="en-US" dirty="0">
                <a:latin typeface="Arial" charset="0"/>
                <a:cs typeface="Arial" charset="0"/>
              </a:rPr>
              <a:t>Implementations often use a coarse-grained timer</a:t>
            </a:r>
          </a:p>
          <a:p>
            <a:pPr lvl="1"/>
            <a:r>
              <a:rPr lang="en-US" dirty="0">
                <a:latin typeface="Arial" charset="0"/>
                <a:ea typeface="Arial" charset="0"/>
                <a:cs typeface="Arial" charset="0"/>
              </a:rPr>
              <a:t>500 </a:t>
            </a:r>
            <a:r>
              <a:rPr lang="en-US" dirty="0" err="1">
                <a:latin typeface="Arial" charset="0"/>
                <a:ea typeface="Arial" charset="0"/>
                <a:cs typeface="Arial" charset="0"/>
              </a:rPr>
              <a:t>msec</a:t>
            </a:r>
            <a:r>
              <a:rPr lang="en-US" dirty="0">
                <a:latin typeface="Arial" charset="0"/>
                <a:ea typeface="Arial" charset="0"/>
                <a:cs typeface="Arial" charset="0"/>
              </a:rPr>
              <a:t> is typical</a:t>
            </a:r>
          </a:p>
          <a:p>
            <a:endParaRPr lang="en-US" dirty="0">
              <a:latin typeface="Arial" charset="0"/>
              <a:cs typeface="Arial" charset="0"/>
            </a:endParaRPr>
          </a:p>
          <a:p>
            <a:r>
              <a:rPr lang="en-US" dirty="0">
                <a:latin typeface="Arial" charset="0"/>
                <a:cs typeface="Arial" charset="0"/>
              </a:rPr>
              <a:t>So what?</a:t>
            </a:r>
          </a:p>
          <a:p>
            <a:pPr lvl="1"/>
            <a:r>
              <a:rPr lang="en-US" dirty="0">
                <a:latin typeface="Arial" charset="0"/>
                <a:ea typeface="Arial" charset="0"/>
                <a:cs typeface="Arial" charset="0"/>
              </a:rPr>
              <a:t>Above algorithms are largely irrelevant</a:t>
            </a:r>
          </a:p>
          <a:p>
            <a:pPr lvl="1"/>
            <a:r>
              <a:rPr lang="en-US" b="1" dirty="0">
                <a:latin typeface="Arial" charset="0"/>
                <a:ea typeface="Arial" charset="0"/>
                <a:cs typeface="Arial" charset="0"/>
              </a:rPr>
              <a:t>Incurring a timeout is </a:t>
            </a:r>
            <a:r>
              <a:rPr lang="en-US" b="1" dirty="0" smtClean="0">
                <a:latin typeface="Arial" charset="0"/>
                <a:ea typeface="Arial" charset="0"/>
                <a:cs typeface="Arial" charset="0"/>
              </a:rPr>
              <a:t>expensive</a:t>
            </a:r>
          </a:p>
          <a:p>
            <a:pPr lvl="1"/>
            <a:endParaRPr lang="en-US" b="1" dirty="0">
              <a:latin typeface="Arial" charset="0"/>
              <a:ea typeface="Arial" charset="0"/>
              <a:cs typeface="Arial" charset="0"/>
            </a:endParaRPr>
          </a:p>
          <a:p>
            <a:r>
              <a:rPr lang="en-US" dirty="0" smtClean="0">
                <a:latin typeface="Arial" charset="0"/>
                <a:ea typeface="Arial" charset="0"/>
                <a:cs typeface="Arial" charset="0"/>
              </a:rPr>
              <a:t>So we rely on duplicate ACKs</a:t>
            </a:r>
            <a:endParaRPr lang="en-US" dirty="0">
              <a:latin typeface="Arial" charset="0"/>
              <a:ea typeface="Arial" charset="0"/>
              <a:cs typeface="Arial" charset="0"/>
            </a:endParaRPr>
          </a:p>
          <a:p>
            <a:pPr lvl="1"/>
            <a:endParaRPr lang="en-US" b="1" dirty="0">
              <a:latin typeface="Arial" charset="0"/>
              <a:ea typeface="Arial" charset="0"/>
              <a:cs typeface="Arial" charset="0"/>
            </a:endParaRPr>
          </a:p>
          <a:p>
            <a:endParaRPr lang="en-US" dirty="0">
              <a:latin typeface="Arial" charset="0"/>
              <a:cs typeface="Arial" charset="0"/>
            </a:endParaRPr>
          </a:p>
        </p:txBody>
      </p:sp>
      <p:sp>
        <p:nvSpPr>
          <p:cNvPr id="120836"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3E2ADFC6-48C3-3843-AD22-D02AC0CE4552}" type="slidenum">
              <a:rPr lang="en-US" sz="1400" b="0">
                <a:latin typeface="Times New Roman" charset="0"/>
              </a:rPr>
              <a:pPr eaLnBrk="1" hangingPunct="1"/>
              <a:t>22</a:t>
            </a:fld>
            <a:endParaRPr lang="en-US" sz="1400" b="0">
              <a:latin typeface="Times New Roman" charset="0"/>
            </a:endParaRPr>
          </a:p>
        </p:txBody>
      </p:sp>
    </p:spTree>
    <p:extLst>
      <p:ext uri="{BB962C8B-B14F-4D97-AF65-F5344CB8AC3E}">
        <p14:creationId xmlns:p14="http://schemas.microsoft.com/office/powerpoint/2010/main" val="780442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Trivia Questions</a:t>
            </a:r>
            <a:endParaRPr lang="en-US" dirty="0"/>
          </a:p>
        </p:txBody>
      </p:sp>
      <p:sp>
        <p:nvSpPr>
          <p:cNvPr id="3" name="Content Placeholder 2"/>
          <p:cNvSpPr>
            <a:spLocks noGrp="1"/>
          </p:cNvSpPr>
          <p:nvPr>
            <p:ph idx="1"/>
          </p:nvPr>
        </p:nvSpPr>
        <p:spPr/>
        <p:txBody>
          <a:bodyPr/>
          <a:lstStyle/>
          <a:p>
            <a:r>
              <a:rPr lang="en-US" dirty="0" smtClean="0"/>
              <a:t>Why does UDP have a Length field, but TCP does not?</a:t>
            </a:r>
          </a:p>
          <a:p>
            <a:endParaRPr lang="en-US" dirty="0"/>
          </a:p>
          <a:p>
            <a:r>
              <a:rPr lang="en-US" dirty="0" smtClean="0"/>
              <a:t>What value of sequence number do you use when your packet isn’t carrying any payload?</a:t>
            </a:r>
          </a:p>
          <a:p>
            <a:endParaRPr lang="en-US" dirty="0"/>
          </a:p>
          <a:p>
            <a:r>
              <a:rPr lang="en-US" dirty="0" smtClean="0"/>
              <a:t>Is a packet carrying no payload </a:t>
            </a:r>
            <a:r>
              <a:rPr lang="en-US" dirty="0" err="1" smtClean="0"/>
              <a:t>ACKed</a:t>
            </a:r>
            <a:r>
              <a:rPr lang="en-US" dirty="0" smtClean="0"/>
              <a:t>?</a:t>
            </a:r>
          </a:p>
          <a:p>
            <a:endParaRPr lang="en-US" dirty="0"/>
          </a:p>
          <a:p>
            <a:r>
              <a:rPr lang="en-US" dirty="0" smtClean="0"/>
              <a:t>In this class, assume “next expected byte”, and assume packets with no payloads are not </a:t>
            </a:r>
            <a:r>
              <a:rPr lang="en-US" dirty="0" err="1" smtClean="0"/>
              <a:t>ACKed</a:t>
            </a:r>
            <a:r>
              <a:rPr lang="en-US" dirty="0" smtClean="0"/>
              <a:t>.</a:t>
            </a:r>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23</a:t>
            </a:fld>
            <a:endParaRPr lang="en-US" altLang="en-US"/>
          </a:p>
        </p:txBody>
      </p:sp>
    </p:spTree>
    <p:extLst>
      <p:ext uri="{BB962C8B-B14F-4D97-AF65-F5344CB8AC3E}">
        <p14:creationId xmlns:p14="http://schemas.microsoft.com/office/powerpoint/2010/main" val="377836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Any Questions?</a:t>
            </a:r>
            <a:endParaRPr lang="en-US" dirty="0"/>
          </a:p>
        </p:txBody>
      </p:sp>
      <p:sp>
        <p:nvSpPr>
          <p:cNvPr id="8" name="Subtitle 7"/>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24</a:t>
            </a:fld>
            <a:endParaRPr lang="en-US" altLang="en-US"/>
          </a:p>
        </p:txBody>
      </p:sp>
    </p:spTree>
    <p:extLst>
      <p:ext uri="{BB962C8B-B14F-4D97-AF65-F5344CB8AC3E}">
        <p14:creationId xmlns:p14="http://schemas.microsoft.com/office/powerpoint/2010/main" val="551622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ctrTitle"/>
          </p:nvPr>
        </p:nvSpPr>
        <p:spPr/>
        <p:txBody>
          <a:bodyPr/>
          <a:lstStyle/>
          <a:p>
            <a:r>
              <a:rPr lang="en-US">
                <a:latin typeface="Helvetica" charset="0"/>
                <a:ea typeface="ＭＳ Ｐゴシック" charset="0"/>
                <a:cs typeface="ＭＳ Ｐゴシック" charset="0"/>
              </a:rPr>
              <a:t>DNS</a:t>
            </a:r>
          </a:p>
        </p:txBody>
      </p:sp>
      <p:sp>
        <p:nvSpPr>
          <p:cNvPr id="3" name="Subtitle 2"/>
          <p:cNvSpPr>
            <a:spLocks noGrp="1"/>
          </p:cNvSpPr>
          <p:nvPr>
            <p:ph type="subTitle" idx="1"/>
          </p:nvPr>
        </p:nvSpPr>
        <p:spPr/>
        <p:txBody>
          <a:bodyPr/>
          <a:lstStyle/>
          <a:p>
            <a:endParaRPr lang="en-US"/>
          </a:p>
        </p:txBody>
      </p:sp>
      <p:sp>
        <p:nvSpPr>
          <p:cNvPr id="59394" name="Rectangle 4"/>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33446981-F131-DC41-B9DA-356F147DB2AB}" type="slidenum">
              <a:rPr lang="en-US" sz="1400" b="0">
                <a:latin typeface="Times New Roman" charset="0"/>
              </a:rPr>
              <a:pPr eaLnBrk="1" hangingPunct="1"/>
              <a:t>25</a:t>
            </a:fld>
            <a:endParaRPr lang="en-US" sz="1400" b="0">
              <a:latin typeface="Times New Roman" charset="0"/>
            </a:endParaRPr>
          </a:p>
        </p:txBody>
      </p:sp>
    </p:spTree>
    <p:extLst>
      <p:ext uri="{BB962C8B-B14F-4D97-AF65-F5344CB8AC3E}">
        <p14:creationId xmlns:p14="http://schemas.microsoft.com/office/powerpoint/2010/main" val="1858107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a:t>
            </a:r>
            <a:endParaRPr lang="en-US" dirty="0"/>
          </a:p>
        </p:txBody>
      </p:sp>
      <p:sp>
        <p:nvSpPr>
          <p:cNvPr id="3" name="Content Placeholder 2"/>
          <p:cNvSpPr>
            <a:spLocks noGrp="1"/>
          </p:cNvSpPr>
          <p:nvPr>
            <p:ph idx="1"/>
          </p:nvPr>
        </p:nvSpPr>
        <p:spPr/>
        <p:txBody>
          <a:bodyPr/>
          <a:lstStyle/>
          <a:p>
            <a:r>
              <a:rPr lang="en-US" dirty="0" smtClean="0"/>
              <a:t>Internet has one global system of addressing: IP</a:t>
            </a:r>
          </a:p>
          <a:p>
            <a:pPr lvl="1"/>
            <a:r>
              <a:rPr lang="en-US" dirty="0" smtClean="0"/>
              <a:t>By explicit design</a:t>
            </a:r>
          </a:p>
          <a:p>
            <a:pPr lvl="1"/>
            <a:endParaRPr lang="en-US" dirty="0"/>
          </a:p>
          <a:p>
            <a:r>
              <a:rPr lang="en-US" dirty="0" smtClean="0"/>
              <a:t>And one global system of naming: DNS</a:t>
            </a:r>
          </a:p>
          <a:p>
            <a:pPr lvl="1"/>
            <a:r>
              <a:rPr lang="en-US" dirty="0" smtClean="0"/>
              <a:t>Almost by accident, naming was an afterthought</a:t>
            </a:r>
          </a:p>
          <a:p>
            <a:pPr lvl="1"/>
            <a:endParaRPr lang="en-US" dirty="0"/>
          </a:p>
          <a:p>
            <a:r>
              <a:rPr lang="en-US" dirty="0" smtClean="0"/>
              <a:t>At the time, only items worth naming were hosts</a:t>
            </a:r>
          </a:p>
          <a:p>
            <a:pPr lvl="1"/>
            <a:r>
              <a:rPr lang="en-US" dirty="0" smtClean="0"/>
              <a:t>A mistake that causes many painful workarounds</a:t>
            </a:r>
          </a:p>
          <a:p>
            <a:pPr lvl="1"/>
            <a:endParaRPr lang="en-US" dirty="0"/>
          </a:p>
          <a:p>
            <a:r>
              <a:rPr lang="en-US" dirty="0" smtClean="0"/>
              <a:t>Everything is now named relative to a host</a:t>
            </a:r>
          </a:p>
          <a:p>
            <a:pPr lvl="1"/>
            <a:r>
              <a:rPr lang="en-US" dirty="0" smtClean="0"/>
              <a:t>Content is most notable example (URL structure)</a:t>
            </a:r>
          </a:p>
          <a:p>
            <a:pPr lvl="1"/>
            <a:endParaRPr lang="en-US" dirty="0"/>
          </a:p>
        </p:txBody>
      </p:sp>
      <p:sp>
        <p:nvSpPr>
          <p:cNvPr id="4" name="Slide Number Placeholder 3"/>
          <p:cNvSpPr>
            <a:spLocks noGrp="1"/>
          </p:cNvSpPr>
          <p:nvPr>
            <p:ph type="sldNum" sz="quarter" idx="12"/>
          </p:nvPr>
        </p:nvSpPr>
        <p:spPr/>
        <p:txBody>
          <a:bodyPr/>
          <a:lstStyle/>
          <a:p>
            <a:pPr>
              <a:defRPr/>
            </a:pPr>
            <a:fld id="{D9648D89-58AB-BC45-AE0C-6A5235B6E242}" type="slidenum">
              <a:rPr lang="en-US" smtClean="0"/>
              <a:pPr>
                <a:defRPr/>
              </a:pPr>
              <a:t>26</a:t>
            </a:fld>
            <a:endParaRPr lang="en-US"/>
          </a:p>
        </p:txBody>
      </p:sp>
    </p:spTree>
    <p:extLst>
      <p:ext uri="{BB962C8B-B14F-4D97-AF65-F5344CB8AC3E}">
        <p14:creationId xmlns:p14="http://schemas.microsoft.com/office/powerpoint/2010/main" val="1107226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Steps in Using Internet</a:t>
            </a:r>
            <a:endParaRPr lang="en-US" dirty="0"/>
          </a:p>
        </p:txBody>
      </p:sp>
      <p:sp>
        <p:nvSpPr>
          <p:cNvPr id="3" name="Content Placeholder 2"/>
          <p:cNvSpPr>
            <a:spLocks noGrp="1"/>
          </p:cNvSpPr>
          <p:nvPr>
            <p:ph idx="1"/>
          </p:nvPr>
        </p:nvSpPr>
        <p:spPr/>
        <p:txBody>
          <a:bodyPr/>
          <a:lstStyle/>
          <a:p>
            <a:r>
              <a:rPr lang="en-US" dirty="0" smtClean="0"/>
              <a:t>Person has name of entity she wants to access</a:t>
            </a:r>
          </a:p>
          <a:p>
            <a:pPr lvl="1"/>
            <a:r>
              <a:rPr lang="en-US" dirty="0" smtClean="0"/>
              <a:t>Content, host, etc.</a:t>
            </a:r>
          </a:p>
          <a:p>
            <a:pPr lvl="1"/>
            <a:endParaRPr lang="en-US" dirty="0"/>
          </a:p>
          <a:p>
            <a:r>
              <a:rPr lang="en-US" dirty="0" smtClean="0"/>
              <a:t>Invokes an application to perform relevant task</a:t>
            </a:r>
          </a:p>
          <a:p>
            <a:pPr lvl="1"/>
            <a:r>
              <a:rPr lang="en-US" dirty="0" smtClean="0"/>
              <a:t>Using that name (e.g., </a:t>
            </a:r>
            <a:r>
              <a:rPr lang="en-US" dirty="0" err="1" smtClean="0"/>
              <a:t>www.cnn.com</a:t>
            </a:r>
            <a:r>
              <a:rPr lang="en-US" dirty="0" smtClean="0"/>
              <a:t>)</a:t>
            </a:r>
          </a:p>
          <a:p>
            <a:pPr lvl="1"/>
            <a:endParaRPr lang="en-US" dirty="0" smtClean="0"/>
          </a:p>
          <a:p>
            <a:r>
              <a:rPr lang="en-US" dirty="0" smtClean="0"/>
              <a:t>App invokes DNS to translate name to address</a:t>
            </a:r>
          </a:p>
          <a:p>
            <a:pPr lvl="1"/>
            <a:r>
              <a:rPr lang="en-US" dirty="0"/>
              <a:t>E.g. 157.166.255.18</a:t>
            </a:r>
            <a:endParaRPr lang="en-US" dirty="0" smtClean="0"/>
          </a:p>
          <a:p>
            <a:pPr lvl="1"/>
            <a:endParaRPr lang="en-US" dirty="0" smtClean="0"/>
          </a:p>
          <a:p>
            <a:r>
              <a:rPr lang="en-US" dirty="0" smtClean="0"/>
              <a:t>App invokes transport protocol to contact host</a:t>
            </a:r>
          </a:p>
          <a:p>
            <a:pPr lvl="1"/>
            <a:r>
              <a:rPr lang="en-US" dirty="0" smtClean="0"/>
              <a:t>Using address as destination</a:t>
            </a:r>
          </a:p>
          <a:p>
            <a:pPr lvl="1"/>
            <a:endParaRPr lang="en-US" dirty="0"/>
          </a:p>
        </p:txBody>
      </p:sp>
      <p:sp>
        <p:nvSpPr>
          <p:cNvPr id="4" name="Slide Number Placeholder 3"/>
          <p:cNvSpPr>
            <a:spLocks noGrp="1"/>
          </p:cNvSpPr>
          <p:nvPr>
            <p:ph type="sldNum" sz="quarter" idx="12"/>
          </p:nvPr>
        </p:nvSpPr>
        <p:spPr/>
        <p:txBody>
          <a:bodyPr/>
          <a:lstStyle/>
          <a:p>
            <a:pPr>
              <a:defRPr/>
            </a:pPr>
            <a:fld id="{D9648D89-58AB-BC45-AE0C-6A5235B6E242}" type="slidenum">
              <a:rPr lang="en-US" smtClean="0"/>
              <a:pPr>
                <a:defRPr/>
              </a:pPr>
              <a:t>27</a:t>
            </a:fld>
            <a:endParaRPr lang="en-US"/>
          </a:p>
        </p:txBody>
      </p:sp>
    </p:spTree>
    <p:extLst>
      <p:ext uri="{BB962C8B-B14F-4D97-AF65-F5344CB8AC3E}">
        <p14:creationId xmlns:p14="http://schemas.microsoft.com/office/powerpoint/2010/main" val="1217698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228600" y="122238"/>
            <a:ext cx="9372600" cy="868362"/>
          </a:xfrm>
        </p:spPr>
        <p:txBody>
          <a:bodyPr/>
          <a:lstStyle/>
          <a:p>
            <a:r>
              <a:rPr lang="en-US" dirty="0" smtClean="0">
                <a:latin typeface="Helvetica" charset="0"/>
                <a:ea typeface="ＭＳ Ｐゴシック" charset="0"/>
                <a:cs typeface="ＭＳ Ｐゴシック" charset="0"/>
              </a:rPr>
              <a:t>Relationship </a:t>
            </a:r>
            <a:r>
              <a:rPr lang="en-US" dirty="0" err="1" smtClean="0">
                <a:latin typeface="Helvetica" charset="0"/>
                <a:ea typeface="ＭＳ Ｐゴシック" charset="0"/>
                <a:cs typeface="ＭＳ Ｐゴシック" charset="0"/>
              </a:rPr>
              <a:t>Btwn</a:t>
            </a:r>
            <a:r>
              <a:rPr lang="en-US" dirty="0" smtClean="0">
                <a:latin typeface="Helvetica" charset="0"/>
                <a:ea typeface="ＭＳ Ｐゴシック" charset="0"/>
                <a:cs typeface="ＭＳ Ｐゴシック" charset="0"/>
              </a:rPr>
              <a:t> Names/Addresses</a:t>
            </a:r>
            <a:endParaRPr lang="en-US" dirty="0">
              <a:latin typeface="Helvetica" charset="0"/>
              <a:ea typeface="ＭＳ Ｐゴシック" charset="0"/>
              <a:cs typeface="ＭＳ Ｐゴシック" charset="0"/>
            </a:endParaRPr>
          </a:p>
        </p:txBody>
      </p:sp>
      <p:sp>
        <p:nvSpPr>
          <p:cNvPr id="924675" name="Rectangle 3"/>
          <p:cNvSpPr>
            <a:spLocks noGrp="1" noChangeArrowheads="1"/>
          </p:cNvSpPr>
          <p:nvPr>
            <p:ph idx="1"/>
          </p:nvPr>
        </p:nvSpPr>
        <p:spPr/>
        <p:txBody>
          <a:bodyPr/>
          <a:lstStyle/>
          <a:p>
            <a:pPr>
              <a:lnSpc>
                <a:spcPct val="90000"/>
              </a:lnSpc>
            </a:pPr>
            <a:r>
              <a:rPr lang="en-US" dirty="0" smtClean="0">
                <a:latin typeface="Arial" charset="0"/>
                <a:cs typeface="Arial" charset="0"/>
              </a:rPr>
              <a:t>Addresses </a:t>
            </a:r>
            <a:r>
              <a:rPr lang="en-US" dirty="0">
                <a:latin typeface="Arial" charset="0"/>
                <a:cs typeface="Arial" charset="0"/>
              </a:rPr>
              <a:t>can </a:t>
            </a:r>
            <a:r>
              <a:rPr lang="en-US" dirty="0">
                <a:solidFill>
                  <a:srgbClr val="F47A00"/>
                </a:solidFill>
                <a:latin typeface="Arial" charset="0"/>
                <a:cs typeface="Arial" charset="0"/>
              </a:rPr>
              <a:t>change </a:t>
            </a:r>
            <a:r>
              <a:rPr lang="en-US" dirty="0">
                <a:latin typeface="Arial" charset="0"/>
                <a:cs typeface="Arial" charset="0"/>
              </a:rPr>
              <a:t>underneath</a:t>
            </a:r>
          </a:p>
          <a:p>
            <a:pPr lvl="1">
              <a:lnSpc>
                <a:spcPct val="90000"/>
              </a:lnSpc>
            </a:pPr>
            <a:r>
              <a:rPr lang="en-US" dirty="0">
                <a:latin typeface="Arial" charset="0"/>
                <a:ea typeface="Arial" charset="0"/>
                <a:cs typeface="Arial" charset="0"/>
              </a:rPr>
              <a:t>Move </a:t>
            </a:r>
            <a:r>
              <a:rPr lang="en-US" dirty="0" err="1">
                <a:latin typeface="Arial" charset="0"/>
                <a:ea typeface="Arial" charset="0"/>
                <a:cs typeface="Arial" charset="0"/>
              </a:rPr>
              <a:t>www.cnn.com</a:t>
            </a:r>
            <a:r>
              <a:rPr lang="en-US" dirty="0">
                <a:latin typeface="Arial" charset="0"/>
                <a:ea typeface="Arial" charset="0"/>
                <a:cs typeface="Arial" charset="0"/>
              </a:rPr>
              <a:t> to 4.125.91.21</a:t>
            </a:r>
          </a:p>
          <a:p>
            <a:pPr lvl="1">
              <a:lnSpc>
                <a:spcPct val="90000"/>
              </a:lnSpc>
            </a:pPr>
            <a:r>
              <a:rPr lang="en-US" dirty="0" smtClean="0">
                <a:latin typeface="Arial" charset="0"/>
                <a:ea typeface="Arial" charset="0"/>
                <a:cs typeface="Arial" charset="0"/>
              </a:rPr>
              <a:t>Humans/Apps should be unaffected</a:t>
            </a:r>
          </a:p>
          <a:p>
            <a:pPr lvl="4">
              <a:lnSpc>
                <a:spcPct val="90000"/>
              </a:lnSpc>
            </a:pPr>
            <a:endParaRPr lang="en-US" dirty="0" smtClean="0">
              <a:latin typeface="Arial" charset="0"/>
              <a:ea typeface="Arial" charset="0"/>
              <a:cs typeface="Arial" charset="0"/>
            </a:endParaRPr>
          </a:p>
          <a:p>
            <a:pPr>
              <a:lnSpc>
                <a:spcPct val="90000"/>
              </a:lnSpc>
            </a:pPr>
            <a:r>
              <a:rPr lang="en-US" dirty="0" smtClean="0">
                <a:latin typeface="Arial" charset="0"/>
                <a:cs typeface="Arial" charset="0"/>
              </a:rPr>
              <a:t>Name </a:t>
            </a:r>
            <a:r>
              <a:rPr lang="en-US" dirty="0">
                <a:latin typeface="Arial" charset="0"/>
                <a:cs typeface="Arial" charset="0"/>
              </a:rPr>
              <a:t>could map to </a:t>
            </a:r>
            <a:r>
              <a:rPr lang="en-US" dirty="0">
                <a:solidFill>
                  <a:srgbClr val="F47A00"/>
                </a:solidFill>
                <a:latin typeface="Arial" charset="0"/>
                <a:cs typeface="Arial" charset="0"/>
              </a:rPr>
              <a:t>multiple </a:t>
            </a:r>
            <a:r>
              <a:rPr lang="en-US" dirty="0">
                <a:latin typeface="Arial" charset="0"/>
                <a:cs typeface="Arial" charset="0"/>
              </a:rPr>
              <a:t>IP addresses</a:t>
            </a:r>
          </a:p>
          <a:p>
            <a:pPr lvl="1">
              <a:lnSpc>
                <a:spcPct val="90000"/>
              </a:lnSpc>
            </a:pPr>
            <a:r>
              <a:rPr lang="en-US" dirty="0" err="1">
                <a:latin typeface="Arial" charset="0"/>
                <a:ea typeface="Arial" charset="0"/>
                <a:cs typeface="Arial" charset="0"/>
              </a:rPr>
              <a:t>www.cnn.com</a:t>
            </a:r>
            <a:r>
              <a:rPr lang="en-US" dirty="0">
                <a:latin typeface="Arial" charset="0"/>
                <a:ea typeface="Arial" charset="0"/>
                <a:cs typeface="Arial" charset="0"/>
              </a:rPr>
              <a:t> to </a:t>
            </a:r>
            <a:r>
              <a:rPr lang="en-US" dirty="0" smtClean="0">
                <a:latin typeface="Arial" charset="0"/>
                <a:ea typeface="Arial" charset="0"/>
                <a:cs typeface="Arial" charset="0"/>
              </a:rPr>
              <a:t>multiple </a:t>
            </a:r>
            <a:r>
              <a:rPr lang="en-US" dirty="0">
                <a:latin typeface="Arial" charset="0"/>
                <a:ea typeface="Arial" charset="0"/>
                <a:cs typeface="Arial" charset="0"/>
              </a:rPr>
              <a:t>replicas of the Web site</a:t>
            </a:r>
          </a:p>
          <a:p>
            <a:pPr lvl="1">
              <a:lnSpc>
                <a:spcPct val="90000"/>
              </a:lnSpc>
            </a:pPr>
            <a:r>
              <a:rPr lang="en-US" dirty="0">
                <a:latin typeface="Arial" charset="0"/>
                <a:ea typeface="Arial" charset="0"/>
                <a:cs typeface="Arial" charset="0"/>
              </a:rPr>
              <a:t>Enables</a:t>
            </a:r>
          </a:p>
          <a:p>
            <a:pPr lvl="2">
              <a:lnSpc>
                <a:spcPct val="90000"/>
              </a:lnSpc>
            </a:pPr>
            <a:r>
              <a:rPr lang="en-US" dirty="0">
                <a:latin typeface="Arial" charset="0"/>
                <a:ea typeface="Arial" charset="0"/>
                <a:cs typeface="Arial" charset="0"/>
              </a:rPr>
              <a:t>Load-balancing</a:t>
            </a:r>
          </a:p>
          <a:p>
            <a:pPr lvl="2">
              <a:lnSpc>
                <a:spcPct val="90000"/>
              </a:lnSpc>
            </a:pPr>
            <a:r>
              <a:rPr lang="en-US" dirty="0">
                <a:latin typeface="Arial" charset="0"/>
                <a:ea typeface="Arial" charset="0"/>
                <a:cs typeface="Arial" charset="0"/>
              </a:rPr>
              <a:t>Reducing latency by picking nearby servers</a:t>
            </a:r>
          </a:p>
          <a:p>
            <a:pPr lvl="5">
              <a:lnSpc>
                <a:spcPct val="90000"/>
              </a:lnSpc>
            </a:pPr>
            <a:endParaRPr lang="en-US" dirty="0">
              <a:latin typeface="Arial" charset="0"/>
              <a:ea typeface="Arial" charset="0"/>
              <a:cs typeface="Arial" charset="0"/>
            </a:endParaRPr>
          </a:p>
          <a:p>
            <a:pPr>
              <a:lnSpc>
                <a:spcPct val="90000"/>
              </a:lnSpc>
              <a:buClr>
                <a:schemeClr val="tx2"/>
              </a:buClr>
            </a:pPr>
            <a:r>
              <a:rPr lang="en-US" dirty="0">
                <a:solidFill>
                  <a:srgbClr val="F47A00"/>
                </a:solidFill>
                <a:latin typeface="Arial" charset="0"/>
                <a:cs typeface="Arial" charset="0"/>
              </a:rPr>
              <a:t>Multiple names </a:t>
            </a:r>
            <a:r>
              <a:rPr lang="en-US" dirty="0">
                <a:latin typeface="Arial" charset="0"/>
                <a:cs typeface="Arial" charset="0"/>
              </a:rPr>
              <a:t>for the same address</a:t>
            </a:r>
          </a:p>
          <a:p>
            <a:pPr lvl="1">
              <a:lnSpc>
                <a:spcPct val="90000"/>
              </a:lnSpc>
            </a:pPr>
            <a:r>
              <a:rPr lang="en-US" dirty="0">
                <a:latin typeface="Arial" charset="0"/>
                <a:ea typeface="Arial" charset="0"/>
                <a:cs typeface="Arial" charset="0"/>
              </a:rPr>
              <a:t>E.g., aliases like </a:t>
            </a:r>
            <a:r>
              <a:rPr lang="en-US" dirty="0" err="1">
                <a:latin typeface="Arial" charset="0"/>
                <a:ea typeface="Arial" charset="0"/>
                <a:cs typeface="Arial" charset="0"/>
              </a:rPr>
              <a:t>www.cnn.com</a:t>
            </a:r>
            <a:r>
              <a:rPr lang="en-US" dirty="0">
                <a:latin typeface="Arial" charset="0"/>
                <a:ea typeface="Arial" charset="0"/>
                <a:cs typeface="Arial" charset="0"/>
              </a:rPr>
              <a:t> and </a:t>
            </a:r>
            <a:r>
              <a:rPr lang="en-US" dirty="0" err="1" smtClean="0">
                <a:latin typeface="Arial" charset="0"/>
                <a:ea typeface="Arial" charset="0"/>
                <a:cs typeface="Arial" charset="0"/>
              </a:rPr>
              <a:t>cnn.com</a:t>
            </a:r>
            <a:endParaRPr lang="en-US" dirty="0" smtClean="0">
              <a:latin typeface="Arial" charset="0"/>
              <a:ea typeface="Arial" charset="0"/>
              <a:cs typeface="Arial" charset="0"/>
            </a:endParaRPr>
          </a:p>
        </p:txBody>
      </p:sp>
      <p:sp>
        <p:nvSpPr>
          <p:cNvPr id="63490"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58E5A503-C139-B842-8B7F-72AFBD01CC98}" type="slidenum">
              <a:rPr lang="en-US" sz="1400" b="0">
                <a:latin typeface="Times New Roman" charset="0"/>
              </a:rPr>
              <a:pPr eaLnBrk="1" hangingPunct="1"/>
              <a:t>28</a:t>
            </a:fld>
            <a:endParaRPr lang="en-US" sz="1400" b="0">
              <a:latin typeface="Times New Roman" charset="0"/>
            </a:endParaRPr>
          </a:p>
        </p:txBody>
      </p:sp>
    </p:spTree>
    <p:extLst>
      <p:ext uri="{BB962C8B-B14F-4D97-AF65-F5344CB8AC3E}">
        <p14:creationId xmlns:p14="http://schemas.microsoft.com/office/powerpoint/2010/main" val="34218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4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4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4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46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467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467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46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4675">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467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46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7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from Names to Addresses</a:t>
            </a:r>
            <a:endParaRPr lang="en-US" dirty="0"/>
          </a:p>
        </p:txBody>
      </p:sp>
      <p:sp>
        <p:nvSpPr>
          <p:cNvPr id="3" name="Content Placeholder 2"/>
          <p:cNvSpPr>
            <a:spLocks noGrp="1"/>
          </p:cNvSpPr>
          <p:nvPr>
            <p:ph idx="1"/>
          </p:nvPr>
        </p:nvSpPr>
        <p:spPr/>
        <p:txBody>
          <a:bodyPr/>
          <a:lstStyle/>
          <a:p>
            <a:r>
              <a:rPr lang="en-US" dirty="0"/>
              <a:t>Originally: per-host </a:t>
            </a:r>
            <a:r>
              <a:rPr lang="en-US" dirty="0" smtClean="0"/>
              <a:t>file </a:t>
            </a:r>
            <a:r>
              <a:rPr lang="en-US" dirty="0" err="1" smtClean="0"/>
              <a:t>hosts.txt</a:t>
            </a:r>
            <a:r>
              <a:rPr lang="en-US" dirty="0" smtClean="0"/>
              <a:t> in /</a:t>
            </a:r>
            <a:r>
              <a:rPr lang="en-US" dirty="0" err="1" smtClean="0"/>
              <a:t>etc</a:t>
            </a:r>
            <a:r>
              <a:rPr lang="en-US" dirty="0" smtClean="0"/>
              <a:t>/hosts</a:t>
            </a:r>
            <a:endParaRPr lang="en-US" dirty="0"/>
          </a:p>
          <a:p>
            <a:pPr lvl="1"/>
            <a:r>
              <a:rPr lang="en-US" dirty="0" smtClean="0"/>
              <a:t>SRI </a:t>
            </a:r>
            <a:r>
              <a:rPr lang="en-US" dirty="0"/>
              <a:t>(Menlo Park) kept master copy</a:t>
            </a:r>
          </a:p>
          <a:p>
            <a:pPr lvl="1"/>
            <a:r>
              <a:rPr lang="en-US" dirty="0"/>
              <a:t>Downloaded </a:t>
            </a:r>
            <a:r>
              <a:rPr lang="en-US" dirty="0" smtClean="0"/>
              <a:t>regularly</a:t>
            </a:r>
          </a:p>
          <a:p>
            <a:pPr lvl="1"/>
            <a:r>
              <a:rPr lang="en-US" dirty="0"/>
              <a:t>Flat </a:t>
            </a:r>
            <a:r>
              <a:rPr lang="en-US" dirty="0" smtClean="0"/>
              <a:t>namespace</a:t>
            </a:r>
          </a:p>
          <a:p>
            <a:pPr lvl="6"/>
            <a:endParaRPr lang="en-US" dirty="0"/>
          </a:p>
          <a:p>
            <a:r>
              <a:rPr lang="en-US" dirty="0"/>
              <a:t>As the Internet grew this system broke down</a:t>
            </a:r>
          </a:p>
          <a:p>
            <a:pPr lvl="1"/>
            <a:r>
              <a:rPr lang="en-US" dirty="0"/>
              <a:t>SRI couldn’t handle the load</a:t>
            </a:r>
          </a:p>
          <a:p>
            <a:pPr lvl="1"/>
            <a:r>
              <a:rPr lang="en-US" dirty="0" smtClean="0"/>
              <a:t>Conflicts </a:t>
            </a:r>
            <a:r>
              <a:rPr lang="en-US" dirty="0"/>
              <a:t>in selecting names</a:t>
            </a:r>
          </a:p>
          <a:p>
            <a:pPr lvl="1"/>
            <a:r>
              <a:rPr lang="en-US" dirty="0"/>
              <a:t>H</a:t>
            </a:r>
            <a:r>
              <a:rPr lang="en-US" dirty="0" smtClean="0"/>
              <a:t>osts </a:t>
            </a:r>
            <a:r>
              <a:rPr lang="en-US" dirty="0"/>
              <a:t>had inaccurate copies of </a:t>
            </a:r>
            <a:r>
              <a:rPr lang="en-US" dirty="0" err="1"/>
              <a:t>hosts.txt</a:t>
            </a:r>
            <a:endParaRPr lang="en-US" dirty="0"/>
          </a:p>
          <a:p>
            <a:pPr lvl="8"/>
            <a:endParaRPr lang="en-US" dirty="0"/>
          </a:p>
          <a:p>
            <a:r>
              <a:rPr lang="en-US" dirty="0" smtClean="0"/>
              <a:t>Domain </a:t>
            </a:r>
            <a:r>
              <a:rPr lang="en-US" dirty="0"/>
              <a:t>Name System (DNS) </a:t>
            </a:r>
            <a:r>
              <a:rPr lang="en-US" dirty="0" smtClean="0"/>
              <a:t>invented </a:t>
            </a:r>
            <a:r>
              <a:rPr lang="en-US" dirty="0"/>
              <a:t>to fix this</a:t>
            </a:r>
          </a:p>
          <a:p>
            <a:pPr lvl="1"/>
            <a:r>
              <a:rPr lang="en-US" dirty="0"/>
              <a:t>First </a:t>
            </a:r>
            <a:r>
              <a:rPr lang="en-US" dirty="0" smtClean="0"/>
              <a:t>server </a:t>
            </a:r>
            <a:r>
              <a:rPr lang="en-US" dirty="0"/>
              <a:t>implementation done by 4 UCB students</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D9648D89-58AB-BC45-AE0C-6A5235B6E242}" type="slidenum">
              <a:rPr lang="en-US" smtClean="0"/>
              <a:pPr>
                <a:defRPr/>
              </a:pPr>
              <a:t>29</a:t>
            </a:fld>
            <a:endParaRPr lang="en-US"/>
          </a:p>
        </p:txBody>
      </p:sp>
    </p:spTree>
    <p:extLst>
      <p:ext uri="{BB962C8B-B14F-4D97-AF65-F5344CB8AC3E}">
        <p14:creationId xmlns:p14="http://schemas.microsoft.com/office/powerpoint/2010/main" val="1749231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Finish TCP (Timers, retransmissions, etc.)</a:t>
            </a:r>
          </a:p>
          <a:p>
            <a:endParaRPr lang="en-US" dirty="0"/>
          </a:p>
          <a:p>
            <a:r>
              <a:rPr lang="en-US" dirty="0" smtClean="0"/>
              <a:t>DNS</a:t>
            </a:r>
          </a:p>
          <a:p>
            <a:endParaRPr lang="en-US" dirty="0"/>
          </a:p>
          <a:p>
            <a:r>
              <a:rPr lang="en-US" dirty="0" smtClean="0"/>
              <a:t>The Web (just beginning)</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3</a:t>
            </a:fld>
            <a:endParaRPr lang="en-US" altLang="en-US"/>
          </a:p>
        </p:txBody>
      </p:sp>
    </p:spTree>
    <p:extLst>
      <p:ext uri="{BB962C8B-B14F-4D97-AF65-F5344CB8AC3E}">
        <p14:creationId xmlns:p14="http://schemas.microsoft.com/office/powerpoint/2010/main" val="226734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and Approach</a:t>
            </a:r>
            <a:endParaRPr lang="en-US" dirty="0"/>
          </a:p>
        </p:txBody>
      </p:sp>
      <p:sp>
        <p:nvSpPr>
          <p:cNvPr id="3" name="Content Placeholder 2"/>
          <p:cNvSpPr>
            <a:spLocks noGrp="1"/>
          </p:cNvSpPr>
          <p:nvPr>
            <p:ph idx="1"/>
          </p:nvPr>
        </p:nvSpPr>
        <p:spPr/>
        <p:txBody>
          <a:bodyPr/>
          <a:lstStyle/>
          <a:p>
            <a:r>
              <a:rPr lang="en-US" dirty="0" smtClean="0"/>
              <a:t>Goals:</a:t>
            </a:r>
          </a:p>
          <a:p>
            <a:pPr lvl="1"/>
            <a:r>
              <a:rPr lang="en-US" dirty="0" smtClean="0"/>
              <a:t>Scaling (names, users, updates, etc.)</a:t>
            </a:r>
          </a:p>
          <a:p>
            <a:pPr lvl="1"/>
            <a:r>
              <a:rPr lang="en-US" dirty="0" smtClean="0"/>
              <a:t>Ease of management (uniqueness of names, etc.)</a:t>
            </a:r>
          </a:p>
          <a:p>
            <a:pPr lvl="1"/>
            <a:r>
              <a:rPr lang="en-US" dirty="0" smtClean="0"/>
              <a:t>Availability and consistency</a:t>
            </a:r>
          </a:p>
          <a:p>
            <a:pPr lvl="1"/>
            <a:r>
              <a:rPr lang="en-US" dirty="0" smtClean="0"/>
              <a:t>Fast lookups</a:t>
            </a:r>
          </a:p>
          <a:p>
            <a:pPr lvl="1"/>
            <a:endParaRPr lang="en-US" dirty="0"/>
          </a:p>
          <a:p>
            <a:r>
              <a:rPr lang="en-US" dirty="0" smtClean="0"/>
              <a:t>Approach: Three intertwined </a:t>
            </a:r>
            <a:r>
              <a:rPr lang="en-US" dirty="0"/>
              <a:t>hierarchies:</a:t>
            </a:r>
          </a:p>
          <a:p>
            <a:pPr lvl="1"/>
            <a:r>
              <a:rPr lang="en-US" dirty="0"/>
              <a:t>Naming structure: </a:t>
            </a:r>
            <a:r>
              <a:rPr lang="en-US" dirty="0" err="1"/>
              <a:t>www.cnn.com</a:t>
            </a:r>
            <a:endParaRPr lang="en-US" dirty="0"/>
          </a:p>
          <a:p>
            <a:pPr lvl="1"/>
            <a:r>
              <a:rPr lang="en-US" dirty="0"/>
              <a:t>Management: hierarchy of authority over names</a:t>
            </a:r>
          </a:p>
          <a:p>
            <a:pPr lvl="1"/>
            <a:r>
              <a:rPr lang="en-US" dirty="0"/>
              <a:t>Infrastructure: hierarchy of DNS servers</a:t>
            </a:r>
          </a:p>
          <a:p>
            <a:endParaRPr lang="en-US" dirty="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30</a:t>
            </a:fld>
            <a:endParaRPr lang="en-US" altLang="en-US"/>
          </a:p>
        </p:txBody>
      </p:sp>
    </p:spTree>
    <p:extLst>
      <p:ext uri="{BB962C8B-B14F-4D97-AF65-F5344CB8AC3E}">
        <p14:creationId xmlns:p14="http://schemas.microsoft.com/office/powerpoint/2010/main" val="49748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90601" y="2286000"/>
            <a:ext cx="6019800" cy="457200"/>
          </a:xfrm>
          <a:prstGeom prst="rect">
            <a:avLst/>
          </a:prstGeom>
          <a:solidFill>
            <a:srgbClr val="FFFF47"/>
          </a:solidFill>
          <a:ln w="9525" cap="flat" cmpd="sng" algn="ctr">
            <a:solidFill>
              <a:srgbClr val="FFFFFF"/>
            </a:solidFill>
            <a:prstDash val="solid"/>
            <a:round/>
            <a:headEnd type="none" w="med" len="med"/>
            <a:tailEnd type="none" w="med" len="med"/>
          </a:ln>
          <a:effectLst/>
        </p:spPr>
        <p:txBody>
          <a:bodyPr vert="horz" wrap="none" lIns="91383" tIns="45692" rIns="91383" bIns="45692" numCol="1" rtlCol="0" anchor="ctr" anchorCtr="0" compatLnSpc="1">
            <a:prstTxWarp prst="textNoShape">
              <a:avLst/>
            </a:prstTxWarp>
          </a:bodyPr>
          <a:lstStyle/>
          <a:p>
            <a:pPr defTabSz="913836"/>
            <a:endParaRPr lang="en-US"/>
          </a:p>
        </p:txBody>
      </p:sp>
      <p:sp>
        <p:nvSpPr>
          <p:cNvPr id="37" name="Rectangle 36"/>
          <p:cNvSpPr/>
          <p:nvPr/>
        </p:nvSpPr>
        <p:spPr bwMode="auto">
          <a:xfrm>
            <a:off x="7315200" y="2286000"/>
            <a:ext cx="1143000" cy="457200"/>
          </a:xfrm>
          <a:prstGeom prst="rect">
            <a:avLst/>
          </a:prstGeom>
          <a:solidFill>
            <a:schemeClr val="accent1">
              <a:lumMod val="60000"/>
              <a:lumOff val="40000"/>
            </a:schemeClr>
          </a:solidFill>
          <a:ln w="9525" cap="flat" cmpd="sng" algn="ctr">
            <a:solidFill>
              <a:srgbClr val="FFFFFF"/>
            </a:solidFill>
            <a:prstDash val="solid"/>
            <a:round/>
            <a:headEnd type="none" w="med" len="med"/>
            <a:tailEnd type="none" w="med" len="med"/>
          </a:ln>
          <a:effectLst/>
        </p:spPr>
        <p:txBody>
          <a:bodyPr vert="horz" wrap="none" lIns="91383" tIns="45692" rIns="91383" bIns="45692" numCol="1" rtlCol="0" anchor="ctr" anchorCtr="0" compatLnSpc="1">
            <a:prstTxWarp prst="textNoShape">
              <a:avLst/>
            </a:prstTxWarp>
          </a:bodyPr>
          <a:lstStyle/>
          <a:p>
            <a:pPr defTabSz="913836"/>
            <a:endParaRPr lang="en-US"/>
          </a:p>
        </p:txBody>
      </p:sp>
      <p:sp>
        <p:nvSpPr>
          <p:cNvPr id="1469442" name="Rectangle 2"/>
          <p:cNvSpPr>
            <a:spLocks noGrp="1" noChangeArrowheads="1"/>
          </p:cNvSpPr>
          <p:nvPr>
            <p:ph type="title"/>
          </p:nvPr>
        </p:nvSpPr>
        <p:spPr/>
        <p:txBody>
          <a:bodyPr/>
          <a:lstStyle/>
          <a:p>
            <a:r>
              <a:rPr lang="en-US" sz="3600" dirty="0"/>
              <a:t>Hierarchical Namespace</a:t>
            </a:r>
          </a:p>
        </p:txBody>
      </p:sp>
      <p:sp>
        <p:nvSpPr>
          <p:cNvPr id="1469443" name="Rectangle 3"/>
          <p:cNvSpPr>
            <a:spLocks noGrp="1" noChangeArrowheads="1"/>
          </p:cNvSpPr>
          <p:nvPr>
            <p:ph idx="1"/>
          </p:nvPr>
        </p:nvSpPr>
        <p:spPr>
          <a:xfrm>
            <a:off x="2743201" y="2961894"/>
            <a:ext cx="8534400" cy="4835525"/>
          </a:xfrm>
        </p:spPr>
        <p:txBody>
          <a:bodyPr/>
          <a:lstStyle/>
          <a:p>
            <a:r>
              <a:rPr lang="ja-JP" altLang="en-US" sz="2400" dirty="0">
                <a:solidFill>
                  <a:srgbClr val="000090"/>
                </a:solidFill>
                <a:latin typeface="Arial"/>
              </a:rPr>
              <a:t>“</a:t>
            </a:r>
            <a:r>
              <a:rPr lang="en-US" sz="2400" dirty="0">
                <a:solidFill>
                  <a:srgbClr val="000090"/>
                </a:solidFill>
              </a:rPr>
              <a:t>Top Level Domains</a:t>
            </a:r>
            <a:r>
              <a:rPr lang="ja-JP" altLang="en-US" sz="2400" dirty="0">
                <a:solidFill>
                  <a:srgbClr val="000090"/>
                </a:solidFill>
                <a:latin typeface="Arial"/>
              </a:rPr>
              <a:t>”</a:t>
            </a:r>
            <a:r>
              <a:rPr lang="en-US" sz="2400" dirty="0">
                <a:solidFill>
                  <a:srgbClr val="000090"/>
                </a:solidFill>
              </a:rPr>
              <a:t> </a:t>
            </a:r>
            <a:r>
              <a:rPr lang="en-US" sz="2400" dirty="0" smtClean="0">
                <a:solidFill>
                  <a:srgbClr val="000090"/>
                </a:solidFill>
              </a:rPr>
              <a:t>(TLDs) are </a:t>
            </a:r>
            <a:r>
              <a:rPr lang="en-US" sz="2400" dirty="0">
                <a:solidFill>
                  <a:srgbClr val="000090"/>
                </a:solidFill>
              </a:rPr>
              <a:t>at the top</a:t>
            </a:r>
          </a:p>
          <a:p>
            <a:r>
              <a:rPr lang="en-US" sz="2400" dirty="0">
                <a:solidFill>
                  <a:srgbClr val="000090"/>
                </a:solidFill>
              </a:rPr>
              <a:t>Domains are </a:t>
            </a:r>
            <a:r>
              <a:rPr lang="en-US" sz="2400" dirty="0" err="1">
                <a:solidFill>
                  <a:srgbClr val="000090"/>
                </a:solidFill>
              </a:rPr>
              <a:t>subtrees</a:t>
            </a:r>
            <a:endParaRPr lang="en-US" sz="2400" dirty="0">
              <a:solidFill>
                <a:srgbClr val="000090"/>
              </a:solidFill>
            </a:endParaRPr>
          </a:p>
          <a:p>
            <a:pPr marL="669514" lvl="1" indent="-325239"/>
            <a:r>
              <a:rPr lang="en-US" sz="2000" dirty="0" err="1">
                <a:solidFill>
                  <a:srgbClr val="000090"/>
                </a:solidFill>
              </a:rPr>
              <a:t>E.g</a:t>
            </a:r>
            <a:r>
              <a:rPr lang="en-US" sz="2000" dirty="0">
                <a:solidFill>
                  <a:srgbClr val="000090"/>
                </a:solidFill>
              </a:rPr>
              <a:t>: .</a:t>
            </a:r>
            <a:r>
              <a:rPr lang="en-US" sz="2000" dirty="0" err="1">
                <a:solidFill>
                  <a:srgbClr val="000090"/>
                </a:solidFill>
              </a:rPr>
              <a:t>edu</a:t>
            </a:r>
            <a:r>
              <a:rPr lang="en-US" sz="2000" dirty="0">
                <a:solidFill>
                  <a:srgbClr val="000090"/>
                </a:solidFill>
              </a:rPr>
              <a:t>, </a:t>
            </a:r>
            <a:r>
              <a:rPr lang="en-US" sz="2000" dirty="0" err="1">
                <a:solidFill>
                  <a:srgbClr val="000090"/>
                </a:solidFill>
              </a:rPr>
              <a:t>berkeley.edu</a:t>
            </a:r>
            <a:r>
              <a:rPr lang="en-US" sz="2000" dirty="0">
                <a:solidFill>
                  <a:srgbClr val="000090"/>
                </a:solidFill>
              </a:rPr>
              <a:t>, </a:t>
            </a:r>
            <a:r>
              <a:rPr lang="en-US" sz="2000" dirty="0" err="1">
                <a:solidFill>
                  <a:srgbClr val="000090"/>
                </a:solidFill>
              </a:rPr>
              <a:t>eecs.berkeley.edu</a:t>
            </a:r>
            <a:endParaRPr lang="en-US" dirty="0">
              <a:solidFill>
                <a:srgbClr val="000090"/>
              </a:solidFill>
            </a:endParaRPr>
          </a:p>
          <a:p>
            <a:r>
              <a:rPr lang="en-US" sz="2400" dirty="0">
                <a:solidFill>
                  <a:srgbClr val="000090"/>
                </a:solidFill>
              </a:rPr>
              <a:t>Name is leaf-to-root path</a:t>
            </a:r>
          </a:p>
          <a:p>
            <a:pPr lvl="1" indent="-342692"/>
            <a:r>
              <a:rPr lang="en-US" sz="2000" dirty="0" err="1" smtClean="0">
                <a:solidFill>
                  <a:srgbClr val="000090"/>
                </a:solidFill>
              </a:rPr>
              <a:t>instr.eecs.berkeley.edu</a:t>
            </a:r>
            <a:endParaRPr lang="en-US" sz="2000" dirty="0">
              <a:solidFill>
                <a:srgbClr val="000090"/>
              </a:solidFill>
            </a:endParaRPr>
          </a:p>
        </p:txBody>
      </p:sp>
      <p:sp>
        <p:nvSpPr>
          <p:cNvPr id="1469444" name="Text Box 4"/>
          <p:cNvSpPr txBox="1">
            <a:spLocks noChangeArrowheads="1"/>
          </p:cNvSpPr>
          <p:nvPr/>
        </p:nvSpPr>
        <p:spPr bwMode="auto">
          <a:xfrm>
            <a:off x="4219013" y="1295400"/>
            <a:ext cx="745486"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root</a:t>
            </a:r>
          </a:p>
        </p:txBody>
      </p:sp>
      <p:sp>
        <p:nvSpPr>
          <p:cNvPr id="1469445" name="Text Box 5"/>
          <p:cNvSpPr txBox="1">
            <a:spLocks noChangeArrowheads="1"/>
          </p:cNvSpPr>
          <p:nvPr/>
        </p:nvSpPr>
        <p:spPr bwMode="auto">
          <a:xfrm>
            <a:off x="1195317" y="2362200"/>
            <a:ext cx="604800"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edu</a:t>
            </a:r>
          </a:p>
        </p:txBody>
      </p:sp>
      <p:sp>
        <p:nvSpPr>
          <p:cNvPr id="1469446" name="Text Box 6"/>
          <p:cNvSpPr txBox="1">
            <a:spLocks noChangeArrowheads="1"/>
          </p:cNvSpPr>
          <p:nvPr/>
        </p:nvSpPr>
        <p:spPr bwMode="auto">
          <a:xfrm>
            <a:off x="2364946" y="2379664"/>
            <a:ext cx="624568"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com</a:t>
            </a:r>
          </a:p>
        </p:txBody>
      </p:sp>
      <p:sp>
        <p:nvSpPr>
          <p:cNvPr id="1469447" name="Text Box 7"/>
          <p:cNvSpPr txBox="1">
            <a:spLocks noChangeArrowheads="1"/>
          </p:cNvSpPr>
          <p:nvPr/>
        </p:nvSpPr>
        <p:spPr bwMode="auto">
          <a:xfrm>
            <a:off x="3568629" y="2362200"/>
            <a:ext cx="604800"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gov</a:t>
            </a:r>
          </a:p>
        </p:txBody>
      </p:sp>
      <p:sp>
        <p:nvSpPr>
          <p:cNvPr id="1469448" name="Text Box 8"/>
          <p:cNvSpPr txBox="1">
            <a:spLocks noChangeArrowheads="1"/>
          </p:cNvSpPr>
          <p:nvPr/>
        </p:nvSpPr>
        <p:spPr bwMode="auto">
          <a:xfrm>
            <a:off x="4732521" y="2362200"/>
            <a:ext cx="613817"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mil</a:t>
            </a:r>
          </a:p>
        </p:txBody>
      </p:sp>
      <p:sp>
        <p:nvSpPr>
          <p:cNvPr id="1469449" name="Text Box 9"/>
          <p:cNvSpPr txBox="1">
            <a:spLocks noChangeArrowheads="1"/>
          </p:cNvSpPr>
          <p:nvPr/>
        </p:nvSpPr>
        <p:spPr bwMode="auto">
          <a:xfrm>
            <a:off x="5618813" y="2379664"/>
            <a:ext cx="60653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org</a:t>
            </a:r>
          </a:p>
        </p:txBody>
      </p:sp>
      <p:sp>
        <p:nvSpPr>
          <p:cNvPr id="1469450" name="Text Box 10"/>
          <p:cNvSpPr txBox="1">
            <a:spLocks noChangeArrowheads="1"/>
          </p:cNvSpPr>
          <p:nvPr/>
        </p:nvSpPr>
        <p:spPr bwMode="auto">
          <a:xfrm>
            <a:off x="6457879" y="2362200"/>
            <a:ext cx="604800"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net</a:t>
            </a:r>
          </a:p>
        </p:txBody>
      </p:sp>
      <p:sp>
        <p:nvSpPr>
          <p:cNvPr id="1469451" name="Text Box 11"/>
          <p:cNvSpPr txBox="1">
            <a:spLocks noChangeArrowheads="1"/>
          </p:cNvSpPr>
          <p:nvPr/>
        </p:nvSpPr>
        <p:spPr bwMode="auto">
          <a:xfrm>
            <a:off x="7350140" y="2362200"/>
            <a:ext cx="471281"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uk</a:t>
            </a:r>
          </a:p>
        </p:txBody>
      </p:sp>
      <p:sp>
        <p:nvSpPr>
          <p:cNvPr id="1469452" name="Text Box 12"/>
          <p:cNvSpPr txBox="1">
            <a:spLocks noChangeArrowheads="1"/>
          </p:cNvSpPr>
          <p:nvPr/>
        </p:nvSpPr>
        <p:spPr bwMode="auto">
          <a:xfrm>
            <a:off x="8017299" y="2362200"/>
            <a:ext cx="464113"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fr</a:t>
            </a:r>
          </a:p>
        </p:txBody>
      </p:sp>
      <p:sp>
        <p:nvSpPr>
          <p:cNvPr id="1469453" name="Text Box 13"/>
          <p:cNvSpPr txBox="1">
            <a:spLocks noChangeArrowheads="1"/>
          </p:cNvSpPr>
          <p:nvPr/>
        </p:nvSpPr>
        <p:spPr bwMode="auto">
          <a:xfrm>
            <a:off x="168104" y="3370264"/>
            <a:ext cx="1309852"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berkeley</a:t>
            </a:r>
          </a:p>
        </p:txBody>
      </p:sp>
      <p:sp>
        <p:nvSpPr>
          <p:cNvPr id="1469454" name="Text Box 14"/>
          <p:cNvSpPr txBox="1">
            <a:spLocks noChangeArrowheads="1"/>
          </p:cNvSpPr>
          <p:nvPr/>
        </p:nvSpPr>
        <p:spPr bwMode="auto">
          <a:xfrm>
            <a:off x="1745686" y="3352800"/>
            <a:ext cx="745486"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dirty="0" err="1">
                <a:cs typeface="Arial" charset="0"/>
              </a:rPr>
              <a:t>ucla</a:t>
            </a:r>
            <a:endParaRPr lang="en-US" sz="1800" dirty="0">
              <a:cs typeface="Arial" charset="0"/>
            </a:endParaRPr>
          </a:p>
        </p:txBody>
      </p:sp>
      <p:sp>
        <p:nvSpPr>
          <p:cNvPr id="1469455" name="Line 15"/>
          <p:cNvSpPr>
            <a:spLocks noChangeShapeType="1"/>
          </p:cNvSpPr>
          <p:nvPr/>
        </p:nvSpPr>
        <p:spPr bwMode="auto">
          <a:xfrm flipH="1">
            <a:off x="507116" y="3657600"/>
            <a:ext cx="304800" cy="5334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56" name="Text Box 16"/>
          <p:cNvSpPr txBox="1">
            <a:spLocks noChangeArrowheads="1"/>
          </p:cNvSpPr>
          <p:nvPr/>
        </p:nvSpPr>
        <p:spPr bwMode="auto">
          <a:xfrm>
            <a:off x="120086" y="4114800"/>
            <a:ext cx="745486"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eecs</a:t>
            </a:r>
          </a:p>
        </p:txBody>
      </p:sp>
      <p:sp>
        <p:nvSpPr>
          <p:cNvPr id="1469457" name="Line 17"/>
          <p:cNvSpPr>
            <a:spLocks noChangeShapeType="1"/>
          </p:cNvSpPr>
          <p:nvPr/>
        </p:nvSpPr>
        <p:spPr bwMode="auto">
          <a:xfrm>
            <a:off x="964316" y="3657600"/>
            <a:ext cx="228600" cy="5334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58" name="Text Box 18"/>
          <p:cNvSpPr txBox="1">
            <a:spLocks noChangeArrowheads="1"/>
          </p:cNvSpPr>
          <p:nvPr/>
        </p:nvSpPr>
        <p:spPr bwMode="auto">
          <a:xfrm>
            <a:off x="869386" y="4132263"/>
            <a:ext cx="745486"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sims</a:t>
            </a:r>
          </a:p>
        </p:txBody>
      </p:sp>
      <p:sp>
        <p:nvSpPr>
          <p:cNvPr id="1469459" name="Line 19"/>
          <p:cNvSpPr>
            <a:spLocks noChangeShapeType="1"/>
          </p:cNvSpPr>
          <p:nvPr/>
        </p:nvSpPr>
        <p:spPr bwMode="auto">
          <a:xfrm>
            <a:off x="443616" y="4495800"/>
            <a:ext cx="0" cy="5334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60" name="Text Box 20"/>
          <p:cNvSpPr txBox="1">
            <a:spLocks noChangeArrowheads="1"/>
          </p:cNvSpPr>
          <p:nvPr/>
        </p:nvSpPr>
        <p:spPr bwMode="auto">
          <a:xfrm>
            <a:off x="8469" y="5029201"/>
            <a:ext cx="886172"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dirty="0" err="1">
                <a:cs typeface="Arial" charset="0"/>
              </a:rPr>
              <a:t>instr</a:t>
            </a:r>
            <a:endParaRPr lang="en-US" sz="1800" dirty="0">
              <a:cs typeface="Arial" charset="0"/>
            </a:endParaRPr>
          </a:p>
        </p:txBody>
      </p:sp>
      <p:sp>
        <p:nvSpPr>
          <p:cNvPr id="1469461" name="Line 21"/>
          <p:cNvSpPr>
            <a:spLocks noChangeShapeType="1"/>
          </p:cNvSpPr>
          <p:nvPr/>
        </p:nvSpPr>
        <p:spPr bwMode="auto">
          <a:xfrm flipH="1">
            <a:off x="900817" y="2667000"/>
            <a:ext cx="5334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62" name="Line 22"/>
          <p:cNvSpPr>
            <a:spLocks noChangeShapeType="1"/>
          </p:cNvSpPr>
          <p:nvPr/>
        </p:nvSpPr>
        <p:spPr bwMode="auto">
          <a:xfrm>
            <a:off x="1510416" y="2667000"/>
            <a:ext cx="6096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63" name="Line 23"/>
          <p:cNvSpPr>
            <a:spLocks noChangeShapeType="1"/>
          </p:cNvSpPr>
          <p:nvPr/>
        </p:nvSpPr>
        <p:spPr bwMode="auto">
          <a:xfrm flipV="1">
            <a:off x="1586616" y="1600200"/>
            <a:ext cx="29718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64" name="Line 24"/>
          <p:cNvSpPr>
            <a:spLocks noChangeShapeType="1"/>
          </p:cNvSpPr>
          <p:nvPr/>
        </p:nvSpPr>
        <p:spPr bwMode="auto">
          <a:xfrm flipH="1">
            <a:off x="2653416" y="1600200"/>
            <a:ext cx="19050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65" name="Line 25"/>
          <p:cNvSpPr>
            <a:spLocks noChangeShapeType="1"/>
          </p:cNvSpPr>
          <p:nvPr/>
        </p:nvSpPr>
        <p:spPr bwMode="auto">
          <a:xfrm flipH="1">
            <a:off x="3872616" y="1600200"/>
            <a:ext cx="6858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66" name="Line 26"/>
          <p:cNvSpPr>
            <a:spLocks noChangeShapeType="1"/>
          </p:cNvSpPr>
          <p:nvPr/>
        </p:nvSpPr>
        <p:spPr bwMode="auto">
          <a:xfrm>
            <a:off x="4558417" y="1600200"/>
            <a:ext cx="5334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67" name="Line 27"/>
          <p:cNvSpPr>
            <a:spLocks noChangeShapeType="1"/>
          </p:cNvSpPr>
          <p:nvPr/>
        </p:nvSpPr>
        <p:spPr bwMode="auto">
          <a:xfrm>
            <a:off x="4558416" y="1600200"/>
            <a:ext cx="13716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68" name="Line 28"/>
          <p:cNvSpPr>
            <a:spLocks noChangeShapeType="1"/>
          </p:cNvSpPr>
          <p:nvPr/>
        </p:nvSpPr>
        <p:spPr bwMode="auto">
          <a:xfrm>
            <a:off x="4558416" y="1600200"/>
            <a:ext cx="22098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69" name="Line 29"/>
          <p:cNvSpPr>
            <a:spLocks noChangeShapeType="1"/>
          </p:cNvSpPr>
          <p:nvPr/>
        </p:nvSpPr>
        <p:spPr bwMode="auto">
          <a:xfrm>
            <a:off x="4558417" y="1600200"/>
            <a:ext cx="30480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70" name="Line 30"/>
          <p:cNvSpPr>
            <a:spLocks noChangeShapeType="1"/>
          </p:cNvSpPr>
          <p:nvPr/>
        </p:nvSpPr>
        <p:spPr bwMode="auto">
          <a:xfrm>
            <a:off x="4558416" y="1600200"/>
            <a:ext cx="3594984"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71" name="Text Box 31"/>
          <p:cNvSpPr txBox="1">
            <a:spLocks noChangeArrowheads="1"/>
          </p:cNvSpPr>
          <p:nvPr/>
        </p:nvSpPr>
        <p:spPr bwMode="auto">
          <a:xfrm>
            <a:off x="8763012" y="2286012"/>
            <a:ext cx="336657" cy="39754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smtClean="0"/>
              <a:t>…</a:t>
            </a:r>
            <a:endParaRPr lang="en-US" dirty="0"/>
          </a:p>
        </p:txBody>
      </p:sp>
      <p:sp>
        <p:nvSpPr>
          <p:cNvPr id="33" name="Line 30"/>
          <p:cNvSpPr>
            <a:spLocks noChangeShapeType="1"/>
          </p:cNvSpPr>
          <p:nvPr/>
        </p:nvSpPr>
        <p:spPr bwMode="auto">
          <a:xfrm>
            <a:off x="4648200" y="1600200"/>
            <a:ext cx="42672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4" name="Freeform 3"/>
          <p:cNvSpPr/>
          <p:nvPr/>
        </p:nvSpPr>
        <p:spPr>
          <a:xfrm>
            <a:off x="539889" y="2729015"/>
            <a:ext cx="1095019" cy="2891134"/>
          </a:xfrm>
          <a:custGeom>
            <a:avLst/>
            <a:gdLst>
              <a:gd name="connsiteX0" fmla="*/ 27600 w 1095019"/>
              <a:gd name="connsiteY0" fmla="*/ 2891134 h 2891134"/>
              <a:gd name="connsiteX1" fmla="*/ 41111 w 1095019"/>
              <a:gd name="connsiteY1" fmla="*/ 1877886 h 2891134"/>
              <a:gd name="connsiteX2" fmla="*/ 419437 w 1095019"/>
              <a:gd name="connsiteY2" fmla="*/ 959208 h 2891134"/>
              <a:gd name="connsiteX3" fmla="*/ 1095019 w 1095019"/>
              <a:gd name="connsiteY3" fmla="*/ 0 h 2891134"/>
            </a:gdLst>
            <a:ahLst/>
            <a:cxnLst>
              <a:cxn ang="0">
                <a:pos x="connsiteX0" y="connsiteY0"/>
              </a:cxn>
              <a:cxn ang="0">
                <a:pos x="connsiteX1" y="connsiteY1"/>
              </a:cxn>
              <a:cxn ang="0">
                <a:pos x="connsiteX2" y="connsiteY2"/>
              </a:cxn>
              <a:cxn ang="0">
                <a:pos x="connsiteX3" y="connsiteY3"/>
              </a:cxn>
            </a:cxnLst>
            <a:rect l="l" t="t" r="r" b="b"/>
            <a:pathLst>
              <a:path w="1095019" h="2891134">
                <a:moveTo>
                  <a:pt x="27600" y="2891134"/>
                </a:moveTo>
                <a:cubicBezTo>
                  <a:pt x="1702" y="2545504"/>
                  <a:pt x="-24195" y="2199874"/>
                  <a:pt x="41111" y="1877886"/>
                </a:cubicBezTo>
                <a:cubicBezTo>
                  <a:pt x="106417" y="1555898"/>
                  <a:pt x="243786" y="1272189"/>
                  <a:pt x="419437" y="959208"/>
                </a:cubicBezTo>
                <a:cubicBezTo>
                  <a:pt x="595088" y="646227"/>
                  <a:pt x="1095019" y="0"/>
                  <a:pt x="1095019" y="0"/>
                </a:cubicBezTo>
              </a:path>
            </a:pathLst>
          </a:custGeom>
          <a:ln>
            <a:solidFill>
              <a:srgbClr val="0000FF"/>
            </a:solidFill>
            <a:headEnd type="none"/>
            <a:tailEnd type="triangle"/>
          </a:ln>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Tree>
    <p:extLst>
      <p:ext uri="{BB962C8B-B14F-4D97-AF65-F5344CB8AC3E}">
        <p14:creationId xmlns:p14="http://schemas.microsoft.com/office/powerpoint/2010/main" val="748371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944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944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944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6944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69443">
                                            <p:txEl>
                                              <p:pRg st="4" end="4"/>
                                            </p:txEl>
                                          </p:spTgt>
                                        </p:tgtEl>
                                        <p:attrNameLst>
                                          <p:attrName>style.visibility</p:attrName>
                                        </p:attrNameLst>
                                      </p:cBhvr>
                                      <p:to>
                                        <p:strVal val="visible"/>
                                      </p:to>
                                    </p:set>
                                  </p:childTnLst>
                                </p:cTn>
                              </p:par>
                              <p:par>
                                <p:cTn id="23" presetID="2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7" grpId="0" animBg="1"/>
      <p:bldP spid="1469443" grpId="0" build="p"/>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466" name="Rectangle 2"/>
          <p:cNvSpPr>
            <a:spLocks noGrp="1" noChangeArrowheads="1"/>
          </p:cNvSpPr>
          <p:nvPr>
            <p:ph type="title"/>
          </p:nvPr>
        </p:nvSpPr>
        <p:spPr/>
        <p:txBody>
          <a:bodyPr/>
          <a:lstStyle/>
          <a:p>
            <a:r>
              <a:rPr lang="en-US" sz="3600" dirty="0"/>
              <a:t>Hierarchical Administration</a:t>
            </a:r>
          </a:p>
        </p:txBody>
      </p:sp>
      <p:sp>
        <p:nvSpPr>
          <p:cNvPr id="1470523" name="Rectangle 59"/>
          <p:cNvSpPr>
            <a:spLocks noGrp="1" noChangeArrowheads="1"/>
          </p:cNvSpPr>
          <p:nvPr>
            <p:ph idx="1"/>
          </p:nvPr>
        </p:nvSpPr>
        <p:spPr>
          <a:xfrm>
            <a:off x="1421368" y="3657600"/>
            <a:ext cx="7951232" cy="3733800"/>
          </a:xfr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Lst>
        </p:spPr>
        <p:txBody>
          <a:bodyPr/>
          <a:lstStyle/>
          <a:p>
            <a:pPr marL="377200" indent="-350622">
              <a:lnSpc>
                <a:spcPct val="80000"/>
              </a:lnSpc>
            </a:pPr>
            <a:r>
              <a:rPr lang="en-US" sz="3000" dirty="0"/>
              <a:t>A zone corresponds to an administrative authority </a:t>
            </a:r>
            <a:r>
              <a:rPr lang="en-US" sz="3000" dirty="0" smtClean="0"/>
              <a:t>responsible for contiguous portion of hierarchy </a:t>
            </a:r>
          </a:p>
          <a:p>
            <a:pPr marL="726450" lvl="1" indent="-350622">
              <a:lnSpc>
                <a:spcPct val="80000"/>
              </a:lnSpc>
            </a:pPr>
            <a:r>
              <a:rPr lang="en-US" sz="2600" dirty="0" smtClean="0"/>
              <a:t>UCB </a:t>
            </a:r>
            <a:r>
              <a:rPr lang="en-US" sz="2600" dirty="0"/>
              <a:t>controls *.</a:t>
            </a:r>
            <a:r>
              <a:rPr lang="en-US" sz="2600" dirty="0" err="1" smtClean="0"/>
              <a:t>berkeley.edu</a:t>
            </a:r>
            <a:r>
              <a:rPr lang="en-US" sz="2600" dirty="0"/>
              <a:t> </a:t>
            </a:r>
            <a:r>
              <a:rPr lang="en-US" sz="2600" dirty="0" smtClean="0"/>
              <a:t>and *</a:t>
            </a:r>
            <a:r>
              <a:rPr lang="en-US" sz="2600" dirty="0" err="1" smtClean="0"/>
              <a:t>sims.berkeley.edu</a:t>
            </a:r>
            <a:endParaRPr lang="en-US" sz="2600" dirty="0" smtClean="0"/>
          </a:p>
          <a:p>
            <a:pPr marL="726450" lvl="1" indent="-350622">
              <a:lnSpc>
                <a:spcPct val="80000"/>
              </a:lnSpc>
            </a:pPr>
            <a:r>
              <a:rPr lang="en-US" sz="2600" dirty="0" smtClean="0"/>
              <a:t>EECS </a:t>
            </a:r>
            <a:r>
              <a:rPr lang="en-US" sz="2600" dirty="0"/>
              <a:t>controls *.</a:t>
            </a:r>
            <a:r>
              <a:rPr lang="en-US" sz="2600" dirty="0" err="1" smtClean="0"/>
              <a:t>eecs.berkeley.edu</a:t>
            </a:r>
            <a:endParaRPr lang="en-US" dirty="0"/>
          </a:p>
          <a:p>
            <a:pPr marL="377200" indent="-350622">
              <a:lnSpc>
                <a:spcPct val="80000"/>
              </a:lnSpc>
            </a:pPr>
            <a:r>
              <a:rPr lang="en-US" sz="3000" dirty="0"/>
              <a:t>Name collisions trivially avoided!</a:t>
            </a:r>
          </a:p>
          <a:p>
            <a:pPr marL="726450" lvl="1" indent="-350622">
              <a:lnSpc>
                <a:spcPct val="80000"/>
              </a:lnSpc>
            </a:pPr>
            <a:r>
              <a:rPr lang="en-US" sz="2600" dirty="0" smtClean="0"/>
              <a:t>Each domain can ensure this locally</a:t>
            </a:r>
            <a:endParaRPr lang="en-US" sz="2600" dirty="0"/>
          </a:p>
          <a:p>
            <a:pPr marL="377200" indent="-350622">
              <a:lnSpc>
                <a:spcPct val="80000"/>
              </a:lnSpc>
            </a:pPr>
            <a:endParaRPr lang="en-US" sz="3000" dirty="0"/>
          </a:p>
          <a:p>
            <a:pPr marL="377200" indent="-350622">
              <a:lnSpc>
                <a:spcPct val="80000"/>
              </a:lnSpc>
            </a:pPr>
            <a:endParaRPr lang="en-US" sz="3000" dirty="0"/>
          </a:p>
          <a:p>
            <a:pPr marL="377200" indent="-350622">
              <a:lnSpc>
                <a:spcPct val="80000"/>
              </a:lnSpc>
            </a:pPr>
            <a:endParaRPr lang="en-US" sz="3000" dirty="0"/>
          </a:p>
        </p:txBody>
      </p:sp>
      <p:sp>
        <p:nvSpPr>
          <p:cNvPr id="1470467" name="Text Box 3"/>
          <p:cNvSpPr txBox="1">
            <a:spLocks noChangeArrowheads="1"/>
          </p:cNvSpPr>
          <p:nvPr/>
        </p:nvSpPr>
        <p:spPr bwMode="auto">
          <a:xfrm>
            <a:off x="4435797" y="1295400"/>
            <a:ext cx="745486"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root</a:t>
            </a:r>
          </a:p>
        </p:txBody>
      </p:sp>
      <p:sp>
        <p:nvSpPr>
          <p:cNvPr id="1470468" name="Text Box 4"/>
          <p:cNvSpPr txBox="1">
            <a:spLocks noChangeArrowheads="1"/>
          </p:cNvSpPr>
          <p:nvPr/>
        </p:nvSpPr>
        <p:spPr bwMode="auto">
          <a:xfrm>
            <a:off x="1412101" y="2362200"/>
            <a:ext cx="604800"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edu</a:t>
            </a:r>
          </a:p>
        </p:txBody>
      </p:sp>
      <p:sp>
        <p:nvSpPr>
          <p:cNvPr id="1470469" name="Text Box 5"/>
          <p:cNvSpPr txBox="1">
            <a:spLocks noChangeArrowheads="1"/>
          </p:cNvSpPr>
          <p:nvPr/>
        </p:nvSpPr>
        <p:spPr bwMode="auto">
          <a:xfrm>
            <a:off x="2581730" y="2379664"/>
            <a:ext cx="624568"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com</a:t>
            </a:r>
          </a:p>
        </p:txBody>
      </p:sp>
      <p:sp>
        <p:nvSpPr>
          <p:cNvPr id="1470470" name="Text Box 6"/>
          <p:cNvSpPr txBox="1">
            <a:spLocks noChangeArrowheads="1"/>
          </p:cNvSpPr>
          <p:nvPr/>
        </p:nvSpPr>
        <p:spPr bwMode="auto">
          <a:xfrm>
            <a:off x="3785413" y="2362200"/>
            <a:ext cx="604800"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gov</a:t>
            </a:r>
          </a:p>
        </p:txBody>
      </p:sp>
      <p:sp>
        <p:nvSpPr>
          <p:cNvPr id="1470471" name="Text Box 7"/>
          <p:cNvSpPr txBox="1">
            <a:spLocks noChangeArrowheads="1"/>
          </p:cNvSpPr>
          <p:nvPr/>
        </p:nvSpPr>
        <p:spPr bwMode="auto">
          <a:xfrm>
            <a:off x="4949305" y="2362200"/>
            <a:ext cx="613817"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mil</a:t>
            </a:r>
          </a:p>
        </p:txBody>
      </p:sp>
      <p:sp>
        <p:nvSpPr>
          <p:cNvPr id="1470472" name="Text Box 8"/>
          <p:cNvSpPr txBox="1">
            <a:spLocks noChangeArrowheads="1"/>
          </p:cNvSpPr>
          <p:nvPr/>
        </p:nvSpPr>
        <p:spPr bwMode="auto">
          <a:xfrm>
            <a:off x="5835597" y="2379664"/>
            <a:ext cx="60653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org</a:t>
            </a:r>
          </a:p>
        </p:txBody>
      </p:sp>
      <p:sp>
        <p:nvSpPr>
          <p:cNvPr id="1470473" name="Text Box 9"/>
          <p:cNvSpPr txBox="1">
            <a:spLocks noChangeArrowheads="1"/>
          </p:cNvSpPr>
          <p:nvPr/>
        </p:nvSpPr>
        <p:spPr bwMode="auto">
          <a:xfrm>
            <a:off x="6674663" y="2362200"/>
            <a:ext cx="604800"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net</a:t>
            </a:r>
          </a:p>
        </p:txBody>
      </p:sp>
      <p:sp>
        <p:nvSpPr>
          <p:cNvPr id="1470474" name="Text Box 10"/>
          <p:cNvSpPr txBox="1">
            <a:spLocks noChangeArrowheads="1"/>
          </p:cNvSpPr>
          <p:nvPr/>
        </p:nvSpPr>
        <p:spPr bwMode="auto">
          <a:xfrm>
            <a:off x="7566924" y="2362200"/>
            <a:ext cx="471281"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uk</a:t>
            </a:r>
          </a:p>
        </p:txBody>
      </p:sp>
      <p:sp>
        <p:nvSpPr>
          <p:cNvPr id="1470475" name="Text Box 11"/>
          <p:cNvSpPr txBox="1">
            <a:spLocks noChangeArrowheads="1"/>
          </p:cNvSpPr>
          <p:nvPr/>
        </p:nvSpPr>
        <p:spPr bwMode="auto">
          <a:xfrm>
            <a:off x="8218207" y="2362200"/>
            <a:ext cx="464113"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fr</a:t>
            </a:r>
          </a:p>
        </p:txBody>
      </p:sp>
      <p:sp>
        <p:nvSpPr>
          <p:cNvPr id="1470476" name="Text Box 12"/>
          <p:cNvSpPr txBox="1">
            <a:spLocks noChangeArrowheads="1"/>
          </p:cNvSpPr>
          <p:nvPr/>
        </p:nvSpPr>
        <p:spPr bwMode="auto">
          <a:xfrm>
            <a:off x="384888" y="3370264"/>
            <a:ext cx="1309852"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berkeley</a:t>
            </a:r>
          </a:p>
        </p:txBody>
      </p:sp>
      <p:sp>
        <p:nvSpPr>
          <p:cNvPr id="1470477" name="Text Box 13"/>
          <p:cNvSpPr txBox="1">
            <a:spLocks noChangeArrowheads="1"/>
          </p:cNvSpPr>
          <p:nvPr/>
        </p:nvSpPr>
        <p:spPr bwMode="auto">
          <a:xfrm>
            <a:off x="1962470" y="3352800"/>
            <a:ext cx="745486"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dirty="0" err="1">
                <a:cs typeface="Arial" charset="0"/>
              </a:rPr>
              <a:t>ucla</a:t>
            </a:r>
            <a:endParaRPr lang="en-US" sz="1800" dirty="0">
              <a:cs typeface="Arial" charset="0"/>
            </a:endParaRPr>
          </a:p>
        </p:txBody>
      </p:sp>
      <p:sp>
        <p:nvSpPr>
          <p:cNvPr id="1470478" name="Line 14"/>
          <p:cNvSpPr>
            <a:spLocks noChangeShapeType="1"/>
          </p:cNvSpPr>
          <p:nvPr/>
        </p:nvSpPr>
        <p:spPr bwMode="auto">
          <a:xfrm flipH="1">
            <a:off x="723900" y="3657600"/>
            <a:ext cx="304800" cy="5334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79" name="Text Box 15"/>
          <p:cNvSpPr txBox="1">
            <a:spLocks noChangeArrowheads="1"/>
          </p:cNvSpPr>
          <p:nvPr/>
        </p:nvSpPr>
        <p:spPr bwMode="auto">
          <a:xfrm>
            <a:off x="336870" y="4114800"/>
            <a:ext cx="745486"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eecs</a:t>
            </a:r>
          </a:p>
        </p:txBody>
      </p:sp>
      <p:sp>
        <p:nvSpPr>
          <p:cNvPr id="1470480" name="Line 16"/>
          <p:cNvSpPr>
            <a:spLocks noChangeShapeType="1"/>
          </p:cNvSpPr>
          <p:nvPr/>
        </p:nvSpPr>
        <p:spPr bwMode="auto">
          <a:xfrm>
            <a:off x="1181100" y="3657600"/>
            <a:ext cx="228600" cy="5334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81" name="Text Box 17"/>
          <p:cNvSpPr txBox="1">
            <a:spLocks noChangeArrowheads="1"/>
          </p:cNvSpPr>
          <p:nvPr/>
        </p:nvSpPr>
        <p:spPr bwMode="auto">
          <a:xfrm>
            <a:off x="1086170" y="4132263"/>
            <a:ext cx="745486"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sims</a:t>
            </a:r>
          </a:p>
        </p:txBody>
      </p:sp>
      <p:sp>
        <p:nvSpPr>
          <p:cNvPr id="1470482" name="Line 18"/>
          <p:cNvSpPr>
            <a:spLocks noChangeShapeType="1"/>
          </p:cNvSpPr>
          <p:nvPr/>
        </p:nvSpPr>
        <p:spPr bwMode="auto">
          <a:xfrm>
            <a:off x="660400" y="4495800"/>
            <a:ext cx="0" cy="5334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83" name="Text Box 19"/>
          <p:cNvSpPr txBox="1">
            <a:spLocks noChangeArrowheads="1"/>
          </p:cNvSpPr>
          <p:nvPr/>
        </p:nvSpPr>
        <p:spPr bwMode="auto">
          <a:xfrm>
            <a:off x="225252" y="5029201"/>
            <a:ext cx="886172"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dirty="0" err="1">
                <a:cs typeface="Arial" charset="0"/>
              </a:rPr>
              <a:t>instr</a:t>
            </a:r>
            <a:endParaRPr lang="en-US" sz="1800" dirty="0">
              <a:cs typeface="Arial" charset="0"/>
            </a:endParaRPr>
          </a:p>
        </p:txBody>
      </p:sp>
      <p:sp>
        <p:nvSpPr>
          <p:cNvPr id="1470484" name="Line 20"/>
          <p:cNvSpPr>
            <a:spLocks noChangeShapeType="1"/>
          </p:cNvSpPr>
          <p:nvPr/>
        </p:nvSpPr>
        <p:spPr bwMode="auto">
          <a:xfrm flipH="1">
            <a:off x="1117601" y="2667000"/>
            <a:ext cx="5334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85" name="Line 21"/>
          <p:cNvSpPr>
            <a:spLocks noChangeShapeType="1"/>
          </p:cNvSpPr>
          <p:nvPr/>
        </p:nvSpPr>
        <p:spPr bwMode="auto">
          <a:xfrm>
            <a:off x="1727200" y="2667000"/>
            <a:ext cx="6096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86" name="Line 22"/>
          <p:cNvSpPr>
            <a:spLocks noChangeShapeType="1"/>
          </p:cNvSpPr>
          <p:nvPr/>
        </p:nvSpPr>
        <p:spPr bwMode="auto">
          <a:xfrm flipV="1">
            <a:off x="1803400" y="1600200"/>
            <a:ext cx="29718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87" name="Line 23"/>
          <p:cNvSpPr>
            <a:spLocks noChangeShapeType="1"/>
          </p:cNvSpPr>
          <p:nvPr/>
        </p:nvSpPr>
        <p:spPr bwMode="auto">
          <a:xfrm flipH="1">
            <a:off x="2870200" y="1600200"/>
            <a:ext cx="19050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88" name="Line 24"/>
          <p:cNvSpPr>
            <a:spLocks noChangeShapeType="1"/>
          </p:cNvSpPr>
          <p:nvPr/>
        </p:nvSpPr>
        <p:spPr bwMode="auto">
          <a:xfrm flipH="1">
            <a:off x="4089400" y="1600200"/>
            <a:ext cx="6858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89" name="Line 25"/>
          <p:cNvSpPr>
            <a:spLocks noChangeShapeType="1"/>
          </p:cNvSpPr>
          <p:nvPr/>
        </p:nvSpPr>
        <p:spPr bwMode="auto">
          <a:xfrm>
            <a:off x="4775201" y="1600200"/>
            <a:ext cx="5334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90" name="Line 26"/>
          <p:cNvSpPr>
            <a:spLocks noChangeShapeType="1"/>
          </p:cNvSpPr>
          <p:nvPr/>
        </p:nvSpPr>
        <p:spPr bwMode="auto">
          <a:xfrm>
            <a:off x="4775200" y="1600200"/>
            <a:ext cx="13716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91" name="Line 27"/>
          <p:cNvSpPr>
            <a:spLocks noChangeShapeType="1"/>
          </p:cNvSpPr>
          <p:nvPr/>
        </p:nvSpPr>
        <p:spPr bwMode="auto">
          <a:xfrm>
            <a:off x="4775200" y="1600200"/>
            <a:ext cx="22098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92" name="Line 28"/>
          <p:cNvSpPr>
            <a:spLocks noChangeShapeType="1"/>
          </p:cNvSpPr>
          <p:nvPr/>
        </p:nvSpPr>
        <p:spPr bwMode="auto">
          <a:xfrm>
            <a:off x="4775201" y="1600200"/>
            <a:ext cx="30480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93" name="Line 29"/>
          <p:cNvSpPr>
            <a:spLocks noChangeShapeType="1"/>
          </p:cNvSpPr>
          <p:nvPr/>
        </p:nvSpPr>
        <p:spPr bwMode="auto">
          <a:xfrm>
            <a:off x="4775200" y="1600200"/>
            <a:ext cx="36576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94" name="Text Box 30"/>
          <p:cNvSpPr txBox="1">
            <a:spLocks noChangeArrowheads="1"/>
          </p:cNvSpPr>
          <p:nvPr/>
        </p:nvSpPr>
        <p:spPr bwMode="auto">
          <a:xfrm>
            <a:off x="4435797" y="1295400"/>
            <a:ext cx="745486"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root</a:t>
            </a:r>
          </a:p>
        </p:txBody>
      </p:sp>
      <p:sp>
        <p:nvSpPr>
          <p:cNvPr id="1470495" name="Text Box 31"/>
          <p:cNvSpPr txBox="1">
            <a:spLocks noChangeArrowheads="1"/>
          </p:cNvSpPr>
          <p:nvPr/>
        </p:nvSpPr>
        <p:spPr bwMode="auto">
          <a:xfrm>
            <a:off x="1412101" y="2362200"/>
            <a:ext cx="604800"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edu</a:t>
            </a:r>
          </a:p>
        </p:txBody>
      </p:sp>
      <p:sp>
        <p:nvSpPr>
          <p:cNvPr id="1470496" name="Text Box 32"/>
          <p:cNvSpPr txBox="1">
            <a:spLocks noChangeArrowheads="1"/>
          </p:cNvSpPr>
          <p:nvPr/>
        </p:nvSpPr>
        <p:spPr bwMode="auto">
          <a:xfrm>
            <a:off x="2581730" y="2379664"/>
            <a:ext cx="624568"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com</a:t>
            </a:r>
          </a:p>
        </p:txBody>
      </p:sp>
      <p:sp>
        <p:nvSpPr>
          <p:cNvPr id="1470497" name="Text Box 33"/>
          <p:cNvSpPr txBox="1">
            <a:spLocks noChangeArrowheads="1"/>
          </p:cNvSpPr>
          <p:nvPr/>
        </p:nvSpPr>
        <p:spPr bwMode="auto">
          <a:xfrm>
            <a:off x="3785413" y="2362200"/>
            <a:ext cx="604800"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gov</a:t>
            </a:r>
          </a:p>
        </p:txBody>
      </p:sp>
      <p:sp>
        <p:nvSpPr>
          <p:cNvPr id="1470498" name="Text Box 34"/>
          <p:cNvSpPr txBox="1">
            <a:spLocks noChangeArrowheads="1"/>
          </p:cNvSpPr>
          <p:nvPr/>
        </p:nvSpPr>
        <p:spPr bwMode="auto">
          <a:xfrm>
            <a:off x="4949305" y="2362200"/>
            <a:ext cx="613817"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mil</a:t>
            </a:r>
          </a:p>
        </p:txBody>
      </p:sp>
      <p:sp>
        <p:nvSpPr>
          <p:cNvPr id="1470499" name="Text Box 35"/>
          <p:cNvSpPr txBox="1">
            <a:spLocks noChangeArrowheads="1"/>
          </p:cNvSpPr>
          <p:nvPr/>
        </p:nvSpPr>
        <p:spPr bwMode="auto">
          <a:xfrm>
            <a:off x="5835597" y="2379664"/>
            <a:ext cx="60653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org</a:t>
            </a:r>
          </a:p>
        </p:txBody>
      </p:sp>
      <p:sp>
        <p:nvSpPr>
          <p:cNvPr id="1470500" name="Text Box 36"/>
          <p:cNvSpPr txBox="1">
            <a:spLocks noChangeArrowheads="1"/>
          </p:cNvSpPr>
          <p:nvPr/>
        </p:nvSpPr>
        <p:spPr bwMode="auto">
          <a:xfrm>
            <a:off x="6674663" y="2362200"/>
            <a:ext cx="604800"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net</a:t>
            </a:r>
          </a:p>
        </p:txBody>
      </p:sp>
      <p:sp>
        <p:nvSpPr>
          <p:cNvPr id="1470501" name="Text Box 37"/>
          <p:cNvSpPr txBox="1">
            <a:spLocks noChangeArrowheads="1"/>
          </p:cNvSpPr>
          <p:nvPr/>
        </p:nvSpPr>
        <p:spPr bwMode="auto">
          <a:xfrm>
            <a:off x="7566924" y="2362200"/>
            <a:ext cx="471281"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uk</a:t>
            </a:r>
          </a:p>
        </p:txBody>
      </p:sp>
      <p:sp>
        <p:nvSpPr>
          <p:cNvPr id="1470502" name="Text Box 38"/>
          <p:cNvSpPr txBox="1">
            <a:spLocks noChangeArrowheads="1"/>
          </p:cNvSpPr>
          <p:nvPr/>
        </p:nvSpPr>
        <p:spPr bwMode="auto">
          <a:xfrm>
            <a:off x="8218207" y="2362200"/>
            <a:ext cx="464113"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fr</a:t>
            </a:r>
          </a:p>
        </p:txBody>
      </p:sp>
      <p:sp>
        <p:nvSpPr>
          <p:cNvPr id="1470503" name="Text Box 39"/>
          <p:cNvSpPr txBox="1">
            <a:spLocks noChangeArrowheads="1"/>
          </p:cNvSpPr>
          <p:nvPr/>
        </p:nvSpPr>
        <p:spPr bwMode="auto">
          <a:xfrm>
            <a:off x="384888" y="3370264"/>
            <a:ext cx="1309852"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berkeley</a:t>
            </a:r>
          </a:p>
        </p:txBody>
      </p:sp>
      <p:sp>
        <p:nvSpPr>
          <p:cNvPr id="1470504" name="Line 40"/>
          <p:cNvSpPr>
            <a:spLocks noChangeShapeType="1"/>
          </p:cNvSpPr>
          <p:nvPr/>
        </p:nvSpPr>
        <p:spPr bwMode="auto">
          <a:xfrm flipH="1">
            <a:off x="723900" y="3657600"/>
            <a:ext cx="304800" cy="5334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05" name="Text Box 41"/>
          <p:cNvSpPr txBox="1">
            <a:spLocks noChangeArrowheads="1"/>
          </p:cNvSpPr>
          <p:nvPr/>
        </p:nvSpPr>
        <p:spPr bwMode="auto">
          <a:xfrm>
            <a:off x="336870" y="4114800"/>
            <a:ext cx="745486"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eecs</a:t>
            </a:r>
          </a:p>
        </p:txBody>
      </p:sp>
      <p:sp>
        <p:nvSpPr>
          <p:cNvPr id="1470506" name="Line 42"/>
          <p:cNvSpPr>
            <a:spLocks noChangeShapeType="1"/>
          </p:cNvSpPr>
          <p:nvPr/>
        </p:nvSpPr>
        <p:spPr bwMode="auto">
          <a:xfrm>
            <a:off x="1181100" y="3657600"/>
            <a:ext cx="228600" cy="5334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07" name="Text Box 43"/>
          <p:cNvSpPr txBox="1">
            <a:spLocks noChangeArrowheads="1"/>
          </p:cNvSpPr>
          <p:nvPr/>
        </p:nvSpPr>
        <p:spPr bwMode="auto">
          <a:xfrm>
            <a:off x="1086170" y="4132263"/>
            <a:ext cx="745486"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sims</a:t>
            </a:r>
          </a:p>
        </p:txBody>
      </p:sp>
      <p:sp>
        <p:nvSpPr>
          <p:cNvPr id="1470508" name="Line 44"/>
          <p:cNvSpPr>
            <a:spLocks noChangeShapeType="1"/>
          </p:cNvSpPr>
          <p:nvPr/>
        </p:nvSpPr>
        <p:spPr bwMode="auto">
          <a:xfrm>
            <a:off x="660400" y="4495800"/>
            <a:ext cx="0" cy="5334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09" name="Line 45"/>
          <p:cNvSpPr>
            <a:spLocks noChangeShapeType="1"/>
          </p:cNvSpPr>
          <p:nvPr/>
        </p:nvSpPr>
        <p:spPr bwMode="auto">
          <a:xfrm flipH="1">
            <a:off x="1117601" y="2667000"/>
            <a:ext cx="5334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10" name="Line 46"/>
          <p:cNvSpPr>
            <a:spLocks noChangeShapeType="1"/>
          </p:cNvSpPr>
          <p:nvPr/>
        </p:nvSpPr>
        <p:spPr bwMode="auto">
          <a:xfrm>
            <a:off x="1727200" y="2667000"/>
            <a:ext cx="6096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11" name="Line 47"/>
          <p:cNvSpPr>
            <a:spLocks noChangeShapeType="1"/>
          </p:cNvSpPr>
          <p:nvPr/>
        </p:nvSpPr>
        <p:spPr bwMode="auto">
          <a:xfrm flipV="1">
            <a:off x="1803400" y="1600200"/>
            <a:ext cx="29718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12" name="Line 48"/>
          <p:cNvSpPr>
            <a:spLocks noChangeShapeType="1"/>
          </p:cNvSpPr>
          <p:nvPr/>
        </p:nvSpPr>
        <p:spPr bwMode="auto">
          <a:xfrm flipH="1">
            <a:off x="2870200" y="1600200"/>
            <a:ext cx="19050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13" name="Line 49"/>
          <p:cNvSpPr>
            <a:spLocks noChangeShapeType="1"/>
          </p:cNvSpPr>
          <p:nvPr/>
        </p:nvSpPr>
        <p:spPr bwMode="auto">
          <a:xfrm flipH="1">
            <a:off x="4089400" y="1600200"/>
            <a:ext cx="6858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14" name="Line 50"/>
          <p:cNvSpPr>
            <a:spLocks noChangeShapeType="1"/>
          </p:cNvSpPr>
          <p:nvPr/>
        </p:nvSpPr>
        <p:spPr bwMode="auto">
          <a:xfrm>
            <a:off x="4775201" y="1600200"/>
            <a:ext cx="5334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15" name="Line 51"/>
          <p:cNvSpPr>
            <a:spLocks noChangeShapeType="1"/>
          </p:cNvSpPr>
          <p:nvPr/>
        </p:nvSpPr>
        <p:spPr bwMode="auto">
          <a:xfrm>
            <a:off x="4775200" y="1600200"/>
            <a:ext cx="13716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16" name="Line 52"/>
          <p:cNvSpPr>
            <a:spLocks noChangeShapeType="1"/>
          </p:cNvSpPr>
          <p:nvPr/>
        </p:nvSpPr>
        <p:spPr bwMode="auto">
          <a:xfrm>
            <a:off x="4775200" y="1600200"/>
            <a:ext cx="22098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17" name="Line 53"/>
          <p:cNvSpPr>
            <a:spLocks noChangeShapeType="1"/>
          </p:cNvSpPr>
          <p:nvPr/>
        </p:nvSpPr>
        <p:spPr bwMode="auto">
          <a:xfrm>
            <a:off x="4775201" y="1600200"/>
            <a:ext cx="30480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18" name="Line 54"/>
          <p:cNvSpPr>
            <a:spLocks noChangeShapeType="1"/>
          </p:cNvSpPr>
          <p:nvPr/>
        </p:nvSpPr>
        <p:spPr bwMode="auto">
          <a:xfrm>
            <a:off x="4775200" y="1600200"/>
            <a:ext cx="36576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19" name="Rectangle 55"/>
          <p:cNvSpPr>
            <a:spLocks noChangeArrowheads="1"/>
          </p:cNvSpPr>
          <p:nvPr/>
        </p:nvSpPr>
        <p:spPr bwMode="auto">
          <a:xfrm>
            <a:off x="1295400" y="1295400"/>
            <a:ext cx="7391400" cy="1447800"/>
          </a:xfrm>
          <a:prstGeom prst="rect">
            <a:avLst/>
          </a:prstGeom>
          <a:noFill/>
          <a:ln w="38100">
            <a:solidFill>
              <a:schemeClr val="accent1"/>
            </a:solidFill>
            <a:prstDash val="dash"/>
            <a:miter lim="800000"/>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a:p>
        </p:txBody>
      </p:sp>
      <p:sp>
        <p:nvSpPr>
          <p:cNvPr id="1470520" name="Rectangle 56"/>
          <p:cNvSpPr>
            <a:spLocks noChangeArrowheads="1"/>
          </p:cNvSpPr>
          <p:nvPr/>
        </p:nvSpPr>
        <p:spPr bwMode="auto">
          <a:xfrm>
            <a:off x="304801" y="4191001"/>
            <a:ext cx="762000" cy="1219200"/>
          </a:xfrm>
          <a:prstGeom prst="rect">
            <a:avLst/>
          </a:prstGeom>
          <a:noFill/>
          <a:ln w="38100">
            <a:solidFill>
              <a:schemeClr val="accent1"/>
            </a:solidFill>
            <a:prstDash val="dash"/>
            <a:miter lim="800000"/>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a:p>
        </p:txBody>
      </p:sp>
      <p:sp>
        <p:nvSpPr>
          <p:cNvPr id="63" name="TextBox 62"/>
          <p:cNvSpPr txBox="1"/>
          <p:nvPr/>
        </p:nvSpPr>
        <p:spPr>
          <a:xfrm>
            <a:off x="1400401" y="1276290"/>
            <a:ext cx="1723799" cy="400110"/>
          </a:xfrm>
          <a:prstGeom prst="rect">
            <a:avLst/>
          </a:prstGeom>
          <a:noFill/>
        </p:spPr>
        <p:txBody>
          <a:bodyPr wrap="none" rtlCol="0">
            <a:spAutoFit/>
          </a:bodyPr>
          <a:lstStyle/>
          <a:p>
            <a:r>
              <a:rPr lang="en-US" b="0" dirty="0" smtClean="0">
                <a:solidFill>
                  <a:srgbClr val="FF0000"/>
                </a:solidFill>
              </a:rPr>
              <a:t>ICANN/IANA</a:t>
            </a:r>
          </a:p>
        </p:txBody>
      </p:sp>
      <p:sp>
        <p:nvSpPr>
          <p:cNvPr id="64" name="Freeform 57"/>
          <p:cNvSpPr>
            <a:spLocks/>
          </p:cNvSpPr>
          <p:nvPr/>
        </p:nvSpPr>
        <p:spPr bwMode="auto">
          <a:xfrm>
            <a:off x="304800" y="3200400"/>
            <a:ext cx="1524000" cy="1371600"/>
          </a:xfrm>
          <a:custGeom>
            <a:avLst/>
            <a:gdLst>
              <a:gd name="T0" fmla="*/ 0 w 768"/>
              <a:gd name="T1" fmla="*/ 0 h 864"/>
              <a:gd name="T2" fmla="*/ 0 w 768"/>
              <a:gd name="T3" fmla="*/ 528 h 864"/>
              <a:gd name="T4" fmla="*/ 384 w 768"/>
              <a:gd name="T5" fmla="*/ 528 h 864"/>
              <a:gd name="T6" fmla="*/ 384 w 768"/>
              <a:gd name="T7" fmla="*/ 864 h 864"/>
              <a:gd name="T8" fmla="*/ 768 w 768"/>
              <a:gd name="T9" fmla="*/ 864 h 864"/>
              <a:gd name="T10" fmla="*/ 768 w 768"/>
              <a:gd name="T11" fmla="*/ 0 h 864"/>
              <a:gd name="T12" fmla="*/ 0 w 768"/>
              <a:gd name="T13" fmla="*/ 0 h 864"/>
            </a:gdLst>
            <a:ahLst/>
            <a:cxnLst>
              <a:cxn ang="0">
                <a:pos x="T0" y="T1"/>
              </a:cxn>
              <a:cxn ang="0">
                <a:pos x="T2" y="T3"/>
              </a:cxn>
              <a:cxn ang="0">
                <a:pos x="T4" y="T5"/>
              </a:cxn>
              <a:cxn ang="0">
                <a:pos x="T6" y="T7"/>
              </a:cxn>
              <a:cxn ang="0">
                <a:pos x="T8" y="T9"/>
              </a:cxn>
              <a:cxn ang="0">
                <a:pos x="T10" y="T11"/>
              </a:cxn>
              <a:cxn ang="0">
                <a:pos x="T12" y="T13"/>
              </a:cxn>
            </a:cxnLst>
            <a:rect l="0" t="0" r="r" b="b"/>
            <a:pathLst>
              <a:path w="768" h="864">
                <a:moveTo>
                  <a:pt x="0" y="0"/>
                </a:moveTo>
                <a:lnTo>
                  <a:pt x="0" y="528"/>
                </a:lnTo>
                <a:lnTo>
                  <a:pt x="384" y="528"/>
                </a:lnTo>
                <a:lnTo>
                  <a:pt x="384" y="864"/>
                </a:lnTo>
                <a:lnTo>
                  <a:pt x="768" y="864"/>
                </a:lnTo>
                <a:lnTo>
                  <a:pt x="768" y="0"/>
                </a:lnTo>
                <a:lnTo>
                  <a:pt x="0" y="0"/>
                </a:lnTo>
                <a:close/>
              </a:path>
            </a:pathLst>
          </a:custGeom>
          <a:noFill/>
          <a:ln w="38100" cap="flat" cmpd="sng">
            <a:solidFill>
              <a:schemeClr val="accent1"/>
            </a:solidFill>
            <a:prstDash val="dash"/>
            <a:round/>
            <a:headEnd type="none" w="med" len="med"/>
            <a:tailEnd type="none" w="med" len="me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a:p>
        </p:txBody>
      </p:sp>
    </p:spTree>
    <p:extLst>
      <p:ext uri="{BB962C8B-B14F-4D97-AF65-F5344CB8AC3E}">
        <p14:creationId xmlns:p14="http://schemas.microsoft.com/office/powerpoint/2010/main" val="1490572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0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05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705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705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705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705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70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0523" grpId="0" build="p"/>
      <p:bldP spid="1470519" grpId="0" animBg="1"/>
      <p:bldP spid="1470520" grpId="0" animBg="1"/>
      <p:bldP spid="63" grpId="0"/>
      <p:bldP spid="6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en-US" dirty="0" smtClean="0">
                <a:latin typeface="Helvetica" charset="0"/>
                <a:ea typeface="ＭＳ Ｐゴシック" charset="0"/>
                <a:cs typeface="ＭＳ Ｐゴシック" charset="0"/>
              </a:rPr>
              <a:t>Infrastructure Hierarchy</a:t>
            </a:r>
            <a:endParaRPr lang="en-US" dirty="0">
              <a:latin typeface="Helvetica" charset="0"/>
              <a:ea typeface="ＭＳ Ｐゴシック" charset="0"/>
              <a:cs typeface="ＭＳ Ｐゴシック" charset="0"/>
            </a:endParaRPr>
          </a:p>
        </p:txBody>
      </p:sp>
      <p:sp>
        <p:nvSpPr>
          <p:cNvPr id="928771" name="Rectangle 3"/>
          <p:cNvSpPr>
            <a:spLocks noGrp="1" noChangeArrowheads="1"/>
          </p:cNvSpPr>
          <p:nvPr>
            <p:ph idx="1"/>
          </p:nvPr>
        </p:nvSpPr>
        <p:spPr/>
        <p:txBody>
          <a:bodyPr/>
          <a:lstStyle/>
          <a:p>
            <a:r>
              <a:rPr lang="en-US" dirty="0" smtClean="0">
                <a:latin typeface="Arial" charset="0"/>
                <a:ea typeface="Arial" charset="0"/>
                <a:cs typeface="Arial" charset="0"/>
              </a:rPr>
              <a:t>Top of hierarchy: Root</a:t>
            </a:r>
          </a:p>
          <a:p>
            <a:pPr lvl="1"/>
            <a:r>
              <a:rPr lang="en-US" dirty="0" smtClean="0">
                <a:latin typeface="Arial" charset="0"/>
                <a:ea typeface="Arial" charset="0"/>
                <a:cs typeface="Arial" charset="0"/>
              </a:rPr>
              <a:t>Location hardwired </a:t>
            </a:r>
            <a:r>
              <a:rPr lang="en-US" dirty="0">
                <a:latin typeface="Arial" charset="0"/>
                <a:ea typeface="Arial" charset="0"/>
                <a:cs typeface="Arial" charset="0"/>
              </a:rPr>
              <a:t>into other </a:t>
            </a:r>
            <a:r>
              <a:rPr lang="en-US" dirty="0" smtClean="0">
                <a:latin typeface="Arial" charset="0"/>
                <a:ea typeface="Arial" charset="0"/>
                <a:cs typeface="Arial" charset="0"/>
              </a:rPr>
              <a:t>servers</a:t>
            </a:r>
          </a:p>
          <a:p>
            <a:pPr lvl="1"/>
            <a:endParaRPr lang="en-US" dirty="0">
              <a:latin typeface="Arial" charset="0"/>
              <a:ea typeface="Arial" charset="0"/>
              <a:cs typeface="Arial" charset="0"/>
            </a:endParaRPr>
          </a:p>
          <a:p>
            <a:r>
              <a:rPr lang="en-US" dirty="0" smtClean="0">
                <a:latin typeface="Arial" charset="0"/>
                <a:ea typeface="Arial" charset="0"/>
                <a:cs typeface="Arial" charset="0"/>
              </a:rPr>
              <a:t>Next Level: Top</a:t>
            </a:r>
            <a:r>
              <a:rPr lang="en-US" dirty="0">
                <a:latin typeface="Arial" charset="0"/>
                <a:ea typeface="Arial" charset="0"/>
                <a:cs typeface="Arial" charset="0"/>
              </a:rPr>
              <a:t>-level domain (TLD) </a:t>
            </a:r>
            <a:r>
              <a:rPr lang="en-US" dirty="0" smtClean="0">
                <a:latin typeface="Arial" charset="0"/>
                <a:ea typeface="Arial" charset="0"/>
                <a:cs typeface="Arial" charset="0"/>
              </a:rPr>
              <a:t>servers</a:t>
            </a:r>
          </a:p>
          <a:p>
            <a:pPr lvl="1"/>
            <a:r>
              <a:rPr lang="en-US" dirty="0" smtClean="0">
                <a:latin typeface="Arial" charset="0"/>
                <a:ea typeface="Arial" charset="0"/>
                <a:cs typeface="Arial" charset="0"/>
              </a:rPr>
              <a:t>.com, .</a:t>
            </a:r>
            <a:r>
              <a:rPr lang="en-US" dirty="0" err="1" smtClean="0">
                <a:latin typeface="Arial" charset="0"/>
                <a:ea typeface="Arial" charset="0"/>
                <a:cs typeface="Arial" charset="0"/>
              </a:rPr>
              <a:t>edu</a:t>
            </a:r>
            <a:r>
              <a:rPr lang="en-US" dirty="0" smtClean="0">
                <a:latin typeface="Arial" charset="0"/>
                <a:ea typeface="Arial" charset="0"/>
                <a:cs typeface="Arial" charset="0"/>
              </a:rPr>
              <a:t>, etc.</a:t>
            </a:r>
          </a:p>
          <a:p>
            <a:pPr lvl="1"/>
            <a:r>
              <a:rPr lang="en-US" dirty="0" smtClean="0">
                <a:latin typeface="Arial" charset="0"/>
                <a:ea typeface="Arial" charset="0"/>
                <a:cs typeface="Arial" charset="0"/>
              </a:rPr>
              <a:t>Managed professionally</a:t>
            </a:r>
          </a:p>
          <a:p>
            <a:pPr lvl="1"/>
            <a:endParaRPr lang="en-US" dirty="0">
              <a:latin typeface="Arial" charset="0"/>
              <a:ea typeface="Arial" charset="0"/>
              <a:cs typeface="Arial" charset="0"/>
            </a:endParaRPr>
          </a:p>
          <a:p>
            <a:r>
              <a:rPr lang="en-US" dirty="0" smtClean="0">
                <a:latin typeface="Arial" charset="0"/>
                <a:ea typeface="Arial" charset="0"/>
                <a:cs typeface="Arial" charset="0"/>
              </a:rPr>
              <a:t>Bottom Level: Authoritative </a:t>
            </a:r>
            <a:r>
              <a:rPr lang="en-US" dirty="0">
                <a:latin typeface="Arial" charset="0"/>
                <a:ea typeface="Arial" charset="0"/>
                <a:cs typeface="Arial" charset="0"/>
              </a:rPr>
              <a:t>DNS </a:t>
            </a:r>
            <a:r>
              <a:rPr lang="en-US" dirty="0" smtClean="0">
                <a:latin typeface="Arial" charset="0"/>
                <a:ea typeface="Arial" charset="0"/>
                <a:cs typeface="Arial" charset="0"/>
              </a:rPr>
              <a:t>servers</a:t>
            </a:r>
          </a:p>
          <a:p>
            <a:pPr lvl="1"/>
            <a:r>
              <a:rPr lang="en-US" dirty="0" smtClean="0">
                <a:latin typeface="Arial" charset="0"/>
                <a:ea typeface="Arial" charset="0"/>
                <a:cs typeface="Arial" charset="0"/>
              </a:rPr>
              <a:t>Actually do the mapping</a:t>
            </a:r>
          </a:p>
          <a:p>
            <a:pPr lvl="1"/>
            <a:r>
              <a:rPr lang="en-US" dirty="0" smtClean="0">
                <a:latin typeface="Arial" charset="0"/>
                <a:ea typeface="Arial" charset="0"/>
                <a:cs typeface="Arial" charset="0"/>
              </a:rPr>
              <a:t>Can </a:t>
            </a:r>
            <a:r>
              <a:rPr lang="en-US" dirty="0">
                <a:latin typeface="Arial" charset="0"/>
                <a:ea typeface="Arial" charset="0"/>
                <a:cs typeface="Arial" charset="0"/>
              </a:rPr>
              <a:t>be maintained locally or by a service provider</a:t>
            </a:r>
          </a:p>
          <a:p>
            <a:pPr lvl="1"/>
            <a:endParaRPr lang="en-US" dirty="0">
              <a:latin typeface="Arial" charset="0"/>
              <a:ea typeface="Arial" charset="0"/>
              <a:cs typeface="Arial" charset="0"/>
            </a:endParaRPr>
          </a:p>
          <a:p>
            <a:endParaRPr lang="en-US" sz="2800" dirty="0">
              <a:latin typeface="Arial" charset="0"/>
              <a:ea typeface="Arial" charset="0"/>
              <a:cs typeface="Arial" charset="0"/>
            </a:endParaRPr>
          </a:p>
        </p:txBody>
      </p:sp>
      <p:sp>
        <p:nvSpPr>
          <p:cNvPr id="67586"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4B641674-4F3C-C644-8E9F-80E41C454A9D}" type="slidenum">
              <a:rPr lang="en-US" sz="1400" b="0">
                <a:latin typeface="Times New Roman" charset="0"/>
              </a:rPr>
              <a:pPr eaLnBrk="1" hangingPunct="1"/>
              <a:t>33</a:t>
            </a:fld>
            <a:endParaRPr lang="en-US" sz="1400" b="0">
              <a:latin typeface="Times New Roman" charset="0"/>
            </a:endParaRPr>
          </a:p>
        </p:txBody>
      </p:sp>
    </p:spTree>
    <p:extLst>
      <p:ext uri="{BB962C8B-B14F-4D97-AF65-F5344CB8AC3E}">
        <p14:creationId xmlns:p14="http://schemas.microsoft.com/office/powerpoint/2010/main" val="1656710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8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87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87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87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877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87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877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8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p:txBody>
          <a:bodyPr/>
          <a:lstStyle/>
          <a:p>
            <a:r>
              <a:rPr lang="en-US" dirty="0" smtClean="0">
                <a:latin typeface="Helvetica" charset="0"/>
                <a:ea typeface="ＭＳ Ｐゴシック" charset="0"/>
                <a:cs typeface="ＭＳ Ｐゴシック" charset="0"/>
              </a:rPr>
              <a:t>Per-domain availability </a:t>
            </a:r>
            <a:endParaRPr lang="en-US" dirty="0">
              <a:latin typeface="Helvetica" charset="0"/>
              <a:ea typeface="ＭＳ Ｐゴシック" charset="0"/>
              <a:cs typeface="ＭＳ Ｐゴシック" charset="0"/>
            </a:endParaRPr>
          </a:p>
        </p:txBody>
      </p:sp>
      <p:sp>
        <p:nvSpPr>
          <p:cNvPr id="969731" name="Rectangle 3"/>
          <p:cNvSpPr>
            <a:spLocks noGrp="1" noChangeArrowheads="1"/>
          </p:cNvSpPr>
          <p:nvPr>
            <p:ph idx="1"/>
          </p:nvPr>
        </p:nvSpPr>
        <p:spPr/>
        <p:txBody>
          <a:bodyPr/>
          <a:lstStyle/>
          <a:p>
            <a:r>
              <a:rPr lang="en-US" dirty="0">
                <a:latin typeface="Arial" charset="0"/>
                <a:cs typeface="Arial" charset="0"/>
              </a:rPr>
              <a:t>DNS servers </a:t>
            </a:r>
            <a:r>
              <a:rPr lang="en-US" dirty="0" smtClean="0">
                <a:latin typeface="Arial" charset="0"/>
                <a:cs typeface="Arial" charset="0"/>
              </a:rPr>
              <a:t>are </a:t>
            </a:r>
            <a:r>
              <a:rPr lang="en-US" dirty="0" smtClean="0">
                <a:solidFill>
                  <a:srgbClr val="0000FF"/>
                </a:solidFill>
                <a:latin typeface="Arial" charset="0"/>
                <a:cs typeface="Arial" charset="0"/>
              </a:rPr>
              <a:t>replicated</a:t>
            </a:r>
            <a:endParaRPr lang="en-US" dirty="0">
              <a:latin typeface="Arial" charset="0"/>
              <a:cs typeface="Arial" charset="0"/>
            </a:endParaRPr>
          </a:p>
          <a:p>
            <a:pPr lvl="1"/>
            <a:r>
              <a:rPr lang="en-US" dirty="0" smtClean="0">
                <a:latin typeface="Arial" charset="0"/>
                <a:ea typeface="Arial" charset="0"/>
                <a:cs typeface="Arial" charset="0"/>
              </a:rPr>
              <a:t>Primary and secondary name servers required</a:t>
            </a:r>
          </a:p>
          <a:p>
            <a:pPr lvl="1"/>
            <a:r>
              <a:rPr lang="en-US" dirty="0" smtClean="0">
                <a:latin typeface="Arial" charset="0"/>
                <a:ea typeface="Arial" charset="0"/>
                <a:cs typeface="Arial" charset="0"/>
              </a:rPr>
              <a:t>Name </a:t>
            </a:r>
            <a:r>
              <a:rPr lang="en-US" dirty="0">
                <a:latin typeface="Arial" charset="0"/>
                <a:ea typeface="Arial" charset="0"/>
                <a:cs typeface="Arial" charset="0"/>
              </a:rPr>
              <a:t>service available if </a:t>
            </a:r>
            <a:r>
              <a:rPr lang="en-US" dirty="0">
                <a:latin typeface="Arial" charset="0"/>
                <a:ea typeface="Arial" charset="0"/>
                <a:cs typeface="Arial" charset="0"/>
                <a:sym typeface="Math B" charset="0"/>
              </a:rPr>
              <a:t>at least one</a:t>
            </a:r>
            <a:r>
              <a:rPr lang="en-US" dirty="0">
                <a:latin typeface="Arial" charset="0"/>
                <a:ea typeface="Arial" charset="0"/>
                <a:cs typeface="Arial" charset="0"/>
              </a:rPr>
              <a:t> replica is up</a:t>
            </a:r>
          </a:p>
          <a:p>
            <a:pPr lvl="1"/>
            <a:r>
              <a:rPr lang="en-US" dirty="0">
                <a:latin typeface="Arial" charset="0"/>
                <a:ea typeface="Arial" charset="0"/>
                <a:cs typeface="Arial" charset="0"/>
              </a:rPr>
              <a:t>Queries can be load-balanced between </a:t>
            </a:r>
            <a:r>
              <a:rPr lang="en-US" dirty="0" smtClean="0">
                <a:latin typeface="Arial" charset="0"/>
                <a:ea typeface="Arial" charset="0"/>
                <a:cs typeface="Arial" charset="0"/>
              </a:rPr>
              <a:t>replicas</a:t>
            </a:r>
            <a:br>
              <a:rPr lang="en-US" dirty="0" smtClean="0">
                <a:latin typeface="Arial" charset="0"/>
                <a:ea typeface="Arial" charset="0"/>
                <a:cs typeface="Arial" charset="0"/>
              </a:rPr>
            </a:br>
            <a:endParaRPr lang="en-US" dirty="0">
              <a:latin typeface="Arial" charset="0"/>
              <a:ea typeface="Arial" charset="0"/>
              <a:cs typeface="Arial" charset="0"/>
            </a:endParaRPr>
          </a:p>
          <a:p>
            <a:r>
              <a:rPr lang="en-US" dirty="0" smtClean="0">
                <a:latin typeface="Arial" charset="0"/>
                <a:cs typeface="Arial" charset="0"/>
              </a:rPr>
              <a:t>Try </a:t>
            </a:r>
            <a:r>
              <a:rPr lang="en-US" dirty="0">
                <a:latin typeface="Arial" charset="0"/>
                <a:cs typeface="Arial" charset="0"/>
              </a:rPr>
              <a:t>alternate servers on timeout</a:t>
            </a:r>
          </a:p>
          <a:p>
            <a:pPr lvl="1">
              <a:buClr>
                <a:schemeClr val="tx2"/>
              </a:buClr>
            </a:pPr>
            <a:r>
              <a:rPr lang="en-US" dirty="0">
                <a:solidFill>
                  <a:srgbClr val="0000FF"/>
                </a:solidFill>
                <a:latin typeface="Arial" charset="0"/>
                <a:ea typeface="Arial" charset="0"/>
                <a:cs typeface="Arial" charset="0"/>
              </a:rPr>
              <a:t>Exponential </a:t>
            </a:r>
            <a:r>
              <a:rPr lang="en-US" dirty="0" err="1">
                <a:solidFill>
                  <a:srgbClr val="0000FF"/>
                </a:solidFill>
                <a:latin typeface="Arial" charset="0"/>
                <a:ea typeface="Arial" charset="0"/>
                <a:cs typeface="Arial" charset="0"/>
              </a:rPr>
              <a:t>backoff</a:t>
            </a:r>
            <a:r>
              <a:rPr lang="en-US" dirty="0">
                <a:latin typeface="Arial" charset="0"/>
                <a:ea typeface="Arial" charset="0"/>
                <a:cs typeface="Arial" charset="0"/>
              </a:rPr>
              <a:t> when retrying same </a:t>
            </a:r>
            <a:r>
              <a:rPr lang="en-US" dirty="0" smtClean="0">
                <a:latin typeface="Arial" charset="0"/>
                <a:ea typeface="Arial" charset="0"/>
                <a:cs typeface="Arial" charset="0"/>
              </a:rPr>
              <a:t>server</a:t>
            </a:r>
            <a:endParaRPr lang="en-US" dirty="0">
              <a:latin typeface="Arial" charset="0"/>
              <a:ea typeface="Arial" charset="0"/>
              <a:cs typeface="Arial" charset="0"/>
            </a:endParaRPr>
          </a:p>
        </p:txBody>
      </p:sp>
    </p:spTree>
    <p:extLst>
      <p:ext uri="{BB962C8B-B14F-4D97-AF65-F5344CB8AC3E}">
        <p14:creationId xmlns:p14="http://schemas.microsoft.com/office/powerpoint/2010/main" val="213919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9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97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697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973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697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9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Knows What?</a:t>
            </a:r>
            <a:endParaRPr lang="en-US" dirty="0"/>
          </a:p>
        </p:txBody>
      </p:sp>
      <p:sp>
        <p:nvSpPr>
          <p:cNvPr id="3" name="Content Placeholder 2"/>
          <p:cNvSpPr>
            <a:spLocks noGrp="1"/>
          </p:cNvSpPr>
          <p:nvPr>
            <p:ph idx="1"/>
          </p:nvPr>
        </p:nvSpPr>
        <p:spPr>
          <a:xfrm>
            <a:off x="152400" y="1143000"/>
            <a:ext cx="8839200" cy="4987925"/>
          </a:xfrm>
        </p:spPr>
        <p:txBody>
          <a:bodyPr/>
          <a:lstStyle/>
          <a:p>
            <a:r>
              <a:rPr lang="en-US" dirty="0" smtClean="0"/>
              <a:t>Every </a:t>
            </a:r>
            <a:r>
              <a:rPr lang="en-US" dirty="0"/>
              <a:t>server knows </a:t>
            </a:r>
            <a:r>
              <a:rPr lang="en-US" dirty="0" smtClean="0"/>
              <a:t>address </a:t>
            </a:r>
            <a:r>
              <a:rPr lang="en-US" dirty="0"/>
              <a:t>of </a:t>
            </a:r>
            <a:r>
              <a:rPr lang="en-US" dirty="0" smtClean="0"/>
              <a:t>root </a:t>
            </a:r>
            <a:r>
              <a:rPr lang="en-US" dirty="0"/>
              <a:t>name </a:t>
            </a:r>
            <a:r>
              <a:rPr lang="en-US" dirty="0" smtClean="0"/>
              <a:t>server</a:t>
            </a:r>
          </a:p>
          <a:p>
            <a:pPr lvl="6"/>
            <a:endParaRPr lang="en-US" dirty="0" smtClean="0"/>
          </a:p>
          <a:p>
            <a:r>
              <a:rPr lang="en-US" dirty="0" smtClean="0"/>
              <a:t>Root </a:t>
            </a:r>
            <a:r>
              <a:rPr lang="en-US" dirty="0"/>
              <a:t>servers know the address of all TLD </a:t>
            </a:r>
            <a:r>
              <a:rPr lang="en-US" dirty="0" smtClean="0"/>
              <a:t>servers</a:t>
            </a:r>
          </a:p>
          <a:p>
            <a:pPr lvl="6"/>
            <a:endParaRPr lang="en-US" dirty="0"/>
          </a:p>
          <a:p>
            <a:r>
              <a:rPr lang="en-US" dirty="0" smtClean="0"/>
              <a:t>Every node knows the address of children</a:t>
            </a:r>
          </a:p>
          <a:p>
            <a:pPr lvl="8"/>
            <a:endParaRPr lang="en-US" dirty="0"/>
          </a:p>
          <a:p>
            <a:r>
              <a:rPr lang="en-US" dirty="0"/>
              <a:t>An </a:t>
            </a:r>
            <a:r>
              <a:rPr lang="en-US" b="1" i="1" dirty="0"/>
              <a:t>authoritative</a:t>
            </a:r>
            <a:r>
              <a:rPr lang="en-US" dirty="0"/>
              <a:t> </a:t>
            </a:r>
            <a:r>
              <a:rPr lang="en-US" dirty="0" smtClean="0"/>
              <a:t>DNS </a:t>
            </a:r>
            <a:r>
              <a:rPr lang="en-US" dirty="0"/>
              <a:t>server stores name-to-address mappings (“resource records”) for all DNS names in the domain that it has authority for </a:t>
            </a:r>
            <a:endParaRPr lang="en-US" dirty="0" smtClean="0"/>
          </a:p>
          <a:p>
            <a:pPr lvl="5"/>
            <a:endParaRPr lang="en-US" dirty="0"/>
          </a:p>
          <a:p>
            <a:r>
              <a:rPr lang="en-US" dirty="0" smtClean="0"/>
              <a:t>Therefore, each server:</a:t>
            </a:r>
          </a:p>
          <a:p>
            <a:pPr lvl="1"/>
            <a:r>
              <a:rPr lang="en-US" dirty="0"/>
              <a:t>S</a:t>
            </a:r>
            <a:r>
              <a:rPr lang="en-US" dirty="0" smtClean="0"/>
              <a:t>tores only a </a:t>
            </a:r>
            <a:r>
              <a:rPr lang="en-US" dirty="0"/>
              <a:t>subset of the total DNS </a:t>
            </a:r>
            <a:r>
              <a:rPr lang="en-US" dirty="0" smtClean="0"/>
              <a:t>database (scalable!)</a:t>
            </a:r>
          </a:p>
          <a:p>
            <a:pPr lvl="1"/>
            <a:r>
              <a:rPr lang="en-US" dirty="0"/>
              <a:t>C</a:t>
            </a:r>
            <a:r>
              <a:rPr lang="en-US" dirty="0" smtClean="0"/>
              <a:t>an discover server(s</a:t>
            </a:r>
            <a:r>
              <a:rPr lang="en-US" dirty="0"/>
              <a:t>) </a:t>
            </a:r>
            <a:r>
              <a:rPr lang="en-US" dirty="0" smtClean="0"/>
              <a:t>for any </a:t>
            </a:r>
            <a:r>
              <a:rPr lang="en-US" dirty="0"/>
              <a:t>portion of the </a:t>
            </a:r>
            <a:r>
              <a:rPr lang="en-US" dirty="0" smtClean="0"/>
              <a:t>hierarchy</a:t>
            </a:r>
            <a:endParaRPr lang="en-US" dirty="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35</a:t>
            </a:fld>
            <a:endParaRPr lang="en-US" altLang="en-US" dirty="0"/>
          </a:p>
        </p:txBody>
      </p:sp>
    </p:spTree>
    <p:extLst>
      <p:ext uri="{BB962C8B-B14F-4D97-AF65-F5344CB8AC3E}">
        <p14:creationId xmlns:p14="http://schemas.microsoft.com/office/powerpoint/2010/main" val="1729868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This Approach</a:t>
            </a:r>
            <a:endParaRPr lang="en-US" dirty="0"/>
          </a:p>
        </p:txBody>
      </p:sp>
      <p:sp>
        <p:nvSpPr>
          <p:cNvPr id="3" name="Content Placeholder 2"/>
          <p:cNvSpPr>
            <a:spLocks noGrp="1"/>
          </p:cNvSpPr>
          <p:nvPr>
            <p:ph idx="1"/>
          </p:nvPr>
        </p:nvSpPr>
        <p:spPr/>
        <p:txBody>
          <a:bodyPr/>
          <a:lstStyle/>
          <a:p>
            <a:r>
              <a:rPr lang="en-US" dirty="0" smtClean="0"/>
              <a:t>Scalable</a:t>
            </a:r>
            <a:r>
              <a:rPr lang="en-US" dirty="0"/>
              <a:t> </a:t>
            </a:r>
            <a:r>
              <a:rPr lang="en-US" dirty="0" smtClean="0"/>
              <a:t>in</a:t>
            </a:r>
            <a:r>
              <a:rPr lang="en-US" dirty="0"/>
              <a:t> </a:t>
            </a:r>
            <a:r>
              <a:rPr lang="en-US" dirty="0" smtClean="0"/>
              <a:t>names, updates, lookups, users</a:t>
            </a:r>
            <a:endParaRPr lang="en-US" dirty="0"/>
          </a:p>
          <a:p>
            <a:pPr lvl="7"/>
            <a:endParaRPr lang="en-US" dirty="0" smtClean="0"/>
          </a:p>
          <a:p>
            <a:r>
              <a:rPr lang="en-US" dirty="0" smtClean="0"/>
              <a:t>Highly available: domains replicate independently</a:t>
            </a:r>
          </a:p>
          <a:p>
            <a:pPr lvl="8"/>
            <a:endParaRPr lang="en-US" dirty="0"/>
          </a:p>
          <a:p>
            <a:r>
              <a:rPr lang="en-US" dirty="0" smtClean="0"/>
              <a:t>Extensible: can add TLDs just by changing root </a:t>
            </a:r>
            <a:r>
              <a:rPr lang="en-US" dirty="0" err="1" smtClean="0"/>
              <a:t>db</a:t>
            </a:r>
            <a:endParaRPr lang="en-US" dirty="0" smtClean="0"/>
          </a:p>
          <a:p>
            <a:pPr lvl="8"/>
            <a:endParaRPr lang="en-US" dirty="0"/>
          </a:p>
          <a:p>
            <a:r>
              <a:rPr lang="en-US" dirty="0" smtClean="0"/>
              <a:t>Autonomous administration:</a:t>
            </a:r>
          </a:p>
          <a:p>
            <a:pPr lvl="1"/>
            <a:r>
              <a:rPr lang="en-US" dirty="0"/>
              <a:t>E</a:t>
            </a:r>
            <a:r>
              <a:rPr lang="en-US" dirty="0" smtClean="0"/>
              <a:t>ach domain manages own names and servers</a:t>
            </a:r>
          </a:p>
          <a:p>
            <a:pPr lvl="1"/>
            <a:r>
              <a:rPr lang="en-US" dirty="0" smtClean="0"/>
              <a:t>And can further delegate</a:t>
            </a:r>
          </a:p>
          <a:p>
            <a:pPr lvl="1"/>
            <a:r>
              <a:rPr lang="en-US" dirty="0" smtClean="0"/>
              <a:t>Easily ensures uniqueness of names</a:t>
            </a:r>
          </a:p>
          <a:p>
            <a:pPr lvl="1"/>
            <a:r>
              <a:rPr lang="en-US" dirty="0" smtClean="0"/>
              <a:t>And consistency of databases</a:t>
            </a:r>
          </a:p>
          <a:p>
            <a:pPr lvl="1"/>
            <a:endParaRPr lang="en-US" dirty="0" smtClean="0"/>
          </a:p>
          <a:p>
            <a:pPr lvl="1"/>
            <a:endParaRPr lang="en-US" dirty="0"/>
          </a:p>
          <a:p>
            <a:endParaRPr lang="en-US" dirty="0" smtClean="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36</a:t>
            </a:fld>
            <a:endParaRPr lang="en-US" altLang="en-US"/>
          </a:p>
        </p:txBody>
      </p:sp>
    </p:spTree>
    <p:extLst>
      <p:ext uri="{BB962C8B-B14F-4D97-AF65-F5344CB8AC3E}">
        <p14:creationId xmlns:p14="http://schemas.microsoft.com/office/powerpoint/2010/main" val="1274569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dirty="0" smtClean="0">
                <a:latin typeface="Helvetica" charset="0"/>
                <a:ea typeface="ＭＳ Ｐゴシック" charset="0"/>
                <a:cs typeface="ＭＳ Ｐゴシック" charset="0"/>
              </a:rPr>
              <a:t>Was Hierarchy Necessary?</a:t>
            </a:r>
            <a:endParaRPr lang="en-US" dirty="0">
              <a:latin typeface="Helvetica" charset="0"/>
              <a:ea typeface="ＭＳ Ｐゴシック" charset="0"/>
              <a:cs typeface="ＭＳ Ｐゴシック" charset="0"/>
            </a:endParaRPr>
          </a:p>
        </p:txBody>
      </p:sp>
      <p:sp>
        <p:nvSpPr>
          <p:cNvPr id="79875" name="Content Placeholder 2"/>
          <p:cNvSpPr>
            <a:spLocks noGrp="1"/>
          </p:cNvSpPr>
          <p:nvPr>
            <p:ph idx="1"/>
          </p:nvPr>
        </p:nvSpPr>
        <p:spPr/>
        <p:txBody>
          <a:bodyPr/>
          <a:lstStyle/>
          <a:p>
            <a:r>
              <a:rPr lang="en-US" dirty="0" smtClean="0">
                <a:latin typeface="Arial" charset="0"/>
                <a:cs typeface="Arial" charset="0"/>
              </a:rPr>
              <a:t>Two aspects of logical hierarchy:</a:t>
            </a:r>
          </a:p>
          <a:p>
            <a:pPr lvl="1"/>
            <a:r>
              <a:rPr lang="en-US" dirty="0" smtClean="0">
                <a:latin typeface="Arial" charset="0"/>
                <a:cs typeface="Arial" charset="0"/>
              </a:rPr>
              <a:t>Name resolution: walk up/down hierarchy</a:t>
            </a:r>
          </a:p>
          <a:p>
            <a:pPr lvl="1"/>
            <a:r>
              <a:rPr lang="en-US" dirty="0" smtClean="0">
                <a:latin typeface="Arial" charset="0"/>
                <a:cs typeface="Arial" charset="0"/>
              </a:rPr>
              <a:t>Name allocation: control over namespace partitioned</a:t>
            </a:r>
          </a:p>
          <a:p>
            <a:pPr lvl="8"/>
            <a:endParaRPr lang="en-US" dirty="0">
              <a:latin typeface="Arial" charset="0"/>
              <a:cs typeface="Arial" charset="0"/>
            </a:endParaRPr>
          </a:p>
          <a:p>
            <a:r>
              <a:rPr lang="en-US" dirty="0" smtClean="0">
                <a:latin typeface="Arial" charset="0"/>
                <a:cs typeface="Arial" charset="0"/>
              </a:rPr>
              <a:t>How to handle both without hierarchy?</a:t>
            </a:r>
          </a:p>
          <a:p>
            <a:pPr lvl="1"/>
            <a:r>
              <a:rPr lang="en-US" b="1" dirty="0" smtClean="0">
                <a:latin typeface="Arial" charset="0"/>
                <a:cs typeface="Arial" charset="0"/>
              </a:rPr>
              <a:t>Any ideas?</a:t>
            </a:r>
          </a:p>
          <a:p>
            <a:pPr lvl="7"/>
            <a:endParaRPr lang="en-US" dirty="0" smtClean="0">
              <a:latin typeface="Arial" charset="0"/>
              <a:cs typeface="Arial" charset="0"/>
            </a:endParaRPr>
          </a:p>
          <a:p>
            <a:r>
              <a:rPr lang="en-US" dirty="0" smtClean="0">
                <a:latin typeface="Arial" charset="0"/>
                <a:cs typeface="Arial" charset="0"/>
              </a:rPr>
              <a:t>Resolution: Google</a:t>
            </a:r>
          </a:p>
          <a:p>
            <a:pPr lvl="1"/>
            <a:r>
              <a:rPr lang="en-US" dirty="0">
                <a:latin typeface="Arial" charset="0"/>
                <a:cs typeface="Arial" charset="0"/>
              </a:rPr>
              <a:t>S</a:t>
            </a:r>
            <a:r>
              <a:rPr lang="en-US" dirty="0" smtClean="0">
                <a:latin typeface="Arial" charset="0"/>
                <a:cs typeface="Arial" charset="0"/>
              </a:rPr>
              <a:t>calable key-value store</a:t>
            </a:r>
          </a:p>
          <a:p>
            <a:pPr lvl="8"/>
            <a:endParaRPr lang="en-US" dirty="0" smtClean="0">
              <a:latin typeface="Arial" charset="0"/>
              <a:cs typeface="Arial" charset="0"/>
            </a:endParaRPr>
          </a:p>
          <a:p>
            <a:r>
              <a:rPr lang="en-US" dirty="0" smtClean="0">
                <a:latin typeface="Arial" charset="0"/>
                <a:cs typeface="Arial" charset="0"/>
              </a:rPr>
              <a:t>Allocation: </a:t>
            </a:r>
          </a:p>
          <a:p>
            <a:pPr lvl="1"/>
            <a:r>
              <a:rPr lang="en-US" dirty="0" smtClean="0">
                <a:latin typeface="Arial" charset="0"/>
                <a:cs typeface="Arial" charset="0"/>
              </a:rPr>
              <a:t>Statistically unique names (random) </a:t>
            </a:r>
          </a:p>
        </p:txBody>
      </p:sp>
      <p:sp>
        <p:nvSpPr>
          <p:cNvPr id="79876"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A74E6090-C66D-6247-A6F8-AA49E8AEBEED}" type="slidenum">
              <a:rPr lang="en-US" sz="1400" b="0">
                <a:latin typeface="Times New Roman" charset="0"/>
              </a:rPr>
              <a:pPr eaLnBrk="1" hangingPunct="1"/>
              <a:t>37</a:t>
            </a:fld>
            <a:endParaRPr lang="en-US" sz="1400" b="0">
              <a:latin typeface="Times New Roman" charset="0"/>
            </a:endParaRPr>
          </a:p>
        </p:txBody>
      </p:sp>
    </p:spTree>
    <p:extLst>
      <p:ext uri="{BB962C8B-B14F-4D97-AF65-F5344CB8AC3E}">
        <p14:creationId xmlns:p14="http://schemas.microsoft.com/office/powerpoint/2010/main" val="533014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8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87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87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8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4306" name="Rectangle 2"/>
          <p:cNvSpPr>
            <a:spLocks noGrp="1" noChangeArrowheads="1"/>
          </p:cNvSpPr>
          <p:nvPr>
            <p:ph type="title"/>
          </p:nvPr>
        </p:nvSpPr>
        <p:spPr/>
        <p:txBody>
          <a:bodyPr/>
          <a:lstStyle/>
          <a:p>
            <a:r>
              <a:rPr lang="en-US"/>
              <a:t>DNS Records</a:t>
            </a:r>
          </a:p>
        </p:txBody>
      </p:sp>
      <p:sp>
        <p:nvSpPr>
          <p:cNvPr id="1634307" name="Rectangle 3"/>
          <p:cNvSpPr>
            <a:spLocks noGrp="1" noChangeArrowheads="1"/>
          </p:cNvSpPr>
          <p:nvPr>
            <p:ph idx="1"/>
          </p:nvPr>
        </p:nvSpPr>
        <p:spPr/>
        <p:txBody>
          <a:bodyPr/>
          <a:lstStyle/>
          <a:p>
            <a:r>
              <a:rPr lang="en-US" dirty="0" smtClean="0"/>
              <a:t>DNS servers store </a:t>
            </a:r>
            <a:r>
              <a:rPr lang="en-US" dirty="0" smtClean="0">
                <a:solidFill>
                  <a:srgbClr val="FF0000"/>
                </a:solidFill>
              </a:rPr>
              <a:t>resource records (RRs)</a:t>
            </a:r>
            <a:endParaRPr lang="en-US" dirty="0" smtClean="0"/>
          </a:p>
          <a:p>
            <a:pPr lvl="1"/>
            <a:r>
              <a:rPr lang="en-US" dirty="0" smtClean="0"/>
              <a:t>RR is (</a:t>
            </a:r>
            <a:r>
              <a:rPr lang="en-US" dirty="0"/>
              <a:t>name, value, type, TTL)</a:t>
            </a:r>
          </a:p>
          <a:p>
            <a:endParaRPr lang="en-US" dirty="0"/>
          </a:p>
          <a:p>
            <a:r>
              <a:rPr lang="en-US" dirty="0"/>
              <a:t>Type = A</a:t>
            </a:r>
            <a:r>
              <a:rPr lang="en-US" dirty="0" smtClean="0"/>
              <a:t>: </a:t>
            </a:r>
            <a:r>
              <a:rPr lang="en-US" i="1" dirty="0" smtClean="0">
                <a:solidFill>
                  <a:srgbClr val="000090"/>
                </a:solidFill>
              </a:rPr>
              <a:t>(</a:t>
            </a:r>
            <a:r>
              <a:rPr lang="en-US" i="1" dirty="0" smtClean="0">
                <a:solidFill>
                  <a:srgbClr val="000090"/>
                </a:solidFill>
                <a:sym typeface="Wingdings"/>
              </a:rPr>
              <a:t> </a:t>
            </a:r>
            <a:r>
              <a:rPr lang="en-US" i="1" u="sng" dirty="0" smtClean="0">
                <a:solidFill>
                  <a:srgbClr val="000090"/>
                </a:solidFill>
                <a:sym typeface="Wingdings"/>
              </a:rPr>
              <a:t>A</a:t>
            </a:r>
            <a:r>
              <a:rPr lang="en-US" i="1" dirty="0" smtClean="0">
                <a:solidFill>
                  <a:srgbClr val="000090"/>
                </a:solidFill>
                <a:sym typeface="Wingdings"/>
              </a:rPr>
              <a:t>ddress)</a:t>
            </a:r>
            <a:endParaRPr lang="en-US" i="1" dirty="0">
              <a:solidFill>
                <a:srgbClr val="000090"/>
              </a:solidFill>
            </a:endParaRPr>
          </a:p>
          <a:p>
            <a:pPr lvl="1"/>
            <a:r>
              <a:rPr lang="en-US" dirty="0"/>
              <a:t>name = hostname</a:t>
            </a:r>
          </a:p>
          <a:p>
            <a:pPr lvl="1"/>
            <a:r>
              <a:rPr lang="en-US" dirty="0"/>
              <a:t>value = IP address</a:t>
            </a:r>
          </a:p>
          <a:p>
            <a:endParaRPr lang="en-US" dirty="0"/>
          </a:p>
          <a:p>
            <a:r>
              <a:rPr lang="en-US" dirty="0"/>
              <a:t>Type = NS: </a:t>
            </a:r>
            <a:r>
              <a:rPr lang="en-US" i="1" dirty="0">
                <a:solidFill>
                  <a:srgbClr val="000090"/>
                </a:solidFill>
              </a:rPr>
              <a:t>(</a:t>
            </a:r>
            <a:r>
              <a:rPr lang="en-US" i="1" dirty="0">
                <a:solidFill>
                  <a:srgbClr val="000090"/>
                </a:solidFill>
                <a:sym typeface="Wingdings"/>
              </a:rPr>
              <a:t> </a:t>
            </a:r>
            <a:r>
              <a:rPr lang="en-US" i="1" u="sng" dirty="0" smtClean="0">
                <a:solidFill>
                  <a:srgbClr val="000090"/>
                </a:solidFill>
                <a:sym typeface="Wingdings"/>
              </a:rPr>
              <a:t>N</a:t>
            </a:r>
            <a:r>
              <a:rPr lang="en-US" i="1" dirty="0" smtClean="0">
                <a:solidFill>
                  <a:srgbClr val="000090"/>
                </a:solidFill>
                <a:sym typeface="Wingdings"/>
              </a:rPr>
              <a:t>ame </a:t>
            </a:r>
            <a:r>
              <a:rPr lang="en-US" i="1" u="sng" dirty="0" smtClean="0">
                <a:solidFill>
                  <a:srgbClr val="000090"/>
                </a:solidFill>
                <a:sym typeface="Wingdings"/>
              </a:rPr>
              <a:t>S</a:t>
            </a:r>
            <a:r>
              <a:rPr lang="en-US" i="1" dirty="0" smtClean="0">
                <a:solidFill>
                  <a:srgbClr val="000090"/>
                </a:solidFill>
                <a:sym typeface="Wingdings"/>
              </a:rPr>
              <a:t>erver)</a:t>
            </a:r>
            <a:endParaRPr lang="en-US" dirty="0"/>
          </a:p>
          <a:p>
            <a:pPr lvl="1"/>
            <a:r>
              <a:rPr lang="en-US" dirty="0"/>
              <a:t>name = domain</a:t>
            </a:r>
          </a:p>
          <a:p>
            <a:pPr lvl="1"/>
            <a:r>
              <a:rPr lang="en-US" dirty="0"/>
              <a:t>value = name of </a:t>
            </a:r>
            <a:r>
              <a:rPr lang="en-US" dirty="0" err="1"/>
              <a:t>dns</a:t>
            </a:r>
            <a:r>
              <a:rPr lang="en-US" dirty="0"/>
              <a:t> server for domain </a:t>
            </a:r>
          </a:p>
        </p:txBody>
      </p:sp>
    </p:spTree>
    <p:extLst>
      <p:ext uri="{BB962C8B-B14F-4D97-AF65-F5344CB8AC3E}">
        <p14:creationId xmlns:p14="http://schemas.microsoft.com/office/powerpoint/2010/main" val="1216695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4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43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343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430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430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430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430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4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43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6354" name="Rectangle 2"/>
          <p:cNvSpPr>
            <a:spLocks noGrp="1" noChangeArrowheads="1"/>
          </p:cNvSpPr>
          <p:nvPr>
            <p:ph type="title"/>
          </p:nvPr>
        </p:nvSpPr>
        <p:spPr/>
        <p:txBody>
          <a:bodyPr/>
          <a:lstStyle/>
          <a:p>
            <a:r>
              <a:rPr lang="en-US" dirty="0"/>
              <a:t>DNS Records (</a:t>
            </a:r>
            <a:r>
              <a:rPr lang="en-US" dirty="0" smtClean="0"/>
              <a:t>cont</a:t>
            </a:r>
            <a:r>
              <a:rPr lang="en-US" dirty="0" smtClean="0">
                <a:latin typeface="Arial"/>
              </a:rPr>
              <a:t>’</a:t>
            </a:r>
            <a:r>
              <a:rPr lang="en-US" dirty="0" smtClean="0"/>
              <a:t>d</a:t>
            </a:r>
            <a:r>
              <a:rPr lang="en-US" dirty="0"/>
              <a:t>)</a:t>
            </a:r>
          </a:p>
        </p:txBody>
      </p:sp>
      <p:sp>
        <p:nvSpPr>
          <p:cNvPr id="1636355" name="Rectangle 3"/>
          <p:cNvSpPr>
            <a:spLocks noGrp="1" noChangeArrowheads="1"/>
          </p:cNvSpPr>
          <p:nvPr>
            <p:ph idx="1"/>
          </p:nvPr>
        </p:nvSpPr>
        <p:spPr/>
        <p:txBody>
          <a:bodyPr/>
          <a:lstStyle/>
          <a:p>
            <a:r>
              <a:rPr lang="en-US" dirty="0" smtClean="0"/>
              <a:t>Type </a:t>
            </a:r>
            <a:r>
              <a:rPr lang="en-US" dirty="0"/>
              <a:t>= MX</a:t>
            </a:r>
            <a:r>
              <a:rPr lang="en-US" dirty="0" smtClean="0"/>
              <a:t>: </a:t>
            </a:r>
            <a:r>
              <a:rPr lang="en-US" i="1" dirty="0">
                <a:solidFill>
                  <a:srgbClr val="000090"/>
                </a:solidFill>
              </a:rPr>
              <a:t>(</a:t>
            </a:r>
            <a:r>
              <a:rPr lang="en-US" i="1" dirty="0">
                <a:solidFill>
                  <a:srgbClr val="000090"/>
                </a:solidFill>
                <a:sym typeface="Wingdings"/>
              </a:rPr>
              <a:t> </a:t>
            </a:r>
            <a:r>
              <a:rPr lang="en-US" i="1" u="sng" dirty="0" smtClean="0">
                <a:solidFill>
                  <a:srgbClr val="000090"/>
                </a:solidFill>
                <a:sym typeface="Wingdings"/>
              </a:rPr>
              <a:t>M</a:t>
            </a:r>
            <a:r>
              <a:rPr lang="en-US" i="1" dirty="0" smtClean="0">
                <a:solidFill>
                  <a:srgbClr val="000090"/>
                </a:solidFill>
                <a:sym typeface="Wingdings"/>
              </a:rPr>
              <a:t>ail </a:t>
            </a:r>
            <a:r>
              <a:rPr lang="en-US" i="1" dirty="0" err="1" smtClean="0">
                <a:solidFill>
                  <a:srgbClr val="000090"/>
                </a:solidFill>
                <a:sym typeface="Wingdings"/>
              </a:rPr>
              <a:t>e</a:t>
            </a:r>
            <a:r>
              <a:rPr lang="en-US" i="1" u="sng" dirty="0" err="1" smtClean="0">
                <a:solidFill>
                  <a:srgbClr val="000090"/>
                </a:solidFill>
                <a:sym typeface="Wingdings"/>
              </a:rPr>
              <a:t>X</a:t>
            </a:r>
            <a:r>
              <a:rPr lang="en-US" i="1" dirty="0" err="1" smtClean="0">
                <a:solidFill>
                  <a:srgbClr val="000090"/>
                </a:solidFill>
                <a:sym typeface="Wingdings"/>
              </a:rPr>
              <a:t>changer</a:t>
            </a:r>
            <a:r>
              <a:rPr lang="en-US" i="1" dirty="0" smtClean="0">
                <a:solidFill>
                  <a:srgbClr val="000090"/>
                </a:solidFill>
                <a:sym typeface="Wingdings"/>
              </a:rPr>
              <a:t>)</a:t>
            </a:r>
            <a:endParaRPr lang="en-US" dirty="0"/>
          </a:p>
          <a:p>
            <a:pPr lvl="1"/>
            <a:r>
              <a:rPr lang="en-US" dirty="0"/>
              <a:t>name = domain in email address</a:t>
            </a:r>
          </a:p>
          <a:p>
            <a:pPr lvl="1"/>
            <a:r>
              <a:rPr lang="en-US" dirty="0"/>
              <a:t>value = </a:t>
            </a:r>
            <a:r>
              <a:rPr lang="en-US" dirty="0" smtClean="0"/>
              <a:t>name(s) </a:t>
            </a:r>
            <a:r>
              <a:rPr lang="en-US" dirty="0"/>
              <a:t>of mail </a:t>
            </a:r>
            <a:r>
              <a:rPr lang="en-US" dirty="0" smtClean="0"/>
              <a:t>server(s)</a:t>
            </a:r>
          </a:p>
          <a:p>
            <a:pPr lvl="8"/>
            <a:endParaRPr lang="en-US" dirty="0"/>
          </a:p>
          <a:p>
            <a:r>
              <a:rPr lang="en-US" dirty="0" smtClean="0"/>
              <a:t>Type = CNAME: </a:t>
            </a:r>
            <a:r>
              <a:rPr lang="en-US" i="1" dirty="0">
                <a:solidFill>
                  <a:srgbClr val="000090"/>
                </a:solidFill>
              </a:rPr>
              <a:t>(</a:t>
            </a:r>
            <a:r>
              <a:rPr lang="en-US" i="1" dirty="0">
                <a:solidFill>
                  <a:srgbClr val="000090"/>
                </a:solidFill>
                <a:sym typeface="Wingdings"/>
              </a:rPr>
              <a:t> </a:t>
            </a:r>
            <a:r>
              <a:rPr lang="en-US" i="1" u="sng" dirty="0" smtClean="0">
                <a:solidFill>
                  <a:srgbClr val="000090"/>
                </a:solidFill>
                <a:sym typeface="Wingdings"/>
              </a:rPr>
              <a:t>Canonical NAME</a:t>
            </a:r>
            <a:r>
              <a:rPr lang="en-US" i="1" dirty="0" smtClean="0">
                <a:solidFill>
                  <a:srgbClr val="000090"/>
                </a:solidFill>
                <a:sym typeface="Wingdings"/>
              </a:rPr>
              <a:t>)</a:t>
            </a:r>
            <a:endParaRPr lang="en-US" dirty="0"/>
          </a:p>
          <a:p>
            <a:pPr lvl="1"/>
            <a:r>
              <a:rPr lang="en-US" dirty="0" smtClean="0"/>
              <a:t>Name = alias</a:t>
            </a:r>
          </a:p>
          <a:p>
            <a:pPr lvl="1"/>
            <a:r>
              <a:rPr lang="en-US" dirty="0" smtClean="0"/>
              <a:t>Value is “canonical” name</a:t>
            </a:r>
          </a:p>
          <a:p>
            <a:pPr lvl="8"/>
            <a:endParaRPr lang="en-US" dirty="0" smtClean="0"/>
          </a:p>
          <a:p>
            <a:r>
              <a:rPr lang="en-US" dirty="0" smtClean="0"/>
              <a:t>Type = PTR</a:t>
            </a:r>
            <a:r>
              <a:rPr lang="en-US" dirty="0"/>
              <a:t>: </a:t>
            </a:r>
            <a:r>
              <a:rPr lang="en-US" i="1" dirty="0">
                <a:solidFill>
                  <a:srgbClr val="000090"/>
                </a:solidFill>
              </a:rPr>
              <a:t>(</a:t>
            </a:r>
            <a:r>
              <a:rPr lang="en-US" i="1" dirty="0">
                <a:solidFill>
                  <a:srgbClr val="000090"/>
                </a:solidFill>
                <a:sym typeface="Wingdings"/>
              </a:rPr>
              <a:t> </a:t>
            </a:r>
            <a:r>
              <a:rPr lang="en-US" i="1" u="sng" dirty="0" smtClean="0">
                <a:solidFill>
                  <a:srgbClr val="000090"/>
                </a:solidFill>
                <a:sym typeface="Wingdings"/>
              </a:rPr>
              <a:t>Pointer</a:t>
            </a:r>
            <a:r>
              <a:rPr lang="en-US" i="1" dirty="0" smtClean="0">
                <a:solidFill>
                  <a:srgbClr val="000090"/>
                </a:solidFill>
                <a:sym typeface="Wingdings"/>
              </a:rPr>
              <a:t>)</a:t>
            </a:r>
            <a:endParaRPr lang="en-US" dirty="0" smtClean="0"/>
          </a:p>
          <a:p>
            <a:pPr lvl="1"/>
            <a:r>
              <a:rPr lang="en-US" dirty="0" smtClean="0"/>
              <a:t>name </a:t>
            </a:r>
            <a:r>
              <a:rPr lang="en-US" dirty="0"/>
              <a:t>is reversed </a:t>
            </a:r>
            <a:r>
              <a:rPr lang="en-US" dirty="0" smtClean="0"/>
              <a:t>IP</a:t>
            </a:r>
          </a:p>
          <a:p>
            <a:pPr lvl="1"/>
            <a:r>
              <a:rPr lang="en-US" dirty="0" smtClean="0"/>
              <a:t>value </a:t>
            </a:r>
            <a:r>
              <a:rPr lang="en-US" dirty="0"/>
              <a:t>is </a:t>
            </a:r>
            <a:r>
              <a:rPr lang="en-US" dirty="0" smtClean="0"/>
              <a:t>corresponding hostname</a:t>
            </a:r>
            <a:endParaRPr lang="en-US" dirty="0"/>
          </a:p>
          <a:p>
            <a:pPr lvl="1"/>
            <a:endParaRPr lang="en-US" dirty="0"/>
          </a:p>
        </p:txBody>
      </p:sp>
    </p:spTree>
    <p:extLst>
      <p:ext uri="{BB962C8B-B14F-4D97-AF65-F5344CB8AC3E}">
        <p14:creationId xmlns:p14="http://schemas.microsoft.com/office/powerpoint/2010/main" val="662250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63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63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63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635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635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635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635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635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63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635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ctrTitle"/>
          </p:nvPr>
        </p:nvSpPr>
        <p:spPr/>
        <p:txBody>
          <a:bodyPr/>
          <a:lstStyle/>
          <a:p>
            <a:r>
              <a:rPr lang="en-US" dirty="0" smtClean="0">
                <a:latin typeface="Helvetica" charset="0"/>
                <a:ea typeface="ＭＳ Ｐゴシック" charset="0"/>
                <a:cs typeface="ＭＳ Ｐゴシック" charset="0"/>
              </a:rPr>
              <a:t>TCP </a:t>
            </a:r>
            <a:r>
              <a:rPr lang="en-US" dirty="0">
                <a:latin typeface="Helvetica" charset="0"/>
                <a:ea typeface="ＭＳ Ｐゴシック" charset="0"/>
                <a:cs typeface="ＭＳ Ｐゴシック" charset="0"/>
              </a:rPr>
              <a:t>Retransmission</a:t>
            </a:r>
          </a:p>
        </p:txBody>
      </p:sp>
      <p:sp>
        <p:nvSpPr>
          <p:cNvPr id="3" name="Subtitle 2"/>
          <p:cNvSpPr>
            <a:spLocks noGrp="1"/>
          </p:cNvSpPr>
          <p:nvPr>
            <p:ph type="subTitle" idx="1"/>
          </p:nvPr>
        </p:nvSpPr>
        <p:spPr/>
        <p:txBody>
          <a:bodyPr/>
          <a:lstStyle/>
          <a:p>
            <a:endParaRPr lang="en-US"/>
          </a:p>
        </p:txBody>
      </p:sp>
      <p:sp>
        <p:nvSpPr>
          <p:cNvPr id="105474" name="Rectangle 4"/>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EBC02C5-345A-314C-901E-792A8249603A}" type="slidenum">
              <a:rPr lang="en-US" sz="1400" b="0">
                <a:latin typeface="Times New Roman" charset="0"/>
              </a:rPr>
              <a:pPr eaLnBrk="1" hangingPunct="1"/>
              <a:t>4</a:t>
            </a:fld>
            <a:endParaRPr lang="en-US" sz="1400" b="0">
              <a:latin typeface="Times New Roman" charset="0"/>
            </a:endParaRPr>
          </a:p>
        </p:txBody>
      </p:sp>
    </p:spTree>
    <p:extLst>
      <p:ext uri="{BB962C8B-B14F-4D97-AF65-F5344CB8AC3E}">
        <p14:creationId xmlns:p14="http://schemas.microsoft.com/office/powerpoint/2010/main" val="81512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p:txBody>
          <a:bodyPr/>
          <a:lstStyle/>
          <a:p>
            <a:r>
              <a:rPr lang="en-US" dirty="0">
                <a:latin typeface="Arial" charset="0"/>
                <a:ea typeface="Arial" charset="0"/>
                <a:cs typeface="Arial" charset="0"/>
              </a:rPr>
              <a:t>Inserting Resource Records into DNS</a:t>
            </a:r>
          </a:p>
        </p:txBody>
      </p:sp>
      <p:sp>
        <p:nvSpPr>
          <p:cNvPr id="971779" name="Rectangle 3"/>
          <p:cNvSpPr>
            <a:spLocks noGrp="1" noChangeArrowheads="1"/>
          </p:cNvSpPr>
          <p:nvPr>
            <p:ph idx="1"/>
          </p:nvPr>
        </p:nvSpPr>
        <p:spPr>
          <a:xfrm>
            <a:off x="0" y="1295400"/>
            <a:ext cx="9372600" cy="4835525"/>
          </a:xfrm>
        </p:spPr>
        <p:txBody>
          <a:bodyPr/>
          <a:lstStyle/>
          <a:p>
            <a:pPr>
              <a:lnSpc>
                <a:spcPct val="90000"/>
              </a:lnSpc>
            </a:pPr>
            <a:r>
              <a:rPr lang="en-US" dirty="0">
                <a:latin typeface="Arial" charset="0"/>
                <a:ea typeface="Arial" charset="0"/>
                <a:cs typeface="Arial" charset="0"/>
              </a:rPr>
              <a:t>Example: </a:t>
            </a:r>
            <a:r>
              <a:rPr lang="en-US" dirty="0" smtClean="0">
                <a:latin typeface="Arial" charset="0"/>
                <a:ea typeface="Arial" charset="0"/>
                <a:cs typeface="Arial" charset="0"/>
              </a:rPr>
              <a:t>you just </a:t>
            </a:r>
            <a:r>
              <a:rPr lang="en-US" dirty="0">
                <a:latin typeface="Arial" charset="0"/>
                <a:ea typeface="Arial" charset="0"/>
                <a:cs typeface="Arial" charset="0"/>
              </a:rPr>
              <a:t>created company </a:t>
            </a:r>
            <a:r>
              <a:rPr lang="ja-JP" altLang="en-US" dirty="0">
                <a:latin typeface="Arial" charset="0"/>
                <a:ea typeface="Arial" charset="0"/>
                <a:cs typeface="Arial" charset="0"/>
              </a:rPr>
              <a:t>“</a:t>
            </a:r>
            <a:r>
              <a:rPr lang="en-US" dirty="0" err="1">
                <a:latin typeface="Arial" charset="0"/>
                <a:ea typeface="Arial" charset="0"/>
                <a:cs typeface="Arial" charset="0"/>
              </a:rPr>
              <a:t>FooBar</a:t>
            </a:r>
            <a:r>
              <a:rPr lang="ja-JP" altLang="en-US" dirty="0">
                <a:latin typeface="Arial" charset="0"/>
                <a:ea typeface="Arial" charset="0"/>
                <a:cs typeface="Arial" charset="0"/>
              </a:rPr>
              <a:t>”</a:t>
            </a:r>
            <a:endParaRPr lang="en-US" dirty="0">
              <a:latin typeface="Arial" charset="0"/>
              <a:ea typeface="Arial" charset="0"/>
              <a:cs typeface="Arial" charset="0"/>
            </a:endParaRPr>
          </a:p>
          <a:p>
            <a:pPr>
              <a:lnSpc>
                <a:spcPct val="90000"/>
              </a:lnSpc>
            </a:pPr>
            <a:r>
              <a:rPr lang="en-US" dirty="0" smtClean="0">
                <a:latin typeface="Arial" charset="0"/>
                <a:ea typeface="Arial" charset="0"/>
                <a:cs typeface="Arial" charset="0"/>
              </a:rPr>
              <a:t>You get </a:t>
            </a:r>
            <a:r>
              <a:rPr lang="en-US" dirty="0">
                <a:latin typeface="Arial" charset="0"/>
                <a:ea typeface="Arial" charset="0"/>
                <a:cs typeface="Arial" charset="0"/>
              </a:rPr>
              <a:t>a block of </a:t>
            </a:r>
            <a:r>
              <a:rPr lang="en-US" dirty="0" smtClean="0">
                <a:latin typeface="Arial" charset="0"/>
                <a:ea typeface="Arial" charset="0"/>
                <a:cs typeface="Arial" charset="0"/>
              </a:rPr>
              <a:t>IP addresses from your </a:t>
            </a:r>
            <a:r>
              <a:rPr lang="en-US" dirty="0">
                <a:latin typeface="Arial" charset="0"/>
                <a:ea typeface="Arial" charset="0"/>
                <a:cs typeface="Arial" charset="0"/>
              </a:rPr>
              <a:t>ISP</a:t>
            </a:r>
          </a:p>
          <a:p>
            <a:pPr lvl="1">
              <a:lnSpc>
                <a:spcPct val="90000"/>
              </a:lnSpc>
            </a:pPr>
            <a:r>
              <a:rPr lang="en-US" dirty="0" smtClean="0">
                <a:latin typeface="Arial" charset="0"/>
                <a:ea typeface="Arial" charset="0"/>
                <a:cs typeface="Arial" charset="0"/>
              </a:rPr>
              <a:t>E.g., 212.44.9.128/25</a:t>
            </a:r>
          </a:p>
          <a:p>
            <a:pPr lvl="8">
              <a:lnSpc>
                <a:spcPct val="90000"/>
              </a:lnSpc>
            </a:pPr>
            <a:endParaRPr lang="en-US" dirty="0">
              <a:latin typeface="Arial" charset="0"/>
              <a:ea typeface="Arial" charset="0"/>
              <a:cs typeface="Arial" charset="0"/>
            </a:endParaRPr>
          </a:p>
          <a:p>
            <a:pPr>
              <a:lnSpc>
                <a:spcPct val="90000"/>
              </a:lnSpc>
            </a:pPr>
            <a:r>
              <a:rPr lang="en-US" dirty="0">
                <a:latin typeface="Arial" charset="0"/>
                <a:ea typeface="Arial" charset="0"/>
                <a:cs typeface="Arial" charset="0"/>
              </a:rPr>
              <a:t>Register </a:t>
            </a:r>
            <a:r>
              <a:rPr lang="en-US" dirty="0" err="1">
                <a:solidFill>
                  <a:srgbClr val="0000FF"/>
                </a:solidFill>
                <a:latin typeface="Arial" charset="0"/>
                <a:ea typeface="Arial" charset="0"/>
                <a:cs typeface="Arial" charset="0"/>
              </a:rPr>
              <a:t>foobar.com</a:t>
            </a:r>
            <a:r>
              <a:rPr lang="en-US" dirty="0">
                <a:latin typeface="Arial" charset="0"/>
                <a:ea typeface="Arial" charset="0"/>
                <a:cs typeface="Arial" charset="0"/>
              </a:rPr>
              <a:t> at registrar </a:t>
            </a:r>
            <a:r>
              <a:rPr lang="en-US" dirty="0" smtClean="0">
                <a:latin typeface="Arial" charset="0"/>
                <a:ea typeface="Arial" charset="0"/>
                <a:cs typeface="Arial" charset="0"/>
              </a:rPr>
              <a:t>(e.g., </a:t>
            </a:r>
            <a:r>
              <a:rPr lang="en-US" dirty="0" err="1" smtClean="0">
                <a:latin typeface="Arial" charset="0"/>
                <a:ea typeface="Arial" charset="0"/>
                <a:cs typeface="Arial" charset="0"/>
              </a:rPr>
              <a:t>GoDaddy</a:t>
            </a:r>
            <a:r>
              <a:rPr lang="en-US" dirty="0" smtClean="0">
                <a:latin typeface="Arial" charset="0"/>
                <a:ea typeface="Arial" charset="0"/>
                <a:cs typeface="Arial" charset="0"/>
              </a:rPr>
              <a:t>) </a:t>
            </a:r>
            <a:endParaRPr lang="en-US" dirty="0">
              <a:latin typeface="Arial" charset="0"/>
              <a:ea typeface="Arial" charset="0"/>
              <a:cs typeface="Arial" charset="0"/>
            </a:endParaRPr>
          </a:p>
          <a:p>
            <a:pPr lvl="1">
              <a:lnSpc>
                <a:spcPct val="90000"/>
              </a:lnSpc>
            </a:pPr>
            <a:r>
              <a:rPr lang="en-US" dirty="0">
                <a:latin typeface="Arial" charset="0"/>
                <a:ea typeface="Arial" charset="0"/>
                <a:cs typeface="Arial" charset="0"/>
              </a:rPr>
              <a:t>Provide registrar with names and IP addresses of your</a:t>
            </a:r>
            <a:br>
              <a:rPr lang="en-US" dirty="0">
                <a:latin typeface="Arial" charset="0"/>
                <a:ea typeface="Arial" charset="0"/>
                <a:cs typeface="Arial" charset="0"/>
              </a:rPr>
            </a:br>
            <a:r>
              <a:rPr lang="en-US" dirty="0">
                <a:latin typeface="Arial" charset="0"/>
                <a:ea typeface="Arial" charset="0"/>
                <a:cs typeface="Arial" charset="0"/>
              </a:rPr>
              <a:t>authoritative name </a:t>
            </a:r>
            <a:r>
              <a:rPr lang="en-US" dirty="0" smtClean="0">
                <a:latin typeface="Arial" charset="0"/>
                <a:ea typeface="Arial" charset="0"/>
                <a:cs typeface="Arial" charset="0"/>
              </a:rPr>
              <a:t>server(s)</a:t>
            </a:r>
          </a:p>
          <a:p>
            <a:pPr lvl="1">
              <a:lnSpc>
                <a:spcPct val="90000"/>
              </a:lnSpc>
            </a:pPr>
            <a:r>
              <a:rPr lang="en-US" dirty="0" smtClean="0">
                <a:latin typeface="Arial" charset="0"/>
                <a:ea typeface="Arial" charset="0"/>
                <a:cs typeface="Arial" charset="0"/>
              </a:rPr>
              <a:t>Registrar </a:t>
            </a:r>
            <a:r>
              <a:rPr lang="en-US" dirty="0">
                <a:latin typeface="Arial" charset="0"/>
                <a:ea typeface="Arial" charset="0"/>
                <a:cs typeface="Arial" charset="0"/>
              </a:rPr>
              <a:t>inserts RR pairs into the </a:t>
            </a:r>
            <a:r>
              <a:rPr lang="en-US" dirty="0">
                <a:solidFill>
                  <a:srgbClr val="008000"/>
                </a:solidFill>
                <a:latin typeface="Arial" charset="0"/>
                <a:ea typeface="Arial" charset="0"/>
                <a:cs typeface="Arial" charset="0"/>
              </a:rPr>
              <a:t>.</a:t>
            </a:r>
            <a:r>
              <a:rPr lang="en-US" b="1" dirty="0">
                <a:solidFill>
                  <a:srgbClr val="008000"/>
                </a:solidFill>
                <a:latin typeface="Arial" charset="0"/>
                <a:ea typeface="Arial" charset="0"/>
                <a:cs typeface="Arial" charset="0"/>
              </a:rPr>
              <a:t>com</a:t>
            </a:r>
            <a:r>
              <a:rPr lang="en-US" dirty="0">
                <a:solidFill>
                  <a:srgbClr val="008000"/>
                </a:solidFill>
                <a:latin typeface="Arial" charset="0"/>
                <a:ea typeface="Arial" charset="0"/>
                <a:cs typeface="Arial" charset="0"/>
              </a:rPr>
              <a:t> TLD</a:t>
            </a:r>
            <a:r>
              <a:rPr lang="en-US" dirty="0">
                <a:latin typeface="Arial" charset="0"/>
                <a:ea typeface="Arial" charset="0"/>
                <a:cs typeface="Arial" charset="0"/>
              </a:rPr>
              <a:t> server:</a:t>
            </a:r>
          </a:p>
          <a:p>
            <a:pPr lvl="2">
              <a:lnSpc>
                <a:spcPct val="90000"/>
              </a:lnSpc>
            </a:pPr>
            <a:r>
              <a:rPr lang="en-US" dirty="0">
                <a:solidFill>
                  <a:srgbClr val="008000"/>
                </a:solidFill>
                <a:latin typeface="Arial" charset="0"/>
                <a:ea typeface="Arial" charset="0"/>
                <a:cs typeface="Arial" charset="0"/>
              </a:rPr>
              <a:t>(</a:t>
            </a:r>
            <a:r>
              <a:rPr lang="en-US" b="1" dirty="0" err="1">
                <a:solidFill>
                  <a:srgbClr val="008000"/>
                </a:solidFill>
                <a:latin typeface="Arial" charset="0"/>
                <a:ea typeface="Arial" charset="0"/>
                <a:cs typeface="Arial" charset="0"/>
              </a:rPr>
              <a:t>foobar.com</a:t>
            </a:r>
            <a:r>
              <a:rPr lang="en-US" dirty="0">
                <a:solidFill>
                  <a:srgbClr val="008000"/>
                </a:solidFill>
                <a:latin typeface="Arial" charset="0"/>
                <a:ea typeface="Arial" charset="0"/>
                <a:cs typeface="Arial" charset="0"/>
              </a:rPr>
              <a:t>, </a:t>
            </a:r>
            <a:r>
              <a:rPr lang="en-US" b="1" dirty="0">
                <a:solidFill>
                  <a:srgbClr val="008000"/>
                </a:solidFill>
                <a:latin typeface="Arial" charset="0"/>
                <a:ea typeface="Arial" charset="0"/>
                <a:cs typeface="Arial" charset="0"/>
              </a:rPr>
              <a:t>dns1.foobar.com</a:t>
            </a:r>
            <a:r>
              <a:rPr lang="en-US" dirty="0">
                <a:solidFill>
                  <a:srgbClr val="008000"/>
                </a:solidFill>
                <a:latin typeface="Arial" charset="0"/>
                <a:ea typeface="Arial" charset="0"/>
                <a:cs typeface="Arial" charset="0"/>
              </a:rPr>
              <a:t>, </a:t>
            </a:r>
            <a:r>
              <a:rPr lang="en-US" b="1" dirty="0">
                <a:solidFill>
                  <a:srgbClr val="008000"/>
                </a:solidFill>
                <a:latin typeface="Arial" charset="0"/>
                <a:ea typeface="Arial" charset="0"/>
                <a:cs typeface="Arial" charset="0"/>
              </a:rPr>
              <a:t>NS</a:t>
            </a:r>
            <a:r>
              <a:rPr lang="en-US" dirty="0">
                <a:solidFill>
                  <a:srgbClr val="008000"/>
                </a:solidFill>
                <a:latin typeface="Arial" charset="0"/>
                <a:ea typeface="Arial" charset="0"/>
                <a:cs typeface="Arial" charset="0"/>
              </a:rPr>
              <a:t>)</a:t>
            </a:r>
          </a:p>
          <a:p>
            <a:pPr lvl="2">
              <a:lnSpc>
                <a:spcPct val="90000"/>
              </a:lnSpc>
            </a:pPr>
            <a:r>
              <a:rPr lang="en-US" dirty="0">
                <a:solidFill>
                  <a:srgbClr val="008000"/>
                </a:solidFill>
                <a:latin typeface="Arial" charset="0"/>
                <a:ea typeface="Arial" charset="0"/>
                <a:cs typeface="Arial" charset="0"/>
              </a:rPr>
              <a:t>(</a:t>
            </a:r>
            <a:r>
              <a:rPr lang="en-US" b="1" dirty="0">
                <a:solidFill>
                  <a:srgbClr val="008000"/>
                </a:solidFill>
                <a:latin typeface="Arial" charset="0"/>
                <a:ea typeface="Arial" charset="0"/>
                <a:cs typeface="Arial" charset="0"/>
              </a:rPr>
              <a:t>dns1.foobar.com</a:t>
            </a:r>
            <a:r>
              <a:rPr lang="en-US" dirty="0">
                <a:solidFill>
                  <a:srgbClr val="008000"/>
                </a:solidFill>
                <a:latin typeface="Arial" charset="0"/>
                <a:ea typeface="Arial" charset="0"/>
                <a:cs typeface="Arial" charset="0"/>
              </a:rPr>
              <a:t>, </a:t>
            </a:r>
            <a:r>
              <a:rPr lang="en-US" b="1" dirty="0">
                <a:solidFill>
                  <a:srgbClr val="008000"/>
                </a:solidFill>
                <a:latin typeface="Arial" charset="0"/>
                <a:ea typeface="Arial" charset="0"/>
                <a:cs typeface="Arial" charset="0"/>
              </a:rPr>
              <a:t>212.44.9.129</a:t>
            </a:r>
            <a:r>
              <a:rPr lang="en-US" dirty="0">
                <a:solidFill>
                  <a:srgbClr val="008000"/>
                </a:solidFill>
                <a:latin typeface="Arial" charset="0"/>
                <a:ea typeface="Arial" charset="0"/>
                <a:cs typeface="Arial" charset="0"/>
              </a:rPr>
              <a:t>, </a:t>
            </a:r>
            <a:r>
              <a:rPr lang="en-US" b="1" dirty="0">
                <a:solidFill>
                  <a:srgbClr val="008000"/>
                </a:solidFill>
                <a:latin typeface="Arial" charset="0"/>
                <a:ea typeface="Arial" charset="0"/>
                <a:cs typeface="Arial" charset="0"/>
              </a:rPr>
              <a:t>A</a:t>
            </a:r>
            <a:r>
              <a:rPr lang="en-US" dirty="0" smtClean="0">
                <a:solidFill>
                  <a:srgbClr val="008000"/>
                </a:solidFill>
                <a:latin typeface="Arial" charset="0"/>
                <a:ea typeface="Arial" charset="0"/>
                <a:cs typeface="Arial" charset="0"/>
              </a:rPr>
              <a:t>)</a:t>
            </a:r>
          </a:p>
          <a:p>
            <a:pPr lvl="8">
              <a:lnSpc>
                <a:spcPct val="90000"/>
              </a:lnSpc>
            </a:pPr>
            <a:endParaRPr lang="en-US" dirty="0">
              <a:solidFill>
                <a:srgbClr val="008000"/>
              </a:solidFill>
              <a:latin typeface="Arial" charset="0"/>
              <a:ea typeface="Arial" charset="0"/>
              <a:cs typeface="Arial" charset="0"/>
            </a:endParaRPr>
          </a:p>
          <a:p>
            <a:pPr>
              <a:lnSpc>
                <a:spcPct val="90000"/>
              </a:lnSpc>
            </a:pPr>
            <a:r>
              <a:rPr lang="en-US" dirty="0">
                <a:latin typeface="Arial" charset="0"/>
                <a:ea typeface="Arial" charset="0"/>
                <a:cs typeface="Arial" charset="0"/>
              </a:rPr>
              <a:t>S</a:t>
            </a:r>
            <a:r>
              <a:rPr lang="en-US" dirty="0" smtClean="0">
                <a:latin typeface="Arial" charset="0"/>
                <a:ea typeface="Arial" charset="0"/>
                <a:cs typeface="Arial" charset="0"/>
              </a:rPr>
              <a:t>tore resource records </a:t>
            </a:r>
            <a:r>
              <a:rPr lang="en-US" dirty="0">
                <a:latin typeface="Arial" charset="0"/>
                <a:ea typeface="Arial" charset="0"/>
                <a:cs typeface="Arial" charset="0"/>
              </a:rPr>
              <a:t>in </a:t>
            </a:r>
            <a:r>
              <a:rPr lang="en-US" dirty="0" smtClean="0">
                <a:latin typeface="Arial" charset="0"/>
                <a:ea typeface="Arial" charset="0"/>
                <a:cs typeface="Arial" charset="0"/>
              </a:rPr>
              <a:t>your server </a:t>
            </a:r>
            <a:r>
              <a:rPr lang="en-US" dirty="0" smtClean="0">
                <a:solidFill>
                  <a:srgbClr val="0000FF"/>
                </a:solidFill>
                <a:latin typeface="Arial" charset="0"/>
                <a:ea typeface="Arial" charset="0"/>
                <a:cs typeface="Arial" charset="0"/>
              </a:rPr>
              <a:t>dns1.foobar.com</a:t>
            </a:r>
            <a:endParaRPr lang="en-US" dirty="0">
              <a:solidFill>
                <a:srgbClr val="0000FF"/>
              </a:solidFill>
              <a:latin typeface="Arial" charset="0"/>
              <a:ea typeface="Arial" charset="0"/>
              <a:cs typeface="Arial" charset="0"/>
            </a:endParaRPr>
          </a:p>
          <a:p>
            <a:pPr lvl="1">
              <a:lnSpc>
                <a:spcPct val="90000"/>
              </a:lnSpc>
            </a:pPr>
            <a:r>
              <a:rPr lang="en-US" dirty="0">
                <a:latin typeface="Arial" charset="0"/>
                <a:ea typeface="Arial" charset="0"/>
                <a:cs typeface="Arial" charset="0"/>
              </a:rPr>
              <a:t>e.g., type A record for </a:t>
            </a:r>
            <a:r>
              <a:rPr lang="en-US" dirty="0" err="1">
                <a:solidFill>
                  <a:srgbClr val="0000FF"/>
                </a:solidFill>
                <a:latin typeface="Arial" charset="0"/>
                <a:ea typeface="Arial" charset="0"/>
                <a:cs typeface="Arial" charset="0"/>
              </a:rPr>
              <a:t>www.foobar.com</a:t>
            </a:r>
            <a:endParaRPr lang="en-US" dirty="0">
              <a:solidFill>
                <a:srgbClr val="0000FF"/>
              </a:solidFill>
              <a:latin typeface="Arial" charset="0"/>
              <a:ea typeface="Arial" charset="0"/>
              <a:cs typeface="Arial" charset="0"/>
            </a:endParaRPr>
          </a:p>
          <a:p>
            <a:pPr lvl="1">
              <a:lnSpc>
                <a:spcPct val="90000"/>
              </a:lnSpc>
            </a:pPr>
            <a:r>
              <a:rPr lang="en-US" dirty="0">
                <a:latin typeface="Arial" charset="0"/>
                <a:ea typeface="Arial" charset="0"/>
                <a:cs typeface="Arial" charset="0"/>
              </a:rPr>
              <a:t>e.g., type MX record for </a:t>
            </a:r>
            <a:r>
              <a:rPr lang="en-US" dirty="0" err="1">
                <a:solidFill>
                  <a:srgbClr val="0000FF"/>
                </a:solidFill>
                <a:latin typeface="Arial" charset="0"/>
                <a:ea typeface="Arial" charset="0"/>
                <a:cs typeface="Arial" charset="0"/>
              </a:rPr>
              <a:t>foobar.com</a:t>
            </a:r>
            <a:endParaRPr lang="en-US" dirty="0">
              <a:solidFill>
                <a:srgbClr val="0000FF"/>
              </a:solidFill>
              <a:latin typeface="Arial" charset="0"/>
              <a:ea typeface="Arial" charset="0"/>
              <a:cs typeface="Arial" charset="0"/>
            </a:endParaRPr>
          </a:p>
        </p:txBody>
      </p:sp>
    </p:spTree>
    <p:extLst>
      <p:ext uri="{BB962C8B-B14F-4D97-AF65-F5344CB8AC3E}">
        <p14:creationId xmlns:p14="http://schemas.microsoft.com/office/powerpoint/2010/main" val="3940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1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1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177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717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17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177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177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1779">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7177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177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177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77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Distributed Hierarchical Database</a:t>
            </a:r>
          </a:p>
        </p:txBody>
      </p:sp>
      <p:sp>
        <p:nvSpPr>
          <p:cNvPr id="69634" name="Slide Number Placeholder 2"/>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2CD19F60-728E-F240-9572-A8E5291A3BBB}" type="slidenum">
              <a:rPr lang="en-US" sz="1400" b="0">
                <a:latin typeface="Times New Roman" charset="0"/>
              </a:rPr>
              <a:pPr eaLnBrk="1" hangingPunct="1"/>
              <a:t>41</a:t>
            </a:fld>
            <a:endParaRPr lang="en-US" sz="1400" b="0">
              <a:latin typeface="Times New Roman" charset="0"/>
            </a:endParaRPr>
          </a:p>
        </p:txBody>
      </p:sp>
      <p:sp>
        <p:nvSpPr>
          <p:cNvPr id="69636" name="Oval 3"/>
          <p:cNvSpPr>
            <a:spLocks noChangeArrowheads="1"/>
          </p:cNvSpPr>
          <p:nvPr/>
        </p:nvSpPr>
        <p:spPr bwMode="auto">
          <a:xfrm>
            <a:off x="292100" y="2478087"/>
            <a:ext cx="563563"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37" name="Text Box 4"/>
          <p:cNvSpPr txBox="1">
            <a:spLocks noChangeArrowheads="1"/>
          </p:cNvSpPr>
          <p:nvPr/>
        </p:nvSpPr>
        <p:spPr bwMode="auto">
          <a:xfrm>
            <a:off x="269875" y="2549525"/>
            <a:ext cx="635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latin typeface="Times New Roman" charset="0"/>
              </a:rPr>
              <a:t>com</a:t>
            </a:r>
          </a:p>
        </p:txBody>
      </p:sp>
      <p:sp>
        <p:nvSpPr>
          <p:cNvPr id="69638" name="Oval 5"/>
          <p:cNvSpPr>
            <a:spLocks noChangeArrowheads="1"/>
          </p:cNvSpPr>
          <p:nvPr/>
        </p:nvSpPr>
        <p:spPr bwMode="auto">
          <a:xfrm>
            <a:off x="1076325" y="2478087"/>
            <a:ext cx="563563"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39" name="Text Box 6"/>
          <p:cNvSpPr txBox="1">
            <a:spLocks noChangeArrowheads="1"/>
          </p:cNvSpPr>
          <p:nvPr/>
        </p:nvSpPr>
        <p:spPr bwMode="auto">
          <a:xfrm>
            <a:off x="1085850" y="2549525"/>
            <a:ext cx="5794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FF0000"/>
                </a:solidFill>
                <a:latin typeface="Times New Roman" charset="0"/>
              </a:rPr>
              <a:t>edu</a:t>
            </a:r>
          </a:p>
        </p:txBody>
      </p:sp>
      <p:grpSp>
        <p:nvGrpSpPr>
          <p:cNvPr id="69640" name="Group 7"/>
          <p:cNvGrpSpPr>
            <a:grpSpLocks/>
          </p:cNvGrpSpPr>
          <p:nvPr/>
        </p:nvGrpSpPr>
        <p:grpSpPr bwMode="auto">
          <a:xfrm>
            <a:off x="1966913" y="2720975"/>
            <a:ext cx="522287" cy="88900"/>
            <a:chOff x="1347" y="1706"/>
            <a:chExt cx="329" cy="56"/>
          </a:xfrm>
        </p:grpSpPr>
        <p:sp>
          <p:nvSpPr>
            <p:cNvPr id="69699" name="Oval 8"/>
            <p:cNvSpPr>
              <a:spLocks noChangeArrowheads="1"/>
            </p:cNvSpPr>
            <p:nvPr/>
          </p:nvSpPr>
          <p:spPr bwMode="auto">
            <a:xfrm>
              <a:off x="1347" y="1706"/>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69700" name="Oval 9"/>
            <p:cNvSpPr>
              <a:spLocks noChangeArrowheads="1"/>
            </p:cNvSpPr>
            <p:nvPr/>
          </p:nvSpPr>
          <p:spPr bwMode="auto">
            <a:xfrm>
              <a:off x="1483" y="1706"/>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69701" name="Oval 10"/>
            <p:cNvSpPr>
              <a:spLocks noChangeArrowheads="1"/>
            </p:cNvSpPr>
            <p:nvPr/>
          </p:nvSpPr>
          <p:spPr bwMode="auto">
            <a:xfrm>
              <a:off x="1620" y="1706"/>
              <a:ext cx="56" cy="56"/>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69641" name="Oval 11"/>
          <p:cNvSpPr>
            <a:spLocks noChangeArrowheads="1"/>
          </p:cNvSpPr>
          <p:nvPr/>
        </p:nvSpPr>
        <p:spPr bwMode="auto">
          <a:xfrm>
            <a:off x="2874963" y="2478087"/>
            <a:ext cx="563562"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42" name="Text Box 12"/>
          <p:cNvSpPr txBox="1">
            <a:spLocks noChangeArrowheads="1"/>
          </p:cNvSpPr>
          <p:nvPr/>
        </p:nvSpPr>
        <p:spPr bwMode="auto">
          <a:xfrm>
            <a:off x="2914650" y="2549525"/>
            <a:ext cx="550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latin typeface="Times New Roman" charset="0"/>
              </a:rPr>
              <a:t>org</a:t>
            </a:r>
          </a:p>
        </p:txBody>
      </p:sp>
      <p:sp>
        <p:nvSpPr>
          <p:cNvPr id="69643" name="Rectangle 13"/>
          <p:cNvSpPr>
            <a:spLocks noChangeArrowheads="1"/>
          </p:cNvSpPr>
          <p:nvPr/>
        </p:nvSpPr>
        <p:spPr bwMode="auto">
          <a:xfrm>
            <a:off x="193675" y="2403475"/>
            <a:ext cx="3405188" cy="7588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44" name="Oval 14"/>
          <p:cNvSpPr>
            <a:spLocks noChangeArrowheads="1"/>
          </p:cNvSpPr>
          <p:nvPr/>
        </p:nvSpPr>
        <p:spPr bwMode="auto">
          <a:xfrm>
            <a:off x="4032250" y="2478087"/>
            <a:ext cx="563563"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45" name="Text Box 15"/>
          <p:cNvSpPr txBox="1">
            <a:spLocks noChangeArrowheads="1"/>
          </p:cNvSpPr>
          <p:nvPr/>
        </p:nvSpPr>
        <p:spPr bwMode="auto">
          <a:xfrm>
            <a:off x="4130675" y="2549525"/>
            <a:ext cx="423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latin typeface="Times New Roman" charset="0"/>
              </a:rPr>
              <a:t>ac</a:t>
            </a:r>
          </a:p>
        </p:txBody>
      </p:sp>
      <p:sp>
        <p:nvSpPr>
          <p:cNvPr id="69646" name="Oval 16"/>
          <p:cNvSpPr>
            <a:spLocks noChangeArrowheads="1"/>
          </p:cNvSpPr>
          <p:nvPr/>
        </p:nvSpPr>
        <p:spPr bwMode="auto">
          <a:xfrm>
            <a:off x="5870575" y="2478087"/>
            <a:ext cx="563563"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47" name="Text Box 17"/>
          <p:cNvSpPr txBox="1">
            <a:spLocks noChangeArrowheads="1"/>
          </p:cNvSpPr>
          <p:nvPr/>
        </p:nvSpPr>
        <p:spPr bwMode="auto">
          <a:xfrm>
            <a:off x="5918200" y="2547937"/>
            <a:ext cx="466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0066FF"/>
                </a:solidFill>
                <a:latin typeface="Times New Roman" charset="0"/>
              </a:rPr>
              <a:t>uk</a:t>
            </a:r>
          </a:p>
        </p:txBody>
      </p:sp>
      <p:grpSp>
        <p:nvGrpSpPr>
          <p:cNvPr id="69648" name="Group 18"/>
          <p:cNvGrpSpPr>
            <a:grpSpLocks/>
          </p:cNvGrpSpPr>
          <p:nvPr/>
        </p:nvGrpSpPr>
        <p:grpSpPr bwMode="auto">
          <a:xfrm>
            <a:off x="4946650" y="2749550"/>
            <a:ext cx="522288" cy="88900"/>
            <a:chOff x="3703" y="1706"/>
            <a:chExt cx="329" cy="56"/>
          </a:xfrm>
        </p:grpSpPr>
        <p:sp>
          <p:nvSpPr>
            <p:cNvPr id="69696" name="Oval 19"/>
            <p:cNvSpPr>
              <a:spLocks noChangeArrowheads="1"/>
            </p:cNvSpPr>
            <p:nvPr/>
          </p:nvSpPr>
          <p:spPr bwMode="auto">
            <a:xfrm>
              <a:off x="3703" y="1706"/>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69697" name="Oval 20"/>
            <p:cNvSpPr>
              <a:spLocks noChangeArrowheads="1"/>
            </p:cNvSpPr>
            <p:nvPr/>
          </p:nvSpPr>
          <p:spPr bwMode="auto">
            <a:xfrm>
              <a:off x="3839" y="1706"/>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69698" name="Oval 21"/>
            <p:cNvSpPr>
              <a:spLocks noChangeArrowheads="1"/>
            </p:cNvSpPr>
            <p:nvPr/>
          </p:nvSpPr>
          <p:spPr bwMode="auto">
            <a:xfrm>
              <a:off x="3976" y="1706"/>
              <a:ext cx="56" cy="56"/>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69649" name="Oval 22"/>
          <p:cNvSpPr>
            <a:spLocks noChangeArrowheads="1"/>
          </p:cNvSpPr>
          <p:nvPr/>
        </p:nvSpPr>
        <p:spPr bwMode="auto">
          <a:xfrm>
            <a:off x="6615113" y="2478087"/>
            <a:ext cx="563562"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50" name="Text Box 23"/>
          <p:cNvSpPr txBox="1">
            <a:spLocks noChangeArrowheads="1"/>
          </p:cNvSpPr>
          <p:nvPr/>
        </p:nvSpPr>
        <p:spPr bwMode="auto">
          <a:xfrm>
            <a:off x="6683375" y="2535237"/>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latin typeface="Times New Roman" charset="0"/>
              </a:rPr>
              <a:t>zw</a:t>
            </a:r>
          </a:p>
        </p:txBody>
      </p:sp>
      <p:sp>
        <p:nvSpPr>
          <p:cNvPr id="69651" name="Rectangle 24"/>
          <p:cNvSpPr>
            <a:spLocks noChangeArrowheads="1"/>
          </p:cNvSpPr>
          <p:nvPr/>
        </p:nvSpPr>
        <p:spPr bwMode="auto">
          <a:xfrm>
            <a:off x="3933825" y="2403475"/>
            <a:ext cx="3405188" cy="7588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52" name="Oval 25"/>
          <p:cNvSpPr>
            <a:spLocks noChangeArrowheads="1"/>
          </p:cNvSpPr>
          <p:nvPr/>
        </p:nvSpPr>
        <p:spPr bwMode="auto">
          <a:xfrm>
            <a:off x="7956550" y="2478087"/>
            <a:ext cx="563563"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53" name="Text Box 26"/>
          <p:cNvSpPr txBox="1">
            <a:spLocks noChangeArrowheads="1"/>
          </p:cNvSpPr>
          <p:nvPr/>
        </p:nvSpPr>
        <p:spPr bwMode="auto">
          <a:xfrm>
            <a:off x="7910513" y="2536825"/>
            <a:ext cx="692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chemeClr val="tx2"/>
                </a:solidFill>
                <a:latin typeface="Times New Roman" charset="0"/>
              </a:rPr>
              <a:t>arpa</a:t>
            </a:r>
          </a:p>
        </p:txBody>
      </p:sp>
      <p:sp>
        <p:nvSpPr>
          <p:cNvPr id="69654" name="Oval 27"/>
          <p:cNvSpPr>
            <a:spLocks noChangeArrowheads="1"/>
          </p:cNvSpPr>
          <p:nvPr/>
        </p:nvSpPr>
        <p:spPr bwMode="auto">
          <a:xfrm>
            <a:off x="4271963" y="1682750"/>
            <a:ext cx="563562" cy="428625"/>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55" name="Text Box 28"/>
          <p:cNvSpPr txBox="1">
            <a:spLocks noChangeArrowheads="1"/>
          </p:cNvSpPr>
          <p:nvPr/>
        </p:nvSpPr>
        <p:spPr bwMode="auto">
          <a:xfrm>
            <a:off x="5032375" y="1604962"/>
            <a:ext cx="59663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smtClean="0">
                <a:latin typeface="Times New Roman" charset="0"/>
              </a:rPr>
              <a:t>root</a:t>
            </a:r>
            <a:endParaRPr lang="en-US" b="0" dirty="0">
              <a:latin typeface="Times New Roman" charset="0"/>
            </a:endParaRPr>
          </a:p>
        </p:txBody>
      </p:sp>
      <p:sp>
        <p:nvSpPr>
          <p:cNvPr id="69656" name="Line 29"/>
          <p:cNvSpPr>
            <a:spLocks noChangeShapeType="1"/>
          </p:cNvSpPr>
          <p:nvPr/>
        </p:nvSpPr>
        <p:spPr bwMode="auto">
          <a:xfrm flipH="1">
            <a:off x="550863" y="1882775"/>
            <a:ext cx="374015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57" name="Line 30"/>
          <p:cNvSpPr>
            <a:spLocks noChangeShapeType="1"/>
          </p:cNvSpPr>
          <p:nvPr/>
        </p:nvSpPr>
        <p:spPr bwMode="auto">
          <a:xfrm flipH="1">
            <a:off x="1381125" y="1979612"/>
            <a:ext cx="2951163" cy="5127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58" name="Line 31"/>
          <p:cNvSpPr>
            <a:spLocks noChangeShapeType="1"/>
          </p:cNvSpPr>
          <p:nvPr/>
        </p:nvSpPr>
        <p:spPr bwMode="auto">
          <a:xfrm flipH="1">
            <a:off x="3155950" y="2049462"/>
            <a:ext cx="1204913" cy="44291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59" name="Line 32"/>
          <p:cNvSpPr>
            <a:spLocks noChangeShapeType="1"/>
          </p:cNvSpPr>
          <p:nvPr/>
        </p:nvSpPr>
        <p:spPr bwMode="auto">
          <a:xfrm flipH="1">
            <a:off x="4319588" y="2103437"/>
            <a:ext cx="234950" cy="3746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60" name="Line 33"/>
          <p:cNvSpPr>
            <a:spLocks noChangeShapeType="1"/>
          </p:cNvSpPr>
          <p:nvPr/>
        </p:nvSpPr>
        <p:spPr bwMode="auto">
          <a:xfrm>
            <a:off x="4818063" y="1868487"/>
            <a:ext cx="3324225" cy="6238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61" name="Line 34"/>
          <p:cNvSpPr>
            <a:spLocks noChangeShapeType="1"/>
          </p:cNvSpPr>
          <p:nvPr/>
        </p:nvSpPr>
        <p:spPr bwMode="auto">
          <a:xfrm>
            <a:off x="4776788" y="1979612"/>
            <a:ext cx="2119312" cy="5127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62" name="Line 35"/>
          <p:cNvSpPr>
            <a:spLocks noChangeShapeType="1"/>
          </p:cNvSpPr>
          <p:nvPr/>
        </p:nvSpPr>
        <p:spPr bwMode="auto">
          <a:xfrm>
            <a:off x="4721225" y="2063750"/>
            <a:ext cx="1344613" cy="4429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63" name="Oval 36"/>
          <p:cNvSpPr>
            <a:spLocks noChangeArrowheads="1"/>
          </p:cNvSpPr>
          <p:nvPr/>
        </p:nvSpPr>
        <p:spPr bwMode="auto">
          <a:xfrm>
            <a:off x="1087438" y="3427412"/>
            <a:ext cx="563562"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64" name="Oval 37"/>
          <p:cNvSpPr>
            <a:spLocks noChangeArrowheads="1"/>
          </p:cNvSpPr>
          <p:nvPr/>
        </p:nvSpPr>
        <p:spPr bwMode="auto">
          <a:xfrm>
            <a:off x="630238" y="4405312"/>
            <a:ext cx="563562"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65" name="Oval 38"/>
          <p:cNvSpPr>
            <a:spLocks noChangeArrowheads="1"/>
          </p:cNvSpPr>
          <p:nvPr/>
        </p:nvSpPr>
        <p:spPr bwMode="auto">
          <a:xfrm>
            <a:off x="1641475" y="4403725"/>
            <a:ext cx="563563" cy="57626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66" name="Oval 39"/>
          <p:cNvSpPr>
            <a:spLocks noChangeArrowheads="1"/>
          </p:cNvSpPr>
          <p:nvPr/>
        </p:nvSpPr>
        <p:spPr bwMode="auto">
          <a:xfrm>
            <a:off x="5870575" y="3441700"/>
            <a:ext cx="563563" cy="57626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67" name="Oval 40"/>
          <p:cNvSpPr>
            <a:spLocks noChangeArrowheads="1"/>
          </p:cNvSpPr>
          <p:nvPr/>
        </p:nvSpPr>
        <p:spPr bwMode="auto">
          <a:xfrm>
            <a:off x="5870575" y="4418012"/>
            <a:ext cx="563563"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68" name="Oval 41"/>
          <p:cNvSpPr>
            <a:spLocks noChangeArrowheads="1"/>
          </p:cNvSpPr>
          <p:nvPr/>
        </p:nvSpPr>
        <p:spPr bwMode="auto">
          <a:xfrm>
            <a:off x="5870575" y="5381625"/>
            <a:ext cx="563563" cy="57626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69" name="Oval 42"/>
          <p:cNvSpPr>
            <a:spLocks noChangeArrowheads="1"/>
          </p:cNvSpPr>
          <p:nvPr/>
        </p:nvSpPr>
        <p:spPr bwMode="auto">
          <a:xfrm>
            <a:off x="1684338" y="5367337"/>
            <a:ext cx="563562"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70" name="Oval 43"/>
          <p:cNvSpPr>
            <a:spLocks noChangeArrowheads="1"/>
          </p:cNvSpPr>
          <p:nvPr/>
        </p:nvSpPr>
        <p:spPr bwMode="auto">
          <a:xfrm>
            <a:off x="630238" y="5367337"/>
            <a:ext cx="563562"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71" name="Oval 44"/>
          <p:cNvSpPr>
            <a:spLocks noChangeArrowheads="1"/>
          </p:cNvSpPr>
          <p:nvPr/>
        </p:nvSpPr>
        <p:spPr bwMode="auto">
          <a:xfrm>
            <a:off x="7956550" y="3427412"/>
            <a:ext cx="563563"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72" name="Text Box 47"/>
          <p:cNvSpPr txBox="1">
            <a:spLocks noChangeArrowheads="1"/>
          </p:cNvSpPr>
          <p:nvPr/>
        </p:nvSpPr>
        <p:spPr bwMode="auto">
          <a:xfrm>
            <a:off x="1101725" y="3490912"/>
            <a:ext cx="565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FF0000"/>
                </a:solidFill>
                <a:latin typeface="Times New Roman" charset="0"/>
              </a:rPr>
              <a:t>bar</a:t>
            </a:r>
          </a:p>
        </p:txBody>
      </p:sp>
      <p:sp>
        <p:nvSpPr>
          <p:cNvPr id="69673" name="Text Box 48"/>
          <p:cNvSpPr txBox="1">
            <a:spLocks noChangeArrowheads="1"/>
          </p:cNvSpPr>
          <p:nvPr/>
        </p:nvSpPr>
        <p:spPr bwMode="auto">
          <a:xfrm>
            <a:off x="587375" y="4487862"/>
            <a:ext cx="6635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latin typeface="Times New Roman" charset="0"/>
              </a:rPr>
              <a:t>west</a:t>
            </a:r>
          </a:p>
        </p:txBody>
      </p:sp>
      <p:sp>
        <p:nvSpPr>
          <p:cNvPr id="69674" name="Text Box 49"/>
          <p:cNvSpPr txBox="1">
            <a:spLocks noChangeArrowheads="1"/>
          </p:cNvSpPr>
          <p:nvPr/>
        </p:nvSpPr>
        <p:spPr bwMode="auto">
          <a:xfrm>
            <a:off x="1608138" y="4487862"/>
            <a:ext cx="6080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FF0000"/>
                </a:solidFill>
                <a:latin typeface="Times New Roman" charset="0"/>
              </a:rPr>
              <a:t>east</a:t>
            </a:r>
          </a:p>
        </p:txBody>
      </p:sp>
      <p:sp>
        <p:nvSpPr>
          <p:cNvPr id="69675" name="Text Box 50"/>
          <p:cNvSpPr txBox="1">
            <a:spLocks noChangeArrowheads="1"/>
          </p:cNvSpPr>
          <p:nvPr/>
        </p:nvSpPr>
        <p:spPr bwMode="auto">
          <a:xfrm>
            <a:off x="671513" y="5416550"/>
            <a:ext cx="5222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latin typeface="Times New Roman" charset="0"/>
              </a:rPr>
              <a:t>foo</a:t>
            </a:r>
          </a:p>
        </p:txBody>
      </p:sp>
      <p:sp>
        <p:nvSpPr>
          <p:cNvPr id="69676" name="Text Box 51"/>
          <p:cNvSpPr txBox="1">
            <a:spLocks noChangeArrowheads="1"/>
          </p:cNvSpPr>
          <p:nvPr/>
        </p:nvSpPr>
        <p:spPr bwMode="auto">
          <a:xfrm>
            <a:off x="1725613" y="5416550"/>
            <a:ext cx="5222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FF0000"/>
                </a:solidFill>
                <a:latin typeface="Times New Roman" charset="0"/>
              </a:rPr>
              <a:t>my</a:t>
            </a:r>
          </a:p>
        </p:txBody>
      </p:sp>
      <p:sp>
        <p:nvSpPr>
          <p:cNvPr id="69677" name="Line 52"/>
          <p:cNvSpPr>
            <a:spLocks noChangeShapeType="1"/>
          </p:cNvSpPr>
          <p:nvPr/>
        </p:nvSpPr>
        <p:spPr bwMode="auto">
          <a:xfrm>
            <a:off x="1381125" y="3054350"/>
            <a:ext cx="1588" cy="3730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78" name="Line 53"/>
          <p:cNvSpPr>
            <a:spLocks noChangeShapeType="1"/>
          </p:cNvSpPr>
          <p:nvPr/>
        </p:nvSpPr>
        <p:spPr bwMode="auto">
          <a:xfrm flipH="1">
            <a:off x="890588" y="4003675"/>
            <a:ext cx="360362" cy="4016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79" name="Line 54"/>
          <p:cNvSpPr>
            <a:spLocks noChangeShapeType="1"/>
          </p:cNvSpPr>
          <p:nvPr/>
        </p:nvSpPr>
        <p:spPr bwMode="auto">
          <a:xfrm>
            <a:off x="1465263" y="3989387"/>
            <a:ext cx="415925" cy="4286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80" name="Line 55"/>
          <p:cNvSpPr>
            <a:spLocks noChangeShapeType="1"/>
          </p:cNvSpPr>
          <p:nvPr/>
        </p:nvSpPr>
        <p:spPr bwMode="auto">
          <a:xfrm>
            <a:off x="911225" y="4986337"/>
            <a:ext cx="1588" cy="3873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81" name="Line 56"/>
          <p:cNvSpPr>
            <a:spLocks noChangeShapeType="1"/>
          </p:cNvSpPr>
          <p:nvPr/>
        </p:nvSpPr>
        <p:spPr bwMode="auto">
          <a:xfrm>
            <a:off x="1936750" y="4972050"/>
            <a:ext cx="1588" cy="4016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82" name="Line 57"/>
          <p:cNvSpPr>
            <a:spLocks noChangeShapeType="1"/>
          </p:cNvSpPr>
          <p:nvPr/>
        </p:nvSpPr>
        <p:spPr bwMode="auto">
          <a:xfrm>
            <a:off x="6151563" y="3074987"/>
            <a:ext cx="1587" cy="36671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83" name="Line 58"/>
          <p:cNvSpPr>
            <a:spLocks noChangeShapeType="1"/>
          </p:cNvSpPr>
          <p:nvPr/>
        </p:nvSpPr>
        <p:spPr bwMode="auto">
          <a:xfrm>
            <a:off x="6153150" y="4003675"/>
            <a:ext cx="1588" cy="4286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84" name="Line 59"/>
          <p:cNvSpPr>
            <a:spLocks noChangeShapeType="1"/>
          </p:cNvSpPr>
          <p:nvPr/>
        </p:nvSpPr>
        <p:spPr bwMode="auto">
          <a:xfrm>
            <a:off x="6153150" y="5014912"/>
            <a:ext cx="1588" cy="3873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85" name="Line 61"/>
          <p:cNvSpPr>
            <a:spLocks noChangeShapeType="1"/>
          </p:cNvSpPr>
          <p:nvPr/>
        </p:nvSpPr>
        <p:spPr bwMode="auto">
          <a:xfrm>
            <a:off x="8267700" y="3046412"/>
            <a:ext cx="1588"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86" name="Text Box 65"/>
          <p:cNvSpPr txBox="1">
            <a:spLocks noChangeArrowheads="1"/>
          </p:cNvSpPr>
          <p:nvPr/>
        </p:nvSpPr>
        <p:spPr bwMode="auto">
          <a:xfrm>
            <a:off x="5940425" y="3490912"/>
            <a:ext cx="423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0066FF"/>
                </a:solidFill>
                <a:latin typeface="Times New Roman" charset="0"/>
              </a:rPr>
              <a:t>ac</a:t>
            </a:r>
          </a:p>
        </p:txBody>
      </p:sp>
      <p:sp>
        <p:nvSpPr>
          <p:cNvPr id="69687" name="Text Box 66"/>
          <p:cNvSpPr txBox="1">
            <a:spLocks noChangeArrowheads="1"/>
          </p:cNvSpPr>
          <p:nvPr/>
        </p:nvSpPr>
        <p:spPr bwMode="auto">
          <a:xfrm>
            <a:off x="5835650" y="4502150"/>
            <a:ext cx="635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0066FF"/>
                </a:solidFill>
                <a:latin typeface="Times New Roman" charset="0"/>
              </a:rPr>
              <a:t>cam</a:t>
            </a:r>
          </a:p>
        </p:txBody>
      </p:sp>
      <p:sp>
        <p:nvSpPr>
          <p:cNvPr id="69688" name="Text Box 67"/>
          <p:cNvSpPr txBox="1">
            <a:spLocks noChangeArrowheads="1"/>
          </p:cNvSpPr>
          <p:nvPr/>
        </p:nvSpPr>
        <p:spPr bwMode="auto">
          <a:xfrm>
            <a:off x="5884863" y="5457825"/>
            <a:ext cx="5365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0066FF"/>
                </a:solidFill>
                <a:latin typeface="Times New Roman" charset="0"/>
              </a:rPr>
              <a:t>usr</a:t>
            </a:r>
          </a:p>
        </p:txBody>
      </p:sp>
      <p:sp>
        <p:nvSpPr>
          <p:cNvPr id="69689" name="Text Box 68"/>
          <p:cNvSpPr txBox="1">
            <a:spLocks noChangeArrowheads="1"/>
          </p:cNvSpPr>
          <p:nvPr/>
        </p:nvSpPr>
        <p:spPr bwMode="auto">
          <a:xfrm>
            <a:off x="7986713" y="3476625"/>
            <a:ext cx="549275"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lnSpc>
                <a:spcPct val="80000"/>
              </a:lnSpc>
            </a:pPr>
            <a:r>
              <a:rPr lang="en-US" sz="1400">
                <a:solidFill>
                  <a:schemeClr val="tx2"/>
                </a:solidFill>
                <a:latin typeface="Times New Roman" charset="0"/>
              </a:rPr>
              <a:t>in-</a:t>
            </a:r>
          </a:p>
          <a:p>
            <a:pPr algn="ctr">
              <a:lnSpc>
                <a:spcPct val="80000"/>
              </a:lnSpc>
            </a:pPr>
            <a:r>
              <a:rPr lang="en-US" sz="1400">
                <a:solidFill>
                  <a:schemeClr val="tx2"/>
                </a:solidFill>
                <a:latin typeface="Times New Roman" charset="0"/>
              </a:rPr>
              <a:t>addr</a:t>
            </a:r>
          </a:p>
        </p:txBody>
      </p:sp>
      <p:sp>
        <p:nvSpPr>
          <p:cNvPr id="69690" name="Text Box 72"/>
          <p:cNvSpPr txBox="1">
            <a:spLocks noChangeArrowheads="1"/>
          </p:cNvSpPr>
          <p:nvPr/>
        </p:nvSpPr>
        <p:spPr bwMode="auto">
          <a:xfrm>
            <a:off x="1789113" y="3136900"/>
            <a:ext cx="18557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latin typeface="Times New Roman" charset="0"/>
              </a:rPr>
              <a:t>generic domains</a:t>
            </a:r>
          </a:p>
        </p:txBody>
      </p:sp>
      <p:sp>
        <p:nvSpPr>
          <p:cNvPr id="69691" name="Text Box 73"/>
          <p:cNvSpPr txBox="1">
            <a:spLocks noChangeArrowheads="1"/>
          </p:cNvSpPr>
          <p:nvPr/>
        </p:nvSpPr>
        <p:spPr bwMode="auto">
          <a:xfrm>
            <a:off x="3989388" y="3136900"/>
            <a:ext cx="18843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latin typeface="Times New Roman" charset="0"/>
              </a:rPr>
              <a:t>country domains</a:t>
            </a:r>
          </a:p>
        </p:txBody>
      </p:sp>
      <p:sp>
        <p:nvSpPr>
          <p:cNvPr id="69692" name="Text Box 74"/>
          <p:cNvSpPr txBox="1">
            <a:spLocks noChangeArrowheads="1"/>
          </p:cNvSpPr>
          <p:nvPr/>
        </p:nvSpPr>
        <p:spPr bwMode="auto">
          <a:xfrm>
            <a:off x="1101725" y="5913437"/>
            <a:ext cx="19129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FF0000"/>
                </a:solidFill>
                <a:latin typeface="Times New Roman" charset="0"/>
              </a:rPr>
              <a:t>my.east.bar.edu</a:t>
            </a:r>
          </a:p>
        </p:txBody>
      </p:sp>
      <p:sp>
        <p:nvSpPr>
          <p:cNvPr id="69693" name="Text Box 75"/>
          <p:cNvSpPr txBox="1">
            <a:spLocks noChangeArrowheads="1"/>
          </p:cNvSpPr>
          <p:nvPr/>
        </p:nvSpPr>
        <p:spPr bwMode="auto">
          <a:xfrm>
            <a:off x="5380038" y="5927725"/>
            <a:ext cx="170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0066FF"/>
                </a:solidFill>
                <a:latin typeface="Times New Roman" charset="0"/>
              </a:rPr>
              <a:t>usr.cam.ac.uk</a:t>
            </a:r>
          </a:p>
        </p:txBody>
      </p:sp>
      <p:sp>
        <p:nvSpPr>
          <p:cNvPr id="930893" name="Rectangle 77"/>
          <p:cNvSpPr>
            <a:spLocks noChangeArrowheads="1"/>
          </p:cNvSpPr>
          <p:nvPr/>
        </p:nvSpPr>
        <p:spPr bwMode="auto">
          <a:xfrm>
            <a:off x="76200" y="2347912"/>
            <a:ext cx="8686800" cy="838200"/>
          </a:xfrm>
          <a:prstGeom prst="rect">
            <a:avLst/>
          </a:prstGeom>
          <a:solidFill>
            <a:schemeClr val="folHlink">
              <a:alpha val="27843"/>
            </a:schemeClr>
          </a:solidFill>
          <a:ln w="25400">
            <a:solidFill>
              <a:schemeClr val="folHlink"/>
            </a:solidFill>
            <a:miter lim="800000"/>
            <a:headEnd/>
            <a:tailEnd/>
          </a:ln>
        </p:spPr>
        <p:txBody>
          <a:bodyPr wrap="none" anchor="ctr"/>
          <a:lstStyle/>
          <a:p>
            <a:endParaRPr lang="en-US"/>
          </a:p>
        </p:txBody>
      </p:sp>
      <p:sp>
        <p:nvSpPr>
          <p:cNvPr id="930894" name="Text Box 78"/>
          <p:cNvSpPr txBox="1">
            <a:spLocks noChangeArrowheads="1"/>
          </p:cNvSpPr>
          <p:nvPr/>
        </p:nvSpPr>
        <p:spPr bwMode="auto">
          <a:xfrm>
            <a:off x="2514600" y="3567112"/>
            <a:ext cx="31765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spcBef>
                <a:spcPct val="50000"/>
              </a:spcBef>
            </a:pPr>
            <a:r>
              <a:rPr lang="en-US" dirty="0">
                <a:solidFill>
                  <a:schemeClr val="tx2"/>
                </a:solidFill>
                <a:latin typeface="Times New Roman" charset="0"/>
              </a:rPr>
              <a:t>Top-Level Domains (TLDs)</a:t>
            </a:r>
          </a:p>
        </p:txBody>
      </p:sp>
      <p:sp>
        <p:nvSpPr>
          <p:cNvPr id="2" name="TextBox 1"/>
          <p:cNvSpPr txBox="1"/>
          <p:nvPr/>
        </p:nvSpPr>
        <p:spPr>
          <a:xfrm>
            <a:off x="539750" y="1076980"/>
            <a:ext cx="7529513" cy="584775"/>
          </a:xfrm>
          <a:prstGeom prst="rect">
            <a:avLst/>
          </a:prstGeom>
          <a:noFill/>
        </p:spPr>
        <p:txBody>
          <a:bodyPr wrap="square" rtlCol="0">
            <a:spAutoFit/>
          </a:bodyPr>
          <a:lstStyle/>
          <a:p>
            <a:pPr algn="ctr"/>
            <a:r>
              <a:rPr lang="en-US" sz="3200" dirty="0" smtClean="0">
                <a:solidFill>
                  <a:srgbClr val="FF0000"/>
                </a:solidFill>
                <a:latin typeface="+mj-lt"/>
              </a:rPr>
              <a:t>Everything scales but the root!</a:t>
            </a:r>
            <a:endParaRPr lang="en-US" sz="3200" dirty="0">
              <a:solidFill>
                <a:srgbClr val="FF0000"/>
              </a:solidFill>
              <a:latin typeface="+mj-lt"/>
            </a:endParaRPr>
          </a:p>
        </p:txBody>
      </p:sp>
    </p:spTree>
    <p:extLst>
      <p:ext uri="{BB962C8B-B14F-4D97-AF65-F5344CB8AC3E}">
        <p14:creationId xmlns:p14="http://schemas.microsoft.com/office/powerpoint/2010/main" val="1984423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08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08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93" grpId="0" animBg="1"/>
      <p:bldP spid="930894" grpId="0"/>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DNS Root</a:t>
            </a:r>
          </a:p>
        </p:txBody>
      </p:sp>
      <p:sp>
        <p:nvSpPr>
          <p:cNvPr id="71684" name="Rectangle 3"/>
          <p:cNvSpPr>
            <a:spLocks noGrp="1" noChangeArrowheads="1"/>
          </p:cNvSpPr>
          <p:nvPr>
            <p:ph idx="1"/>
          </p:nvPr>
        </p:nvSpPr>
        <p:spPr/>
        <p:txBody>
          <a:bodyPr/>
          <a:lstStyle/>
          <a:p>
            <a:r>
              <a:rPr lang="en-US" sz="2400">
                <a:latin typeface="Arial" charset="0"/>
                <a:cs typeface="Arial" charset="0"/>
              </a:rPr>
              <a:t>Located in Virginia, USA</a:t>
            </a:r>
          </a:p>
          <a:p>
            <a:r>
              <a:rPr lang="en-US" sz="2400">
                <a:latin typeface="Arial" charset="0"/>
                <a:cs typeface="Arial" charset="0"/>
              </a:rPr>
              <a:t>How do we make the root scale?</a:t>
            </a:r>
          </a:p>
        </p:txBody>
      </p:sp>
      <p:sp>
        <p:nvSpPr>
          <p:cNvPr id="71682"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CE2C000C-FFB1-4541-BE2A-E684C7573BDB}" type="slidenum">
              <a:rPr lang="en-US" sz="1400" b="0">
                <a:latin typeface="Times New Roman" charset="0"/>
              </a:rPr>
              <a:pPr eaLnBrk="1" hangingPunct="1"/>
              <a:t>42</a:t>
            </a:fld>
            <a:endParaRPr lang="en-US" sz="1400" b="0">
              <a:latin typeface="Times New Roman" charset="0"/>
            </a:endParaRPr>
          </a:p>
        </p:txBody>
      </p:sp>
      <p:sp>
        <p:nvSpPr>
          <p:cNvPr id="71685" name="AutoShape 4"/>
          <p:cNvSpPr>
            <a:spLocks noChangeAspect="1" noChangeArrowheads="1"/>
          </p:cNvSpPr>
          <p:nvPr/>
        </p:nvSpPr>
        <p:spPr bwMode="auto">
          <a:xfrm>
            <a:off x="457200" y="3048000"/>
            <a:ext cx="7234238" cy="3643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pic>
        <p:nvPicPr>
          <p:cNvPr id="71686" name="Picture 5" descr="worl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038600"/>
            <a:ext cx="5400675"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687" name="Freeform 6"/>
          <p:cNvSpPr>
            <a:spLocks/>
          </p:cNvSpPr>
          <p:nvPr/>
        </p:nvSpPr>
        <p:spPr bwMode="auto">
          <a:xfrm>
            <a:off x="2895600" y="2895600"/>
            <a:ext cx="514350" cy="1882775"/>
          </a:xfrm>
          <a:custGeom>
            <a:avLst/>
            <a:gdLst>
              <a:gd name="T0" fmla="*/ 0 w 963"/>
              <a:gd name="T1" fmla="*/ 0 h 1893"/>
              <a:gd name="T2" fmla="*/ 0 w 963"/>
              <a:gd name="T3" fmla="*/ 924977 h 1893"/>
              <a:gd name="T4" fmla="*/ 514350 w 963"/>
              <a:gd name="T5" fmla="*/ 1882775 h 1893"/>
              <a:gd name="T6" fmla="*/ 0 60000 65536"/>
              <a:gd name="T7" fmla="*/ 0 60000 65536"/>
              <a:gd name="T8" fmla="*/ 0 60000 65536"/>
              <a:gd name="T9" fmla="*/ 0 w 963"/>
              <a:gd name="T10" fmla="*/ 0 h 1893"/>
              <a:gd name="T11" fmla="*/ 963 w 963"/>
              <a:gd name="T12" fmla="*/ 1893 h 1893"/>
            </a:gdLst>
            <a:ahLst/>
            <a:cxnLst>
              <a:cxn ang="T6">
                <a:pos x="T0" y="T1"/>
              </a:cxn>
              <a:cxn ang="T7">
                <a:pos x="T2" y="T3"/>
              </a:cxn>
              <a:cxn ang="T8">
                <a:pos x="T4" y="T5"/>
              </a:cxn>
            </a:cxnLst>
            <a:rect l="T9" t="T10" r="T11" b="T12"/>
            <a:pathLst>
              <a:path w="963" h="1893">
                <a:moveTo>
                  <a:pt x="0" y="0"/>
                </a:moveTo>
                <a:lnTo>
                  <a:pt x="0" y="930"/>
                </a:lnTo>
                <a:lnTo>
                  <a:pt x="963" y="1893"/>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1688" name="Text Box 7"/>
          <p:cNvSpPr txBox="1">
            <a:spLocks noChangeArrowheads="1"/>
          </p:cNvSpPr>
          <p:nvPr/>
        </p:nvSpPr>
        <p:spPr bwMode="auto">
          <a:xfrm>
            <a:off x="2665413" y="2559050"/>
            <a:ext cx="3903662" cy="1304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400" b="0">
                <a:solidFill>
                  <a:srgbClr val="000000"/>
                </a:solidFill>
                <a:latin typeface="Arial" charset="0"/>
              </a:rPr>
              <a:t>  Verisign, Dulles, VA</a:t>
            </a:r>
          </a:p>
          <a:p>
            <a:pPr algn="l"/>
            <a:r>
              <a:rPr lang="en-US" sz="1400" b="0">
                <a:solidFill>
                  <a:srgbClr val="000000"/>
                </a:solidFill>
                <a:latin typeface="Arial" charset="0"/>
              </a:rPr>
              <a:t> </a:t>
            </a:r>
          </a:p>
          <a:p>
            <a:pPr algn="ctr"/>
            <a:endParaRPr lang="en-US" sz="2800" b="0">
              <a:latin typeface="Times New Roman" charset="0"/>
            </a:endParaRPr>
          </a:p>
        </p:txBody>
      </p:sp>
    </p:spTree>
    <p:extLst>
      <p:ext uri="{BB962C8B-B14F-4D97-AF65-F5344CB8AC3E}">
        <p14:creationId xmlns:p14="http://schemas.microsoft.com/office/powerpoint/2010/main" val="413167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DNS Root Servers</a:t>
            </a:r>
          </a:p>
        </p:txBody>
      </p:sp>
      <p:sp>
        <p:nvSpPr>
          <p:cNvPr id="73732" name="Rectangle 3"/>
          <p:cNvSpPr>
            <a:spLocks noGrp="1" noChangeArrowheads="1"/>
          </p:cNvSpPr>
          <p:nvPr>
            <p:ph idx="1"/>
          </p:nvPr>
        </p:nvSpPr>
        <p:spPr>
          <a:xfrm>
            <a:off x="457200" y="1152526"/>
            <a:ext cx="8534400" cy="4978400"/>
          </a:xfrm>
        </p:spPr>
        <p:txBody>
          <a:bodyPr/>
          <a:lstStyle/>
          <a:p>
            <a:r>
              <a:rPr lang="en-US" sz="2400" dirty="0">
                <a:latin typeface="Arial" charset="0"/>
                <a:cs typeface="Arial" charset="0"/>
              </a:rPr>
              <a:t>13 root servers (see </a:t>
            </a:r>
            <a:r>
              <a:rPr lang="en-US" sz="2400" dirty="0">
                <a:latin typeface="Arial" charset="0"/>
                <a:cs typeface="Arial" charset="0"/>
                <a:hlinkClick r:id="rId3"/>
              </a:rPr>
              <a:t>http://www.root-servers.org</a:t>
            </a:r>
            <a:r>
              <a:rPr lang="en-US" sz="2400" dirty="0" smtClean="0">
                <a:latin typeface="Arial" charset="0"/>
                <a:cs typeface="Arial" charset="0"/>
                <a:hlinkClick r:id="rId3"/>
              </a:rPr>
              <a:t>/)</a:t>
            </a:r>
            <a:endParaRPr lang="en-US" sz="2400" dirty="0" smtClean="0">
              <a:latin typeface="Arial" charset="0"/>
              <a:cs typeface="Arial" charset="0"/>
            </a:endParaRPr>
          </a:p>
          <a:p>
            <a:pPr lvl="1"/>
            <a:r>
              <a:rPr lang="en-US" sz="1800" dirty="0" smtClean="0">
                <a:latin typeface="Arial" charset="0"/>
                <a:ea typeface="Arial" charset="0"/>
                <a:cs typeface="Arial" charset="0"/>
              </a:rPr>
              <a:t>Labeled </a:t>
            </a:r>
            <a:r>
              <a:rPr lang="en-US" sz="1800" dirty="0">
                <a:latin typeface="Arial" charset="0"/>
                <a:ea typeface="Arial" charset="0"/>
                <a:cs typeface="Arial" charset="0"/>
              </a:rPr>
              <a:t>A through </a:t>
            </a:r>
            <a:r>
              <a:rPr lang="en-US" sz="1800" dirty="0" smtClean="0">
                <a:latin typeface="Arial" charset="0"/>
                <a:ea typeface="Arial" charset="0"/>
                <a:cs typeface="Arial" charset="0"/>
              </a:rPr>
              <a:t>M</a:t>
            </a:r>
            <a:br>
              <a:rPr lang="en-US" sz="1800" dirty="0" smtClean="0">
                <a:latin typeface="Arial" charset="0"/>
                <a:ea typeface="Arial" charset="0"/>
                <a:cs typeface="Arial" charset="0"/>
              </a:rPr>
            </a:br>
            <a:endParaRPr lang="en-US" sz="1800" dirty="0">
              <a:latin typeface="Arial" charset="0"/>
              <a:ea typeface="Arial" charset="0"/>
              <a:cs typeface="Arial" charset="0"/>
            </a:endParaRPr>
          </a:p>
          <a:p>
            <a:pPr>
              <a:lnSpc>
                <a:spcPct val="60000"/>
              </a:lnSpc>
            </a:pPr>
            <a:r>
              <a:rPr lang="en-US" sz="2400" b="1" dirty="0" smtClean="0">
                <a:solidFill>
                  <a:srgbClr val="FF0000"/>
                </a:solidFill>
                <a:latin typeface="Arial" charset="0"/>
                <a:cs typeface="Arial" charset="0"/>
              </a:rPr>
              <a:t>How can we seamlessly scale this further?</a:t>
            </a:r>
            <a:endParaRPr lang="en-US" sz="2400" b="1" dirty="0">
              <a:solidFill>
                <a:srgbClr val="FF0000"/>
              </a:solidFill>
              <a:latin typeface="Arial" charset="0"/>
              <a:cs typeface="Arial" charset="0"/>
            </a:endParaRPr>
          </a:p>
        </p:txBody>
      </p:sp>
      <p:sp>
        <p:nvSpPr>
          <p:cNvPr id="73730"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C4FD70E6-7BAC-684F-BFE8-AA51632EFF2F}" type="slidenum">
              <a:rPr lang="en-US" sz="1400" b="0">
                <a:latin typeface="Times New Roman" charset="0"/>
              </a:rPr>
              <a:pPr eaLnBrk="1" hangingPunct="1"/>
              <a:t>43</a:t>
            </a:fld>
            <a:endParaRPr lang="en-US" sz="1400" b="0">
              <a:latin typeface="Times New Roman" charset="0"/>
            </a:endParaRPr>
          </a:p>
        </p:txBody>
      </p:sp>
      <p:sp>
        <p:nvSpPr>
          <p:cNvPr id="73733" name="AutoShape 4"/>
          <p:cNvSpPr>
            <a:spLocks noChangeAspect="1" noChangeArrowheads="1"/>
          </p:cNvSpPr>
          <p:nvPr/>
        </p:nvSpPr>
        <p:spPr bwMode="auto">
          <a:xfrm>
            <a:off x="481013" y="3089275"/>
            <a:ext cx="7234237" cy="3643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pic>
        <p:nvPicPr>
          <p:cNvPr id="73734" name="Picture 5" descr="world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065588"/>
            <a:ext cx="5400675"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735" name="Freeform 6"/>
          <p:cNvSpPr>
            <a:spLocks/>
          </p:cNvSpPr>
          <p:nvPr/>
        </p:nvSpPr>
        <p:spPr bwMode="auto">
          <a:xfrm>
            <a:off x="2605088" y="3267075"/>
            <a:ext cx="804862" cy="1511300"/>
          </a:xfrm>
          <a:custGeom>
            <a:avLst/>
            <a:gdLst>
              <a:gd name="T0" fmla="*/ 0 w 963"/>
              <a:gd name="T1" fmla="*/ 0 h 1893"/>
              <a:gd name="T2" fmla="*/ 0 w 963"/>
              <a:gd name="T3" fmla="*/ 742477 h 1893"/>
              <a:gd name="T4" fmla="*/ 804862 w 963"/>
              <a:gd name="T5" fmla="*/ 1511300 h 1893"/>
              <a:gd name="T6" fmla="*/ 0 60000 65536"/>
              <a:gd name="T7" fmla="*/ 0 60000 65536"/>
              <a:gd name="T8" fmla="*/ 0 60000 65536"/>
              <a:gd name="T9" fmla="*/ 0 w 963"/>
              <a:gd name="T10" fmla="*/ 0 h 1893"/>
              <a:gd name="T11" fmla="*/ 963 w 963"/>
              <a:gd name="T12" fmla="*/ 1893 h 1893"/>
            </a:gdLst>
            <a:ahLst/>
            <a:cxnLst>
              <a:cxn ang="T6">
                <a:pos x="T0" y="T1"/>
              </a:cxn>
              <a:cxn ang="T7">
                <a:pos x="T2" y="T3"/>
              </a:cxn>
              <a:cxn ang="T8">
                <a:pos x="T4" y="T5"/>
              </a:cxn>
            </a:cxnLst>
            <a:rect l="T9" t="T10" r="T11" b="T12"/>
            <a:pathLst>
              <a:path w="963" h="1893">
                <a:moveTo>
                  <a:pt x="0" y="0"/>
                </a:moveTo>
                <a:lnTo>
                  <a:pt x="0" y="930"/>
                </a:lnTo>
                <a:lnTo>
                  <a:pt x="963" y="1893"/>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3736" name="Text Box 7"/>
          <p:cNvSpPr txBox="1">
            <a:spLocks noChangeArrowheads="1"/>
          </p:cNvSpPr>
          <p:nvPr/>
        </p:nvSpPr>
        <p:spPr bwMode="auto">
          <a:xfrm>
            <a:off x="654050" y="5627688"/>
            <a:ext cx="2633663" cy="452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400" b="0">
                <a:solidFill>
                  <a:srgbClr val="000000"/>
                </a:solidFill>
                <a:latin typeface="Arial" charset="0"/>
              </a:rPr>
              <a:t>B USC-ISI Marina del Rey, CA</a:t>
            </a:r>
          </a:p>
          <a:p>
            <a:pPr algn="l"/>
            <a:r>
              <a:rPr lang="en-US" sz="1400" b="0">
                <a:solidFill>
                  <a:srgbClr val="000000"/>
                </a:solidFill>
                <a:latin typeface="Arial" charset="0"/>
              </a:rPr>
              <a:t>L ICANN Los Angeles, CA</a:t>
            </a:r>
          </a:p>
          <a:p>
            <a:pPr algn="ctr"/>
            <a:endParaRPr lang="en-US" sz="2400" b="0">
              <a:latin typeface="Times New Roman" charset="0"/>
            </a:endParaRPr>
          </a:p>
        </p:txBody>
      </p:sp>
      <p:sp>
        <p:nvSpPr>
          <p:cNvPr id="73737" name="Freeform 8"/>
          <p:cNvSpPr>
            <a:spLocks/>
          </p:cNvSpPr>
          <p:nvPr/>
        </p:nvSpPr>
        <p:spPr bwMode="auto">
          <a:xfrm>
            <a:off x="1789113" y="4965700"/>
            <a:ext cx="952500" cy="668338"/>
          </a:xfrm>
          <a:custGeom>
            <a:avLst/>
            <a:gdLst>
              <a:gd name="T0" fmla="*/ 0 w 582"/>
              <a:gd name="T1" fmla="*/ 668338 h 426"/>
              <a:gd name="T2" fmla="*/ 952500 w 582"/>
              <a:gd name="T3" fmla="*/ 0 h 426"/>
              <a:gd name="T4" fmla="*/ 0 60000 65536"/>
              <a:gd name="T5" fmla="*/ 0 60000 65536"/>
              <a:gd name="T6" fmla="*/ 0 w 582"/>
              <a:gd name="T7" fmla="*/ 0 h 426"/>
              <a:gd name="T8" fmla="*/ 582 w 582"/>
              <a:gd name="T9" fmla="*/ 426 h 426"/>
            </a:gdLst>
            <a:ahLst/>
            <a:cxnLst>
              <a:cxn ang="T4">
                <a:pos x="T0" y="T1"/>
              </a:cxn>
              <a:cxn ang="T5">
                <a:pos x="T2" y="T3"/>
              </a:cxn>
            </a:cxnLst>
            <a:rect l="T6" t="T7" r="T8" b="T9"/>
            <a:pathLst>
              <a:path w="582" h="426">
                <a:moveTo>
                  <a:pt x="0" y="426"/>
                </a:moveTo>
                <a:lnTo>
                  <a:pt x="582" y="0"/>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3738" name="Text Box 9"/>
          <p:cNvSpPr txBox="1">
            <a:spLocks noChangeArrowheads="1"/>
          </p:cNvSpPr>
          <p:nvPr/>
        </p:nvSpPr>
        <p:spPr bwMode="auto">
          <a:xfrm>
            <a:off x="347663" y="3903663"/>
            <a:ext cx="2573337" cy="960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400" b="0">
                <a:solidFill>
                  <a:srgbClr val="000000"/>
                </a:solidFill>
                <a:latin typeface="Arial" charset="0"/>
              </a:rPr>
              <a:t>E NASA Mt View, CA</a:t>
            </a:r>
          </a:p>
          <a:p>
            <a:pPr algn="l"/>
            <a:r>
              <a:rPr lang="en-US" sz="1400" b="0">
                <a:solidFill>
                  <a:srgbClr val="000000"/>
                </a:solidFill>
                <a:latin typeface="Arial" charset="0"/>
              </a:rPr>
              <a:t>F  Internet Software</a:t>
            </a:r>
          </a:p>
          <a:p>
            <a:pPr algn="l"/>
            <a:r>
              <a:rPr lang="en-US" sz="1400" b="0">
                <a:solidFill>
                  <a:srgbClr val="000000"/>
                </a:solidFill>
                <a:latin typeface="Arial" charset="0"/>
              </a:rPr>
              <a:t>    Consortium </a:t>
            </a:r>
          </a:p>
          <a:p>
            <a:pPr algn="l"/>
            <a:r>
              <a:rPr lang="en-US" sz="1400" b="0">
                <a:solidFill>
                  <a:srgbClr val="000000"/>
                </a:solidFill>
                <a:latin typeface="Arial" charset="0"/>
              </a:rPr>
              <a:t>    Palo</a:t>
            </a:r>
            <a:r>
              <a:rPr lang="en-US" sz="1200" b="0">
                <a:solidFill>
                  <a:srgbClr val="000000"/>
                </a:solidFill>
                <a:latin typeface="Arial" charset="0"/>
              </a:rPr>
              <a:t> </a:t>
            </a:r>
            <a:r>
              <a:rPr lang="en-US" sz="1400" b="0">
                <a:solidFill>
                  <a:srgbClr val="000000"/>
                </a:solidFill>
                <a:latin typeface="Arial" charset="0"/>
              </a:rPr>
              <a:t>Alto, CA</a:t>
            </a:r>
            <a:endParaRPr lang="en-US" sz="3200" b="0">
              <a:latin typeface="Times New Roman" charset="0"/>
            </a:endParaRPr>
          </a:p>
        </p:txBody>
      </p:sp>
      <p:sp>
        <p:nvSpPr>
          <p:cNvPr id="73739" name="Freeform 10"/>
          <p:cNvSpPr>
            <a:spLocks/>
          </p:cNvSpPr>
          <p:nvPr/>
        </p:nvSpPr>
        <p:spPr bwMode="auto">
          <a:xfrm flipV="1">
            <a:off x="1660525" y="4665663"/>
            <a:ext cx="1022350" cy="225425"/>
          </a:xfrm>
          <a:custGeom>
            <a:avLst/>
            <a:gdLst>
              <a:gd name="T0" fmla="*/ 0 w 582"/>
              <a:gd name="T1" fmla="*/ 225425 h 426"/>
              <a:gd name="T2" fmla="*/ 1022350 w 582"/>
              <a:gd name="T3" fmla="*/ 0 h 426"/>
              <a:gd name="T4" fmla="*/ 0 60000 65536"/>
              <a:gd name="T5" fmla="*/ 0 60000 65536"/>
              <a:gd name="T6" fmla="*/ 0 w 582"/>
              <a:gd name="T7" fmla="*/ 0 h 426"/>
              <a:gd name="T8" fmla="*/ 582 w 582"/>
              <a:gd name="T9" fmla="*/ 426 h 426"/>
            </a:gdLst>
            <a:ahLst/>
            <a:cxnLst>
              <a:cxn ang="T4">
                <a:pos x="T0" y="T1"/>
              </a:cxn>
              <a:cxn ang="T5">
                <a:pos x="T2" y="T3"/>
              </a:cxn>
            </a:cxnLst>
            <a:rect l="T6" t="T7" r="T8" b="T9"/>
            <a:pathLst>
              <a:path w="582" h="426">
                <a:moveTo>
                  <a:pt x="0" y="426"/>
                </a:moveTo>
                <a:lnTo>
                  <a:pt x="582" y="0"/>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3740" name="Text Box 11"/>
          <p:cNvSpPr txBox="1">
            <a:spLocks noChangeArrowheads="1"/>
          </p:cNvSpPr>
          <p:nvPr/>
        </p:nvSpPr>
        <p:spPr bwMode="auto">
          <a:xfrm>
            <a:off x="5253038" y="3570288"/>
            <a:ext cx="2498725"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r>
              <a:rPr lang="en-US" sz="1400" b="0">
                <a:solidFill>
                  <a:srgbClr val="000000"/>
                </a:solidFill>
                <a:latin typeface="Arial" charset="0"/>
              </a:rPr>
              <a:t>I </a:t>
            </a:r>
            <a:r>
              <a:rPr lang="en-US" sz="1400" b="0">
                <a:latin typeface="Arial" charset="0"/>
              </a:rPr>
              <a:t>Autonomica,</a:t>
            </a:r>
            <a:r>
              <a:rPr lang="en-US" sz="1400" b="0">
                <a:solidFill>
                  <a:srgbClr val="000000"/>
                </a:solidFill>
                <a:latin typeface="Arial" charset="0"/>
              </a:rPr>
              <a:t> Stockholm</a:t>
            </a:r>
          </a:p>
        </p:txBody>
      </p:sp>
      <p:sp>
        <p:nvSpPr>
          <p:cNvPr id="73741" name="Freeform 12"/>
          <p:cNvSpPr>
            <a:spLocks/>
          </p:cNvSpPr>
          <p:nvPr/>
        </p:nvSpPr>
        <p:spPr bwMode="auto">
          <a:xfrm>
            <a:off x="4797425" y="3813175"/>
            <a:ext cx="849313" cy="674688"/>
          </a:xfrm>
          <a:custGeom>
            <a:avLst/>
            <a:gdLst>
              <a:gd name="T0" fmla="*/ 849313 w 666"/>
              <a:gd name="T1" fmla="*/ 0 h 1005"/>
              <a:gd name="T2" fmla="*/ 0 w 666"/>
              <a:gd name="T3" fmla="*/ 674688 h 1005"/>
              <a:gd name="T4" fmla="*/ 0 60000 65536"/>
              <a:gd name="T5" fmla="*/ 0 60000 65536"/>
              <a:gd name="T6" fmla="*/ 0 w 666"/>
              <a:gd name="T7" fmla="*/ 0 h 1005"/>
              <a:gd name="T8" fmla="*/ 666 w 666"/>
              <a:gd name="T9" fmla="*/ 1005 h 1005"/>
            </a:gdLst>
            <a:ahLst/>
            <a:cxnLst>
              <a:cxn ang="T4">
                <a:pos x="T0" y="T1"/>
              </a:cxn>
              <a:cxn ang="T5">
                <a:pos x="T2" y="T3"/>
              </a:cxn>
            </a:cxnLst>
            <a:rect l="T6" t="T7" r="T8" b="T9"/>
            <a:pathLst>
              <a:path w="666" h="1005">
                <a:moveTo>
                  <a:pt x="666" y="0"/>
                </a:moveTo>
                <a:lnTo>
                  <a:pt x="0" y="1005"/>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3742" name="Text Box 13"/>
          <p:cNvSpPr txBox="1">
            <a:spLocks noChangeArrowheads="1"/>
          </p:cNvSpPr>
          <p:nvPr/>
        </p:nvSpPr>
        <p:spPr bwMode="auto">
          <a:xfrm>
            <a:off x="5299075" y="3216275"/>
            <a:ext cx="3844925" cy="22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400" b="0">
                <a:solidFill>
                  <a:srgbClr val="000000"/>
                </a:solidFill>
                <a:latin typeface="Arial" charset="0"/>
              </a:rPr>
              <a:t>K RIPE London</a:t>
            </a:r>
            <a:endParaRPr lang="en-US" sz="3200" b="0">
              <a:latin typeface="Times New Roman" charset="0"/>
            </a:endParaRPr>
          </a:p>
        </p:txBody>
      </p:sp>
      <p:sp>
        <p:nvSpPr>
          <p:cNvPr id="73743" name="Freeform 14"/>
          <p:cNvSpPr>
            <a:spLocks/>
          </p:cNvSpPr>
          <p:nvPr/>
        </p:nvSpPr>
        <p:spPr bwMode="auto">
          <a:xfrm>
            <a:off x="4570413" y="3433763"/>
            <a:ext cx="771525" cy="1158875"/>
          </a:xfrm>
          <a:custGeom>
            <a:avLst/>
            <a:gdLst>
              <a:gd name="T0" fmla="*/ 771525 w 922"/>
              <a:gd name="T1" fmla="*/ 0 h 1448"/>
              <a:gd name="T2" fmla="*/ 0 w 922"/>
              <a:gd name="T3" fmla="*/ 1158875 h 1448"/>
              <a:gd name="T4" fmla="*/ 0 60000 65536"/>
              <a:gd name="T5" fmla="*/ 0 60000 65536"/>
              <a:gd name="T6" fmla="*/ 0 w 922"/>
              <a:gd name="T7" fmla="*/ 0 h 1448"/>
              <a:gd name="T8" fmla="*/ 922 w 922"/>
              <a:gd name="T9" fmla="*/ 1448 h 1448"/>
            </a:gdLst>
            <a:ahLst/>
            <a:cxnLst>
              <a:cxn ang="T4">
                <a:pos x="T0" y="T1"/>
              </a:cxn>
              <a:cxn ang="T5">
                <a:pos x="T2" y="T3"/>
              </a:cxn>
            </a:cxnLst>
            <a:rect l="T6" t="T7" r="T8" b="T9"/>
            <a:pathLst>
              <a:path w="922" h="1448">
                <a:moveTo>
                  <a:pt x="922" y="0"/>
                </a:moveTo>
                <a:lnTo>
                  <a:pt x="0" y="1448"/>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3744" name="Text Box 15"/>
          <p:cNvSpPr txBox="1">
            <a:spLocks noChangeArrowheads="1"/>
          </p:cNvSpPr>
          <p:nvPr/>
        </p:nvSpPr>
        <p:spPr bwMode="auto">
          <a:xfrm>
            <a:off x="7221538" y="4402138"/>
            <a:ext cx="1565275" cy="28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400" b="0">
                <a:solidFill>
                  <a:srgbClr val="000000"/>
                </a:solidFill>
                <a:latin typeface="Arial" charset="0"/>
              </a:rPr>
              <a:t>M WIDE Tokyo</a:t>
            </a:r>
            <a:endParaRPr lang="en-US" sz="3200" b="0">
              <a:latin typeface="Times New Roman" charset="0"/>
            </a:endParaRPr>
          </a:p>
        </p:txBody>
      </p:sp>
      <p:sp>
        <p:nvSpPr>
          <p:cNvPr id="73745" name="Freeform 16"/>
          <p:cNvSpPr>
            <a:spLocks/>
          </p:cNvSpPr>
          <p:nvPr/>
        </p:nvSpPr>
        <p:spPr bwMode="auto">
          <a:xfrm>
            <a:off x="6851650" y="4632325"/>
            <a:ext cx="331788" cy="231775"/>
          </a:xfrm>
          <a:custGeom>
            <a:avLst/>
            <a:gdLst>
              <a:gd name="T0" fmla="*/ 331788 w 252"/>
              <a:gd name="T1" fmla="*/ 0 h 462"/>
              <a:gd name="T2" fmla="*/ 0 w 252"/>
              <a:gd name="T3" fmla="*/ 231775 h 462"/>
              <a:gd name="T4" fmla="*/ 0 60000 65536"/>
              <a:gd name="T5" fmla="*/ 0 60000 65536"/>
              <a:gd name="T6" fmla="*/ 0 w 252"/>
              <a:gd name="T7" fmla="*/ 0 h 462"/>
              <a:gd name="T8" fmla="*/ 252 w 252"/>
              <a:gd name="T9" fmla="*/ 462 h 462"/>
            </a:gdLst>
            <a:ahLst/>
            <a:cxnLst>
              <a:cxn ang="T4">
                <a:pos x="T0" y="T1"/>
              </a:cxn>
              <a:cxn ang="T5">
                <a:pos x="T2" y="T3"/>
              </a:cxn>
            </a:cxnLst>
            <a:rect l="T6" t="T7" r="T8" b="T9"/>
            <a:pathLst>
              <a:path w="252" h="462">
                <a:moveTo>
                  <a:pt x="252" y="0"/>
                </a:moveTo>
                <a:lnTo>
                  <a:pt x="0" y="462"/>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3746" name="Text Box 17"/>
          <p:cNvSpPr txBox="1">
            <a:spLocks noChangeArrowheads="1"/>
          </p:cNvSpPr>
          <p:nvPr/>
        </p:nvSpPr>
        <p:spPr bwMode="auto">
          <a:xfrm>
            <a:off x="2665413" y="2559050"/>
            <a:ext cx="3903662" cy="1304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400" b="0">
                <a:solidFill>
                  <a:srgbClr val="000000"/>
                </a:solidFill>
                <a:latin typeface="Arial" charset="0"/>
              </a:rPr>
              <a:t>A Verisign, Dulles, VA</a:t>
            </a:r>
          </a:p>
          <a:p>
            <a:pPr algn="l"/>
            <a:r>
              <a:rPr lang="en-US" sz="1400" b="0">
                <a:solidFill>
                  <a:srgbClr val="000000"/>
                </a:solidFill>
                <a:latin typeface="Arial" charset="0"/>
              </a:rPr>
              <a:t>C Cogent, Herndon, VA</a:t>
            </a:r>
          </a:p>
          <a:p>
            <a:pPr algn="l"/>
            <a:r>
              <a:rPr lang="en-US" sz="1400" b="0">
                <a:solidFill>
                  <a:srgbClr val="000000"/>
                </a:solidFill>
                <a:latin typeface="Arial" charset="0"/>
              </a:rPr>
              <a:t>D U Maryland College Park, MD</a:t>
            </a:r>
          </a:p>
          <a:p>
            <a:pPr algn="l"/>
            <a:r>
              <a:rPr lang="en-US" sz="1400" b="0">
                <a:solidFill>
                  <a:srgbClr val="000000"/>
                </a:solidFill>
                <a:latin typeface="Arial" charset="0"/>
              </a:rPr>
              <a:t>G US DoD Vienna, VA</a:t>
            </a:r>
          </a:p>
          <a:p>
            <a:pPr algn="l"/>
            <a:r>
              <a:rPr lang="en-US" sz="1400" b="0">
                <a:solidFill>
                  <a:srgbClr val="000000"/>
                </a:solidFill>
                <a:latin typeface="Arial" charset="0"/>
              </a:rPr>
              <a:t>H ARL Aberdeen, MD</a:t>
            </a:r>
          </a:p>
          <a:p>
            <a:pPr algn="l"/>
            <a:r>
              <a:rPr lang="en-US" sz="1400" b="0">
                <a:solidFill>
                  <a:srgbClr val="000000"/>
                </a:solidFill>
                <a:latin typeface="Arial" charset="0"/>
              </a:rPr>
              <a:t>J Verisign</a:t>
            </a:r>
          </a:p>
          <a:p>
            <a:pPr algn="ctr"/>
            <a:endParaRPr lang="en-US" sz="2800" b="0">
              <a:latin typeface="Times New Roman" charset="0"/>
            </a:endParaRPr>
          </a:p>
        </p:txBody>
      </p:sp>
    </p:spTree>
    <p:extLst>
      <p:ext uri="{BB962C8B-B14F-4D97-AF65-F5344CB8AC3E}">
        <p14:creationId xmlns:p14="http://schemas.microsoft.com/office/powerpoint/2010/main" val="2113753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Anycast</a:t>
            </a:r>
            <a:endParaRPr lang="en-US" dirty="0"/>
          </a:p>
        </p:txBody>
      </p:sp>
      <p:sp>
        <p:nvSpPr>
          <p:cNvPr id="7" name="Content Placeholder 6"/>
          <p:cNvSpPr>
            <a:spLocks noGrp="1"/>
          </p:cNvSpPr>
          <p:nvPr>
            <p:ph idx="1"/>
          </p:nvPr>
        </p:nvSpPr>
        <p:spPr/>
        <p:txBody>
          <a:bodyPr/>
          <a:lstStyle/>
          <a:p>
            <a:r>
              <a:rPr lang="en-US" dirty="0" smtClean="0"/>
              <a:t>Routing finds shortest paths to destination</a:t>
            </a:r>
          </a:p>
          <a:p>
            <a:pPr lvl="1"/>
            <a:endParaRPr lang="en-US" dirty="0" smtClean="0"/>
          </a:p>
          <a:p>
            <a:r>
              <a:rPr lang="en-US" dirty="0" smtClean="0"/>
              <a:t>If several locations are given the same address, then the network will deliver the packet to the closest location with that address</a:t>
            </a:r>
          </a:p>
          <a:p>
            <a:pPr lvl="1"/>
            <a:endParaRPr lang="en-US" dirty="0" smtClean="0"/>
          </a:p>
          <a:p>
            <a:r>
              <a:rPr lang="en-US" dirty="0"/>
              <a:t>This is called “</a:t>
            </a:r>
            <a:r>
              <a:rPr lang="en-US" dirty="0" err="1"/>
              <a:t>anycast</a:t>
            </a:r>
            <a:r>
              <a:rPr lang="en-US" dirty="0"/>
              <a:t>”</a:t>
            </a:r>
          </a:p>
          <a:p>
            <a:pPr lvl="1"/>
            <a:r>
              <a:rPr lang="en-US" dirty="0"/>
              <a:t>No modification of routing is needed for this….</a:t>
            </a:r>
          </a:p>
          <a:p>
            <a:pPr lvl="1"/>
            <a:endParaRPr lang="en-US" dirty="0"/>
          </a:p>
          <a:p>
            <a:r>
              <a:rPr lang="en-US" dirty="0" smtClean="0"/>
              <a:t>Allows for seamless replication of resources</a:t>
            </a:r>
          </a:p>
          <a:p>
            <a:pPr lvl="1"/>
            <a:r>
              <a:rPr lang="en-US" i="1" dirty="0" smtClean="0"/>
              <a:t>Any problems with this approach?</a:t>
            </a:r>
          </a:p>
          <a:p>
            <a:pPr lvl="1"/>
            <a:endParaRPr lang="en-US" dirty="0" smtClean="0"/>
          </a:p>
        </p:txBody>
      </p:sp>
      <p:sp>
        <p:nvSpPr>
          <p:cNvPr id="5" name="Slide Number Placeholder 4"/>
          <p:cNvSpPr>
            <a:spLocks noGrp="1"/>
          </p:cNvSpPr>
          <p:nvPr>
            <p:ph type="sldNum" sz="quarter" idx="12"/>
          </p:nvPr>
        </p:nvSpPr>
        <p:spPr/>
        <p:txBody>
          <a:bodyPr/>
          <a:lstStyle/>
          <a:p>
            <a:pPr>
              <a:defRPr/>
            </a:pPr>
            <a:fld id="{447CFE19-E9AE-8742-BA53-04A34F84B71E}" type="slidenum">
              <a:rPr lang="en-US" smtClean="0"/>
              <a:pPr>
                <a:defRPr/>
              </a:pPr>
              <a:t>44</a:t>
            </a:fld>
            <a:endParaRPr lang="en-US"/>
          </a:p>
        </p:txBody>
      </p:sp>
    </p:spTree>
    <p:extLst>
      <p:ext uri="{BB962C8B-B14F-4D97-AF65-F5344CB8AC3E}">
        <p14:creationId xmlns:p14="http://schemas.microsoft.com/office/powerpoint/2010/main" val="704932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DNS Root Servers</a:t>
            </a:r>
          </a:p>
        </p:txBody>
      </p:sp>
      <p:sp>
        <p:nvSpPr>
          <p:cNvPr id="75780" name="Rectangle 3"/>
          <p:cNvSpPr>
            <a:spLocks noGrp="1" noChangeArrowheads="1"/>
          </p:cNvSpPr>
          <p:nvPr>
            <p:ph idx="1"/>
          </p:nvPr>
        </p:nvSpPr>
        <p:spPr>
          <a:xfrm>
            <a:off x="152400" y="1295400"/>
            <a:ext cx="8839200" cy="4835525"/>
          </a:xfrm>
        </p:spPr>
        <p:txBody>
          <a:bodyPr/>
          <a:lstStyle/>
          <a:p>
            <a:r>
              <a:rPr lang="en-US" sz="2400" dirty="0">
                <a:latin typeface="Arial" charset="0"/>
                <a:cs typeface="Arial" charset="0"/>
              </a:rPr>
              <a:t>13 root servers (see http://</a:t>
            </a:r>
            <a:r>
              <a:rPr lang="en-US" sz="2400" dirty="0" err="1">
                <a:latin typeface="Arial" charset="0"/>
                <a:cs typeface="Arial" charset="0"/>
              </a:rPr>
              <a:t>www.root-servers.org</a:t>
            </a:r>
            <a:r>
              <a:rPr lang="en-US" sz="2400" dirty="0">
                <a:latin typeface="Arial" charset="0"/>
                <a:cs typeface="Arial" charset="0"/>
              </a:rPr>
              <a:t>/)</a:t>
            </a:r>
          </a:p>
          <a:p>
            <a:pPr lvl="1"/>
            <a:r>
              <a:rPr lang="en-US" sz="2000" dirty="0">
                <a:latin typeface="Arial" charset="0"/>
                <a:ea typeface="Arial" charset="0"/>
                <a:cs typeface="Arial" charset="0"/>
              </a:rPr>
              <a:t>Labeled A through </a:t>
            </a:r>
            <a:r>
              <a:rPr lang="en-US" sz="2000" dirty="0" smtClean="0">
                <a:latin typeface="Arial" charset="0"/>
                <a:ea typeface="Arial" charset="0"/>
                <a:cs typeface="Arial" charset="0"/>
              </a:rPr>
              <a:t>M</a:t>
            </a:r>
          </a:p>
          <a:p>
            <a:r>
              <a:rPr lang="en-US" sz="2400" dirty="0" smtClean="0">
                <a:latin typeface="Arial" charset="0"/>
                <a:cs typeface="Arial" charset="0"/>
              </a:rPr>
              <a:t>Replication </a:t>
            </a:r>
            <a:r>
              <a:rPr lang="en-US" sz="2400" dirty="0">
                <a:latin typeface="Arial" charset="0"/>
                <a:cs typeface="Arial" charset="0"/>
              </a:rPr>
              <a:t>via </a:t>
            </a:r>
            <a:r>
              <a:rPr lang="en-US" sz="2400" dirty="0">
                <a:solidFill>
                  <a:srgbClr val="0000FF"/>
                </a:solidFill>
                <a:latin typeface="Arial" charset="0"/>
                <a:cs typeface="Arial" charset="0"/>
              </a:rPr>
              <a:t>any-casting</a:t>
            </a:r>
            <a:r>
              <a:rPr lang="en-US" sz="2400" dirty="0">
                <a:latin typeface="Arial" charset="0"/>
                <a:cs typeface="Arial" charset="0"/>
              </a:rPr>
              <a:t> (localized routing for addresses)</a:t>
            </a:r>
          </a:p>
          <a:p>
            <a:pPr>
              <a:lnSpc>
                <a:spcPct val="70000"/>
              </a:lnSpc>
            </a:pPr>
            <a:endParaRPr lang="en-US" sz="2400" dirty="0">
              <a:latin typeface="Arial" charset="0"/>
              <a:cs typeface="Arial" charset="0"/>
            </a:endParaRPr>
          </a:p>
        </p:txBody>
      </p:sp>
      <p:sp>
        <p:nvSpPr>
          <p:cNvPr id="75778"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96F0D4A6-DE04-924C-A809-A546483A9BE0}" type="slidenum">
              <a:rPr lang="en-US" sz="1400" b="0">
                <a:latin typeface="Times New Roman" charset="0"/>
              </a:rPr>
              <a:pPr eaLnBrk="1" hangingPunct="1"/>
              <a:t>45</a:t>
            </a:fld>
            <a:endParaRPr lang="en-US" sz="1400" b="0">
              <a:latin typeface="Times New Roman" charset="0"/>
            </a:endParaRPr>
          </a:p>
        </p:txBody>
      </p:sp>
      <p:sp>
        <p:nvSpPr>
          <p:cNvPr id="75781" name="AutoShape 4"/>
          <p:cNvSpPr>
            <a:spLocks noChangeAspect="1" noChangeArrowheads="1"/>
          </p:cNvSpPr>
          <p:nvPr/>
        </p:nvSpPr>
        <p:spPr bwMode="auto">
          <a:xfrm>
            <a:off x="457200" y="3214688"/>
            <a:ext cx="7234238" cy="3643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pic>
        <p:nvPicPr>
          <p:cNvPr id="75782" name="Picture 5" descr="worl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065588"/>
            <a:ext cx="5400675"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5783" name="Freeform 6"/>
          <p:cNvSpPr>
            <a:spLocks/>
          </p:cNvSpPr>
          <p:nvPr/>
        </p:nvSpPr>
        <p:spPr bwMode="auto">
          <a:xfrm>
            <a:off x="2605088" y="3267075"/>
            <a:ext cx="804862" cy="1511300"/>
          </a:xfrm>
          <a:custGeom>
            <a:avLst/>
            <a:gdLst>
              <a:gd name="T0" fmla="*/ 0 w 963"/>
              <a:gd name="T1" fmla="*/ 0 h 1893"/>
              <a:gd name="T2" fmla="*/ 0 w 963"/>
              <a:gd name="T3" fmla="*/ 742477 h 1893"/>
              <a:gd name="T4" fmla="*/ 804862 w 963"/>
              <a:gd name="T5" fmla="*/ 1511300 h 1893"/>
              <a:gd name="T6" fmla="*/ 0 60000 65536"/>
              <a:gd name="T7" fmla="*/ 0 60000 65536"/>
              <a:gd name="T8" fmla="*/ 0 60000 65536"/>
              <a:gd name="T9" fmla="*/ 0 w 963"/>
              <a:gd name="T10" fmla="*/ 0 h 1893"/>
              <a:gd name="T11" fmla="*/ 963 w 963"/>
              <a:gd name="T12" fmla="*/ 1893 h 1893"/>
            </a:gdLst>
            <a:ahLst/>
            <a:cxnLst>
              <a:cxn ang="T6">
                <a:pos x="T0" y="T1"/>
              </a:cxn>
              <a:cxn ang="T7">
                <a:pos x="T2" y="T3"/>
              </a:cxn>
              <a:cxn ang="T8">
                <a:pos x="T4" y="T5"/>
              </a:cxn>
            </a:cxnLst>
            <a:rect l="T9" t="T10" r="T11" b="T12"/>
            <a:pathLst>
              <a:path w="963" h="1893">
                <a:moveTo>
                  <a:pt x="0" y="0"/>
                </a:moveTo>
                <a:lnTo>
                  <a:pt x="0" y="930"/>
                </a:lnTo>
                <a:lnTo>
                  <a:pt x="963" y="1893"/>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784" name="Text Box 7"/>
          <p:cNvSpPr txBox="1">
            <a:spLocks noChangeArrowheads="1"/>
          </p:cNvSpPr>
          <p:nvPr/>
        </p:nvSpPr>
        <p:spPr bwMode="auto">
          <a:xfrm>
            <a:off x="654050" y="5627688"/>
            <a:ext cx="2633663" cy="452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400" b="0">
                <a:solidFill>
                  <a:srgbClr val="000000"/>
                </a:solidFill>
                <a:latin typeface="Arial" charset="0"/>
              </a:rPr>
              <a:t>B USC-ISI Marina del Rey, CA</a:t>
            </a:r>
          </a:p>
          <a:p>
            <a:pPr algn="l"/>
            <a:r>
              <a:rPr lang="en-US" sz="1400" b="0">
                <a:solidFill>
                  <a:srgbClr val="000000"/>
                </a:solidFill>
                <a:latin typeface="Arial" charset="0"/>
              </a:rPr>
              <a:t>L ICANN Los Angeles, CA</a:t>
            </a:r>
          </a:p>
          <a:p>
            <a:pPr algn="ctr"/>
            <a:endParaRPr lang="en-US" sz="2400" b="0">
              <a:latin typeface="Times New Roman" charset="0"/>
            </a:endParaRPr>
          </a:p>
        </p:txBody>
      </p:sp>
      <p:sp>
        <p:nvSpPr>
          <p:cNvPr id="75785" name="Freeform 8"/>
          <p:cNvSpPr>
            <a:spLocks/>
          </p:cNvSpPr>
          <p:nvPr/>
        </p:nvSpPr>
        <p:spPr bwMode="auto">
          <a:xfrm>
            <a:off x="1789113" y="4965700"/>
            <a:ext cx="952500" cy="668338"/>
          </a:xfrm>
          <a:custGeom>
            <a:avLst/>
            <a:gdLst>
              <a:gd name="T0" fmla="*/ 0 w 582"/>
              <a:gd name="T1" fmla="*/ 668338 h 426"/>
              <a:gd name="T2" fmla="*/ 952500 w 582"/>
              <a:gd name="T3" fmla="*/ 0 h 426"/>
              <a:gd name="T4" fmla="*/ 0 60000 65536"/>
              <a:gd name="T5" fmla="*/ 0 60000 65536"/>
              <a:gd name="T6" fmla="*/ 0 w 582"/>
              <a:gd name="T7" fmla="*/ 0 h 426"/>
              <a:gd name="T8" fmla="*/ 582 w 582"/>
              <a:gd name="T9" fmla="*/ 426 h 426"/>
            </a:gdLst>
            <a:ahLst/>
            <a:cxnLst>
              <a:cxn ang="T4">
                <a:pos x="T0" y="T1"/>
              </a:cxn>
              <a:cxn ang="T5">
                <a:pos x="T2" y="T3"/>
              </a:cxn>
            </a:cxnLst>
            <a:rect l="T6" t="T7" r="T8" b="T9"/>
            <a:pathLst>
              <a:path w="582" h="426">
                <a:moveTo>
                  <a:pt x="0" y="426"/>
                </a:moveTo>
                <a:lnTo>
                  <a:pt x="582" y="0"/>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786" name="Text Box 9"/>
          <p:cNvSpPr txBox="1">
            <a:spLocks noChangeArrowheads="1"/>
          </p:cNvSpPr>
          <p:nvPr/>
        </p:nvSpPr>
        <p:spPr bwMode="auto">
          <a:xfrm>
            <a:off x="347663" y="3903663"/>
            <a:ext cx="2573337" cy="960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400" b="0">
                <a:solidFill>
                  <a:srgbClr val="000000"/>
                </a:solidFill>
                <a:latin typeface="Arial" charset="0"/>
              </a:rPr>
              <a:t>E NASA Mt View, CA</a:t>
            </a:r>
          </a:p>
          <a:p>
            <a:pPr algn="l"/>
            <a:r>
              <a:rPr lang="en-US" sz="1400" b="0">
                <a:solidFill>
                  <a:srgbClr val="000000"/>
                </a:solidFill>
                <a:latin typeface="Arial" charset="0"/>
              </a:rPr>
              <a:t>F  Internet Software</a:t>
            </a:r>
          </a:p>
          <a:p>
            <a:pPr algn="l"/>
            <a:r>
              <a:rPr lang="en-US" sz="1400" b="0">
                <a:solidFill>
                  <a:srgbClr val="000000"/>
                </a:solidFill>
                <a:latin typeface="Arial" charset="0"/>
              </a:rPr>
              <a:t>    Consortium,</a:t>
            </a:r>
          </a:p>
          <a:p>
            <a:pPr algn="l"/>
            <a:r>
              <a:rPr lang="en-US" sz="1400" b="0">
                <a:solidFill>
                  <a:srgbClr val="000000"/>
                </a:solidFill>
                <a:latin typeface="Arial" charset="0"/>
              </a:rPr>
              <a:t>    Palo</a:t>
            </a:r>
            <a:r>
              <a:rPr lang="en-US" sz="1200" b="0">
                <a:solidFill>
                  <a:srgbClr val="000000"/>
                </a:solidFill>
                <a:latin typeface="Arial" charset="0"/>
              </a:rPr>
              <a:t> </a:t>
            </a:r>
            <a:r>
              <a:rPr lang="en-US" sz="1400" b="0">
                <a:solidFill>
                  <a:srgbClr val="000000"/>
                </a:solidFill>
                <a:latin typeface="Arial" charset="0"/>
              </a:rPr>
              <a:t>Alto, CA</a:t>
            </a:r>
          </a:p>
          <a:p>
            <a:pPr algn="l"/>
            <a:r>
              <a:rPr lang="en-US" sz="1400" b="0">
                <a:solidFill>
                  <a:srgbClr val="000000"/>
                </a:solidFill>
                <a:latin typeface="Arial" charset="0"/>
              </a:rPr>
              <a:t>   (and 37 other locations)</a:t>
            </a:r>
          </a:p>
          <a:p>
            <a:pPr algn="ctr"/>
            <a:endParaRPr lang="en-US" sz="3200" b="0">
              <a:latin typeface="Times New Roman" charset="0"/>
            </a:endParaRPr>
          </a:p>
        </p:txBody>
      </p:sp>
      <p:sp>
        <p:nvSpPr>
          <p:cNvPr id="75787" name="Freeform 10"/>
          <p:cNvSpPr>
            <a:spLocks/>
          </p:cNvSpPr>
          <p:nvPr/>
        </p:nvSpPr>
        <p:spPr bwMode="auto">
          <a:xfrm flipV="1">
            <a:off x="1660525" y="4665663"/>
            <a:ext cx="1022350" cy="225425"/>
          </a:xfrm>
          <a:custGeom>
            <a:avLst/>
            <a:gdLst>
              <a:gd name="T0" fmla="*/ 0 w 582"/>
              <a:gd name="T1" fmla="*/ 225425 h 426"/>
              <a:gd name="T2" fmla="*/ 1022350 w 582"/>
              <a:gd name="T3" fmla="*/ 0 h 426"/>
              <a:gd name="T4" fmla="*/ 0 60000 65536"/>
              <a:gd name="T5" fmla="*/ 0 60000 65536"/>
              <a:gd name="T6" fmla="*/ 0 w 582"/>
              <a:gd name="T7" fmla="*/ 0 h 426"/>
              <a:gd name="T8" fmla="*/ 582 w 582"/>
              <a:gd name="T9" fmla="*/ 426 h 426"/>
            </a:gdLst>
            <a:ahLst/>
            <a:cxnLst>
              <a:cxn ang="T4">
                <a:pos x="T0" y="T1"/>
              </a:cxn>
              <a:cxn ang="T5">
                <a:pos x="T2" y="T3"/>
              </a:cxn>
            </a:cxnLst>
            <a:rect l="T6" t="T7" r="T8" b="T9"/>
            <a:pathLst>
              <a:path w="582" h="426">
                <a:moveTo>
                  <a:pt x="0" y="426"/>
                </a:moveTo>
                <a:lnTo>
                  <a:pt x="582" y="0"/>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788" name="Text Box 11"/>
          <p:cNvSpPr txBox="1">
            <a:spLocks noChangeArrowheads="1"/>
          </p:cNvSpPr>
          <p:nvPr/>
        </p:nvSpPr>
        <p:spPr bwMode="auto">
          <a:xfrm>
            <a:off x="5253038" y="3570288"/>
            <a:ext cx="2498725"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r>
              <a:rPr lang="en-US" sz="1400" b="0">
                <a:solidFill>
                  <a:srgbClr val="000000"/>
                </a:solidFill>
                <a:latin typeface="Arial" charset="0"/>
              </a:rPr>
              <a:t>I </a:t>
            </a:r>
            <a:r>
              <a:rPr lang="en-US" sz="1400" b="0">
                <a:latin typeface="Arial" charset="0"/>
              </a:rPr>
              <a:t>Autonomica,</a:t>
            </a:r>
            <a:r>
              <a:rPr lang="en-US" sz="1400" b="0">
                <a:solidFill>
                  <a:srgbClr val="000000"/>
                </a:solidFill>
                <a:latin typeface="Arial" charset="0"/>
              </a:rPr>
              <a:t> Stockholm (plus 29 other locations)</a:t>
            </a:r>
          </a:p>
        </p:txBody>
      </p:sp>
      <p:sp>
        <p:nvSpPr>
          <p:cNvPr id="75789" name="Freeform 12"/>
          <p:cNvSpPr>
            <a:spLocks/>
          </p:cNvSpPr>
          <p:nvPr/>
        </p:nvSpPr>
        <p:spPr bwMode="auto">
          <a:xfrm>
            <a:off x="4797425" y="3813175"/>
            <a:ext cx="849313" cy="674688"/>
          </a:xfrm>
          <a:custGeom>
            <a:avLst/>
            <a:gdLst>
              <a:gd name="T0" fmla="*/ 849313 w 666"/>
              <a:gd name="T1" fmla="*/ 0 h 1005"/>
              <a:gd name="T2" fmla="*/ 0 w 666"/>
              <a:gd name="T3" fmla="*/ 674688 h 1005"/>
              <a:gd name="T4" fmla="*/ 0 60000 65536"/>
              <a:gd name="T5" fmla="*/ 0 60000 65536"/>
              <a:gd name="T6" fmla="*/ 0 w 666"/>
              <a:gd name="T7" fmla="*/ 0 h 1005"/>
              <a:gd name="T8" fmla="*/ 666 w 666"/>
              <a:gd name="T9" fmla="*/ 1005 h 1005"/>
            </a:gdLst>
            <a:ahLst/>
            <a:cxnLst>
              <a:cxn ang="T4">
                <a:pos x="T0" y="T1"/>
              </a:cxn>
              <a:cxn ang="T5">
                <a:pos x="T2" y="T3"/>
              </a:cxn>
            </a:cxnLst>
            <a:rect l="T6" t="T7" r="T8" b="T9"/>
            <a:pathLst>
              <a:path w="666" h="1005">
                <a:moveTo>
                  <a:pt x="666" y="0"/>
                </a:moveTo>
                <a:lnTo>
                  <a:pt x="0" y="1005"/>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790" name="Text Box 13"/>
          <p:cNvSpPr txBox="1">
            <a:spLocks noChangeArrowheads="1"/>
          </p:cNvSpPr>
          <p:nvPr/>
        </p:nvSpPr>
        <p:spPr bwMode="auto">
          <a:xfrm>
            <a:off x="5299075" y="3216275"/>
            <a:ext cx="3844925" cy="22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400" b="0">
                <a:solidFill>
                  <a:srgbClr val="000000"/>
                </a:solidFill>
                <a:latin typeface="Arial" charset="0"/>
              </a:rPr>
              <a:t>K RIPE London (plus 16 other locations)</a:t>
            </a:r>
            <a:endParaRPr lang="en-US" sz="3200" b="0">
              <a:latin typeface="Times New Roman" charset="0"/>
            </a:endParaRPr>
          </a:p>
        </p:txBody>
      </p:sp>
      <p:sp>
        <p:nvSpPr>
          <p:cNvPr id="75791" name="Freeform 14"/>
          <p:cNvSpPr>
            <a:spLocks/>
          </p:cNvSpPr>
          <p:nvPr/>
        </p:nvSpPr>
        <p:spPr bwMode="auto">
          <a:xfrm>
            <a:off x="4570413" y="3433763"/>
            <a:ext cx="771525" cy="1158875"/>
          </a:xfrm>
          <a:custGeom>
            <a:avLst/>
            <a:gdLst>
              <a:gd name="T0" fmla="*/ 771525 w 922"/>
              <a:gd name="T1" fmla="*/ 0 h 1448"/>
              <a:gd name="T2" fmla="*/ 0 w 922"/>
              <a:gd name="T3" fmla="*/ 1158875 h 1448"/>
              <a:gd name="T4" fmla="*/ 0 60000 65536"/>
              <a:gd name="T5" fmla="*/ 0 60000 65536"/>
              <a:gd name="T6" fmla="*/ 0 w 922"/>
              <a:gd name="T7" fmla="*/ 0 h 1448"/>
              <a:gd name="T8" fmla="*/ 922 w 922"/>
              <a:gd name="T9" fmla="*/ 1448 h 1448"/>
            </a:gdLst>
            <a:ahLst/>
            <a:cxnLst>
              <a:cxn ang="T4">
                <a:pos x="T0" y="T1"/>
              </a:cxn>
              <a:cxn ang="T5">
                <a:pos x="T2" y="T3"/>
              </a:cxn>
            </a:cxnLst>
            <a:rect l="T6" t="T7" r="T8" b="T9"/>
            <a:pathLst>
              <a:path w="922" h="1448">
                <a:moveTo>
                  <a:pt x="922" y="0"/>
                </a:moveTo>
                <a:lnTo>
                  <a:pt x="0" y="1448"/>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792" name="Text Box 15"/>
          <p:cNvSpPr txBox="1">
            <a:spLocks noChangeArrowheads="1"/>
          </p:cNvSpPr>
          <p:nvPr/>
        </p:nvSpPr>
        <p:spPr bwMode="auto">
          <a:xfrm>
            <a:off x="7221538" y="4402138"/>
            <a:ext cx="1693862" cy="627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400" b="0">
                <a:solidFill>
                  <a:srgbClr val="000000"/>
                </a:solidFill>
                <a:latin typeface="Arial" charset="0"/>
              </a:rPr>
              <a:t>M WIDE Tokyo</a:t>
            </a:r>
          </a:p>
          <a:p>
            <a:pPr algn="l"/>
            <a:r>
              <a:rPr lang="en-US" sz="1400" b="0">
                <a:solidFill>
                  <a:srgbClr val="000000"/>
                </a:solidFill>
                <a:latin typeface="Arial" charset="0"/>
              </a:rPr>
              <a:t> plus Seoul, Paris,</a:t>
            </a:r>
            <a:br>
              <a:rPr lang="en-US" sz="1400" b="0">
                <a:solidFill>
                  <a:srgbClr val="000000"/>
                </a:solidFill>
                <a:latin typeface="Arial" charset="0"/>
              </a:rPr>
            </a:br>
            <a:r>
              <a:rPr lang="en-US" sz="1400" b="0">
                <a:solidFill>
                  <a:srgbClr val="000000"/>
                </a:solidFill>
                <a:latin typeface="Arial" charset="0"/>
              </a:rPr>
              <a:t> San Francisco</a:t>
            </a:r>
            <a:endParaRPr lang="en-US" sz="3200" b="0">
              <a:latin typeface="Times New Roman" charset="0"/>
            </a:endParaRPr>
          </a:p>
        </p:txBody>
      </p:sp>
      <p:sp>
        <p:nvSpPr>
          <p:cNvPr id="75793" name="Freeform 16"/>
          <p:cNvSpPr>
            <a:spLocks/>
          </p:cNvSpPr>
          <p:nvPr/>
        </p:nvSpPr>
        <p:spPr bwMode="auto">
          <a:xfrm>
            <a:off x="6851650" y="4632325"/>
            <a:ext cx="331788" cy="231775"/>
          </a:xfrm>
          <a:custGeom>
            <a:avLst/>
            <a:gdLst>
              <a:gd name="T0" fmla="*/ 331788 w 252"/>
              <a:gd name="T1" fmla="*/ 0 h 462"/>
              <a:gd name="T2" fmla="*/ 0 w 252"/>
              <a:gd name="T3" fmla="*/ 231775 h 462"/>
              <a:gd name="T4" fmla="*/ 0 60000 65536"/>
              <a:gd name="T5" fmla="*/ 0 60000 65536"/>
              <a:gd name="T6" fmla="*/ 0 w 252"/>
              <a:gd name="T7" fmla="*/ 0 h 462"/>
              <a:gd name="T8" fmla="*/ 252 w 252"/>
              <a:gd name="T9" fmla="*/ 462 h 462"/>
            </a:gdLst>
            <a:ahLst/>
            <a:cxnLst>
              <a:cxn ang="T4">
                <a:pos x="T0" y="T1"/>
              </a:cxn>
              <a:cxn ang="T5">
                <a:pos x="T2" y="T3"/>
              </a:cxn>
            </a:cxnLst>
            <a:rect l="T6" t="T7" r="T8" b="T9"/>
            <a:pathLst>
              <a:path w="252" h="462">
                <a:moveTo>
                  <a:pt x="252" y="0"/>
                </a:moveTo>
                <a:lnTo>
                  <a:pt x="0" y="462"/>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794" name="Text Box 17"/>
          <p:cNvSpPr txBox="1">
            <a:spLocks noChangeArrowheads="1"/>
          </p:cNvSpPr>
          <p:nvPr/>
        </p:nvSpPr>
        <p:spPr bwMode="auto">
          <a:xfrm>
            <a:off x="2665413" y="2559050"/>
            <a:ext cx="4878387" cy="1304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400" b="0">
                <a:solidFill>
                  <a:srgbClr val="000000"/>
                </a:solidFill>
                <a:latin typeface="Arial" charset="0"/>
              </a:rPr>
              <a:t>A Verisign, Dulles, VA</a:t>
            </a:r>
          </a:p>
          <a:p>
            <a:pPr algn="l"/>
            <a:r>
              <a:rPr lang="en-US" sz="1400" b="0">
                <a:solidFill>
                  <a:srgbClr val="000000"/>
                </a:solidFill>
                <a:latin typeface="Arial" charset="0"/>
              </a:rPr>
              <a:t>C Cogent, Herndon, VA (also Los Angeles, NY, Chicago)</a:t>
            </a:r>
          </a:p>
          <a:p>
            <a:pPr algn="l"/>
            <a:r>
              <a:rPr lang="en-US" sz="1400" b="0">
                <a:solidFill>
                  <a:srgbClr val="000000"/>
                </a:solidFill>
                <a:latin typeface="Arial" charset="0"/>
              </a:rPr>
              <a:t>D U Maryland College Park, MD</a:t>
            </a:r>
          </a:p>
          <a:p>
            <a:pPr algn="l"/>
            <a:r>
              <a:rPr lang="en-US" sz="1400" b="0">
                <a:solidFill>
                  <a:srgbClr val="000000"/>
                </a:solidFill>
                <a:latin typeface="Arial" charset="0"/>
              </a:rPr>
              <a:t>G US DoD Vienna, VA</a:t>
            </a:r>
          </a:p>
          <a:p>
            <a:pPr algn="l"/>
            <a:r>
              <a:rPr lang="en-US" sz="1400" b="0">
                <a:solidFill>
                  <a:srgbClr val="000000"/>
                </a:solidFill>
                <a:latin typeface="Arial" charset="0"/>
              </a:rPr>
              <a:t>H ARL Aberdeen, MD</a:t>
            </a:r>
          </a:p>
          <a:p>
            <a:pPr algn="l"/>
            <a:r>
              <a:rPr lang="en-US" sz="1400" b="0">
                <a:solidFill>
                  <a:srgbClr val="000000"/>
                </a:solidFill>
                <a:latin typeface="Arial" charset="0"/>
              </a:rPr>
              <a:t>J Verisign (21 locations)</a:t>
            </a:r>
          </a:p>
          <a:p>
            <a:pPr algn="ctr"/>
            <a:endParaRPr lang="en-US" sz="2800" b="0">
              <a:latin typeface="Times New Roman" charset="0"/>
            </a:endParaRPr>
          </a:p>
        </p:txBody>
      </p:sp>
    </p:spTree>
    <p:extLst>
      <p:ext uri="{BB962C8B-B14F-4D97-AF65-F5344CB8AC3E}">
        <p14:creationId xmlns:p14="http://schemas.microsoft.com/office/powerpoint/2010/main" val="12583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Using DNS</a:t>
            </a:r>
          </a:p>
        </p:txBody>
      </p:sp>
      <p:sp>
        <p:nvSpPr>
          <p:cNvPr id="941059" name="Rectangle 3"/>
          <p:cNvSpPr>
            <a:spLocks noGrp="1" noChangeArrowheads="1"/>
          </p:cNvSpPr>
          <p:nvPr>
            <p:ph idx="1"/>
          </p:nvPr>
        </p:nvSpPr>
        <p:spPr>
          <a:xfrm>
            <a:off x="457200" y="990600"/>
            <a:ext cx="8534400" cy="5140325"/>
          </a:xfrm>
        </p:spPr>
        <p:txBody>
          <a:bodyPr/>
          <a:lstStyle/>
          <a:p>
            <a:r>
              <a:rPr lang="en-US" dirty="0" smtClean="0">
                <a:latin typeface="Arial" charset="0"/>
                <a:ea typeface="Arial" charset="0"/>
                <a:cs typeface="Arial" charset="0"/>
              </a:rPr>
              <a:t>Two components</a:t>
            </a:r>
            <a:endParaRPr lang="en-US" dirty="0">
              <a:latin typeface="Arial" charset="0"/>
              <a:ea typeface="Arial" charset="0"/>
              <a:cs typeface="Arial" charset="0"/>
            </a:endParaRPr>
          </a:p>
          <a:p>
            <a:pPr lvl="1"/>
            <a:r>
              <a:rPr lang="en-US" dirty="0">
                <a:latin typeface="Arial" charset="0"/>
                <a:ea typeface="Arial" charset="0"/>
                <a:cs typeface="Arial" charset="0"/>
              </a:rPr>
              <a:t>Local DNS servers</a:t>
            </a:r>
          </a:p>
          <a:p>
            <a:pPr lvl="1"/>
            <a:r>
              <a:rPr lang="en-US" dirty="0">
                <a:latin typeface="Arial" charset="0"/>
                <a:ea typeface="Arial" charset="0"/>
                <a:cs typeface="Arial" charset="0"/>
              </a:rPr>
              <a:t>Resolver </a:t>
            </a:r>
            <a:r>
              <a:rPr lang="en-US" dirty="0" smtClean="0">
                <a:latin typeface="Arial" charset="0"/>
                <a:ea typeface="Arial" charset="0"/>
                <a:cs typeface="Arial" charset="0"/>
              </a:rPr>
              <a:t>software on hosts</a:t>
            </a:r>
          </a:p>
          <a:p>
            <a:pPr lvl="6"/>
            <a:endParaRPr lang="en-US" dirty="0" smtClean="0">
              <a:latin typeface="Arial" charset="0"/>
              <a:ea typeface="Arial" charset="0"/>
              <a:cs typeface="Arial" charset="0"/>
            </a:endParaRPr>
          </a:p>
          <a:p>
            <a:r>
              <a:rPr lang="en-US" dirty="0">
                <a:latin typeface="Arial" charset="0"/>
                <a:ea typeface="Arial" charset="0"/>
                <a:cs typeface="Arial" charset="0"/>
              </a:rPr>
              <a:t>Local DNS server (“default name server”)</a:t>
            </a:r>
          </a:p>
          <a:p>
            <a:pPr lvl="1"/>
            <a:r>
              <a:rPr lang="en-US" dirty="0">
                <a:latin typeface="Arial" charset="0"/>
                <a:ea typeface="Arial" charset="0"/>
                <a:cs typeface="Arial" charset="0"/>
              </a:rPr>
              <a:t>Usually near the </a:t>
            </a:r>
            <a:r>
              <a:rPr lang="en-US" dirty="0" err="1">
                <a:latin typeface="Arial" charset="0"/>
                <a:ea typeface="Arial" charset="0"/>
                <a:cs typeface="Arial" charset="0"/>
              </a:rPr>
              <a:t>endhosts</a:t>
            </a:r>
            <a:r>
              <a:rPr lang="en-US" dirty="0">
                <a:latin typeface="Arial" charset="0"/>
                <a:ea typeface="Arial" charset="0"/>
                <a:cs typeface="Arial" charset="0"/>
              </a:rPr>
              <a:t> that use it</a:t>
            </a:r>
          </a:p>
          <a:p>
            <a:pPr lvl="1"/>
            <a:r>
              <a:rPr lang="en-US" dirty="0">
                <a:latin typeface="Arial" charset="0"/>
                <a:ea typeface="Arial" charset="0"/>
                <a:cs typeface="Arial" charset="0"/>
              </a:rPr>
              <a:t>Local hosts configured with local server (e.g., /</a:t>
            </a:r>
            <a:r>
              <a:rPr lang="en-US" dirty="0" err="1">
                <a:latin typeface="Arial" charset="0"/>
                <a:ea typeface="Arial" charset="0"/>
                <a:cs typeface="Arial" charset="0"/>
              </a:rPr>
              <a:t>etc</a:t>
            </a:r>
            <a:r>
              <a:rPr lang="en-US" dirty="0">
                <a:latin typeface="Arial" charset="0"/>
                <a:ea typeface="Arial" charset="0"/>
                <a:cs typeface="Arial" charset="0"/>
              </a:rPr>
              <a:t>/</a:t>
            </a:r>
            <a:r>
              <a:rPr lang="en-US" dirty="0" err="1">
                <a:latin typeface="Arial" charset="0"/>
                <a:ea typeface="Arial" charset="0"/>
                <a:cs typeface="Arial" charset="0"/>
              </a:rPr>
              <a:t>resolv.conf</a:t>
            </a:r>
            <a:r>
              <a:rPr lang="en-US" dirty="0">
                <a:latin typeface="Arial" charset="0"/>
                <a:ea typeface="Arial" charset="0"/>
                <a:cs typeface="Arial" charset="0"/>
              </a:rPr>
              <a:t>) or learn server via </a:t>
            </a:r>
            <a:r>
              <a:rPr lang="en-US" dirty="0" smtClean="0">
                <a:latin typeface="Arial" charset="0"/>
                <a:ea typeface="Arial" charset="0"/>
                <a:cs typeface="Arial" charset="0"/>
              </a:rPr>
              <a:t>DHCP</a:t>
            </a:r>
          </a:p>
          <a:p>
            <a:pPr lvl="7"/>
            <a:endParaRPr lang="en-US" dirty="0">
              <a:latin typeface="Arial" charset="0"/>
              <a:ea typeface="Arial" charset="0"/>
              <a:cs typeface="Arial" charset="0"/>
            </a:endParaRPr>
          </a:p>
          <a:p>
            <a:r>
              <a:rPr lang="en-US" dirty="0">
                <a:latin typeface="Arial" charset="0"/>
                <a:ea typeface="Arial" charset="0"/>
                <a:cs typeface="Arial" charset="0"/>
              </a:rPr>
              <a:t>Client application</a:t>
            </a:r>
          </a:p>
          <a:p>
            <a:pPr lvl="1"/>
            <a:r>
              <a:rPr lang="en-US" dirty="0" smtClean="0">
                <a:latin typeface="Arial" charset="0"/>
                <a:ea typeface="Arial" charset="0"/>
                <a:cs typeface="Arial" charset="0"/>
              </a:rPr>
              <a:t>Obtain DNS name </a:t>
            </a:r>
            <a:r>
              <a:rPr lang="en-US" dirty="0">
                <a:latin typeface="Arial" charset="0"/>
                <a:ea typeface="Arial" charset="0"/>
                <a:cs typeface="Arial" charset="0"/>
              </a:rPr>
              <a:t>(e.g., from the URL)</a:t>
            </a:r>
          </a:p>
          <a:p>
            <a:pPr lvl="1"/>
            <a:r>
              <a:rPr lang="en-US" dirty="0">
                <a:latin typeface="Arial" charset="0"/>
                <a:ea typeface="Arial" charset="0"/>
                <a:cs typeface="Arial" charset="0"/>
              </a:rPr>
              <a:t>Do </a:t>
            </a:r>
            <a:r>
              <a:rPr lang="en-US" b="1" dirty="0" err="1">
                <a:latin typeface="Arial" charset="0"/>
                <a:ea typeface="Arial" charset="0"/>
                <a:cs typeface="Arial" charset="0"/>
              </a:rPr>
              <a:t>gethostbyname</a:t>
            </a:r>
            <a:r>
              <a:rPr lang="en-US" b="1" dirty="0">
                <a:latin typeface="Arial" charset="0"/>
                <a:ea typeface="Arial" charset="0"/>
                <a:cs typeface="Arial" charset="0"/>
              </a:rPr>
              <a:t>()</a:t>
            </a:r>
            <a:r>
              <a:rPr lang="en-US" dirty="0">
                <a:latin typeface="Arial" charset="0"/>
                <a:ea typeface="Arial" charset="0"/>
                <a:cs typeface="Arial" charset="0"/>
              </a:rPr>
              <a:t> to trigger resolver code</a:t>
            </a:r>
          </a:p>
          <a:p>
            <a:pPr lvl="1"/>
            <a:r>
              <a:rPr lang="en-US" dirty="0" smtClean="0">
                <a:latin typeface="Arial" charset="0"/>
                <a:ea typeface="Arial" charset="0"/>
                <a:cs typeface="Arial" charset="0"/>
              </a:rPr>
              <a:t>Which then sends request to local DNS server</a:t>
            </a:r>
          </a:p>
          <a:p>
            <a:endParaRPr lang="en-US" dirty="0">
              <a:latin typeface="Arial" charset="0"/>
              <a:ea typeface="Arial" charset="0"/>
              <a:cs typeface="Arial" charset="0"/>
            </a:endParaRPr>
          </a:p>
        </p:txBody>
      </p:sp>
      <p:sp>
        <p:nvSpPr>
          <p:cNvPr id="8089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51A65958-511E-D64E-B48B-A035D253EBFE}" type="slidenum">
              <a:rPr lang="en-US" sz="1400" b="0" smtClean="0">
                <a:latin typeface="Times New Roman" charset="0"/>
              </a:rPr>
              <a:pPr eaLnBrk="1" hangingPunct="1"/>
              <a:t>46</a:t>
            </a:fld>
            <a:endParaRPr lang="en-US" sz="1400" b="0" dirty="0">
              <a:latin typeface="Times New Roman" charset="0"/>
            </a:endParaRPr>
          </a:p>
        </p:txBody>
      </p:sp>
    </p:spTree>
    <p:extLst>
      <p:ext uri="{BB962C8B-B14F-4D97-AF65-F5344CB8AC3E}">
        <p14:creationId xmlns:p14="http://schemas.microsoft.com/office/powerpoint/2010/main" val="1216126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1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10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1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10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10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4105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4105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4105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105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410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05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Resolution Happens</a:t>
            </a:r>
          </a:p>
        </p:txBody>
      </p:sp>
      <p:sp>
        <p:nvSpPr>
          <p:cNvPr id="4" name="Content Placeholder 3"/>
          <p:cNvSpPr>
            <a:spLocks noGrp="1"/>
          </p:cNvSpPr>
          <p:nvPr>
            <p:ph idx="1"/>
          </p:nvPr>
        </p:nvSpPr>
        <p:spPr/>
        <p:txBody>
          <a:bodyPr/>
          <a:lstStyle/>
          <a:p>
            <a:endParaRPr lang="en-US"/>
          </a:p>
        </p:txBody>
      </p:sp>
      <p:sp>
        <p:nvSpPr>
          <p:cNvPr id="1136" name="Shape 1136"/>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a:lstStyle/>
          <a:p>
            <a:pPr lvl="0">
              <a:defRPr>
                <a:solidFill>
                  <a:srgbClr val="000000"/>
                </a:solidFill>
              </a:defRPr>
            </a:pPr>
            <a:fld id="{86CB4B4D-7CA3-9044-876B-883B54F8677D}" type="slidenum">
              <a:rPr>
                <a:solidFill>
                  <a:srgbClr val="929292"/>
                </a:solidFill>
              </a:rPr>
              <a:t>47</a:t>
            </a:fld>
            <a:endParaRPr>
              <a:solidFill>
                <a:srgbClr val="929292"/>
              </a:solidFill>
            </a:endParaRPr>
          </a:p>
        </p:txBody>
      </p:sp>
      <p:grpSp>
        <p:nvGrpSpPr>
          <p:cNvPr id="2" name="Group 1"/>
          <p:cNvGrpSpPr/>
          <p:nvPr/>
        </p:nvGrpSpPr>
        <p:grpSpPr>
          <a:xfrm>
            <a:off x="1089422" y="3398737"/>
            <a:ext cx="5006578" cy="3034329"/>
            <a:chOff x="1089422" y="3398737"/>
            <a:chExt cx="5006578" cy="3034329"/>
          </a:xfrm>
        </p:grpSpPr>
        <p:sp>
          <p:nvSpPr>
            <p:cNvPr id="1137" name="Shape 1137"/>
            <p:cNvSpPr/>
            <p:nvPr/>
          </p:nvSpPr>
          <p:spPr>
            <a:xfrm>
              <a:off x="1089422" y="3795118"/>
              <a:ext cx="282178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38" name="Shape 1138"/>
            <p:cNvSpPr/>
            <p:nvPr/>
          </p:nvSpPr>
          <p:spPr>
            <a:xfrm>
              <a:off x="1154712" y="3999005"/>
              <a:ext cx="1845373" cy="424223"/>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39" name="Shape 1139"/>
            <p:cNvSpPr/>
            <p:nvPr/>
          </p:nvSpPr>
          <p:spPr>
            <a:xfrm flipH="1">
              <a:off x="2394028" y="4465757"/>
              <a:ext cx="637954" cy="978196"/>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40" name="Shape 1140"/>
            <p:cNvSpPr/>
            <p:nvPr/>
          </p:nvSpPr>
          <p:spPr>
            <a:xfrm>
              <a:off x="2187773" y="5304234"/>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41" name="Shape 1141"/>
            <p:cNvSpPr/>
            <p:nvPr/>
          </p:nvSpPr>
          <p:spPr>
            <a:xfrm flipH="1">
              <a:off x="3042614" y="3398737"/>
              <a:ext cx="585068" cy="981960"/>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42" name="Shape 1142"/>
            <p:cNvSpPr/>
            <p:nvPr/>
          </p:nvSpPr>
          <p:spPr>
            <a:xfrm flipH="1">
              <a:off x="3053246" y="4380248"/>
              <a:ext cx="1442696" cy="64245"/>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43" name="Shape 1143"/>
            <p:cNvSpPr/>
            <p:nvPr/>
          </p:nvSpPr>
          <p:spPr>
            <a:xfrm>
              <a:off x="2821781" y="4205883"/>
              <a:ext cx="446484" cy="446484"/>
            </a:xfrm>
            <a:prstGeom prst="roundRect">
              <a:avLst>
                <a:gd name="adj" fmla="val 30000"/>
              </a:avLst>
            </a:pr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44" name="Shape 1144"/>
            <p:cNvSpPr/>
            <p:nvPr/>
          </p:nvSpPr>
          <p:spPr>
            <a:xfrm>
              <a:off x="2331152" y="5529938"/>
              <a:ext cx="3764848" cy="903128"/>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defRPr b="1">
                  <a:solidFill>
                    <a:srgbClr val="0096FF"/>
                  </a:solidFill>
                  <a:latin typeface="+mn-lt"/>
                  <a:ea typeface="+mn-ea"/>
                  <a:cs typeface="+mn-cs"/>
                  <a:sym typeface="Calibri"/>
                </a:defRPr>
              </a:lvl1pPr>
            </a:lstStyle>
            <a:p>
              <a:pPr lvl="0" algn="l">
                <a:defRPr sz="1800" b="0">
                  <a:solidFill>
                    <a:srgbClr val="000000"/>
                  </a:solidFill>
                </a:defRPr>
              </a:pPr>
              <a:r>
                <a:rPr sz="3000" dirty="0">
                  <a:latin typeface="Calibri"/>
                  <a:cs typeface="Calibri"/>
                </a:rPr>
                <a:t>DNS </a:t>
              </a:r>
              <a:r>
                <a:rPr sz="3000" dirty="0" smtClean="0">
                  <a:latin typeface="Calibri"/>
                  <a:cs typeface="Calibri"/>
                </a:rPr>
                <a:t>client</a:t>
              </a:r>
              <a:r>
                <a:rPr lang="en-US" sz="3000" dirty="0" smtClean="0">
                  <a:latin typeface="Calibri"/>
                  <a:cs typeface="Calibri"/>
                </a:rPr>
                <a:t/>
              </a:r>
              <a:br>
                <a:rPr lang="en-US" sz="3000" dirty="0" smtClean="0">
                  <a:latin typeface="Calibri"/>
                  <a:cs typeface="Calibri"/>
                </a:rPr>
              </a:br>
              <a:r>
                <a:rPr lang="en-US" sz="2400" dirty="0" smtClean="0">
                  <a:latin typeface="Calibri"/>
                  <a:cs typeface="Calibri"/>
                </a:rPr>
                <a:t>(me.cs.berkeley.edu)</a:t>
              </a:r>
              <a:endParaRPr sz="2400" dirty="0">
                <a:latin typeface="Calibri"/>
                <a:cs typeface="Calibri"/>
              </a:endParaRPr>
            </a:p>
          </p:txBody>
        </p:sp>
      </p:grpSp>
      <p:sp>
        <p:nvSpPr>
          <p:cNvPr id="1145" name="Shape 1145"/>
          <p:cNvSpPr/>
          <p:nvPr/>
        </p:nvSpPr>
        <p:spPr>
          <a:xfrm>
            <a:off x="1000125" y="381297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46" name="Shape 1146"/>
          <p:cNvSpPr/>
          <p:nvPr/>
        </p:nvSpPr>
        <p:spPr>
          <a:xfrm>
            <a:off x="741164" y="2895600"/>
            <a:ext cx="1857375"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DNS server</a:t>
            </a:r>
          </a:p>
        </p:txBody>
      </p:sp>
      <p:sp>
        <p:nvSpPr>
          <p:cNvPr id="1148" name="Shape 1148"/>
          <p:cNvSpPr/>
          <p:nvPr/>
        </p:nvSpPr>
        <p:spPr>
          <a:xfrm>
            <a:off x="3750469" y="2017019"/>
            <a:ext cx="1634133" cy="841573"/>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a:latin typeface="Calibri"/>
                <a:cs typeface="Calibri"/>
              </a:rPr>
              <a:t>root servers</a:t>
            </a:r>
          </a:p>
        </p:txBody>
      </p:sp>
      <p:sp>
        <p:nvSpPr>
          <p:cNvPr id="1151" name="Shape 1151"/>
          <p:cNvSpPr/>
          <p:nvPr/>
        </p:nvSpPr>
        <p:spPr>
          <a:xfrm>
            <a:off x="5096311" y="2667698"/>
            <a:ext cx="1988191" cy="843095"/>
          </a:xfrm>
          <a:prstGeom prst="line">
            <a:avLst/>
          </a:prstGeom>
          <a:ln w="38100">
            <a:solidFill>
              <a:srgbClr val="424242"/>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52" name="Shape 1152"/>
          <p:cNvSpPr/>
          <p:nvPr/>
        </p:nvSpPr>
        <p:spPr>
          <a:xfrm>
            <a:off x="7358063" y="3973711"/>
            <a:ext cx="466424" cy="795431"/>
          </a:xfrm>
          <a:prstGeom prst="line">
            <a:avLst/>
          </a:prstGeom>
          <a:ln w="38100">
            <a:solidFill>
              <a:srgbClr val="424242"/>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53" name="Shape 1153"/>
          <p:cNvSpPr/>
          <p:nvPr/>
        </p:nvSpPr>
        <p:spPr>
          <a:xfrm>
            <a:off x="741164" y="2514600"/>
            <a:ext cx="875109"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local</a:t>
            </a:r>
          </a:p>
        </p:txBody>
      </p:sp>
      <p:sp>
        <p:nvSpPr>
          <p:cNvPr id="21" name="Shape 1146"/>
          <p:cNvSpPr/>
          <p:nvPr/>
        </p:nvSpPr>
        <p:spPr>
          <a:xfrm>
            <a:off x="152400" y="3322370"/>
            <a:ext cx="3505200" cy="44146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lang="en-US" sz="2400" dirty="0" smtClean="0">
                <a:latin typeface="Calibri"/>
                <a:cs typeface="Calibri"/>
              </a:rPr>
              <a:t>(</a:t>
            </a:r>
            <a:r>
              <a:rPr lang="en-US" sz="2400" dirty="0" err="1" smtClean="0">
                <a:latin typeface="Calibri"/>
                <a:cs typeface="Calibri"/>
              </a:rPr>
              <a:t>mydns.berkeley.edu</a:t>
            </a:r>
            <a:r>
              <a:rPr lang="en-US" sz="2400" dirty="0" smtClean="0">
                <a:latin typeface="Calibri"/>
                <a:cs typeface="Calibri"/>
              </a:rPr>
              <a:t>)</a:t>
            </a:r>
            <a:endParaRPr sz="2400" dirty="0">
              <a:latin typeface="Calibri"/>
              <a:cs typeface="Calibri"/>
            </a:endParaRPr>
          </a:p>
        </p:txBody>
      </p:sp>
      <p:sp>
        <p:nvSpPr>
          <p:cNvPr id="22" name="Shape 1149"/>
          <p:cNvSpPr/>
          <p:nvPr/>
        </p:nvSpPr>
        <p:spPr>
          <a:xfrm>
            <a:off x="6429375" y="3468465"/>
            <a:ext cx="1876425" cy="456852"/>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dirty="0" smtClean="0">
                <a:latin typeface="Calibri"/>
                <a:cs typeface="Calibri"/>
              </a:rPr>
              <a:t>.</a:t>
            </a:r>
            <a:r>
              <a:rPr lang="en-US" sz="2500" dirty="0" smtClean="0">
                <a:latin typeface="Calibri"/>
                <a:cs typeface="Calibri"/>
              </a:rPr>
              <a:t>edu</a:t>
            </a:r>
            <a:r>
              <a:rPr sz="2500" dirty="0" smtClean="0">
                <a:latin typeface="Calibri"/>
                <a:cs typeface="Calibri"/>
              </a:rPr>
              <a:t> </a:t>
            </a:r>
            <a:r>
              <a:rPr sz="2500" dirty="0">
                <a:latin typeface="Calibri"/>
                <a:cs typeface="Calibri"/>
              </a:rPr>
              <a:t>servers</a:t>
            </a:r>
          </a:p>
        </p:txBody>
      </p:sp>
      <p:sp>
        <p:nvSpPr>
          <p:cNvPr id="23" name="Shape 1150"/>
          <p:cNvSpPr/>
          <p:nvPr/>
        </p:nvSpPr>
        <p:spPr>
          <a:xfrm>
            <a:off x="7366992" y="4731643"/>
            <a:ext cx="1319808" cy="84157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lang="en-US" sz="2500" dirty="0" err="1" smtClean="0">
                <a:latin typeface="Calibri"/>
                <a:cs typeface="Calibri"/>
              </a:rPr>
              <a:t>nyu.edu</a:t>
            </a:r>
            <a:r>
              <a:rPr sz="2500" dirty="0" smtClean="0">
                <a:latin typeface="Calibri"/>
                <a:cs typeface="Calibri"/>
              </a:rPr>
              <a:t>  </a:t>
            </a:r>
            <a:r>
              <a:rPr sz="2500" dirty="0">
                <a:latin typeface="Calibri"/>
                <a:cs typeface="Calibri"/>
              </a:rPr>
              <a:t>servers</a:t>
            </a:r>
          </a:p>
        </p:txBody>
      </p:sp>
    </p:spTree>
    <p:extLst>
      <p:ext uri="{BB962C8B-B14F-4D97-AF65-F5344CB8AC3E}">
        <p14:creationId xmlns:p14="http://schemas.microsoft.com/office/powerpoint/2010/main" val="1367307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5" grpId="0" animBg="1"/>
      <p:bldP spid="1146" grpId="0" animBg="1"/>
      <p:bldP spid="1153" grpId="0" animBg="1"/>
      <p:bldP spid="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1136" name="Shape 1136"/>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a:lstStyle/>
          <a:p>
            <a:pPr lvl="0">
              <a:defRPr>
                <a:solidFill>
                  <a:srgbClr val="000000"/>
                </a:solidFill>
              </a:defRPr>
            </a:pPr>
            <a:fld id="{86CB4B4D-7CA3-9044-876B-883B54F8677D}" type="slidenum">
              <a:rPr>
                <a:solidFill>
                  <a:srgbClr val="929292"/>
                </a:solidFill>
              </a:rPr>
              <a:t>48</a:t>
            </a:fld>
            <a:endParaRPr>
              <a:solidFill>
                <a:srgbClr val="929292"/>
              </a:solidFill>
            </a:endParaRPr>
          </a:p>
        </p:txBody>
      </p:sp>
      <p:sp>
        <p:nvSpPr>
          <p:cNvPr id="1137" name="Shape 1137"/>
          <p:cNvSpPr/>
          <p:nvPr/>
        </p:nvSpPr>
        <p:spPr>
          <a:xfrm>
            <a:off x="1089422" y="3795118"/>
            <a:ext cx="282178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38" name="Shape 1138"/>
          <p:cNvSpPr/>
          <p:nvPr/>
        </p:nvSpPr>
        <p:spPr>
          <a:xfrm>
            <a:off x="1154712" y="3999005"/>
            <a:ext cx="1845373" cy="424223"/>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39" name="Shape 1139"/>
          <p:cNvSpPr/>
          <p:nvPr/>
        </p:nvSpPr>
        <p:spPr>
          <a:xfrm flipH="1">
            <a:off x="2394028" y="4465757"/>
            <a:ext cx="637954" cy="978196"/>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40" name="Shape 1140"/>
          <p:cNvSpPr/>
          <p:nvPr/>
        </p:nvSpPr>
        <p:spPr>
          <a:xfrm>
            <a:off x="2187773" y="5304234"/>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41" name="Shape 1141"/>
          <p:cNvSpPr/>
          <p:nvPr/>
        </p:nvSpPr>
        <p:spPr>
          <a:xfrm flipH="1">
            <a:off x="3042614" y="3398737"/>
            <a:ext cx="585068" cy="981960"/>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42" name="Shape 1142"/>
          <p:cNvSpPr/>
          <p:nvPr/>
        </p:nvSpPr>
        <p:spPr>
          <a:xfrm flipH="1">
            <a:off x="3053246" y="4380248"/>
            <a:ext cx="1442696" cy="64245"/>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43" name="Shape 1143"/>
          <p:cNvSpPr/>
          <p:nvPr/>
        </p:nvSpPr>
        <p:spPr>
          <a:xfrm>
            <a:off x="2821781" y="4205883"/>
            <a:ext cx="446484" cy="446484"/>
          </a:xfrm>
          <a:prstGeom prst="roundRect">
            <a:avLst>
              <a:gd name="adj" fmla="val 30000"/>
            </a:avLst>
          </a:pr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44" name="Shape 1144"/>
          <p:cNvSpPr/>
          <p:nvPr/>
        </p:nvSpPr>
        <p:spPr>
          <a:xfrm>
            <a:off x="2331152" y="5529938"/>
            <a:ext cx="3764848" cy="903128"/>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defRPr b="1">
                <a:solidFill>
                  <a:srgbClr val="0096FF"/>
                </a:solidFill>
                <a:latin typeface="+mn-lt"/>
                <a:ea typeface="+mn-ea"/>
                <a:cs typeface="+mn-cs"/>
                <a:sym typeface="Calibri"/>
              </a:defRPr>
            </a:lvl1pPr>
          </a:lstStyle>
          <a:p>
            <a:pPr lvl="0" algn="l">
              <a:defRPr sz="1800" b="0">
                <a:solidFill>
                  <a:srgbClr val="000000"/>
                </a:solidFill>
              </a:defRPr>
            </a:pPr>
            <a:r>
              <a:rPr sz="3000" dirty="0">
                <a:latin typeface="Calibri"/>
                <a:cs typeface="Calibri"/>
              </a:rPr>
              <a:t>DNS </a:t>
            </a:r>
            <a:r>
              <a:rPr sz="3000" dirty="0" smtClean="0">
                <a:latin typeface="Calibri"/>
                <a:cs typeface="Calibri"/>
              </a:rPr>
              <a:t>client</a:t>
            </a:r>
            <a:r>
              <a:rPr lang="en-US" sz="3000" dirty="0" smtClean="0">
                <a:latin typeface="Calibri"/>
                <a:cs typeface="Calibri"/>
              </a:rPr>
              <a:t/>
            </a:r>
            <a:br>
              <a:rPr lang="en-US" sz="3000" dirty="0" smtClean="0">
                <a:latin typeface="Calibri"/>
                <a:cs typeface="Calibri"/>
              </a:rPr>
            </a:br>
            <a:r>
              <a:rPr lang="en-US" sz="2400" dirty="0" smtClean="0">
                <a:latin typeface="Calibri"/>
                <a:cs typeface="Calibri"/>
              </a:rPr>
              <a:t>(me.cs.berkeley.edu)</a:t>
            </a:r>
            <a:endParaRPr sz="2400" dirty="0">
              <a:latin typeface="Calibri"/>
              <a:cs typeface="Calibri"/>
            </a:endParaRPr>
          </a:p>
        </p:txBody>
      </p:sp>
      <p:sp>
        <p:nvSpPr>
          <p:cNvPr id="1145" name="Shape 1145"/>
          <p:cNvSpPr/>
          <p:nvPr/>
        </p:nvSpPr>
        <p:spPr>
          <a:xfrm>
            <a:off x="1000125" y="381297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46" name="Shape 1146"/>
          <p:cNvSpPr/>
          <p:nvPr/>
        </p:nvSpPr>
        <p:spPr>
          <a:xfrm>
            <a:off x="741164" y="2895600"/>
            <a:ext cx="1857375"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DNS server</a:t>
            </a:r>
          </a:p>
        </p:txBody>
      </p:sp>
      <p:sp>
        <p:nvSpPr>
          <p:cNvPr id="1147" name="Shape 1147"/>
          <p:cNvSpPr/>
          <p:nvPr/>
        </p:nvSpPr>
        <p:spPr>
          <a:xfrm>
            <a:off x="1259086" y="4277320"/>
            <a:ext cx="838980" cy="107107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48" name="Shape 1148"/>
          <p:cNvSpPr/>
          <p:nvPr/>
        </p:nvSpPr>
        <p:spPr>
          <a:xfrm>
            <a:off x="3750469" y="2017019"/>
            <a:ext cx="1634133" cy="841573"/>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a:latin typeface="Calibri"/>
                <a:cs typeface="Calibri"/>
              </a:rPr>
              <a:t>root servers</a:t>
            </a:r>
          </a:p>
        </p:txBody>
      </p:sp>
      <p:sp>
        <p:nvSpPr>
          <p:cNvPr id="1149" name="Shape 1149"/>
          <p:cNvSpPr/>
          <p:nvPr/>
        </p:nvSpPr>
        <p:spPr>
          <a:xfrm>
            <a:off x="6429375" y="3468465"/>
            <a:ext cx="1876425" cy="456852"/>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dirty="0" smtClean="0">
                <a:latin typeface="Calibri"/>
                <a:cs typeface="Calibri"/>
              </a:rPr>
              <a:t>.</a:t>
            </a:r>
            <a:r>
              <a:rPr lang="en-US" sz="2500" dirty="0" smtClean="0">
                <a:latin typeface="Calibri"/>
                <a:cs typeface="Calibri"/>
              </a:rPr>
              <a:t>edu</a:t>
            </a:r>
            <a:r>
              <a:rPr sz="2500" dirty="0" smtClean="0">
                <a:latin typeface="Calibri"/>
                <a:cs typeface="Calibri"/>
              </a:rPr>
              <a:t> </a:t>
            </a:r>
            <a:r>
              <a:rPr sz="2500" dirty="0">
                <a:latin typeface="Calibri"/>
                <a:cs typeface="Calibri"/>
              </a:rPr>
              <a:t>servers</a:t>
            </a:r>
          </a:p>
        </p:txBody>
      </p:sp>
      <p:sp>
        <p:nvSpPr>
          <p:cNvPr id="1150" name="Shape 1150"/>
          <p:cNvSpPr/>
          <p:nvPr/>
        </p:nvSpPr>
        <p:spPr>
          <a:xfrm>
            <a:off x="7366992" y="4731643"/>
            <a:ext cx="1319808" cy="84157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lang="en-US" sz="2500" dirty="0" err="1" smtClean="0">
                <a:latin typeface="Calibri"/>
                <a:cs typeface="Calibri"/>
              </a:rPr>
              <a:t>nyu.edu</a:t>
            </a:r>
            <a:r>
              <a:rPr sz="2500" dirty="0" smtClean="0">
                <a:latin typeface="Calibri"/>
                <a:cs typeface="Calibri"/>
              </a:rPr>
              <a:t>  </a:t>
            </a:r>
            <a:r>
              <a:rPr sz="2500" dirty="0">
                <a:latin typeface="Calibri"/>
                <a:cs typeface="Calibri"/>
              </a:rPr>
              <a:t>servers</a:t>
            </a:r>
          </a:p>
        </p:txBody>
      </p:sp>
      <p:sp>
        <p:nvSpPr>
          <p:cNvPr id="1151" name="Shape 1151"/>
          <p:cNvSpPr/>
          <p:nvPr/>
        </p:nvSpPr>
        <p:spPr>
          <a:xfrm>
            <a:off x="5096311" y="2667698"/>
            <a:ext cx="1988191" cy="843095"/>
          </a:xfrm>
          <a:prstGeom prst="line">
            <a:avLst/>
          </a:prstGeom>
          <a:ln w="38100">
            <a:solidFill>
              <a:srgbClr val="424242"/>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52" name="Shape 1152"/>
          <p:cNvSpPr/>
          <p:nvPr/>
        </p:nvSpPr>
        <p:spPr>
          <a:xfrm>
            <a:off x="7358063" y="3973711"/>
            <a:ext cx="466424" cy="795431"/>
          </a:xfrm>
          <a:prstGeom prst="line">
            <a:avLst/>
          </a:prstGeom>
          <a:ln w="38100">
            <a:solidFill>
              <a:srgbClr val="424242"/>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53" name="Shape 1153"/>
          <p:cNvSpPr/>
          <p:nvPr/>
        </p:nvSpPr>
        <p:spPr>
          <a:xfrm>
            <a:off x="741164" y="2514600"/>
            <a:ext cx="875109"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local</a:t>
            </a:r>
          </a:p>
        </p:txBody>
      </p:sp>
      <p:sp>
        <p:nvSpPr>
          <p:cNvPr id="1154" name="Shape 1154"/>
          <p:cNvSpPr/>
          <p:nvPr/>
        </p:nvSpPr>
        <p:spPr>
          <a:xfrm rot="3267739">
            <a:off x="357889" y="4930296"/>
            <a:ext cx="2206437" cy="392732"/>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lnSpc>
                <a:spcPct val="80000"/>
              </a:lnSpc>
              <a:defRPr sz="3600">
                <a:solidFill>
                  <a:srgbClr val="942193"/>
                </a:solidFill>
                <a:latin typeface="+mn-lt"/>
                <a:ea typeface="+mn-ea"/>
                <a:cs typeface="+mn-cs"/>
                <a:sym typeface="Calibri"/>
              </a:defRPr>
            </a:lvl1pPr>
          </a:lstStyle>
          <a:p>
            <a:pPr lvl="0">
              <a:defRPr sz="1800">
                <a:solidFill>
                  <a:srgbClr val="000000"/>
                </a:solidFill>
              </a:defRPr>
            </a:pPr>
            <a:r>
              <a:rPr sz="2500" b="0" dirty="0" smtClean="0">
                <a:latin typeface="Calibri"/>
                <a:cs typeface="Calibri"/>
              </a:rPr>
              <a:t>www.</a:t>
            </a:r>
            <a:r>
              <a:rPr lang="en-US" sz="2500" b="0" dirty="0" smtClean="0">
                <a:latin typeface="Calibri"/>
                <a:cs typeface="Calibri"/>
              </a:rPr>
              <a:t>nyu.edu?</a:t>
            </a:r>
            <a:endParaRPr sz="2500" b="0" dirty="0">
              <a:latin typeface="Calibri"/>
              <a:cs typeface="Calibri"/>
            </a:endParaRPr>
          </a:p>
        </p:txBody>
      </p:sp>
      <p:sp>
        <p:nvSpPr>
          <p:cNvPr id="21" name="Shape 1146"/>
          <p:cNvSpPr/>
          <p:nvPr/>
        </p:nvSpPr>
        <p:spPr>
          <a:xfrm>
            <a:off x="152400" y="3322370"/>
            <a:ext cx="3505200" cy="44146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lang="en-US" sz="2400" dirty="0" smtClean="0">
                <a:latin typeface="Calibri"/>
                <a:cs typeface="Calibri"/>
              </a:rPr>
              <a:t>(</a:t>
            </a:r>
            <a:r>
              <a:rPr lang="en-US" sz="2400" dirty="0" err="1" smtClean="0">
                <a:latin typeface="Calibri"/>
                <a:cs typeface="Calibri"/>
              </a:rPr>
              <a:t>mydns.berkeley.edu</a:t>
            </a:r>
            <a:r>
              <a:rPr lang="en-US" sz="2400" dirty="0" smtClean="0">
                <a:latin typeface="Calibri"/>
                <a:cs typeface="Calibri"/>
              </a:rPr>
              <a:t>)</a:t>
            </a:r>
            <a:endParaRPr sz="2400" dirty="0">
              <a:latin typeface="Calibri"/>
              <a:cs typeface="Calibri"/>
            </a:endParaRPr>
          </a:p>
        </p:txBody>
      </p:sp>
    </p:spTree>
    <p:extLst>
      <p:ext uri="{BB962C8B-B14F-4D97-AF65-F5344CB8AC3E}">
        <p14:creationId xmlns:p14="http://schemas.microsoft.com/office/powerpoint/2010/main" val="118595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iterate>
                                    <p:tmAbs val="0"/>
                                  </p:iterate>
                                  <p:childTnLst>
                                    <p:set>
                                      <p:cBhvr>
                                        <p:cTn id="6" fill="hold"/>
                                        <p:tgtEl>
                                          <p:spTgt spid="1147"/>
                                        </p:tgtEl>
                                        <p:attrNameLst>
                                          <p:attrName>style.visibility</p:attrName>
                                        </p:attrNameLst>
                                      </p:cBhvr>
                                      <p:to>
                                        <p:strVal val="visible"/>
                                      </p:to>
                                    </p:set>
                                    <p:animEffect transition="in" filter="wipe(down)">
                                      <p:cBhvr>
                                        <p:cTn id="7" dur="1000"/>
                                        <p:tgtEl>
                                          <p:spTgt spid="1147"/>
                                        </p:tgtEl>
                                      </p:cBhvr>
                                    </p:animEffect>
                                  </p:childTnLst>
                                </p:cTn>
                              </p:par>
                            </p:childTnLst>
                          </p:cTn>
                        </p:par>
                        <p:par>
                          <p:cTn id="8" fill="hold">
                            <p:stCondLst>
                              <p:cond delay="1000"/>
                            </p:stCondLst>
                            <p:childTnLst>
                              <p:par>
                                <p:cTn id="9" presetID="1" presetClass="entr" presetSubtype="0" fill="hold" grpId="0" nodeType="afterEffect">
                                  <p:stCondLst>
                                    <p:cond delay="0"/>
                                  </p:stCondLst>
                                  <p:iterate>
                                    <p:tmAbs val="0"/>
                                  </p:iterate>
                                  <p:childTnLst>
                                    <p:set>
                                      <p:cBhvr>
                                        <p:cTn id="10" fill="hold"/>
                                        <p:tgtEl>
                                          <p:spTgt spid="1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animBg="1" advAuto="0"/>
      <p:bldP spid="1154" grpId="0"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156" name="Shape 1156"/>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a:lstStyle/>
          <a:p>
            <a:pPr lvl="0">
              <a:defRPr>
                <a:solidFill>
                  <a:srgbClr val="000000"/>
                </a:solidFill>
              </a:defRPr>
            </a:pPr>
            <a:fld id="{86CB4B4D-7CA3-9044-876B-883B54F8677D}" type="slidenum">
              <a:rPr>
                <a:solidFill>
                  <a:srgbClr val="929292"/>
                </a:solidFill>
              </a:rPr>
              <a:t>49</a:t>
            </a:fld>
            <a:endParaRPr>
              <a:solidFill>
                <a:srgbClr val="929292"/>
              </a:solidFill>
            </a:endParaRPr>
          </a:p>
        </p:txBody>
      </p:sp>
      <p:sp>
        <p:nvSpPr>
          <p:cNvPr id="1157" name="Shape 1157"/>
          <p:cNvSpPr/>
          <p:nvPr/>
        </p:nvSpPr>
        <p:spPr>
          <a:xfrm>
            <a:off x="1089422" y="3795118"/>
            <a:ext cx="282178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58" name="Shape 1158"/>
          <p:cNvSpPr/>
          <p:nvPr/>
        </p:nvSpPr>
        <p:spPr>
          <a:xfrm>
            <a:off x="1154712" y="3999005"/>
            <a:ext cx="1845373" cy="424223"/>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59" name="Shape 1159"/>
          <p:cNvSpPr/>
          <p:nvPr/>
        </p:nvSpPr>
        <p:spPr>
          <a:xfrm flipH="1">
            <a:off x="2394028" y="4465757"/>
            <a:ext cx="637954" cy="978196"/>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60" name="Shape 1160"/>
          <p:cNvSpPr/>
          <p:nvPr/>
        </p:nvSpPr>
        <p:spPr>
          <a:xfrm>
            <a:off x="2187773" y="5304234"/>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61" name="Shape 1161"/>
          <p:cNvSpPr/>
          <p:nvPr/>
        </p:nvSpPr>
        <p:spPr>
          <a:xfrm flipH="1">
            <a:off x="3042614" y="3398737"/>
            <a:ext cx="585068" cy="981960"/>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62" name="Shape 1162"/>
          <p:cNvSpPr/>
          <p:nvPr/>
        </p:nvSpPr>
        <p:spPr>
          <a:xfrm flipH="1">
            <a:off x="3053246" y="4380248"/>
            <a:ext cx="1442696" cy="64245"/>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63" name="Shape 1163"/>
          <p:cNvSpPr/>
          <p:nvPr/>
        </p:nvSpPr>
        <p:spPr>
          <a:xfrm>
            <a:off x="2821781" y="4205883"/>
            <a:ext cx="446484" cy="446484"/>
          </a:xfrm>
          <a:prstGeom prst="roundRect">
            <a:avLst>
              <a:gd name="adj" fmla="val 30000"/>
            </a:avLst>
          </a:pr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64" name="Shape 1164"/>
          <p:cNvSpPr/>
          <p:nvPr/>
        </p:nvSpPr>
        <p:spPr>
          <a:xfrm>
            <a:off x="1000125" y="381297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66" name="Shape 1166"/>
          <p:cNvSpPr/>
          <p:nvPr/>
        </p:nvSpPr>
        <p:spPr>
          <a:xfrm>
            <a:off x="1259086" y="4277320"/>
            <a:ext cx="838980" cy="107107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67" name="Shape 1167"/>
          <p:cNvSpPr/>
          <p:nvPr/>
        </p:nvSpPr>
        <p:spPr>
          <a:xfrm flipH="1">
            <a:off x="1447100" y="2626294"/>
            <a:ext cx="2843869" cy="124576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70" name="Shape 1170"/>
          <p:cNvSpPr/>
          <p:nvPr/>
        </p:nvSpPr>
        <p:spPr>
          <a:xfrm>
            <a:off x="5096311" y="2667698"/>
            <a:ext cx="1988191" cy="843095"/>
          </a:xfrm>
          <a:prstGeom prst="line">
            <a:avLst/>
          </a:prstGeom>
          <a:ln w="38100">
            <a:solidFill>
              <a:srgbClr val="424242"/>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71" name="Shape 1171"/>
          <p:cNvSpPr/>
          <p:nvPr/>
        </p:nvSpPr>
        <p:spPr>
          <a:xfrm>
            <a:off x="7358063" y="3973711"/>
            <a:ext cx="466424" cy="795431"/>
          </a:xfrm>
          <a:prstGeom prst="line">
            <a:avLst/>
          </a:prstGeom>
          <a:ln w="38100">
            <a:solidFill>
              <a:srgbClr val="424242"/>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73" name="Shape 1173"/>
          <p:cNvSpPr/>
          <p:nvPr/>
        </p:nvSpPr>
        <p:spPr>
          <a:xfrm>
            <a:off x="4393406" y="2312788"/>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74" name="Shape 1174"/>
          <p:cNvSpPr/>
          <p:nvPr/>
        </p:nvSpPr>
        <p:spPr>
          <a:xfrm>
            <a:off x="4223742" y="1292671"/>
            <a:ext cx="1910953" cy="995461"/>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lvl="0" algn="l">
              <a:defRPr sz="1800"/>
            </a:pPr>
            <a:r>
              <a:rPr sz="3000">
                <a:solidFill>
                  <a:srgbClr val="0096FF"/>
                </a:solidFill>
                <a:latin typeface="Calibri"/>
                <a:ea typeface="+mn-ea"/>
                <a:cs typeface="Calibri"/>
                <a:sym typeface="Calibri"/>
              </a:rPr>
              <a:t>root </a:t>
            </a:r>
          </a:p>
          <a:p>
            <a:pPr lvl="0" algn="l">
              <a:defRPr sz="1800"/>
            </a:pPr>
            <a:r>
              <a:rPr sz="3000">
                <a:solidFill>
                  <a:srgbClr val="0096FF"/>
                </a:solidFill>
                <a:latin typeface="Calibri"/>
                <a:ea typeface="+mn-ea"/>
                <a:cs typeface="Calibri"/>
                <a:sym typeface="Calibri"/>
              </a:rPr>
              <a:t>DNS server</a:t>
            </a:r>
          </a:p>
        </p:txBody>
      </p:sp>
      <p:sp>
        <p:nvSpPr>
          <p:cNvPr id="23" name="Shape 1144"/>
          <p:cNvSpPr/>
          <p:nvPr/>
        </p:nvSpPr>
        <p:spPr>
          <a:xfrm>
            <a:off x="2331152" y="5529938"/>
            <a:ext cx="3764848" cy="903128"/>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defRPr b="1">
                <a:solidFill>
                  <a:srgbClr val="0096FF"/>
                </a:solidFill>
                <a:latin typeface="+mn-lt"/>
                <a:ea typeface="+mn-ea"/>
                <a:cs typeface="+mn-cs"/>
                <a:sym typeface="Calibri"/>
              </a:defRPr>
            </a:lvl1pPr>
          </a:lstStyle>
          <a:p>
            <a:pPr lvl="0" algn="l">
              <a:defRPr sz="1800" b="0">
                <a:solidFill>
                  <a:srgbClr val="000000"/>
                </a:solidFill>
              </a:defRPr>
            </a:pPr>
            <a:r>
              <a:rPr sz="3000" dirty="0">
                <a:latin typeface="Calibri"/>
                <a:cs typeface="Calibri"/>
              </a:rPr>
              <a:t>DNS </a:t>
            </a:r>
            <a:r>
              <a:rPr sz="3000" dirty="0" smtClean="0">
                <a:latin typeface="Calibri"/>
                <a:cs typeface="Calibri"/>
              </a:rPr>
              <a:t>client</a:t>
            </a:r>
            <a:r>
              <a:rPr lang="en-US" sz="3000" dirty="0" smtClean="0">
                <a:latin typeface="Calibri"/>
                <a:cs typeface="Calibri"/>
              </a:rPr>
              <a:t/>
            </a:r>
            <a:br>
              <a:rPr lang="en-US" sz="3000" dirty="0" smtClean="0">
                <a:latin typeface="Calibri"/>
                <a:cs typeface="Calibri"/>
              </a:rPr>
            </a:br>
            <a:r>
              <a:rPr lang="en-US" sz="2400" dirty="0" smtClean="0">
                <a:latin typeface="Calibri"/>
                <a:cs typeface="Calibri"/>
              </a:rPr>
              <a:t>(me.cs.berkeley.edu)</a:t>
            </a:r>
            <a:endParaRPr sz="2400" dirty="0">
              <a:latin typeface="Calibri"/>
              <a:cs typeface="Calibri"/>
            </a:endParaRPr>
          </a:p>
        </p:txBody>
      </p:sp>
      <p:sp>
        <p:nvSpPr>
          <p:cNvPr id="24" name="Shape 1146"/>
          <p:cNvSpPr/>
          <p:nvPr/>
        </p:nvSpPr>
        <p:spPr>
          <a:xfrm>
            <a:off x="741164" y="2895600"/>
            <a:ext cx="1857375"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DNS server</a:t>
            </a:r>
          </a:p>
        </p:txBody>
      </p:sp>
      <p:sp>
        <p:nvSpPr>
          <p:cNvPr id="25" name="Shape 1149"/>
          <p:cNvSpPr/>
          <p:nvPr/>
        </p:nvSpPr>
        <p:spPr>
          <a:xfrm>
            <a:off x="6429375" y="3468465"/>
            <a:ext cx="1876425" cy="456852"/>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dirty="0" smtClean="0">
                <a:latin typeface="Calibri"/>
                <a:cs typeface="Calibri"/>
              </a:rPr>
              <a:t>.</a:t>
            </a:r>
            <a:r>
              <a:rPr lang="en-US" sz="2500" dirty="0" smtClean="0">
                <a:latin typeface="Calibri"/>
                <a:cs typeface="Calibri"/>
              </a:rPr>
              <a:t>edu</a:t>
            </a:r>
            <a:r>
              <a:rPr sz="2500" dirty="0" smtClean="0">
                <a:latin typeface="Calibri"/>
                <a:cs typeface="Calibri"/>
              </a:rPr>
              <a:t> </a:t>
            </a:r>
            <a:r>
              <a:rPr sz="2500" dirty="0">
                <a:latin typeface="Calibri"/>
                <a:cs typeface="Calibri"/>
              </a:rPr>
              <a:t>servers</a:t>
            </a:r>
          </a:p>
        </p:txBody>
      </p:sp>
      <p:sp>
        <p:nvSpPr>
          <p:cNvPr id="26" name="Shape 1150"/>
          <p:cNvSpPr/>
          <p:nvPr/>
        </p:nvSpPr>
        <p:spPr>
          <a:xfrm>
            <a:off x="7366992" y="4731643"/>
            <a:ext cx="1319808" cy="84157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lang="en-US" sz="2500" dirty="0" err="1" smtClean="0">
                <a:latin typeface="Calibri"/>
                <a:cs typeface="Calibri"/>
              </a:rPr>
              <a:t>nyu.edu</a:t>
            </a:r>
            <a:r>
              <a:rPr sz="2500" dirty="0" smtClean="0">
                <a:latin typeface="Calibri"/>
                <a:cs typeface="Calibri"/>
              </a:rPr>
              <a:t>  </a:t>
            </a:r>
            <a:r>
              <a:rPr sz="2500" dirty="0">
                <a:latin typeface="Calibri"/>
                <a:cs typeface="Calibri"/>
              </a:rPr>
              <a:t>servers</a:t>
            </a:r>
          </a:p>
        </p:txBody>
      </p:sp>
      <p:sp>
        <p:nvSpPr>
          <p:cNvPr id="27" name="Shape 1146"/>
          <p:cNvSpPr/>
          <p:nvPr/>
        </p:nvSpPr>
        <p:spPr>
          <a:xfrm>
            <a:off x="152400" y="3322370"/>
            <a:ext cx="3505200" cy="44146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lang="en-US" sz="2400" dirty="0" smtClean="0">
                <a:latin typeface="Calibri"/>
                <a:cs typeface="Calibri"/>
              </a:rPr>
              <a:t>(</a:t>
            </a:r>
            <a:r>
              <a:rPr lang="en-US" sz="2400" dirty="0" err="1" smtClean="0">
                <a:latin typeface="Calibri"/>
                <a:cs typeface="Calibri"/>
              </a:rPr>
              <a:t>mydns.berkeley.edu</a:t>
            </a:r>
            <a:r>
              <a:rPr lang="en-US" sz="2400" dirty="0" smtClean="0">
                <a:latin typeface="Calibri"/>
                <a:cs typeface="Calibri"/>
              </a:rPr>
              <a:t>)</a:t>
            </a:r>
            <a:endParaRPr sz="2400" dirty="0">
              <a:latin typeface="Calibri"/>
              <a:cs typeface="Calibri"/>
            </a:endParaRPr>
          </a:p>
        </p:txBody>
      </p:sp>
      <p:sp>
        <p:nvSpPr>
          <p:cNvPr id="34" name="Shape 1154"/>
          <p:cNvSpPr/>
          <p:nvPr/>
        </p:nvSpPr>
        <p:spPr>
          <a:xfrm rot="3267739">
            <a:off x="357889" y="4930296"/>
            <a:ext cx="2206437" cy="392732"/>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lnSpc>
                <a:spcPct val="80000"/>
              </a:lnSpc>
              <a:defRPr sz="3600">
                <a:solidFill>
                  <a:srgbClr val="942193"/>
                </a:solidFill>
                <a:latin typeface="+mn-lt"/>
                <a:ea typeface="+mn-ea"/>
                <a:cs typeface="+mn-cs"/>
                <a:sym typeface="Calibri"/>
              </a:defRPr>
            </a:lvl1pPr>
          </a:lstStyle>
          <a:p>
            <a:pPr lvl="0">
              <a:defRPr sz="1800">
                <a:solidFill>
                  <a:srgbClr val="000000"/>
                </a:solidFill>
              </a:defRPr>
            </a:pPr>
            <a:r>
              <a:rPr sz="2500" b="0" dirty="0" smtClean="0">
                <a:latin typeface="Calibri"/>
                <a:cs typeface="Calibri"/>
              </a:rPr>
              <a:t>www.</a:t>
            </a:r>
            <a:r>
              <a:rPr lang="en-US" sz="2500" b="0" dirty="0" smtClean="0">
                <a:latin typeface="Calibri"/>
                <a:cs typeface="Calibri"/>
              </a:rPr>
              <a:t>nyu.edu?</a:t>
            </a:r>
            <a:endParaRPr sz="2500" b="0" dirty="0">
              <a:latin typeface="Calibri"/>
              <a:cs typeface="Calibri"/>
            </a:endParaRPr>
          </a:p>
        </p:txBody>
      </p:sp>
    </p:spTree>
    <p:extLst>
      <p:ext uri="{BB962C8B-B14F-4D97-AF65-F5344CB8AC3E}">
        <p14:creationId xmlns:p14="http://schemas.microsoft.com/office/powerpoint/2010/main" val="371391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Timeouts and Retransmissions</a:t>
            </a:r>
            <a:endParaRPr lang="en-US" dirty="0"/>
          </a:p>
        </p:txBody>
      </p:sp>
      <p:sp>
        <p:nvSpPr>
          <p:cNvPr id="3" name="Content Placeholder 2"/>
          <p:cNvSpPr>
            <a:spLocks noGrp="1"/>
          </p:cNvSpPr>
          <p:nvPr>
            <p:ph idx="1"/>
          </p:nvPr>
        </p:nvSpPr>
        <p:spPr>
          <a:xfrm>
            <a:off x="0" y="1295400"/>
            <a:ext cx="9144000" cy="4835525"/>
          </a:xfrm>
        </p:spPr>
        <p:txBody>
          <a:bodyPr/>
          <a:lstStyle/>
          <a:p>
            <a:r>
              <a:rPr lang="en-US" dirty="0" smtClean="0"/>
              <a:t>Reliability requires retransmitting lost data</a:t>
            </a:r>
          </a:p>
          <a:p>
            <a:pPr lvl="4"/>
            <a:endParaRPr lang="en-US" dirty="0"/>
          </a:p>
          <a:p>
            <a:r>
              <a:rPr lang="en-US" dirty="0"/>
              <a:t>I</a:t>
            </a:r>
            <a:r>
              <a:rPr lang="en-US" dirty="0" smtClean="0"/>
              <a:t>nvolves setting timers and retransmitting on timeouts</a:t>
            </a:r>
          </a:p>
          <a:p>
            <a:pPr lvl="5"/>
            <a:endParaRPr lang="en-US" dirty="0"/>
          </a:p>
          <a:p>
            <a:r>
              <a:rPr lang="en-US" dirty="0" smtClean="0"/>
              <a:t>TCP only has a single timer</a:t>
            </a:r>
          </a:p>
          <a:p>
            <a:pPr lvl="4"/>
            <a:endParaRPr lang="en-US" dirty="0"/>
          </a:p>
          <a:p>
            <a:r>
              <a:rPr lang="en-US" dirty="0" smtClean="0"/>
              <a:t>TCP resets timer whenever new data is </a:t>
            </a:r>
            <a:r>
              <a:rPr lang="en-US" dirty="0" err="1" smtClean="0"/>
              <a:t>ACKed</a:t>
            </a:r>
            <a:endParaRPr lang="en-US" dirty="0"/>
          </a:p>
          <a:p>
            <a:pPr lvl="4"/>
            <a:endParaRPr lang="en-US" dirty="0"/>
          </a:p>
          <a:p>
            <a:r>
              <a:rPr lang="en-US" dirty="0" err="1" smtClean="0"/>
              <a:t>Retx</a:t>
            </a:r>
            <a:r>
              <a:rPr lang="en-US" dirty="0" smtClean="0"/>
              <a:t> packet containing “next byte” when timer expires</a:t>
            </a:r>
          </a:p>
          <a:p>
            <a:pPr lvl="4"/>
            <a:endParaRPr lang="en-US" dirty="0"/>
          </a:p>
          <a:p>
            <a:r>
              <a:rPr lang="en-US" dirty="0" smtClean="0"/>
              <a:t>RTO (Retransmit Time Out) is basic timeout value</a:t>
            </a:r>
          </a:p>
          <a:p>
            <a:pPr lvl="1"/>
            <a:endParaRPr lang="en-US" dirty="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5</a:t>
            </a:fld>
            <a:endParaRPr lang="en-US" altLang="en-US"/>
          </a:p>
        </p:txBody>
      </p:sp>
    </p:spTree>
    <p:extLst>
      <p:ext uri="{BB962C8B-B14F-4D97-AF65-F5344CB8AC3E}">
        <p14:creationId xmlns:p14="http://schemas.microsoft.com/office/powerpoint/2010/main" val="947073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178" name="Shape 1178"/>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a:lstStyle/>
          <a:p>
            <a:pPr lvl="0">
              <a:defRPr>
                <a:solidFill>
                  <a:srgbClr val="000000"/>
                </a:solidFill>
              </a:defRPr>
            </a:pPr>
            <a:fld id="{86CB4B4D-7CA3-9044-876B-883B54F8677D}" type="slidenum">
              <a:rPr>
                <a:solidFill>
                  <a:srgbClr val="929292"/>
                </a:solidFill>
                <a:latin typeface="Calibri"/>
                <a:cs typeface="Calibri"/>
              </a:rPr>
              <a:t>50</a:t>
            </a:fld>
            <a:endParaRPr>
              <a:solidFill>
                <a:srgbClr val="929292"/>
              </a:solidFill>
              <a:latin typeface="Calibri"/>
              <a:cs typeface="Calibri"/>
            </a:endParaRPr>
          </a:p>
        </p:txBody>
      </p:sp>
      <p:sp>
        <p:nvSpPr>
          <p:cNvPr id="1179" name="Shape 1179"/>
          <p:cNvSpPr/>
          <p:nvPr/>
        </p:nvSpPr>
        <p:spPr>
          <a:xfrm>
            <a:off x="1089422" y="3795118"/>
            <a:ext cx="282178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80" name="Shape 1180"/>
          <p:cNvSpPr/>
          <p:nvPr/>
        </p:nvSpPr>
        <p:spPr>
          <a:xfrm>
            <a:off x="1154712" y="3999005"/>
            <a:ext cx="1845373" cy="424223"/>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81" name="Shape 1181"/>
          <p:cNvSpPr/>
          <p:nvPr/>
        </p:nvSpPr>
        <p:spPr>
          <a:xfrm flipH="1">
            <a:off x="2394028" y="4465757"/>
            <a:ext cx="637954" cy="978196"/>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82" name="Shape 1182"/>
          <p:cNvSpPr/>
          <p:nvPr/>
        </p:nvSpPr>
        <p:spPr>
          <a:xfrm>
            <a:off x="2187773" y="5304234"/>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83" name="Shape 1183"/>
          <p:cNvSpPr/>
          <p:nvPr/>
        </p:nvSpPr>
        <p:spPr>
          <a:xfrm flipH="1">
            <a:off x="3042614" y="3398737"/>
            <a:ext cx="585068" cy="981960"/>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84" name="Shape 1184"/>
          <p:cNvSpPr/>
          <p:nvPr/>
        </p:nvSpPr>
        <p:spPr>
          <a:xfrm flipH="1">
            <a:off x="3053246" y="4380248"/>
            <a:ext cx="1442696" cy="64245"/>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85" name="Shape 1185"/>
          <p:cNvSpPr/>
          <p:nvPr/>
        </p:nvSpPr>
        <p:spPr>
          <a:xfrm>
            <a:off x="2821781" y="4205883"/>
            <a:ext cx="446484" cy="446484"/>
          </a:xfrm>
          <a:prstGeom prst="roundRect">
            <a:avLst>
              <a:gd name="adj" fmla="val 30000"/>
            </a:avLst>
          </a:pr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86" name="Shape 1186"/>
          <p:cNvSpPr/>
          <p:nvPr/>
        </p:nvSpPr>
        <p:spPr>
          <a:xfrm>
            <a:off x="1000125" y="381297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88" name="Shape 1188"/>
          <p:cNvSpPr/>
          <p:nvPr/>
        </p:nvSpPr>
        <p:spPr>
          <a:xfrm>
            <a:off x="1259086" y="4277320"/>
            <a:ext cx="838980" cy="107107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89" name="Shape 1189"/>
          <p:cNvSpPr/>
          <p:nvPr/>
        </p:nvSpPr>
        <p:spPr>
          <a:xfrm flipH="1" flipV="1">
            <a:off x="4874053" y="2616217"/>
            <a:ext cx="1996530" cy="982660"/>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91" name="Shape 1191"/>
          <p:cNvSpPr/>
          <p:nvPr/>
        </p:nvSpPr>
        <p:spPr>
          <a:xfrm>
            <a:off x="7358063" y="3973711"/>
            <a:ext cx="466424" cy="795431"/>
          </a:xfrm>
          <a:prstGeom prst="line">
            <a:avLst/>
          </a:prstGeom>
          <a:ln w="38100">
            <a:solidFill>
              <a:srgbClr val="424242"/>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93" name="Shape 1193"/>
          <p:cNvSpPr/>
          <p:nvPr/>
        </p:nvSpPr>
        <p:spPr>
          <a:xfrm>
            <a:off x="6920508" y="351829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95" name="Shape 1195"/>
          <p:cNvSpPr/>
          <p:nvPr/>
        </p:nvSpPr>
        <p:spPr>
          <a:xfrm>
            <a:off x="4393406" y="2312788"/>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96" name="Shape 1196"/>
          <p:cNvSpPr/>
          <p:nvPr/>
        </p:nvSpPr>
        <p:spPr>
          <a:xfrm>
            <a:off x="4223742" y="1292671"/>
            <a:ext cx="1910953" cy="995461"/>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lvl="0" algn="l">
              <a:defRPr sz="1800"/>
            </a:pPr>
            <a:r>
              <a:rPr sz="3000" dirty="0">
                <a:solidFill>
                  <a:srgbClr val="0096FF"/>
                </a:solidFill>
                <a:latin typeface="Calibri"/>
                <a:ea typeface="+mn-ea"/>
                <a:cs typeface="Calibri"/>
                <a:sym typeface="Calibri"/>
              </a:rPr>
              <a:t>root </a:t>
            </a:r>
          </a:p>
          <a:p>
            <a:pPr lvl="0" algn="l">
              <a:defRPr sz="1800"/>
            </a:pPr>
            <a:r>
              <a:rPr sz="3000" dirty="0">
                <a:solidFill>
                  <a:srgbClr val="0096FF"/>
                </a:solidFill>
                <a:latin typeface="Calibri"/>
                <a:ea typeface="+mn-ea"/>
                <a:cs typeface="Calibri"/>
                <a:sym typeface="Calibri"/>
              </a:rPr>
              <a:t>DNS server</a:t>
            </a:r>
          </a:p>
        </p:txBody>
      </p:sp>
      <p:sp>
        <p:nvSpPr>
          <p:cNvPr id="1197" name="Shape 1197"/>
          <p:cNvSpPr/>
          <p:nvPr/>
        </p:nvSpPr>
        <p:spPr>
          <a:xfrm flipH="1">
            <a:off x="1447100" y="2626294"/>
            <a:ext cx="2843869" cy="124576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24" name="Shape 1144"/>
          <p:cNvSpPr/>
          <p:nvPr/>
        </p:nvSpPr>
        <p:spPr>
          <a:xfrm>
            <a:off x="2331152" y="5529938"/>
            <a:ext cx="3764848" cy="903128"/>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defRPr b="1">
                <a:solidFill>
                  <a:srgbClr val="0096FF"/>
                </a:solidFill>
                <a:latin typeface="+mn-lt"/>
                <a:ea typeface="+mn-ea"/>
                <a:cs typeface="+mn-cs"/>
                <a:sym typeface="Calibri"/>
              </a:defRPr>
            </a:lvl1pPr>
          </a:lstStyle>
          <a:p>
            <a:pPr lvl="0" algn="l">
              <a:defRPr sz="1800" b="0">
                <a:solidFill>
                  <a:srgbClr val="000000"/>
                </a:solidFill>
              </a:defRPr>
            </a:pPr>
            <a:r>
              <a:rPr sz="3000" dirty="0">
                <a:latin typeface="Calibri"/>
                <a:cs typeface="Calibri"/>
              </a:rPr>
              <a:t>DNS </a:t>
            </a:r>
            <a:r>
              <a:rPr sz="3000" dirty="0" smtClean="0">
                <a:latin typeface="Calibri"/>
                <a:cs typeface="Calibri"/>
              </a:rPr>
              <a:t>client</a:t>
            </a:r>
            <a:r>
              <a:rPr lang="en-US" sz="3000" dirty="0" smtClean="0">
                <a:latin typeface="Calibri"/>
                <a:cs typeface="Calibri"/>
              </a:rPr>
              <a:t/>
            </a:r>
            <a:br>
              <a:rPr lang="en-US" sz="3000" dirty="0" smtClean="0">
                <a:latin typeface="Calibri"/>
                <a:cs typeface="Calibri"/>
              </a:rPr>
            </a:br>
            <a:r>
              <a:rPr lang="en-US" sz="2400" dirty="0" smtClean="0">
                <a:latin typeface="Calibri"/>
                <a:cs typeface="Calibri"/>
              </a:rPr>
              <a:t>(me.cs.berkeley.edu)</a:t>
            </a:r>
            <a:endParaRPr sz="2400" dirty="0">
              <a:latin typeface="Calibri"/>
              <a:cs typeface="Calibri"/>
            </a:endParaRPr>
          </a:p>
        </p:txBody>
      </p:sp>
      <p:sp>
        <p:nvSpPr>
          <p:cNvPr id="25" name="Shape 1146"/>
          <p:cNvSpPr/>
          <p:nvPr/>
        </p:nvSpPr>
        <p:spPr>
          <a:xfrm>
            <a:off x="741164" y="2895600"/>
            <a:ext cx="1857375"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DNS server</a:t>
            </a:r>
          </a:p>
        </p:txBody>
      </p:sp>
      <p:sp>
        <p:nvSpPr>
          <p:cNvPr id="26" name="Shape 1149"/>
          <p:cNvSpPr/>
          <p:nvPr/>
        </p:nvSpPr>
        <p:spPr>
          <a:xfrm>
            <a:off x="6248400" y="3734148"/>
            <a:ext cx="1876425" cy="456852"/>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dirty="0" smtClean="0">
                <a:solidFill>
                  <a:srgbClr val="0000FF"/>
                </a:solidFill>
                <a:latin typeface="Calibri"/>
                <a:cs typeface="Calibri"/>
              </a:rPr>
              <a:t>.</a:t>
            </a:r>
            <a:r>
              <a:rPr lang="en-US" sz="2500" dirty="0" smtClean="0">
                <a:solidFill>
                  <a:srgbClr val="0000FF"/>
                </a:solidFill>
                <a:latin typeface="Calibri"/>
                <a:cs typeface="Calibri"/>
              </a:rPr>
              <a:t>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
        <p:nvSpPr>
          <p:cNvPr id="27" name="Shape 1150"/>
          <p:cNvSpPr/>
          <p:nvPr/>
        </p:nvSpPr>
        <p:spPr>
          <a:xfrm>
            <a:off x="7366992" y="4731643"/>
            <a:ext cx="1319808" cy="84157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lang="en-US" sz="2500" dirty="0" err="1" smtClean="0">
                <a:latin typeface="Calibri"/>
                <a:cs typeface="Calibri"/>
              </a:rPr>
              <a:t>nyu.edu</a:t>
            </a:r>
            <a:r>
              <a:rPr sz="2500" dirty="0" smtClean="0">
                <a:latin typeface="Calibri"/>
                <a:cs typeface="Calibri"/>
              </a:rPr>
              <a:t>  </a:t>
            </a:r>
            <a:r>
              <a:rPr sz="2500" dirty="0">
                <a:latin typeface="Calibri"/>
                <a:cs typeface="Calibri"/>
              </a:rPr>
              <a:t>servers</a:t>
            </a:r>
          </a:p>
        </p:txBody>
      </p:sp>
      <p:sp>
        <p:nvSpPr>
          <p:cNvPr id="28" name="Shape 1146"/>
          <p:cNvSpPr/>
          <p:nvPr/>
        </p:nvSpPr>
        <p:spPr>
          <a:xfrm>
            <a:off x="152400" y="3322370"/>
            <a:ext cx="3505200" cy="44146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lang="en-US" sz="2400" dirty="0" smtClean="0">
                <a:latin typeface="Calibri"/>
                <a:cs typeface="Calibri"/>
              </a:rPr>
              <a:t>(</a:t>
            </a:r>
            <a:r>
              <a:rPr lang="en-US" sz="2400" dirty="0" err="1" smtClean="0">
                <a:latin typeface="Calibri"/>
                <a:cs typeface="Calibri"/>
              </a:rPr>
              <a:t>mydns.berkeley.edu</a:t>
            </a:r>
            <a:r>
              <a:rPr lang="en-US" sz="2400" dirty="0" smtClean="0">
                <a:latin typeface="Calibri"/>
                <a:cs typeface="Calibri"/>
              </a:rPr>
              <a:t>)</a:t>
            </a:r>
            <a:endParaRPr sz="2400" dirty="0">
              <a:latin typeface="Calibri"/>
              <a:cs typeface="Calibri"/>
            </a:endParaRPr>
          </a:p>
        </p:txBody>
      </p:sp>
      <p:sp>
        <p:nvSpPr>
          <p:cNvPr id="29" name="Shape 1154"/>
          <p:cNvSpPr/>
          <p:nvPr/>
        </p:nvSpPr>
        <p:spPr>
          <a:xfrm rot="3267739">
            <a:off x="357889" y="4930296"/>
            <a:ext cx="2206437" cy="392732"/>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lnSpc>
                <a:spcPct val="80000"/>
              </a:lnSpc>
              <a:defRPr sz="3600">
                <a:solidFill>
                  <a:srgbClr val="942193"/>
                </a:solidFill>
                <a:latin typeface="+mn-lt"/>
                <a:ea typeface="+mn-ea"/>
                <a:cs typeface="+mn-cs"/>
                <a:sym typeface="Calibri"/>
              </a:defRPr>
            </a:lvl1pPr>
          </a:lstStyle>
          <a:p>
            <a:pPr lvl="0">
              <a:defRPr sz="1800">
                <a:solidFill>
                  <a:srgbClr val="000000"/>
                </a:solidFill>
              </a:defRPr>
            </a:pPr>
            <a:r>
              <a:rPr sz="2500" b="0" dirty="0" smtClean="0">
                <a:latin typeface="Calibri"/>
                <a:cs typeface="Calibri"/>
              </a:rPr>
              <a:t>www.</a:t>
            </a:r>
            <a:r>
              <a:rPr lang="en-US" sz="2500" b="0" dirty="0" smtClean="0">
                <a:latin typeface="Calibri"/>
                <a:cs typeface="Calibri"/>
              </a:rPr>
              <a:t>nyu.edu?</a:t>
            </a:r>
            <a:endParaRPr sz="2500" b="0" dirty="0">
              <a:latin typeface="Calibri"/>
              <a:cs typeface="Calibri"/>
            </a:endParaRPr>
          </a:p>
        </p:txBody>
      </p:sp>
    </p:spTree>
    <p:extLst>
      <p:ext uri="{BB962C8B-B14F-4D97-AF65-F5344CB8AC3E}">
        <p14:creationId xmlns:p14="http://schemas.microsoft.com/office/powerpoint/2010/main" val="1383916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1201" name="Shape 1201"/>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a:lstStyle/>
          <a:p>
            <a:pPr lvl="0">
              <a:defRPr>
                <a:solidFill>
                  <a:srgbClr val="000000"/>
                </a:solidFill>
              </a:defRPr>
            </a:pPr>
            <a:fld id="{86CB4B4D-7CA3-9044-876B-883B54F8677D}" type="slidenum">
              <a:rPr>
                <a:solidFill>
                  <a:srgbClr val="929292"/>
                </a:solidFill>
                <a:latin typeface="Calibri"/>
                <a:cs typeface="Calibri"/>
              </a:rPr>
              <a:t>51</a:t>
            </a:fld>
            <a:endParaRPr>
              <a:solidFill>
                <a:srgbClr val="929292"/>
              </a:solidFill>
              <a:latin typeface="Calibri"/>
              <a:cs typeface="Calibri"/>
            </a:endParaRPr>
          </a:p>
        </p:txBody>
      </p:sp>
      <p:sp>
        <p:nvSpPr>
          <p:cNvPr id="1202" name="Shape 1202"/>
          <p:cNvSpPr/>
          <p:nvPr/>
        </p:nvSpPr>
        <p:spPr>
          <a:xfrm>
            <a:off x="1089422" y="3795118"/>
            <a:ext cx="282178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03" name="Shape 1203"/>
          <p:cNvSpPr/>
          <p:nvPr/>
        </p:nvSpPr>
        <p:spPr>
          <a:xfrm>
            <a:off x="1154712" y="3999005"/>
            <a:ext cx="1845373" cy="424223"/>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04" name="Shape 1204"/>
          <p:cNvSpPr/>
          <p:nvPr/>
        </p:nvSpPr>
        <p:spPr>
          <a:xfrm flipH="1">
            <a:off x="2394028" y="4465757"/>
            <a:ext cx="637954" cy="978196"/>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05" name="Shape 1205"/>
          <p:cNvSpPr/>
          <p:nvPr/>
        </p:nvSpPr>
        <p:spPr>
          <a:xfrm>
            <a:off x="2187773" y="5304234"/>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06" name="Shape 1206"/>
          <p:cNvSpPr/>
          <p:nvPr/>
        </p:nvSpPr>
        <p:spPr>
          <a:xfrm flipH="1">
            <a:off x="3042614" y="3398737"/>
            <a:ext cx="585068" cy="981960"/>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07" name="Shape 1207"/>
          <p:cNvSpPr/>
          <p:nvPr/>
        </p:nvSpPr>
        <p:spPr>
          <a:xfrm flipH="1">
            <a:off x="3053246" y="4380248"/>
            <a:ext cx="1442696" cy="64245"/>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08" name="Shape 1208"/>
          <p:cNvSpPr/>
          <p:nvPr/>
        </p:nvSpPr>
        <p:spPr>
          <a:xfrm>
            <a:off x="2821781" y="4205883"/>
            <a:ext cx="446484" cy="446484"/>
          </a:xfrm>
          <a:prstGeom prst="roundRect">
            <a:avLst>
              <a:gd name="adj" fmla="val 30000"/>
            </a:avLst>
          </a:pr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09" name="Shape 1209"/>
          <p:cNvSpPr/>
          <p:nvPr/>
        </p:nvSpPr>
        <p:spPr>
          <a:xfrm>
            <a:off x="1000125" y="381297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11" name="Shape 1211"/>
          <p:cNvSpPr/>
          <p:nvPr/>
        </p:nvSpPr>
        <p:spPr>
          <a:xfrm>
            <a:off x="1259086" y="4277320"/>
            <a:ext cx="838980" cy="107107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12" name="Shape 1212"/>
          <p:cNvSpPr/>
          <p:nvPr/>
        </p:nvSpPr>
        <p:spPr>
          <a:xfrm flipH="1" flipV="1">
            <a:off x="7273254" y="3938631"/>
            <a:ext cx="528507" cy="1094764"/>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14" name="Shape 1214"/>
          <p:cNvSpPr/>
          <p:nvPr/>
        </p:nvSpPr>
        <p:spPr>
          <a:xfrm>
            <a:off x="7715250" y="5045273"/>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18" name="Shape 1218"/>
          <p:cNvSpPr/>
          <p:nvPr/>
        </p:nvSpPr>
        <p:spPr>
          <a:xfrm>
            <a:off x="4393406" y="2312788"/>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19" name="Shape 1219"/>
          <p:cNvSpPr/>
          <p:nvPr/>
        </p:nvSpPr>
        <p:spPr>
          <a:xfrm>
            <a:off x="4223742" y="1292671"/>
            <a:ext cx="1910953" cy="995461"/>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lvl="0" algn="l">
              <a:defRPr sz="1800"/>
            </a:pPr>
            <a:r>
              <a:rPr sz="3000">
                <a:solidFill>
                  <a:srgbClr val="0096FF"/>
                </a:solidFill>
                <a:latin typeface="Calibri"/>
                <a:ea typeface="+mn-ea"/>
                <a:cs typeface="Calibri"/>
                <a:sym typeface="Calibri"/>
              </a:rPr>
              <a:t>root </a:t>
            </a:r>
          </a:p>
          <a:p>
            <a:pPr lvl="0" algn="l">
              <a:defRPr sz="1800"/>
            </a:pPr>
            <a:r>
              <a:rPr sz="3000">
                <a:solidFill>
                  <a:srgbClr val="0096FF"/>
                </a:solidFill>
                <a:latin typeface="Calibri"/>
                <a:ea typeface="+mn-ea"/>
                <a:cs typeface="Calibri"/>
                <a:sym typeface="Calibri"/>
              </a:rPr>
              <a:t>DNS server</a:t>
            </a:r>
          </a:p>
        </p:txBody>
      </p:sp>
      <p:sp>
        <p:nvSpPr>
          <p:cNvPr id="1220" name="Shape 1220"/>
          <p:cNvSpPr/>
          <p:nvPr/>
        </p:nvSpPr>
        <p:spPr>
          <a:xfrm flipH="1" flipV="1">
            <a:off x="4874053" y="2616217"/>
            <a:ext cx="1996530" cy="982660"/>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21" name="Shape 1221"/>
          <p:cNvSpPr/>
          <p:nvPr/>
        </p:nvSpPr>
        <p:spPr>
          <a:xfrm>
            <a:off x="7084502" y="3938630"/>
            <a:ext cx="550381" cy="111557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22" name="Shape 1222"/>
          <p:cNvSpPr/>
          <p:nvPr/>
        </p:nvSpPr>
        <p:spPr>
          <a:xfrm>
            <a:off x="4723805" y="2687836"/>
            <a:ext cx="2109028" cy="1049460"/>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23" name="Shape 1223"/>
          <p:cNvSpPr/>
          <p:nvPr/>
        </p:nvSpPr>
        <p:spPr>
          <a:xfrm flipV="1">
            <a:off x="1518047" y="2780949"/>
            <a:ext cx="2772922" cy="1192762"/>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24" name="Shape 1224"/>
          <p:cNvSpPr/>
          <p:nvPr/>
        </p:nvSpPr>
        <p:spPr>
          <a:xfrm flipH="1" flipV="1">
            <a:off x="1421933" y="4240635"/>
            <a:ext cx="843095" cy="1082180"/>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25" name="Shape 1225"/>
          <p:cNvSpPr/>
          <p:nvPr/>
        </p:nvSpPr>
        <p:spPr>
          <a:xfrm flipH="1">
            <a:off x="1447100" y="2626294"/>
            <a:ext cx="2843869" cy="124576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26" name="Shape 1226"/>
          <p:cNvSpPr/>
          <p:nvPr/>
        </p:nvSpPr>
        <p:spPr>
          <a:xfrm>
            <a:off x="228600" y="1230818"/>
            <a:ext cx="3486150" cy="503019"/>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b="1">
                <a:solidFill>
                  <a:srgbClr val="942193"/>
                </a:solidFill>
                <a:latin typeface="+mn-lt"/>
                <a:ea typeface="+mn-ea"/>
                <a:cs typeface="+mn-cs"/>
                <a:sym typeface="Calibri"/>
              </a:defRPr>
            </a:lvl1pPr>
          </a:lstStyle>
          <a:p>
            <a:pPr lvl="0">
              <a:defRPr sz="1800" b="0">
                <a:solidFill>
                  <a:srgbClr val="000000"/>
                </a:solidFill>
              </a:defRPr>
            </a:pPr>
            <a:r>
              <a:rPr sz="2800" dirty="0">
                <a:solidFill>
                  <a:srgbClr val="FF0000"/>
                </a:solidFill>
                <a:latin typeface="Calibri"/>
                <a:cs typeface="Calibri"/>
              </a:rPr>
              <a:t>recursive DNS query</a:t>
            </a:r>
          </a:p>
        </p:txBody>
      </p:sp>
      <p:sp>
        <p:nvSpPr>
          <p:cNvPr id="30" name="Shape 1144"/>
          <p:cNvSpPr/>
          <p:nvPr/>
        </p:nvSpPr>
        <p:spPr>
          <a:xfrm>
            <a:off x="2331152" y="5529938"/>
            <a:ext cx="3764848" cy="903128"/>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defRPr b="1">
                <a:solidFill>
                  <a:srgbClr val="0096FF"/>
                </a:solidFill>
                <a:latin typeface="+mn-lt"/>
                <a:ea typeface="+mn-ea"/>
                <a:cs typeface="+mn-cs"/>
                <a:sym typeface="Calibri"/>
              </a:defRPr>
            </a:lvl1pPr>
          </a:lstStyle>
          <a:p>
            <a:pPr lvl="0" algn="l">
              <a:defRPr sz="1800" b="0">
                <a:solidFill>
                  <a:srgbClr val="000000"/>
                </a:solidFill>
              </a:defRPr>
            </a:pPr>
            <a:r>
              <a:rPr sz="3000" dirty="0">
                <a:latin typeface="Calibri"/>
                <a:cs typeface="Calibri"/>
              </a:rPr>
              <a:t>DNS </a:t>
            </a:r>
            <a:r>
              <a:rPr sz="3000" dirty="0" smtClean="0">
                <a:latin typeface="Calibri"/>
                <a:cs typeface="Calibri"/>
              </a:rPr>
              <a:t>client</a:t>
            </a:r>
            <a:r>
              <a:rPr lang="en-US" sz="3000" dirty="0" smtClean="0">
                <a:latin typeface="Calibri"/>
                <a:cs typeface="Calibri"/>
              </a:rPr>
              <a:t/>
            </a:r>
            <a:br>
              <a:rPr lang="en-US" sz="3000" dirty="0" smtClean="0">
                <a:latin typeface="Calibri"/>
                <a:cs typeface="Calibri"/>
              </a:rPr>
            </a:br>
            <a:r>
              <a:rPr lang="en-US" sz="2400" dirty="0" smtClean="0">
                <a:latin typeface="Calibri"/>
                <a:cs typeface="Calibri"/>
              </a:rPr>
              <a:t>(me.cs.berkeley.edu)</a:t>
            </a:r>
            <a:endParaRPr sz="2400" dirty="0">
              <a:latin typeface="Calibri"/>
              <a:cs typeface="Calibri"/>
            </a:endParaRPr>
          </a:p>
        </p:txBody>
      </p:sp>
      <p:sp>
        <p:nvSpPr>
          <p:cNvPr id="31" name="Shape 1146"/>
          <p:cNvSpPr/>
          <p:nvPr/>
        </p:nvSpPr>
        <p:spPr>
          <a:xfrm>
            <a:off x="741164" y="2895600"/>
            <a:ext cx="1857375"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DNS server</a:t>
            </a:r>
          </a:p>
        </p:txBody>
      </p:sp>
      <p:sp>
        <p:nvSpPr>
          <p:cNvPr id="34" name="Shape 1146"/>
          <p:cNvSpPr/>
          <p:nvPr/>
        </p:nvSpPr>
        <p:spPr>
          <a:xfrm>
            <a:off x="152400" y="3322370"/>
            <a:ext cx="3505200" cy="44146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lang="en-US" sz="2400" dirty="0" smtClean="0">
                <a:latin typeface="Calibri"/>
                <a:cs typeface="Calibri"/>
              </a:rPr>
              <a:t>(</a:t>
            </a:r>
            <a:r>
              <a:rPr lang="en-US" sz="2400" dirty="0" err="1" smtClean="0">
                <a:latin typeface="Calibri"/>
                <a:cs typeface="Calibri"/>
              </a:rPr>
              <a:t>mydns.berkeley.edu</a:t>
            </a:r>
            <a:r>
              <a:rPr lang="en-US" sz="2400" dirty="0" smtClean="0">
                <a:latin typeface="Calibri"/>
                <a:cs typeface="Calibri"/>
              </a:rPr>
              <a:t>)</a:t>
            </a:r>
            <a:endParaRPr sz="2400" dirty="0">
              <a:latin typeface="Calibri"/>
              <a:cs typeface="Calibri"/>
            </a:endParaRPr>
          </a:p>
        </p:txBody>
      </p:sp>
      <p:sp>
        <p:nvSpPr>
          <p:cNvPr id="35" name="Shape 1149"/>
          <p:cNvSpPr/>
          <p:nvPr/>
        </p:nvSpPr>
        <p:spPr>
          <a:xfrm>
            <a:off x="6248400" y="3733800"/>
            <a:ext cx="1876425" cy="456852"/>
          </a:xfrm>
          <a:prstGeom prst="rect">
            <a:avLst/>
          </a:prstGeom>
          <a:solidFill>
            <a:schemeClr val="bg1"/>
          </a:solidFill>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dirty="0" smtClean="0">
                <a:solidFill>
                  <a:srgbClr val="0000FF"/>
                </a:solidFill>
                <a:latin typeface="Calibri"/>
                <a:cs typeface="Calibri"/>
              </a:rPr>
              <a:t>.</a:t>
            </a:r>
            <a:r>
              <a:rPr lang="en-US" sz="2500" dirty="0" smtClean="0">
                <a:solidFill>
                  <a:srgbClr val="0000FF"/>
                </a:solidFill>
                <a:latin typeface="Calibri"/>
                <a:cs typeface="Calibri"/>
              </a:rPr>
              <a:t>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
        <p:nvSpPr>
          <p:cNvPr id="36" name="Shape 1150"/>
          <p:cNvSpPr/>
          <p:nvPr/>
        </p:nvSpPr>
        <p:spPr>
          <a:xfrm>
            <a:off x="6553200" y="4949627"/>
            <a:ext cx="2209800" cy="84157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lang="en-US" sz="2500" dirty="0" err="1" smtClean="0">
                <a:solidFill>
                  <a:srgbClr val="0000FF"/>
                </a:solidFill>
                <a:latin typeface="Calibri"/>
                <a:cs typeface="Calibri"/>
              </a:rPr>
              <a:t>nyu.edu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
        <p:nvSpPr>
          <p:cNvPr id="1216" name="Shape 1216"/>
          <p:cNvSpPr/>
          <p:nvPr/>
        </p:nvSpPr>
        <p:spPr>
          <a:xfrm>
            <a:off x="6920508" y="351829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37" name="Shape 1154"/>
          <p:cNvSpPr/>
          <p:nvPr/>
        </p:nvSpPr>
        <p:spPr>
          <a:xfrm rot="3267739">
            <a:off x="357889" y="4930296"/>
            <a:ext cx="2206437" cy="392732"/>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lnSpc>
                <a:spcPct val="80000"/>
              </a:lnSpc>
              <a:defRPr sz="3600">
                <a:solidFill>
                  <a:srgbClr val="942193"/>
                </a:solidFill>
                <a:latin typeface="+mn-lt"/>
                <a:ea typeface="+mn-ea"/>
                <a:cs typeface="+mn-cs"/>
                <a:sym typeface="Calibri"/>
              </a:defRPr>
            </a:lvl1pPr>
          </a:lstStyle>
          <a:p>
            <a:pPr lvl="0">
              <a:defRPr sz="1800">
                <a:solidFill>
                  <a:srgbClr val="000000"/>
                </a:solidFill>
              </a:defRPr>
            </a:pPr>
            <a:r>
              <a:rPr sz="2500" b="0" dirty="0" smtClean="0">
                <a:latin typeface="Calibri"/>
                <a:cs typeface="Calibri"/>
              </a:rPr>
              <a:t>www.</a:t>
            </a:r>
            <a:r>
              <a:rPr lang="en-US" sz="2500" b="0" dirty="0" smtClean="0">
                <a:latin typeface="Calibri"/>
                <a:cs typeface="Calibri"/>
              </a:rPr>
              <a:t>nyu.edu?</a:t>
            </a:r>
            <a:endParaRPr sz="2500" b="0" dirty="0">
              <a:latin typeface="Calibri"/>
              <a:cs typeface="Calibri"/>
            </a:endParaRPr>
          </a:p>
        </p:txBody>
      </p:sp>
    </p:spTree>
    <p:extLst>
      <p:ext uri="{BB962C8B-B14F-4D97-AF65-F5344CB8AC3E}">
        <p14:creationId xmlns:p14="http://schemas.microsoft.com/office/powerpoint/2010/main" val="80965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iterate>
                                    <p:tmAbs val="0"/>
                                  </p:iterate>
                                  <p:childTnLst>
                                    <p:set>
                                      <p:cBhvr>
                                        <p:cTn id="6" fill="hold"/>
                                        <p:tgtEl>
                                          <p:spTgt spid="1221"/>
                                        </p:tgtEl>
                                        <p:attrNameLst>
                                          <p:attrName>style.visibility</p:attrName>
                                        </p:attrNameLst>
                                      </p:cBhvr>
                                      <p:to>
                                        <p:strVal val="visible"/>
                                      </p:to>
                                    </p:set>
                                    <p:animEffect transition="in" filter="wipe(down)">
                                      <p:cBhvr>
                                        <p:cTn id="7" dur="1000"/>
                                        <p:tgtEl>
                                          <p:spTgt spid="12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iterate>
                                    <p:tmAbs val="0"/>
                                  </p:iterate>
                                  <p:childTnLst>
                                    <p:set>
                                      <p:cBhvr>
                                        <p:cTn id="11" fill="hold"/>
                                        <p:tgtEl>
                                          <p:spTgt spid="1222"/>
                                        </p:tgtEl>
                                        <p:attrNameLst>
                                          <p:attrName>style.visibility</p:attrName>
                                        </p:attrNameLst>
                                      </p:cBhvr>
                                      <p:to>
                                        <p:strVal val="visible"/>
                                      </p:to>
                                    </p:set>
                                    <p:animEffect transition="in" filter="wipe(right)">
                                      <p:cBhvr>
                                        <p:cTn id="12" dur="1000"/>
                                        <p:tgtEl>
                                          <p:spTgt spid="12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iterate>
                                    <p:tmAbs val="0"/>
                                  </p:iterate>
                                  <p:childTnLst>
                                    <p:set>
                                      <p:cBhvr>
                                        <p:cTn id="16" fill="hold"/>
                                        <p:tgtEl>
                                          <p:spTgt spid="1223"/>
                                        </p:tgtEl>
                                        <p:attrNameLst>
                                          <p:attrName>style.visibility</p:attrName>
                                        </p:attrNameLst>
                                      </p:cBhvr>
                                      <p:to>
                                        <p:strVal val="visible"/>
                                      </p:to>
                                    </p:set>
                                    <p:animEffect transition="in" filter="wipe(right)">
                                      <p:cBhvr>
                                        <p:cTn id="17" dur="1000"/>
                                        <p:tgtEl>
                                          <p:spTgt spid="12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p:tmAbs val="0"/>
                                  </p:iterate>
                                  <p:childTnLst>
                                    <p:set>
                                      <p:cBhvr>
                                        <p:cTn id="21" fill="hold"/>
                                        <p:tgtEl>
                                          <p:spTgt spid="1224"/>
                                        </p:tgtEl>
                                        <p:attrNameLst>
                                          <p:attrName>style.visibility</p:attrName>
                                        </p:attrNameLst>
                                      </p:cBhvr>
                                      <p:to>
                                        <p:strVal val="visible"/>
                                      </p:to>
                                    </p:set>
                                    <p:animEffect transition="in" filter="wipe(up)">
                                      <p:cBhvr>
                                        <p:cTn id="22" dur="1000"/>
                                        <p:tgtEl>
                                          <p:spTgt spid="122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1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1" grpId="0" animBg="1" advAuto="0"/>
      <p:bldP spid="1222" grpId="0" animBg="1" advAuto="0"/>
      <p:bldP spid="1223" grpId="0" animBg="1" advAuto="0"/>
      <p:bldP spid="1224" grpId="0" animBg="1" advAuto="0"/>
      <p:bldP spid="1226" grpId="0" animBg="1" advAuto="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Different Approach</a:t>
            </a:r>
            <a:endParaRPr lang="en-US" dirty="0"/>
          </a:p>
        </p:txBody>
      </p:sp>
      <p:sp>
        <p:nvSpPr>
          <p:cNvPr id="3" name="Content Placeholder 2"/>
          <p:cNvSpPr>
            <a:spLocks noGrp="1"/>
          </p:cNvSpPr>
          <p:nvPr>
            <p:ph idx="1"/>
          </p:nvPr>
        </p:nvSpPr>
        <p:spPr/>
        <p:txBody>
          <a:bodyPr/>
          <a:lstStyle/>
          <a:p>
            <a:endParaRPr lang="en-US"/>
          </a:p>
        </p:txBody>
      </p:sp>
      <p:sp>
        <p:nvSpPr>
          <p:cNvPr id="1230" name="Shape 1230"/>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a:lstStyle/>
          <a:p>
            <a:pPr lvl="0">
              <a:defRPr>
                <a:solidFill>
                  <a:srgbClr val="000000"/>
                </a:solidFill>
              </a:defRPr>
            </a:pPr>
            <a:fld id="{86CB4B4D-7CA3-9044-876B-883B54F8677D}" type="slidenum">
              <a:rPr>
                <a:solidFill>
                  <a:srgbClr val="929292"/>
                </a:solidFill>
                <a:latin typeface="Calibri"/>
                <a:cs typeface="Calibri"/>
              </a:rPr>
              <a:t>52</a:t>
            </a:fld>
            <a:endParaRPr>
              <a:solidFill>
                <a:srgbClr val="929292"/>
              </a:solidFill>
              <a:latin typeface="Calibri"/>
              <a:cs typeface="Calibri"/>
            </a:endParaRPr>
          </a:p>
        </p:txBody>
      </p:sp>
      <p:sp>
        <p:nvSpPr>
          <p:cNvPr id="1231" name="Shape 1231"/>
          <p:cNvSpPr/>
          <p:nvPr/>
        </p:nvSpPr>
        <p:spPr>
          <a:xfrm>
            <a:off x="1089422" y="3795118"/>
            <a:ext cx="282178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32" name="Shape 1232"/>
          <p:cNvSpPr/>
          <p:nvPr/>
        </p:nvSpPr>
        <p:spPr>
          <a:xfrm>
            <a:off x="1154712" y="3999005"/>
            <a:ext cx="1845373" cy="424223"/>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33" name="Shape 1233"/>
          <p:cNvSpPr/>
          <p:nvPr/>
        </p:nvSpPr>
        <p:spPr>
          <a:xfrm flipH="1">
            <a:off x="2394028" y="4465757"/>
            <a:ext cx="637954" cy="978196"/>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34" name="Shape 1234"/>
          <p:cNvSpPr/>
          <p:nvPr/>
        </p:nvSpPr>
        <p:spPr>
          <a:xfrm>
            <a:off x="2187773" y="5304234"/>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35" name="Shape 1235"/>
          <p:cNvSpPr/>
          <p:nvPr/>
        </p:nvSpPr>
        <p:spPr>
          <a:xfrm flipH="1">
            <a:off x="3042614" y="3398737"/>
            <a:ext cx="585068" cy="981960"/>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36" name="Shape 1236"/>
          <p:cNvSpPr/>
          <p:nvPr/>
        </p:nvSpPr>
        <p:spPr>
          <a:xfrm flipH="1">
            <a:off x="3053246" y="4380248"/>
            <a:ext cx="1442696" cy="64245"/>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37" name="Shape 1237"/>
          <p:cNvSpPr/>
          <p:nvPr/>
        </p:nvSpPr>
        <p:spPr>
          <a:xfrm>
            <a:off x="2821781" y="4205883"/>
            <a:ext cx="446484" cy="446484"/>
          </a:xfrm>
          <a:prstGeom prst="roundRect">
            <a:avLst>
              <a:gd name="adj" fmla="val 30000"/>
            </a:avLst>
          </a:pr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38" name="Shape 1238"/>
          <p:cNvSpPr/>
          <p:nvPr/>
        </p:nvSpPr>
        <p:spPr>
          <a:xfrm>
            <a:off x="1000125" y="381297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40" name="Shape 1240"/>
          <p:cNvSpPr/>
          <p:nvPr/>
        </p:nvSpPr>
        <p:spPr>
          <a:xfrm>
            <a:off x="1259086" y="4277320"/>
            <a:ext cx="838980" cy="107107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42" name="Shape 1242"/>
          <p:cNvSpPr/>
          <p:nvPr/>
        </p:nvSpPr>
        <p:spPr>
          <a:xfrm>
            <a:off x="4393406" y="2312788"/>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43" name="Shape 1243"/>
          <p:cNvSpPr/>
          <p:nvPr/>
        </p:nvSpPr>
        <p:spPr>
          <a:xfrm>
            <a:off x="4223742" y="1292671"/>
            <a:ext cx="1910953" cy="995461"/>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lvl="0" algn="l">
              <a:defRPr sz="1800"/>
            </a:pPr>
            <a:r>
              <a:rPr sz="3000">
                <a:solidFill>
                  <a:srgbClr val="0096FF"/>
                </a:solidFill>
                <a:latin typeface="Calibri"/>
                <a:ea typeface="+mn-ea"/>
                <a:cs typeface="Calibri"/>
                <a:sym typeface="Calibri"/>
              </a:rPr>
              <a:t>root </a:t>
            </a:r>
          </a:p>
          <a:p>
            <a:pPr lvl="0" algn="l">
              <a:defRPr sz="1800"/>
            </a:pPr>
            <a:r>
              <a:rPr sz="3000">
                <a:solidFill>
                  <a:srgbClr val="0096FF"/>
                </a:solidFill>
                <a:latin typeface="Calibri"/>
                <a:ea typeface="+mn-ea"/>
                <a:cs typeface="Calibri"/>
                <a:sym typeface="Calibri"/>
              </a:rPr>
              <a:t>DNS server</a:t>
            </a:r>
          </a:p>
        </p:txBody>
      </p:sp>
      <p:sp>
        <p:nvSpPr>
          <p:cNvPr id="1247" name="Shape 1247"/>
          <p:cNvSpPr/>
          <p:nvPr/>
        </p:nvSpPr>
        <p:spPr>
          <a:xfrm>
            <a:off x="7715250" y="5045273"/>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23" name="Shape 1144"/>
          <p:cNvSpPr/>
          <p:nvPr/>
        </p:nvSpPr>
        <p:spPr>
          <a:xfrm>
            <a:off x="2331152" y="5529938"/>
            <a:ext cx="3764848" cy="903128"/>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defRPr b="1">
                <a:solidFill>
                  <a:srgbClr val="0096FF"/>
                </a:solidFill>
                <a:latin typeface="+mn-lt"/>
                <a:ea typeface="+mn-ea"/>
                <a:cs typeface="+mn-cs"/>
                <a:sym typeface="Calibri"/>
              </a:defRPr>
            </a:lvl1pPr>
          </a:lstStyle>
          <a:p>
            <a:pPr lvl="0" algn="l">
              <a:defRPr sz="1800" b="0">
                <a:solidFill>
                  <a:srgbClr val="000000"/>
                </a:solidFill>
              </a:defRPr>
            </a:pPr>
            <a:r>
              <a:rPr sz="3000" dirty="0">
                <a:latin typeface="Calibri"/>
                <a:cs typeface="Calibri"/>
              </a:rPr>
              <a:t>DNS </a:t>
            </a:r>
            <a:r>
              <a:rPr sz="3000" dirty="0" smtClean="0">
                <a:latin typeface="Calibri"/>
                <a:cs typeface="Calibri"/>
              </a:rPr>
              <a:t>client</a:t>
            </a:r>
            <a:r>
              <a:rPr lang="en-US" sz="3000" dirty="0" smtClean="0">
                <a:latin typeface="Calibri"/>
                <a:cs typeface="Calibri"/>
              </a:rPr>
              <a:t/>
            </a:r>
            <a:br>
              <a:rPr lang="en-US" sz="3000" dirty="0" smtClean="0">
                <a:latin typeface="Calibri"/>
                <a:cs typeface="Calibri"/>
              </a:rPr>
            </a:br>
            <a:r>
              <a:rPr lang="en-US" sz="2400" dirty="0" smtClean="0">
                <a:latin typeface="Calibri"/>
                <a:cs typeface="Calibri"/>
              </a:rPr>
              <a:t>(me.cs.berkeley.edu)</a:t>
            </a:r>
            <a:endParaRPr sz="2400" dirty="0">
              <a:latin typeface="Calibri"/>
              <a:cs typeface="Calibri"/>
            </a:endParaRPr>
          </a:p>
        </p:txBody>
      </p:sp>
      <p:sp>
        <p:nvSpPr>
          <p:cNvPr id="24" name="Shape 1146"/>
          <p:cNvSpPr/>
          <p:nvPr/>
        </p:nvSpPr>
        <p:spPr>
          <a:xfrm>
            <a:off x="741164" y="2895600"/>
            <a:ext cx="1857375"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DNS server</a:t>
            </a:r>
          </a:p>
        </p:txBody>
      </p:sp>
      <p:sp>
        <p:nvSpPr>
          <p:cNvPr id="25" name="Shape 1146"/>
          <p:cNvSpPr/>
          <p:nvPr/>
        </p:nvSpPr>
        <p:spPr>
          <a:xfrm>
            <a:off x="152400" y="3322370"/>
            <a:ext cx="3505200" cy="44146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lang="en-US" sz="2400" dirty="0" smtClean="0">
                <a:latin typeface="Calibri"/>
                <a:cs typeface="Calibri"/>
              </a:rPr>
              <a:t>(</a:t>
            </a:r>
            <a:r>
              <a:rPr lang="en-US" sz="2400" dirty="0" err="1" smtClean="0">
                <a:latin typeface="Calibri"/>
                <a:cs typeface="Calibri"/>
              </a:rPr>
              <a:t>mydns.berkeley.edu</a:t>
            </a:r>
            <a:r>
              <a:rPr lang="en-US" sz="2400" dirty="0" smtClean="0">
                <a:latin typeface="Calibri"/>
                <a:cs typeface="Calibri"/>
              </a:rPr>
              <a:t>)</a:t>
            </a:r>
            <a:endParaRPr sz="2400" dirty="0">
              <a:latin typeface="Calibri"/>
              <a:cs typeface="Calibri"/>
            </a:endParaRPr>
          </a:p>
        </p:txBody>
      </p:sp>
      <p:sp>
        <p:nvSpPr>
          <p:cNvPr id="26" name="Shape 1149"/>
          <p:cNvSpPr/>
          <p:nvPr/>
        </p:nvSpPr>
        <p:spPr>
          <a:xfrm>
            <a:off x="6248400" y="3733800"/>
            <a:ext cx="1876425" cy="456852"/>
          </a:xfrm>
          <a:prstGeom prst="rect">
            <a:avLst/>
          </a:prstGeom>
          <a:solidFill>
            <a:schemeClr val="bg1"/>
          </a:solidFill>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dirty="0" smtClean="0">
                <a:solidFill>
                  <a:srgbClr val="0000FF"/>
                </a:solidFill>
                <a:latin typeface="Calibri"/>
                <a:cs typeface="Calibri"/>
              </a:rPr>
              <a:t>.</a:t>
            </a:r>
            <a:r>
              <a:rPr lang="en-US" sz="2500" dirty="0" smtClean="0">
                <a:solidFill>
                  <a:srgbClr val="0000FF"/>
                </a:solidFill>
                <a:latin typeface="Calibri"/>
                <a:cs typeface="Calibri"/>
              </a:rPr>
              <a:t>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
        <p:nvSpPr>
          <p:cNvPr id="1244" name="Shape 1244"/>
          <p:cNvSpPr/>
          <p:nvPr/>
        </p:nvSpPr>
        <p:spPr>
          <a:xfrm>
            <a:off x="6920508" y="351829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28" name="Shape 1150"/>
          <p:cNvSpPr/>
          <p:nvPr/>
        </p:nvSpPr>
        <p:spPr>
          <a:xfrm>
            <a:off x="6553200" y="5102027"/>
            <a:ext cx="2209800" cy="84157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lang="en-US" sz="2500" dirty="0" err="1" smtClean="0">
                <a:solidFill>
                  <a:srgbClr val="0000FF"/>
                </a:solidFill>
                <a:latin typeface="Calibri"/>
                <a:cs typeface="Calibri"/>
              </a:rPr>
              <a:t>nyu.edu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Tree>
    <p:extLst>
      <p:ext uri="{BB962C8B-B14F-4D97-AF65-F5344CB8AC3E}">
        <p14:creationId xmlns:p14="http://schemas.microsoft.com/office/powerpoint/2010/main" val="1435035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iterate>
                                    <p:tmAbs val="0"/>
                                  </p:iterate>
                                  <p:childTnLst>
                                    <p:set>
                                      <p:cBhvr>
                                        <p:cTn id="6" fill="hold"/>
                                        <p:tgtEl>
                                          <p:spTgt spid="1240"/>
                                        </p:tgtEl>
                                        <p:attrNameLst>
                                          <p:attrName>style.visibility</p:attrName>
                                        </p:attrNameLst>
                                      </p:cBhvr>
                                      <p:to>
                                        <p:strVal val="visible"/>
                                      </p:to>
                                    </p:set>
                                    <p:animEffect transition="in" filter="wipe(down)">
                                      <p:cBhvr>
                                        <p:cTn id="7" dur="1000"/>
                                        <p:tgtEl>
                                          <p:spTgt spid="1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 grpId="0" animBg="1"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 name="Shape 1251"/>
          <p:cNvSpPr/>
          <p:nvPr/>
        </p:nvSpPr>
        <p:spPr>
          <a:xfrm>
            <a:off x="1089422" y="3795118"/>
            <a:ext cx="282178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52" name="Shape 1252"/>
          <p:cNvSpPr/>
          <p:nvPr/>
        </p:nvSpPr>
        <p:spPr>
          <a:xfrm>
            <a:off x="1154712" y="3999005"/>
            <a:ext cx="1845373" cy="424223"/>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3" name="Shape 1253"/>
          <p:cNvSpPr/>
          <p:nvPr/>
        </p:nvSpPr>
        <p:spPr>
          <a:xfrm flipH="1">
            <a:off x="2394028" y="4465757"/>
            <a:ext cx="637954" cy="978196"/>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4" name="Shape 1254"/>
          <p:cNvSpPr/>
          <p:nvPr/>
        </p:nvSpPr>
        <p:spPr>
          <a:xfrm>
            <a:off x="2187773" y="5304234"/>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55" name="Shape 1255"/>
          <p:cNvSpPr/>
          <p:nvPr/>
        </p:nvSpPr>
        <p:spPr>
          <a:xfrm flipH="1">
            <a:off x="3042614" y="3398737"/>
            <a:ext cx="585068" cy="981960"/>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6" name="Shape 1256"/>
          <p:cNvSpPr/>
          <p:nvPr/>
        </p:nvSpPr>
        <p:spPr>
          <a:xfrm flipH="1">
            <a:off x="3053246" y="4380248"/>
            <a:ext cx="1442696" cy="64245"/>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7" name="Shape 1257"/>
          <p:cNvSpPr/>
          <p:nvPr/>
        </p:nvSpPr>
        <p:spPr>
          <a:xfrm>
            <a:off x="2821781" y="4205883"/>
            <a:ext cx="446484" cy="446484"/>
          </a:xfrm>
          <a:prstGeom prst="roundRect">
            <a:avLst>
              <a:gd name="adj" fmla="val 30000"/>
            </a:avLst>
          </a:pr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58" name="Shape 1258"/>
          <p:cNvSpPr/>
          <p:nvPr/>
        </p:nvSpPr>
        <p:spPr>
          <a:xfrm>
            <a:off x="1000125" y="381297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60" name="Shape 1260"/>
          <p:cNvSpPr/>
          <p:nvPr/>
        </p:nvSpPr>
        <p:spPr>
          <a:xfrm>
            <a:off x="1259086" y="4277320"/>
            <a:ext cx="838980" cy="107107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61" name="Shape 1261"/>
          <p:cNvSpPr/>
          <p:nvPr/>
        </p:nvSpPr>
        <p:spPr>
          <a:xfrm flipH="1">
            <a:off x="1447100" y="2626294"/>
            <a:ext cx="2843869" cy="124576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63" name="Shape 1263"/>
          <p:cNvSpPr/>
          <p:nvPr/>
        </p:nvSpPr>
        <p:spPr>
          <a:xfrm>
            <a:off x="4393406" y="2312788"/>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64" name="Shape 1264"/>
          <p:cNvSpPr/>
          <p:nvPr/>
        </p:nvSpPr>
        <p:spPr>
          <a:xfrm>
            <a:off x="4223742" y="1292671"/>
            <a:ext cx="1910953" cy="995461"/>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lvl="0" algn="l">
              <a:defRPr sz="1800"/>
            </a:pPr>
            <a:r>
              <a:rPr sz="3000">
                <a:solidFill>
                  <a:srgbClr val="0096FF"/>
                </a:solidFill>
                <a:latin typeface="Calibri"/>
                <a:ea typeface="+mn-ea"/>
                <a:cs typeface="Calibri"/>
                <a:sym typeface="Calibri"/>
              </a:rPr>
              <a:t>root </a:t>
            </a:r>
          </a:p>
          <a:p>
            <a:pPr lvl="0" algn="l">
              <a:defRPr sz="1800"/>
            </a:pPr>
            <a:r>
              <a:rPr sz="3000">
                <a:solidFill>
                  <a:srgbClr val="0096FF"/>
                </a:solidFill>
                <a:latin typeface="Calibri"/>
                <a:ea typeface="+mn-ea"/>
                <a:cs typeface="Calibri"/>
                <a:sym typeface="Calibri"/>
              </a:rPr>
              <a:t>DNS server</a:t>
            </a:r>
          </a:p>
        </p:txBody>
      </p:sp>
      <p:sp>
        <p:nvSpPr>
          <p:cNvPr id="1268" name="Shape 1268"/>
          <p:cNvSpPr/>
          <p:nvPr/>
        </p:nvSpPr>
        <p:spPr>
          <a:xfrm>
            <a:off x="7715250" y="5045273"/>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69" name="Shape 1269"/>
          <p:cNvSpPr/>
          <p:nvPr/>
        </p:nvSpPr>
        <p:spPr>
          <a:xfrm flipH="1">
            <a:off x="1572936" y="3598877"/>
            <a:ext cx="5297647" cy="44042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0" name="Shape 1270"/>
          <p:cNvSpPr/>
          <p:nvPr/>
        </p:nvSpPr>
        <p:spPr>
          <a:xfrm flipV="1">
            <a:off x="1518047" y="2780949"/>
            <a:ext cx="2772922" cy="1192762"/>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1" name="Shape 1271"/>
          <p:cNvSpPr/>
          <p:nvPr/>
        </p:nvSpPr>
        <p:spPr>
          <a:xfrm flipV="1">
            <a:off x="1547768" y="3734052"/>
            <a:ext cx="5288719" cy="44366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2" name="Shape 1272"/>
          <p:cNvSpPr/>
          <p:nvPr/>
        </p:nvSpPr>
        <p:spPr>
          <a:xfrm flipH="1" flipV="1">
            <a:off x="1547768" y="4278385"/>
            <a:ext cx="6165910" cy="792760"/>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3" name="Shape 1273"/>
          <p:cNvSpPr/>
          <p:nvPr/>
        </p:nvSpPr>
        <p:spPr>
          <a:xfrm>
            <a:off x="1472268" y="4404220"/>
            <a:ext cx="6165909" cy="80534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4" name="Shape 1274"/>
          <p:cNvSpPr/>
          <p:nvPr/>
        </p:nvSpPr>
        <p:spPr>
          <a:xfrm flipH="1" flipV="1">
            <a:off x="1157681" y="4404219"/>
            <a:ext cx="868261" cy="1119932"/>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5" name="Shape 1275"/>
          <p:cNvSpPr/>
          <p:nvPr/>
        </p:nvSpPr>
        <p:spPr>
          <a:xfrm>
            <a:off x="228600" y="1230818"/>
            <a:ext cx="3486150" cy="503019"/>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b="1">
                <a:solidFill>
                  <a:srgbClr val="942193"/>
                </a:solidFill>
                <a:latin typeface="+mn-lt"/>
                <a:ea typeface="+mn-ea"/>
                <a:cs typeface="+mn-cs"/>
                <a:sym typeface="Calibri"/>
              </a:defRPr>
            </a:lvl1pPr>
          </a:lstStyle>
          <a:p>
            <a:pPr lvl="0">
              <a:defRPr sz="1800" b="0">
                <a:solidFill>
                  <a:srgbClr val="000000"/>
                </a:solidFill>
              </a:defRPr>
            </a:pPr>
            <a:r>
              <a:rPr sz="2800" dirty="0">
                <a:solidFill>
                  <a:srgbClr val="FF0000"/>
                </a:solidFill>
                <a:latin typeface="Calibri"/>
                <a:cs typeface="Calibri"/>
              </a:rPr>
              <a:t>iterative DNS query</a:t>
            </a:r>
          </a:p>
        </p:txBody>
      </p:sp>
      <p:sp>
        <p:nvSpPr>
          <p:cNvPr id="29" name="Shape 1144"/>
          <p:cNvSpPr/>
          <p:nvPr/>
        </p:nvSpPr>
        <p:spPr>
          <a:xfrm>
            <a:off x="2331152" y="5529938"/>
            <a:ext cx="3764848" cy="903128"/>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defRPr b="1">
                <a:solidFill>
                  <a:srgbClr val="0096FF"/>
                </a:solidFill>
                <a:latin typeface="+mn-lt"/>
                <a:ea typeface="+mn-ea"/>
                <a:cs typeface="+mn-cs"/>
                <a:sym typeface="Calibri"/>
              </a:defRPr>
            </a:lvl1pPr>
          </a:lstStyle>
          <a:p>
            <a:pPr lvl="0" algn="l">
              <a:defRPr sz="1800" b="0">
                <a:solidFill>
                  <a:srgbClr val="000000"/>
                </a:solidFill>
              </a:defRPr>
            </a:pPr>
            <a:r>
              <a:rPr sz="3000" dirty="0">
                <a:latin typeface="Calibri"/>
                <a:cs typeface="Calibri"/>
              </a:rPr>
              <a:t>DNS </a:t>
            </a:r>
            <a:r>
              <a:rPr sz="3000" dirty="0" smtClean="0">
                <a:latin typeface="Calibri"/>
                <a:cs typeface="Calibri"/>
              </a:rPr>
              <a:t>client</a:t>
            </a:r>
            <a:r>
              <a:rPr lang="en-US" sz="3000" dirty="0" smtClean="0">
                <a:latin typeface="Calibri"/>
                <a:cs typeface="Calibri"/>
              </a:rPr>
              <a:t/>
            </a:r>
            <a:br>
              <a:rPr lang="en-US" sz="3000" dirty="0" smtClean="0">
                <a:latin typeface="Calibri"/>
                <a:cs typeface="Calibri"/>
              </a:rPr>
            </a:br>
            <a:r>
              <a:rPr lang="en-US" sz="2400" dirty="0" smtClean="0">
                <a:latin typeface="Calibri"/>
                <a:cs typeface="Calibri"/>
              </a:rPr>
              <a:t>(me.cs.berkeley.edu)</a:t>
            </a:r>
            <a:endParaRPr sz="2400" dirty="0">
              <a:latin typeface="Calibri"/>
              <a:cs typeface="Calibri"/>
            </a:endParaRPr>
          </a:p>
        </p:txBody>
      </p:sp>
      <p:sp>
        <p:nvSpPr>
          <p:cNvPr id="30" name="Shape 1146"/>
          <p:cNvSpPr/>
          <p:nvPr/>
        </p:nvSpPr>
        <p:spPr>
          <a:xfrm>
            <a:off x="741164" y="2895600"/>
            <a:ext cx="1857375"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DNS server</a:t>
            </a:r>
          </a:p>
        </p:txBody>
      </p:sp>
      <p:sp>
        <p:nvSpPr>
          <p:cNvPr id="31" name="Shape 1146"/>
          <p:cNvSpPr/>
          <p:nvPr/>
        </p:nvSpPr>
        <p:spPr>
          <a:xfrm>
            <a:off x="152400" y="3322370"/>
            <a:ext cx="3505200" cy="44146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lang="en-US" sz="2400" dirty="0" smtClean="0">
                <a:latin typeface="Calibri"/>
                <a:cs typeface="Calibri"/>
              </a:rPr>
              <a:t>(</a:t>
            </a:r>
            <a:r>
              <a:rPr lang="en-US" sz="2400" dirty="0" err="1" smtClean="0">
                <a:latin typeface="Calibri"/>
                <a:cs typeface="Calibri"/>
              </a:rPr>
              <a:t>mydns.berkeley.edu</a:t>
            </a:r>
            <a:r>
              <a:rPr lang="en-US" sz="2400" dirty="0" smtClean="0">
                <a:latin typeface="Calibri"/>
                <a:cs typeface="Calibri"/>
              </a:rPr>
              <a:t>)</a:t>
            </a:r>
            <a:endParaRPr sz="2400" dirty="0">
              <a:latin typeface="Calibri"/>
              <a:cs typeface="Calibri"/>
            </a:endParaRPr>
          </a:p>
        </p:txBody>
      </p:sp>
      <p:sp>
        <p:nvSpPr>
          <p:cNvPr id="32" name="Shape 1149"/>
          <p:cNvSpPr/>
          <p:nvPr/>
        </p:nvSpPr>
        <p:spPr>
          <a:xfrm>
            <a:off x="6248400" y="3733800"/>
            <a:ext cx="1876425" cy="456852"/>
          </a:xfrm>
          <a:prstGeom prst="rect">
            <a:avLst/>
          </a:prstGeom>
          <a:solidFill>
            <a:schemeClr val="bg1"/>
          </a:solidFill>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dirty="0" smtClean="0">
                <a:solidFill>
                  <a:srgbClr val="0000FF"/>
                </a:solidFill>
                <a:latin typeface="Calibri"/>
                <a:cs typeface="Calibri"/>
              </a:rPr>
              <a:t>.</a:t>
            </a:r>
            <a:r>
              <a:rPr lang="en-US" sz="2500" dirty="0" smtClean="0">
                <a:solidFill>
                  <a:srgbClr val="0000FF"/>
                </a:solidFill>
                <a:latin typeface="Calibri"/>
                <a:cs typeface="Calibri"/>
              </a:rPr>
              <a:t>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
        <p:nvSpPr>
          <p:cNvPr id="33" name="Shape 1150"/>
          <p:cNvSpPr/>
          <p:nvPr/>
        </p:nvSpPr>
        <p:spPr>
          <a:xfrm>
            <a:off x="6553200" y="5102027"/>
            <a:ext cx="2209800" cy="84157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lang="en-US" sz="2500" dirty="0" err="1" smtClean="0">
                <a:solidFill>
                  <a:srgbClr val="0000FF"/>
                </a:solidFill>
                <a:latin typeface="Calibri"/>
                <a:cs typeface="Calibri"/>
              </a:rPr>
              <a:t>nyu.edu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
        <p:nvSpPr>
          <p:cNvPr id="1265" name="Shape 1265"/>
          <p:cNvSpPr/>
          <p:nvPr/>
        </p:nvSpPr>
        <p:spPr>
          <a:xfrm>
            <a:off x="6920508" y="351829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2" name="Title 1"/>
          <p:cNvSpPr>
            <a:spLocks noGrp="1"/>
          </p:cNvSpPr>
          <p:nvPr>
            <p:ph type="title"/>
          </p:nvPr>
        </p:nvSpPr>
        <p:spPr/>
        <p:txBody>
          <a:bodyPr/>
          <a:lstStyle/>
          <a:p>
            <a:endParaRPr lang="en-US"/>
          </a:p>
        </p:txBody>
      </p:sp>
      <p:sp>
        <p:nvSpPr>
          <p:cNvPr id="34" name="TextBox 33"/>
          <p:cNvSpPr txBox="1"/>
          <p:nvPr/>
        </p:nvSpPr>
        <p:spPr>
          <a:xfrm>
            <a:off x="1518047" y="2706423"/>
            <a:ext cx="2855943"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Where is .</a:t>
            </a:r>
            <a:r>
              <a:rPr lang="en-US" dirty="0" err="1" smtClean="0">
                <a:solidFill>
                  <a:srgbClr val="7030A0"/>
                </a:solidFill>
                <a:latin typeface="Arial" charset="0"/>
                <a:ea typeface="Arial" charset="0"/>
                <a:cs typeface="Arial" charset="0"/>
              </a:rPr>
              <a:t>edu</a:t>
            </a:r>
            <a:r>
              <a:rPr lang="en-US" dirty="0" smtClean="0">
                <a:solidFill>
                  <a:srgbClr val="7030A0"/>
                </a:solidFill>
                <a:latin typeface="Arial" charset="0"/>
                <a:ea typeface="Arial" charset="0"/>
                <a:cs typeface="Arial" charset="0"/>
              </a:rPr>
              <a:t>?</a:t>
            </a:r>
            <a:endParaRPr lang="en-US" dirty="0">
              <a:solidFill>
                <a:srgbClr val="7030A0"/>
              </a:solidFill>
              <a:latin typeface="Arial" charset="0"/>
              <a:ea typeface="Arial" charset="0"/>
              <a:cs typeface="Arial" charset="0"/>
            </a:endParaRPr>
          </a:p>
        </p:txBody>
      </p:sp>
      <p:sp>
        <p:nvSpPr>
          <p:cNvPr id="35" name="TextBox 34"/>
          <p:cNvSpPr txBox="1"/>
          <p:nvPr/>
        </p:nvSpPr>
        <p:spPr>
          <a:xfrm>
            <a:off x="3477283" y="5078925"/>
            <a:ext cx="3359204"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Where is </a:t>
            </a:r>
            <a:r>
              <a:rPr lang="en-US" dirty="0" err="1" smtClean="0">
                <a:solidFill>
                  <a:srgbClr val="7030A0"/>
                </a:solidFill>
                <a:latin typeface="Arial" charset="0"/>
                <a:ea typeface="Arial" charset="0"/>
                <a:cs typeface="Arial" charset="0"/>
              </a:rPr>
              <a:t>www.nyu.edu</a:t>
            </a:r>
            <a:r>
              <a:rPr lang="en-US" dirty="0" smtClean="0">
                <a:solidFill>
                  <a:srgbClr val="7030A0"/>
                </a:solidFill>
                <a:latin typeface="Arial" charset="0"/>
                <a:ea typeface="Arial" charset="0"/>
                <a:cs typeface="Arial" charset="0"/>
              </a:rPr>
              <a:t>?</a:t>
            </a:r>
            <a:endParaRPr lang="en-US" dirty="0">
              <a:solidFill>
                <a:srgbClr val="7030A0"/>
              </a:solidFill>
              <a:latin typeface="Arial" charset="0"/>
              <a:ea typeface="Arial" charset="0"/>
              <a:cs typeface="Arial" charset="0"/>
            </a:endParaRPr>
          </a:p>
        </p:txBody>
      </p:sp>
      <p:sp>
        <p:nvSpPr>
          <p:cNvPr id="36" name="TextBox 35"/>
          <p:cNvSpPr txBox="1"/>
          <p:nvPr/>
        </p:nvSpPr>
        <p:spPr>
          <a:xfrm>
            <a:off x="3507763" y="3320026"/>
            <a:ext cx="2855943"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Where is </a:t>
            </a:r>
            <a:r>
              <a:rPr lang="en-US" dirty="0" err="1" smtClean="0">
                <a:solidFill>
                  <a:srgbClr val="7030A0"/>
                </a:solidFill>
                <a:latin typeface="Arial" charset="0"/>
                <a:ea typeface="Arial" charset="0"/>
                <a:cs typeface="Arial" charset="0"/>
              </a:rPr>
              <a:t>nyu.edu</a:t>
            </a:r>
            <a:r>
              <a:rPr lang="en-US" dirty="0" smtClean="0">
                <a:solidFill>
                  <a:srgbClr val="7030A0"/>
                </a:solidFill>
                <a:latin typeface="Arial" charset="0"/>
                <a:ea typeface="Arial" charset="0"/>
                <a:cs typeface="Arial" charset="0"/>
              </a:rPr>
              <a:t>?</a:t>
            </a:r>
            <a:endParaRPr lang="en-US" dirty="0">
              <a:solidFill>
                <a:srgbClr val="7030A0"/>
              </a:solidFill>
              <a:latin typeface="Arial" charset="0"/>
              <a:ea typeface="Arial" charset="0"/>
              <a:cs typeface="Arial" charset="0"/>
            </a:endParaRPr>
          </a:p>
        </p:txBody>
      </p:sp>
    </p:spTree>
    <p:extLst>
      <p:ext uri="{BB962C8B-B14F-4D97-AF65-F5344CB8AC3E}">
        <p14:creationId xmlns:p14="http://schemas.microsoft.com/office/powerpoint/2010/main" val="248472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1261"/>
                                        </p:tgtEl>
                                        <p:attrNameLst>
                                          <p:attrName>style.visibility</p:attrName>
                                        </p:attrNameLst>
                                      </p:cBhvr>
                                      <p:to>
                                        <p:strVal val="visible"/>
                                      </p:to>
                                    </p:set>
                                    <p:animEffect transition="in" filter="wipe(left)">
                                      <p:cBhvr>
                                        <p:cTn id="7" dur="1000"/>
                                        <p:tgtEl>
                                          <p:spTgt spid="126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iterate>
                                    <p:tmAbs val="0"/>
                                  </p:iterate>
                                  <p:childTnLst>
                                    <p:set>
                                      <p:cBhvr>
                                        <p:cTn id="13" fill="hold"/>
                                        <p:tgtEl>
                                          <p:spTgt spid="1270"/>
                                        </p:tgtEl>
                                        <p:attrNameLst>
                                          <p:attrName>style.visibility</p:attrName>
                                        </p:attrNameLst>
                                      </p:cBhvr>
                                      <p:to>
                                        <p:strVal val="visible"/>
                                      </p:to>
                                    </p:set>
                                    <p:animEffect transition="in" filter="wipe(right)">
                                      <p:cBhvr>
                                        <p:cTn id="14" dur="1000"/>
                                        <p:tgtEl>
                                          <p:spTgt spid="127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iterate>
                                    <p:tmAbs val="0"/>
                                  </p:iterate>
                                  <p:childTnLst>
                                    <p:set>
                                      <p:cBhvr>
                                        <p:cTn id="18" fill="hold"/>
                                        <p:tgtEl>
                                          <p:spTgt spid="1269"/>
                                        </p:tgtEl>
                                        <p:attrNameLst>
                                          <p:attrName>style.visibility</p:attrName>
                                        </p:attrNameLst>
                                      </p:cBhvr>
                                      <p:to>
                                        <p:strVal val="visible"/>
                                      </p:to>
                                    </p:set>
                                    <p:animEffect transition="in" filter="wipe(left)">
                                      <p:cBhvr>
                                        <p:cTn id="19" dur="1000"/>
                                        <p:tgtEl>
                                          <p:spTgt spid="1269"/>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iterate>
                                    <p:tmAbs val="0"/>
                                  </p:iterate>
                                  <p:childTnLst>
                                    <p:set>
                                      <p:cBhvr>
                                        <p:cTn id="25" fill="hold"/>
                                        <p:tgtEl>
                                          <p:spTgt spid="1271"/>
                                        </p:tgtEl>
                                        <p:attrNameLst>
                                          <p:attrName>style.visibility</p:attrName>
                                        </p:attrNameLst>
                                      </p:cBhvr>
                                      <p:to>
                                        <p:strVal val="visible"/>
                                      </p:to>
                                    </p:set>
                                    <p:animEffect transition="in" filter="wipe(right)">
                                      <p:cBhvr>
                                        <p:cTn id="26" dur="1000"/>
                                        <p:tgtEl>
                                          <p:spTgt spid="127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p:tmAbs val="0"/>
                                  </p:iterate>
                                  <p:childTnLst>
                                    <p:set>
                                      <p:cBhvr>
                                        <p:cTn id="30" fill="hold"/>
                                        <p:tgtEl>
                                          <p:spTgt spid="1272"/>
                                        </p:tgtEl>
                                        <p:attrNameLst>
                                          <p:attrName>style.visibility</p:attrName>
                                        </p:attrNameLst>
                                      </p:cBhvr>
                                      <p:to>
                                        <p:strVal val="visible"/>
                                      </p:to>
                                    </p:set>
                                    <p:animEffect transition="in" filter="wipe(left)">
                                      <p:cBhvr>
                                        <p:cTn id="31" dur="1000"/>
                                        <p:tgtEl>
                                          <p:spTgt spid="1272"/>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iterate>
                                    <p:tmAbs val="0"/>
                                  </p:iterate>
                                  <p:childTnLst>
                                    <p:set>
                                      <p:cBhvr>
                                        <p:cTn id="37" fill="hold"/>
                                        <p:tgtEl>
                                          <p:spTgt spid="1273"/>
                                        </p:tgtEl>
                                        <p:attrNameLst>
                                          <p:attrName>style.visibility</p:attrName>
                                        </p:attrNameLst>
                                      </p:cBhvr>
                                      <p:to>
                                        <p:strVal val="visible"/>
                                      </p:to>
                                    </p:set>
                                    <p:animEffect transition="in" filter="wipe(right)">
                                      <p:cBhvr>
                                        <p:cTn id="38" dur="1000"/>
                                        <p:tgtEl>
                                          <p:spTgt spid="127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iterate>
                                    <p:tmAbs val="0"/>
                                  </p:iterate>
                                  <p:childTnLst>
                                    <p:set>
                                      <p:cBhvr>
                                        <p:cTn id="42" fill="hold"/>
                                        <p:tgtEl>
                                          <p:spTgt spid="1274"/>
                                        </p:tgtEl>
                                        <p:attrNameLst>
                                          <p:attrName>style.visibility</p:attrName>
                                        </p:attrNameLst>
                                      </p:cBhvr>
                                      <p:to>
                                        <p:strVal val="visible"/>
                                      </p:to>
                                    </p:set>
                                    <p:animEffect transition="in" filter="wipe(up)">
                                      <p:cBhvr>
                                        <p:cTn id="43" dur="1000"/>
                                        <p:tgtEl>
                                          <p:spTgt spid="1274"/>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iterate>
                                    <p:tmAbs val="0"/>
                                  </p:iterate>
                                  <p:childTnLst>
                                    <p:set>
                                      <p:cBhvr>
                                        <p:cTn id="47" fill="hold"/>
                                        <p:tgtEl>
                                          <p:spTgt spid="1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1" grpId="0" animBg="1" advAuto="0"/>
      <p:bldP spid="1269" grpId="0" animBg="1" advAuto="0"/>
      <p:bldP spid="1270" grpId="0" animBg="1" advAuto="0"/>
      <p:bldP spid="1271" grpId="0" animBg="1" advAuto="0"/>
      <p:bldP spid="1272" grpId="0" animBg="1" advAuto="0"/>
      <p:bldP spid="1273" grpId="0" animBg="1" advAuto="0"/>
      <p:bldP spid="1274" grpId="0" animBg="1" advAuto="0"/>
      <p:bldP spid="1275" grpId="0" animBg="1" advAuto="0"/>
      <p:bldP spid="34" grpId="0"/>
      <p:bldP spid="35" grpId="0"/>
      <p:bldP spid="3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6354" name="Rectangle 2"/>
          <p:cNvSpPr>
            <a:spLocks noGrp="1" noChangeArrowheads="1"/>
          </p:cNvSpPr>
          <p:nvPr>
            <p:ph type="title"/>
          </p:nvPr>
        </p:nvSpPr>
        <p:spPr/>
        <p:txBody>
          <a:bodyPr/>
          <a:lstStyle/>
          <a:p>
            <a:r>
              <a:rPr lang="en-US" dirty="0"/>
              <a:t>DNS </a:t>
            </a:r>
            <a:r>
              <a:rPr lang="en-US" dirty="0" smtClean="0"/>
              <a:t>Protocol</a:t>
            </a:r>
            <a:endParaRPr lang="en-US" dirty="0"/>
          </a:p>
        </p:txBody>
      </p:sp>
      <p:sp>
        <p:nvSpPr>
          <p:cNvPr id="1636355" name="Rectangle 3"/>
          <p:cNvSpPr>
            <a:spLocks noGrp="1" noChangeArrowheads="1"/>
          </p:cNvSpPr>
          <p:nvPr>
            <p:ph idx="1"/>
          </p:nvPr>
        </p:nvSpPr>
        <p:spPr/>
        <p:txBody>
          <a:bodyPr/>
          <a:lstStyle/>
          <a:p>
            <a:r>
              <a:rPr lang="en-US" dirty="0" smtClean="0"/>
              <a:t>Query and Reply messages</a:t>
            </a:r>
          </a:p>
          <a:p>
            <a:pPr lvl="1"/>
            <a:r>
              <a:rPr lang="en-US" dirty="0"/>
              <a:t>B</a:t>
            </a:r>
            <a:r>
              <a:rPr lang="en-US" dirty="0" smtClean="0"/>
              <a:t>oth with the same message format</a:t>
            </a:r>
          </a:p>
          <a:p>
            <a:pPr lvl="1"/>
            <a:r>
              <a:rPr lang="en-US" i="1" dirty="0" smtClean="0">
                <a:solidFill>
                  <a:srgbClr val="000090"/>
                </a:solidFill>
              </a:rPr>
              <a:t>see text for details</a:t>
            </a:r>
            <a:endParaRPr lang="en-US" i="1" dirty="0">
              <a:solidFill>
                <a:srgbClr val="000090"/>
              </a:solidFill>
            </a:endParaRPr>
          </a:p>
          <a:p>
            <a:pPr lvl="1"/>
            <a:endParaRPr lang="en-US" dirty="0" smtClean="0">
              <a:solidFill>
                <a:srgbClr val="000090"/>
              </a:solidFill>
            </a:endParaRPr>
          </a:p>
          <a:p>
            <a:r>
              <a:rPr lang="en-US" dirty="0" smtClean="0"/>
              <a:t>Client-Server </a:t>
            </a:r>
            <a:r>
              <a:rPr lang="en-US" dirty="0"/>
              <a:t>interaction on UDP Port 53</a:t>
            </a:r>
          </a:p>
          <a:p>
            <a:pPr lvl="1"/>
            <a:r>
              <a:rPr lang="en-US" dirty="0" smtClean="0">
                <a:latin typeface="Arial" charset="0"/>
                <a:ea typeface="Arial" charset="0"/>
                <a:cs typeface="Arial" charset="0"/>
                <a:sym typeface="Wingdings" charset="0"/>
              </a:rPr>
              <a:t>Spec </a:t>
            </a:r>
            <a:r>
              <a:rPr lang="en-US" dirty="0">
                <a:latin typeface="Arial" charset="0"/>
                <a:ea typeface="Arial" charset="0"/>
                <a:cs typeface="Arial" charset="0"/>
                <a:sym typeface="Wingdings" charset="0"/>
              </a:rPr>
              <a:t>supports TCP too, but not always </a:t>
            </a:r>
            <a:r>
              <a:rPr lang="en-US" dirty="0" smtClean="0">
                <a:latin typeface="Arial" charset="0"/>
                <a:ea typeface="Arial" charset="0"/>
                <a:cs typeface="Arial" charset="0"/>
                <a:sym typeface="Wingdings" charset="0"/>
              </a:rPr>
              <a:t>implemented</a:t>
            </a:r>
          </a:p>
          <a:p>
            <a:pPr lvl="1"/>
            <a:r>
              <a:rPr lang="en-US" dirty="0" smtClean="0">
                <a:latin typeface="Arial" charset="0"/>
                <a:ea typeface="Arial" charset="0"/>
                <a:cs typeface="Arial" charset="0"/>
                <a:sym typeface="Wingdings" charset="0"/>
              </a:rPr>
              <a:t>Reliability via repeating requests on </a:t>
            </a:r>
            <a:r>
              <a:rPr lang="en-US" dirty="0" smtClean="0">
                <a:latin typeface="Arial" charset="0"/>
                <a:ea typeface="Arial" charset="0"/>
                <a:cs typeface="Arial" charset="0"/>
                <a:sym typeface="Wingdings" charset="0"/>
              </a:rPr>
              <a:t>timeout</a:t>
            </a:r>
          </a:p>
          <a:p>
            <a:pPr lvl="1"/>
            <a:endParaRPr lang="en-US" dirty="0">
              <a:latin typeface="Arial" charset="0"/>
              <a:ea typeface="Arial" charset="0"/>
              <a:cs typeface="Arial" charset="0"/>
              <a:sym typeface="Wingdings" charset="0"/>
            </a:endParaRPr>
          </a:p>
          <a:p>
            <a:r>
              <a:rPr lang="en-US" dirty="0" smtClean="0">
                <a:latin typeface="Arial" charset="0"/>
                <a:ea typeface="Arial" charset="0"/>
                <a:cs typeface="Arial" charset="0"/>
              </a:rPr>
              <a:t>Resolution is almost always “iterative”</a:t>
            </a:r>
            <a:endParaRPr lang="en-US" dirty="0">
              <a:latin typeface="Arial" charset="0"/>
              <a:ea typeface="Arial" charset="0"/>
              <a:cs typeface="Arial" charset="0"/>
            </a:endParaRPr>
          </a:p>
          <a:p>
            <a:pPr lvl="1"/>
            <a:endParaRPr lang="en-US" dirty="0"/>
          </a:p>
          <a:p>
            <a:endParaRPr lang="en-US" dirty="0"/>
          </a:p>
          <a:p>
            <a:pPr lvl="1"/>
            <a:endParaRPr lang="en-US" dirty="0" smtClean="0"/>
          </a:p>
        </p:txBody>
      </p:sp>
    </p:spTree>
    <p:extLst>
      <p:ext uri="{BB962C8B-B14F-4D97-AF65-F5344CB8AC3E}">
        <p14:creationId xmlns:p14="http://schemas.microsoft.com/office/powerpoint/2010/main" val="1374761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63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63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63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635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635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635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63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635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Scaling (names, users, updates, etc.)</a:t>
            </a:r>
          </a:p>
          <a:p>
            <a:pPr lvl="1"/>
            <a:r>
              <a:rPr lang="en-US" dirty="0" smtClean="0"/>
              <a:t>Yes</a:t>
            </a:r>
          </a:p>
          <a:p>
            <a:pPr lvl="3"/>
            <a:endParaRPr lang="en-US" dirty="0" smtClean="0"/>
          </a:p>
          <a:p>
            <a:r>
              <a:rPr lang="en-US" dirty="0" smtClean="0"/>
              <a:t>Ease of management (uniqueness of names, etc.)</a:t>
            </a:r>
          </a:p>
          <a:p>
            <a:pPr lvl="1"/>
            <a:r>
              <a:rPr lang="en-US" dirty="0" smtClean="0"/>
              <a:t>Yes</a:t>
            </a:r>
          </a:p>
          <a:p>
            <a:pPr lvl="3"/>
            <a:endParaRPr lang="en-US" dirty="0" smtClean="0"/>
          </a:p>
          <a:p>
            <a:r>
              <a:rPr lang="en-US" dirty="0" smtClean="0"/>
              <a:t>Availability and consistency</a:t>
            </a:r>
          </a:p>
          <a:p>
            <a:pPr lvl="1"/>
            <a:r>
              <a:rPr lang="en-US" dirty="0" smtClean="0"/>
              <a:t>Yes</a:t>
            </a:r>
          </a:p>
          <a:p>
            <a:pPr lvl="5"/>
            <a:endParaRPr lang="en-US" dirty="0" smtClean="0"/>
          </a:p>
          <a:p>
            <a:r>
              <a:rPr lang="en-US" dirty="0" smtClean="0"/>
              <a:t>Fast lookups</a:t>
            </a:r>
          </a:p>
          <a:p>
            <a:pPr lvl="1"/>
            <a:r>
              <a:rPr lang="en-US" dirty="0" smtClean="0"/>
              <a:t>??</a:t>
            </a:r>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55</a:t>
            </a:fld>
            <a:endParaRPr lang="en-US" altLang="en-US"/>
          </a:p>
        </p:txBody>
      </p:sp>
    </p:spTree>
    <p:extLst>
      <p:ext uri="{BB962C8B-B14F-4D97-AF65-F5344CB8AC3E}">
        <p14:creationId xmlns:p14="http://schemas.microsoft.com/office/powerpoint/2010/main" val="84318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 name="Shape 1251"/>
          <p:cNvSpPr/>
          <p:nvPr/>
        </p:nvSpPr>
        <p:spPr>
          <a:xfrm>
            <a:off x="1089422" y="3795118"/>
            <a:ext cx="282178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52" name="Shape 1252"/>
          <p:cNvSpPr/>
          <p:nvPr/>
        </p:nvSpPr>
        <p:spPr>
          <a:xfrm>
            <a:off x="1154712" y="3999005"/>
            <a:ext cx="1845373" cy="424223"/>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3" name="Shape 1253"/>
          <p:cNvSpPr/>
          <p:nvPr/>
        </p:nvSpPr>
        <p:spPr>
          <a:xfrm flipH="1">
            <a:off x="2394028" y="4465757"/>
            <a:ext cx="637954" cy="978196"/>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4" name="Shape 1254"/>
          <p:cNvSpPr/>
          <p:nvPr/>
        </p:nvSpPr>
        <p:spPr>
          <a:xfrm>
            <a:off x="2187773" y="5304234"/>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55" name="Shape 1255"/>
          <p:cNvSpPr/>
          <p:nvPr/>
        </p:nvSpPr>
        <p:spPr>
          <a:xfrm flipH="1">
            <a:off x="3042614" y="3398737"/>
            <a:ext cx="585068" cy="981960"/>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6" name="Shape 1256"/>
          <p:cNvSpPr/>
          <p:nvPr/>
        </p:nvSpPr>
        <p:spPr>
          <a:xfrm flipH="1">
            <a:off x="3053246" y="4380248"/>
            <a:ext cx="1442696" cy="64245"/>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7" name="Shape 1257"/>
          <p:cNvSpPr/>
          <p:nvPr/>
        </p:nvSpPr>
        <p:spPr>
          <a:xfrm>
            <a:off x="2821781" y="4205883"/>
            <a:ext cx="446484" cy="446484"/>
          </a:xfrm>
          <a:prstGeom prst="roundRect">
            <a:avLst>
              <a:gd name="adj" fmla="val 30000"/>
            </a:avLst>
          </a:pr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58" name="Shape 1258"/>
          <p:cNvSpPr/>
          <p:nvPr/>
        </p:nvSpPr>
        <p:spPr>
          <a:xfrm>
            <a:off x="1000125" y="381297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60" name="Shape 1260"/>
          <p:cNvSpPr/>
          <p:nvPr/>
        </p:nvSpPr>
        <p:spPr>
          <a:xfrm>
            <a:off x="1259086" y="4277320"/>
            <a:ext cx="838980" cy="107107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61" name="Shape 1261"/>
          <p:cNvSpPr/>
          <p:nvPr/>
        </p:nvSpPr>
        <p:spPr>
          <a:xfrm flipH="1">
            <a:off x="1447100" y="2626294"/>
            <a:ext cx="2843869" cy="124576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63" name="Shape 1263"/>
          <p:cNvSpPr/>
          <p:nvPr/>
        </p:nvSpPr>
        <p:spPr>
          <a:xfrm>
            <a:off x="4393406" y="2312788"/>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64" name="Shape 1264"/>
          <p:cNvSpPr/>
          <p:nvPr/>
        </p:nvSpPr>
        <p:spPr>
          <a:xfrm>
            <a:off x="4223742" y="1292671"/>
            <a:ext cx="1910953" cy="995461"/>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lvl="0" algn="l">
              <a:defRPr sz="1800"/>
            </a:pPr>
            <a:r>
              <a:rPr sz="3000">
                <a:solidFill>
                  <a:srgbClr val="0096FF"/>
                </a:solidFill>
                <a:latin typeface="Calibri"/>
                <a:ea typeface="+mn-ea"/>
                <a:cs typeface="Calibri"/>
                <a:sym typeface="Calibri"/>
              </a:rPr>
              <a:t>root </a:t>
            </a:r>
          </a:p>
          <a:p>
            <a:pPr lvl="0" algn="l">
              <a:defRPr sz="1800"/>
            </a:pPr>
            <a:r>
              <a:rPr sz="3000">
                <a:solidFill>
                  <a:srgbClr val="0096FF"/>
                </a:solidFill>
                <a:latin typeface="Calibri"/>
                <a:ea typeface="+mn-ea"/>
                <a:cs typeface="Calibri"/>
                <a:sym typeface="Calibri"/>
              </a:rPr>
              <a:t>DNS server</a:t>
            </a:r>
          </a:p>
        </p:txBody>
      </p:sp>
      <p:sp>
        <p:nvSpPr>
          <p:cNvPr id="1268" name="Shape 1268"/>
          <p:cNvSpPr/>
          <p:nvPr/>
        </p:nvSpPr>
        <p:spPr>
          <a:xfrm>
            <a:off x="7715250" y="5045273"/>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69" name="Shape 1269"/>
          <p:cNvSpPr/>
          <p:nvPr/>
        </p:nvSpPr>
        <p:spPr>
          <a:xfrm flipH="1">
            <a:off x="1572936" y="3598877"/>
            <a:ext cx="5297647" cy="44042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0" name="Shape 1270"/>
          <p:cNvSpPr/>
          <p:nvPr/>
        </p:nvSpPr>
        <p:spPr>
          <a:xfrm flipV="1">
            <a:off x="1518047" y="2780949"/>
            <a:ext cx="2772922" cy="1192762"/>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1" name="Shape 1271"/>
          <p:cNvSpPr/>
          <p:nvPr/>
        </p:nvSpPr>
        <p:spPr>
          <a:xfrm flipV="1">
            <a:off x="1547768" y="3734052"/>
            <a:ext cx="5288719" cy="44366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2" name="Shape 1272"/>
          <p:cNvSpPr/>
          <p:nvPr/>
        </p:nvSpPr>
        <p:spPr>
          <a:xfrm flipH="1" flipV="1">
            <a:off x="1547768" y="4278385"/>
            <a:ext cx="6165910" cy="792760"/>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3" name="Shape 1273"/>
          <p:cNvSpPr/>
          <p:nvPr/>
        </p:nvSpPr>
        <p:spPr>
          <a:xfrm>
            <a:off x="1472268" y="4404220"/>
            <a:ext cx="6165909" cy="80534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4" name="Shape 1274"/>
          <p:cNvSpPr/>
          <p:nvPr/>
        </p:nvSpPr>
        <p:spPr>
          <a:xfrm flipH="1" flipV="1">
            <a:off x="1157681" y="4404219"/>
            <a:ext cx="868261" cy="1119932"/>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5" name="Shape 1275"/>
          <p:cNvSpPr/>
          <p:nvPr/>
        </p:nvSpPr>
        <p:spPr>
          <a:xfrm>
            <a:off x="228600" y="1230818"/>
            <a:ext cx="3486150" cy="503019"/>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b="1">
                <a:solidFill>
                  <a:srgbClr val="942193"/>
                </a:solidFill>
                <a:latin typeface="+mn-lt"/>
                <a:ea typeface="+mn-ea"/>
                <a:cs typeface="+mn-cs"/>
                <a:sym typeface="Calibri"/>
              </a:defRPr>
            </a:lvl1pPr>
          </a:lstStyle>
          <a:p>
            <a:pPr lvl="0">
              <a:defRPr sz="1800" b="0">
                <a:solidFill>
                  <a:srgbClr val="000000"/>
                </a:solidFill>
              </a:defRPr>
            </a:pPr>
            <a:r>
              <a:rPr sz="2800" dirty="0">
                <a:solidFill>
                  <a:srgbClr val="FF0000"/>
                </a:solidFill>
                <a:latin typeface="Calibri"/>
                <a:cs typeface="Calibri"/>
              </a:rPr>
              <a:t>iterative DNS query</a:t>
            </a:r>
          </a:p>
        </p:txBody>
      </p:sp>
      <p:sp>
        <p:nvSpPr>
          <p:cNvPr id="29" name="Shape 1144"/>
          <p:cNvSpPr/>
          <p:nvPr/>
        </p:nvSpPr>
        <p:spPr>
          <a:xfrm>
            <a:off x="2331152" y="5529938"/>
            <a:ext cx="3764848" cy="903128"/>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defRPr b="1">
                <a:solidFill>
                  <a:srgbClr val="0096FF"/>
                </a:solidFill>
                <a:latin typeface="+mn-lt"/>
                <a:ea typeface="+mn-ea"/>
                <a:cs typeface="+mn-cs"/>
                <a:sym typeface="Calibri"/>
              </a:defRPr>
            </a:lvl1pPr>
          </a:lstStyle>
          <a:p>
            <a:pPr lvl="0" algn="l">
              <a:defRPr sz="1800" b="0">
                <a:solidFill>
                  <a:srgbClr val="000000"/>
                </a:solidFill>
              </a:defRPr>
            </a:pPr>
            <a:r>
              <a:rPr sz="3000" dirty="0">
                <a:latin typeface="Calibri"/>
                <a:cs typeface="Calibri"/>
              </a:rPr>
              <a:t>DNS </a:t>
            </a:r>
            <a:r>
              <a:rPr sz="3000" dirty="0" smtClean="0">
                <a:latin typeface="Calibri"/>
                <a:cs typeface="Calibri"/>
              </a:rPr>
              <a:t>client</a:t>
            </a:r>
            <a:r>
              <a:rPr lang="en-US" sz="3000" dirty="0" smtClean="0">
                <a:latin typeface="Calibri"/>
                <a:cs typeface="Calibri"/>
              </a:rPr>
              <a:t/>
            </a:r>
            <a:br>
              <a:rPr lang="en-US" sz="3000" dirty="0" smtClean="0">
                <a:latin typeface="Calibri"/>
                <a:cs typeface="Calibri"/>
              </a:rPr>
            </a:br>
            <a:r>
              <a:rPr lang="en-US" sz="2400" dirty="0" smtClean="0">
                <a:latin typeface="Calibri"/>
                <a:cs typeface="Calibri"/>
              </a:rPr>
              <a:t>(me.cs.berkeley.edu)</a:t>
            </a:r>
            <a:endParaRPr sz="2400" dirty="0">
              <a:latin typeface="Calibri"/>
              <a:cs typeface="Calibri"/>
            </a:endParaRPr>
          </a:p>
        </p:txBody>
      </p:sp>
      <p:sp>
        <p:nvSpPr>
          <p:cNvPr id="30" name="Shape 1146"/>
          <p:cNvSpPr/>
          <p:nvPr/>
        </p:nvSpPr>
        <p:spPr>
          <a:xfrm>
            <a:off x="741164" y="2895600"/>
            <a:ext cx="1857375"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DNS server</a:t>
            </a:r>
          </a:p>
        </p:txBody>
      </p:sp>
      <p:sp>
        <p:nvSpPr>
          <p:cNvPr id="31" name="Shape 1146"/>
          <p:cNvSpPr/>
          <p:nvPr/>
        </p:nvSpPr>
        <p:spPr>
          <a:xfrm>
            <a:off x="152400" y="3322370"/>
            <a:ext cx="3505200" cy="44146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lang="en-US" sz="2400" dirty="0" smtClean="0">
                <a:latin typeface="Calibri"/>
                <a:cs typeface="Calibri"/>
              </a:rPr>
              <a:t>(</a:t>
            </a:r>
            <a:r>
              <a:rPr lang="en-US" sz="2400" dirty="0" err="1" smtClean="0">
                <a:latin typeface="Calibri"/>
                <a:cs typeface="Calibri"/>
              </a:rPr>
              <a:t>mydns.berkeley.edu</a:t>
            </a:r>
            <a:r>
              <a:rPr lang="en-US" sz="2400" dirty="0" smtClean="0">
                <a:latin typeface="Calibri"/>
                <a:cs typeface="Calibri"/>
              </a:rPr>
              <a:t>)</a:t>
            </a:r>
            <a:endParaRPr sz="2400" dirty="0">
              <a:latin typeface="Calibri"/>
              <a:cs typeface="Calibri"/>
            </a:endParaRPr>
          </a:p>
        </p:txBody>
      </p:sp>
      <p:sp>
        <p:nvSpPr>
          <p:cNvPr id="32" name="Shape 1149"/>
          <p:cNvSpPr/>
          <p:nvPr/>
        </p:nvSpPr>
        <p:spPr>
          <a:xfrm>
            <a:off x="6248400" y="3733800"/>
            <a:ext cx="1876425" cy="456852"/>
          </a:xfrm>
          <a:prstGeom prst="rect">
            <a:avLst/>
          </a:prstGeom>
          <a:solidFill>
            <a:schemeClr val="bg1"/>
          </a:solidFill>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dirty="0" smtClean="0">
                <a:solidFill>
                  <a:srgbClr val="0000FF"/>
                </a:solidFill>
                <a:latin typeface="Calibri"/>
                <a:cs typeface="Calibri"/>
              </a:rPr>
              <a:t>.</a:t>
            </a:r>
            <a:r>
              <a:rPr lang="en-US" sz="2500" dirty="0" smtClean="0">
                <a:solidFill>
                  <a:srgbClr val="0000FF"/>
                </a:solidFill>
                <a:latin typeface="Calibri"/>
                <a:cs typeface="Calibri"/>
              </a:rPr>
              <a:t>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
        <p:nvSpPr>
          <p:cNvPr id="33" name="Shape 1150"/>
          <p:cNvSpPr/>
          <p:nvPr/>
        </p:nvSpPr>
        <p:spPr>
          <a:xfrm>
            <a:off x="6553200" y="5102027"/>
            <a:ext cx="2209800" cy="84157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lang="en-US" sz="2500" dirty="0" err="1" smtClean="0">
                <a:solidFill>
                  <a:srgbClr val="0000FF"/>
                </a:solidFill>
                <a:latin typeface="Calibri"/>
                <a:cs typeface="Calibri"/>
              </a:rPr>
              <a:t>nyu.edu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
        <p:nvSpPr>
          <p:cNvPr id="1265" name="Shape 1265"/>
          <p:cNvSpPr/>
          <p:nvPr/>
        </p:nvSpPr>
        <p:spPr>
          <a:xfrm>
            <a:off x="6920508" y="351829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2" name="Title 1"/>
          <p:cNvSpPr>
            <a:spLocks noGrp="1"/>
          </p:cNvSpPr>
          <p:nvPr>
            <p:ph type="title"/>
          </p:nvPr>
        </p:nvSpPr>
        <p:spPr/>
        <p:txBody>
          <a:bodyPr/>
          <a:lstStyle/>
          <a:p>
            <a:r>
              <a:rPr lang="en-US" dirty="0" smtClean="0"/>
              <a:t>This is Not Fast!</a:t>
            </a:r>
            <a:endParaRPr lang="en-US" dirty="0"/>
          </a:p>
        </p:txBody>
      </p:sp>
      <p:sp>
        <p:nvSpPr>
          <p:cNvPr id="34" name="TextBox 33"/>
          <p:cNvSpPr txBox="1"/>
          <p:nvPr/>
        </p:nvSpPr>
        <p:spPr>
          <a:xfrm>
            <a:off x="1518047" y="2706423"/>
            <a:ext cx="2855943"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Where is .</a:t>
            </a:r>
            <a:r>
              <a:rPr lang="en-US" dirty="0" err="1" smtClean="0">
                <a:solidFill>
                  <a:srgbClr val="7030A0"/>
                </a:solidFill>
                <a:latin typeface="Arial" charset="0"/>
                <a:ea typeface="Arial" charset="0"/>
                <a:cs typeface="Arial" charset="0"/>
              </a:rPr>
              <a:t>edu</a:t>
            </a:r>
            <a:r>
              <a:rPr lang="en-US" dirty="0" smtClean="0">
                <a:solidFill>
                  <a:srgbClr val="7030A0"/>
                </a:solidFill>
                <a:latin typeface="Arial" charset="0"/>
                <a:ea typeface="Arial" charset="0"/>
                <a:cs typeface="Arial" charset="0"/>
              </a:rPr>
              <a:t>?</a:t>
            </a:r>
            <a:endParaRPr lang="en-US" dirty="0">
              <a:solidFill>
                <a:srgbClr val="7030A0"/>
              </a:solidFill>
              <a:latin typeface="Arial" charset="0"/>
              <a:ea typeface="Arial" charset="0"/>
              <a:cs typeface="Arial" charset="0"/>
            </a:endParaRPr>
          </a:p>
        </p:txBody>
      </p:sp>
      <p:sp>
        <p:nvSpPr>
          <p:cNvPr id="35" name="TextBox 34"/>
          <p:cNvSpPr txBox="1"/>
          <p:nvPr/>
        </p:nvSpPr>
        <p:spPr>
          <a:xfrm>
            <a:off x="3477283" y="5078925"/>
            <a:ext cx="3359204"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Where is </a:t>
            </a:r>
            <a:r>
              <a:rPr lang="en-US" dirty="0" err="1" smtClean="0">
                <a:solidFill>
                  <a:srgbClr val="7030A0"/>
                </a:solidFill>
                <a:latin typeface="Arial" charset="0"/>
                <a:ea typeface="Arial" charset="0"/>
                <a:cs typeface="Arial" charset="0"/>
              </a:rPr>
              <a:t>www.nyu.edu</a:t>
            </a:r>
            <a:r>
              <a:rPr lang="en-US" dirty="0" smtClean="0">
                <a:solidFill>
                  <a:srgbClr val="7030A0"/>
                </a:solidFill>
                <a:latin typeface="Arial" charset="0"/>
                <a:ea typeface="Arial" charset="0"/>
                <a:cs typeface="Arial" charset="0"/>
              </a:rPr>
              <a:t>?</a:t>
            </a:r>
            <a:endParaRPr lang="en-US" dirty="0">
              <a:solidFill>
                <a:srgbClr val="7030A0"/>
              </a:solidFill>
              <a:latin typeface="Arial" charset="0"/>
              <a:ea typeface="Arial" charset="0"/>
              <a:cs typeface="Arial" charset="0"/>
            </a:endParaRPr>
          </a:p>
        </p:txBody>
      </p:sp>
      <p:sp>
        <p:nvSpPr>
          <p:cNvPr id="36" name="TextBox 35"/>
          <p:cNvSpPr txBox="1"/>
          <p:nvPr/>
        </p:nvSpPr>
        <p:spPr>
          <a:xfrm>
            <a:off x="3507763" y="3320026"/>
            <a:ext cx="2855943"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Where is </a:t>
            </a:r>
            <a:r>
              <a:rPr lang="en-US" dirty="0" err="1" smtClean="0">
                <a:solidFill>
                  <a:srgbClr val="7030A0"/>
                </a:solidFill>
                <a:latin typeface="Arial" charset="0"/>
                <a:ea typeface="Arial" charset="0"/>
                <a:cs typeface="Arial" charset="0"/>
              </a:rPr>
              <a:t>nyu.edu</a:t>
            </a:r>
            <a:r>
              <a:rPr lang="en-US" dirty="0" smtClean="0">
                <a:solidFill>
                  <a:srgbClr val="7030A0"/>
                </a:solidFill>
                <a:latin typeface="Arial" charset="0"/>
                <a:ea typeface="Arial" charset="0"/>
                <a:cs typeface="Arial" charset="0"/>
              </a:rPr>
              <a:t>?</a:t>
            </a:r>
            <a:endParaRPr lang="en-US" dirty="0">
              <a:solidFill>
                <a:srgbClr val="7030A0"/>
              </a:solidFill>
              <a:latin typeface="Arial" charset="0"/>
              <a:ea typeface="Arial" charset="0"/>
              <a:cs typeface="Arial" charset="0"/>
            </a:endParaRPr>
          </a:p>
        </p:txBody>
      </p:sp>
    </p:spTree>
    <p:extLst>
      <p:ext uri="{BB962C8B-B14F-4D97-AF65-F5344CB8AC3E}">
        <p14:creationId xmlns:p14="http://schemas.microsoft.com/office/powerpoint/2010/main" val="915138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r>
              <a:rPr lang="en-US">
                <a:latin typeface="Calibri"/>
                <a:ea typeface="ＭＳ Ｐゴシック" charset="0"/>
                <a:cs typeface="Calibri"/>
              </a:rPr>
              <a:t>DNS Caching</a:t>
            </a:r>
          </a:p>
        </p:txBody>
      </p:sp>
      <p:sp>
        <p:nvSpPr>
          <p:cNvPr id="951299" name="Rectangle 3"/>
          <p:cNvSpPr>
            <a:spLocks noGrp="1" noChangeArrowheads="1"/>
          </p:cNvSpPr>
          <p:nvPr>
            <p:ph idx="1"/>
          </p:nvPr>
        </p:nvSpPr>
        <p:spPr/>
        <p:txBody>
          <a:bodyPr/>
          <a:lstStyle/>
          <a:p>
            <a:r>
              <a:rPr lang="en-US" sz="3200" dirty="0" smtClean="0">
                <a:latin typeface="Calibri"/>
                <a:cs typeface="Calibri"/>
              </a:rPr>
              <a:t>How </a:t>
            </a:r>
            <a:r>
              <a:rPr lang="en-US" sz="3200" dirty="0">
                <a:latin typeface="Calibri"/>
                <a:cs typeface="Calibri"/>
              </a:rPr>
              <a:t>DNS caching works</a:t>
            </a:r>
          </a:p>
          <a:p>
            <a:pPr lvl="1"/>
            <a:r>
              <a:rPr lang="en-US" sz="2800" dirty="0">
                <a:latin typeface="Calibri"/>
                <a:ea typeface="Arial" charset="0"/>
                <a:cs typeface="Calibri"/>
              </a:rPr>
              <a:t>DNS servers cache responses to queries</a:t>
            </a:r>
          </a:p>
          <a:p>
            <a:pPr lvl="1"/>
            <a:r>
              <a:rPr lang="en-US" sz="2800" dirty="0">
                <a:latin typeface="Calibri"/>
                <a:ea typeface="Arial" charset="0"/>
                <a:cs typeface="Calibri"/>
              </a:rPr>
              <a:t>Responses include a </a:t>
            </a:r>
            <a:r>
              <a:rPr lang="ja-JP" altLang="en-US" sz="2800" dirty="0">
                <a:solidFill>
                  <a:srgbClr val="000000"/>
                </a:solidFill>
                <a:latin typeface="Calibri"/>
                <a:ea typeface="Arial" charset="0"/>
                <a:cs typeface="Calibri"/>
              </a:rPr>
              <a:t>“</a:t>
            </a:r>
            <a:r>
              <a:rPr lang="en-US" sz="2800" dirty="0">
                <a:solidFill>
                  <a:srgbClr val="000000"/>
                </a:solidFill>
                <a:latin typeface="Calibri"/>
                <a:ea typeface="Arial" charset="0"/>
                <a:cs typeface="Calibri"/>
              </a:rPr>
              <a:t>time to live</a:t>
            </a:r>
            <a:r>
              <a:rPr lang="ja-JP" altLang="en-US" sz="2800" dirty="0">
                <a:solidFill>
                  <a:srgbClr val="000000"/>
                </a:solidFill>
                <a:latin typeface="Calibri"/>
                <a:ea typeface="Arial" charset="0"/>
                <a:cs typeface="Calibri"/>
              </a:rPr>
              <a:t>”</a:t>
            </a:r>
            <a:r>
              <a:rPr lang="en-US" sz="2800" dirty="0">
                <a:solidFill>
                  <a:srgbClr val="000000"/>
                </a:solidFill>
                <a:latin typeface="Calibri"/>
                <a:ea typeface="Arial" charset="0"/>
                <a:cs typeface="Calibri"/>
              </a:rPr>
              <a:t> </a:t>
            </a:r>
            <a:r>
              <a:rPr lang="en-US" sz="2800" dirty="0">
                <a:latin typeface="Calibri"/>
                <a:ea typeface="Arial" charset="0"/>
                <a:cs typeface="Calibri"/>
              </a:rPr>
              <a:t>(TTL) field</a:t>
            </a:r>
          </a:p>
          <a:p>
            <a:pPr lvl="1"/>
            <a:r>
              <a:rPr lang="en-US" sz="2800" dirty="0">
                <a:latin typeface="Calibri"/>
                <a:ea typeface="Arial" charset="0"/>
                <a:cs typeface="Calibri"/>
              </a:rPr>
              <a:t>Server deletes cached entry after TTL </a:t>
            </a:r>
            <a:r>
              <a:rPr lang="en-US" sz="2800" dirty="0" smtClean="0">
                <a:latin typeface="Calibri"/>
                <a:ea typeface="Arial" charset="0"/>
                <a:cs typeface="Calibri"/>
              </a:rPr>
              <a:t>expires</a:t>
            </a:r>
          </a:p>
          <a:p>
            <a:pPr lvl="1"/>
            <a:endParaRPr lang="en-US" sz="2800" dirty="0">
              <a:latin typeface="Calibri"/>
              <a:ea typeface="Arial" charset="0"/>
              <a:cs typeface="Calibri"/>
            </a:endParaRPr>
          </a:p>
          <a:p>
            <a:pPr>
              <a:buClr>
                <a:schemeClr val="tx2"/>
              </a:buClr>
            </a:pPr>
            <a:r>
              <a:rPr lang="en-US" sz="3200" dirty="0">
                <a:latin typeface="Calibri"/>
                <a:cs typeface="Calibri"/>
              </a:rPr>
              <a:t>Why caching is effective</a:t>
            </a:r>
          </a:p>
          <a:p>
            <a:pPr lvl="1"/>
            <a:r>
              <a:rPr lang="en-US" sz="2800" dirty="0">
                <a:latin typeface="Calibri"/>
                <a:ea typeface="Arial" charset="0"/>
                <a:cs typeface="Calibri"/>
              </a:rPr>
              <a:t>The top-level servers very rarely change</a:t>
            </a:r>
          </a:p>
          <a:p>
            <a:pPr lvl="1"/>
            <a:r>
              <a:rPr lang="en-US" sz="2800" dirty="0">
                <a:latin typeface="Calibri"/>
                <a:ea typeface="Arial" charset="0"/>
                <a:cs typeface="Calibri"/>
              </a:rPr>
              <a:t>Popular sites visited often </a:t>
            </a:r>
            <a:r>
              <a:rPr lang="en-US" sz="2800" dirty="0">
                <a:latin typeface="Calibri"/>
                <a:ea typeface="Arial" charset="0"/>
                <a:cs typeface="Calibri"/>
                <a:sym typeface="Wingdings"/>
              </a:rPr>
              <a:t> l</a:t>
            </a:r>
            <a:r>
              <a:rPr lang="en-US" sz="2800" dirty="0">
                <a:latin typeface="Calibri"/>
                <a:ea typeface="Arial" charset="0"/>
                <a:cs typeface="Calibri"/>
              </a:rPr>
              <a:t>ocal DNS server often has the information cached</a:t>
            </a:r>
          </a:p>
          <a:p>
            <a:pPr lvl="1"/>
            <a:endParaRPr lang="en-US" sz="2800" dirty="0">
              <a:latin typeface="Calibri"/>
              <a:ea typeface="Arial" charset="0"/>
              <a:cs typeface="Calibri"/>
            </a:endParaRPr>
          </a:p>
        </p:txBody>
      </p:sp>
    </p:spTree>
    <p:extLst>
      <p:ext uri="{BB962C8B-B14F-4D97-AF65-F5344CB8AC3E}">
        <p14:creationId xmlns:p14="http://schemas.microsoft.com/office/powerpoint/2010/main" val="454721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12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12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12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129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129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129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1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29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en-US">
                <a:latin typeface="Helvetica" charset="0"/>
                <a:ea typeface="ＭＳ Ｐゴシック" charset="0"/>
                <a:cs typeface="ＭＳ Ｐゴシック" charset="0"/>
              </a:rPr>
              <a:t>DNS Measurements </a:t>
            </a:r>
            <a:r>
              <a:rPr lang="en-US" sz="2800" b="0">
                <a:latin typeface="Helvetica" charset="0"/>
                <a:ea typeface="ＭＳ Ｐゴシック" charset="0"/>
                <a:cs typeface="ＭＳ Ｐゴシック" charset="0"/>
              </a:rPr>
              <a:t>(MIT data from 2000)</a:t>
            </a:r>
            <a:endParaRPr lang="en-US" b="0">
              <a:latin typeface="Helvetica" charset="0"/>
              <a:ea typeface="ＭＳ Ｐゴシック" charset="0"/>
              <a:cs typeface="ＭＳ Ｐゴシック" charset="0"/>
            </a:endParaRPr>
          </a:p>
        </p:txBody>
      </p:sp>
      <p:sp>
        <p:nvSpPr>
          <p:cNvPr id="105475" name="Content Placeholder 2"/>
          <p:cNvSpPr>
            <a:spLocks noGrp="1"/>
          </p:cNvSpPr>
          <p:nvPr>
            <p:ph idx="1"/>
          </p:nvPr>
        </p:nvSpPr>
        <p:spPr/>
        <p:txBody>
          <a:bodyPr/>
          <a:lstStyle/>
          <a:p>
            <a:r>
              <a:rPr lang="en-US" dirty="0">
                <a:latin typeface="Arial" charset="0"/>
                <a:cs typeface="Arial" charset="0"/>
              </a:rPr>
              <a:t>What is being looked up?</a:t>
            </a:r>
          </a:p>
          <a:p>
            <a:pPr lvl="1"/>
            <a:r>
              <a:rPr lang="en-US" dirty="0">
                <a:latin typeface="Arial" charset="0"/>
                <a:ea typeface="Arial" charset="0"/>
                <a:cs typeface="Arial" charset="0"/>
              </a:rPr>
              <a:t>~60% requests for A records</a:t>
            </a:r>
          </a:p>
          <a:p>
            <a:pPr lvl="1"/>
            <a:r>
              <a:rPr lang="en-US" dirty="0">
                <a:latin typeface="Arial" charset="0"/>
                <a:ea typeface="Arial" charset="0"/>
                <a:cs typeface="Arial" charset="0"/>
              </a:rPr>
              <a:t>~25% for PTR records</a:t>
            </a:r>
          </a:p>
          <a:p>
            <a:pPr lvl="1"/>
            <a:r>
              <a:rPr lang="en-US" dirty="0">
                <a:latin typeface="Arial" charset="0"/>
                <a:ea typeface="Arial" charset="0"/>
                <a:cs typeface="Arial" charset="0"/>
              </a:rPr>
              <a:t>~5% for MX records</a:t>
            </a:r>
          </a:p>
          <a:p>
            <a:pPr lvl="1"/>
            <a:r>
              <a:rPr lang="en-US" dirty="0">
                <a:latin typeface="Arial" charset="0"/>
                <a:ea typeface="Arial" charset="0"/>
                <a:cs typeface="Arial" charset="0"/>
              </a:rPr>
              <a:t>~6% for </a:t>
            </a:r>
            <a:r>
              <a:rPr lang="en-US" dirty="0" smtClean="0">
                <a:latin typeface="Arial" charset="0"/>
                <a:ea typeface="Arial" charset="0"/>
                <a:cs typeface="Arial" charset="0"/>
              </a:rPr>
              <a:t>ANY (wildcard) </a:t>
            </a:r>
            <a:r>
              <a:rPr lang="en-US" dirty="0">
                <a:latin typeface="Arial" charset="0"/>
                <a:ea typeface="Arial" charset="0"/>
                <a:cs typeface="Arial" charset="0"/>
              </a:rPr>
              <a:t>records</a:t>
            </a:r>
          </a:p>
          <a:p>
            <a:pPr lvl="4"/>
            <a:endParaRPr lang="en-US" dirty="0">
              <a:latin typeface="Arial" charset="0"/>
              <a:ea typeface="Arial" charset="0"/>
              <a:cs typeface="Arial" charset="0"/>
            </a:endParaRPr>
          </a:p>
          <a:p>
            <a:r>
              <a:rPr lang="en-US" dirty="0">
                <a:latin typeface="Arial" charset="0"/>
                <a:cs typeface="Arial" charset="0"/>
              </a:rPr>
              <a:t>How long does it take?</a:t>
            </a:r>
          </a:p>
          <a:p>
            <a:pPr lvl="1"/>
            <a:r>
              <a:rPr lang="en-US" dirty="0">
                <a:latin typeface="Arial" charset="0"/>
                <a:ea typeface="Arial" charset="0"/>
                <a:cs typeface="Arial" charset="0"/>
              </a:rPr>
              <a:t>Median ~100msec (but 90</a:t>
            </a:r>
            <a:r>
              <a:rPr lang="en-US" baseline="30000" dirty="0">
                <a:latin typeface="Arial" charset="0"/>
                <a:ea typeface="Arial" charset="0"/>
                <a:cs typeface="Arial" charset="0"/>
              </a:rPr>
              <a:t>th</a:t>
            </a:r>
            <a:r>
              <a:rPr lang="en-US" dirty="0">
                <a:latin typeface="Arial" charset="0"/>
                <a:ea typeface="Arial" charset="0"/>
                <a:cs typeface="Arial" charset="0"/>
              </a:rPr>
              <a:t> percentile ~500msec)</a:t>
            </a:r>
          </a:p>
          <a:p>
            <a:pPr lvl="1"/>
            <a:r>
              <a:rPr lang="en-US" dirty="0">
                <a:latin typeface="Arial" charset="0"/>
                <a:ea typeface="Arial" charset="0"/>
                <a:cs typeface="Arial" charset="0"/>
              </a:rPr>
              <a:t>80% have no referrals; 99.9% have fewer than four</a:t>
            </a:r>
          </a:p>
          <a:p>
            <a:pPr lvl="4"/>
            <a:endParaRPr lang="en-US" dirty="0">
              <a:latin typeface="Arial" charset="0"/>
              <a:ea typeface="Arial" charset="0"/>
              <a:cs typeface="Arial" charset="0"/>
            </a:endParaRPr>
          </a:p>
          <a:p>
            <a:r>
              <a:rPr lang="en-US" dirty="0">
                <a:latin typeface="Arial" charset="0"/>
                <a:cs typeface="Arial" charset="0"/>
              </a:rPr>
              <a:t>Query packets per lookup: ~</a:t>
            </a:r>
            <a:r>
              <a:rPr lang="en-US" dirty="0" smtClean="0">
                <a:latin typeface="Arial" charset="0"/>
                <a:cs typeface="Arial" charset="0"/>
              </a:rPr>
              <a:t>2.4</a:t>
            </a:r>
          </a:p>
          <a:p>
            <a:pPr lvl="1"/>
            <a:r>
              <a:rPr lang="en-US" dirty="0" smtClean="0">
                <a:latin typeface="Arial" charset="0"/>
                <a:cs typeface="Arial" charset="0"/>
              </a:rPr>
              <a:t>But this is misleading….</a:t>
            </a:r>
            <a:endParaRPr lang="en-US" dirty="0">
              <a:latin typeface="Arial" charset="0"/>
              <a:cs typeface="Arial" charset="0"/>
            </a:endParaRPr>
          </a:p>
        </p:txBody>
      </p:sp>
      <p:sp>
        <p:nvSpPr>
          <p:cNvPr id="105476"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FB74EEA-2FAF-8146-95D7-498452508F76}" type="slidenum">
              <a:rPr lang="en-US" sz="1400" b="0">
                <a:latin typeface="Times New Roman" charset="0"/>
              </a:rPr>
              <a:pPr eaLnBrk="1" hangingPunct="1"/>
              <a:t>58</a:t>
            </a:fld>
            <a:endParaRPr lang="en-US" sz="1400" b="0">
              <a:latin typeface="Times New Roman" charset="0"/>
            </a:endParaRPr>
          </a:p>
        </p:txBody>
      </p:sp>
    </p:spTree>
    <p:extLst>
      <p:ext uri="{BB962C8B-B14F-4D97-AF65-F5344CB8AC3E}">
        <p14:creationId xmlns:p14="http://schemas.microsoft.com/office/powerpoint/2010/main" val="1265997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4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54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4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4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47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54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547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47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54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lang="en-US">
                <a:latin typeface="Helvetica" charset="0"/>
                <a:ea typeface="ＭＳ Ｐゴシック" charset="0"/>
                <a:cs typeface="ＭＳ Ｐゴシック" charset="0"/>
              </a:rPr>
              <a:t>DNS Measurements </a:t>
            </a:r>
            <a:r>
              <a:rPr lang="en-US" sz="2800" b="0">
                <a:latin typeface="Helvetica" charset="0"/>
                <a:ea typeface="ＭＳ Ｐゴシック" charset="0"/>
                <a:cs typeface="ＭＳ Ｐゴシック" charset="0"/>
              </a:rPr>
              <a:t>(MIT data from 2000)</a:t>
            </a:r>
            <a:endParaRPr lang="en-US">
              <a:latin typeface="Helvetica" charset="0"/>
              <a:ea typeface="ＭＳ Ｐゴシック" charset="0"/>
              <a:cs typeface="ＭＳ Ｐゴシック" charset="0"/>
            </a:endParaRPr>
          </a:p>
        </p:txBody>
      </p:sp>
      <p:sp>
        <p:nvSpPr>
          <p:cNvPr id="107523" name="Content Placeholder 2"/>
          <p:cNvSpPr>
            <a:spLocks noGrp="1"/>
          </p:cNvSpPr>
          <p:nvPr>
            <p:ph idx="1"/>
          </p:nvPr>
        </p:nvSpPr>
        <p:spPr/>
        <p:txBody>
          <a:bodyPr/>
          <a:lstStyle/>
          <a:p>
            <a:r>
              <a:rPr lang="en-US" dirty="0">
                <a:latin typeface="Arial" charset="0"/>
                <a:cs typeface="Arial" charset="0"/>
              </a:rPr>
              <a:t>Does DNS give answers?</a:t>
            </a:r>
          </a:p>
          <a:p>
            <a:pPr lvl="1"/>
            <a:r>
              <a:rPr lang="en-US" dirty="0">
                <a:latin typeface="Arial" charset="0"/>
                <a:ea typeface="Arial" charset="0"/>
                <a:cs typeface="Arial" charset="0"/>
              </a:rPr>
              <a:t>~23% of lookups fail to elicit an answer!</a:t>
            </a:r>
          </a:p>
          <a:p>
            <a:pPr lvl="1"/>
            <a:r>
              <a:rPr lang="en-US" dirty="0">
                <a:latin typeface="Arial" charset="0"/>
                <a:ea typeface="Arial" charset="0"/>
                <a:cs typeface="Arial" charset="0"/>
              </a:rPr>
              <a:t>~13% of lookups result in NXDOMAIN (or similar)</a:t>
            </a:r>
          </a:p>
          <a:p>
            <a:pPr lvl="2"/>
            <a:r>
              <a:rPr lang="en-US" dirty="0">
                <a:latin typeface="Arial" charset="0"/>
                <a:ea typeface="Arial" charset="0"/>
                <a:cs typeface="Arial" charset="0"/>
              </a:rPr>
              <a:t>Mostly reverse lookups</a:t>
            </a:r>
          </a:p>
          <a:p>
            <a:pPr lvl="1"/>
            <a:r>
              <a:rPr lang="en-US" dirty="0">
                <a:latin typeface="Arial" charset="0"/>
                <a:ea typeface="Arial" charset="0"/>
                <a:cs typeface="Arial" charset="0"/>
              </a:rPr>
              <a:t>Only ~64% of queries are successful!</a:t>
            </a:r>
          </a:p>
          <a:p>
            <a:pPr lvl="2"/>
            <a:r>
              <a:rPr lang="en-US" i="1" dirty="0">
                <a:latin typeface="Arial" charset="0"/>
                <a:ea typeface="Arial" charset="0"/>
                <a:cs typeface="Arial" charset="0"/>
              </a:rPr>
              <a:t>How come the web seems to work so well?</a:t>
            </a:r>
            <a:br>
              <a:rPr lang="en-US" i="1" dirty="0">
                <a:latin typeface="Arial" charset="0"/>
                <a:ea typeface="Arial" charset="0"/>
                <a:cs typeface="Arial" charset="0"/>
              </a:rPr>
            </a:br>
            <a:endParaRPr lang="en-US" i="1" dirty="0">
              <a:latin typeface="Arial" charset="0"/>
              <a:ea typeface="Arial" charset="0"/>
              <a:cs typeface="Arial" charset="0"/>
            </a:endParaRPr>
          </a:p>
          <a:p>
            <a:r>
              <a:rPr lang="en-US" dirty="0">
                <a:latin typeface="Arial" charset="0"/>
                <a:cs typeface="Arial" charset="0"/>
              </a:rPr>
              <a:t>~ 63% of DNS packets in unanswered queries!</a:t>
            </a:r>
          </a:p>
          <a:p>
            <a:pPr lvl="1"/>
            <a:r>
              <a:rPr lang="en-US" dirty="0">
                <a:latin typeface="Arial" charset="0"/>
                <a:ea typeface="Arial" charset="0"/>
                <a:cs typeface="Arial" charset="0"/>
              </a:rPr>
              <a:t>Failing queries are frequently retransmitted</a:t>
            </a:r>
          </a:p>
          <a:p>
            <a:pPr lvl="1"/>
            <a:r>
              <a:rPr lang="en-US" dirty="0">
                <a:latin typeface="Arial" charset="0"/>
                <a:ea typeface="Arial" charset="0"/>
                <a:cs typeface="Arial" charset="0"/>
              </a:rPr>
              <a:t>99.9% successful queries have ≤2 </a:t>
            </a:r>
            <a:r>
              <a:rPr lang="en-US" dirty="0" smtClean="0">
                <a:latin typeface="Arial" charset="0"/>
                <a:ea typeface="Arial" charset="0"/>
                <a:cs typeface="Arial" charset="0"/>
              </a:rPr>
              <a:t>requests</a:t>
            </a:r>
            <a:endParaRPr lang="en-US" dirty="0">
              <a:latin typeface="Arial" charset="0"/>
              <a:ea typeface="Arial" charset="0"/>
              <a:cs typeface="Arial" charset="0"/>
            </a:endParaRPr>
          </a:p>
        </p:txBody>
      </p:sp>
      <p:sp>
        <p:nvSpPr>
          <p:cNvPr id="107524"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7123D33B-6086-C24C-B86C-371763B0473C}" type="slidenum">
              <a:rPr lang="en-US" sz="1400" b="0">
                <a:latin typeface="Times New Roman" charset="0"/>
              </a:rPr>
              <a:pPr eaLnBrk="1" hangingPunct="1"/>
              <a:t>59</a:t>
            </a:fld>
            <a:endParaRPr lang="en-US" sz="1400" b="0">
              <a:latin typeface="Times New Roman" charset="0"/>
            </a:endParaRPr>
          </a:p>
        </p:txBody>
      </p:sp>
    </p:spTree>
    <p:extLst>
      <p:ext uri="{BB962C8B-B14F-4D97-AF65-F5344CB8AC3E}">
        <p14:creationId xmlns:p14="http://schemas.microsoft.com/office/powerpoint/2010/main" val="358041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75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75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5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75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752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75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752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75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546" name="Line 2"/>
          <p:cNvSpPr>
            <a:spLocks noChangeShapeType="1"/>
          </p:cNvSpPr>
          <p:nvPr/>
        </p:nvSpPr>
        <p:spPr bwMode="auto">
          <a:xfrm>
            <a:off x="5638800" y="1988415"/>
            <a:ext cx="0" cy="762000"/>
          </a:xfrm>
          <a:prstGeom prst="line">
            <a:avLst/>
          </a:prstGeom>
          <a:noFill/>
          <a:ln w="9525">
            <a:solidFill>
              <a:srgbClr val="FF0000"/>
            </a:solidFill>
            <a:round/>
            <a:headEnd type="arrow" w="med" len="me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1132547" name="Rectangle 3"/>
          <p:cNvSpPr>
            <a:spLocks noGrp="1" noChangeArrowheads="1"/>
          </p:cNvSpPr>
          <p:nvPr>
            <p:ph type="title"/>
          </p:nvPr>
        </p:nvSpPr>
        <p:spPr/>
        <p:txBody>
          <a:bodyPr/>
          <a:lstStyle/>
          <a:p>
            <a:r>
              <a:rPr lang="en-US" dirty="0" smtClean="0"/>
              <a:t>Setting the Timeout Value (RTO)</a:t>
            </a:r>
            <a:endParaRPr lang="en-US" dirty="0"/>
          </a:p>
        </p:txBody>
      </p:sp>
      <p:sp>
        <p:nvSpPr>
          <p:cNvPr id="2" name="Content Placeholder 1"/>
          <p:cNvSpPr>
            <a:spLocks noGrp="1"/>
          </p:cNvSpPr>
          <p:nvPr>
            <p:ph idx="1"/>
          </p:nvPr>
        </p:nvSpPr>
        <p:spPr/>
        <p:txBody>
          <a:bodyPr/>
          <a:lstStyle/>
          <a:p>
            <a:endParaRPr lang="en-US"/>
          </a:p>
        </p:txBody>
      </p:sp>
      <p:sp>
        <p:nvSpPr>
          <p:cNvPr id="1132548" name="Line 4"/>
          <p:cNvSpPr>
            <a:spLocks noChangeShapeType="1"/>
          </p:cNvSpPr>
          <p:nvPr/>
        </p:nvSpPr>
        <p:spPr bwMode="auto">
          <a:xfrm>
            <a:off x="3429000" y="1836015"/>
            <a:ext cx="0" cy="41910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2549" name="Line 5"/>
          <p:cNvSpPr>
            <a:spLocks noChangeShapeType="1"/>
          </p:cNvSpPr>
          <p:nvPr/>
        </p:nvSpPr>
        <p:spPr bwMode="auto">
          <a:xfrm>
            <a:off x="1189038" y="1988415"/>
            <a:ext cx="1173162" cy="2730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2550" name="Text Box 6"/>
          <p:cNvSpPr txBox="1">
            <a:spLocks noChangeArrowheads="1"/>
          </p:cNvSpPr>
          <p:nvPr/>
        </p:nvSpPr>
        <p:spPr bwMode="auto">
          <a:xfrm>
            <a:off x="1447800" y="1836015"/>
            <a:ext cx="309563" cy="36671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p>
            <a:pPr eaLnBrk="1" hangingPunct="1"/>
            <a:r>
              <a:rPr lang="en-US" sz="1800">
                <a:latin typeface="Tahoma" charset="0"/>
              </a:rPr>
              <a:t>1</a:t>
            </a:r>
          </a:p>
        </p:txBody>
      </p:sp>
      <p:sp>
        <p:nvSpPr>
          <p:cNvPr id="1132551" name="Line 7"/>
          <p:cNvSpPr>
            <a:spLocks noChangeShapeType="1"/>
          </p:cNvSpPr>
          <p:nvPr/>
        </p:nvSpPr>
        <p:spPr bwMode="auto">
          <a:xfrm>
            <a:off x="1219200" y="1759815"/>
            <a:ext cx="0" cy="41910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2552" name="Line 8"/>
          <p:cNvSpPr>
            <a:spLocks noChangeShapeType="1"/>
          </p:cNvSpPr>
          <p:nvPr/>
        </p:nvSpPr>
        <p:spPr bwMode="auto">
          <a:xfrm>
            <a:off x="1219200" y="4807815"/>
            <a:ext cx="2209800" cy="5143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2553" name="Text Box 9"/>
          <p:cNvSpPr txBox="1">
            <a:spLocks noChangeArrowheads="1"/>
          </p:cNvSpPr>
          <p:nvPr/>
        </p:nvSpPr>
        <p:spPr bwMode="auto">
          <a:xfrm>
            <a:off x="1477963" y="4655415"/>
            <a:ext cx="309562" cy="36671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p>
            <a:pPr eaLnBrk="1" hangingPunct="1"/>
            <a:r>
              <a:rPr lang="en-US" sz="1800">
                <a:latin typeface="Tahoma" charset="0"/>
              </a:rPr>
              <a:t>1</a:t>
            </a:r>
          </a:p>
        </p:txBody>
      </p:sp>
      <p:sp>
        <p:nvSpPr>
          <p:cNvPr id="1132554" name="Text Box 10"/>
          <p:cNvSpPr txBox="1">
            <a:spLocks noChangeArrowheads="1"/>
          </p:cNvSpPr>
          <p:nvPr/>
        </p:nvSpPr>
        <p:spPr bwMode="auto">
          <a:xfrm>
            <a:off x="62722" y="5946362"/>
            <a:ext cx="4661678" cy="461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1429" tIns="45714" rIns="91429" bIns="45714">
            <a:spAutoFit/>
          </a:bodyPr>
          <a:lstStyle/>
          <a:p>
            <a:pPr algn="ctr" eaLnBrk="1" hangingPunct="1"/>
            <a:r>
              <a:rPr lang="en-US" sz="2400" b="0" dirty="0">
                <a:solidFill>
                  <a:srgbClr val="FF0000"/>
                </a:solidFill>
                <a:latin typeface="+mn-lt"/>
              </a:rPr>
              <a:t>Timeout too long </a:t>
            </a:r>
            <a:r>
              <a:rPr lang="en-US" sz="2400" b="0" dirty="0">
                <a:solidFill>
                  <a:srgbClr val="FF0000"/>
                </a:solidFill>
                <a:latin typeface="+mn-lt"/>
                <a:sym typeface="Wingdings" charset="0"/>
              </a:rPr>
              <a:t> </a:t>
            </a:r>
            <a:r>
              <a:rPr lang="en-US" sz="2400" b="0" dirty="0" smtClean="0">
                <a:solidFill>
                  <a:srgbClr val="FF0000"/>
                </a:solidFill>
                <a:latin typeface="+mn-lt"/>
                <a:sym typeface="Wingdings" charset="0"/>
              </a:rPr>
              <a:t>inefficient</a:t>
            </a:r>
            <a:endParaRPr lang="en-US" sz="2400" b="0" dirty="0">
              <a:solidFill>
                <a:srgbClr val="FF0000"/>
              </a:solidFill>
              <a:latin typeface="+mn-lt"/>
            </a:endParaRPr>
          </a:p>
        </p:txBody>
      </p:sp>
      <p:sp>
        <p:nvSpPr>
          <p:cNvPr id="1132555" name="Line 11"/>
          <p:cNvSpPr>
            <a:spLocks noChangeShapeType="1"/>
          </p:cNvSpPr>
          <p:nvPr/>
        </p:nvSpPr>
        <p:spPr bwMode="auto">
          <a:xfrm>
            <a:off x="8077200" y="1836015"/>
            <a:ext cx="0" cy="41910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2556" name="Line 12"/>
          <p:cNvSpPr>
            <a:spLocks noChangeShapeType="1"/>
          </p:cNvSpPr>
          <p:nvPr/>
        </p:nvSpPr>
        <p:spPr bwMode="auto">
          <a:xfrm>
            <a:off x="5837238" y="1988415"/>
            <a:ext cx="2239962" cy="520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2557" name="Text Box 13"/>
          <p:cNvSpPr txBox="1">
            <a:spLocks noChangeArrowheads="1"/>
          </p:cNvSpPr>
          <p:nvPr/>
        </p:nvSpPr>
        <p:spPr bwMode="auto">
          <a:xfrm>
            <a:off x="6096000" y="1836015"/>
            <a:ext cx="309563" cy="36671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p>
            <a:pPr eaLnBrk="1" hangingPunct="1"/>
            <a:r>
              <a:rPr lang="en-US" sz="1800">
                <a:latin typeface="Tahoma" charset="0"/>
              </a:rPr>
              <a:t>1</a:t>
            </a:r>
          </a:p>
        </p:txBody>
      </p:sp>
      <p:sp>
        <p:nvSpPr>
          <p:cNvPr id="1132558" name="Line 14"/>
          <p:cNvSpPr>
            <a:spLocks noChangeShapeType="1"/>
          </p:cNvSpPr>
          <p:nvPr/>
        </p:nvSpPr>
        <p:spPr bwMode="auto">
          <a:xfrm flipH="1">
            <a:off x="5867400" y="2521815"/>
            <a:ext cx="2209800" cy="609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1132559" name="Line 15"/>
          <p:cNvSpPr>
            <a:spLocks noChangeShapeType="1"/>
          </p:cNvSpPr>
          <p:nvPr/>
        </p:nvSpPr>
        <p:spPr bwMode="auto">
          <a:xfrm>
            <a:off x="5867400" y="2750415"/>
            <a:ext cx="2209800" cy="5143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2560" name="Text Box 16"/>
          <p:cNvSpPr txBox="1">
            <a:spLocks noChangeArrowheads="1"/>
          </p:cNvSpPr>
          <p:nvPr/>
        </p:nvSpPr>
        <p:spPr bwMode="auto">
          <a:xfrm>
            <a:off x="6126163" y="2612303"/>
            <a:ext cx="309562" cy="36671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p>
            <a:pPr eaLnBrk="1" hangingPunct="1"/>
            <a:r>
              <a:rPr lang="en-US" sz="1800">
                <a:latin typeface="Tahoma" charset="0"/>
              </a:rPr>
              <a:t>1</a:t>
            </a:r>
          </a:p>
        </p:txBody>
      </p:sp>
      <p:sp>
        <p:nvSpPr>
          <p:cNvPr id="1132561" name="Text Box 17"/>
          <p:cNvSpPr txBox="1">
            <a:spLocks noChangeArrowheads="1"/>
          </p:cNvSpPr>
          <p:nvPr/>
        </p:nvSpPr>
        <p:spPr bwMode="auto">
          <a:xfrm>
            <a:off x="4859938" y="5950815"/>
            <a:ext cx="4284062" cy="8309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1429" tIns="45714" rIns="91429" bIns="45714">
            <a:spAutoFit/>
          </a:bodyPr>
          <a:lstStyle/>
          <a:p>
            <a:pPr algn="ctr" eaLnBrk="1" hangingPunct="1"/>
            <a:r>
              <a:rPr lang="en-US" sz="2400" b="0" dirty="0">
                <a:solidFill>
                  <a:srgbClr val="FF0000"/>
                </a:solidFill>
                <a:latin typeface="+mn-lt"/>
              </a:rPr>
              <a:t>Timeout too short </a:t>
            </a:r>
            <a:r>
              <a:rPr lang="en-US" sz="2400" b="0" dirty="0">
                <a:solidFill>
                  <a:srgbClr val="FF0000"/>
                </a:solidFill>
                <a:latin typeface="+mn-lt"/>
                <a:sym typeface="Wingdings" charset="0"/>
              </a:rPr>
              <a:t> </a:t>
            </a:r>
            <a:endParaRPr lang="en-US" sz="2400" b="0" dirty="0" smtClean="0">
              <a:solidFill>
                <a:srgbClr val="FF0000"/>
              </a:solidFill>
              <a:latin typeface="+mn-lt"/>
              <a:sym typeface="Wingdings" charset="0"/>
            </a:endParaRPr>
          </a:p>
          <a:p>
            <a:pPr algn="ctr" eaLnBrk="1" hangingPunct="1"/>
            <a:r>
              <a:rPr lang="en-US" sz="2400" b="0" dirty="0" smtClean="0">
                <a:solidFill>
                  <a:srgbClr val="FF0000"/>
                </a:solidFill>
                <a:latin typeface="+mn-lt"/>
                <a:sym typeface="Wingdings" charset="0"/>
              </a:rPr>
              <a:t>duplicate </a:t>
            </a:r>
            <a:r>
              <a:rPr lang="en-US" sz="2400" b="0" dirty="0">
                <a:solidFill>
                  <a:srgbClr val="FF0000"/>
                </a:solidFill>
                <a:latin typeface="+mn-lt"/>
                <a:sym typeface="Wingdings" charset="0"/>
              </a:rPr>
              <a:t>packets </a:t>
            </a:r>
            <a:endParaRPr lang="en-US" sz="2400" b="0" dirty="0">
              <a:solidFill>
                <a:srgbClr val="FF0000"/>
              </a:solidFill>
              <a:latin typeface="+mn-lt"/>
            </a:endParaRPr>
          </a:p>
        </p:txBody>
      </p:sp>
      <p:sp>
        <p:nvSpPr>
          <p:cNvPr id="1132562" name="Line 18"/>
          <p:cNvSpPr>
            <a:spLocks noChangeShapeType="1"/>
          </p:cNvSpPr>
          <p:nvPr/>
        </p:nvSpPr>
        <p:spPr bwMode="auto">
          <a:xfrm>
            <a:off x="990600" y="1988415"/>
            <a:ext cx="0" cy="114300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1132563" name="Text Box 19"/>
          <p:cNvSpPr txBox="1">
            <a:spLocks noChangeArrowheads="1"/>
          </p:cNvSpPr>
          <p:nvPr/>
        </p:nvSpPr>
        <p:spPr bwMode="auto">
          <a:xfrm>
            <a:off x="627063" y="2367828"/>
            <a:ext cx="592137" cy="36671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p>
            <a:pPr eaLnBrk="1" hangingPunct="1"/>
            <a:r>
              <a:rPr lang="en-US" sz="1800">
                <a:latin typeface="Tahoma" charset="0"/>
              </a:rPr>
              <a:t>RTT</a:t>
            </a:r>
          </a:p>
        </p:txBody>
      </p:sp>
      <p:sp>
        <p:nvSpPr>
          <p:cNvPr id="1132564" name="Line 20"/>
          <p:cNvSpPr>
            <a:spLocks noChangeShapeType="1"/>
          </p:cNvSpPr>
          <p:nvPr/>
        </p:nvSpPr>
        <p:spPr bwMode="auto">
          <a:xfrm>
            <a:off x="2286000" y="2140815"/>
            <a:ext cx="152400" cy="228600"/>
          </a:xfrm>
          <a:prstGeom prst="line">
            <a:avLst/>
          </a:prstGeom>
          <a:noFill/>
          <a:ln w="2540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132565" name="Line 21"/>
          <p:cNvSpPr>
            <a:spLocks noChangeShapeType="1"/>
          </p:cNvSpPr>
          <p:nvPr/>
        </p:nvSpPr>
        <p:spPr bwMode="auto">
          <a:xfrm flipH="1">
            <a:off x="2286000" y="2140815"/>
            <a:ext cx="152400" cy="228600"/>
          </a:xfrm>
          <a:prstGeom prst="line">
            <a:avLst/>
          </a:prstGeom>
          <a:noFill/>
          <a:ln w="2540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132566" name="Line 22"/>
          <p:cNvSpPr>
            <a:spLocks noChangeShapeType="1"/>
          </p:cNvSpPr>
          <p:nvPr/>
        </p:nvSpPr>
        <p:spPr bwMode="auto">
          <a:xfrm>
            <a:off x="609600" y="1988415"/>
            <a:ext cx="0" cy="281940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132567" name="Text Box 23"/>
          <p:cNvSpPr txBox="1">
            <a:spLocks noChangeArrowheads="1"/>
          </p:cNvSpPr>
          <p:nvPr/>
        </p:nvSpPr>
        <p:spPr bwMode="auto">
          <a:xfrm>
            <a:off x="-8145" y="3472728"/>
            <a:ext cx="1154320" cy="369332"/>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dirty="0">
                <a:solidFill>
                  <a:srgbClr val="FF0000"/>
                </a:solidFill>
              </a:rPr>
              <a:t>Timeout</a:t>
            </a:r>
          </a:p>
        </p:txBody>
      </p:sp>
      <p:sp>
        <p:nvSpPr>
          <p:cNvPr id="1132568" name="Line 24"/>
          <p:cNvSpPr>
            <a:spLocks noChangeShapeType="1"/>
          </p:cNvSpPr>
          <p:nvPr/>
        </p:nvSpPr>
        <p:spPr bwMode="auto">
          <a:xfrm>
            <a:off x="381000" y="4807815"/>
            <a:ext cx="838200"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endParaRPr lang="en-US"/>
          </a:p>
        </p:txBody>
      </p:sp>
      <p:sp>
        <p:nvSpPr>
          <p:cNvPr id="1132569" name="Line 25"/>
          <p:cNvSpPr>
            <a:spLocks noChangeShapeType="1"/>
          </p:cNvSpPr>
          <p:nvPr/>
        </p:nvSpPr>
        <p:spPr bwMode="auto">
          <a:xfrm>
            <a:off x="381000" y="1988415"/>
            <a:ext cx="838200"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endParaRPr lang="en-US"/>
          </a:p>
        </p:txBody>
      </p:sp>
      <p:sp>
        <p:nvSpPr>
          <p:cNvPr id="1132570" name="Line 26"/>
          <p:cNvSpPr>
            <a:spLocks noChangeShapeType="1"/>
          </p:cNvSpPr>
          <p:nvPr/>
        </p:nvSpPr>
        <p:spPr bwMode="auto">
          <a:xfrm>
            <a:off x="838200" y="3131415"/>
            <a:ext cx="381000"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132571" name="Line 27"/>
          <p:cNvSpPr>
            <a:spLocks noChangeShapeType="1"/>
          </p:cNvSpPr>
          <p:nvPr/>
        </p:nvSpPr>
        <p:spPr bwMode="auto">
          <a:xfrm>
            <a:off x="4724400" y="3131415"/>
            <a:ext cx="1143000"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132572" name="Line 28"/>
          <p:cNvSpPr>
            <a:spLocks noChangeShapeType="1"/>
          </p:cNvSpPr>
          <p:nvPr/>
        </p:nvSpPr>
        <p:spPr bwMode="auto">
          <a:xfrm>
            <a:off x="4724400" y="1988415"/>
            <a:ext cx="1143000"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132573" name="Text Box 29"/>
          <p:cNvSpPr txBox="1">
            <a:spLocks noChangeArrowheads="1"/>
          </p:cNvSpPr>
          <p:nvPr/>
        </p:nvSpPr>
        <p:spPr bwMode="auto">
          <a:xfrm>
            <a:off x="4732130" y="2140815"/>
            <a:ext cx="1154320" cy="369332"/>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a:solidFill>
                  <a:srgbClr val="FF0000"/>
                </a:solidFill>
              </a:rPr>
              <a:t>Timeout</a:t>
            </a:r>
          </a:p>
        </p:txBody>
      </p:sp>
      <p:sp>
        <p:nvSpPr>
          <p:cNvPr id="1132574" name="Line 30"/>
          <p:cNvSpPr>
            <a:spLocks noChangeShapeType="1"/>
          </p:cNvSpPr>
          <p:nvPr/>
        </p:nvSpPr>
        <p:spPr bwMode="auto">
          <a:xfrm>
            <a:off x="5486400" y="2750415"/>
            <a:ext cx="381000"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132575" name="Line 31"/>
          <p:cNvSpPr>
            <a:spLocks noChangeShapeType="1"/>
          </p:cNvSpPr>
          <p:nvPr/>
        </p:nvSpPr>
        <p:spPr bwMode="auto">
          <a:xfrm>
            <a:off x="5867400" y="1759815"/>
            <a:ext cx="0" cy="41910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2576" name="Line 32"/>
          <p:cNvSpPr>
            <a:spLocks noChangeShapeType="1"/>
          </p:cNvSpPr>
          <p:nvPr/>
        </p:nvSpPr>
        <p:spPr bwMode="auto">
          <a:xfrm>
            <a:off x="4724400" y="1988415"/>
            <a:ext cx="0" cy="114300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1132577" name="Text Box 33"/>
          <p:cNvSpPr txBox="1">
            <a:spLocks noChangeArrowheads="1"/>
          </p:cNvSpPr>
          <p:nvPr/>
        </p:nvSpPr>
        <p:spPr bwMode="auto">
          <a:xfrm>
            <a:off x="4648200" y="2521815"/>
            <a:ext cx="592138" cy="36671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p>
            <a:pPr eaLnBrk="1" hangingPunct="1"/>
            <a:r>
              <a:rPr lang="en-US" sz="1800">
                <a:latin typeface="Tahoma" charset="0"/>
              </a:rPr>
              <a:t>RTT</a:t>
            </a:r>
          </a:p>
        </p:txBody>
      </p:sp>
    </p:spTree>
    <p:extLst>
      <p:ext uri="{BB962C8B-B14F-4D97-AF65-F5344CB8AC3E}">
        <p14:creationId xmlns:p14="http://schemas.microsoft.com/office/powerpoint/2010/main" val="315270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25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25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25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25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25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25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25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325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325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25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3256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325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3256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325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25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3257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325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325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325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325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325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255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3256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325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3257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3257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3257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3257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3257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3257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325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46" grpId="0" animBg="1"/>
      <p:bldP spid="1132548" grpId="0" animBg="1"/>
      <p:bldP spid="1132549" grpId="0" animBg="1"/>
      <p:bldP spid="1132550" grpId="0" animBg="1"/>
      <p:bldP spid="1132551" grpId="0" animBg="1"/>
      <p:bldP spid="1132552" grpId="0" animBg="1"/>
      <p:bldP spid="1132553" grpId="0" animBg="1"/>
      <p:bldP spid="1132554" grpId="0"/>
      <p:bldP spid="1132555" grpId="0" animBg="1"/>
      <p:bldP spid="1132556" grpId="0" animBg="1"/>
      <p:bldP spid="1132557" grpId="0" animBg="1"/>
      <p:bldP spid="1132558" grpId="0" animBg="1"/>
      <p:bldP spid="1132559" grpId="0" animBg="1"/>
      <p:bldP spid="1132560" grpId="0" animBg="1"/>
      <p:bldP spid="1132561" grpId="0"/>
      <p:bldP spid="1132562" grpId="0" animBg="1"/>
      <p:bldP spid="1132563" grpId="0" animBg="1"/>
      <p:bldP spid="1132564" grpId="0" animBg="1"/>
      <p:bldP spid="1132565" grpId="0" animBg="1"/>
      <p:bldP spid="1132566" grpId="0" animBg="1"/>
      <p:bldP spid="1132567" grpId="0" animBg="1"/>
      <p:bldP spid="1132568" grpId="0" animBg="1"/>
      <p:bldP spid="1132569" grpId="0" animBg="1"/>
      <p:bldP spid="1132570" grpId="0" animBg="1"/>
      <p:bldP spid="1132571" grpId="0" animBg="1"/>
      <p:bldP spid="1132572" grpId="0" animBg="1"/>
      <p:bldP spid="1132573" grpId="0" animBg="1"/>
      <p:bldP spid="1132574" grpId="0" animBg="1"/>
      <p:bldP spid="1132575" grpId="0" animBg="1"/>
      <p:bldP spid="1132576" grpId="0" animBg="1"/>
      <p:bldP spid="113257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a:latin typeface="Helvetica" charset="0"/>
                <a:ea typeface="ＭＳ Ｐゴシック" charset="0"/>
                <a:cs typeface="ＭＳ Ｐゴシック" charset="0"/>
              </a:rPr>
              <a:t>Moral of the Story</a:t>
            </a:r>
          </a:p>
        </p:txBody>
      </p:sp>
      <p:sp>
        <p:nvSpPr>
          <p:cNvPr id="108547" name="Content Placeholder 2"/>
          <p:cNvSpPr>
            <a:spLocks noGrp="1"/>
          </p:cNvSpPr>
          <p:nvPr>
            <p:ph idx="1"/>
          </p:nvPr>
        </p:nvSpPr>
        <p:spPr/>
        <p:txBody>
          <a:bodyPr/>
          <a:lstStyle/>
          <a:p>
            <a:r>
              <a:rPr lang="en-US" dirty="0" smtClean="0">
                <a:latin typeface="Arial" charset="0"/>
                <a:cs typeface="Arial" charset="0"/>
              </a:rPr>
              <a:t>The Internet was designed to be highly resilient.</a:t>
            </a:r>
          </a:p>
          <a:p>
            <a:pPr lvl="1"/>
            <a:r>
              <a:rPr lang="en-US" dirty="0" smtClean="0">
                <a:latin typeface="Arial" charset="0"/>
                <a:cs typeface="Arial" charset="0"/>
              </a:rPr>
              <a:t>No matter what goes wrong, it tries to recover</a:t>
            </a:r>
          </a:p>
          <a:p>
            <a:endParaRPr lang="en-US" dirty="0">
              <a:latin typeface="Arial" charset="0"/>
              <a:cs typeface="Arial" charset="0"/>
            </a:endParaRPr>
          </a:p>
          <a:p>
            <a:r>
              <a:rPr lang="en-US" b="1" i="1" dirty="0" smtClean="0">
                <a:latin typeface="Arial" charset="0"/>
                <a:cs typeface="Arial" charset="0"/>
              </a:rPr>
              <a:t>In a </a:t>
            </a:r>
            <a:r>
              <a:rPr lang="en-US" b="1" i="1" dirty="0">
                <a:latin typeface="Arial" charset="0"/>
                <a:cs typeface="Arial" charset="0"/>
              </a:rPr>
              <a:t>highly resilient system, many things can be going wrong without you noticing it!</a:t>
            </a:r>
          </a:p>
        </p:txBody>
      </p:sp>
      <p:sp>
        <p:nvSpPr>
          <p:cNvPr id="1085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5372520-6396-5045-8C29-4781740690E1}" type="slidenum">
              <a:rPr lang="en-US" sz="1400" b="0">
                <a:latin typeface="Times New Roman" charset="0"/>
              </a:rPr>
              <a:pPr eaLnBrk="1" hangingPunct="1"/>
              <a:t>60</a:t>
            </a:fld>
            <a:endParaRPr lang="en-US" sz="1400" b="0">
              <a:latin typeface="Times New Roman" charset="0"/>
            </a:endParaRPr>
          </a:p>
        </p:txBody>
      </p:sp>
    </p:spTree>
    <p:extLst>
      <p:ext uri="{BB962C8B-B14F-4D97-AF65-F5344CB8AC3E}">
        <p14:creationId xmlns:p14="http://schemas.microsoft.com/office/powerpoint/2010/main" val="317649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85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a:latin typeface="Helvetica" charset="0"/>
                <a:ea typeface="ＭＳ Ｐゴシック" charset="0"/>
                <a:cs typeface="ＭＳ Ｐゴシック" charset="0"/>
              </a:rPr>
              <a:t>DNS Measurements </a:t>
            </a:r>
            <a:r>
              <a:rPr lang="en-US" sz="2800" b="0">
                <a:latin typeface="Helvetica" charset="0"/>
                <a:ea typeface="ＭＳ Ｐゴシック" charset="0"/>
                <a:cs typeface="ＭＳ Ｐゴシック" charset="0"/>
              </a:rPr>
              <a:t>(MIT data from 2000)</a:t>
            </a:r>
            <a:endParaRPr lang="en-US" b="0">
              <a:latin typeface="Helvetica" charset="0"/>
              <a:ea typeface="ＭＳ Ｐゴシック" charset="0"/>
              <a:cs typeface="ＭＳ Ｐゴシック" charset="0"/>
            </a:endParaRPr>
          </a:p>
        </p:txBody>
      </p:sp>
      <p:sp>
        <p:nvSpPr>
          <p:cNvPr id="106499" name="Content Placeholder 2"/>
          <p:cNvSpPr>
            <a:spLocks noGrp="1"/>
          </p:cNvSpPr>
          <p:nvPr>
            <p:ph idx="1"/>
          </p:nvPr>
        </p:nvSpPr>
        <p:spPr/>
        <p:txBody>
          <a:bodyPr/>
          <a:lstStyle/>
          <a:p>
            <a:r>
              <a:rPr lang="en-US" dirty="0">
                <a:latin typeface="Arial" charset="0"/>
                <a:cs typeface="Arial" charset="0"/>
              </a:rPr>
              <a:t>Top 10% of names accounted for ~70% of lookups</a:t>
            </a:r>
          </a:p>
          <a:p>
            <a:pPr lvl="1"/>
            <a:r>
              <a:rPr lang="en-US" dirty="0">
                <a:latin typeface="Arial" charset="0"/>
                <a:ea typeface="Arial" charset="0"/>
                <a:cs typeface="Arial" charset="0"/>
              </a:rPr>
              <a:t>Caching should really help!</a:t>
            </a:r>
          </a:p>
          <a:p>
            <a:pPr lvl="1"/>
            <a:endParaRPr lang="en-US" dirty="0">
              <a:latin typeface="Arial" charset="0"/>
              <a:ea typeface="Arial" charset="0"/>
              <a:cs typeface="Arial" charset="0"/>
            </a:endParaRPr>
          </a:p>
          <a:p>
            <a:r>
              <a:rPr lang="en-US" dirty="0">
                <a:latin typeface="Arial" charset="0"/>
                <a:cs typeface="Arial" charset="0"/>
              </a:rPr>
              <a:t>9% of lookups are unique</a:t>
            </a:r>
          </a:p>
          <a:p>
            <a:pPr lvl="1"/>
            <a:r>
              <a:rPr lang="en-US" dirty="0">
                <a:latin typeface="Arial" charset="0"/>
                <a:ea typeface="Arial" charset="0"/>
                <a:cs typeface="Arial" charset="0"/>
              </a:rPr>
              <a:t>Cache hit rate can never exceed 91%</a:t>
            </a:r>
          </a:p>
          <a:p>
            <a:pPr lvl="1"/>
            <a:endParaRPr lang="en-US" dirty="0">
              <a:latin typeface="Arial" charset="0"/>
              <a:ea typeface="Arial" charset="0"/>
              <a:cs typeface="Arial" charset="0"/>
            </a:endParaRPr>
          </a:p>
          <a:p>
            <a:r>
              <a:rPr lang="en-US" dirty="0">
                <a:latin typeface="Arial" charset="0"/>
                <a:cs typeface="Arial" charset="0"/>
              </a:rPr>
              <a:t>Cache hit rates ~ 75%</a:t>
            </a:r>
          </a:p>
          <a:p>
            <a:pPr lvl="1"/>
            <a:r>
              <a:rPr lang="en-US" dirty="0">
                <a:latin typeface="Arial" charset="0"/>
                <a:ea typeface="Arial" charset="0"/>
                <a:cs typeface="Arial" charset="0"/>
              </a:rPr>
              <a:t>But caching for more than 10 hosts </a:t>
            </a:r>
            <a:r>
              <a:rPr lang="en-US" dirty="0" err="1">
                <a:latin typeface="Arial" charset="0"/>
                <a:ea typeface="Arial" charset="0"/>
                <a:cs typeface="Arial" charset="0"/>
              </a:rPr>
              <a:t>doesn</a:t>
            </a:r>
            <a:r>
              <a:rPr lang="ja-JP" altLang="en-US" dirty="0">
                <a:latin typeface="Arial" charset="0"/>
                <a:ea typeface="Arial" charset="0"/>
                <a:cs typeface="Arial" charset="0"/>
              </a:rPr>
              <a:t>’</a:t>
            </a:r>
            <a:r>
              <a:rPr lang="en-US" dirty="0">
                <a:latin typeface="Arial" charset="0"/>
                <a:ea typeface="Arial" charset="0"/>
                <a:cs typeface="Arial" charset="0"/>
              </a:rPr>
              <a:t>t add much</a:t>
            </a:r>
          </a:p>
        </p:txBody>
      </p:sp>
      <p:sp>
        <p:nvSpPr>
          <p:cNvPr id="106500"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04495570-DB1B-D34B-B7D2-02EC6AA0E649}" type="slidenum">
              <a:rPr lang="en-US" sz="1400" b="0">
                <a:latin typeface="Times New Roman" charset="0"/>
              </a:rPr>
              <a:pPr eaLnBrk="1" hangingPunct="1"/>
              <a:t>61</a:t>
            </a:fld>
            <a:endParaRPr lang="en-US" sz="1400" b="0">
              <a:latin typeface="Times New Roman" charset="0"/>
            </a:endParaRPr>
          </a:p>
        </p:txBody>
      </p:sp>
    </p:spTree>
    <p:extLst>
      <p:ext uri="{BB962C8B-B14F-4D97-AF65-F5344CB8AC3E}">
        <p14:creationId xmlns:p14="http://schemas.microsoft.com/office/powerpoint/2010/main" val="96968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49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4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Common Pattern…..</a:t>
            </a:r>
            <a:endParaRPr lang="en-US" dirty="0"/>
          </a:p>
        </p:txBody>
      </p:sp>
      <p:sp>
        <p:nvSpPr>
          <p:cNvPr id="3" name="Content Placeholder 2"/>
          <p:cNvSpPr>
            <a:spLocks noGrp="1"/>
          </p:cNvSpPr>
          <p:nvPr>
            <p:ph idx="1"/>
          </p:nvPr>
        </p:nvSpPr>
        <p:spPr/>
        <p:txBody>
          <a:bodyPr/>
          <a:lstStyle/>
          <a:p>
            <a:r>
              <a:rPr lang="en-US" dirty="0" smtClean="0"/>
              <a:t>Distributions of various metrics (file lengths, access patterns, etc.) often have two properties:</a:t>
            </a:r>
          </a:p>
          <a:p>
            <a:pPr lvl="1"/>
            <a:r>
              <a:rPr lang="en-US" dirty="0" smtClean="0"/>
              <a:t>Large fraction of total metric in the top 10%</a:t>
            </a:r>
          </a:p>
          <a:p>
            <a:pPr lvl="1"/>
            <a:r>
              <a:rPr lang="en-US" dirty="0" smtClean="0"/>
              <a:t>Sizable fraction (~10%) of total fraction in low values</a:t>
            </a:r>
          </a:p>
          <a:p>
            <a:pPr lvl="6"/>
            <a:endParaRPr lang="en-US" dirty="0"/>
          </a:p>
          <a:p>
            <a:r>
              <a:rPr lang="en-US" dirty="0" smtClean="0"/>
              <a:t>In an exponential distribution</a:t>
            </a:r>
          </a:p>
          <a:p>
            <a:pPr lvl="1"/>
            <a:r>
              <a:rPr lang="en-US" dirty="0" smtClean="0"/>
              <a:t>Large fraction is in top 10%</a:t>
            </a:r>
          </a:p>
          <a:p>
            <a:pPr lvl="1"/>
            <a:r>
              <a:rPr lang="en-US" dirty="0" smtClean="0"/>
              <a:t>But low values have very little of overall total</a:t>
            </a:r>
          </a:p>
          <a:p>
            <a:pPr lvl="6"/>
            <a:endParaRPr lang="en-US" dirty="0" smtClean="0"/>
          </a:p>
          <a:p>
            <a:r>
              <a:rPr lang="en-US" dirty="0"/>
              <a:t>L</a:t>
            </a:r>
            <a:r>
              <a:rPr lang="en-US" dirty="0" smtClean="0"/>
              <a:t>esson: in networking, have to pay attention to both ends of distribution (high peak and long tail)</a:t>
            </a:r>
            <a:endParaRPr lang="en-US" dirty="0"/>
          </a:p>
          <a:p>
            <a:pPr lvl="1"/>
            <a:r>
              <a:rPr lang="en-US" b="1" dirty="0" smtClean="0"/>
              <a:t>Here, caching helps, but not a panacea</a:t>
            </a:r>
            <a:endParaRPr lang="en-US" b="1" dirty="0"/>
          </a:p>
        </p:txBody>
      </p:sp>
      <p:sp>
        <p:nvSpPr>
          <p:cNvPr id="4" name="Slide Number Placeholder 3"/>
          <p:cNvSpPr>
            <a:spLocks noGrp="1"/>
          </p:cNvSpPr>
          <p:nvPr>
            <p:ph type="sldNum" sz="quarter" idx="12"/>
          </p:nvPr>
        </p:nvSpPr>
        <p:spPr/>
        <p:txBody>
          <a:bodyPr/>
          <a:lstStyle/>
          <a:p>
            <a:pPr>
              <a:defRPr/>
            </a:pPr>
            <a:fld id="{D9648D89-58AB-BC45-AE0C-6A5235B6E242}" type="slidenum">
              <a:rPr lang="en-US" smtClean="0"/>
              <a:pPr>
                <a:defRPr/>
              </a:pPr>
              <a:t>62</a:t>
            </a:fld>
            <a:endParaRPr lang="en-US"/>
          </a:p>
        </p:txBody>
      </p:sp>
    </p:spTree>
    <p:extLst>
      <p:ext uri="{BB962C8B-B14F-4D97-AF65-F5344CB8AC3E}">
        <p14:creationId xmlns:p14="http://schemas.microsoft.com/office/powerpoint/2010/main" val="1952386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Any Questions?</a:t>
            </a:r>
            <a:endParaRPr lang="en-US" dirty="0"/>
          </a:p>
        </p:txBody>
      </p:sp>
      <p:sp>
        <p:nvSpPr>
          <p:cNvPr id="8" name="Subtitle 7"/>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63</a:t>
            </a:fld>
            <a:endParaRPr lang="en-US" altLang="en-US"/>
          </a:p>
        </p:txBody>
      </p:sp>
    </p:spTree>
    <p:extLst>
      <p:ext uri="{BB962C8B-B14F-4D97-AF65-F5344CB8AC3E}">
        <p14:creationId xmlns:p14="http://schemas.microsoft.com/office/powerpoint/2010/main" val="869765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ctrTitle"/>
          </p:nvPr>
        </p:nvSpPr>
        <p:spPr/>
        <p:txBody>
          <a:bodyPr/>
          <a:lstStyle/>
          <a:p>
            <a:r>
              <a:rPr lang="en-US" dirty="0" smtClean="0">
                <a:latin typeface="Helvetica" charset="0"/>
                <a:ea typeface="ＭＳ Ｐゴシック" charset="0"/>
                <a:cs typeface="ＭＳ Ｐゴシック" charset="0"/>
              </a:rPr>
              <a:t>The Web</a:t>
            </a:r>
            <a:endParaRPr lang="en-US" dirty="0">
              <a:latin typeface="Helvetica" charset="0"/>
              <a:ea typeface="ＭＳ Ｐゴシック" charset="0"/>
              <a:cs typeface="ＭＳ Ｐゴシック" charset="0"/>
            </a:endParaRPr>
          </a:p>
        </p:txBody>
      </p:sp>
      <p:sp>
        <p:nvSpPr>
          <p:cNvPr id="3" name="Subtitle 2"/>
          <p:cNvSpPr>
            <a:spLocks noGrp="1"/>
          </p:cNvSpPr>
          <p:nvPr>
            <p:ph type="subTitle" idx="1"/>
          </p:nvPr>
        </p:nvSpPr>
        <p:spPr/>
        <p:txBody>
          <a:bodyPr/>
          <a:lstStyle/>
          <a:p>
            <a:endParaRPr lang="en-US"/>
          </a:p>
        </p:txBody>
      </p:sp>
      <p:sp>
        <p:nvSpPr>
          <p:cNvPr id="59394" name="Rectangle 4"/>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33446981-F131-DC41-B9DA-356F147DB2AB}" type="slidenum">
              <a:rPr lang="en-US" sz="1400" b="0">
                <a:latin typeface="Times New Roman" charset="0"/>
              </a:rPr>
              <a:pPr eaLnBrk="1" hangingPunct="1"/>
              <a:t>64</a:t>
            </a:fld>
            <a:endParaRPr lang="en-US" sz="1400" b="0">
              <a:latin typeface="Times New Roman" charset="0"/>
            </a:endParaRPr>
          </a:p>
        </p:txBody>
      </p:sp>
    </p:spTree>
    <p:extLst>
      <p:ext uri="{BB962C8B-B14F-4D97-AF65-F5344CB8AC3E}">
        <p14:creationId xmlns:p14="http://schemas.microsoft.com/office/powerpoint/2010/main" val="227489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latin typeface="Helvetica" charset="0"/>
                <a:ea typeface="ＭＳ Ｐゴシック" charset="0"/>
                <a:cs typeface="ＭＳ Ｐゴシック" charset="0"/>
              </a:rPr>
              <a:t>The Web – </a:t>
            </a:r>
            <a:r>
              <a:rPr lang="en-US" dirty="0" smtClean="0">
                <a:latin typeface="Helvetica" charset="0"/>
                <a:ea typeface="ＭＳ Ｐゴシック" charset="0"/>
                <a:cs typeface="ＭＳ Ｐゴシック" charset="0"/>
              </a:rPr>
              <a:t>Precursor</a:t>
            </a:r>
            <a:endParaRPr lang="en-US" dirty="0">
              <a:latin typeface="Helvetica" charset="0"/>
              <a:ea typeface="ＭＳ Ｐゴシック" charset="0"/>
              <a:cs typeface="ＭＳ Ｐゴシック" charset="0"/>
            </a:endParaRPr>
          </a:p>
        </p:txBody>
      </p:sp>
      <p:pic>
        <p:nvPicPr>
          <p:cNvPr id="26629" name="Picture 4" descr="nelson">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381000" y="1600200"/>
            <a:ext cx="2148681" cy="2894751"/>
          </a:xfrm>
        </p:spPr>
      </p:pic>
      <p:sp>
        <p:nvSpPr>
          <p:cNvPr id="26626" name="Slide Number Placeholder 6"/>
          <p:cNvSpPr>
            <a:spLocks noGrp="1"/>
          </p:cNvSpPr>
          <p:nvPr>
            <p:ph type="sldNum" sz="quarter" idx="12"/>
          </p:nvPr>
        </p:nvSpPr>
        <p:spPr>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6BE55562-9B30-B14B-847B-C6B61FDDBD39}" type="slidenum">
              <a:rPr lang="en-US" sz="1400" b="0">
                <a:latin typeface="Times New Roman" charset="0"/>
              </a:rPr>
              <a:pPr eaLnBrk="1" hangingPunct="1"/>
              <a:t>65</a:t>
            </a:fld>
            <a:endParaRPr lang="en-US" sz="1400" b="0">
              <a:latin typeface="Times New Roman" charset="0"/>
            </a:endParaRPr>
          </a:p>
        </p:txBody>
      </p:sp>
      <p:sp>
        <p:nvSpPr>
          <p:cNvPr id="26628" name="Rectangle 3"/>
          <p:cNvSpPr>
            <a:spLocks noGrp="1" noChangeArrowheads="1"/>
          </p:cNvSpPr>
          <p:nvPr>
            <p:ph sz="half" idx="4294967295"/>
          </p:nvPr>
        </p:nvSpPr>
        <p:spPr>
          <a:xfrm>
            <a:off x="2667000" y="1143000"/>
            <a:ext cx="5791200" cy="5105400"/>
          </a:xfrm>
        </p:spPr>
        <p:txBody>
          <a:bodyPr/>
          <a:lstStyle/>
          <a:p>
            <a:r>
              <a:rPr lang="en-US" b="1" dirty="0">
                <a:latin typeface="Arial" charset="0"/>
                <a:cs typeface="Arial" charset="0"/>
              </a:rPr>
              <a:t>1967</a:t>
            </a:r>
            <a:r>
              <a:rPr lang="en-US" dirty="0">
                <a:latin typeface="Arial" charset="0"/>
                <a:cs typeface="Arial" charset="0"/>
              </a:rPr>
              <a:t>, Ted Nelson, </a:t>
            </a:r>
            <a:r>
              <a:rPr lang="en-US" dirty="0" err="1">
                <a:latin typeface="Arial" charset="0"/>
                <a:cs typeface="Arial" charset="0"/>
              </a:rPr>
              <a:t>Xanadu</a:t>
            </a:r>
            <a:r>
              <a:rPr lang="en-US" dirty="0">
                <a:latin typeface="Arial" charset="0"/>
                <a:cs typeface="Arial" charset="0"/>
              </a:rPr>
              <a:t>:</a:t>
            </a:r>
          </a:p>
          <a:p>
            <a:pPr lvl="1"/>
            <a:r>
              <a:rPr lang="en-US" dirty="0">
                <a:latin typeface="Arial" charset="0"/>
                <a:ea typeface="Arial" charset="0"/>
                <a:cs typeface="Arial" charset="0"/>
              </a:rPr>
              <a:t>A world-wide publishing network that would allow information to be stored not as separate files but as connected literature</a:t>
            </a:r>
          </a:p>
          <a:p>
            <a:pPr lvl="1"/>
            <a:r>
              <a:rPr lang="en-US" dirty="0">
                <a:latin typeface="Arial" charset="0"/>
                <a:ea typeface="Arial" charset="0"/>
                <a:cs typeface="Arial" charset="0"/>
              </a:rPr>
              <a:t>Owners of documents would be automatically paid via electronic means for the virtual copying of their documents </a:t>
            </a:r>
          </a:p>
          <a:p>
            <a:r>
              <a:rPr lang="en-US" dirty="0">
                <a:latin typeface="Arial" charset="0"/>
                <a:cs typeface="Arial" charset="0"/>
              </a:rPr>
              <a:t>Coined the term </a:t>
            </a:r>
            <a:r>
              <a:rPr lang="ja-JP" altLang="en-US" dirty="0">
                <a:latin typeface="Arial" charset="0"/>
                <a:cs typeface="Arial" charset="0"/>
              </a:rPr>
              <a:t>“</a:t>
            </a:r>
            <a:r>
              <a:rPr lang="en-US" dirty="0">
                <a:latin typeface="Arial" charset="0"/>
                <a:cs typeface="Arial" charset="0"/>
              </a:rPr>
              <a:t>Hypertext</a:t>
            </a:r>
            <a:r>
              <a:rPr lang="ja-JP" altLang="en-US" dirty="0">
                <a:latin typeface="Arial" charset="0"/>
                <a:cs typeface="Arial" charset="0"/>
              </a:rPr>
              <a:t>”</a:t>
            </a:r>
            <a:endParaRPr lang="en-US" dirty="0">
              <a:latin typeface="Arial" charset="0"/>
              <a:cs typeface="Arial" charset="0"/>
            </a:endParaRPr>
          </a:p>
          <a:p>
            <a:pPr lvl="1"/>
            <a:r>
              <a:rPr lang="en-US" dirty="0">
                <a:latin typeface="Arial" charset="0"/>
                <a:ea typeface="Arial" charset="0"/>
                <a:cs typeface="Arial" charset="0"/>
              </a:rPr>
              <a:t>Influenced research community</a:t>
            </a:r>
          </a:p>
          <a:p>
            <a:pPr lvl="2"/>
            <a:r>
              <a:rPr lang="en-US" dirty="0">
                <a:latin typeface="Arial" charset="0"/>
                <a:ea typeface="Arial" charset="0"/>
                <a:cs typeface="Arial" charset="0"/>
              </a:rPr>
              <a:t>Who then missed the web…..</a:t>
            </a:r>
          </a:p>
          <a:p>
            <a:endParaRPr lang="en-US" dirty="0">
              <a:latin typeface="Arial" charset="0"/>
              <a:cs typeface="Arial" charset="0"/>
            </a:endParaRPr>
          </a:p>
        </p:txBody>
      </p:sp>
      <p:sp>
        <p:nvSpPr>
          <p:cNvPr id="26630" name="Text Box 5"/>
          <p:cNvSpPr txBox="1">
            <a:spLocks noChangeArrowheads="1"/>
          </p:cNvSpPr>
          <p:nvPr/>
        </p:nvSpPr>
        <p:spPr bwMode="auto">
          <a:xfrm>
            <a:off x="671513" y="4710113"/>
            <a:ext cx="1217612"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t>Ted Nelson</a:t>
            </a:r>
          </a:p>
        </p:txBody>
      </p:sp>
    </p:spTree>
    <p:extLst>
      <p:ext uri="{BB962C8B-B14F-4D97-AF65-F5344CB8AC3E}">
        <p14:creationId xmlns:p14="http://schemas.microsoft.com/office/powerpoint/2010/main" val="179524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type="body" sz="half" idx="4294967295"/>
          </p:nvPr>
        </p:nvSpPr>
        <p:spPr>
          <a:xfrm>
            <a:off x="2514600" y="1143000"/>
            <a:ext cx="6324600" cy="5715000"/>
          </a:xfrm>
        </p:spPr>
        <p:txBody>
          <a:bodyPr/>
          <a:lstStyle/>
          <a:p>
            <a:r>
              <a:rPr lang="en-US" dirty="0">
                <a:latin typeface="Arial" charset="0"/>
                <a:cs typeface="Arial" charset="0"/>
              </a:rPr>
              <a:t>Physicist trying to solve real problem</a:t>
            </a:r>
          </a:p>
          <a:p>
            <a:pPr lvl="1"/>
            <a:r>
              <a:rPr lang="en-US" dirty="0">
                <a:latin typeface="Arial" charset="0"/>
                <a:ea typeface="Arial" charset="0"/>
                <a:cs typeface="Arial" charset="0"/>
              </a:rPr>
              <a:t>Distributed access to data</a:t>
            </a:r>
          </a:p>
          <a:p>
            <a:r>
              <a:rPr lang="en-US" dirty="0">
                <a:latin typeface="Arial" charset="0"/>
                <a:cs typeface="Arial" charset="0"/>
              </a:rPr>
              <a:t>World Wide Web (WWW): a distributed database of </a:t>
            </a:r>
            <a:r>
              <a:rPr lang="ja-JP" altLang="en-US" dirty="0">
                <a:latin typeface="Arial" charset="0"/>
                <a:cs typeface="Arial" charset="0"/>
              </a:rPr>
              <a:t>“</a:t>
            </a:r>
            <a:r>
              <a:rPr lang="en-US" dirty="0">
                <a:latin typeface="Arial" charset="0"/>
                <a:cs typeface="Arial" charset="0"/>
              </a:rPr>
              <a:t>pages</a:t>
            </a:r>
            <a:r>
              <a:rPr lang="ja-JP" altLang="en-US" dirty="0">
                <a:latin typeface="Arial" charset="0"/>
                <a:cs typeface="Arial" charset="0"/>
              </a:rPr>
              <a:t>”</a:t>
            </a:r>
            <a:r>
              <a:rPr lang="en-US" dirty="0">
                <a:latin typeface="Arial" charset="0"/>
                <a:cs typeface="Arial" charset="0"/>
              </a:rPr>
              <a:t> linked through </a:t>
            </a:r>
            <a:r>
              <a:rPr lang="en-US" dirty="0">
                <a:solidFill>
                  <a:srgbClr val="FF3300"/>
                </a:solidFill>
                <a:latin typeface="Arial" charset="0"/>
                <a:cs typeface="Arial" charset="0"/>
              </a:rPr>
              <a:t>Hypertext Transport Protocol</a:t>
            </a:r>
            <a:r>
              <a:rPr lang="en-US" dirty="0">
                <a:latin typeface="Arial" charset="0"/>
                <a:cs typeface="Arial" charset="0"/>
              </a:rPr>
              <a:t> (HTTP)</a:t>
            </a:r>
          </a:p>
          <a:p>
            <a:pPr lvl="1"/>
            <a:r>
              <a:rPr lang="en-US" dirty="0">
                <a:latin typeface="Arial" charset="0"/>
                <a:ea typeface="Arial" charset="0"/>
                <a:cs typeface="Arial" charset="0"/>
              </a:rPr>
              <a:t>First HTTP implementation - 1990 </a:t>
            </a:r>
          </a:p>
          <a:p>
            <a:pPr lvl="2"/>
            <a:r>
              <a:rPr lang="en-US" dirty="0">
                <a:latin typeface="Arial" charset="0"/>
                <a:ea typeface="Arial" charset="0"/>
                <a:cs typeface="Arial" charset="0"/>
              </a:rPr>
              <a:t>Tim Berners-Lee at CERN</a:t>
            </a:r>
          </a:p>
          <a:p>
            <a:pPr lvl="1"/>
            <a:r>
              <a:rPr lang="en-US" dirty="0">
                <a:latin typeface="Arial" charset="0"/>
                <a:ea typeface="Arial" charset="0"/>
                <a:cs typeface="Arial" charset="0"/>
              </a:rPr>
              <a:t>HTTP/0.9 – 1991</a:t>
            </a:r>
          </a:p>
          <a:p>
            <a:pPr lvl="2"/>
            <a:r>
              <a:rPr lang="en-US" dirty="0">
                <a:latin typeface="Arial" charset="0"/>
                <a:ea typeface="Arial" charset="0"/>
                <a:cs typeface="Arial" charset="0"/>
              </a:rPr>
              <a:t>Simple GET command for the Web</a:t>
            </a:r>
          </a:p>
          <a:p>
            <a:pPr lvl="1"/>
            <a:r>
              <a:rPr lang="en-US" dirty="0">
                <a:latin typeface="Arial" charset="0"/>
                <a:ea typeface="Arial" charset="0"/>
                <a:cs typeface="Arial" charset="0"/>
              </a:rPr>
              <a:t>HTTP/1.0 –1992</a:t>
            </a:r>
          </a:p>
          <a:p>
            <a:pPr lvl="2"/>
            <a:r>
              <a:rPr lang="en-US" dirty="0">
                <a:latin typeface="Arial" charset="0"/>
                <a:ea typeface="Arial" charset="0"/>
                <a:cs typeface="Arial" charset="0"/>
              </a:rPr>
              <a:t>Client/Server information, simple caching</a:t>
            </a:r>
          </a:p>
          <a:p>
            <a:pPr lvl="1"/>
            <a:r>
              <a:rPr lang="en-US" dirty="0">
                <a:latin typeface="Arial" charset="0"/>
                <a:ea typeface="Arial" charset="0"/>
                <a:cs typeface="Arial" charset="0"/>
              </a:rPr>
              <a:t>HTTP/1.1 - 1996 </a:t>
            </a:r>
          </a:p>
        </p:txBody>
      </p:sp>
      <p:sp>
        <p:nvSpPr>
          <p:cNvPr id="28675" name="Rectangle 2"/>
          <p:cNvSpPr>
            <a:spLocks noGrp="1" noChangeArrowheads="1"/>
          </p:cNvSpPr>
          <p:nvPr>
            <p:ph type="title"/>
          </p:nvPr>
        </p:nvSpPr>
        <p:spPr/>
        <p:txBody>
          <a:bodyPr/>
          <a:lstStyle/>
          <a:p>
            <a:r>
              <a:rPr lang="en-US" dirty="0">
                <a:latin typeface="Helvetica" charset="0"/>
                <a:ea typeface="ＭＳ Ｐゴシック" charset="0"/>
                <a:cs typeface="ＭＳ Ｐゴシック" charset="0"/>
              </a:rPr>
              <a:t>The Web – </a:t>
            </a:r>
            <a:r>
              <a:rPr lang="en-US" dirty="0" smtClean="0">
                <a:latin typeface="Helvetica" charset="0"/>
                <a:ea typeface="ＭＳ Ｐゴシック" charset="0"/>
                <a:cs typeface="ＭＳ Ｐゴシック" charset="0"/>
              </a:rPr>
              <a:t>History</a:t>
            </a:r>
            <a:endParaRPr lang="en-US" dirty="0">
              <a:latin typeface="Helvetica" charset="0"/>
              <a:ea typeface="ＭＳ Ｐゴシック" charset="0"/>
              <a:cs typeface="ＭＳ Ｐゴシック" charset="0"/>
            </a:endParaRPr>
          </a:p>
        </p:txBody>
      </p:sp>
      <p:pic>
        <p:nvPicPr>
          <p:cNvPr id="28677" name="Picture 4" descr="2001-eur-head-quarter">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531813" y="1981200"/>
            <a:ext cx="1889023" cy="2019300"/>
          </a:xfrm>
        </p:spPr>
      </p:pic>
      <p:sp>
        <p:nvSpPr>
          <p:cNvPr id="28674" name="Slide Number Placeholder 6"/>
          <p:cNvSpPr>
            <a:spLocks noGrp="1"/>
          </p:cNvSpPr>
          <p:nvPr>
            <p:ph type="sldNum" sz="quarter" idx="12"/>
          </p:nvPr>
        </p:nvSpPr>
        <p:spPr>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9ED70488-E1F9-334A-9820-C672517D42A6}" type="slidenum">
              <a:rPr lang="en-US" sz="1400" b="0">
                <a:latin typeface="Times New Roman" charset="0"/>
              </a:rPr>
              <a:pPr eaLnBrk="1" hangingPunct="1"/>
              <a:t>66</a:t>
            </a:fld>
            <a:endParaRPr lang="en-US" sz="1400" b="0">
              <a:latin typeface="Times New Roman" charset="0"/>
            </a:endParaRPr>
          </a:p>
        </p:txBody>
      </p:sp>
      <p:sp>
        <p:nvSpPr>
          <p:cNvPr id="28678" name="Text Box 5"/>
          <p:cNvSpPr txBox="1">
            <a:spLocks noChangeArrowheads="1"/>
          </p:cNvSpPr>
          <p:nvPr/>
        </p:nvSpPr>
        <p:spPr bwMode="auto">
          <a:xfrm>
            <a:off x="519113" y="4252913"/>
            <a:ext cx="1693862"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t>Tim Berners-Lee</a:t>
            </a:r>
          </a:p>
        </p:txBody>
      </p:sp>
    </p:spTree>
    <p:extLst>
      <p:ext uri="{BB962C8B-B14F-4D97-AF65-F5344CB8AC3E}">
        <p14:creationId xmlns:p14="http://schemas.microsoft.com/office/powerpoint/2010/main" val="2077857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Didn’t CS Research Invent Web?</a:t>
            </a:r>
            <a:endParaRPr lang="en-US" dirty="0"/>
          </a:p>
        </p:txBody>
      </p:sp>
      <p:sp>
        <p:nvSpPr>
          <p:cNvPr id="7" name="Content Placeholder 6"/>
          <p:cNvSpPr>
            <a:spLocks noGrp="1"/>
          </p:cNvSpPr>
          <p:nvPr>
            <p:ph idx="1"/>
          </p:nvPr>
        </p:nvSpPr>
        <p:spPr/>
        <p:txBody>
          <a:bodyPr/>
          <a:lstStyle/>
          <a:p>
            <a:pPr marL="0" indent="0">
              <a:buNone/>
            </a:pPr>
            <a:r>
              <a:rPr lang="en-US" sz="2400" dirty="0"/>
              <a:t>HTML is precisely what we were trying to PREVENT— ever-breaking links, links going outward only, quotes you can't follow to their origins, no version management, no rights management. </a:t>
            </a:r>
          </a:p>
          <a:p>
            <a:pPr marL="0" indent="0" algn="r">
              <a:buNone/>
            </a:pPr>
            <a:r>
              <a:rPr lang="en-US" sz="2400" dirty="0"/>
              <a:t>– Ted </a:t>
            </a:r>
            <a:r>
              <a:rPr lang="en-US" sz="2400" dirty="0" smtClean="0"/>
              <a:t>Nelson</a:t>
            </a:r>
          </a:p>
          <a:p>
            <a:pPr marL="0" indent="0" algn="r">
              <a:buNone/>
            </a:pPr>
            <a:endParaRPr lang="en-US" sz="2400" dirty="0"/>
          </a:p>
          <a:p>
            <a:pPr marL="0" indent="0" algn="ctr">
              <a:buNone/>
            </a:pPr>
            <a:r>
              <a:rPr lang="en-US" sz="3600" b="1" dirty="0" smtClean="0">
                <a:solidFill>
                  <a:srgbClr val="F47A00"/>
                </a:solidFill>
              </a:rPr>
              <a:t>Academics </a:t>
            </a:r>
            <a:r>
              <a:rPr lang="en-US" sz="3600" b="1" dirty="0">
                <a:solidFill>
                  <a:srgbClr val="F47A00"/>
                </a:solidFill>
              </a:rPr>
              <a:t>get paid for being clever, </a:t>
            </a:r>
            <a:endParaRPr lang="en-US" sz="3600" b="1" dirty="0" smtClean="0">
              <a:solidFill>
                <a:srgbClr val="F47A00"/>
              </a:solidFill>
            </a:endParaRPr>
          </a:p>
          <a:p>
            <a:pPr marL="0" indent="0" algn="ctr">
              <a:buNone/>
            </a:pPr>
            <a:r>
              <a:rPr lang="en-US" sz="3600" b="1" dirty="0" smtClean="0">
                <a:solidFill>
                  <a:srgbClr val="F47A00"/>
                </a:solidFill>
              </a:rPr>
              <a:t>not </a:t>
            </a:r>
            <a:r>
              <a:rPr lang="en-US" sz="3600" b="1" dirty="0">
                <a:solidFill>
                  <a:srgbClr val="F47A00"/>
                </a:solidFill>
              </a:rPr>
              <a:t>for being right</a:t>
            </a:r>
            <a:r>
              <a:rPr lang="en-US" sz="3600" b="1" dirty="0" smtClean="0">
                <a:solidFill>
                  <a:srgbClr val="F47A00"/>
                </a:solidFill>
              </a:rPr>
              <a:t>.</a:t>
            </a:r>
            <a:endParaRPr lang="en-US" sz="3600" b="1" dirty="0">
              <a:solidFill>
                <a:srgbClr val="F47A00"/>
              </a:solidFill>
            </a:endParaRPr>
          </a:p>
          <a:p>
            <a:pPr marL="0" indent="0" algn="r">
              <a:buNone/>
            </a:pPr>
            <a:r>
              <a:rPr lang="en-US" sz="3600" dirty="0">
                <a:solidFill>
                  <a:srgbClr val="F47A00"/>
                </a:solidFill>
              </a:rPr>
              <a:t>–Don </a:t>
            </a:r>
            <a:r>
              <a:rPr lang="en-US" sz="3600" dirty="0" smtClean="0">
                <a:solidFill>
                  <a:srgbClr val="F47A00"/>
                </a:solidFill>
              </a:rPr>
              <a:t>Norman</a:t>
            </a:r>
          </a:p>
          <a:p>
            <a:pPr marL="0" indent="0" algn="r">
              <a:buNone/>
            </a:pPr>
            <a:endParaRPr lang="en-US" sz="3600" dirty="0">
              <a:solidFill>
                <a:srgbClr val="F47A00"/>
              </a:solidFill>
            </a:endParaRPr>
          </a:p>
        </p:txBody>
      </p:sp>
      <p:sp>
        <p:nvSpPr>
          <p:cNvPr id="5" name="Slide Number Placeholder 4"/>
          <p:cNvSpPr>
            <a:spLocks noGrp="1"/>
          </p:cNvSpPr>
          <p:nvPr>
            <p:ph type="sldNum" sz="quarter" idx="12"/>
          </p:nvPr>
        </p:nvSpPr>
        <p:spPr/>
        <p:txBody>
          <a:bodyPr/>
          <a:lstStyle/>
          <a:p>
            <a:fld id="{41B29A17-FCF0-ED41-92FA-32F7C054FF4E}" type="slidenum">
              <a:rPr lang="en-US" smtClean="0"/>
              <a:pPr/>
              <a:t>67</a:t>
            </a:fld>
            <a:endParaRPr lang="en-US"/>
          </a:p>
        </p:txBody>
      </p:sp>
    </p:spTree>
    <p:extLst>
      <p:ext uri="{BB962C8B-B14F-4D97-AF65-F5344CB8AC3E}">
        <p14:creationId xmlns:p14="http://schemas.microsoft.com/office/powerpoint/2010/main" val="1951799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4AEAB31F-46DA-D141-B69A-118F9BCE91F5}" type="slidenum">
              <a:rPr lang="en-US" sz="1400" b="0">
                <a:latin typeface="Times New Roman" charset="0"/>
              </a:rPr>
              <a:pPr eaLnBrk="1" hangingPunct="1"/>
              <a:t>68</a:t>
            </a:fld>
            <a:endParaRPr lang="en-US" sz="1400" b="0" dirty="0">
              <a:latin typeface="Times New Roman" charset="0"/>
            </a:endParaRPr>
          </a:p>
        </p:txBody>
      </p:sp>
      <p:sp>
        <p:nvSpPr>
          <p:cNvPr id="32770" name="Title 1"/>
          <p:cNvSpPr>
            <a:spLocks noGrp="1"/>
          </p:cNvSpPr>
          <p:nvPr>
            <p:ph type="title"/>
          </p:nvPr>
        </p:nvSpPr>
        <p:spPr/>
        <p:txBody>
          <a:bodyPr/>
          <a:lstStyle/>
          <a:p>
            <a:r>
              <a:rPr lang="en-US">
                <a:latin typeface="Helvetica" charset="0"/>
                <a:ea typeface="ＭＳ Ｐゴシック" charset="0"/>
                <a:cs typeface="ＭＳ Ｐゴシック" charset="0"/>
              </a:rPr>
              <a:t>Why So Successful?</a:t>
            </a:r>
          </a:p>
        </p:txBody>
      </p:sp>
      <p:sp>
        <p:nvSpPr>
          <p:cNvPr id="3" name="Content Placeholder 2"/>
          <p:cNvSpPr>
            <a:spLocks noGrp="1"/>
          </p:cNvSpPr>
          <p:nvPr>
            <p:ph idx="1"/>
          </p:nvPr>
        </p:nvSpPr>
        <p:spPr/>
        <p:txBody>
          <a:bodyPr/>
          <a:lstStyle/>
          <a:p>
            <a:r>
              <a:rPr lang="en-US" dirty="0">
                <a:latin typeface="Arial" charset="0"/>
                <a:cs typeface="Arial" charset="0"/>
              </a:rPr>
              <a:t>What do the </a:t>
            </a:r>
            <a:r>
              <a:rPr lang="en-US" dirty="0" smtClean="0">
                <a:latin typeface="Arial" charset="0"/>
                <a:cs typeface="Arial" charset="0"/>
              </a:rPr>
              <a:t>web, </a:t>
            </a:r>
            <a:r>
              <a:rPr lang="en-US" dirty="0" err="1" smtClean="0">
                <a:latin typeface="Arial" charset="0"/>
                <a:cs typeface="Arial" charset="0"/>
              </a:rPr>
              <a:t>youtube</a:t>
            </a:r>
            <a:r>
              <a:rPr lang="en-US" dirty="0" smtClean="0">
                <a:latin typeface="Arial" charset="0"/>
                <a:cs typeface="Arial" charset="0"/>
              </a:rPr>
              <a:t>, </a:t>
            </a:r>
            <a:r>
              <a:rPr lang="en-US" dirty="0" err="1" smtClean="0">
                <a:latin typeface="Arial" charset="0"/>
                <a:cs typeface="Arial" charset="0"/>
              </a:rPr>
              <a:t>fb</a:t>
            </a:r>
            <a:r>
              <a:rPr lang="en-US" dirty="0" smtClean="0">
                <a:latin typeface="Arial" charset="0"/>
                <a:cs typeface="Arial" charset="0"/>
              </a:rPr>
              <a:t> </a:t>
            </a:r>
            <a:r>
              <a:rPr lang="en-US" dirty="0">
                <a:latin typeface="Arial" charset="0"/>
                <a:cs typeface="Arial" charset="0"/>
              </a:rPr>
              <a:t>have in common?</a:t>
            </a:r>
          </a:p>
          <a:p>
            <a:pPr lvl="1"/>
            <a:r>
              <a:rPr lang="en-US" dirty="0">
                <a:latin typeface="Arial" charset="0"/>
                <a:ea typeface="Arial" charset="0"/>
                <a:cs typeface="Arial" charset="0"/>
              </a:rPr>
              <a:t>The ability to self-</a:t>
            </a:r>
            <a:r>
              <a:rPr lang="en-US" dirty="0" smtClean="0">
                <a:latin typeface="Arial" charset="0"/>
                <a:ea typeface="Arial" charset="0"/>
                <a:cs typeface="Arial" charset="0"/>
              </a:rPr>
              <a:t>publish</a:t>
            </a:r>
          </a:p>
          <a:p>
            <a:pPr lvl="7"/>
            <a:endParaRPr lang="en-US" dirty="0">
              <a:latin typeface="Arial" charset="0"/>
              <a:ea typeface="Arial" charset="0"/>
              <a:cs typeface="Arial" charset="0"/>
            </a:endParaRPr>
          </a:p>
          <a:p>
            <a:r>
              <a:rPr lang="en-US" dirty="0" smtClean="0">
                <a:latin typeface="Arial" charset="0"/>
                <a:cs typeface="Arial" charset="0"/>
              </a:rPr>
              <a:t>Self-</a:t>
            </a:r>
            <a:r>
              <a:rPr lang="en-US" dirty="0">
                <a:latin typeface="Arial" charset="0"/>
                <a:cs typeface="Arial" charset="0"/>
              </a:rPr>
              <a:t>publishing </a:t>
            </a:r>
            <a:r>
              <a:rPr lang="en-US" dirty="0" smtClean="0">
                <a:latin typeface="Arial" charset="0"/>
                <a:cs typeface="Arial" charset="0"/>
              </a:rPr>
              <a:t>that is</a:t>
            </a:r>
            <a:r>
              <a:rPr lang="en-US" dirty="0">
                <a:latin typeface="Arial" charset="0"/>
                <a:cs typeface="Arial" charset="0"/>
              </a:rPr>
              <a:t> </a:t>
            </a:r>
            <a:r>
              <a:rPr lang="en-US" dirty="0" smtClean="0">
                <a:latin typeface="Arial" charset="0"/>
                <a:cs typeface="Arial" charset="0"/>
              </a:rPr>
              <a:t>e</a:t>
            </a:r>
            <a:r>
              <a:rPr lang="en-US" dirty="0" smtClean="0">
                <a:latin typeface="Arial" charset="0"/>
                <a:ea typeface="Arial" charset="0"/>
                <a:cs typeface="Arial" charset="0"/>
              </a:rPr>
              <a:t>asy, independent, free</a:t>
            </a:r>
          </a:p>
          <a:p>
            <a:pPr lvl="7"/>
            <a:endParaRPr lang="en-US" dirty="0">
              <a:latin typeface="Arial" charset="0"/>
              <a:ea typeface="Arial" charset="0"/>
              <a:cs typeface="Arial" charset="0"/>
            </a:endParaRPr>
          </a:p>
          <a:p>
            <a:r>
              <a:rPr lang="en-US" dirty="0" smtClean="0">
                <a:latin typeface="Arial" charset="0"/>
                <a:cs typeface="Arial" charset="0"/>
              </a:rPr>
              <a:t>No interest </a:t>
            </a:r>
            <a:r>
              <a:rPr lang="en-US" dirty="0">
                <a:latin typeface="Arial" charset="0"/>
                <a:cs typeface="Arial" charset="0"/>
              </a:rPr>
              <a:t>in </a:t>
            </a:r>
            <a:r>
              <a:rPr lang="en-US" dirty="0" smtClean="0">
                <a:latin typeface="Arial" charset="0"/>
                <a:cs typeface="Arial" charset="0"/>
              </a:rPr>
              <a:t>collaborative and </a:t>
            </a:r>
            <a:r>
              <a:rPr lang="en-US" dirty="0">
                <a:latin typeface="Arial" charset="0"/>
                <a:cs typeface="Arial" charset="0"/>
              </a:rPr>
              <a:t>idealistic </a:t>
            </a:r>
            <a:r>
              <a:rPr lang="en-US" dirty="0" smtClean="0">
                <a:latin typeface="Arial" charset="0"/>
                <a:cs typeface="Arial" charset="0"/>
              </a:rPr>
              <a:t>endeavor</a:t>
            </a:r>
            <a:endParaRPr lang="en-US" dirty="0">
              <a:latin typeface="Arial" charset="0"/>
              <a:cs typeface="Arial" charset="0"/>
            </a:endParaRPr>
          </a:p>
          <a:p>
            <a:pPr lvl="1"/>
            <a:r>
              <a:rPr lang="en-US" dirty="0">
                <a:latin typeface="Arial" charset="0"/>
                <a:ea typeface="Arial" charset="0"/>
                <a:cs typeface="Arial" charset="0"/>
              </a:rPr>
              <a:t>People </a:t>
            </a:r>
            <a:r>
              <a:rPr lang="en-US" dirty="0" err="1">
                <a:latin typeface="Arial" charset="0"/>
                <a:ea typeface="Arial" charset="0"/>
                <a:cs typeface="Arial" charset="0"/>
              </a:rPr>
              <a:t>aren</a:t>
            </a:r>
            <a:r>
              <a:rPr lang="ja-JP" altLang="en-US" dirty="0">
                <a:latin typeface="Arial" charset="0"/>
                <a:ea typeface="Arial" charset="0"/>
                <a:cs typeface="Arial" charset="0"/>
              </a:rPr>
              <a:t>’</a:t>
            </a:r>
            <a:r>
              <a:rPr lang="en-US" dirty="0">
                <a:latin typeface="Arial" charset="0"/>
                <a:ea typeface="Arial" charset="0"/>
                <a:cs typeface="Arial" charset="0"/>
              </a:rPr>
              <a:t>t looking for Nirvana (or even </a:t>
            </a:r>
            <a:r>
              <a:rPr lang="en-US" dirty="0" err="1">
                <a:latin typeface="Arial" charset="0"/>
                <a:ea typeface="Arial" charset="0"/>
                <a:cs typeface="Arial" charset="0"/>
              </a:rPr>
              <a:t>Xanadu</a:t>
            </a:r>
            <a:r>
              <a:rPr lang="en-US" dirty="0" smtClean="0">
                <a:latin typeface="Arial" charset="0"/>
                <a:ea typeface="Arial" charset="0"/>
                <a:cs typeface="Arial" charset="0"/>
              </a:rPr>
              <a:t>)</a:t>
            </a:r>
          </a:p>
          <a:p>
            <a:pPr lvl="1"/>
            <a:r>
              <a:rPr lang="en-US" dirty="0" smtClean="0">
                <a:latin typeface="Arial" charset="0"/>
                <a:ea typeface="Arial" charset="0"/>
                <a:cs typeface="Arial" charset="0"/>
              </a:rPr>
              <a:t>People also aren’t looking for technical perfection</a:t>
            </a:r>
          </a:p>
          <a:p>
            <a:pPr lvl="7"/>
            <a:endParaRPr lang="en-US" dirty="0">
              <a:latin typeface="Arial" charset="0"/>
              <a:ea typeface="Arial" charset="0"/>
              <a:cs typeface="Arial" charset="0"/>
            </a:endParaRPr>
          </a:p>
          <a:p>
            <a:r>
              <a:rPr lang="en-US" dirty="0">
                <a:latin typeface="Arial" charset="0"/>
                <a:ea typeface="Arial" charset="0"/>
                <a:cs typeface="Arial" charset="0"/>
              </a:rPr>
              <a:t>W</a:t>
            </a:r>
            <a:r>
              <a:rPr lang="en-US" dirty="0" smtClean="0">
                <a:latin typeface="Arial" charset="0"/>
                <a:ea typeface="Arial" charset="0"/>
                <a:cs typeface="Arial" charset="0"/>
              </a:rPr>
              <a:t>ant </a:t>
            </a:r>
            <a:r>
              <a:rPr lang="en-US" dirty="0">
                <a:latin typeface="Arial" charset="0"/>
                <a:ea typeface="Arial" charset="0"/>
                <a:cs typeface="Arial" charset="0"/>
              </a:rPr>
              <a:t>to make their mark, and find something </a:t>
            </a:r>
            <a:r>
              <a:rPr lang="en-US" dirty="0" smtClean="0">
                <a:latin typeface="Arial" charset="0"/>
                <a:ea typeface="Arial" charset="0"/>
                <a:cs typeface="Arial" charset="0"/>
              </a:rPr>
              <a:t>neat</a:t>
            </a:r>
          </a:p>
          <a:p>
            <a:pPr lvl="1"/>
            <a:r>
              <a:rPr lang="en-US" dirty="0" smtClean="0">
                <a:latin typeface="Arial" charset="0"/>
                <a:ea typeface="Arial" charset="0"/>
                <a:cs typeface="Arial" charset="0"/>
              </a:rPr>
              <a:t>Two sides of the same coin, creates synergy</a:t>
            </a:r>
          </a:p>
          <a:p>
            <a:pPr lvl="1"/>
            <a:r>
              <a:rPr lang="en-US" dirty="0" smtClean="0">
                <a:latin typeface="Arial" charset="0"/>
                <a:ea typeface="Arial" charset="0"/>
                <a:cs typeface="Arial" charset="0"/>
              </a:rPr>
              <a:t>“Performance” more important than dialogue….</a:t>
            </a:r>
          </a:p>
        </p:txBody>
      </p:sp>
    </p:spTree>
    <p:extLst>
      <p:ext uri="{BB962C8B-B14F-4D97-AF65-F5344CB8AC3E}">
        <p14:creationId xmlns:p14="http://schemas.microsoft.com/office/powerpoint/2010/main" val="1084497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latin typeface="Helvetica" charset="0"/>
                <a:ea typeface="ＭＳ Ｐゴシック" charset="0"/>
                <a:cs typeface="ＭＳ Ｐゴシック" charset="0"/>
              </a:rPr>
              <a:t>Web Components</a:t>
            </a:r>
            <a:endParaRPr lang="en-US" dirty="0">
              <a:latin typeface="Helvetica" charset="0"/>
              <a:ea typeface="ＭＳ Ｐゴシック" charset="0"/>
              <a:cs typeface="ＭＳ Ｐゴシック" charset="0"/>
            </a:endParaRPr>
          </a:p>
        </p:txBody>
      </p:sp>
      <p:sp>
        <p:nvSpPr>
          <p:cNvPr id="1064963" name="Rectangle 3"/>
          <p:cNvSpPr>
            <a:spLocks noGrp="1" noChangeArrowheads="1"/>
          </p:cNvSpPr>
          <p:nvPr>
            <p:ph idx="1"/>
          </p:nvPr>
        </p:nvSpPr>
        <p:spPr/>
        <p:txBody>
          <a:bodyPr/>
          <a:lstStyle/>
          <a:p>
            <a:pPr>
              <a:lnSpc>
                <a:spcPct val="90000"/>
              </a:lnSpc>
            </a:pPr>
            <a:r>
              <a:rPr lang="en-US" dirty="0" smtClean="0">
                <a:latin typeface="Arial" charset="0"/>
                <a:cs typeface="Arial" charset="0"/>
              </a:rPr>
              <a:t>Infrastructure:</a:t>
            </a:r>
          </a:p>
          <a:p>
            <a:pPr lvl="1">
              <a:lnSpc>
                <a:spcPct val="90000"/>
              </a:lnSpc>
            </a:pPr>
            <a:r>
              <a:rPr lang="en-US" dirty="0" smtClean="0">
                <a:latin typeface="Arial" charset="0"/>
                <a:cs typeface="Arial" charset="0"/>
              </a:rPr>
              <a:t>Clients</a:t>
            </a:r>
            <a:endParaRPr lang="en-US" dirty="0">
              <a:latin typeface="Arial" charset="0"/>
              <a:cs typeface="Arial" charset="0"/>
            </a:endParaRPr>
          </a:p>
          <a:p>
            <a:pPr lvl="1">
              <a:lnSpc>
                <a:spcPct val="90000"/>
              </a:lnSpc>
            </a:pPr>
            <a:r>
              <a:rPr lang="en-US" dirty="0" smtClean="0">
                <a:latin typeface="Arial" charset="0"/>
                <a:cs typeface="Arial" charset="0"/>
              </a:rPr>
              <a:t>Servers</a:t>
            </a:r>
          </a:p>
          <a:p>
            <a:pPr lvl="1">
              <a:lnSpc>
                <a:spcPct val="90000"/>
              </a:lnSpc>
            </a:pPr>
            <a:r>
              <a:rPr lang="en-US" dirty="0" smtClean="0">
                <a:solidFill>
                  <a:srgbClr val="000000"/>
                </a:solidFill>
                <a:latin typeface="Arial" charset="0"/>
                <a:cs typeface="Arial" charset="0"/>
              </a:rPr>
              <a:t>Proxies</a:t>
            </a:r>
          </a:p>
          <a:p>
            <a:pPr lvl="1">
              <a:lnSpc>
                <a:spcPct val="90000"/>
              </a:lnSpc>
            </a:pPr>
            <a:endParaRPr lang="en-US" dirty="0">
              <a:solidFill>
                <a:srgbClr val="000000"/>
              </a:solidFill>
              <a:latin typeface="Arial" charset="0"/>
              <a:cs typeface="Arial" charset="0"/>
            </a:endParaRPr>
          </a:p>
          <a:p>
            <a:pPr>
              <a:lnSpc>
                <a:spcPct val="90000"/>
              </a:lnSpc>
            </a:pPr>
            <a:r>
              <a:rPr lang="en-US" dirty="0" smtClean="0">
                <a:solidFill>
                  <a:srgbClr val="000000"/>
                </a:solidFill>
                <a:latin typeface="Arial" charset="0"/>
                <a:cs typeface="Arial" charset="0"/>
              </a:rPr>
              <a:t>Content:</a:t>
            </a:r>
          </a:p>
          <a:p>
            <a:pPr lvl="1">
              <a:lnSpc>
                <a:spcPct val="90000"/>
              </a:lnSpc>
            </a:pPr>
            <a:r>
              <a:rPr lang="en-US" dirty="0" smtClean="0">
                <a:solidFill>
                  <a:srgbClr val="000000"/>
                </a:solidFill>
                <a:latin typeface="Arial" charset="0"/>
                <a:cs typeface="Arial" charset="0"/>
              </a:rPr>
              <a:t>Individual objects (files, etc.)</a:t>
            </a:r>
          </a:p>
          <a:p>
            <a:pPr lvl="1">
              <a:lnSpc>
                <a:spcPct val="90000"/>
              </a:lnSpc>
            </a:pPr>
            <a:r>
              <a:rPr lang="en-US" dirty="0" smtClean="0">
                <a:solidFill>
                  <a:srgbClr val="000000"/>
                </a:solidFill>
                <a:latin typeface="Arial" charset="0"/>
                <a:cs typeface="Arial" charset="0"/>
              </a:rPr>
              <a:t>Web sites (coherent collection of objects)</a:t>
            </a:r>
          </a:p>
          <a:p>
            <a:pPr lvl="1">
              <a:lnSpc>
                <a:spcPct val="90000"/>
              </a:lnSpc>
            </a:pPr>
            <a:endParaRPr lang="en-US" dirty="0">
              <a:solidFill>
                <a:srgbClr val="000000"/>
              </a:solidFill>
              <a:latin typeface="Arial" charset="0"/>
              <a:cs typeface="Arial" charset="0"/>
            </a:endParaRPr>
          </a:p>
          <a:p>
            <a:pPr>
              <a:lnSpc>
                <a:spcPct val="90000"/>
              </a:lnSpc>
            </a:pPr>
            <a:r>
              <a:rPr lang="en-US" dirty="0" smtClean="0">
                <a:solidFill>
                  <a:srgbClr val="000000"/>
                </a:solidFill>
                <a:latin typeface="Arial" charset="0"/>
                <a:cs typeface="Arial" charset="0"/>
              </a:rPr>
              <a:t>Implementation</a:t>
            </a:r>
          </a:p>
          <a:p>
            <a:pPr lvl="1">
              <a:lnSpc>
                <a:spcPct val="90000"/>
              </a:lnSpc>
            </a:pPr>
            <a:r>
              <a:rPr lang="en-US" dirty="0" smtClean="0">
                <a:solidFill>
                  <a:srgbClr val="000000"/>
                </a:solidFill>
                <a:latin typeface="Arial" charset="0"/>
                <a:cs typeface="Arial" charset="0"/>
              </a:rPr>
              <a:t>URL: naming content</a:t>
            </a:r>
          </a:p>
          <a:p>
            <a:pPr lvl="1">
              <a:lnSpc>
                <a:spcPct val="90000"/>
              </a:lnSpc>
            </a:pPr>
            <a:r>
              <a:rPr lang="en-US" dirty="0" smtClean="0">
                <a:solidFill>
                  <a:srgbClr val="000000"/>
                </a:solidFill>
                <a:latin typeface="Arial" charset="0"/>
                <a:cs typeface="Arial" charset="0"/>
              </a:rPr>
              <a:t>HTTP: protocol for exchanging content</a:t>
            </a:r>
          </a:p>
          <a:p>
            <a:pPr lvl="1">
              <a:lnSpc>
                <a:spcPct val="90000"/>
              </a:lnSpc>
            </a:pPr>
            <a:endParaRPr lang="en-US" dirty="0" smtClean="0">
              <a:solidFill>
                <a:srgbClr val="000000"/>
              </a:solidFill>
              <a:latin typeface="Arial" charset="0"/>
              <a:cs typeface="Arial" charset="0"/>
            </a:endParaRPr>
          </a:p>
        </p:txBody>
      </p:sp>
      <p:sp>
        <p:nvSpPr>
          <p:cNvPr id="3584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97DAD9C0-88C2-234E-B815-BB2134B951FC}" type="slidenum">
              <a:rPr lang="en-US" sz="1400" b="0">
                <a:latin typeface="Times New Roman" charset="0"/>
              </a:rPr>
              <a:pPr eaLnBrk="1" hangingPunct="1"/>
              <a:t>69</a:t>
            </a:fld>
            <a:endParaRPr lang="en-US" sz="1400" b="0">
              <a:latin typeface="Times New Roman" charset="0"/>
            </a:endParaRPr>
          </a:p>
        </p:txBody>
      </p:sp>
    </p:spTree>
    <p:extLst>
      <p:ext uri="{BB962C8B-B14F-4D97-AF65-F5344CB8AC3E}">
        <p14:creationId xmlns:p14="http://schemas.microsoft.com/office/powerpoint/2010/main" val="1447837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49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496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496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496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49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0" name="Rectangle 2"/>
          <p:cNvSpPr>
            <a:spLocks noChangeArrowheads="1"/>
          </p:cNvSpPr>
          <p:nvPr/>
        </p:nvSpPr>
        <p:spPr bwMode="auto">
          <a:xfrm>
            <a:off x="1524000" y="2133600"/>
            <a:ext cx="6705600" cy="1447800"/>
          </a:xfrm>
          <a:prstGeom prst="rect">
            <a:avLst/>
          </a:prstGeom>
          <a:solidFill>
            <a:srgbClr val="FFFF99"/>
          </a:solidFill>
          <a:ln w="12700">
            <a:solidFill>
              <a:schemeClr val="tx1"/>
            </a:solidFill>
            <a:miter lim="800000"/>
            <a:headEnd/>
            <a:tailEnd/>
          </a:ln>
          <a:effectLst>
            <a:outerShdw blurRad="63500" dist="46662" dir="3284183" algn="ctr" rotWithShape="0">
              <a:schemeClr val="bg2">
                <a:alpha val="74998"/>
              </a:schemeClr>
            </a:outerShdw>
          </a:effectLst>
        </p:spPr>
        <p:txBody>
          <a:bodyPr wrap="none" lIns="90488" tIns="44450" rIns="90488" bIns="44450" anchor="ctr"/>
          <a:lstStyle/>
          <a:p>
            <a:endParaRPr lang="en-US"/>
          </a:p>
        </p:txBody>
      </p:sp>
      <p:sp>
        <p:nvSpPr>
          <p:cNvPr id="1143811" name="Rectangle 3"/>
          <p:cNvSpPr>
            <a:spLocks noGrp="1" noChangeArrowheads="1"/>
          </p:cNvSpPr>
          <p:nvPr>
            <p:ph type="title"/>
          </p:nvPr>
        </p:nvSpPr>
        <p:spPr/>
        <p:txBody>
          <a:bodyPr/>
          <a:lstStyle/>
          <a:p>
            <a:r>
              <a:rPr lang="en-US" dirty="0" smtClean="0"/>
              <a:t>Could Base RTO on RTT </a:t>
            </a:r>
            <a:r>
              <a:rPr lang="en-US" dirty="0"/>
              <a:t>Estimation</a:t>
            </a:r>
          </a:p>
        </p:txBody>
      </p:sp>
      <p:sp>
        <p:nvSpPr>
          <p:cNvPr id="1143812" name="Rectangle 4"/>
          <p:cNvSpPr>
            <a:spLocks noGrp="1" noChangeArrowheads="1"/>
          </p:cNvSpPr>
          <p:nvPr>
            <p:ph idx="1"/>
          </p:nvPr>
        </p:nvSpPr>
        <p:spPr/>
        <p:txBody>
          <a:bodyPr/>
          <a:lstStyle/>
          <a:p>
            <a:r>
              <a:rPr lang="en-US" dirty="0"/>
              <a:t>Use </a:t>
            </a:r>
            <a:r>
              <a:rPr lang="en-US" dirty="0" smtClean="0"/>
              <a:t>exponential averaging of RTT samples</a:t>
            </a:r>
            <a:endParaRPr lang="en-US" dirty="0"/>
          </a:p>
        </p:txBody>
      </p:sp>
      <p:graphicFrame>
        <p:nvGraphicFramePr>
          <p:cNvPr id="1143813" name="Object 5"/>
          <p:cNvGraphicFramePr>
            <a:graphicFrameLocks noChangeAspect="1"/>
          </p:cNvGraphicFramePr>
          <p:nvPr>
            <p:extLst/>
          </p:nvPr>
        </p:nvGraphicFramePr>
        <p:xfrm>
          <a:off x="1692275" y="2286000"/>
          <a:ext cx="6384925" cy="1108075"/>
        </p:xfrm>
        <a:graphic>
          <a:graphicData uri="http://schemas.openxmlformats.org/presentationml/2006/ole">
            <mc:AlternateContent xmlns:mc="http://schemas.openxmlformats.org/markup-compatibility/2006">
              <mc:Choice xmlns:v="urn:schemas-microsoft-com:vml" Requires="v">
                <p:oleObj spid="_x0000_s3130" name="Equation" r:id="rId3" imgW="3543300" imgH="635000" progId="Equation.3">
                  <p:embed/>
                </p:oleObj>
              </mc:Choice>
              <mc:Fallback>
                <p:oleObj name="Equation" r:id="rId3" imgW="3543300" imgH="635000" progId="Equation.3">
                  <p:embed/>
                  <p:pic>
                    <p:nvPicPr>
                      <p:cNvPr id="0" name=""/>
                      <p:cNvPicPr>
                        <a:picLocks noChangeAspect="1" noChangeArrowheads="1"/>
                      </p:cNvPicPr>
                      <p:nvPr/>
                    </p:nvPicPr>
                    <p:blipFill>
                      <a:blip r:embed="rId4"/>
                      <a:srcRect/>
                      <a:stretch>
                        <a:fillRect/>
                      </a:stretch>
                    </p:blipFill>
                    <p:spPr bwMode="auto">
                      <a:xfrm>
                        <a:off x="1692275" y="2286000"/>
                        <a:ext cx="6384925" cy="1108075"/>
                      </a:xfrm>
                      <a:prstGeom prst="rect">
                        <a:avLst/>
                      </a:prstGeom>
                      <a:noFill/>
                      <a:ln>
                        <a:noFill/>
                      </a:ln>
                      <a:effectLst/>
                    </p:spPr>
                  </p:pic>
                </p:oleObj>
              </mc:Fallback>
            </mc:AlternateContent>
          </a:graphicData>
        </a:graphic>
      </p:graphicFrame>
      <p:sp>
        <p:nvSpPr>
          <p:cNvPr id="1143814" name="Line 6"/>
          <p:cNvSpPr>
            <a:spLocks noChangeShapeType="1"/>
          </p:cNvSpPr>
          <p:nvPr/>
        </p:nvSpPr>
        <p:spPr bwMode="auto">
          <a:xfrm flipV="1">
            <a:off x="1600200" y="4175125"/>
            <a:ext cx="0" cy="1981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15" name="Line 7"/>
          <p:cNvSpPr>
            <a:spLocks noChangeShapeType="1"/>
          </p:cNvSpPr>
          <p:nvPr/>
        </p:nvSpPr>
        <p:spPr bwMode="auto">
          <a:xfrm>
            <a:off x="1600200" y="6156325"/>
            <a:ext cx="5486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16" name="Line 8"/>
          <p:cNvSpPr>
            <a:spLocks noChangeShapeType="1"/>
          </p:cNvSpPr>
          <p:nvPr/>
        </p:nvSpPr>
        <p:spPr bwMode="auto">
          <a:xfrm flipV="1">
            <a:off x="2209800" y="4937125"/>
            <a:ext cx="0" cy="12192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17" name="Line 9"/>
          <p:cNvSpPr>
            <a:spLocks noChangeShapeType="1"/>
          </p:cNvSpPr>
          <p:nvPr/>
        </p:nvSpPr>
        <p:spPr bwMode="auto">
          <a:xfrm>
            <a:off x="2133600" y="4937125"/>
            <a:ext cx="15240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18" name="Line 10"/>
          <p:cNvSpPr>
            <a:spLocks noChangeShapeType="1"/>
          </p:cNvSpPr>
          <p:nvPr/>
        </p:nvSpPr>
        <p:spPr bwMode="auto">
          <a:xfrm flipV="1">
            <a:off x="3276600" y="5241925"/>
            <a:ext cx="0" cy="914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19" name="Line 11"/>
          <p:cNvSpPr>
            <a:spLocks noChangeShapeType="1"/>
          </p:cNvSpPr>
          <p:nvPr/>
        </p:nvSpPr>
        <p:spPr bwMode="auto">
          <a:xfrm>
            <a:off x="3200400" y="5241925"/>
            <a:ext cx="15240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20" name="Line 12"/>
          <p:cNvSpPr>
            <a:spLocks noChangeShapeType="1"/>
          </p:cNvSpPr>
          <p:nvPr/>
        </p:nvSpPr>
        <p:spPr bwMode="auto">
          <a:xfrm flipV="1">
            <a:off x="4191000" y="5546725"/>
            <a:ext cx="0" cy="6096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21" name="Line 13"/>
          <p:cNvSpPr>
            <a:spLocks noChangeShapeType="1"/>
          </p:cNvSpPr>
          <p:nvPr/>
        </p:nvSpPr>
        <p:spPr bwMode="auto">
          <a:xfrm>
            <a:off x="4114800" y="5546725"/>
            <a:ext cx="15240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22" name="Line 14"/>
          <p:cNvSpPr>
            <a:spLocks noChangeShapeType="1"/>
          </p:cNvSpPr>
          <p:nvPr/>
        </p:nvSpPr>
        <p:spPr bwMode="auto">
          <a:xfrm flipV="1">
            <a:off x="4876800" y="4937125"/>
            <a:ext cx="0" cy="12192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23" name="Line 15"/>
          <p:cNvSpPr>
            <a:spLocks noChangeShapeType="1"/>
          </p:cNvSpPr>
          <p:nvPr/>
        </p:nvSpPr>
        <p:spPr bwMode="auto">
          <a:xfrm>
            <a:off x="4800600" y="4937125"/>
            <a:ext cx="15240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24" name="Line 16"/>
          <p:cNvSpPr>
            <a:spLocks noChangeShapeType="1"/>
          </p:cNvSpPr>
          <p:nvPr/>
        </p:nvSpPr>
        <p:spPr bwMode="auto">
          <a:xfrm flipV="1">
            <a:off x="6096000" y="5775325"/>
            <a:ext cx="0" cy="381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25" name="Line 17"/>
          <p:cNvSpPr>
            <a:spLocks noChangeShapeType="1"/>
          </p:cNvSpPr>
          <p:nvPr/>
        </p:nvSpPr>
        <p:spPr bwMode="auto">
          <a:xfrm>
            <a:off x="6019800" y="5775325"/>
            <a:ext cx="15240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26" name="Line 18"/>
          <p:cNvSpPr>
            <a:spLocks noChangeShapeType="1"/>
          </p:cNvSpPr>
          <p:nvPr/>
        </p:nvSpPr>
        <p:spPr bwMode="auto">
          <a:xfrm flipV="1">
            <a:off x="6477000" y="4937125"/>
            <a:ext cx="0" cy="12192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27" name="Line 19"/>
          <p:cNvSpPr>
            <a:spLocks noChangeShapeType="1"/>
          </p:cNvSpPr>
          <p:nvPr/>
        </p:nvSpPr>
        <p:spPr bwMode="auto">
          <a:xfrm>
            <a:off x="6400800" y="4937125"/>
            <a:ext cx="15240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28" name="Freeform 20"/>
          <p:cNvSpPr>
            <a:spLocks/>
          </p:cNvSpPr>
          <p:nvPr/>
        </p:nvSpPr>
        <p:spPr bwMode="auto">
          <a:xfrm>
            <a:off x="2209800" y="5165725"/>
            <a:ext cx="4572000" cy="228600"/>
          </a:xfrm>
          <a:custGeom>
            <a:avLst/>
            <a:gdLst>
              <a:gd name="T0" fmla="*/ 0 w 2880"/>
              <a:gd name="T1" fmla="*/ 0 h 144"/>
              <a:gd name="T2" fmla="*/ 672 w 2880"/>
              <a:gd name="T3" fmla="*/ 0 h 144"/>
              <a:gd name="T4" fmla="*/ 1248 w 2880"/>
              <a:gd name="T5" fmla="*/ 96 h 144"/>
              <a:gd name="T6" fmla="*/ 1680 w 2880"/>
              <a:gd name="T7" fmla="*/ 0 h 144"/>
              <a:gd name="T8" fmla="*/ 2448 w 2880"/>
              <a:gd name="T9" fmla="*/ 144 h 144"/>
              <a:gd name="T10" fmla="*/ 2688 w 2880"/>
              <a:gd name="T11" fmla="*/ 96 h 144"/>
              <a:gd name="T12" fmla="*/ 2880 w 2880"/>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2880" h="144">
                <a:moveTo>
                  <a:pt x="0" y="0"/>
                </a:moveTo>
                <a:lnTo>
                  <a:pt x="672" y="0"/>
                </a:lnTo>
                <a:lnTo>
                  <a:pt x="1248" y="96"/>
                </a:lnTo>
                <a:lnTo>
                  <a:pt x="1680" y="0"/>
                </a:lnTo>
                <a:lnTo>
                  <a:pt x="2448" y="144"/>
                </a:lnTo>
                <a:lnTo>
                  <a:pt x="2688" y="96"/>
                </a:lnTo>
                <a:lnTo>
                  <a:pt x="2880" y="144"/>
                </a:lnTo>
              </a:path>
            </a:pathLst>
          </a:custGeom>
          <a:noFill/>
          <a:ln w="25400" cap="flat" cmpd="sng">
            <a:solidFill>
              <a:schemeClr val="accent1"/>
            </a:solidFill>
            <a:prstDash val="solid"/>
            <a:round/>
            <a:headEnd type="none" w="med" len="med"/>
            <a:tailEnd type="none" w="med" len="me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88" tIns="44450" rIns="90488" bIns="44450"/>
          <a:lstStyle/>
          <a:p>
            <a:endParaRPr lang="en-US"/>
          </a:p>
        </p:txBody>
      </p:sp>
      <p:sp>
        <p:nvSpPr>
          <p:cNvPr id="1143829" name="Line 21"/>
          <p:cNvSpPr>
            <a:spLocks noChangeShapeType="1"/>
          </p:cNvSpPr>
          <p:nvPr/>
        </p:nvSpPr>
        <p:spPr bwMode="auto">
          <a:xfrm flipH="1">
            <a:off x="1981200" y="5165725"/>
            <a:ext cx="228600" cy="76200"/>
          </a:xfrm>
          <a:prstGeom prst="line">
            <a:avLst/>
          </a:prstGeom>
          <a:noFill/>
          <a:ln w="2540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30" name="Text Box 22"/>
          <p:cNvSpPr txBox="1">
            <a:spLocks noChangeArrowheads="1"/>
          </p:cNvSpPr>
          <p:nvPr/>
        </p:nvSpPr>
        <p:spPr bwMode="auto">
          <a:xfrm rot="-5400000">
            <a:off x="761206" y="4680744"/>
            <a:ext cx="1344613"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i="1">
                <a:latin typeface="Times New Roman" charset="0"/>
              </a:rPr>
              <a:t>EstimatedRTT</a:t>
            </a:r>
          </a:p>
        </p:txBody>
      </p:sp>
      <p:sp>
        <p:nvSpPr>
          <p:cNvPr id="1143831" name="Text Box 23"/>
          <p:cNvSpPr txBox="1">
            <a:spLocks noChangeArrowheads="1"/>
          </p:cNvSpPr>
          <p:nvPr/>
        </p:nvSpPr>
        <p:spPr bwMode="auto">
          <a:xfrm>
            <a:off x="6337300" y="6296025"/>
            <a:ext cx="587375"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i="1">
                <a:latin typeface="Times New Roman" charset="0"/>
              </a:rPr>
              <a:t>Time</a:t>
            </a:r>
          </a:p>
        </p:txBody>
      </p:sp>
      <p:sp>
        <p:nvSpPr>
          <p:cNvPr id="1143832" name="Text Box 24"/>
          <p:cNvSpPr txBox="1">
            <a:spLocks noChangeArrowheads="1"/>
          </p:cNvSpPr>
          <p:nvPr/>
        </p:nvSpPr>
        <p:spPr bwMode="auto">
          <a:xfrm>
            <a:off x="3554413" y="4010025"/>
            <a:ext cx="1128712"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i="1">
                <a:latin typeface="Times New Roman" charset="0"/>
              </a:rPr>
              <a:t>SampleRTT</a:t>
            </a:r>
          </a:p>
        </p:txBody>
      </p:sp>
      <p:sp>
        <p:nvSpPr>
          <p:cNvPr id="1143833" name="Line 25"/>
          <p:cNvSpPr>
            <a:spLocks noChangeShapeType="1"/>
          </p:cNvSpPr>
          <p:nvPr/>
        </p:nvSpPr>
        <p:spPr bwMode="auto">
          <a:xfrm flipH="1">
            <a:off x="2209800" y="4479925"/>
            <a:ext cx="1600200" cy="45720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34" name="Line 26"/>
          <p:cNvSpPr>
            <a:spLocks noChangeShapeType="1"/>
          </p:cNvSpPr>
          <p:nvPr/>
        </p:nvSpPr>
        <p:spPr bwMode="auto">
          <a:xfrm flipH="1">
            <a:off x="3276600" y="4479925"/>
            <a:ext cx="685800" cy="76200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35" name="Line 27"/>
          <p:cNvSpPr>
            <a:spLocks noChangeShapeType="1"/>
          </p:cNvSpPr>
          <p:nvPr/>
        </p:nvSpPr>
        <p:spPr bwMode="auto">
          <a:xfrm>
            <a:off x="4191000" y="4479925"/>
            <a:ext cx="685800" cy="45720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36" name="Line 28"/>
          <p:cNvSpPr>
            <a:spLocks noChangeShapeType="1"/>
          </p:cNvSpPr>
          <p:nvPr/>
        </p:nvSpPr>
        <p:spPr bwMode="auto">
          <a:xfrm>
            <a:off x="4191000" y="4479925"/>
            <a:ext cx="2286000" cy="45720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37" name="Line 29"/>
          <p:cNvSpPr>
            <a:spLocks noChangeShapeType="1"/>
          </p:cNvSpPr>
          <p:nvPr/>
        </p:nvSpPr>
        <p:spPr bwMode="auto">
          <a:xfrm>
            <a:off x="4038600" y="4479925"/>
            <a:ext cx="152400" cy="106680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38" name="Line 30"/>
          <p:cNvSpPr>
            <a:spLocks noChangeShapeType="1"/>
          </p:cNvSpPr>
          <p:nvPr/>
        </p:nvSpPr>
        <p:spPr bwMode="auto">
          <a:xfrm>
            <a:off x="4114800" y="4479925"/>
            <a:ext cx="1981200" cy="129540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Tree>
    <p:extLst>
      <p:ext uri="{BB962C8B-B14F-4D97-AF65-F5344CB8AC3E}">
        <p14:creationId xmlns:p14="http://schemas.microsoft.com/office/powerpoint/2010/main" val="914699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438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438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438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438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438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438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438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438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38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438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438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438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438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438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438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438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438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438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438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438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438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438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438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438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438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43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0" grpId="0" animBg="1"/>
      <p:bldP spid="1143814" grpId="0" animBg="1"/>
      <p:bldP spid="1143815" grpId="0" animBg="1"/>
      <p:bldP spid="1143816" grpId="0" animBg="1"/>
      <p:bldP spid="1143817" grpId="0" animBg="1"/>
      <p:bldP spid="1143818" grpId="0" animBg="1"/>
      <p:bldP spid="1143819" grpId="0" animBg="1"/>
      <p:bldP spid="1143820" grpId="0" animBg="1"/>
      <p:bldP spid="1143821" grpId="0" animBg="1"/>
      <p:bldP spid="1143822" grpId="0" animBg="1"/>
      <p:bldP spid="1143823" grpId="0" animBg="1"/>
      <p:bldP spid="1143824" grpId="0" animBg="1"/>
      <p:bldP spid="1143825" grpId="0" animBg="1"/>
      <p:bldP spid="1143826" grpId="0" animBg="1"/>
      <p:bldP spid="1143827" grpId="0" animBg="1"/>
      <p:bldP spid="1143828" grpId="0" animBg="1"/>
      <p:bldP spid="1143829" grpId="0" animBg="1"/>
      <p:bldP spid="1143830" grpId="0"/>
      <p:bldP spid="1143831" grpId="0"/>
      <p:bldP spid="1143832" grpId="0"/>
      <p:bldP spid="1143833" grpId="0" animBg="1"/>
      <p:bldP spid="1143834" grpId="0" animBg="1"/>
      <p:bldP spid="1143835" grpId="0" animBg="1"/>
      <p:bldP spid="1143836" grpId="0" animBg="1"/>
      <p:bldP spid="1143837" grpId="0" animBg="1"/>
      <p:bldP spid="11438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a:tabLst>
                <a:tab pos="8234363" algn="r"/>
              </a:tabLst>
            </a:pPr>
            <a:r>
              <a:rPr lang="en-US">
                <a:latin typeface="Helvetica" charset="0"/>
                <a:ea typeface="ＭＳ Ｐゴシック" charset="0"/>
                <a:cs typeface="ＭＳ Ｐゴシック" charset="0"/>
              </a:rPr>
              <a:t>URL Syntax</a:t>
            </a:r>
            <a:endParaRPr lang="en-US" sz="2400">
              <a:latin typeface="Helvetica" charset="0"/>
              <a:ea typeface="ＭＳ Ｐゴシック" charset="0"/>
              <a:cs typeface="ＭＳ Ｐゴシック" charset="0"/>
            </a:endParaRPr>
          </a:p>
        </p:txBody>
      </p:sp>
      <p:sp>
        <p:nvSpPr>
          <p:cNvPr id="44036" name="Rectangle 3"/>
          <p:cNvSpPr>
            <a:spLocks noGrp="1" noChangeArrowheads="1"/>
          </p:cNvSpPr>
          <p:nvPr>
            <p:ph idx="1"/>
          </p:nvPr>
        </p:nvSpPr>
        <p:spPr/>
        <p:txBody>
          <a:bodyPr/>
          <a:lstStyle/>
          <a:p>
            <a:pPr marL="342900" indent="-342900" algn="ctr">
              <a:buFontTx/>
              <a:buNone/>
            </a:pPr>
            <a:r>
              <a:rPr lang="en-US" b="1" i="1">
                <a:latin typeface="Times" charset="0"/>
                <a:cs typeface="Courier New" charset="0"/>
              </a:rPr>
              <a:t>protocol</a:t>
            </a:r>
            <a:r>
              <a:rPr lang="en-US" b="1" i="1">
                <a:latin typeface="Courier New" charset="0"/>
                <a:cs typeface="Courier New" charset="0"/>
              </a:rPr>
              <a:t>://</a:t>
            </a:r>
            <a:r>
              <a:rPr lang="en-US" b="1" i="1">
                <a:latin typeface="Times" charset="0"/>
                <a:cs typeface="Courier New" charset="0"/>
              </a:rPr>
              <a:t>hostname</a:t>
            </a:r>
            <a:r>
              <a:rPr lang="en-US" i="1">
                <a:solidFill>
                  <a:srgbClr val="0000FF"/>
                </a:solidFill>
                <a:latin typeface="Times" charset="0"/>
                <a:cs typeface="Courier New" charset="0"/>
              </a:rPr>
              <a:t>[</a:t>
            </a:r>
            <a:r>
              <a:rPr lang="en-US" b="1" i="1">
                <a:latin typeface="Courier New" charset="0"/>
                <a:cs typeface="Courier New" charset="0"/>
              </a:rPr>
              <a:t>:</a:t>
            </a:r>
            <a:r>
              <a:rPr lang="en-US" b="1" i="1">
                <a:latin typeface="Times" charset="0"/>
                <a:cs typeface="Courier New" charset="0"/>
              </a:rPr>
              <a:t>port</a:t>
            </a:r>
            <a:r>
              <a:rPr lang="en-US" i="1">
                <a:solidFill>
                  <a:srgbClr val="0000FF"/>
                </a:solidFill>
                <a:latin typeface="Times" charset="0"/>
                <a:cs typeface="Courier New" charset="0"/>
              </a:rPr>
              <a:t>]</a:t>
            </a:r>
            <a:r>
              <a:rPr lang="en-US" b="1" i="1">
                <a:latin typeface="Courier New" charset="0"/>
                <a:cs typeface="Courier New" charset="0"/>
              </a:rPr>
              <a:t>/</a:t>
            </a:r>
            <a:r>
              <a:rPr lang="en-US" b="1" i="1">
                <a:latin typeface="Times" charset="0"/>
                <a:cs typeface="Courier New" charset="0"/>
              </a:rPr>
              <a:t>directorypath</a:t>
            </a:r>
            <a:r>
              <a:rPr lang="en-US" b="1" i="1">
                <a:latin typeface="Courier New" charset="0"/>
                <a:cs typeface="Courier New" charset="0"/>
              </a:rPr>
              <a:t>/</a:t>
            </a:r>
            <a:r>
              <a:rPr lang="en-US" b="1" i="1">
                <a:latin typeface="Times" charset="0"/>
                <a:cs typeface="Courier New" charset="0"/>
              </a:rPr>
              <a:t>resource</a:t>
            </a:r>
            <a:endParaRPr lang="en-US" i="1">
              <a:latin typeface="Arial" charset="0"/>
              <a:cs typeface="Arial" charset="0"/>
            </a:endParaRPr>
          </a:p>
        </p:txBody>
      </p:sp>
      <p:sp>
        <p:nvSpPr>
          <p:cNvPr id="44034"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245A3EB8-F5C1-724F-B2D4-56110F3912CE}" type="slidenum">
              <a:rPr lang="en-US" sz="1400" b="0">
                <a:latin typeface="Times New Roman" charset="0"/>
              </a:rPr>
              <a:pPr eaLnBrk="1" hangingPunct="1"/>
              <a:t>70</a:t>
            </a:fld>
            <a:endParaRPr lang="en-US" sz="1400" b="0">
              <a:latin typeface="Times New Roman" charset="0"/>
            </a:endParaRPr>
          </a:p>
        </p:txBody>
      </p:sp>
      <p:graphicFrame>
        <p:nvGraphicFramePr>
          <p:cNvPr id="1141848" name="Group 88"/>
          <p:cNvGraphicFramePr>
            <a:graphicFrameLocks noGrp="1"/>
          </p:cNvGraphicFramePr>
          <p:nvPr>
            <p:extLst/>
          </p:nvPr>
        </p:nvGraphicFramePr>
        <p:xfrm>
          <a:off x="609600" y="2209800"/>
          <a:ext cx="8153400" cy="4319016"/>
        </p:xfrm>
        <a:graphic>
          <a:graphicData uri="http://schemas.openxmlformats.org/drawingml/2006/table">
            <a:tbl>
              <a:tblPr/>
              <a:tblGrid>
                <a:gridCol w="2286000"/>
                <a:gridCol w="5867400"/>
              </a:tblGrid>
              <a:tr h="5334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dirty="0">
                          <a:ln>
                            <a:noFill/>
                          </a:ln>
                          <a:solidFill>
                            <a:schemeClr val="tx1"/>
                          </a:solidFill>
                          <a:effectLst/>
                          <a:latin typeface="Arial" charset="0"/>
                          <a:ea typeface="ＭＳ Ｐゴシック" charset="0"/>
                          <a:cs typeface="Arial" charset="0"/>
                        </a:rPr>
                        <a:t>protocol</a:t>
                      </a:r>
                      <a:endParaRPr kumimoji="0" lang="en-US" sz="2400" b="0" i="0" u="none" strike="noStrike" cap="none" normalizeH="0" baseline="0" dirty="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Arial" charset="0"/>
                        </a:rPr>
                        <a:t>http, ftp, https, smtp, rtsp, </a:t>
                      </a:r>
                      <a:r>
                        <a:rPr kumimoji="0" lang="en-US" sz="2400" b="0" i="1" u="none" strike="noStrike" cap="none" normalizeH="0" baseline="0">
                          <a:ln>
                            <a:noFill/>
                          </a:ln>
                          <a:solidFill>
                            <a:schemeClr val="tx1"/>
                          </a:solidFill>
                          <a:effectLst/>
                          <a:latin typeface="Arial" charset="0"/>
                          <a:ea typeface="ＭＳ Ｐゴシック" charset="0"/>
                          <a:cs typeface="Arial" charset="0"/>
                        </a:rPr>
                        <a:t>etc</a:t>
                      </a:r>
                      <a:r>
                        <a:rPr kumimoji="0" lang="en-US" sz="24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5461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a:ln>
                            <a:noFill/>
                          </a:ln>
                          <a:solidFill>
                            <a:schemeClr val="tx1"/>
                          </a:solidFill>
                          <a:effectLst/>
                          <a:latin typeface="Arial" charset="0"/>
                          <a:ea typeface="ＭＳ Ｐゴシック" charset="0"/>
                          <a:cs typeface="Arial" charset="0"/>
                        </a:rPr>
                        <a:t>hostname</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0"/>
                          <a:cs typeface="Arial" charset="0"/>
                        </a:rPr>
                        <a:t>DNS name, </a:t>
                      </a:r>
                      <a:r>
                        <a:rPr kumimoji="0" lang="en-US" sz="2400" b="0" i="0" u="none" strike="noStrike" cap="none" normalizeH="0" baseline="0" dirty="0">
                          <a:ln>
                            <a:noFill/>
                          </a:ln>
                          <a:solidFill>
                            <a:schemeClr val="tx1"/>
                          </a:solidFill>
                          <a:effectLst/>
                          <a:latin typeface="Arial" charset="0"/>
                          <a:ea typeface="ＭＳ Ｐゴシック" charset="0"/>
                          <a:cs typeface="Arial" charset="0"/>
                        </a:rPr>
                        <a:t>IP address</a:t>
                      </a: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8255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a:ln>
                            <a:noFill/>
                          </a:ln>
                          <a:solidFill>
                            <a:schemeClr val="tx1"/>
                          </a:solidFill>
                          <a:effectLst/>
                          <a:latin typeface="Arial" charset="0"/>
                          <a:ea typeface="ＭＳ Ｐゴシック" charset="0"/>
                          <a:cs typeface="Arial" charset="0"/>
                        </a:rPr>
                        <a:t>port</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cs typeface="Arial" charset="0"/>
                        </a:rPr>
                        <a:t>Defaults to protocol</a:t>
                      </a:r>
                      <a:r>
                        <a:rPr kumimoji="0" lang="ja-JP" altLang="en-US" sz="2400" b="0" i="0" u="none" strike="noStrike" cap="none" normalizeH="0" baseline="0" dirty="0">
                          <a:ln>
                            <a:noFill/>
                          </a:ln>
                          <a:solidFill>
                            <a:schemeClr val="tx1"/>
                          </a:solidFill>
                          <a:effectLst/>
                          <a:latin typeface="Arial" charset="0"/>
                          <a:ea typeface="ＭＳ Ｐゴシック" charset="0"/>
                          <a:cs typeface="Arial" charset="0"/>
                        </a:rPr>
                        <a:t>’</a:t>
                      </a:r>
                      <a:r>
                        <a:rPr kumimoji="0" lang="en-US" sz="2400" b="0" i="0" u="none" strike="noStrike" cap="none" normalizeH="0" baseline="0" dirty="0">
                          <a:ln>
                            <a:noFill/>
                          </a:ln>
                          <a:solidFill>
                            <a:schemeClr val="tx1"/>
                          </a:solidFill>
                          <a:effectLst/>
                          <a:latin typeface="Arial" charset="0"/>
                          <a:ea typeface="ＭＳ Ｐゴシック" charset="0"/>
                          <a:cs typeface="Arial" charset="0"/>
                        </a:rPr>
                        <a:t>s standard port</a:t>
                      </a:r>
                      <a:br>
                        <a:rPr kumimoji="0" lang="en-US" sz="2400" b="0" i="0" u="none" strike="noStrike" cap="none" normalizeH="0" baseline="0" dirty="0">
                          <a:ln>
                            <a:noFill/>
                          </a:ln>
                          <a:solidFill>
                            <a:schemeClr val="tx1"/>
                          </a:solidFill>
                          <a:effectLst/>
                          <a:latin typeface="Arial" charset="0"/>
                          <a:ea typeface="ＭＳ Ｐゴシック" charset="0"/>
                          <a:cs typeface="Arial" charset="0"/>
                        </a:rPr>
                      </a:br>
                      <a:r>
                        <a:rPr kumimoji="0" lang="en-US" sz="1800" b="0" i="1" u="none" strike="noStrike" cap="none" normalizeH="0" baseline="0" dirty="0">
                          <a:ln>
                            <a:noFill/>
                          </a:ln>
                          <a:solidFill>
                            <a:schemeClr val="tx1"/>
                          </a:solidFill>
                          <a:effectLst/>
                          <a:latin typeface="Arial" charset="0"/>
                          <a:ea typeface="ＭＳ Ｐゴシック" charset="0"/>
                          <a:cs typeface="Arial" charset="0"/>
                        </a:rPr>
                        <a:t>e.g.</a:t>
                      </a:r>
                      <a:r>
                        <a:rPr kumimoji="0" lang="en-US" sz="1800" b="0" i="0" u="none" strike="noStrike" cap="none" normalizeH="0" baseline="0" dirty="0">
                          <a:ln>
                            <a:noFill/>
                          </a:ln>
                          <a:solidFill>
                            <a:schemeClr val="tx1"/>
                          </a:solidFill>
                          <a:effectLst/>
                          <a:latin typeface="Arial" charset="0"/>
                          <a:ea typeface="ＭＳ Ｐゴシック" charset="0"/>
                          <a:cs typeface="Arial" charset="0"/>
                        </a:rPr>
                        <a:t> http: </a:t>
                      </a:r>
                      <a:r>
                        <a:rPr kumimoji="0" lang="en-US" sz="1800" b="0" i="0" u="none" strike="noStrike" cap="none" normalizeH="0" baseline="0" dirty="0" smtClean="0">
                          <a:ln>
                            <a:noFill/>
                          </a:ln>
                          <a:solidFill>
                            <a:schemeClr val="tx1"/>
                          </a:solidFill>
                          <a:effectLst/>
                          <a:latin typeface="Arial" charset="0"/>
                          <a:ea typeface="ＭＳ Ｐゴシック" charset="0"/>
                          <a:cs typeface="Arial" charset="0"/>
                        </a:rPr>
                        <a:t>80  </a:t>
                      </a:r>
                      <a:r>
                        <a:rPr kumimoji="0" lang="en-US" sz="1800" b="0" i="0" u="none" strike="noStrike" cap="none" normalizeH="0" baseline="0" dirty="0">
                          <a:ln>
                            <a:noFill/>
                          </a:ln>
                          <a:solidFill>
                            <a:schemeClr val="tx1"/>
                          </a:solidFill>
                          <a:effectLst/>
                          <a:latin typeface="Arial" charset="0"/>
                          <a:ea typeface="ＭＳ Ｐゴシック" charset="0"/>
                          <a:cs typeface="Arial" charset="0"/>
                        </a:rPr>
                        <a:t>https: </a:t>
                      </a:r>
                      <a:r>
                        <a:rPr kumimoji="0" lang="en-US" sz="1800" b="0" i="0" u="none" strike="noStrike" cap="none" normalizeH="0" baseline="0" dirty="0" smtClean="0">
                          <a:ln>
                            <a:noFill/>
                          </a:ln>
                          <a:solidFill>
                            <a:schemeClr val="tx1"/>
                          </a:solidFill>
                          <a:effectLst/>
                          <a:latin typeface="Arial" charset="0"/>
                          <a:ea typeface="ＭＳ Ｐゴシック" charset="0"/>
                          <a:cs typeface="Arial" charset="0"/>
                        </a:rPr>
                        <a:t>443</a:t>
                      </a:r>
                      <a:endParaRPr kumimoji="0" lang="en-US" sz="2400" b="0" i="0" u="none" strike="noStrike" cap="none" normalizeH="0" baseline="0" dirty="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5334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a:ln>
                            <a:noFill/>
                          </a:ln>
                          <a:solidFill>
                            <a:schemeClr val="tx1"/>
                          </a:solidFill>
                          <a:effectLst/>
                          <a:latin typeface="Arial" charset="0"/>
                          <a:ea typeface="ＭＳ Ｐゴシック" charset="0"/>
                          <a:cs typeface="Arial" charset="0"/>
                        </a:rPr>
                        <a:t>directory path</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cs typeface="Arial" charset="0"/>
                        </a:rPr>
                        <a:t>Hierarchical, </a:t>
                      </a:r>
                      <a:r>
                        <a:rPr kumimoji="0" lang="en-US" sz="2400" b="0" i="0" u="none" strike="noStrike" cap="none" normalizeH="0" baseline="0" dirty="0" smtClean="0">
                          <a:ln>
                            <a:noFill/>
                          </a:ln>
                          <a:solidFill>
                            <a:schemeClr val="tx1"/>
                          </a:solidFill>
                          <a:effectLst/>
                          <a:latin typeface="Arial" charset="0"/>
                          <a:ea typeface="ＭＳ Ｐゴシック" charset="0"/>
                          <a:cs typeface="Arial" charset="0"/>
                        </a:rPr>
                        <a:t>reflecting </a:t>
                      </a:r>
                      <a:r>
                        <a:rPr kumimoji="0" lang="en-US" sz="2400" b="0" i="0" u="none" strike="noStrike" cap="none" normalizeH="0" baseline="0" dirty="0">
                          <a:ln>
                            <a:noFill/>
                          </a:ln>
                          <a:solidFill>
                            <a:schemeClr val="tx1"/>
                          </a:solidFill>
                          <a:effectLst/>
                          <a:latin typeface="Arial" charset="0"/>
                          <a:ea typeface="ＭＳ Ｐゴシック" charset="0"/>
                          <a:cs typeface="Arial" charset="0"/>
                        </a:rPr>
                        <a:t>file system</a:t>
                      </a: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7493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a:ln>
                            <a:noFill/>
                          </a:ln>
                          <a:solidFill>
                            <a:schemeClr val="tx1"/>
                          </a:solidFill>
                          <a:effectLst/>
                          <a:latin typeface="Arial" charset="0"/>
                          <a:ea typeface="ＭＳ Ｐゴシック" charset="0"/>
                          <a:cs typeface="Arial" charset="0"/>
                        </a:rPr>
                        <a:t>resource</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cs typeface="Arial" charset="0"/>
                        </a:rPr>
                        <a:t>Identifies the desired resource</a:t>
                      </a:r>
                    </a:p>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cs typeface="Arial" charset="0"/>
                        </a:rPr>
                        <a:t>Can also extend to program executions:</a:t>
                      </a:r>
                      <a:endParaRPr kumimoji="0" lang="en-US" sz="2100" b="0" i="0" u="none" strike="noStrike" cap="none" normalizeH="0" baseline="0" dirty="0">
                        <a:ln>
                          <a:noFill/>
                        </a:ln>
                        <a:solidFill>
                          <a:schemeClr val="tx1"/>
                        </a:solidFill>
                        <a:effectLst/>
                        <a:latin typeface="Arial" charset="0"/>
                        <a:ea typeface="ＭＳ Ｐゴシック" charset="0"/>
                        <a:cs typeface="Arial" charset="0"/>
                      </a:endParaRPr>
                    </a:p>
                    <a:p>
                      <a:pPr marL="339725" marR="0" lvl="1" indent="0" algn="l" defTabSz="914400" rtl="0" eaLnBrk="0" fontAlgn="base" latinLnBrk="0" hangingPunct="0">
                        <a:lnSpc>
                          <a:spcPct val="100000"/>
                        </a:lnSpc>
                        <a:spcBef>
                          <a:spcPct val="10000"/>
                        </a:spcBef>
                        <a:spcAft>
                          <a:spcPct val="0"/>
                        </a:spcAft>
                        <a:buClrTx/>
                        <a:buSzTx/>
                        <a:buFont typeface="Helvetica" charset="0"/>
                        <a:buNone/>
                        <a:tabLst/>
                      </a:pPr>
                      <a:r>
                        <a:rPr kumimoji="0" lang="en-US" sz="1400" b="0" i="0" u="none" strike="noStrike" cap="none" normalizeH="0" baseline="0" dirty="0">
                          <a:ln>
                            <a:noFill/>
                          </a:ln>
                          <a:solidFill>
                            <a:schemeClr val="tx1"/>
                          </a:solidFill>
                          <a:effectLst/>
                          <a:latin typeface="Courier" charset="0"/>
                          <a:ea typeface="ＭＳ Ｐゴシック" charset="0"/>
                          <a:cs typeface="Arial" charset="0"/>
                        </a:rPr>
                        <a:t>http://us.f413.mail.yahoo.com/</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ym</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ShowLetter?box</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=%40B%40Bulk&amp;MsgId=2604_1744106_29699_1123_1261_0_28917_3552_1289957100&amp;Search=&amp;</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Nhead</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f&amp;YY</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=31454&amp;order=</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down&amp;sort</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date&amp;pos</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=0&amp;view=</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a&amp;head</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=b</a:t>
                      </a:r>
                      <a:endParaRPr kumimoji="0" lang="en-US" sz="2000" b="0" i="0" u="none" strike="noStrike" cap="none" normalizeH="0" baseline="0" dirty="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61558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p:cNvSpPr>
            <a:spLocks noGrp="1" noChangeArrowheads="1"/>
          </p:cNvSpPr>
          <p:nvPr>
            <p:ph type="title"/>
          </p:nvPr>
        </p:nvSpPr>
        <p:spPr/>
        <p:txBody>
          <a:bodyPr/>
          <a:lstStyle/>
          <a:p>
            <a:r>
              <a:rPr lang="en-US"/>
              <a:t>Web and DNS</a:t>
            </a:r>
          </a:p>
        </p:txBody>
      </p:sp>
      <p:sp>
        <p:nvSpPr>
          <p:cNvPr id="1654787" name="Rectangle 3"/>
          <p:cNvSpPr>
            <a:spLocks noGrp="1" noChangeArrowheads="1"/>
          </p:cNvSpPr>
          <p:nvPr>
            <p:ph idx="1"/>
          </p:nvPr>
        </p:nvSpPr>
        <p:spPr/>
        <p:txBody>
          <a:bodyPr/>
          <a:lstStyle/>
          <a:p>
            <a:r>
              <a:rPr lang="en-US" dirty="0"/>
              <a:t>URLs use hostnames</a:t>
            </a:r>
          </a:p>
          <a:p>
            <a:endParaRPr lang="en-US" dirty="0"/>
          </a:p>
          <a:p>
            <a:r>
              <a:rPr lang="en-US" dirty="0"/>
              <a:t>Thus, content names are tied to specific hosts</a:t>
            </a:r>
          </a:p>
          <a:p>
            <a:endParaRPr lang="en-US" dirty="0"/>
          </a:p>
          <a:p>
            <a:r>
              <a:rPr lang="en-US" dirty="0" smtClean="0"/>
              <a:t>Why is this a problem?</a:t>
            </a:r>
          </a:p>
          <a:p>
            <a:endParaRPr lang="en-US" dirty="0"/>
          </a:p>
          <a:p>
            <a:r>
              <a:rPr lang="en-US" dirty="0" smtClean="0"/>
              <a:t>Makes persistence of names problematic…</a:t>
            </a:r>
            <a:endParaRPr lang="en-US" dirty="0"/>
          </a:p>
          <a:p>
            <a:endParaRPr lang="en-US" dirty="0"/>
          </a:p>
        </p:txBody>
      </p:sp>
    </p:spTree>
    <p:extLst>
      <p:ext uri="{BB962C8B-B14F-4D97-AF65-F5344CB8AC3E}">
        <p14:creationId xmlns:p14="http://schemas.microsoft.com/office/powerpoint/2010/main" val="1265443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47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47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47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47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478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name content directly?</a:t>
            </a:r>
            <a:endParaRPr lang="en-US" dirty="0"/>
          </a:p>
        </p:txBody>
      </p:sp>
      <p:sp>
        <p:nvSpPr>
          <p:cNvPr id="3" name="Content Placeholder 2"/>
          <p:cNvSpPr>
            <a:spLocks noGrp="1"/>
          </p:cNvSpPr>
          <p:nvPr>
            <p:ph idx="1"/>
          </p:nvPr>
        </p:nvSpPr>
        <p:spPr/>
        <p:txBody>
          <a:bodyPr/>
          <a:lstStyle/>
          <a:p>
            <a:r>
              <a:rPr lang="en-US" dirty="0" smtClean="0"/>
              <a:t>How do you know where to send the request?</a:t>
            </a:r>
          </a:p>
          <a:p>
            <a:endParaRPr lang="en-US" dirty="0"/>
          </a:p>
          <a:p>
            <a:r>
              <a:rPr lang="en-US" dirty="0" smtClean="0"/>
              <a:t>How do you scale?</a:t>
            </a:r>
          </a:p>
          <a:p>
            <a:endParaRPr lang="en-US" dirty="0"/>
          </a:p>
          <a:p>
            <a:r>
              <a:rPr lang="en-US" dirty="0" smtClean="0"/>
              <a:t>How do you trust the response?</a:t>
            </a:r>
          </a:p>
          <a:p>
            <a:pPr lvl="1"/>
            <a:r>
              <a:rPr lang="en-US" dirty="0" smtClean="0"/>
              <a:t>Requesting host</a:t>
            </a:r>
          </a:p>
          <a:p>
            <a:pPr lvl="1"/>
            <a:r>
              <a:rPr lang="en-US" dirty="0" smtClean="0"/>
              <a:t>Network</a:t>
            </a:r>
          </a:p>
          <a:p>
            <a:pPr marL="0" indent="0">
              <a:buNone/>
            </a:pPr>
            <a:endParaRPr lang="en-US" dirty="0"/>
          </a:p>
          <a:p>
            <a:r>
              <a:rPr lang="en-US" dirty="0" smtClean="0"/>
              <a:t>How would you design it?</a:t>
            </a:r>
          </a:p>
          <a:p>
            <a:endParaRPr lang="en-US" dirty="0"/>
          </a:p>
          <a:p>
            <a:endParaRPr lang="en-US" dirty="0"/>
          </a:p>
        </p:txBody>
      </p:sp>
    </p:spTree>
    <p:extLst>
      <p:ext uri="{BB962C8B-B14F-4D97-AF65-F5344CB8AC3E}">
        <p14:creationId xmlns:p14="http://schemas.microsoft.com/office/powerpoint/2010/main" val="1774062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73</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0"/>
            <a:ext cx="4166235" cy="6858000"/>
          </a:xfrm>
          <a:prstGeom prst="rect">
            <a:avLst/>
          </a:prstGeom>
        </p:spPr>
      </p:pic>
      <p:sp>
        <p:nvSpPr>
          <p:cNvPr id="7" name="Rectangle 6"/>
          <p:cNvSpPr/>
          <p:nvPr/>
        </p:nvSpPr>
        <p:spPr>
          <a:xfrm>
            <a:off x="327894" y="2967335"/>
            <a:ext cx="8488222" cy="923330"/>
          </a:xfrm>
          <a:prstGeom prst="rect">
            <a:avLst/>
          </a:prstGeom>
          <a:noFill/>
        </p:spPr>
        <p:txBody>
          <a:bodyPr wrap="none" lIns="91440" tIns="45720" rIns="91440" bIns="45720">
            <a:spAutoFit/>
          </a:bodyPr>
          <a:lstStyle/>
          <a:p>
            <a:pPr algn="ctr"/>
            <a:r>
              <a:rPr lang="en-US" sz="5400" b="1" cap="none" spc="0" dirty="0" err="1" smtClean="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rPr>
              <a:t>Ssssshhhhhhhhhhhhhhh</a:t>
            </a:r>
            <a:endParaRPr lang="en-US" sz="5400" b="1" cap="none" spc="0" dirty="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005045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sz="3600" dirty="0"/>
              <a:t>Hyper Text Transfer Protocol (HTTP)</a:t>
            </a:r>
          </a:p>
        </p:txBody>
      </p:sp>
      <p:sp>
        <p:nvSpPr>
          <p:cNvPr id="1655811" name="Rectangle 3"/>
          <p:cNvSpPr>
            <a:spLocks noGrp="1" noChangeArrowheads="1"/>
          </p:cNvSpPr>
          <p:nvPr>
            <p:ph idx="1"/>
          </p:nvPr>
        </p:nvSpPr>
        <p:spPr/>
        <p:txBody>
          <a:bodyPr/>
          <a:lstStyle/>
          <a:p>
            <a:pPr>
              <a:lnSpc>
                <a:spcPct val="90000"/>
              </a:lnSpc>
            </a:pPr>
            <a:r>
              <a:rPr lang="en-US" dirty="0"/>
              <a:t>Client-server </a:t>
            </a:r>
            <a:r>
              <a:rPr lang="en-US" dirty="0" smtClean="0"/>
              <a:t>architecture</a:t>
            </a:r>
          </a:p>
          <a:p>
            <a:pPr lvl="1">
              <a:lnSpc>
                <a:spcPct val="90000"/>
              </a:lnSpc>
            </a:pPr>
            <a:r>
              <a:rPr lang="en-US" dirty="0"/>
              <a:t>S</a:t>
            </a:r>
            <a:r>
              <a:rPr lang="en-US" dirty="0" smtClean="0"/>
              <a:t>erver is “always on” and “well known”</a:t>
            </a:r>
          </a:p>
          <a:p>
            <a:pPr lvl="1">
              <a:lnSpc>
                <a:spcPct val="90000"/>
              </a:lnSpc>
            </a:pPr>
            <a:r>
              <a:rPr lang="en-US" dirty="0"/>
              <a:t>C</a:t>
            </a:r>
            <a:r>
              <a:rPr lang="en-US" dirty="0" smtClean="0"/>
              <a:t>lients initiate contact to server</a:t>
            </a:r>
            <a:br>
              <a:rPr lang="en-US" dirty="0" smtClean="0"/>
            </a:br>
            <a:endParaRPr lang="en-US" dirty="0"/>
          </a:p>
          <a:p>
            <a:pPr>
              <a:lnSpc>
                <a:spcPct val="90000"/>
              </a:lnSpc>
            </a:pPr>
            <a:r>
              <a:rPr lang="en-US" dirty="0"/>
              <a:t>Synchronous request/reply protocol </a:t>
            </a:r>
          </a:p>
          <a:p>
            <a:pPr lvl="1">
              <a:lnSpc>
                <a:spcPct val="90000"/>
              </a:lnSpc>
            </a:pPr>
            <a:r>
              <a:rPr lang="en-US" dirty="0"/>
              <a:t>Runs over TCP, Port </a:t>
            </a:r>
            <a:r>
              <a:rPr lang="en-US" dirty="0" smtClean="0"/>
              <a:t>80</a:t>
            </a:r>
            <a:br>
              <a:rPr lang="en-US" dirty="0" smtClean="0"/>
            </a:br>
            <a:endParaRPr lang="en-US" dirty="0"/>
          </a:p>
          <a:p>
            <a:pPr>
              <a:lnSpc>
                <a:spcPct val="90000"/>
              </a:lnSpc>
            </a:pPr>
            <a:r>
              <a:rPr lang="en-US" dirty="0" smtClean="0"/>
              <a:t>Stateless</a:t>
            </a:r>
            <a:endParaRPr lang="en-US" dirty="0"/>
          </a:p>
          <a:p>
            <a:pPr>
              <a:lnSpc>
                <a:spcPct val="90000"/>
              </a:lnSpc>
            </a:pPr>
            <a:endParaRPr lang="en-US" dirty="0" smtClean="0"/>
          </a:p>
          <a:p>
            <a:pPr>
              <a:lnSpc>
                <a:spcPct val="90000"/>
              </a:lnSpc>
            </a:pPr>
            <a:r>
              <a:rPr lang="en-US" dirty="0" smtClean="0"/>
              <a:t>ASCII format</a:t>
            </a:r>
            <a:endParaRPr lang="en-US" dirty="0"/>
          </a:p>
        </p:txBody>
      </p:sp>
    </p:spTree>
    <p:extLst>
      <p:ext uri="{BB962C8B-B14F-4D97-AF65-F5344CB8AC3E}">
        <p14:creationId xmlns:p14="http://schemas.microsoft.com/office/powerpoint/2010/main" val="1842011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smtClean="0"/>
              <a:t>Steps in HTTP Request/Response</a:t>
            </a:r>
            <a:endParaRPr lang="en-US" dirty="0"/>
          </a:p>
        </p:txBody>
      </p:sp>
      <p:sp>
        <p:nvSpPr>
          <p:cNvPr id="2" name="Content Placeholder 1"/>
          <p:cNvSpPr>
            <a:spLocks noGrp="1"/>
          </p:cNvSpPr>
          <p:nvPr>
            <p:ph idx="1"/>
          </p:nvPr>
        </p:nvSpPr>
        <p:spPr/>
        <p:txBody>
          <a:bodyPr/>
          <a:lstStyle/>
          <a:p>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7" name="Text Box 5"/>
          <p:cNvSpPr txBox="1">
            <a:spLocks noChangeArrowheads="1"/>
          </p:cNvSpPr>
          <p:nvPr/>
        </p:nvSpPr>
        <p:spPr bwMode="auto">
          <a:xfrm>
            <a:off x="2887014" y="1828801"/>
            <a:ext cx="839498"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a:latin typeface="+mn-lt"/>
              </a:rPr>
              <a:t>Client</a:t>
            </a:r>
          </a:p>
        </p:txBody>
      </p:sp>
      <p:sp>
        <p:nvSpPr>
          <p:cNvPr id="1656838" name="Text Box 6"/>
          <p:cNvSpPr txBox="1">
            <a:spLocks noChangeArrowheads="1"/>
          </p:cNvSpPr>
          <p:nvPr/>
        </p:nvSpPr>
        <p:spPr bwMode="auto">
          <a:xfrm>
            <a:off x="5432255" y="1884364"/>
            <a:ext cx="930618"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dirty="0">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0" name="Text Box 8"/>
          <p:cNvSpPr txBox="1">
            <a:spLocks noChangeArrowheads="1"/>
          </p:cNvSpPr>
          <p:nvPr/>
        </p:nvSpPr>
        <p:spPr bwMode="auto">
          <a:xfrm rot="305992">
            <a:off x="4183618" y="2167923"/>
            <a:ext cx="1116491"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2" name="Text Box 10"/>
          <p:cNvSpPr txBox="1">
            <a:spLocks noChangeArrowheads="1"/>
          </p:cNvSpPr>
          <p:nvPr/>
        </p:nvSpPr>
        <p:spPr bwMode="auto">
          <a:xfrm rot="-285611">
            <a:off x="3642719" y="2566385"/>
            <a:ext cx="1709343"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latin typeface="+mn-lt"/>
            </a:endParaRPr>
          </a:p>
        </p:txBody>
      </p:sp>
      <p:sp>
        <p:nvSpPr>
          <p:cNvPr id="1656854" name="Text Box 22"/>
          <p:cNvSpPr txBox="1">
            <a:spLocks noChangeArrowheads="1"/>
          </p:cNvSpPr>
          <p:nvPr/>
        </p:nvSpPr>
        <p:spPr bwMode="auto">
          <a:xfrm>
            <a:off x="1908802" y="2400302"/>
            <a:ext cx="1323359"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Establish</a:t>
            </a:r>
          </a:p>
          <a:p>
            <a:r>
              <a:rPr lang="en-US" sz="1800" b="0">
                <a:latin typeface="+mn-lt"/>
              </a:rPr>
              <a:t>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Request</a:t>
            </a:r>
          </a:p>
          <a:p>
            <a:r>
              <a:rPr lang="en-US" sz="1800" b="0">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Client </a:t>
            </a:r>
          </a:p>
          <a:p>
            <a:r>
              <a:rPr lang="en-US" sz="1800" b="0">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Tree>
    <p:extLst>
      <p:ext uri="{BB962C8B-B14F-4D97-AF65-F5344CB8AC3E}">
        <p14:creationId xmlns:p14="http://schemas.microsoft.com/office/powerpoint/2010/main" val="560252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660066"/>
                </a:solidFill>
              </a:rPr>
              <a:t>GET /</a:t>
            </a:r>
            <a:r>
              <a:rPr lang="en-US" dirty="0" err="1">
                <a:solidFill>
                  <a:srgbClr val="660066"/>
                </a:solidFill>
              </a:rPr>
              <a:t>somedir</a:t>
            </a:r>
            <a:r>
              <a:rPr lang="en-US" dirty="0">
                <a:solidFill>
                  <a:srgbClr val="660066"/>
                </a:solidFill>
              </a:rPr>
              <a:t>/</a:t>
            </a:r>
            <a:r>
              <a:rPr lang="en-US" dirty="0" err="1">
                <a:solidFill>
                  <a:srgbClr val="660066"/>
                </a:solidFill>
              </a:rPr>
              <a:t>page.html</a:t>
            </a:r>
            <a:r>
              <a:rPr lang="en-US" dirty="0">
                <a:solidFill>
                  <a:srgbClr val="660066"/>
                </a:solidFill>
              </a:rPr>
              <a:t> HTTP/1.1</a:t>
            </a:r>
          </a:p>
          <a:p>
            <a:pPr algn="l"/>
            <a:r>
              <a:rPr lang="en-US" dirty="0">
                <a:solidFill>
                  <a:srgbClr val="660066"/>
                </a:solidFill>
              </a:rPr>
              <a:t>Host: </a:t>
            </a:r>
            <a:r>
              <a:rPr lang="en-US" dirty="0" err="1">
                <a:solidFill>
                  <a:srgbClr val="660066"/>
                </a:solidFill>
              </a:rPr>
              <a:t>www.someschool.edu</a:t>
            </a:r>
            <a:r>
              <a:rPr lang="en-US" dirty="0">
                <a:solidFill>
                  <a:srgbClr val="660066"/>
                </a:solidFill>
              </a:rPr>
              <a:t> </a:t>
            </a:r>
          </a:p>
          <a:p>
            <a:pPr algn="l"/>
            <a:r>
              <a:rPr lang="en-US" dirty="0">
                <a:solidFill>
                  <a:srgbClr val="660066"/>
                </a:solidFill>
              </a:rPr>
              <a:t>User-agent: Mozilla/4.0</a:t>
            </a:r>
          </a:p>
          <a:p>
            <a:pPr algn="l"/>
            <a:r>
              <a:rPr lang="en-US" dirty="0">
                <a:solidFill>
                  <a:srgbClr val="660066"/>
                </a:solidFill>
              </a:rPr>
              <a:t>Connection: close </a:t>
            </a:r>
          </a:p>
          <a:p>
            <a:pPr algn="l"/>
            <a:r>
              <a:rPr lang="en-US" dirty="0">
                <a:solidFill>
                  <a:srgbClr val="660066"/>
                </a:solidFill>
              </a:rPr>
              <a:t>Accept-language: </a:t>
            </a:r>
            <a:r>
              <a:rPr lang="en-US" dirty="0" err="1">
                <a:solidFill>
                  <a:srgbClr val="660066"/>
                </a:solidFill>
              </a:rPr>
              <a:t>fr</a:t>
            </a:r>
            <a:r>
              <a:rPr lang="en-US" dirty="0">
                <a:solidFill>
                  <a:srgbClr val="660066"/>
                </a:solidFill>
              </a:rPr>
              <a:t> </a:t>
            </a:r>
          </a:p>
          <a:p>
            <a:pPr algn="l"/>
            <a:r>
              <a:rPr lang="en-US" b="0" dirty="0">
                <a:solidFill>
                  <a:srgbClr val="660066"/>
                </a:solidFill>
                <a:latin typeface="Courier" charset="0"/>
              </a:rPr>
              <a:t>(blank line)</a:t>
            </a:r>
            <a:r>
              <a:rPr lang="en-US" dirty="0">
                <a:solidFill>
                  <a:srgbClr val="660066"/>
                </a:solidFill>
              </a:rPr>
              <a:t> </a:t>
            </a:r>
            <a:endParaRPr lang="en-US" sz="2400" b="0" dirty="0">
              <a:solidFill>
                <a:srgbClr val="660066"/>
              </a:solidFill>
              <a:latin typeface="Times New Roman" charset="0"/>
            </a:endParaRPr>
          </a:p>
        </p:txBody>
      </p:sp>
      <p:sp>
        <p:nvSpPr>
          <p:cNvPr id="50180"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Client-to-Server Communication</a:t>
            </a:r>
            <a:endParaRPr lang="en-US" sz="2400">
              <a:latin typeface="Helvetica" charset="0"/>
              <a:ea typeface="ＭＳ Ｐゴシック" charset="0"/>
              <a:cs typeface="ＭＳ Ｐゴシック" charset="0"/>
            </a:endParaRPr>
          </a:p>
        </p:txBody>
      </p:sp>
      <p:sp>
        <p:nvSpPr>
          <p:cNvPr id="1056771" name="Rectangle 3"/>
          <p:cNvSpPr>
            <a:spLocks noGrp="1" noChangeArrowheads="1"/>
          </p:cNvSpPr>
          <p:nvPr>
            <p:ph idx="1"/>
          </p:nvPr>
        </p:nvSpPr>
        <p:spPr/>
        <p:txBody>
          <a:bodyPr/>
          <a:lstStyle/>
          <a:p>
            <a:pPr>
              <a:lnSpc>
                <a:spcPct val="110000"/>
              </a:lnSpc>
            </a:pPr>
            <a:r>
              <a:rPr lang="en-US" dirty="0">
                <a:latin typeface="Arial" charset="0"/>
                <a:cs typeface="Arial" charset="0"/>
              </a:rPr>
              <a:t>HTTP Request Message</a:t>
            </a:r>
          </a:p>
          <a:p>
            <a:pPr lvl="1">
              <a:lnSpc>
                <a:spcPct val="110000"/>
              </a:lnSpc>
            </a:pPr>
            <a:r>
              <a:rPr lang="en-US" dirty="0">
                <a:latin typeface="Arial" charset="0"/>
                <a:ea typeface="Arial" charset="0"/>
                <a:cs typeface="Arial" charset="0"/>
              </a:rPr>
              <a:t>Request line:  method, resource, and protocol version</a:t>
            </a:r>
          </a:p>
          <a:p>
            <a:pPr lvl="1">
              <a:lnSpc>
                <a:spcPct val="110000"/>
              </a:lnSpc>
            </a:pPr>
            <a:r>
              <a:rPr lang="en-US" dirty="0">
                <a:latin typeface="Arial" charset="0"/>
                <a:ea typeface="Arial" charset="0"/>
                <a:cs typeface="Arial" charset="0"/>
              </a:rPr>
              <a:t>Request headers:  provide information or modify request</a:t>
            </a:r>
          </a:p>
          <a:p>
            <a:pPr lvl="1">
              <a:lnSpc>
                <a:spcPct val="110000"/>
              </a:lnSpc>
            </a:pPr>
            <a:r>
              <a:rPr lang="en-US" dirty="0">
                <a:latin typeface="Arial" charset="0"/>
                <a:ea typeface="Arial" charset="0"/>
                <a:cs typeface="Arial" charset="0"/>
              </a:rPr>
              <a:t>Body:  optional data (</a:t>
            </a:r>
            <a:r>
              <a:rPr lang="en-US" i="1" dirty="0">
                <a:latin typeface="Arial" charset="0"/>
                <a:ea typeface="Arial" charset="0"/>
                <a:cs typeface="Arial" charset="0"/>
              </a:rPr>
              <a:t>e.g.,</a:t>
            </a:r>
            <a:r>
              <a:rPr lang="en-US" dirty="0">
                <a:latin typeface="Arial" charset="0"/>
                <a:ea typeface="Arial" charset="0"/>
                <a:cs typeface="Arial" charset="0"/>
              </a:rPr>
              <a:t> to </a:t>
            </a:r>
            <a:r>
              <a:rPr lang="ja-JP" altLang="en-US" dirty="0">
                <a:latin typeface="Arial" charset="0"/>
                <a:ea typeface="Arial" charset="0"/>
                <a:cs typeface="Arial" charset="0"/>
              </a:rPr>
              <a:t>“</a:t>
            </a:r>
            <a:r>
              <a:rPr lang="en-US" dirty="0">
                <a:latin typeface="Arial" charset="0"/>
                <a:ea typeface="Arial" charset="0"/>
                <a:cs typeface="Arial" charset="0"/>
              </a:rPr>
              <a:t>POST</a:t>
            </a:r>
            <a:r>
              <a:rPr lang="ja-JP" altLang="en-US" dirty="0">
                <a:latin typeface="Arial" charset="0"/>
                <a:ea typeface="Arial" charset="0"/>
                <a:cs typeface="Arial" charset="0"/>
              </a:rPr>
              <a:t>”</a:t>
            </a:r>
            <a:r>
              <a:rPr lang="en-US" dirty="0">
                <a:latin typeface="Arial" charset="0"/>
                <a:ea typeface="Arial" charset="0"/>
                <a:cs typeface="Arial" charset="0"/>
              </a:rPr>
              <a:t> data to the server)</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779715" y="5410201"/>
            <a:ext cx="877887" cy="38100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791201"/>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2987676" y="1828800"/>
            <a:ext cx="1355725" cy="2228850"/>
            <a:chOff x="1824" y="1140"/>
            <a:chExt cx="854" cy="1404"/>
          </a:xfrm>
        </p:grpSpPr>
        <p:sp>
          <p:nvSpPr>
            <p:cNvPr id="50204" name="Oval 11"/>
            <p:cNvSpPr>
              <a:spLocks noChangeArrowheads="1"/>
            </p:cNvSpPr>
            <p:nvPr/>
          </p:nvSpPr>
          <p:spPr bwMode="auto">
            <a:xfrm>
              <a:off x="1824" y="1140"/>
              <a:ext cx="81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6" name="AutoShape 13"/>
            <p:cNvCxnSpPr>
              <a:cxnSpLocks noChangeShapeType="1"/>
              <a:stCxn id="50204" idx="4"/>
            </p:cNvCxnSpPr>
            <p:nvPr/>
          </p:nvCxnSpPr>
          <p:spPr bwMode="auto">
            <a:xfrm>
              <a:off x="2232" y="1386"/>
              <a:ext cx="158" cy="906"/>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38"/>
          <p:cNvGrpSpPr>
            <a:grpSpLocks/>
          </p:cNvGrpSpPr>
          <p:nvPr/>
        </p:nvGrpSpPr>
        <p:grpSpPr bwMode="auto">
          <a:xfrm>
            <a:off x="4267201" y="1885950"/>
            <a:ext cx="2895600" cy="2228850"/>
            <a:chOff x="2592" y="1140"/>
            <a:chExt cx="1824" cy="1404"/>
          </a:xfrm>
        </p:grpSpPr>
        <p:sp>
          <p:nvSpPr>
            <p:cNvPr id="50201" name="Oval 16"/>
            <p:cNvSpPr>
              <a:spLocks noChangeArrowheads="1"/>
            </p:cNvSpPr>
            <p:nvPr/>
          </p:nvSpPr>
          <p:spPr bwMode="auto">
            <a:xfrm>
              <a:off x="2592" y="1140"/>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40" y="2256"/>
              <a:ext cx="1776"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3" name="AutoShape 18"/>
            <p:cNvCxnSpPr>
              <a:cxnSpLocks noChangeShapeType="1"/>
              <a:stCxn id="50201" idx="4"/>
            </p:cNvCxnSpPr>
            <p:nvPr/>
          </p:nvCxnSpPr>
          <p:spPr bwMode="auto">
            <a:xfrm>
              <a:off x="3048" y="1386"/>
              <a:ext cx="137" cy="906"/>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37"/>
          <p:cNvGrpSpPr>
            <a:grpSpLocks/>
          </p:cNvGrpSpPr>
          <p:nvPr/>
        </p:nvGrpSpPr>
        <p:grpSpPr bwMode="auto">
          <a:xfrm>
            <a:off x="6167448" y="1752600"/>
            <a:ext cx="2447925" cy="2362200"/>
            <a:chOff x="3840" y="1056"/>
            <a:chExt cx="1542" cy="1488"/>
          </a:xfrm>
        </p:grpSpPr>
        <p:sp>
          <p:nvSpPr>
            <p:cNvPr id="50198" name="Oval 20"/>
            <p:cNvSpPr>
              <a:spLocks noChangeArrowheads="1"/>
            </p:cNvSpPr>
            <p:nvPr/>
          </p:nvSpPr>
          <p:spPr bwMode="auto">
            <a:xfrm>
              <a:off x="3840" y="1056"/>
              <a:ext cx="1491" cy="32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586" y="1380"/>
              <a:ext cx="291" cy="876"/>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50193" name="Group 39"/>
          <p:cNvGrpSpPr>
            <a:grpSpLocks/>
          </p:cNvGrpSpPr>
          <p:nvPr/>
        </p:nvGrpSpPr>
        <p:grpSpPr bwMode="auto">
          <a:xfrm>
            <a:off x="2057400" y="2667001"/>
            <a:ext cx="6324600" cy="3810000"/>
            <a:chOff x="1296" y="1680"/>
            <a:chExt cx="3984" cy="2400"/>
          </a:xfrm>
        </p:grpSpPr>
        <p:sp>
          <p:nvSpPr>
            <p:cNvPr id="50195" name="Oval 26"/>
            <p:cNvSpPr>
              <a:spLocks noChangeArrowheads="1"/>
            </p:cNvSpPr>
            <p:nvPr/>
          </p:nvSpPr>
          <p:spPr bwMode="auto">
            <a:xfrm>
              <a:off x="1296" y="1680"/>
              <a:ext cx="1248" cy="38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576"/>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064"/>
              <a:ext cx="697" cy="1524"/>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590299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56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6771">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6771">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latin typeface="Helvetica" charset="0"/>
                <a:ea typeface="ＭＳ Ｐゴシック" charset="0"/>
                <a:cs typeface="ＭＳ Ｐゴシック" charset="0"/>
              </a:rPr>
              <a:t>Server-to-Client Communication</a:t>
            </a:r>
          </a:p>
        </p:txBody>
      </p:sp>
      <p:sp>
        <p:nvSpPr>
          <p:cNvPr id="1058819" name="Rectangle 3"/>
          <p:cNvSpPr>
            <a:spLocks noGrp="1" noChangeArrowheads="1"/>
          </p:cNvSpPr>
          <p:nvPr>
            <p:ph idx="1"/>
          </p:nvPr>
        </p:nvSpPr>
        <p:spPr/>
        <p:txBody>
          <a:bodyPr/>
          <a:lstStyle/>
          <a:p>
            <a:pPr>
              <a:lnSpc>
                <a:spcPct val="110000"/>
              </a:lnSpc>
            </a:pPr>
            <a:r>
              <a:rPr lang="en-US" sz="2200" dirty="0">
                <a:latin typeface="Arial" charset="0"/>
                <a:cs typeface="Arial" charset="0"/>
              </a:rPr>
              <a:t>HTTP Response Message</a:t>
            </a:r>
          </a:p>
          <a:p>
            <a:pPr lvl="1">
              <a:lnSpc>
                <a:spcPct val="110000"/>
              </a:lnSpc>
            </a:pPr>
            <a:r>
              <a:rPr lang="en-US" sz="2200" dirty="0">
                <a:latin typeface="Arial" charset="0"/>
                <a:ea typeface="Arial" charset="0"/>
                <a:cs typeface="Arial" charset="0"/>
              </a:rPr>
              <a:t>Status line:  protocol version, status code, status phrase</a:t>
            </a:r>
          </a:p>
          <a:p>
            <a:pPr lvl="1">
              <a:lnSpc>
                <a:spcPct val="110000"/>
              </a:lnSpc>
            </a:pPr>
            <a:r>
              <a:rPr lang="en-US" sz="2200" dirty="0">
                <a:latin typeface="Arial" charset="0"/>
                <a:ea typeface="Arial" charset="0"/>
                <a:cs typeface="Arial" charset="0"/>
              </a:rPr>
              <a:t>Response headers:  provide information</a:t>
            </a:r>
          </a:p>
          <a:p>
            <a:pPr lvl="1">
              <a:lnSpc>
                <a:spcPct val="110000"/>
              </a:lnSpc>
            </a:pPr>
            <a:r>
              <a:rPr lang="en-US" sz="2200" dirty="0">
                <a:latin typeface="Arial" charset="0"/>
                <a:ea typeface="Arial" charset="0"/>
                <a:cs typeface="Arial" charset="0"/>
              </a:rPr>
              <a:t>Body:  optional data</a:t>
            </a:r>
          </a:p>
        </p:txBody>
      </p:sp>
      <p:sp>
        <p:nvSpPr>
          <p:cNvPr id="54277" name="Text Box 4"/>
          <p:cNvSpPr txBox="1">
            <a:spLocks noChangeArrowheads="1"/>
          </p:cNvSpPr>
          <p:nvPr/>
        </p:nvSpPr>
        <p:spPr bwMode="auto">
          <a:xfrm>
            <a:off x="3090865" y="3622677"/>
            <a:ext cx="5571517" cy="2862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660066"/>
                </a:solidFill>
              </a:rPr>
              <a:t>HTTP/1.1 200 OK </a:t>
            </a:r>
          </a:p>
          <a:p>
            <a:pPr algn="l"/>
            <a:r>
              <a:rPr lang="en-US" dirty="0">
                <a:solidFill>
                  <a:srgbClr val="660066"/>
                </a:solidFill>
              </a:rPr>
              <a:t>Connection close</a:t>
            </a:r>
          </a:p>
          <a:p>
            <a:pPr algn="l"/>
            <a:r>
              <a:rPr lang="en-US" dirty="0">
                <a:solidFill>
                  <a:srgbClr val="660066"/>
                </a:solidFill>
              </a:rPr>
              <a:t>Date: Thu, 06 Aug 2006 12:00:15 GMT </a:t>
            </a:r>
          </a:p>
          <a:p>
            <a:pPr algn="l"/>
            <a:r>
              <a:rPr lang="en-US" dirty="0">
                <a:solidFill>
                  <a:srgbClr val="660066"/>
                </a:solidFill>
              </a:rPr>
              <a:t>Server: Apache/1.3.0 (Unix) </a:t>
            </a:r>
          </a:p>
          <a:p>
            <a:pPr algn="l"/>
            <a:r>
              <a:rPr lang="en-US" dirty="0">
                <a:solidFill>
                  <a:srgbClr val="660066"/>
                </a:solidFill>
              </a:rPr>
              <a:t>Last-Modified: Mon, 22 Jun 2006 ... </a:t>
            </a:r>
          </a:p>
          <a:p>
            <a:pPr algn="l"/>
            <a:r>
              <a:rPr lang="en-US" dirty="0">
                <a:solidFill>
                  <a:srgbClr val="660066"/>
                </a:solidFill>
              </a:rPr>
              <a:t>Content-Length: 6821 </a:t>
            </a:r>
          </a:p>
          <a:p>
            <a:pPr algn="l"/>
            <a:r>
              <a:rPr lang="en-US" dirty="0">
                <a:solidFill>
                  <a:srgbClr val="660066"/>
                </a:solidFill>
              </a:rPr>
              <a:t>Content-Type: text/html</a:t>
            </a:r>
          </a:p>
          <a:p>
            <a:pPr algn="l"/>
            <a:r>
              <a:rPr lang="en-US" b="0" dirty="0">
                <a:solidFill>
                  <a:srgbClr val="F19685"/>
                </a:solidFill>
                <a:latin typeface="Courier" charset="0"/>
              </a:rPr>
              <a:t>(blank line)</a:t>
            </a:r>
            <a:r>
              <a:rPr lang="en-US" dirty="0">
                <a:solidFill>
                  <a:schemeClr val="hlink"/>
                </a:solidFill>
              </a:rPr>
              <a:t> </a:t>
            </a:r>
          </a:p>
          <a:p>
            <a:pPr algn="l"/>
            <a:r>
              <a:rPr lang="en-US" dirty="0">
                <a:solidFill>
                  <a:srgbClr val="660066"/>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smtClean="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362200" y="1752600"/>
            <a:ext cx="2704413" cy="2286000"/>
            <a:chOff x="1680" y="1152"/>
            <a:chExt cx="1488" cy="1248"/>
          </a:xfrm>
        </p:grpSpPr>
        <p:sp>
          <p:nvSpPr>
            <p:cNvPr id="54293" name="Oval 12"/>
            <p:cNvSpPr>
              <a:spLocks noChangeArrowheads="1"/>
            </p:cNvSpPr>
            <p:nvPr/>
          </p:nvSpPr>
          <p:spPr bwMode="auto">
            <a:xfrm>
              <a:off x="1680" y="1152"/>
              <a:ext cx="148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a:off x="2424" y="1392"/>
              <a:ext cx="288" cy="768"/>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27"/>
          <p:cNvGrpSpPr>
            <a:grpSpLocks/>
          </p:cNvGrpSpPr>
          <p:nvPr/>
        </p:nvGrpSpPr>
        <p:grpSpPr bwMode="auto">
          <a:xfrm>
            <a:off x="4267200" y="1752600"/>
            <a:ext cx="2400300" cy="2286000"/>
            <a:chOff x="2688" y="1152"/>
            <a:chExt cx="1056" cy="1248"/>
          </a:xfrm>
        </p:grpSpPr>
        <p:sp>
          <p:nvSpPr>
            <p:cNvPr id="54290" name="Oval 16"/>
            <p:cNvSpPr>
              <a:spLocks noChangeArrowheads="1"/>
            </p:cNvSpPr>
            <p:nvPr/>
          </p:nvSpPr>
          <p:spPr bwMode="auto">
            <a:xfrm>
              <a:off x="2688" y="1152"/>
              <a:ext cx="105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392"/>
              <a:ext cx="240" cy="768"/>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28"/>
          <p:cNvGrpSpPr>
            <a:grpSpLocks/>
          </p:cNvGrpSpPr>
          <p:nvPr/>
        </p:nvGrpSpPr>
        <p:grpSpPr bwMode="auto">
          <a:xfrm>
            <a:off x="5029200" y="1752600"/>
            <a:ext cx="3352800" cy="2286000"/>
            <a:chOff x="3120" y="1152"/>
            <a:chExt cx="1776" cy="1248"/>
          </a:xfrm>
        </p:grpSpPr>
        <p:sp>
          <p:nvSpPr>
            <p:cNvPr id="54287" name="Oval 20"/>
            <p:cNvSpPr>
              <a:spLocks noChangeArrowheads="1"/>
            </p:cNvSpPr>
            <p:nvPr/>
          </p:nvSpPr>
          <p:spPr bwMode="auto">
            <a:xfrm>
              <a:off x="3696" y="1152"/>
              <a:ext cx="1200"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392"/>
              <a:ext cx="848" cy="803"/>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722795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588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a:tabLst>
                <a:tab pos="8234363" algn="r"/>
              </a:tabLst>
            </a:pPr>
            <a:r>
              <a:rPr lang="en-US" dirty="0">
                <a:latin typeface="Helvetica" charset="0"/>
                <a:ea typeface="ＭＳ Ｐゴシック" charset="0"/>
                <a:cs typeface="ＭＳ Ｐゴシック" charset="0"/>
              </a:rPr>
              <a:t>HTTP is </a:t>
            </a:r>
            <a:r>
              <a:rPr lang="en-US" i="1" dirty="0">
                <a:latin typeface="Helvetica" charset="0"/>
                <a:ea typeface="ＭＳ Ｐゴシック" charset="0"/>
                <a:cs typeface="ＭＳ Ｐゴシック" charset="0"/>
              </a:rPr>
              <a:t>Stateless</a:t>
            </a:r>
            <a:r>
              <a:rPr lang="en-US" dirty="0">
                <a:latin typeface="Helvetica" charset="0"/>
                <a:ea typeface="ＭＳ Ｐゴシック" charset="0"/>
                <a:cs typeface="ＭＳ Ｐゴシック" charset="0"/>
              </a:rPr>
              <a:t> </a:t>
            </a:r>
            <a:endParaRPr lang="en-US" sz="2400" dirty="0">
              <a:latin typeface="Helvetica" charset="0"/>
              <a:ea typeface="ＭＳ Ｐゴシック" charset="0"/>
              <a:cs typeface="ＭＳ Ｐゴシック" charset="0"/>
            </a:endParaRPr>
          </a:p>
        </p:txBody>
      </p:sp>
      <p:sp>
        <p:nvSpPr>
          <p:cNvPr id="1061891" name="Rectangle 3"/>
          <p:cNvSpPr>
            <a:spLocks noGrp="1" noChangeArrowheads="1"/>
          </p:cNvSpPr>
          <p:nvPr>
            <p:ph idx="1"/>
          </p:nvPr>
        </p:nvSpPr>
        <p:spPr>
          <a:xfrm>
            <a:off x="457200" y="1143000"/>
            <a:ext cx="8534400" cy="4987925"/>
          </a:xfrm>
        </p:spPr>
        <p:txBody>
          <a:bodyPr/>
          <a:lstStyle/>
          <a:p>
            <a:pPr>
              <a:lnSpc>
                <a:spcPct val="110000"/>
              </a:lnSpc>
            </a:pPr>
            <a:r>
              <a:rPr lang="en-US" dirty="0" smtClean="0">
                <a:latin typeface="Arial" charset="0"/>
                <a:ea typeface="Arial" charset="0"/>
                <a:cs typeface="Arial" charset="0"/>
              </a:rPr>
              <a:t>Each </a:t>
            </a:r>
            <a:r>
              <a:rPr lang="en-US" dirty="0">
                <a:latin typeface="Arial" charset="0"/>
                <a:ea typeface="Arial" charset="0"/>
                <a:cs typeface="Arial" charset="0"/>
              </a:rPr>
              <a:t>request-response </a:t>
            </a:r>
            <a:r>
              <a:rPr lang="en-US" dirty="0" smtClean="0">
                <a:latin typeface="Arial" charset="0"/>
                <a:ea typeface="Arial" charset="0"/>
                <a:cs typeface="Arial" charset="0"/>
              </a:rPr>
              <a:t>treated </a:t>
            </a:r>
            <a:r>
              <a:rPr lang="en-US" dirty="0">
                <a:latin typeface="Arial" charset="0"/>
                <a:ea typeface="Arial" charset="0"/>
                <a:cs typeface="Arial" charset="0"/>
              </a:rPr>
              <a:t>independently</a:t>
            </a:r>
          </a:p>
          <a:p>
            <a:pPr lvl="1">
              <a:lnSpc>
                <a:spcPct val="110000"/>
              </a:lnSpc>
            </a:pPr>
            <a:r>
              <a:rPr lang="en-US" dirty="0">
                <a:latin typeface="Arial" charset="0"/>
                <a:ea typeface="Arial" charset="0"/>
                <a:cs typeface="Arial" charset="0"/>
              </a:rPr>
              <a:t>Servers </a:t>
            </a:r>
            <a:r>
              <a:rPr lang="en-US" i="1" dirty="0">
                <a:latin typeface="Arial" charset="0"/>
                <a:ea typeface="Arial" charset="0"/>
                <a:cs typeface="Arial" charset="0"/>
              </a:rPr>
              <a:t>not</a:t>
            </a:r>
            <a:r>
              <a:rPr lang="en-US" dirty="0">
                <a:latin typeface="Arial" charset="0"/>
                <a:ea typeface="Arial" charset="0"/>
                <a:cs typeface="Arial" charset="0"/>
              </a:rPr>
              <a:t> required to retain </a:t>
            </a:r>
            <a:r>
              <a:rPr lang="en-US" dirty="0" smtClean="0">
                <a:latin typeface="Arial" charset="0"/>
                <a:ea typeface="Arial" charset="0"/>
                <a:cs typeface="Arial" charset="0"/>
              </a:rPr>
              <a:t>state for HTTP</a:t>
            </a:r>
          </a:p>
          <a:p>
            <a:pPr lvl="2">
              <a:lnSpc>
                <a:spcPct val="110000"/>
              </a:lnSpc>
            </a:pPr>
            <a:r>
              <a:rPr lang="en-US" i="1" dirty="0">
                <a:latin typeface="Arial" charset="0"/>
                <a:ea typeface="Arial" charset="0"/>
                <a:cs typeface="Arial" charset="0"/>
              </a:rPr>
              <a:t>T</a:t>
            </a:r>
            <a:r>
              <a:rPr lang="en-US" i="1" dirty="0" smtClean="0">
                <a:latin typeface="Arial" charset="0"/>
                <a:ea typeface="Arial" charset="0"/>
                <a:cs typeface="Arial" charset="0"/>
              </a:rPr>
              <a:t>he application may have lots of state, but not HTTP</a:t>
            </a:r>
          </a:p>
          <a:p>
            <a:pPr lvl="7">
              <a:lnSpc>
                <a:spcPct val="110000"/>
              </a:lnSpc>
            </a:pPr>
            <a:endParaRPr lang="en-US" dirty="0">
              <a:latin typeface="Arial" charset="0"/>
              <a:ea typeface="Arial" charset="0"/>
              <a:cs typeface="Arial" charset="0"/>
            </a:endParaRPr>
          </a:p>
          <a:p>
            <a:pPr>
              <a:lnSpc>
                <a:spcPct val="110000"/>
              </a:lnSpc>
            </a:pPr>
            <a:r>
              <a:rPr lang="en-US" b="1" dirty="0" smtClean="0">
                <a:latin typeface="Arial" charset="0"/>
                <a:ea typeface="Arial" charset="0"/>
                <a:cs typeface="Arial" charset="0"/>
              </a:rPr>
              <a:t>Good</a:t>
            </a:r>
            <a:r>
              <a:rPr lang="en-US" dirty="0" smtClean="0">
                <a:latin typeface="Arial" charset="0"/>
                <a:ea typeface="Arial" charset="0"/>
                <a:cs typeface="Arial" charset="0"/>
              </a:rPr>
              <a:t>: Improves </a:t>
            </a:r>
            <a:r>
              <a:rPr lang="en-US" dirty="0">
                <a:latin typeface="Arial" charset="0"/>
                <a:ea typeface="Arial" charset="0"/>
                <a:cs typeface="Arial" charset="0"/>
              </a:rPr>
              <a:t>scalability on the server-side</a:t>
            </a:r>
          </a:p>
          <a:p>
            <a:pPr lvl="1">
              <a:lnSpc>
                <a:spcPct val="110000"/>
              </a:lnSpc>
            </a:pPr>
            <a:r>
              <a:rPr lang="en-US" dirty="0" smtClean="0">
                <a:latin typeface="Arial" charset="0"/>
                <a:ea typeface="Arial" charset="0"/>
                <a:cs typeface="Arial" charset="0"/>
              </a:rPr>
              <a:t>Failure handling is easier</a:t>
            </a:r>
            <a:endParaRPr lang="en-US" dirty="0">
              <a:latin typeface="Arial" charset="0"/>
              <a:ea typeface="Arial" charset="0"/>
              <a:cs typeface="Arial" charset="0"/>
            </a:endParaRPr>
          </a:p>
          <a:p>
            <a:pPr lvl="1">
              <a:lnSpc>
                <a:spcPct val="110000"/>
              </a:lnSpc>
            </a:pPr>
            <a:r>
              <a:rPr lang="en-US" dirty="0">
                <a:latin typeface="Arial" charset="0"/>
                <a:ea typeface="Arial" charset="0"/>
                <a:cs typeface="Arial" charset="0"/>
              </a:rPr>
              <a:t>Can handle </a:t>
            </a:r>
            <a:r>
              <a:rPr lang="en-US" dirty="0" smtClean="0">
                <a:latin typeface="Arial" charset="0"/>
                <a:ea typeface="Arial" charset="0"/>
                <a:cs typeface="Arial" charset="0"/>
              </a:rPr>
              <a:t>higher </a:t>
            </a:r>
            <a:r>
              <a:rPr lang="en-US" dirty="0">
                <a:latin typeface="Arial" charset="0"/>
                <a:ea typeface="Arial" charset="0"/>
                <a:cs typeface="Arial" charset="0"/>
              </a:rPr>
              <a:t>rate of requests</a:t>
            </a:r>
          </a:p>
          <a:p>
            <a:pPr lvl="1">
              <a:lnSpc>
                <a:spcPct val="110000"/>
              </a:lnSpc>
            </a:pPr>
            <a:r>
              <a:rPr lang="en-US" dirty="0">
                <a:latin typeface="Arial" charset="0"/>
                <a:ea typeface="Arial" charset="0"/>
                <a:cs typeface="Arial" charset="0"/>
              </a:rPr>
              <a:t>Order of requests </a:t>
            </a:r>
            <a:r>
              <a:rPr lang="en-US" dirty="0" err="1">
                <a:latin typeface="Arial" charset="0"/>
                <a:ea typeface="Arial" charset="0"/>
                <a:cs typeface="Arial" charset="0"/>
              </a:rPr>
              <a:t>doesn</a:t>
            </a:r>
            <a:r>
              <a:rPr lang="ja-JP" altLang="en-US" dirty="0">
                <a:latin typeface="Arial" charset="0"/>
                <a:ea typeface="Arial" charset="0"/>
                <a:cs typeface="Arial" charset="0"/>
              </a:rPr>
              <a:t>’</a:t>
            </a:r>
            <a:r>
              <a:rPr lang="en-US" dirty="0">
                <a:latin typeface="Arial" charset="0"/>
                <a:ea typeface="Arial" charset="0"/>
                <a:cs typeface="Arial" charset="0"/>
              </a:rPr>
              <a:t>t </a:t>
            </a:r>
            <a:r>
              <a:rPr lang="en-US" dirty="0" smtClean="0">
                <a:latin typeface="Arial" charset="0"/>
                <a:ea typeface="Arial" charset="0"/>
                <a:cs typeface="Arial" charset="0"/>
              </a:rPr>
              <a:t>matter (to HTTP)</a:t>
            </a:r>
          </a:p>
          <a:p>
            <a:pPr lvl="8">
              <a:lnSpc>
                <a:spcPct val="110000"/>
              </a:lnSpc>
            </a:pPr>
            <a:endParaRPr lang="en-US" dirty="0">
              <a:latin typeface="Arial" charset="0"/>
              <a:ea typeface="Arial" charset="0"/>
              <a:cs typeface="Arial" charset="0"/>
            </a:endParaRPr>
          </a:p>
          <a:p>
            <a:pPr>
              <a:lnSpc>
                <a:spcPct val="110000"/>
              </a:lnSpc>
            </a:pPr>
            <a:r>
              <a:rPr lang="en-US" b="1" dirty="0" smtClean="0">
                <a:latin typeface="Arial" charset="0"/>
                <a:ea typeface="Arial" charset="0"/>
                <a:cs typeface="Arial" charset="0"/>
              </a:rPr>
              <a:t>Bad</a:t>
            </a:r>
            <a:r>
              <a:rPr lang="en-US" dirty="0" smtClean="0">
                <a:latin typeface="Arial" charset="0"/>
                <a:ea typeface="Arial" charset="0"/>
                <a:cs typeface="Arial" charset="0"/>
              </a:rPr>
              <a:t>: Some </a:t>
            </a:r>
            <a:r>
              <a:rPr lang="en-US" dirty="0">
                <a:latin typeface="Arial" charset="0"/>
                <a:ea typeface="Arial" charset="0"/>
                <a:cs typeface="Arial" charset="0"/>
              </a:rPr>
              <a:t>applications </a:t>
            </a:r>
            <a:r>
              <a:rPr lang="en-US" dirty="0">
                <a:solidFill>
                  <a:srgbClr val="FF0000"/>
                </a:solidFill>
                <a:latin typeface="Arial" charset="0"/>
                <a:ea typeface="Arial" charset="0"/>
                <a:cs typeface="Arial" charset="0"/>
              </a:rPr>
              <a:t>need</a:t>
            </a:r>
            <a:r>
              <a:rPr lang="en-US" dirty="0">
                <a:latin typeface="Arial" charset="0"/>
                <a:ea typeface="Arial" charset="0"/>
                <a:cs typeface="Arial" charset="0"/>
              </a:rPr>
              <a:t> persistent state</a:t>
            </a:r>
          </a:p>
          <a:p>
            <a:pPr lvl="1">
              <a:lnSpc>
                <a:spcPct val="110000"/>
              </a:lnSpc>
            </a:pPr>
            <a:r>
              <a:rPr lang="en-US" dirty="0">
                <a:latin typeface="Arial" charset="0"/>
                <a:ea typeface="Arial" charset="0"/>
                <a:cs typeface="Arial" charset="0"/>
              </a:rPr>
              <a:t>Need to uniquely identify user or store temporary info</a:t>
            </a:r>
          </a:p>
          <a:p>
            <a:pPr lvl="1">
              <a:lnSpc>
                <a:spcPct val="110000"/>
              </a:lnSpc>
            </a:pPr>
            <a:r>
              <a:rPr lang="en-US" i="1" dirty="0">
                <a:latin typeface="Arial" charset="0"/>
                <a:ea typeface="Arial" charset="0"/>
                <a:cs typeface="Arial" charset="0"/>
              </a:rPr>
              <a:t>e.g., </a:t>
            </a:r>
            <a:r>
              <a:rPr lang="en-US" dirty="0">
                <a:latin typeface="Arial" charset="0"/>
                <a:ea typeface="Arial" charset="0"/>
                <a:cs typeface="Arial" charset="0"/>
              </a:rPr>
              <a:t>Shopping cart, user </a:t>
            </a:r>
            <a:r>
              <a:rPr lang="en-US" dirty="0" smtClean="0">
                <a:latin typeface="Arial" charset="0"/>
                <a:ea typeface="Arial" charset="0"/>
                <a:cs typeface="Arial" charset="0"/>
              </a:rPr>
              <a:t>profiles</a:t>
            </a:r>
            <a:r>
              <a:rPr lang="en-US" dirty="0">
                <a:latin typeface="Arial" charset="0"/>
                <a:ea typeface="Arial" charset="0"/>
                <a:cs typeface="Arial" charset="0"/>
              </a:rPr>
              <a:t>, usage tracking, …</a:t>
            </a:r>
          </a:p>
        </p:txBody>
      </p:sp>
      <p:sp>
        <p:nvSpPr>
          <p:cNvPr id="62466"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282981F-0397-0A45-A0C3-0849F45ECBCA}" type="slidenum">
              <a:rPr lang="en-US" sz="1400" b="0">
                <a:latin typeface="Times New Roman" charset="0"/>
              </a:rPr>
              <a:pPr eaLnBrk="1" hangingPunct="1"/>
              <a:t>78</a:t>
            </a:fld>
            <a:endParaRPr lang="en-US" sz="1400" b="0">
              <a:latin typeface="Times New Roman" charset="0"/>
            </a:endParaRPr>
          </a:p>
        </p:txBody>
      </p:sp>
    </p:spTree>
    <p:extLst>
      <p:ext uri="{BB962C8B-B14F-4D97-AF65-F5344CB8AC3E}">
        <p14:creationId xmlns:p14="http://schemas.microsoft.com/office/powerpoint/2010/main" val="254948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1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18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189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189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18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does a stateless protocol keep state?</a:t>
            </a:r>
            <a:endParaRPr lang="en-US" dirty="0"/>
          </a:p>
        </p:txBody>
      </p:sp>
    </p:spTree>
    <p:extLst>
      <p:ext uri="{BB962C8B-B14F-4D97-AF65-F5344CB8AC3E}">
        <p14:creationId xmlns:p14="http://schemas.microsoft.com/office/powerpoint/2010/main" val="865455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Rectangle 2"/>
          <p:cNvSpPr>
            <a:spLocks noGrp="1" noChangeArrowheads="1"/>
          </p:cNvSpPr>
          <p:nvPr>
            <p:ph type="title"/>
          </p:nvPr>
        </p:nvSpPr>
        <p:spPr/>
        <p:txBody>
          <a:bodyPr/>
          <a:lstStyle/>
          <a:p>
            <a:r>
              <a:rPr lang="en-US" dirty="0"/>
              <a:t>Exponential Averaging Example</a:t>
            </a:r>
          </a:p>
        </p:txBody>
      </p:sp>
      <p:sp>
        <p:nvSpPr>
          <p:cNvPr id="2" name="Content Placeholder 1"/>
          <p:cNvSpPr>
            <a:spLocks noGrp="1"/>
          </p:cNvSpPr>
          <p:nvPr>
            <p:ph idx="1"/>
          </p:nvPr>
        </p:nvSpPr>
        <p:spPr/>
        <p:txBody>
          <a:bodyPr/>
          <a:lstStyle/>
          <a:p>
            <a:endParaRPr lang="en-US"/>
          </a:p>
        </p:txBody>
      </p:sp>
      <p:sp>
        <p:nvSpPr>
          <p:cNvPr id="1154051" name="Line 3"/>
          <p:cNvSpPr>
            <a:spLocks noChangeShapeType="1"/>
          </p:cNvSpPr>
          <p:nvPr/>
        </p:nvSpPr>
        <p:spPr bwMode="auto">
          <a:xfrm flipV="1">
            <a:off x="1066800" y="2570163"/>
            <a:ext cx="0" cy="3581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052" name="Line 4"/>
          <p:cNvSpPr>
            <a:spLocks noChangeShapeType="1"/>
          </p:cNvSpPr>
          <p:nvPr/>
        </p:nvSpPr>
        <p:spPr bwMode="auto">
          <a:xfrm>
            <a:off x="1066800" y="6151563"/>
            <a:ext cx="6705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053" name="Line 5"/>
          <p:cNvSpPr>
            <a:spLocks noChangeShapeType="1"/>
          </p:cNvSpPr>
          <p:nvPr/>
        </p:nvSpPr>
        <p:spPr bwMode="auto">
          <a:xfrm>
            <a:off x="1066800" y="3103563"/>
            <a:ext cx="6248400" cy="0"/>
          </a:xfrm>
          <a:prstGeom prst="line">
            <a:avLst/>
          </a:prstGeom>
          <a:noFill/>
          <a:ln w="50800">
            <a:solidFill>
              <a:srgbClr val="00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054" name="Text Box 6"/>
          <p:cNvSpPr txBox="1">
            <a:spLocks noChangeArrowheads="1"/>
          </p:cNvSpPr>
          <p:nvPr/>
        </p:nvSpPr>
        <p:spPr bwMode="auto">
          <a:xfrm>
            <a:off x="457200" y="2913063"/>
            <a:ext cx="625475" cy="36353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1800" b="1">
                <a:solidFill>
                  <a:srgbClr val="00CC00"/>
                </a:solidFill>
              </a:rPr>
              <a:t>RTT</a:t>
            </a:r>
          </a:p>
        </p:txBody>
      </p:sp>
      <p:sp>
        <p:nvSpPr>
          <p:cNvPr id="1154055" name="Text Box 7"/>
          <p:cNvSpPr txBox="1">
            <a:spLocks noChangeArrowheads="1"/>
          </p:cNvSpPr>
          <p:nvPr/>
        </p:nvSpPr>
        <p:spPr bwMode="auto">
          <a:xfrm>
            <a:off x="7300913" y="6189663"/>
            <a:ext cx="612775" cy="36353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1800"/>
              <a:t>time</a:t>
            </a:r>
          </a:p>
        </p:txBody>
      </p:sp>
      <p:grpSp>
        <p:nvGrpSpPr>
          <p:cNvPr id="1154105" name="Group 57"/>
          <p:cNvGrpSpPr>
            <a:grpSpLocks/>
          </p:cNvGrpSpPr>
          <p:nvPr/>
        </p:nvGrpSpPr>
        <p:grpSpPr bwMode="auto">
          <a:xfrm>
            <a:off x="1447800" y="3103563"/>
            <a:ext cx="3048000" cy="3124200"/>
            <a:chOff x="912" y="1811"/>
            <a:chExt cx="1920" cy="1968"/>
          </a:xfrm>
        </p:grpSpPr>
        <p:sp>
          <p:nvSpPr>
            <p:cNvPr id="1154066" name="Line 18"/>
            <p:cNvSpPr>
              <a:spLocks noChangeShapeType="1"/>
            </p:cNvSpPr>
            <p:nvPr/>
          </p:nvSpPr>
          <p:spPr bwMode="auto">
            <a:xfrm>
              <a:off x="912" y="1811"/>
              <a:ext cx="0" cy="1968"/>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067" name="Line 19"/>
            <p:cNvSpPr>
              <a:spLocks noChangeShapeType="1"/>
            </p:cNvSpPr>
            <p:nvPr/>
          </p:nvSpPr>
          <p:spPr bwMode="auto">
            <a:xfrm>
              <a:off x="1152" y="1811"/>
              <a:ext cx="0" cy="1968"/>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068" name="Line 20"/>
            <p:cNvSpPr>
              <a:spLocks noChangeShapeType="1"/>
            </p:cNvSpPr>
            <p:nvPr/>
          </p:nvSpPr>
          <p:spPr bwMode="auto">
            <a:xfrm>
              <a:off x="1392" y="1811"/>
              <a:ext cx="0" cy="1968"/>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069" name="Line 21"/>
            <p:cNvSpPr>
              <a:spLocks noChangeShapeType="1"/>
            </p:cNvSpPr>
            <p:nvPr/>
          </p:nvSpPr>
          <p:spPr bwMode="auto">
            <a:xfrm>
              <a:off x="1632" y="1811"/>
              <a:ext cx="0" cy="1968"/>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070" name="Line 22"/>
            <p:cNvSpPr>
              <a:spLocks noChangeShapeType="1"/>
            </p:cNvSpPr>
            <p:nvPr/>
          </p:nvSpPr>
          <p:spPr bwMode="auto">
            <a:xfrm>
              <a:off x="1872" y="1811"/>
              <a:ext cx="0" cy="1968"/>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071" name="Line 23"/>
            <p:cNvSpPr>
              <a:spLocks noChangeShapeType="1"/>
            </p:cNvSpPr>
            <p:nvPr/>
          </p:nvSpPr>
          <p:spPr bwMode="auto">
            <a:xfrm>
              <a:off x="2112" y="1811"/>
              <a:ext cx="0" cy="1968"/>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072" name="Line 24"/>
            <p:cNvSpPr>
              <a:spLocks noChangeShapeType="1"/>
            </p:cNvSpPr>
            <p:nvPr/>
          </p:nvSpPr>
          <p:spPr bwMode="auto">
            <a:xfrm>
              <a:off x="2352" y="1811"/>
              <a:ext cx="0" cy="1968"/>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073" name="Line 25"/>
            <p:cNvSpPr>
              <a:spLocks noChangeShapeType="1"/>
            </p:cNvSpPr>
            <p:nvPr/>
          </p:nvSpPr>
          <p:spPr bwMode="auto">
            <a:xfrm>
              <a:off x="2592" y="1811"/>
              <a:ext cx="0" cy="1968"/>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074" name="Line 26"/>
            <p:cNvSpPr>
              <a:spLocks noChangeShapeType="1"/>
            </p:cNvSpPr>
            <p:nvPr/>
          </p:nvSpPr>
          <p:spPr bwMode="auto">
            <a:xfrm>
              <a:off x="2832" y="1811"/>
              <a:ext cx="0" cy="1968"/>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grpSp>
      <p:sp>
        <p:nvSpPr>
          <p:cNvPr id="1154103" name="Text Box 55"/>
          <p:cNvSpPr txBox="1">
            <a:spLocks noChangeArrowheads="1"/>
          </p:cNvSpPr>
          <p:nvPr/>
        </p:nvSpPr>
        <p:spPr bwMode="auto">
          <a:xfrm>
            <a:off x="797555" y="1462088"/>
            <a:ext cx="6749420" cy="39754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000" b="0" i="1" dirty="0" err="1">
                <a:latin typeface="+mn-lt"/>
              </a:rPr>
              <a:t>EstimatedRTT</a:t>
            </a:r>
            <a:r>
              <a:rPr lang="en-US" sz="2000" b="0" i="1" dirty="0">
                <a:latin typeface="+mn-lt"/>
              </a:rPr>
              <a:t> = </a:t>
            </a:r>
            <a:r>
              <a:rPr lang="el-GR" sz="2000" b="0" i="1" dirty="0">
                <a:latin typeface="+mn-lt"/>
                <a:cs typeface="Arial" charset="0"/>
              </a:rPr>
              <a:t>α</a:t>
            </a:r>
            <a:r>
              <a:rPr lang="en-US" sz="2000" b="0" i="1" dirty="0">
                <a:latin typeface="+mn-lt"/>
                <a:cs typeface="Arial" charset="0"/>
              </a:rPr>
              <a:t>*</a:t>
            </a:r>
            <a:r>
              <a:rPr lang="en-US" sz="2000" b="0" i="1" dirty="0" err="1">
                <a:latin typeface="+mn-lt"/>
                <a:cs typeface="Arial" charset="0"/>
              </a:rPr>
              <a:t>EstimatedRTT</a:t>
            </a:r>
            <a:r>
              <a:rPr lang="en-US" sz="2000" b="0" i="1" dirty="0">
                <a:latin typeface="+mn-lt"/>
                <a:cs typeface="Arial" charset="0"/>
              </a:rPr>
              <a:t> + </a:t>
            </a:r>
            <a:r>
              <a:rPr lang="en-US" sz="2000" b="0" dirty="0">
                <a:latin typeface="+mn-lt"/>
                <a:cs typeface="Arial" charset="0"/>
              </a:rPr>
              <a:t>(1</a:t>
            </a:r>
            <a:r>
              <a:rPr lang="en-US" sz="2000" b="0" i="1" dirty="0">
                <a:latin typeface="+mn-lt"/>
                <a:cs typeface="Arial" charset="0"/>
              </a:rPr>
              <a:t> – </a:t>
            </a:r>
            <a:r>
              <a:rPr lang="el-GR" sz="2000" b="0" i="1" dirty="0">
                <a:latin typeface="+mn-lt"/>
                <a:cs typeface="Arial" charset="0"/>
              </a:rPr>
              <a:t>α</a:t>
            </a:r>
            <a:r>
              <a:rPr lang="en-US" sz="2000" b="0" dirty="0">
                <a:latin typeface="+mn-lt"/>
                <a:cs typeface="Arial" charset="0"/>
              </a:rPr>
              <a:t>)</a:t>
            </a:r>
            <a:r>
              <a:rPr lang="en-US" sz="2000" b="0" i="1" dirty="0">
                <a:latin typeface="+mn-lt"/>
                <a:cs typeface="Arial" charset="0"/>
              </a:rPr>
              <a:t>*</a:t>
            </a:r>
            <a:r>
              <a:rPr lang="en-US" sz="2000" b="0" i="1" dirty="0" err="1">
                <a:latin typeface="+mn-lt"/>
                <a:cs typeface="Arial" charset="0"/>
              </a:rPr>
              <a:t>SampleRTT</a:t>
            </a:r>
            <a:endParaRPr lang="en-US" b="0" dirty="0">
              <a:latin typeface="+mn-lt"/>
            </a:endParaRPr>
          </a:p>
        </p:txBody>
      </p:sp>
      <p:sp>
        <p:nvSpPr>
          <p:cNvPr id="1154104" name="Text Box 56"/>
          <p:cNvSpPr txBox="1">
            <a:spLocks noChangeArrowheads="1"/>
          </p:cNvSpPr>
          <p:nvPr/>
        </p:nvSpPr>
        <p:spPr bwMode="auto">
          <a:xfrm>
            <a:off x="1447161" y="1843088"/>
            <a:ext cx="5518789" cy="39754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000" b="0" dirty="0">
                <a:latin typeface="+mn-lt"/>
              </a:rPr>
              <a:t>Assume RTT is constant </a:t>
            </a:r>
            <a:r>
              <a:rPr lang="en-US" sz="2000" b="0" dirty="0">
                <a:latin typeface="+mn-lt"/>
                <a:sym typeface="Wingdings" charset="0"/>
              </a:rPr>
              <a:t> </a:t>
            </a:r>
            <a:r>
              <a:rPr lang="en-US" sz="2000" b="0" i="1" dirty="0" err="1">
                <a:latin typeface="+mn-lt"/>
                <a:sym typeface="Wingdings" charset="0"/>
              </a:rPr>
              <a:t>SampleRTT</a:t>
            </a:r>
            <a:r>
              <a:rPr lang="en-US" sz="2000" b="0" dirty="0">
                <a:latin typeface="+mn-lt"/>
                <a:sym typeface="Wingdings" charset="0"/>
              </a:rPr>
              <a:t> = RTT</a:t>
            </a:r>
            <a:endParaRPr lang="en-US" sz="2000" b="0" dirty="0">
              <a:latin typeface="+mn-lt"/>
            </a:endParaRPr>
          </a:p>
        </p:txBody>
      </p:sp>
      <p:sp>
        <p:nvSpPr>
          <p:cNvPr id="1154110" name="Line 62"/>
          <p:cNvSpPr>
            <a:spLocks noChangeShapeType="1"/>
          </p:cNvSpPr>
          <p:nvPr/>
        </p:nvSpPr>
        <p:spPr bwMode="auto">
          <a:xfrm>
            <a:off x="1447800" y="6096000"/>
            <a:ext cx="0" cy="152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111" name="Line 63"/>
          <p:cNvSpPr>
            <a:spLocks noChangeShapeType="1"/>
          </p:cNvSpPr>
          <p:nvPr/>
        </p:nvSpPr>
        <p:spPr bwMode="auto">
          <a:xfrm>
            <a:off x="1828800" y="6096000"/>
            <a:ext cx="0" cy="152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112" name="Line 64"/>
          <p:cNvSpPr>
            <a:spLocks noChangeShapeType="1"/>
          </p:cNvSpPr>
          <p:nvPr/>
        </p:nvSpPr>
        <p:spPr bwMode="auto">
          <a:xfrm>
            <a:off x="2209800" y="6096000"/>
            <a:ext cx="0" cy="152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113" name="Line 65"/>
          <p:cNvSpPr>
            <a:spLocks noChangeShapeType="1"/>
          </p:cNvSpPr>
          <p:nvPr/>
        </p:nvSpPr>
        <p:spPr bwMode="auto">
          <a:xfrm>
            <a:off x="2590800" y="6096000"/>
            <a:ext cx="0" cy="152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114" name="Line 66"/>
          <p:cNvSpPr>
            <a:spLocks noChangeShapeType="1"/>
          </p:cNvSpPr>
          <p:nvPr/>
        </p:nvSpPr>
        <p:spPr bwMode="auto">
          <a:xfrm>
            <a:off x="3352800" y="6096000"/>
            <a:ext cx="0" cy="152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115" name="Line 67"/>
          <p:cNvSpPr>
            <a:spLocks noChangeShapeType="1"/>
          </p:cNvSpPr>
          <p:nvPr/>
        </p:nvSpPr>
        <p:spPr bwMode="auto">
          <a:xfrm>
            <a:off x="2971800" y="6096000"/>
            <a:ext cx="0" cy="152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116" name="Line 68"/>
          <p:cNvSpPr>
            <a:spLocks noChangeShapeType="1"/>
          </p:cNvSpPr>
          <p:nvPr/>
        </p:nvSpPr>
        <p:spPr bwMode="auto">
          <a:xfrm>
            <a:off x="3733800" y="6096000"/>
            <a:ext cx="0" cy="152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117" name="Line 69"/>
          <p:cNvSpPr>
            <a:spLocks noChangeShapeType="1"/>
          </p:cNvSpPr>
          <p:nvPr/>
        </p:nvSpPr>
        <p:spPr bwMode="auto">
          <a:xfrm>
            <a:off x="4114800" y="6096000"/>
            <a:ext cx="0" cy="152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118" name="Line 70"/>
          <p:cNvSpPr>
            <a:spLocks noChangeShapeType="1"/>
          </p:cNvSpPr>
          <p:nvPr/>
        </p:nvSpPr>
        <p:spPr bwMode="auto">
          <a:xfrm>
            <a:off x="4495800" y="6096000"/>
            <a:ext cx="0" cy="152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119" name="Text Box 71"/>
          <p:cNvSpPr txBox="1">
            <a:spLocks noChangeArrowheads="1"/>
          </p:cNvSpPr>
          <p:nvPr/>
        </p:nvSpPr>
        <p:spPr bwMode="auto">
          <a:xfrm>
            <a:off x="914400" y="6172200"/>
            <a:ext cx="293688"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t>0</a:t>
            </a:r>
          </a:p>
        </p:txBody>
      </p:sp>
      <p:sp>
        <p:nvSpPr>
          <p:cNvPr id="1154120" name="Text Box 72"/>
          <p:cNvSpPr txBox="1">
            <a:spLocks noChangeArrowheads="1"/>
          </p:cNvSpPr>
          <p:nvPr/>
        </p:nvSpPr>
        <p:spPr bwMode="auto">
          <a:xfrm>
            <a:off x="1306513" y="6172200"/>
            <a:ext cx="293687"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t>1</a:t>
            </a:r>
          </a:p>
        </p:txBody>
      </p:sp>
      <p:sp>
        <p:nvSpPr>
          <p:cNvPr id="1154121" name="Text Box 73"/>
          <p:cNvSpPr txBox="1">
            <a:spLocks noChangeArrowheads="1"/>
          </p:cNvSpPr>
          <p:nvPr/>
        </p:nvSpPr>
        <p:spPr bwMode="auto">
          <a:xfrm>
            <a:off x="1687513" y="6172200"/>
            <a:ext cx="293687"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t>2</a:t>
            </a:r>
          </a:p>
        </p:txBody>
      </p:sp>
      <p:sp>
        <p:nvSpPr>
          <p:cNvPr id="1154122" name="Text Box 74"/>
          <p:cNvSpPr txBox="1">
            <a:spLocks noChangeArrowheads="1"/>
          </p:cNvSpPr>
          <p:nvPr/>
        </p:nvSpPr>
        <p:spPr bwMode="auto">
          <a:xfrm>
            <a:off x="2068513" y="6172200"/>
            <a:ext cx="293687"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t>3</a:t>
            </a:r>
          </a:p>
        </p:txBody>
      </p:sp>
      <p:sp>
        <p:nvSpPr>
          <p:cNvPr id="1154123" name="Text Box 75"/>
          <p:cNvSpPr txBox="1">
            <a:spLocks noChangeArrowheads="1"/>
          </p:cNvSpPr>
          <p:nvPr/>
        </p:nvSpPr>
        <p:spPr bwMode="auto">
          <a:xfrm>
            <a:off x="2438400" y="6172200"/>
            <a:ext cx="293688"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t>4</a:t>
            </a:r>
          </a:p>
        </p:txBody>
      </p:sp>
      <p:sp>
        <p:nvSpPr>
          <p:cNvPr id="1154124" name="Text Box 76"/>
          <p:cNvSpPr txBox="1">
            <a:spLocks noChangeArrowheads="1"/>
          </p:cNvSpPr>
          <p:nvPr/>
        </p:nvSpPr>
        <p:spPr bwMode="auto">
          <a:xfrm>
            <a:off x="2819400" y="6172200"/>
            <a:ext cx="293688"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t>5</a:t>
            </a:r>
          </a:p>
        </p:txBody>
      </p:sp>
      <p:sp>
        <p:nvSpPr>
          <p:cNvPr id="1154125" name="Text Box 77"/>
          <p:cNvSpPr txBox="1">
            <a:spLocks noChangeArrowheads="1"/>
          </p:cNvSpPr>
          <p:nvPr/>
        </p:nvSpPr>
        <p:spPr bwMode="auto">
          <a:xfrm>
            <a:off x="3200400" y="6172200"/>
            <a:ext cx="293688"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t>6</a:t>
            </a:r>
          </a:p>
        </p:txBody>
      </p:sp>
      <p:sp>
        <p:nvSpPr>
          <p:cNvPr id="1154126" name="Text Box 78"/>
          <p:cNvSpPr txBox="1">
            <a:spLocks noChangeArrowheads="1"/>
          </p:cNvSpPr>
          <p:nvPr/>
        </p:nvSpPr>
        <p:spPr bwMode="auto">
          <a:xfrm>
            <a:off x="3581400" y="6172200"/>
            <a:ext cx="293688"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t>7</a:t>
            </a:r>
          </a:p>
        </p:txBody>
      </p:sp>
      <p:sp>
        <p:nvSpPr>
          <p:cNvPr id="1154127" name="Text Box 79"/>
          <p:cNvSpPr txBox="1">
            <a:spLocks noChangeArrowheads="1"/>
          </p:cNvSpPr>
          <p:nvPr/>
        </p:nvSpPr>
        <p:spPr bwMode="auto">
          <a:xfrm>
            <a:off x="3962400" y="6172200"/>
            <a:ext cx="293688"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t>8</a:t>
            </a:r>
          </a:p>
        </p:txBody>
      </p:sp>
      <p:sp>
        <p:nvSpPr>
          <p:cNvPr id="1154128" name="Text Box 80"/>
          <p:cNvSpPr txBox="1">
            <a:spLocks noChangeArrowheads="1"/>
          </p:cNvSpPr>
          <p:nvPr/>
        </p:nvSpPr>
        <p:spPr bwMode="auto">
          <a:xfrm>
            <a:off x="4343400" y="6172200"/>
            <a:ext cx="293688"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t>9</a:t>
            </a:r>
          </a:p>
        </p:txBody>
      </p:sp>
      <p:grpSp>
        <p:nvGrpSpPr>
          <p:cNvPr id="1154148" name="Group 100"/>
          <p:cNvGrpSpPr>
            <a:grpSpLocks/>
          </p:cNvGrpSpPr>
          <p:nvPr/>
        </p:nvGrpSpPr>
        <p:grpSpPr bwMode="auto">
          <a:xfrm>
            <a:off x="1066800" y="3179763"/>
            <a:ext cx="7019925" cy="2971800"/>
            <a:chOff x="672" y="1859"/>
            <a:chExt cx="4422" cy="1872"/>
          </a:xfrm>
        </p:grpSpPr>
        <p:sp>
          <p:nvSpPr>
            <p:cNvPr id="1154149" name="Freeform 101"/>
            <p:cNvSpPr>
              <a:spLocks/>
            </p:cNvSpPr>
            <p:nvPr/>
          </p:nvSpPr>
          <p:spPr bwMode="auto">
            <a:xfrm>
              <a:off x="672" y="1859"/>
              <a:ext cx="3936" cy="1872"/>
            </a:xfrm>
            <a:custGeom>
              <a:avLst/>
              <a:gdLst>
                <a:gd name="T0" fmla="*/ 0 w 3936"/>
                <a:gd name="T1" fmla="*/ 1872 h 1872"/>
                <a:gd name="T2" fmla="*/ 240 w 3936"/>
                <a:gd name="T3" fmla="*/ 1488 h 1872"/>
                <a:gd name="T4" fmla="*/ 480 w 3936"/>
                <a:gd name="T5" fmla="*/ 1200 h 1872"/>
                <a:gd name="T6" fmla="*/ 720 w 3936"/>
                <a:gd name="T7" fmla="*/ 960 h 1872"/>
                <a:gd name="T8" fmla="*/ 960 w 3936"/>
                <a:gd name="T9" fmla="*/ 768 h 1872"/>
                <a:gd name="T10" fmla="*/ 1200 w 3936"/>
                <a:gd name="T11" fmla="*/ 576 h 1872"/>
                <a:gd name="T12" fmla="*/ 1440 w 3936"/>
                <a:gd name="T13" fmla="*/ 432 h 1872"/>
                <a:gd name="T14" fmla="*/ 1728 w 3936"/>
                <a:gd name="T15" fmla="*/ 336 h 1872"/>
                <a:gd name="T16" fmla="*/ 2064 w 3936"/>
                <a:gd name="T17" fmla="*/ 240 h 1872"/>
                <a:gd name="T18" fmla="*/ 2592 w 3936"/>
                <a:gd name="T19" fmla="*/ 144 h 1872"/>
                <a:gd name="T20" fmla="*/ 3360 w 3936"/>
                <a:gd name="T21" fmla="*/ 48 h 1872"/>
                <a:gd name="T22" fmla="*/ 3936 w 3936"/>
                <a:gd name="T23" fmla="*/ 0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36" h="1872">
                  <a:moveTo>
                    <a:pt x="0" y="1872"/>
                  </a:moveTo>
                  <a:lnTo>
                    <a:pt x="240" y="1488"/>
                  </a:lnTo>
                  <a:lnTo>
                    <a:pt x="480" y="1200"/>
                  </a:lnTo>
                  <a:lnTo>
                    <a:pt x="720" y="960"/>
                  </a:lnTo>
                  <a:lnTo>
                    <a:pt x="960" y="768"/>
                  </a:lnTo>
                  <a:lnTo>
                    <a:pt x="1200" y="576"/>
                  </a:lnTo>
                  <a:lnTo>
                    <a:pt x="1440" y="432"/>
                  </a:lnTo>
                  <a:lnTo>
                    <a:pt x="1728" y="336"/>
                  </a:lnTo>
                  <a:lnTo>
                    <a:pt x="2064" y="240"/>
                  </a:lnTo>
                  <a:lnTo>
                    <a:pt x="2592" y="144"/>
                  </a:lnTo>
                  <a:lnTo>
                    <a:pt x="3360" y="48"/>
                  </a:lnTo>
                  <a:lnTo>
                    <a:pt x="3936" y="0"/>
                  </a:lnTo>
                </a:path>
              </a:pathLst>
            </a:custGeom>
            <a:noFill/>
            <a:ln w="25400" cap="flat" cmpd="sng">
              <a:solidFill>
                <a:schemeClr val="accent1"/>
              </a:solidFill>
              <a:prstDash val="solid"/>
              <a:round/>
              <a:headEnd type="none" w="med" len="med"/>
              <a:tailEnd type="none" w="med" len="me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88" tIns="44450" rIns="90488" bIns="44450"/>
            <a:lstStyle/>
            <a:p>
              <a:endParaRPr lang="en-US"/>
            </a:p>
          </p:txBody>
        </p:sp>
        <p:sp>
          <p:nvSpPr>
            <p:cNvPr id="1154150" name="Oval 102"/>
            <p:cNvSpPr>
              <a:spLocks noChangeArrowheads="1"/>
            </p:cNvSpPr>
            <p:nvPr/>
          </p:nvSpPr>
          <p:spPr bwMode="auto">
            <a:xfrm>
              <a:off x="864" y="3299"/>
              <a:ext cx="96" cy="96"/>
            </a:xfrm>
            <a:prstGeom prst="ellipse">
              <a:avLst/>
            </a:prstGeom>
            <a:solidFill>
              <a:srgbClr val="FF000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51" name="Oval 103"/>
            <p:cNvSpPr>
              <a:spLocks noChangeArrowheads="1"/>
            </p:cNvSpPr>
            <p:nvPr/>
          </p:nvSpPr>
          <p:spPr bwMode="auto">
            <a:xfrm>
              <a:off x="1104" y="3011"/>
              <a:ext cx="96" cy="96"/>
            </a:xfrm>
            <a:prstGeom prst="ellipse">
              <a:avLst/>
            </a:prstGeom>
            <a:solidFill>
              <a:srgbClr val="FF000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52" name="Oval 104"/>
            <p:cNvSpPr>
              <a:spLocks noChangeArrowheads="1"/>
            </p:cNvSpPr>
            <p:nvPr/>
          </p:nvSpPr>
          <p:spPr bwMode="auto">
            <a:xfrm>
              <a:off x="1344" y="2771"/>
              <a:ext cx="96" cy="96"/>
            </a:xfrm>
            <a:prstGeom prst="ellipse">
              <a:avLst/>
            </a:prstGeom>
            <a:solidFill>
              <a:srgbClr val="FF000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53" name="Oval 105"/>
            <p:cNvSpPr>
              <a:spLocks noChangeArrowheads="1"/>
            </p:cNvSpPr>
            <p:nvPr/>
          </p:nvSpPr>
          <p:spPr bwMode="auto">
            <a:xfrm>
              <a:off x="1584" y="2579"/>
              <a:ext cx="96" cy="96"/>
            </a:xfrm>
            <a:prstGeom prst="ellipse">
              <a:avLst/>
            </a:prstGeom>
            <a:solidFill>
              <a:srgbClr val="FF000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54" name="Oval 106"/>
            <p:cNvSpPr>
              <a:spLocks noChangeArrowheads="1"/>
            </p:cNvSpPr>
            <p:nvPr/>
          </p:nvSpPr>
          <p:spPr bwMode="auto">
            <a:xfrm>
              <a:off x="1824" y="2387"/>
              <a:ext cx="96" cy="96"/>
            </a:xfrm>
            <a:prstGeom prst="ellipse">
              <a:avLst/>
            </a:prstGeom>
            <a:solidFill>
              <a:srgbClr val="FF000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55" name="Oval 107"/>
            <p:cNvSpPr>
              <a:spLocks noChangeArrowheads="1"/>
            </p:cNvSpPr>
            <p:nvPr/>
          </p:nvSpPr>
          <p:spPr bwMode="auto">
            <a:xfrm>
              <a:off x="2064" y="2243"/>
              <a:ext cx="96" cy="96"/>
            </a:xfrm>
            <a:prstGeom prst="ellipse">
              <a:avLst/>
            </a:prstGeom>
            <a:solidFill>
              <a:srgbClr val="FF000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56" name="Oval 108"/>
            <p:cNvSpPr>
              <a:spLocks noChangeArrowheads="1"/>
            </p:cNvSpPr>
            <p:nvPr/>
          </p:nvSpPr>
          <p:spPr bwMode="auto">
            <a:xfrm>
              <a:off x="2304" y="2156"/>
              <a:ext cx="96" cy="96"/>
            </a:xfrm>
            <a:prstGeom prst="ellipse">
              <a:avLst/>
            </a:prstGeom>
            <a:solidFill>
              <a:srgbClr val="FF000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57" name="Oval 109"/>
            <p:cNvSpPr>
              <a:spLocks noChangeArrowheads="1"/>
            </p:cNvSpPr>
            <p:nvPr/>
          </p:nvSpPr>
          <p:spPr bwMode="auto">
            <a:xfrm>
              <a:off x="2553" y="2088"/>
              <a:ext cx="96" cy="96"/>
            </a:xfrm>
            <a:prstGeom prst="ellipse">
              <a:avLst/>
            </a:prstGeom>
            <a:solidFill>
              <a:srgbClr val="FF000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58" name="Oval 110"/>
            <p:cNvSpPr>
              <a:spLocks noChangeArrowheads="1"/>
            </p:cNvSpPr>
            <p:nvPr/>
          </p:nvSpPr>
          <p:spPr bwMode="auto">
            <a:xfrm>
              <a:off x="2784" y="2021"/>
              <a:ext cx="96" cy="96"/>
            </a:xfrm>
            <a:prstGeom prst="ellipse">
              <a:avLst/>
            </a:prstGeom>
            <a:solidFill>
              <a:srgbClr val="FF000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59" name="Text Box 111"/>
            <p:cNvSpPr txBox="1">
              <a:spLocks noChangeArrowheads="1"/>
            </p:cNvSpPr>
            <p:nvPr/>
          </p:nvSpPr>
          <p:spPr bwMode="auto">
            <a:xfrm>
              <a:off x="3456" y="1960"/>
              <a:ext cx="1638" cy="248"/>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000" i="1">
                  <a:solidFill>
                    <a:schemeClr val="accent1"/>
                  </a:solidFill>
                  <a:latin typeface="Times New Roman" charset="0"/>
                  <a:cs typeface="Arial" charset="0"/>
                </a:rPr>
                <a:t>EstimatedRTT</a:t>
              </a:r>
              <a:r>
                <a:rPr lang="en-US" sz="2000">
                  <a:solidFill>
                    <a:schemeClr val="accent1"/>
                  </a:solidFill>
                  <a:latin typeface="Times New Roman" charset="0"/>
                  <a:cs typeface="Arial" charset="0"/>
                </a:rPr>
                <a:t> (</a:t>
              </a:r>
              <a:r>
                <a:rPr lang="el-GR" sz="2000">
                  <a:solidFill>
                    <a:schemeClr val="accent1"/>
                  </a:solidFill>
                  <a:latin typeface="Times New Roman" charset="0"/>
                  <a:cs typeface="Arial" charset="0"/>
                </a:rPr>
                <a:t>α</a:t>
              </a:r>
              <a:r>
                <a:rPr lang="en-US" sz="2000">
                  <a:solidFill>
                    <a:schemeClr val="accent1"/>
                  </a:solidFill>
                  <a:latin typeface="Times New Roman" charset="0"/>
                  <a:cs typeface="Arial" charset="0"/>
                </a:rPr>
                <a:t> = 0.8)</a:t>
              </a:r>
              <a:endParaRPr lang="el-GR" sz="2000">
                <a:solidFill>
                  <a:schemeClr val="accent1"/>
                </a:solidFill>
                <a:latin typeface="Times New Roman" charset="0"/>
                <a:cs typeface="Arial" charset="0"/>
              </a:endParaRPr>
            </a:p>
          </p:txBody>
        </p:sp>
      </p:grpSp>
      <p:grpSp>
        <p:nvGrpSpPr>
          <p:cNvPr id="1154160" name="Group 112"/>
          <p:cNvGrpSpPr>
            <a:grpSpLocks/>
          </p:cNvGrpSpPr>
          <p:nvPr/>
        </p:nvGrpSpPr>
        <p:grpSpPr bwMode="auto">
          <a:xfrm>
            <a:off x="1066800" y="2709863"/>
            <a:ext cx="6715125" cy="3441700"/>
            <a:chOff x="672" y="1563"/>
            <a:chExt cx="4230" cy="2168"/>
          </a:xfrm>
        </p:grpSpPr>
        <p:sp>
          <p:nvSpPr>
            <p:cNvPr id="1154161" name="Oval 113"/>
            <p:cNvSpPr>
              <a:spLocks noChangeArrowheads="1"/>
            </p:cNvSpPr>
            <p:nvPr/>
          </p:nvSpPr>
          <p:spPr bwMode="auto">
            <a:xfrm>
              <a:off x="864" y="2723"/>
              <a:ext cx="96" cy="96"/>
            </a:xfrm>
            <a:prstGeom prst="ellipse">
              <a:avLst/>
            </a:prstGeom>
            <a:solidFill>
              <a:schemeClr val="accent2"/>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62" name="Oval 114"/>
            <p:cNvSpPr>
              <a:spLocks noChangeArrowheads="1"/>
            </p:cNvSpPr>
            <p:nvPr/>
          </p:nvSpPr>
          <p:spPr bwMode="auto">
            <a:xfrm>
              <a:off x="1104" y="2243"/>
              <a:ext cx="96" cy="96"/>
            </a:xfrm>
            <a:prstGeom prst="ellipse">
              <a:avLst/>
            </a:prstGeom>
            <a:solidFill>
              <a:schemeClr val="accent2"/>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63" name="Oval 115"/>
            <p:cNvSpPr>
              <a:spLocks noChangeArrowheads="1"/>
            </p:cNvSpPr>
            <p:nvPr/>
          </p:nvSpPr>
          <p:spPr bwMode="auto">
            <a:xfrm>
              <a:off x="1344" y="2003"/>
              <a:ext cx="96" cy="96"/>
            </a:xfrm>
            <a:prstGeom prst="ellipse">
              <a:avLst/>
            </a:prstGeom>
            <a:solidFill>
              <a:schemeClr val="accent2"/>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64" name="Oval 116"/>
            <p:cNvSpPr>
              <a:spLocks noChangeArrowheads="1"/>
            </p:cNvSpPr>
            <p:nvPr/>
          </p:nvSpPr>
          <p:spPr bwMode="auto">
            <a:xfrm>
              <a:off x="1584" y="1907"/>
              <a:ext cx="96" cy="96"/>
            </a:xfrm>
            <a:prstGeom prst="ellipse">
              <a:avLst/>
            </a:prstGeom>
            <a:solidFill>
              <a:schemeClr val="accent2"/>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65" name="Oval 117"/>
            <p:cNvSpPr>
              <a:spLocks noChangeArrowheads="1"/>
            </p:cNvSpPr>
            <p:nvPr/>
          </p:nvSpPr>
          <p:spPr bwMode="auto">
            <a:xfrm>
              <a:off x="1824" y="1811"/>
              <a:ext cx="96" cy="96"/>
            </a:xfrm>
            <a:prstGeom prst="ellipse">
              <a:avLst/>
            </a:prstGeom>
            <a:solidFill>
              <a:schemeClr val="accent2"/>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66" name="Oval 118"/>
            <p:cNvSpPr>
              <a:spLocks noChangeArrowheads="1"/>
            </p:cNvSpPr>
            <p:nvPr/>
          </p:nvSpPr>
          <p:spPr bwMode="auto">
            <a:xfrm>
              <a:off x="2064" y="1763"/>
              <a:ext cx="96" cy="96"/>
            </a:xfrm>
            <a:prstGeom prst="ellipse">
              <a:avLst/>
            </a:prstGeom>
            <a:solidFill>
              <a:schemeClr val="accent2"/>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67" name="Freeform 119"/>
            <p:cNvSpPr>
              <a:spLocks/>
            </p:cNvSpPr>
            <p:nvPr/>
          </p:nvSpPr>
          <p:spPr bwMode="auto">
            <a:xfrm>
              <a:off x="672" y="1811"/>
              <a:ext cx="3456" cy="1920"/>
            </a:xfrm>
            <a:custGeom>
              <a:avLst/>
              <a:gdLst>
                <a:gd name="T0" fmla="*/ 0 w 3456"/>
                <a:gd name="T1" fmla="*/ 1920 h 1920"/>
                <a:gd name="T2" fmla="*/ 240 w 3456"/>
                <a:gd name="T3" fmla="*/ 960 h 1920"/>
                <a:gd name="T4" fmla="*/ 480 w 3456"/>
                <a:gd name="T5" fmla="*/ 480 h 1920"/>
                <a:gd name="T6" fmla="*/ 720 w 3456"/>
                <a:gd name="T7" fmla="*/ 240 h 1920"/>
                <a:gd name="T8" fmla="*/ 960 w 3456"/>
                <a:gd name="T9" fmla="*/ 144 h 1920"/>
                <a:gd name="T10" fmla="*/ 1200 w 3456"/>
                <a:gd name="T11" fmla="*/ 48 h 1920"/>
                <a:gd name="T12" fmla="*/ 1440 w 3456"/>
                <a:gd name="T13" fmla="*/ 0 h 1920"/>
                <a:gd name="T14" fmla="*/ 3456 w 3456"/>
                <a:gd name="T15" fmla="*/ 0 h 19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56" h="1920">
                  <a:moveTo>
                    <a:pt x="0" y="1920"/>
                  </a:moveTo>
                  <a:lnTo>
                    <a:pt x="240" y="960"/>
                  </a:lnTo>
                  <a:lnTo>
                    <a:pt x="480" y="480"/>
                  </a:lnTo>
                  <a:lnTo>
                    <a:pt x="720" y="240"/>
                  </a:lnTo>
                  <a:lnTo>
                    <a:pt x="960" y="144"/>
                  </a:lnTo>
                  <a:lnTo>
                    <a:pt x="1200" y="48"/>
                  </a:lnTo>
                  <a:lnTo>
                    <a:pt x="1440" y="0"/>
                  </a:lnTo>
                  <a:lnTo>
                    <a:pt x="3456" y="0"/>
                  </a:lnTo>
                </a:path>
              </a:pathLst>
            </a:custGeom>
            <a:noFill/>
            <a:ln w="25400" cap="flat" cmpd="sng">
              <a:solidFill>
                <a:schemeClr val="tx2"/>
              </a:solidFill>
              <a:prstDash val="solid"/>
              <a:round/>
              <a:headEnd type="none" w="med" len="med"/>
              <a:tailEnd type="none" w="med" len="me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88" tIns="44450" rIns="90488" bIns="44450"/>
            <a:lstStyle/>
            <a:p>
              <a:endParaRPr lang="en-US"/>
            </a:p>
          </p:txBody>
        </p:sp>
        <p:sp>
          <p:nvSpPr>
            <p:cNvPr id="1154168" name="Text Box 120"/>
            <p:cNvSpPr txBox="1">
              <a:spLocks noChangeArrowheads="1"/>
            </p:cNvSpPr>
            <p:nvPr/>
          </p:nvSpPr>
          <p:spPr bwMode="auto">
            <a:xfrm>
              <a:off x="3264" y="1563"/>
              <a:ext cx="1638" cy="248"/>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000" i="1">
                  <a:solidFill>
                    <a:schemeClr val="tx2"/>
                  </a:solidFill>
                  <a:latin typeface="Times New Roman" charset="0"/>
                  <a:cs typeface="Arial" charset="0"/>
                </a:rPr>
                <a:t>EstimatedRTT</a:t>
              </a:r>
              <a:r>
                <a:rPr lang="en-US" sz="2000">
                  <a:solidFill>
                    <a:schemeClr val="tx2"/>
                  </a:solidFill>
                  <a:latin typeface="Times New Roman" charset="0"/>
                  <a:cs typeface="Arial" charset="0"/>
                </a:rPr>
                <a:t> (</a:t>
              </a:r>
              <a:r>
                <a:rPr lang="el-GR" sz="2000">
                  <a:solidFill>
                    <a:schemeClr val="tx2"/>
                  </a:solidFill>
                  <a:latin typeface="Times New Roman" charset="0"/>
                  <a:cs typeface="Arial" charset="0"/>
                </a:rPr>
                <a:t>α</a:t>
              </a:r>
              <a:r>
                <a:rPr lang="en-US" sz="2000">
                  <a:solidFill>
                    <a:schemeClr val="tx2"/>
                  </a:solidFill>
                  <a:latin typeface="Times New Roman" charset="0"/>
                  <a:cs typeface="Arial" charset="0"/>
                </a:rPr>
                <a:t> = 0.5)</a:t>
              </a:r>
              <a:endParaRPr lang="el-GR" sz="2000">
                <a:solidFill>
                  <a:schemeClr val="tx2"/>
                </a:solidFill>
                <a:latin typeface="Times New Roman" charset="0"/>
                <a:cs typeface="Arial" charset="0"/>
              </a:endParaRPr>
            </a:p>
          </p:txBody>
        </p:sp>
      </p:grpSp>
    </p:spTree>
    <p:extLst>
      <p:ext uri="{BB962C8B-B14F-4D97-AF65-F5344CB8AC3E}">
        <p14:creationId xmlns:p14="http://schemas.microsoft.com/office/powerpoint/2010/main" val="1666013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41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541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54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State in a Stateless Protocol:</a:t>
            </a:r>
            <a:r>
              <a:rPr lang="en-US" sz="3200">
                <a:latin typeface="Helvetica" charset="0"/>
                <a:ea typeface="ＭＳ Ｐゴシック" charset="0"/>
                <a:cs typeface="ＭＳ Ｐゴシック" charset="0"/>
              </a:rPr>
              <a:t/>
            </a:r>
            <a:br>
              <a:rPr lang="en-US" sz="32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Cookies</a:t>
            </a:r>
            <a:endParaRPr lang="en-US" sz="4000">
              <a:latin typeface="Helvetica" charset="0"/>
              <a:ea typeface="ＭＳ Ｐゴシック" charset="0"/>
              <a:cs typeface="ＭＳ Ｐゴシック" charset="0"/>
            </a:endParaRPr>
          </a:p>
        </p:txBody>
      </p:sp>
      <p:sp>
        <p:nvSpPr>
          <p:cNvPr id="1062915" name="Rectangle 3"/>
          <p:cNvSpPr>
            <a:spLocks noGrp="1" noChangeArrowheads="1"/>
          </p:cNvSpPr>
          <p:nvPr>
            <p:ph idx="1"/>
          </p:nvPr>
        </p:nvSpPr>
        <p:spPr>
          <a:noFill/>
        </p:spPr>
        <p:txBody>
          <a:bodyPr/>
          <a:lstStyle/>
          <a:p>
            <a:pPr>
              <a:lnSpc>
                <a:spcPct val="90000"/>
              </a:lnSpc>
            </a:pPr>
            <a:r>
              <a:rPr lang="en-US" sz="2400" i="1" dirty="0">
                <a:latin typeface="Arial" charset="0"/>
                <a:cs typeface="Arial" charset="0"/>
              </a:rPr>
              <a:t>Client-side</a:t>
            </a:r>
            <a:r>
              <a:rPr lang="en-US" sz="2400" dirty="0">
                <a:latin typeface="Arial" charset="0"/>
                <a:cs typeface="Arial" charset="0"/>
              </a:rPr>
              <a:t> state maintenance</a:t>
            </a:r>
            <a:endParaRPr lang="en-US" sz="2400" i="1" dirty="0">
              <a:latin typeface="Arial" charset="0"/>
              <a:cs typeface="Arial" charset="0"/>
            </a:endParaRPr>
          </a:p>
          <a:p>
            <a:pPr lvl="1">
              <a:lnSpc>
                <a:spcPct val="90000"/>
              </a:lnSpc>
            </a:pPr>
            <a:r>
              <a:rPr lang="en-US" sz="2000" dirty="0">
                <a:latin typeface="Arial" charset="0"/>
                <a:ea typeface="Arial" charset="0"/>
                <a:cs typeface="Arial" charset="0"/>
              </a:rPr>
              <a:t>Client stores small state on behalf of server</a:t>
            </a:r>
          </a:p>
          <a:p>
            <a:pPr lvl="1">
              <a:lnSpc>
                <a:spcPct val="90000"/>
              </a:lnSpc>
            </a:pPr>
            <a:r>
              <a:rPr lang="en-US" sz="2000" dirty="0">
                <a:latin typeface="Arial" charset="0"/>
                <a:ea typeface="Arial" charset="0"/>
                <a:cs typeface="Arial" charset="0"/>
              </a:rPr>
              <a:t>Client sends state in future requests to the server</a:t>
            </a:r>
          </a:p>
          <a:p>
            <a:pPr>
              <a:lnSpc>
                <a:spcPct val="90000"/>
              </a:lnSpc>
            </a:pPr>
            <a:r>
              <a:rPr lang="en-US" sz="2400" dirty="0">
                <a:latin typeface="Arial" charset="0"/>
                <a:cs typeface="Arial" charset="0"/>
              </a:rPr>
              <a:t>Can provide authentication</a:t>
            </a:r>
            <a:endParaRPr lang="en-US" dirty="0">
              <a:latin typeface="Arial" charset="0"/>
              <a:cs typeface="Arial" charset="0"/>
            </a:endParaRPr>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6" y="4016375"/>
            <a:ext cx="1868488" cy="177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613" y="4292601"/>
            <a:ext cx="2497137" cy="153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62918" name="Freeform 6"/>
          <p:cNvSpPr>
            <a:spLocks/>
          </p:cNvSpPr>
          <p:nvPr/>
        </p:nvSpPr>
        <p:spPr bwMode="auto">
          <a:xfrm>
            <a:off x="2652713" y="3390900"/>
            <a:ext cx="3571875" cy="1201738"/>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3687763" y="2928938"/>
            <a:ext cx="14652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2400"/>
              <a:t>Request</a:t>
            </a:r>
          </a:p>
        </p:txBody>
      </p:sp>
      <p:sp>
        <p:nvSpPr>
          <p:cNvPr id="1062920" name="Line 8"/>
          <p:cNvSpPr>
            <a:spLocks noChangeShapeType="1"/>
          </p:cNvSpPr>
          <p:nvPr/>
        </p:nvSpPr>
        <p:spPr bwMode="auto">
          <a:xfrm flipH="1">
            <a:off x="2690814" y="4887925"/>
            <a:ext cx="3494087" cy="1587"/>
          </a:xfrm>
          <a:prstGeom prst="line">
            <a:avLst/>
          </a:prstGeom>
          <a:noFill/>
          <a:ln w="38100">
            <a:solidFill>
              <a:schemeClr val="tx1"/>
            </a:solidFill>
            <a:round/>
            <a:headEnd/>
            <a:tailEnd type="arrow" w="lg" len="lg"/>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927413" y="4143387"/>
            <a:ext cx="2957450" cy="8309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2400"/>
              <a:t>Response</a:t>
            </a:r>
          </a:p>
          <a:p>
            <a:pPr eaLnBrk="1" hangingPunct="1"/>
            <a:r>
              <a:rPr lang="en-US" sz="2400"/>
              <a:t>Set-Cookie: XYZ</a:t>
            </a:r>
          </a:p>
        </p:txBody>
      </p:sp>
      <p:sp>
        <p:nvSpPr>
          <p:cNvPr id="1062922" name="Freeform 10"/>
          <p:cNvSpPr>
            <a:spLocks/>
          </p:cNvSpPr>
          <p:nvPr/>
        </p:nvSpPr>
        <p:spPr bwMode="auto">
          <a:xfrm>
            <a:off x="2728913" y="5541963"/>
            <a:ext cx="3187700" cy="958850"/>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3277780" y="5334012"/>
            <a:ext cx="2221321" cy="8309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2400"/>
              <a:t>Request</a:t>
            </a:r>
          </a:p>
          <a:p>
            <a:pPr eaLnBrk="1" hangingPunct="1"/>
            <a:r>
              <a:rPr lang="en-US" sz="2400"/>
              <a:t>Cookie: XYZ</a:t>
            </a:r>
          </a:p>
        </p:txBody>
      </p:sp>
    </p:spTree>
    <p:extLst>
      <p:ext uri="{BB962C8B-B14F-4D97-AF65-F5344CB8AC3E}">
        <p14:creationId xmlns:p14="http://schemas.microsoft.com/office/powerpoint/2010/main" val="807023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bg2"/>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bg2"/>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bg2"/>
                                      </p:to>
                                    </p:animClr>
                                  </p:subTnLst>
                                </p:cTn>
                              </p:par>
                              <p:par>
                                <p:cTn id="21" presetID="1" presetClass="entr" presetSubtype="0" fill="hold" grpId="0" nodeType="withEffect">
                                  <p:stCondLst>
                                    <p:cond delay="0"/>
                                  </p:stCondLst>
                                  <p:childTnLst>
                                    <p:set>
                                      <p:cBhvr>
                                        <p:cTn id="22"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bg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292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build="p"/>
      <p:bldP spid="1062918" grpId="0" animBg="1"/>
      <p:bldP spid="1062919" grpId="0"/>
      <p:bldP spid="1062920" grpId="0" animBg="1"/>
      <p:bldP spid="1062921" grpId="0"/>
      <p:bldP spid="1062922" grpId="0" animBg="1"/>
      <p:bldP spid="106292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ctrTitle"/>
          </p:nvPr>
        </p:nvSpPr>
        <p:spPr/>
        <p:txBody>
          <a:bodyPr/>
          <a:lstStyle/>
          <a:p>
            <a:r>
              <a:rPr lang="en-US" dirty="0" smtClean="0">
                <a:latin typeface="Helvetica" charset="0"/>
                <a:ea typeface="ＭＳ Ｐゴシック" charset="0"/>
                <a:cs typeface="ＭＳ Ｐゴシック" charset="0"/>
              </a:rPr>
              <a:t>HTTP Performance Issues</a:t>
            </a:r>
            <a:endParaRPr lang="en-US" dirty="0">
              <a:latin typeface="Helvetica" charset="0"/>
              <a:ea typeface="ＭＳ Ｐゴシック" charset="0"/>
              <a:cs typeface="ＭＳ Ｐゴシック" charset="0"/>
            </a:endParaRPr>
          </a:p>
        </p:txBody>
      </p:sp>
      <p:sp>
        <p:nvSpPr>
          <p:cNvPr id="3" name="Subtitle 2"/>
          <p:cNvSpPr>
            <a:spLocks noGrp="1"/>
          </p:cNvSpPr>
          <p:nvPr>
            <p:ph type="subTitle" idx="1"/>
          </p:nvPr>
        </p:nvSpPr>
        <p:spPr/>
        <p:txBody>
          <a:bodyPr/>
          <a:lstStyle/>
          <a:p>
            <a:endParaRPr lang="en-US"/>
          </a:p>
        </p:txBody>
      </p:sp>
      <p:sp>
        <p:nvSpPr>
          <p:cNvPr id="59394" name="Rectangle 4"/>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33446981-F131-DC41-B9DA-356F147DB2AB}" type="slidenum">
              <a:rPr lang="en-US" sz="1400" b="0">
                <a:latin typeface="Times New Roman" charset="0"/>
              </a:rPr>
              <a:pPr eaLnBrk="1" hangingPunct="1"/>
              <a:t>81</a:t>
            </a:fld>
            <a:endParaRPr lang="en-US" sz="1400" b="0">
              <a:latin typeface="Times New Roman" charset="0"/>
            </a:endParaRPr>
          </a:p>
        </p:txBody>
      </p:sp>
    </p:spTree>
    <p:extLst>
      <p:ext uri="{BB962C8B-B14F-4D97-AF65-F5344CB8AC3E}">
        <p14:creationId xmlns:p14="http://schemas.microsoft.com/office/powerpoint/2010/main" val="157275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Goals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smtClean="0"/>
              <a:t>Fast downloads</a:t>
            </a:r>
          </a:p>
          <a:p>
            <a:pPr lvl="1"/>
            <a:r>
              <a:rPr lang="en-US" dirty="0"/>
              <a:t>H</a:t>
            </a:r>
            <a:r>
              <a:rPr lang="en-US" dirty="0" smtClean="0"/>
              <a:t>igh availability </a:t>
            </a:r>
          </a:p>
          <a:p>
            <a:endParaRPr lang="en-US" dirty="0"/>
          </a:p>
          <a:p>
            <a:r>
              <a:rPr lang="en-US" dirty="0" smtClean="0"/>
              <a:t>Content provider</a:t>
            </a:r>
          </a:p>
          <a:p>
            <a:pPr lvl="1"/>
            <a:r>
              <a:rPr lang="en-US" dirty="0"/>
              <a:t>H</a:t>
            </a:r>
            <a:r>
              <a:rPr lang="en-US" dirty="0" smtClean="0"/>
              <a:t>appy users (hence, above)</a:t>
            </a:r>
          </a:p>
          <a:p>
            <a:pPr lvl="1"/>
            <a:r>
              <a:rPr lang="en-US" dirty="0"/>
              <a:t>C</a:t>
            </a:r>
            <a:r>
              <a:rPr lang="en-US" dirty="0" smtClean="0"/>
              <a:t>ost-effective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Tree>
    <p:extLst>
      <p:ext uri="{BB962C8B-B14F-4D97-AF65-F5344CB8AC3E}">
        <p14:creationId xmlns:p14="http://schemas.microsoft.com/office/powerpoint/2010/main" val="1140690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a:t>
            </a:r>
          </a:p>
          <a:p>
            <a:pPr lvl="1"/>
            <a:r>
              <a:rPr lang="en-US" dirty="0"/>
              <a:t>H</a:t>
            </a:r>
            <a:r>
              <a:rPr lang="en-US" dirty="0" smtClean="0"/>
              <a:t>igh availability </a:t>
            </a:r>
          </a:p>
          <a:p>
            <a:endParaRPr lang="en-US" dirty="0"/>
          </a:p>
          <a:p>
            <a:r>
              <a:rPr lang="en-US" dirty="0" smtClean="0"/>
              <a:t>Content provider</a:t>
            </a:r>
          </a:p>
          <a:p>
            <a:pPr lvl="1"/>
            <a:r>
              <a:rPr lang="en-US" dirty="0">
                <a:solidFill>
                  <a:schemeClr val="bg2">
                    <a:lumMod val="60000"/>
                    <a:lumOff val="40000"/>
                  </a:schemeClr>
                </a:solidFill>
              </a:rPr>
              <a:t>H</a:t>
            </a:r>
            <a:r>
              <a:rPr lang="en-US" dirty="0" smtClean="0">
                <a:solidFill>
                  <a:schemeClr val="bg2">
                    <a:lumMod val="60000"/>
                    <a:lumOff val="40000"/>
                  </a:schemeClr>
                </a:solidFill>
              </a:rPr>
              <a:t>appy users (hence, above)</a:t>
            </a:r>
          </a:p>
          <a:p>
            <a:pPr lvl="1"/>
            <a:r>
              <a:rPr lang="en-US" dirty="0" smtClean="0"/>
              <a:t>Cost-effective delivery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grpSp>
        <p:nvGrpSpPr>
          <p:cNvPr id="33" name="Group 32"/>
          <p:cNvGrpSpPr/>
          <p:nvPr/>
        </p:nvGrpSpPr>
        <p:grpSpPr>
          <a:xfrm>
            <a:off x="4191000" y="1066800"/>
            <a:ext cx="2895600" cy="1143000"/>
            <a:chOff x="4191000" y="1066800"/>
            <a:chExt cx="2895600" cy="1143000"/>
          </a:xfrm>
        </p:grpSpPr>
        <p:sp>
          <p:nvSpPr>
            <p:cNvPr id="4" name="Rounded Rectangle 3"/>
            <p:cNvSpPr/>
            <p:nvPr/>
          </p:nvSpPr>
          <p:spPr bwMode="auto">
            <a:xfrm>
              <a:off x="4191000" y="1066800"/>
              <a:ext cx="2895600" cy="1143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3836"/>
              <a:endParaRPr lang="en-US"/>
            </a:p>
          </p:txBody>
        </p:sp>
        <p:sp>
          <p:nvSpPr>
            <p:cNvPr id="5" name="TextBox 4"/>
            <p:cNvSpPr txBox="1"/>
            <p:nvPr/>
          </p:nvSpPr>
          <p:spPr>
            <a:xfrm>
              <a:off x="4419599" y="1066800"/>
              <a:ext cx="2355983" cy="1015663"/>
            </a:xfrm>
            <a:prstGeom prst="rect">
              <a:avLst/>
            </a:prstGeom>
            <a:noFill/>
          </p:spPr>
          <p:txBody>
            <a:bodyPr wrap="none" rtlCol="0">
              <a:spAutoFit/>
            </a:bodyPr>
            <a:lstStyle/>
            <a:p>
              <a:r>
                <a:rPr lang="en-US" dirty="0" smtClean="0">
                  <a:latin typeface="+mn-lt"/>
                </a:rPr>
                <a:t>Improve HTTP to </a:t>
              </a:r>
              <a:br>
                <a:rPr lang="en-US" dirty="0" smtClean="0">
                  <a:latin typeface="+mn-lt"/>
                </a:rPr>
              </a:br>
              <a:r>
                <a:rPr lang="en-US" dirty="0" smtClean="0">
                  <a:latin typeface="+mn-lt"/>
                </a:rPr>
                <a:t>compensate for </a:t>
              </a:r>
              <a:br>
                <a:rPr lang="en-US" dirty="0" smtClean="0">
                  <a:latin typeface="+mn-lt"/>
                </a:rPr>
              </a:br>
              <a:r>
                <a:rPr lang="en-US" dirty="0" smtClean="0">
                  <a:latin typeface="+mn-lt"/>
                </a:rPr>
                <a:t>TCP’s weak spots</a:t>
              </a:r>
              <a:endParaRPr lang="en-US" dirty="0">
                <a:latin typeface="+mn-lt"/>
              </a:endParaRPr>
            </a:p>
          </p:txBody>
        </p:sp>
      </p:grpSp>
      <p:cxnSp>
        <p:nvCxnSpPr>
          <p:cNvPr id="7" name="Straight Arrow Connector 6"/>
          <p:cNvCxnSpPr/>
          <p:nvPr/>
        </p:nvCxnSpPr>
        <p:spPr bwMode="auto">
          <a:xfrm flipH="1">
            <a:off x="2381119" y="1574631"/>
            <a:ext cx="1809881" cy="330369"/>
          </a:xfrm>
          <a:prstGeom prst="straightConnector1">
            <a:avLst/>
          </a:prstGeom>
          <a:noFill/>
          <a:ln w="12700" cap="flat" cmpd="sng" algn="ctr">
            <a:solidFill>
              <a:srgbClr val="FC0128"/>
            </a:solidFill>
            <a:prstDash val="solid"/>
            <a:round/>
            <a:headEnd type="none" w="med" len="med"/>
            <a:tailEnd type="arrow"/>
          </a:ln>
          <a:effectLst/>
        </p:spPr>
      </p:cxnSp>
    </p:spTree>
    <p:extLst>
      <p:ext uri="{BB962C8B-B14F-4D97-AF65-F5344CB8AC3E}">
        <p14:creationId xmlns:p14="http://schemas.microsoft.com/office/powerpoint/2010/main" val="100170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a:t>
            </a:r>
          </a:p>
          <a:p>
            <a:pPr lvl="1"/>
            <a:r>
              <a:rPr lang="en-US" dirty="0"/>
              <a:t>H</a:t>
            </a:r>
            <a:r>
              <a:rPr lang="en-US" dirty="0" smtClean="0"/>
              <a:t>igh availability </a:t>
            </a:r>
          </a:p>
          <a:p>
            <a:endParaRPr lang="en-US" dirty="0"/>
          </a:p>
          <a:p>
            <a:r>
              <a:rPr lang="en-US" dirty="0" smtClean="0"/>
              <a:t>Content provider</a:t>
            </a:r>
          </a:p>
          <a:p>
            <a:pPr lvl="1"/>
            <a:r>
              <a:rPr lang="en-US" dirty="0">
                <a:solidFill>
                  <a:schemeClr val="bg2">
                    <a:lumMod val="60000"/>
                    <a:lumOff val="40000"/>
                  </a:schemeClr>
                </a:solidFill>
              </a:rPr>
              <a:t>H</a:t>
            </a:r>
            <a:r>
              <a:rPr lang="en-US" dirty="0" smtClean="0">
                <a:solidFill>
                  <a:schemeClr val="bg2">
                    <a:lumMod val="60000"/>
                    <a:lumOff val="40000"/>
                  </a:schemeClr>
                </a:solidFill>
              </a:rPr>
              <a:t>appy users (hence, above)</a:t>
            </a:r>
          </a:p>
          <a:p>
            <a:pPr lvl="1"/>
            <a:r>
              <a:rPr lang="en-US" dirty="0"/>
              <a:t>C</a:t>
            </a:r>
            <a:r>
              <a:rPr lang="en-US" dirty="0" smtClean="0"/>
              <a:t>ost-effective delivery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8" name="Rounded Rectangle 7"/>
          <p:cNvSpPr/>
          <p:nvPr/>
        </p:nvSpPr>
        <p:spPr bwMode="auto">
          <a:xfrm>
            <a:off x="5562600" y="3200400"/>
            <a:ext cx="3429000" cy="5334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383" tIns="45692" rIns="91383" bIns="45692" numCol="1" rtlCol="0" anchor="ctr" anchorCtr="0" compatLnSpc="1">
            <a:prstTxWarp prst="textNoShape">
              <a:avLst/>
            </a:prstTxWarp>
          </a:bodyPr>
          <a:lstStyle/>
          <a:p>
            <a:pPr defTabSz="913836"/>
            <a:endParaRPr lang="en-US"/>
          </a:p>
        </p:txBody>
      </p:sp>
      <p:cxnSp>
        <p:nvCxnSpPr>
          <p:cNvPr id="9" name="Straight Arrow Connector 8"/>
          <p:cNvCxnSpPr/>
          <p:nvPr/>
        </p:nvCxnSpPr>
        <p:spPr bwMode="auto">
          <a:xfrm flipH="1" flipV="1">
            <a:off x="3276600" y="2082463"/>
            <a:ext cx="2286000" cy="1194138"/>
          </a:xfrm>
          <a:prstGeom prst="straightConnector1">
            <a:avLst/>
          </a:prstGeom>
          <a:noFill/>
          <a:ln w="12700" cap="flat" cmpd="sng" algn="ctr">
            <a:solidFill>
              <a:srgbClr val="FC0128"/>
            </a:solidFill>
            <a:prstDash val="solid"/>
            <a:round/>
            <a:headEnd type="none" w="med" len="med"/>
            <a:tailEnd type="arrow"/>
          </a:ln>
          <a:effectLst/>
        </p:spPr>
      </p:cxnSp>
      <p:sp>
        <p:nvSpPr>
          <p:cNvPr id="10" name="TextBox 9"/>
          <p:cNvSpPr txBox="1"/>
          <p:nvPr/>
        </p:nvSpPr>
        <p:spPr>
          <a:xfrm>
            <a:off x="5743081" y="3276601"/>
            <a:ext cx="3248531" cy="400110"/>
          </a:xfrm>
          <a:prstGeom prst="rect">
            <a:avLst/>
          </a:prstGeom>
          <a:noFill/>
        </p:spPr>
        <p:txBody>
          <a:bodyPr wrap="none" lIns="91383" tIns="45692" rIns="91383" bIns="45692" rtlCol="0">
            <a:spAutoFit/>
          </a:bodyPr>
          <a:lstStyle/>
          <a:p>
            <a:pPr algn="ctr"/>
            <a:r>
              <a:rPr lang="en-US" dirty="0" smtClean="0">
                <a:latin typeface="+mn-lt"/>
              </a:rPr>
              <a:t>Caching and Replication</a:t>
            </a:r>
            <a:endParaRPr lang="en-US" dirty="0">
              <a:latin typeface="+mn-lt"/>
            </a:endParaRPr>
          </a:p>
        </p:txBody>
      </p:sp>
      <p:cxnSp>
        <p:nvCxnSpPr>
          <p:cNvPr id="15" name="Straight Arrow Connector 14"/>
          <p:cNvCxnSpPr/>
          <p:nvPr/>
        </p:nvCxnSpPr>
        <p:spPr bwMode="auto">
          <a:xfrm flipH="1" flipV="1">
            <a:off x="3276600" y="2590800"/>
            <a:ext cx="2286000" cy="1066800"/>
          </a:xfrm>
          <a:prstGeom prst="straightConnector1">
            <a:avLst/>
          </a:prstGeom>
          <a:noFill/>
          <a:ln w="12700" cap="flat" cmpd="sng" algn="ctr">
            <a:solidFill>
              <a:srgbClr val="FC0128"/>
            </a:solidFill>
            <a:prstDash val="solid"/>
            <a:round/>
            <a:headEnd type="none" w="med" len="med"/>
            <a:tailEnd type="arrow"/>
          </a:ln>
          <a:effectLst/>
        </p:spPr>
      </p:cxnSp>
      <p:cxnSp>
        <p:nvCxnSpPr>
          <p:cNvPr id="18" name="Straight Arrow Connector 17"/>
          <p:cNvCxnSpPr/>
          <p:nvPr/>
        </p:nvCxnSpPr>
        <p:spPr bwMode="auto">
          <a:xfrm flipH="1">
            <a:off x="3238500" y="3733800"/>
            <a:ext cx="2400300" cy="1981201"/>
          </a:xfrm>
          <a:prstGeom prst="straightConnector1">
            <a:avLst/>
          </a:prstGeom>
          <a:noFill/>
          <a:ln w="12700" cap="flat" cmpd="sng" algn="ctr">
            <a:solidFill>
              <a:srgbClr val="FC0128"/>
            </a:solidFill>
            <a:prstDash val="solid"/>
            <a:round/>
            <a:headEnd type="none" w="med" len="med"/>
            <a:tailEnd type="arrow"/>
          </a:ln>
          <a:effectLst/>
        </p:spPr>
      </p:cxnSp>
      <p:cxnSp>
        <p:nvCxnSpPr>
          <p:cNvPr id="23" name="Straight Arrow Connector 22"/>
          <p:cNvCxnSpPr/>
          <p:nvPr/>
        </p:nvCxnSpPr>
        <p:spPr bwMode="auto">
          <a:xfrm flipH="1">
            <a:off x="6019800" y="3746500"/>
            <a:ext cx="1054100" cy="621964"/>
          </a:xfrm>
          <a:prstGeom prst="straightConnector1">
            <a:avLst/>
          </a:prstGeom>
          <a:noFill/>
          <a:ln w="12700" cap="flat" cmpd="sng" algn="ctr">
            <a:solidFill>
              <a:srgbClr val="FC0128"/>
            </a:solidFill>
            <a:prstDash val="sysDash"/>
            <a:round/>
            <a:headEnd type="none" w="med" len="med"/>
            <a:tailEnd type="arrow"/>
          </a:ln>
          <a:effectLst/>
        </p:spPr>
      </p:cxnSp>
      <p:grpSp>
        <p:nvGrpSpPr>
          <p:cNvPr id="16" name="Group 15"/>
          <p:cNvGrpSpPr/>
          <p:nvPr/>
        </p:nvGrpSpPr>
        <p:grpSpPr>
          <a:xfrm>
            <a:off x="4191000" y="1066800"/>
            <a:ext cx="2895600" cy="1143000"/>
            <a:chOff x="4191000" y="1066800"/>
            <a:chExt cx="2895600" cy="1143000"/>
          </a:xfrm>
        </p:grpSpPr>
        <p:sp>
          <p:nvSpPr>
            <p:cNvPr id="17" name="Rounded Rectangle 16"/>
            <p:cNvSpPr/>
            <p:nvPr/>
          </p:nvSpPr>
          <p:spPr bwMode="auto">
            <a:xfrm>
              <a:off x="4191000" y="1066800"/>
              <a:ext cx="2895600" cy="1143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3836"/>
              <a:endParaRPr lang="en-US"/>
            </a:p>
          </p:txBody>
        </p:sp>
        <p:sp>
          <p:nvSpPr>
            <p:cNvPr id="19" name="TextBox 18"/>
            <p:cNvSpPr txBox="1"/>
            <p:nvPr/>
          </p:nvSpPr>
          <p:spPr>
            <a:xfrm>
              <a:off x="4419599" y="1066800"/>
              <a:ext cx="2355983" cy="1015663"/>
            </a:xfrm>
            <a:prstGeom prst="rect">
              <a:avLst/>
            </a:prstGeom>
            <a:noFill/>
          </p:spPr>
          <p:txBody>
            <a:bodyPr wrap="none" rtlCol="0">
              <a:spAutoFit/>
            </a:bodyPr>
            <a:lstStyle/>
            <a:p>
              <a:r>
                <a:rPr lang="en-US" dirty="0" smtClean="0">
                  <a:latin typeface="+mn-lt"/>
                </a:rPr>
                <a:t>Improve HTTP to </a:t>
              </a:r>
              <a:br>
                <a:rPr lang="en-US" dirty="0" smtClean="0">
                  <a:latin typeface="+mn-lt"/>
                </a:rPr>
              </a:br>
              <a:r>
                <a:rPr lang="en-US" dirty="0" smtClean="0">
                  <a:latin typeface="+mn-lt"/>
                </a:rPr>
                <a:t>compensate for </a:t>
              </a:r>
              <a:br>
                <a:rPr lang="en-US" dirty="0" smtClean="0">
                  <a:latin typeface="+mn-lt"/>
                </a:rPr>
              </a:br>
              <a:r>
                <a:rPr lang="en-US" dirty="0" smtClean="0">
                  <a:latin typeface="+mn-lt"/>
                </a:rPr>
                <a:t>TCP’s weak spots</a:t>
              </a:r>
              <a:endParaRPr lang="en-US" dirty="0">
                <a:latin typeface="+mn-lt"/>
              </a:endParaRPr>
            </a:p>
          </p:txBody>
        </p:sp>
      </p:grpSp>
    </p:spTree>
    <p:extLst>
      <p:ext uri="{BB962C8B-B14F-4D97-AF65-F5344CB8AC3E}">
        <p14:creationId xmlns:p14="http://schemas.microsoft.com/office/powerpoint/2010/main" val="1588383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a:t>
            </a:r>
            <a:r>
              <a:rPr lang="en-US" dirty="0" err="1" smtClean="0"/>
              <a:t>commn</a:t>
            </a:r>
            <a:r>
              <a:rPr lang="en-US" dirty="0" smtClean="0"/>
              <a:t>.!)</a:t>
            </a:r>
          </a:p>
          <a:p>
            <a:pPr lvl="1"/>
            <a:r>
              <a:rPr lang="en-US" dirty="0"/>
              <a:t>H</a:t>
            </a:r>
            <a:r>
              <a:rPr lang="en-US" dirty="0" smtClean="0"/>
              <a:t>igh availability </a:t>
            </a:r>
          </a:p>
          <a:p>
            <a:endParaRPr lang="en-US" dirty="0"/>
          </a:p>
          <a:p>
            <a:r>
              <a:rPr lang="en-US" dirty="0" smtClean="0"/>
              <a:t>Content provider</a:t>
            </a:r>
          </a:p>
          <a:p>
            <a:pPr lvl="1"/>
            <a:r>
              <a:rPr lang="en-US" dirty="0">
                <a:solidFill>
                  <a:schemeClr val="bg2">
                    <a:lumMod val="60000"/>
                    <a:lumOff val="40000"/>
                  </a:schemeClr>
                </a:solidFill>
              </a:rPr>
              <a:t>H</a:t>
            </a:r>
            <a:r>
              <a:rPr lang="en-US" dirty="0" smtClean="0">
                <a:solidFill>
                  <a:schemeClr val="bg2">
                    <a:lumMod val="60000"/>
                    <a:lumOff val="40000"/>
                  </a:schemeClr>
                </a:solidFill>
              </a:rPr>
              <a:t>appy users (hence, above)</a:t>
            </a:r>
          </a:p>
          <a:p>
            <a:pPr lvl="1"/>
            <a:r>
              <a:rPr lang="en-US" dirty="0"/>
              <a:t>C</a:t>
            </a:r>
            <a:r>
              <a:rPr lang="en-US" dirty="0" smtClean="0"/>
              <a:t>ost-effective delivery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8" name="Rounded Rectangle 7"/>
          <p:cNvSpPr/>
          <p:nvPr/>
        </p:nvSpPr>
        <p:spPr bwMode="auto">
          <a:xfrm>
            <a:off x="5562600" y="3200400"/>
            <a:ext cx="3429000" cy="5334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383" tIns="45692" rIns="91383" bIns="45692" numCol="1" rtlCol="0" anchor="ctr" anchorCtr="0" compatLnSpc="1">
            <a:prstTxWarp prst="textNoShape">
              <a:avLst/>
            </a:prstTxWarp>
          </a:bodyPr>
          <a:lstStyle/>
          <a:p>
            <a:pPr defTabSz="913836"/>
            <a:endParaRPr lang="en-US"/>
          </a:p>
        </p:txBody>
      </p:sp>
      <p:sp>
        <p:nvSpPr>
          <p:cNvPr id="10" name="TextBox 9"/>
          <p:cNvSpPr txBox="1"/>
          <p:nvPr/>
        </p:nvSpPr>
        <p:spPr>
          <a:xfrm>
            <a:off x="5743081" y="3276601"/>
            <a:ext cx="3248531" cy="400110"/>
          </a:xfrm>
          <a:prstGeom prst="rect">
            <a:avLst/>
          </a:prstGeom>
          <a:noFill/>
        </p:spPr>
        <p:txBody>
          <a:bodyPr wrap="none" lIns="91383" tIns="45692" rIns="91383" bIns="45692" rtlCol="0">
            <a:spAutoFit/>
          </a:bodyPr>
          <a:lstStyle/>
          <a:p>
            <a:pPr algn="ctr"/>
            <a:r>
              <a:rPr lang="en-US" dirty="0" smtClean="0">
                <a:latin typeface="+mn-lt"/>
              </a:rPr>
              <a:t>Caching and Replication</a:t>
            </a:r>
            <a:endParaRPr lang="en-US" dirty="0">
              <a:latin typeface="+mn-lt"/>
            </a:endParaRPr>
          </a:p>
        </p:txBody>
      </p:sp>
      <p:sp>
        <p:nvSpPr>
          <p:cNvPr id="28" name="Rounded Rectangle 27"/>
          <p:cNvSpPr/>
          <p:nvPr/>
        </p:nvSpPr>
        <p:spPr bwMode="auto">
          <a:xfrm>
            <a:off x="4495800" y="5867400"/>
            <a:ext cx="4419600" cy="762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383" tIns="45692" rIns="91383" bIns="45692" numCol="1" rtlCol="0" anchor="ctr" anchorCtr="0" compatLnSpc="1">
            <a:prstTxWarp prst="textNoShape">
              <a:avLst/>
            </a:prstTxWarp>
          </a:bodyPr>
          <a:lstStyle/>
          <a:p>
            <a:pPr defTabSz="913836"/>
            <a:endParaRPr lang="en-US"/>
          </a:p>
        </p:txBody>
      </p:sp>
      <p:sp>
        <p:nvSpPr>
          <p:cNvPr id="29" name="TextBox 28"/>
          <p:cNvSpPr txBox="1"/>
          <p:nvPr/>
        </p:nvSpPr>
        <p:spPr>
          <a:xfrm>
            <a:off x="4343412" y="5867401"/>
            <a:ext cx="4800599" cy="707886"/>
          </a:xfrm>
          <a:prstGeom prst="rect">
            <a:avLst/>
          </a:prstGeom>
          <a:noFill/>
        </p:spPr>
        <p:txBody>
          <a:bodyPr wrap="square" lIns="91383" tIns="45692" rIns="91383" bIns="45692" rtlCol="0">
            <a:spAutoFit/>
          </a:bodyPr>
          <a:lstStyle/>
          <a:p>
            <a:pPr algn="ctr"/>
            <a:r>
              <a:rPr lang="en-US" dirty="0" smtClean="0">
                <a:latin typeface="+mn-lt"/>
              </a:rPr>
              <a:t>Exploit economies of scale </a:t>
            </a:r>
            <a:br>
              <a:rPr lang="en-US" dirty="0" smtClean="0">
                <a:latin typeface="+mn-lt"/>
              </a:rPr>
            </a:br>
            <a:r>
              <a:rPr lang="en-US" dirty="0" smtClean="0">
                <a:latin typeface="+mn-lt"/>
              </a:rPr>
              <a:t>(Webhosting, CDNs, datacenters)</a:t>
            </a:r>
            <a:endParaRPr lang="en-US" dirty="0">
              <a:latin typeface="+mn-lt"/>
            </a:endParaRPr>
          </a:p>
        </p:txBody>
      </p:sp>
      <p:cxnSp>
        <p:nvCxnSpPr>
          <p:cNvPr id="30" name="Straight Arrow Connector 29"/>
          <p:cNvCxnSpPr/>
          <p:nvPr/>
        </p:nvCxnSpPr>
        <p:spPr bwMode="auto">
          <a:xfrm flipH="1" flipV="1">
            <a:off x="4572000" y="4572001"/>
            <a:ext cx="685800" cy="1241286"/>
          </a:xfrm>
          <a:prstGeom prst="straightConnector1">
            <a:avLst/>
          </a:prstGeom>
          <a:noFill/>
          <a:ln w="12700" cap="flat" cmpd="sng" algn="ctr">
            <a:solidFill>
              <a:srgbClr val="FC0128"/>
            </a:solidFill>
            <a:prstDash val="solid"/>
            <a:round/>
            <a:headEnd type="none" w="med" len="med"/>
            <a:tailEnd type="arrow"/>
          </a:ln>
          <a:effectLst/>
        </p:spPr>
      </p:cxnSp>
      <p:grpSp>
        <p:nvGrpSpPr>
          <p:cNvPr id="16" name="Group 15"/>
          <p:cNvGrpSpPr/>
          <p:nvPr/>
        </p:nvGrpSpPr>
        <p:grpSpPr>
          <a:xfrm>
            <a:off x="4191000" y="1066800"/>
            <a:ext cx="2895600" cy="1143000"/>
            <a:chOff x="4191000" y="1066800"/>
            <a:chExt cx="2895600" cy="1143000"/>
          </a:xfrm>
        </p:grpSpPr>
        <p:sp>
          <p:nvSpPr>
            <p:cNvPr id="17" name="Rounded Rectangle 16"/>
            <p:cNvSpPr/>
            <p:nvPr/>
          </p:nvSpPr>
          <p:spPr bwMode="auto">
            <a:xfrm>
              <a:off x="4191000" y="1066800"/>
              <a:ext cx="2895600" cy="1143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3836"/>
              <a:endParaRPr lang="en-US"/>
            </a:p>
          </p:txBody>
        </p:sp>
        <p:sp>
          <p:nvSpPr>
            <p:cNvPr id="19" name="TextBox 18"/>
            <p:cNvSpPr txBox="1"/>
            <p:nvPr/>
          </p:nvSpPr>
          <p:spPr>
            <a:xfrm>
              <a:off x="4419599" y="1066800"/>
              <a:ext cx="2355983" cy="1015663"/>
            </a:xfrm>
            <a:prstGeom prst="rect">
              <a:avLst/>
            </a:prstGeom>
            <a:noFill/>
          </p:spPr>
          <p:txBody>
            <a:bodyPr wrap="none" rtlCol="0">
              <a:spAutoFit/>
            </a:bodyPr>
            <a:lstStyle/>
            <a:p>
              <a:r>
                <a:rPr lang="en-US" dirty="0" smtClean="0">
                  <a:latin typeface="+mn-lt"/>
                </a:rPr>
                <a:t>Improve HTTP to </a:t>
              </a:r>
              <a:br>
                <a:rPr lang="en-US" dirty="0" smtClean="0">
                  <a:latin typeface="+mn-lt"/>
                </a:rPr>
              </a:br>
              <a:r>
                <a:rPr lang="en-US" dirty="0" smtClean="0">
                  <a:latin typeface="+mn-lt"/>
                </a:rPr>
                <a:t>compensate for </a:t>
              </a:r>
              <a:br>
                <a:rPr lang="en-US" dirty="0" smtClean="0">
                  <a:latin typeface="+mn-lt"/>
                </a:rPr>
              </a:br>
              <a:r>
                <a:rPr lang="en-US" dirty="0" smtClean="0">
                  <a:latin typeface="+mn-lt"/>
                </a:rPr>
                <a:t>TCP’s weak spots</a:t>
              </a:r>
              <a:endParaRPr lang="en-US" dirty="0">
                <a:latin typeface="+mn-lt"/>
              </a:endParaRPr>
            </a:p>
          </p:txBody>
        </p:sp>
      </p:grpSp>
    </p:spTree>
    <p:extLst>
      <p:ext uri="{BB962C8B-B14F-4D97-AF65-F5344CB8AC3E}">
        <p14:creationId xmlns:p14="http://schemas.microsoft.com/office/powerpoint/2010/main" val="590688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HTTP Performance</a:t>
            </a:r>
          </a:p>
        </p:txBody>
      </p:sp>
      <p:sp>
        <p:nvSpPr>
          <p:cNvPr id="1143811" name="Rectangle 3"/>
          <p:cNvSpPr>
            <a:spLocks noGrp="1" noChangeArrowheads="1"/>
          </p:cNvSpPr>
          <p:nvPr>
            <p:ph idx="1"/>
          </p:nvPr>
        </p:nvSpPr>
        <p:spPr/>
        <p:txBody>
          <a:bodyPr/>
          <a:lstStyle/>
          <a:p>
            <a:r>
              <a:rPr lang="en-US" dirty="0">
                <a:latin typeface="Arial" charset="0"/>
                <a:cs typeface="Arial" charset="0"/>
              </a:rPr>
              <a:t>Most Web pages have multiple </a:t>
            </a:r>
            <a:r>
              <a:rPr lang="en-US" dirty="0" smtClean="0">
                <a:latin typeface="Arial" charset="0"/>
                <a:cs typeface="Arial" charset="0"/>
              </a:rPr>
              <a:t>objects</a:t>
            </a:r>
          </a:p>
          <a:p>
            <a:pPr lvl="1"/>
            <a:r>
              <a:rPr lang="en-US" i="1" dirty="0" smtClean="0">
                <a:latin typeface="Arial" charset="0"/>
                <a:ea typeface="Arial" charset="0"/>
                <a:cs typeface="Arial" charset="0"/>
              </a:rPr>
              <a:t>e.g.,</a:t>
            </a:r>
            <a:r>
              <a:rPr lang="en-US" dirty="0" smtClean="0">
                <a:latin typeface="Arial" charset="0"/>
                <a:ea typeface="Arial" charset="0"/>
                <a:cs typeface="Arial" charset="0"/>
              </a:rPr>
              <a:t> HTML file and a bunch of embedded images</a:t>
            </a:r>
          </a:p>
          <a:p>
            <a:pPr lvl="8"/>
            <a:endParaRPr lang="en-US" dirty="0">
              <a:latin typeface="Arial" charset="0"/>
              <a:cs typeface="Arial" charset="0"/>
            </a:endParaRPr>
          </a:p>
          <a:p>
            <a:pPr>
              <a:lnSpc>
                <a:spcPct val="90000"/>
              </a:lnSpc>
            </a:pPr>
            <a:r>
              <a:rPr lang="en-US" dirty="0">
                <a:latin typeface="Arial" charset="0"/>
                <a:cs typeface="Arial" charset="0"/>
              </a:rPr>
              <a:t>How do you retrieve those </a:t>
            </a:r>
            <a:r>
              <a:rPr lang="en-US" dirty="0" smtClean="0">
                <a:latin typeface="Arial" charset="0"/>
                <a:cs typeface="Arial" charset="0"/>
              </a:rPr>
              <a:t>objects (naively)?</a:t>
            </a:r>
            <a:endParaRPr lang="en-US" dirty="0">
              <a:latin typeface="Arial" charset="0"/>
              <a:cs typeface="Arial" charset="0"/>
            </a:endParaRPr>
          </a:p>
          <a:p>
            <a:pPr lvl="1">
              <a:lnSpc>
                <a:spcPct val="80000"/>
              </a:lnSpc>
            </a:pPr>
            <a:r>
              <a:rPr lang="en-US" i="1" dirty="0" smtClean="0">
                <a:latin typeface="Arial" charset="0"/>
                <a:cs typeface="Arial" charset="0"/>
              </a:rPr>
              <a:t>One </a:t>
            </a:r>
            <a:r>
              <a:rPr lang="en-US" i="1" dirty="0">
                <a:latin typeface="Arial" charset="0"/>
                <a:cs typeface="Arial" charset="0"/>
              </a:rPr>
              <a:t>item at a </a:t>
            </a:r>
            <a:r>
              <a:rPr lang="en-US" i="1" dirty="0" smtClean="0">
                <a:latin typeface="Arial" charset="0"/>
                <a:cs typeface="Arial" charset="0"/>
              </a:rPr>
              <a:t>time</a:t>
            </a:r>
          </a:p>
          <a:p>
            <a:pPr lvl="6">
              <a:lnSpc>
                <a:spcPct val="80000"/>
              </a:lnSpc>
            </a:pPr>
            <a:endParaRPr lang="en-US" i="1" dirty="0">
              <a:latin typeface="Arial" charset="0"/>
              <a:cs typeface="Arial" charset="0"/>
            </a:endParaRPr>
          </a:p>
          <a:p>
            <a:pPr>
              <a:lnSpc>
                <a:spcPct val="80000"/>
              </a:lnSpc>
            </a:pPr>
            <a:r>
              <a:rPr lang="en-US" b="1" dirty="0" smtClean="0">
                <a:solidFill>
                  <a:srgbClr val="FF0000"/>
                </a:solidFill>
                <a:latin typeface="Arial" charset="0"/>
                <a:cs typeface="Arial" charset="0"/>
              </a:rPr>
              <a:t>New TCP connection per (small) object!</a:t>
            </a:r>
          </a:p>
          <a:p>
            <a:pPr lvl="6">
              <a:lnSpc>
                <a:spcPct val="80000"/>
              </a:lnSpc>
            </a:pPr>
            <a:endParaRPr lang="en-US" dirty="0">
              <a:solidFill>
                <a:srgbClr val="FF0000"/>
              </a:solidFill>
              <a:latin typeface="Arial" charset="0"/>
              <a:cs typeface="Arial" charset="0"/>
            </a:endParaRPr>
          </a:p>
          <a:p>
            <a:pPr>
              <a:lnSpc>
                <a:spcPct val="80000"/>
              </a:lnSpc>
            </a:pPr>
            <a:r>
              <a:rPr lang="en-US" dirty="0" smtClean="0">
                <a:latin typeface="Arial" charset="0"/>
                <a:cs typeface="Arial" charset="0"/>
              </a:rPr>
              <a:t>Therefore, 2RTTs per object</a:t>
            </a:r>
          </a:p>
          <a:p>
            <a:pPr lvl="1">
              <a:lnSpc>
                <a:spcPct val="80000"/>
              </a:lnSpc>
            </a:pPr>
            <a:r>
              <a:rPr lang="en-US" dirty="0" smtClean="0">
                <a:latin typeface="Arial" charset="0"/>
                <a:cs typeface="Arial" charset="0"/>
              </a:rPr>
              <a:t>TCP establishment</a:t>
            </a:r>
          </a:p>
          <a:p>
            <a:pPr lvl="1">
              <a:lnSpc>
                <a:spcPct val="80000"/>
              </a:lnSpc>
            </a:pPr>
            <a:r>
              <a:rPr lang="en-US" dirty="0" smtClean="0">
                <a:latin typeface="Arial" charset="0"/>
                <a:cs typeface="Arial" charset="0"/>
              </a:rPr>
              <a:t>HTTP request-response</a:t>
            </a:r>
          </a:p>
          <a:p>
            <a:pPr lvl="8">
              <a:lnSpc>
                <a:spcPct val="80000"/>
              </a:lnSpc>
            </a:pPr>
            <a:endParaRPr lang="en-US" dirty="0">
              <a:latin typeface="Arial" charset="0"/>
              <a:cs typeface="Arial" charset="0"/>
            </a:endParaRPr>
          </a:p>
        </p:txBody>
      </p:sp>
    </p:spTree>
    <p:extLst>
      <p:ext uri="{BB962C8B-B14F-4D97-AF65-F5344CB8AC3E}">
        <p14:creationId xmlns:p14="http://schemas.microsoft.com/office/powerpoint/2010/main" val="2036993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43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381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381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438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smtClean="0"/>
              <a:t>Why Not 3 RTTs?</a:t>
            </a:r>
            <a:endParaRPr lang="en-US" dirty="0"/>
          </a:p>
        </p:txBody>
      </p:sp>
      <p:sp>
        <p:nvSpPr>
          <p:cNvPr id="2" name="Content Placeholder 1"/>
          <p:cNvSpPr>
            <a:spLocks noGrp="1"/>
          </p:cNvSpPr>
          <p:nvPr>
            <p:ph idx="1"/>
          </p:nvPr>
        </p:nvSpPr>
        <p:spPr/>
        <p:txBody>
          <a:bodyPr/>
          <a:lstStyle/>
          <a:p>
            <a:endParaRPr lang="en-US" dirty="0"/>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7" name="Text Box 5"/>
          <p:cNvSpPr txBox="1">
            <a:spLocks noChangeArrowheads="1"/>
          </p:cNvSpPr>
          <p:nvPr/>
        </p:nvSpPr>
        <p:spPr bwMode="auto">
          <a:xfrm>
            <a:off x="2887014" y="1828801"/>
            <a:ext cx="839498"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a:latin typeface="+mn-lt"/>
              </a:rPr>
              <a:t>Client</a:t>
            </a:r>
          </a:p>
        </p:txBody>
      </p:sp>
      <p:sp>
        <p:nvSpPr>
          <p:cNvPr id="1656838" name="Text Box 6"/>
          <p:cNvSpPr txBox="1">
            <a:spLocks noChangeArrowheads="1"/>
          </p:cNvSpPr>
          <p:nvPr/>
        </p:nvSpPr>
        <p:spPr bwMode="auto">
          <a:xfrm>
            <a:off x="5432255" y="1884364"/>
            <a:ext cx="930618"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dirty="0">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0" name="Text Box 8"/>
          <p:cNvSpPr txBox="1">
            <a:spLocks noChangeArrowheads="1"/>
          </p:cNvSpPr>
          <p:nvPr/>
        </p:nvSpPr>
        <p:spPr bwMode="auto">
          <a:xfrm rot="305992">
            <a:off x="4152497" y="2170113"/>
            <a:ext cx="1178735"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SYN</a:t>
            </a:r>
            <a:endParaRPr lang="en-US" sz="1800" b="0" dirty="0">
              <a:latin typeface="+mn-lt"/>
            </a:endParaRP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2" name="Text Box 10"/>
          <p:cNvSpPr txBox="1">
            <a:spLocks noChangeArrowheads="1"/>
          </p:cNvSpPr>
          <p:nvPr/>
        </p:nvSpPr>
        <p:spPr bwMode="auto">
          <a:xfrm rot="-285611">
            <a:off x="3638720" y="2568575"/>
            <a:ext cx="1717344"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SYN/ACK</a:t>
            </a:r>
            <a:endParaRPr lang="en-US" sz="1800" b="0" dirty="0">
              <a:latin typeface="+mn-lt"/>
            </a:endParaRPr>
          </a:p>
        </p:txBody>
      </p:sp>
      <p:sp>
        <p:nvSpPr>
          <p:cNvPr id="1656843" name="Line 11"/>
          <p:cNvSpPr>
            <a:spLocks noChangeShapeType="1"/>
          </p:cNvSpPr>
          <p:nvPr/>
        </p:nvSpPr>
        <p:spPr bwMode="auto">
          <a:xfrm>
            <a:off x="3460750" y="3467100"/>
            <a:ext cx="2438400" cy="4572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latin typeface="+mn-lt"/>
            </a:endParaRPr>
          </a:p>
        </p:txBody>
      </p:sp>
      <p:sp>
        <p:nvSpPr>
          <p:cNvPr id="1656854" name="Text Box 22"/>
          <p:cNvSpPr txBox="1">
            <a:spLocks noChangeArrowheads="1"/>
          </p:cNvSpPr>
          <p:nvPr/>
        </p:nvSpPr>
        <p:spPr bwMode="auto">
          <a:xfrm>
            <a:off x="1908802" y="2400302"/>
            <a:ext cx="1323359"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Establish</a:t>
            </a:r>
          </a:p>
          <a:p>
            <a:r>
              <a:rPr lang="en-US" sz="1800" b="0">
                <a:latin typeface="+mn-lt"/>
              </a:rPr>
              <a:t>connection</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Client </a:t>
            </a:r>
          </a:p>
          <a:p>
            <a:r>
              <a:rPr lang="en-US" sz="1800" b="0">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58" name="Line 26"/>
          <p:cNvSpPr>
            <a:spLocks noChangeShapeType="1"/>
          </p:cNvSpPr>
          <p:nvPr/>
        </p:nvSpPr>
        <p:spPr bwMode="auto">
          <a:xfrm flipV="1">
            <a:off x="3003550" y="4267200"/>
            <a:ext cx="4572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59" name="Text Box 27"/>
          <p:cNvSpPr txBox="1">
            <a:spLocks noChangeArrowheads="1"/>
          </p:cNvSpPr>
          <p:nvPr/>
        </p:nvSpPr>
        <p:spPr bwMode="auto">
          <a:xfrm>
            <a:off x="587375" y="4267200"/>
            <a:ext cx="3070225"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
        <p:nvSpPr>
          <p:cNvPr id="29" name="Line 7"/>
          <p:cNvSpPr>
            <a:spLocks noChangeShapeType="1"/>
          </p:cNvSpPr>
          <p:nvPr/>
        </p:nvSpPr>
        <p:spPr bwMode="auto">
          <a:xfrm>
            <a:off x="3460750" y="4267200"/>
            <a:ext cx="2438400" cy="2286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30" name="Line 9"/>
          <p:cNvSpPr>
            <a:spLocks noChangeShapeType="1"/>
          </p:cNvSpPr>
          <p:nvPr/>
        </p:nvSpPr>
        <p:spPr bwMode="auto">
          <a:xfrm flipH="1">
            <a:off x="3412229" y="4572000"/>
            <a:ext cx="2438400" cy="2286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31" name="Text Box 10"/>
          <p:cNvSpPr txBox="1">
            <a:spLocks noChangeArrowheads="1"/>
          </p:cNvSpPr>
          <p:nvPr/>
        </p:nvSpPr>
        <p:spPr bwMode="auto">
          <a:xfrm rot="-285611">
            <a:off x="3878923" y="4485442"/>
            <a:ext cx="1602055"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FIN/ACK</a:t>
            </a:r>
            <a:endParaRPr lang="en-US" sz="1800" b="0" dirty="0">
              <a:latin typeface="+mn-lt"/>
            </a:endParaRPr>
          </a:p>
        </p:txBody>
      </p:sp>
      <p:sp>
        <p:nvSpPr>
          <p:cNvPr id="32" name="Text Box 8"/>
          <p:cNvSpPr txBox="1">
            <a:spLocks noChangeArrowheads="1"/>
          </p:cNvSpPr>
          <p:nvPr/>
        </p:nvSpPr>
        <p:spPr bwMode="auto">
          <a:xfrm rot="305992">
            <a:off x="4318905" y="4161905"/>
            <a:ext cx="1076143"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FIN</a:t>
            </a:r>
            <a:endParaRPr lang="en-US" sz="1800" b="0" dirty="0">
              <a:latin typeface="+mn-lt"/>
            </a:endParaRPr>
          </a:p>
        </p:txBody>
      </p:sp>
      <p:sp>
        <p:nvSpPr>
          <p:cNvPr id="33" name="Line 7"/>
          <p:cNvSpPr>
            <a:spLocks noChangeShapeType="1"/>
          </p:cNvSpPr>
          <p:nvPr/>
        </p:nvSpPr>
        <p:spPr bwMode="auto">
          <a:xfrm>
            <a:off x="3435350" y="4800600"/>
            <a:ext cx="2438400" cy="2286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34" name="Text Box 8"/>
          <p:cNvSpPr txBox="1">
            <a:spLocks noChangeArrowheads="1"/>
          </p:cNvSpPr>
          <p:nvPr/>
        </p:nvSpPr>
        <p:spPr bwMode="auto">
          <a:xfrm rot="305992">
            <a:off x="4219292" y="4775500"/>
            <a:ext cx="1166039"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ACK</a:t>
            </a:r>
            <a:endParaRPr lang="en-US" sz="1800" b="0" dirty="0">
              <a:latin typeface="+mn-lt"/>
            </a:endParaRPr>
          </a:p>
        </p:txBody>
      </p:sp>
    </p:spTree>
    <p:extLst>
      <p:ext uri="{BB962C8B-B14F-4D97-AF65-F5344CB8AC3E}">
        <p14:creationId xmlns:p14="http://schemas.microsoft.com/office/powerpoint/2010/main" val="1518094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solidFill>
                  <a:srgbClr val="FF0000"/>
                </a:solidFill>
                <a:latin typeface="Helvetica" charset="0"/>
                <a:ea typeface="ＭＳ Ｐゴシック" charset="0"/>
                <a:cs typeface="ＭＳ Ｐゴシック" charset="0"/>
              </a:rPr>
              <a:t>Concurrent</a:t>
            </a:r>
            <a:r>
              <a:rPr lang="en-US" sz="3200" dirty="0">
                <a:latin typeface="Helvetica" charset="0"/>
                <a:ea typeface="ＭＳ Ｐゴシック" charset="0"/>
                <a:cs typeface="ＭＳ Ｐゴシック" charset="0"/>
              </a:rPr>
              <a:t> Requests &amp; Responses</a:t>
            </a:r>
          </a:p>
        </p:txBody>
      </p:sp>
      <p:sp>
        <p:nvSpPr>
          <p:cNvPr id="1149955" name="Rectangle 3"/>
          <p:cNvSpPr>
            <a:spLocks noGrp="1" noChangeArrowheads="1"/>
          </p:cNvSpPr>
          <p:nvPr>
            <p:ph idx="1"/>
          </p:nvPr>
        </p:nvSpPr>
        <p:spPr/>
        <p:txBody>
          <a:bodyPr/>
          <a:lstStyle/>
          <a:p>
            <a:r>
              <a:rPr lang="en-US" sz="2400" dirty="0">
                <a:latin typeface="Arial" charset="0"/>
                <a:cs typeface="Arial" charset="0"/>
              </a:rPr>
              <a:t>Use multiple connections </a:t>
            </a:r>
            <a:r>
              <a:rPr lang="en-US" sz="2400" i="1" dirty="0">
                <a:latin typeface="Arial" charset="0"/>
                <a:cs typeface="Arial" charset="0"/>
              </a:rPr>
              <a:t>in parallel</a:t>
            </a:r>
            <a:endParaRPr lang="en-US" sz="2400" dirty="0">
              <a:latin typeface="Arial" charset="0"/>
              <a:cs typeface="Arial" charset="0"/>
            </a:endParaRPr>
          </a:p>
          <a:p>
            <a:r>
              <a:rPr lang="en-US" sz="2400" dirty="0">
                <a:latin typeface="Arial" charset="0"/>
                <a:cs typeface="Arial" charset="0"/>
              </a:rPr>
              <a:t>Does not necessarily </a:t>
            </a:r>
            <a:br>
              <a:rPr lang="en-US" sz="2400" dirty="0">
                <a:latin typeface="Arial" charset="0"/>
                <a:cs typeface="Arial" charset="0"/>
              </a:rPr>
            </a:br>
            <a:r>
              <a:rPr lang="en-US" sz="2400" dirty="0" smtClean="0">
                <a:latin typeface="Arial" charset="0"/>
                <a:cs typeface="Arial" charset="0"/>
              </a:rPr>
              <a:t>maintain </a:t>
            </a:r>
            <a:r>
              <a:rPr lang="en-US" sz="2400" dirty="0">
                <a:latin typeface="Arial" charset="0"/>
                <a:cs typeface="Arial" charset="0"/>
              </a:rPr>
              <a:t>order of responses</a:t>
            </a:r>
            <a:endParaRPr lang="en-US" sz="2400" dirty="0">
              <a:latin typeface="Arial" charset="0"/>
              <a:cs typeface="Arial" charset="0"/>
              <a:sym typeface="Wingdings" charset="0"/>
            </a:endParaRPr>
          </a:p>
          <a:p>
            <a:endParaRPr lang="en-US" sz="2400" dirty="0">
              <a:latin typeface="Arial" charset="0"/>
              <a:cs typeface="Arial" charset="0"/>
            </a:endParaRPr>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D302"/>
                </a:solidFill>
                <a:latin typeface="Arial" charset="0"/>
                <a:sym typeface="Wingdings" charset="0"/>
              </a:rPr>
              <a:t></a:t>
            </a:r>
            <a:endParaRPr lang="en-US" sz="2400" b="0" dirty="0">
              <a:latin typeface="Arial" charset="0"/>
              <a:sym typeface="Wingdings" charset="0"/>
            </a:endParaRP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D302"/>
                </a:solidFill>
                <a:latin typeface="Arial" charset="0"/>
                <a:sym typeface="Wingdings" charset="0"/>
              </a:rPr>
              <a:t></a:t>
            </a:r>
            <a:endParaRPr lang="en-US" sz="2400" b="0" dirty="0">
              <a:latin typeface="Arial" charset="0"/>
              <a:sym typeface="Wingdings" charset="0"/>
            </a:endParaRP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33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FF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FF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FF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FF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90600" cy="533400"/>
            <a:chOff x="2304" y="1824"/>
            <a:chExt cx="624" cy="336"/>
          </a:xfrm>
        </p:grpSpPr>
        <p:sp>
          <p:nvSpPr>
            <p:cNvPr id="87080" name="Line 134"/>
            <p:cNvSpPr>
              <a:spLocks noChangeShapeType="1"/>
            </p:cNvSpPr>
            <p:nvPr/>
          </p:nvSpPr>
          <p:spPr bwMode="auto">
            <a:xfrm flipH="1">
              <a:off x="2304" y="1824"/>
              <a:ext cx="624" cy="336"/>
            </a:xfrm>
            <a:prstGeom prst="line">
              <a:avLst/>
            </a:prstGeom>
            <a:noFill/>
            <a:ln w="127000">
              <a:solidFill>
                <a:srgbClr val="FF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FF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pic>
        <p:nvPicPr>
          <p:cNvPr id="1150099" name="Picture 147" descr="j04316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1" y="5410200"/>
            <a:ext cx="12954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50061" name="Picture 109"/>
          <p:cNvPicPr>
            <a:picLocks noChangeAspect="1" noChangeArrowheads="1"/>
          </p:cNvPicPr>
          <p:nvPr/>
        </p:nvPicPr>
        <p:blipFill>
          <a:blip r:embed="rId4">
            <a:extLst>
              <a:ext uri="{28A0092B-C50C-407E-A947-70E740481C1C}">
                <a14:useLocalDpi xmlns:a14="http://schemas.microsoft.com/office/drawing/2010/main" val="0"/>
              </a:ext>
            </a:extLst>
          </a:blip>
          <a:srcRect l="6250" t="20000" b="13333"/>
          <a:stretch>
            <a:fillRect/>
          </a:stretch>
        </p:blipFill>
        <p:spPr bwMode="auto">
          <a:xfrm>
            <a:off x="6705600" y="1219200"/>
            <a:ext cx="11430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6379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5006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5009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20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nodeType="afterGroup">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nodeType="afterGroup">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nodeType="afterGroup">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build="p"/>
      <p:bldP spid="1149982"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sz="2400" dirty="0">
                <a:latin typeface="Helvetica" charset="0"/>
                <a:ea typeface="ＭＳ Ｐゴシック" charset="0"/>
                <a:cs typeface="ＭＳ Ｐゴシック" charset="0"/>
              </a:rPr>
              <a:t>Improving HTTP Performance:</a:t>
            </a:r>
            <a:r>
              <a:rPr lang="en-US" sz="4000" dirty="0">
                <a:latin typeface="Helvetica" charset="0"/>
                <a:ea typeface="ＭＳ Ｐゴシック" charset="0"/>
                <a:cs typeface="ＭＳ Ｐゴシック" charset="0"/>
              </a:rPr>
              <a:t/>
            </a:r>
            <a:br>
              <a:rPr lang="en-US" sz="4000" dirty="0">
                <a:latin typeface="Helvetica" charset="0"/>
                <a:ea typeface="ＭＳ Ｐゴシック" charset="0"/>
                <a:cs typeface="ＭＳ Ｐゴシック" charset="0"/>
              </a:rPr>
            </a:br>
            <a:r>
              <a:rPr lang="en-US" sz="3600" dirty="0">
                <a:solidFill>
                  <a:srgbClr val="FF0000"/>
                </a:solidFill>
                <a:latin typeface="Helvetica" charset="0"/>
                <a:ea typeface="ＭＳ Ｐゴシック" charset="0"/>
                <a:cs typeface="ＭＳ Ｐゴシック" charset="0"/>
              </a:rPr>
              <a:t>Persistent</a:t>
            </a:r>
            <a:r>
              <a:rPr lang="en-US" sz="3600" dirty="0">
                <a:latin typeface="Helvetica" charset="0"/>
                <a:ea typeface="ＭＳ Ｐゴシック" charset="0"/>
                <a:cs typeface="ＭＳ Ｐゴシック" charset="0"/>
              </a:rPr>
              <a:t> Connections</a:t>
            </a:r>
          </a:p>
        </p:txBody>
      </p:sp>
      <p:sp>
        <p:nvSpPr>
          <p:cNvPr id="3" name="Content Placeholder 2"/>
          <p:cNvSpPr>
            <a:spLocks noGrp="1"/>
          </p:cNvSpPr>
          <p:nvPr>
            <p:ph idx="1"/>
          </p:nvPr>
        </p:nvSpPr>
        <p:spPr/>
        <p:txBody>
          <a:bodyPr/>
          <a:lstStyle/>
          <a:p>
            <a:r>
              <a:rPr lang="en-US" sz="2400" dirty="0">
                <a:latin typeface="Arial" charset="0"/>
                <a:cs typeface="Arial" charset="0"/>
              </a:rPr>
              <a:t>Maintain TCP connection across multiple requests</a:t>
            </a:r>
          </a:p>
          <a:p>
            <a:pPr lvl="1"/>
            <a:r>
              <a:rPr lang="en-US" sz="2000" dirty="0">
                <a:latin typeface="Arial" charset="0"/>
                <a:cs typeface="Arial" charset="0"/>
              </a:rPr>
              <a:t>Including transfers subsequent to current page</a:t>
            </a:r>
          </a:p>
          <a:p>
            <a:pPr lvl="1"/>
            <a:r>
              <a:rPr lang="en-US" sz="2000" dirty="0">
                <a:latin typeface="Arial" charset="0"/>
                <a:cs typeface="Arial" charset="0"/>
              </a:rPr>
              <a:t>Client or server can tear down connection</a:t>
            </a:r>
            <a:br>
              <a:rPr lang="en-US" sz="2000" dirty="0">
                <a:latin typeface="Arial" charset="0"/>
                <a:cs typeface="Arial" charset="0"/>
              </a:rPr>
            </a:br>
            <a:endParaRPr lang="en-US" sz="2000" dirty="0">
              <a:latin typeface="Arial" charset="0"/>
              <a:cs typeface="Arial" charset="0"/>
            </a:endParaRPr>
          </a:p>
          <a:p>
            <a:r>
              <a:rPr lang="en-US" sz="2400" dirty="0">
                <a:latin typeface="Arial" charset="0"/>
                <a:cs typeface="Arial" charset="0"/>
              </a:rPr>
              <a:t>Performance advantages:</a:t>
            </a:r>
          </a:p>
          <a:p>
            <a:pPr lvl="1"/>
            <a:r>
              <a:rPr lang="en-US" sz="2000" dirty="0">
                <a:latin typeface="Arial" charset="0"/>
                <a:cs typeface="Arial" charset="0"/>
              </a:rPr>
              <a:t>Avoid overhead of connection set-up and tear-down</a:t>
            </a:r>
          </a:p>
          <a:p>
            <a:pPr lvl="1"/>
            <a:r>
              <a:rPr lang="en-US" sz="2000" dirty="0">
                <a:latin typeface="Arial" charset="0"/>
                <a:cs typeface="Arial" charset="0"/>
              </a:rPr>
              <a:t>Allow TCP to learn more accurate RTT estimate</a:t>
            </a:r>
          </a:p>
          <a:p>
            <a:pPr lvl="1"/>
            <a:r>
              <a:rPr lang="en-US" sz="2000" dirty="0">
                <a:latin typeface="Arial" charset="0"/>
                <a:cs typeface="Arial" charset="0"/>
              </a:rPr>
              <a:t>Allow TCP congestion window to increase</a:t>
            </a:r>
          </a:p>
          <a:p>
            <a:pPr lvl="1"/>
            <a:r>
              <a:rPr lang="en-US" sz="2000" dirty="0">
                <a:latin typeface="Arial" charset="0"/>
                <a:cs typeface="Arial" charset="0"/>
              </a:rPr>
              <a:t>i.e., leverage previously discovered bandwidth</a:t>
            </a:r>
            <a:br>
              <a:rPr lang="en-US" sz="2000" dirty="0">
                <a:latin typeface="Arial" charset="0"/>
                <a:cs typeface="Arial" charset="0"/>
              </a:rPr>
            </a:br>
            <a:endParaRPr lang="en-US" sz="2000" dirty="0">
              <a:latin typeface="Arial" charset="0"/>
              <a:cs typeface="Arial" charset="0"/>
            </a:endParaRPr>
          </a:p>
          <a:p>
            <a:r>
              <a:rPr lang="en-US" sz="2400" dirty="0">
                <a:latin typeface="Arial" charset="0"/>
                <a:cs typeface="Arial" charset="0"/>
              </a:rPr>
              <a:t>Default in HTTP/1.1</a:t>
            </a:r>
          </a:p>
          <a:p>
            <a:endParaRPr lang="en-US" sz="2400" dirty="0">
              <a:latin typeface="Arial" charset="0"/>
              <a:cs typeface="Arial" charset="0"/>
            </a:endParaRPr>
          </a:p>
        </p:txBody>
      </p:sp>
    </p:spTree>
    <p:extLst>
      <p:ext uri="{BB962C8B-B14F-4D97-AF65-F5344CB8AC3E}">
        <p14:creationId xmlns:p14="http://schemas.microsoft.com/office/powerpoint/2010/main" val="1582111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Averaging in Action</a:t>
            </a:r>
            <a:endParaRPr lang="en-US" dirty="0"/>
          </a:p>
        </p:txBody>
      </p:sp>
      <p:pic>
        <p:nvPicPr>
          <p:cNvPr id="4" name="Content Placeholder 3"/>
          <p:cNvPicPr>
            <a:picLocks noGrp="1" noChangeAspect="1"/>
          </p:cNvPicPr>
          <p:nvPr>
            <p:ph idx="1"/>
          </p:nvPr>
        </p:nvPicPr>
        <p:blipFill>
          <a:blip r:embed="rId2"/>
          <a:stretch>
            <a:fillRect/>
          </a:stretch>
        </p:blipFill>
        <p:spPr>
          <a:xfrm>
            <a:off x="457200" y="1558953"/>
            <a:ext cx="8534400" cy="4765647"/>
          </a:xfrm>
        </p:spPr>
      </p:pic>
      <p:sp>
        <p:nvSpPr>
          <p:cNvPr id="5" name="TextBox 4"/>
          <p:cNvSpPr txBox="1"/>
          <p:nvPr/>
        </p:nvSpPr>
        <p:spPr>
          <a:xfrm>
            <a:off x="1513876" y="6305490"/>
            <a:ext cx="5444019"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pPr algn="ctr"/>
            <a:r>
              <a:rPr lang="en-US" dirty="0" smtClean="0"/>
              <a:t>from Jacobson and </a:t>
            </a:r>
            <a:r>
              <a:rPr lang="en-US" dirty="0" err="1" smtClean="0"/>
              <a:t>Karels</a:t>
            </a:r>
            <a:r>
              <a:rPr lang="en-US" dirty="0" smtClean="0"/>
              <a:t>, SIGCOMM 1988</a:t>
            </a:r>
            <a:endParaRPr lang="en-US" dirty="0"/>
          </a:p>
        </p:txBody>
      </p:sp>
      <p:sp>
        <p:nvSpPr>
          <p:cNvPr id="3" name="TextBox 2"/>
          <p:cNvSpPr txBox="1"/>
          <p:nvPr/>
        </p:nvSpPr>
        <p:spPr>
          <a:xfrm>
            <a:off x="0" y="1066800"/>
            <a:ext cx="9144000" cy="830997"/>
          </a:xfrm>
          <a:prstGeom prst="rect">
            <a:avLst/>
          </a:prstGeom>
          <a:noFill/>
        </p:spPr>
        <p:txBody>
          <a:bodyPr wrap="square" rtlCol="0">
            <a:spAutoFit/>
          </a:bodyPr>
          <a:lstStyle/>
          <a:p>
            <a:pPr algn="ctr"/>
            <a:r>
              <a:rPr lang="en-US" sz="2800" smtClean="0">
                <a:latin typeface="+mj-lt"/>
              </a:rPr>
              <a:t>Set Timeout </a:t>
            </a:r>
            <a:r>
              <a:rPr lang="en-US" sz="2800" dirty="0">
                <a:latin typeface="+mj-lt"/>
              </a:rPr>
              <a:t>estimate (ETO)  = 2 × </a:t>
            </a:r>
            <a:r>
              <a:rPr lang="en-US" sz="2800" i="1" dirty="0" err="1">
                <a:latin typeface="+mj-lt"/>
              </a:rPr>
              <a:t>EstimatedRTT</a:t>
            </a:r>
            <a:endParaRPr lang="en-US" sz="2800" i="1" dirty="0">
              <a:latin typeface="+mj-lt"/>
            </a:endParaRPr>
          </a:p>
          <a:p>
            <a:endParaRPr lang="en-US" dirty="0"/>
          </a:p>
        </p:txBody>
      </p:sp>
    </p:spTree>
    <p:extLst>
      <p:ext uri="{BB962C8B-B14F-4D97-AF65-F5344CB8AC3E}">
        <p14:creationId xmlns:p14="http://schemas.microsoft.com/office/powerpoint/2010/main" val="1350210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solidFill>
                  <a:srgbClr val="FF0000"/>
                </a:solidFill>
                <a:latin typeface="Helvetica" charset="0"/>
                <a:ea typeface="ＭＳ Ｐゴシック" charset="0"/>
                <a:cs typeface="ＭＳ Ｐゴシック" charset="0"/>
              </a:rPr>
              <a:t>Pipelined</a:t>
            </a:r>
            <a:r>
              <a:rPr lang="en-US" sz="3200" dirty="0">
                <a:latin typeface="Helvetica" charset="0"/>
                <a:ea typeface="ＭＳ Ｐゴシック" charset="0"/>
                <a:cs typeface="ＭＳ Ｐゴシック" charset="0"/>
              </a:rPr>
              <a:t> Requests &amp; Responses</a:t>
            </a:r>
            <a:endParaRPr lang="en-US" b="0" u="sng" dirty="0">
              <a:latin typeface="Helvetica" charset="0"/>
              <a:ea typeface="ＭＳ Ｐゴシック" charset="0"/>
              <a:cs typeface="ＭＳ Ｐゴシック" charset="0"/>
            </a:endParaRPr>
          </a:p>
        </p:txBody>
      </p:sp>
      <p:sp>
        <p:nvSpPr>
          <p:cNvPr id="2" name="Content Placeholder 1"/>
          <p:cNvSpPr>
            <a:spLocks noGrp="1"/>
          </p:cNvSpPr>
          <p:nvPr>
            <p:ph idx="1"/>
          </p:nvPr>
        </p:nvSpPr>
        <p:spPr/>
        <p:txBody>
          <a:bodyPr/>
          <a:lstStyle/>
          <a:p>
            <a:endParaRPr lang="en-US"/>
          </a:p>
        </p:txBody>
      </p:sp>
      <p:sp>
        <p:nvSpPr>
          <p:cNvPr id="89093" name="Line 4"/>
          <p:cNvSpPr>
            <a:spLocks noChangeShapeType="1"/>
          </p:cNvSpPr>
          <p:nvPr/>
        </p:nvSpPr>
        <p:spPr bwMode="auto">
          <a:xfrm>
            <a:off x="6156325" y="2062163"/>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4" name="Line 5"/>
          <p:cNvSpPr>
            <a:spLocks noChangeShapeType="1"/>
          </p:cNvSpPr>
          <p:nvPr/>
        </p:nvSpPr>
        <p:spPr bwMode="auto">
          <a:xfrm>
            <a:off x="8442325" y="1985963"/>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761040" y="1719264"/>
            <a:ext cx="840973"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985126" y="1698625"/>
            <a:ext cx="913108"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6156325" y="2366963"/>
            <a:ext cx="2286000" cy="381000"/>
          </a:xfrm>
          <a:prstGeom prst="line">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598986" y="2210785"/>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6156325" y="2671764"/>
            <a:ext cx="2286000" cy="381000"/>
          </a:xfrm>
          <a:prstGeom prst="line">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598986" y="2515585"/>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6156325" y="2976563"/>
            <a:ext cx="2286000" cy="381000"/>
          </a:xfrm>
          <a:prstGeom prst="line">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598986" y="2837847"/>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6156325" y="3890963"/>
            <a:ext cx="2286000" cy="381000"/>
          </a:xfrm>
          <a:prstGeom prst="line">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513021" y="3772885"/>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6156325" y="4195763"/>
            <a:ext cx="2286000" cy="381000"/>
          </a:xfrm>
          <a:prstGeom prst="line">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513021" y="4077685"/>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6156325" y="4538663"/>
            <a:ext cx="2286000" cy="381000"/>
          </a:xfrm>
          <a:prstGeom prst="line">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513021" y="4420585"/>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
        <p:nvSpPr>
          <p:cNvPr id="22" name="Rectangle 3"/>
          <p:cNvSpPr txBox="1">
            <a:spLocks noChangeArrowheads="1"/>
          </p:cNvSpPr>
          <p:nvPr/>
        </p:nvSpPr>
        <p:spPr bwMode="auto">
          <a:xfrm>
            <a:off x="304800" y="1747838"/>
            <a:ext cx="5181600" cy="401955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383" tIns="45692" rIns="91383" bIns="45692"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charset="0"/>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0"/>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0"/>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0"/>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0"/>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a:lstStyle>
          <a:p>
            <a:r>
              <a:rPr lang="en-US" sz="2400" b="0" dirty="0"/>
              <a:t>Batch requests and responses to reduce the number of packets</a:t>
            </a:r>
          </a:p>
          <a:p>
            <a:endParaRPr lang="en-US" sz="2400" b="0" dirty="0"/>
          </a:p>
          <a:p>
            <a:r>
              <a:rPr lang="en-US" sz="2400" b="0" dirty="0"/>
              <a:t>Multiple requests can be contained in one TCP segment</a:t>
            </a:r>
          </a:p>
          <a:p>
            <a:endParaRPr lang="en-US" sz="2400" b="0" dirty="0"/>
          </a:p>
        </p:txBody>
      </p:sp>
    </p:spTree>
    <p:extLst>
      <p:ext uri="{BB962C8B-B14F-4D97-AF65-F5344CB8AC3E}">
        <p14:creationId xmlns:p14="http://schemas.microsoft.com/office/powerpoint/2010/main" val="413446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a:t>
            </a:r>
            <a:r>
              <a:rPr lang="en-US" i="1" dirty="0" smtClean="0"/>
              <a:t>n</a:t>
            </a:r>
            <a:r>
              <a:rPr lang="en-US" dirty="0" smtClean="0"/>
              <a:t> Small Objects</a:t>
            </a:r>
            <a:endParaRPr lang="en-US" dirty="0"/>
          </a:p>
        </p:txBody>
      </p:sp>
      <p:sp>
        <p:nvSpPr>
          <p:cNvPr id="3" name="Content Placeholder 2"/>
          <p:cNvSpPr>
            <a:spLocks noGrp="1"/>
          </p:cNvSpPr>
          <p:nvPr>
            <p:ph idx="1"/>
          </p:nvPr>
        </p:nvSpPr>
        <p:spPr/>
        <p:txBody>
          <a:bodyPr/>
          <a:lstStyle/>
          <a:p>
            <a:pPr marL="0" indent="0" algn="ctr">
              <a:buNone/>
            </a:pPr>
            <a:r>
              <a:rPr lang="en-US" i="1" dirty="0" smtClean="0">
                <a:solidFill>
                  <a:srgbClr val="FF0000"/>
                </a:solidFill>
              </a:rPr>
              <a:t>Time dominated by latency</a:t>
            </a:r>
          </a:p>
          <a:p>
            <a:pPr marL="0" indent="0" algn="ctr">
              <a:buNone/>
            </a:pPr>
            <a:endParaRPr lang="en-US" i="1" dirty="0" smtClean="0">
              <a:solidFill>
                <a:schemeClr val="accent1"/>
              </a:solidFill>
            </a:endParaRPr>
          </a:p>
          <a:p>
            <a:r>
              <a:rPr lang="en-US" dirty="0" smtClean="0"/>
              <a:t>One-at-a-time:  ~2n RTT</a:t>
            </a:r>
          </a:p>
          <a:p>
            <a:pPr lvl="8"/>
            <a:endParaRPr lang="en-US" dirty="0" smtClean="0"/>
          </a:p>
          <a:p>
            <a:r>
              <a:rPr lang="en-US" dirty="0"/>
              <a:t>M concurrent: ~2[n/m] </a:t>
            </a:r>
            <a:r>
              <a:rPr lang="en-US" dirty="0" smtClean="0"/>
              <a:t>RTT</a:t>
            </a:r>
          </a:p>
          <a:p>
            <a:pPr lvl="6"/>
            <a:endParaRPr lang="en-US" dirty="0" smtClean="0"/>
          </a:p>
          <a:p>
            <a:r>
              <a:rPr lang="en-US" dirty="0" smtClean="0"/>
              <a:t>Persistent: ~ (n+1)RTT</a:t>
            </a:r>
          </a:p>
          <a:p>
            <a:pPr lvl="7"/>
            <a:endParaRPr lang="en-US" dirty="0" smtClean="0"/>
          </a:p>
          <a:p>
            <a:r>
              <a:rPr lang="en-US" dirty="0" smtClean="0"/>
              <a:t>Pipelined: ~2 RTT</a:t>
            </a:r>
          </a:p>
          <a:p>
            <a:pPr lvl="8"/>
            <a:endParaRPr lang="en-US" dirty="0" smtClean="0"/>
          </a:p>
          <a:p>
            <a:r>
              <a:rPr lang="en-US" dirty="0" smtClean="0"/>
              <a:t>Pipelined/Persistent: ~2 RTT first time, RTT later</a:t>
            </a:r>
          </a:p>
          <a:p>
            <a:endParaRPr lang="en-US" dirty="0"/>
          </a:p>
        </p:txBody>
      </p:sp>
    </p:spTree>
    <p:extLst>
      <p:ext uri="{BB962C8B-B14F-4D97-AF65-F5344CB8AC3E}">
        <p14:creationId xmlns:p14="http://schemas.microsoft.com/office/powerpoint/2010/main" val="1328208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a:t>
            </a:r>
            <a:r>
              <a:rPr lang="en-US" i="1" dirty="0" smtClean="0"/>
              <a:t>n</a:t>
            </a:r>
            <a:r>
              <a:rPr lang="en-US" dirty="0" smtClean="0"/>
              <a:t> Large Objects</a:t>
            </a:r>
            <a:endParaRPr lang="en-US" dirty="0"/>
          </a:p>
        </p:txBody>
      </p:sp>
      <p:sp>
        <p:nvSpPr>
          <p:cNvPr id="3" name="Content Placeholder 2"/>
          <p:cNvSpPr>
            <a:spLocks noGrp="1"/>
          </p:cNvSpPr>
          <p:nvPr>
            <p:ph idx="1"/>
          </p:nvPr>
        </p:nvSpPr>
        <p:spPr/>
        <p:txBody>
          <a:bodyPr/>
          <a:lstStyle/>
          <a:p>
            <a:pPr marL="0" indent="0" algn="ctr">
              <a:buNone/>
            </a:pPr>
            <a:r>
              <a:rPr lang="en-US" i="1" dirty="0" smtClean="0">
                <a:solidFill>
                  <a:srgbClr val="FF0000"/>
                </a:solidFill>
              </a:rPr>
              <a:t>Time dominated by bandwidth</a:t>
            </a:r>
          </a:p>
          <a:p>
            <a:pPr marL="0" indent="0" algn="ctr">
              <a:buNone/>
            </a:pPr>
            <a:endParaRPr lang="en-US" i="1" dirty="0" smtClean="0">
              <a:solidFill>
                <a:schemeClr val="accent1"/>
              </a:solidFill>
            </a:endParaRPr>
          </a:p>
          <a:p>
            <a:r>
              <a:rPr lang="en-US" dirty="0" smtClean="0"/>
              <a:t>One-at-a-time:  ~ </a:t>
            </a:r>
            <a:r>
              <a:rPr lang="en-US" dirty="0" err="1" smtClean="0"/>
              <a:t>nF</a:t>
            </a:r>
            <a:r>
              <a:rPr lang="en-US" dirty="0" smtClean="0"/>
              <a:t>/B</a:t>
            </a:r>
          </a:p>
          <a:p>
            <a:pPr lvl="7"/>
            <a:endParaRPr lang="en-US" dirty="0" smtClean="0"/>
          </a:p>
          <a:p>
            <a:r>
              <a:rPr lang="en-US" dirty="0" smtClean="0"/>
              <a:t>M concurrent: it depends</a:t>
            </a:r>
          </a:p>
          <a:p>
            <a:pPr lvl="1"/>
            <a:r>
              <a:rPr lang="en-US" dirty="0" smtClean="0"/>
              <a:t>If </a:t>
            </a:r>
            <a:r>
              <a:rPr lang="en-US" dirty="0"/>
              <a:t>more flows get no additional bandwidth: ~ </a:t>
            </a:r>
            <a:r>
              <a:rPr lang="en-US" dirty="0" err="1"/>
              <a:t>nF</a:t>
            </a:r>
            <a:r>
              <a:rPr lang="en-US" dirty="0"/>
              <a:t>/B</a:t>
            </a:r>
            <a:endParaRPr lang="en-US" b="1" dirty="0"/>
          </a:p>
          <a:p>
            <a:pPr lvl="1"/>
            <a:r>
              <a:rPr lang="en-US" dirty="0" smtClean="0"/>
              <a:t>If shared with large population of users</a:t>
            </a:r>
            <a:r>
              <a:rPr lang="en-US" dirty="0"/>
              <a:t>: ~ [n/m] </a:t>
            </a:r>
            <a:r>
              <a:rPr lang="en-US" dirty="0" smtClean="0"/>
              <a:t>F/B</a:t>
            </a:r>
          </a:p>
          <a:p>
            <a:pPr lvl="2"/>
            <a:r>
              <a:rPr lang="en-US" b="1" dirty="0" smtClean="0"/>
              <a:t>Where each TCP connection gets the same bandwidth</a:t>
            </a:r>
          </a:p>
          <a:p>
            <a:pPr lvl="8"/>
            <a:endParaRPr lang="en-US" dirty="0" smtClean="0"/>
          </a:p>
          <a:p>
            <a:r>
              <a:rPr lang="en-US" dirty="0" smtClean="0"/>
              <a:t>Pipelined and/or persistent: ~ </a:t>
            </a:r>
            <a:r>
              <a:rPr lang="en-US" dirty="0" err="1" smtClean="0"/>
              <a:t>nF</a:t>
            </a:r>
            <a:r>
              <a:rPr lang="en-US" dirty="0" smtClean="0"/>
              <a:t>/B</a:t>
            </a:r>
          </a:p>
          <a:p>
            <a:pPr lvl="1"/>
            <a:r>
              <a:rPr lang="en-US" dirty="0" smtClean="0"/>
              <a:t>The only thing that helps is getting more bandwidth..</a:t>
            </a:r>
          </a:p>
          <a:p>
            <a:endParaRPr lang="en-US" dirty="0"/>
          </a:p>
        </p:txBody>
      </p:sp>
    </p:spTree>
    <p:extLst>
      <p:ext uri="{BB962C8B-B14F-4D97-AF65-F5344CB8AC3E}">
        <p14:creationId xmlns:p14="http://schemas.microsoft.com/office/powerpoint/2010/main" val="110421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Any Questions?</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93</a:t>
            </a:fld>
            <a:endParaRPr lang="en-US" altLang="en-US"/>
          </a:p>
        </p:txBody>
      </p:sp>
    </p:spTree>
    <p:extLst>
      <p:ext uri="{BB962C8B-B14F-4D97-AF65-F5344CB8AC3E}">
        <p14:creationId xmlns:p14="http://schemas.microsoft.com/office/powerpoint/2010/main" val="424044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a:t>
            </a:r>
          </a:p>
        </p:txBody>
      </p:sp>
      <p:sp>
        <p:nvSpPr>
          <p:cNvPr id="92165" name="Rectangle 3"/>
          <p:cNvSpPr>
            <a:spLocks noGrp="1" noChangeArrowheads="1"/>
          </p:cNvSpPr>
          <p:nvPr>
            <p:ph idx="1"/>
          </p:nvPr>
        </p:nvSpPr>
        <p:spPr>
          <a:xfrm>
            <a:off x="228600" y="1295400"/>
            <a:ext cx="8763000" cy="4835525"/>
          </a:xfrm>
        </p:spPr>
        <p:txBody>
          <a:bodyPr/>
          <a:lstStyle/>
          <a:p>
            <a:pPr marL="345863" indent="-228458">
              <a:lnSpc>
                <a:spcPct val="90000"/>
              </a:lnSpc>
            </a:pPr>
            <a:r>
              <a:rPr lang="en-US" dirty="0">
                <a:latin typeface="Arial" charset="0"/>
                <a:cs typeface="Arial" charset="0"/>
              </a:rPr>
              <a:t>Why does caching work?</a:t>
            </a:r>
          </a:p>
          <a:p>
            <a:pPr marL="685380" lvl="1" indent="-228458">
              <a:lnSpc>
                <a:spcPct val="90000"/>
              </a:lnSpc>
            </a:pPr>
            <a:r>
              <a:rPr lang="en-US" dirty="0">
                <a:latin typeface="Arial" charset="0"/>
                <a:ea typeface="Arial" charset="0"/>
                <a:cs typeface="Arial" charset="0"/>
              </a:rPr>
              <a:t>Exploits </a:t>
            </a:r>
            <a:r>
              <a:rPr lang="en-US" i="1" dirty="0">
                <a:latin typeface="Arial" charset="0"/>
                <a:ea typeface="Arial" charset="0"/>
                <a:cs typeface="Arial" charset="0"/>
              </a:rPr>
              <a:t>locality of reference</a:t>
            </a:r>
          </a:p>
          <a:p>
            <a:pPr marL="685380" lvl="1" indent="-228458">
              <a:lnSpc>
                <a:spcPct val="90000"/>
              </a:lnSpc>
            </a:pPr>
            <a:endParaRPr lang="en-US" i="1" dirty="0">
              <a:latin typeface="Arial" charset="0"/>
              <a:ea typeface="Arial" charset="0"/>
              <a:cs typeface="Arial" charset="0"/>
            </a:endParaRPr>
          </a:p>
          <a:p>
            <a:pPr marL="345863" indent="-228458">
              <a:lnSpc>
                <a:spcPct val="90000"/>
              </a:lnSpc>
            </a:pPr>
            <a:r>
              <a:rPr lang="en-US" dirty="0">
                <a:latin typeface="Arial" charset="0"/>
                <a:cs typeface="Arial" charset="0"/>
              </a:rPr>
              <a:t>How well does caching work?</a:t>
            </a:r>
          </a:p>
          <a:p>
            <a:pPr marL="685380" lvl="1" indent="-228458">
              <a:lnSpc>
                <a:spcPct val="90000"/>
              </a:lnSpc>
            </a:pPr>
            <a:r>
              <a:rPr lang="en-US" dirty="0">
                <a:latin typeface="Arial" charset="0"/>
                <a:ea typeface="Arial" charset="0"/>
                <a:cs typeface="Arial" charset="0"/>
              </a:rPr>
              <a:t>Very well, up to a </a:t>
            </a:r>
            <a:r>
              <a:rPr lang="en-US" dirty="0" smtClean="0">
                <a:latin typeface="Arial" charset="0"/>
                <a:ea typeface="Arial" charset="0"/>
                <a:cs typeface="Arial" charset="0"/>
              </a:rPr>
              <a:t>limit</a:t>
            </a:r>
          </a:p>
          <a:p>
            <a:pPr marL="685380" lvl="1" indent="-228458">
              <a:lnSpc>
                <a:spcPct val="90000"/>
              </a:lnSpc>
            </a:pPr>
            <a:endParaRPr lang="en-US" dirty="0">
              <a:latin typeface="Arial" charset="0"/>
              <a:ea typeface="Arial" charset="0"/>
              <a:cs typeface="Arial" charset="0"/>
            </a:endParaRPr>
          </a:p>
          <a:p>
            <a:pPr marL="336130" indent="-228458">
              <a:lnSpc>
                <a:spcPct val="90000"/>
              </a:lnSpc>
            </a:pPr>
            <a:r>
              <a:rPr lang="en-US" dirty="0" smtClean="0">
                <a:latin typeface="Arial" charset="0"/>
                <a:ea typeface="Arial" charset="0"/>
                <a:cs typeface="Arial" charset="0"/>
              </a:rPr>
              <a:t>File popularity has high peak but long tail</a:t>
            </a:r>
            <a:endParaRPr lang="en-US" dirty="0">
              <a:latin typeface="Arial" charset="0"/>
              <a:ea typeface="Arial" charset="0"/>
              <a:cs typeface="Arial" charset="0"/>
            </a:endParaRPr>
          </a:p>
          <a:p>
            <a:pPr marL="685380" lvl="1" indent="-228458">
              <a:lnSpc>
                <a:spcPct val="90000"/>
              </a:lnSpc>
            </a:pPr>
            <a:r>
              <a:rPr lang="en-US" dirty="0">
                <a:latin typeface="Arial" charset="0"/>
                <a:ea typeface="Arial" charset="0"/>
                <a:cs typeface="Arial" charset="0"/>
              </a:rPr>
              <a:t>Large overlap in </a:t>
            </a:r>
            <a:r>
              <a:rPr lang="en-US" dirty="0" smtClean="0">
                <a:latin typeface="Arial" charset="0"/>
                <a:ea typeface="Arial" charset="0"/>
                <a:cs typeface="Arial" charset="0"/>
              </a:rPr>
              <a:t>highly popular content</a:t>
            </a:r>
            <a:endParaRPr lang="en-US" dirty="0">
              <a:latin typeface="Arial" charset="0"/>
              <a:ea typeface="Arial" charset="0"/>
              <a:cs typeface="Arial" charset="0"/>
            </a:endParaRPr>
          </a:p>
          <a:p>
            <a:pPr marL="685380" lvl="1" indent="-228458">
              <a:lnSpc>
                <a:spcPct val="90000"/>
              </a:lnSpc>
            </a:pPr>
            <a:r>
              <a:rPr lang="en-US" dirty="0">
                <a:latin typeface="Arial" charset="0"/>
                <a:ea typeface="Arial" charset="0"/>
                <a:cs typeface="Arial" charset="0"/>
              </a:rPr>
              <a:t>But many unique </a:t>
            </a:r>
            <a:r>
              <a:rPr lang="en-US" dirty="0" smtClean="0">
                <a:latin typeface="Arial" charset="0"/>
                <a:ea typeface="Arial" charset="0"/>
                <a:cs typeface="Arial" charset="0"/>
              </a:rPr>
              <a:t>requests</a:t>
            </a:r>
          </a:p>
          <a:p>
            <a:pPr marL="685380" lvl="1" indent="-228458">
              <a:lnSpc>
                <a:spcPct val="90000"/>
              </a:lnSpc>
            </a:pPr>
            <a:endParaRPr lang="en-US" dirty="0" smtClean="0">
              <a:latin typeface="Arial" charset="0"/>
              <a:ea typeface="Arial" charset="0"/>
              <a:cs typeface="Arial" charset="0"/>
            </a:endParaRPr>
          </a:p>
          <a:p>
            <a:pPr marL="335953" indent="-228458">
              <a:lnSpc>
                <a:spcPct val="90000"/>
              </a:lnSpc>
            </a:pPr>
            <a:r>
              <a:rPr lang="en-US" dirty="0" smtClean="0">
                <a:latin typeface="Arial" charset="0"/>
                <a:ea typeface="Arial" charset="0"/>
                <a:cs typeface="Arial" charset="0"/>
              </a:rPr>
              <a:t>A universal story!</a:t>
            </a:r>
          </a:p>
          <a:p>
            <a:pPr marL="685203" lvl="1" indent="-228458">
              <a:lnSpc>
                <a:spcPct val="90000"/>
              </a:lnSpc>
            </a:pPr>
            <a:r>
              <a:rPr lang="en-US" b="1" dirty="0" smtClean="0">
                <a:latin typeface="Arial" charset="0"/>
                <a:ea typeface="Arial" charset="0"/>
                <a:cs typeface="Arial" charset="0"/>
              </a:rPr>
              <a:t>Hit rate of cache grows logarithmically with size</a:t>
            </a:r>
            <a:endParaRPr lang="en-US" b="1" dirty="0">
              <a:latin typeface="Arial" charset="0"/>
              <a:ea typeface="Arial" charset="0"/>
              <a:cs typeface="Arial" charset="0"/>
            </a:endParaRPr>
          </a:p>
          <a:p>
            <a:pPr>
              <a:lnSpc>
                <a:spcPct val="90000"/>
              </a:lnSpc>
            </a:pPr>
            <a:endParaRPr lang="en-US" sz="2400" dirty="0">
              <a:latin typeface="Arial" charset="0"/>
              <a:cs typeface="Arial" charset="0"/>
            </a:endParaRPr>
          </a:p>
        </p:txBody>
      </p:sp>
    </p:spTree>
    <p:extLst>
      <p:ext uri="{BB962C8B-B14F-4D97-AF65-F5344CB8AC3E}">
        <p14:creationId xmlns:p14="http://schemas.microsoft.com/office/powerpoint/2010/main" val="1558918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6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165">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6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How</a:t>
            </a:r>
          </a:p>
        </p:txBody>
      </p:sp>
      <p:sp>
        <p:nvSpPr>
          <p:cNvPr id="1085443" name="Rectangle 3"/>
          <p:cNvSpPr>
            <a:spLocks noGrp="1" noChangeArrowheads="1"/>
          </p:cNvSpPr>
          <p:nvPr>
            <p:ph idx="1"/>
          </p:nvPr>
        </p:nvSpPr>
        <p:spPr/>
        <p:txBody>
          <a:bodyPr/>
          <a:lstStyle/>
          <a:p>
            <a:pPr marL="345863" indent="-228458">
              <a:lnSpc>
                <a:spcPct val="90000"/>
              </a:lnSpc>
            </a:pPr>
            <a:r>
              <a:rPr lang="en-US" dirty="0">
                <a:latin typeface="Arial" charset="0"/>
                <a:cs typeface="Arial" charset="0"/>
              </a:rPr>
              <a:t>Modifier to GET requests:</a:t>
            </a:r>
          </a:p>
          <a:p>
            <a:pPr marL="794850" lvl="1" indent="-228458">
              <a:lnSpc>
                <a:spcPct val="90000"/>
              </a:lnSpc>
            </a:pPr>
            <a:r>
              <a:rPr lang="en-US" sz="2200" dirty="0">
                <a:solidFill>
                  <a:srgbClr val="FF0000"/>
                </a:solidFill>
                <a:latin typeface="Courier" charset="0"/>
                <a:ea typeface="Arial" charset="0"/>
                <a:cs typeface="Arial" charset="0"/>
              </a:rPr>
              <a:t>If-modified-since</a:t>
            </a:r>
            <a:r>
              <a:rPr lang="en-US" dirty="0">
                <a:solidFill>
                  <a:srgbClr val="FF0000"/>
                </a:solidFill>
                <a:latin typeface="Arial" charset="0"/>
                <a:ea typeface="Arial" charset="0"/>
                <a:cs typeface="Arial" charset="0"/>
              </a:rPr>
              <a:t> </a:t>
            </a:r>
            <a:r>
              <a:rPr lang="en-US" dirty="0">
                <a:latin typeface="Arial" charset="0"/>
                <a:ea typeface="Arial" charset="0"/>
                <a:cs typeface="Arial" charset="0"/>
              </a:rPr>
              <a:t>–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not modified since specified time </a:t>
            </a:r>
          </a:p>
        </p:txBody>
      </p:sp>
      <p:sp>
        <p:nvSpPr>
          <p:cNvPr id="5" name="Text Box 4"/>
          <p:cNvSpPr txBox="1">
            <a:spLocks noChangeArrowheads="1"/>
          </p:cNvSpPr>
          <p:nvPr/>
        </p:nvSpPr>
        <p:spPr bwMode="auto">
          <a:xfrm>
            <a:off x="685800" y="3276600"/>
            <a:ext cx="7796212" cy="1508105"/>
          </a:xfrm>
          <a:prstGeom prst="rect">
            <a:avLst/>
          </a:prstGeom>
          <a:solidFill>
            <a:srgbClr val="CCFFFF"/>
          </a:solidFill>
          <a:ln w="38100">
            <a:solidFill>
              <a:srgbClr val="66CCFF"/>
            </a:solidFill>
            <a:miter lim="800000"/>
            <a:headEnd/>
            <a:tailEnd/>
          </a:ln>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eaLnBrk="1" hangingPunct="1"/>
            <a:r>
              <a:rPr lang="en-US" sz="1800" dirty="0">
                <a:latin typeface="Courier" charset="0"/>
              </a:rPr>
              <a:t>GET /~ee122/fa13/ HTTP/1.1</a:t>
            </a:r>
          </a:p>
          <a:p>
            <a:pPr algn="l" eaLnBrk="1" hangingPunct="1"/>
            <a:r>
              <a:rPr lang="en-US" sz="1800" dirty="0">
                <a:latin typeface="Courier" charset="0"/>
              </a:rPr>
              <a:t>Host: </a:t>
            </a:r>
            <a:r>
              <a:rPr lang="en-US" sz="1800" dirty="0" err="1">
                <a:latin typeface="Courier" charset="0"/>
              </a:rPr>
              <a:t>inst.eecs.berkeley.edu</a:t>
            </a:r>
            <a:endParaRPr lang="en-US" sz="1800" dirty="0">
              <a:latin typeface="Courier" charset="0"/>
            </a:endParaRPr>
          </a:p>
          <a:p>
            <a:pPr algn="l" eaLnBrk="1" hangingPunct="1"/>
            <a:r>
              <a:rPr lang="en-US" sz="1800" dirty="0">
                <a:latin typeface="Courier" charset="0"/>
              </a:rPr>
              <a:t>User-Agent: Mozilla/4.03</a:t>
            </a:r>
          </a:p>
          <a:p>
            <a:pPr algn="l" eaLnBrk="1" hangingPunct="1"/>
            <a:r>
              <a:rPr lang="en-US" sz="1800" dirty="0">
                <a:solidFill>
                  <a:srgbClr val="FF0000"/>
                </a:solidFill>
                <a:latin typeface="Courier" charset="0"/>
              </a:rPr>
              <a:t>If-modified-since: Sun, 27 Oct 2013 22:25:50 GMT</a:t>
            </a:r>
          </a:p>
          <a:p>
            <a:pPr algn="l" eaLnBrk="1" hangingPunct="1"/>
            <a:r>
              <a:rPr lang="en-US" sz="1800" b="0" dirty="0">
                <a:solidFill>
                  <a:schemeClr val="bg2"/>
                </a:solidFill>
                <a:latin typeface="Courier" charset="0"/>
              </a:rPr>
              <a:t>&lt;CRLF&gt;</a:t>
            </a:r>
            <a:endParaRPr lang="en-US" dirty="0">
              <a:latin typeface="Helvetica" charset="0"/>
            </a:endParaRPr>
          </a:p>
        </p:txBody>
      </p:sp>
      <p:sp>
        <p:nvSpPr>
          <p:cNvPr id="6" name="Rectangle 3"/>
          <p:cNvSpPr txBox="1">
            <a:spLocks noChangeArrowheads="1"/>
          </p:cNvSpPr>
          <p:nvPr/>
        </p:nvSpPr>
        <p:spPr bwMode="auto">
          <a:xfrm>
            <a:off x="228600" y="3200400"/>
            <a:ext cx="8763000" cy="3276600"/>
          </a:xfrm>
          <a:prstGeom prst="rect">
            <a:avLst/>
          </a:prstGeom>
          <a:ln/>
          <a:extLst>
            <a:ext uri="{FAA26D3D-D897-4be2-8F04-BA451C77F1D7}">
              <ma14:placeholderFlag xmlns:ma14="http://schemas.microsoft.com/office/mac/drawingml/2011/main" val="1"/>
            </a:ext>
          </a:extLst>
        </p:spPr>
        <p:style>
          <a:lnRef idx="1">
            <a:schemeClr val="dk1"/>
          </a:lnRef>
          <a:fillRef idx="2">
            <a:schemeClr val="dk1"/>
          </a:fillRef>
          <a:effectRef idx="1">
            <a:schemeClr val="dk1"/>
          </a:effectRef>
          <a:fontRef idx="minor">
            <a:schemeClr val="dk1"/>
          </a:fontRef>
        </p:style>
        <p:txBody>
          <a:bodyPr vert="horz" wrap="square" lIns="91383" tIns="45692" rIns="91383" bIns="45692"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charset="0"/>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0"/>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0"/>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0"/>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0"/>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a:lstStyle>
          <a:p>
            <a:r>
              <a:rPr lang="en-US" sz="2400" b="0" dirty="0">
                <a:latin typeface="Arial" charset="0"/>
                <a:ea typeface="Arial" charset="0"/>
                <a:cs typeface="Arial" charset="0"/>
              </a:rPr>
              <a:t>Client specifies </a:t>
            </a:r>
            <a:r>
              <a:rPr lang="ja-JP" altLang="en-US" sz="2400" b="0" dirty="0">
                <a:latin typeface="Arial" charset="0"/>
                <a:ea typeface="Arial" charset="0"/>
                <a:cs typeface="Arial" charset="0"/>
              </a:rPr>
              <a:t>“</a:t>
            </a:r>
            <a:r>
              <a:rPr lang="en-US" sz="2400" b="0" dirty="0">
                <a:latin typeface="Arial" charset="0"/>
                <a:ea typeface="Arial" charset="0"/>
                <a:cs typeface="Arial" charset="0"/>
              </a:rPr>
              <a:t>if-modified-since</a:t>
            </a:r>
            <a:r>
              <a:rPr lang="ja-JP" altLang="en-US" sz="2400" b="0" dirty="0">
                <a:latin typeface="Arial" charset="0"/>
                <a:ea typeface="Arial" charset="0"/>
                <a:cs typeface="Arial" charset="0"/>
              </a:rPr>
              <a:t>”</a:t>
            </a:r>
            <a:r>
              <a:rPr lang="en-US" sz="2400" b="0" dirty="0">
                <a:latin typeface="Arial" charset="0"/>
                <a:ea typeface="Arial" charset="0"/>
                <a:cs typeface="Arial" charset="0"/>
              </a:rPr>
              <a:t> time in </a:t>
            </a:r>
            <a:r>
              <a:rPr lang="en-US" sz="2400" b="0" dirty="0" smtClean="0">
                <a:latin typeface="Arial" charset="0"/>
                <a:ea typeface="Arial" charset="0"/>
                <a:cs typeface="Arial" charset="0"/>
              </a:rPr>
              <a:t>request</a:t>
            </a:r>
          </a:p>
          <a:p>
            <a:pPr lvl="3"/>
            <a:endParaRPr lang="en-US" sz="1600" b="0" dirty="0">
              <a:latin typeface="Arial" charset="0"/>
              <a:ea typeface="Arial" charset="0"/>
              <a:cs typeface="Arial" charset="0"/>
            </a:endParaRPr>
          </a:p>
          <a:p>
            <a:pPr>
              <a:lnSpc>
                <a:spcPct val="80000"/>
              </a:lnSpc>
            </a:pPr>
            <a:r>
              <a:rPr lang="en-US" sz="2400" b="0" dirty="0">
                <a:latin typeface="Arial" charset="0"/>
                <a:ea typeface="Arial" charset="0"/>
                <a:cs typeface="Arial" charset="0"/>
              </a:rPr>
              <a:t>Server compares this against </a:t>
            </a:r>
            <a:r>
              <a:rPr lang="ja-JP" altLang="en-US" sz="2400" b="0" dirty="0">
                <a:latin typeface="Arial" charset="0"/>
                <a:ea typeface="Arial" charset="0"/>
                <a:cs typeface="Arial" charset="0"/>
              </a:rPr>
              <a:t>“</a:t>
            </a:r>
            <a:r>
              <a:rPr lang="en-US" sz="2400" b="0" dirty="0">
                <a:latin typeface="Arial" charset="0"/>
                <a:ea typeface="Arial" charset="0"/>
                <a:cs typeface="Arial" charset="0"/>
              </a:rPr>
              <a:t>last modified</a:t>
            </a:r>
            <a:r>
              <a:rPr lang="ja-JP" altLang="en-US" sz="2400" b="0" dirty="0">
                <a:latin typeface="Arial" charset="0"/>
                <a:ea typeface="Arial" charset="0"/>
                <a:cs typeface="Arial" charset="0"/>
              </a:rPr>
              <a:t>”</a:t>
            </a:r>
            <a:r>
              <a:rPr lang="en-US" sz="2400" b="0" dirty="0">
                <a:latin typeface="Arial" charset="0"/>
                <a:ea typeface="Arial" charset="0"/>
                <a:cs typeface="Arial" charset="0"/>
              </a:rPr>
              <a:t> time of </a:t>
            </a:r>
            <a:r>
              <a:rPr lang="en-US" sz="2400" b="0" dirty="0" smtClean="0">
                <a:latin typeface="Arial" charset="0"/>
                <a:ea typeface="Arial" charset="0"/>
                <a:cs typeface="Arial" charset="0"/>
              </a:rPr>
              <a:t>resource</a:t>
            </a:r>
          </a:p>
          <a:p>
            <a:pPr lvl="3">
              <a:lnSpc>
                <a:spcPct val="80000"/>
              </a:lnSpc>
            </a:pPr>
            <a:endParaRPr lang="en-US" sz="1600" b="0" dirty="0">
              <a:latin typeface="Arial" charset="0"/>
              <a:ea typeface="Arial" charset="0"/>
              <a:cs typeface="Arial" charset="0"/>
            </a:endParaRPr>
          </a:p>
          <a:p>
            <a:pPr>
              <a:lnSpc>
                <a:spcPct val="80000"/>
              </a:lnSpc>
            </a:pPr>
            <a:r>
              <a:rPr lang="en-US" sz="2400" b="0" dirty="0">
                <a:latin typeface="Arial" charset="0"/>
                <a:ea typeface="Arial" charset="0"/>
                <a:cs typeface="Arial" charset="0"/>
              </a:rPr>
              <a:t>Server returns </a:t>
            </a:r>
            <a:r>
              <a:rPr lang="ja-JP" altLang="en-US" sz="2400" b="0" dirty="0">
                <a:latin typeface="Arial" charset="0"/>
                <a:ea typeface="Arial" charset="0"/>
                <a:cs typeface="Arial" charset="0"/>
              </a:rPr>
              <a:t>“</a:t>
            </a:r>
            <a:r>
              <a:rPr lang="en-US" sz="2400" b="0" dirty="0">
                <a:latin typeface="Arial" charset="0"/>
                <a:ea typeface="Arial" charset="0"/>
                <a:cs typeface="Arial" charset="0"/>
              </a:rPr>
              <a:t>Not Modified</a:t>
            </a:r>
            <a:r>
              <a:rPr lang="ja-JP" altLang="en-US" sz="2400" b="0" dirty="0">
                <a:latin typeface="Arial" charset="0"/>
                <a:ea typeface="Arial" charset="0"/>
                <a:cs typeface="Arial" charset="0"/>
              </a:rPr>
              <a:t>”</a:t>
            </a:r>
            <a:r>
              <a:rPr lang="en-US" sz="2400" b="0" dirty="0">
                <a:latin typeface="Arial" charset="0"/>
                <a:ea typeface="Arial" charset="0"/>
                <a:cs typeface="Arial" charset="0"/>
              </a:rPr>
              <a:t> if resource has not </a:t>
            </a:r>
            <a:r>
              <a:rPr lang="en-US" sz="2400" b="0" dirty="0" smtClean="0">
                <a:latin typeface="Arial" charset="0"/>
                <a:ea typeface="Arial" charset="0"/>
                <a:cs typeface="Arial" charset="0"/>
              </a:rPr>
              <a:t>changed</a:t>
            </a:r>
          </a:p>
          <a:p>
            <a:pPr lvl="3">
              <a:lnSpc>
                <a:spcPct val="80000"/>
              </a:lnSpc>
            </a:pPr>
            <a:endParaRPr lang="en-US" sz="1600" b="0" dirty="0">
              <a:latin typeface="Arial" charset="0"/>
              <a:ea typeface="Arial" charset="0"/>
              <a:cs typeface="Arial" charset="0"/>
            </a:endParaRPr>
          </a:p>
          <a:p>
            <a:pPr>
              <a:lnSpc>
                <a:spcPct val="80000"/>
              </a:lnSpc>
            </a:pPr>
            <a:r>
              <a:rPr lang="en-US" sz="2400" b="0" dirty="0">
                <a:latin typeface="Arial" charset="0"/>
                <a:ea typeface="Arial" charset="0"/>
                <a:cs typeface="Arial" charset="0"/>
              </a:rPr>
              <a:t>…. or a </a:t>
            </a:r>
            <a:r>
              <a:rPr lang="ja-JP" altLang="en-US" sz="2400" b="0" dirty="0">
                <a:latin typeface="Arial" charset="0"/>
                <a:ea typeface="Arial" charset="0"/>
                <a:cs typeface="Arial" charset="0"/>
              </a:rPr>
              <a:t>“</a:t>
            </a:r>
            <a:r>
              <a:rPr lang="en-US" sz="2400" b="0" dirty="0">
                <a:latin typeface="Arial" charset="0"/>
                <a:ea typeface="Arial" charset="0"/>
                <a:cs typeface="Arial" charset="0"/>
              </a:rPr>
              <a:t>OK</a:t>
            </a:r>
            <a:r>
              <a:rPr lang="ja-JP" altLang="en-US" sz="2400" b="0" dirty="0">
                <a:latin typeface="Arial" charset="0"/>
                <a:ea typeface="Arial" charset="0"/>
                <a:cs typeface="Arial" charset="0"/>
              </a:rPr>
              <a:t>”</a:t>
            </a:r>
            <a:r>
              <a:rPr lang="en-US" sz="2400" b="0" dirty="0">
                <a:latin typeface="Arial" charset="0"/>
                <a:ea typeface="Arial" charset="0"/>
                <a:cs typeface="Arial" charset="0"/>
              </a:rPr>
              <a:t> with the latest version otherwise</a:t>
            </a:r>
          </a:p>
        </p:txBody>
      </p:sp>
    </p:spTree>
    <p:extLst>
      <p:ext uri="{BB962C8B-B14F-4D97-AF65-F5344CB8AC3E}">
        <p14:creationId xmlns:p14="http://schemas.microsoft.com/office/powerpoint/2010/main" val="2066634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5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4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build="p"/>
      <p:bldP spid="5" grpId="0" animBg="1"/>
      <p:bldP spid="6" grpId="0" build="p"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How</a:t>
            </a:r>
          </a:p>
        </p:txBody>
      </p:sp>
      <p:sp>
        <p:nvSpPr>
          <p:cNvPr id="1085443" name="Rectangle 3"/>
          <p:cNvSpPr>
            <a:spLocks noGrp="1" noChangeArrowheads="1"/>
          </p:cNvSpPr>
          <p:nvPr>
            <p:ph idx="1"/>
          </p:nvPr>
        </p:nvSpPr>
        <p:spPr>
          <a:xfrm>
            <a:off x="457200" y="1295400"/>
            <a:ext cx="8686800" cy="4835525"/>
          </a:xfrm>
        </p:spPr>
        <p:txBody>
          <a:bodyPr/>
          <a:lstStyle/>
          <a:p>
            <a:pPr marL="345863" indent="-228458">
              <a:lnSpc>
                <a:spcPct val="90000"/>
              </a:lnSpc>
            </a:pPr>
            <a:r>
              <a:rPr lang="en-US" dirty="0">
                <a:latin typeface="Arial" charset="0"/>
                <a:cs typeface="Arial" charset="0"/>
              </a:rPr>
              <a:t>Modifier to GET requests:</a:t>
            </a:r>
          </a:p>
          <a:p>
            <a:pPr marL="794850" lvl="1" indent="-228458">
              <a:lnSpc>
                <a:spcPct val="90000"/>
              </a:lnSpc>
            </a:pPr>
            <a:r>
              <a:rPr lang="en-US" sz="2200" dirty="0">
                <a:solidFill>
                  <a:srgbClr val="FF0000"/>
                </a:solidFill>
                <a:latin typeface="Courier" charset="0"/>
                <a:ea typeface="Arial" charset="0"/>
                <a:cs typeface="Arial" charset="0"/>
              </a:rPr>
              <a:t>If-modified-since</a:t>
            </a:r>
            <a:r>
              <a:rPr lang="en-US" dirty="0">
                <a:solidFill>
                  <a:srgbClr val="FF0000"/>
                </a:solidFill>
                <a:latin typeface="Arial" charset="0"/>
                <a:ea typeface="Arial" charset="0"/>
                <a:cs typeface="Arial" charset="0"/>
              </a:rPr>
              <a:t> </a:t>
            </a:r>
            <a:r>
              <a:rPr lang="en-US" dirty="0">
                <a:latin typeface="Arial" charset="0"/>
                <a:ea typeface="Arial" charset="0"/>
                <a:cs typeface="Arial" charset="0"/>
              </a:rPr>
              <a:t>–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not modified since specified time </a:t>
            </a:r>
          </a:p>
          <a:p>
            <a:pPr marL="345863" indent="-228458">
              <a:lnSpc>
                <a:spcPct val="90000"/>
              </a:lnSpc>
            </a:pPr>
            <a:r>
              <a:rPr lang="en-US" dirty="0">
                <a:latin typeface="Arial" charset="0"/>
                <a:cs typeface="Arial" charset="0"/>
              </a:rPr>
              <a:t>Response header:</a:t>
            </a:r>
          </a:p>
          <a:p>
            <a:pPr marL="794850" lvl="1" indent="-228458">
              <a:lnSpc>
                <a:spcPct val="90000"/>
              </a:lnSpc>
            </a:pPr>
            <a:r>
              <a:rPr lang="en-US" sz="2200" dirty="0">
                <a:solidFill>
                  <a:srgbClr val="FF0000"/>
                </a:solidFill>
                <a:latin typeface="Courier" charset="0"/>
                <a:ea typeface="Arial" charset="0"/>
                <a:cs typeface="Arial" charset="0"/>
              </a:rPr>
              <a:t>Expires</a:t>
            </a:r>
            <a:r>
              <a:rPr lang="en-US" dirty="0">
                <a:latin typeface="Arial" charset="0"/>
                <a:ea typeface="Arial" charset="0"/>
                <a:cs typeface="Arial" charset="0"/>
              </a:rPr>
              <a:t> – </a:t>
            </a:r>
            <a:r>
              <a:rPr lang="en-US" dirty="0" smtClean="0">
                <a:latin typeface="Arial" charset="0"/>
                <a:ea typeface="Arial" charset="0"/>
                <a:cs typeface="Arial" charset="0"/>
              </a:rPr>
              <a:t>TTL: how </a:t>
            </a:r>
            <a:r>
              <a:rPr lang="en-US" dirty="0">
                <a:latin typeface="Arial" charset="0"/>
                <a:ea typeface="Arial" charset="0"/>
                <a:cs typeface="Arial" charset="0"/>
              </a:rPr>
              <a:t>long it</a:t>
            </a:r>
            <a:r>
              <a:rPr lang="ja-JP" altLang="en-US" dirty="0">
                <a:latin typeface="Arial" charset="0"/>
                <a:ea typeface="Arial" charset="0"/>
                <a:cs typeface="Arial" charset="0"/>
              </a:rPr>
              <a:t>’</a:t>
            </a:r>
            <a:r>
              <a:rPr lang="en-US" dirty="0">
                <a:latin typeface="Arial" charset="0"/>
                <a:ea typeface="Arial" charset="0"/>
                <a:cs typeface="Arial" charset="0"/>
              </a:rPr>
              <a:t>s safe to cache the resource</a:t>
            </a:r>
          </a:p>
          <a:p>
            <a:pPr marL="794850" lvl="1" indent="-228458">
              <a:lnSpc>
                <a:spcPct val="90000"/>
              </a:lnSpc>
            </a:pPr>
            <a:r>
              <a:rPr lang="en-US" sz="2200" dirty="0">
                <a:solidFill>
                  <a:srgbClr val="FF0000"/>
                </a:solidFill>
                <a:latin typeface="Courier" charset="0"/>
                <a:ea typeface="Arial" charset="0"/>
                <a:cs typeface="Arial" charset="0"/>
              </a:rPr>
              <a:t>No-cache</a:t>
            </a:r>
            <a:r>
              <a:rPr lang="en-US" dirty="0">
                <a:solidFill>
                  <a:srgbClr val="FF0000"/>
                </a:solidFill>
                <a:latin typeface="Arial" charset="0"/>
                <a:ea typeface="Arial" charset="0"/>
                <a:cs typeface="Arial" charset="0"/>
              </a:rPr>
              <a:t> </a:t>
            </a:r>
            <a:r>
              <a:rPr lang="en-US" dirty="0">
                <a:latin typeface="Arial" charset="0"/>
                <a:ea typeface="Arial" charset="0"/>
                <a:cs typeface="Arial" charset="0"/>
              </a:rPr>
              <a:t>– ignore all caches; always get resource directly from server</a:t>
            </a:r>
          </a:p>
          <a:p>
            <a:pPr marL="794850" lvl="1" indent="-228458">
              <a:lnSpc>
                <a:spcPct val="90000"/>
              </a:lnSpc>
            </a:pPr>
            <a:endParaRPr lang="en-US" dirty="0">
              <a:latin typeface="Arial" charset="0"/>
              <a:ea typeface="Arial" charset="0"/>
              <a:cs typeface="Arial" charset="0"/>
            </a:endParaRPr>
          </a:p>
          <a:p>
            <a:pPr marL="794850" lvl="1" indent="-228458">
              <a:lnSpc>
                <a:spcPct val="90000"/>
              </a:lnSpc>
            </a:pPr>
            <a:endParaRPr lang="en-US" dirty="0">
              <a:latin typeface="Arial" charset="0"/>
              <a:ea typeface="Arial" charset="0"/>
              <a:cs typeface="Arial" charset="0"/>
            </a:endParaRPr>
          </a:p>
        </p:txBody>
      </p:sp>
    </p:spTree>
    <p:extLst>
      <p:ext uri="{BB962C8B-B14F-4D97-AF65-F5344CB8AC3E}">
        <p14:creationId xmlns:p14="http://schemas.microsoft.com/office/powerpoint/2010/main" val="1321587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Caching Interaction</a:t>
            </a:r>
            <a:endParaRPr lang="en-US" dirty="0"/>
          </a:p>
        </p:txBody>
      </p:sp>
      <p:sp>
        <p:nvSpPr>
          <p:cNvPr id="3" name="Content Placeholder 2"/>
          <p:cNvSpPr>
            <a:spLocks noGrp="1"/>
          </p:cNvSpPr>
          <p:nvPr>
            <p:ph idx="1"/>
          </p:nvPr>
        </p:nvSpPr>
        <p:spPr/>
        <p:txBody>
          <a:bodyPr/>
          <a:lstStyle/>
          <a:p>
            <a:r>
              <a:rPr lang="en-US" dirty="0" smtClean="0"/>
              <a:t>Client issues request for object</a:t>
            </a:r>
          </a:p>
          <a:p>
            <a:pPr lvl="4"/>
            <a:endParaRPr lang="en-US" dirty="0"/>
          </a:p>
          <a:p>
            <a:r>
              <a:rPr lang="en-US" dirty="0" smtClean="0"/>
              <a:t>If it is in local client cache:</a:t>
            </a:r>
          </a:p>
          <a:p>
            <a:pPr lvl="1"/>
            <a:r>
              <a:rPr lang="en-US" dirty="0" smtClean="0"/>
              <a:t>If within TTL, respond to client</a:t>
            </a:r>
          </a:p>
          <a:p>
            <a:pPr lvl="1"/>
            <a:r>
              <a:rPr lang="en-US" dirty="0" smtClean="0"/>
              <a:t>If not within TTL, send if-modified-since to server</a:t>
            </a:r>
          </a:p>
          <a:p>
            <a:pPr lvl="2"/>
            <a:r>
              <a:rPr lang="en-US" dirty="0" smtClean="0"/>
              <a:t>If server has updated copy, it sends it</a:t>
            </a:r>
          </a:p>
          <a:p>
            <a:pPr lvl="2"/>
            <a:r>
              <a:rPr lang="en-US" smtClean="0"/>
              <a:t>If not, server responds saying that it doesn’t</a:t>
            </a:r>
            <a:endParaRPr lang="en-US" dirty="0" smtClean="0"/>
          </a:p>
          <a:p>
            <a:pPr lvl="4"/>
            <a:endParaRPr lang="en-US" dirty="0"/>
          </a:p>
          <a:p>
            <a:r>
              <a:rPr lang="en-US" dirty="0" smtClean="0"/>
              <a:t>If not in local client cache:</a:t>
            </a:r>
          </a:p>
          <a:p>
            <a:pPr lvl="1"/>
            <a:r>
              <a:rPr lang="en-US" dirty="0" smtClean="0"/>
              <a:t>Send request to server</a:t>
            </a:r>
          </a:p>
          <a:p>
            <a:pPr lvl="1"/>
            <a:r>
              <a:rPr lang="en-US" dirty="0" smtClean="0"/>
              <a:t>This request may pass through other caches, which use a similar algorithm</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97</a:t>
            </a:fld>
            <a:endParaRPr lang="en-US" altLang="en-US"/>
          </a:p>
        </p:txBody>
      </p:sp>
    </p:spTree>
    <p:extLst>
      <p:ext uri="{BB962C8B-B14F-4D97-AF65-F5344CB8AC3E}">
        <p14:creationId xmlns:p14="http://schemas.microsoft.com/office/powerpoint/2010/main" val="557844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latin typeface="Helvetica" charset="0"/>
                <a:ea typeface="ＭＳ Ｐゴシック" charset="0"/>
                <a:cs typeface="ＭＳ Ｐゴシック" charset="0"/>
              </a:rPr>
              <a:t>Caching: Where?</a:t>
            </a:r>
          </a:p>
        </p:txBody>
      </p:sp>
      <p:sp>
        <p:nvSpPr>
          <p:cNvPr id="1085443" name="Rectangle 3"/>
          <p:cNvSpPr>
            <a:spLocks noGrp="1" noChangeArrowheads="1"/>
          </p:cNvSpPr>
          <p:nvPr>
            <p:ph idx="1"/>
          </p:nvPr>
        </p:nvSpPr>
        <p:spPr/>
        <p:txBody>
          <a:bodyPr/>
          <a:lstStyle/>
          <a:p>
            <a:pPr marL="345863" indent="-228458">
              <a:lnSpc>
                <a:spcPct val="90000"/>
              </a:lnSpc>
            </a:pPr>
            <a:r>
              <a:rPr lang="en-US" dirty="0" smtClean="0">
                <a:latin typeface="Arial" charset="0"/>
                <a:cs typeface="Arial" charset="0"/>
              </a:rPr>
              <a:t>Options</a:t>
            </a:r>
          </a:p>
          <a:p>
            <a:pPr marL="694898" lvl="1" indent="-228458">
              <a:lnSpc>
                <a:spcPct val="90000"/>
              </a:lnSpc>
            </a:pPr>
            <a:r>
              <a:rPr lang="en-US" dirty="0" smtClean="0">
                <a:latin typeface="Arial" charset="0"/>
                <a:cs typeface="Arial" charset="0"/>
              </a:rPr>
              <a:t>Client </a:t>
            </a:r>
          </a:p>
          <a:p>
            <a:pPr marL="694898" lvl="1" indent="-228458">
              <a:lnSpc>
                <a:spcPct val="90000"/>
              </a:lnSpc>
            </a:pPr>
            <a:r>
              <a:rPr lang="en-US" dirty="0" smtClean="0">
                <a:latin typeface="Arial" charset="0"/>
                <a:cs typeface="Arial" charset="0"/>
              </a:rPr>
              <a:t>Forward proxies </a:t>
            </a:r>
          </a:p>
          <a:p>
            <a:pPr marL="694898" lvl="1" indent="-228458">
              <a:lnSpc>
                <a:spcPct val="90000"/>
              </a:lnSpc>
            </a:pPr>
            <a:r>
              <a:rPr lang="en-US" dirty="0" smtClean="0">
                <a:latin typeface="Arial" charset="0"/>
                <a:cs typeface="Arial" charset="0"/>
              </a:rPr>
              <a:t>Reverse proxies</a:t>
            </a:r>
          </a:p>
          <a:p>
            <a:pPr marL="694898" lvl="1" indent="-228458">
              <a:lnSpc>
                <a:spcPct val="90000"/>
              </a:lnSpc>
            </a:pPr>
            <a:r>
              <a:rPr lang="en-US" dirty="0" smtClean="0">
                <a:latin typeface="Arial" charset="0"/>
                <a:cs typeface="Arial" charset="0"/>
              </a:rPr>
              <a:t>Content Distribution Network </a:t>
            </a:r>
          </a:p>
          <a:p>
            <a:pPr marL="794850" lvl="1" indent="-228458">
              <a:lnSpc>
                <a:spcPct val="90000"/>
              </a:lnSpc>
            </a:pPr>
            <a:endParaRPr lang="en-US" dirty="0">
              <a:latin typeface="Arial" charset="0"/>
              <a:ea typeface="Arial" charset="0"/>
              <a:cs typeface="Arial" charset="0"/>
            </a:endParaRPr>
          </a:p>
          <a:p>
            <a:pPr marL="794850" lvl="1" indent="-228458">
              <a:lnSpc>
                <a:spcPct val="90000"/>
              </a:lnSpc>
            </a:pPr>
            <a:endParaRPr lang="en-US" dirty="0">
              <a:latin typeface="Arial" charset="0"/>
              <a:ea typeface="Arial" charset="0"/>
              <a:cs typeface="Arial" charset="0"/>
            </a:endParaRPr>
          </a:p>
        </p:txBody>
      </p:sp>
    </p:spTree>
    <p:extLst>
      <p:ext uri="{BB962C8B-B14F-4D97-AF65-F5344CB8AC3E}">
        <p14:creationId xmlns:p14="http://schemas.microsoft.com/office/powerpoint/2010/main" val="1920694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5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854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854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latin typeface="Helvetica" charset="0"/>
                <a:ea typeface="ＭＳ Ｐゴシック" charset="0"/>
                <a:cs typeface="ＭＳ Ｐゴシック" charset="0"/>
              </a:rPr>
              <a:t>Caching: Where?</a:t>
            </a:r>
          </a:p>
        </p:txBody>
      </p:sp>
      <p:sp>
        <p:nvSpPr>
          <p:cNvPr id="1669123" name="Rectangle 3"/>
          <p:cNvSpPr>
            <a:spLocks noGrp="1" noChangeArrowheads="1"/>
          </p:cNvSpPr>
          <p:nvPr>
            <p:ph idx="1"/>
          </p:nvPr>
        </p:nvSpPr>
        <p:spPr/>
        <p:txBody>
          <a:bodyPr/>
          <a:lstStyle/>
          <a:p>
            <a:r>
              <a:rPr lang="en-US" sz="2400" dirty="0"/>
              <a:t>Baseline: Many clients transfer same information</a:t>
            </a:r>
            <a:r>
              <a:rPr lang="en-US" sz="2400" dirty="0">
                <a:sym typeface="Wingdings" charset="0"/>
              </a:rPr>
              <a:t> </a:t>
            </a:r>
          </a:p>
          <a:p>
            <a:pPr lvl="1"/>
            <a:r>
              <a:rPr lang="en-US" dirty="0">
                <a:sym typeface="Wingdings" charset="0"/>
              </a:rPr>
              <a:t>Generate unnecessary server and network load</a:t>
            </a:r>
          </a:p>
          <a:p>
            <a:pPr lvl="1"/>
            <a:r>
              <a:rPr lang="en-US" dirty="0">
                <a:sym typeface="Wingdings" charset="0"/>
              </a:rPr>
              <a:t>Clients experience unnecessary latency</a:t>
            </a:r>
            <a:endParaRPr lang="en-US" dirty="0"/>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p:grpSpPr>
        <p:sp>
          <p:nvSpPr>
            <p:cNvPr id="1669177"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p:grpSpPr>
        <p:sp>
          <p:nvSpPr>
            <p:cNvPr id="1669187"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p:grpSpPr>
        <p:sp>
          <p:nvSpPr>
            <p:cNvPr id="166919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966712"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smtClean="0">
                <a:latin typeface="+mn-lt"/>
              </a:rPr>
              <a:t>Tier-1 ISP</a:t>
            </a:r>
            <a:endParaRPr lang="en-US" b="0" dirty="0">
              <a:latin typeface="+mn-lt"/>
            </a:endParaRP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extLst/>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spid="_x0000_s4120" name="Clip" r:id="rId3" imgW="2106360" imgH="3468960" progId="MS_ClipArt_Gallery.5">
                  <p:embed/>
                </p:oleObj>
              </mc:Choice>
              <mc:Fallback>
                <p:oleObj name="Clip" r:id="rId3" imgW="2106360" imgH="346896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5081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50106</TotalTime>
  <Words>4548</Words>
  <Application>Microsoft Macintosh PowerPoint</Application>
  <PresentationFormat>On-screen Show (4:3)</PresentationFormat>
  <Paragraphs>1171</Paragraphs>
  <Slides>106</Slides>
  <Notes>43</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106</vt:i4>
      </vt:variant>
    </vt:vector>
  </HeadingPairs>
  <TitlesOfParts>
    <vt:vector size="121" baseType="lpstr">
      <vt:lpstr>Calibri</vt:lpstr>
      <vt:lpstr>Courier</vt:lpstr>
      <vt:lpstr>Courier New</vt:lpstr>
      <vt:lpstr>Helvetica</vt:lpstr>
      <vt:lpstr>Math B</vt:lpstr>
      <vt:lpstr>ＭＳ Ｐゴシック</vt:lpstr>
      <vt:lpstr>Symbol</vt:lpstr>
      <vt:lpstr>Tahoma</vt:lpstr>
      <vt:lpstr>Times</vt:lpstr>
      <vt:lpstr>Times New Roman</vt:lpstr>
      <vt:lpstr>Wingdings</vt:lpstr>
      <vt:lpstr>Arial</vt:lpstr>
      <vt:lpstr>Network</vt:lpstr>
      <vt:lpstr>Equation</vt:lpstr>
      <vt:lpstr>Clip</vt:lpstr>
      <vt:lpstr>CS 168  Finishing TCP,  Starting DNS and Web</vt:lpstr>
      <vt:lpstr>PowerPoint Presentation</vt:lpstr>
      <vt:lpstr>Agenda</vt:lpstr>
      <vt:lpstr>TCP Retransmission</vt:lpstr>
      <vt:lpstr>Timeouts and Retransmissions</vt:lpstr>
      <vt:lpstr>Setting the Timeout Value (RTO)</vt:lpstr>
      <vt:lpstr>Could Base RTO on RTT Estimation</vt:lpstr>
      <vt:lpstr>Exponential Averaging Example</vt:lpstr>
      <vt:lpstr>Exponential Averaging in Action</vt:lpstr>
      <vt:lpstr>Jacobson/Karels Algorithm</vt:lpstr>
      <vt:lpstr>With Jacobson/Karels</vt:lpstr>
      <vt:lpstr>Problem: Ambiguous Measurements</vt:lpstr>
      <vt:lpstr>The Following TCP Rules….</vt:lpstr>
      <vt:lpstr>TCP Timers</vt:lpstr>
      <vt:lpstr>Use Only “Clean” Samples for ETO</vt:lpstr>
      <vt:lpstr>Example</vt:lpstr>
      <vt:lpstr>Harder Example</vt:lpstr>
      <vt:lpstr>Setting RTO</vt:lpstr>
      <vt:lpstr>Example</vt:lpstr>
      <vt:lpstr>Example (Cont’d)</vt:lpstr>
      <vt:lpstr>Example (Cont’d)</vt:lpstr>
      <vt:lpstr>This is all very interesting, but…..</vt:lpstr>
      <vt:lpstr>Trivia Questions</vt:lpstr>
      <vt:lpstr>Any Questions?</vt:lpstr>
      <vt:lpstr>DNS</vt:lpstr>
      <vt:lpstr>Naming</vt:lpstr>
      <vt:lpstr>Logical Steps in Using Internet</vt:lpstr>
      <vt:lpstr>Relationship Btwn Names/Addresses</vt:lpstr>
      <vt:lpstr>Mapping from Names to Addresses</vt:lpstr>
      <vt:lpstr>Goals and Approach</vt:lpstr>
      <vt:lpstr>Hierarchical Namespace</vt:lpstr>
      <vt:lpstr>Hierarchical Administration</vt:lpstr>
      <vt:lpstr>Infrastructure Hierarchy</vt:lpstr>
      <vt:lpstr>Per-domain availability </vt:lpstr>
      <vt:lpstr>Who Knows What?</vt:lpstr>
      <vt:lpstr>Benefits of This Approach</vt:lpstr>
      <vt:lpstr>Was Hierarchy Necessary?</vt:lpstr>
      <vt:lpstr>DNS Records</vt:lpstr>
      <vt:lpstr>DNS Records (cont’d)</vt:lpstr>
      <vt:lpstr>Inserting Resource Records into DNS</vt:lpstr>
      <vt:lpstr>Distributed Hierarchical Database</vt:lpstr>
      <vt:lpstr>DNS Root</vt:lpstr>
      <vt:lpstr>DNS Root Servers</vt:lpstr>
      <vt:lpstr>Anycast</vt:lpstr>
      <vt:lpstr>DNS Root Servers</vt:lpstr>
      <vt:lpstr>Using DNS</vt:lpstr>
      <vt:lpstr>How Resolution Happens</vt:lpstr>
      <vt:lpstr>PowerPoint Presentation</vt:lpstr>
      <vt:lpstr>PowerPoint Presentation</vt:lpstr>
      <vt:lpstr>PowerPoint Presentation</vt:lpstr>
      <vt:lpstr>PowerPoint Presentation</vt:lpstr>
      <vt:lpstr>A Different Approach</vt:lpstr>
      <vt:lpstr>PowerPoint Presentation</vt:lpstr>
      <vt:lpstr>DNS Protocol</vt:lpstr>
      <vt:lpstr>Goals</vt:lpstr>
      <vt:lpstr>This is Not Fast!</vt:lpstr>
      <vt:lpstr>DNS Caching</vt:lpstr>
      <vt:lpstr>DNS Measurements (MIT data from 2000)</vt:lpstr>
      <vt:lpstr>DNS Measurements (MIT data from 2000)</vt:lpstr>
      <vt:lpstr>Moral of the Story</vt:lpstr>
      <vt:lpstr>DNS Measurements (MIT data from 2000)</vt:lpstr>
      <vt:lpstr>A Common Pattern…..</vt:lpstr>
      <vt:lpstr>Any Questions?</vt:lpstr>
      <vt:lpstr>The Web</vt:lpstr>
      <vt:lpstr>The Web – Precursor</vt:lpstr>
      <vt:lpstr>The Web – History</vt:lpstr>
      <vt:lpstr>Why Didn’t CS Research Invent Web?</vt:lpstr>
      <vt:lpstr>Why So Successful?</vt:lpstr>
      <vt:lpstr>Web Components</vt:lpstr>
      <vt:lpstr>URL Syntax</vt:lpstr>
      <vt:lpstr>Web and DNS</vt:lpstr>
      <vt:lpstr>Why not name content directly?</vt:lpstr>
      <vt:lpstr>PowerPoint Presentation</vt:lpstr>
      <vt:lpstr>Hyper Text Transfer Protocol (HTTP)</vt:lpstr>
      <vt:lpstr>Steps in HTTP Request/Response</vt:lpstr>
      <vt:lpstr>Client-to-Server Communication</vt:lpstr>
      <vt:lpstr>Server-to-Client Communication</vt:lpstr>
      <vt:lpstr>HTTP is Stateless </vt:lpstr>
      <vt:lpstr>Question</vt:lpstr>
      <vt:lpstr>State in a Stateless Protocol: Cookies</vt:lpstr>
      <vt:lpstr>HTTP Performance Issues</vt:lpstr>
      <vt:lpstr>Performance Goals</vt:lpstr>
      <vt:lpstr>Solutions?</vt:lpstr>
      <vt:lpstr>Solutions?</vt:lpstr>
      <vt:lpstr>Solutions?</vt:lpstr>
      <vt:lpstr>HTTP Performance</vt:lpstr>
      <vt:lpstr>Why Not 3 RTTs?</vt:lpstr>
      <vt:lpstr>Improving HTTP Performance: Concurrent Requests &amp; Responses</vt:lpstr>
      <vt:lpstr>Improving HTTP Performance: Persistent Connections</vt:lpstr>
      <vt:lpstr>Improving HTTP Performance: Pipelined Requests &amp; Responses</vt:lpstr>
      <vt:lpstr>Scorecard: Getting n Small Objects</vt:lpstr>
      <vt:lpstr>Scorecard: Getting n Large Objects</vt:lpstr>
      <vt:lpstr>Any Questions?</vt:lpstr>
      <vt:lpstr>Improving HTTP Performance: Caching</vt:lpstr>
      <vt:lpstr>Improving HTTP Performance: Caching: How</vt:lpstr>
      <vt:lpstr>Improving HTTP Performance: Caching: How</vt:lpstr>
      <vt:lpstr>Typical Caching Interaction</vt:lpstr>
      <vt:lpstr>Improving HTTP Performance: Caching: Where?</vt:lpstr>
      <vt:lpstr>Improving HTTP Performance: Caching: Where?</vt:lpstr>
      <vt:lpstr>Improving HTTP Performance: Caching with Reverse Proxies</vt:lpstr>
      <vt:lpstr>Improving HTTP Performance: Caching with Forward Proxies</vt:lpstr>
      <vt:lpstr>Improving HTTP Performance:  Replication</vt:lpstr>
      <vt:lpstr>Improving HTTP Performance:  Content Distribution Networks</vt:lpstr>
      <vt:lpstr>Improving HTTP Performance: CDN Example – Akamai</vt:lpstr>
      <vt:lpstr> Cost-Effective Content Delivery</vt:lpstr>
      <vt:lpstr>Any Questions?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168  Introduction to the Internet: Architecture and Protocols</dc:title>
  <dc:creator>shenker@icsi.berkeley.edu</dc:creator>
  <cp:lastModifiedBy>Scott Shenker</cp:lastModifiedBy>
  <cp:revision>589</cp:revision>
  <cp:lastPrinted>2017-10-19T15:57:20Z</cp:lastPrinted>
  <dcterms:created xsi:type="dcterms:W3CDTF">2015-08-26T13:04:16Z</dcterms:created>
  <dcterms:modified xsi:type="dcterms:W3CDTF">2017-10-19T23:50:28Z</dcterms:modified>
</cp:coreProperties>
</file>