
<file path=[Content_Types].xml><?xml version="1.0" encoding="utf-8"?>
<Types xmlns="http://schemas.openxmlformats.org/package/2006/content-types">
  <Default Extension="xml" ContentType="application/xml"/>
  <Default Extension="bin" ContentType="application/vnd.openxmlformats-officedocument.oleObject"/>
  <Default Extension="jpeg" ContentType="image/jpeg"/>
  <Default Extension="rels" ContentType="application/vnd.openxmlformats-package.relationships+xml"/>
  <Default Extension="emf" ContentType="image/x-emf"/>
  <Default Extension="vml" ContentType="application/vnd.openxmlformats-officedocument.vmlDrawing"/>
  <Default Extension="png" ContentType="image/png"/>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79"/>
  </p:notesMasterIdLst>
  <p:handoutMasterIdLst>
    <p:handoutMasterId r:id="rId80"/>
  </p:handoutMasterIdLst>
  <p:sldIdLst>
    <p:sldId id="1106" r:id="rId2"/>
    <p:sldId id="1108" r:id="rId3"/>
    <p:sldId id="1470" r:id="rId4"/>
    <p:sldId id="1471" r:id="rId5"/>
    <p:sldId id="1472" r:id="rId6"/>
    <p:sldId id="1473" r:id="rId7"/>
    <p:sldId id="1474" r:id="rId8"/>
    <p:sldId id="1498" r:id="rId9"/>
    <p:sldId id="1422" r:id="rId10"/>
    <p:sldId id="1423" r:id="rId11"/>
    <p:sldId id="1424" r:id="rId12"/>
    <p:sldId id="1425" r:id="rId13"/>
    <p:sldId id="1475" r:id="rId14"/>
    <p:sldId id="1476" r:id="rId15"/>
    <p:sldId id="1426" r:id="rId16"/>
    <p:sldId id="1477" r:id="rId17"/>
    <p:sldId id="1427" r:id="rId18"/>
    <p:sldId id="1478" r:id="rId19"/>
    <p:sldId id="1428" r:id="rId20"/>
    <p:sldId id="1429" r:id="rId21"/>
    <p:sldId id="1495" r:id="rId22"/>
    <p:sldId id="1430" r:id="rId23"/>
    <p:sldId id="1431" r:id="rId24"/>
    <p:sldId id="1432" r:id="rId25"/>
    <p:sldId id="1433" r:id="rId26"/>
    <p:sldId id="1497" r:id="rId27"/>
    <p:sldId id="1479" r:id="rId28"/>
    <p:sldId id="1434" r:id="rId29"/>
    <p:sldId id="1480" r:id="rId30"/>
    <p:sldId id="1481" r:id="rId31"/>
    <p:sldId id="1435" r:id="rId32"/>
    <p:sldId id="1436" r:id="rId33"/>
    <p:sldId id="1437" r:id="rId34"/>
    <p:sldId id="1438" r:id="rId35"/>
    <p:sldId id="1439" r:id="rId36"/>
    <p:sldId id="1440" r:id="rId37"/>
    <p:sldId id="1441" r:id="rId38"/>
    <p:sldId id="1496" r:id="rId39"/>
    <p:sldId id="1442" r:id="rId40"/>
    <p:sldId id="1443" r:id="rId41"/>
    <p:sldId id="1444" r:id="rId42"/>
    <p:sldId id="1445" r:id="rId43"/>
    <p:sldId id="1446" r:id="rId44"/>
    <p:sldId id="1447" r:id="rId45"/>
    <p:sldId id="1448" r:id="rId46"/>
    <p:sldId id="1449" r:id="rId47"/>
    <p:sldId id="1450" r:id="rId48"/>
    <p:sldId id="1451" r:id="rId49"/>
    <p:sldId id="1452" r:id="rId50"/>
    <p:sldId id="1453" r:id="rId51"/>
    <p:sldId id="1454" r:id="rId52"/>
    <p:sldId id="1455" r:id="rId53"/>
    <p:sldId id="1456" r:id="rId54"/>
    <p:sldId id="1457" r:id="rId55"/>
    <p:sldId id="1458" r:id="rId56"/>
    <p:sldId id="1459" r:id="rId57"/>
    <p:sldId id="1460" r:id="rId58"/>
    <p:sldId id="1461" r:id="rId59"/>
    <p:sldId id="1462" r:id="rId60"/>
    <p:sldId id="1463" r:id="rId61"/>
    <p:sldId id="1464" r:id="rId62"/>
    <p:sldId id="1465" r:id="rId63"/>
    <p:sldId id="1466" r:id="rId64"/>
    <p:sldId id="1467" r:id="rId65"/>
    <p:sldId id="1482" r:id="rId66"/>
    <p:sldId id="1483" r:id="rId67"/>
    <p:sldId id="1484" r:id="rId68"/>
    <p:sldId id="1485" r:id="rId69"/>
    <p:sldId id="1486" r:id="rId70"/>
    <p:sldId id="1487" r:id="rId71"/>
    <p:sldId id="1488" r:id="rId72"/>
    <p:sldId id="1489" r:id="rId73"/>
    <p:sldId id="1490" r:id="rId74"/>
    <p:sldId id="1491" r:id="rId75"/>
    <p:sldId id="1492" r:id="rId76"/>
    <p:sldId id="1493" r:id="rId77"/>
    <p:sldId id="1494" r:id="rId78"/>
  </p:sldIdLst>
  <p:sldSz cx="9144000" cy="6858000" type="screen4x3"/>
  <p:notesSz cx="7315200" cy="9601200"/>
  <p:defaultTextStyle>
    <a:defPPr>
      <a:defRPr lang="en-US"/>
    </a:defPPr>
    <a:lvl1pPr algn="l" rtl="0" eaLnBrk="0" fontAlgn="base" hangingPunct="0">
      <a:spcBef>
        <a:spcPct val="0"/>
      </a:spcBef>
      <a:spcAft>
        <a:spcPct val="0"/>
      </a:spcAft>
      <a:defRPr sz="2000" b="1" kern="1200">
        <a:solidFill>
          <a:schemeClr val="tx1"/>
        </a:solidFill>
        <a:latin typeface="Courier New" charset="0"/>
        <a:ea typeface="ＭＳ Ｐゴシック" charset="-128"/>
        <a:cs typeface="+mn-cs"/>
      </a:defRPr>
    </a:lvl1pPr>
    <a:lvl2pPr marL="457200" algn="l" rtl="0" eaLnBrk="0" fontAlgn="base" hangingPunct="0">
      <a:spcBef>
        <a:spcPct val="0"/>
      </a:spcBef>
      <a:spcAft>
        <a:spcPct val="0"/>
      </a:spcAft>
      <a:defRPr sz="2000" b="1" kern="1200">
        <a:solidFill>
          <a:schemeClr val="tx1"/>
        </a:solidFill>
        <a:latin typeface="Courier New" charset="0"/>
        <a:ea typeface="ＭＳ Ｐゴシック" charset="-128"/>
        <a:cs typeface="+mn-cs"/>
      </a:defRPr>
    </a:lvl2pPr>
    <a:lvl3pPr marL="914400" algn="l" rtl="0" eaLnBrk="0" fontAlgn="base" hangingPunct="0">
      <a:spcBef>
        <a:spcPct val="0"/>
      </a:spcBef>
      <a:spcAft>
        <a:spcPct val="0"/>
      </a:spcAft>
      <a:defRPr sz="2000" b="1" kern="1200">
        <a:solidFill>
          <a:schemeClr val="tx1"/>
        </a:solidFill>
        <a:latin typeface="Courier New" charset="0"/>
        <a:ea typeface="ＭＳ Ｐゴシック" charset="-128"/>
        <a:cs typeface="+mn-cs"/>
      </a:defRPr>
    </a:lvl3pPr>
    <a:lvl4pPr marL="1371600" algn="l" rtl="0" eaLnBrk="0" fontAlgn="base" hangingPunct="0">
      <a:spcBef>
        <a:spcPct val="0"/>
      </a:spcBef>
      <a:spcAft>
        <a:spcPct val="0"/>
      </a:spcAft>
      <a:defRPr sz="2000" b="1" kern="1200">
        <a:solidFill>
          <a:schemeClr val="tx1"/>
        </a:solidFill>
        <a:latin typeface="Courier New" charset="0"/>
        <a:ea typeface="ＭＳ Ｐゴシック" charset="-128"/>
        <a:cs typeface="+mn-cs"/>
      </a:defRPr>
    </a:lvl4pPr>
    <a:lvl5pPr marL="1828800" algn="l" rtl="0" eaLnBrk="0" fontAlgn="base" hangingPunct="0">
      <a:spcBef>
        <a:spcPct val="0"/>
      </a:spcBef>
      <a:spcAft>
        <a:spcPct val="0"/>
      </a:spcAft>
      <a:defRPr sz="2000" b="1" kern="1200">
        <a:solidFill>
          <a:schemeClr val="tx1"/>
        </a:solidFill>
        <a:latin typeface="Courier New" charset="0"/>
        <a:ea typeface="ＭＳ Ｐゴシック" charset="-128"/>
        <a:cs typeface="+mn-cs"/>
      </a:defRPr>
    </a:lvl5pPr>
    <a:lvl6pPr marL="2286000" algn="l" defTabSz="914400" rtl="0" eaLnBrk="1" latinLnBrk="0" hangingPunct="1">
      <a:defRPr sz="2000" b="1" kern="1200">
        <a:solidFill>
          <a:schemeClr val="tx1"/>
        </a:solidFill>
        <a:latin typeface="Courier New" charset="0"/>
        <a:ea typeface="ＭＳ Ｐゴシック" charset="-128"/>
        <a:cs typeface="+mn-cs"/>
      </a:defRPr>
    </a:lvl6pPr>
    <a:lvl7pPr marL="2743200" algn="l" defTabSz="914400" rtl="0" eaLnBrk="1" latinLnBrk="0" hangingPunct="1">
      <a:defRPr sz="2000" b="1" kern="1200">
        <a:solidFill>
          <a:schemeClr val="tx1"/>
        </a:solidFill>
        <a:latin typeface="Courier New" charset="0"/>
        <a:ea typeface="ＭＳ Ｐゴシック" charset="-128"/>
        <a:cs typeface="+mn-cs"/>
      </a:defRPr>
    </a:lvl7pPr>
    <a:lvl8pPr marL="3200400" algn="l" defTabSz="914400" rtl="0" eaLnBrk="1" latinLnBrk="0" hangingPunct="1">
      <a:defRPr sz="2000" b="1" kern="1200">
        <a:solidFill>
          <a:schemeClr val="tx1"/>
        </a:solidFill>
        <a:latin typeface="Courier New" charset="0"/>
        <a:ea typeface="ＭＳ Ｐゴシック" charset="-128"/>
        <a:cs typeface="+mn-cs"/>
      </a:defRPr>
    </a:lvl8pPr>
    <a:lvl9pPr marL="3657600" algn="l" defTabSz="914400" rtl="0" eaLnBrk="1" latinLnBrk="0" hangingPunct="1">
      <a:defRPr sz="2000" b="1" kern="1200">
        <a:solidFill>
          <a:schemeClr val="tx1"/>
        </a:solidFill>
        <a:latin typeface="Courier New"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enker@icsi.berkeley.edu" initials="s" lastIdx="1" clrIdx="0"/>
  <p:cmAuthor id="2" name="shenker@icsi.berkeley.edu" initials="s [2]"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66CCFF"/>
    <a:srgbClr val="800080"/>
    <a:srgbClr val="FF9857"/>
    <a:srgbClr val="FFFF99"/>
    <a:srgbClr val="FFCC99"/>
    <a:srgbClr val="FF3300"/>
    <a:srgbClr val="CCFFFF"/>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5541"/>
    <p:restoredTop sz="91798"/>
  </p:normalViewPr>
  <p:slideViewPr>
    <p:cSldViewPr>
      <p:cViewPr>
        <p:scale>
          <a:sx n="97" d="100"/>
          <a:sy n="97" d="100"/>
        </p:scale>
        <p:origin x="144" y="-80"/>
      </p:cViewPr>
      <p:guideLst>
        <p:guide orient="horz" pos="2160"/>
        <p:guide pos="2880"/>
      </p:guideLst>
    </p:cSldViewPr>
  </p:slideViewPr>
  <p:outlineViewPr>
    <p:cViewPr>
      <p:scale>
        <a:sx n="33" d="100"/>
        <a:sy n="33" d="100"/>
      </p:scale>
      <p:origin x="0" y="-20440"/>
    </p:cViewPr>
  </p:outlineViewPr>
  <p:notesTextViewPr>
    <p:cViewPr>
      <p:scale>
        <a:sx n="66" d="100"/>
        <a:sy n="66" d="100"/>
      </p:scale>
      <p:origin x="0" y="0"/>
    </p:cViewPr>
  </p:notesTextViewPr>
  <p:sorterViewPr>
    <p:cViewPr>
      <p:scale>
        <a:sx n="100" d="100"/>
        <a:sy n="100" d="100"/>
      </p:scale>
      <p:origin x="0" y="2432"/>
    </p:cViewPr>
  </p:sorterViewPr>
  <p:notesViewPr>
    <p:cSldViewPr>
      <p:cViewPr varScale="1">
        <p:scale>
          <a:sx n="80" d="100"/>
          <a:sy n="80" d="100"/>
        </p:scale>
        <p:origin x="-1296" y="-12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handoutMaster" Target="handoutMasters/handoutMaster1.xml"/><Relationship Id="rId81" Type="http://schemas.openxmlformats.org/officeDocument/2006/relationships/commentAuthors" Target="commentAuthors.xml"/><Relationship Id="rId82" Type="http://schemas.openxmlformats.org/officeDocument/2006/relationships/presProps" Target="presProps.xml"/><Relationship Id="rId83" Type="http://schemas.openxmlformats.org/officeDocument/2006/relationships/viewProps" Target="viewProps.xml"/><Relationship Id="rId84" Type="http://schemas.openxmlformats.org/officeDocument/2006/relationships/theme" Target="theme/theme1.xml"/><Relationship Id="rId85"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notesMaster" Target="notesMasters/notesMaster1.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45" tIns="48322" rIns="96645" bIns="48322" numCol="1" anchor="t" anchorCtr="0" compatLnSpc="1">
            <a:prstTxWarp prst="textNoShape">
              <a:avLst/>
            </a:prstTxWarp>
          </a:bodyPr>
          <a:lstStyle>
            <a:lvl1pPr algn="l" defTabSz="966788" eaLnBrk="1" hangingPunct="1">
              <a:defRPr sz="1300">
                <a:ea typeface="+mn-ea"/>
                <a:cs typeface="+mn-cs"/>
              </a:defRPr>
            </a:lvl1pPr>
          </a:lstStyle>
          <a:p>
            <a:pPr>
              <a:defRPr/>
            </a:pPr>
            <a:endParaRPr lang="en-US"/>
          </a:p>
        </p:txBody>
      </p:sp>
      <p:sp>
        <p:nvSpPr>
          <p:cNvPr id="106499"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45" tIns="48322" rIns="96645" bIns="48322" numCol="1" anchor="t" anchorCtr="0" compatLnSpc="1">
            <a:prstTxWarp prst="textNoShape">
              <a:avLst/>
            </a:prstTxWarp>
          </a:bodyPr>
          <a:lstStyle>
            <a:lvl1pPr algn="r" defTabSz="966788" eaLnBrk="1" hangingPunct="1">
              <a:defRPr sz="1300">
                <a:ea typeface="+mn-ea"/>
                <a:cs typeface="+mn-cs"/>
              </a:defRPr>
            </a:lvl1pPr>
          </a:lstStyle>
          <a:p>
            <a:pPr>
              <a:defRPr/>
            </a:pPr>
            <a:endParaRPr lang="en-US"/>
          </a:p>
        </p:txBody>
      </p:sp>
      <p:sp>
        <p:nvSpPr>
          <p:cNvPr id="106500"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45" tIns="48322" rIns="96645" bIns="48322" numCol="1" anchor="b" anchorCtr="0" compatLnSpc="1">
            <a:prstTxWarp prst="textNoShape">
              <a:avLst/>
            </a:prstTxWarp>
          </a:bodyPr>
          <a:lstStyle>
            <a:lvl1pPr algn="l" defTabSz="966788" eaLnBrk="1" hangingPunct="1">
              <a:defRPr sz="1300">
                <a:ea typeface="+mn-ea"/>
                <a:cs typeface="+mn-cs"/>
              </a:defRPr>
            </a:lvl1pPr>
          </a:lstStyle>
          <a:p>
            <a:pPr>
              <a:defRPr/>
            </a:pPr>
            <a:endParaRPr lang="en-US"/>
          </a:p>
        </p:txBody>
      </p:sp>
      <p:sp>
        <p:nvSpPr>
          <p:cNvPr id="106501"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45" tIns="48322" rIns="96645" bIns="48322" numCol="1" anchor="b" anchorCtr="0" compatLnSpc="1">
            <a:prstTxWarp prst="textNoShape">
              <a:avLst/>
            </a:prstTxWarp>
          </a:bodyPr>
          <a:lstStyle>
            <a:lvl1pPr algn="r" defTabSz="966788" eaLnBrk="1" hangingPunct="1">
              <a:defRPr sz="1300" smtClean="0"/>
            </a:lvl1pPr>
          </a:lstStyle>
          <a:p>
            <a:pPr>
              <a:defRPr/>
            </a:pPr>
            <a:fld id="{B48BE3C3-F760-C44A-B472-7818E133FA7A}" type="slidenum">
              <a:rPr lang="en-US" altLang="en-US"/>
              <a:pPr>
                <a:defRPr/>
              </a:pPr>
              <a:t>‹#›</a:t>
            </a:fld>
            <a:endParaRPr lang="en-US" altLang="en-US"/>
          </a:p>
        </p:txBody>
      </p:sp>
    </p:spTree>
    <p:extLst>
      <p:ext uri="{BB962C8B-B14F-4D97-AF65-F5344CB8AC3E}">
        <p14:creationId xmlns:p14="http://schemas.microsoft.com/office/powerpoint/2010/main" val="16100495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613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5738" tIns="47869" rIns="95738" bIns="47869" numCol="1" anchor="t" anchorCtr="0" compatLnSpc="1">
            <a:prstTxWarp prst="textNoShape">
              <a:avLst/>
            </a:prstTxWarp>
          </a:bodyPr>
          <a:lstStyle>
            <a:lvl1pPr algn="l" defTabSz="957263" eaLnBrk="1" hangingPunct="1">
              <a:defRPr sz="1300" b="0">
                <a:latin typeface="Times New Roman" charset="0"/>
                <a:ea typeface="+mn-ea"/>
                <a:cs typeface="+mn-cs"/>
              </a:defRPr>
            </a:lvl1pPr>
          </a:lstStyle>
          <a:p>
            <a:pPr>
              <a:defRPr/>
            </a:pPr>
            <a:endParaRPr lang="en-US"/>
          </a:p>
        </p:txBody>
      </p:sp>
      <p:sp>
        <p:nvSpPr>
          <p:cNvPr id="17613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5738" tIns="47869" rIns="95738" bIns="47869" numCol="1" anchor="t" anchorCtr="0" compatLnSpc="1">
            <a:prstTxWarp prst="textNoShape">
              <a:avLst/>
            </a:prstTxWarp>
          </a:bodyPr>
          <a:lstStyle>
            <a:lvl1pPr algn="r" defTabSz="957263" eaLnBrk="1" hangingPunct="1">
              <a:defRPr sz="1300" b="0">
                <a:latin typeface="Times New Roman" charset="0"/>
                <a:ea typeface="+mn-ea"/>
                <a:cs typeface="+mn-cs"/>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7613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5738" tIns="47869" rIns="95738" bIns="4786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613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5738" tIns="47869" rIns="95738" bIns="47869" numCol="1" anchor="b" anchorCtr="0" compatLnSpc="1">
            <a:prstTxWarp prst="textNoShape">
              <a:avLst/>
            </a:prstTxWarp>
          </a:bodyPr>
          <a:lstStyle>
            <a:lvl1pPr algn="l" defTabSz="957263" eaLnBrk="1" hangingPunct="1">
              <a:defRPr sz="1300" b="0">
                <a:latin typeface="Times New Roman" charset="0"/>
                <a:ea typeface="+mn-ea"/>
                <a:cs typeface="+mn-cs"/>
              </a:defRPr>
            </a:lvl1pPr>
          </a:lstStyle>
          <a:p>
            <a:pPr>
              <a:defRPr/>
            </a:pPr>
            <a:endParaRPr lang="en-US"/>
          </a:p>
        </p:txBody>
      </p:sp>
      <p:sp>
        <p:nvSpPr>
          <p:cNvPr id="17613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5738" tIns="47869" rIns="95738" bIns="47869" numCol="1" anchor="b" anchorCtr="0" compatLnSpc="1">
            <a:prstTxWarp prst="textNoShape">
              <a:avLst/>
            </a:prstTxWarp>
          </a:bodyPr>
          <a:lstStyle>
            <a:lvl1pPr algn="r" defTabSz="957263" eaLnBrk="1" hangingPunct="1">
              <a:defRPr sz="1300" b="0" smtClean="0">
                <a:latin typeface="Times New Roman" charset="0"/>
              </a:defRPr>
            </a:lvl1pPr>
          </a:lstStyle>
          <a:p>
            <a:pPr>
              <a:defRPr/>
            </a:pPr>
            <a:fld id="{8BD814C7-3223-AB4B-93E5-59B823641D1E}" type="slidenum">
              <a:rPr lang="en-US" altLang="en-US"/>
              <a:pPr>
                <a:defRPr/>
              </a:pPr>
              <a:t>‹#›</a:t>
            </a:fld>
            <a:endParaRPr lang="en-US" altLang="en-US"/>
          </a:p>
        </p:txBody>
      </p:sp>
    </p:spTree>
    <p:extLst>
      <p:ext uri="{BB962C8B-B14F-4D97-AF65-F5344CB8AC3E}">
        <p14:creationId xmlns:p14="http://schemas.microsoft.com/office/powerpoint/2010/main" val="110763362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BD814C7-3223-AB4B-93E5-59B823641D1E}" type="slidenum">
              <a:rPr lang="en-US" altLang="en-US" smtClean="0"/>
              <a:pPr>
                <a:defRPr/>
              </a:pPr>
              <a:t>1</a:t>
            </a:fld>
            <a:endParaRPr lang="en-US" altLang="en-US"/>
          </a:p>
        </p:txBody>
      </p:sp>
    </p:spTree>
    <p:extLst>
      <p:ext uri="{BB962C8B-B14F-4D97-AF65-F5344CB8AC3E}">
        <p14:creationId xmlns:p14="http://schemas.microsoft.com/office/powerpoint/2010/main" val="4189183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578914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4936029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Arial" charset="0"/>
              </a:defRPr>
            </a:lvl1pPr>
            <a:lvl2pPr marL="37931725" indent="-37474525" defTabSz="957263"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DF7FD136-E245-E349-86E6-FB48F06477F1}" type="slidenum">
              <a:rPr lang="en-US" sz="1300" b="0">
                <a:latin typeface="Times New Roman" charset="0"/>
              </a:rPr>
              <a:pPr eaLnBrk="1" hangingPunct="1"/>
              <a:t>35</a:t>
            </a:fld>
            <a:endParaRPr lang="en-US" sz="1300" b="0">
              <a:latin typeface="Times New Roman"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ea typeface="ＭＳ Ｐゴシック" charset="0"/>
                <a:cs typeface="ＭＳ Ｐゴシック" charset="0"/>
              </a:rPr>
              <a:t>Fate sharing</a:t>
            </a:r>
          </a:p>
        </p:txBody>
      </p:sp>
    </p:spTree>
    <p:extLst>
      <p:ext uri="{BB962C8B-B14F-4D97-AF65-F5344CB8AC3E}">
        <p14:creationId xmlns:p14="http://schemas.microsoft.com/office/powerpoint/2010/main" val="6824879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ea typeface="ＭＳ Ｐゴシック" charset="0"/>
                <a:cs typeface="ＭＳ Ｐゴシック" charset="0"/>
              </a:rPr>
              <a:t>Creates a notion of a </a:t>
            </a:r>
            <a:r>
              <a:rPr lang="ja-JP" altLang="en-US" dirty="0">
                <a:ea typeface="ＭＳ Ｐゴシック" charset="0"/>
                <a:cs typeface="ＭＳ Ｐゴシック" charset="0"/>
              </a:rPr>
              <a:t>“</a:t>
            </a:r>
            <a:r>
              <a:rPr lang="en-US" dirty="0">
                <a:ea typeface="ＭＳ Ｐゴシック" charset="0"/>
                <a:cs typeface="ＭＳ Ｐゴシック" charset="0"/>
              </a:rPr>
              <a:t>SESSION</a:t>
            </a:r>
            <a:r>
              <a:rPr lang="ja-JP" altLang="en-US" dirty="0">
                <a:ea typeface="ＭＳ Ｐゴシック" charset="0"/>
                <a:cs typeface="ＭＳ Ｐゴシック" charset="0"/>
              </a:rPr>
              <a:t>”</a:t>
            </a:r>
            <a:r>
              <a:rPr lang="en-US" dirty="0">
                <a:ea typeface="ＭＳ Ｐゴシック" charset="0"/>
                <a:cs typeface="ＭＳ Ｐゴシック" charset="0"/>
              </a:rPr>
              <a:t> for the user</a:t>
            </a:r>
          </a:p>
          <a:p>
            <a:r>
              <a:rPr lang="en-US" dirty="0">
                <a:ea typeface="ＭＳ Ｐゴシック" charset="0"/>
                <a:cs typeface="ＭＳ Ｐゴシック" charset="0"/>
              </a:rPr>
              <a:t>Customize the user experience</a:t>
            </a:r>
          </a:p>
          <a:p>
            <a:r>
              <a:rPr lang="en-US" dirty="0" err="1">
                <a:ea typeface="ＭＳ Ｐゴシック" charset="0"/>
                <a:cs typeface="ＭＳ Ｐゴシック" charset="0"/>
              </a:rPr>
              <a:t>Statefulness</a:t>
            </a:r>
            <a:r>
              <a:rPr lang="en-US" dirty="0">
                <a:ea typeface="ＭＳ Ｐゴシック" charset="0"/>
                <a:cs typeface="ＭＳ Ｐゴシック" charset="0"/>
              </a:rPr>
              <a:t> comes from the client </a:t>
            </a:r>
            <a:r>
              <a:rPr lang="en-US" dirty="0" smtClean="0">
                <a:ea typeface="ＭＳ Ｐゴシック" charset="0"/>
                <a:cs typeface="ＭＳ Ｐゴシック" charset="0"/>
              </a:rPr>
              <a:t>side</a:t>
            </a:r>
          </a:p>
          <a:p>
            <a:endParaRPr lang="en-US" dirty="0" smtClean="0">
              <a:ea typeface="ＭＳ Ｐゴシック" charset="0"/>
              <a:cs typeface="ＭＳ Ｐゴシック" charset="0"/>
            </a:endParaRPr>
          </a:p>
          <a:p>
            <a:r>
              <a:rPr lang="en-US" dirty="0" smtClean="0">
                <a:ea typeface="ＭＳ Ｐゴシック" charset="0"/>
                <a:cs typeface="ＭＳ Ｐゴシック" charset="0"/>
              </a:rPr>
              <a:t>Me</a:t>
            </a:r>
            <a:endParaRPr lang="en-US" dirty="0">
              <a:ea typeface="ＭＳ Ｐゴシック" charset="0"/>
              <a:cs typeface="ＭＳ Ｐゴシック" charset="0"/>
            </a:endParaRPr>
          </a:p>
        </p:txBody>
      </p:sp>
    </p:spTree>
    <p:extLst>
      <p:ext uri="{BB962C8B-B14F-4D97-AF65-F5344CB8AC3E}">
        <p14:creationId xmlns:p14="http://schemas.microsoft.com/office/powerpoint/2010/main" val="1438383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Arial" charset="0"/>
              </a:defRPr>
            </a:lvl1pPr>
            <a:lvl2pPr marL="37931725" indent="-37474525" defTabSz="957263"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EF08BAEC-03B0-A04E-B111-D9E2D4A28CE4}" type="slidenum">
              <a:rPr lang="en-US" sz="1300" b="0">
                <a:latin typeface="Times New Roman" charset="0"/>
              </a:rPr>
              <a:pPr eaLnBrk="1" hangingPunct="1"/>
              <a:t>39</a:t>
            </a:fld>
            <a:endParaRPr lang="en-US" sz="1300" b="0">
              <a:latin typeface="Times New Roman" charset="0"/>
            </a:endParaRPr>
          </a:p>
        </p:txBody>
      </p:sp>
      <p:sp>
        <p:nvSpPr>
          <p:cNvPr id="60419" name="Rectangle 2"/>
          <p:cNvSpPr>
            <a:spLocks noGrp="1" noRot="1" noChangeAspect="1" noChangeArrowheads="1"/>
          </p:cNvSpPr>
          <p:nvPr>
            <p:ph type="sldImg"/>
          </p:nvPr>
        </p:nvSpPr>
        <p:spPr>
          <a:solidFill>
            <a:srgbClr val="FFFFFF"/>
          </a:solidFill>
          <a:ln/>
        </p:spPr>
      </p:sp>
      <p:sp>
        <p:nvSpPr>
          <p:cNvPr id="60420"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0052122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5580757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3324321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HTTP/1.1 allows multiple HTTP requests to be written out to a socket together without waiting for the corresponding responses. The requestor then waits for the responses to arrive in the order in which they were requested. The act of pipelining the requests can result in a dramatic improvement in page loading times, especially over high latency connections.</a:t>
            </a:r>
          </a:p>
        </p:txBody>
      </p:sp>
    </p:spTree>
    <p:extLst>
      <p:ext uri="{BB962C8B-B14F-4D97-AF65-F5344CB8AC3E}">
        <p14:creationId xmlns:p14="http://schemas.microsoft.com/office/powerpoint/2010/main" val="16886014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BD814C7-3223-AB4B-93E5-59B823641D1E}" type="slidenum">
              <a:rPr lang="en-US" altLang="en-US" smtClean="0"/>
              <a:pPr>
                <a:defRPr/>
              </a:pPr>
              <a:t>50</a:t>
            </a:fld>
            <a:endParaRPr lang="en-US" altLang="en-US"/>
          </a:p>
        </p:txBody>
      </p:sp>
    </p:spTree>
    <p:extLst>
      <p:ext uri="{BB962C8B-B14F-4D97-AF65-F5344CB8AC3E}">
        <p14:creationId xmlns:p14="http://schemas.microsoft.com/office/powerpoint/2010/main" val="7718762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443576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Draw!!!!</a:t>
            </a:r>
            <a:endParaRPr lang="en-US" dirty="0"/>
          </a:p>
        </p:txBody>
      </p:sp>
      <p:sp>
        <p:nvSpPr>
          <p:cNvPr id="4" name="Slide Number Placeholder 3"/>
          <p:cNvSpPr>
            <a:spLocks noGrp="1"/>
          </p:cNvSpPr>
          <p:nvPr>
            <p:ph type="sldNum" sz="quarter" idx="10"/>
          </p:nvPr>
        </p:nvSpPr>
        <p:spPr/>
        <p:txBody>
          <a:bodyPr/>
          <a:lstStyle/>
          <a:p>
            <a:pPr>
              <a:defRPr/>
            </a:pPr>
            <a:fld id="{973AB7D2-44D9-C341-97F4-AF3A6AE0BBCF}" type="slidenum">
              <a:rPr lang="en-US" smtClean="0"/>
              <a:pPr>
                <a:defRPr/>
              </a:pPr>
              <a:t>10</a:t>
            </a:fld>
            <a:endParaRPr lang="en-US"/>
          </a:p>
        </p:txBody>
      </p:sp>
    </p:spTree>
    <p:extLst>
      <p:ext uri="{BB962C8B-B14F-4D97-AF65-F5344CB8AC3E}">
        <p14:creationId xmlns:p14="http://schemas.microsoft.com/office/powerpoint/2010/main" val="2141995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5337871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5026928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428513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2079152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9915726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2546467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Transcoding = change compression rate per user</a:t>
            </a:r>
            <a:r>
              <a:rPr lang="ja-JP" altLang="en-US">
                <a:ea typeface="ＭＳ Ｐゴシック" charset="0"/>
                <a:cs typeface="ＭＳ Ｐゴシック" charset="0"/>
              </a:rPr>
              <a:t>’</a:t>
            </a:r>
            <a:r>
              <a:rPr lang="en-US">
                <a:ea typeface="ＭＳ Ｐゴシック" charset="0"/>
                <a:cs typeface="ＭＳ Ｐゴシック" charset="0"/>
              </a:rPr>
              <a:t>s bandwidth</a:t>
            </a:r>
          </a:p>
        </p:txBody>
      </p:sp>
    </p:spTree>
    <p:extLst>
      <p:ext uri="{BB962C8B-B14F-4D97-AF65-F5344CB8AC3E}">
        <p14:creationId xmlns:p14="http://schemas.microsoft.com/office/powerpoint/2010/main" val="14153799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6917628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0338846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5475" eaLnBrk="0" hangingPunct="0">
              <a:defRPr sz="1900" b="1">
                <a:solidFill>
                  <a:schemeClr val="tx1"/>
                </a:solidFill>
                <a:latin typeface="Courier New" charset="0"/>
                <a:ea typeface="ＭＳ Ｐゴシック" charset="0"/>
                <a:cs typeface="Arial" charset="0"/>
              </a:defRPr>
            </a:lvl1pPr>
            <a:lvl2pPr marL="35879619" indent="-35447153" defTabSz="905475" eaLnBrk="0" hangingPunct="0">
              <a:defRPr sz="1900" b="1">
                <a:solidFill>
                  <a:schemeClr val="tx1"/>
                </a:solidFill>
                <a:latin typeface="Courier New" charset="0"/>
                <a:ea typeface="Arial" charset="0"/>
                <a:cs typeface="Arial" charset="0"/>
              </a:defRPr>
            </a:lvl2pPr>
            <a:lvl3pPr eaLnBrk="0" hangingPunct="0">
              <a:defRPr sz="1900" b="1">
                <a:solidFill>
                  <a:schemeClr val="tx1"/>
                </a:solidFill>
                <a:latin typeface="Courier New" charset="0"/>
                <a:ea typeface="Arial" charset="0"/>
                <a:cs typeface="Arial" charset="0"/>
              </a:defRPr>
            </a:lvl3pPr>
            <a:lvl4pPr eaLnBrk="0" hangingPunct="0">
              <a:defRPr sz="1900" b="1">
                <a:solidFill>
                  <a:schemeClr val="tx1"/>
                </a:solidFill>
                <a:latin typeface="Courier New" charset="0"/>
                <a:ea typeface="Arial" charset="0"/>
                <a:cs typeface="Arial" charset="0"/>
              </a:defRPr>
            </a:lvl4pPr>
            <a:lvl5pPr eaLnBrk="0" hangingPunct="0">
              <a:defRPr sz="1900" b="1">
                <a:solidFill>
                  <a:schemeClr val="tx1"/>
                </a:solidFill>
                <a:latin typeface="Courier New" charset="0"/>
                <a:ea typeface="Arial" charset="0"/>
                <a:cs typeface="Arial" charset="0"/>
              </a:defRPr>
            </a:lvl5pPr>
            <a:lvl6pPr marL="432465" eaLnBrk="0" fontAlgn="base" hangingPunct="0">
              <a:spcBef>
                <a:spcPct val="0"/>
              </a:spcBef>
              <a:spcAft>
                <a:spcPct val="0"/>
              </a:spcAft>
              <a:defRPr sz="1900" b="1">
                <a:solidFill>
                  <a:schemeClr val="tx1"/>
                </a:solidFill>
                <a:latin typeface="Courier New" charset="0"/>
                <a:ea typeface="Arial" charset="0"/>
                <a:cs typeface="Arial" charset="0"/>
              </a:defRPr>
            </a:lvl6pPr>
            <a:lvl7pPr marL="864931" eaLnBrk="0" fontAlgn="base" hangingPunct="0">
              <a:spcBef>
                <a:spcPct val="0"/>
              </a:spcBef>
              <a:spcAft>
                <a:spcPct val="0"/>
              </a:spcAft>
              <a:defRPr sz="1900" b="1">
                <a:solidFill>
                  <a:schemeClr val="tx1"/>
                </a:solidFill>
                <a:latin typeface="Courier New" charset="0"/>
                <a:ea typeface="Arial" charset="0"/>
                <a:cs typeface="Arial" charset="0"/>
              </a:defRPr>
            </a:lvl7pPr>
            <a:lvl8pPr marL="1297396" eaLnBrk="0" fontAlgn="base" hangingPunct="0">
              <a:spcBef>
                <a:spcPct val="0"/>
              </a:spcBef>
              <a:spcAft>
                <a:spcPct val="0"/>
              </a:spcAft>
              <a:defRPr sz="1900" b="1">
                <a:solidFill>
                  <a:schemeClr val="tx1"/>
                </a:solidFill>
                <a:latin typeface="Courier New" charset="0"/>
                <a:ea typeface="Arial" charset="0"/>
                <a:cs typeface="Arial" charset="0"/>
              </a:defRPr>
            </a:lvl8pPr>
            <a:lvl9pPr marL="1729862" eaLnBrk="0" fontAlgn="base" hangingPunct="0">
              <a:spcBef>
                <a:spcPct val="0"/>
              </a:spcBef>
              <a:spcAft>
                <a:spcPct val="0"/>
              </a:spcAft>
              <a:defRPr sz="1900" b="1">
                <a:solidFill>
                  <a:schemeClr val="tx1"/>
                </a:solidFill>
                <a:latin typeface="Courier New" charset="0"/>
                <a:ea typeface="Arial" charset="0"/>
                <a:cs typeface="Arial" charset="0"/>
              </a:defRPr>
            </a:lvl9pPr>
          </a:lstStyle>
          <a:p>
            <a:pPr eaLnBrk="1" hangingPunct="1"/>
            <a:fld id="{2775A15B-A938-0A44-90FE-340ED01BB9CC}" type="slidenum">
              <a:rPr lang="en-US" sz="1200" b="0">
                <a:latin typeface="Times New Roman" charset="0"/>
              </a:rPr>
              <a:pPr eaLnBrk="1" hangingPunct="1"/>
              <a:t>67</a:t>
            </a:fld>
            <a:endParaRPr lang="en-US" sz="1200" b="0">
              <a:latin typeface="Times New Roman" charset="0"/>
            </a:endParaRPr>
          </a:p>
        </p:txBody>
      </p:sp>
      <p:sp>
        <p:nvSpPr>
          <p:cNvPr id="83971" name="Rectangle 2"/>
          <p:cNvSpPr>
            <a:spLocks noGrp="1" noRot="1" noChangeAspect="1" noChangeArrowheads="1"/>
          </p:cNvSpPr>
          <p:nvPr>
            <p:ph type="sldImg"/>
          </p:nvPr>
        </p:nvSpPr>
        <p:spPr>
          <a:solidFill>
            <a:srgbClr val="FFFFFF"/>
          </a:solidFill>
          <a:ln/>
        </p:spPr>
      </p:sp>
      <p:sp>
        <p:nvSpPr>
          <p:cNvPr id="83972"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393690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Arial" charset="0"/>
              </a:defRPr>
            </a:lvl1pPr>
            <a:lvl2pPr marL="37931725" indent="-37474525" defTabSz="957263"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EF08BAEC-03B0-A04E-B111-D9E2D4A28CE4}" type="slidenum">
              <a:rPr lang="en-US" sz="1300" b="0">
                <a:latin typeface="Times New Roman" charset="0"/>
              </a:rPr>
              <a:pPr eaLnBrk="1" hangingPunct="1"/>
              <a:t>12</a:t>
            </a:fld>
            <a:endParaRPr lang="en-US" sz="1300" b="0">
              <a:latin typeface="Times New Roman" charset="0"/>
            </a:endParaRPr>
          </a:p>
        </p:txBody>
      </p:sp>
      <p:sp>
        <p:nvSpPr>
          <p:cNvPr id="60419" name="Rectangle 2"/>
          <p:cNvSpPr>
            <a:spLocks noGrp="1" noRot="1" noChangeAspect="1" noChangeArrowheads="1"/>
          </p:cNvSpPr>
          <p:nvPr>
            <p:ph type="sldImg"/>
          </p:nvPr>
        </p:nvSpPr>
        <p:spPr>
          <a:solidFill>
            <a:srgbClr val="FFFFFF"/>
          </a:solidFill>
          <a:ln/>
        </p:spPr>
      </p:sp>
      <p:sp>
        <p:nvSpPr>
          <p:cNvPr id="60420"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8923784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5475" eaLnBrk="0" hangingPunct="0">
              <a:defRPr sz="1900" b="1">
                <a:solidFill>
                  <a:schemeClr val="tx1"/>
                </a:solidFill>
                <a:latin typeface="Courier New" charset="0"/>
                <a:ea typeface="ＭＳ Ｐゴシック" charset="0"/>
                <a:cs typeface="Arial" charset="0"/>
              </a:defRPr>
            </a:lvl1pPr>
            <a:lvl2pPr marL="35879619" indent="-35447153" defTabSz="905475" eaLnBrk="0" hangingPunct="0">
              <a:defRPr sz="1900" b="1">
                <a:solidFill>
                  <a:schemeClr val="tx1"/>
                </a:solidFill>
                <a:latin typeface="Courier New" charset="0"/>
                <a:ea typeface="Arial" charset="0"/>
                <a:cs typeface="Arial" charset="0"/>
              </a:defRPr>
            </a:lvl2pPr>
            <a:lvl3pPr eaLnBrk="0" hangingPunct="0">
              <a:defRPr sz="1900" b="1">
                <a:solidFill>
                  <a:schemeClr val="tx1"/>
                </a:solidFill>
                <a:latin typeface="Courier New" charset="0"/>
                <a:ea typeface="Arial" charset="0"/>
                <a:cs typeface="Arial" charset="0"/>
              </a:defRPr>
            </a:lvl3pPr>
            <a:lvl4pPr eaLnBrk="0" hangingPunct="0">
              <a:defRPr sz="1900" b="1">
                <a:solidFill>
                  <a:schemeClr val="tx1"/>
                </a:solidFill>
                <a:latin typeface="Courier New" charset="0"/>
                <a:ea typeface="Arial" charset="0"/>
                <a:cs typeface="Arial" charset="0"/>
              </a:defRPr>
            </a:lvl4pPr>
            <a:lvl5pPr eaLnBrk="0" hangingPunct="0">
              <a:defRPr sz="1900" b="1">
                <a:solidFill>
                  <a:schemeClr val="tx1"/>
                </a:solidFill>
                <a:latin typeface="Courier New" charset="0"/>
                <a:ea typeface="Arial" charset="0"/>
                <a:cs typeface="Arial" charset="0"/>
              </a:defRPr>
            </a:lvl5pPr>
            <a:lvl6pPr marL="432465" eaLnBrk="0" fontAlgn="base" hangingPunct="0">
              <a:spcBef>
                <a:spcPct val="0"/>
              </a:spcBef>
              <a:spcAft>
                <a:spcPct val="0"/>
              </a:spcAft>
              <a:defRPr sz="1900" b="1">
                <a:solidFill>
                  <a:schemeClr val="tx1"/>
                </a:solidFill>
                <a:latin typeface="Courier New" charset="0"/>
                <a:ea typeface="Arial" charset="0"/>
                <a:cs typeface="Arial" charset="0"/>
              </a:defRPr>
            </a:lvl6pPr>
            <a:lvl7pPr marL="864931" eaLnBrk="0" fontAlgn="base" hangingPunct="0">
              <a:spcBef>
                <a:spcPct val="0"/>
              </a:spcBef>
              <a:spcAft>
                <a:spcPct val="0"/>
              </a:spcAft>
              <a:defRPr sz="1900" b="1">
                <a:solidFill>
                  <a:schemeClr val="tx1"/>
                </a:solidFill>
                <a:latin typeface="Courier New" charset="0"/>
                <a:ea typeface="Arial" charset="0"/>
                <a:cs typeface="Arial" charset="0"/>
              </a:defRPr>
            </a:lvl7pPr>
            <a:lvl8pPr marL="1297396" eaLnBrk="0" fontAlgn="base" hangingPunct="0">
              <a:spcBef>
                <a:spcPct val="0"/>
              </a:spcBef>
              <a:spcAft>
                <a:spcPct val="0"/>
              </a:spcAft>
              <a:defRPr sz="1900" b="1">
                <a:solidFill>
                  <a:schemeClr val="tx1"/>
                </a:solidFill>
                <a:latin typeface="Courier New" charset="0"/>
                <a:ea typeface="Arial" charset="0"/>
                <a:cs typeface="Arial" charset="0"/>
              </a:defRPr>
            </a:lvl8pPr>
            <a:lvl9pPr marL="1729862" eaLnBrk="0" fontAlgn="base" hangingPunct="0">
              <a:spcBef>
                <a:spcPct val="0"/>
              </a:spcBef>
              <a:spcAft>
                <a:spcPct val="0"/>
              </a:spcAft>
              <a:defRPr sz="1900" b="1">
                <a:solidFill>
                  <a:schemeClr val="tx1"/>
                </a:solidFill>
                <a:latin typeface="Courier New" charset="0"/>
                <a:ea typeface="Arial" charset="0"/>
                <a:cs typeface="Arial" charset="0"/>
              </a:defRPr>
            </a:lvl9pPr>
          </a:lstStyle>
          <a:p>
            <a:pPr eaLnBrk="1" hangingPunct="1"/>
            <a:fld id="{53F59BAB-A21D-9242-8697-1BA5384646B7}" type="slidenum">
              <a:rPr lang="en-US" sz="1200" b="0">
                <a:latin typeface="Times New Roman" charset="0"/>
              </a:rPr>
              <a:pPr eaLnBrk="1" hangingPunct="1"/>
              <a:t>68</a:t>
            </a:fld>
            <a:endParaRPr lang="en-US" sz="1200" b="0">
              <a:latin typeface="Times New Roman" charset="0"/>
            </a:endParaRPr>
          </a:p>
        </p:txBody>
      </p:sp>
      <p:sp>
        <p:nvSpPr>
          <p:cNvPr id="88067" name="Rectangle 2"/>
          <p:cNvSpPr>
            <a:spLocks noGrp="1" noRot="1" noChangeAspect="1" noChangeArrowheads="1"/>
          </p:cNvSpPr>
          <p:nvPr>
            <p:ph type="sldImg"/>
          </p:nvPr>
        </p:nvSpPr>
        <p:spPr>
          <a:solidFill>
            <a:srgbClr val="FFFFFF"/>
          </a:solidFill>
          <a:ln/>
        </p:spPr>
      </p:sp>
      <p:sp>
        <p:nvSpPr>
          <p:cNvPr id="88068"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7933730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5475" eaLnBrk="0" hangingPunct="0">
              <a:defRPr sz="1900" b="1">
                <a:solidFill>
                  <a:schemeClr val="tx1"/>
                </a:solidFill>
                <a:latin typeface="Courier New" charset="0"/>
                <a:ea typeface="ＭＳ Ｐゴシック" charset="0"/>
                <a:cs typeface="Arial" charset="0"/>
              </a:defRPr>
            </a:lvl1pPr>
            <a:lvl2pPr marL="35879619" indent="-35447153" defTabSz="905475" eaLnBrk="0" hangingPunct="0">
              <a:defRPr sz="1900" b="1">
                <a:solidFill>
                  <a:schemeClr val="tx1"/>
                </a:solidFill>
                <a:latin typeface="Courier New" charset="0"/>
                <a:ea typeface="Arial" charset="0"/>
                <a:cs typeface="Arial" charset="0"/>
              </a:defRPr>
            </a:lvl2pPr>
            <a:lvl3pPr eaLnBrk="0" hangingPunct="0">
              <a:defRPr sz="1900" b="1">
                <a:solidFill>
                  <a:schemeClr val="tx1"/>
                </a:solidFill>
                <a:latin typeface="Courier New" charset="0"/>
                <a:ea typeface="Arial" charset="0"/>
                <a:cs typeface="Arial" charset="0"/>
              </a:defRPr>
            </a:lvl3pPr>
            <a:lvl4pPr eaLnBrk="0" hangingPunct="0">
              <a:defRPr sz="1900" b="1">
                <a:solidFill>
                  <a:schemeClr val="tx1"/>
                </a:solidFill>
                <a:latin typeface="Courier New" charset="0"/>
                <a:ea typeface="Arial" charset="0"/>
                <a:cs typeface="Arial" charset="0"/>
              </a:defRPr>
            </a:lvl4pPr>
            <a:lvl5pPr eaLnBrk="0" hangingPunct="0">
              <a:defRPr sz="1900" b="1">
                <a:solidFill>
                  <a:schemeClr val="tx1"/>
                </a:solidFill>
                <a:latin typeface="Courier New" charset="0"/>
                <a:ea typeface="Arial" charset="0"/>
                <a:cs typeface="Arial" charset="0"/>
              </a:defRPr>
            </a:lvl5pPr>
            <a:lvl6pPr marL="432465" eaLnBrk="0" fontAlgn="base" hangingPunct="0">
              <a:spcBef>
                <a:spcPct val="0"/>
              </a:spcBef>
              <a:spcAft>
                <a:spcPct val="0"/>
              </a:spcAft>
              <a:defRPr sz="1900" b="1">
                <a:solidFill>
                  <a:schemeClr val="tx1"/>
                </a:solidFill>
                <a:latin typeface="Courier New" charset="0"/>
                <a:ea typeface="Arial" charset="0"/>
                <a:cs typeface="Arial" charset="0"/>
              </a:defRPr>
            </a:lvl6pPr>
            <a:lvl7pPr marL="864931" eaLnBrk="0" fontAlgn="base" hangingPunct="0">
              <a:spcBef>
                <a:spcPct val="0"/>
              </a:spcBef>
              <a:spcAft>
                <a:spcPct val="0"/>
              </a:spcAft>
              <a:defRPr sz="1900" b="1">
                <a:solidFill>
                  <a:schemeClr val="tx1"/>
                </a:solidFill>
                <a:latin typeface="Courier New" charset="0"/>
                <a:ea typeface="Arial" charset="0"/>
                <a:cs typeface="Arial" charset="0"/>
              </a:defRPr>
            </a:lvl7pPr>
            <a:lvl8pPr marL="1297396" eaLnBrk="0" fontAlgn="base" hangingPunct="0">
              <a:spcBef>
                <a:spcPct val="0"/>
              </a:spcBef>
              <a:spcAft>
                <a:spcPct val="0"/>
              </a:spcAft>
              <a:defRPr sz="1900" b="1">
                <a:solidFill>
                  <a:schemeClr val="tx1"/>
                </a:solidFill>
                <a:latin typeface="Courier New" charset="0"/>
                <a:ea typeface="Arial" charset="0"/>
                <a:cs typeface="Arial" charset="0"/>
              </a:defRPr>
            </a:lvl8pPr>
            <a:lvl9pPr marL="1729862" eaLnBrk="0" fontAlgn="base" hangingPunct="0">
              <a:spcBef>
                <a:spcPct val="0"/>
              </a:spcBef>
              <a:spcAft>
                <a:spcPct val="0"/>
              </a:spcAft>
              <a:defRPr sz="1900" b="1">
                <a:solidFill>
                  <a:schemeClr val="tx1"/>
                </a:solidFill>
                <a:latin typeface="Courier New" charset="0"/>
                <a:ea typeface="Arial" charset="0"/>
                <a:cs typeface="Arial" charset="0"/>
              </a:defRPr>
            </a:lvl9pPr>
          </a:lstStyle>
          <a:p>
            <a:pPr eaLnBrk="1" hangingPunct="1"/>
            <a:fld id="{7C452393-DA59-0443-AB8F-3028D487BCCC}" type="slidenum">
              <a:rPr lang="en-US" sz="1200" b="0">
                <a:latin typeface="Times New Roman" charset="0"/>
              </a:rPr>
              <a:pPr eaLnBrk="1" hangingPunct="1"/>
              <a:t>69</a:t>
            </a:fld>
            <a:endParaRPr lang="en-US" sz="1200" b="0">
              <a:latin typeface="Times New Roman" charset="0"/>
            </a:endParaRPr>
          </a:p>
        </p:txBody>
      </p:sp>
      <p:sp>
        <p:nvSpPr>
          <p:cNvPr id="92163" name="Rectangle 2"/>
          <p:cNvSpPr>
            <a:spLocks noGrp="1" noRot="1" noChangeAspect="1" noChangeArrowheads="1"/>
          </p:cNvSpPr>
          <p:nvPr>
            <p:ph type="sldImg"/>
          </p:nvPr>
        </p:nvSpPr>
        <p:spPr>
          <a:solidFill>
            <a:srgbClr val="FFFFFF"/>
          </a:solidFill>
          <a:ln/>
        </p:spPr>
      </p:sp>
      <p:sp>
        <p:nvSpPr>
          <p:cNvPr id="9216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4608130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5475" eaLnBrk="0" hangingPunct="0">
              <a:defRPr sz="1900" b="1">
                <a:solidFill>
                  <a:schemeClr val="tx1"/>
                </a:solidFill>
                <a:latin typeface="Courier New" charset="0"/>
                <a:ea typeface="ＭＳ Ｐゴシック" charset="0"/>
                <a:cs typeface="Arial" charset="0"/>
              </a:defRPr>
            </a:lvl1pPr>
            <a:lvl2pPr marL="35879619" indent="-35447153" defTabSz="905475" eaLnBrk="0" hangingPunct="0">
              <a:defRPr sz="1900" b="1">
                <a:solidFill>
                  <a:schemeClr val="tx1"/>
                </a:solidFill>
                <a:latin typeface="Courier New" charset="0"/>
                <a:ea typeface="Arial" charset="0"/>
                <a:cs typeface="Arial" charset="0"/>
              </a:defRPr>
            </a:lvl2pPr>
            <a:lvl3pPr eaLnBrk="0" hangingPunct="0">
              <a:defRPr sz="1900" b="1">
                <a:solidFill>
                  <a:schemeClr val="tx1"/>
                </a:solidFill>
                <a:latin typeface="Courier New" charset="0"/>
                <a:ea typeface="Arial" charset="0"/>
                <a:cs typeface="Arial" charset="0"/>
              </a:defRPr>
            </a:lvl3pPr>
            <a:lvl4pPr eaLnBrk="0" hangingPunct="0">
              <a:defRPr sz="1900" b="1">
                <a:solidFill>
                  <a:schemeClr val="tx1"/>
                </a:solidFill>
                <a:latin typeface="Courier New" charset="0"/>
                <a:ea typeface="Arial" charset="0"/>
                <a:cs typeface="Arial" charset="0"/>
              </a:defRPr>
            </a:lvl4pPr>
            <a:lvl5pPr eaLnBrk="0" hangingPunct="0">
              <a:defRPr sz="1900" b="1">
                <a:solidFill>
                  <a:schemeClr val="tx1"/>
                </a:solidFill>
                <a:latin typeface="Courier New" charset="0"/>
                <a:ea typeface="Arial" charset="0"/>
                <a:cs typeface="Arial" charset="0"/>
              </a:defRPr>
            </a:lvl5pPr>
            <a:lvl6pPr marL="432465" eaLnBrk="0" fontAlgn="base" hangingPunct="0">
              <a:spcBef>
                <a:spcPct val="0"/>
              </a:spcBef>
              <a:spcAft>
                <a:spcPct val="0"/>
              </a:spcAft>
              <a:defRPr sz="1900" b="1">
                <a:solidFill>
                  <a:schemeClr val="tx1"/>
                </a:solidFill>
                <a:latin typeface="Courier New" charset="0"/>
                <a:ea typeface="Arial" charset="0"/>
                <a:cs typeface="Arial" charset="0"/>
              </a:defRPr>
            </a:lvl6pPr>
            <a:lvl7pPr marL="864931" eaLnBrk="0" fontAlgn="base" hangingPunct="0">
              <a:spcBef>
                <a:spcPct val="0"/>
              </a:spcBef>
              <a:spcAft>
                <a:spcPct val="0"/>
              </a:spcAft>
              <a:defRPr sz="1900" b="1">
                <a:solidFill>
                  <a:schemeClr val="tx1"/>
                </a:solidFill>
                <a:latin typeface="Courier New" charset="0"/>
                <a:ea typeface="Arial" charset="0"/>
                <a:cs typeface="Arial" charset="0"/>
              </a:defRPr>
            </a:lvl7pPr>
            <a:lvl8pPr marL="1297396" eaLnBrk="0" fontAlgn="base" hangingPunct="0">
              <a:spcBef>
                <a:spcPct val="0"/>
              </a:spcBef>
              <a:spcAft>
                <a:spcPct val="0"/>
              </a:spcAft>
              <a:defRPr sz="1900" b="1">
                <a:solidFill>
                  <a:schemeClr val="tx1"/>
                </a:solidFill>
                <a:latin typeface="Courier New" charset="0"/>
                <a:ea typeface="Arial" charset="0"/>
                <a:cs typeface="Arial" charset="0"/>
              </a:defRPr>
            </a:lvl8pPr>
            <a:lvl9pPr marL="1729862" eaLnBrk="0" fontAlgn="base" hangingPunct="0">
              <a:spcBef>
                <a:spcPct val="0"/>
              </a:spcBef>
              <a:spcAft>
                <a:spcPct val="0"/>
              </a:spcAft>
              <a:defRPr sz="1900" b="1">
                <a:solidFill>
                  <a:schemeClr val="tx1"/>
                </a:solidFill>
                <a:latin typeface="Courier New" charset="0"/>
                <a:ea typeface="Arial" charset="0"/>
                <a:cs typeface="Arial" charset="0"/>
              </a:defRPr>
            </a:lvl9pPr>
          </a:lstStyle>
          <a:p>
            <a:pPr eaLnBrk="1" hangingPunct="1"/>
            <a:fld id="{7FF1F925-1A20-7740-8DD9-732B3C6F8FAC}" type="slidenum">
              <a:rPr lang="en-US" sz="1200" b="0">
                <a:latin typeface="Times New Roman" charset="0"/>
              </a:rPr>
              <a:pPr eaLnBrk="1" hangingPunct="1"/>
              <a:t>70</a:t>
            </a:fld>
            <a:endParaRPr lang="en-US" sz="1200" b="0">
              <a:latin typeface="Times New Roman" charset="0"/>
            </a:endParaRPr>
          </a:p>
        </p:txBody>
      </p:sp>
      <p:sp>
        <p:nvSpPr>
          <p:cNvPr id="94211" name="Rectangle 2"/>
          <p:cNvSpPr>
            <a:spLocks noGrp="1" noRot="1" noChangeAspect="1" noChangeArrowheads="1"/>
          </p:cNvSpPr>
          <p:nvPr>
            <p:ph type="sldImg"/>
          </p:nvPr>
        </p:nvSpPr>
        <p:spPr>
          <a:solidFill>
            <a:srgbClr val="FFFFFF"/>
          </a:solidFill>
          <a:ln/>
        </p:spPr>
      </p:sp>
      <p:sp>
        <p:nvSpPr>
          <p:cNvPr id="94212"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4856770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5475" eaLnBrk="0" hangingPunct="0">
              <a:defRPr sz="1900" b="1">
                <a:solidFill>
                  <a:schemeClr val="tx1"/>
                </a:solidFill>
                <a:latin typeface="Courier New" charset="0"/>
                <a:ea typeface="ＭＳ Ｐゴシック" charset="0"/>
                <a:cs typeface="Arial" charset="0"/>
              </a:defRPr>
            </a:lvl1pPr>
            <a:lvl2pPr marL="35879619" indent="-35447153" defTabSz="905475" eaLnBrk="0" hangingPunct="0">
              <a:defRPr sz="1900" b="1">
                <a:solidFill>
                  <a:schemeClr val="tx1"/>
                </a:solidFill>
                <a:latin typeface="Courier New" charset="0"/>
                <a:ea typeface="Arial" charset="0"/>
                <a:cs typeface="Arial" charset="0"/>
              </a:defRPr>
            </a:lvl2pPr>
            <a:lvl3pPr eaLnBrk="0" hangingPunct="0">
              <a:defRPr sz="1900" b="1">
                <a:solidFill>
                  <a:schemeClr val="tx1"/>
                </a:solidFill>
                <a:latin typeface="Courier New" charset="0"/>
                <a:ea typeface="Arial" charset="0"/>
                <a:cs typeface="Arial" charset="0"/>
              </a:defRPr>
            </a:lvl3pPr>
            <a:lvl4pPr eaLnBrk="0" hangingPunct="0">
              <a:defRPr sz="1900" b="1">
                <a:solidFill>
                  <a:schemeClr val="tx1"/>
                </a:solidFill>
                <a:latin typeface="Courier New" charset="0"/>
                <a:ea typeface="Arial" charset="0"/>
                <a:cs typeface="Arial" charset="0"/>
              </a:defRPr>
            </a:lvl4pPr>
            <a:lvl5pPr eaLnBrk="0" hangingPunct="0">
              <a:defRPr sz="1900" b="1">
                <a:solidFill>
                  <a:schemeClr val="tx1"/>
                </a:solidFill>
                <a:latin typeface="Courier New" charset="0"/>
                <a:ea typeface="Arial" charset="0"/>
                <a:cs typeface="Arial" charset="0"/>
              </a:defRPr>
            </a:lvl5pPr>
            <a:lvl6pPr marL="432465" eaLnBrk="0" fontAlgn="base" hangingPunct="0">
              <a:spcBef>
                <a:spcPct val="0"/>
              </a:spcBef>
              <a:spcAft>
                <a:spcPct val="0"/>
              </a:spcAft>
              <a:defRPr sz="1900" b="1">
                <a:solidFill>
                  <a:schemeClr val="tx1"/>
                </a:solidFill>
                <a:latin typeface="Courier New" charset="0"/>
                <a:ea typeface="Arial" charset="0"/>
                <a:cs typeface="Arial" charset="0"/>
              </a:defRPr>
            </a:lvl6pPr>
            <a:lvl7pPr marL="864931" eaLnBrk="0" fontAlgn="base" hangingPunct="0">
              <a:spcBef>
                <a:spcPct val="0"/>
              </a:spcBef>
              <a:spcAft>
                <a:spcPct val="0"/>
              </a:spcAft>
              <a:defRPr sz="1900" b="1">
                <a:solidFill>
                  <a:schemeClr val="tx1"/>
                </a:solidFill>
                <a:latin typeface="Courier New" charset="0"/>
                <a:ea typeface="Arial" charset="0"/>
                <a:cs typeface="Arial" charset="0"/>
              </a:defRPr>
            </a:lvl7pPr>
            <a:lvl8pPr marL="1297396" eaLnBrk="0" fontAlgn="base" hangingPunct="0">
              <a:spcBef>
                <a:spcPct val="0"/>
              </a:spcBef>
              <a:spcAft>
                <a:spcPct val="0"/>
              </a:spcAft>
              <a:defRPr sz="1900" b="1">
                <a:solidFill>
                  <a:schemeClr val="tx1"/>
                </a:solidFill>
                <a:latin typeface="Courier New" charset="0"/>
                <a:ea typeface="Arial" charset="0"/>
                <a:cs typeface="Arial" charset="0"/>
              </a:defRPr>
            </a:lvl8pPr>
            <a:lvl9pPr marL="1729862" eaLnBrk="0" fontAlgn="base" hangingPunct="0">
              <a:spcBef>
                <a:spcPct val="0"/>
              </a:spcBef>
              <a:spcAft>
                <a:spcPct val="0"/>
              </a:spcAft>
              <a:defRPr sz="1900" b="1">
                <a:solidFill>
                  <a:schemeClr val="tx1"/>
                </a:solidFill>
                <a:latin typeface="Courier New" charset="0"/>
                <a:ea typeface="Arial" charset="0"/>
                <a:cs typeface="Arial" charset="0"/>
              </a:defRPr>
            </a:lvl9pPr>
          </a:lstStyle>
          <a:p>
            <a:pPr eaLnBrk="1" hangingPunct="1"/>
            <a:fld id="{AFE5504C-F607-8F43-806C-BF3D145AA915}" type="slidenum">
              <a:rPr lang="en-US" sz="1200" b="0">
                <a:latin typeface="Times New Roman" charset="0"/>
              </a:rPr>
              <a:pPr eaLnBrk="1" hangingPunct="1"/>
              <a:t>71</a:t>
            </a:fld>
            <a:endParaRPr lang="en-US" sz="1200" b="0">
              <a:latin typeface="Times New Roman" charset="0"/>
            </a:endParaRPr>
          </a:p>
        </p:txBody>
      </p:sp>
      <p:sp>
        <p:nvSpPr>
          <p:cNvPr id="96259" name="Rectangle 2"/>
          <p:cNvSpPr>
            <a:spLocks noGrp="1" noRot="1" noChangeAspect="1" noChangeArrowheads="1"/>
          </p:cNvSpPr>
          <p:nvPr>
            <p:ph type="sldImg"/>
          </p:nvPr>
        </p:nvSpPr>
        <p:spPr>
          <a:solidFill>
            <a:srgbClr val="FFFFFF"/>
          </a:solidFill>
          <a:ln/>
        </p:spPr>
      </p:sp>
      <p:sp>
        <p:nvSpPr>
          <p:cNvPr id="96260"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6148884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5475" eaLnBrk="0" hangingPunct="0">
              <a:defRPr sz="1900" b="1">
                <a:solidFill>
                  <a:schemeClr val="tx1"/>
                </a:solidFill>
                <a:latin typeface="Courier New" charset="0"/>
                <a:ea typeface="ＭＳ Ｐゴシック" charset="0"/>
                <a:cs typeface="Arial" charset="0"/>
              </a:defRPr>
            </a:lvl1pPr>
            <a:lvl2pPr marL="35879619" indent="-35447153" defTabSz="905475" eaLnBrk="0" hangingPunct="0">
              <a:defRPr sz="1900" b="1">
                <a:solidFill>
                  <a:schemeClr val="tx1"/>
                </a:solidFill>
                <a:latin typeface="Courier New" charset="0"/>
                <a:ea typeface="Arial" charset="0"/>
                <a:cs typeface="Arial" charset="0"/>
              </a:defRPr>
            </a:lvl2pPr>
            <a:lvl3pPr eaLnBrk="0" hangingPunct="0">
              <a:defRPr sz="1900" b="1">
                <a:solidFill>
                  <a:schemeClr val="tx1"/>
                </a:solidFill>
                <a:latin typeface="Courier New" charset="0"/>
                <a:ea typeface="Arial" charset="0"/>
                <a:cs typeface="Arial" charset="0"/>
              </a:defRPr>
            </a:lvl3pPr>
            <a:lvl4pPr eaLnBrk="0" hangingPunct="0">
              <a:defRPr sz="1900" b="1">
                <a:solidFill>
                  <a:schemeClr val="tx1"/>
                </a:solidFill>
                <a:latin typeface="Courier New" charset="0"/>
                <a:ea typeface="Arial" charset="0"/>
                <a:cs typeface="Arial" charset="0"/>
              </a:defRPr>
            </a:lvl4pPr>
            <a:lvl5pPr eaLnBrk="0" hangingPunct="0">
              <a:defRPr sz="1900" b="1">
                <a:solidFill>
                  <a:schemeClr val="tx1"/>
                </a:solidFill>
                <a:latin typeface="Courier New" charset="0"/>
                <a:ea typeface="Arial" charset="0"/>
                <a:cs typeface="Arial" charset="0"/>
              </a:defRPr>
            </a:lvl5pPr>
            <a:lvl6pPr marL="432465" eaLnBrk="0" fontAlgn="base" hangingPunct="0">
              <a:spcBef>
                <a:spcPct val="0"/>
              </a:spcBef>
              <a:spcAft>
                <a:spcPct val="0"/>
              </a:spcAft>
              <a:defRPr sz="1900" b="1">
                <a:solidFill>
                  <a:schemeClr val="tx1"/>
                </a:solidFill>
                <a:latin typeface="Courier New" charset="0"/>
                <a:ea typeface="Arial" charset="0"/>
                <a:cs typeface="Arial" charset="0"/>
              </a:defRPr>
            </a:lvl6pPr>
            <a:lvl7pPr marL="864931" eaLnBrk="0" fontAlgn="base" hangingPunct="0">
              <a:spcBef>
                <a:spcPct val="0"/>
              </a:spcBef>
              <a:spcAft>
                <a:spcPct val="0"/>
              </a:spcAft>
              <a:defRPr sz="1900" b="1">
                <a:solidFill>
                  <a:schemeClr val="tx1"/>
                </a:solidFill>
                <a:latin typeface="Courier New" charset="0"/>
                <a:ea typeface="Arial" charset="0"/>
                <a:cs typeface="Arial" charset="0"/>
              </a:defRPr>
            </a:lvl7pPr>
            <a:lvl8pPr marL="1297396" eaLnBrk="0" fontAlgn="base" hangingPunct="0">
              <a:spcBef>
                <a:spcPct val="0"/>
              </a:spcBef>
              <a:spcAft>
                <a:spcPct val="0"/>
              </a:spcAft>
              <a:defRPr sz="1900" b="1">
                <a:solidFill>
                  <a:schemeClr val="tx1"/>
                </a:solidFill>
                <a:latin typeface="Courier New" charset="0"/>
                <a:ea typeface="Arial" charset="0"/>
                <a:cs typeface="Arial" charset="0"/>
              </a:defRPr>
            </a:lvl8pPr>
            <a:lvl9pPr marL="1729862" eaLnBrk="0" fontAlgn="base" hangingPunct="0">
              <a:spcBef>
                <a:spcPct val="0"/>
              </a:spcBef>
              <a:spcAft>
                <a:spcPct val="0"/>
              </a:spcAft>
              <a:defRPr sz="1900" b="1">
                <a:solidFill>
                  <a:schemeClr val="tx1"/>
                </a:solidFill>
                <a:latin typeface="Courier New" charset="0"/>
                <a:ea typeface="Arial" charset="0"/>
                <a:cs typeface="Arial" charset="0"/>
              </a:defRPr>
            </a:lvl9pPr>
          </a:lstStyle>
          <a:p>
            <a:pPr eaLnBrk="1" hangingPunct="1"/>
            <a:fld id="{E1FC022D-C361-AA44-80A8-9AA375724581}" type="slidenum">
              <a:rPr lang="en-US" sz="1200" b="0">
                <a:latin typeface="Times New Roman" charset="0"/>
              </a:rPr>
              <a:pPr eaLnBrk="1" hangingPunct="1"/>
              <a:t>72</a:t>
            </a:fld>
            <a:endParaRPr lang="en-US" sz="1200" b="0">
              <a:latin typeface="Times New Roman" charset="0"/>
            </a:endParaRPr>
          </a:p>
        </p:txBody>
      </p:sp>
      <p:sp>
        <p:nvSpPr>
          <p:cNvPr id="98307" name="Rectangle 2"/>
          <p:cNvSpPr>
            <a:spLocks noGrp="1" noRot="1" noChangeAspect="1" noChangeArrowheads="1"/>
          </p:cNvSpPr>
          <p:nvPr>
            <p:ph type="sldImg"/>
          </p:nvPr>
        </p:nvSpPr>
        <p:spPr>
          <a:solidFill>
            <a:srgbClr val="FFFFFF"/>
          </a:solidFill>
          <a:ln/>
        </p:spPr>
      </p:sp>
      <p:sp>
        <p:nvSpPr>
          <p:cNvPr id="98308"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011218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5475" eaLnBrk="0" hangingPunct="0">
              <a:defRPr sz="1900" b="1">
                <a:solidFill>
                  <a:schemeClr val="tx1"/>
                </a:solidFill>
                <a:latin typeface="Courier New" charset="0"/>
                <a:ea typeface="ＭＳ Ｐゴシック" charset="0"/>
                <a:cs typeface="Arial" charset="0"/>
              </a:defRPr>
            </a:lvl1pPr>
            <a:lvl2pPr marL="35879619" indent="-35447153" defTabSz="905475" eaLnBrk="0" hangingPunct="0">
              <a:defRPr sz="1900" b="1">
                <a:solidFill>
                  <a:schemeClr val="tx1"/>
                </a:solidFill>
                <a:latin typeface="Courier New" charset="0"/>
                <a:ea typeface="Arial" charset="0"/>
                <a:cs typeface="Arial" charset="0"/>
              </a:defRPr>
            </a:lvl2pPr>
            <a:lvl3pPr eaLnBrk="0" hangingPunct="0">
              <a:defRPr sz="1900" b="1">
                <a:solidFill>
                  <a:schemeClr val="tx1"/>
                </a:solidFill>
                <a:latin typeface="Courier New" charset="0"/>
                <a:ea typeface="Arial" charset="0"/>
                <a:cs typeface="Arial" charset="0"/>
              </a:defRPr>
            </a:lvl3pPr>
            <a:lvl4pPr eaLnBrk="0" hangingPunct="0">
              <a:defRPr sz="1900" b="1">
                <a:solidFill>
                  <a:schemeClr val="tx1"/>
                </a:solidFill>
                <a:latin typeface="Courier New" charset="0"/>
                <a:ea typeface="Arial" charset="0"/>
                <a:cs typeface="Arial" charset="0"/>
              </a:defRPr>
            </a:lvl4pPr>
            <a:lvl5pPr eaLnBrk="0" hangingPunct="0">
              <a:defRPr sz="1900" b="1">
                <a:solidFill>
                  <a:schemeClr val="tx1"/>
                </a:solidFill>
                <a:latin typeface="Courier New" charset="0"/>
                <a:ea typeface="Arial" charset="0"/>
                <a:cs typeface="Arial" charset="0"/>
              </a:defRPr>
            </a:lvl5pPr>
            <a:lvl6pPr marL="432465" eaLnBrk="0" fontAlgn="base" hangingPunct="0">
              <a:spcBef>
                <a:spcPct val="0"/>
              </a:spcBef>
              <a:spcAft>
                <a:spcPct val="0"/>
              </a:spcAft>
              <a:defRPr sz="1900" b="1">
                <a:solidFill>
                  <a:schemeClr val="tx1"/>
                </a:solidFill>
                <a:latin typeface="Courier New" charset="0"/>
                <a:ea typeface="Arial" charset="0"/>
                <a:cs typeface="Arial" charset="0"/>
              </a:defRPr>
            </a:lvl6pPr>
            <a:lvl7pPr marL="864931" eaLnBrk="0" fontAlgn="base" hangingPunct="0">
              <a:spcBef>
                <a:spcPct val="0"/>
              </a:spcBef>
              <a:spcAft>
                <a:spcPct val="0"/>
              </a:spcAft>
              <a:defRPr sz="1900" b="1">
                <a:solidFill>
                  <a:schemeClr val="tx1"/>
                </a:solidFill>
                <a:latin typeface="Courier New" charset="0"/>
                <a:ea typeface="Arial" charset="0"/>
                <a:cs typeface="Arial" charset="0"/>
              </a:defRPr>
            </a:lvl7pPr>
            <a:lvl8pPr marL="1297396" eaLnBrk="0" fontAlgn="base" hangingPunct="0">
              <a:spcBef>
                <a:spcPct val="0"/>
              </a:spcBef>
              <a:spcAft>
                <a:spcPct val="0"/>
              </a:spcAft>
              <a:defRPr sz="1900" b="1">
                <a:solidFill>
                  <a:schemeClr val="tx1"/>
                </a:solidFill>
                <a:latin typeface="Courier New" charset="0"/>
                <a:ea typeface="Arial" charset="0"/>
                <a:cs typeface="Arial" charset="0"/>
              </a:defRPr>
            </a:lvl8pPr>
            <a:lvl9pPr marL="1729862" eaLnBrk="0" fontAlgn="base" hangingPunct="0">
              <a:spcBef>
                <a:spcPct val="0"/>
              </a:spcBef>
              <a:spcAft>
                <a:spcPct val="0"/>
              </a:spcAft>
              <a:defRPr sz="1900" b="1">
                <a:solidFill>
                  <a:schemeClr val="tx1"/>
                </a:solidFill>
                <a:latin typeface="Courier New" charset="0"/>
                <a:ea typeface="Arial" charset="0"/>
                <a:cs typeface="Arial" charset="0"/>
              </a:defRPr>
            </a:lvl9pPr>
          </a:lstStyle>
          <a:p>
            <a:pPr eaLnBrk="1" hangingPunct="1"/>
            <a:fld id="{30447342-CC48-0341-A4D7-77D0C5BAED94}" type="slidenum">
              <a:rPr lang="en-US" sz="1200" b="0">
                <a:latin typeface="Times New Roman" charset="0"/>
              </a:rPr>
              <a:pPr eaLnBrk="1" hangingPunct="1"/>
              <a:t>73</a:t>
            </a:fld>
            <a:endParaRPr lang="en-US" sz="1200" b="0">
              <a:latin typeface="Times New Roman" charset="0"/>
            </a:endParaRPr>
          </a:p>
        </p:txBody>
      </p:sp>
      <p:sp>
        <p:nvSpPr>
          <p:cNvPr id="100355" name="Rectangle 2"/>
          <p:cNvSpPr>
            <a:spLocks noGrp="1" noRot="1" noChangeAspect="1" noChangeArrowheads="1"/>
          </p:cNvSpPr>
          <p:nvPr>
            <p:ph type="sldImg"/>
          </p:nvPr>
        </p:nvSpPr>
        <p:spPr>
          <a:solidFill>
            <a:srgbClr val="FFFFFF"/>
          </a:solidFill>
          <a:ln/>
        </p:spPr>
      </p:sp>
      <p:sp>
        <p:nvSpPr>
          <p:cNvPr id="10035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9260095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5475" eaLnBrk="0" hangingPunct="0">
              <a:defRPr sz="1900" b="1">
                <a:solidFill>
                  <a:schemeClr val="tx1"/>
                </a:solidFill>
                <a:latin typeface="Courier New" charset="0"/>
                <a:ea typeface="ＭＳ Ｐゴシック" charset="0"/>
                <a:cs typeface="Arial" charset="0"/>
              </a:defRPr>
            </a:lvl1pPr>
            <a:lvl2pPr marL="35879619" indent="-35447153" defTabSz="905475" eaLnBrk="0" hangingPunct="0">
              <a:defRPr sz="1900" b="1">
                <a:solidFill>
                  <a:schemeClr val="tx1"/>
                </a:solidFill>
                <a:latin typeface="Courier New" charset="0"/>
                <a:ea typeface="Arial" charset="0"/>
                <a:cs typeface="Arial" charset="0"/>
              </a:defRPr>
            </a:lvl2pPr>
            <a:lvl3pPr eaLnBrk="0" hangingPunct="0">
              <a:defRPr sz="1900" b="1">
                <a:solidFill>
                  <a:schemeClr val="tx1"/>
                </a:solidFill>
                <a:latin typeface="Courier New" charset="0"/>
                <a:ea typeface="Arial" charset="0"/>
                <a:cs typeface="Arial" charset="0"/>
              </a:defRPr>
            </a:lvl3pPr>
            <a:lvl4pPr eaLnBrk="0" hangingPunct="0">
              <a:defRPr sz="1900" b="1">
                <a:solidFill>
                  <a:schemeClr val="tx1"/>
                </a:solidFill>
                <a:latin typeface="Courier New" charset="0"/>
                <a:ea typeface="Arial" charset="0"/>
                <a:cs typeface="Arial" charset="0"/>
              </a:defRPr>
            </a:lvl4pPr>
            <a:lvl5pPr eaLnBrk="0" hangingPunct="0">
              <a:defRPr sz="1900" b="1">
                <a:solidFill>
                  <a:schemeClr val="tx1"/>
                </a:solidFill>
                <a:latin typeface="Courier New" charset="0"/>
                <a:ea typeface="Arial" charset="0"/>
                <a:cs typeface="Arial" charset="0"/>
              </a:defRPr>
            </a:lvl5pPr>
            <a:lvl6pPr marL="432465" eaLnBrk="0" fontAlgn="base" hangingPunct="0">
              <a:spcBef>
                <a:spcPct val="0"/>
              </a:spcBef>
              <a:spcAft>
                <a:spcPct val="0"/>
              </a:spcAft>
              <a:defRPr sz="1900" b="1">
                <a:solidFill>
                  <a:schemeClr val="tx1"/>
                </a:solidFill>
                <a:latin typeface="Courier New" charset="0"/>
                <a:ea typeface="Arial" charset="0"/>
                <a:cs typeface="Arial" charset="0"/>
              </a:defRPr>
            </a:lvl6pPr>
            <a:lvl7pPr marL="864931" eaLnBrk="0" fontAlgn="base" hangingPunct="0">
              <a:spcBef>
                <a:spcPct val="0"/>
              </a:spcBef>
              <a:spcAft>
                <a:spcPct val="0"/>
              </a:spcAft>
              <a:defRPr sz="1900" b="1">
                <a:solidFill>
                  <a:schemeClr val="tx1"/>
                </a:solidFill>
                <a:latin typeface="Courier New" charset="0"/>
                <a:ea typeface="Arial" charset="0"/>
                <a:cs typeface="Arial" charset="0"/>
              </a:defRPr>
            </a:lvl7pPr>
            <a:lvl8pPr marL="1297396" eaLnBrk="0" fontAlgn="base" hangingPunct="0">
              <a:spcBef>
                <a:spcPct val="0"/>
              </a:spcBef>
              <a:spcAft>
                <a:spcPct val="0"/>
              </a:spcAft>
              <a:defRPr sz="1900" b="1">
                <a:solidFill>
                  <a:schemeClr val="tx1"/>
                </a:solidFill>
                <a:latin typeface="Courier New" charset="0"/>
                <a:ea typeface="Arial" charset="0"/>
                <a:cs typeface="Arial" charset="0"/>
              </a:defRPr>
            </a:lvl8pPr>
            <a:lvl9pPr marL="1729862" eaLnBrk="0" fontAlgn="base" hangingPunct="0">
              <a:spcBef>
                <a:spcPct val="0"/>
              </a:spcBef>
              <a:spcAft>
                <a:spcPct val="0"/>
              </a:spcAft>
              <a:defRPr sz="1900" b="1">
                <a:solidFill>
                  <a:schemeClr val="tx1"/>
                </a:solidFill>
                <a:latin typeface="Courier New" charset="0"/>
                <a:ea typeface="Arial" charset="0"/>
                <a:cs typeface="Arial" charset="0"/>
              </a:defRPr>
            </a:lvl9pPr>
          </a:lstStyle>
          <a:p>
            <a:pPr eaLnBrk="1" hangingPunct="1"/>
            <a:fld id="{7C465D43-5AF1-CE4B-B850-BC2F66AEA0FC}" type="slidenum">
              <a:rPr lang="en-US" sz="1200" b="0">
                <a:latin typeface="Times New Roman" charset="0"/>
              </a:rPr>
              <a:pPr eaLnBrk="1" hangingPunct="1"/>
              <a:t>74</a:t>
            </a:fld>
            <a:endParaRPr lang="en-US" sz="1200" b="0">
              <a:latin typeface="Times New Roman" charset="0"/>
            </a:endParaRPr>
          </a:p>
        </p:txBody>
      </p:sp>
      <p:sp>
        <p:nvSpPr>
          <p:cNvPr id="102403" name="Rectangle 2"/>
          <p:cNvSpPr>
            <a:spLocks noGrp="1" noRot="1" noChangeAspect="1" noChangeArrowheads="1"/>
          </p:cNvSpPr>
          <p:nvPr>
            <p:ph type="sldImg"/>
          </p:nvPr>
        </p:nvSpPr>
        <p:spPr>
          <a:solidFill>
            <a:srgbClr val="FFFFFF"/>
          </a:solidFill>
          <a:ln/>
        </p:spPr>
      </p:sp>
      <p:sp>
        <p:nvSpPr>
          <p:cNvPr id="10240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5997404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57178" eaLnBrk="0" hangingPunct="0">
              <a:defRPr sz="2000" b="1">
                <a:solidFill>
                  <a:schemeClr val="tx1"/>
                </a:solidFill>
                <a:latin typeface="Courier New" charset="0"/>
                <a:ea typeface="ＭＳ Ｐゴシック" charset="0"/>
                <a:cs typeface="Arial" charset="0"/>
              </a:defRPr>
            </a:lvl1pPr>
            <a:lvl2pPr marL="37928345" indent="-37471185" defTabSz="957178"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159" eaLnBrk="0" fontAlgn="base" hangingPunct="0">
              <a:spcBef>
                <a:spcPct val="0"/>
              </a:spcBef>
              <a:spcAft>
                <a:spcPct val="0"/>
              </a:spcAft>
              <a:defRPr sz="2000" b="1">
                <a:solidFill>
                  <a:schemeClr val="tx1"/>
                </a:solidFill>
                <a:latin typeface="Courier New" charset="0"/>
                <a:ea typeface="Arial" charset="0"/>
                <a:cs typeface="Arial" charset="0"/>
              </a:defRPr>
            </a:lvl6pPr>
            <a:lvl7pPr marL="914319" eaLnBrk="0" fontAlgn="base" hangingPunct="0">
              <a:spcBef>
                <a:spcPct val="0"/>
              </a:spcBef>
              <a:spcAft>
                <a:spcPct val="0"/>
              </a:spcAft>
              <a:defRPr sz="2000" b="1">
                <a:solidFill>
                  <a:schemeClr val="tx1"/>
                </a:solidFill>
                <a:latin typeface="Courier New" charset="0"/>
                <a:ea typeface="Arial" charset="0"/>
                <a:cs typeface="Arial" charset="0"/>
              </a:defRPr>
            </a:lvl7pPr>
            <a:lvl8pPr marL="1371477" eaLnBrk="0" fontAlgn="base" hangingPunct="0">
              <a:spcBef>
                <a:spcPct val="0"/>
              </a:spcBef>
              <a:spcAft>
                <a:spcPct val="0"/>
              </a:spcAft>
              <a:defRPr sz="2000" b="1">
                <a:solidFill>
                  <a:schemeClr val="tx1"/>
                </a:solidFill>
                <a:latin typeface="Courier New" charset="0"/>
                <a:ea typeface="Arial" charset="0"/>
                <a:cs typeface="Arial" charset="0"/>
              </a:defRPr>
            </a:lvl8pPr>
            <a:lvl9pPr marL="1828637"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BA978C27-07F7-AF4A-8B89-42352EB4CE52}" type="slidenum">
              <a:rPr lang="en-US" sz="1300" b="0">
                <a:latin typeface="Times New Roman" charset="0"/>
              </a:rPr>
              <a:pPr eaLnBrk="1" hangingPunct="1"/>
              <a:t>76</a:t>
            </a:fld>
            <a:endParaRPr lang="en-US" sz="1300" b="0">
              <a:latin typeface="Times New Roman" charset="0"/>
            </a:endParaRPr>
          </a:p>
        </p:txBody>
      </p:sp>
      <p:sp>
        <p:nvSpPr>
          <p:cNvPr id="61443" name="Rectangle 2"/>
          <p:cNvSpPr>
            <a:spLocks noGrp="1" noRot="1" noChangeAspect="1" noChangeArrowheads="1"/>
          </p:cNvSpPr>
          <p:nvPr>
            <p:ph type="sldImg"/>
          </p:nvPr>
        </p:nvSpPr>
        <p:spPr>
          <a:solidFill>
            <a:srgbClr val="FFFFFF"/>
          </a:solidFill>
          <a:ln/>
        </p:spPr>
      </p:sp>
      <p:sp>
        <p:nvSpPr>
          <p:cNvPr id="6144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988049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Arial" charset="0"/>
              </a:defRPr>
            </a:lvl1pPr>
            <a:lvl2pPr marL="37931725" indent="-37474525" defTabSz="957263"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1E1F5FFE-DA7F-4947-BBC6-ADC6EEF77A0A}" type="slidenum">
              <a:rPr lang="en-US" sz="1300" b="0">
                <a:latin typeface="Times New Roman" charset="0"/>
              </a:rPr>
              <a:pPr eaLnBrk="1" hangingPunct="1"/>
              <a:t>15</a:t>
            </a:fld>
            <a:endParaRPr lang="en-US" sz="1300" b="0">
              <a:latin typeface="Times New Roman" charset="0"/>
            </a:endParaRPr>
          </a:p>
        </p:txBody>
      </p:sp>
      <p:sp>
        <p:nvSpPr>
          <p:cNvPr id="27651" name="Rectangle 2"/>
          <p:cNvSpPr>
            <a:spLocks noGrp="1" noRot="1" noChangeAspect="1" noChangeArrowheads="1" noTextEdit="1"/>
          </p:cNvSpPr>
          <p:nvPr>
            <p:ph type="sldImg"/>
          </p:nvPr>
        </p:nvSpPr>
        <p:spPr>
          <a:xfrm>
            <a:off x="1258888" y="720725"/>
            <a:ext cx="4800600" cy="3600450"/>
          </a:xfrm>
          <a:ln/>
        </p:spPr>
      </p:sp>
      <p:sp>
        <p:nvSpPr>
          <p:cNvPr id="27652" name="Rectangle 3"/>
          <p:cNvSpPr>
            <a:spLocks noGrp="1" noChangeArrowheads="1"/>
          </p:cNvSpPr>
          <p:nvPr>
            <p:ph type="body" idx="1"/>
          </p:nvPr>
        </p:nvSpPr>
        <p:spPr>
          <a:xfrm>
            <a:off x="974725" y="4559300"/>
            <a:ext cx="5365750" cy="4321175"/>
          </a:xfrm>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51999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Arial" charset="0"/>
              </a:defRPr>
            </a:lvl1pPr>
            <a:lvl2pPr marL="37931725" indent="-37474525" defTabSz="957263"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4AEBA379-93A0-A04E-87C9-E0D3C80309CA}" type="slidenum">
              <a:rPr lang="en-US" sz="1300" b="0">
                <a:latin typeface="Times New Roman" charset="0"/>
              </a:rPr>
              <a:pPr eaLnBrk="1" hangingPunct="1"/>
              <a:t>17</a:t>
            </a:fld>
            <a:endParaRPr lang="en-US" sz="1300" b="0">
              <a:latin typeface="Times New Roman" charset="0"/>
            </a:endParaRPr>
          </a:p>
        </p:txBody>
      </p:sp>
      <p:sp>
        <p:nvSpPr>
          <p:cNvPr id="29699" name="Rectangle 2"/>
          <p:cNvSpPr>
            <a:spLocks noGrp="1" noRot="1" noChangeAspect="1" noChangeArrowheads="1" noTextEdit="1"/>
          </p:cNvSpPr>
          <p:nvPr>
            <p:ph type="sldImg"/>
          </p:nvPr>
        </p:nvSpPr>
        <p:spPr>
          <a:xfrm>
            <a:off x="1258888" y="720725"/>
            <a:ext cx="4800600" cy="3600450"/>
          </a:xfrm>
          <a:ln/>
        </p:spPr>
      </p:sp>
      <p:sp>
        <p:nvSpPr>
          <p:cNvPr id="29700" name="Rectangle 3"/>
          <p:cNvSpPr>
            <a:spLocks noGrp="1" noChangeArrowheads="1"/>
          </p:cNvSpPr>
          <p:nvPr>
            <p:ph type="body" idx="1"/>
          </p:nvPr>
        </p:nvSpPr>
        <p:spPr>
          <a:xfrm>
            <a:off x="974725" y="4559300"/>
            <a:ext cx="5365750" cy="4321175"/>
          </a:xfrm>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1749098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BD814C7-3223-AB4B-93E5-59B823641D1E}" type="slidenum">
              <a:rPr lang="en-US" altLang="en-US" smtClean="0"/>
              <a:pPr>
                <a:defRPr/>
              </a:pPr>
              <a:t>18</a:t>
            </a:fld>
            <a:endParaRPr lang="en-US" altLang="en-US"/>
          </a:p>
        </p:txBody>
      </p:sp>
    </p:spTree>
    <p:extLst>
      <p:ext uri="{BB962C8B-B14F-4D97-AF65-F5344CB8AC3E}">
        <p14:creationId xmlns:p14="http://schemas.microsoft.com/office/powerpoint/2010/main" val="416496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YouTube and</a:t>
            </a:r>
            <a:r>
              <a:rPr lang="en-US" baseline="0" dirty="0" smtClean="0"/>
              <a:t> Movies rather than video calls</a:t>
            </a:r>
            <a:r>
              <a:rPr lang="mr-IN" baseline="0" dirty="0" smtClean="0"/>
              <a:t>…</a:t>
            </a:r>
            <a:r>
              <a:rPr lang="en-US" baseline="0" dirty="0" smtClean="0"/>
              <a:t>.</a:t>
            </a:r>
            <a:endParaRPr lang="en-US" dirty="0"/>
          </a:p>
        </p:txBody>
      </p:sp>
      <p:sp>
        <p:nvSpPr>
          <p:cNvPr id="4" name="Slide Number Placeholder 3"/>
          <p:cNvSpPr>
            <a:spLocks noGrp="1"/>
          </p:cNvSpPr>
          <p:nvPr>
            <p:ph type="sldNum" sz="quarter" idx="10"/>
          </p:nvPr>
        </p:nvSpPr>
        <p:spPr/>
        <p:txBody>
          <a:bodyPr/>
          <a:lstStyle/>
          <a:p>
            <a:pPr>
              <a:defRPr/>
            </a:pPr>
            <a:fld id="{8BD814C7-3223-AB4B-93E5-59B823641D1E}" type="slidenum">
              <a:rPr lang="en-US" altLang="en-US" smtClean="0"/>
              <a:pPr>
                <a:defRPr/>
              </a:pPr>
              <a:t>20</a:t>
            </a:fld>
            <a:endParaRPr lang="en-US" altLang="en-US"/>
          </a:p>
        </p:txBody>
      </p:sp>
    </p:spTree>
    <p:extLst>
      <p:ext uri="{BB962C8B-B14F-4D97-AF65-F5344CB8AC3E}">
        <p14:creationId xmlns:p14="http://schemas.microsoft.com/office/powerpoint/2010/main" val="1415318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Arial" charset="0"/>
              </a:defRPr>
            </a:lvl1pPr>
            <a:lvl2pPr marL="37931725" indent="-37474525" defTabSz="957263"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A6F33496-7387-534C-BBBA-05DE0EA6CD13}" type="slidenum">
              <a:rPr lang="en-US" sz="1300" b="0">
                <a:latin typeface="Times New Roman" charset="0"/>
              </a:rPr>
              <a:pPr eaLnBrk="1" hangingPunct="1"/>
              <a:t>22</a:t>
            </a:fld>
            <a:endParaRPr lang="en-US" sz="1300" b="0">
              <a:latin typeface="Times New Roman"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6677759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Arial" charset="0"/>
              </a:defRPr>
            </a:lvl1pPr>
            <a:lvl2pPr marL="37931725" indent="-37474525" defTabSz="957263"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0609F867-9013-3B45-ABDA-3BDB8C9B34E7}" type="slidenum">
              <a:rPr lang="en-US" sz="1300" b="0">
                <a:latin typeface="Times New Roman" charset="0"/>
              </a:rPr>
              <a:pPr eaLnBrk="1" hangingPunct="1"/>
              <a:t>23</a:t>
            </a:fld>
            <a:endParaRPr lang="en-US" sz="1300" b="0">
              <a:latin typeface="Times New Roman"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067572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2682788-C7CE-9044-87D5-275ACBF26035}" type="slidenum">
              <a:rPr lang="en-US" altLang="en-US"/>
              <a:pPr>
                <a:defRPr/>
              </a:pPr>
              <a:t>‹#›</a:t>
            </a:fld>
            <a:endParaRPr lang="en-US" altLang="en-US"/>
          </a:p>
        </p:txBody>
      </p:sp>
    </p:spTree>
    <p:extLst>
      <p:ext uri="{BB962C8B-B14F-4D97-AF65-F5344CB8AC3E}">
        <p14:creationId xmlns:p14="http://schemas.microsoft.com/office/powerpoint/2010/main" val="1281306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00C1565-3E36-7B4A-B50F-E3686F8F960F}" type="slidenum">
              <a:rPr lang="en-US" altLang="en-US"/>
              <a:pPr>
                <a:defRPr/>
              </a:pPr>
              <a:t>‹#›</a:t>
            </a:fld>
            <a:endParaRPr lang="en-US" altLang="en-US"/>
          </a:p>
        </p:txBody>
      </p:sp>
    </p:spTree>
    <p:extLst>
      <p:ext uri="{BB962C8B-B14F-4D97-AF65-F5344CB8AC3E}">
        <p14:creationId xmlns:p14="http://schemas.microsoft.com/office/powerpoint/2010/main" val="6054720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8C9ECEF-3851-E64E-9465-C326272ABD2F}" type="slidenum">
              <a:rPr lang="en-US" altLang="en-US"/>
              <a:pPr>
                <a:defRPr/>
              </a:pPr>
              <a:t>‹#›</a:t>
            </a:fld>
            <a:endParaRPr lang="en-US" altLang="en-US"/>
          </a:p>
        </p:txBody>
      </p:sp>
    </p:spTree>
    <p:extLst>
      <p:ext uri="{BB962C8B-B14F-4D97-AF65-F5344CB8AC3E}">
        <p14:creationId xmlns:p14="http://schemas.microsoft.com/office/powerpoint/2010/main" val="13914601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22238"/>
            <a:ext cx="9144000" cy="868362"/>
          </a:xfrm>
        </p:spPr>
        <p:txBody>
          <a:bodyPr/>
          <a:lstStyle>
            <a:lvl1pPr algn="ctr">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295400"/>
            <a:ext cx="8534400" cy="483552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6AD96B3-034F-0E44-B7B5-FAB526374CDC}" type="slidenum">
              <a:rPr lang="en-US" altLang="en-US"/>
              <a:pPr>
                <a:defRPr/>
              </a:pPr>
              <a:t>‹#›</a:t>
            </a:fld>
            <a:endParaRPr lang="en-US" altLang="en-US"/>
          </a:p>
        </p:txBody>
      </p:sp>
    </p:spTree>
    <p:extLst>
      <p:ext uri="{BB962C8B-B14F-4D97-AF65-F5344CB8AC3E}">
        <p14:creationId xmlns:p14="http://schemas.microsoft.com/office/powerpoint/2010/main" val="2106102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ctr">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18C2CCC-6E69-BC47-A41A-7A10A3BF14BA}" type="slidenum">
              <a:rPr lang="en-US" altLang="en-US"/>
              <a:pPr>
                <a:defRPr/>
              </a:pPr>
              <a:t>‹#›</a:t>
            </a:fld>
            <a:endParaRPr lang="en-US" altLang="en-US"/>
          </a:p>
        </p:txBody>
      </p:sp>
    </p:spTree>
    <p:extLst>
      <p:ext uri="{BB962C8B-B14F-4D97-AF65-F5344CB8AC3E}">
        <p14:creationId xmlns:p14="http://schemas.microsoft.com/office/powerpoint/2010/main" val="297629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62BB04E-45F0-884C-AC41-9D9048442690}" type="slidenum">
              <a:rPr lang="en-US" altLang="en-US"/>
              <a:pPr>
                <a:defRPr/>
              </a:pPr>
              <a:t>‹#›</a:t>
            </a:fld>
            <a:endParaRPr lang="en-US" altLang="en-US"/>
          </a:p>
        </p:txBody>
      </p:sp>
    </p:spTree>
    <p:extLst>
      <p:ext uri="{BB962C8B-B14F-4D97-AF65-F5344CB8AC3E}">
        <p14:creationId xmlns:p14="http://schemas.microsoft.com/office/powerpoint/2010/main" val="7719792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1C4C743-DB08-0142-BD41-3437DE85F9B2}" type="slidenum">
              <a:rPr lang="en-US" altLang="en-US"/>
              <a:pPr>
                <a:defRPr/>
              </a:pPr>
              <a:t>‹#›</a:t>
            </a:fld>
            <a:endParaRPr lang="en-US" altLang="en-US"/>
          </a:p>
        </p:txBody>
      </p:sp>
    </p:spTree>
    <p:extLst>
      <p:ext uri="{BB962C8B-B14F-4D97-AF65-F5344CB8AC3E}">
        <p14:creationId xmlns:p14="http://schemas.microsoft.com/office/powerpoint/2010/main" val="17062238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AADF5061-46DE-5F40-8717-B0C451628FED}" type="slidenum">
              <a:rPr lang="en-US" altLang="en-US"/>
              <a:pPr>
                <a:defRPr/>
              </a:pPr>
              <a:t>‹#›</a:t>
            </a:fld>
            <a:endParaRPr lang="en-US" altLang="en-US"/>
          </a:p>
        </p:txBody>
      </p:sp>
    </p:spTree>
    <p:extLst>
      <p:ext uri="{BB962C8B-B14F-4D97-AF65-F5344CB8AC3E}">
        <p14:creationId xmlns:p14="http://schemas.microsoft.com/office/powerpoint/2010/main" val="11557808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9DA8D3D-8FC4-F943-8A10-AC38D0F8C23A}" type="slidenum">
              <a:rPr lang="en-US" altLang="en-US"/>
              <a:pPr>
                <a:defRPr/>
              </a:pPr>
              <a:t>‹#›</a:t>
            </a:fld>
            <a:endParaRPr lang="en-US" altLang="en-US"/>
          </a:p>
        </p:txBody>
      </p:sp>
    </p:spTree>
    <p:extLst>
      <p:ext uri="{BB962C8B-B14F-4D97-AF65-F5344CB8AC3E}">
        <p14:creationId xmlns:p14="http://schemas.microsoft.com/office/powerpoint/2010/main" val="12189739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693B812-F004-4944-A80B-EFB1BB9F1009}" type="slidenum">
              <a:rPr lang="en-US" altLang="en-US"/>
              <a:pPr>
                <a:defRPr/>
              </a:pPr>
              <a:t>‹#›</a:t>
            </a:fld>
            <a:endParaRPr lang="en-US" altLang="en-US"/>
          </a:p>
        </p:txBody>
      </p:sp>
    </p:spTree>
    <p:extLst>
      <p:ext uri="{BB962C8B-B14F-4D97-AF65-F5344CB8AC3E}">
        <p14:creationId xmlns:p14="http://schemas.microsoft.com/office/powerpoint/2010/main" val="3013197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E678A81-BDE1-0645-BE0C-CE688D8C5CED}" type="slidenum">
              <a:rPr lang="en-US" altLang="en-US"/>
              <a:pPr>
                <a:defRPr/>
              </a:pPr>
              <a:t>‹#›</a:t>
            </a:fld>
            <a:endParaRPr lang="en-US" altLang="en-US"/>
          </a:p>
        </p:txBody>
      </p:sp>
    </p:spTree>
    <p:extLst>
      <p:ext uri="{BB962C8B-B14F-4D97-AF65-F5344CB8AC3E}">
        <p14:creationId xmlns:p14="http://schemas.microsoft.com/office/powerpoint/2010/main" val="5141952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122238"/>
            <a:ext cx="914400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en-US" altLang="en-US" dirty="0"/>
              <a:t>Click to edit Master title style</a:t>
            </a:r>
          </a:p>
        </p:txBody>
      </p:sp>
      <p:sp>
        <p:nvSpPr>
          <p:cNvPr id="1027" name="Rectangle 3"/>
          <p:cNvSpPr>
            <a:spLocks noGrp="1" noChangeArrowheads="1"/>
          </p:cNvSpPr>
          <p:nvPr>
            <p:ph type="body" idx="1"/>
          </p:nvPr>
        </p:nvSpPr>
        <p:spPr bwMode="auto">
          <a:xfrm>
            <a:off x="457200" y="1295400"/>
            <a:ext cx="8534400" cy="483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901124" name="Rectangle 4"/>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000" b="0">
                <a:latin typeface="+mn-lt"/>
                <a:ea typeface="+mn-ea"/>
                <a:cs typeface="+mn-cs"/>
              </a:defRPr>
            </a:lvl1pPr>
          </a:lstStyle>
          <a:p>
            <a:pPr>
              <a:defRPr/>
            </a:pPr>
            <a:endParaRPr lang="en-US"/>
          </a:p>
        </p:txBody>
      </p:sp>
      <p:sp>
        <p:nvSpPr>
          <p:cNvPr id="90112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b="0">
                <a:latin typeface="+mn-lt"/>
                <a:ea typeface="+mn-ea"/>
                <a:cs typeface="+mn-cs"/>
              </a:defRPr>
            </a:lvl1pPr>
          </a:lstStyle>
          <a:p>
            <a:pPr>
              <a:defRPr/>
            </a:pPr>
            <a:endParaRPr lang="en-US"/>
          </a:p>
        </p:txBody>
      </p:sp>
      <p:sp>
        <p:nvSpPr>
          <p:cNvPr id="901126" name="Rectangle 6"/>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b="0" smtClean="0">
                <a:latin typeface="Arial" charset="0"/>
              </a:defRPr>
            </a:lvl1pPr>
          </a:lstStyle>
          <a:p>
            <a:pPr>
              <a:defRPr/>
            </a:pPr>
            <a:fld id="{0435BEAC-A497-874B-A146-DD514129D71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txStyles>
    <p:titleStyle>
      <a:lvl1pPr algn="ctr" rtl="0" eaLnBrk="0" fontAlgn="base" hangingPunct="0">
        <a:spcBef>
          <a:spcPct val="0"/>
        </a:spcBef>
        <a:spcAft>
          <a:spcPct val="0"/>
        </a:spcAft>
        <a:defRPr sz="3900" b="1">
          <a:solidFill>
            <a:schemeClr val="tx2"/>
          </a:solidFill>
          <a:latin typeface="+mj-lt"/>
          <a:ea typeface="ＭＳ Ｐゴシック" charset="-128"/>
          <a:cs typeface="ＭＳ Ｐゴシック" charset="-128"/>
        </a:defRPr>
      </a:lvl1pPr>
      <a:lvl2pPr algn="l" rtl="0" eaLnBrk="0" fontAlgn="base" hangingPunct="0">
        <a:spcBef>
          <a:spcPct val="0"/>
        </a:spcBef>
        <a:spcAft>
          <a:spcPct val="0"/>
        </a:spcAft>
        <a:defRPr sz="3900" b="1">
          <a:solidFill>
            <a:schemeClr val="tx2"/>
          </a:solidFill>
          <a:latin typeface="Arial" charset="0"/>
          <a:ea typeface="ＭＳ Ｐゴシック" charset="-128"/>
          <a:cs typeface="ＭＳ Ｐゴシック" charset="-128"/>
        </a:defRPr>
      </a:lvl2pPr>
      <a:lvl3pPr algn="l" rtl="0" eaLnBrk="0" fontAlgn="base" hangingPunct="0">
        <a:spcBef>
          <a:spcPct val="0"/>
        </a:spcBef>
        <a:spcAft>
          <a:spcPct val="0"/>
        </a:spcAft>
        <a:defRPr sz="3900" b="1">
          <a:solidFill>
            <a:schemeClr val="tx2"/>
          </a:solidFill>
          <a:latin typeface="Arial" charset="0"/>
          <a:ea typeface="ＭＳ Ｐゴシック" charset="-128"/>
          <a:cs typeface="ＭＳ Ｐゴシック" charset="-128"/>
        </a:defRPr>
      </a:lvl3pPr>
      <a:lvl4pPr algn="l" rtl="0" eaLnBrk="0" fontAlgn="base" hangingPunct="0">
        <a:spcBef>
          <a:spcPct val="0"/>
        </a:spcBef>
        <a:spcAft>
          <a:spcPct val="0"/>
        </a:spcAft>
        <a:defRPr sz="3900" b="1">
          <a:solidFill>
            <a:schemeClr val="tx2"/>
          </a:solidFill>
          <a:latin typeface="Arial" charset="0"/>
          <a:ea typeface="ＭＳ Ｐゴシック" charset="-128"/>
          <a:cs typeface="ＭＳ Ｐゴシック" charset="-128"/>
        </a:defRPr>
      </a:lvl4pPr>
      <a:lvl5pPr algn="l" rtl="0" eaLnBrk="0" fontAlgn="base" hangingPunct="0">
        <a:spcBef>
          <a:spcPct val="0"/>
        </a:spcBef>
        <a:spcAft>
          <a:spcPct val="0"/>
        </a:spcAft>
        <a:defRPr sz="3900" b="1">
          <a:solidFill>
            <a:schemeClr val="tx2"/>
          </a:solidFill>
          <a:latin typeface="Arial" charset="0"/>
          <a:ea typeface="ＭＳ Ｐゴシック" charset="-128"/>
          <a:cs typeface="ＭＳ Ｐゴシック" charset="-128"/>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charset="2"/>
        <a:buChar char="l"/>
        <a:defRPr sz="2800">
          <a:solidFill>
            <a:schemeClr val="tx1"/>
          </a:solidFill>
          <a:latin typeface="+mn-lt"/>
          <a:ea typeface="ＭＳ Ｐゴシック" charset="-128"/>
          <a:cs typeface="ＭＳ Ｐゴシック" charset="-128"/>
        </a:defRPr>
      </a:lvl1pPr>
      <a:lvl2pPr marL="692150" indent="-347663" algn="l" rtl="0" eaLnBrk="0" fontAlgn="base" hangingPunct="0">
        <a:spcBef>
          <a:spcPct val="20000"/>
        </a:spcBef>
        <a:spcAft>
          <a:spcPct val="0"/>
        </a:spcAft>
        <a:buClr>
          <a:schemeClr val="accent2"/>
        </a:buClr>
        <a:buSzPct val="70000"/>
        <a:buFont typeface="Wingdings" charset="2"/>
        <a:buChar char="l"/>
        <a:defRPr sz="2400">
          <a:solidFill>
            <a:schemeClr val="tx1"/>
          </a:solidFill>
          <a:latin typeface="+mn-lt"/>
          <a:ea typeface="ＭＳ Ｐゴシック" charset="-128"/>
        </a:defRPr>
      </a:lvl2pPr>
      <a:lvl3pPr marL="987425" indent="-293688" algn="l" rtl="0" eaLnBrk="0" fontAlgn="base" hangingPunct="0">
        <a:spcBef>
          <a:spcPct val="20000"/>
        </a:spcBef>
        <a:spcAft>
          <a:spcPct val="0"/>
        </a:spcAft>
        <a:buClr>
          <a:schemeClr val="accent1"/>
        </a:buClr>
        <a:buSzPct val="70000"/>
        <a:buFont typeface="Wingdings" charset="2"/>
        <a:buChar char="l"/>
        <a:defRPr sz="2000">
          <a:solidFill>
            <a:schemeClr val="tx1"/>
          </a:solidFill>
          <a:latin typeface="+mn-lt"/>
          <a:ea typeface="ＭＳ Ｐゴシック" charset="-128"/>
        </a:defRPr>
      </a:lvl3pPr>
      <a:lvl4pPr marL="1281113" indent="-292100" algn="l" rtl="0" eaLnBrk="0" fontAlgn="base" hangingPunct="0">
        <a:spcBef>
          <a:spcPct val="20000"/>
        </a:spcBef>
        <a:spcAft>
          <a:spcPct val="0"/>
        </a:spcAft>
        <a:buClr>
          <a:schemeClr val="tx2"/>
        </a:buClr>
        <a:buSzPct val="75000"/>
        <a:buFont typeface="Wingdings" charset="2"/>
        <a:buChar char="§"/>
        <a:defRPr>
          <a:solidFill>
            <a:schemeClr val="tx1"/>
          </a:solidFill>
          <a:latin typeface="+mn-lt"/>
          <a:ea typeface="ＭＳ Ｐゴシック" charset="-128"/>
        </a:defRPr>
      </a:lvl4pPr>
      <a:lvl5pPr marL="1598613" indent="-315913" algn="l" rtl="0" eaLnBrk="0" fontAlgn="base" hangingPunct="0">
        <a:spcBef>
          <a:spcPct val="20000"/>
        </a:spcBef>
        <a:spcAft>
          <a:spcPct val="0"/>
        </a:spcAft>
        <a:buClr>
          <a:schemeClr val="folHlink"/>
        </a:buClr>
        <a:buSzPct val="80000"/>
        <a:buFont typeface="Wingdings" charset="2"/>
        <a:buChar char="§"/>
        <a:defRPr sz="1200">
          <a:solidFill>
            <a:schemeClr val="tx1"/>
          </a:solidFill>
          <a:latin typeface="+mn-lt"/>
          <a:ea typeface="ＭＳ Ｐゴシック" charset="-128"/>
        </a:defRPr>
      </a:lvl5pPr>
      <a:lvl6pPr marL="20558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6pPr>
      <a:lvl7pPr marL="25130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7pPr>
      <a:lvl8pPr marL="29702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8pPr>
      <a:lvl9pPr marL="34274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images.google.com/imgres?imgurl=http://www.janelanaweb.com/digitais/imagens/nelson.gif&amp;imgrefurl=http://www.janelanaweb.com/digitais/alquimistanelson.html&amp;h=204&amp;w=150&amp;sz=55&amp;tbnid=IDD4qt-_U98J:&amp;tbnh=97&amp;tbnw=72&amp;start=15&amp;prev=/images?q=ted+nelson&amp;hl=en&amp;lr=&amp;sa=N" TargetMode="External"/><Relationship Id="rId4" Type="http://schemas.openxmlformats.org/officeDocument/2006/relationships/image" Target="../media/image2.jpe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w3.org/Press/Stock/Berners-Lee/2001-eur-head-quarter.jpg" TargetMode="External"/><Relationship Id="rId4" Type="http://schemas.openxmlformats.org/officeDocument/2006/relationships/image" Target="../media/image3.jpe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emf"/><Relationship Id="rId4" Type="http://schemas.openxmlformats.org/officeDocument/2006/relationships/image" Target="../media/image5.emf"/><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nyu.edu/"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8.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23.xml"/><Relationship Id="rId4" Type="http://schemas.openxmlformats.org/officeDocument/2006/relationships/oleObject" Target="../embeddings/oleObject2.bin"/><Relationship Id="rId5" Type="http://schemas.openxmlformats.org/officeDocument/2006/relationships/image" Target="../media/image9.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24.xml"/><Relationship Id="rId4" Type="http://schemas.openxmlformats.org/officeDocument/2006/relationships/oleObject" Target="../embeddings/oleObject3.bin"/><Relationship Id="rId5" Type="http://schemas.openxmlformats.org/officeDocument/2006/relationships/image" Target="../media/image9.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image" Target="../media/image11.emf"/><Relationship Id="rId5" Type="http://schemas.openxmlformats.org/officeDocument/2006/relationships/image" Target="../media/image12.emf"/><Relationship Id="rId6" Type="http://schemas.openxmlformats.org/officeDocument/2006/relationships/oleObject" Target="../embeddings/oleObject4.bin"/><Relationship Id="rId7" Type="http://schemas.openxmlformats.org/officeDocument/2006/relationships/image" Target="../media/image10.emf"/><Relationship Id="rId8" Type="http://schemas.openxmlformats.org/officeDocument/2006/relationships/oleObject" Target="../embeddings/oleObject5.bin"/><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ctrTitle"/>
          </p:nvPr>
        </p:nvSpPr>
        <p:spPr/>
        <p:txBody>
          <a:bodyPr/>
          <a:lstStyle/>
          <a:p>
            <a:pPr algn="ctr" eaLnBrk="1" hangingPunct="1"/>
            <a:r>
              <a:rPr lang="en-US" altLang="en-US" dirty="0" smtClean="0"/>
              <a:t>CS 168</a:t>
            </a:r>
            <a:r>
              <a:rPr lang="en-US" altLang="en-US" dirty="0"/>
              <a:t/>
            </a:r>
            <a:br>
              <a:rPr lang="en-US" altLang="en-US" dirty="0"/>
            </a:br>
            <a:r>
              <a:rPr lang="en-US" altLang="en-US" dirty="0"/>
              <a:t> </a:t>
            </a:r>
            <a:r>
              <a:rPr lang="en-US" altLang="en-US" dirty="0" smtClean="0"/>
              <a:t>DNS, HTTP, and the Web</a:t>
            </a:r>
            <a:endParaRPr lang="en-US" altLang="en-US" dirty="0"/>
          </a:p>
        </p:txBody>
      </p:sp>
      <p:sp>
        <p:nvSpPr>
          <p:cNvPr id="16386" name="Subtitle 2"/>
          <p:cNvSpPr>
            <a:spLocks noGrp="1"/>
          </p:cNvSpPr>
          <p:nvPr>
            <p:ph type="subTitle" idx="1"/>
          </p:nvPr>
        </p:nvSpPr>
        <p:spPr>
          <a:xfrm>
            <a:off x="0" y="3886200"/>
            <a:ext cx="9144000" cy="1752600"/>
          </a:xfrm>
        </p:spPr>
        <p:txBody>
          <a:bodyPr/>
          <a:lstStyle/>
          <a:p>
            <a:pPr eaLnBrk="1" hangingPunct="1"/>
            <a:r>
              <a:rPr lang="en-US" altLang="en-US" dirty="0">
                <a:solidFill>
                  <a:srgbClr val="660066"/>
                </a:solidFill>
              </a:rPr>
              <a:t>Fall </a:t>
            </a:r>
            <a:r>
              <a:rPr lang="en-US" altLang="en-US" dirty="0" smtClean="0">
                <a:solidFill>
                  <a:srgbClr val="660066"/>
                </a:solidFill>
              </a:rPr>
              <a:t>2017</a:t>
            </a:r>
            <a:endParaRPr lang="en-US" altLang="en-US" dirty="0">
              <a:solidFill>
                <a:srgbClr val="660066"/>
              </a:solidFill>
            </a:endParaRPr>
          </a:p>
          <a:p>
            <a:pPr eaLnBrk="1" hangingPunct="1"/>
            <a:r>
              <a:rPr lang="en-US" altLang="en-US" dirty="0">
                <a:solidFill>
                  <a:srgbClr val="660066"/>
                </a:solidFill>
              </a:rPr>
              <a:t>Scott </a:t>
            </a:r>
            <a:r>
              <a:rPr lang="en-US" altLang="en-US" dirty="0" smtClean="0">
                <a:solidFill>
                  <a:srgbClr val="660066"/>
                </a:solidFill>
              </a:rPr>
              <a:t>Shenker</a:t>
            </a:r>
          </a:p>
          <a:p>
            <a:pPr eaLnBrk="1" hangingPunct="1"/>
            <a:r>
              <a:rPr lang="en-US" altLang="en-US" u="sng" dirty="0" smtClean="0">
                <a:solidFill>
                  <a:srgbClr val="660066"/>
                </a:solidFill>
              </a:rPr>
              <a:t>CS168.io</a:t>
            </a:r>
            <a:endParaRPr lang="en-US" altLang="en-US" u="sng" dirty="0">
              <a:solidFill>
                <a:srgbClr val="660066"/>
              </a:solidFill>
            </a:endParaRPr>
          </a:p>
        </p:txBody>
      </p:sp>
      <p:sp>
        <p:nvSpPr>
          <p:cNvPr id="16387"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2C38D374-E50A-2840-9D66-740E093B59C9}" type="slidenum">
              <a:rPr lang="en-US" altLang="en-US" sz="1000" b="0">
                <a:latin typeface="Arial" charset="0"/>
              </a:rPr>
              <a:pPr/>
              <a:t>1</a:t>
            </a:fld>
            <a:endParaRPr lang="en-US" altLang="en-US" sz="1000" b="0">
              <a:latin typeface="Arial" charset="0"/>
            </a:endParaRPr>
          </a:p>
        </p:txBody>
      </p:sp>
    </p:spTree>
    <p:extLst>
      <p:ext uri="{BB962C8B-B14F-4D97-AF65-F5344CB8AC3E}">
        <p14:creationId xmlns:p14="http://schemas.microsoft.com/office/powerpoint/2010/main" val="4685691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Common Pattern…..</a:t>
            </a:r>
            <a:endParaRPr lang="en-US" dirty="0"/>
          </a:p>
        </p:txBody>
      </p:sp>
      <p:sp>
        <p:nvSpPr>
          <p:cNvPr id="3" name="Content Placeholder 2"/>
          <p:cNvSpPr>
            <a:spLocks noGrp="1"/>
          </p:cNvSpPr>
          <p:nvPr>
            <p:ph idx="1"/>
          </p:nvPr>
        </p:nvSpPr>
        <p:spPr/>
        <p:txBody>
          <a:bodyPr/>
          <a:lstStyle/>
          <a:p>
            <a:r>
              <a:rPr lang="en-US" dirty="0" smtClean="0"/>
              <a:t>Distributions of various metrics (file lengths, access patterns, etc.) often have two properties:</a:t>
            </a:r>
          </a:p>
          <a:p>
            <a:pPr lvl="1"/>
            <a:r>
              <a:rPr lang="en-US" dirty="0" smtClean="0"/>
              <a:t>Large fraction of total metric in the top 10%</a:t>
            </a:r>
          </a:p>
          <a:p>
            <a:pPr lvl="1"/>
            <a:r>
              <a:rPr lang="en-US" dirty="0" smtClean="0"/>
              <a:t>Sizable fraction (~10%) of total fraction in low values</a:t>
            </a:r>
          </a:p>
          <a:p>
            <a:pPr lvl="6"/>
            <a:endParaRPr lang="en-US" dirty="0"/>
          </a:p>
          <a:p>
            <a:r>
              <a:rPr lang="en-US" dirty="0" smtClean="0"/>
              <a:t>In an exponential distribution</a:t>
            </a:r>
          </a:p>
          <a:p>
            <a:pPr lvl="1"/>
            <a:r>
              <a:rPr lang="en-US" dirty="0" smtClean="0"/>
              <a:t>Large fraction is in top 10%</a:t>
            </a:r>
          </a:p>
          <a:p>
            <a:pPr lvl="1"/>
            <a:r>
              <a:rPr lang="en-US" dirty="0" smtClean="0"/>
              <a:t>But low values have very little of overall total</a:t>
            </a:r>
          </a:p>
          <a:p>
            <a:pPr lvl="6"/>
            <a:endParaRPr lang="en-US" dirty="0" smtClean="0"/>
          </a:p>
          <a:p>
            <a:r>
              <a:rPr lang="en-US" dirty="0"/>
              <a:t>L</a:t>
            </a:r>
            <a:r>
              <a:rPr lang="en-US" dirty="0" smtClean="0"/>
              <a:t>esson: in networking, have to pay attention to both ends of distribution (high peak and long tail)</a:t>
            </a:r>
            <a:endParaRPr lang="en-US" dirty="0"/>
          </a:p>
          <a:p>
            <a:pPr lvl="1"/>
            <a:r>
              <a:rPr lang="en-US" b="1" dirty="0" smtClean="0"/>
              <a:t>Here, caching helps, but not a panacea</a:t>
            </a:r>
            <a:endParaRPr lang="en-US" b="1" dirty="0"/>
          </a:p>
        </p:txBody>
      </p:sp>
      <p:sp>
        <p:nvSpPr>
          <p:cNvPr id="4" name="Slide Number Placeholder 3"/>
          <p:cNvSpPr>
            <a:spLocks noGrp="1"/>
          </p:cNvSpPr>
          <p:nvPr>
            <p:ph type="sldNum" sz="quarter" idx="12"/>
          </p:nvPr>
        </p:nvSpPr>
        <p:spPr/>
        <p:txBody>
          <a:bodyPr/>
          <a:lstStyle/>
          <a:p>
            <a:pPr>
              <a:defRPr/>
            </a:pPr>
            <a:fld id="{D9648D89-58AB-BC45-AE0C-6A5235B6E242}" type="slidenum">
              <a:rPr lang="en-US" smtClean="0"/>
              <a:pPr>
                <a:defRPr/>
              </a:pPr>
              <a:t>10</a:t>
            </a:fld>
            <a:endParaRPr lang="en-US"/>
          </a:p>
        </p:txBody>
      </p:sp>
    </p:spTree>
    <p:extLst>
      <p:ext uri="{BB962C8B-B14F-4D97-AF65-F5344CB8AC3E}">
        <p14:creationId xmlns:p14="http://schemas.microsoft.com/office/powerpoint/2010/main" val="1952386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Any Questions?</a:t>
            </a:r>
            <a:endParaRPr lang="en-US" dirty="0"/>
          </a:p>
        </p:txBody>
      </p:sp>
      <p:sp>
        <p:nvSpPr>
          <p:cNvPr id="8" name="Subtitle 7"/>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959EA10F-1B2C-564A-8529-6A1B9B53CF72}" type="slidenum">
              <a:rPr lang="en-US" altLang="en-US" smtClean="0"/>
              <a:pPr>
                <a:defRPr/>
              </a:pPr>
              <a:t>11</a:t>
            </a:fld>
            <a:endParaRPr lang="en-US" altLang="en-US"/>
          </a:p>
        </p:txBody>
      </p:sp>
    </p:spTree>
    <p:extLst>
      <p:ext uri="{BB962C8B-B14F-4D97-AF65-F5344CB8AC3E}">
        <p14:creationId xmlns:p14="http://schemas.microsoft.com/office/powerpoint/2010/main" val="8697654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ctrTitle"/>
          </p:nvPr>
        </p:nvSpPr>
        <p:spPr/>
        <p:txBody>
          <a:bodyPr/>
          <a:lstStyle/>
          <a:p>
            <a:r>
              <a:rPr lang="en-US" dirty="0" smtClean="0">
                <a:latin typeface="Helvetica" charset="0"/>
                <a:ea typeface="ＭＳ Ｐゴシック" charset="0"/>
                <a:cs typeface="ＭＳ Ｐゴシック" charset="0"/>
              </a:rPr>
              <a:t>The Web</a:t>
            </a:r>
            <a:endParaRPr lang="en-US" dirty="0">
              <a:latin typeface="Helvetica" charset="0"/>
              <a:ea typeface="ＭＳ Ｐゴシック" charset="0"/>
              <a:cs typeface="ＭＳ Ｐゴシック" charset="0"/>
            </a:endParaRPr>
          </a:p>
        </p:txBody>
      </p:sp>
      <p:sp>
        <p:nvSpPr>
          <p:cNvPr id="3" name="Subtitle 2"/>
          <p:cNvSpPr>
            <a:spLocks noGrp="1"/>
          </p:cNvSpPr>
          <p:nvPr>
            <p:ph type="subTitle" idx="1"/>
          </p:nvPr>
        </p:nvSpPr>
        <p:spPr/>
        <p:txBody>
          <a:bodyPr/>
          <a:lstStyle/>
          <a:p>
            <a:endParaRPr lang="en-US"/>
          </a:p>
        </p:txBody>
      </p:sp>
      <p:sp>
        <p:nvSpPr>
          <p:cNvPr id="59394" name="Rectangle 4"/>
          <p:cNvSpPr>
            <a:spLocks noGrp="1" noChangeArrowheads="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33446981-F131-DC41-B9DA-356F147DB2AB}" type="slidenum">
              <a:rPr lang="en-US" sz="1400" b="0">
                <a:latin typeface="Times New Roman" charset="0"/>
              </a:rPr>
              <a:pPr eaLnBrk="1" hangingPunct="1"/>
              <a:t>12</a:t>
            </a:fld>
            <a:endParaRPr lang="en-US" sz="1400" b="0">
              <a:latin typeface="Times New Roman" charset="0"/>
            </a:endParaRPr>
          </a:p>
        </p:txBody>
      </p:sp>
    </p:spTree>
    <p:extLst>
      <p:ext uri="{BB962C8B-B14F-4D97-AF65-F5344CB8AC3E}">
        <p14:creationId xmlns:p14="http://schemas.microsoft.com/office/powerpoint/2010/main" val="2274893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Steps in Using Internet</a:t>
            </a:r>
            <a:endParaRPr lang="en-US" dirty="0"/>
          </a:p>
        </p:txBody>
      </p:sp>
      <p:sp>
        <p:nvSpPr>
          <p:cNvPr id="3" name="Content Placeholder 2"/>
          <p:cNvSpPr>
            <a:spLocks noGrp="1"/>
          </p:cNvSpPr>
          <p:nvPr>
            <p:ph idx="1"/>
          </p:nvPr>
        </p:nvSpPr>
        <p:spPr/>
        <p:txBody>
          <a:bodyPr/>
          <a:lstStyle/>
          <a:p>
            <a:r>
              <a:rPr lang="en-US" dirty="0" smtClean="0"/>
              <a:t>Person has name of entity she wants to access</a:t>
            </a:r>
          </a:p>
          <a:p>
            <a:pPr lvl="1"/>
            <a:r>
              <a:rPr lang="en-US" dirty="0" smtClean="0"/>
              <a:t>Content, host, etc.</a:t>
            </a:r>
          </a:p>
          <a:p>
            <a:pPr lvl="1"/>
            <a:endParaRPr lang="en-US" dirty="0"/>
          </a:p>
          <a:p>
            <a:r>
              <a:rPr lang="en-US" dirty="0" smtClean="0"/>
              <a:t>Invokes an application to perform relevant task</a:t>
            </a:r>
          </a:p>
          <a:p>
            <a:pPr lvl="1"/>
            <a:r>
              <a:rPr lang="en-US" dirty="0" smtClean="0"/>
              <a:t>Using that name (e.g., </a:t>
            </a:r>
            <a:r>
              <a:rPr lang="en-US" dirty="0" err="1" smtClean="0"/>
              <a:t>www.cnn.com</a:t>
            </a:r>
            <a:r>
              <a:rPr lang="en-US" dirty="0" smtClean="0"/>
              <a:t>)</a:t>
            </a:r>
          </a:p>
          <a:p>
            <a:pPr lvl="1"/>
            <a:endParaRPr lang="en-US" dirty="0" smtClean="0"/>
          </a:p>
          <a:p>
            <a:r>
              <a:rPr lang="en-US" dirty="0" smtClean="0"/>
              <a:t>App invokes DNS to translate name to address</a:t>
            </a:r>
          </a:p>
          <a:p>
            <a:pPr lvl="1"/>
            <a:r>
              <a:rPr lang="en-US" dirty="0"/>
              <a:t>E.g. 157.166.255.18</a:t>
            </a:r>
            <a:endParaRPr lang="en-US" dirty="0" smtClean="0"/>
          </a:p>
          <a:p>
            <a:pPr lvl="1"/>
            <a:endParaRPr lang="en-US" dirty="0" smtClean="0"/>
          </a:p>
          <a:p>
            <a:r>
              <a:rPr lang="en-US" dirty="0" smtClean="0"/>
              <a:t>App invokes transport protocol to contact host</a:t>
            </a:r>
          </a:p>
          <a:p>
            <a:pPr lvl="1"/>
            <a:r>
              <a:rPr lang="en-US" dirty="0" smtClean="0"/>
              <a:t>Using address as destination</a:t>
            </a:r>
          </a:p>
          <a:p>
            <a:pPr lvl="1"/>
            <a:endParaRPr lang="en-US" dirty="0"/>
          </a:p>
        </p:txBody>
      </p:sp>
      <p:sp>
        <p:nvSpPr>
          <p:cNvPr id="4" name="Slide Number Placeholder 3"/>
          <p:cNvSpPr>
            <a:spLocks noGrp="1"/>
          </p:cNvSpPr>
          <p:nvPr>
            <p:ph type="sldNum" sz="quarter" idx="12"/>
          </p:nvPr>
        </p:nvSpPr>
        <p:spPr/>
        <p:txBody>
          <a:bodyPr/>
          <a:lstStyle/>
          <a:p>
            <a:pPr>
              <a:defRPr/>
            </a:pPr>
            <a:fld id="{D9648D89-58AB-BC45-AE0C-6A5235B6E242}" type="slidenum">
              <a:rPr lang="en-US" smtClean="0"/>
              <a:pPr>
                <a:defRPr/>
              </a:pPr>
              <a:t>13</a:t>
            </a:fld>
            <a:endParaRPr lang="en-US"/>
          </a:p>
        </p:txBody>
      </p:sp>
    </p:spTree>
    <p:extLst>
      <p:ext uri="{BB962C8B-B14F-4D97-AF65-F5344CB8AC3E}">
        <p14:creationId xmlns:p14="http://schemas.microsoft.com/office/powerpoint/2010/main" val="16933053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Web?</a:t>
            </a:r>
            <a:endParaRPr lang="en-US" dirty="0"/>
          </a:p>
        </p:txBody>
      </p:sp>
      <p:sp>
        <p:nvSpPr>
          <p:cNvPr id="3" name="Content Placeholder 2"/>
          <p:cNvSpPr>
            <a:spLocks noGrp="1"/>
          </p:cNvSpPr>
          <p:nvPr>
            <p:ph idx="1"/>
          </p:nvPr>
        </p:nvSpPr>
        <p:spPr>
          <a:xfrm>
            <a:off x="457200" y="1219200"/>
            <a:ext cx="8534400" cy="4835525"/>
          </a:xfrm>
        </p:spPr>
        <p:txBody>
          <a:bodyPr/>
          <a:lstStyle/>
          <a:p>
            <a:r>
              <a:rPr lang="en-US" dirty="0" smtClean="0"/>
              <a:t>User wants to access some content</a:t>
            </a:r>
          </a:p>
          <a:p>
            <a:pPr lvl="1"/>
            <a:r>
              <a:rPr lang="en-US" dirty="0" smtClean="0"/>
              <a:t>Knows name of content</a:t>
            </a:r>
          </a:p>
          <a:p>
            <a:pPr lvl="4"/>
            <a:endParaRPr lang="en-US" dirty="0"/>
          </a:p>
          <a:p>
            <a:r>
              <a:rPr lang="en-US" dirty="0" smtClean="0"/>
              <a:t>Inserts name of content into browser</a:t>
            </a:r>
          </a:p>
          <a:p>
            <a:pPr lvl="1"/>
            <a:r>
              <a:rPr lang="en-US" dirty="0" smtClean="0"/>
              <a:t>Content is displayed (nicely formatted)</a:t>
            </a:r>
          </a:p>
          <a:p>
            <a:pPr lvl="4"/>
            <a:endParaRPr lang="en-US" dirty="0" smtClean="0"/>
          </a:p>
          <a:p>
            <a:r>
              <a:rPr lang="en-US" dirty="0"/>
              <a:t>C</a:t>
            </a:r>
            <a:r>
              <a:rPr lang="en-US" dirty="0" smtClean="0"/>
              <a:t>ontent can have other “links” to click on</a:t>
            </a:r>
          </a:p>
          <a:p>
            <a:pPr lvl="1"/>
            <a:r>
              <a:rPr lang="en-US" dirty="0" smtClean="0"/>
              <a:t>Which points to other content</a:t>
            </a:r>
          </a:p>
          <a:p>
            <a:pPr lvl="4"/>
            <a:endParaRPr lang="en-US" dirty="0" smtClean="0"/>
          </a:p>
          <a:p>
            <a:r>
              <a:rPr lang="en-US" dirty="0" smtClean="0"/>
              <a:t>What’s so special?</a:t>
            </a:r>
          </a:p>
          <a:p>
            <a:pPr lvl="1"/>
            <a:r>
              <a:rPr lang="en-US" dirty="0" smtClean="0"/>
              <a:t>Enables users to navigate “web of content”</a:t>
            </a:r>
          </a:p>
          <a:p>
            <a:pPr lvl="1"/>
            <a:r>
              <a:rPr lang="en-US" dirty="0"/>
              <a:t>E</a:t>
            </a:r>
            <a:r>
              <a:rPr lang="en-US" dirty="0" smtClean="0"/>
              <a:t>asy pointers and automatic content display</a:t>
            </a:r>
          </a:p>
          <a:p>
            <a:pPr lvl="4"/>
            <a:endParaRPr lang="en-US" dirty="0"/>
          </a:p>
          <a:p>
            <a:r>
              <a:rPr lang="en-US" dirty="0" smtClean="0"/>
              <a:t>Was this a new idea?</a:t>
            </a:r>
            <a:endParaRPr lang="en-US" dirty="0"/>
          </a:p>
        </p:txBody>
      </p:sp>
      <p:sp>
        <p:nvSpPr>
          <p:cNvPr id="4" name="Slide Number Placeholder 3"/>
          <p:cNvSpPr>
            <a:spLocks noGrp="1"/>
          </p:cNvSpPr>
          <p:nvPr>
            <p:ph type="sldNum" sz="quarter" idx="12"/>
          </p:nvPr>
        </p:nvSpPr>
        <p:spPr/>
        <p:txBody>
          <a:bodyPr/>
          <a:lstStyle/>
          <a:p>
            <a:pPr>
              <a:defRPr/>
            </a:pPr>
            <a:fld id="{D9648D89-58AB-BC45-AE0C-6A5235B6E242}" type="slidenum">
              <a:rPr lang="en-US" smtClean="0"/>
              <a:pPr>
                <a:defRPr/>
              </a:pPr>
              <a:t>14</a:t>
            </a:fld>
            <a:endParaRPr lang="en-US"/>
          </a:p>
        </p:txBody>
      </p:sp>
    </p:spTree>
    <p:extLst>
      <p:ext uri="{BB962C8B-B14F-4D97-AF65-F5344CB8AC3E}">
        <p14:creationId xmlns:p14="http://schemas.microsoft.com/office/powerpoint/2010/main" val="930517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0" y="274638"/>
            <a:ext cx="9144000" cy="868362"/>
          </a:xfrm>
        </p:spPr>
        <p:txBody>
          <a:bodyPr/>
          <a:lstStyle/>
          <a:p>
            <a:r>
              <a:rPr lang="en-US" dirty="0">
                <a:latin typeface="Helvetica" charset="0"/>
                <a:ea typeface="ＭＳ Ｐゴシック" charset="0"/>
                <a:cs typeface="ＭＳ Ｐゴシック" charset="0"/>
              </a:rPr>
              <a:t>The Web – </a:t>
            </a:r>
            <a:r>
              <a:rPr lang="en-US" dirty="0" smtClean="0">
                <a:latin typeface="Helvetica" charset="0"/>
                <a:ea typeface="ＭＳ Ｐゴシック" charset="0"/>
                <a:cs typeface="ＭＳ Ｐゴシック" charset="0"/>
              </a:rPr>
              <a:t>Precursor</a:t>
            </a:r>
            <a:endParaRPr lang="en-US" dirty="0">
              <a:latin typeface="Helvetica" charset="0"/>
              <a:ea typeface="ＭＳ Ｐゴシック" charset="0"/>
              <a:cs typeface="ＭＳ Ｐゴシック" charset="0"/>
            </a:endParaRPr>
          </a:p>
        </p:txBody>
      </p:sp>
      <p:pic>
        <p:nvPicPr>
          <p:cNvPr id="26629" name="Picture 4" descr="nelson">
            <a:hlinkClick r:id="rId3"/>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tretch>
            <a:fillRect/>
          </a:stretch>
        </p:blipFill>
        <p:spPr>
          <a:xfrm>
            <a:off x="381000" y="1600200"/>
            <a:ext cx="2148681" cy="2894751"/>
          </a:xfrm>
        </p:spPr>
      </p:pic>
      <p:sp>
        <p:nvSpPr>
          <p:cNvPr id="26626" name="Slide Number Placeholder 6"/>
          <p:cNvSpPr>
            <a:spLocks noGrp="1"/>
          </p:cNvSpPr>
          <p:nvPr>
            <p:ph type="sldNum" sz="quarter" idx="12"/>
          </p:nvPr>
        </p:nvSpPr>
        <p:spPr>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6BE55562-9B30-B14B-847B-C6B61FDDBD39}" type="slidenum">
              <a:rPr lang="en-US" sz="1400" b="0">
                <a:latin typeface="Times New Roman" charset="0"/>
              </a:rPr>
              <a:pPr eaLnBrk="1" hangingPunct="1"/>
              <a:t>15</a:t>
            </a:fld>
            <a:endParaRPr lang="en-US" sz="1400" b="0">
              <a:latin typeface="Times New Roman" charset="0"/>
            </a:endParaRPr>
          </a:p>
        </p:txBody>
      </p:sp>
      <p:sp>
        <p:nvSpPr>
          <p:cNvPr id="26628" name="Rectangle 3"/>
          <p:cNvSpPr>
            <a:spLocks noGrp="1" noChangeArrowheads="1"/>
          </p:cNvSpPr>
          <p:nvPr>
            <p:ph sz="half" idx="4294967295"/>
          </p:nvPr>
        </p:nvSpPr>
        <p:spPr>
          <a:xfrm>
            <a:off x="2667000" y="1143000"/>
            <a:ext cx="5791200" cy="5105400"/>
          </a:xfrm>
        </p:spPr>
        <p:txBody>
          <a:bodyPr/>
          <a:lstStyle/>
          <a:p>
            <a:r>
              <a:rPr lang="en-US" b="1" dirty="0">
                <a:latin typeface="Arial" charset="0"/>
                <a:cs typeface="Arial" charset="0"/>
              </a:rPr>
              <a:t>1967</a:t>
            </a:r>
            <a:r>
              <a:rPr lang="en-US" dirty="0">
                <a:latin typeface="Arial" charset="0"/>
                <a:cs typeface="Arial" charset="0"/>
              </a:rPr>
              <a:t>, Ted Nelson, </a:t>
            </a:r>
            <a:r>
              <a:rPr lang="en-US" dirty="0" err="1">
                <a:latin typeface="Arial" charset="0"/>
                <a:cs typeface="Arial" charset="0"/>
              </a:rPr>
              <a:t>Xanadu</a:t>
            </a:r>
            <a:r>
              <a:rPr lang="en-US" dirty="0">
                <a:latin typeface="Arial" charset="0"/>
                <a:cs typeface="Arial" charset="0"/>
              </a:rPr>
              <a:t>:</a:t>
            </a:r>
          </a:p>
          <a:p>
            <a:pPr lvl="1"/>
            <a:r>
              <a:rPr lang="en-US" dirty="0">
                <a:latin typeface="Arial" charset="0"/>
                <a:ea typeface="Arial" charset="0"/>
                <a:cs typeface="Arial" charset="0"/>
              </a:rPr>
              <a:t>A world-wide publishing network that would allow information to be stored not as separate files but as connected literature</a:t>
            </a:r>
          </a:p>
          <a:p>
            <a:pPr lvl="1"/>
            <a:r>
              <a:rPr lang="en-US" dirty="0">
                <a:latin typeface="Arial" charset="0"/>
                <a:ea typeface="Arial" charset="0"/>
                <a:cs typeface="Arial" charset="0"/>
              </a:rPr>
              <a:t>Owners of documents would be automatically paid via electronic means for the virtual copying of their documents </a:t>
            </a:r>
          </a:p>
          <a:p>
            <a:r>
              <a:rPr lang="en-US" dirty="0">
                <a:latin typeface="Arial" charset="0"/>
                <a:cs typeface="Arial" charset="0"/>
              </a:rPr>
              <a:t>Coined the term </a:t>
            </a:r>
            <a:r>
              <a:rPr lang="ja-JP" altLang="en-US" dirty="0">
                <a:latin typeface="Arial" charset="0"/>
                <a:cs typeface="Arial" charset="0"/>
              </a:rPr>
              <a:t>“</a:t>
            </a:r>
            <a:r>
              <a:rPr lang="en-US" dirty="0">
                <a:latin typeface="Arial" charset="0"/>
                <a:cs typeface="Arial" charset="0"/>
              </a:rPr>
              <a:t>Hypertext</a:t>
            </a:r>
            <a:r>
              <a:rPr lang="ja-JP" altLang="en-US" dirty="0">
                <a:latin typeface="Arial" charset="0"/>
                <a:cs typeface="Arial" charset="0"/>
              </a:rPr>
              <a:t>”</a:t>
            </a:r>
            <a:endParaRPr lang="en-US" dirty="0">
              <a:latin typeface="Arial" charset="0"/>
              <a:cs typeface="Arial" charset="0"/>
            </a:endParaRPr>
          </a:p>
          <a:p>
            <a:pPr lvl="1"/>
            <a:r>
              <a:rPr lang="en-US" dirty="0">
                <a:latin typeface="Arial" charset="0"/>
                <a:ea typeface="Arial" charset="0"/>
                <a:cs typeface="Arial" charset="0"/>
              </a:rPr>
              <a:t>Influenced research community</a:t>
            </a:r>
          </a:p>
          <a:p>
            <a:pPr lvl="2"/>
            <a:r>
              <a:rPr lang="en-US" dirty="0">
                <a:latin typeface="Arial" charset="0"/>
                <a:ea typeface="Arial" charset="0"/>
                <a:cs typeface="Arial" charset="0"/>
              </a:rPr>
              <a:t>Who then missed the web…..</a:t>
            </a:r>
          </a:p>
          <a:p>
            <a:endParaRPr lang="en-US" dirty="0">
              <a:latin typeface="Arial" charset="0"/>
              <a:cs typeface="Arial" charset="0"/>
            </a:endParaRPr>
          </a:p>
        </p:txBody>
      </p:sp>
      <p:sp>
        <p:nvSpPr>
          <p:cNvPr id="26630" name="Text Box 5"/>
          <p:cNvSpPr txBox="1">
            <a:spLocks noChangeArrowheads="1"/>
          </p:cNvSpPr>
          <p:nvPr/>
        </p:nvSpPr>
        <p:spPr bwMode="auto">
          <a:xfrm>
            <a:off x="671513" y="4710113"/>
            <a:ext cx="1217612" cy="333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t>Ted Nelson</a:t>
            </a:r>
          </a:p>
        </p:txBody>
      </p:sp>
    </p:spTree>
    <p:extLst>
      <p:ext uri="{BB962C8B-B14F-4D97-AF65-F5344CB8AC3E}">
        <p14:creationId xmlns:p14="http://schemas.microsoft.com/office/powerpoint/2010/main" val="1795243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2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2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628">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62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build="p" bldLvl="2"/>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2238"/>
            <a:ext cx="9144000" cy="1173162"/>
          </a:xfrm>
        </p:spPr>
        <p:txBody>
          <a:bodyPr/>
          <a:lstStyle/>
          <a:p>
            <a:r>
              <a:rPr lang="en-US" dirty="0" smtClean="0"/>
              <a:t>Xanadu Went </a:t>
            </a:r>
            <a:r>
              <a:rPr lang="en-US" smtClean="0"/>
              <a:t>Nowhere </a:t>
            </a:r>
            <a:br>
              <a:rPr lang="en-US" smtClean="0"/>
            </a:br>
            <a:r>
              <a:rPr lang="en-US" smtClean="0"/>
              <a:t>(Except in Academia)</a:t>
            </a:r>
            <a:endParaRPr lang="en-US" dirty="0"/>
          </a:p>
        </p:txBody>
      </p:sp>
      <p:sp>
        <p:nvSpPr>
          <p:cNvPr id="3" name="Content Placeholder 2"/>
          <p:cNvSpPr>
            <a:spLocks noGrp="1"/>
          </p:cNvSpPr>
          <p:nvPr>
            <p:ph idx="1"/>
          </p:nvPr>
        </p:nvSpPr>
        <p:spPr/>
        <p:txBody>
          <a:bodyPr/>
          <a:lstStyle/>
          <a:p>
            <a:r>
              <a:rPr lang="en-US" dirty="0" smtClean="0"/>
              <a:t>The </a:t>
            </a:r>
            <a:r>
              <a:rPr lang="en-US" dirty="0"/>
              <a:t>first attempt at implementation began in </a:t>
            </a:r>
            <a:r>
              <a:rPr lang="en-US" dirty="0" smtClean="0"/>
              <a:t>1960</a:t>
            </a:r>
          </a:p>
          <a:p>
            <a:pPr lvl="4"/>
            <a:endParaRPr lang="en-US" dirty="0" smtClean="0"/>
          </a:p>
          <a:p>
            <a:r>
              <a:rPr lang="en-US" dirty="0" smtClean="0"/>
              <a:t>It was </a:t>
            </a:r>
            <a:r>
              <a:rPr lang="en-US" dirty="0"/>
              <a:t>not until 1998 that an incomplete implementation was released. </a:t>
            </a:r>
            <a:endParaRPr lang="en-US" dirty="0" smtClean="0"/>
          </a:p>
          <a:p>
            <a:pPr lvl="4"/>
            <a:endParaRPr lang="en-US" dirty="0"/>
          </a:p>
          <a:p>
            <a:r>
              <a:rPr lang="en-US" dirty="0" smtClean="0"/>
              <a:t>A </a:t>
            </a:r>
            <a:r>
              <a:rPr lang="en-US" dirty="0"/>
              <a:t>version described as </a:t>
            </a:r>
            <a:r>
              <a:rPr lang="en-US" dirty="0" smtClean="0"/>
              <a:t>“a </a:t>
            </a:r>
            <a:r>
              <a:rPr lang="en-US" dirty="0"/>
              <a:t>working </a:t>
            </a:r>
            <a:r>
              <a:rPr lang="en-US" dirty="0" smtClean="0"/>
              <a:t>deliverable”, </a:t>
            </a:r>
            <a:r>
              <a:rPr lang="en-US" dirty="0" err="1" smtClean="0"/>
              <a:t>OpenXanadu</a:t>
            </a:r>
            <a:r>
              <a:rPr lang="en-US" dirty="0"/>
              <a:t>, was made available in 2014</a:t>
            </a:r>
            <a:r>
              <a:rPr lang="en-US" dirty="0" smtClean="0"/>
              <a:t>.</a:t>
            </a:r>
          </a:p>
          <a:p>
            <a:pPr lvl="4"/>
            <a:endParaRPr lang="en-US" dirty="0" smtClean="0"/>
          </a:p>
          <a:p>
            <a:r>
              <a:rPr lang="en-US" dirty="0"/>
              <a:t>Wired called Project Xanadu "the longest-running vaporware story in the history of the computer industry</a:t>
            </a:r>
            <a:r>
              <a:rPr lang="en-US" dirty="0" smtClean="0"/>
              <a:t>”.</a:t>
            </a:r>
          </a:p>
          <a:p>
            <a:pPr lvl="4"/>
            <a:endParaRPr lang="en-US" dirty="0"/>
          </a:p>
          <a:p>
            <a:r>
              <a:rPr lang="en-US" dirty="0" smtClean="0"/>
              <a:t>Meanwhile, in the real world</a:t>
            </a:r>
            <a:r>
              <a:rPr lang="mr-IN" dirty="0" smtClean="0"/>
              <a:t>…</a:t>
            </a:r>
            <a:r>
              <a:rPr lang="en-US" dirty="0" smtClean="0"/>
              <a:t>.</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pPr>
              <a:defRPr/>
            </a:pPr>
            <a:fld id="{D6AD96B3-034F-0E44-B7B5-FAB526374CDC}" type="slidenum">
              <a:rPr lang="en-US" altLang="en-US" smtClean="0"/>
              <a:pPr>
                <a:defRPr/>
              </a:pPr>
              <a:t>16</a:t>
            </a:fld>
            <a:endParaRPr lang="en-US" altLang="en-US"/>
          </a:p>
        </p:txBody>
      </p:sp>
    </p:spTree>
    <p:extLst>
      <p:ext uri="{BB962C8B-B14F-4D97-AF65-F5344CB8AC3E}">
        <p14:creationId xmlns:p14="http://schemas.microsoft.com/office/powerpoint/2010/main" val="1047313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3"/>
          <p:cNvSpPr>
            <a:spLocks noGrp="1" noChangeArrowheads="1"/>
          </p:cNvSpPr>
          <p:nvPr>
            <p:ph type="body" sz="half" idx="4294967295"/>
          </p:nvPr>
        </p:nvSpPr>
        <p:spPr>
          <a:xfrm>
            <a:off x="2514600" y="1143000"/>
            <a:ext cx="6324600" cy="5715000"/>
          </a:xfrm>
        </p:spPr>
        <p:txBody>
          <a:bodyPr/>
          <a:lstStyle/>
          <a:p>
            <a:r>
              <a:rPr lang="en-US" dirty="0">
                <a:latin typeface="Arial" charset="0"/>
                <a:cs typeface="Arial" charset="0"/>
              </a:rPr>
              <a:t>Physicist trying to solve real problem</a:t>
            </a:r>
          </a:p>
          <a:p>
            <a:pPr lvl="1"/>
            <a:r>
              <a:rPr lang="en-US" dirty="0">
                <a:latin typeface="Arial" charset="0"/>
                <a:ea typeface="Arial" charset="0"/>
                <a:cs typeface="Arial" charset="0"/>
              </a:rPr>
              <a:t>Distributed access to data</a:t>
            </a:r>
          </a:p>
          <a:p>
            <a:r>
              <a:rPr lang="en-US" dirty="0">
                <a:latin typeface="Arial" charset="0"/>
                <a:cs typeface="Arial" charset="0"/>
              </a:rPr>
              <a:t>World Wide Web (WWW): a distributed database of </a:t>
            </a:r>
            <a:r>
              <a:rPr lang="ja-JP" altLang="en-US" dirty="0">
                <a:latin typeface="Arial" charset="0"/>
                <a:cs typeface="Arial" charset="0"/>
              </a:rPr>
              <a:t>“</a:t>
            </a:r>
            <a:r>
              <a:rPr lang="en-US" dirty="0">
                <a:latin typeface="Arial" charset="0"/>
                <a:cs typeface="Arial" charset="0"/>
              </a:rPr>
              <a:t>pages</a:t>
            </a:r>
            <a:r>
              <a:rPr lang="ja-JP" altLang="en-US" dirty="0">
                <a:latin typeface="Arial" charset="0"/>
                <a:cs typeface="Arial" charset="0"/>
              </a:rPr>
              <a:t>”</a:t>
            </a:r>
            <a:r>
              <a:rPr lang="en-US" dirty="0">
                <a:latin typeface="Arial" charset="0"/>
                <a:cs typeface="Arial" charset="0"/>
              </a:rPr>
              <a:t> linked through </a:t>
            </a:r>
            <a:r>
              <a:rPr lang="en-US" dirty="0">
                <a:solidFill>
                  <a:srgbClr val="FF3300"/>
                </a:solidFill>
                <a:latin typeface="Arial" charset="0"/>
                <a:cs typeface="Arial" charset="0"/>
              </a:rPr>
              <a:t>Hypertext Transport Protocol</a:t>
            </a:r>
            <a:r>
              <a:rPr lang="en-US" dirty="0">
                <a:latin typeface="Arial" charset="0"/>
                <a:cs typeface="Arial" charset="0"/>
              </a:rPr>
              <a:t> (HTTP)</a:t>
            </a:r>
          </a:p>
          <a:p>
            <a:pPr lvl="1"/>
            <a:r>
              <a:rPr lang="en-US" dirty="0">
                <a:latin typeface="Arial" charset="0"/>
                <a:ea typeface="Arial" charset="0"/>
                <a:cs typeface="Arial" charset="0"/>
              </a:rPr>
              <a:t>First HTTP implementation - 1990 </a:t>
            </a:r>
          </a:p>
          <a:p>
            <a:pPr lvl="2"/>
            <a:r>
              <a:rPr lang="en-US" dirty="0">
                <a:latin typeface="Arial" charset="0"/>
                <a:ea typeface="Arial" charset="0"/>
                <a:cs typeface="Arial" charset="0"/>
              </a:rPr>
              <a:t>Tim Berners-Lee at CERN</a:t>
            </a:r>
          </a:p>
          <a:p>
            <a:pPr lvl="1"/>
            <a:r>
              <a:rPr lang="en-US" dirty="0">
                <a:latin typeface="Arial" charset="0"/>
                <a:ea typeface="Arial" charset="0"/>
                <a:cs typeface="Arial" charset="0"/>
              </a:rPr>
              <a:t>HTTP/0.9 – 1991</a:t>
            </a:r>
          </a:p>
          <a:p>
            <a:pPr lvl="2"/>
            <a:r>
              <a:rPr lang="en-US" dirty="0">
                <a:latin typeface="Arial" charset="0"/>
                <a:ea typeface="Arial" charset="0"/>
                <a:cs typeface="Arial" charset="0"/>
              </a:rPr>
              <a:t>Simple GET command for the Web</a:t>
            </a:r>
          </a:p>
          <a:p>
            <a:pPr lvl="1"/>
            <a:r>
              <a:rPr lang="en-US" dirty="0">
                <a:latin typeface="Arial" charset="0"/>
                <a:ea typeface="Arial" charset="0"/>
                <a:cs typeface="Arial" charset="0"/>
              </a:rPr>
              <a:t>HTTP/1.0 –1992</a:t>
            </a:r>
          </a:p>
          <a:p>
            <a:pPr lvl="2"/>
            <a:r>
              <a:rPr lang="en-US" dirty="0">
                <a:latin typeface="Arial" charset="0"/>
                <a:ea typeface="Arial" charset="0"/>
                <a:cs typeface="Arial" charset="0"/>
              </a:rPr>
              <a:t>Client/Server information, simple caching</a:t>
            </a:r>
          </a:p>
          <a:p>
            <a:pPr lvl="1"/>
            <a:r>
              <a:rPr lang="en-US" dirty="0">
                <a:latin typeface="Arial" charset="0"/>
                <a:ea typeface="Arial" charset="0"/>
                <a:cs typeface="Arial" charset="0"/>
              </a:rPr>
              <a:t>HTTP/1.1 - 1996 </a:t>
            </a:r>
          </a:p>
        </p:txBody>
      </p:sp>
      <p:sp>
        <p:nvSpPr>
          <p:cNvPr id="28675" name="Rectangle 2"/>
          <p:cNvSpPr>
            <a:spLocks noGrp="1" noChangeArrowheads="1"/>
          </p:cNvSpPr>
          <p:nvPr>
            <p:ph type="title"/>
          </p:nvPr>
        </p:nvSpPr>
        <p:spPr/>
        <p:txBody>
          <a:bodyPr/>
          <a:lstStyle/>
          <a:p>
            <a:r>
              <a:rPr lang="en-US" dirty="0">
                <a:latin typeface="Helvetica" charset="0"/>
                <a:ea typeface="ＭＳ Ｐゴシック" charset="0"/>
                <a:cs typeface="ＭＳ Ｐゴシック" charset="0"/>
              </a:rPr>
              <a:t>The Web – </a:t>
            </a:r>
            <a:r>
              <a:rPr lang="en-US" dirty="0" smtClean="0">
                <a:latin typeface="Helvetica" charset="0"/>
                <a:ea typeface="ＭＳ Ｐゴシック" charset="0"/>
                <a:cs typeface="ＭＳ Ｐゴシック" charset="0"/>
              </a:rPr>
              <a:t>History</a:t>
            </a:r>
            <a:endParaRPr lang="en-US" dirty="0">
              <a:latin typeface="Helvetica" charset="0"/>
              <a:ea typeface="ＭＳ Ｐゴシック" charset="0"/>
              <a:cs typeface="ＭＳ Ｐゴシック" charset="0"/>
            </a:endParaRPr>
          </a:p>
        </p:txBody>
      </p:sp>
      <p:pic>
        <p:nvPicPr>
          <p:cNvPr id="28677" name="Picture 4" descr="2001-eur-head-quarter">
            <a:hlinkClick r:id="rId3"/>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tretch>
            <a:fillRect/>
          </a:stretch>
        </p:blipFill>
        <p:spPr>
          <a:xfrm>
            <a:off x="531813" y="1981200"/>
            <a:ext cx="1889023" cy="2019300"/>
          </a:xfrm>
        </p:spPr>
      </p:pic>
      <p:sp>
        <p:nvSpPr>
          <p:cNvPr id="28674" name="Slide Number Placeholder 6"/>
          <p:cNvSpPr>
            <a:spLocks noGrp="1"/>
          </p:cNvSpPr>
          <p:nvPr>
            <p:ph type="sldNum" sz="quarter" idx="12"/>
          </p:nvPr>
        </p:nvSpPr>
        <p:spPr>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9ED70488-E1F9-334A-9820-C672517D42A6}" type="slidenum">
              <a:rPr lang="en-US" sz="1400" b="0">
                <a:latin typeface="Times New Roman" charset="0"/>
              </a:rPr>
              <a:pPr eaLnBrk="1" hangingPunct="1"/>
              <a:t>17</a:t>
            </a:fld>
            <a:endParaRPr lang="en-US" sz="1400" b="0">
              <a:latin typeface="Times New Roman" charset="0"/>
            </a:endParaRPr>
          </a:p>
        </p:txBody>
      </p:sp>
      <p:sp>
        <p:nvSpPr>
          <p:cNvPr id="28678" name="Text Box 5"/>
          <p:cNvSpPr txBox="1">
            <a:spLocks noChangeArrowheads="1"/>
          </p:cNvSpPr>
          <p:nvPr/>
        </p:nvSpPr>
        <p:spPr bwMode="auto">
          <a:xfrm>
            <a:off x="519113" y="4252913"/>
            <a:ext cx="1693862" cy="333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t>Tim Berners-Lee</a:t>
            </a:r>
          </a:p>
        </p:txBody>
      </p:sp>
    </p:spTree>
    <p:extLst>
      <p:ext uri="{BB962C8B-B14F-4D97-AF65-F5344CB8AC3E}">
        <p14:creationId xmlns:p14="http://schemas.microsoft.com/office/powerpoint/2010/main" val="20778576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67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867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676">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676">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676">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676">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676">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676">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67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Story of the Web</a:t>
            </a:r>
            <a:endParaRPr lang="en-US" dirty="0"/>
          </a:p>
        </p:txBody>
      </p:sp>
      <p:sp>
        <p:nvSpPr>
          <p:cNvPr id="3" name="Content Placeholder 2"/>
          <p:cNvSpPr>
            <a:spLocks noGrp="1"/>
          </p:cNvSpPr>
          <p:nvPr>
            <p:ph idx="1"/>
          </p:nvPr>
        </p:nvSpPr>
        <p:spPr/>
        <p:txBody>
          <a:bodyPr/>
          <a:lstStyle/>
          <a:p>
            <a:r>
              <a:rPr lang="en-US" dirty="0" smtClean="0"/>
              <a:t>There was growing recognition that the Internet enabled a “web” of information</a:t>
            </a:r>
          </a:p>
          <a:p>
            <a:pPr lvl="1"/>
            <a:r>
              <a:rPr lang="en-US" dirty="0" smtClean="0"/>
              <a:t>Content plus pointers to other content</a:t>
            </a:r>
          </a:p>
          <a:p>
            <a:pPr lvl="1"/>
            <a:endParaRPr lang="en-US" dirty="0"/>
          </a:p>
          <a:p>
            <a:r>
              <a:rPr lang="en-US" dirty="0" smtClean="0"/>
              <a:t>CS research focused on a well-designed and full-featured notion of “hypertext” that included two-way pointers, digital rights management, etc.</a:t>
            </a:r>
          </a:p>
          <a:p>
            <a:pPr lvl="1"/>
            <a:r>
              <a:rPr lang="en-US" dirty="0" smtClean="0"/>
              <a:t>That no one used</a:t>
            </a:r>
          </a:p>
          <a:p>
            <a:pPr lvl="1"/>
            <a:endParaRPr lang="en-US" dirty="0"/>
          </a:p>
          <a:p>
            <a:r>
              <a:rPr lang="en-US" dirty="0" smtClean="0"/>
              <a:t>A </a:t>
            </a:r>
            <a:r>
              <a:rPr lang="en-US" b="1" i="1" dirty="0" smtClean="0"/>
              <a:t>physicist</a:t>
            </a:r>
            <a:r>
              <a:rPr lang="en-US" dirty="0" smtClean="0"/>
              <a:t> developed a simple system that everyone now uses</a:t>
            </a:r>
            <a:r>
              <a:rPr lang="mr-IN" dirty="0" smtClean="0"/>
              <a:t>…</a:t>
            </a:r>
            <a:r>
              <a:rPr lang="en-US" dirty="0" smtClean="0"/>
              <a:t>.</a:t>
            </a:r>
          </a:p>
          <a:p>
            <a:pPr lvl="1"/>
            <a:endParaRPr lang="en-US" dirty="0"/>
          </a:p>
          <a:p>
            <a:pPr lvl="1"/>
            <a:endParaRPr lang="en-US" dirty="0"/>
          </a:p>
        </p:txBody>
      </p:sp>
      <p:sp>
        <p:nvSpPr>
          <p:cNvPr id="4" name="Slide Number Placeholder 3"/>
          <p:cNvSpPr>
            <a:spLocks noGrp="1"/>
          </p:cNvSpPr>
          <p:nvPr>
            <p:ph type="sldNum" sz="quarter" idx="12"/>
          </p:nvPr>
        </p:nvSpPr>
        <p:spPr/>
        <p:txBody>
          <a:bodyPr/>
          <a:lstStyle/>
          <a:p>
            <a:pPr>
              <a:defRPr/>
            </a:pPr>
            <a:fld id="{D6AD96B3-034F-0E44-B7B5-FAB526374CDC}" type="slidenum">
              <a:rPr lang="en-US" altLang="en-US" smtClean="0"/>
              <a:pPr>
                <a:defRPr/>
              </a:pPr>
              <a:t>18</a:t>
            </a:fld>
            <a:endParaRPr lang="en-US" altLang="en-US"/>
          </a:p>
        </p:txBody>
      </p:sp>
    </p:spTree>
    <p:extLst>
      <p:ext uri="{BB962C8B-B14F-4D97-AF65-F5344CB8AC3E}">
        <p14:creationId xmlns:p14="http://schemas.microsoft.com/office/powerpoint/2010/main" val="27817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Why Didn’t CS Research Invent Web?</a:t>
            </a:r>
            <a:endParaRPr lang="en-US" dirty="0"/>
          </a:p>
        </p:txBody>
      </p:sp>
      <p:sp>
        <p:nvSpPr>
          <p:cNvPr id="7" name="Content Placeholder 6"/>
          <p:cNvSpPr>
            <a:spLocks noGrp="1"/>
          </p:cNvSpPr>
          <p:nvPr>
            <p:ph idx="1"/>
          </p:nvPr>
        </p:nvSpPr>
        <p:spPr/>
        <p:txBody>
          <a:bodyPr/>
          <a:lstStyle/>
          <a:p>
            <a:pPr marL="0" indent="0">
              <a:buNone/>
            </a:pPr>
            <a:r>
              <a:rPr lang="en-US" sz="2400" dirty="0"/>
              <a:t>HTML is precisely what we were trying to PREVENT— ever-breaking links, links going outward only, quotes you can't follow to their origins, no version management, no rights management. </a:t>
            </a:r>
          </a:p>
          <a:p>
            <a:pPr marL="0" indent="0" algn="r">
              <a:buNone/>
            </a:pPr>
            <a:r>
              <a:rPr lang="en-US" sz="2400" dirty="0"/>
              <a:t>– Ted </a:t>
            </a:r>
            <a:r>
              <a:rPr lang="en-US" sz="2400" dirty="0" smtClean="0"/>
              <a:t>Nelson</a:t>
            </a:r>
          </a:p>
          <a:p>
            <a:pPr marL="0" indent="0" algn="r">
              <a:buNone/>
            </a:pPr>
            <a:endParaRPr lang="en-US" sz="2400" dirty="0"/>
          </a:p>
          <a:p>
            <a:pPr marL="0" indent="0" algn="ctr">
              <a:buNone/>
            </a:pPr>
            <a:r>
              <a:rPr lang="en-US" sz="3600" b="1" dirty="0" smtClean="0">
                <a:solidFill>
                  <a:srgbClr val="F47A00"/>
                </a:solidFill>
              </a:rPr>
              <a:t>Academics </a:t>
            </a:r>
            <a:r>
              <a:rPr lang="en-US" sz="3600" b="1" dirty="0">
                <a:solidFill>
                  <a:srgbClr val="F47A00"/>
                </a:solidFill>
              </a:rPr>
              <a:t>get paid for being clever, </a:t>
            </a:r>
            <a:endParaRPr lang="en-US" sz="3600" b="1" dirty="0" smtClean="0">
              <a:solidFill>
                <a:srgbClr val="F47A00"/>
              </a:solidFill>
            </a:endParaRPr>
          </a:p>
          <a:p>
            <a:pPr marL="0" indent="0" algn="ctr">
              <a:buNone/>
            </a:pPr>
            <a:r>
              <a:rPr lang="en-US" sz="3600" b="1" dirty="0" smtClean="0">
                <a:solidFill>
                  <a:srgbClr val="F47A00"/>
                </a:solidFill>
              </a:rPr>
              <a:t>not </a:t>
            </a:r>
            <a:r>
              <a:rPr lang="en-US" sz="3600" b="1" dirty="0">
                <a:solidFill>
                  <a:srgbClr val="F47A00"/>
                </a:solidFill>
              </a:rPr>
              <a:t>for being right</a:t>
            </a:r>
            <a:r>
              <a:rPr lang="en-US" sz="3600" b="1" dirty="0" smtClean="0">
                <a:solidFill>
                  <a:srgbClr val="F47A00"/>
                </a:solidFill>
              </a:rPr>
              <a:t>.</a:t>
            </a:r>
            <a:endParaRPr lang="en-US" sz="3600" b="1" dirty="0">
              <a:solidFill>
                <a:srgbClr val="F47A00"/>
              </a:solidFill>
            </a:endParaRPr>
          </a:p>
          <a:p>
            <a:pPr marL="0" indent="0" algn="r">
              <a:buNone/>
            </a:pPr>
            <a:r>
              <a:rPr lang="en-US" sz="3600" dirty="0">
                <a:solidFill>
                  <a:srgbClr val="F47A00"/>
                </a:solidFill>
              </a:rPr>
              <a:t>–Don </a:t>
            </a:r>
            <a:r>
              <a:rPr lang="en-US" sz="3600" dirty="0" smtClean="0">
                <a:solidFill>
                  <a:srgbClr val="F47A00"/>
                </a:solidFill>
              </a:rPr>
              <a:t>Norman</a:t>
            </a:r>
          </a:p>
          <a:p>
            <a:pPr marL="0" indent="0" algn="r">
              <a:buNone/>
            </a:pPr>
            <a:endParaRPr lang="en-US" sz="3600" dirty="0">
              <a:solidFill>
                <a:srgbClr val="F47A00"/>
              </a:solidFill>
            </a:endParaRPr>
          </a:p>
        </p:txBody>
      </p:sp>
      <p:sp>
        <p:nvSpPr>
          <p:cNvPr id="5" name="Slide Number Placeholder 4"/>
          <p:cNvSpPr>
            <a:spLocks noGrp="1"/>
          </p:cNvSpPr>
          <p:nvPr>
            <p:ph type="sldNum" sz="quarter" idx="12"/>
          </p:nvPr>
        </p:nvSpPr>
        <p:spPr/>
        <p:txBody>
          <a:bodyPr/>
          <a:lstStyle/>
          <a:p>
            <a:fld id="{41B29A17-FCF0-ED41-92FA-32F7C054FF4E}" type="slidenum">
              <a:rPr lang="en-US" smtClean="0"/>
              <a:pPr/>
              <a:t>19</a:t>
            </a:fld>
            <a:endParaRPr lang="en-US"/>
          </a:p>
        </p:txBody>
      </p:sp>
    </p:spTree>
    <p:extLst>
      <p:ext uri="{BB962C8B-B14F-4D97-AF65-F5344CB8AC3E}">
        <p14:creationId xmlns:p14="http://schemas.microsoft.com/office/powerpoint/2010/main" val="19517996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7">
                                            <p:txEl>
                                              <p:pRg st="4" end="4"/>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959EA10F-1B2C-564A-8529-6A1B9B53CF72}" type="slidenum">
              <a:rPr lang="en-US" altLang="en-US" smtClean="0"/>
              <a:pPr>
                <a:defRPr/>
              </a:pPr>
              <a:t>2</a:t>
            </a:fld>
            <a:endParaRPr lang="en-US" alt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6500" y="0"/>
            <a:ext cx="4166235" cy="6858000"/>
          </a:xfrm>
          <a:prstGeom prst="rect">
            <a:avLst/>
          </a:prstGeom>
        </p:spPr>
      </p:pic>
      <p:sp>
        <p:nvSpPr>
          <p:cNvPr id="7" name="Rectangle 6"/>
          <p:cNvSpPr/>
          <p:nvPr/>
        </p:nvSpPr>
        <p:spPr>
          <a:xfrm>
            <a:off x="327894" y="2967335"/>
            <a:ext cx="8488222" cy="923330"/>
          </a:xfrm>
          <a:prstGeom prst="rect">
            <a:avLst/>
          </a:prstGeom>
          <a:noFill/>
        </p:spPr>
        <p:txBody>
          <a:bodyPr wrap="none" lIns="91440" tIns="45720" rIns="91440" bIns="45720">
            <a:spAutoFit/>
          </a:bodyPr>
          <a:lstStyle/>
          <a:p>
            <a:pPr algn="ctr"/>
            <a:r>
              <a:rPr lang="en-US" sz="5400" b="1" cap="none" spc="0" dirty="0" err="1" smtClean="0">
                <a:ln w="12700">
                  <a:solidFill>
                    <a:schemeClr val="tx2">
                      <a:satMod val="155000"/>
                    </a:schemeClr>
                  </a:solidFill>
                  <a:prstDash val="solid"/>
                </a:ln>
                <a:solidFill>
                  <a:schemeClr val="bg2"/>
                </a:solidFill>
                <a:effectLst>
                  <a:outerShdw blurRad="41275" dist="20320" dir="1800000" algn="tl" rotWithShape="0">
                    <a:srgbClr val="000000">
                      <a:alpha val="40000"/>
                    </a:srgbClr>
                  </a:outerShdw>
                </a:effectLst>
              </a:rPr>
              <a:t>Ssssshhhhhhhhhhhhhhh</a:t>
            </a:r>
            <a:endParaRPr lang="en-US" sz="5400" b="1" cap="none" spc="0" dirty="0">
              <a:ln w="12700">
                <a:solidFill>
                  <a:schemeClr val="tx2">
                    <a:satMod val="155000"/>
                  </a:schemeClr>
                </a:solidFill>
                <a:prstDash val="solid"/>
              </a:ln>
              <a:solidFill>
                <a:schemeClr val="bg2"/>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9566776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4AEAB31F-46DA-D141-B69A-118F9BCE91F5}" type="slidenum">
              <a:rPr lang="en-US" sz="1400" b="0">
                <a:latin typeface="Times New Roman" charset="0"/>
              </a:rPr>
              <a:pPr eaLnBrk="1" hangingPunct="1"/>
              <a:t>20</a:t>
            </a:fld>
            <a:endParaRPr lang="en-US" sz="1400" b="0" dirty="0">
              <a:latin typeface="Times New Roman" charset="0"/>
            </a:endParaRPr>
          </a:p>
        </p:txBody>
      </p:sp>
      <p:sp>
        <p:nvSpPr>
          <p:cNvPr id="32770" name="Title 1"/>
          <p:cNvSpPr>
            <a:spLocks noGrp="1"/>
          </p:cNvSpPr>
          <p:nvPr>
            <p:ph type="title"/>
          </p:nvPr>
        </p:nvSpPr>
        <p:spPr/>
        <p:txBody>
          <a:bodyPr/>
          <a:lstStyle/>
          <a:p>
            <a:r>
              <a:rPr lang="en-US" dirty="0">
                <a:latin typeface="Helvetica" charset="0"/>
                <a:ea typeface="ＭＳ Ｐゴシック" charset="0"/>
                <a:cs typeface="ＭＳ Ｐゴシック" charset="0"/>
              </a:rPr>
              <a:t>Why </a:t>
            </a:r>
            <a:r>
              <a:rPr lang="en-US" dirty="0" smtClean="0">
                <a:latin typeface="Helvetica" charset="0"/>
                <a:ea typeface="ＭＳ Ｐゴシック" charset="0"/>
                <a:cs typeface="ＭＳ Ｐゴシック" charset="0"/>
              </a:rPr>
              <a:t>Is The Web So </a:t>
            </a:r>
            <a:r>
              <a:rPr lang="en-US" dirty="0">
                <a:latin typeface="Helvetica" charset="0"/>
                <a:ea typeface="ＭＳ Ｐゴシック" charset="0"/>
                <a:cs typeface="ＭＳ Ｐゴシック" charset="0"/>
              </a:rPr>
              <a:t>Successful?</a:t>
            </a:r>
          </a:p>
        </p:txBody>
      </p:sp>
      <p:sp>
        <p:nvSpPr>
          <p:cNvPr id="3" name="Content Placeholder 2"/>
          <p:cNvSpPr>
            <a:spLocks noGrp="1"/>
          </p:cNvSpPr>
          <p:nvPr>
            <p:ph idx="1"/>
          </p:nvPr>
        </p:nvSpPr>
        <p:spPr/>
        <p:txBody>
          <a:bodyPr/>
          <a:lstStyle/>
          <a:p>
            <a:r>
              <a:rPr lang="en-US" dirty="0">
                <a:latin typeface="Arial" charset="0"/>
                <a:cs typeface="Arial" charset="0"/>
              </a:rPr>
              <a:t>What do the </a:t>
            </a:r>
            <a:r>
              <a:rPr lang="en-US" dirty="0" smtClean="0">
                <a:latin typeface="Arial" charset="0"/>
                <a:cs typeface="Arial" charset="0"/>
              </a:rPr>
              <a:t>web, </a:t>
            </a:r>
            <a:r>
              <a:rPr lang="en-US" dirty="0" err="1" smtClean="0">
                <a:latin typeface="Arial" charset="0"/>
                <a:cs typeface="Arial" charset="0"/>
              </a:rPr>
              <a:t>youtube</a:t>
            </a:r>
            <a:r>
              <a:rPr lang="en-US" dirty="0" smtClean="0">
                <a:latin typeface="Arial" charset="0"/>
                <a:cs typeface="Arial" charset="0"/>
              </a:rPr>
              <a:t>, </a:t>
            </a:r>
            <a:r>
              <a:rPr lang="en-US" dirty="0" err="1" smtClean="0">
                <a:latin typeface="Arial" charset="0"/>
                <a:cs typeface="Arial" charset="0"/>
              </a:rPr>
              <a:t>fb</a:t>
            </a:r>
            <a:r>
              <a:rPr lang="en-US" dirty="0" smtClean="0">
                <a:latin typeface="Arial" charset="0"/>
                <a:cs typeface="Arial" charset="0"/>
              </a:rPr>
              <a:t> </a:t>
            </a:r>
            <a:r>
              <a:rPr lang="en-US" dirty="0">
                <a:latin typeface="Arial" charset="0"/>
                <a:cs typeface="Arial" charset="0"/>
              </a:rPr>
              <a:t>have in common?</a:t>
            </a:r>
          </a:p>
          <a:p>
            <a:pPr lvl="1"/>
            <a:r>
              <a:rPr lang="en-US" dirty="0">
                <a:latin typeface="Arial" charset="0"/>
                <a:ea typeface="Arial" charset="0"/>
                <a:cs typeface="Arial" charset="0"/>
              </a:rPr>
              <a:t>The ability to self-</a:t>
            </a:r>
            <a:r>
              <a:rPr lang="en-US" dirty="0" smtClean="0">
                <a:latin typeface="Arial" charset="0"/>
                <a:ea typeface="Arial" charset="0"/>
                <a:cs typeface="Arial" charset="0"/>
              </a:rPr>
              <a:t>publish</a:t>
            </a:r>
          </a:p>
          <a:p>
            <a:pPr lvl="7"/>
            <a:endParaRPr lang="en-US" dirty="0">
              <a:latin typeface="Arial" charset="0"/>
              <a:ea typeface="Arial" charset="0"/>
              <a:cs typeface="Arial" charset="0"/>
            </a:endParaRPr>
          </a:p>
          <a:p>
            <a:r>
              <a:rPr lang="en-US" dirty="0" smtClean="0">
                <a:latin typeface="Arial" charset="0"/>
                <a:cs typeface="Arial" charset="0"/>
              </a:rPr>
              <a:t>Self-</a:t>
            </a:r>
            <a:r>
              <a:rPr lang="en-US" dirty="0">
                <a:latin typeface="Arial" charset="0"/>
                <a:cs typeface="Arial" charset="0"/>
              </a:rPr>
              <a:t>publishing </a:t>
            </a:r>
            <a:r>
              <a:rPr lang="en-US" dirty="0" smtClean="0">
                <a:latin typeface="Arial" charset="0"/>
                <a:cs typeface="Arial" charset="0"/>
              </a:rPr>
              <a:t>that is</a:t>
            </a:r>
            <a:r>
              <a:rPr lang="en-US" dirty="0">
                <a:latin typeface="Arial" charset="0"/>
                <a:cs typeface="Arial" charset="0"/>
              </a:rPr>
              <a:t> </a:t>
            </a:r>
            <a:r>
              <a:rPr lang="en-US" b="1" dirty="0" smtClean="0">
                <a:latin typeface="Arial" charset="0"/>
                <a:cs typeface="Arial" charset="0"/>
              </a:rPr>
              <a:t>e</a:t>
            </a:r>
            <a:r>
              <a:rPr lang="en-US" b="1" dirty="0" smtClean="0">
                <a:latin typeface="Arial" charset="0"/>
                <a:ea typeface="Arial" charset="0"/>
                <a:cs typeface="Arial" charset="0"/>
              </a:rPr>
              <a:t>asy</a:t>
            </a:r>
            <a:r>
              <a:rPr lang="en-US" dirty="0" smtClean="0">
                <a:latin typeface="Arial" charset="0"/>
                <a:ea typeface="Arial" charset="0"/>
                <a:cs typeface="Arial" charset="0"/>
              </a:rPr>
              <a:t>, </a:t>
            </a:r>
            <a:r>
              <a:rPr lang="en-US" b="1" dirty="0" smtClean="0">
                <a:latin typeface="Arial" charset="0"/>
                <a:ea typeface="Arial" charset="0"/>
                <a:cs typeface="Arial" charset="0"/>
              </a:rPr>
              <a:t>independent</a:t>
            </a:r>
            <a:r>
              <a:rPr lang="en-US" dirty="0" smtClean="0">
                <a:latin typeface="Arial" charset="0"/>
                <a:ea typeface="Arial" charset="0"/>
                <a:cs typeface="Arial" charset="0"/>
              </a:rPr>
              <a:t>, </a:t>
            </a:r>
            <a:r>
              <a:rPr lang="en-US" b="1" dirty="0" smtClean="0">
                <a:latin typeface="Arial" charset="0"/>
                <a:ea typeface="Arial" charset="0"/>
                <a:cs typeface="Arial" charset="0"/>
              </a:rPr>
              <a:t>free</a:t>
            </a:r>
          </a:p>
          <a:p>
            <a:pPr lvl="7"/>
            <a:endParaRPr lang="en-US" dirty="0">
              <a:latin typeface="Arial" charset="0"/>
              <a:ea typeface="Arial" charset="0"/>
              <a:cs typeface="Arial" charset="0"/>
            </a:endParaRPr>
          </a:p>
          <a:p>
            <a:r>
              <a:rPr lang="en-US" dirty="0" smtClean="0">
                <a:latin typeface="Arial" charset="0"/>
                <a:cs typeface="Arial" charset="0"/>
              </a:rPr>
              <a:t>No interest </a:t>
            </a:r>
            <a:r>
              <a:rPr lang="en-US" dirty="0">
                <a:latin typeface="Arial" charset="0"/>
                <a:cs typeface="Arial" charset="0"/>
              </a:rPr>
              <a:t>in </a:t>
            </a:r>
            <a:r>
              <a:rPr lang="en-US" dirty="0" smtClean="0">
                <a:latin typeface="Arial" charset="0"/>
                <a:cs typeface="Arial" charset="0"/>
              </a:rPr>
              <a:t>collaborative and </a:t>
            </a:r>
            <a:r>
              <a:rPr lang="en-US" dirty="0">
                <a:latin typeface="Arial" charset="0"/>
                <a:cs typeface="Arial" charset="0"/>
              </a:rPr>
              <a:t>idealistic </a:t>
            </a:r>
            <a:r>
              <a:rPr lang="en-US" dirty="0" smtClean="0">
                <a:latin typeface="Arial" charset="0"/>
                <a:cs typeface="Arial" charset="0"/>
              </a:rPr>
              <a:t>endeavor</a:t>
            </a:r>
            <a:endParaRPr lang="en-US" dirty="0">
              <a:latin typeface="Arial" charset="0"/>
              <a:cs typeface="Arial" charset="0"/>
            </a:endParaRPr>
          </a:p>
          <a:p>
            <a:pPr lvl="1"/>
            <a:r>
              <a:rPr lang="en-US" dirty="0">
                <a:latin typeface="Arial" charset="0"/>
                <a:ea typeface="Arial" charset="0"/>
                <a:cs typeface="Arial" charset="0"/>
              </a:rPr>
              <a:t>People </a:t>
            </a:r>
            <a:r>
              <a:rPr lang="en-US" dirty="0" err="1">
                <a:latin typeface="Arial" charset="0"/>
                <a:ea typeface="Arial" charset="0"/>
                <a:cs typeface="Arial" charset="0"/>
              </a:rPr>
              <a:t>aren</a:t>
            </a:r>
            <a:r>
              <a:rPr lang="ja-JP" altLang="en-US" dirty="0">
                <a:latin typeface="Arial" charset="0"/>
                <a:ea typeface="Arial" charset="0"/>
                <a:cs typeface="Arial" charset="0"/>
              </a:rPr>
              <a:t>’</a:t>
            </a:r>
            <a:r>
              <a:rPr lang="en-US" dirty="0">
                <a:latin typeface="Arial" charset="0"/>
                <a:ea typeface="Arial" charset="0"/>
                <a:cs typeface="Arial" charset="0"/>
              </a:rPr>
              <a:t>t looking for Nirvana (or even </a:t>
            </a:r>
            <a:r>
              <a:rPr lang="en-US" dirty="0" err="1">
                <a:latin typeface="Arial" charset="0"/>
                <a:ea typeface="Arial" charset="0"/>
                <a:cs typeface="Arial" charset="0"/>
              </a:rPr>
              <a:t>Xanadu</a:t>
            </a:r>
            <a:r>
              <a:rPr lang="en-US" dirty="0" smtClean="0">
                <a:latin typeface="Arial" charset="0"/>
                <a:ea typeface="Arial" charset="0"/>
                <a:cs typeface="Arial" charset="0"/>
              </a:rPr>
              <a:t>)</a:t>
            </a:r>
          </a:p>
          <a:p>
            <a:pPr lvl="1"/>
            <a:r>
              <a:rPr lang="en-US" dirty="0" smtClean="0">
                <a:latin typeface="Arial" charset="0"/>
                <a:ea typeface="Arial" charset="0"/>
                <a:cs typeface="Arial" charset="0"/>
              </a:rPr>
              <a:t>People also aren’t looking for technical perfection</a:t>
            </a:r>
          </a:p>
          <a:p>
            <a:pPr lvl="7"/>
            <a:endParaRPr lang="en-US" dirty="0">
              <a:latin typeface="Arial" charset="0"/>
              <a:ea typeface="Arial" charset="0"/>
              <a:cs typeface="Arial" charset="0"/>
            </a:endParaRPr>
          </a:p>
          <a:p>
            <a:r>
              <a:rPr lang="en-US" dirty="0">
                <a:latin typeface="Arial" charset="0"/>
                <a:ea typeface="Arial" charset="0"/>
                <a:cs typeface="Arial" charset="0"/>
              </a:rPr>
              <a:t>W</a:t>
            </a:r>
            <a:r>
              <a:rPr lang="en-US" dirty="0" smtClean="0">
                <a:latin typeface="Arial" charset="0"/>
                <a:ea typeface="Arial" charset="0"/>
                <a:cs typeface="Arial" charset="0"/>
              </a:rPr>
              <a:t>ant </a:t>
            </a:r>
            <a:r>
              <a:rPr lang="en-US" dirty="0">
                <a:latin typeface="Arial" charset="0"/>
                <a:ea typeface="Arial" charset="0"/>
                <a:cs typeface="Arial" charset="0"/>
              </a:rPr>
              <a:t>to make their mark, and find something </a:t>
            </a:r>
            <a:r>
              <a:rPr lang="en-US" dirty="0" smtClean="0">
                <a:latin typeface="Arial" charset="0"/>
                <a:ea typeface="Arial" charset="0"/>
                <a:cs typeface="Arial" charset="0"/>
              </a:rPr>
              <a:t>neat</a:t>
            </a:r>
          </a:p>
          <a:p>
            <a:pPr lvl="1"/>
            <a:r>
              <a:rPr lang="en-US" dirty="0" smtClean="0">
                <a:latin typeface="Arial" charset="0"/>
                <a:ea typeface="Arial" charset="0"/>
                <a:cs typeface="Arial" charset="0"/>
              </a:rPr>
              <a:t>Two sides of the same coin, creates synergy</a:t>
            </a:r>
          </a:p>
          <a:p>
            <a:pPr lvl="1"/>
            <a:r>
              <a:rPr lang="en-US" dirty="0" smtClean="0">
                <a:latin typeface="Arial" charset="0"/>
                <a:ea typeface="Arial" charset="0"/>
                <a:cs typeface="Arial" charset="0"/>
              </a:rPr>
              <a:t>“Performance” more important than dialogue….</a:t>
            </a:r>
          </a:p>
        </p:txBody>
      </p:sp>
    </p:spTree>
    <p:extLst>
      <p:ext uri="{BB962C8B-B14F-4D97-AF65-F5344CB8AC3E}">
        <p14:creationId xmlns:p14="http://schemas.microsoft.com/office/powerpoint/2010/main" val="10844970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no design exercise for </a:t>
            </a:r>
            <a:r>
              <a:rPr lang="en-US" dirty="0"/>
              <a:t>t</a:t>
            </a:r>
            <a:r>
              <a:rPr lang="en-US" dirty="0" smtClean="0"/>
              <a:t>he Web?</a:t>
            </a:r>
            <a:endParaRPr lang="en-US" dirty="0"/>
          </a:p>
        </p:txBody>
      </p:sp>
      <p:sp>
        <p:nvSpPr>
          <p:cNvPr id="3" name="Content Placeholder 2"/>
          <p:cNvSpPr>
            <a:spLocks noGrp="1"/>
          </p:cNvSpPr>
          <p:nvPr>
            <p:ph idx="1"/>
          </p:nvPr>
        </p:nvSpPr>
        <p:spPr/>
        <p:txBody>
          <a:bodyPr/>
          <a:lstStyle/>
          <a:p>
            <a:r>
              <a:rPr lang="en-US" dirty="0" smtClean="0"/>
              <a:t>A grad student could have done this in her sleep</a:t>
            </a:r>
          </a:p>
          <a:p>
            <a:endParaRPr lang="en-US" dirty="0"/>
          </a:p>
          <a:p>
            <a:r>
              <a:rPr lang="en-US" dirty="0" smtClean="0"/>
              <a:t>No professor could design something so simple</a:t>
            </a:r>
          </a:p>
          <a:p>
            <a:pPr lvl="1"/>
            <a:r>
              <a:rPr lang="en-US" dirty="0" smtClean="0"/>
              <a:t>Enough functionality to be effective</a:t>
            </a:r>
          </a:p>
          <a:p>
            <a:pPr lvl="1"/>
            <a:r>
              <a:rPr lang="en-US" dirty="0" smtClean="0"/>
              <a:t>Not enough to prove her cleverness</a:t>
            </a:r>
          </a:p>
          <a:p>
            <a:endParaRPr lang="en-US" dirty="0"/>
          </a:p>
          <a:p>
            <a:r>
              <a:rPr lang="en-US" dirty="0" smtClean="0"/>
              <a:t>There is nothing interesting or deep about the web</a:t>
            </a:r>
          </a:p>
          <a:p>
            <a:endParaRPr lang="en-US" dirty="0"/>
          </a:p>
          <a:p>
            <a:r>
              <a:rPr lang="en-US" dirty="0" smtClean="0"/>
              <a:t>The following is a boring presentation of details</a:t>
            </a:r>
          </a:p>
          <a:p>
            <a:endParaRPr lang="en-US" dirty="0"/>
          </a:p>
          <a:p>
            <a:endParaRPr lang="en-US" dirty="0"/>
          </a:p>
        </p:txBody>
      </p:sp>
      <p:sp>
        <p:nvSpPr>
          <p:cNvPr id="4" name="Slide Number Placeholder 3"/>
          <p:cNvSpPr>
            <a:spLocks noGrp="1"/>
          </p:cNvSpPr>
          <p:nvPr>
            <p:ph type="sldNum" sz="quarter" idx="12"/>
          </p:nvPr>
        </p:nvSpPr>
        <p:spPr/>
        <p:txBody>
          <a:bodyPr/>
          <a:lstStyle/>
          <a:p>
            <a:pPr>
              <a:defRPr/>
            </a:pPr>
            <a:fld id="{D6AD96B3-034F-0E44-B7B5-FAB526374CDC}" type="slidenum">
              <a:rPr lang="en-US" altLang="en-US" smtClean="0"/>
              <a:pPr>
                <a:defRPr/>
              </a:pPr>
              <a:t>21</a:t>
            </a:fld>
            <a:endParaRPr lang="en-US" altLang="en-US"/>
          </a:p>
        </p:txBody>
      </p:sp>
    </p:spTree>
    <p:extLst>
      <p:ext uri="{BB962C8B-B14F-4D97-AF65-F5344CB8AC3E}">
        <p14:creationId xmlns:p14="http://schemas.microsoft.com/office/powerpoint/2010/main" val="9931376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en-US" dirty="0" smtClean="0">
                <a:latin typeface="Helvetica" charset="0"/>
                <a:ea typeface="ＭＳ Ｐゴシック" charset="0"/>
                <a:cs typeface="ＭＳ Ｐゴシック" charset="0"/>
              </a:rPr>
              <a:t>Web Components</a:t>
            </a:r>
            <a:endParaRPr lang="en-US" dirty="0">
              <a:latin typeface="Helvetica" charset="0"/>
              <a:ea typeface="ＭＳ Ｐゴシック" charset="0"/>
              <a:cs typeface="ＭＳ Ｐゴシック" charset="0"/>
            </a:endParaRPr>
          </a:p>
        </p:txBody>
      </p:sp>
      <p:sp>
        <p:nvSpPr>
          <p:cNvPr id="1064963" name="Rectangle 3"/>
          <p:cNvSpPr>
            <a:spLocks noGrp="1" noChangeArrowheads="1"/>
          </p:cNvSpPr>
          <p:nvPr>
            <p:ph idx="1"/>
          </p:nvPr>
        </p:nvSpPr>
        <p:spPr/>
        <p:txBody>
          <a:bodyPr/>
          <a:lstStyle/>
          <a:p>
            <a:pPr>
              <a:lnSpc>
                <a:spcPct val="90000"/>
              </a:lnSpc>
            </a:pPr>
            <a:r>
              <a:rPr lang="en-US" dirty="0" smtClean="0">
                <a:latin typeface="Arial" charset="0"/>
                <a:cs typeface="Arial" charset="0"/>
              </a:rPr>
              <a:t>Infrastructure:</a:t>
            </a:r>
          </a:p>
          <a:p>
            <a:pPr lvl="1">
              <a:lnSpc>
                <a:spcPct val="90000"/>
              </a:lnSpc>
            </a:pPr>
            <a:r>
              <a:rPr lang="en-US" dirty="0" smtClean="0">
                <a:latin typeface="Arial" charset="0"/>
                <a:cs typeface="Arial" charset="0"/>
              </a:rPr>
              <a:t>Clients</a:t>
            </a:r>
            <a:endParaRPr lang="en-US" dirty="0">
              <a:latin typeface="Arial" charset="0"/>
              <a:cs typeface="Arial" charset="0"/>
            </a:endParaRPr>
          </a:p>
          <a:p>
            <a:pPr lvl="1">
              <a:lnSpc>
                <a:spcPct val="90000"/>
              </a:lnSpc>
            </a:pPr>
            <a:r>
              <a:rPr lang="en-US" dirty="0" smtClean="0">
                <a:latin typeface="Arial" charset="0"/>
                <a:cs typeface="Arial" charset="0"/>
              </a:rPr>
              <a:t>Servers</a:t>
            </a:r>
          </a:p>
          <a:p>
            <a:pPr lvl="1">
              <a:lnSpc>
                <a:spcPct val="90000"/>
              </a:lnSpc>
            </a:pPr>
            <a:r>
              <a:rPr lang="en-US" dirty="0" smtClean="0">
                <a:solidFill>
                  <a:srgbClr val="000000"/>
                </a:solidFill>
                <a:latin typeface="Arial" charset="0"/>
                <a:cs typeface="Arial" charset="0"/>
              </a:rPr>
              <a:t>Proxies</a:t>
            </a:r>
          </a:p>
          <a:p>
            <a:pPr lvl="1">
              <a:lnSpc>
                <a:spcPct val="90000"/>
              </a:lnSpc>
            </a:pPr>
            <a:endParaRPr lang="en-US" dirty="0">
              <a:solidFill>
                <a:srgbClr val="000000"/>
              </a:solidFill>
              <a:latin typeface="Arial" charset="0"/>
              <a:cs typeface="Arial" charset="0"/>
            </a:endParaRPr>
          </a:p>
          <a:p>
            <a:pPr>
              <a:lnSpc>
                <a:spcPct val="90000"/>
              </a:lnSpc>
            </a:pPr>
            <a:r>
              <a:rPr lang="en-US" dirty="0" smtClean="0">
                <a:solidFill>
                  <a:srgbClr val="000000"/>
                </a:solidFill>
                <a:latin typeface="Arial" charset="0"/>
                <a:cs typeface="Arial" charset="0"/>
              </a:rPr>
              <a:t>Content:</a:t>
            </a:r>
          </a:p>
          <a:p>
            <a:pPr lvl="1">
              <a:lnSpc>
                <a:spcPct val="90000"/>
              </a:lnSpc>
            </a:pPr>
            <a:r>
              <a:rPr lang="en-US" dirty="0" smtClean="0">
                <a:solidFill>
                  <a:srgbClr val="000000"/>
                </a:solidFill>
                <a:latin typeface="Arial" charset="0"/>
                <a:cs typeface="Arial" charset="0"/>
              </a:rPr>
              <a:t>Individual objects (files, etc.)</a:t>
            </a:r>
          </a:p>
          <a:p>
            <a:pPr lvl="1">
              <a:lnSpc>
                <a:spcPct val="90000"/>
              </a:lnSpc>
            </a:pPr>
            <a:r>
              <a:rPr lang="en-US" dirty="0" smtClean="0">
                <a:solidFill>
                  <a:srgbClr val="000000"/>
                </a:solidFill>
                <a:latin typeface="Arial" charset="0"/>
                <a:cs typeface="Arial" charset="0"/>
              </a:rPr>
              <a:t>Web sites (coherent collection of objects)</a:t>
            </a:r>
          </a:p>
          <a:p>
            <a:pPr lvl="1">
              <a:lnSpc>
                <a:spcPct val="90000"/>
              </a:lnSpc>
            </a:pPr>
            <a:endParaRPr lang="en-US" dirty="0">
              <a:solidFill>
                <a:srgbClr val="000000"/>
              </a:solidFill>
              <a:latin typeface="Arial" charset="0"/>
              <a:cs typeface="Arial" charset="0"/>
            </a:endParaRPr>
          </a:p>
          <a:p>
            <a:pPr>
              <a:lnSpc>
                <a:spcPct val="90000"/>
              </a:lnSpc>
            </a:pPr>
            <a:r>
              <a:rPr lang="en-US" dirty="0" smtClean="0">
                <a:solidFill>
                  <a:srgbClr val="000000"/>
                </a:solidFill>
                <a:latin typeface="Arial" charset="0"/>
                <a:cs typeface="Arial" charset="0"/>
              </a:rPr>
              <a:t>Implementation</a:t>
            </a:r>
          </a:p>
          <a:p>
            <a:pPr lvl="1">
              <a:lnSpc>
                <a:spcPct val="90000"/>
              </a:lnSpc>
            </a:pPr>
            <a:r>
              <a:rPr lang="en-US" dirty="0" smtClean="0">
                <a:solidFill>
                  <a:srgbClr val="000000"/>
                </a:solidFill>
                <a:latin typeface="Arial" charset="0"/>
                <a:cs typeface="Arial" charset="0"/>
              </a:rPr>
              <a:t>URL: naming content</a:t>
            </a:r>
          </a:p>
          <a:p>
            <a:pPr lvl="1">
              <a:lnSpc>
                <a:spcPct val="90000"/>
              </a:lnSpc>
            </a:pPr>
            <a:r>
              <a:rPr lang="en-US" dirty="0" smtClean="0">
                <a:solidFill>
                  <a:srgbClr val="000000"/>
                </a:solidFill>
                <a:latin typeface="Arial" charset="0"/>
                <a:cs typeface="Arial" charset="0"/>
              </a:rPr>
              <a:t>HTTP: protocol for exchanging content</a:t>
            </a:r>
          </a:p>
          <a:p>
            <a:pPr lvl="1">
              <a:lnSpc>
                <a:spcPct val="90000"/>
              </a:lnSpc>
            </a:pPr>
            <a:endParaRPr lang="en-US" dirty="0" smtClean="0">
              <a:solidFill>
                <a:srgbClr val="000000"/>
              </a:solidFill>
              <a:latin typeface="Arial" charset="0"/>
              <a:cs typeface="Arial" charset="0"/>
            </a:endParaRPr>
          </a:p>
        </p:txBody>
      </p:sp>
      <p:sp>
        <p:nvSpPr>
          <p:cNvPr id="35842"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97DAD9C0-88C2-234E-B815-BB2134B951FC}" type="slidenum">
              <a:rPr lang="en-US" sz="1400" b="0">
                <a:latin typeface="Times New Roman" charset="0"/>
              </a:rPr>
              <a:pPr eaLnBrk="1" hangingPunct="1"/>
              <a:t>22</a:t>
            </a:fld>
            <a:endParaRPr lang="en-US" sz="1400" b="0">
              <a:latin typeface="Times New Roman" charset="0"/>
            </a:endParaRPr>
          </a:p>
        </p:txBody>
      </p:sp>
    </p:spTree>
    <p:extLst>
      <p:ext uri="{BB962C8B-B14F-4D97-AF65-F5344CB8AC3E}">
        <p14:creationId xmlns:p14="http://schemas.microsoft.com/office/powerpoint/2010/main" val="14478375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49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49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6496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6496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6496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6496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6496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6496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6496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6496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6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pPr>
              <a:tabLst>
                <a:tab pos="8234363" algn="r"/>
              </a:tabLst>
            </a:pPr>
            <a:r>
              <a:rPr lang="en-US">
                <a:latin typeface="Helvetica" charset="0"/>
                <a:ea typeface="ＭＳ Ｐゴシック" charset="0"/>
                <a:cs typeface="ＭＳ Ｐゴシック" charset="0"/>
              </a:rPr>
              <a:t>URL Syntax</a:t>
            </a:r>
            <a:endParaRPr lang="en-US" sz="2400">
              <a:latin typeface="Helvetica" charset="0"/>
              <a:ea typeface="ＭＳ Ｐゴシック" charset="0"/>
              <a:cs typeface="ＭＳ Ｐゴシック" charset="0"/>
            </a:endParaRPr>
          </a:p>
        </p:txBody>
      </p:sp>
      <p:sp>
        <p:nvSpPr>
          <p:cNvPr id="44036" name="Rectangle 3"/>
          <p:cNvSpPr>
            <a:spLocks noGrp="1" noChangeArrowheads="1"/>
          </p:cNvSpPr>
          <p:nvPr>
            <p:ph idx="1"/>
          </p:nvPr>
        </p:nvSpPr>
        <p:spPr/>
        <p:txBody>
          <a:bodyPr/>
          <a:lstStyle/>
          <a:p>
            <a:pPr marL="342900" indent="-342900" algn="ctr">
              <a:buFontTx/>
              <a:buNone/>
            </a:pPr>
            <a:r>
              <a:rPr lang="en-US" b="1" i="1">
                <a:latin typeface="Times" charset="0"/>
                <a:cs typeface="Courier New" charset="0"/>
              </a:rPr>
              <a:t>protocol</a:t>
            </a:r>
            <a:r>
              <a:rPr lang="en-US" b="1" i="1">
                <a:latin typeface="Courier New" charset="0"/>
                <a:cs typeface="Courier New" charset="0"/>
              </a:rPr>
              <a:t>://</a:t>
            </a:r>
            <a:r>
              <a:rPr lang="en-US" b="1" i="1">
                <a:latin typeface="Times" charset="0"/>
                <a:cs typeface="Courier New" charset="0"/>
              </a:rPr>
              <a:t>hostname</a:t>
            </a:r>
            <a:r>
              <a:rPr lang="en-US" i="1">
                <a:solidFill>
                  <a:srgbClr val="0000FF"/>
                </a:solidFill>
                <a:latin typeface="Times" charset="0"/>
                <a:cs typeface="Courier New" charset="0"/>
              </a:rPr>
              <a:t>[</a:t>
            </a:r>
            <a:r>
              <a:rPr lang="en-US" b="1" i="1">
                <a:latin typeface="Courier New" charset="0"/>
                <a:cs typeface="Courier New" charset="0"/>
              </a:rPr>
              <a:t>:</a:t>
            </a:r>
            <a:r>
              <a:rPr lang="en-US" b="1" i="1">
                <a:latin typeface="Times" charset="0"/>
                <a:cs typeface="Courier New" charset="0"/>
              </a:rPr>
              <a:t>port</a:t>
            </a:r>
            <a:r>
              <a:rPr lang="en-US" i="1">
                <a:solidFill>
                  <a:srgbClr val="0000FF"/>
                </a:solidFill>
                <a:latin typeface="Times" charset="0"/>
                <a:cs typeface="Courier New" charset="0"/>
              </a:rPr>
              <a:t>]</a:t>
            </a:r>
            <a:r>
              <a:rPr lang="en-US" b="1" i="1">
                <a:latin typeface="Courier New" charset="0"/>
                <a:cs typeface="Courier New" charset="0"/>
              </a:rPr>
              <a:t>/</a:t>
            </a:r>
            <a:r>
              <a:rPr lang="en-US" b="1" i="1">
                <a:latin typeface="Times" charset="0"/>
                <a:cs typeface="Courier New" charset="0"/>
              </a:rPr>
              <a:t>directorypath</a:t>
            </a:r>
            <a:r>
              <a:rPr lang="en-US" b="1" i="1">
                <a:latin typeface="Courier New" charset="0"/>
                <a:cs typeface="Courier New" charset="0"/>
              </a:rPr>
              <a:t>/</a:t>
            </a:r>
            <a:r>
              <a:rPr lang="en-US" b="1" i="1">
                <a:latin typeface="Times" charset="0"/>
                <a:cs typeface="Courier New" charset="0"/>
              </a:rPr>
              <a:t>resource</a:t>
            </a:r>
            <a:endParaRPr lang="en-US" i="1">
              <a:latin typeface="Arial" charset="0"/>
              <a:cs typeface="Arial" charset="0"/>
            </a:endParaRPr>
          </a:p>
        </p:txBody>
      </p:sp>
      <p:sp>
        <p:nvSpPr>
          <p:cNvPr id="44034"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245A3EB8-F5C1-724F-B2D4-56110F3912CE}" type="slidenum">
              <a:rPr lang="en-US" sz="1400" b="0">
                <a:latin typeface="Times New Roman" charset="0"/>
              </a:rPr>
              <a:pPr eaLnBrk="1" hangingPunct="1"/>
              <a:t>23</a:t>
            </a:fld>
            <a:endParaRPr lang="en-US" sz="1400" b="0">
              <a:latin typeface="Times New Roman" charset="0"/>
            </a:endParaRPr>
          </a:p>
        </p:txBody>
      </p:sp>
      <p:graphicFrame>
        <p:nvGraphicFramePr>
          <p:cNvPr id="1141848" name="Group 88"/>
          <p:cNvGraphicFramePr>
            <a:graphicFrameLocks noGrp="1"/>
          </p:cNvGraphicFramePr>
          <p:nvPr>
            <p:extLst/>
          </p:nvPr>
        </p:nvGraphicFramePr>
        <p:xfrm>
          <a:off x="609600" y="2209800"/>
          <a:ext cx="8153400" cy="4319016"/>
        </p:xfrm>
        <a:graphic>
          <a:graphicData uri="http://schemas.openxmlformats.org/drawingml/2006/table">
            <a:tbl>
              <a:tblPr/>
              <a:tblGrid>
                <a:gridCol w="2286000"/>
                <a:gridCol w="5867400"/>
              </a:tblGrid>
              <a:tr h="533400">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2400" b="0" i="1" u="none" strike="noStrike" cap="none" normalizeH="0" baseline="0" dirty="0">
                          <a:ln>
                            <a:noFill/>
                          </a:ln>
                          <a:solidFill>
                            <a:schemeClr val="tx1"/>
                          </a:solidFill>
                          <a:effectLst/>
                          <a:latin typeface="Arial" charset="0"/>
                          <a:ea typeface="ＭＳ Ｐゴシック" charset="0"/>
                          <a:cs typeface="Arial" charset="0"/>
                        </a:rPr>
                        <a:t>protocol</a:t>
                      </a:r>
                      <a:endParaRPr kumimoji="0" lang="en-US" sz="2400" b="0" i="0" u="none" strike="noStrike" cap="none" normalizeH="0" baseline="0" dirty="0">
                        <a:ln>
                          <a:noFill/>
                        </a:ln>
                        <a:solidFill>
                          <a:schemeClr val="tx1"/>
                        </a:solidFill>
                        <a:effectLst/>
                        <a:latin typeface="Arial" charset="0"/>
                        <a:ea typeface="ＭＳ Ｐゴシック" charset="0"/>
                        <a:cs typeface="Arial" charset="0"/>
                      </a:endParaRPr>
                    </a:p>
                  </a:txBody>
                  <a:tcPr horzOverflow="overflow">
                    <a:lnL>
                      <a:noFill/>
                    </a:lnL>
                    <a:lnR>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cs typeface="Arial" charset="0"/>
                        </a:rPr>
                        <a:t>http, ftp, https, smtp, rtsp, </a:t>
                      </a:r>
                      <a:r>
                        <a:rPr kumimoji="0" lang="en-US" sz="2400" b="0" i="1" u="none" strike="noStrike" cap="none" normalizeH="0" baseline="0">
                          <a:ln>
                            <a:noFill/>
                          </a:ln>
                          <a:solidFill>
                            <a:schemeClr val="tx1"/>
                          </a:solidFill>
                          <a:effectLst/>
                          <a:latin typeface="Arial" charset="0"/>
                          <a:ea typeface="ＭＳ Ｐゴシック" charset="0"/>
                          <a:cs typeface="Arial" charset="0"/>
                        </a:rPr>
                        <a:t>etc</a:t>
                      </a:r>
                      <a:r>
                        <a:rPr kumimoji="0" lang="en-US" sz="2400" b="0" i="0" u="none" strike="noStrike" cap="none" normalizeH="0" baseline="0">
                          <a:ln>
                            <a:noFill/>
                          </a:ln>
                          <a:solidFill>
                            <a:schemeClr val="tx1"/>
                          </a:solidFill>
                          <a:effectLst/>
                          <a:latin typeface="Arial" charset="0"/>
                          <a:ea typeface="ＭＳ Ｐゴシック" charset="0"/>
                          <a:cs typeface="Arial" charset="0"/>
                        </a:rPr>
                        <a:t>.</a:t>
                      </a:r>
                    </a:p>
                  </a:txBody>
                  <a:tcPr horzOverflow="overflow">
                    <a:lnL>
                      <a:noFill/>
                    </a:lnL>
                    <a:lnR>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r>
              <a:tr h="546100">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2400" b="0" i="1" u="none" strike="noStrike" cap="none" normalizeH="0" baseline="0">
                          <a:ln>
                            <a:noFill/>
                          </a:ln>
                          <a:solidFill>
                            <a:schemeClr val="tx1"/>
                          </a:solidFill>
                          <a:effectLst/>
                          <a:latin typeface="Arial" charset="0"/>
                          <a:ea typeface="ＭＳ Ｐゴシック" charset="0"/>
                          <a:cs typeface="Arial" charset="0"/>
                        </a:rPr>
                        <a:t>hostname</a:t>
                      </a:r>
                      <a:endParaRPr kumimoji="0" lang="en-US" sz="2400" b="0" i="0" u="none" strike="noStrike" cap="none" normalizeH="0" baseline="0">
                        <a:ln>
                          <a:noFill/>
                        </a:ln>
                        <a:solidFill>
                          <a:schemeClr val="tx1"/>
                        </a:solidFill>
                        <a:effectLst/>
                        <a:latin typeface="Arial" charset="0"/>
                        <a:ea typeface="ＭＳ Ｐゴシック" charset="0"/>
                        <a:cs typeface="Arial" charset="0"/>
                      </a:endParaRPr>
                    </a:p>
                  </a:txBody>
                  <a:tcPr horzOverflow="overflow">
                    <a:lnL>
                      <a:noFill/>
                    </a:lnL>
                    <a:lnR>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charset="0"/>
                          <a:cs typeface="Arial" charset="0"/>
                        </a:rPr>
                        <a:t>DNS name, </a:t>
                      </a:r>
                      <a:r>
                        <a:rPr kumimoji="0" lang="en-US" sz="2400" b="0" i="0" u="none" strike="noStrike" cap="none" normalizeH="0" baseline="0" dirty="0">
                          <a:ln>
                            <a:noFill/>
                          </a:ln>
                          <a:solidFill>
                            <a:schemeClr val="tx1"/>
                          </a:solidFill>
                          <a:effectLst/>
                          <a:latin typeface="Arial" charset="0"/>
                          <a:ea typeface="ＭＳ Ｐゴシック" charset="0"/>
                          <a:cs typeface="Arial" charset="0"/>
                        </a:rPr>
                        <a:t>IP address</a:t>
                      </a:r>
                    </a:p>
                  </a:txBody>
                  <a:tcPr horzOverflow="overflow">
                    <a:lnL>
                      <a:noFill/>
                    </a:lnL>
                    <a:lnR>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r>
              <a:tr h="825500">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2400" b="0" i="1" u="none" strike="noStrike" cap="none" normalizeH="0" baseline="0">
                          <a:ln>
                            <a:noFill/>
                          </a:ln>
                          <a:solidFill>
                            <a:schemeClr val="tx1"/>
                          </a:solidFill>
                          <a:effectLst/>
                          <a:latin typeface="Arial" charset="0"/>
                          <a:ea typeface="ＭＳ Ｐゴシック" charset="0"/>
                          <a:cs typeface="Arial" charset="0"/>
                        </a:rPr>
                        <a:t>port</a:t>
                      </a:r>
                      <a:endParaRPr kumimoji="0" lang="en-US" sz="2400" b="0" i="0" u="none" strike="noStrike" cap="none" normalizeH="0" baseline="0">
                        <a:ln>
                          <a:noFill/>
                        </a:ln>
                        <a:solidFill>
                          <a:schemeClr val="tx1"/>
                        </a:solidFill>
                        <a:effectLst/>
                        <a:latin typeface="Arial" charset="0"/>
                        <a:ea typeface="ＭＳ Ｐゴシック" charset="0"/>
                        <a:cs typeface="Arial" charset="0"/>
                      </a:endParaRPr>
                    </a:p>
                  </a:txBody>
                  <a:tcPr horzOverflow="overflow">
                    <a:lnL>
                      <a:noFill/>
                    </a:lnL>
                    <a:lnR>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ea typeface="ＭＳ Ｐゴシック" charset="0"/>
                          <a:cs typeface="Arial" charset="0"/>
                        </a:rPr>
                        <a:t>Defaults to protocol</a:t>
                      </a:r>
                      <a:r>
                        <a:rPr kumimoji="0" lang="ja-JP" altLang="en-US" sz="2400" b="0" i="0" u="none" strike="noStrike" cap="none" normalizeH="0" baseline="0" dirty="0">
                          <a:ln>
                            <a:noFill/>
                          </a:ln>
                          <a:solidFill>
                            <a:schemeClr val="tx1"/>
                          </a:solidFill>
                          <a:effectLst/>
                          <a:latin typeface="Arial" charset="0"/>
                          <a:ea typeface="ＭＳ Ｐゴシック" charset="0"/>
                          <a:cs typeface="Arial" charset="0"/>
                        </a:rPr>
                        <a:t>’</a:t>
                      </a:r>
                      <a:r>
                        <a:rPr kumimoji="0" lang="en-US" sz="2400" b="0" i="0" u="none" strike="noStrike" cap="none" normalizeH="0" baseline="0" dirty="0">
                          <a:ln>
                            <a:noFill/>
                          </a:ln>
                          <a:solidFill>
                            <a:schemeClr val="tx1"/>
                          </a:solidFill>
                          <a:effectLst/>
                          <a:latin typeface="Arial" charset="0"/>
                          <a:ea typeface="ＭＳ Ｐゴシック" charset="0"/>
                          <a:cs typeface="Arial" charset="0"/>
                        </a:rPr>
                        <a:t>s standard port</a:t>
                      </a:r>
                      <a:br>
                        <a:rPr kumimoji="0" lang="en-US" sz="2400" b="0" i="0" u="none" strike="noStrike" cap="none" normalizeH="0" baseline="0" dirty="0">
                          <a:ln>
                            <a:noFill/>
                          </a:ln>
                          <a:solidFill>
                            <a:schemeClr val="tx1"/>
                          </a:solidFill>
                          <a:effectLst/>
                          <a:latin typeface="Arial" charset="0"/>
                          <a:ea typeface="ＭＳ Ｐゴシック" charset="0"/>
                          <a:cs typeface="Arial" charset="0"/>
                        </a:rPr>
                      </a:br>
                      <a:r>
                        <a:rPr kumimoji="0" lang="en-US" sz="1800" b="0" i="1" u="none" strike="noStrike" cap="none" normalizeH="0" baseline="0" dirty="0">
                          <a:ln>
                            <a:noFill/>
                          </a:ln>
                          <a:solidFill>
                            <a:schemeClr val="tx1"/>
                          </a:solidFill>
                          <a:effectLst/>
                          <a:latin typeface="Arial" charset="0"/>
                          <a:ea typeface="ＭＳ Ｐゴシック" charset="0"/>
                          <a:cs typeface="Arial" charset="0"/>
                        </a:rPr>
                        <a:t>e.g.</a:t>
                      </a:r>
                      <a:r>
                        <a:rPr kumimoji="0" lang="en-US" sz="1800" b="0" i="0" u="none" strike="noStrike" cap="none" normalizeH="0" baseline="0" dirty="0">
                          <a:ln>
                            <a:noFill/>
                          </a:ln>
                          <a:solidFill>
                            <a:schemeClr val="tx1"/>
                          </a:solidFill>
                          <a:effectLst/>
                          <a:latin typeface="Arial" charset="0"/>
                          <a:ea typeface="ＭＳ Ｐゴシック" charset="0"/>
                          <a:cs typeface="Arial" charset="0"/>
                        </a:rPr>
                        <a:t> http: </a:t>
                      </a:r>
                      <a:r>
                        <a:rPr kumimoji="0" lang="en-US" sz="1800" b="0" i="0" u="none" strike="noStrike" cap="none" normalizeH="0" baseline="0" dirty="0" smtClean="0">
                          <a:ln>
                            <a:noFill/>
                          </a:ln>
                          <a:solidFill>
                            <a:schemeClr val="tx1"/>
                          </a:solidFill>
                          <a:effectLst/>
                          <a:latin typeface="Arial" charset="0"/>
                          <a:ea typeface="ＭＳ Ｐゴシック" charset="0"/>
                          <a:cs typeface="Arial" charset="0"/>
                        </a:rPr>
                        <a:t>80  </a:t>
                      </a:r>
                      <a:r>
                        <a:rPr kumimoji="0" lang="en-US" sz="1800" b="0" i="0" u="none" strike="noStrike" cap="none" normalizeH="0" baseline="0" dirty="0">
                          <a:ln>
                            <a:noFill/>
                          </a:ln>
                          <a:solidFill>
                            <a:schemeClr val="tx1"/>
                          </a:solidFill>
                          <a:effectLst/>
                          <a:latin typeface="Arial" charset="0"/>
                          <a:ea typeface="ＭＳ Ｐゴシック" charset="0"/>
                          <a:cs typeface="Arial" charset="0"/>
                        </a:rPr>
                        <a:t>https: </a:t>
                      </a:r>
                      <a:r>
                        <a:rPr kumimoji="0" lang="en-US" sz="1800" b="0" i="0" u="none" strike="noStrike" cap="none" normalizeH="0" baseline="0" dirty="0" smtClean="0">
                          <a:ln>
                            <a:noFill/>
                          </a:ln>
                          <a:solidFill>
                            <a:schemeClr val="tx1"/>
                          </a:solidFill>
                          <a:effectLst/>
                          <a:latin typeface="Arial" charset="0"/>
                          <a:ea typeface="ＭＳ Ｐゴシック" charset="0"/>
                          <a:cs typeface="Arial" charset="0"/>
                        </a:rPr>
                        <a:t>443</a:t>
                      </a:r>
                      <a:endParaRPr kumimoji="0" lang="en-US" sz="2400" b="0" i="0" u="none" strike="noStrike" cap="none" normalizeH="0" baseline="0" dirty="0">
                        <a:ln>
                          <a:noFill/>
                        </a:ln>
                        <a:solidFill>
                          <a:schemeClr val="tx1"/>
                        </a:solidFill>
                        <a:effectLst/>
                        <a:latin typeface="Arial" charset="0"/>
                        <a:ea typeface="ＭＳ Ｐゴシック" charset="0"/>
                        <a:cs typeface="Arial" charset="0"/>
                      </a:endParaRPr>
                    </a:p>
                  </a:txBody>
                  <a:tcPr horzOverflow="overflow">
                    <a:lnL>
                      <a:noFill/>
                    </a:lnL>
                    <a:lnR>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r>
              <a:tr h="533400">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2400" b="0" i="1" u="none" strike="noStrike" cap="none" normalizeH="0" baseline="0">
                          <a:ln>
                            <a:noFill/>
                          </a:ln>
                          <a:solidFill>
                            <a:schemeClr val="tx1"/>
                          </a:solidFill>
                          <a:effectLst/>
                          <a:latin typeface="Arial" charset="0"/>
                          <a:ea typeface="ＭＳ Ｐゴシック" charset="0"/>
                          <a:cs typeface="Arial" charset="0"/>
                        </a:rPr>
                        <a:t>directory path</a:t>
                      </a:r>
                      <a:endParaRPr kumimoji="0" lang="en-US" sz="2400" b="0" i="0" u="none" strike="noStrike" cap="none" normalizeH="0" baseline="0">
                        <a:ln>
                          <a:noFill/>
                        </a:ln>
                        <a:solidFill>
                          <a:schemeClr val="tx1"/>
                        </a:solidFill>
                        <a:effectLst/>
                        <a:latin typeface="Arial" charset="0"/>
                        <a:ea typeface="ＭＳ Ｐゴシック" charset="0"/>
                        <a:cs typeface="Arial" charset="0"/>
                      </a:endParaRPr>
                    </a:p>
                  </a:txBody>
                  <a:tcPr horzOverflow="overflow">
                    <a:lnL>
                      <a:noFill/>
                    </a:lnL>
                    <a:lnR>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ea typeface="ＭＳ Ｐゴシック" charset="0"/>
                          <a:cs typeface="Arial" charset="0"/>
                        </a:rPr>
                        <a:t>Hierarchical, </a:t>
                      </a:r>
                      <a:r>
                        <a:rPr kumimoji="0" lang="en-US" sz="2400" b="0" i="0" u="none" strike="noStrike" cap="none" normalizeH="0" baseline="0" dirty="0" smtClean="0">
                          <a:ln>
                            <a:noFill/>
                          </a:ln>
                          <a:solidFill>
                            <a:schemeClr val="tx1"/>
                          </a:solidFill>
                          <a:effectLst/>
                          <a:latin typeface="Arial" charset="0"/>
                          <a:ea typeface="ＭＳ Ｐゴシック" charset="0"/>
                          <a:cs typeface="Arial" charset="0"/>
                        </a:rPr>
                        <a:t>reflecting </a:t>
                      </a:r>
                      <a:r>
                        <a:rPr kumimoji="0" lang="en-US" sz="2400" b="0" i="0" u="none" strike="noStrike" cap="none" normalizeH="0" baseline="0" dirty="0">
                          <a:ln>
                            <a:noFill/>
                          </a:ln>
                          <a:solidFill>
                            <a:schemeClr val="tx1"/>
                          </a:solidFill>
                          <a:effectLst/>
                          <a:latin typeface="Arial" charset="0"/>
                          <a:ea typeface="ＭＳ Ｐゴシック" charset="0"/>
                          <a:cs typeface="Arial" charset="0"/>
                        </a:rPr>
                        <a:t>file system</a:t>
                      </a:r>
                    </a:p>
                  </a:txBody>
                  <a:tcPr horzOverflow="overflow">
                    <a:lnL>
                      <a:noFill/>
                    </a:lnL>
                    <a:lnR>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r>
              <a:tr h="749300">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2400" b="0" i="1" u="none" strike="noStrike" cap="none" normalizeH="0" baseline="0">
                          <a:ln>
                            <a:noFill/>
                          </a:ln>
                          <a:solidFill>
                            <a:schemeClr val="tx1"/>
                          </a:solidFill>
                          <a:effectLst/>
                          <a:latin typeface="Arial" charset="0"/>
                          <a:ea typeface="ＭＳ Ｐゴシック" charset="0"/>
                          <a:cs typeface="Arial" charset="0"/>
                        </a:rPr>
                        <a:t>resource</a:t>
                      </a:r>
                      <a:endParaRPr kumimoji="0" lang="en-US" sz="2400" b="0" i="0" u="none" strike="noStrike" cap="none" normalizeH="0" baseline="0">
                        <a:ln>
                          <a:noFill/>
                        </a:ln>
                        <a:solidFill>
                          <a:schemeClr val="tx1"/>
                        </a:solidFill>
                        <a:effectLst/>
                        <a:latin typeface="Arial" charset="0"/>
                        <a:ea typeface="ＭＳ Ｐゴシック" charset="0"/>
                        <a:cs typeface="Arial" charset="0"/>
                      </a:endParaRPr>
                    </a:p>
                  </a:txBody>
                  <a:tcPr horzOverflow="overflow">
                    <a:lnL>
                      <a:noFill/>
                    </a:lnL>
                    <a:lnR>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ea typeface="ＭＳ Ｐゴシック" charset="0"/>
                          <a:cs typeface="Arial" charset="0"/>
                        </a:rPr>
                        <a:t>Identifies the desired resource</a:t>
                      </a:r>
                    </a:p>
                    <a:p>
                      <a:pPr marL="0" marR="0" lvl="0" indent="0" algn="l" defTabSz="914400" rtl="0" eaLnBrk="0" fontAlgn="base" latinLnBrk="0" hangingPunct="0">
                        <a:lnSpc>
                          <a:spcPct val="100000"/>
                        </a:lnSpc>
                        <a:spcBef>
                          <a:spcPct val="500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ea typeface="ＭＳ Ｐゴシック" charset="0"/>
                          <a:cs typeface="Arial" charset="0"/>
                        </a:rPr>
                        <a:t>Can also extend to program executions:</a:t>
                      </a:r>
                      <a:endParaRPr kumimoji="0" lang="en-US" sz="2100" b="0" i="0" u="none" strike="noStrike" cap="none" normalizeH="0" baseline="0" dirty="0">
                        <a:ln>
                          <a:noFill/>
                        </a:ln>
                        <a:solidFill>
                          <a:schemeClr val="tx1"/>
                        </a:solidFill>
                        <a:effectLst/>
                        <a:latin typeface="Arial" charset="0"/>
                        <a:ea typeface="ＭＳ Ｐゴシック" charset="0"/>
                        <a:cs typeface="Arial" charset="0"/>
                      </a:endParaRPr>
                    </a:p>
                    <a:p>
                      <a:pPr marL="339725" marR="0" lvl="1" indent="0" algn="l" defTabSz="914400" rtl="0" eaLnBrk="0" fontAlgn="base" latinLnBrk="0" hangingPunct="0">
                        <a:lnSpc>
                          <a:spcPct val="100000"/>
                        </a:lnSpc>
                        <a:spcBef>
                          <a:spcPct val="10000"/>
                        </a:spcBef>
                        <a:spcAft>
                          <a:spcPct val="0"/>
                        </a:spcAft>
                        <a:buClrTx/>
                        <a:buSzTx/>
                        <a:buFont typeface="Helvetica" charset="0"/>
                        <a:buNone/>
                        <a:tabLst/>
                      </a:pPr>
                      <a:r>
                        <a:rPr kumimoji="0" lang="en-US" sz="1400" b="0" i="0" u="none" strike="noStrike" cap="none" normalizeH="0" baseline="0" dirty="0">
                          <a:ln>
                            <a:noFill/>
                          </a:ln>
                          <a:solidFill>
                            <a:schemeClr val="tx1"/>
                          </a:solidFill>
                          <a:effectLst/>
                          <a:latin typeface="Courier" charset="0"/>
                          <a:ea typeface="ＭＳ Ｐゴシック" charset="0"/>
                          <a:cs typeface="Arial" charset="0"/>
                        </a:rPr>
                        <a:t>http://us.f413.mail.yahoo.com/</a:t>
                      </a:r>
                      <a:r>
                        <a:rPr kumimoji="0" lang="en-US" sz="1400" b="0" i="0" u="none" strike="noStrike" cap="none" normalizeH="0" baseline="0" dirty="0" err="1">
                          <a:ln>
                            <a:noFill/>
                          </a:ln>
                          <a:solidFill>
                            <a:schemeClr val="tx1"/>
                          </a:solidFill>
                          <a:effectLst/>
                          <a:latin typeface="Courier" charset="0"/>
                          <a:ea typeface="ＭＳ Ｐゴシック" charset="0"/>
                          <a:cs typeface="Arial" charset="0"/>
                        </a:rPr>
                        <a:t>ym</a:t>
                      </a:r>
                      <a:r>
                        <a:rPr kumimoji="0" lang="en-US" sz="1400" b="0" i="0" u="none" strike="noStrike" cap="none" normalizeH="0" baseline="0" dirty="0">
                          <a:ln>
                            <a:noFill/>
                          </a:ln>
                          <a:solidFill>
                            <a:schemeClr val="tx1"/>
                          </a:solidFill>
                          <a:effectLst/>
                          <a:latin typeface="Courier" charset="0"/>
                          <a:ea typeface="ＭＳ Ｐゴシック" charset="0"/>
                          <a:cs typeface="Arial" charset="0"/>
                        </a:rPr>
                        <a:t>/</a:t>
                      </a:r>
                      <a:r>
                        <a:rPr kumimoji="0" lang="en-US" sz="1400" b="0" i="0" u="none" strike="noStrike" cap="none" normalizeH="0" baseline="0" dirty="0" err="1">
                          <a:ln>
                            <a:noFill/>
                          </a:ln>
                          <a:solidFill>
                            <a:schemeClr val="tx1"/>
                          </a:solidFill>
                          <a:effectLst/>
                          <a:latin typeface="Courier" charset="0"/>
                          <a:ea typeface="ＭＳ Ｐゴシック" charset="0"/>
                          <a:cs typeface="Arial" charset="0"/>
                        </a:rPr>
                        <a:t>ShowLetter?box</a:t>
                      </a:r>
                      <a:r>
                        <a:rPr kumimoji="0" lang="en-US" sz="1400" b="0" i="0" u="none" strike="noStrike" cap="none" normalizeH="0" baseline="0" dirty="0">
                          <a:ln>
                            <a:noFill/>
                          </a:ln>
                          <a:solidFill>
                            <a:schemeClr val="tx1"/>
                          </a:solidFill>
                          <a:effectLst/>
                          <a:latin typeface="Courier" charset="0"/>
                          <a:ea typeface="ＭＳ Ｐゴシック" charset="0"/>
                          <a:cs typeface="Arial" charset="0"/>
                        </a:rPr>
                        <a:t>=%40B%40Bulk&amp;MsgId=2604_1744106_29699_1123_1261_0_28917_3552_1289957100&amp;Search=&amp;</a:t>
                      </a:r>
                      <a:r>
                        <a:rPr kumimoji="0" lang="en-US" sz="1400" b="0" i="0" u="none" strike="noStrike" cap="none" normalizeH="0" baseline="0" dirty="0" err="1">
                          <a:ln>
                            <a:noFill/>
                          </a:ln>
                          <a:solidFill>
                            <a:schemeClr val="tx1"/>
                          </a:solidFill>
                          <a:effectLst/>
                          <a:latin typeface="Courier" charset="0"/>
                          <a:ea typeface="ＭＳ Ｐゴシック" charset="0"/>
                          <a:cs typeface="Arial" charset="0"/>
                        </a:rPr>
                        <a:t>Nhead</a:t>
                      </a:r>
                      <a:r>
                        <a:rPr kumimoji="0" lang="en-US" sz="1400" b="0" i="0" u="none" strike="noStrike" cap="none" normalizeH="0" baseline="0" dirty="0">
                          <a:ln>
                            <a:noFill/>
                          </a:ln>
                          <a:solidFill>
                            <a:schemeClr val="tx1"/>
                          </a:solidFill>
                          <a:effectLst/>
                          <a:latin typeface="Courier" charset="0"/>
                          <a:ea typeface="ＭＳ Ｐゴシック" charset="0"/>
                          <a:cs typeface="Arial" charset="0"/>
                        </a:rPr>
                        <a:t>=</a:t>
                      </a:r>
                      <a:r>
                        <a:rPr kumimoji="0" lang="en-US" sz="1400" b="0" i="0" u="none" strike="noStrike" cap="none" normalizeH="0" baseline="0" dirty="0" err="1">
                          <a:ln>
                            <a:noFill/>
                          </a:ln>
                          <a:solidFill>
                            <a:schemeClr val="tx1"/>
                          </a:solidFill>
                          <a:effectLst/>
                          <a:latin typeface="Courier" charset="0"/>
                          <a:ea typeface="ＭＳ Ｐゴシック" charset="0"/>
                          <a:cs typeface="Arial" charset="0"/>
                        </a:rPr>
                        <a:t>f&amp;YY</a:t>
                      </a:r>
                      <a:r>
                        <a:rPr kumimoji="0" lang="en-US" sz="1400" b="0" i="0" u="none" strike="noStrike" cap="none" normalizeH="0" baseline="0" dirty="0">
                          <a:ln>
                            <a:noFill/>
                          </a:ln>
                          <a:solidFill>
                            <a:schemeClr val="tx1"/>
                          </a:solidFill>
                          <a:effectLst/>
                          <a:latin typeface="Courier" charset="0"/>
                          <a:ea typeface="ＭＳ Ｐゴシック" charset="0"/>
                          <a:cs typeface="Arial" charset="0"/>
                        </a:rPr>
                        <a:t>=31454&amp;order=</a:t>
                      </a:r>
                      <a:r>
                        <a:rPr kumimoji="0" lang="en-US" sz="1400" b="0" i="0" u="none" strike="noStrike" cap="none" normalizeH="0" baseline="0" dirty="0" err="1">
                          <a:ln>
                            <a:noFill/>
                          </a:ln>
                          <a:solidFill>
                            <a:schemeClr val="tx1"/>
                          </a:solidFill>
                          <a:effectLst/>
                          <a:latin typeface="Courier" charset="0"/>
                          <a:ea typeface="ＭＳ Ｐゴシック" charset="0"/>
                          <a:cs typeface="Arial" charset="0"/>
                        </a:rPr>
                        <a:t>down&amp;sort</a:t>
                      </a:r>
                      <a:r>
                        <a:rPr kumimoji="0" lang="en-US" sz="1400" b="0" i="0" u="none" strike="noStrike" cap="none" normalizeH="0" baseline="0" dirty="0">
                          <a:ln>
                            <a:noFill/>
                          </a:ln>
                          <a:solidFill>
                            <a:schemeClr val="tx1"/>
                          </a:solidFill>
                          <a:effectLst/>
                          <a:latin typeface="Courier" charset="0"/>
                          <a:ea typeface="ＭＳ Ｐゴシック" charset="0"/>
                          <a:cs typeface="Arial" charset="0"/>
                        </a:rPr>
                        <a:t>=</a:t>
                      </a:r>
                      <a:r>
                        <a:rPr kumimoji="0" lang="en-US" sz="1400" b="0" i="0" u="none" strike="noStrike" cap="none" normalizeH="0" baseline="0" dirty="0" err="1">
                          <a:ln>
                            <a:noFill/>
                          </a:ln>
                          <a:solidFill>
                            <a:schemeClr val="tx1"/>
                          </a:solidFill>
                          <a:effectLst/>
                          <a:latin typeface="Courier" charset="0"/>
                          <a:ea typeface="ＭＳ Ｐゴシック" charset="0"/>
                          <a:cs typeface="Arial" charset="0"/>
                        </a:rPr>
                        <a:t>date&amp;pos</a:t>
                      </a:r>
                      <a:r>
                        <a:rPr kumimoji="0" lang="en-US" sz="1400" b="0" i="0" u="none" strike="noStrike" cap="none" normalizeH="0" baseline="0" dirty="0">
                          <a:ln>
                            <a:noFill/>
                          </a:ln>
                          <a:solidFill>
                            <a:schemeClr val="tx1"/>
                          </a:solidFill>
                          <a:effectLst/>
                          <a:latin typeface="Courier" charset="0"/>
                          <a:ea typeface="ＭＳ Ｐゴシック" charset="0"/>
                          <a:cs typeface="Arial" charset="0"/>
                        </a:rPr>
                        <a:t>=0&amp;view=</a:t>
                      </a:r>
                      <a:r>
                        <a:rPr kumimoji="0" lang="en-US" sz="1400" b="0" i="0" u="none" strike="noStrike" cap="none" normalizeH="0" baseline="0" dirty="0" err="1">
                          <a:ln>
                            <a:noFill/>
                          </a:ln>
                          <a:solidFill>
                            <a:schemeClr val="tx1"/>
                          </a:solidFill>
                          <a:effectLst/>
                          <a:latin typeface="Courier" charset="0"/>
                          <a:ea typeface="ＭＳ Ｐゴシック" charset="0"/>
                          <a:cs typeface="Arial" charset="0"/>
                        </a:rPr>
                        <a:t>a&amp;head</a:t>
                      </a:r>
                      <a:r>
                        <a:rPr kumimoji="0" lang="en-US" sz="1400" b="0" i="0" u="none" strike="noStrike" cap="none" normalizeH="0" baseline="0" dirty="0">
                          <a:ln>
                            <a:noFill/>
                          </a:ln>
                          <a:solidFill>
                            <a:schemeClr val="tx1"/>
                          </a:solidFill>
                          <a:effectLst/>
                          <a:latin typeface="Courier" charset="0"/>
                          <a:ea typeface="ＭＳ Ｐゴシック" charset="0"/>
                          <a:cs typeface="Arial" charset="0"/>
                        </a:rPr>
                        <a:t>=b</a:t>
                      </a:r>
                      <a:endParaRPr kumimoji="0" lang="en-US" sz="2000" b="0" i="0" u="none" strike="noStrike" cap="none" normalizeH="0" baseline="0" dirty="0">
                        <a:ln>
                          <a:noFill/>
                        </a:ln>
                        <a:solidFill>
                          <a:schemeClr val="tx1"/>
                        </a:solidFill>
                        <a:effectLst/>
                        <a:latin typeface="Arial" charset="0"/>
                        <a:ea typeface="ＭＳ Ｐゴシック" charset="0"/>
                        <a:cs typeface="Arial" charset="0"/>
                      </a:endParaRPr>
                    </a:p>
                  </a:txBody>
                  <a:tcPr horzOverflow="overflow">
                    <a:lnL>
                      <a:noFill/>
                    </a:lnL>
                    <a:lnR>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561558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4786" name="Rectangle 2"/>
          <p:cNvSpPr>
            <a:spLocks noGrp="1" noChangeArrowheads="1"/>
          </p:cNvSpPr>
          <p:nvPr>
            <p:ph type="title"/>
          </p:nvPr>
        </p:nvSpPr>
        <p:spPr/>
        <p:txBody>
          <a:bodyPr/>
          <a:lstStyle/>
          <a:p>
            <a:r>
              <a:rPr lang="en-US"/>
              <a:t>Web and DNS</a:t>
            </a:r>
          </a:p>
        </p:txBody>
      </p:sp>
      <p:sp>
        <p:nvSpPr>
          <p:cNvPr id="1654787" name="Rectangle 3"/>
          <p:cNvSpPr>
            <a:spLocks noGrp="1" noChangeArrowheads="1"/>
          </p:cNvSpPr>
          <p:nvPr>
            <p:ph idx="1"/>
          </p:nvPr>
        </p:nvSpPr>
        <p:spPr/>
        <p:txBody>
          <a:bodyPr/>
          <a:lstStyle/>
          <a:p>
            <a:r>
              <a:rPr lang="en-US" dirty="0"/>
              <a:t>URLs use hostnames</a:t>
            </a:r>
          </a:p>
          <a:p>
            <a:pPr lvl="2"/>
            <a:endParaRPr lang="en-US" dirty="0"/>
          </a:p>
          <a:p>
            <a:r>
              <a:rPr lang="en-US" dirty="0"/>
              <a:t>Thus, content names are tied to specific </a:t>
            </a:r>
            <a:r>
              <a:rPr lang="en-US" dirty="0" smtClean="0"/>
              <a:t>hosts</a:t>
            </a:r>
          </a:p>
          <a:p>
            <a:pPr lvl="1"/>
            <a:r>
              <a:rPr lang="en-US" dirty="0" smtClean="0"/>
              <a:t>URL reduced to hostname</a:t>
            </a:r>
          </a:p>
          <a:p>
            <a:pPr lvl="1"/>
            <a:r>
              <a:rPr lang="en-US" dirty="0" smtClean="0"/>
              <a:t>Client resolves hostname to IP address</a:t>
            </a:r>
          </a:p>
          <a:p>
            <a:pPr lvl="1"/>
            <a:r>
              <a:rPr lang="en-US" dirty="0" smtClean="0"/>
              <a:t>HTTP initiated to that IP address</a:t>
            </a:r>
          </a:p>
          <a:p>
            <a:pPr lvl="2"/>
            <a:r>
              <a:rPr lang="en-US" dirty="0" smtClean="0"/>
              <a:t>Request has full URL</a:t>
            </a:r>
            <a:endParaRPr lang="en-US" dirty="0"/>
          </a:p>
          <a:p>
            <a:pPr lvl="2"/>
            <a:endParaRPr lang="en-US" dirty="0"/>
          </a:p>
          <a:p>
            <a:r>
              <a:rPr lang="en-US" dirty="0" smtClean="0"/>
              <a:t>Why is this a problem?</a:t>
            </a:r>
          </a:p>
          <a:p>
            <a:pPr lvl="2"/>
            <a:endParaRPr lang="en-US" dirty="0"/>
          </a:p>
          <a:p>
            <a:r>
              <a:rPr lang="en-US" dirty="0" smtClean="0"/>
              <a:t>Makes persistence of names problematic…</a:t>
            </a:r>
          </a:p>
          <a:p>
            <a:pPr lvl="1"/>
            <a:r>
              <a:rPr lang="en-US" dirty="0" smtClean="0"/>
              <a:t>What if content moves?  (e.g., my web page)</a:t>
            </a:r>
            <a:endParaRPr lang="en-US" dirty="0"/>
          </a:p>
          <a:p>
            <a:endParaRPr lang="en-US" dirty="0"/>
          </a:p>
        </p:txBody>
      </p:sp>
    </p:spTree>
    <p:extLst>
      <p:ext uri="{BB962C8B-B14F-4D97-AF65-F5344CB8AC3E}">
        <p14:creationId xmlns:p14="http://schemas.microsoft.com/office/powerpoint/2010/main" val="12654432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47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5478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5478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5478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5478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5478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54787">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54787">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5478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478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not name content directly?</a:t>
            </a:r>
            <a:endParaRPr lang="en-US" dirty="0"/>
          </a:p>
        </p:txBody>
      </p:sp>
      <p:sp>
        <p:nvSpPr>
          <p:cNvPr id="3" name="Content Placeholder 2"/>
          <p:cNvSpPr>
            <a:spLocks noGrp="1"/>
          </p:cNvSpPr>
          <p:nvPr>
            <p:ph idx="1"/>
          </p:nvPr>
        </p:nvSpPr>
        <p:spPr>
          <a:xfrm>
            <a:off x="457200" y="1219200"/>
            <a:ext cx="8534400" cy="4835525"/>
          </a:xfrm>
        </p:spPr>
        <p:txBody>
          <a:bodyPr/>
          <a:lstStyle/>
          <a:p>
            <a:r>
              <a:rPr lang="en-US" dirty="0" smtClean="0"/>
              <a:t>How do you know where to send the request?</a:t>
            </a:r>
          </a:p>
          <a:p>
            <a:pPr lvl="1"/>
            <a:r>
              <a:rPr lang="en-US" dirty="0" smtClean="0"/>
              <a:t>Web using hostnames in URL solves that problem</a:t>
            </a:r>
          </a:p>
          <a:p>
            <a:pPr lvl="4"/>
            <a:endParaRPr lang="en-US" dirty="0"/>
          </a:p>
          <a:p>
            <a:r>
              <a:rPr lang="en-US" dirty="0" smtClean="0"/>
              <a:t>How do you scale?</a:t>
            </a:r>
          </a:p>
          <a:p>
            <a:pPr lvl="1"/>
            <a:r>
              <a:rPr lang="en-US" dirty="0" smtClean="0"/>
              <a:t>Web converts to IP addresses (DNS), inherits IP scaling</a:t>
            </a:r>
          </a:p>
          <a:p>
            <a:pPr lvl="2"/>
            <a:r>
              <a:rPr lang="en-US" dirty="0" smtClean="0"/>
              <a:t>Scaling = aggregation of routing tables</a:t>
            </a:r>
          </a:p>
          <a:p>
            <a:pPr lvl="3"/>
            <a:endParaRPr lang="en-US" dirty="0"/>
          </a:p>
          <a:p>
            <a:r>
              <a:rPr lang="en-US" dirty="0" smtClean="0"/>
              <a:t>How do you trust the response?</a:t>
            </a:r>
          </a:p>
          <a:p>
            <a:pPr lvl="1"/>
            <a:r>
              <a:rPr lang="en-US" dirty="0" smtClean="0"/>
              <a:t>How does requesting host know content is valid?</a:t>
            </a:r>
          </a:p>
          <a:p>
            <a:pPr lvl="2"/>
            <a:r>
              <a:rPr lang="en-US" dirty="0" smtClean="0"/>
              <a:t>Web gets content from host in name, implicitly trusts host</a:t>
            </a:r>
          </a:p>
          <a:p>
            <a:pPr lvl="1"/>
            <a:r>
              <a:rPr lang="en-US" dirty="0" smtClean="0"/>
              <a:t>How does network know content is valid?</a:t>
            </a:r>
          </a:p>
          <a:p>
            <a:pPr lvl="2"/>
            <a:r>
              <a:rPr lang="en-US" dirty="0" smtClean="0"/>
              <a:t>Network also trusts host</a:t>
            </a:r>
            <a:endParaRPr lang="en-US" dirty="0"/>
          </a:p>
          <a:p>
            <a:pPr lvl="4"/>
            <a:endParaRPr lang="en-US" dirty="0"/>
          </a:p>
          <a:p>
            <a:r>
              <a:rPr lang="en-US" dirty="0" smtClean="0"/>
              <a:t>How would you design a content-oriented web?</a:t>
            </a:r>
          </a:p>
          <a:p>
            <a:endParaRPr lang="en-US" dirty="0"/>
          </a:p>
          <a:p>
            <a:endParaRPr lang="en-US" dirty="0"/>
          </a:p>
        </p:txBody>
      </p:sp>
    </p:spTree>
    <p:extLst>
      <p:ext uri="{BB962C8B-B14F-4D97-AF65-F5344CB8AC3E}">
        <p14:creationId xmlns:p14="http://schemas.microsoft.com/office/powerpoint/2010/main" val="17740624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Am I Asking This?</a:t>
            </a:r>
            <a:endParaRPr lang="en-US" dirty="0"/>
          </a:p>
        </p:txBody>
      </p:sp>
      <p:sp>
        <p:nvSpPr>
          <p:cNvPr id="3" name="Content Placeholder 2"/>
          <p:cNvSpPr>
            <a:spLocks noGrp="1"/>
          </p:cNvSpPr>
          <p:nvPr>
            <p:ph idx="1"/>
          </p:nvPr>
        </p:nvSpPr>
        <p:spPr/>
        <p:txBody>
          <a:bodyPr/>
          <a:lstStyle/>
          <a:p>
            <a:r>
              <a:rPr lang="en-US" dirty="0" smtClean="0"/>
              <a:t>Normal web is very straightforward (boring!)</a:t>
            </a:r>
          </a:p>
          <a:p>
            <a:pPr lvl="1"/>
            <a:endParaRPr lang="en-US" dirty="0"/>
          </a:p>
          <a:p>
            <a:r>
              <a:rPr lang="en-US" dirty="0" smtClean="0"/>
              <a:t>But it bakes in some fundamental assumptions</a:t>
            </a:r>
          </a:p>
          <a:p>
            <a:pPr lvl="1"/>
            <a:endParaRPr lang="en-US" dirty="0"/>
          </a:p>
          <a:p>
            <a:r>
              <a:rPr lang="en-US" dirty="0" smtClean="0"/>
              <a:t>I want you to think about how a different web</a:t>
            </a:r>
          </a:p>
          <a:p>
            <a:pPr lvl="1"/>
            <a:r>
              <a:rPr lang="en-US" dirty="0" smtClean="0"/>
              <a:t>One with different assumptions!</a:t>
            </a:r>
            <a:endParaRPr lang="en-US" dirty="0"/>
          </a:p>
        </p:txBody>
      </p:sp>
      <p:sp>
        <p:nvSpPr>
          <p:cNvPr id="4" name="Slide Number Placeholder 3"/>
          <p:cNvSpPr>
            <a:spLocks noGrp="1"/>
          </p:cNvSpPr>
          <p:nvPr>
            <p:ph type="sldNum" sz="quarter" idx="12"/>
          </p:nvPr>
        </p:nvSpPr>
        <p:spPr/>
        <p:txBody>
          <a:bodyPr/>
          <a:lstStyle/>
          <a:p>
            <a:pPr>
              <a:defRPr/>
            </a:pPr>
            <a:fld id="{D6AD96B3-034F-0E44-B7B5-FAB526374CDC}" type="slidenum">
              <a:rPr lang="en-US" altLang="en-US" smtClean="0"/>
              <a:pPr>
                <a:defRPr/>
              </a:pPr>
              <a:t>26</a:t>
            </a:fld>
            <a:endParaRPr lang="en-US" altLang="en-US"/>
          </a:p>
        </p:txBody>
      </p:sp>
    </p:spTree>
    <p:extLst>
      <p:ext uri="{BB962C8B-B14F-4D97-AF65-F5344CB8AC3E}">
        <p14:creationId xmlns:p14="http://schemas.microsoft.com/office/powerpoint/2010/main" val="4660486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Requirements</a:t>
            </a:r>
            <a:endParaRPr lang="en-US" dirty="0"/>
          </a:p>
        </p:txBody>
      </p:sp>
      <p:sp>
        <p:nvSpPr>
          <p:cNvPr id="3" name="Content Placeholder 2"/>
          <p:cNvSpPr>
            <a:spLocks noGrp="1"/>
          </p:cNvSpPr>
          <p:nvPr>
            <p:ph idx="1"/>
          </p:nvPr>
        </p:nvSpPr>
        <p:spPr/>
        <p:txBody>
          <a:bodyPr/>
          <a:lstStyle/>
          <a:p>
            <a:r>
              <a:rPr lang="en-US" dirty="0" smtClean="0"/>
              <a:t>Client has name of content (e.g., CNN headlines)</a:t>
            </a:r>
          </a:p>
          <a:p>
            <a:pPr lvl="2"/>
            <a:endParaRPr lang="en-US" dirty="0"/>
          </a:p>
          <a:p>
            <a:r>
              <a:rPr lang="en-US" dirty="0" smtClean="0"/>
              <a:t>Sends request into network</a:t>
            </a:r>
          </a:p>
          <a:p>
            <a:pPr lvl="2"/>
            <a:endParaRPr lang="en-US" dirty="0"/>
          </a:p>
          <a:p>
            <a:r>
              <a:rPr lang="en-US" dirty="0" smtClean="0"/>
              <a:t>Network routes request to host that currently has a copy of that content</a:t>
            </a:r>
          </a:p>
          <a:p>
            <a:pPr lvl="1"/>
            <a:r>
              <a:rPr lang="en-US" dirty="0" smtClean="0"/>
              <a:t>Must be reasonably scalable</a:t>
            </a:r>
          </a:p>
          <a:p>
            <a:pPr lvl="2"/>
            <a:endParaRPr lang="en-US" dirty="0"/>
          </a:p>
          <a:p>
            <a:r>
              <a:rPr lang="en-US" dirty="0" smtClean="0"/>
              <a:t>Network and receiving host can tell that the content is a valid response</a:t>
            </a:r>
          </a:p>
          <a:p>
            <a:pPr lvl="1"/>
            <a:r>
              <a:rPr lang="en-US" dirty="0" smtClean="0"/>
              <a:t>Prevents hosts from lying about the content they have</a:t>
            </a:r>
            <a:endParaRPr lang="en-US" dirty="0"/>
          </a:p>
        </p:txBody>
      </p:sp>
      <p:sp>
        <p:nvSpPr>
          <p:cNvPr id="4" name="Slide Number Placeholder 3"/>
          <p:cNvSpPr>
            <a:spLocks noGrp="1"/>
          </p:cNvSpPr>
          <p:nvPr>
            <p:ph type="sldNum" sz="quarter" idx="12"/>
          </p:nvPr>
        </p:nvSpPr>
        <p:spPr/>
        <p:txBody>
          <a:bodyPr/>
          <a:lstStyle/>
          <a:p>
            <a:pPr>
              <a:defRPr/>
            </a:pPr>
            <a:fld id="{D6AD96B3-034F-0E44-B7B5-FAB526374CDC}" type="slidenum">
              <a:rPr lang="en-US" altLang="en-US" smtClean="0"/>
              <a:pPr>
                <a:defRPr/>
              </a:pPr>
              <a:t>27</a:t>
            </a:fld>
            <a:endParaRPr lang="en-US" altLang="en-US"/>
          </a:p>
        </p:txBody>
      </p:sp>
    </p:spTree>
    <p:extLst>
      <p:ext uri="{BB962C8B-B14F-4D97-AF65-F5344CB8AC3E}">
        <p14:creationId xmlns:p14="http://schemas.microsoft.com/office/powerpoint/2010/main" val="6439340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959EA10F-1B2C-564A-8529-6A1B9B53CF72}" type="slidenum">
              <a:rPr lang="en-US" altLang="en-US" smtClean="0"/>
              <a:pPr>
                <a:defRPr/>
              </a:pPr>
              <a:t>28</a:t>
            </a:fld>
            <a:endParaRPr lang="en-US" alt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6500" y="0"/>
            <a:ext cx="4166235" cy="6858000"/>
          </a:xfrm>
          <a:prstGeom prst="rect">
            <a:avLst/>
          </a:prstGeom>
        </p:spPr>
      </p:pic>
      <p:sp>
        <p:nvSpPr>
          <p:cNvPr id="7" name="Rectangle 6"/>
          <p:cNvSpPr/>
          <p:nvPr/>
        </p:nvSpPr>
        <p:spPr>
          <a:xfrm>
            <a:off x="327894" y="2967335"/>
            <a:ext cx="8488222" cy="923330"/>
          </a:xfrm>
          <a:prstGeom prst="rect">
            <a:avLst/>
          </a:prstGeom>
          <a:noFill/>
        </p:spPr>
        <p:txBody>
          <a:bodyPr wrap="none" lIns="91440" tIns="45720" rIns="91440" bIns="45720">
            <a:spAutoFit/>
          </a:bodyPr>
          <a:lstStyle/>
          <a:p>
            <a:pPr algn="ctr"/>
            <a:r>
              <a:rPr lang="en-US" sz="5400" b="1" cap="none" spc="0" dirty="0" err="1" smtClean="0">
                <a:ln w="12700">
                  <a:solidFill>
                    <a:schemeClr val="tx2">
                      <a:satMod val="155000"/>
                    </a:schemeClr>
                  </a:solidFill>
                  <a:prstDash val="solid"/>
                </a:ln>
                <a:solidFill>
                  <a:schemeClr val="bg2"/>
                </a:solidFill>
                <a:effectLst>
                  <a:outerShdw blurRad="41275" dist="20320" dir="1800000" algn="tl" rotWithShape="0">
                    <a:srgbClr val="000000">
                      <a:alpha val="40000"/>
                    </a:srgbClr>
                  </a:outerShdw>
                </a:effectLst>
              </a:rPr>
              <a:t>Ssssshhhhhhhhhhhhhhh</a:t>
            </a:r>
            <a:endParaRPr lang="en-US" sz="5400" b="1" cap="none" spc="0" dirty="0">
              <a:ln w="12700">
                <a:solidFill>
                  <a:schemeClr val="tx2">
                    <a:satMod val="155000"/>
                  </a:schemeClr>
                </a:solidFill>
                <a:prstDash val="solid"/>
              </a:ln>
              <a:solidFill>
                <a:schemeClr val="bg2"/>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10050455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Requirements</a:t>
            </a:r>
            <a:endParaRPr lang="en-US" dirty="0"/>
          </a:p>
        </p:txBody>
      </p:sp>
      <p:sp>
        <p:nvSpPr>
          <p:cNvPr id="3" name="Content Placeholder 2"/>
          <p:cNvSpPr>
            <a:spLocks noGrp="1"/>
          </p:cNvSpPr>
          <p:nvPr>
            <p:ph idx="1"/>
          </p:nvPr>
        </p:nvSpPr>
        <p:spPr/>
        <p:txBody>
          <a:bodyPr/>
          <a:lstStyle/>
          <a:p>
            <a:r>
              <a:rPr lang="en-US" dirty="0" smtClean="0"/>
              <a:t>Host has name of content (e.g., CNN headlines)</a:t>
            </a:r>
          </a:p>
          <a:p>
            <a:pPr lvl="2"/>
            <a:endParaRPr lang="en-US" dirty="0"/>
          </a:p>
          <a:p>
            <a:r>
              <a:rPr lang="en-US" dirty="0" smtClean="0"/>
              <a:t>Sends request into network</a:t>
            </a:r>
          </a:p>
          <a:p>
            <a:pPr lvl="2"/>
            <a:endParaRPr lang="en-US" dirty="0"/>
          </a:p>
          <a:p>
            <a:r>
              <a:rPr lang="en-US" dirty="0" smtClean="0"/>
              <a:t>Network routes request to host that currently has a copy of that content</a:t>
            </a:r>
          </a:p>
          <a:p>
            <a:pPr lvl="1"/>
            <a:r>
              <a:rPr lang="en-US" dirty="0" smtClean="0"/>
              <a:t>Must be reasonably scalable</a:t>
            </a:r>
          </a:p>
          <a:p>
            <a:pPr lvl="2"/>
            <a:endParaRPr lang="en-US" dirty="0"/>
          </a:p>
          <a:p>
            <a:r>
              <a:rPr lang="en-US" dirty="0" smtClean="0"/>
              <a:t>Network and receiving host can tell that the content is a valid response</a:t>
            </a:r>
          </a:p>
          <a:p>
            <a:pPr lvl="1"/>
            <a:r>
              <a:rPr lang="en-US" dirty="0" smtClean="0"/>
              <a:t>Prevents hosts from lying about the content they have</a:t>
            </a:r>
            <a:endParaRPr lang="en-US" dirty="0"/>
          </a:p>
        </p:txBody>
      </p:sp>
      <p:sp>
        <p:nvSpPr>
          <p:cNvPr id="4" name="Slide Number Placeholder 3"/>
          <p:cNvSpPr>
            <a:spLocks noGrp="1"/>
          </p:cNvSpPr>
          <p:nvPr>
            <p:ph type="sldNum" sz="quarter" idx="12"/>
          </p:nvPr>
        </p:nvSpPr>
        <p:spPr/>
        <p:txBody>
          <a:bodyPr/>
          <a:lstStyle/>
          <a:p>
            <a:pPr>
              <a:defRPr/>
            </a:pPr>
            <a:fld id="{D6AD96B3-034F-0E44-B7B5-FAB526374CDC}" type="slidenum">
              <a:rPr lang="en-US" altLang="en-US" smtClean="0"/>
              <a:pPr>
                <a:defRPr/>
              </a:pPr>
              <a:t>29</a:t>
            </a:fld>
            <a:endParaRPr lang="en-US" altLang="en-US"/>
          </a:p>
        </p:txBody>
      </p:sp>
    </p:spTree>
    <p:extLst>
      <p:ext uri="{BB962C8B-B14F-4D97-AF65-F5344CB8AC3E}">
        <p14:creationId xmlns:p14="http://schemas.microsoft.com/office/powerpoint/2010/main" val="52081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Finish DNS		(correction)</a:t>
            </a:r>
          </a:p>
          <a:p>
            <a:endParaRPr lang="en-US" dirty="0"/>
          </a:p>
          <a:p>
            <a:r>
              <a:rPr lang="en-US" dirty="0" smtClean="0"/>
              <a:t>The Web			(rant)</a:t>
            </a:r>
          </a:p>
          <a:p>
            <a:endParaRPr lang="en-US" dirty="0"/>
          </a:p>
          <a:p>
            <a:r>
              <a:rPr lang="en-US" dirty="0" smtClean="0"/>
              <a:t>HTTP			(boring)</a:t>
            </a:r>
          </a:p>
          <a:p>
            <a:endParaRPr lang="en-US" dirty="0"/>
          </a:p>
          <a:p>
            <a:r>
              <a:rPr lang="en-US" dirty="0" smtClean="0"/>
              <a:t>Control Protocols	(quick)</a:t>
            </a:r>
          </a:p>
          <a:p>
            <a:endParaRPr lang="en-US" dirty="0"/>
          </a:p>
          <a:p>
            <a:r>
              <a:rPr lang="en-US" dirty="0" err="1" smtClean="0"/>
              <a:t>QoS</a:t>
            </a:r>
            <a:r>
              <a:rPr lang="en-US" dirty="0" smtClean="0"/>
              <a:t>			(deep analysis)</a:t>
            </a:r>
            <a:endParaRPr lang="en-US" dirty="0"/>
          </a:p>
        </p:txBody>
      </p:sp>
      <p:sp>
        <p:nvSpPr>
          <p:cNvPr id="4" name="Slide Number Placeholder 3"/>
          <p:cNvSpPr>
            <a:spLocks noGrp="1"/>
          </p:cNvSpPr>
          <p:nvPr>
            <p:ph type="sldNum" sz="quarter" idx="12"/>
          </p:nvPr>
        </p:nvSpPr>
        <p:spPr/>
        <p:txBody>
          <a:bodyPr/>
          <a:lstStyle/>
          <a:p>
            <a:pPr>
              <a:defRPr/>
            </a:pPr>
            <a:fld id="{D6AD96B3-034F-0E44-B7B5-FAB526374CDC}" type="slidenum">
              <a:rPr lang="en-US" altLang="en-US" smtClean="0"/>
              <a:pPr>
                <a:defRPr/>
              </a:pPr>
              <a:t>3</a:t>
            </a:fld>
            <a:endParaRPr lang="en-US" altLang="en-US"/>
          </a:p>
        </p:txBody>
      </p:sp>
    </p:spTree>
    <p:extLst>
      <p:ext uri="{BB962C8B-B14F-4D97-AF65-F5344CB8AC3E}">
        <p14:creationId xmlns:p14="http://schemas.microsoft.com/office/powerpoint/2010/main" val="2267347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457200" y="1295400"/>
            <a:ext cx="8686800" cy="4835525"/>
          </a:xfrm>
        </p:spPr>
        <p:txBody>
          <a:bodyPr/>
          <a:lstStyle/>
          <a:p>
            <a:r>
              <a:rPr lang="en-US" dirty="0" smtClean="0"/>
              <a:t>Tension between </a:t>
            </a:r>
          </a:p>
          <a:p>
            <a:pPr lvl="1"/>
            <a:r>
              <a:rPr lang="en-US" dirty="0"/>
              <a:t>C</a:t>
            </a:r>
            <a:r>
              <a:rPr lang="en-US" dirty="0" smtClean="0"/>
              <a:t>ryptographic nature of content names for authentication</a:t>
            </a:r>
          </a:p>
          <a:p>
            <a:pPr lvl="1"/>
            <a:r>
              <a:rPr lang="en-US" dirty="0" smtClean="0"/>
              <a:t>Aggregable names for scalable routing</a:t>
            </a:r>
          </a:p>
          <a:p>
            <a:pPr lvl="1"/>
            <a:endParaRPr lang="en-US" dirty="0" smtClean="0"/>
          </a:p>
          <a:p>
            <a:r>
              <a:rPr lang="en-US" dirty="0" smtClean="0"/>
              <a:t>An entire (but mediocre) literature devoted to content-oriented Internet</a:t>
            </a:r>
            <a:r>
              <a:rPr lang="mr-IN" dirty="0" smtClean="0"/>
              <a:t>…</a:t>
            </a:r>
            <a:r>
              <a:rPr lang="en-US" dirty="0" smtClean="0"/>
              <a:t>.</a:t>
            </a:r>
          </a:p>
          <a:p>
            <a:endParaRPr lang="en-US" dirty="0"/>
          </a:p>
          <a:p>
            <a:r>
              <a:rPr lang="en-US" dirty="0" smtClean="0"/>
              <a:t>We will return to the real world now</a:t>
            </a:r>
            <a:r>
              <a:rPr lang="mr-IN" dirty="0" smtClean="0"/>
              <a:t>…</a:t>
            </a:r>
            <a:r>
              <a:rPr lang="en-US" dirty="0" smtClean="0"/>
              <a:t>.</a:t>
            </a:r>
          </a:p>
        </p:txBody>
      </p:sp>
      <p:sp>
        <p:nvSpPr>
          <p:cNvPr id="4" name="Slide Number Placeholder 3"/>
          <p:cNvSpPr>
            <a:spLocks noGrp="1"/>
          </p:cNvSpPr>
          <p:nvPr>
            <p:ph type="sldNum" sz="quarter" idx="12"/>
          </p:nvPr>
        </p:nvSpPr>
        <p:spPr/>
        <p:txBody>
          <a:bodyPr/>
          <a:lstStyle/>
          <a:p>
            <a:pPr>
              <a:defRPr/>
            </a:pPr>
            <a:fld id="{D6AD96B3-034F-0E44-B7B5-FAB526374CDC}" type="slidenum">
              <a:rPr lang="en-US" altLang="en-US" smtClean="0"/>
              <a:pPr>
                <a:defRPr/>
              </a:pPr>
              <a:t>30</a:t>
            </a:fld>
            <a:endParaRPr lang="en-US" altLang="en-US"/>
          </a:p>
        </p:txBody>
      </p:sp>
    </p:spTree>
    <p:extLst>
      <p:ext uri="{BB962C8B-B14F-4D97-AF65-F5344CB8AC3E}">
        <p14:creationId xmlns:p14="http://schemas.microsoft.com/office/powerpoint/2010/main" val="13019596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5810" name="Rectangle 2"/>
          <p:cNvSpPr>
            <a:spLocks noGrp="1" noChangeArrowheads="1"/>
          </p:cNvSpPr>
          <p:nvPr>
            <p:ph type="title"/>
          </p:nvPr>
        </p:nvSpPr>
        <p:spPr/>
        <p:txBody>
          <a:bodyPr/>
          <a:lstStyle/>
          <a:p>
            <a:r>
              <a:rPr lang="en-US" sz="3600" dirty="0"/>
              <a:t>Hyper Text Transfer Protocol (HTTP)</a:t>
            </a:r>
          </a:p>
        </p:txBody>
      </p:sp>
      <p:sp>
        <p:nvSpPr>
          <p:cNvPr id="1655811" name="Rectangle 3"/>
          <p:cNvSpPr>
            <a:spLocks noGrp="1" noChangeArrowheads="1"/>
          </p:cNvSpPr>
          <p:nvPr>
            <p:ph idx="1"/>
          </p:nvPr>
        </p:nvSpPr>
        <p:spPr/>
        <p:txBody>
          <a:bodyPr/>
          <a:lstStyle/>
          <a:p>
            <a:pPr>
              <a:lnSpc>
                <a:spcPct val="90000"/>
              </a:lnSpc>
            </a:pPr>
            <a:r>
              <a:rPr lang="en-US" dirty="0"/>
              <a:t>Client-server </a:t>
            </a:r>
            <a:r>
              <a:rPr lang="en-US" dirty="0" smtClean="0"/>
              <a:t>architecture</a:t>
            </a:r>
          </a:p>
          <a:p>
            <a:pPr lvl="1">
              <a:lnSpc>
                <a:spcPct val="90000"/>
              </a:lnSpc>
            </a:pPr>
            <a:r>
              <a:rPr lang="en-US" dirty="0"/>
              <a:t>S</a:t>
            </a:r>
            <a:r>
              <a:rPr lang="en-US" dirty="0" smtClean="0"/>
              <a:t>erver is “always on” and “well known”</a:t>
            </a:r>
          </a:p>
          <a:p>
            <a:pPr lvl="1">
              <a:lnSpc>
                <a:spcPct val="90000"/>
              </a:lnSpc>
            </a:pPr>
            <a:r>
              <a:rPr lang="en-US" dirty="0"/>
              <a:t>C</a:t>
            </a:r>
            <a:r>
              <a:rPr lang="en-US" dirty="0" smtClean="0"/>
              <a:t>lients initiate contact to server</a:t>
            </a:r>
            <a:br>
              <a:rPr lang="en-US" dirty="0" smtClean="0"/>
            </a:br>
            <a:endParaRPr lang="en-US" dirty="0"/>
          </a:p>
          <a:p>
            <a:pPr>
              <a:lnSpc>
                <a:spcPct val="90000"/>
              </a:lnSpc>
            </a:pPr>
            <a:r>
              <a:rPr lang="en-US" dirty="0"/>
              <a:t>Synchronous request/reply </a:t>
            </a:r>
            <a:r>
              <a:rPr lang="en-US" dirty="0" smtClean="0"/>
              <a:t>protocol</a:t>
            </a:r>
          </a:p>
          <a:p>
            <a:pPr lvl="1">
              <a:lnSpc>
                <a:spcPct val="90000"/>
              </a:lnSpc>
            </a:pPr>
            <a:r>
              <a:rPr lang="en-US" dirty="0" smtClean="0"/>
              <a:t>“Synchronous” means same HTTP session used for request and reply</a:t>
            </a:r>
            <a:endParaRPr lang="en-US" dirty="0"/>
          </a:p>
          <a:p>
            <a:pPr lvl="1">
              <a:lnSpc>
                <a:spcPct val="90000"/>
              </a:lnSpc>
            </a:pPr>
            <a:r>
              <a:rPr lang="en-US" dirty="0"/>
              <a:t>Runs over TCP, Port </a:t>
            </a:r>
            <a:r>
              <a:rPr lang="en-US" dirty="0" smtClean="0"/>
              <a:t>80</a:t>
            </a:r>
            <a:br>
              <a:rPr lang="en-US" dirty="0" smtClean="0"/>
            </a:br>
            <a:endParaRPr lang="en-US" dirty="0"/>
          </a:p>
          <a:p>
            <a:pPr>
              <a:lnSpc>
                <a:spcPct val="90000"/>
              </a:lnSpc>
            </a:pPr>
            <a:r>
              <a:rPr lang="en-US" dirty="0" smtClean="0"/>
              <a:t>Stateless</a:t>
            </a:r>
          </a:p>
          <a:p>
            <a:pPr lvl="1">
              <a:lnSpc>
                <a:spcPct val="90000"/>
              </a:lnSpc>
            </a:pPr>
            <a:r>
              <a:rPr lang="en-US" dirty="0"/>
              <a:t>N</a:t>
            </a:r>
            <a:r>
              <a:rPr lang="en-US" dirty="0" smtClean="0"/>
              <a:t>o information about previous requests kept in HTTP</a:t>
            </a:r>
            <a:endParaRPr lang="en-US" dirty="0"/>
          </a:p>
          <a:p>
            <a:pPr>
              <a:lnSpc>
                <a:spcPct val="90000"/>
              </a:lnSpc>
            </a:pPr>
            <a:endParaRPr lang="en-US" dirty="0" smtClean="0"/>
          </a:p>
          <a:p>
            <a:pPr>
              <a:lnSpc>
                <a:spcPct val="90000"/>
              </a:lnSpc>
            </a:pPr>
            <a:r>
              <a:rPr lang="en-US" dirty="0" smtClean="0"/>
              <a:t>ASCII format</a:t>
            </a:r>
            <a:endParaRPr lang="en-US" dirty="0"/>
          </a:p>
        </p:txBody>
      </p:sp>
    </p:spTree>
    <p:extLst>
      <p:ext uri="{BB962C8B-B14F-4D97-AF65-F5344CB8AC3E}">
        <p14:creationId xmlns:p14="http://schemas.microsoft.com/office/powerpoint/2010/main" val="1842011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58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558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558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5581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5581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5581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5581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55811">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558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5811"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6834" name="Rectangle 2"/>
          <p:cNvSpPr>
            <a:spLocks noGrp="1" noChangeArrowheads="1"/>
          </p:cNvSpPr>
          <p:nvPr>
            <p:ph type="title"/>
          </p:nvPr>
        </p:nvSpPr>
        <p:spPr/>
        <p:txBody>
          <a:bodyPr/>
          <a:lstStyle/>
          <a:p>
            <a:r>
              <a:rPr lang="en-US" dirty="0" smtClean="0"/>
              <a:t>Steps in HTTP Request/Response</a:t>
            </a:r>
            <a:endParaRPr lang="en-US" dirty="0"/>
          </a:p>
        </p:txBody>
      </p:sp>
      <p:sp>
        <p:nvSpPr>
          <p:cNvPr id="2" name="Content Placeholder 1"/>
          <p:cNvSpPr>
            <a:spLocks noGrp="1"/>
          </p:cNvSpPr>
          <p:nvPr>
            <p:ph idx="1"/>
          </p:nvPr>
        </p:nvSpPr>
        <p:spPr/>
        <p:txBody>
          <a:bodyPr/>
          <a:lstStyle/>
          <a:p>
            <a:endParaRPr lang="en-US" dirty="0"/>
          </a:p>
        </p:txBody>
      </p:sp>
      <p:sp>
        <p:nvSpPr>
          <p:cNvPr id="1656835" name="Line 3"/>
          <p:cNvSpPr>
            <a:spLocks noChangeShapeType="1"/>
          </p:cNvSpPr>
          <p:nvPr/>
        </p:nvSpPr>
        <p:spPr bwMode="auto">
          <a:xfrm flipH="1">
            <a:off x="3460750" y="2246325"/>
            <a:ext cx="1588" cy="3201987"/>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1656836" name="Line 4"/>
          <p:cNvSpPr>
            <a:spLocks noChangeShapeType="1"/>
          </p:cNvSpPr>
          <p:nvPr/>
        </p:nvSpPr>
        <p:spPr bwMode="auto">
          <a:xfrm>
            <a:off x="5899150" y="2247900"/>
            <a:ext cx="0" cy="32004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1656837" name="Text Box 5"/>
          <p:cNvSpPr txBox="1">
            <a:spLocks noChangeArrowheads="1"/>
          </p:cNvSpPr>
          <p:nvPr/>
        </p:nvSpPr>
        <p:spPr bwMode="auto">
          <a:xfrm>
            <a:off x="2887014" y="1828801"/>
            <a:ext cx="839498"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i="1">
                <a:latin typeface="+mn-lt"/>
              </a:rPr>
              <a:t>Client</a:t>
            </a:r>
          </a:p>
        </p:txBody>
      </p:sp>
      <p:sp>
        <p:nvSpPr>
          <p:cNvPr id="1656838" name="Text Box 6"/>
          <p:cNvSpPr txBox="1">
            <a:spLocks noChangeArrowheads="1"/>
          </p:cNvSpPr>
          <p:nvPr/>
        </p:nvSpPr>
        <p:spPr bwMode="auto">
          <a:xfrm>
            <a:off x="5432255" y="1884364"/>
            <a:ext cx="930618"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i="1" dirty="0">
                <a:latin typeface="+mn-lt"/>
              </a:rPr>
              <a:t>Server</a:t>
            </a:r>
          </a:p>
        </p:txBody>
      </p:sp>
      <p:sp>
        <p:nvSpPr>
          <p:cNvPr id="1656839" name="Line 7"/>
          <p:cNvSpPr>
            <a:spLocks noChangeShapeType="1"/>
          </p:cNvSpPr>
          <p:nvPr/>
        </p:nvSpPr>
        <p:spPr bwMode="auto">
          <a:xfrm>
            <a:off x="3460750" y="2400300"/>
            <a:ext cx="2438400" cy="228600"/>
          </a:xfrm>
          <a:prstGeom prst="line">
            <a:avLst/>
          </a:prstGeom>
          <a:noFill/>
          <a:ln w="25400">
            <a:solidFill>
              <a:schemeClr val="accent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1656840" name="Text Box 8"/>
          <p:cNvSpPr txBox="1">
            <a:spLocks noChangeArrowheads="1"/>
          </p:cNvSpPr>
          <p:nvPr/>
        </p:nvSpPr>
        <p:spPr bwMode="auto">
          <a:xfrm rot="305992">
            <a:off x="4183618" y="2167923"/>
            <a:ext cx="1116491"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a:latin typeface="+mn-lt"/>
              </a:rPr>
              <a:t>TCP Syn</a:t>
            </a:r>
          </a:p>
        </p:txBody>
      </p:sp>
      <p:sp>
        <p:nvSpPr>
          <p:cNvPr id="1656841" name="Line 9"/>
          <p:cNvSpPr>
            <a:spLocks noChangeShapeType="1"/>
          </p:cNvSpPr>
          <p:nvPr/>
        </p:nvSpPr>
        <p:spPr bwMode="auto">
          <a:xfrm flipH="1">
            <a:off x="3460750" y="2781300"/>
            <a:ext cx="2438400" cy="228600"/>
          </a:xfrm>
          <a:prstGeom prst="line">
            <a:avLst/>
          </a:prstGeom>
          <a:noFill/>
          <a:ln w="25400">
            <a:solidFill>
              <a:schemeClr val="accent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1656842" name="Text Box 10"/>
          <p:cNvSpPr txBox="1">
            <a:spLocks noChangeArrowheads="1"/>
          </p:cNvSpPr>
          <p:nvPr/>
        </p:nvSpPr>
        <p:spPr bwMode="auto">
          <a:xfrm rot="-285611">
            <a:off x="3642719" y="2566385"/>
            <a:ext cx="1709343"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a:latin typeface="+mn-lt"/>
              </a:rPr>
              <a:t>TCP syn + ack </a:t>
            </a:r>
          </a:p>
        </p:txBody>
      </p:sp>
      <p:sp>
        <p:nvSpPr>
          <p:cNvPr id="1656843" name="Line 11"/>
          <p:cNvSpPr>
            <a:spLocks noChangeShapeType="1"/>
          </p:cNvSpPr>
          <p:nvPr/>
        </p:nvSpPr>
        <p:spPr bwMode="auto">
          <a:xfrm>
            <a:off x="3460750" y="3467100"/>
            <a:ext cx="2438400" cy="457200"/>
          </a:xfrm>
          <a:prstGeom prst="line">
            <a:avLst/>
          </a:prstGeom>
          <a:noFill/>
          <a:ln w="25400">
            <a:solidFill>
              <a:schemeClr val="tx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1656844" name="Text Box 12"/>
          <p:cNvSpPr txBox="1">
            <a:spLocks noChangeArrowheads="1"/>
          </p:cNvSpPr>
          <p:nvPr/>
        </p:nvSpPr>
        <p:spPr bwMode="auto">
          <a:xfrm rot="623789">
            <a:off x="3437117" y="3328385"/>
            <a:ext cx="2495194"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a:latin typeface="+mn-lt"/>
              </a:rPr>
              <a:t>TCP ack + HTTP GET</a:t>
            </a:r>
          </a:p>
        </p:txBody>
      </p:sp>
      <p:sp>
        <p:nvSpPr>
          <p:cNvPr id="1656845" name="Line 13"/>
          <p:cNvSpPr>
            <a:spLocks noChangeShapeType="1"/>
          </p:cNvSpPr>
          <p:nvPr/>
        </p:nvSpPr>
        <p:spPr bwMode="auto">
          <a:xfrm flipH="1">
            <a:off x="3460750" y="4000500"/>
            <a:ext cx="2438400" cy="228600"/>
          </a:xfrm>
          <a:prstGeom prst="line">
            <a:avLst/>
          </a:prstGeom>
          <a:noFill/>
          <a:ln w="25400">
            <a:solidFill>
              <a:schemeClr val="tx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1656846" name="Line 14"/>
          <p:cNvSpPr>
            <a:spLocks noChangeShapeType="1"/>
          </p:cNvSpPr>
          <p:nvPr/>
        </p:nvSpPr>
        <p:spPr bwMode="auto">
          <a:xfrm>
            <a:off x="3460750" y="4533900"/>
            <a:ext cx="2438400" cy="457200"/>
          </a:xfrm>
          <a:prstGeom prst="line">
            <a:avLst/>
          </a:prstGeom>
          <a:noFill/>
          <a:ln w="25400">
            <a:solidFill>
              <a:schemeClr val="tx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1656847" name="Line 15"/>
          <p:cNvSpPr>
            <a:spLocks noChangeShapeType="1"/>
          </p:cNvSpPr>
          <p:nvPr/>
        </p:nvSpPr>
        <p:spPr bwMode="auto">
          <a:xfrm flipH="1">
            <a:off x="3460750" y="5067300"/>
            <a:ext cx="2438400" cy="228600"/>
          </a:xfrm>
          <a:prstGeom prst="line">
            <a:avLst/>
          </a:prstGeom>
          <a:noFill/>
          <a:ln w="25400">
            <a:solidFill>
              <a:schemeClr val="tx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grpSp>
        <p:nvGrpSpPr>
          <p:cNvPr id="1656848" name="Group 16"/>
          <p:cNvGrpSpPr>
            <a:grpSpLocks/>
          </p:cNvGrpSpPr>
          <p:nvPr/>
        </p:nvGrpSpPr>
        <p:grpSpPr bwMode="auto">
          <a:xfrm>
            <a:off x="4703783" y="3881436"/>
            <a:ext cx="301626" cy="887412"/>
            <a:chOff x="975" y="2699"/>
            <a:chExt cx="190" cy="559"/>
          </a:xfrm>
        </p:grpSpPr>
        <p:sp>
          <p:nvSpPr>
            <p:cNvPr id="1656849" name="Text Box 17"/>
            <p:cNvSpPr txBox="1">
              <a:spLocks noChangeArrowheads="1"/>
            </p:cNvSpPr>
            <p:nvPr/>
          </p:nvSpPr>
          <p:spPr bwMode="auto">
            <a:xfrm>
              <a:off x="975" y="2699"/>
              <a:ext cx="187" cy="367"/>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chemeClr val="tx2"/>
                  </a:solidFill>
                  <a:latin typeface="+mn-lt"/>
                </a:rPr>
                <a:t>.</a:t>
              </a:r>
            </a:p>
          </p:txBody>
        </p:sp>
        <p:sp>
          <p:nvSpPr>
            <p:cNvPr id="1656850" name="Text Box 18"/>
            <p:cNvSpPr txBox="1">
              <a:spLocks noChangeArrowheads="1"/>
            </p:cNvSpPr>
            <p:nvPr/>
          </p:nvSpPr>
          <p:spPr bwMode="auto">
            <a:xfrm>
              <a:off x="978" y="2795"/>
              <a:ext cx="187" cy="367"/>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chemeClr val="tx2"/>
                  </a:solidFill>
                  <a:latin typeface="+mn-lt"/>
                </a:rPr>
                <a:t>.</a:t>
              </a:r>
            </a:p>
          </p:txBody>
        </p:sp>
        <p:sp>
          <p:nvSpPr>
            <p:cNvPr id="1656851" name="Text Box 19"/>
            <p:cNvSpPr txBox="1">
              <a:spLocks noChangeArrowheads="1"/>
            </p:cNvSpPr>
            <p:nvPr/>
          </p:nvSpPr>
          <p:spPr bwMode="auto">
            <a:xfrm>
              <a:off x="978" y="2891"/>
              <a:ext cx="187" cy="367"/>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chemeClr val="tx2"/>
                  </a:solidFill>
                  <a:latin typeface="+mn-lt"/>
                </a:rPr>
                <a:t>.</a:t>
              </a:r>
            </a:p>
          </p:txBody>
        </p:sp>
      </p:grpSp>
      <p:sp>
        <p:nvSpPr>
          <p:cNvPr id="1656852" name="AutoShape 20"/>
          <p:cNvSpPr>
            <a:spLocks/>
          </p:cNvSpPr>
          <p:nvPr/>
        </p:nvSpPr>
        <p:spPr bwMode="auto">
          <a:xfrm>
            <a:off x="3308350" y="2324100"/>
            <a:ext cx="76200" cy="685800"/>
          </a:xfrm>
          <a:prstGeom prst="leftBrace">
            <a:avLst>
              <a:gd name="adj1" fmla="val 75000"/>
              <a:gd name="adj2" fmla="val 50000"/>
            </a:avLst>
          </a:prstGeom>
          <a:noFill/>
          <a:ln w="25400">
            <a:solidFill>
              <a:schemeClr val="tx1"/>
            </a:solidFill>
            <a:round/>
            <a:headEnd/>
            <a:tailEnd/>
          </a:ln>
          <a:effectLst/>
          <a:extLst>
            <a:ext uri="{909E8E84-426E-40dd-AFC4-6F175D3DCCD1}">
              <a14:hiddenFill xmlns="" xmlns:a14="http://schemas.microsoft.com/office/drawing/2010/main">
                <a:solidFill>
                  <a:schemeClr val="bg2"/>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b="0">
              <a:latin typeface="+mn-lt"/>
            </a:endParaRPr>
          </a:p>
        </p:txBody>
      </p:sp>
      <p:sp>
        <p:nvSpPr>
          <p:cNvPr id="1656853" name="AutoShape 21"/>
          <p:cNvSpPr>
            <a:spLocks/>
          </p:cNvSpPr>
          <p:nvPr/>
        </p:nvSpPr>
        <p:spPr bwMode="auto">
          <a:xfrm>
            <a:off x="3232150" y="3695700"/>
            <a:ext cx="152400" cy="1600200"/>
          </a:xfrm>
          <a:prstGeom prst="leftBrace">
            <a:avLst>
              <a:gd name="adj1" fmla="val 87500"/>
              <a:gd name="adj2" fmla="val 50000"/>
            </a:avLst>
          </a:prstGeom>
          <a:noFill/>
          <a:ln w="25400">
            <a:solidFill>
              <a:schemeClr val="tx1"/>
            </a:solidFill>
            <a:round/>
            <a:headEnd/>
            <a:tailEnd/>
          </a:ln>
          <a:effectLst/>
          <a:extLst>
            <a:ext uri="{909E8E84-426E-40dd-AFC4-6F175D3DCCD1}">
              <a14:hiddenFill xmlns="" xmlns:a14="http://schemas.microsoft.com/office/drawing/2010/main">
                <a:solidFill>
                  <a:schemeClr val="bg2"/>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b="0">
              <a:latin typeface="+mn-lt"/>
            </a:endParaRPr>
          </a:p>
        </p:txBody>
      </p:sp>
      <p:sp>
        <p:nvSpPr>
          <p:cNvPr id="1656854" name="Text Box 22"/>
          <p:cNvSpPr txBox="1">
            <a:spLocks noChangeArrowheads="1"/>
          </p:cNvSpPr>
          <p:nvPr/>
        </p:nvSpPr>
        <p:spPr bwMode="auto">
          <a:xfrm>
            <a:off x="1908802" y="2400302"/>
            <a:ext cx="1323359" cy="652421"/>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a:latin typeface="+mn-lt"/>
              </a:rPr>
              <a:t>Establish</a:t>
            </a:r>
          </a:p>
          <a:p>
            <a:r>
              <a:rPr lang="en-US" sz="1800" b="0">
                <a:latin typeface="+mn-lt"/>
              </a:rPr>
              <a:t>connection</a:t>
            </a:r>
          </a:p>
        </p:txBody>
      </p:sp>
      <p:sp>
        <p:nvSpPr>
          <p:cNvPr id="1656855" name="Text Box 23"/>
          <p:cNvSpPr txBox="1">
            <a:spLocks noChangeArrowheads="1"/>
          </p:cNvSpPr>
          <p:nvPr/>
        </p:nvSpPr>
        <p:spPr bwMode="auto">
          <a:xfrm>
            <a:off x="2062377" y="4229102"/>
            <a:ext cx="1147548" cy="652421"/>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a:latin typeface="+mn-lt"/>
              </a:rPr>
              <a:t>Request</a:t>
            </a:r>
          </a:p>
          <a:p>
            <a:r>
              <a:rPr lang="en-US" sz="1800" b="0">
                <a:latin typeface="+mn-lt"/>
              </a:rPr>
              <a:t>response</a:t>
            </a:r>
          </a:p>
        </p:txBody>
      </p:sp>
      <p:sp>
        <p:nvSpPr>
          <p:cNvPr id="1656856" name="Text Box 24"/>
          <p:cNvSpPr txBox="1">
            <a:spLocks noChangeArrowheads="1"/>
          </p:cNvSpPr>
          <p:nvPr/>
        </p:nvSpPr>
        <p:spPr bwMode="auto">
          <a:xfrm>
            <a:off x="2219825" y="3086102"/>
            <a:ext cx="964700" cy="652421"/>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a:latin typeface="+mn-lt"/>
              </a:rPr>
              <a:t>Client </a:t>
            </a:r>
          </a:p>
          <a:p>
            <a:r>
              <a:rPr lang="en-US" sz="1800" b="0">
                <a:latin typeface="+mn-lt"/>
              </a:rPr>
              <a:t>request</a:t>
            </a:r>
          </a:p>
        </p:txBody>
      </p:sp>
      <p:sp>
        <p:nvSpPr>
          <p:cNvPr id="1656857" name="Line 25"/>
          <p:cNvSpPr>
            <a:spLocks noChangeShapeType="1"/>
          </p:cNvSpPr>
          <p:nvPr/>
        </p:nvSpPr>
        <p:spPr bwMode="auto">
          <a:xfrm>
            <a:off x="3003550" y="3390901"/>
            <a:ext cx="457200" cy="7620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1656858" name="Line 26"/>
          <p:cNvSpPr>
            <a:spLocks noChangeShapeType="1"/>
          </p:cNvSpPr>
          <p:nvPr/>
        </p:nvSpPr>
        <p:spPr bwMode="auto">
          <a:xfrm flipV="1">
            <a:off x="3003550" y="5372100"/>
            <a:ext cx="457200" cy="15240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1656859" name="Text Box 27"/>
          <p:cNvSpPr txBox="1">
            <a:spLocks noChangeArrowheads="1"/>
          </p:cNvSpPr>
          <p:nvPr/>
        </p:nvSpPr>
        <p:spPr bwMode="auto">
          <a:xfrm>
            <a:off x="511175" y="5500633"/>
            <a:ext cx="3070225" cy="643711"/>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90431" tIns="44423" rIns="90431" bIns="44423">
            <a:spAutoFit/>
          </a:bodyPr>
          <a:lstStyle/>
          <a:p>
            <a:pPr algn="ctr"/>
            <a:r>
              <a:rPr lang="en-US" sz="1800" b="0" dirty="0">
                <a:latin typeface="+mn-lt"/>
              </a:rPr>
              <a:t>Close </a:t>
            </a:r>
            <a:r>
              <a:rPr lang="en-US" sz="1800" b="0" dirty="0" smtClean="0">
                <a:latin typeface="+mn-lt"/>
              </a:rPr>
              <a:t>connection</a:t>
            </a:r>
            <a:br>
              <a:rPr lang="en-US" sz="1800" b="0" dirty="0" smtClean="0">
                <a:latin typeface="+mn-lt"/>
              </a:rPr>
            </a:br>
            <a:r>
              <a:rPr lang="en-US" sz="1800" b="0" dirty="0" smtClean="0">
                <a:latin typeface="+mn-lt"/>
              </a:rPr>
              <a:t>(TCP close follows)</a:t>
            </a:r>
            <a:endParaRPr lang="en-US" sz="1800" b="0" dirty="0">
              <a:latin typeface="+mn-lt"/>
            </a:endParaRPr>
          </a:p>
        </p:txBody>
      </p:sp>
      <p:sp>
        <p:nvSpPr>
          <p:cNvPr id="3" name="TextBox 2"/>
          <p:cNvSpPr txBox="1"/>
          <p:nvPr/>
        </p:nvSpPr>
        <p:spPr>
          <a:xfrm>
            <a:off x="6479951" y="2955478"/>
            <a:ext cx="1181734" cy="523220"/>
          </a:xfrm>
          <a:prstGeom prst="rect">
            <a:avLst/>
          </a:prstGeom>
          <a:noFill/>
        </p:spPr>
        <p:txBody>
          <a:bodyPr wrap="none" rtlCol="0">
            <a:spAutoFit/>
          </a:bodyPr>
          <a:lstStyle/>
          <a:p>
            <a:r>
              <a:rPr lang="en-US" sz="2800" dirty="0" smtClean="0">
                <a:solidFill>
                  <a:srgbClr val="FF0000"/>
                </a:solidFill>
                <a:latin typeface="+mj-lt"/>
              </a:rPr>
              <a:t>WTF?</a:t>
            </a:r>
            <a:endParaRPr lang="en-US" sz="2800" dirty="0">
              <a:solidFill>
                <a:srgbClr val="FF0000"/>
              </a:solidFill>
              <a:latin typeface="+mj-lt"/>
            </a:endParaRPr>
          </a:p>
        </p:txBody>
      </p:sp>
      <p:cxnSp>
        <p:nvCxnSpPr>
          <p:cNvPr id="5" name="Straight Arrow Connector 4"/>
          <p:cNvCxnSpPr/>
          <p:nvPr/>
        </p:nvCxnSpPr>
        <p:spPr bwMode="auto">
          <a:xfrm flipH="1">
            <a:off x="5575602" y="3200400"/>
            <a:ext cx="888698" cy="266700"/>
          </a:xfrm>
          <a:prstGeom prst="straightConnector1">
            <a:avLst/>
          </a:prstGeom>
          <a:noFill/>
          <a:ln w="9525"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5602521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68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5684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568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568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5685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5685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568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5684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5685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568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3"/>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5"/>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1" nodeType="clickEffect">
                                  <p:stCondLst>
                                    <p:cond delay="0"/>
                                  </p:stCondLst>
                                  <p:childTnLst>
                                    <p:set>
                                      <p:cBhvr>
                                        <p:cTn id="42" dur="1" fill="hold">
                                          <p:stCondLst>
                                            <p:cond delay="0"/>
                                          </p:stCondLst>
                                        </p:cTn>
                                        <p:tgtEl>
                                          <p:spTgt spid="165684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6568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65684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5684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65684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65685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65685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65685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6568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6839" grpId="0" animBg="1"/>
      <p:bldP spid="1656840" grpId="0"/>
      <p:bldP spid="1656841" grpId="0" animBg="1"/>
      <p:bldP spid="1656842" grpId="0"/>
      <p:bldP spid="1656843" grpId="0" animBg="1"/>
      <p:bldP spid="1656843" grpId="1" animBg="1"/>
      <p:bldP spid="1656844" grpId="0"/>
      <p:bldP spid="1656845" grpId="0" animBg="1"/>
      <p:bldP spid="1656846" grpId="0" animBg="1"/>
      <p:bldP spid="1656847" grpId="0" animBg="1"/>
      <p:bldP spid="1656852" grpId="0" animBg="1"/>
      <p:bldP spid="1656853" grpId="0" animBg="1"/>
      <p:bldP spid="1656854" grpId="0"/>
      <p:bldP spid="1656855" grpId="0"/>
      <p:bldP spid="1656856" grpId="0"/>
      <p:bldP spid="1656857" grpId="0" animBg="1"/>
      <p:bldP spid="1656858" grpId="0" animBg="1"/>
      <p:bldP spid="1656859" grpId="0"/>
      <p:bldP spid="3" grpId="0"/>
      <p:bldP spid="3"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4"/>
          <p:cNvSpPr txBox="1">
            <a:spLocks noChangeArrowheads="1"/>
          </p:cNvSpPr>
          <p:nvPr/>
        </p:nvSpPr>
        <p:spPr bwMode="auto">
          <a:xfrm>
            <a:off x="3541719" y="3654427"/>
            <a:ext cx="4955864" cy="19389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rgbClr val="660066"/>
                </a:solidFill>
              </a:rPr>
              <a:t>GET /</a:t>
            </a:r>
            <a:r>
              <a:rPr lang="en-US" dirty="0" err="1">
                <a:solidFill>
                  <a:srgbClr val="660066"/>
                </a:solidFill>
              </a:rPr>
              <a:t>somedir</a:t>
            </a:r>
            <a:r>
              <a:rPr lang="en-US" dirty="0">
                <a:solidFill>
                  <a:srgbClr val="660066"/>
                </a:solidFill>
              </a:rPr>
              <a:t>/</a:t>
            </a:r>
            <a:r>
              <a:rPr lang="en-US" dirty="0" err="1">
                <a:solidFill>
                  <a:srgbClr val="660066"/>
                </a:solidFill>
              </a:rPr>
              <a:t>page.html</a:t>
            </a:r>
            <a:r>
              <a:rPr lang="en-US" dirty="0">
                <a:solidFill>
                  <a:srgbClr val="660066"/>
                </a:solidFill>
              </a:rPr>
              <a:t> HTTP/1.1</a:t>
            </a:r>
          </a:p>
          <a:p>
            <a:pPr algn="l"/>
            <a:r>
              <a:rPr lang="en-US" dirty="0">
                <a:solidFill>
                  <a:srgbClr val="660066"/>
                </a:solidFill>
              </a:rPr>
              <a:t>Host: </a:t>
            </a:r>
            <a:r>
              <a:rPr lang="en-US" dirty="0" err="1">
                <a:solidFill>
                  <a:srgbClr val="660066"/>
                </a:solidFill>
              </a:rPr>
              <a:t>www.someschool.edu</a:t>
            </a:r>
            <a:r>
              <a:rPr lang="en-US" dirty="0">
                <a:solidFill>
                  <a:srgbClr val="660066"/>
                </a:solidFill>
              </a:rPr>
              <a:t> </a:t>
            </a:r>
          </a:p>
          <a:p>
            <a:pPr algn="l"/>
            <a:r>
              <a:rPr lang="en-US" dirty="0">
                <a:solidFill>
                  <a:srgbClr val="660066"/>
                </a:solidFill>
              </a:rPr>
              <a:t>User-agent: Mozilla/4.0</a:t>
            </a:r>
          </a:p>
          <a:p>
            <a:pPr algn="l"/>
            <a:r>
              <a:rPr lang="en-US" dirty="0">
                <a:solidFill>
                  <a:srgbClr val="660066"/>
                </a:solidFill>
              </a:rPr>
              <a:t>Connection: close </a:t>
            </a:r>
          </a:p>
          <a:p>
            <a:pPr algn="l"/>
            <a:r>
              <a:rPr lang="en-US" dirty="0">
                <a:solidFill>
                  <a:srgbClr val="660066"/>
                </a:solidFill>
              </a:rPr>
              <a:t>Accept-language: </a:t>
            </a:r>
            <a:r>
              <a:rPr lang="en-US" dirty="0" err="1">
                <a:solidFill>
                  <a:srgbClr val="660066"/>
                </a:solidFill>
              </a:rPr>
              <a:t>fr</a:t>
            </a:r>
            <a:r>
              <a:rPr lang="en-US" dirty="0">
                <a:solidFill>
                  <a:srgbClr val="660066"/>
                </a:solidFill>
              </a:rPr>
              <a:t> </a:t>
            </a:r>
          </a:p>
          <a:p>
            <a:pPr algn="l"/>
            <a:r>
              <a:rPr lang="en-US" b="0" dirty="0">
                <a:solidFill>
                  <a:srgbClr val="660066"/>
                </a:solidFill>
                <a:latin typeface="Courier" charset="0"/>
              </a:rPr>
              <a:t>(blank line)</a:t>
            </a:r>
            <a:r>
              <a:rPr lang="en-US" dirty="0">
                <a:solidFill>
                  <a:srgbClr val="660066"/>
                </a:solidFill>
              </a:rPr>
              <a:t> </a:t>
            </a:r>
            <a:endParaRPr lang="en-US" sz="2400" b="0" dirty="0">
              <a:solidFill>
                <a:srgbClr val="660066"/>
              </a:solidFill>
              <a:latin typeface="Times New Roman" charset="0"/>
            </a:endParaRPr>
          </a:p>
        </p:txBody>
      </p:sp>
      <p:sp>
        <p:nvSpPr>
          <p:cNvPr id="50180" name="Rectangle 2"/>
          <p:cNvSpPr>
            <a:spLocks noGrp="1" noChangeArrowheads="1"/>
          </p:cNvSpPr>
          <p:nvPr>
            <p:ph type="title"/>
          </p:nvPr>
        </p:nvSpPr>
        <p:spPr/>
        <p:txBody>
          <a:bodyPr/>
          <a:lstStyle/>
          <a:p>
            <a:r>
              <a:rPr lang="en-US">
                <a:latin typeface="Helvetica" charset="0"/>
                <a:ea typeface="ＭＳ Ｐゴシック" charset="0"/>
                <a:cs typeface="ＭＳ Ｐゴシック" charset="0"/>
              </a:rPr>
              <a:t>Client-to-Server Communication</a:t>
            </a:r>
            <a:endParaRPr lang="en-US" sz="2400">
              <a:latin typeface="Helvetica" charset="0"/>
              <a:ea typeface="ＭＳ Ｐゴシック" charset="0"/>
              <a:cs typeface="ＭＳ Ｐゴシック" charset="0"/>
            </a:endParaRPr>
          </a:p>
        </p:txBody>
      </p:sp>
      <p:sp>
        <p:nvSpPr>
          <p:cNvPr id="1056771" name="Rectangle 3"/>
          <p:cNvSpPr>
            <a:spLocks noGrp="1" noChangeArrowheads="1"/>
          </p:cNvSpPr>
          <p:nvPr>
            <p:ph idx="1"/>
          </p:nvPr>
        </p:nvSpPr>
        <p:spPr/>
        <p:txBody>
          <a:bodyPr/>
          <a:lstStyle/>
          <a:p>
            <a:pPr>
              <a:lnSpc>
                <a:spcPct val="110000"/>
              </a:lnSpc>
            </a:pPr>
            <a:r>
              <a:rPr lang="en-US" dirty="0">
                <a:latin typeface="Arial" charset="0"/>
                <a:cs typeface="Arial" charset="0"/>
              </a:rPr>
              <a:t>HTTP Request Message</a:t>
            </a:r>
          </a:p>
          <a:p>
            <a:pPr lvl="1">
              <a:lnSpc>
                <a:spcPct val="110000"/>
              </a:lnSpc>
            </a:pPr>
            <a:r>
              <a:rPr lang="en-US" dirty="0">
                <a:latin typeface="Arial" charset="0"/>
                <a:ea typeface="Arial" charset="0"/>
                <a:cs typeface="Arial" charset="0"/>
              </a:rPr>
              <a:t>Request line:  method, resource, and protocol version</a:t>
            </a:r>
          </a:p>
          <a:p>
            <a:pPr lvl="1">
              <a:lnSpc>
                <a:spcPct val="110000"/>
              </a:lnSpc>
            </a:pPr>
            <a:r>
              <a:rPr lang="en-US" dirty="0">
                <a:latin typeface="Arial" charset="0"/>
                <a:ea typeface="Arial" charset="0"/>
                <a:cs typeface="Arial" charset="0"/>
              </a:rPr>
              <a:t>Request headers:  provide information or modify request</a:t>
            </a:r>
          </a:p>
          <a:p>
            <a:pPr lvl="1">
              <a:lnSpc>
                <a:spcPct val="110000"/>
              </a:lnSpc>
            </a:pPr>
            <a:r>
              <a:rPr lang="en-US" dirty="0">
                <a:latin typeface="Arial" charset="0"/>
                <a:ea typeface="Arial" charset="0"/>
                <a:cs typeface="Arial" charset="0"/>
              </a:rPr>
              <a:t>Body:  optional data (</a:t>
            </a:r>
            <a:r>
              <a:rPr lang="en-US" i="1" dirty="0">
                <a:latin typeface="Arial" charset="0"/>
                <a:ea typeface="Arial" charset="0"/>
                <a:cs typeface="Arial" charset="0"/>
              </a:rPr>
              <a:t>e.g.,</a:t>
            </a:r>
            <a:r>
              <a:rPr lang="en-US" dirty="0">
                <a:latin typeface="Arial" charset="0"/>
                <a:ea typeface="Arial" charset="0"/>
                <a:cs typeface="Arial" charset="0"/>
              </a:rPr>
              <a:t> to </a:t>
            </a:r>
            <a:r>
              <a:rPr lang="ja-JP" altLang="en-US" dirty="0">
                <a:latin typeface="Arial" charset="0"/>
                <a:ea typeface="Arial" charset="0"/>
                <a:cs typeface="Arial" charset="0"/>
              </a:rPr>
              <a:t>“</a:t>
            </a:r>
            <a:r>
              <a:rPr lang="en-US" dirty="0">
                <a:latin typeface="Arial" charset="0"/>
                <a:ea typeface="Arial" charset="0"/>
                <a:cs typeface="Arial" charset="0"/>
              </a:rPr>
              <a:t>POST</a:t>
            </a:r>
            <a:r>
              <a:rPr lang="ja-JP" altLang="en-US" dirty="0">
                <a:latin typeface="Arial" charset="0"/>
                <a:ea typeface="Arial" charset="0"/>
                <a:cs typeface="Arial" charset="0"/>
              </a:rPr>
              <a:t>”</a:t>
            </a:r>
            <a:r>
              <a:rPr lang="en-US" dirty="0">
                <a:latin typeface="Arial" charset="0"/>
                <a:ea typeface="Arial" charset="0"/>
                <a:cs typeface="Arial" charset="0"/>
              </a:rPr>
              <a:t> data to the server)</a:t>
            </a:r>
          </a:p>
        </p:txBody>
      </p:sp>
      <p:sp>
        <p:nvSpPr>
          <p:cNvPr id="50182" name="Text Box 5"/>
          <p:cNvSpPr txBox="1">
            <a:spLocks noChangeArrowheads="1"/>
          </p:cNvSpPr>
          <p:nvPr/>
        </p:nvSpPr>
        <p:spPr bwMode="auto">
          <a:xfrm>
            <a:off x="228600" y="3641726"/>
            <a:ext cx="2971800" cy="3736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solidFill>
                  <a:schemeClr val="accent2"/>
                </a:solidFill>
                <a:latin typeface="Arial" charset="0"/>
              </a:rPr>
              <a:t>request line</a:t>
            </a:r>
            <a:endParaRPr lang="en-US" sz="1800" b="0" i="1" dirty="0">
              <a:solidFill>
                <a:schemeClr val="accent2"/>
              </a:solidFill>
              <a:latin typeface="Arial" charset="0"/>
            </a:endParaRPr>
          </a:p>
        </p:txBody>
      </p:sp>
      <p:sp>
        <p:nvSpPr>
          <p:cNvPr id="50183" name="Line 6"/>
          <p:cNvSpPr>
            <a:spLocks noChangeShapeType="1"/>
          </p:cNvSpPr>
          <p:nvPr/>
        </p:nvSpPr>
        <p:spPr bwMode="auto">
          <a:xfrm flipV="1">
            <a:off x="2514600" y="3886200"/>
            <a:ext cx="1066800" cy="0"/>
          </a:xfrm>
          <a:prstGeom prst="line">
            <a:avLst/>
          </a:prstGeom>
          <a:noFill/>
          <a:ln w="1905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lIns="91383" tIns="45692" rIns="91383" bIns="45692" anchor="ctr"/>
          <a:lstStyle/>
          <a:p>
            <a:pPr algn="ctr"/>
            <a:endParaRPr lang="en-US"/>
          </a:p>
        </p:txBody>
      </p:sp>
      <p:sp>
        <p:nvSpPr>
          <p:cNvPr id="50184" name="Freeform 7"/>
          <p:cNvSpPr>
            <a:spLocks/>
          </p:cNvSpPr>
          <p:nvPr/>
        </p:nvSpPr>
        <p:spPr bwMode="auto">
          <a:xfrm>
            <a:off x="3581400" y="3978287"/>
            <a:ext cx="228600" cy="1279525"/>
          </a:xfrm>
          <a:custGeom>
            <a:avLst/>
            <a:gdLst>
              <a:gd name="T0" fmla="*/ 185928 w 150"/>
              <a:gd name="T1" fmla="*/ 8309 h 924"/>
              <a:gd name="T2" fmla="*/ 0 w 150"/>
              <a:gd name="T3" fmla="*/ 0 h 924"/>
              <a:gd name="T4" fmla="*/ 0 w 150"/>
              <a:gd name="T5" fmla="*/ 1279525 h 924"/>
              <a:gd name="T6" fmla="*/ 228600 w 150"/>
              <a:gd name="T7" fmla="*/ 1271216 h 924"/>
              <a:gd name="T8" fmla="*/ 0 60000 65536"/>
              <a:gd name="T9" fmla="*/ 0 60000 65536"/>
              <a:gd name="T10" fmla="*/ 0 60000 65536"/>
              <a:gd name="T11" fmla="*/ 0 60000 65536"/>
              <a:gd name="T12" fmla="*/ 0 w 150"/>
              <a:gd name="T13" fmla="*/ 0 h 924"/>
              <a:gd name="T14" fmla="*/ 150 w 150"/>
              <a:gd name="T15" fmla="*/ 924 h 924"/>
            </a:gdLst>
            <a:ahLst/>
            <a:cxnLst>
              <a:cxn ang="T8">
                <a:pos x="T0" y="T1"/>
              </a:cxn>
              <a:cxn ang="T9">
                <a:pos x="T2" y="T3"/>
              </a:cxn>
              <a:cxn ang="T10">
                <a:pos x="T4" y="T5"/>
              </a:cxn>
              <a:cxn ang="T11">
                <a:pos x="T6" y="T7"/>
              </a:cxn>
            </a:cxnLst>
            <a:rect l="T12" t="T13" r="T14" b="T15"/>
            <a:pathLst>
              <a:path w="150" h="924">
                <a:moveTo>
                  <a:pt x="122" y="6"/>
                </a:moveTo>
                <a:lnTo>
                  <a:pt x="0" y="0"/>
                </a:lnTo>
                <a:lnTo>
                  <a:pt x="0" y="924"/>
                </a:lnTo>
                <a:lnTo>
                  <a:pt x="150" y="918"/>
                </a:lnTo>
              </a:path>
            </a:pathLst>
          </a:custGeom>
          <a:noFill/>
          <a:ln w="19050">
            <a:solidFill>
              <a:schemeClr val="accent2"/>
            </a:solidFill>
            <a:round/>
            <a:headEnd/>
            <a:tailEnd/>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pPr algn="ctr"/>
            <a:endParaRPr lang="en-US"/>
          </a:p>
        </p:txBody>
      </p:sp>
      <p:sp>
        <p:nvSpPr>
          <p:cNvPr id="50185" name="Text Box 8"/>
          <p:cNvSpPr txBox="1">
            <a:spLocks noChangeArrowheads="1"/>
          </p:cNvSpPr>
          <p:nvPr/>
        </p:nvSpPr>
        <p:spPr bwMode="auto">
          <a:xfrm>
            <a:off x="2590801" y="4267201"/>
            <a:ext cx="1010839" cy="6549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i="1">
                <a:solidFill>
                  <a:schemeClr val="accent2"/>
                </a:solidFill>
                <a:latin typeface="Arial" charset="0"/>
              </a:rPr>
              <a:t>header</a:t>
            </a:r>
          </a:p>
          <a:p>
            <a:pPr algn="l"/>
            <a:r>
              <a:rPr lang="en-US" sz="1800" i="1">
                <a:solidFill>
                  <a:schemeClr val="accent2"/>
                </a:solidFill>
                <a:latin typeface="Arial" charset="0"/>
              </a:rPr>
              <a:t> lines</a:t>
            </a:r>
          </a:p>
        </p:txBody>
      </p:sp>
      <p:sp>
        <p:nvSpPr>
          <p:cNvPr id="50186" name="Line 9"/>
          <p:cNvSpPr>
            <a:spLocks noChangeShapeType="1"/>
          </p:cNvSpPr>
          <p:nvPr/>
        </p:nvSpPr>
        <p:spPr bwMode="auto">
          <a:xfrm flipV="1">
            <a:off x="2779715" y="5410201"/>
            <a:ext cx="877887" cy="381000"/>
          </a:xfrm>
          <a:prstGeom prst="line">
            <a:avLst/>
          </a:prstGeom>
          <a:noFill/>
          <a:ln w="1905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lIns="91383" tIns="45692" rIns="91383" bIns="45692" anchor="ctr"/>
          <a:lstStyle/>
          <a:p>
            <a:pPr algn="ctr"/>
            <a:endParaRPr lang="en-US"/>
          </a:p>
        </p:txBody>
      </p:sp>
      <p:sp>
        <p:nvSpPr>
          <p:cNvPr id="50187" name="Text Box 10"/>
          <p:cNvSpPr txBox="1">
            <a:spLocks noChangeArrowheads="1"/>
          </p:cNvSpPr>
          <p:nvPr/>
        </p:nvSpPr>
        <p:spPr bwMode="auto">
          <a:xfrm>
            <a:off x="304800" y="5791201"/>
            <a:ext cx="3124200" cy="6549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solidFill>
                  <a:schemeClr val="accent2"/>
                </a:solidFill>
                <a:latin typeface="Arial" charset="0"/>
              </a:rPr>
              <a:t>carriage return line feed</a:t>
            </a:r>
          </a:p>
          <a:p>
            <a:pPr algn="ctr"/>
            <a:r>
              <a:rPr lang="en-US" sz="1800" i="1" dirty="0">
                <a:solidFill>
                  <a:schemeClr val="accent2"/>
                </a:solidFill>
                <a:latin typeface="Arial" charset="0"/>
              </a:rPr>
              <a:t>indicates end of message</a:t>
            </a:r>
            <a:endParaRPr lang="en-US" sz="1800" b="0" i="1" dirty="0">
              <a:solidFill>
                <a:schemeClr val="accent2"/>
              </a:solidFill>
              <a:latin typeface="Times New Roman" charset="0"/>
            </a:endParaRPr>
          </a:p>
        </p:txBody>
      </p:sp>
      <p:grpSp>
        <p:nvGrpSpPr>
          <p:cNvPr id="2" name="Group 35"/>
          <p:cNvGrpSpPr>
            <a:grpSpLocks/>
          </p:cNvGrpSpPr>
          <p:nvPr/>
        </p:nvGrpSpPr>
        <p:grpSpPr bwMode="auto">
          <a:xfrm>
            <a:off x="2987676" y="1828800"/>
            <a:ext cx="1355725" cy="2228850"/>
            <a:chOff x="1824" y="1140"/>
            <a:chExt cx="854" cy="1404"/>
          </a:xfrm>
        </p:grpSpPr>
        <p:sp>
          <p:nvSpPr>
            <p:cNvPr id="50204" name="Oval 11"/>
            <p:cNvSpPr>
              <a:spLocks noChangeArrowheads="1"/>
            </p:cNvSpPr>
            <p:nvPr/>
          </p:nvSpPr>
          <p:spPr bwMode="auto">
            <a:xfrm>
              <a:off x="1824" y="1140"/>
              <a:ext cx="816"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0205" name="Oval 12"/>
            <p:cNvSpPr>
              <a:spLocks noChangeArrowheads="1"/>
            </p:cNvSpPr>
            <p:nvPr/>
          </p:nvSpPr>
          <p:spPr bwMode="auto">
            <a:xfrm>
              <a:off x="2150" y="2304"/>
              <a:ext cx="528"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0206" name="AutoShape 13"/>
            <p:cNvCxnSpPr>
              <a:cxnSpLocks noChangeShapeType="1"/>
              <a:stCxn id="50204" idx="4"/>
            </p:cNvCxnSpPr>
            <p:nvPr/>
          </p:nvCxnSpPr>
          <p:spPr bwMode="auto">
            <a:xfrm>
              <a:off x="2232" y="1386"/>
              <a:ext cx="158" cy="906"/>
            </a:xfrm>
            <a:prstGeom prst="straightConnector1">
              <a:avLst/>
            </a:prstGeom>
            <a:noFill/>
            <a:ln w="19050">
              <a:solidFill>
                <a:srgbClr val="0000FF"/>
              </a:solidFill>
              <a:round/>
              <a:headEnd type="triangle" w="med" len="med"/>
              <a:tailEnd type="triangle" w="med" len="med"/>
            </a:ln>
            <a:extLst>
              <a:ext uri="{909E8E84-426E-40dd-AFC4-6F175D3DCCD1}">
                <a14:hiddenFill xmlns="" xmlns:a14="http://schemas.microsoft.com/office/drawing/2010/main">
                  <a:noFill/>
                </a14:hiddenFill>
              </a:ext>
            </a:extLst>
          </p:spPr>
        </p:cxnSp>
      </p:grpSp>
      <p:grpSp>
        <p:nvGrpSpPr>
          <p:cNvPr id="3" name="Group 38"/>
          <p:cNvGrpSpPr>
            <a:grpSpLocks/>
          </p:cNvGrpSpPr>
          <p:nvPr/>
        </p:nvGrpSpPr>
        <p:grpSpPr bwMode="auto">
          <a:xfrm>
            <a:off x="4267201" y="1885950"/>
            <a:ext cx="2895600" cy="2228850"/>
            <a:chOff x="2592" y="1140"/>
            <a:chExt cx="1824" cy="1404"/>
          </a:xfrm>
        </p:grpSpPr>
        <p:sp>
          <p:nvSpPr>
            <p:cNvPr id="50201" name="Oval 16"/>
            <p:cNvSpPr>
              <a:spLocks noChangeArrowheads="1"/>
            </p:cNvSpPr>
            <p:nvPr/>
          </p:nvSpPr>
          <p:spPr bwMode="auto">
            <a:xfrm>
              <a:off x="2592" y="1140"/>
              <a:ext cx="912"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0202" name="Oval 17"/>
            <p:cNvSpPr>
              <a:spLocks noChangeArrowheads="1"/>
            </p:cNvSpPr>
            <p:nvPr/>
          </p:nvSpPr>
          <p:spPr bwMode="auto">
            <a:xfrm>
              <a:off x="2640" y="2256"/>
              <a:ext cx="1776" cy="288"/>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0203" name="AutoShape 18"/>
            <p:cNvCxnSpPr>
              <a:cxnSpLocks noChangeShapeType="1"/>
              <a:stCxn id="50201" idx="4"/>
            </p:cNvCxnSpPr>
            <p:nvPr/>
          </p:nvCxnSpPr>
          <p:spPr bwMode="auto">
            <a:xfrm>
              <a:off x="3048" y="1386"/>
              <a:ext cx="137" cy="906"/>
            </a:xfrm>
            <a:prstGeom prst="straightConnector1">
              <a:avLst/>
            </a:prstGeom>
            <a:noFill/>
            <a:ln w="19050">
              <a:solidFill>
                <a:srgbClr val="0000FF"/>
              </a:solidFill>
              <a:round/>
              <a:headEnd type="triangle" w="med" len="med"/>
              <a:tailEnd type="triangle" w="med" len="med"/>
            </a:ln>
            <a:extLst>
              <a:ext uri="{909E8E84-426E-40dd-AFC4-6F175D3DCCD1}">
                <a14:hiddenFill xmlns="" xmlns:a14="http://schemas.microsoft.com/office/drawing/2010/main">
                  <a:noFill/>
                </a14:hiddenFill>
              </a:ext>
            </a:extLst>
          </p:spPr>
        </p:cxnSp>
      </p:grpSp>
      <p:grpSp>
        <p:nvGrpSpPr>
          <p:cNvPr id="4" name="Group 37"/>
          <p:cNvGrpSpPr>
            <a:grpSpLocks/>
          </p:cNvGrpSpPr>
          <p:nvPr/>
        </p:nvGrpSpPr>
        <p:grpSpPr bwMode="auto">
          <a:xfrm>
            <a:off x="6167448" y="1752600"/>
            <a:ext cx="2447925" cy="2362200"/>
            <a:chOff x="3840" y="1056"/>
            <a:chExt cx="1542" cy="1488"/>
          </a:xfrm>
        </p:grpSpPr>
        <p:sp>
          <p:nvSpPr>
            <p:cNvPr id="50198" name="Oval 20"/>
            <p:cNvSpPr>
              <a:spLocks noChangeArrowheads="1"/>
            </p:cNvSpPr>
            <p:nvPr/>
          </p:nvSpPr>
          <p:spPr bwMode="auto">
            <a:xfrm>
              <a:off x="3840" y="1056"/>
              <a:ext cx="1491" cy="324"/>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0199" name="Oval 21"/>
            <p:cNvSpPr>
              <a:spLocks noChangeArrowheads="1"/>
            </p:cNvSpPr>
            <p:nvPr/>
          </p:nvSpPr>
          <p:spPr bwMode="auto">
            <a:xfrm>
              <a:off x="4371" y="2256"/>
              <a:ext cx="1011" cy="288"/>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0200" name="AutoShape 22"/>
            <p:cNvCxnSpPr>
              <a:cxnSpLocks noChangeShapeType="1"/>
              <a:stCxn id="50198" idx="4"/>
              <a:endCxn id="50199" idx="0"/>
            </p:cNvCxnSpPr>
            <p:nvPr/>
          </p:nvCxnSpPr>
          <p:spPr bwMode="auto">
            <a:xfrm>
              <a:off x="4586" y="1380"/>
              <a:ext cx="291" cy="876"/>
            </a:xfrm>
            <a:prstGeom prst="straightConnector1">
              <a:avLst/>
            </a:prstGeom>
            <a:noFill/>
            <a:ln w="19050">
              <a:solidFill>
                <a:srgbClr val="0000FF"/>
              </a:solidFill>
              <a:round/>
              <a:headEnd type="triangle" w="med" len="med"/>
              <a:tailEnd type="triangle" w="med" len="med"/>
            </a:ln>
            <a:extLst>
              <a:ext uri="{909E8E84-426E-40dd-AFC4-6F175D3DCCD1}">
                <a14:hiddenFill xmlns="" xmlns:a14="http://schemas.microsoft.com/office/drawing/2010/main">
                  <a:noFill/>
                </a14:hiddenFill>
              </a:ext>
            </a:extLst>
          </p:spPr>
        </p:cxnSp>
      </p:grpSp>
      <p:grpSp>
        <p:nvGrpSpPr>
          <p:cNvPr id="50193" name="Group 39"/>
          <p:cNvGrpSpPr>
            <a:grpSpLocks/>
          </p:cNvGrpSpPr>
          <p:nvPr/>
        </p:nvGrpSpPr>
        <p:grpSpPr bwMode="auto">
          <a:xfrm>
            <a:off x="2057400" y="2667001"/>
            <a:ext cx="6324600" cy="3810000"/>
            <a:chOff x="1296" y="1680"/>
            <a:chExt cx="3984" cy="2400"/>
          </a:xfrm>
        </p:grpSpPr>
        <p:sp>
          <p:nvSpPr>
            <p:cNvPr id="50195" name="Oval 26"/>
            <p:cNvSpPr>
              <a:spLocks noChangeArrowheads="1"/>
            </p:cNvSpPr>
            <p:nvPr/>
          </p:nvSpPr>
          <p:spPr bwMode="auto">
            <a:xfrm>
              <a:off x="1296" y="1680"/>
              <a:ext cx="1248" cy="384"/>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0196" name="Oval 27"/>
            <p:cNvSpPr>
              <a:spLocks noChangeArrowheads="1"/>
            </p:cNvSpPr>
            <p:nvPr/>
          </p:nvSpPr>
          <p:spPr bwMode="auto">
            <a:xfrm>
              <a:off x="2160" y="3504"/>
              <a:ext cx="3120" cy="576"/>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0197" name="AutoShape 28"/>
            <p:cNvCxnSpPr>
              <a:cxnSpLocks noChangeShapeType="1"/>
              <a:stCxn id="50195" idx="4"/>
              <a:endCxn id="50196" idx="1"/>
            </p:cNvCxnSpPr>
            <p:nvPr/>
          </p:nvCxnSpPr>
          <p:spPr bwMode="auto">
            <a:xfrm>
              <a:off x="1920" y="2064"/>
              <a:ext cx="697" cy="1524"/>
            </a:xfrm>
            <a:prstGeom prst="straightConnector1">
              <a:avLst/>
            </a:prstGeom>
            <a:noFill/>
            <a:ln w="19050">
              <a:solidFill>
                <a:srgbClr val="0000FF"/>
              </a:solidFill>
              <a:round/>
              <a:headEnd type="triangle" w="med" len="med"/>
              <a:tailEnd type="triangle" w="med" len="med"/>
            </a:ln>
            <a:extLst>
              <a:ext uri="{909E8E84-426E-40dd-AFC4-6F175D3DCCD1}">
                <a14:hiddenFill xmlns="" xmlns:a14="http://schemas.microsoft.com/office/drawing/2010/main">
                  <a:noFill/>
                </a14:hiddenFill>
              </a:ext>
            </a:extLst>
          </p:spPr>
        </p:cxnSp>
      </p:grpSp>
    </p:spTree>
    <p:extLst>
      <p:ext uri="{BB962C8B-B14F-4D97-AF65-F5344CB8AC3E}">
        <p14:creationId xmlns:p14="http://schemas.microsoft.com/office/powerpoint/2010/main" val="15902993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5677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56771">
                                            <p:txEl>
                                              <p:pRg st="2" end="2"/>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56771">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0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6771"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dirty="0">
                <a:latin typeface="Helvetica" charset="0"/>
                <a:ea typeface="ＭＳ Ｐゴシック" charset="0"/>
                <a:cs typeface="ＭＳ Ｐゴシック" charset="0"/>
              </a:rPr>
              <a:t>Server-to-Client Communication</a:t>
            </a:r>
          </a:p>
        </p:txBody>
      </p:sp>
      <p:sp>
        <p:nvSpPr>
          <p:cNvPr id="1058819" name="Rectangle 3"/>
          <p:cNvSpPr>
            <a:spLocks noGrp="1" noChangeArrowheads="1"/>
          </p:cNvSpPr>
          <p:nvPr>
            <p:ph idx="1"/>
          </p:nvPr>
        </p:nvSpPr>
        <p:spPr/>
        <p:txBody>
          <a:bodyPr/>
          <a:lstStyle/>
          <a:p>
            <a:pPr>
              <a:lnSpc>
                <a:spcPct val="110000"/>
              </a:lnSpc>
            </a:pPr>
            <a:r>
              <a:rPr lang="en-US" sz="2200" dirty="0">
                <a:latin typeface="Arial" charset="0"/>
                <a:cs typeface="Arial" charset="0"/>
              </a:rPr>
              <a:t>HTTP Response Message</a:t>
            </a:r>
          </a:p>
          <a:p>
            <a:pPr lvl="1">
              <a:lnSpc>
                <a:spcPct val="110000"/>
              </a:lnSpc>
            </a:pPr>
            <a:r>
              <a:rPr lang="en-US" sz="2200" dirty="0">
                <a:latin typeface="Arial" charset="0"/>
                <a:ea typeface="Arial" charset="0"/>
                <a:cs typeface="Arial" charset="0"/>
              </a:rPr>
              <a:t>Status line:  protocol version, status code, status phrase</a:t>
            </a:r>
          </a:p>
          <a:p>
            <a:pPr lvl="1">
              <a:lnSpc>
                <a:spcPct val="110000"/>
              </a:lnSpc>
            </a:pPr>
            <a:r>
              <a:rPr lang="en-US" sz="2200" dirty="0">
                <a:latin typeface="Arial" charset="0"/>
                <a:ea typeface="Arial" charset="0"/>
                <a:cs typeface="Arial" charset="0"/>
              </a:rPr>
              <a:t>Response headers:  provide information</a:t>
            </a:r>
          </a:p>
          <a:p>
            <a:pPr lvl="1">
              <a:lnSpc>
                <a:spcPct val="110000"/>
              </a:lnSpc>
            </a:pPr>
            <a:r>
              <a:rPr lang="en-US" sz="2200" dirty="0">
                <a:latin typeface="Arial" charset="0"/>
                <a:ea typeface="Arial" charset="0"/>
                <a:cs typeface="Arial" charset="0"/>
              </a:rPr>
              <a:t>Body:  optional data</a:t>
            </a:r>
          </a:p>
        </p:txBody>
      </p:sp>
      <p:sp>
        <p:nvSpPr>
          <p:cNvPr id="54277" name="Text Box 4"/>
          <p:cNvSpPr txBox="1">
            <a:spLocks noChangeArrowheads="1"/>
          </p:cNvSpPr>
          <p:nvPr/>
        </p:nvSpPr>
        <p:spPr bwMode="auto">
          <a:xfrm>
            <a:off x="3090865" y="3622677"/>
            <a:ext cx="5571517" cy="28622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rgbClr val="660066"/>
                </a:solidFill>
              </a:rPr>
              <a:t>HTTP/1.1 200 OK </a:t>
            </a:r>
          </a:p>
          <a:p>
            <a:pPr algn="l"/>
            <a:r>
              <a:rPr lang="en-US" dirty="0">
                <a:solidFill>
                  <a:srgbClr val="660066"/>
                </a:solidFill>
              </a:rPr>
              <a:t>Connection close</a:t>
            </a:r>
          </a:p>
          <a:p>
            <a:pPr algn="l"/>
            <a:r>
              <a:rPr lang="en-US" dirty="0">
                <a:solidFill>
                  <a:srgbClr val="660066"/>
                </a:solidFill>
              </a:rPr>
              <a:t>Date: Thu, 06 Aug 2006 12:00:15 GMT </a:t>
            </a:r>
          </a:p>
          <a:p>
            <a:pPr algn="l"/>
            <a:r>
              <a:rPr lang="en-US" dirty="0">
                <a:solidFill>
                  <a:srgbClr val="660066"/>
                </a:solidFill>
              </a:rPr>
              <a:t>Server: Apache/1.3.0 (Unix) </a:t>
            </a:r>
          </a:p>
          <a:p>
            <a:pPr algn="l"/>
            <a:r>
              <a:rPr lang="en-US" dirty="0">
                <a:solidFill>
                  <a:srgbClr val="660066"/>
                </a:solidFill>
              </a:rPr>
              <a:t>Last-Modified: Mon, 22 Jun 2006 ... </a:t>
            </a:r>
          </a:p>
          <a:p>
            <a:pPr algn="l"/>
            <a:r>
              <a:rPr lang="en-US" dirty="0">
                <a:solidFill>
                  <a:srgbClr val="660066"/>
                </a:solidFill>
              </a:rPr>
              <a:t>Content-Length: 6821 </a:t>
            </a:r>
          </a:p>
          <a:p>
            <a:pPr algn="l"/>
            <a:r>
              <a:rPr lang="en-US" dirty="0">
                <a:solidFill>
                  <a:srgbClr val="660066"/>
                </a:solidFill>
              </a:rPr>
              <a:t>Content-Type: text/html</a:t>
            </a:r>
          </a:p>
          <a:p>
            <a:pPr algn="l"/>
            <a:r>
              <a:rPr lang="en-US" b="0" dirty="0">
                <a:solidFill>
                  <a:srgbClr val="F19685"/>
                </a:solidFill>
                <a:latin typeface="Courier" charset="0"/>
              </a:rPr>
              <a:t>(blank line)</a:t>
            </a:r>
            <a:r>
              <a:rPr lang="en-US" dirty="0">
                <a:solidFill>
                  <a:schemeClr val="hlink"/>
                </a:solidFill>
              </a:rPr>
              <a:t> </a:t>
            </a:r>
          </a:p>
          <a:p>
            <a:pPr algn="l"/>
            <a:r>
              <a:rPr lang="en-US" dirty="0">
                <a:solidFill>
                  <a:srgbClr val="660066"/>
                </a:solidFill>
              </a:rPr>
              <a:t>data data data data data ... </a:t>
            </a:r>
          </a:p>
        </p:txBody>
      </p:sp>
      <p:sp>
        <p:nvSpPr>
          <p:cNvPr id="54278" name="Text Box 5"/>
          <p:cNvSpPr txBox="1">
            <a:spLocks noChangeArrowheads="1"/>
          </p:cNvSpPr>
          <p:nvPr/>
        </p:nvSpPr>
        <p:spPr bwMode="auto">
          <a:xfrm>
            <a:off x="304800" y="3457575"/>
            <a:ext cx="2209800" cy="8924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i="1" dirty="0">
                <a:solidFill>
                  <a:schemeClr val="accent2"/>
                </a:solidFill>
                <a:latin typeface="Arial" charset="0"/>
              </a:rPr>
              <a:t>status line</a:t>
            </a:r>
            <a:endParaRPr lang="en-US" b="0" dirty="0">
              <a:solidFill>
                <a:schemeClr val="accent2"/>
              </a:solidFill>
              <a:latin typeface="Arial" charset="0"/>
            </a:endParaRPr>
          </a:p>
          <a:p>
            <a:pPr algn="l"/>
            <a:r>
              <a:rPr lang="en-US" sz="1600" b="0" dirty="0">
                <a:solidFill>
                  <a:schemeClr val="accent2"/>
                </a:solidFill>
                <a:latin typeface="Arial" charset="0"/>
              </a:rPr>
              <a:t>(protocol, status code, status phrase)</a:t>
            </a:r>
            <a:endParaRPr lang="en-US" sz="2400" b="0" dirty="0">
              <a:solidFill>
                <a:schemeClr val="accent2"/>
              </a:solidFill>
              <a:latin typeface="Arial" charset="0"/>
            </a:endParaRPr>
          </a:p>
        </p:txBody>
      </p:sp>
      <p:sp>
        <p:nvSpPr>
          <p:cNvPr id="54279" name="Line 6"/>
          <p:cNvSpPr>
            <a:spLocks noChangeShapeType="1"/>
          </p:cNvSpPr>
          <p:nvPr/>
        </p:nvSpPr>
        <p:spPr bwMode="auto">
          <a:xfrm flipV="1">
            <a:off x="1905000" y="3657600"/>
            <a:ext cx="1295400" cy="0"/>
          </a:xfrm>
          <a:prstGeom prst="line">
            <a:avLst/>
          </a:prstGeom>
          <a:noFill/>
          <a:ln w="1905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lIns="91383" tIns="45692" rIns="91383" bIns="45692" anchor="ctr"/>
          <a:lstStyle/>
          <a:p>
            <a:endParaRPr lang="en-US"/>
          </a:p>
        </p:txBody>
      </p:sp>
      <p:sp>
        <p:nvSpPr>
          <p:cNvPr id="54280" name="Freeform 7"/>
          <p:cNvSpPr>
            <a:spLocks/>
          </p:cNvSpPr>
          <p:nvPr/>
        </p:nvSpPr>
        <p:spPr bwMode="auto">
          <a:xfrm>
            <a:off x="2919414" y="4038601"/>
            <a:ext cx="257175" cy="1858963"/>
          </a:xfrm>
          <a:custGeom>
            <a:avLst/>
            <a:gdLst>
              <a:gd name="T0" fmla="*/ 209550 w 162"/>
              <a:gd name="T1" fmla="*/ 11716 h 1428"/>
              <a:gd name="T2" fmla="*/ 0 w 162"/>
              <a:gd name="T3" fmla="*/ 0 h 1428"/>
              <a:gd name="T4" fmla="*/ 0 w 162"/>
              <a:gd name="T5" fmla="*/ 1858963 h 1428"/>
              <a:gd name="T6" fmla="*/ 257175 w 162"/>
              <a:gd name="T7" fmla="*/ 1855058 h 1428"/>
              <a:gd name="T8" fmla="*/ 0 60000 65536"/>
              <a:gd name="T9" fmla="*/ 0 60000 65536"/>
              <a:gd name="T10" fmla="*/ 0 60000 65536"/>
              <a:gd name="T11" fmla="*/ 0 60000 65536"/>
              <a:gd name="T12" fmla="*/ 0 w 162"/>
              <a:gd name="T13" fmla="*/ 0 h 1428"/>
              <a:gd name="T14" fmla="*/ 162 w 162"/>
              <a:gd name="T15" fmla="*/ 1428 h 1428"/>
            </a:gdLst>
            <a:ahLst/>
            <a:cxnLst>
              <a:cxn ang="T8">
                <a:pos x="T0" y="T1"/>
              </a:cxn>
              <a:cxn ang="T9">
                <a:pos x="T2" y="T3"/>
              </a:cxn>
              <a:cxn ang="T10">
                <a:pos x="T4" y="T5"/>
              </a:cxn>
              <a:cxn ang="T11">
                <a:pos x="T6" y="T7"/>
              </a:cxn>
            </a:cxnLst>
            <a:rect l="T12" t="T13" r="T14" b="T15"/>
            <a:pathLst>
              <a:path w="162" h="1428">
                <a:moveTo>
                  <a:pt x="132" y="9"/>
                </a:moveTo>
                <a:lnTo>
                  <a:pt x="0" y="0"/>
                </a:lnTo>
                <a:lnTo>
                  <a:pt x="0" y="1428"/>
                </a:lnTo>
                <a:lnTo>
                  <a:pt x="162" y="1425"/>
                </a:lnTo>
              </a:path>
            </a:pathLst>
          </a:custGeom>
          <a:noFill/>
          <a:ln w="19050">
            <a:solidFill>
              <a:schemeClr val="accent2"/>
            </a:solidFill>
            <a:round/>
            <a:headEnd/>
            <a:tailEnd/>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endParaRPr lang="en-US"/>
          </a:p>
        </p:txBody>
      </p:sp>
      <p:sp>
        <p:nvSpPr>
          <p:cNvPr id="54281" name="Text Box 8"/>
          <p:cNvSpPr txBox="1">
            <a:spLocks noChangeArrowheads="1"/>
          </p:cNvSpPr>
          <p:nvPr/>
        </p:nvSpPr>
        <p:spPr bwMode="auto">
          <a:xfrm>
            <a:off x="1295401" y="4649796"/>
            <a:ext cx="1981200" cy="4000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i="1" dirty="0" smtClean="0">
                <a:solidFill>
                  <a:schemeClr val="accent2"/>
                </a:solidFill>
                <a:latin typeface="Arial" charset="0"/>
              </a:rPr>
              <a:t>header lines</a:t>
            </a:r>
            <a:endParaRPr lang="en-US" sz="2400" i="1" dirty="0">
              <a:solidFill>
                <a:schemeClr val="accent2"/>
              </a:solidFill>
              <a:latin typeface="Arial" charset="0"/>
            </a:endParaRPr>
          </a:p>
        </p:txBody>
      </p:sp>
      <p:sp>
        <p:nvSpPr>
          <p:cNvPr id="54282" name="Line 9"/>
          <p:cNvSpPr>
            <a:spLocks noChangeShapeType="1"/>
          </p:cNvSpPr>
          <p:nvPr/>
        </p:nvSpPr>
        <p:spPr bwMode="auto">
          <a:xfrm flipV="1">
            <a:off x="1981201" y="6019800"/>
            <a:ext cx="1066800" cy="152400"/>
          </a:xfrm>
          <a:prstGeom prst="line">
            <a:avLst/>
          </a:prstGeom>
          <a:noFill/>
          <a:ln w="1905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lIns="91383" tIns="45692" rIns="91383" bIns="45692" anchor="ctr"/>
          <a:lstStyle/>
          <a:p>
            <a:endParaRPr lang="en-US"/>
          </a:p>
        </p:txBody>
      </p:sp>
      <p:sp>
        <p:nvSpPr>
          <p:cNvPr id="54283" name="Text Box 10"/>
          <p:cNvSpPr txBox="1">
            <a:spLocks noChangeArrowheads="1"/>
          </p:cNvSpPr>
          <p:nvPr/>
        </p:nvSpPr>
        <p:spPr bwMode="auto">
          <a:xfrm>
            <a:off x="228600" y="5988057"/>
            <a:ext cx="2819400" cy="6462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i="1" dirty="0">
                <a:solidFill>
                  <a:schemeClr val="accent2"/>
                </a:solidFill>
                <a:latin typeface="Arial" charset="0"/>
              </a:rPr>
              <a:t>data</a:t>
            </a:r>
          </a:p>
          <a:p>
            <a:pPr algn="ctr"/>
            <a:r>
              <a:rPr lang="en-US" sz="1600" b="0" i="1" dirty="0">
                <a:solidFill>
                  <a:schemeClr val="accent2"/>
                </a:solidFill>
                <a:latin typeface="Arial" charset="0"/>
              </a:rPr>
              <a:t>e.g.,</a:t>
            </a:r>
            <a:r>
              <a:rPr lang="en-US" sz="1600" b="0" dirty="0">
                <a:solidFill>
                  <a:schemeClr val="accent2"/>
                </a:solidFill>
                <a:latin typeface="Arial" charset="0"/>
              </a:rPr>
              <a:t> requested HTML file</a:t>
            </a:r>
            <a:endParaRPr lang="en-US" sz="2400" b="0" dirty="0">
              <a:solidFill>
                <a:schemeClr val="accent2"/>
              </a:solidFill>
              <a:latin typeface="Arial" charset="0"/>
            </a:endParaRPr>
          </a:p>
        </p:txBody>
      </p:sp>
      <p:grpSp>
        <p:nvGrpSpPr>
          <p:cNvPr id="2" name="Group 26"/>
          <p:cNvGrpSpPr>
            <a:grpSpLocks/>
          </p:cNvGrpSpPr>
          <p:nvPr/>
        </p:nvGrpSpPr>
        <p:grpSpPr bwMode="auto">
          <a:xfrm>
            <a:off x="2362200" y="1752600"/>
            <a:ext cx="2704413" cy="2286000"/>
            <a:chOff x="1680" y="1152"/>
            <a:chExt cx="1488" cy="1248"/>
          </a:xfrm>
        </p:grpSpPr>
        <p:sp>
          <p:nvSpPr>
            <p:cNvPr id="54293" name="Oval 12"/>
            <p:cNvSpPr>
              <a:spLocks noChangeArrowheads="1"/>
            </p:cNvSpPr>
            <p:nvPr/>
          </p:nvSpPr>
          <p:spPr bwMode="auto">
            <a:xfrm>
              <a:off x="1680" y="1152"/>
              <a:ext cx="1488"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4294" name="Oval 13"/>
            <p:cNvSpPr>
              <a:spLocks noChangeArrowheads="1"/>
            </p:cNvSpPr>
            <p:nvPr/>
          </p:nvSpPr>
          <p:spPr bwMode="auto">
            <a:xfrm>
              <a:off x="2256" y="2160"/>
              <a:ext cx="912"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4295" name="AutoShape 14"/>
            <p:cNvCxnSpPr>
              <a:cxnSpLocks noChangeShapeType="1"/>
              <a:stCxn id="54293" idx="4"/>
              <a:endCxn id="54294" idx="0"/>
            </p:cNvCxnSpPr>
            <p:nvPr/>
          </p:nvCxnSpPr>
          <p:spPr bwMode="auto">
            <a:xfrm>
              <a:off x="2424" y="1392"/>
              <a:ext cx="288" cy="768"/>
            </a:xfrm>
            <a:prstGeom prst="straightConnector1">
              <a:avLst/>
            </a:prstGeom>
            <a:noFill/>
            <a:ln w="19050">
              <a:solidFill>
                <a:srgbClr val="0000FF"/>
              </a:solidFill>
              <a:round/>
              <a:headEnd type="triangle" w="med" len="med"/>
              <a:tailEnd type="triangle" w="med" len="med"/>
            </a:ln>
            <a:extLst>
              <a:ext uri="{909E8E84-426E-40dd-AFC4-6F175D3DCCD1}">
                <a14:hiddenFill xmlns="" xmlns:a14="http://schemas.microsoft.com/office/drawing/2010/main">
                  <a:noFill/>
                </a14:hiddenFill>
              </a:ext>
            </a:extLst>
          </p:spPr>
        </p:cxnSp>
      </p:grpSp>
      <p:grpSp>
        <p:nvGrpSpPr>
          <p:cNvPr id="3" name="Group 27"/>
          <p:cNvGrpSpPr>
            <a:grpSpLocks/>
          </p:cNvGrpSpPr>
          <p:nvPr/>
        </p:nvGrpSpPr>
        <p:grpSpPr bwMode="auto">
          <a:xfrm>
            <a:off x="4267200" y="1752600"/>
            <a:ext cx="2400300" cy="2286000"/>
            <a:chOff x="2688" y="1152"/>
            <a:chExt cx="1056" cy="1248"/>
          </a:xfrm>
        </p:grpSpPr>
        <p:sp>
          <p:nvSpPr>
            <p:cNvPr id="54290" name="Oval 16"/>
            <p:cNvSpPr>
              <a:spLocks noChangeArrowheads="1"/>
            </p:cNvSpPr>
            <p:nvPr/>
          </p:nvSpPr>
          <p:spPr bwMode="auto">
            <a:xfrm>
              <a:off x="2688" y="1152"/>
              <a:ext cx="1056"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4291" name="Oval 17"/>
            <p:cNvSpPr>
              <a:spLocks noChangeArrowheads="1"/>
            </p:cNvSpPr>
            <p:nvPr/>
          </p:nvSpPr>
          <p:spPr bwMode="auto">
            <a:xfrm>
              <a:off x="2784" y="2160"/>
              <a:ext cx="384"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4292" name="AutoShape 18"/>
            <p:cNvCxnSpPr>
              <a:cxnSpLocks noChangeShapeType="1"/>
              <a:stCxn id="54290" idx="4"/>
              <a:endCxn id="54291" idx="0"/>
            </p:cNvCxnSpPr>
            <p:nvPr/>
          </p:nvCxnSpPr>
          <p:spPr bwMode="auto">
            <a:xfrm flipH="1">
              <a:off x="2976" y="1392"/>
              <a:ext cx="240" cy="768"/>
            </a:xfrm>
            <a:prstGeom prst="straightConnector1">
              <a:avLst/>
            </a:prstGeom>
            <a:noFill/>
            <a:ln w="19050">
              <a:solidFill>
                <a:srgbClr val="0000FF"/>
              </a:solidFill>
              <a:round/>
              <a:headEnd type="triangle" w="med" len="med"/>
              <a:tailEnd type="triangle" w="med" len="med"/>
            </a:ln>
            <a:extLst>
              <a:ext uri="{909E8E84-426E-40dd-AFC4-6F175D3DCCD1}">
                <a14:hiddenFill xmlns="" xmlns:a14="http://schemas.microsoft.com/office/drawing/2010/main">
                  <a:noFill/>
                </a14:hiddenFill>
              </a:ext>
            </a:extLst>
          </p:spPr>
        </p:cxnSp>
      </p:grpSp>
      <p:grpSp>
        <p:nvGrpSpPr>
          <p:cNvPr id="4" name="Group 28"/>
          <p:cNvGrpSpPr>
            <a:grpSpLocks/>
          </p:cNvGrpSpPr>
          <p:nvPr/>
        </p:nvGrpSpPr>
        <p:grpSpPr bwMode="auto">
          <a:xfrm>
            <a:off x="5029200" y="1752600"/>
            <a:ext cx="3352800" cy="2286000"/>
            <a:chOff x="3120" y="1152"/>
            <a:chExt cx="1776" cy="1248"/>
          </a:xfrm>
        </p:grpSpPr>
        <p:sp>
          <p:nvSpPr>
            <p:cNvPr id="54287" name="Oval 20"/>
            <p:cNvSpPr>
              <a:spLocks noChangeArrowheads="1"/>
            </p:cNvSpPr>
            <p:nvPr/>
          </p:nvSpPr>
          <p:spPr bwMode="auto">
            <a:xfrm>
              <a:off x="3696" y="1152"/>
              <a:ext cx="1200"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4288" name="Oval 21"/>
            <p:cNvSpPr>
              <a:spLocks noChangeArrowheads="1"/>
            </p:cNvSpPr>
            <p:nvPr/>
          </p:nvSpPr>
          <p:spPr bwMode="auto">
            <a:xfrm>
              <a:off x="3120" y="2160"/>
              <a:ext cx="384"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4289" name="AutoShape 22"/>
            <p:cNvCxnSpPr>
              <a:cxnSpLocks noChangeShapeType="1"/>
              <a:stCxn id="54287" idx="4"/>
              <a:endCxn id="54288" idx="7"/>
            </p:cNvCxnSpPr>
            <p:nvPr/>
          </p:nvCxnSpPr>
          <p:spPr bwMode="auto">
            <a:xfrm flipH="1">
              <a:off x="3448" y="1392"/>
              <a:ext cx="848" cy="803"/>
            </a:xfrm>
            <a:prstGeom prst="straightConnector1">
              <a:avLst/>
            </a:prstGeom>
            <a:noFill/>
            <a:ln w="19050">
              <a:solidFill>
                <a:srgbClr val="0000FF"/>
              </a:solidFill>
              <a:round/>
              <a:headEnd type="triangle" w="med" len="med"/>
              <a:tailEnd type="triangle" w="med" len="med"/>
            </a:ln>
            <a:extLst>
              <a:ext uri="{909E8E84-426E-40dd-AFC4-6F175D3DCCD1}">
                <a14:hiddenFill xmlns="" xmlns:a14="http://schemas.microsoft.com/office/drawing/2010/main">
                  <a:noFill/>
                </a14:hiddenFill>
              </a:ext>
            </a:extLst>
          </p:spPr>
        </p:cxnSp>
      </p:grpSp>
    </p:spTree>
    <p:extLst>
      <p:ext uri="{BB962C8B-B14F-4D97-AF65-F5344CB8AC3E}">
        <p14:creationId xmlns:p14="http://schemas.microsoft.com/office/powerpoint/2010/main" val="17227950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5881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58819">
                                            <p:txEl>
                                              <p:pRg st="2" end="2"/>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588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8819"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lstStyle/>
          <a:p>
            <a:pPr>
              <a:tabLst>
                <a:tab pos="8234363" algn="r"/>
              </a:tabLst>
            </a:pPr>
            <a:r>
              <a:rPr lang="en-US" dirty="0">
                <a:latin typeface="Helvetica" charset="0"/>
                <a:ea typeface="ＭＳ Ｐゴシック" charset="0"/>
                <a:cs typeface="ＭＳ Ｐゴシック" charset="0"/>
              </a:rPr>
              <a:t>HTTP is </a:t>
            </a:r>
            <a:r>
              <a:rPr lang="en-US" i="1" dirty="0">
                <a:latin typeface="Helvetica" charset="0"/>
                <a:ea typeface="ＭＳ Ｐゴシック" charset="0"/>
                <a:cs typeface="ＭＳ Ｐゴシック" charset="0"/>
              </a:rPr>
              <a:t>Stateless</a:t>
            </a:r>
            <a:r>
              <a:rPr lang="en-US" dirty="0">
                <a:latin typeface="Helvetica" charset="0"/>
                <a:ea typeface="ＭＳ Ｐゴシック" charset="0"/>
                <a:cs typeface="ＭＳ Ｐゴシック" charset="0"/>
              </a:rPr>
              <a:t> </a:t>
            </a:r>
            <a:endParaRPr lang="en-US" sz="2400" dirty="0">
              <a:latin typeface="Helvetica" charset="0"/>
              <a:ea typeface="ＭＳ Ｐゴシック" charset="0"/>
              <a:cs typeface="ＭＳ Ｐゴシック" charset="0"/>
            </a:endParaRPr>
          </a:p>
        </p:txBody>
      </p:sp>
      <p:sp>
        <p:nvSpPr>
          <p:cNvPr id="1061891" name="Rectangle 3"/>
          <p:cNvSpPr>
            <a:spLocks noGrp="1" noChangeArrowheads="1"/>
          </p:cNvSpPr>
          <p:nvPr>
            <p:ph idx="1"/>
          </p:nvPr>
        </p:nvSpPr>
        <p:spPr>
          <a:xfrm>
            <a:off x="457200" y="1143000"/>
            <a:ext cx="8534400" cy="4987925"/>
          </a:xfrm>
        </p:spPr>
        <p:txBody>
          <a:bodyPr/>
          <a:lstStyle/>
          <a:p>
            <a:pPr>
              <a:lnSpc>
                <a:spcPct val="110000"/>
              </a:lnSpc>
            </a:pPr>
            <a:r>
              <a:rPr lang="en-US" dirty="0" smtClean="0">
                <a:latin typeface="Arial" charset="0"/>
                <a:ea typeface="Arial" charset="0"/>
                <a:cs typeface="Arial" charset="0"/>
              </a:rPr>
              <a:t>Each </a:t>
            </a:r>
            <a:r>
              <a:rPr lang="en-US" dirty="0">
                <a:latin typeface="Arial" charset="0"/>
                <a:ea typeface="Arial" charset="0"/>
                <a:cs typeface="Arial" charset="0"/>
              </a:rPr>
              <a:t>request-response </a:t>
            </a:r>
            <a:r>
              <a:rPr lang="en-US" dirty="0" smtClean="0">
                <a:latin typeface="Arial" charset="0"/>
                <a:ea typeface="Arial" charset="0"/>
                <a:cs typeface="Arial" charset="0"/>
              </a:rPr>
              <a:t>treated </a:t>
            </a:r>
            <a:r>
              <a:rPr lang="en-US" dirty="0">
                <a:latin typeface="Arial" charset="0"/>
                <a:ea typeface="Arial" charset="0"/>
                <a:cs typeface="Arial" charset="0"/>
              </a:rPr>
              <a:t>independently</a:t>
            </a:r>
          </a:p>
          <a:p>
            <a:pPr lvl="1">
              <a:lnSpc>
                <a:spcPct val="110000"/>
              </a:lnSpc>
            </a:pPr>
            <a:r>
              <a:rPr lang="en-US" dirty="0">
                <a:latin typeface="Arial" charset="0"/>
                <a:ea typeface="Arial" charset="0"/>
                <a:cs typeface="Arial" charset="0"/>
              </a:rPr>
              <a:t>Servers </a:t>
            </a:r>
            <a:r>
              <a:rPr lang="en-US" i="1" dirty="0">
                <a:latin typeface="Arial" charset="0"/>
                <a:ea typeface="Arial" charset="0"/>
                <a:cs typeface="Arial" charset="0"/>
              </a:rPr>
              <a:t>not</a:t>
            </a:r>
            <a:r>
              <a:rPr lang="en-US" dirty="0">
                <a:latin typeface="Arial" charset="0"/>
                <a:ea typeface="Arial" charset="0"/>
                <a:cs typeface="Arial" charset="0"/>
              </a:rPr>
              <a:t> required to retain </a:t>
            </a:r>
            <a:r>
              <a:rPr lang="en-US" dirty="0" smtClean="0">
                <a:latin typeface="Arial" charset="0"/>
                <a:ea typeface="Arial" charset="0"/>
                <a:cs typeface="Arial" charset="0"/>
              </a:rPr>
              <a:t>state for HTTP</a:t>
            </a:r>
          </a:p>
          <a:p>
            <a:pPr lvl="2">
              <a:lnSpc>
                <a:spcPct val="110000"/>
              </a:lnSpc>
            </a:pPr>
            <a:r>
              <a:rPr lang="en-US" i="1" dirty="0">
                <a:latin typeface="Arial" charset="0"/>
                <a:ea typeface="Arial" charset="0"/>
                <a:cs typeface="Arial" charset="0"/>
              </a:rPr>
              <a:t>T</a:t>
            </a:r>
            <a:r>
              <a:rPr lang="en-US" i="1" dirty="0" smtClean="0">
                <a:latin typeface="Arial" charset="0"/>
                <a:ea typeface="Arial" charset="0"/>
                <a:cs typeface="Arial" charset="0"/>
              </a:rPr>
              <a:t>he application may have lots of state, but not HTTP</a:t>
            </a:r>
          </a:p>
          <a:p>
            <a:pPr lvl="7">
              <a:lnSpc>
                <a:spcPct val="110000"/>
              </a:lnSpc>
            </a:pPr>
            <a:endParaRPr lang="en-US" dirty="0">
              <a:latin typeface="Arial" charset="0"/>
              <a:ea typeface="Arial" charset="0"/>
              <a:cs typeface="Arial" charset="0"/>
            </a:endParaRPr>
          </a:p>
          <a:p>
            <a:pPr>
              <a:lnSpc>
                <a:spcPct val="110000"/>
              </a:lnSpc>
            </a:pPr>
            <a:r>
              <a:rPr lang="en-US" b="1" dirty="0" smtClean="0">
                <a:latin typeface="Arial" charset="0"/>
                <a:ea typeface="Arial" charset="0"/>
                <a:cs typeface="Arial" charset="0"/>
              </a:rPr>
              <a:t>Good</a:t>
            </a:r>
            <a:r>
              <a:rPr lang="en-US" dirty="0" smtClean="0">
                <a:latin typeface="Arial" charset="0"/>
                <a:ea typeface="Arial" charset="0"/>
                <a:cs typeface="Arial" charset="0"/>
              </a:rPr>
              <a:t>: Improves </a:t>
            </a:r>
            <a:r>
              <a:rPr lang="en-US" dirty="0">
                <a:latin typeface="Arial" charset="0"/>
                <a:ea typeface="Arial" charset="0"/>
                <a:cs typeface="Arial" charset="0"/>
              </a:rPr>
              <a:t>scalability on the server-side</a:t>
            </a:r>
          </a:p>
          <a:p>
            <a:pPr lvl="1">
              <a:lnSpc>
                <a:spcPct val="110000"/>
              </a:lnSpc>
            </a:pPr>
            <a:r>
              <a:rPr lang="en-US" dirty="0" smtClean="0">
                <a:latin typeface="Arial" charset="0"/>
                <a:ea typeface="Arial" charset="0"/>
                <a:cs typeface="Arial" charset="0"/>
              </a:rPr>
              <a:t>Failure handling is easier</a:t>
            </a:r>
            <a:endParaRPr lang="en-US" dirty="0">
              <a:latin typeface="Arial" charset="0"/>
              <a:ea typeface="Arial" charset="0"/>
              <a:cs typeface="Arial" charset="0"/>
            </a:endParaRPr>
          </a:p>
          <a:p>
            <a:pPr lvl="1">
              <a:lnSpc>
                <a:spcPct val="110000"/>
              </a:lnSpc>
            </a:pPr>
            <a:r>
              <a:rPr lang="en-US" dirty="0">
                <a:latin typeface="Arial" charset="0"/>
                <a:ea typeface="Arial" charset="0"/>
                <a:cs typeface="Arial" charset="0"/>
              </a:rPr>
              <a:t>Can handle </a:t>
            </a:r>
            <a:r>
              <a:rPr lang="en-US" dirty="0" smtClean="0">
                <a:latin typeface="Arial" charset="0"/>
                <a:ea typeface="Arial" charset="0"/>
                <a:cs typeface="Arial" charset="0"/>
              </a:rPr>
              <a:t>higher </a:t>
            </a:r>
            <a:r>
              <a:rPr lang="en-US" dirty="0">
                <a:latin typeface="Arial" charset="0"/>
                <a:ea typeface="Arial" charset="0"/>
                <a:cs typeface="Arial" charset="0"/>
              </a:rPr>
              <a:t>rate of requests</a:t>
            </a:r>
          </a:p>
          <a:p>
            <a:pPr lvl="1">
              <a:lnSpc>
                <a:spcPct val="110000"/>
              </a:lnSpc>
            </a:pPr>
            <a:r>
              <a:rPr lang="en-US" dirty="0">
                <a:latin typeface="Arial" charset="0"/>
                <a:ea typeface="Arial" charset="0"/>
                <a:cs typeface="Arial" charset="0"/>
              </a:rPr>
              <a:t>Order of requests </a:t>
            </a:r>
            <a:r>
              <a:rPr lang="en-US" dirty="0" err="1">
                <a:latin typeface="Arial" charset="0"/>
                <a:ea typeface="Arial" charset="0"/>
                <a:cs typeface="Arial" charset="0"/>
              </a:rPr>
              <a:t>doesn</a:t>
            </a:r>
            <a:r>
              <a:rPr lang="ja-JP" altLang="en-US" dirty="0">
                <a:latin typeface="Arial" charset="0"/>
                <a:ea typeface="Arial" charset="0"/>
                <a:cs typeface="Arial" charset="0"/>
              </a:rPr>
              <a:t>’</a:t>
            </a:r>
            <a:r>
              <a:rPr lang="en-US" dirty="0">
                <a:latin typeface="Arial" charset="0"/>
                <a:ea typeface="Arial" charset="0"/>
                <a:cs typeface="Arial" charset="0"/>
              </a:rPr>
              <a:t>t </a:t>
            </a:r>
            <a:r>
              <a:rPr lang="en-US" dirty="0" smtClean="0">
                <a:latin typeface="Arial" charset="0"/>
                <a:ea typeface="Arial" charset="0"/>
                <a:cs typeface="Arial" charset="0"/>
              </a:rPr>
              <a:t>matter (to HTTP)</a:t>
            </a:r>
          </a:p>
          <a:p>
            <a:pPr lvl="8">
              <a:lnSpc>
                <a:spcPct val="110000"/>
              </a:lnSpc>
            </a:pPr>
            <a:endParaRPr lang="en-US" dirty="0">
              <a:latin typeface="Arial" charset="0"/>
              <a:ea typeface="Arial" charset="0"/>
              <a:cs typeface="Arial" charset="0"/>
            </a:endParaRPr>
          </a:p>
          <a:p>
            <a:pPr>
              <a:lnSpc>
                <a:spcPct val="110000"/>
              </a:lnSpc>
            </a:pPr>
            <a:r>
              <a:rPr lang="en-US" b="1" dirty="0" smtClean="0">
                <a:latin typeface="Arial" charset="0"/>
                <a:ea typeface="Arial" charset="0"/>
                <a:cs typeface="Arial" charset="0"/>
              </a:rPr>
              <a:t>Bad</a:t>
            </a:r>
            <a:r>
              <a:rPr lang="en-US" dirty="0" smtClean="0">
                <a:latin typeface="Arial" charset="0"/>
                <a:ea typeface="Arial" charset="0"/>
                <a:cs typeface="Arial" charset="0"/>
              </a:rPr>
              <a:t>: Some </a:t>
            </a:r>
            <a:r>
              <a:rPr lang="en-US" dirty="0">
                <a:latin typeface="Arial" charset="0"/>
                <a:ea typeface="Arial" charset="0"/>
                <a:cs typeface="Arial" charset="0"/>
              </a:rPr>
              <a:t>applications </a:t>
            </a:r>
            <a:r>
              <a:rPr lang="en-US" dirty="0">
                <a:solidFill>
                  <a:srgbClr val="FF0000"/>
                </a:solidFill>
                <a:latin typeface="Arial" charset="0"/>
                <a:ea typeface="Arial" charset="0"/>
                <a:cs typeface="Arial" charset="0"/>
              </a:rPr>
              <a:t>need</a:t>
            </a:r>
            <a:r>
              <a:rPr lang="en-US" dirty="0">
                <a:latin typeface="Arial" charset="0"/>
                <a:ea typeface="Arial" charset="0"/>
                <a:cs typeface="Arial" charset="0"/>
              </a:rPr>
              <a:t> persistent state</a:t>
            </a:r>
          </a:p>
          <a:p>
            <a:pPr lvl="1">
              <a:lnSpc>
                <a:spcPct val="110000"/>
              </a:lnSpc>
            </a:pPr>
            <a:r>
              <a:rPr lang="en-US" dirty="0">
                <a:latin typeface="Arial" charset="0"/>
                <a:ea typeface="Arial" charset="0"/>
                <a:cs typeface="Arial" charset="0"/>
              </a:rPr>
              <a:t>Need to uniquely identify user or store temporary info</a:t>
            </a:r>
          </a:p>
          <a:p>
            <a:pPr lvl="1">
              <a:lnSpc>
                <a:spcPct val="110000"/>
              </a:lnSpc>
            </a:pPr>
            <a:r>
              <a:rPr lang="en-US" i="1" dirty="0">
                <a:latin typeface="Arial" charset="0"/>
                <a:ea typeface="Arial" charset="0"/>
                <a:cs typeface="Arial" charset="0"/>
              </a:rPr>
              <a:t>e.g., </a:t>
            </a:r>
            <a:r>
              <a:rPr lang="en-US" dirty="0">
                <a:latin typeface="Arial" charset="0"/>
                <a:ea typeface="Arial" charset="0"/>
                <a:cs typeface="Arial" charset="0"/>
              </a:rPr>
              <a:t>Shopping cart, user </a:t>
            </a:r>
            <a:r>
              <a:rPr lang="en-US" dirty="0" smtClean="0">
                <a:latin typeface="Arial" charset="0"/>
                <a:ea typeface="Arial" charset="0"/>
                <a:cs typeface="Arial" charset="0"/>
              </a:rPr>
              <a:t>profiles</a:t>
            </a:r>
            <a:r>
              <a:rPr lang="en-US" dirty="0">
                <a:latin typeface="Arial" charset="0"/>
                <a:ea typeface="Arial" charset="0"/>
                <a:cs typeface="Arial" charset="0"/>
              </a:rPr>
              <a:t>, usage tracking, …</a:t>
            </a:r>
          </a:p>
        </p:txBody>
      </p:sp>
      <p:sp>
        <p:nvSpPr>
          <p:cNvPr id="62466"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1282981F-0397-0A45-A0C3-0849F45ECBCA}" type="slidenum">
              <a:rPr lang="en-US" sz="1400" b="0">
                <a:latin typeface="Times New Roman" charset="0"/>
              </a:rPr>
              <a:pPr eaLnBrk="1" hangingPunct="1"/>
              <a:t>35</a:t>
            </a:fld>
            <a:endParaRPr lang="en-US" sz="1400" b="0">
              <a:latin typeface="Times New Roman" charset="0"/>
            </a:endParaRPr>
          </a:p>
        </p:txBody>
      </p:sp>
    </p:spTree>
    <p:extLst>
      <p:ext uri="{BB962C8B-B14F-4D97-AF65-F5344CB8AC3E}">
        <p14:creationId xmlns:p14="http://schemas.microsoft.com/office/powerpoint/2010/main" val="2549480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18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18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618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189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6189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6189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61891">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61891">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61891">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6189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1891"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r>
              <a:rPr lang="en-US" dirty="0" smtClean="0"/>
              <a:t>How does a stateless protocol keep state?</a:t>
            </a:r>
            <a:endParaRPr lang="en-US" dirty="0"/>
          </a:p>
        </p:txBody>
      </p:sp>
    </p:spTree>
    <p:extLst>
      <p:ext uri="{BB962C8B-B14F-4D97-AF65-F5344CB8AC3E}">
        <p14:creationId xmlns:p14="http://schemas.microsoft.com/office/powerpoint/2010/main" val="865455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p:txBody>
          <a:bodyPr/>
          <a:lstStyle/>
          <a:p>
            <a:r>
              <a:rPr lang="en-US" sz="2000">
                <a:latin typeface="Helvetica" charset="0"/>
                <a:ea typeface="ＭＳ Ｐゴシック" charset="0"/>
                <a:cs typeface="ＭＳ Ｐゴシック" charset="0"/>
              </a:rPr>
              <a:t>State in a Stateless Protocol:</a:t>
            </a:r>
            <a:r>
              <a:rPr lang="en-US" sz="3200">
                <a:latin typeface="Helvetica" charset="0"/>
                <a:ea typeface="ＭＳ Ｐゴシック" charset="0"/>
                <a:cs typeface="ＭＳ Ｐゴシック" charset="0"/>
              </a:rPr>
              <a:t/>
            </a:r>
            <a:br>
              <a:rPr lang="en-US" sz="3200">
                <a:latin typeface="Helvetica" charset="0"/>
                <a:ea typeface="ＭＳ Ｐゴシック" charset="0"/>
                <a:cs typeface="ＭＳ Ｐゴシック" charset="0"/>
              </a:rPr>
            </a:br>
            <a:r>
              <a:rPr lang="en-US" sz="3200">
                <a:latin typeface="Helvetica" charset="0"/>
                <a:ea typeface="ＭＳ Ｐゴシック" charset="0"/>
                <a:cs typeface="ＭＳ Ｐゴシック" charset="0"/>
              </a:rPr>
              <a:t>Cookies</a:t>
            </a:r>
            <a:endParaRPr lang="en-US" sz="4000">
              <a:latin typeface="Helvetica" charset="0"/>
              <a:ea typeface="ＭＳ Ｐゴシック" charset="0"/>
              <a:cs typeface="ＭＳ Ｐゴシック" charset="0"/>
            </a:endParaRPr>
          </a:p>
        </p:txBody>
      </p:sp>
      <p:sp>
        <p:nvSpPr>
          <p:cNvPr id="1062915" name="Rectangle 3"/>
          <p:cNvSpPr>
            <a:spLocks noGrp="1" noChangeArrowheads="1"/>
          </p:cNvSpPr>
          <p:nvPr>
            <p:ph idx="1"/>
          </p:nvPr>
        </p:nvSpPr>
        <p:spPr>
          <a:noFill/>
        </p:spPr>
        <p:txBody>
          <a:bodyPr/>
          <a:lstStyle/>
          <a:p>
            <a:pPr>
              <a:lnSpc>
                <a:spcPct val="90000"/>
              </a:lnSpc>
            </a:pPr>
            <a:r>
              <a:rPr lang="en-US" sz="2400" i="1" dirty="0">
                <a:latin typeface="Arial" charset="0"/>
                <a:cs typeface="Arial" charset="0"/>
              </a:rPr>
              <a:t>Client-side</a:t>
            </a:r>
            <a:r>
              <a:rPr lang="en-US" sz="2400" dirty="0">
                <a:latin typeface="Arial" charset="0"/>
                <a:cs typeface="Arial" charset="0"/>
              </a:rPr>
              <a:t> state maintenance</a:t>
            </a:r>
            <a:endParaRPr lang="en-US" sz="2400" i="1" dirty="0">
              <a:latin typeface="Arial" charset="0"/>
              <a:cs typeface="Arial" charset="0"/>
            </a:endParaRPr>
          </a:p>
          <a:p>
            <a:pPr lvl="1">
              <a:lnSpc>
                <a:spcPct val="90000"/>
              </a:lnSpc>
            </a:pPr>
            <a:r>
              <a:rPr lang="en-US" sz="2000" dirty="0">
                <a:latin typeface="Arial" charset="0"/>
                <a:ea typeface="Arial" charset="0"/>
                <a:cs typeface="Arial" charset="0"/>
              </a:rPr>
              <a:t>Client stores small state on behalf of server</a:t>
            </a:r>
          </a:p>
          <a:p>
            <a:pPr lvl="1">
              <a:lnSpc>
                <a:spcPct val="90000"/>
              </a:lnSpc>
            </a:pPr>
            <a:r>
              <a:rPr lang="en-US" sz="2000" dirty="0">
                <a:latin typeface="Arial" charset="0"/>
                <a:ea typeface="Arial" charset="0"/>
                <a:cs typeface="Arial" charset="0"/>
              </a:rPr>
              <a:t>Client sends state in future requests to the server</a:t>
            </a:r>
          </a:p>
          <a:p>
            <a:pPr>
              <a:lnSpc>
                <a:spcPct val="90000"/>
              </a:lnSpc>
            </a:pPr>
            <a:r>
              <a:rPr lang="en-US" sz="2400" dirty="0">
                <a:latin typeface="Arial" charset="0"/>
                <a:cs typeface="Arial" charset="0"/>
              </a:rPr>
              <a:t>Can provide authentication</a:t>
            </a:r>
            <a:endParaRPr lang="en-US" dirty="0">
              <a:latin typeface="Arial" charset="0"/>
              <a:cs typeface="Arial" charset="0"/>
            </a:endParaRPr>
          </a:p>
        </p:txBody>
      </p:sp>
      <p:pic>
        <p:nvPicPr>
          <p:cNvPr id="64517" name="Picture 4" descr="j02920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3926" y="4016375"/>
            <a:ext cx="1868488" cy="17732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4518" name="Picture 5" descr="j02857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6613" y="4292601"/>
            <a:ext cx="2497137" cy="1535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62918" name="Freeform 6"/>
          <p:cNvSpPr>
            <a:spLocks/>
          </p:cNvSpPr>
          <p:nvPr/>
        </p:nvSpPr>
        <p:spPr bwMode="auto">
          <a:xfrm>
            <a:off x="2652713" y="3390900"/>
            <a:ext cx="3571875" cy="1201738"/>
          </a:xfrm>
          <a:custGeom>
            <a:avLst/>
            <a:gdLst>
              <a:gd name="T0" fmla="*/ 0 w 2250"/>
              <a:gd name="T1" fmla="*/ 1201738 h 488"/>
              <a:gd name="T2" fmla="*/ 1728788 w 2250"/>
              <a:gd name="T3" fmla="*/ 9850 h 488"/>
              <a:gd name="T4" fmla="*/ 3571875 w 2250"/>
              <a:gd name="T5" fmla="*/ 1142636 h 488"/>
              <a:gd name="T6" fmla="*/ 0 60000 65536"/>
              <a:gd name="T7" fmla="*/ 0 60000 65536"/>
              <a:gd name="T8" fmla="*/ 0 60000 65536"/>
              <a:gd name="T9" fmla="*/ 0 w 2250"/>
              <a:gd name="T10" fmla="*/ 0 h 488"/>
              <a:gd name="T11" fmla="*/ 2250 w 2250"/>
              <a:gd name="T12" fmla="*/ 488 h 488"/>
            </a:gdLst>
            <a:ahLst/>
            <a:cxnLst>
              <a:cxn ang="T6">
                <a:pos x="T0" y="T1"/>
              </a:cxn>
              <a:cxn ang="T7">
                <a:pos x="T2" y="T3"/>
              </a:cxn>
              <a:cxn ang="T8">
                <a:pos x="T4" y="T5"/>
              </a:cxn>
            </a:cxnLst>
            <a:rect l="T9" t="T10" r="T11" b="T12"/>
            <a:pathLst>
              <a:path w="2250" h="488">
                <a:moveTo>
                  <a:pt x="0" y="488"/>
                </a:moveTo>
                <a:cubicBezTo>
                  <a:pt x="357" y="248"/>
                  <a:pt x="714" y="8"/>
                  <a:pt x="1089" y="4"/>
                </a:cubicBezTo>
                <a:cubicBezTo>
                  <a:pt x="1464" y="0"/>
                  <a:pt x="1857" y="232"/>
                  <a:pt x="2250" y="464"/>
                </a:cubicBezTo>
              </a:path>
            </a:pathLst>
          </a:custGeom>
          <a:noFill/>
          <a:ln w="38100">
            <a:solidFill>
              <a:schemeClr val="tx1"/>
            </a:solidFill>
            <a:round/>
            <a:headEnd/>
            <a:tailEnd type="arrow" w="med" len="med"/>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endParaRPr lang="en-US"/>
          </a:p>
        </p:txBody>
      </p:sp>
      <p:sp>
        <p:nvSpPr>
          <p:cNvPr id="1062919" name="Text Box 7"/>
          <p:cNvSpPr txBox="1">
            <a:spLocks noChangeArrowheads="1"/>
          </p:cNvSpPr>
          <p:nvPr/>
        </p:nvSpPr>
        <p:spPr bwMode="auto">
          <a:xfrm>
            <a:off x="3687763" y="2928938"/>
            <a:ext cx="1465262"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2400"/>
              <a:t>Request</a:t>
            </a:r>
          </a:p>
        </p:txBody>
      </p:sp>
      <p:sp>
        <p:nvSpPr>
          <p:cNvPr id="1062920" name="Line 8"/>
          <p:cNvSpPr>
            <a:spLocks noChangeShapeType="1"/>
          </p:cNvSpPr>
          <p:nvPr/>
        </p:nvSpPr>
        <p:spPr bwMode="auto">
          <a:xfrm flipH="1">
            <a:off x="2690814" y="4887925"/>
            <a:ext cx="3494087" cy="1587"/>
          </a:xfrm>
          <a:prstGeom prst="line">
            <a:avLst/>
          </a:prstGeom>
          <a:noFill/>
          <a:ln w="38100">
            <a:solidFill>
              <a:schemeClr val="tx1"/>
            </a:solidFill>
            <a:round/>
            <a:headEnd/>
            <a:tailEnd type="arrow" w="lg" len="lg"/>
          </a:ln>
          <a:extLst>
            <a:ext uri="{909E8E84-426E-40dd-AFC4-6F175D3DCCD1}">
              <a14:hiddenFill xmlns="" xmlns:a14="http://schemas.microsoft.com/office/drawing/2010/main">
                <a:noFill/>
              </a14:hiddenFill>
            </a:ext>
          </a:extLst>
        </p:spPr>
        <p:txBody>
          <a:bodyPr wrap="none" lIns="91383" tIns="45692" rIns="91383" bIns="45692" anchor="ctr"/>
          <a:lstStyle/>
          <a:p>
            <a:endParaRPr lang="en-US"/>
          </a:p>
        </p:txBody>
      </p:sp>
      <p:sp>
        <p:nvSpPr>
          <p:cNvPr id="1062921" name="Text Box 9"/>
          <p:cNvSpPr txBox="1">
            <a:spLocks noChangeArrowheads="1"/>
          </p:cNvSpPr>
          <p:nvPr/>
        </p:nvSpPr>
        <p:spPr bwMode="auto">
          <a:xfrm>
            <a:off x="2927413" y="4143387"/>
            <a:ext cx="2957450" cy="8309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2400"/>
              <a:t>Response</a:t>
            </a:r>
          </a:p>
          <a:p>
            <a:pPr eaLnBrk="1" hangingPunct="1"/>
            <a:r>
              <a:rPr lang="en-US" sz="2400"/>
              <a:t>Set-Cookie: XYZ</a:t>
            </a:r>
          </a:p>
        </p:txBody>
      </p:sp>
      <p:sp>
        <p:nvSpPr>
          <p:cNvPr id="1062922" name="Freeform 10"/>
          <p:cNvSpPr>
            <a:spLocks/>
          </p:cNvSpPr>
          <p:nvPr/>
        </p:nvSpPr>
        <p:spPr bwMode="auto">
          <a:xfrm>
            <a:off x="2728913" y="5541963"/>
            <a:ext cx="3187700" cy="958850"/>
          </a:xfrm>
          <a:custGeom>
            <a:avLst/>
            <a:gdLst>
              <a:gd name="T0" fmla="*/ 0 w 2008"/>
              <a:gd name="T1" fmla="*/ 0 h 391"/>
              <a:gd name="T2" fmla="*/ 1689100 w 2008"/>
              <a:gd name="T3" fmla="*/ 949041 h 391"/>
              <a:gd name="T4" fmla="*/ 3187700 w 2008"/>
              <a:gd name="T5" fmla="*/ 58855 h 391"/>
              <a:gd name="T6" fmla="*/ 0 60000 65536"/>
              <a:gd name="T7" fmla="*/ 0 60000 65536"/>
              <a:gd name="T8" fmla="*/ 0 60000 65536"/>
              <a:gd name="T9" fmla="*/ 0 w 2008"/>
              <a:gd name="T10" fmla="*/ 0 h 391"/>
              <a:gd name="T11" fmla="*/ 2008 w 2008"/>
              <a:gd name="T12" fmla="*/ 391 h 391"/>
            </a:gdLst>
            <a:ahLst/>
            <a:cxnLst>
              <a:cxn ang="T6">
                <a:pos x="T0" y="T1"/>
              </a:cxn>
              <a:cxn ang="T7">
                <a:pos x="T2" y="T3"/>
              </a:cxn>
              <a:cxn ang="T8">
                <a:pos x="T4" y="T5"/>
              </a:cxn>
            </a:cxnLst>
            <a:rect l="T9" t="T10" r="T11" b="T12"/>
            <a:pathLst>
              <a:path w="2008" h="391">
                <a:moveTo>
                  <a:pt x="0" y="0"/>
                </a:moveTo>
                <a:cubicBezTo>
                  <a:pt x="364" y="191"/>
                  <a:pt x="729" y="383"/>
                  <a:pt x="1064" y="387"/>
                </a:cubicBezTo>
                <a:cubicBezTo>
                  <a:pt x="1399" y="391"/>
                  <a:pt x="1703" y="207"/>
                  <a:pt x="2008" y="24"/>
                </a:cubicBezTo>
              </a:path>
            </a:pathLst>
          </a:custGeom>
          <a:noFill/>
          <a:ln w="38100">
            <a:solidFill>
              <a:schemeClr val="tx1"/>
            </a:solidFill>
            <a:round/>
            <a:headEnd/>
            <a:tailEnd type="arrow" w="lg" len="lg"/>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endParaRPr lang="en-US"/>
          </a:p>
        </p:txBody>
      </p:sp>
      <p:sp>
        <p:nvSpPr>
          <p:cNvPr id="1062923" name="Text Box 11"/>
          <p:cNvSpPr txBox="1">
            <a:spLocks noChangeArrowheads="1"/>
          </p:cNvSpPr>
          <p:nvPr/>
        </p:nvSpPr>
        <p:spPr bwMode="auto">
          <a:xfrm>
            <a:off x="3277780" y="5334012"/>
            <a:ext cx="2221321" cy="8309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2400"/>
              <a:t>Request</a:t>
            </a:r>
          </a:p>
          <a:p>
            <a:pPr eaLnBrk="1" hangingPunct="1"/>
            <a:r>
              <a:rPr lang="en-US" sz="2400"/>
              <a:t>Cookie: XYZ</a:t>
            </a:r>
          </a:p>
        </p:txBody>
      </p:sp>
    </p:spTree>
    <p:extLst>
      <p:ext uri="{BB962C8B-B14F-4D97-AF65-F5344CB8AC3E}">
        <p14:creationId xmlns:p14="http://schemas.microsoft.com/office/powerpoint/2010/main" val="8070238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29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29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6291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2919"/>
                                        </p:tgtEl>
                                        <p:attrNameLst>
                                          <p:attrName>style.visibility</p:attrName>
                                        </p:attrNameLst>
                                      </p:cBhvr>
                                      <p:to>
                                        <p:strVal val="visible"/>
                                      </p:to>
                                    </p:set>
                                  </p:childTnLst>
                                  <p:subTnLst>
                                    <p:animClr clrSpc="rgb" dir="cw">
                                      <p:cBhvr override="childStyle">
                                        <p:cTn dur="1" fill="hold" display="0" masterRel="nextClick" afterEffect="1"/>
                                        <p:tgtEl>
                                          <p:spTgt spid="1062919"/>
                                        </p:tgtEl>
                                        <p:attrNameLst>
                                          <p:attrName>ppt_c</p:attrName>
                                        </p:attrNameLst>
                                      </p:cBhvr>
                                      <p:to>
                                        <a:schemeClr val="bg2"/>
                                      </p:to>
                                    </p:animClr>
                                  </p:subTnLst>
                                </p:cTn>
                              </p:par>
                              <p:par>
                                <p:cTn id="15" presetID="1" presetClass="entr" presetSubtype="0" fill="hold" grpId="0" nodeType="withEffect">
                                  <p:stCondLst>
                                    <p:cond delay="0"/>
                                  </p:stCondLst>
                                  <p:childTnLst>
                                    <p:set>
                                      <p:cBhvr>
                                        <p:cTn id="16" dur="1" fill="hold">
                                          <p:stCondLst>
                                            <p:cond delay="0"/>
                                          </p:stCondLst>
                                        </p:cTn>
                                        <p:tgtEl>
                                          <p:spTgt spid="1062918"/>
                                        </p:tgtEl>
                                        <p:attrNameLst>
                                          <p:attrName>style.visibility</p:attrName>
                                        </p:attrNameLst>
                                      </p:cBhvr>
                                      <p:to>
                                        <p:strVal val="visible"/>
                                      </p:to>
                                    </p:set>
                                  </p:childTnLst>
                                  <p:subTnLst>
                                    <p:animClr clrSpc="rgb" dir="cw">
                                      <p:cBhvr override="childStyle">
                                        <p:cTn dur="1" fill="hold" display="0" masterRel="nextClick" afterEffect="1"/>
                                        <p:tgtEl>
                                          <p:spTgt spid="1062918"/>
                                        </p:tgtEl>
                                        <p:attrNameLst>
                                          <p:attrName>ppt_c</p:attrName>
                                        </p:attrNameLst>
                                      </p:cBhvr>
                                      <p:to>
                                        <a:schemeClr val="bg2"/>
                                      </p:to>
                                    </p:animClr>
                                  </p:sub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62921"/>
                                        </p:tgtEl>
                                        <p:attrNameLst>
                                          <p:attrName>style.visibility</p:attrName>
                                        </p:attrNameLst>
                                      </p:cBhvr>
                                      <p:to>
                                        <p:strVal val="visible"/>
                                      </p:to>
                                    </p:set>
                                  </p:childTnLst>
                                  <p:subTnLst>
                                    <p:animClr clrSpc="rgb" dir="cw">
                                      <p:cBhvr override="childStyle">
                                        <p:cTn dur="1" fill="hold" display="0" masterRel="nextClick" afterEffect="1"/>
                                        <p:tgtEl>
                                          <p:spTgt spid="1062921"/>
                                        </p:tgtEl>
                                        <p:attrNameLst>
                                          <p:attrName>ppt_c</p:attrName>
                                        </p:attrNameLst>
                                      </p:cBhvr>
                                      <p:to>
                                        <a:schemeClr val="bg2"/>
                                      </p:to>
                                    </p:animClr>
                                  </p:subTnLst>
                                </p:cTn>
                              </p:par>
                              <p:par>
                                <p:cTn id="21" presetID="1" presetClass="entr" presetSubtype="0" fill="hold" grpId="0" nodeType="withEffect">
                                  <p:stCondLst>
                                    <p:cond delay="0"/>
                                  </p:stCondLst>
                                  <p:childTnLst>
                                    <p:set>
                                      <p:cBhvr>
                                        <p:cTn id="22" dur="1" fill="hold">
                                          <p:stCondLst>
                                            <p:cond delay="0"/>
                                          </p:stCondLst>
                                        </p:cTn>
                                        <p:tgtEl>
                                          <p:spTgt spid="1062920"/>
                                        </p:tgtEl>
                                        <p:attrNameLst>
                                          <p:attrName>style.visibility</p:attrName>
                                        </p:attrNameLst>
                                      </p:cBhvr>
                                      <p:to>
                                        <p:strVal val="visible"/>
                                      </p:to>
                                    </p:set>
                                  </p:childTnLst>
                                  <p:subTnLst>
                                    <p:animClr clrSpc="rgb" dir="cw">
                                      <p:cBhvr override="childStyle">
                                        <p:cTn dur="1" fill="hold" display="0" masterRel="nextClick" afterEffect="1"/>
                                        <p:tgtEl>
                                          <p:spTgt spid="1062920"/>
                                        </p:tgtEl>
                                        <p:attrNameLst>
                                          <p:attrName>ppt_c</p:attrName>
                                        </p:attrNameLst>
                                      </p:cBhvr>
                                      <p:to>
                                        <a:schemeClr val="bg2"/>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629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62922"/>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629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2915" grpId="0" build="p"/>
      <p:bldP spid="1062918" grpId="0" animBg="1"/>
      <p:bldP spid="1062919" grpId="0"/>
      <p:bldP spid="1062920" grpId="0" animBg="1"/>
      <p:bldP spid="1062921" grpId="0"/>
      <p:bldP spid="1062922" grpId="0" animBg="1"/>
      <p:bldP spid="106292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mtClean="0"/>
              <a:t>Any Questions?</a:t>
            </a:r>
            <a:endParaRPr lang="en-US"/>
          </a:p>
        </p:txBody>
      </p:sp>
      <p:sp>
        <p:nvSpPr>
          <p:cNvPr id="6" name="Subtitle 5"/>
          <p:cNvSpPr>
            <a:spLocks noGrp="1"/>
          </p:cNvSpPr>
          <p:nvPr>
            <p:ph type="subTitle" idx="1"/>
          </p:nvPr>
        </p:nvSpPr>
        <p:spPr/>
        <p:txBody>
          <a:bodyPr/>
          <a:lstStyle/>
          <a:p>
            <a:endParaRPr lang="en-US" dirty="0" smtClean="0"/>
          </a:p>
        </p:txBody>
      </p:sp>
      <p:sp>
        <p:nvSpPr>
          <p:cNvPr id="4" name="Slide Number Placeholder 3"/>
          <p:cNvSpPr>
            <a:spLocks noGrp="1"/>
          </p:cNvSpPr>
          <p:nvPr>
            <p:ph type="sldNum" sz="quarter" idx="12"/>
          </p:nvPr>
        </p:nvSpPr>
        <p:spPr/>
        <p:txBody>
          <a:bodyPr/>
          <a:lstStyle/>
          <a:p>
            <a:pPr>
              <a:defRPr/>
            </a:pPr>
            <a:fld id="{959EA10F-1B2C-564A-8529-6A1B9B53CF72}" type="slidenum">
              <a:rPr lang="en-US" altLang="en-US" smtClean="0"/>
              <a:pPr>
                <a:defRPr/>
              </a:pPr>
              <a:t>38</a:t>
            </a:fld>
            <a:endParaRPr lang="en-US" altLang="en-US"/>
          </a:p>
        </p:txBody>
      </p:sp>
    </p:spTree>
    <p:extLst>
      <p:ext uri="{BB962C8B-B14F-4D97-AF65-F5344CB8AC3E}">
        <p14:creationId xmlns:p14="http://schemas.microsoft.com/office/powerpoint/2010/main" val="11735515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ctrTitle"/>
          </p:nvPr>
        </p:nvSpPr>
        <p:spPr/>
        <p:txBody>
          <a:bodyPr/>
          <a:lstStyle/>
          <a:p>
            <a:r>
              <a:rPr lang="en-US" dirty="0" smtClean="0">
                <a:latin typeface="Helvetica" charset="0"/>
                <a:ea typeface="ＭＳ Ｐゴシック" charset="0"/>
                <a:cs typeface="ＭＳ Ｐゴシック" charset="0"/>
              </a:rPr>
              <a:t>HTTP Performance Issues</a:t>
            </a:r>
            <a:endParaRPr lang="en-US" dirty="0">
              <a:latin typeface="Helvetica" charset="0"/>
              <a:ea typeface="ＭＳ Ｐゴシック" charset="0"/>
              <a:cs typeface="ＭＳ Ｐゴシック" charset="0"/>
            </a:endParaRPr>
          </a:p>
        </p:txBody>
      </p:sp>
      <p:sp>
        <p:nvSpPr>
          <p:cNvPr id="3" name="Subtitle 2"/>
          <p:cNvSpPr>
            <a:spLocks noGrp="1"/>
          </p:cNvSpPr>
          <p:nvPr>
            <p:ph type="subTitle" idx="1"/>
          </p:nvPr>
        </p:nvSpPr>
        <p:spPr/>
        <p:txBody>
          <a:bodyPr/>
          <a:lstStyle/>
          <a:p>
            <a:endParaRPr lang="en-US"/>
          </a:p>
        </p:txBody>
      </p:sp>
      <p:sp>
        <p:nvSpPr>
          <p:cNvPr id="59394" name="Rectangle 4"/>
          <p:cNvSpPr>
            <a:spLocks noGrp="1" noChangeArrowheads="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33446981-F131-DC41-B9DA-356F147DB2AB}" type="slidenum">
              <a:rPr lang="en-US" sz="1400" b="0">
                <a:latin typeface="Times New Roman" charset="0"/>
              </a:rPr>
              <a:pPr eaLnBrk="1" hangingPunct="1"/>
              <a:t>39</a:t>
            </a:fld>
            <a:endParaRPr lang="en-US" sz="1400" b="0">
              <a:latin typeface="Times New Roman" charset="0"/>
            </a:endParaRPr>
          </a:p>
        </p:txBody>
      </p:sp>
    </p:spTree>
    <p:extLst>
      <p:ext uri="{BB962C8B-B14F-4D97-AF65-F5344CB8AC3E}">
        <p14:creationId xmlns:p14="http://schemas.microsoft.com/office/powerpoint/2010/main" val="15727514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1" name="Shape 1251"/>
          <p:cNvSpPr/>
          <p:nvPr/>
        </p:nvSpPr>
        <p:spPr>
          <a:xfrm>
            <a:off x="1089422" y="3795118"/>
            <a:ext cx="2821782" cy="164306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EBEBEB"/>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252" name="Shape 1252"/>
          <p:cNvSpPr/>
          <p:nvPr/>
        </p:nvSpPr>
        <p:spPr>
          <a:xfrm>
            <a:off x="1154712" y="3999005"/>
            <a:ext cx="1845373" cy="424223"/>
          </a:xfrm>
          <a:prstGeom prst="line">
            <a:avLst/>
          </a:prstGeom>
          <a:ln w="63500">
            <a:solidFill>
              <a:srgbClr val="D6D6D6"/>
            </a:solidFill>
            <a:miter lim="400000"/>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53" name="Shape 1253"/>
          <p:cNvSpPr/>
          <p:nvPr/>
        </p:nvSpPr>
        <p:spPr>
          <a:xfrm flipH="1">
            <a:off x="2394028" y="4465757"/>
            <a:ext cx="637954" cy="978196"/>
          </a:xfrm>
          <a:prstGeom prst="line">
            <a:avLst/>
          </a:prstGeom>
          <a:ln w="63500">
            <a:solidFill>
              <a:srgbClr val="D6D6D6"/>
            </a:solidFill>
            <a:miter lim="400000"/>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54" name="Shape 1254"/>
          <p:cNvSpPr/>
          <p:nvPr/>
        </p:nvSpPr>
        <p:spPr>
          <a:xfrm>
            <a:off x="2187773" y="5304234"/>
            <a:ext cx="357188" cy="357189"/>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255" name="Shape 1255"/>
          <p:cNvSpPr/>
          <p:nvPr/>
        </p:nvSpPr>
        <p:spPr>
          <a:xfrm flipH="1">
            <a:off x="3042614" y="3398737"/>
            <a:ext cx="585068" cy="981960"/>
          </a:xfrm>
          <a:prstGeom prst="line">
            <a:avLst/>
          </a:prstGeom>
          <a:ln w="63500">
            <a:solidFill>
              <a:srgbClr val="D6D6D6"/>
            </a:solidFill>
            <a:miter lim="400000"/>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56" name="Shape 1256"/>
          <p:cNvSpPr/>
          <p:nvPr/>
        </p:nvSpPr>
        <p:spPr>
          <a:xfrm flipH="1">
            <a:off x="3053246" y="4380248"/>
            <a:ext cx="1442696" cy="64245"/>
          </a:xfrm>
          <a:prstGeom prst="line">
            <a:avLst/>
          </a:prstGeom>
          <a:ln w="63500">
            <a:solidFill>
              <a:srgbClr val="D6D6D6"/>
            </a:solidFill>
            <a:miter lim="400000"/>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57" name="Shape 1257"/>
          <p:cNvSpPr/>
          <p:nvPr/>
        </p:nvSpPr>
        <p:spPr>
          <a:xfrm>
            <a:off x="2821781" y="4205883"/>
            <a:ext cx="446484" cy="446484"/>
          </a:xfrm>
          <a:prstGeom prst="roundRect">
            <a:avLst>
              <a:gd name="adj" fmla="val 30000"/>
            </a:avLst>
          </a:prstGeom>
          <a:solidFill>
            <a:srgbClr val="D6D6D6"/>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258" name="Shape 1258"/>
          <p:cNvSpPr/>
          <p:nvPr/>
        </p:nvSpPr>
        <p:spPr>
          <a:xfrm>
            <a:off x="1000125" y="3812976"/>
            <a:ext cx="357188" cy="357189"/>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260" name="Shape 1260"/>
          <p:cNvSpPr/>
          <p:nvPr/>
        </p:nvSpPr>
        <p:spPr>
          <a:xfrm>
            <a:off x="1259086" y="4277320"/>
            <a:ext cx="838980" cy="1071073"/>
          </a:xfrm>
          <a:prstGeom prst="line">
            <a:avLst/>
          </a:prstGeom>
          <a:ln w="76200">
            <a:solidFill>
              <a:srgbClr val="942193"/>
            </a:solidFill>
            <a:miter lim="400000"/>
            <a:headEnd type="stealth"/>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61" name="Shape 1261"/>
          <p:cNvSpPr/>
          <p:nvPr/>
        </p:nvSpPr>
        <p:spPr>
          <a:xfrm flipH="1">
            <a:off x="1447100" y="2626294"/>
            <a:ext cx="2843869" cy="1245766"/>
          </a:xfrm>
          <a:prstGeom prst="line">
            <a:avLst/>
          </a:prstGeom>
          <a:ln w="76200">
            <a:solidFill>
              <a:srgbClr val="942193"/>
            </a:solidFill>
            <a:miter lim="400000"/>
            <a:headEnd type="stealth"/>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63" name="Shape 1263"/>
          <p:cNvSpPr/>
          <p:nvPr/>
        </p:nvSpPr>
        <p:spPr>
          <a:xfrm>
            <a:off x="4393406" y="2312788"/>
            <a:ext cx="357188" cy="357189"/>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264" name="Shape 1264"/>
          <p:cNvSpPr/>
          <p:nvPr/>
        </p:nvSpPr>
        <p:spPr>
          <a:xfrm>
            <a:off x="4223742" y="1292671"/>
            <a:ext cx="1910953" cy="995461"/>
          </a:xfrm>
          <a:prstGeom prst="rect">
            <a:avLst/>
          </a:prstGeom>
          <a:ln w="12700">
            <a:miter lim="400000"/>
          </a:ln>
          <a:extLst>
            <a:ext uri="{C572A759-6A51-4108-AA02-DFA0A04FC94B}">
              <ma14:wrappingTextBoxFlag xmlns:ma14="http://schemas.microsoft.com/office/mac/drawingml/2011/main" val="1"/>
            </a:ext>
          </a:extLst>
        </p:spPr>
        <p:txBody>
          <a:bodyPr lIns="35717" tIns="35717" rIns="35717" bIns="35717" anchor="ctr">
            <a:spAutoFit/>
          </a:bodyPr>
          <a:lstStyle/>
          <a:p>
            <a:pPr lvl="0" algn="l">
              <a:defRPr sz="1800"/>
            </a:pPr>
            <a:r>
              <a:rPr sz="3000">
                <a:solidFill>
                  <a:srgbClr val="0096FF"/>
                </a:solidFill>
                <a:latin typeface="Calibri"/>
                <a:ea typeface="+mn-ea"/>
                <a:cs typeface="Calibri"/>
                <a:sym typeface="Calibri"/>
              </a:rPr>
              <a:t>root </a:t>
            </a:r>
          </a:p>
          <a:p>
            <a:pPr lvl="0" algn="l">
              <a:defRPr sz="1800"/>
            </a:pPr>
            <a:r>
              <a:rPr sz="3000">
                <a:solidFill>
                  <a:srgbClr val="0096FF"/>
                </a:solidFill>
                <a:latin typeface="Calibri"/>
                <a:ea typeface="+mn-ea"/>
                <a:cs typeface="Calibri"/>
                <a:sym typeface="Calibri"/>
              </a:rPr>
              <a:t>DNS server</a:t>
            </a:r>
          </a:p>
        </p:txBody>
      </p:sp>
      <p:sp>
        <p:nvSpPr>
          <p:cNvPr id="1268" name="Shape 1268"/>
          <p:cNvSpPr/>
          <p:nvPr/>
        </p:nvSpPr>
        <p:spPr>
          <a:xfrm>
            <a:off x="7715250" y="5045273"/>
            <a:ext cx="357188" cy="357189"/>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269" name="Shape 1269"/>
          <p:cNvSpPr/>
          <p:nvPr/>
        </p:nvSpPr>
        <p:spPr>
          <a:xfrm flipH="1">
            <a:off x="1572936" y="3598877"/>
            <a:ext cx="5297647" cy="440423"/>
          </a:xfrm>
          <a:prstGeom prst="line">
            <a:avLst/>
          </a:prstGeom>
          <a:ln w="76200">
            <a:solidFill>
              <a:srgbClr val="942193"/>
            </a:solidFill>
            <a:miter lim="400000"/>
            <a:headEnd type="stealth"/>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70" name="Shape 1270"/>
          <p:cNvSpPr/>
          <p:nvPr/>
        </p:nvSpPr>
        <p:spPr>
          <a:xfrm flipV="1">
            <a:off x="1518047" y="2780949"/>
            <a:ext cx="2772922" cy="1192762"/>
          </a:xfrm>
          <a:prstGeom prst="line">
            <a:avLst/>
          </a:prstGeom>
          <a:ln w="76200">
            <a:solidFill>
              <a:srgbClr val="942193"/>
            </a:solidFill>
            <a:miter lim="400000"/>
            <a:headEnd type="stealth"/>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71" name="Shape 1271"/>
          <p:cNvSpPr/>
          <p:nvPr/>
        </p:nvSpPr>
        <p:spPr>
          <a:xfrm flipV="1">
            <a:off x="1547768" y="3734052"/>
            <a:ext cx="5288719" cy="443666"/>
          </a:xfrm>
          <a:prstGeom prst="line">
            <a:avLst/>
          </a:prstGeom>
          <a:ln w="76200">
            <a:solidFill>
              <a:srgbClr val="942193"/>
            </a:solidFill>
            <a:miter lim="400000"/>
            <a:headEnd type="stealth"/>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72" name="Shape 1272"/>
          <p:cNvSpPr/>
          <p:nvPr/>
        </p:nvSpPr>
        <p:spPr>
          <a:xfrm flipH="1" flipV="1">
            <a:off x="1547768" y="4278385"/>
            <a:ext cx="6165910" cy="792760"/>
          </a:xfrm>
          <a:prstGeom prst="line">
            <a:avLst/>
          </a:prstGeom>
          <a:ln w="76200">
            <a:solidFill>
              <a:srgbClr val="942193"/>
            </a:solidFill>
            <a:miter lim="400000"/>
            <a:headEnd type="stealth"/>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73" name="Shape 1273"/>
          <p:cNvSpPr/>
          <p:nvPr/>
        </p:nvSpPr>
        <p:spPr>
          <a:xfrm>
            <a:off x="1472268" y="4404220"/>
            <a:ext cx="6165909" cy="805346"/>
          </a:xfrm>
          <a:prstGeom prst="line">
            <a:avLst/>
          </a:prstGeom>
          <a:ln w="76200">
            <a:solidFill>
              <a:srgbClr val="942193"/>
            </a:solidFill>
            <a:miter lim="400000"/>
            <a:headEnd type="stealth"/>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74" name="Shape 1274"/>
          <p:cNvSpPr/>
          <p:nvPr/>
        </p:nvSpPr>
        <p:spPr>
          <a:xfrm flipH="1" flipV="1">
            <a:off x="1157681" y="4404219"/>
            <a:ext cx="868261" cy="1119932"/>
          </a:xfrm>
          <a:prstGeom prst="line">
            <a:avLst/>
          </a:prstGeom>
          <a:ln w="76200">
            <a:solidFill>
              <a:srgbClr val="942193"/>
            </a:solidFill>
            <a:miter lim="400000"/>
            <a:headEnd type="stealth"/>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29" name="Shape 1144"/>
          <p:cNvSpPr/>
          <p:nvPr/>
        </p:nvSpPr>
        <p:spPr>
          <a:xfrm>
            <a:off x="2331152" y="5529938"/>
            <a:ext cx="3764848" cy="903128"/>
          </a:xfrm>
          <a:prstGeom prst="rect">
            <a:avLst/>
          </a:prstGeom>
          <a:ln w="12700">
            <a:miter lim="400000"/>
          </a:ln>
          <a:extLst>
            <a:ext uri="{C572A759-6A51-4108-AA02-DFA0A04FC94B}">
              <ma14:wrappingTextBoxFlag xmlns:ma14="http://schemas.microsoft.com/office/mac/drawingml/2011/main" val="1"/>
            </a:ext>
          </a:extLst>
        </p:spPr>
        <p:txBody>
          <a:bodyPr wrap="square" lIns="35717" tIns="35717" rIns="35717" bIns="35717" anchor="ctr">
            <a:spAutoFit/>
          </a:bodyPr>
          <a:lstStyle>
            <a:lvl1pPr>
              <a:defRPr b="1">
                <a:solidFill>
                  <a:srgbClr val="0096FF"/>
                </a:solidFill>
                <a:latin typeface="+mn-lt"/>
                <a:ea typeface="+mn-ea"/>
                <a:cs typeface="+mn-cs"/>
                <a:sym typeface="Calibri"/>
              </a:defRPr>
            </a:lvl1pPr>
          </a:lstStyle>
          <a:p>
            <a:pPr lvl="0" algn="l">
              <a:defRPr sz="1800" b="0">
                <a:solidFill>
                  <a:srgbClr val="000000"/>
                </a:solidFill>
              </a:defRPr>
            </a:pPr>
            <a:r>
              <a:rPr sz="3000" dirty="0">
                <a:latin typeface="Calibri"/>
                <a:cs typeface="Calibri"/>
              </a:rPr>
              <a:t>DNS </a:t>
            </a:r>
            <a:r>
              <a:rPr sz="3000" dirty="0" smtClean="0">
                <a:latin typeface="Calibri"/>
                <a:cs typeface="Calibri"/>
              </a:rPr>
              <a:t>client</a:t>
            </a:r>
            <a:r>
              <a:rPr lang="en-US" sz="3000" dirty="0" smtClean="0">
                <a:latin typeface="Calibri"/>
                <a:cs typeface="Calibri"/>
              </a:rPr>
              <a:t/>
            </a:r>
            <a:br>
              <a:rPr lang="en-US" sz="3000" dirty="0" smtClean="0">
                <a:latin typeface="Calibri"/>
                <a:cs typeface="Calibri"/>
              </a:rPr>
            </a:br>
            <a:r>
              <a:rPr lang="en-US" sz="2400" dirty="0" smtClean="0">
                <a:latin typeface="Calibri"/>
                <a:cs typeface="Calibri"/>
              </a:rPr>
              <a:t>(me.cs.berkeley.edu)</a:t>
            </a:r>
            <a:endParaRPr sz="2400" dirty="0">
              <a:latin typeface="Calibri"/>
              <a:cs typeface="Calibri"/>
            </a:endParaRPr>
          </a:p>
        </p:txBody>
      </p:sp>
      <p:sp>
        <p:nvSpPr>
          <p:cNvPr id="30" name="Shape 1146"/>
          <p:cNvSpPr/>
          <p:nvPr/>
        </p:nvSpPr>
        <p:spPr>
          <a:xfrm>
            <a:off x="741164" y="2895600"/>
            <a:ext cx="1857375" cy="533796"/>
          </a:xfrm>
          <a:prstGeom prst="rect">
            <a:avLst/>
          </a:prstGeom>
          <a:ln w="12700">
            <a:miter lim="400000"/>
          </a:ln>
          <a:extLst>
            <a:ext uri="{C572A759-6A51-4108-AA02-DFA0A04FC94B}">
              <ma14:wrappingTextBoxFlag xmlns:ma14="http://schemas.microsoft.com/office/mac/drawingml/2011/main" val="1"/>
            </a:ext>
          </a:extLst>
        </p:spPr>
        <p:txBody>
          <a:bodyPr lIns="35717" tIns="35717" rIns="35717" bIns="35717" anchor="ctr">
            <a:spAutoFit/>
          </a:bodyPr>
          <a:lstStyle>
            <a:lvl1pPr algn="l">
              <a:defRPr b="1">
                <a:solidFill>
                  <a:srgbClr val="0096FF"/>
                </a:solidFill>
                <a:latin typeface="+mn-lt"/>
                <a:ea typeface="+mn-ea"/>
                <a:cs typeface="+mn-cs"/>
                <a:sym typeface="Calibri"/>
              </a:defRPr>
            </a:lvl1pPr>
          </a:lstStyle>
          <a:p>
            <a:pPr lvl="0">
              <a:defRPr sz="1800" b="0">
                <a:solidFill>
                  <a:srgbClr val="000000"/>
                </a:solidFill>
              </a:defRPr>
            </a:pPr>
            <a:r>
              <a:rPr sz="3000" dirty="0">
                <a:latin typeface="Calibri"/>
                <a:cs typeface="Calibri"/>
              </a:rPr>
              <a:t>DNS server</a:t>
            </a:r>
          </a:p>
        </p:txBody>
      </p:sp>
      <p:sp>
        <p:nvSpPr>
          <p:cNvPr id="31" name="Shape 1146"/>
          <p:cNvSpPr/>
          <p:nvPr/>
        </p:nvSpPr>
        <p:spPr>
          <a:xfrm>
            <a:off x="152400" y="3322370"/>
            <a:ext cx="3505200" cy="441463"/>
          </a:xfrm>
          <a:prstGeom prst="rect">
            <a:avLst/>
          </a:prstGeom>
          <a:ln w="12700">
            <a:miter lim="400000"/>
          </a:ln>
          <a:extLst>
            <a:ext uri="{C572A759-6A51-4108-AA02-DFA0A04FC94B}">
              <ma14:wrappingTextBoxFlag xmlns:ma14="http://schemas.microsoft.com/office/mac/drawingml/2011/main" val="1"/>
            </a:ext>
          </a:extLst>
        </p:spPr>
        <p:txBody>
          <a:bodyPr wrap="square" lIns="35717" tIns="35717" rIns="35717" bIns="35717" anchor="ctr">
            <a:spAutoFit/>
          </a:bodyPr>
          <a:lstStyle>
            <a:lvl1pPr algn="l">
              <a:defRPr b="1">
                <a:solidFill>
                  <a:srgbClr val="0096FF"/>
                </a:solidFill>
                <a:latin typeface="+mn-lt"/>
                <a:ea typeface="+mn-ea"/>
                <a:cs typeface="+mn-cs"/>
                <a:sym typeface="Calibri"/>
              </a:defRPr>
            </a:lvl1pPr>
          </a:lstStyle>
          <a:p>
            <a:pPr lvl="0">
              <a:defRPr sz="1800" b="0">
                <a:solidFill>
                  <a:srgbClr val="000000"/>
                </a:solidFill>
              </a:defRPr>
            </a:pPr>
            <a:r>
              <a:rPr lang="en-US" sz="2400" dirty="0" smtClean="0">
                <a:latin typeface="Calibri"/>
                <a:cs typeface="Calibri"/>
              </a:rPr>
              <a:t>(</a:t>
            </a:r>
            <a:r>
              <a:rPr lang="en-US" sz="2400" dirty="0" err="1" smtClean="0">
                <a:latin typeface="Calibri"/>
                <a:cs typeface="Calibri"/>
              </a:rPr>
              <a:t>mydns.berkeley.edu</a:t>
            </a:r>
            <a:r>
              <a:rPr lang="en-US" sz="2400" dirty="0" smtClean="0">
                <a:latin typeface="Calibri"/>
                <a:cs typeface="Calibri"/>
              </a:rPr>
              <a:t>)</a:t>
            </a:r>
            <a:endParaRPr sz="2400" dirty="0">
              <a:latin typeface="Calibri"/>
              <a:cs typeface="Calibri"/>
            </a:endParaRPr>
          </a:p>
        </p:txBody>
      </p:sp>
      <p:sp>
        <p:nvSpPr>
          <p:cNvPr id="32" name="Shape 1149"/>
          <p:cNvSpPr/>
          <p:nvPr/>
        </p:nvSpPr>
        <p:spPr>
          <a:xfrm>
            <a:off x="6248400" y="3733800"/>
            <a:ext cx="1876425" cy="456852"/>
          </a:xfrm>
          <a:prstGeom prst="rect">
            <a:avLst/>
          </a:prstGeom>
          <a:solidFill>
            <a:schemeClr val="bg1"/>
          </a:solidFill>
          <a:ln w="12700">
            <a:miter lim="400000"/>
          </a:ln>
          <a:extLst>
            <a:ext uri="{C572A759-6A51-4108-AA02-DFA0A04FC94B}">
              <ma14:wrappingTextBoxFlag xmlns:ma14="http://schemas.microsoft.com/office/mac/drawingml/2011/main" val="1"/>
            </a:ext>
          </a:extLst>
        </p:spPr>
        <p:txBody>
          <a:bodyPr wrap="square" lIns="35717" tIns="35717" rIns="35717" bIns="35717" anchor="ctr">
            <a:spAutoFit/>
          </a:bodyPr>
          <a:lstStyle>
            <a:lvl1pPr algn="l">
              <a:defRPr sz="3600">
                <a:solidFill>
                  <a:srgbClr val="424242"/>
                </a:solidFill>
                <a:latin typeface="+mn-lt"/>
                <a:ea typeface="+mn-ea"/>
                <a:cs typeface="+mn-cs"/>
                <a:sym typeface="Calibri"/>
              </a:defRPr>
            </a:lvl1pPr>
          </a:lstStyle>
          <a:p>
            <a:pPr lvl="0">
              <a:defRPr sz="1800">
                <a:solidFill>
                  <a:srgbClr val="000000"/>
                </a:solidFill>
              </a:defRPr>
            </a:pPr>
            <a:r>
              <a:rPr sz="2500" dirty="0" smtClean="0">
                <a:solidFill>
                  <a:srgbClr val="0000FF"/>
                </a:solidFill>
                <a:latin typeface="Calibri"/>
                <a:cs typeface="Calibri"/>
              </a:rPr>
              <a:t>.</a:t>
            </a:r>
            <a:r>
              <a:rPr lang="en-US" sz="2500" dirty="0" smtClean="0">
                <a:solidFill>
                  <a:srgbClr val="0000FF"/>
                </a:solidFill>
                <a:latin typeface="Calibri"/>
                <a:cs typeface="Calibri"/>
              </a:rPr>
              <a:t>edu</a:t>
            </a:r>
            <a:r>
              <a:rPr sz="2500" dirty="0" smtClean="0">
                <a:solidFill>
                  <a:srgbClr val="0000FF"/>
                </a:solidFill>
                <a:latin typeface="Calibri"/>
                <a:cs typeface="Calibri"/>
              </a:rPr>
              <a:t> </a:t>
            </a:r>
            <a:r>
              <a:rPr sz="2500" dirty="0">
                <a:solidFill>
                  <a:srgbClr val="0000FF"/>
                </a:solidFill>
                <a:latin typeface="Calibri"/>
                <a:cs typeface="Calibri"/>
              </a:rPr>
              <a:t>servers</a:t>
            </a:r>
          </a:p>
        </p:txBody>
      </p:sp>
      <p:sp>
        <p:nvSpPr>
          <p:cNvPr id="33" name="Shape 1150"/>
          <p:cNvSpPr/>
          <p:nvPr/>
        </p:nvSpPr>
        <p:spPr>
          <a:xfrm>
            <a:off x="6553200" y="5102027"/>
            <a:ext cx="2209800" cy="841573"/>
          </a:xfrm>
          <a:prstGeom prst="rect">
            <a:avLst/>
          </a:prstGeom>
          <a:ln w="12700">
            <a:miter lim="400000"/>
          </a:ln>
          <a:extLst>
            <a:ext uri="{C572A759-6A51-4108-AA02-DFA0A04FC94B}">
              <ma14:wrappingTextBoxFlag xmlns:ma14="http://schemas.microsoft.com/office/mac/drawingml/2011/main" val="1"/>
            </a:ext>
          </a:extLst>
        </p:spPr>
        <p:txBody>
          <a:bodyPr wrap="square" lIns="35717" tIns="35717" rIns="35717" bIns="35717" anchor="ctr">
            <a:spAutoFit/>
          </a:bodyPr>
          <a:lstStyle>
            <a:lvl1pPr algn="l">
              <a:defRPr sz="3600">
                <a:solidFill>
                  <a:srgbClr val="424242"/>
                </a:solidFill>
                <a:latin typeface="+mn-lt"/>
                <a:ea typeface="+mn-ea"/>
                <a:cs typeface="+mn-cs"/>
                <a:sym typeface="Calibri"/>
              </a:defRPr>
            </a:lvl1pPr>
          </a:lstStyle>
          <a:p>
            <a:pPr lvl="0">
              <a:defRPr sz="1800">
                <a:solidFill>
                  <a:srgbClr val="000000"/>
                </a:solidFill>
              </a:defRPr>
            </a:pPr>
            <a:r>
              <a:rPr lang="en-US" sz="2500" dirty="0" err="1" smtClean="0">
                <a:solidFill>
                  <a:srgbClr val="0000FF"/>
                </a:solidFill>
                <a:latin typeface="Calibri"/>
                <a:cs typeface="Calibri"/>
              </a:rPr>
              <a:t>nyu.edu</a:t>
            </a:r>
            <a:r>
              <a:rPr sz="2500" dirty="0" smtClean="0">
                <a:solidFill>
                  <a:srgbClr val="0000FF"/>
                </a:solidFill>
                <a:latin typeface="Calibri"/>
                <a:cs typeface="Calibri"/>
              </a:rPr>
              <a:t>  </a:t>
            </a:r>
            <a:r>
              <a:rPr sz="2500" dirty="0">
                <a:solidFill>
                  <a:srgbClr val="0000FF"/>
                </a:solidFill>
                <a:latin typeface="Calibri"/>
                <a:cs typeface="Calibri"/>
              </a:rPr>
              <a:t>servers</a:t>
            </a:r>
          </a:p>
        </p:txBody>
      </p:sp>
      <p:sp>
        <p:nvSpPr>
          <p:cNvPr id="1265" name="Shape 1265"/>
          <p:cNvSpPr/>
          <p:nvPr/>
        </p:nvSpPr>
        <p:spPr>
          <a:xfrm>
            <a:off x="6920508" y="3518296"/>
            <a:ext cx="357188" cy="357189"/>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2" name="Title 1"/>
          <p:cNvSpPr>
            <a:spLocks noGrp="1"/>
          </p:cNvSpPr>
          <p:nvPr>
            <p:ph type="title"/>
          </p:nvPr>
        </p:nvSpPr>
        <p:spPr/>
        <p:txBody>
          <a:bodyPr/>
          <a:lstStyle/>
          <a:p>
            <a:r>
              <a:rPr lang="en-US" dirty="0" smtClean="0"/>
              <a:t>Iterative DNS Query</a:t>
            </a:r>
            <a:endParaRPr lang="en-US" dirty="0"/>
          </a:p>
        </p:txBody>
      </p:sp>
      <p:sp>
        <p:nvSpPr>
          <p:cNvPr id="34" name="TextBox 33"/>
          <p:cNvSpPr txBox="1"/>
          <p:nvPr/>
        </p:nvSpPr>
        <p:spPr>
          <a:xfrm>
            <a:off x="1518047" y="2706423"/>
            <a:ext cx="2855943" cy="400110"/>
          </a:xfrm>
          <a:prstGeom prst="rect">
            <a:avLst/>
          </a:prstGeom>
          <a:noFill/>
        </p:spPr>
        <p:txBody>
          <a:bodyPr wrap="square" rtlCol="0">
            <a:spAutoFit/>
          </a:bodyPr>
          <a:lstStyle/>
          <a:p>
            <a:r>
              <a:rPr lang="en-US" dirty="0" smtClean="0">
                <a:solidFill>
                  <a:srgbClr val="7030A0"/>
                </a:solidFill>
                <a:latin typeface="Arial" charset="0"/>
                <a:ea typeface="Arial" charset="0"/>
                <a:cs typeface="Arial" charset="0"/>
              </a:rPr>
              <a:t>Where is .</a:t>
            </a:r>
            <a:r>
              <a:rPr lang="en-US" dirty="0" err="1" smtClean="0">
                <a:solidFill>
                  <a:srgbClr val="7030A0"/>
                </a:solidFill>
                <a:latin typeface="Arial" charset="0"/>
                <a:ea typeface="Arial" charset="0"/>
                <a:cs typeface="Arial" charset="0"/>
              </a:rPr>
              <a:t>edu</a:t>
            </a:r>
            <a:r>
              <a:rPr lang="en-US" dirty="0" smtClean="0">
                <a:solidFill>
                  <a:srgbClr val="7030A0"/>
                </a:solidFill>
                <a:latin typeface="Arial" charset="0"/>
                <a:ea typeface="Arial" charset="0"/>
                <a:cs typeface="Arial" charset="0"/>
              </a:rPr>
              <a:t>?</a:t>
            </a:r>
            <a:endParaRPr lang="en-US" dirty="0">
              <a:solidFill>
                <a:srgbClr val="7030A0"/>
              </a:solidFill>
              <a:latin typeface="Arial" charset="0"/>
              <a:ea typeface="Arial" charset="0"/>
              <a:cs typeface="Arial" charset="0"/>
            </a:endParaRPr>
          </a:p>
        </p:txBody>
      </p:sp>
      <p:sp>
        <p:nvSpPr>
          <p:cNvPr id="35" name="TextBox 34"/>
          <p:cNvSpPr txBox="1"/>
          <p:nvPr/>
        </p:nvSpPr>
        <p:spPr>
          <a:xfrm>
            <a:off x="3477283" y="5078925"/>
            <a:ext cx="3359204" cy="400110"/>
          </a:xfrm>
          <a:prstGeom prst="rect">
            <a:avLst/>
          </a:prstGeom>
          <a:noFill/>
        </p:spPr>
        <p:txBody>
          <a:bodyPr wrap="square" rtlCol="0">
            <a:spAutoFit/>
          </a:bodyPr>
          <a:lstStyle/>
          <a:p>
            <a:r>
              <a:rPr lang="en-US" dirty="0" smtClean="0">
                <a:solidFill>
                  <a:srgbClr val="7030A0"/>
                </a:solidFill>
                <a:latin typeface="Arial" charset="0"/>
                <a:ea typeface="Arial" charset="0"/>
                <a:cs typeface="Arial" charset="0"/>
              </a:rPr>
              <a:t>Where is </a:t>
            </a:r>
            <a:r>
              <a:rPr lang="en-US" dirty="0" err="1" smtClean="0">
                <a:solidFill>
                  <a:srgbClr val="7030A0"/>
                </a:solidFill>
                <a:latin typeface="Arial" charset="0"/>
                <a:ea typeface="Arial" charset="0"/>
                <a:cs typeface="Arial" charset="0"/>
              </a:rPr>
              <a:t>www.nyu.edu</a:t>
            </a:r>
            <a:r>
              <a:rPr lang="en-US" dirty="0" smtClean="0">
                <a:solidFill>
                  <a:srgbClr val="7030A0"/>
                </a:solidFill>
                <a:latin typeface="Arial" charset="0"/>
                <a:ea typeface="Arial" charset="0"/>
                <a:cs typeface="Arial" charset="0"/>
              </a:rPr>
              <a:t>?</a:t>
            </a:r>
            <a:endParaRPr lang="en-US" dirty="0">
              <a:solidFill>
                <a:srgbClr val="7030A0"/>
              </a:solidFill>
              <a:latin typeface="Arial" charset="0"/>
              <a:ea typeface="Arial" charset="0"/>
              <a:cs typeface="Arial" charset="0"/>
            </a:endParaRPr>
          </a:p>
        </p:txBody>
      </p:sp>
      <p:sp>
        <p:nvSpPr>
          <p:cNvPr id="36" name="TextBox 35"/>
          <p:cNvSpPr txBox="1"/>
          <p:nvPr/>
        </p:nvSpPr>
        <p:spPr>
          <a:xfrm>
            <a:off x="3507763" y="3320026"/>
            <a:ext cx="2855943" cy="400110"/>
          </a:xfrm>
          <a:prstGeom prst="rect">
            <a:avLst/>
          </a:prstGeom>
          <a:noFill/>
        </p:spPr>
        <p:txBody>
          <a:bodyPr wrap="square" rtlCol="0">
            <a:spAutoFit/>
          </a:bodyPr>
          <a:lstStyle/>
          <a:p>
            <a:r>
              <a:rPr lang="en-US" dirty="0" smtClean="0">
                <a:solidFill>
                  <a:srgbClr val="7030A0"/>
                </a:solidFill>
                <a:latin typeface="Arial" charset="0"/>
                <a:ea typeface="Arial" charset="0"/>
                <a:cs typeface="Arial" charset="0"/>
              </a:rPr>
              <a:t>Where is </a:t>
            </a:r>
            <a:r>
              <a:rPr lang="en-US" dirty="0" err="1" smtClean="0">
                <a:solidFill>
                  <a:srgbClr val="7030A0"/>
                </a:solidFill>
                <a:latin typeface="Arial" charset="0"/>
                <a:ea typeface="Arial" charset="0"/>
                <a:cs typeface="Arial" charset="0"/>
              </a:rPr>
              <a:t>nyu.edu</a:t>
            </a:r>
            <a:r>
              <a:rPr lang="en-US" dirty="0" smtClean="0">
                <a:solidFill>
                  <a:srgbClr val="7030A0"/>
                </a:solidFill>
                <a:latin typeface="Arial" charset="0"/>
                <a:ea typeface="Arial" charset="0"/>
                <a:cs typeface="Arial" charset="0"/>
              </a:rPr>
              <a:t>?</a:t>
            </a:r>
            <a:endParaRPr lang="en-US" dirty="0">
              <a:solidFill>
                <a:srgbClr val="7030A0"/>
              </a:solidFill>
              <a:latin typeface="Arial" charset="0"/>
              <a:ea typeface="Arial" charset="0"/>
              <a:cs typeface="Arial" charset="0"/>
            </a:endParaRPr>
          </a:p>
        </p:txBody>
      </p:sp>
      <p:sp>
        <p:nvSpPr>
          <p:cNvPr id="37" name="AutoShape 11"/>
          <p:cNvSpPr>
            <a:spLocks noChangeArrowheads="1"/>
          </p:cNvSpPr>
          <p:nvPr/>
        </p:nvSpPr>
        <p:spPr bwMode="auto">
          <a:xfrm>
            <a:off x="152400" y="2683945"/>
            <a:ext cx="8839200" cy="914400"/>
          </a:xfrm>
          <a:prstGeom prst="wedgeRoundRectCallout">
            <a:avLst>
              <a:gd name="adj1" fmla="val -15332"/>
              <a:gd name="adj2" fmla="val -31764"/>
              <a:gd name="adj3" fmla="val 16667"/>
            </a:avLst>
          </a:prstGeom>
          <a:solidFill>
            <a:srgbClr val="FFCC99"/>
          </a:solidFill>
          <a:ln w="38100">
            <a:solidFill>
              <a:srgbClr val="CC0000"/>
            </a:solidFill>
            <a:miter lim="800000"/>
            <a:headEnd/>
            <a:tailEnd/>
          </a:ln>
        </p:spPr>
        <p:txBody>
          <a:bodyPr wrap="none" anchor="ctr"/>
          <a:lstStyle/>
          <a:p>
            <a:pPr algn="ctr"/>
            <a:r>
              <a:rPr lang="en-US" sz="2800" dirty="0" smtClean="0">
                <a:latin typeface="+mn-lt"/>
              </a:rPr>
              <a:t>What’s Wrong With This Slide?</a:t>
            </a:r>
            <a:endParaRPr lang="en-US" sz="2800" dirty="0">
              <a:latin typeface="+mn-lt"/>
            </a:endParaRPr>
          </a:p>
        </p:txBody>
      </p:sp>
      <p:sp>
        <p:nvSpPr>
          <p:cNvPr id="38" name="TextBox 37"/>
          <p:cNvSpPr txBox="1"/>
          <p:nvPr/>
        </p:nvSpPr>
        <p:spPr>
          <a:xfrm>
            <a:off x="490465" y="4723208"/>
            <a:ext cx="3359204" cy="400110"/>
          </a:xfrm>
          <a:prstGeom prst="rect">
            <a:avLst/>
          </a:prstGeom>
          <a:noFill/>
        </p:spPr>
        <p:txBody>
          <a:bodyPr wrap="square" rtlCol="0">
            <a:spAutoFit/>
          </a:bodyPr>
          <a:lstStyle/>
          <a:p>
            <a:r>
              <a:rPr lang="en-US" dirty="0" smtClean="0">
                <a:solidFill>
                  <a:srgbClr val="7030A0"/>
                </a:solidFill>
                <a:latin typeface="Arial" charset="0"/>
                <a:ea typeface="Arial" charset="0"/>
                <a:cs typeface="Arial" charset="0"/>
              </a:rPr>
              <a:t>Where is </a:t>
            </a:r>
            <a:r>
              <a:rPr lang="en-US" dirty="0" err="1" smtClean="0">
                <a:solidFill>
                  <a:srgbClr val="7030A0"/>
                </a:solidFill>
                <a:latin typeface="Arial" charset="0"/>
                <a:ea typeface="Arial" charset="0"/>
                <a:cs typeface="Arial" charset="0"/>
              </a:rPr>
              <a:t>www.nyu.edu</a:t>
            </a:r>
            <a:r>
              <a:rPr lang="en-US" dirty="0" smtClean="0">
                <a:solidFill>
                  <a:srgbClr val="7030A0"/>
                </a:solidFill>
                <a:latin typeface="Arial" charset="0"/>
                <a:ea typeface="Arial" charset="0"/>
                <a:cs typeface="Arial" charset="0"/>
              </a:rPr>
              <a:t>?</a:t>
            </a:r>
            <a:endParaRPr lang="en-US" dirty="0">
              <a:solidFill>
                <a:srgbClr val="7030A0"/>
              </a:solidFill>
              <a:latin typeface="Arial" charset="0"/>
              <a:ea typeface="Arial" charset="0"/>
              <a:cs typeface="Arial" charset="0"/>
            </a:endParaRPr>
          </a:p>
        </p:txBody>
      </p:sp>
    </p:spTree>
    <p:extLst>
      <p:ext uri="{BB962C8B-B14F-4D97-AF65-F5344CB8AC3E}">
        <p14:creationId xmlns:p14="http://schemas.microsoft.com/office/powerpoint/2010/main" val="1065175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p:tmAbs val="0"/>
                                  </p:iterate>
                                  <p:childTnLst>
                                    <p:set>
                                      <p:cBhvr>
                                        <p:cTn id="6" fill="hold"/>
                                        <p:tgtEl>
                                          <p:spTgt spid="1261"/>
                                        </p:tgtEl>
                                        <p:attrNameLst>
                                          <p:attrName>style.visibility</p:attrName>
                                        </p:attrNameLst>
                                      </p:cBhvr>
                                      <p:to>
                                        <p:strVal val="visible"/>
                                      </p:to>
                                    </p:set>
                                    <p:animEffect transition="in" filter="wipe(left)">
                                      <p:cBhvr>
                                        <p:cTn id="7" dur="1000"/>
                                        <p:tgtEl>
                                          <p:spTgt spid="1261"/>
                                        </p:tgtEl>
                                      </p:cBhvr>
                                    </p:animEffect>
                                  </p:childTnLst>
                                </p:cTn>
                              </p:par>
                              <p:par>
                                <p:cTn id="8" presetID="1"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2" fill="hold" grpId="0" nodeType="clickEffect">
                                  <p:stCondLst>
                                    <p:cond delay="0"/>
                                  </p:stCondLst>
                                  <p:iterate>
                                    <p:tmAbs val="0"/>
                                  </p:iterate>
                                  <p:childTnLst>
                                    <p:set>
                                      <p:cBhvr>
                                        <p:cTn id="13" fill="hold"/>
                                        <p:tgtEl>
                                          <p:spTgt spid="1270"/>
                                        </p:tgtEl>
                                        <p:attrNameLst>
                                          <p:attrName>style.visibility</p:attrName>
                                        </p:attrNameLst>
                                      </p:cBhvr>
                                      <p:to>
                                        <p:strVal val="visible"/>
                                      </p:to>
                                    </p:set>
                                    <p:animEffect transition="in" filter="wipe(right)">
                                      <p:cBhvr>
                                        <p:cTn id="14" dur="1000"/>
                                        <p:tgtEl>
                                          <p:spTgt spid="1270"/>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iterate>
                                    <p:tmAbs val="0"/>
                                  </p:iterate>
                                  <p:childTnLst>
                                    <p:set>
                                      <p:cBhvr>
                                        <p:cTn id="18" fill="hold"/>
                                        <p:tgtEl>
                                          <p:spTgt spid="1269"/>
                                        </p:tgtEl>
                                        <p:attrNameLst>
                                          <p:attrName>style.visibility</p:attrName>
                                        </p:attrNameLst>
                                      </p:cBhvr>
                                      <p:to>
                                        <p:strVal val="visible"/>
                                      </p:to>
                                    </p:set>
                                    <p:animEffect transition="in" filter="wipe(left)">
                                      <p:cBhvr>
                                        <p:cTn id="19" dur="1000"/>
                                        <p:tgtEl>
                                          <p:spTgt spid="1269"/>
                                        </p:tgtEl>
                                      </p:cBhvr>
                                    </p:animEffect>
                                  </p:childTnLst>
                                </p:cTn>
                              </p:par>
                              <p:par>
                                <p:cTn id="20" presetID="1" presetClass="entr" presetSubtype="0" fill="hold" grpId="0" nodeType="withEffect">
                                  <p:stCondLst>
                                    <p:cond delay="0"/>
                                  </p:stCondLst>
                                  <p:childTnLst>
                                    <p:set>
                                      <p:cBhvr>
                                        <p:cTn id="21" dur="1" fill="hold">
                                          <p:stCondLst>
                                            <p:cond delay="0"/>
                                          </p:stCondLst>
                                        </p:cTn>
                                        <p:tgtEl>
                                          <p:spTgt spid="3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grpId="0" nodeType="clickEffect">
                                  <p:stCondLst>
                                    <p:cond delay="0"/>
                                  </p:stCondLst>
                                  <p:iterate>
                                    <p:tmAbs val="0"/>
                                  </p:iterate>
                                  <p:childTnLst>
                                    <p:set>
                                      <p:cBhvr>
                                        <p:cTn id="25" fill="hold"/>
                                        <p:tgtEl>
                                          <p:spTgt spid="1271"/>
                                        </p:tgtEl>
                                        <p:attrNameLst>
                                          <p:attrName>style.visibility</p:attrName>
                                        </p:attrNameLst>
                                      </p:cBhvr>
                                      <p:to>
                                        <p:strVal val="visible"/>
                                      </p:to>
                                    </p:set>
                                    <p:animEffect transition="in" filter="wipe(right)">
                                      <p:cBhvr>
                                        <p:cTn id="26" dur="1000"/>
                                        <p:tgtEl>
                                          <p:spTgt spid="127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iterate>
                                    <p:tmAbs val="0"/>
                                  </p:iterate>
                                  <p:childTnLst>
                                    <p:set>
                                      <p:cBhvr>
                                        <p:cTn id="30" fill="hold"/>
                                        <p:tgtEl>
                                          <p:spTgt spid="1272"/>
                                        </p:tgtEl>
                                        <p:attrNameLst>
                                          <p:attrName>style.visibility</p:attrName>
                                        </p:attrNameLst>
                                      </p:cBhvr>
                                      <p:to>
                                        <p:strVal val="visible"/>
                                      </p:to>
                                    </p:set>
                                    <p:animEffect transition="in" filter="wipe(left)">
                                      <p:cBhvr>
                                        <p:cTn id="31" dur="1000"/>
                                        <p:tgtEl>
                                          <p:spTgt spid="1272"/>
                                        </p:tgtEl>
                                      </p:cBhvr>
                                    </p:animEffect>
                                  </p:childTnLst>
                                </p:cTn>
                              </p:par>
                              <p:par>
                                <p:cTn id="32" presetID="1" presetClass="entr" presetSubtype="0" fill="hold" grpId="0" nodeType="withEffect">
                                  <p:stCondLst>
                                    <p:cond delay="0"/>
                                  </p:stCondLst>
                                  <p:childTnLst>
                                    <p:set>
                                      <p:cBhvr>
                                        <p:cTn id="33" dur="1" fill="hold">
                                          <p:stCondLst>
                                            <p:cond delay="0"/>
                                          </p:stCondLst>
                                        </p:cTn>
                                        <p:tgtEl>
                                          <p:spTgt spid="3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grpId="0" nodeType="clickEffect">
                                  <p:stCondLst>
                                    <p:cond delay="0"/>
                                  </p:stCondLst>
                                  <p:iterate>
                                    <p:tmAbs val="0"/>
                                  </p:iterate>
                                  <p:childTnLst>
                                    <p:set>
                                      <p:cBhvr>
                                        <p:cTn id="37" fill="hold"/>
                                        <p:tgtEl>
                                          <p:spTgt spid="1273"/>
                                        </p:tgtEl>
                                        <p:attrNameLst>
                                          <p:attrName>style.visibility</p:attrName>
                                        </p:attrNameLst>
                                      </p:cBhvr>
                                      <p:to>
                                        <p:strVal val="visible"/>
                                      </p:to>
                                    </p:set>
                                    <p:animEffect transition="in" filter="wipe(right)">
                                      <p:cBhvr>
                                        <p:cTn id="38" dur="1000"/>
                                        <p:tgtEl>
                                          <p:spTgt spid="1273"/>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iterate>
                                    <p:tmAbs val="0"/>
                                  </p:iterate>
                                  <p:childTnLst>
                                    <p:set>
                                      <p:cBhvr>
                                        <p:cTn id="42" fill="hold"/>
                                        <p:tgtEl>
                                          <p:spTgt spid="1274"/>
                                        </p:tgtEl>
                                        <p:attrNameLst>
                                          <p:attrName>style.visibility</p:attrName>
                                        </p:attrNameLst>
                                      </p:cBhvr>
                                      <p:to>
                                        <p:strVal val="visible"/>
                                      </p:to>
                                    </p:set>
                                    <p:animEffect transition="in" filter="wipe(up)">
                                      <p:cBhvr>
                                        <p:cTn id="43" dur="1000"/>
                                        <p:tgtEl>
                                          <p:spTgt spid="1274"/>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1" grpId="0" animBg="1" advAuto="0"/>
      <p:bldP spid="1269" grpId="0" animBg="1" advAuto="0"/>
      <p:bldP spid="1270" grpId="0" animBg="1" advAuto="0"/>
      <p:bldP spid="1271" grpId="0" animBg="1" advAuto="0"/>
      <p:bldP spid="1272" grpId="0" animBg="1" advAuto="0"/>
      <p:bldP spid="1273" grpId="0" animBg="1" advAuto="0"/>
      <p:bldP spid="1274" grpId="0" animBg="1" advAuto="0"/>
      <p:bldP spid="34" grpId="0"/>
      <p:bldP spid="35" grpId="0"/>
      <p:bldP spid="36" grpId="0"/>
      <p:bldP spid="3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Goals</a:t>
            </a:r>
            <a:endParaRPr lang="en-US" dirty="0"/>
          </a:p>
        </p:txBody>
      </p:sp>
      <p:sp>
        <p:nvSpPr>
          <p:cNvPr id="3" name="Content Placeholder 2"/>
          <p:cNvSpPr>
            <a:spLocks noGrp="1"/>
          </p:cNvSpPr>
          <p:nvPr>
            <p:ph idx="1"/>
          </p:nvPr>
        </p:nvSpPr>
        <p:spPr/>
        <p:txBody>
          <a:bodyPr/>
          <a:lstStyle/>
          <a:p>
            <a:r>
              <a:rPr lang="en-US" dirty="0" smtClean="0"/>
              <a:t>User</a:t>
            </a:r>
          </a:p>
          <a:p>
            <a:pPr lvl="1"/>
            <a:r>
              <a:rPr lang="en-US" dirty="0" smtClean="0"/>
              <a:t>Fast downloads</a:t>
            </a:r>
          </a:p>
          <a:p>
            <a:pPr lvl="1"/>
            <a:r>
              <a:rPr lang="en-US" dirty="0"/>
              <a:t>H</a:t>
            </a:r>
            <a:r>
              <a:rPr lang="en-US" dirty="0" smtClean="0"/>
              <a:t>igh availability </a:t>
            </a:r>
          </a:p>
          <a:p>
            <a:endParaRPr lang="en-US" dirty="0"/>
          </a:p>
          <a:p>
            <a:r>
              <a:rPr lang="en-US" dirty="0" smtClean="0"/>
              <a:t>Content provider</a:t>
            </a:r>
          </a:p>
          <a:p>
            <a:pPr lvl="1"/>
            <a:r>
              <a:rPr lang="en-US" dirty="0"/>
              <a:t>H</a:t>
            </a:r>
            <a:r>
              <a:rPr lang="en-US" dirty="0" smtClean="0"/>
              <a:t>appy users (hence, above)</a:t>
            </a:r>
          </a:p>
          <a:p>
            <a:pPr lvl="1"/>
            <a:r>
              <a:rPr lang="en-US" dirty="0"/>
              <a:t>C</a:t>
            </a:r>
            <a:r>
              <a:rPr lang="en-US" dirty="0" smtClean="0"/>
              <a:t>ost-effective infrastructure  </a:t>
            </a:r>
          </a:p>
          <a:p>
            <a:pPr lvl="1"/>
            <a:endParaRPr lang="en-US" dirty="0"/>
          </a:p>
          <a:p>
            <a:r>
              <a:rPr lang="en-US" dirty="0" smtClean="0"/>
              <a:t>Network (secondary) </a:t>
            </a:r>
          </a:p>
          <a:p>
            <a:pPr lvl="1"/>
            <a:r>
              <a:rPr lang="en-US" dirty="0"/>
              <a:t>A</a:t>
            </a:r>
            <a:r>
              <a:rPr lang="en-US" dirty="0" smtClean="0"/>
              <a:t>void overload</a:t>
            </a:r>
          </a:p>
          <a:p>
            <a:pPr lvl="1"/>
            <a:endParaRPr lang="en-US" dirty="0" smtClean="0"/>
          </a:p>
          <a:p>
            <a:pPr lvl="1"/>
            <a:endParaRPr lang="en-US" dirty="0"/>
          </a:p>
        </p:txBody>
      </p:sp>
    </p:spTree>
    <p:extLst>
      <p:ext uri="{BB962C8B-B14F-4D97-AF65-F5344CB8AC3E}">
        <p14:creationId xmlns:p14="http://schemas.microsoft.com/office/powerpoint/2010/main" val="11406906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a:t>
            </a:r>
            <a:endParaRPr lang="en-US" dirty="0"/>
          </a:p>
        </p:txBody>
      </p:sp>
      <p:sp>
        <p:nvSpPr>
          <p:cNvPr id="3" name="Content Placeholder 2"/>
          <p:cNvSpPr>
            <a:spLocks noGrp="1"/>
          </p:cNvSpPr>
          <p:nvPr>
            <p:ph idx="1"/>
          </p:nvPr>
        </p:nvSpPr>
        <p:spPr/>
        <p:txBody>
          <a:bodyPr/>
          <a:lstStyle/>
          <a:p>
            <a:r>
              <a:rPr lang="en-US" dirty="0" smtClean="0"/>
              <a:t>User</a:t>
            </a:r>
          </a:p>
          <a:p>
            <a:pPr lvl="1"/>
            <a:r>
              <a:rPr lang="en-US" dirty="0"/>
              <a:t>F</a:t>
            </a:r>
            <a:r>
              <a:rPr lang="en-US" dirty="0" smtClean="0"/>
              <a:t>ast downloads</a:t>
            </a:r>
          </a:p>
          <a:p>
            <a:pPr lvl="1"/>
            <a:r>
              <a:rPr lang="en-US" dirty="0"/>
              <a:t>H</a:t>
            </a:r>
            <a:r>
              <a:rPr lang="en-US" dirty="0" smtClean="0"/>
              <a:t>igh availability </a:t>
            </a:r>
          </a:p>
          <a:p>
            <a:endParaRPr lang="en-US" dirty="0"/>
          </a:p>
          <a:p>
            <a:r>
              <a:rPr lang="en-US" dirty="0" smtClean="0"/>
              <a:t>Content provider</a:t>
            </a:r>
          </a:p>
          <a:p>
            <a:pPr lvl="1"/>
            <a:r>
              <a:rPr lang="en-US" dirty="0">
                <a:solidFill>
                  <a:schemeClr val="bg2">
                    <a:lumMod val="60000"/>
                    <a:lumOff val="40000"/>
                  </a:schemeClr>
                </a:solidFill>
              </a:rPr>
              <a:t>H</a:t>
            </a:r>
            <a:r>
              <a:rPr lang="en-US" dirty="0" smtClean="0">
                <a:solidFill>
                  <a:schemeClr val="bg2">
                    <a:lumMod val="60000"/>
                    <a:lumOff val="40000"/>
                  </a:schemeClr>
                </a:solidFill>
              </a:rPr>
              <a:t>appy users (hence, above)</a:t>
            </a:r>
          </a:p>
          <a:p>
            <a:pPr lvl="1"/>
            <a:r>
              <a:rPr lang="en-US" dirty="0" smtClean="0"/>
              <a:t>Cost-effective delivery infrastructure  </a:t>
            </a:r>
          </a:p>
          <a:p>
            <a:pPr lvl="1"/>
            <a:endParaRPr lang="en-US" dirty="0"/>
          </a:p>
          <a:p>
            <a:r>
              <a:rPr lang="en-US" dirty="0" smtClean="0"/>
              <a:t>Network (secondary) </a:t>
            </a:r>
          </a:p>
          <a:p>
            <a:pPr lvl="1"/>
            <a:r>
              <a:rPr lang="en-US" dirty="0"/>
              <a:t>A</a:t>
            </a:r>
            <a:r>
              <a:rPr lang="en-US" dirty="0" smtClean="0"/>
              <a:t>void overload</a:t>
            </a:r>
          </a:p>
          <a:p>
            <a:pPr lvl="1"/>
            <a:endParaRPr lang="en-US" dirty="0" smtClean="0"/>
          </a:p>
          <a:p>
            <a:pPr lvl="1"/>
            <a:endParaRPr lang="en-US" dirty="0"/>
          </a:p>
        </p:txBody>
      </p:sp>
      <p:grpSp>
        <p:nvGrpSpPr>
          <p:cNvPr id="33" name="Group 32"/>
          <p:cNvGrpSpPr/>
          <p:nvPr/>
        </p:nvGrpSpPr>
        <p:grpSpPr>
          <a:xfrm>
            <a:off x="4191000" y="1066800"/>
            <a:ext cx="2895600" cy="1143000"/>
            <a:chOff x="4191000" y="1066800"/>
            <a:chExt cx="2895600" cy="1143000"/>
          </a:xfrm>
        </p:grpSpPr>
        <p:sp>
          <p:nvSpPr>
            <p:cNvPr id="4" name="Rounded Rectangle 3"/>
            <p:cNvSpPr/>
            <p:nvPr/>
          </p:nvSpPr>
          <p:spPr bwMode="auto">
            <a:xfrm>
              <a:off x="4191000" y="1066800"/>
              <a:ext cx="2895600" cy="1143000"/>
            </a:xfrm>
            <a:prstGeom prst="roundRect">
              <a:avLst/>
            </a:prstGeom>
            <a:solidFill>
              <a:srgbClr val="CCFFFF"/>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defTabSz="913836"/>
              <a:endParaRPr lang="en-US"/>
            </a:p>
          </p:txBody>
        </p:sp>
        <p:sp>
          <p:nvSpPr>
            <p:cNvPr id="5" name="TextBox 4"/>
            <p:cNvSpPr txBox="1"/>
            <p:nvPr/>
          </p:nvSpPr>
          <p:spPr>
            <a:xfrm>
              <a:off x="4419599" y="1066800"/>
              <a:ext cx="2355983" cy="1015663"/>
            </a:xfrm>
            <a:prstGeom prst="rect">
              <a:avLst/>
            </a:prstGeom>
            <a:noFill/>
          </p:spPr>
          <p:txBody>
            <a:bodyPr wrap="none" rtlCol="0">
              <a:spAutoFit/>
            </a:bodyPr>
            <a:lstStyle/>
            <a:p>
              <a:r>
                <a:rPr lang="en-US" dirty="0" smtClean="0">
                  <a:latin typeface="+mn-lt"/>
                </a:rPr>
                <a:t>Improve HTTP to </a:t>
              </a:r>
              <a:br>
                <a:rPr lang="en-US" dirty="0" smtClean="0">
                  <a:latin typeface="+mn-lt"/>
                </a:rPr>
              </a:br>
              <a:r>
                <a:rPr lang="en-US" dirty="0" smtClean="0">
                  <a:latin typeface="+mn-lt"/>
                </a:rPr>
                <a:t>compensate for </a:t>
              </a:r>
              <a:br>
                <a:rPr lang="en-US" dirty="0" smtClean="0">
                  <a:latin typeface="+mn-lt"/>
                </a:rPr>
              </a:br>
              <a:r>
                <a:rPr lang="en-US" dirty="0" smtClean="0">
                  <a:latin typeface="+mn-lt"/>
                </a:rPr>
                <a:t>TCP’s weak spots</a:t>
              </a:r>
              <a:endParaRPr lang="en-US" dirty="0">
                <a:latin typeface="+mn-lt"/>
              </a:endParaRPr>
            </a:p>
          </p:txBody>
        </p:sp>
      </p:grpSp>
      <p:cxnSp>
        <p:nvCxnSpPr>
          <p:cNvPr id="7" name="Straight Arrow Connector 6"/>
          <p:cNvCxnSpPr/>
          <p:nvPr/>
        </p:nvCxnSpPr>
        <p:spPr bwMode="auto">
          <a:xfrm flipH="1">
            <a:off x="2381119" y="1574631"/>
            <a:ext cx="1809881" cy="330369"/>
          </a:xfrm>
          <a:prstGeom prst="straightConnector1">
            <a:avLst/>
          </a:prstGeom>
          <a:noFill/>
          <a:ln w="12700" cap="flat" cmpd="sng" algn="ctr">
            <a:solidFill>
              <a:srgbClr val="FC0128"/>
            </a:solidFill>
            <a:prstDash val="solid"/>
            <a:round/>
            <a:headEnd type="none" w="med" len="med"/>
            <a:tailEnd type="arrow"/>
          </a:ln>
          <a:effectLst/>
        </p:spPr>
      </p:cxnSp>
    </p:spTree>
    <p:extLst>
      <p:ext uri="{BB962C8B-B14F-4D97-AF65-F5344CB8AC3E}">
        <p14:creationId xmlns:p14="http://schemas.microsoft.com/office/powerpoint/2010/main" val="1001708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a:t>
            </a:r>
            <a:endParaRPr lang="en-US" dirty="0"/>
          </a:p>
        </p:txBody>
      </p:sp>
      <p:sp>
        <p:nvSpPr>
          <p:cNvPr id="3" name="Content Placeholder 2"/>
          <p:cNvSpPr>
            <a:spLocks noGrp="1"/>
          </p:cNvSpPr>
          <p:nvPr>
            <p:ph idx="1"/>
          </p:nvPr>
        </p:nvSpPr>
        <p:spPr/>
        <p:txBody>
          <a:bodyPr/>
          <a:lstStyle/>
          <a:p>
            <a:r>
              <a:rPr lang="en-US" dirty="0" smtClean="0"/>
              <a:t>User</a:t>
            </a:r>
          </a:p>
          <a:p>
            <a:pPr lvl="1"/>
            <a:r>
              <a:rPr lang="en-US" dirty="0"/>
              <a:t>F</a:t>
            </a:r>
            <a:r>
              <a:rPr lang="en-US" dirty="0" smtClean="0"/>
              <a:t>ast downloads </a:t>
            </a:r>
          </a:p>
          <a:p>
            <a:pPr lvl="1"/>
            <a:r>
              <a:rPr lang="en-US" dirty="0"/>
              <a:t>H</a:t>
            </a:r>
            <a:r>
              <a:rPr lang="en-US" dirty="0" smtClean="0"/>
              <a:t>igh availability </a:t>
            </a:r>
          </a:p>
          <a:p>
            <a:endParaRPr lang="en-US" dirty="0"/>
          </a:p>
          <a:p>
            <a:r>
              <a:rPr lang="en-US" dirty="0" smtClean="0"/>
              <a:t>Content provider</a:t>
            </a:r>
          </a:p>
          <a:p>
            <a:pPr lvl="1"/>
            <a:r>
              <a:rPr lang="en-US" dirty="0">
                <a:solidFill>
                  <a:schemeClr val="bg2">
                    <a:lumMod val="60000"/>
                    <a:lumOff val="40000"/>
                  </a:schemeClr>
                </a:solidFill>
              </a:rPr>
              <a:t>H</a:t>
            </a:r>
            <a:r>
              <a:rPr lang="en-US" dirty="0" smtClean="0">
                <a:solidFill>
                  <a:schemeClr val="bg2">
                    <a:lumMod val="60000"/>
                    <a:lumOff val="40000"/>
                  </a:schemeClr>
                </a:solidFill>
              </a:rPr>
              <a:t>appy users (hence, above)</a:t>
            </a:r>
          </a:p>
          <a:p>
            <a:pPr lvl="1"/>
            <a:r>
              <a:rPr lang="en-US" dirty="0"/>
              <a:t>C</a:t>
            </a:r>
            <a:r>
              <a:rPr lang="en-US" dirty="0" smtClean="0"/>
              <a:t>ost-effective delivery infrastructure  </a:t>
            </a:r>
          </a:p>
          <a:p>
            <a:pPr lvl="1"/>
            <a:endParaRPr lang="en-US" dirty="0"/>
          </a:p>
          <a:p>
            <a:r>
              <a:rPr lang="en-US" dirty="0" smtClean="0"/>
              <a:t>Network (secondary) </a:t>
            </a:r>
          </a:p>
          <a:p>
            <a:pPr lvl="1"/>
            <a:r>
              <a:rPr lang="en-US" dirty="0"/>
              <a:t>A</a:t>
            </a:r>
            <a:r>
              <a:rPr lang="en-US" dirty="0" smtClean="0"/>
              <a:t>void overload</a:t>
            </a:r>
          </a:p>
          <a:p>
            <a:pPr lvl="1"/>
            <a:endParaRPr lang="en-US" dirty="0" smtClean="0"/>
          </a:p>
          <a:p>
            <a:pPr lvl="1"/>
            <a:endParaRPr lang="en-US" dirty="0"/>
          </a:p>
        </p:txBody>
      </p:sp>
      <p:sp>
        <p:nvSpPr>
          <p:cNvPr id="8" name="Rounded Rectangle 7"/>
          <p:cNvSpPr/>
          <p:nvPr/>
        </p:nvSpPr>
        <p:spPr bwMode="auto">
          <a:xfrm>
            <a:off x="5562600" y="3200400"/>
            <a:ext cx="3429000" cy="533400"/>
          </a:xfrm>
          <a:prstGeom prst="roundRect">
            <a:avLst/>
          </a:prstGeom>
          <a:solidFill>
            <a:srgbClr val="CCFFFF"/>
          </a:solidFill>
          <a:ln w="9525" cap="flat" cmpd="sng" algn="ctr">
            <a:solidFill>
              <a:schemeClr val="tx1"/>
            </a:solidFill>
            <a:prstDash val="solid"/>
            <a:round/>
            <a:headEnd type="none" w="med" len="med"/>
            <a:tailEnd type="none" w="med" len="med"/>
          </a:ln>
          <a:effectLst/>
        </p:spPr>
        <p:txBody>
          <a:bodyPr vert="horz" wrap="none" lIns="91383" tIns="45692" rIns="91383" bIns="45692" numCol="1" rtlCol="0" anchor="ctr" anchorCtr="0" compatLnSpc="1">
            <a:prstTxWarp prst="textNoShape">
              <a:avLst/>
            </a:prstTxWarp>
          </a:bodyPr>
          <a:lstStyle/>
          <a:p>
            <a:pPr defTabSz="913836"/>
            <a:endParaRPr lang="en-US"/>
          </a:p>
        </p:txBody>
      </p:sp>
      <p:cxnSp>
        <p:nvCxnSpPr>
          <p:cNvPr id="9" name="Straight Arrow Connector 8"/>
          <p:cNvCxnSpPr/>
          <p:nvPr/>
        </p:nvCxnSpPr>
        <p:spPr bwMode="auto">
          <a:xfrm flipH="1" flipV="1">
            <a:off x="3276600" y="2082463"/>
            <a:ext cx="2286000" cy="1194138"/>
          </a:xfrm>
          <a:prstGeom prst="straightConnector1">
            <a:avLst/>
          </a:prstGeom>
          <a:noFill/>
          <a:ln w="12700" cap="flat" cmpd="sng" algn="ctr">
            <a:solidFill>
              <a:srgbClr val="FC0128"/>
            </a:solidFill>
            <a:prstDash val="solid"/>
            <a:round/>
            <a:headEnd type="none" w="med" len="med"/>
            <a:tailEnd type="arrow"/>
          </a:ln>
          <a:effectLst/>
        </p:spPr>
      </p:cxnSp>
      <p:sp>
        <p:nvSpPr>
          <p:cNvPr id="10" name="TextBox 9"/>
          <p:cNvSpPr txBox="1"/>
          <p:nvPr/>
        </p:nvSpPr>
        <p:spPr>
          <a:xfrm>
            <a:off x="5743081" y="3276601"/>
            <a:ext cx="3248531" cy="400110"/>
          </a:xfrm>
          <a:prstGeom prst="rect">
            <a:avLst/>
          </a:prstGeom>
          <a:noFill/>
        </p:spPr>
        <p:txBody>
          <a:bodyPr wrap="none" lIns="91383" tIns="45692" rIns="91383" bIns="45692" rtlCol="0">
            <a:spAutoFit/>
          </a:bodyPr>
          <a:lstStyle/>
          <a:p>
            <a:pPr algn="ctr"/>
            <a:r>
              <a:rPr lang="en-US" dirty="0" smtClean="0">
                <a:latin typeface="+mn-lt"/>
              </a:rPr>
              <a:t>Caching and Replication</a:t>
            </a:r>
            <a:endParaRPr lang="en-US" dirty="0">
              <a:latin typeface="+mn-lt"/>
            </a:endParaRPr>
          </a:p>
        </p:txBody>
      </p:sp>
      <p:cxnSp>
        <p:nvCxnSpPr>
          <p:cNvPr id="15" name="Straight Arrow Connector 14"/>
          <p:cNvCxnSpPr/>
          <p:nvPr/>
        </p:nvCxnSpPr>
        <p:spPr bwMode="auto">
          <a:xfrm flipH="1" flipV="1">
            <a:off x="3276600" y="2590800"/>
            <a:ext cx="2286000" cy="1066800"/>
          </a:xfrm>
          <a:prstGeom prst="straightConnector1">
            <a:avLst/>
          </a:prstGeom>
          <a:noFill/>
          <a:ln w="12700" cap="flat" cmpd="sng" algn="ctr">
            <a:solidFill>
              <a:srgbClr val="FC0128"/>
            </a:solidFill>
            <a:prstDash val="solid"/>
            <a:round/>
            <a:headEnd type="none" w="med" len="med"/>
            <a:tailEnd type="arrow"/>
          </a:ln>
          <a:effectLst/>
        </p:spPr>
      </p:cxnSp>
      <p:cxnSp>
        <p:nvCxnSpPr>
          <p:cNvPr id="18" name="Straight Arrow Connector 17"/>
          <p:cNvCxnSpPr/>
          <p:nvPr/>
        </p:nvCxnSpPr>
        <p:spPr bwMode="auto">
          <a:xfrm flipH="1">
            <a:off x="3238500" y="3733800"/>
            <a:ext cx="2400300" cy="1981201"/>
          </a:xfrm>
          <a:prstGeom prst="straightConnector1">
            <a:avLst/>
          </a:prstGeom>
          <a:noFill/>
          <a:ln w="12700" cap="flat" cmpd="sng" algn="ctr">
            <a:solidFill>
              <a:srgbClr val="FC0128"/>
            </a:solidFill>
            <a:prstDash val="solid"/>
            <a:round/>
            <a:headEnd type="none" w="med" len="med"/>
            <a:tailEnd type="arrow"/>
          </a:ln>
          <a:effectLst/>
        </p:spPr>
      </p:cxnSp>
      <p:cxnSp>
        <p:nvCxnSpPr>
          <p:cNvPr id="23" name="Straight Arrow Connector 22"/>
          <p:cNvCxnSpPr/>
          <p:nvPr/>
        </p:nvCxnSpPr>
        <p:spPr bwMode="auto">
          <a:xfrm flipH="1">
            <a:off x="6019800" y="3746500"/>
            <a:ext cx="1054100" cy="621964"/>
          </a:xfrm>
          <a:prstGeom prst="straightConnector1">
            <a:avLst/>
          </a:prstGeom>
          <a:noFill/>
          <a:ln w="12700" cap="flat" cmpd="sng" algn="ctr">
            <a:solidFill>
              <a:srgbClr val="FC0128"/>
            </a:solidFill>
            <a:prstDash val="sysDash"/>
            <a:round/>
            <a:headEnd type="none" w="med" len="med"/>
            <a:tailEnd type="arrow"/>
          </a:ln>
          <a:effectLst/>
        </p:spPr>
      </p:cxnSp>
      <p:grpSp>
        <p:nvGrpSpPr>
          <p:cNvPr id="16" name="Group 15"/>
          <p:cNvGrpSpPr/>
          <p:nvPr/>
        </p:nvGrpSpPr>
        <p:grpSpPr>
          <a:xfrm>
            <a:off x="4191000" y="1066800"/>
            <a:ext cx="2895600" cy="1143000"/>
            <a:chOff x="4191000" y="1066800"/>
            <a:chExt cx="2895600" cy="1143000"/>
          </a:xfrm>
        </p:grpSpPr>
        <p:sp>
          <p:nvSpPr>
            <p:cNvPr id="17" name="Rounded Rectangle 16"/>
            <p:cNvSpPr/>
            <p:nvPr/>
          </p:nvSpPr>
          <p:spPr bwMode="auto">
            <a:xfrm>
              <a:off x="4191000" y="1066800"/>
              <a:ext cx="2895600" cy="1143000"/>
            </a:xfrm>
            <a:prstGeom prst="roundRect">
              <a:avLst/>
            </a:prstGeom>
            <a:solidFill>
              <a:srgbClr val="CCFFFF"/>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defTabSz="913836"/>
              <a:endParaRPr lang="en-US"/>
            </a:p>
          </p:txBody>
        </p:sp>
        <p:sp>
          <p:nvSpPr>
            <p:cNvPr id="19" name="TextBox 18"/>
            <p:cNvSpPr txBox="1"/>
            <p:nvPr/>
          </p:nvSpPr>
          <p:spPr>
            <a:xfrm>
              <a:off x="4419599" y="1066800"/>
              <a:ext cx="2355983" cy="1015663"/>
            </a:xfrm>
            <a:prstGeom prst="rect">
              <a:avLst/>
            </a:prstGeom>
            <a:noFill/>
          </p:spPr>
          <p:txBody>
            <a:bodyPr wrap="none" rtlCol="0">
              <a:spAutoFit/>
            </a:bodyPr>
            <a:lstStyle/>
            <a:p>
              <a:r>
                <a:rPr lang="en-US" dirty="0" smtClean="0">
                  <a:latin typeface="+mn-lt"/>
                </a:rPr>
                <a:t>Improve HTTP to </a:t>
              </a:r>
              <a:br>
                <a:rPr lang="en-US" dirty="0" smtClean="0">
                  <a:latin typeface="+mn-lt"/>
                </a:rPr>
              </a:br>
              <a:r>
                <a:rPr lang="en-US" dirty="0" smtClean="0">
                  <a:latin typeface="+mn-lt"/>
                </a:rPr>
                <a:t>compensate for </a:t>
              </a:r>
              <a:br>
                <a:rPr lang="en-US" dirty="0" smtClean="0">
                  <a:latin typeface="+mn-lt"/>
                </a:rPr>
              </a:br>
              <a:r>
                <a:rPr lang="en-US" dirty="0" smtClean="0">
                  <a:latin typeface="+mn-lt"/>
                </a:rPr>
                <a:t>TCP’s weak spots</a:t>
              </a:r>
              <a:endParaRPr lang="en-US" dirty="0">
                <a:latin typeface="+mn-lt"/>
              </a:endParaRPr>
            </a:p>
          </p:txBody>
        </p:sp>
      </p:grpSp>
    </p:spTree>
    <p:extLst>
      <p:ext uri="{BB962C8B-B14F-4D97-AF65-F5344CB8AC3E}">
        <p14:creationId xmlns:p14="http://schemas.microsoft.com/office/powerpoint/2010/main" val="15883834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a:t>
            </a:r>
            <a:endParaRPr lang="en-US" dirty="0"/>
          </a:p>
        </p:txBody>
      </p:sp>
      <p:sp>
        <p:nvSpPr>
          <p:cNvPr id="3" name="Content Placeholder 2"/>
          <p:cNvSpPr>
            <a:spLocks noGrp="1"/>
          </p:cNvSpPr>
          <p:nvPr>
            <p:ph idx="1"/>
          </p:nvPr>
        </p:nvSpPr>
        <p:spPr/>
        <p:txBody>
          <a:bodyPr/>
          <a:lstStyle/>
          <a:p>
            <a:r>
              <a:rPr lang="en-US" dirty="0" smtClean="0"/>
              <a:t>User</a:t>
            </a:r>
          </a:p>
          <a:p>
            <a:pPr lvl="1"/>
            <a:r>
              <a:rPr lang="en-US" dirty="0"/>
              <a:t>F</a:t>
            </a:r>
            <a:r>
              <a:rPr lang="en-US" dirty="0" smtClean="0"/>
              <a:t>ast downloads (not identical to low-latency </a:t>
            </a:r>
            <a:r>
              <a:rPr lang="en-US" dirty="0" err="1" smtClean="0"/>
              <a:t>commn</a:t>
            </a:r>
            <a:r>
              <a:rPr lang="en-US" dirty="0" smtClean="0"/>
              <a:t>.!)</a:t>
            </a:r>
          </a:p>
          <a:p>
            <a:pPr lvl="1"/>
            <a:r>
              <a:rPr lang="en-US" dirty="0"/>
              <a:t>H</a:t>
            </a:r>
            <a:r>
              <a:rPr lang="en-US" dirty="0" smtClean="0"/>
              <a:t>igh availability </a:t>
            </a:r>
          </a:p>
          <a:p>
            <a:endParaRPr lang="en-US" dirty="0"/>
          </a:p>
          <a:p>
            <a:r>
              <a:rPr lang="en-US" dirty="0" smtClean="0"/>
              <a:t>Content provider</a:t>
            </a:r>
          </a:p>
          <a:p>
            <a:pPr lvl="1"/>
            <a:r>
              <a:rPr lang="en-US" dirty="0">
                <a:solidFill>
                  <a:schemeClr val="bg2">
                    <a:lumMod val="60000"/>
                    <a:lumOff val="40000"/>
                  </a:schemeClr>
                </a:solidFill>
              </a:rPr>
              <a:t>H</a:t>
            </a:r>
            <a:r>
              <a:rPr lang="en-US" dirty="0" smtClean="0">
                <a:solidFill>
                  <a:schemeClr val="bg2">
                    <a:lumMod val="60000"/>
                    <a:lumOff val="40000"/>
                  </a:schemeClr>
                </a:solidFill>
              </a:rPr>
              <a:t>appy users (hence, above)</a:t>
            </a:r>
          </a:p>
          <a:p>
            <a:pPr lvl="1"/>
            <a:r>
              <a:rPr lang="en-US" dirty="0"/>
              <a:t>C</a:t>
            </a:r>
            <a:r>
              <a:rPr lang="en-US" dirty="0" smtClean="0"/>
              <a:t>ost-effective delivery infrastructure  </a:t>
            </a:r>
          </a:p>
          <a:p>
            <a:pPr lvl="1"/>
            <a:endParaRPr lang="en-US" dirty="0"/>
          </a:p>
          <a:p>
            <a:r>
              <a:rPr lang="en-US" dirty="0" smtClean="0"/>
              <a:t>Network (secondary) </a:t>
            </a:r>
          </a:p>
          <a:p>
            <a:pPr lvl="1"/>
            <a:r>
              <a:rPr lang="en-US" dirty="0"/>
              <a:t>A</a:t>
            </a:r>
            <a:r>
              <a:rPr lang="en-US" dirty="0" smtClean="0"/>
              <a:t>void overload</a:t>
            </a:r>
          </a:p>
          <a:p>
            <a:pPr lvl="1"/>
            <a:endParaRPr lang="en-US" dirty="0" smtClean="0"/>
          </a:p>
          <a:p>
            <a:pPr lvl="1"/>
            <a:endParaRPr lang="en-US" dirty="0"/>
          </a:p>
        </p:txBody>
      </p:sp>
      <p:sp>
        <p:nvSpPr>
          <p:cNvPr id="8" name="Rounded Rectangle 7"/>
          <p:cNvSpPr/>
          <p:nvPr/>
        </p:nvSpPr>
        <p:spPr bwMode="auto">
          <a:xfrm>
            <a:off x="5562600" y="3200400"/>
            <a:ext cx="3429000" cy="533400"/>
          </a:xfrm>
          <a:prstGeom prst="roundRect">
            <a:avLst/>
          </a:prstGeom>
          <a:solidFill>
            <a:srgbClr val="CCFFFF"/>
          </a:solidFill>
          <a:ln w="9525" cap="flat" cmpd="sng" algn="ctr">
            <a:solidFill>
              <a:schemeClr val="tx1"/>
            </a:solidFill>
            <a:prstDash val="solid"/>
            <a:round/>
            <a:headEnd type="none" w="med" len="med"/>
            <a:tailEnd type="none" w="med" len="med"/>
          </a:ln>
          <a:effectLst/>
        </p:spPr>
        <p:txBody>
          <a:bodyPr vert="horz" wrap="none" lIns="91383" tIns="45692" rIns="91383" bIns="45692" numCol="1" rtlCol="0" anchor="ctr" anchorCtr="0" compatLnSpc="1">
            <a:prstTxWarp prst="textNoShape">
              <a:avLst/>
            </a:prstTxWarp>
          </a:bodyPr>
          <a:lstStyle/>
          <a:p>
            <a:pPr defTabSz="913836"/>
            <a:endParaRPr lang="en-US"/>
          </a:p>
        </p:txBody>
      </p:sp>
      <p:sp>
        <p:nvSpPr>
          <p:cNvPr id="10" name="TextBox 9"/>
          <p:cNvSpPr txBox="1"/>
          <p:nvPr/>
        </p:nvSpPr>
        <p:spPr>
          <a:xfrm>
            <a:off x="5743081" y="3276601"/>
            <a:ext cx="3248531" cy="400110"/>
          </a:xfrm>
          <a:prstGeom prst="rect">
            <a:avLst/>
          </a:prstGeom>
          <a:noFill/>
        </p:spPr>
        <p:txBody>
          <a:bodyPr wrap="none" lIns="91383" tIns="45692" rIns="91383" bIns="45692" rtlCol="0">
            <a:spAutoFit/>
          </a:bodyPr>
          <a:lstStyle/>
          <a:p>
            <a:pPr algn="ctr"/>
            <a:r>
              <a:rPr lang="en-US" dirty="0" smtClean="0">
                <a:latin typeface="+mn-lt"/>
              </a:rPr>
              <a:t>Caching and Replication</a:t>
            </a:r>
            <a:endParaRPr lang="en-US" dirty="0">
              <a:latin typeface="+mn-lt"/>
            </a:endParaRPr>
          </a:p>
        </p:txBody>
      </p:sp>
      <p:sp>
        <p:nvSpPr>
          <p:cNvPr id="28" name="Rounded Rectangle 27"/>
          <p:cNvSpPr/>
          <p:nvPr/>
        </p:nvSpPr>
        <p:spPr bwMode="auto">
          <a:xfrm>
            <a:off x="4495800" y="5867400"/>
            <a:ext cx="4419600" cy="762000"/>
          </a:xfrm>
          <a:prstGeom prst="roundRect">
            <a:avLst/>
          </a:prstGeom>
          <a:solidFill>
            <a:srgbClr val="CCFFFF"/>
          </a:solidFill>
          <a:ln w="9525" cap="flat" cmpd="sng" algn="ctr">
            <a:solidFill>
              <a:schemeClr val="tx1"/>
            </a:solidFill>
            <a:prstDash val="solid"/>
            <a:round/>
            <a:headEnd type="none" w="med" len="med"/>
            <a:tailEnd type="none" w="med" len="med"/>
          </a:ln>
          <a:effectLst/>
        </p:spPr>
        <p:txBody>
          <a:bodyPr vert="horz" wrap="none" lIns="91383" tIns="45692" rIns="91383" bIns="45692" numCol="1" rtlCol="0" anchor="ctr" anchorCtr="0" compatLnSpc="1">
            <a:prstTxWarp prst="textNoShape">
              <a:avLst/>
            </a:prstTxWarp>
          </a:bodyPr>
          <a:lstStyle/>
          <a:p>
            <a:pPr defTabSz="913836"/>
            <a:endParaRPr lang="en-US"/>
          </a:p>
        </p:txBody>
      </p:sp>
      <p:sp>
        <p:nvSpPr>
          <p:cNvPr id="29" name="TextBox 28"/>
          <p:cNvSpPr txBox="1"/>
          <p:nvPr/>
        </p:nvSpPr>
        <p:spPr>
          <a:xfrm>
            <a:off x="4343412" y="5867401"/>
            <a:ext cx="4800599" cy="707886"/>
          </a:xfrm>
          <a:prstGeom prst="rect">
            <a:avLst/>
          </a:prstGeom>
          <a:noFill/>
        </p:spPr>
        <p:txBody>
          <a:bodyPr wrap="square" lIns="91383" tIns="45692" rIns="91383" bIns="45692" rtlCol="0">
            <a:spAutoFit/>
          </a:bodyPr>
          <a:lstStyle/>
          <a:p>
            <a:pPr algn="ctr"/>
            <a:r>
              <a:rPr lang="en-US" dirty="0" smtClean="0">
                <a:latin typeface="+mn-lt"/>
              </a:rPr>
              <a:t>Exploit economies of scale </a:t>
            </a:r>
            <a:br>
              <a:rPr lang="en-US" dirty="0" smtClean="0">
                <a:latin typeface="+mn-lt"/>
              </a:rPr>
            </a:br>
            <a:r>
              <a:rPr lang="en-US" dirty="0" smtClean="0">
                <a:latin typeface="+mn-lt"/>
              </a:rPr>
              <a:t>(Webhosting, CDNs, datacenters)</a:t>
            </a:r>
            <a:endParaRPr lang="en-US" dirty="0">
              <a:latin typeface="+mn-lt"/>
            </a:endParaRPr>
          </a:p>
        </p:txBody>
      </p:sp>
      <p:cxnSp>
        <p:nvCxnSpPr>
          <p:cNvPr id="30" name="Straight Arrow Connector 29"/>
          <p:cNvCxnSpPr/>
          <p:nvPr/>
        </p:nvCxnSpPr>
        <p:spPr bwMode="auto">
          <a:xfrm flipH="1" flipV="1">
            <a:off x="4572000" y="4572001"/>
            <a:ext cx="685800" cy="1241286"/>
          </a:xfrm>
          <a:prstGeom prst="straightConnector1">
            <a:avLst/>
          </a:prstGeom>
          <a:noFill/>
          <a:ln w="12700" cap="flat" cmpd="sng" algn="ctr">
            <a:solidFill>
              <a:srgbClr val="FC0128"/>
            </a:solidFill>
            <a:prstDash val="solid"/>
            <a:round/>
            <a:headEnd type="none" w="med" len="med"/>
            <a:tailEnd type="arrow"/>
          </a:ln>
          <a:effectLst/>
        </p:spPr>
      </p:cxnSp>
      <p:grpSp>
        <p:nvGrpSpPr>
          <p:cNvPr id="16" name="Group 15"/>
          <p:cNvGrpSpPr/>
          <p:nvPr/>
        </p:nvGrpSpPr>
        <p:grpSpPr>
          <a:xfrm>
            <a:off x="4191000" y="1066800"/>
            <a:ext cx="2895600" cy="1143000"/>
            <a:chOff x="4191000" y="1066800"/>
            <a:chExt cx="2895600" cy="1143000"/>
          </a:xfrm>
        </p:grpSpPr>
        <p:sp>
          <p:nvSpPr>
            <p:cNvPr id="17" name="Rounded Rectangle 16"/>
            <p:cNvSpPr/>
            <p:nvPr/>
          </p:nvSpPr>
          <p:spPr bwMode="auto">
            <a:xfrm>
              <a:off x="4191000" y="1066800"/>
              <a:ext cx="2895600" cy="1143000"/>
            </a:xfrm>
            <a:prstGeom prst="roundRect">
              <a:avLst/>
            </a:prstGeom>
            <a:solidFill>
              <a:srgbClr val="CCFFFF"/>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defTabSz="913836"/>
              <a:endParaRPr lang="en-US"/>
            </a:p>
          </p:txBody>
        </p:sp>
        <p:sp>
          <p:nvSpPr>
            <p:cNvPr id="19" name="TextBox 18"/>
            <p:cNvSpPr txBox="1"/>
            <p:nvPr/>
          </p:nvSpPr>
          <p:spPr>
            <a:xfrm>
              <a:off x="4419599" y="1066800"/>
              <a:ext cx="2355983" cy="1015663"/>
            </a:xfrm>
            <a:prstGeom prst="rect">
              <a:avLst/>
            </a:prstGeom>
            <a:noFill/>
          </p:spPr>
          <p:txBody>
            <a:bodyPr wrap="none" rtlCol="0">
              <a:spAutoFit/>
            </a:bodyPr>
            <a:lstStyle/>
            <a:p>
              <a:r>
                <a:rPr lang="en-US" dirty="0" smtClean="0">
                  <a:latin typeface="+mn-lt"/>
                </a:rPr>
                <a:t>Improve HTTP to </a:t>
              </a:r>
              <a:br>
                <a:rPr lang="en-US" dirty="0" smtClean="0">
                  <a:latin typeface="+mn-lt"/>
                </a:rPr>
              </a:br>
              <a:r>
                <a:rPr lang="en-US" dirty="0" smtClean="0">
                  <a:latin typeface="+mn-lt"/>
                </a:rPr>
                <a:t>compensate for </a:t>
              </a:r>
              <a:br>
                <a:rPr lang="en-US" dirty="0" smtClean="0">
                  <a:latin typeface="+mn-lt"/>
                </a:rPr>
              </a:br>
              <a:r>
                <a:rPr lang="en-US" dirty="0" smtClean="0">
                  <a:latin typeface="+mn-lt"/>
                </a:rPr>
                <a:t>TCP’s weak spots</a:t>
              </a:r>
              <a:endParaRPr lang="en-US" dirty="0">
                <a:latin typeface="+mn-lt"/>
              </a:endParaRPr>
            </a:p>
          </p:txBody>
        </p:sp>
      </p:grpSp>
    </p:spTree>
    <p:extLst>
      <p:ext uri="{BB962C8B-B14F-4D97-AF65-F5344CB8AC3E}">
        <p14:creationId xmlns:p14="http://schemas.microsoft.com/office/powerpoint/2010/main" val="5906887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noChangeArrowheads="1"/>
          </p:cNvSpPr>
          <p:nvPr>
            <p:ph type="title"/>
          </p:nvPr>
        </p:nvSpPr>
        <p:spPr/>
        <p:txBody>
          <a:bodyPr/>
          <a:lstStyle/>
          <a:p>
            <a:r>
              <a:rPr lang="en-US">
                <a:latin typeface="Helvetica" charset="0"/>
                <a:ea typeface="ＭＳ Ｐゴシック" charset="0"/>
                <a:cs typeface="ＭＳ Ｐゴシック" charset="0"/>
              </a:rPr>
              <a:t>HTTP Performance</a:t>
            </a:r>
          </a:p>
        </p:txBody>
      </p:sp>
      <p:sp>
        <p:nvSpPr>
          <p:cNvPr id="1143811" name="Rectangle 3"/>
          <p:cNvSpPr>
            <a:spLocks noGrp="1" noChangeArrowheads="1"/>
          </p:cNvSpPr>
          <p:nvPr>
            <p:ph idx="1"/>
          </p:nvPr>
        </p:nvSpPr>
        <p:spPr/>
        <p:txBody>
          <a:bodyPr/>
          <a:lstStyle/>
          <a:p>
            <a:r>
              <a:rPr lang="en-US" dirty="0">
                <a:latin typeface="Arial" charset="0"/>
                <a:cs typeface="Arial" charset="0"/>
              </a:rPr>
              <a:t>Most Web pages have multiple </a:t>
            </a:r>
            <a:r>
              <a:rPr lang="en-US" dirty="0" smtClean="0">
                <a:latin typeface="Arial" charset="0"/>
                <a:cs typeface="Arial" charset="0"/>
              </a:rPr>
              <a:t>objects</a:t>
            </a:r>
          </a:p>
          <a:p>
            <a:pPr lvl="1"/>
            <a:r>
              <a:rPr lang="en-US" i="1" dirty="0" smtClean="0">
                <a:latin typeface="Arial" charset="0"/>
                <a:ea typeface="Arial" charset="0"/>
                <a:cs typeface="Arial" charset="0"/>
              </a:rPr>
              <a:t>e.g.,</a:t>
            </a:r>
            <a:r>
              <a:rPr lang="en-US" dirty="0" smtClean="0">
                <a:latin typeface="Arial" charset="0"/>
                <a:ea typeface="Arial" charset="0"/>
                <a:cs typeface="Arial" charset="0"/>
              </a:rPr>
              <a:t> HTML file and a bunch of embedded images</a:t>
            </a:r>
          </a:p>
          <a:p>
            <a:pPr lvl="8"/>
            <a:endParaRPr lang="en-US" dirty="0">
              <a:latin typeface="Arial" charset="0"/>
              <a:cs typeface="Arial" charset="0"/>
            </a:endParaRPr>
          </a:p>
          <a:p>
            <a:pPr>
              <a:lnSpc>
                <a:spcPct val="90000"/>
              </a:lnSpc>
            </a:pPr>
            <a:r>
              <a:rPr lang="en-US" dirty="0">
                <a:latin typeface="Arial" charset="0"/>
                <a:cs typeface="Arial" charset="0"/>
              </a:rPr>
              <a:t>How do you retrieve those </a:t>
            </a:r>
            <a:r>
              <a:rPr lang="en-US" dirty="0" smtClean="0">
                <a:latin typeface="Arial" charset="0"/>
                <a:cs typeface="Arial" charset="0"/>
              </a:rPr>
              <a:t>objects (naively)?</a:t>
            </a:r>
            <a:endParaRPr lang="en-US" dirty="0">
              <a:latin typeface="Arial" charset="0"/>
              <a:cs typeface="Arial" charset="0"/>
            </a:endParaRPr>
          </a:p>
          <a:p>
            <a:pPr lvl="1">
              <a:lnSpc>
                <a:spcPct val="80000"/>
              </a:lnSpc>
            </a:pPr>
            <a:r>
              <a:rPr lang="en-US" i="1" dirty="0" smtClean="0">
                <a:latin typeface="Arial" charset="0"/>
                <a:cs typeface="Arial" charset="0"/>
              </a:rPr>
              <a:t>One </a:t>
            </a:r>
            <a:r>
              <a:rPr lang="en-US" i="1" dirty="0">
                <a:latin typeface="Arial" charset="0"/>
                <a:cs typeface="Arial" charset="0"/>
              </a:rPr>
              <a:t>item at a </a:t>
            </a:r>
            <a:r>
              <a:rPr lang="en-US" i="1" dirty="0" smtClean="0">
                <a:latin typeface="Arial" charset="0"/>
                <a:cs typeface="Arial" charset="0"/>
              </a:rPr>
              <a:t>time</a:t>
            </a:r>
          </a:p>
          <a:p>
            <a:pPr lvl="6">
              <a:lnSpc>
                <a:spcPct val="80000"/>
              </a:lnSpc>
            </a:pPr>
            <a:endParaRPr lang="en-US" i="1" dirty="0">
              <a:latin typeface="Arial" charset="0"/>
              <a:cs typeface="Arial" charset="0"/>
            </a:endParaRPr>
          </a:p>
          <a:p>
            <a:pPr>
              <a:lnSpc>
                <a:spcPct val="80000"/>
              </a:lnSpc>
            </a:pPr>
            <a:r>
              <a:rPr lang="en-US" b="1" dirty="0" smtClean="0">
                <a:solidFill>
                  <a:srgbClr val="FF0000"/>
                </a:solidFill>
                <a:latin typeface="Arial" charset="0"/>
                <a:cs typeface="Arial" charset="0"/>
              </a:rPr>
              <a:t>New TCP connection per (small) object!</a:t>
            </a:r>
          </a:p>
          <a:p>
            <a:pPr lvl="6">
              <a:lnSpc>
                <a:spcPct val="80000"/>
              </a:lnSpc>
            </a:pPr>
            <a:endParaRPr lang="en-US" dirty="0">
              <a:solidFill>
                <a:srgbClr val="FF0000"/>
              </a:solidFill>
              <a:latin typeface="Arial" charset="0"/>
              <a:cs typeface="Arial" charset="0"/>
            </a:endParaRPr>
          </a:p>
          <a:p>
            <a:pPr>
              <a:lnSpc>
                <a:spcPct val="80000"/>
              </a:lnSpc>
            </a:pPr>
            <a:r>
              <a:rPr lang="en-US" dirty="0" smtClean="0">
                <a:latin typeface="Arial" charset="0"/>
                <a:cs typeface="Arial" charset="0"/>
              </a:rPr>
              <a:t>Therefore, 2RTTs per object</a:t>
            </a:r>
          </a:p>
          <a:p>
            <a:pPr lvl="1">
              <a:lnSpc>
                <a:spcPct val="80000"/>
              </a:lnSpc>
            </a:pPr>
            <a:r>
              <a:rPr lang="en-US" dirty="0" smtClean="0">
                <a:latin typeface="Arial" charset="0"/>
                <a:cs typeface="Arial" charset="0"/>
              </a:rPr>
              <a:t>TCP establishment</a:t>
            </a:r>
          </a:p>
          <a:p>
            <a:pPr lvl="1">
              <a:lnSpc>
                <a:spcPct val="80000"/>
              </a:lnSpc>
            </a:pPr>
            <a:r>
              <a:rPr lang="en-US" dirty="0" smtClean="0">
                <a:latin typeface="Arial" charset="0"/>
                <a:cs typeface="Arial" charset="0"/>
              </a:rPr>
              <a:t>HTTP request-response</a:t>
            </a:r>
          </a:p>
          <a:p>
            <a:pPr lvl="8">
              <a:lnSpc>
                <a:spcPct val="80000"/>
              </a:lnSpc>
            </a:pPr>
            <a:endParaRPr lang="en-US" dirty="0">
              <a:latin typeface="Arial" charset="0"/>
              <a:cs typeface="Arial" charset="0"/>
            </a:endParaRPr>
          </a:p>
        </p:txBody>
      </p:sp>
    </p:spTree>
    <p:extLst>
      <p:ext uri="{BB962C8B-B14F-4D97-AF65-F5344CB8AC3E}">
        <p14:creationId xmlns:p14="http://schemas.microsoft.com/office/powerpoint/2010/main" val="20369930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438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4381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4381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4381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4381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43811">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43811">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4381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3811"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6834" name="Rectangle 2"/>
          <p:cNvSpPr>
            <a:spLocks noGrp="1" noChangeArrowheads="1"/>
          </p:cNvSpPr>
          <p:nvPr>
            <p:ph type="title"/>
          </p:nvPr>
        </p:nvSpPr>
        <p:spPr/>
        <p:txBody>
          <a:bodyPr/>
          <a:lstStyle/>
          <a:p>
            <a:r>
              <a:rPr lang="en-US" dirty="0" smtClean="0"/>
              <a:t>Why Not 3 RTTs?</a:t>
            </a:r>
            <a:endParaRPr lang="en-US" dirty="0"/>
          </a:p>
        </p:txBody>
      </p:sp>
      <p:sp>
        <p:nvSpPr>
          <p:cNvPr id="2" name="Content Placeholder 1"/>
          <p:cNvSpPr>
            <a:spLocks noGrp="1"/>
          </p:cNvSpPr>
          <p:nvPr>
            <p:ph idx="1"/>
          </p:nvPr>
        </p:nvSpPr>
        <p:spPr/>
        <p:txBody>
          <a:bodyPr/>
          <a:lstStyle/>
          <a:p>
            <a:endParaRPr lang="en-US" dirty="0"/>
          </a:p>
        </p:txBody>
      </p:sp>
      <p:sp>
        <p:nvSpPr>
          <p:cNvPr id="1656835" name="Line 3"/>
          <p:cNvSpPr>
            <a:spLocks noChangeShapeType="1"/>
          </p:cNvSpPr>
          <p:nvPr/>
        </p:nvSpPr>
        <p:spPr bwMode="auto">
          <a:xfrm flipH="1">
            <a:off x="3460750" y="2246325"/>
            <a:ext cx="1588" cy="3201987"/>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1656836" name="Line 4"/>
          <p:cNvSpPr>
            <a:spLocks noChangeShapeType="1"/>
          </p:cNvSpPr>
          <p:nvPr/>
        </p:nvSpPr>
        <p:spPr bwMode="auto">
          <a:xfrm>
            <a:off x="5899150" y="2247900"/>
            <a:ext cx="0" cy="32004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1656837" name="Text Box 5"/>
          <p:cNvSpPr txBox="1">
            <a:spLocks noChangeArrowheads="1"/>
          </p:cNvSpPr>
          <p:nvPr/>
        </p:nvSpPr>
        <p:spPr bwMode="auto">
          <a:xfrm>
            <a:off x="2887014" y="1828801"/>
            <a:ext cx="839498"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i="1">
                <a:latin typeface="+mn-lt"/>
              </a:rPr>
              <a:t>Client</a:t>
            </a:r>
          </a:p>
        </p:txBody>
      </p:sp>
      <p:sp>
        <p:nvSpPr>
          <p:cNvPr id="1656838" name="Text Box 6"/>
          <p:cNvSpPr txBox="1">
            <a:spLocks noChangeArrowheads="1"/>
          </p:cNvSpPr>
          <p:nvPr/>
        </p:nvSpPr>
        <p:spPr bwMode="auto">
          <a:xfrm>
            <a:off x="5432255" y="1884364"/>
            <a:ext cx="930618"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i="1" dirty="0">
                <a:latin typeface="+mn-lt"/>
              </a:rPr>
              <a:t>Server</a:t>
            </a:r>
          </a:p>
        </p:txBody>
      </p:sp>
      <p:sp>
        <p:nvSpPr>
          <p:cNvPr id="1656839" name="Line 7"/>
          <p:cNvSpPr>
            <a:spLocks noChangeShapeType="1"/>
          </p:cNvSpPr>
          <p:nvPr/>
        </p:nvSpPr>
        <p:spPr bwMode="auto">
          <a:xfrm>
            <a:off x="3460750" y="2400300"/>
            <a:ext cx="2438400" cy="228600"/>
          </a:xfrm>
          <a:prstGeom prst="line">
            <a:avLst/>
          </a:prstGeom>
          <a:noFill/>
          <a:ln w="25400">
            <a:solidFill>
              <a:schemeClr val="accent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1656840" name="Text Box 8"/>
          <p:cNvSpPr txBox="1">
            <a:spLocks noChangeArrowheads="1"/>
          </p:cNvSpPr>
          <p:nvPr/>
        </p:nvSpPr>
        <p:spPr bwMode="auto">
          <a:xfrm rot="305992">
            <a:off x="4152497" y="2170113"/>
            <a:ext cx="1178735" cy="366713"/>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latin typeface="+mn-lt"/>
              </a:rPr>
              <a:t>TCP </a:t>
            </a:r>
            <a:r>
              <a:rPr lang="en-US" sz="1800" b="0" dirty="0" smtClean="0">
                <a:latin typeface="+mn-lt"/>
              </a:rPr>
              <a:t>SYN</a:t>
            </a:r>
            <a:endParaRPr lang="en-US" sz="1800" b="0" dirty="0">
              <a:latin typeface="+mn-lt"/>
            </a:endParaRPr>
          </a:p>
        </p:txBody>
      </p:sp>
      <p:sp>
        <p:nvSpPr>
          <p:cNvPr id="1656841" name="Line 9"/>
          <p:cNvSpPr>
            <a:spLocks noChangeShapeType="1"/>
          </p:cNvSpPr>
          <p:nvPr/>
        </p:nvSpPr>
        <p:spPr bwMode="auto">
          <a:xfrm flipH="1">
            <a:off x="3460750" y="2781300"/>
            <a:ext cx="2438400" cy="228600"/>
          </a:xfrm>
          <a:prstGeom prst="line">
            <a:avLst/>
          </a:prstGeom>
          <a:noFill/>
          <a:ln w="25400">
            <a:solidFill>
              <a:schemeClr val="accent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1656842" name="Text Box 10"/>
          <p:cNvSpPr txBox="1">
            <a:spLocks noChangeArrowheads="1"/>
          </p:cNvSpPr>
          <p:nvPr/>
        </p:nvSpPr>
        <p:spPr bwMode="auto">
          <a:xfrm rot="-285611">
            <a:off x="3638720" y="2568575"/>
            <a:ext cx="1717344" cy="366713"/>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latin typeface="+mn-lt"/>
              </a:rPr>
              <a:t>TCP </a:t>
            </a:r>
            <a:r>
              <a:rPr lang="en-US" sz="1800" b="0" dirty="0" smtClean="0">
                <a:latin typeface="+mn-lt"/>
              </a:rPr>
              <a:t>SYN/ACK</a:t>
            </a:r>
            <a:endParaRPr lang="en-US" sz="1800" b="0" dirty="0">
              <a:latin typeface="+mn-lt"/>
            </a:endParaRPr>
          </a:p>
        </p:txBody>
      </p:sp>
      <p:sp>
        <p:nvSpPr>
          <p:cNvPr id="1656843" name="Line 11"/>
          <p:cNvSpPr>
            <a:spLocks noChangeShapeType="1"/>
          </p:cNvSpPr>
          <p:nvPr/>
        </p:nvSpPr>
        <p:spPr bwMode="auto">
          <a:xfrm>
            <a:off x="3460750" y="3467100"/>
            <a:ext cx="2438400" cy="457200"/>
          </a:xfrm>
          <a:prstGeom prst="line">
            <a:avLst/>
          </a:prstGeom>
          <a:noFill/>
          <a:ln w="25400">
            <a:solidFill>
              <a:schemeClr val="tx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1656844" name="Text Box 12"/>
          <p:cNvSpPr txBox="1">
            <a:spLocks noChangeArrowheads="1"/>
          </p:cNvSpPr>
          <p:nvPr/>
        </p:nvSpPr>
        <p:spPr bwMode="auto">
          <a:xfrm rot="623789">
            <a:off x="3437117" y="3328385"/>
            <a:ext cx="2495194"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a:latin typeface="+mn-lt"/>
              </a:rPr>
              <a:t>TCP ack + HTTP GET</a:t>
            </a:r>
          </a:p>
        </p:txBody>
      </p:sp>
      <p:sp>
        <p:nvSpPr>
          <p:cNvPr id="1656845" name="Line 13"/>
          <p:cNvSpPr>
            <a:spLocks noChangeShapeType="1"/>
          </p:cNvSpPr>
          <p:nvPr/>
        </p:nvSpPr>
        <p:spPr bwMode="auto">
          <a:xfrm flipH="1">
            <a:off x="3460750" y="4000500"/>
            <a:ext cx="2438400" cy="228600"/>
          </a:xfrm>
          <a:prstGeom prst="line">
            <a:avLst/>
          </a:prstGeom>
          <a:noFill/>
          <a:ln w="25400">
            <a:solidFill>
              <a:schemeClr val="tx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grpSp>
        <p:nvGrpSpPr>
          <p:cNvPr id="1656848" name="Group 16"/>
          <p:cNvGrpSpPr>
            <a:grpSpLocks/>
          </p:cNvGrpSpPr>
          <p:nvPr/>
        </p:nvGrpSpPr>
        <p:grpSpPr bwMode="auto">
          <a:xfrm>
            <a:off x="4703783" y="3881436"/>
            <a:ext cx="301626" cy="887412"/>
            <a:chOff x="975" y="2699"/>
            <a:chExt cx="190" cy="559"/>
          </a:xfrm>
        </p:grpSpPr>
        <p:sp>
          <p:nvSpPr>
            <p:cNvPr id="1656849" name="Text Box 17"/>
            <p:cNvSpPr txBox="1">
              <a:spLocks noChangeArrowheads="1"/>
            </p:cNvSpPr>
            <p:nvPr/>
          </p:nvSpPr>
          <p:spPr bwMode="auto">
            <a:xfrm>
              <a:off x="975" y="2699"/>
              <a:ext cx="187" cy="367"/>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chemeClr val="tx2"/>
                  </a:solidFill>
                  <a:latin typeface="+mn-lt"/>
                </a:rPr>
                <a:t>.</a:t>
              </a:r>
            </a:p>
          </p:txBody>
        </p:sp>
        <p:sp>
          <p:nvSpPr>
            <p:cNvPr id="1656850" name="Text Box 18"/>
            <p:cNvSpPr txBox="1">
              <a:spLocks noChangeArrowheads="1"/>
            </p:cNvSpPr>
            <p:nvPr/>
          </p:nvSpPr>
          <p:spPr bwMode="auto">
            <a:xfrm>
              <a:off x="978" y="2795"/>
              <a:ext cx="187" cy="367"/>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chemeClr val="tx2"/>
                  </a:solidFill>
                  <a:latin typeface="+mn-lt"/>
                </a:rPr>
                <a:t>.</a:t>
              </a:r>
            </a:p>
          </p:txBody>
        </p:sp>
        <p:sp>
          <p:nvSpPr>
            <p:cNvPr id="1656851" name="Text Box 19"/>
            <p:cNvSpPr txBox="1">
              <a:spLocks noChangeArrowheads="1"/>
            </p:cNvSpPr>
            <p:nvPr/>
          </p:nvSpPr>
          <p:spPr bwMode="auto">
            <a:xfrm>
              <a:off x="978" y="2891"/>
              <a:ext cx="187" cy="367"/>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chemeClr val="tx2"/>
                  </a:solidFill>
                  <a:latin typeface="+mn-lt"/>
                </a:rPr>
                <a:t>.</a:t>
              </a:r>
            </a:p>
          </p:txBody>
        </p:sp>
      </p:grpSp>
      <p:sp>
        <p:nvSpPr>
          <p:cNvPr id="1656852" name="AutoShape 20"/>
          <p:cNvSpPr>
            <a:spLocks/>
          </p:cNvSpPr>
          <p:nvPr/>
        </p:nvSpPr>
        <p:spPr bwMode="auto">
          <a:xfrm>
            <a:off x="3308350" y="2324100"/>
            <a:ext cx="76200" cy="685800"/>
          </a:xfrm>
          <a:prstGeom prst="leftBrace">
            <a:avLst>
              <a:gd name="adj1" fmla="val 75000"/>
              <a:gd name="adj2" fmla="val 50000"/>
            </a:avLst>
          </a:prstGeom>
          <a:noFill/>
          <a:ln w="25400">
            <a:solidFill>
              <a:schemeClr val="tx1"/>
            </a:solidFill>
            <a:round/>
            <a:headEnd/>
            <a:tailEnd/>
          </a:ln>
          <a:effectLst/>
          <a:extLst>
            <a:ext uri="{909E8E84-426E-40dd-AFC4-6F175D3DCCD1}">
              <a14:hiddenFill xmlns="" xmlns:a14="http://schemas.microsoft.com/office/drawing/2010/main">
                <a:solidFill>
                  <a:schemeClr val="bg2"/>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b="0">
              <a:latin typeface="+mn-lt"/>
            </a:endParaRPr>
          </a:p>
        </p:txBody>
      </p:sp>
      <p:sp>
        <p:nvSpPr>
          <p:cNvPr id="1656854" name="Text Box 22"/>
          <p:cNvSpPr txBox="1">
            <a:spLocks noChangeArrowheads="1"/>
          </p:cNvSpPr>
          <p:nvPr/>
        </p:nvSpPr>
        <p:spPr bwMode="auto">
          <a:xfrm>
            <a:off x="1908802" y="2400302"/>
            <a:ext cx="1323359" cy="652421"/>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a:latin typeface="+mn-lt"/>
              </a:rPr>
              <a:t>Establish</a:t>
            </a:r>
          </a:p>
          <a:p>
            <a:r>
              <a:rPr lang="en-US" sz="1800" b="0">
                <a:latin typeface="+mn-lt"/>
              </a:rPr>
              <a:t>connection</a:t>
            </a:r>
          </a:p>
        </p:txBody>
      </p:sp>
      <p:sp>
        <p:nvSpPr>
          <p:cNvPr id="1656856" name="Text Box 24"/>
          <p:cNvSpPr txBox="1">
            <a:spLocks noChangeArrowheads="1"/>
          </p:cNvSpPr>
          <p:nvPr/>
        </p:nvSpPr>
        <p:spPr bwMode="auto">
          <a:xfrm>
            <a:off x="2219825" y="3086102"/>
            <a:ext cx="964700" cy="652421"/>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a:latin typeface="+mn-lt"/>
              </a:rPr>
              <a:t>Client </a:t>
            </a:r>
          </a:p>
          <a:p>
            <a:r>
              <a:rPr lang="en-US" sz="1800" b="0">
                <a:latin typeface="+mn-lt"/>
              </a:rPr>
              <a:t>request</a:t>
            </a:r>
          </a:p>
        </p:txBody>
      </p:sp>
      <p:sp>
        <p:nvSpPr>
          <p:cNvPr id="1656857" name="Line 25"/>
          <p:cNvSpPr>
            <a:spLocks noChangeShapeType="1"/>
          </p:cNvSpPr>
          <p:nvPr/>
        </p:nvSpPr>
        <p:spPr bwMode="auto">
          <a:xfrm>
            <a:off x="3003550" y="3390901"/>
            <a:ext cx="457200" cy="7620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1656858" name="Line 26"/>
          <p:cNvSpPr>
            <a:spLocks noChangeShapeType="1"/>
          </p:cNvSpPr>
          <p:nvPr/>
        </p:nvSpPr>
        <p:spPr bwMode="auto">
          <a:xfrm flipV="1">
            <a:off x="3003550" y="4267200"/>
            <a:ext cx="457200" cy="15240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1656859" name="Text Box 27"/>
          <p:cNvSpPr txBox="1">
            <a:spLocks noChangeArrowheads="1"/>
          </p:cNvSpPr>
          <p:nvPr/>
        </p:nvSpPr>
        <p:spPr bwMode="auto">
          <a:xfrm>
            <a:off x="587375" y="4267200"/>
            <a:ext cx="3070225"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90431" tIns="44423" rIns="90431" bIns="44423">
            <a:spAutoFit/>
          </a:bodyPr>
          <a:lstStyle/>
          <a:p>
            <a:pPr algn="ctr"/>
            <a:r>
              <a:rPr lang="en-US" sz="1800" b="0" dirty="0">
                <a:latin typeface="+mn-lt"/>
              </a:rPr>
              <a:t>Close connection</a:t>
            </a:r>
          </a:p>
        </p:txBody>
      </p:sp>
      <p:sp>
        <p:nvSpPr>
          <p:cNvPr id="29" name="Line 7"/>
          <p:cNvSpPr>
            <a:spLocks noChangeShapeType="1"/>
          </p:cNvSpPr>
          <p:nvPr/>
        </p:nvSpPr>
        <p:spPr bwMode="auto">
          <a:xfrm>
            <a:off x="3460750" y="4267200"/>
            <a:ext cx="2438400" cy="228600"/>
          </a:xfrm>
          <a:prstGeom prst="line">
            <a:avLst/>
          </a:prstGeom>
          <a:noFill/>
          <a:ln w="25400">
            <a:solidFill>
              <a:schemeClr val="accent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30" name="Line 9"/>
          <p:cNvSpPr>
            <a:spLocks noChangeShapeType="1"/>
          </p:cNvSpPr>
          <p:nvPr/>
        </p:nvSpPr>
        <p:spPr bwMode="auto">
          <a:xfrm flipH="1">
            <a:off x="3412229" y="4572000"/>
            <a:ext cx="2438400" cy="228600"/>
          </a:xfrm>
          <a:prstGeom prst="line">
            <a:avLst/>
          </a:prstGeom>
          <a:noFill/>
          <a:ln w="25400">
            <a:solidFill>
              <a:schemeClr val="accent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31" name="Text Box 10"/>
          <p:cNvSpPr txBox="1">
            <a:spLocks noChangeArrowheads="1"/>
          </p:cNvSpPr>
          <p:nvPr/>
        </p:nvSpPr>
        <p:spPr bwMode="auto">
          <a:xfrm rot="-285611">
            <a:off x="3878923" y="4485442"/>
            <a:ext cx="1602055" cy="366713"/>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latin typeface="+mn-lt"/>
              </a:rPr>
              <a:t>TCP </a:t>
            </a:r>
            <a:r>
              <a:rPr lang="en-US" sz="1800" b="0" dirty="0" smtClean="0">
                <a:latin typeface="+mn-lt"/>
              </a:rPr>
              <a:t>FIN/ACK</a:t>
            </a:r>
            <a:endParaRPr lang="en-US" sz="1800" b="0" dirty="0">
              <a:latin typeface="+mn-lt"/>
            </a:endParaRPr>
          </a:p>
        </p:txBody>
      </p:sp>
      <p:sp>
        <p:nvSpPr>
          <p:cNvPr id="32" name="Text Box 8"/>
          <p:cNvSpPr txBox="1">
            <a:spLocks noChangeArrowheads="1"/>
          </p:cNvSpPr>
          <p:nvPr/>
        </p:nvSpPr>
        <p:spPr bwMode="auto">
          <a:xfrm rot="305992">
            <a:off x="4318905" y="4161905"/>
            <a:ext cx="1076143" cy="366713"/>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latin typeface="+mn-lt"/>
              </a:rPr>
              <a:t>TCP </a:t>
            </a:r>
            <a:r>
              <a:rPr lang="en-US" sz="1800" b="0" dirty="0" smtClean="0">
                <a:latin typeface="+mn-lt"/>
              </a:rPr>
              <a:t>FIN</a:t>
            </a:r>
            <a:endParaRPr lang="en-US" sz="1800" b="0" dirty="0">
              <a:latin typeface="+mn-lt"/>
            </a:endParaRPr>
          </a:p>
        </p:txBody>
      </p:sp>
      <p:sp>
        <p:nvSpPr>
          <p:cNvPr id="33" name="Line 7"/>
          <p:cNvSpPr>
            <a:spLocks noChangeShapeType="1"/>
          </p:cNvSpPr>
          <p:nvPr/>
        </p:nvSpPr>
        <p:spPr bwMode="auto">
          <a:xfrm>
            <a:off x="3435350" y="4800600"/>
            <a:ext cx="2438400" cy="228600"/>
          </a:xfrm>
          <a:prstGeom prst="line">
            <a:avLst/>
          </a:prstGeom>
          <a:noFill/>
          <a:ln w="25400">
            <a:solidFill>
              <a:schemeClr val="accent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34" name="Text Box 8"/>
          <p:cNvSpPr txBox="1">
            <a:spLocks noChangeArrowheads="1"/>
          </p:cNvSpPr>
          <p:nvPr/>
        </p:nvSpPr>
        <p:spPr bwMode="auto">
          <a:xfrm rot="305992">
            <a:off x="4219292" y="4775500"/>
            <a:ext cx="1166039" cy="366713"/>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latin typeface="+mn-lt"/>
              </a:rPr>
              <a:t>TCP </a:t>
            </a:r>
            <a:r>
              <a:rPr lang="en-US" sz="1800" b="0" dirty="0" smtClean="0">
                <a:latin typeface="+mn-lt"/>
              </a:rPr>
              <a:t>ACK</a:t>
            </a:r>
            <a:endParaRPr lang="en-US" sz="1800" b="0" dirty="0">
              <a:latin typeface="+mn-lt"/>
            </a:endParaRPr>
          </a:p>
        </p:txBody>
      </p:sp>
    </p:spTree>
    <p:extLst>
      <p:ext uri="{BB962C8B-B14F-4D97-AF65-F5344CB8AC3E}">
        <p14:creationId xmlns:p14="http://schemas.microsoft.com/office/powerpoint/2010/main" val="15180942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p:cNvSpPr>
            <a:spLocks noGrp="1" noChangeArrowheads="1"/>
          </p:cNvSpPr>
          <p:nvPr>
            <p:ph type="title"/>
          </p:nvPr>
        </p:nvSpPr>
        <p:spPr/>
        <p:txBody>
          <a:bodyPr/>
          <a:lstStyle/>
          <a:p>
            <a:r>
              <a:rPr lang="en-US" sz="2000" dirty="0">
                <a:latin typeface="Helvetica" charset="0"/>
                <a:ea typeface="ＭＳ Ｐゴシック" charset="0"/>
                <a:cs typeface="ＭＳ Ｐゴシック" charset="0"/>
              </a:rPr>
              <a:t>Improving HTTP Performance:</a:t>
            </a:r>
            <a:br>
              <a:rPr lang="en-US" sz="2000" dirty="0">
                <a:latin typeface="Helvetica" charset="0"/>
                <a:ea typeface="ＭＳ Ｐゴシック" charset="0"/>
                <a:cs typeface="ＭＳ Ｐゴシック" charset="0"/>
              </a:rPr>
            </a:br>
            <a:r>
              <a:rPr lang="en-US" sz="3200" dirty="0">
                <a:solidFill>
                  <a:srgbClr val="FF0000"/>
                </a:solidFill>
                <a:latin typeface="Helvetica" charset="0"/>
                <a:ea typeface="ＭＳ Ｐゴシック" charset="0"/>
                <a:cs typeface="ＭＳ Ｐゴシック" charset="0"/>
              </a:rPr>
              <a:t>Concurrent</a:t>
            </a:r>
            <a:r>
              <a:rPr lang="en-US" sz="3200" dirty="0">
                <a:latin typeface="Helvetica" charset="0"/>
                <a:ea typeface="ＭＳ Ｐゴシック" charset="0"/>
                <a:cs typeface="ＭＳ Ｐゴシック" charset="0"/>
              </a:rPr>
              <a:t> Requests &amp; Responses</a:t>
            </a:r>
          </a:p>
        </p:txBody>
      </p:sp>
      <p:sp>
        <p:nvSpPr>
          <p:cNvPr id="1149955" name="Rectangle 3"/>
          <p:cNvSpPr>
            <a:spLocks noGrp="1" noChangeArrowheads="1"/>
          </p:cNvSpPr>
          <p:nvPr>
            <p:ph idx="1"/>
          </p:nvPr>
        </p:nvSpPr>
        <p:spPr/>
        <p:txBody>
          <a:bodyPr/>
          <a:lstStyle/>
          <a:p>
            <a:r>
              <a:rPr lang="en-US" sz="2400" dirty="0">
                <a:latin typeface="Arial" charset="0"/>
                <a:cs typeface="Arial" charset="0"/>
              </a:rPr>
              <a:t>Use multiple connections </a:t>
            </a:r>
            <a:r>
              <a:rPr lang="en-US" sz="2400" i="1" dirty="0">
                <a:latin typeface="Arial" charset="0"/>
                <a:cs typeface="Arial" charset="0"/>
              </a:rPr>
              <a:t>in parallel</a:t>
            </a:r>
            <a:endParaRPr lang="en-US" sz="2400" dirty="0">
              <a:latin typeface="Arial" charset="0"/>
              <a:cs typeface="Arial" charset="0"/>
            </a:endParaRPr>
          </a:p>
          <a:p>
            <a:r>
              <a:rPr lang="en-US" sz="2400" dirty="0">
                <a:latin typeface="Arial" charset="0"/>
                <a:cs typeface="Arial" charset="0"/>
              </a:rPr>
              <a:t>Does not necessarily </a:t>
            </a:r>
            <a:br>
              <a:rPr lang="en-US" sz="2400" dirty="0">
                <a:latin typeface="Arial" charset="0"/>
                <a:cs typeface="Arial" charset="0"/>
              </a:rPr>
            </a:br>
            <a:r>
              <a:rPr lang="en-US" sz="2400" dirty="0" smtClean="0">
                <a:latin typeface="Arial" charset="0"/>
                <a:cs typeface="Arial" charset="0"/>
              </a:rPr>
              <a:t>maintain </a:t>
            </a:r>
            <a:r>
              <a:rPr lang="en-US" sz="2400" dirty="0">
                <a:latin typeface="Arial" charset="0"/>
                <a:cs typeface="Arial" charset="0"/>
              </a:rPr>
              <a:t>order of responses</a:t>
            </a:r>
            <a:endParaRPr lang="en-US" sz="2400" dirty="0">
              <a:latin typeface="Arial" charset="0"/>
              <a:cs typeface="Arial" charset="0"/>
              <a:sym typeface="Wingdings" charset="0"/>
            </a:endParaRPr>
          </a:p>
          <a:p>
            <a:endParaRPr lang="en-US" sz="2400" dirty="0">
              <a:latin typeface="Arial" charset="0"/>
              <a:cs typeface="Arial" charset="0"/>
            </a:endParaRPr>
          </a:p>
        </p:txBody>
      </p:sp>
      <p:sp>
        <p:nvSpPr>
          <p:cNvPr id="1149982" name="Rectangle 30"/>
          <p:cNvSpPr>
            <a:spLocks noChangeArrowheads="1"/>
          </p:cNvSpPr>
          <p:nvPr/>
        </p:nvSpPr>
        <p:spPr bwMode="auto">
          <a:xfrm>
            <a:off x="499249" y="4249984"/>
            <a:ext cx="3275256" cy="14650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nchor="ctr">
            <a:spAutoFit/>
          </a:bodyPr>
          <a:lstStyle/>
          <a:p>
            <a:pPr marL="223695" indent="-223695" algn="l" eaLnBrk="0" hangingPunct="0">
              <a:lnSpc>
                <a:spcPct val="90000"/>
              </a:lnSpc>
              <a:spcBef>
                <a:spcPct val="50000"/>
              </a:spcBef>
              <a:buFontTx/>
              <a:buChar char="•"/>
            </a:pPr>
            <a:r>
              <a:rPr lang="en-US" sz="2400" b="0" dirty="0">
                <a:latin typeface="Arial" charset="0"/>
                <a:sym typeface="Wingdings" charset="0"/>
              </a:rPr>
              <a:t>Client = </a:t>
            </a:r>
            <a:r>
              <a:rPr lang="en-US" sz="2400" b="0" dirty="0">
                <a:solidFill>
                  <a:srgbClr val="00D302"/>
                </a:solidFill>
                <a:latin typeface="Arial" charset="0"/>
                <a:sym typeface="Wingdings" charset="0"/>
              </a:rPr>
              <a:t></a:t>
            </a:r>
            <a:endParaRPr lang="en-US" sz="2400" b="0" dirty="0">
              <a:latin typeface="Arial" charset="0"/>
              <a:sym typeface="Wingdings" charset="0"/>
            </a:endParaRPr>
          </a:p>
          <a:p>
            <a:pPr marL="223695" indent="-223695" algn="l" eaLnBrk="0" hangingPunct="0">
              <a:lnSpc>
                <a:spcPct val="90000"/>
              </a:lnSpc>
              <a:spcBef>
                <a:spcPct val="50000"/>
              </a:spcBef>
              <a:buFontTx/>
              <a:buChar char="•"/>
            </a:pPr>
            <a:r>
              <a:rPr lang="en-US" sz="2400" b="0" dirty="0">
                <a:latin typeface="Arial" charset="0"/>
                <a:sym typeface="Wingdings" charset="0"/>
              </a:rPr>
              <a:t>Content provider = </a:t>
            </a:r>
            <a:r>
              <a:rPr lang="en-US" sz="2400" b="0" dirty="0">
                <a:solidFill>
                  <a:srgbClr val="00D302"/>
                </a:solidFill>
                <a:latin typeface="Arial" charset="0"/>
                <a:sym typeface="Wingdings" charset="0"/>
              </a:rPr>
              <a:t></a:t>
            </a:r>
            <a:endParaRPr lang="en-US" sz="2400" b="0" dirty="0">
              <a:latin typeface="Arial" charset="0"/>
              <a:sym typeface="Wingdings" charset="0"/>
            </a:endParaRPr>
          </a:p>
          <a:p>
            <a:pPr marL="223695" indent="-223695" algn="l" eaLnBrk="0" hangingPunct="0">
              <a:lnSpc>
                <a:spcPct val="90000"/>
              </a:lnSpc>
              <a:spcBef>
                <a:spcPct val="50000"/>
              </a:spcBef>
              <a:buFontTx/>
              <a:buChar char="•"/>
            </a:pPr>
            <a:r>
              <a:rPr lang="en-US" sz="2400" b="0" dirty="0">
                <a:latin typeface="Arial" charset="0"/>
                <a:sym typeface="Wingdings" charset="0"/>
              </a:rPr>
              <a:t>Network = </a:t>
            </a:r>
            <a:r>
              <a:rPr lang="en-US" sz="2400" b="0" dirty="0">
                <a:solidFill>
                  <a:srgbClr val="FF3300"/>
                </a:solidFill>
                <a:latin typeface="Arial" charset="0"/>
                <a:sym typeface="Wingdings" charset="0"/>
              </a:rPr>
              <a:t></a:t>
            </a:r>
            <a:r>
              <a:rPr lang="en-US" sz="2400" b="0" dirty="0">
                <a:latin typeface="Arial" charset="0"/>
                <a:sym typeface="Wingdings" charset="0"/>
              </a:rPr>
              <a:t> Why?</a:t>
            </a:r>
          </a:p>
        </p:txBody>
      </p:sp>
      <p:grpSp>
        <p:nvGrpSpPr>
          <p:cNvPr id="2" name="Group 117"/>
          <p:cNvGrpSpPr>
            <a:grpSpLocks/>
          </p:cNvGrpSpPr>
          <p:nvPr/>
        </p:nvGrpSpPr>
        <p:grpSpPr bwMode="auto">
          <a:xfrm>
            <a:off x="5562601" y="2514600"/>
            <a:ext cx="990600" cy="990600"/>
            <a:chOff x="1584" y="1536"/>
            <a:chExt cx="624" cy="624"/>
          </a:xfrm>
        </p:grpSpPr>
        <p:sp>
          <p:nvSpPr>
            <p:cNvPr id="87088" name="Line 118"/>
            <p:cNvSpPr>
              <a:spLocks noChangeShapeType="1"/>
            </p:cNvSpPr>
            <p:nvPr/>
          </p:nvSpPr>
          <p:spPr bwMode="auto">
            <a:xfrm>
              <a:off x="1584" y="1536"/>
              <a:ext cx="624" cy="624"/>
            </a:xfrm>
            <a:prstGeom prst="line">
              <a:avLst/>
            </a:prstGeom>
            <a:noFill/>
            <a:ln w="38100">
              <a:solidFill>
                <a:srgbClr val="FF8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7089" name="Text Box 119"/>
            <p:cNvSpPr txBox="1">
              <a:spLocks noChangeArrowheads="1"/>
            </p:cNvSpPr>
            <p:nvPr/>
          </p:nvSpPr>
          <p:spPr bwMode="auto">
            <a:xfrm>
              <a:off x="1680" y="1632"/>
              <a:ext cx="364"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2400" b="0">
                  <a:latin typeface="Arial" charset="0"/>
                  <a:cs typeface="ＭＳ Ｐゴシック" charset="0"/>
                </a:rPr>
                <a:t>R1</a:t>
              </a:r>
            </a:p>
          </p:txBody>
        </p:sp>
      </p:grpSp>
      <p:grpSp>
        <p:nvGrpSpPr>
          <p:cNvPr id="3" name="Group 120"/>
          <p:cNvGrpSpPr>
            <a:grpSpLocks/>
          </p:cNvGrpSpPr>
          <p:nvPr/>
        </p:nvGrpSpPr>
        <p:grpSpPr bwMode="auto">
          <a:xfrm>
            <a:off x="6705601" y="2438435"/>
            <a:ext cx="990600" cy="461964"/>
            <a:chOff x="2304" y="1200"/>
            <a:chExt cx="624" cy="291"/>
          </a:xfrm>
        </p:grpSpPr>
        <p:sp>
          <p:nvSpPr>
            <p:cNvPr id="87086" name="Line 121"/>
            <p:cNvSpPr>
              <a:spLocks noChangeShapeType="1"/>
            </p:cNvSpPr>
            <p:nvPr/>
          </p:nvSpPr>
          <p:spPr bwMode="auto">
            <a:xfrm>
              <a:off x="2304" y="1248"/>
              <a:ext cx="624" cy="240"/>
            </a:xfrm>
            <a:prstGeom prst="line">
              <a:avLst/>
            </a:prstGeom>
            <a:noFill/>
            <a:ln w="38100">
              <a:solidFill>
                <a:srgbClr val="FF8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7087" name="Rectangle 122"/>
            <p:cNvSpPr>
              <a:spLocks noChangeArrowheads="1"/>
            </p:cNvSpPr>
            <p:nvPr/>
          </p:nvSpPr>
          <p:spPr bwMode="auto">
            <a:xfrm>
              <a:off x="2400" y="1200"/>
              <a:ext cx="364"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eaLnBrk="0" hangingPunct="0"/>
              <a:r>
                <a:rPr lang="en-US" sz="2400" b="0">
                  <a:latin typeface="Arial" charset="0"/>
                </a:rPr>
                <a:t>R2</a:t>
              </a:r>
            </a:p>
          </p:txBody>
        </p:sp>
      </p:grpSp>
      <p:grpSp>
        <p:nvGrpSpPr>
          <p:cNvPr id="4" name="Group 123"/>
          <p:cNvGrpSpPr>
            <a:grpSpLocks/>
          </p:cNvGrpSpPr>
          <p:nvPr/>
        </p:nvGrpSpPr>
        <p:grpSpPr bwMode="auto">
          <a:xfrm>
            <a:off x="7848601" y="2514600"/>
            <a:ext cx="990600" cy="533400"/>
            <a:chOff x="3024" y="1536"/>
            <a:chExt cx="624" cy="336"/>
          </a:xfrm>
        </p:grpSpPr>
        <p:sp>
          <p:nvSpPr>
            <p:cNvPr id="87084" name="Line 124"/>
            <p:cNvSpPr>
              <a:spLocks noChangeShapeType="1"/>
            </p:cNvSpPr>
            <p:nvPr/>
          </p:nvSpPr>
          <p:spPr bwMode="auto">
            <a:xfrm>
              <a:off x="3024" y="1536"/>
              <a:ext cx="624" cy="336"/>
            </a:xfrm>
            <a:prstGeom prst="line">
              <a:avLst/>
            </a:prstGeom>
            <a:noFill/>
            <a:ln w="38100">
              <a:solidFill>
                <a:srgbClr val="FF8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7085" name="Rectangle 125"/>
            <p:cNvSpPr>
              <a:spLocks noChangeArrowheads="1"/>
            </p:cNvSpPr>
            <p:nvPr/>
          </p:nvSpPr>
          <p:spPr bwMode="auto">
            <a:xfrm>
              <a:off x="3120" y="1536"/>
              <a:ext cx="364"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eaLnBrk="0" hangingPunct="0"/>
              <a:r>
                <a:rPr lang="en-US" sz="2400" b="0">
                  <a:latin typeface="Arial" charset="0"/>
                </a:rPr>
                <a:t>R3</a:t>
              </a:r>
            </a:p>
          </p:txBody>
        </p:sp>
      </p:grpSp>
      <p:grpSp>
        <p:nvGrpSpPr>
          <p:cNvPr id="5" name="Group 130"/>
          <p:cNvGrpSpPr>
            <a:grpSpLocks/>
          </p:cNvGrpSpPr>
          <p:nvPr/>
        </p:nvGrpSpPr>
        <p:grpSpPr bwMode="auto">
          <a:xfrm>
            <a:off x="5562601" y="3581400"/>
            <a:ext cx="990600" cy="1143000"/>
            <a:chOff x="1584" y="2208"/>
            <a:chExt cx="624" cy="720"/>
          </a:xfrm>
        </p:grpSpPr>
        <p:sp>
          <p:nvSpPr>
            <p:cNvPr id="87082" name="Line 131"/>
            <p:cNvSpPr>
              <a:spLocks noChangeShapeType="1"/>
            </p:cNvSpPr>
            <p:nvPr/>
          </p:nvSpPr>
          <p:spPr bwMode="auto">
            <a:xfrm flipH="1">
              <a:off x="1584" y="2208"/>
              <a:ext cx="624" cy="720"/>
            </a:xfrm>
            <a:prstGeom prst="line">
              <a:avLst/>
            </a:prstGeom>
            <a:noFill/>
            <a:ln w="127000">
              <a:solidFill>
                <a:srgbClr val="FF8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7083" name="Rectangle 132"/>
            <p:cNvSpPr>
              <a:spLocks noChangeArrowheads="1"/>
            </p:cNvSpPr>
            <p:nvPr/>
          </p:nvSpPr>
          <p:spPr bwMode="auto">
            <a:xfrm>
              <a:off x="1776" y="2304"/>
              <a:ext cx="343"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eaLnBrk="0" hangingPunct="0"/>
              <a:r>
                <a:rPr lang="en-US" sz="2400" b="0">
                  <a:latin typeface="Arial" charset="0"/>
                </a:rPr>
                <a:t>T1</a:t>
              </a:r>
            </a:p>
          </p:txBody>
        </p:sp>
      </p:grpSp>
      <p:grpSp>
        <p:nvGrpSpPr>
          <p:cNvPr id="6" name="Group 133"/>
          <p:cNvGrpSpPr>
            <a:grpSpLocks/>
          </p:cNvGrpSpPr>
          <p:nvPr/>
        </p:nvGrpSpPr>
        <p:grpSpPr bwMode="auto">
          <a:xfrm>
            <a:off x="6705601" y="2971800"/>
            <a:ext cx="990600" cy="533400"/>
            <a:chOff x="2304" y="1824"/>
            <a:chExt cx="624" cy="336"/>
          </a:xfrm>
        </p:grpSpPr>
        <p:sp>
          <p:nvSpPr>
            <p:cNvPr id="87080" name="Line 134"/>
            <p:cNvSpPr>
              <a:spLocks noChangeShapeType="1"/>
            </p:cNvSpPr>
            <p:nvPr/>
          </p:nvSpPr>
          <p:spPr bwMode="auto">
            <a:xfrm flipH="1">
              <a:off x="2304" y="1824"/>
              <a:ext cx="624" cy="336"/>
            </a:xfrm>
            <a:prstGeom prst="line">
              <a:avLst/>
            </a:prstGeom>
            <a:noFill/>
            <a:ln w="127000">
              <a:solidFill>
                <a:srgbClr val="FF8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7081" name="Rectangle 135"/>
            <p:cNvSpPr>
              <a:spLocks noChangeArrowheads="1"/>
            </p:cNvSpPr>
            <p:nvPr/>
          </p:nvSpPr>
          <p:spPr bwMode="auto">
            <a:xfrm>
              <a:off x="2496" y="1824"/>
              <a:ext cx="343"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eaLnBrk="0" hangingPunct="0"/>
              <a:r>
                <a:rPr lang="en-US" sz="2400" b="0">
                  <a:latin typeface="Arial" charset="0"/>
                </a:rPr>
                <a:t>T2</a:t>
              </a:r>
            </a:p>
          </p:txBody>
        </p:sp>
      </p:grpSp>
      <p:grpSp>
        <p:nvGrpSpPr>
          <p:cNvPr id="7" name="Group 136"/>
          <p:cNvGrpSpPr>
            <a:grpSpLocks/>
          </p:cNvGrpSpPr>
          <p:nvPr/>
        </p:nvGrpSpPr>
        <p:grpSpPr bwMode="auto">
          <a:xfrm>
            <a:off x="7848601" y="3048000"/>
            <a:ext cx="990600" cy="609600"/>
            <a:chOff x="3024" y="1872"/>
            <a:chExt cx="624" cy="384"/>
          </a:xfrm>
        </p:grpSpPr>
        <p:sp>
          <p:nvSpPr>
            <p:cNvPr id="87078" name="Line 137"/>
            <p:cNvSpPr>
              <a:spLocks noChangeShapeType="1"/>
            </p:cNvSpPr>
            <p:nvPr/>
          </p:nvSpPr>
          <p:spPr bwMode="auto">
            <a:xfrm flipH="1">
              <a:off x="3024" y="1872"/>
              <a:ext cx="624" cy="384"/>
            </a:xfrm>
            <a:prstGeom prst="line">
              <a:avLst/>
            </a:prstGeom>
            <a:noFill/>
            <a:ln w="127000">
              <a:solidFill>
                <a:srgbClr val="FF8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7079" name="Rectangle 138"/>
            <p:cNvSpPr>
              <a:spLocks noChangeArrowheads="1"/>
            </p:cNvSpPr>
            <p:nvPr/>
          </p:nvSpPr>
          <p:spPr bwMode="auto">
            <a:xfrm>
              <a:off x="3216" y="1872"/>
              <a:ext cx="343"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eaLnBrk="0" hangingPunct="0"/>
              <a:r>
                <a:rPr lang="en-US" sz="2400" b="0">
                  <a:latin typeface="Arial" charset="0"/>
                </a:rPr>
                <a:t>T3</a:t>
              </a:r>
            </a:p>
          </p:txBody>
        </p:sp>
      </p:grpSp>
      <p:grpSp>
        <p:nvGrpSpPr>
          <p:cNvPr id="8" name="Group 148"/>
          <p:cNvGrpSpPr>
            <a:grpSpLocks/>
          </p:cNvGrpSpPr>
          <p:nvPr/>
        </p:nvGrpSpPr>
        <p:grpSpPr bwMode="auto">
          <a:xfrm>
            <a:off x="5562600" y="1905000"/>
            <a:ext cx="2286000" cy="457200"/>
            <a:chOff x="3504" y="1200"/>
            <a:chExt cx="1440" cy="288"/>
          </a:xfrm>
        </p:grpSpPr>
        <p:sp>
          <p:nvSpPr>
            <p:cNvPr id="87075" name="Line 139"/>
            <p:cNvSpPr>
              <a:spLocks noChangeShapeType="1"/>
            </p:cNvSpPr>
            <p:nvPr/>
          </p:nvSpPr>
          <p:spPr bwMode="auto">
            <a:xfrm flipV="1">
              <a:off x="3504" y="1200"/>
              <a:ext cx="768" cy="28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76" name="Line 142"/>
            <p:cNvSpPr>
              <a:spLocks noChangeShapeType="1"/>
            </p:cNvSpPr>
            <p:nvPr/>
          </p:nvSpPr>
          <p:spPr bwMode="auto">
            <a:xfrm flipV="1">
              <a:off x="4224" y="1296"/>
              <a:ext cx="96" cy="19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77" name="Line 144"/>
            <p:cNvSpPr>
              <a:spLocks noChangeShapeType="1"/>
            </p:cNvSpPr>
            <p:nvPr/>
          </p:nvSpPr>
          <p:spPr bwMode="auto">
            <a:xfrm flipH="1" flipV="1">
              <a:off x="4800" y="1296"/>
              <a:ext cx="144" cy="19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9" name="Group 152"/>
          <p:cNvGrpSpPr>
            <a:grpSpLocks/>
          </p:cNvGrpSpPr>
          <p:nvPr/>
        </p:nvGrpSpPr>
        <p:grpSpPr bwMode="auto">
          <a:xfrm>
            <a:off x="5562601" y="2362200"/>
            <a:ext cx="3276600" cy="3429000"/>
            <a:chOff x="3504" y="1488"/>
            <a:chExt cx="2064" cy="2160"/>
          </a:xfrm>
        </p:grpSpPr>
        <p:sp>
          <p:nvSpPr>
            <p:cNvPr id="87057" name="Line 110"/>
            <p:cNvSpPr>
              <a:spLocks noChangeShapeType="1"/>
            </p:cNvSpPr>
            <p:nvPr/>
          </p:nvSpPr>
          <p:spPr bwMode="auto">
            <a:xfrm>
              <a:off x="3504" y="1584"/>
              <a:ext cx="2064" cy="0"/>
            </a:xfrm>
            <a:prstGeom prst="line">
              <a:avLst/>
            </a:prstGeom>
            <a:noFill/>
            <a:ln w="3175" cap="rnd">
              <a:solidFill>
                <a:schemeClr val="tx1"/>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58" name="Line 126"/>
            <p:cNvSpPr>
              <a:spLocks noChangeShapeType="1"/>
            </p:cNvSpPr>
            <p:nvPr/>
          </p:nvSpPr>
          <p:spPr bwMode="auto">
            <a:xfrm>
              <a:off x="3504" y="1920"/>
              <a:ext cx="2064" cy="0"/>
            </a:xfrm>
            <a:prstGeom prst="line">
              <a:avLst/>
            </a:prstGeom>
            <a:noFill/>
            <a:ln w="3175" cap="rnd">
              <a:solidFill>
                <a:schemeClr val="tx1"/>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59" name="Line 127"/>
            <p:cNvSpPr>
              <a:spLocks noChangeShapeType="1"/>
            </p:cNvSpPr>
            <p:nvPr/>
          </p:nvSpPr>
          <p:spPr bwMode="auto">
            <a:xfrm>
              <a:off x="3504" y="2256"/>
              <a:ext cx="2064" cy="0"/>
            </a:xfrm>
            <a:prstGeom prst="line">
              <a:avLst/>
            </a:prstGeom>
            <a:noFill/>
            <a:ln w="3175" cap="rnd">
              <a:solidFill>
                <a:schemeClr val="tx1"/>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60" name="Line 128"/>
            <p:cNvSpPr>
              <a:spLocks noChangeShapeType="1"/>
            </p:cNvSpPr>
            <p:nvPr/>
          </p:nvSpPr>
          <p:spPr bwMode="auto">
            <a:xfrm>
              <a:off x="3504" y="2592"/>
              <a:ext cx="2064" cy="0"/>
            </a:xfrm>
            <a:prstGeom prst="line">
              <a:avLst/>
            </a:prstGeom>
            <a:noFill/>
            <a:ln w="3175" cap="rnd">
              <a:solidFill>
                <a:schemeClr val="tx1"/>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61" name="Line 129"/>
            <p:cNvSpPr>
              <a:spLocks noChangeShapeType="1"/>
            </p:cNvSpPr>
            <p:nvPr/>
          </p:nvSpPr>
          <p:spPr bwMode="auto">
            <a:xfrm>
              <a:off x="3504" y="2928"/>
              <a:ext cx="2064" cy="0"/>
            </a:xfrm>
            <a:prstGeom prst="line">
              <a:avLst/>
            </a:prstGeom>
            <a:noFill/>
            <a:ln w="3175" cap="rnd">
              <a:solidFill>
                <a:schemeClr val="tx1"/>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nvGrpSpPr>
            <p:cNvPr id="87062" name="Group 150"/>
            <p:cNvGrpSpPr>
              <a:grpSpLocks/>
            </p:cNvGrpSpPr>
            <p:nvPr/>
          </p:nvGrpSpPr>
          <p:grpSpPr bwMode="auto">
            <a:xfrm>
              <a:off x="3504" y="1488"/>
              <a:ext cx="2064" cy="2160"/>
              <a:chOff x="3504" y="1488"/>
              <a:chExt cx="2064" cy="2160"/>
            </a:xfrm>
          </p:grpSpPr>
          <p:sp>
            <p:nvSpPr>
              <p:cNvPr id="87065" name="Line 111"/>
              <p:cNvSpPr>
                <a:spLocks noChangeShapeType="1"/>
              </p:cNvSpPr>
              <p:nvPr/>
            </p:nvSpPr>
            <p:spPr bwMode="auto">
              <a:xfrm>
                <a:off x="3504" y="1490"/>
                <a:ext cx="0" cy="163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66" name="Line 112"/>
              <p:cNvSpPr>
                <a:spLocks noChangeShapeType="1"/>
              </p:cNvSpPr>
              <p:nvPr/>
            </p:nvSpPr>
            <p:spPr bwMode="auto">
              <a:xfrm>
                <a:off x="4848" y="1490"/>
                <a:ext cx="0" cy="1630"/>
              </a:xfrm>
              <a:prstGeom prst="line">
                <a:avLst/>
              </a:prstGeom>
              <a:noFill/>
              <a:ln w="28575">
                <a:solidFill>
                  <a:srgbClr val="333399"/>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67" name="Line 113"/>
              <p:cNvSpPr>
                <a:spLocks noChangeShapeType="1"/>
              </p:cNvSpPr>
              <p:nvPr/>
            </p:nvSpPr>
            <p:spPr bwMode="auto">
              <a:xfrm>
                <a:off x="4947" y="1490"/>
                <a:ext cx="0" cy="163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68" name="Line 114"/>
              <p:cNvSpPr>
                <a:spLocks noChangeShapeType="1"/>
              </p:cNvSpPr>
              <p:nvPr/>
            </p:nvSpPr>
            <p:spPr bwMode="auto">
              <a:xfrm>
                <a:off x="4125" y="1490"/>
                <a:ext cx="0" cy="1630"/>
              </a:xfrm>
              <a:prstGeom prst="line">
                <a:avLst/>
              </a:prstGeom>
              <a:noFill/>
              <a:ln w="28575">
                <a:solidFill>
                  <a:srgbClr val="333399"/>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69" name="Line 115"/>
              <p:cNvSpPr>
                <a:spLocks noChangeShapeType="1"/>
              </p:cNvSpPr>
              <p:nvPr/>
            </p:nvSpPr>
            <p:spPr bwMode="auto">
              <a:xfrm>
                <a:off x="4224" y="1490"/>
                <a:ext cx="0" cy="163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70" name="Line 116"/>
              <p:cNvSpPr>
                <a:spLocks noChangeShapeType="1"/>
              </p:cNvSpPr>
              <p:nvPr/>
            </p:nvSpPr>
            <p:spPr bwMode="auto">
              <a:xfrm>
                <a:off x="5568" y="1488"/>
                <a:ext cx="0" cy="1630"/>
              </a:xfrm>
              <a:prstGeom prst="line">
                <a:avLst/>
              </a:prstGeom>
              <a:noFill/>
              <a:ln w="28575">
                <a:solidFill>
                  <a:srgbClr val="333399"/>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nvGrpSpPr>
              <p:cNvPr id="87071" name="Group 149"/>
              <p:cNvGrpSpPr>
                <a:grpSpLocks/>
              </p:cNvGrpSpPr>
              <p:nvPr/>
            </p:nvGrpSpPr>
            <p:grpSpPr bwMode="auto">
              <a:xfrm>
                <a:off x="4128" y="3120"/>
                <a:ext cx="1440" cy="528"/>
                <a:chOff x="4128" y="3120"/>
                <a:chExt cx="1440" cy="528"/>
              </a:xfrm>
            </p:grpSpPr>
            <p:sp>
              <p:nvSpPr>
                <p:cNvPr id="87072" name="Line 140"/>
                <p:cNvSpPr>
                  <a:spLocks noChangeShapeType="1"/>
                </p:cNvSpPr>
                <p:nvPr/>
              </p:nvSpPr>
              <p:spPr bwMode="auto">
                <a:xfrm flipH="1">
                  <a:off x="4704" y="3120"/>
                  <a:ext cx="864" cy="528"/>
                </a:xfrm>
                <a:prstGeom prst="line">
                  <a:avLst/>
                </a:prstGeom>
                <a:noFill/>
                <a:ln w="28575">
                  <a:solidFill>
                    <a:schemeClr val="accent2"/>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73" name="Line 141"/>
                <p:cNvSpPr>
                  <a:spLocks noChangeShapeType="1"/>
                </p:cNvSpPr>
                <p:nvPr/>
              </p:nvSpPr>
              <p:spPr bwMode="auto">
                <a:xfrm>
                  <a:off x="4128" y="3120"/>
                  <a:ext cx="240" cy="528"/>
                </a:xfrm>
                <a:prstGeom prst="line">
                  <a:avLst/>
                </a:prstGeom>
                <a:noFill/>
                <a:ln w="28575">
                  <a:solidFill>
                    <a:schemeClr val="accent2"/>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74" name="Line 143"/>
                <p:cNvSpPr>
                  <a:spLocks noChangeShapeType="1"/>
                </p:cNvSpPr>
                <p:nvPr/>
              </p:nvSpPr>
              <p:spPr bwMode="auto">
                <a:xfrm flipH="1">
                  <a:off x="4608" y="3120"/>
                  <a:ext cx="240" cy="528"/>
                </a:xfrm>
                <a:prstGeom prst="line">
                  <a:avLst/>
                </a:prstGeom>
                <a:noFill/>
                <a:ln w="28575">
                  <a:solidFill>
                    <a:schemeClr val="accent2"/>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sp>
          <p:nvSpPr>
            <p:cNvPr id="87063" name="Rectangle 145"/>
            <p:cNvSpPr>
              <a:spLocks noChangeArrowheads="1"/>
            </p:cNvSpPr>
            <p:nvPr/>
          </p:nvSpPr>
          <p:spPr bwMode="auto">
            <a:xfrm>
              <a:off x="4859" y="1536"/>
              <a:ext cx="79" cy="1776"/>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87064" name="Rectangle 146"/>
            <p:cNvSpPr>
              <a:spLocks noChangeArrowheads="1"/>
            </p:cNvSpPr>
            <p:nvPr/>
          </p:nvSpPr>
          <p:spPr bwMode="auto">
            <a:xfrm>
              <a:off x="4136" y="1536"/>
              <a:ext cx="75" cy="1584"/>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grpSp>
      <p:pic>
        <p:nvPicPr>
          <p:cNvPr id="1150099" name="Picture 147" descr="j04316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1" y="5410200"/>
            <a:ext cx="1295400" cy="990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50061" name="Picture 109"/>
          <p:cNvPicPr>
            <a:picLocks noChangeAspect="1" noChangeArrowheads="1"/>
          </p:cNvPicPr>
          <p:nvPr/>
        </p:nvPicPr>
        <p:blipFill>
          <a:blip r:embed="rId4">
            <a:extLst>
              <a:ext uri="{28A0092B-C50C-407E-A947-70E740481C1C}">
                <a14:useLocalDpi xmlns:a14="http://schemas.microsoft.com/office/drawing/2010/main" val="0"/>
              </a:ext>
            </a:extLst>
          </a:blip>
          <a:srcRect l="6250" t="20000" b="13333"/>
          <a:stretch>
            <a:fillRect/>
          </a:stretch>
        </p:blipFill>
        <p:spPr bwMode="auto">
          <a:xfrm>
            <a:off x="6705600" y="1219200"/>
            <a:ext cx="1143000" cy="83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3791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99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499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5006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5009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up)">
                                      <p:cBhvr>
                                        <p:cTn id="21" dur="500"/>
                                        <p:tgtEl>
                                          <p:spTgt spid="8"/>
                                        </p:tgtEl>
                                      </p:cBhvr>
                                    </p:animEffect>
                                  </p:childTnLst>
                                </p:cTn>
                              </p:par>
                            </p:childTnLst>
                          </p:cTn>
                        </p:par>
                        <p:par>
                          <p:cTn id="22" fill="hold" nodeType="afterGroup">
                            <p:stCondLst>
                              <p:cond delay="500"/>
                            </p:stCondLst>
                            <p:childTnLst>
                              <p:par>
                                <p:cTn id="23" presetID="22" presetClass="entr" presetSubtype="1"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up)">
                                      <p:cBhvr>
                                        <p:cTn id="25" dur="2000"/>
                                        <p:tgtEl>
                                          <p:spTgt spid="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up)">
                                      <p:cBhvr>
                                        <p:cTn id="30" dur="1000"/>
                                        <p:tgtEl>
                                          <p:spTgt spid="2"/>
                                        </p:tgtEl>
                                      </p:cBhvr>
                                    </p:animEffect>
                                  </p:childTnLst>
                                </p:cTn>
                              </p:par>
                              <p:par>
                                <p:cTn id="31" presetID="22" presetClass="entr" presetSubtype="1" fill="hold" nodeType="with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up)">
                                      <p:cBhvr>
                                        <p:cTn id="33" dur="1000"/>
                                        <p:tgtEl>
                                          <p:spTgt spid="3"/>
                                        </p:tgtEl>
                                      </p:cBhvr>
                                    </p:animEffect>
                                  </p:childTnLst>
                                </p:cTn>
                              </p:par>
                              <p:par>
                                <p:cTn id="34" presetID="22" presetClass="entr" presetSubtype="1" fill="hold" nodeType="with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up)">
                                      <p:cBhvr>
                                        <p:cTn id="36" dur="1000"/>
                                        <p:tgtEl>
                                          <p:spTgt spid="4"/>
                                        </p:tgtEl>
                                      </p:cBhvr>
                                    </p:animEffect>
                                  </p:childTnLst>
                                </p:cTn>
                              </p:par>
                            </p:childTnLst>
                          </p:cTn>
                        </p:par>
                        <p:par>
                          <p:cTn id="37" fill="hold" nodeType="afterGroup">
                            <p:stCondLst>
                              <p:cond delay="1000"/>
                            </p:stCondLst>
                            <p:childTnLst>
                              <p:par>
                                <p:cTn id="38" presetID="22" presetClass="entr" presetSubtype="1" fill="hold" nodeType="after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up)">
                                      <p:cBhvr>
                                        <p:cTn id="40" dur="1000"/>
                                        <p:tgtEl>
                                          <p:spTgt spid="6"/>
                                        </p:tgtEl>
                                      </p:cBhvr>
                                    </p:animEffect>
                                  </p:childTnLst>
                                </p:cTn>
                              </p:par>
                            </p:childTnLst>
                          </p:cTn>
                        </p:par>
                        <p:par>
                          <p:cTn id="41" fill="hold" nodeType="afterGroup">
                            <p:stCondLst>
                              <p:cond delay="2000"/>
                            </p:stCondLst>
                            <p:childTnLst>
                              <p:par>
                                <p:cTn id="42" presetID="22" presetClass="entr" presetSubtype="1" fill="hold" nodeType="after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up)">
                                      <p:cBhvr>
                                        <p:cTn id="44" dur="1000"/>
                                        <p:tgtEl>
                                          <p:spTgt spid="7"/>
                                        </p:tgtEl>
                                      </p:cBhvr>
                                    </p:animEffect>
                                  </p:childTnLst>
                                </p:cTn>
                              </p:par>
                            </p:childTnLst>
                          </p:cTn>
                        </p:par>
                        <p:par>
                          <p:cTn id="45" fill="hold" nodeType="afterGroup">
                            <p:stCondLst>
                              <p:cond delay="3000"/>
                            </p:stCondLst>
                            <p:childTnLst>
                              <p:par>
                                <p:cTn id="46" presetID="22" presetClass="entr" presetSubtype="1" fill="hold" nodeType="after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wipe(up)">
                                      <p:cBhvr>
                                        <p:cTn id="48" dur="2000"/>
                                        <p:tgtEl>
                                          <p:spTgt spid="5"/>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149982">
                                            <p:txEl>
                                              <p:pRg st="0" end="0"/>
                                            </p:txEl>
                                          </p:spTgt>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149982">
                                            <p:txEl>
                                              <p:pRg st="1" end="1"/>
                                            </p:txEl>
                                          </p:spTgt>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14998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9955" grpId="0" build="p"/>
      <p:bldP spid="1149982"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lstStyle/>
          <a:p>
            <a:r>
              <a:rPr lang="en-US" sz="2400" dirty="0">
                <a:latin typeface="Helvetica" charset="0"/>
                <a:ea typeface="ＭＳ Ｐゴシック" charset="0"/>
                <a:cs typeface="ＭＳ Ｐゴシック" charset="0"/>
              </a:rPr>
              <a:t>Improving HTTP Performance:</a:t>
            </a:r>
            <a:r>
              <a:rPr lang="en-US" sz="4000" dirty="0">
                <a:latin typeface="Helvetica" charset="0"/>
                <a:ea typeface="ＭＳ Ｐゴシック" charset="0"/>
                <a:cs typeface="ＭＳ Ｐゴシック" charset="0"/>
              </a:rPr>
              <a:t/>
            </a:r>
            <a:br>
              <a:rPr lang="en-US" sz="4000" dirty="0">
                <a:latin typeface="Helvetica" charset="0"/>
                <a:ea typeface="ＭＳ Ｐゴシック" charset="0"/>
                <a:cs typeface="ＭＳ Ｐゴシック" charset="0"/>
              </a:rPr>
            </a:br>
            <a:r>
              <a:rPr lang="en-US" sz="3600" dirty="0">
                <a:solidFill>
                  <a:srgbClr val="FF0000"/>
                </a:solidFill>
                <a:latin typeface="Helvetica" charset="0"/>
                <a:ea typeface="ＭＳ Ｐゴシック" charset="0"/>
                <a:cs typeface="ＭＳ Ｐゴシック" charset="0"/>
              </a:rPr>
              <a:t>Persistent</a:t>
            </a:r>
            <a:r>
              <a:rPr lang="en-US" sz="3600" dirty="0">
                <a:latin typeface="Helvetica" charset="0"/>
                <a:ea typeface="ＭＳ Ｐゴシック" charset="0"/>
                <a:cs typeface="ＭＳ Ｐゴシック" charset="0"/>
              </a:rPr>
              <a:t> Connections</a:t>
            </a:r>
          </a:p>
        </p:txBody>
      </p:sp>
      <p:sp>
        <p:nvSpPr>
          <p:cNvPr id="3" name="Content Placeholder 2"/>
          <p:cNvSpPr>
            <a:spLocks noGrp="1"/>
          </p:cNvSpPr>
          <p:nvPr>
            <p:ph idx="1"/>
          </p:nvPr>
        </p:nvSpPr>
        <p:spPr/>
        <p:txBody>
          <a:bodyPr/>
          <a:lstStyle/>
          <a:p>
            <a:r>
              <a:rPr lang="en-US" sz="2400" dirty="0">
                <a:latin typeface="Arial" charset="0"/>
                <a:cs typeface="Arial" charset="0"/>
              </a:rPr>
              <a:t>Maintain TCP connection across multiple requests</a:t>
            </a:r>
          </a:p>
          <a:p>
            <a:pPr lvl="1"/>
            <a:r>
              <a:rPr lang="en-US" sz="2000" dirty="0">
                <a:latin typeface="Arial" charset="0"/>
                <a:cs typeface="Arial" charset="0"/>
              </a:rPr>
              <a:t>Including transfers subsequent to current page</a:t>
            </a:r>
          </a:p>
          <a:p>
            <a:pPr lvl="1"/>
            <a:r>
              <a:rPr lang="en-US" sz="2000" dirty="0">
                <a:latin typeface="Arial" charset="0"/>
                <a:cs typeface="Arial" charset="0"/>
              </a:rPr>
              <a:t>Client or server can tear down connection</a:t>
            </a:r>
            <a:br>
              <a:rPr lang="en-US" sz="2000" dirty="0">
                <a:latin typeface="Arial" charset="0"/>
                <a:cs typeface="Arial" charset="0"/>
              </a:rPr>
            </a:br>
            <a:endParaRPr lang="en-US" sz="2000" dirty="0">
              <a:latin typeface="Arial" charset="0"/>
              <a:cs typeface="Arial" charset="0"/>
            </a:endParaRPr>
          </a:p>
          <a:p>
            <a:r>
              <a:rPr lang="en-US" sz="2400" dirty="0">
                <a:latin typeface="Arial" charset="0"/>
                <a:cs typeface="Arial" charset="0"/>
              </a:rPr>
              <a:t>Performance advantages:</a:t>
            </a:r>
          </a:p>
          <a:p>
            <a:pPr lvl="1"/>
            <a:r>
              <a:rPr lang="en-US" sz="2000" dirty="0">
                <a:latin typeface="Arial" charset="0"/>
                <a:cs typeface="Arial" charset="0"/>
              </a:rPr>
              <a:t>Avoid overhead of connection set-up and tear-down</a:t>
            </a:r>
          </a:p>
          <a:p>
            <a:pPr lvl="1"/>
            <a:r>
              <a:rPr lang="en-US" sz="2000" dirty="0">
                <a:latin typeface="Arial" charset="0"/>
                <a:cs typeface="Arial" charset="0"/>
              </a:rPr>
              <a:t>Allow TCP to learn more accurate RTT estimate</a:t>
            </a:r>
          </a:p>
          <a:p>
            <a:pPr lvl="1"/>
            <a:r>
              <a:rPr lang="en-US" sz="2000" dirty="0">
                <a:latin typeface="Arial" charset="0"/>
                <a:cs typeface="Arial" charset="0"/>
              </a:rPr>
              <a:t>Allow TCP congestion window to increase</a:t>
            </a:r>
          </a:p>
          <a:p>
            <a:pPr lvl="1"/>
            <a:r>
              <a:rPr lang="en-US" sz="2000" dirty="0">
                <a:latin typeface="Arial" charset="0"/>
                <a:cs typeface="Arial" charset="0"/>
              </a:rPr>
              <a:t>i.e., leverage previously discovered bandwidth</a:t>
            </a:r>
            <a:br>
              <a:rPr lang="en-US" sz="2000" dirty="0">
                <a:latin typeface="Arial" charset="0"/>
                <a:cs typeface="Arial" charset="0"/>
              </a:rPr>
            </a:br>
            <a:endParaRPr lang="en-US" sz="2000" dirty="0">
              <a:latin typeface="Arial" charset="0"/>
              <a:cs typeface="Arial" charset="0"/>
            </a:endParaRPr>
          </a:p>
          <a:p>
            <a:r>
              <a:rPr lang="en-US" sz="2400" dirty="0">
                <a:latin typeface="Arial" charset="0"/>
                <a:cs typeface="Arial" charset="0"/>
              </a:rPr>
              <a:t>Default in HTTP/1.1</a:t>
            </a:r>
          </a:p>
          <a:p>
            <a:endParaRPr lang="en-US" sz="2400" dirty="0">
              <a:latin typeface="Arial" charset="0"/>
              <a:cs typeface="Arial" charset="0"/>
            </a:endParaRPr>
          </a:p>
        </p:txBody>
      </p:sp>
    </p:spTree>
    <p:extLst>
      <p:ext uri="{BB962C8B-B14F-4D97-AF65-F5344CB8AC3E}">
        <p14:creationId xmlns:p14="http://schemas.microsoft.com/office/powerpoint/2010/main" val="15821119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p:cNvSpPr>
            <a:spLocks noGrp="1" noChangeArrowheads="1"/>
          </p:cNvSpPr>
          <p:nvPr>
            <p:ph type="title"/>
          </p:nvPr>
        </p:nvSpPr>
        <p:spPr/>
        <p:txBody>
          <a:bodyPr/>
          <a:lstStyle/>
          <a:p>
            <a:r>
              <a:rPr lang="en-US" sz="2000" dirty="0">
                <a:latin typeface="Helvetica" charset="0"/>
                <a:ea typeface="ＭＳ Ｐゴシック" charset="0"/>
                <a:cs typeface="ＭＳ Ｐゴシック" charset="0"/>
              </a:rPr>
              <a:t>Improving HTTP Performance:</a:t>
            </a:r>
            <a:br>
              <a:rPr lang="en-US" sz="2000" dirty="0">
                <a:latin typeface="Helvetica" charset="0"/>
                <a:ea typeface="ＭＳ Ｐゴシック" charset="0"/>
                <a:cs typeface="ＭＳ Ｐゴシック" charset="0"/>
              </a:rPr>
            </a:br>
            <a:r>
              <a:rPr lang="en-US" sz="3200" dirty="0">
                <a:solidFill>
                  <a:srgbClr val="FF0000"/>
                </a:solidFill>
                <a:latin typeface="Helvetica" charset="0"/>
                <a:ea typeface="ＭＳ Ｐゴシック" charset="0"/>
                <a:cs typeface="ＭＳ Ｐゴシック" charset="0"/>
              </a:rPr>
              <a:t>Pipelined</a:t>
            </a:r>
            <a:r>
              <a:rPr lang="en-US" sz="3200" dirty="0">
                <a:latin typeface="Helvetica" charset="0"/>
                <a:ea typeface="ＭＳ Ｐゴシック" charset="0"/>
                <a:cs typeface="ＭＳ Ｐゴシック" charset="0"/>
              </a:rPr>
              <a:t> Requests &amp; Responses</a:t>
            </a:r>
            <a:endParaRPr lang="en-US" b="0" u="sng" dirty="0">
              <a:latin typeface="Helvetica" charset="0"/>
              <a:ea typeface="ＭＳ Ｐゴシック" charset="0"/>
              <a:cs typeface="ＭＳ Ｐゴシック" charset="0"/>
            </a:endParaRPr>
          </a:p>
        </p:txBody>
      </p:sp>
      <p:sp>
        <p:nvSpPr>
          <p:cNvPr id="2" name="Content Placeholder 1"/>
          <p:cNvSpPr>
            <a:spLocks noGrp="1"/>
          </p:cNvSpPr>
          <p:nvPr>
            <p:ph idx="1"/>
          </p:nvPr>
        </p:nvSpPr>
        <p:spPr/>
        <p:txBody>
          <a:bodyPr/>
          <a:lstStyle/>
          <a:p>
            <a:endParaRPr lang="en-US"/>
          </a:p>
        </p:txBody>
      </p:sp>
      <p:sp>
        <p:nvSpPr>
          <p:cNvPr id="89093" name="Line 4"/>
          <p:cNvSpPr>
            <a:spLocks noChangeShapeType="1"/>
          </p:cNvSpPr>
          <p:nvPr/>
        </p:nvSpPr>
        <p:spPr bwMode="auto">
          <a:xfrm>
            <a:off x="6156325" y="2062163"/>
            <a:ext cx="0" cy="3200400"/>
          </a:xfrm>
          <a:prstGeom prst="line">
            <a:avLst/>
          </a:prstGeom>
          <a:noFill/>
          <a:ln w="25400">
            <a:solidFill>
              <a:schemeClr val="tx1"/>
            </a:solidFill>
            <a:round/>
            <a:headEnd/>
            <a:tailEn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094" name="Line 5"/>
          <p:cNvSpPr>
            <a:spLocks noChangeShapeType="1"/>
          </p:cNvSpPr>
          <p:nvPr/>
        </p:nvSpPr>
        <p:spPr bwMode="auto">
          <a:xfrm>
            <a:off x="8442325" y="1985963"/>
            <a:ext cx="0" cy="3200400"/>
          </a:xfrm>
          <a:prstGeom prst="line">
            <a:avLst/>
          </a:prstGeom>
          <a:noFill/>
          <a:ln w="25400">
            <a:solidFill>
              <a:schemeClr val="tx1"/>
            </a:solidFill>
            <a:round/>
            <a:headEnd/>
            <a:tailEn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095" name="Text Box 6"/>
          <p:cNvSpPr txBox="1">
            <a:spLocks noChangeArrowheads="1"/>
          </p:cNvSpPr>
          <p:nvPr/>
        </p:nvSpPr>
        <p:spPr bwMode="auto">
          <a:xfrm>
            <a:off x="5761040" y="1719264"/>
            <a:ext cx="840973"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a:latin typeface="Arial" charset="0"/>
              </a:rPr>
              <a:t>Client</a:t>
            </a:r>
            <a:endParaRPr lang="en-US" sz="1800" b="0">
              <a:latin typeface="Arial" charset="0"/>
            </a:endParaRPr>
          </a:p>
        </p:txBody>
      </p:sp>
      <p:sp>
        <p:nvSpPr>
          <p:cNvPr id="89096" name="Text Box 7"/>
          <p:cNvSpPr txBox="1">
            <a:spLocks noChangeArrowheads="1"/>
          </p:cNvSpPr>
          <p:nvPr/>
        </p:nvSpPr>
        <p:spPr bwMode="auto">
          <a:xfrm>
            <a:off x="7985126" y="1698625"/>
            <a:ext cx="913108"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a:latin typeface="Arial" charset="0"/>
              </a:rPr>
              <a:t>Server</a:t>
            </a:r>
            <a:endParaRPr lang="en-US" sz="1800" b="0">
              <a:latin typeface="Arial" charset="0"/>
            </a:endParaRPr>
          </a:p>
        </p:txBody>
      </p:sp>
      <p:sp>
        <p:nvSpPr>
          <p:cNvPr id="89097" name="Line 8"/>
          <p:cNvSpPr>
            <a:spLocks noChangeShapeType="1"/>
          </p:cNvSpPr>
          <p:nvPr/>
        </p:nvSpPr>
        <p:spPr bwMode="auto">
          <a:xfrm>
            <a:off x="6156325" y="2366963"/>
            <a:ext cx="2286000" cy="381000"/>
          </a:xfrm>
          <a:prstGeom prst="line">
            <a:avLst/>
          </a:prstGeom>
          <a:noFill/>
          <a:ln w="25400">
            <a:solidFill>
              <a:schemeClr val="accent1"/>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098" name="Text Box 9"/>
          <p:cNvSpPr txBox="1">
            <a:spLocks noChangeArrowheads="1"/>
          </p:cNvSpPr>
          <p:nvPr/>
        </p:nvSpPr>
        <p:spPr bwMode="auto">
          <a:xfrm rot="523781">
            <a:off x="6598986" y="2210785"/>
            <a:ext cx="1251454"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Request 1</a:t>
            </a:r>
          </a:p>
        </p:txBody>
      </p:sp>
      <p:sp>
        <p:nvSpPr>
          <p:cNvPr id="89099" name="Line 10"/>
          <p:cNvSpPr>
            <a:spLocks noChangeShapeType="1"/>
          </p:cNvSpPr>
          <p:nvPr/>
        </p:nvSpPr>
        <p:spPr bwMode="auto">
          <a:xfrm>
            <a:off x="6156325" y="2671764"/>
            <a:ext cx="2286000" cy="381000"/>
          </a:xfrm>
          <a:prstGeom prst="line">
            <a:avLst/>
          </a:prstGeom>
          <a:noFill/>
          <a:ln w="25400">
            <a:solidFill>
              <a:schemeClr val="accent1"/>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100" name="Text Box 11"/>
          <p:cNvSpPr txBox="1">
            <a:spLocks noChangeArrowheads="1"/>
          </p:cNvSpPr>
          <p:nvPr/>
        </p:nvSpPr>
        <p:spPr bwMode="auto">
          <a:xfrm rot="523781">
            <a:off x="6598986" y="2515585"/>
            <a:ext cx="1251454"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Request 2</a:t>
            </a:r>
          </a:p>
        </p:txBody>
      </p:sp>
      <p:sp>
        <p:nvSpPr>
          <p:cNvPr id="89101" name="Line 12"/>
          <p:cNvSpPr>
            <a:spLocks noChangeShapeType="1"/>
          </p:cNvSpPr>
          <p:nvPr/>
        </p:nvSpPr>
        <p:spPr bwMode="auto">
          <a:xfrm>
            <a:off x="6156325" y="2976563"/>
            <a:ext cx="2286000" cy="381000"/>
          </a:xfrm>
          <a:prstGeom prst="line">
            <a:avLst/>
          </a:prstGeom>
          <a:noFill/>
          <a:ln w="25400">
            <a:solidFill>
              <a:schemeClr val="accent1"/>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102" name="Text Box 13"/>
          <p:cNvSpPr txBox="1">
            <a:spLocks noChangeArrowheads="1"/>
          </p:cNvSpPr>
          <p:nvPr/>
        </p:nvSpPr>
        <p:spPr bwMode="auto">
          <a:xfrm rot="523781">
            <a:off x="6598986" y="2837847"/>
            <a:ext cx="1251454"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Request 3</a:t>
            </a:r>
          </a:p>
        </p:txBody>
      </p:sp>
      <p:sp>
        <p:nvSpPr>
          <p:cNvPr id="89103" name="Line 14"/>
          <p:cNvSpPr>
            <a:spLocks noChangeShapeType="1"/>
          </p:cNvSpPr>
          <p:nvPr/>
        </p:nvSpPr>
        <p:spPr bwMode="auto">
          <a:xfrm flipH="1">
            <a:off x="6156325" y="3890963"/>
            <a:ext cx="2286000" cy="381000"/>
          </a:xfrm>
          <a:prstGeom prst="line">
            <a:avLst/>
          </a:prstGeom>
          <a:noFill/>
          <a:ln w="25400">
            <a:solidFill>
              <a:schemeClr val="accent1"/>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104" name="Text Box 15"/>
          <p:cNvSpPr txBox="1">
            <a:spLocks noChangeArrowheads="1"/>
          </p:cNvSpPr>
          <p:nvPr/>
        </p:nvSpPr>
        <p:spPr bwMode="auto">
          <a:xfrm rot="-543031">
            <a:off x="6513021" y="3772885"/>
            <a:ext cx="1242410"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Transfer 1</a:t>
            </a:r>
          </a:p>
        </p:txBody>
      </p:sp>
      <p:sp>
        <p:nvSpPr>
          <p:cNvPr id="89105" name="Line 16"/>
          <p:cNvSpPr>
            <a:spLocks noChangeShapeType="1"/>
          </p:cNvSpPr>
          <p:nvPr/>
        </p:nvSpPr>
        <p:spPr bwMode="auto">
          <a:xfrm flipH="1">
            <a:off x="6156325" y="4195763"/>
            <a:ext cx="2286000" cy="381000"/>
          </a:xfrm>
          <a:prstGeom prst="line">
            <a:avLst/>
          </a:prstGeom>
          <a:noFill/>
          <a:ln w="25400">
            <a:solidFill>
              <a:schemeClr val="accent1"/>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106" name="Text Box 17"/>
          <p:cNvSpPr txBox="1">
            <a:spLocks noChangeArrowheads="1"/>
          </p:cNvSpPr>
          <p:nvPr/>
        </p:nvSpPr>
        <p:spPr bwMode="auto">
          <a:xfrm rot="-543031">
            <a:off x="6513021" y="4077685"/>
            <a:ext cx="1242410"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Transfer 2</a:t>
            </a:r>
          </a:p>
        </p:txBody>
      </p:sp>
      <p:sp>
        <p:nvSpPr>
          <p:cNvPr id="89107" name="Line 18"/>
          <p:cNvSpPr>
            <a:spLocks noChangeShapeType="1"/>
          </p:cNvSpPr>
          <p:nvPr/>
        </p:nvSpPr>
        <p:spPr bwMode="auto">
          <a:xfrm flipH="1">
            <a:off x="6156325" y="4538663"/>
            <a:ext cx="2286000" cy="381000"/>
          </a:xfrm>
          <a:prstGeom prst="line">
            <a:avLst/>
          </a:prstGeom>
          <a:noFill/>
          <a:ln w="25400">
            <a:solidFill>
              <a:schemeClr val="accent1"/>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108" name="Text Box 19"/>
          <p:cNvSpPr txBox="1">
            <a:spLocks noChangeArrowheads="1"/>
          </p:cNvSpPr>
          <p:nvPr/>
        </p:nvSpPr>
        <p:spPr bwMode="auto">
          <a:xfrm rot="-543031">
            <a:off x="6513021" y="4420585"/>
            <a:ext cx="1242410"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Transfer 3</a:t>
            </a:r>
          </a:p>
        </p:txBody>
      </p:sp>
      <p:sp>
        <p:nvSpPr>
          <p:cNvPr id="22" name="Rectangle 3"/>
          <p:cNvSpPr txBox="1">
            <a:spLocks noChangeArrowheads="1"/>
          </p:cNvSpPr>
          <p:nvPr/>
        </p:nvSpPr>
        <p:spPr bwMode="auto">
          <a:xfrm>
            <a:off x="304800" y="1747838"/>
            <a:ext cx="5181600" cy="401955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383" tIns="45692" rIns="91383" bIns="45692"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charset="0"/>
              <a:buChar char="l"/>
              <a:defRPr sz="2800">
                <a:solidFill>
                  <a:schemeClr val="tx1"/>
                </a:solidFill>
                <a:latin typeface="+mn-lt"/>
                <a:ea typeface="ＭＳ Ｐゴシック" charset="-128"/>
                <a:cs typeface="ＭＳ Ｐゴシック" charset="-128"/>
              </a:defRPr>
            </a:lvl1pPr>
            <a:lvl2pPr marL="692150" indent="-347663" algn="l" rtl="0" eaLnBrk="0" fontAlgn="base" hangingPunct="0">
              <a:spcBef>
                <a:spcPct val="20000"/>
              </a:spcBef>
              <a:spcAft>
                <a:spcPct val="0"/>
              </a:spcAft>
              <a:buClr>
                <a:schemeClr val="accent2"/>
              </a:buClr>
              <a:buSzPct val="70000"/>
              <a:buFont typeface="Wingdings" charset="0"/>
              <a:buChar char="l"/>
              <a:defRPr sz="2400">
                <a:solidFill>
                  <a:schemeClr val="tx1"/>
                </a:solidFill>
                <a:latin typeface="+mn-lt"/>
                <a:ea typeface="ＭＳ Ｐゴシック" charset="-128"/>
              </a:defRPr>
            </a:lvl2pPr>
            <a:lvl3pPr marL="987425" indent="-293688" algn="l" rtl="0" eaLnBrk="0" fontAlgn="base" hangingPunct="0">
              <a:spcBef>
                <a:spcPct val="20000"/>
              </a:spcBef>
              <a:spcAft>
                <a:spcPct val="0"/>
              </a:spcAft>
              <a:buClr>
                <a:schemeClr val="accent1"/>
              </a:buClr>
              <a:buSzPct val="70000"/>
              <a:buFont typeface="Wingdings" charset="0"/>
              <a:buChar char="l"/>
              <a:defRPr sz="2000">
                <a:solidFill>
                  <a:schemeClr val="tx1"/>
                </a:solidFill>
                <a:latin typeface="+mn-lt"/>
                <a:ea typeface="ＭＳ Ｐゴシック" charset="-128"/>
              </a:defRPr>
            </a:lvl3pPr>
            <a:lvl4pPr marL="1281113" indent="-292100" algn="l" rtl="0" eaLnBrk="0" fontAlgn="base" hangingPunct="0">
              <a:spcBef>
                <a:spcPct val="20000"/>
              </a:spcBef>
              <a:spcAft>
                <a:spcPct val="0"/>
              </a:spcAft>
              <a:buClr>
                <a:schemeClr val="tx2"/>
              </a:buClr>
              <a:buSzPct val="75000"/>
              <a:buFont typeface="Wingdings" charset="0"/>
              <a:buChar char="§"/>
              <a:defRPr>
                <a:solidFill>
                  <a:schemeClr val="tx1"/>
                </a:solidFill>
                <a:latin typeface="+mn-lt"/>
                <a:ea typeface="ＭＳ Ｐゴシック" charset="-128"/>
              </a:defRPr>
            </a:lvl4pPr>
            <a:lvl5pPr marL="1598613" indent="-315913" algn="l" rtl="0" eaLnBrk="0" fontAlgn="base" hangingPunct="0">
              <a:spcBef>
                <a:spcPct val="20000"/>
              </a:spcBef>
              <a:spcAft>
                <a:spcPct val="0"/>
              </a:spcAft>
              <a:buClr>
                <a:schemeClr val="folHlink"/>
              </a:buClr>
              <a:buSzPct val="80000"/>
              <a:buFont typeface="Wingdings" charset="0"/>
              <a:buChar char="§"/>
              <a:defRPr>
                <a:solidFill>
                  <a:schemeClr val="tx1"/>
                </a:solidFill>
                <a:latin typeface="+mn-lt"/>
                <a:ea typeface="ＭＳ Ｐゴシック" charset="-128"/>
              </a:defRPr>
            </a:lvl5pPr>
            <a:lvl6pPr marL="20558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6pPr>
            <a:lvl7pPr marL="25130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7pPr>
            <a:lvl8pPr marL="29702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8pPr>
            <a:lvl9pPr marL="34274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9pPr>
          </a:lstStyle>
          <a:p>
            <a:r>
              <a:rPr lang="en-US" sz="2400" b="0" dirty="0"/>
              <a:t>Batch requests and responses to reduce the number of packets</a:t>
            </a:r>
          </a:p>
          <a:p>
            <a:endParaRPr lang="en-US" sz="2400" b="0" dirty="0"/>
          </a:p>
          <a:p>
            <a:r>
              <a:rPr lang="en-US" sz="2400" b="0" dirty="0"/>
              <a:t>Multiple requests can be contained in one TCP segment</a:t>
            </a:r>
          </a:p>
          <a:p>
            <a:endParaRPr lang="en-US" sz="2400" b="0" dirty="0"/>
          </a:p>
        </p:txBody>
      </p:sp>
    </p:spTree>
    <p:extLst>
      <p:ext uri="{BB962C8B-B14F-4D97-AF65-F5344CB8AC3E}">
        <p14:creationId xmlns:p14="http://schemas.microsoft.com/office/powerpoint/2010/main" val="4134466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Scorecard: Getting </a:t>
            </a:r>
            <a:r>
              <a:rPr lang="en-US" i="1" dirty="0" smtClean="0"/>
              <a:t>n</a:t>
            </a:r>
            <a:r>
              <a:rPr lang="en-US" dirty="0" smtClean="0"/>
              <a:t> Small Objects</a:t>
            </a:r>
            <a:endParaRPr lang="en-US" dirty="0"/>
          </a:p>
        </p:txBody>
      </p:sp>
      <p:sp>
        <p:nvSpPr>
          <p:cNvPr id="3" name="Content Placeholder 2"/>
          <p:cNvSpPr>
            <a:spLocks noGrp="1"/>
          </p:cNvSpPr>
          <p:nvPr>
            <p:ph idx="1"/>
          </p:nvPr>
        </p:nvSpPr>
        <p:spPr/>
        <p:txBody>
          <a:bodyPr/>
          <a:lstStyle/>
          <a:p>
            <a:pPr marL="0" indent="0" algn="ctr">
              <a:buNone/>
            </a:pPr>
            <a:r>
              <a:rPr lang="en-US" i="1" dirty="0" smtClean="0">
                <a:solidFill>
                  <a:srgbClr val="FF0000"/>
                </a:solidFill>
              </a:rPr>
              <a:t>Time dominated by latency</a:t>
            </a:r>
          </a:p>
          <a:p>
            <a:pPr marL="0" indent="0" algn="ctr">
              <a:buNone/>
            </a:pPr>
            <a:endParaRPr lang="en-US" i="1" dirty="0" smtClean="0">
              <a:solidFill>
                <a:schemeClr val="accent1"/>
              </a:solidFill>
            </a:endParaRPr>
          </a:p>
          <a:p>
            <a:r>
              <a:rPr lang="en-US" dirty="0" smtClean="0"/>
              <a:t>One-at-a-time:  ~2n RTT</a:t>
            </a:r>
          </a:p>
          <a:p>
            <a:pPr lvl="8"/>
            <a:endParaRPr lang="en-US" dirty="0" smtClean="0"/>
          </a:p>
          <a:p>
            <a:r>
              <a:rPr lang="en-US" dirty="0"/>
              <a:t>M concurrent: ~2[n/m] </a:t>
            </a:r>
            <a:r>
              <a:rPr lang="en-US" dirty="0" smtClean="0"/>
              <a:t>RTT</a:t>
            </a:r>
          </a:p>
          <a:p>
            <a:pPr lvl="6"/>
            <a:endParaRPr lang="en-US" dirty="0" smtClean="0"/>
          </a:p>
          <a:p>
            <a:r>
              <a:rPr lang="en-US" dirty="0" smtClean="0"/>
              <a:t>Persistent: ~ (n+1)RTT</a:t>
            </a:r>
          </a:p>
          <a:p>
            <a:pPr lvl="7"/>
            <a:endParaRPr lang="en-US" dirty="0" smtClean="0"/>
          </a:p>
          <a:p>
            <a:r>
              <a:rPr lang="en-US" dirty="0" smtClean="0"/>
              <a:t>Pipelined: ~2 RTT</a:t>
            </a:r>
          </a:p>
          <a:p>
            <a:pPr lvl="8"/>
            <a:endParaRPr lang="en-US" dirty="0" smtClean="0"/>
          </a:p>
          <a:p>
            <a:r>
              <a:rPr lang="en-US" dirty="0" smtClean="0"/>
              <a:t>Pipelined/Persistent: ~2 RTT first time, RTT later</a:t>
            </a:r>
          </a:p>
          <a:p>
            <a:endParaRPr lang="en-US" dirty="0"/>
          </a:p>
        </p:txBody>
      </p:sp>
      <p:sp>
        <p:nvSpPr>
          <p:cNvPr id="4" name="TextBox 3"/>
          <p:cNvSpPr txBox="1"/>
          <p:nvPr/>
        </p:nvSpPr>
        <p:spPr>
          <a:xfrm>
            <a:off x="3276600" y="2419290"/>
            <a:ext cx="1752600" cy="400110"/>
          </a:xfrm>
          <a:prstGeom prst="rect">
            <a:avLst/>
          </a:prstGeom>
          <a:solidFill>
            <a:srgbClr val="FFFF00"/>
          </a:solidFill>
          <a:ln>
            <a:solidFill>
              <a:schemeClr val="accent1"/>
            </a:solidFill>
          </a:ln>
        </p:spPr>
        <p:txBody>
          <a:bodyPr wrap="square" rtlCol="0">
            <a:spAutoFit/>
          </a:bodyPr>
          <a:lstStyle/>
          <a:p>
            <a:pPr algn="ctr"/>
            <a:r>
              <a:rPr lang="en-US" dirty="0" smtClean="0"/>
              <a:t>?</a:t>
            </a:r>
            <a:endParaRPr lang="en-US" dirty="0"/>
          </a:p>
        </p:txBody>
      </p:sp>
      <p:sp>
        <p:nvSpPr>
          <p:cNvPr id="5" name="TextBox 4"/>
          <p:cNvSpPr txBox="1"/>
          <p:nvPr/>
        </p:nvSpPr>
        <p:spPr>
          <a:xfrm>
            <a:off x="3124200" y="3276600"/>
            <a:ext cx="2133600" cy="400110"/>
          </a:xfrm>
          <a:prstGeom prst="rect">
            <a:avLst/>
          </a:prstGeom>
          <a:solidFill>
            <a:srgbClr val="FFFF00"/>
          </a:solidFill>
          <a:ln>
            <a:solidFill>
              <a:schemeClr val="accent1"/>
            </a:solidFill>
          </a:ln>
        </p:spPr>
        <p:txBody>
          <a:bodyPr wrap="square" rtlCol="0">
            <a:spAutoFit/>
          </a:bodyPr>
          <a:lstStyle/>
          <a:p>
            <a:pPr algn="ctr"/>
            <a:r>
              <a:rPr lang="en-US" dirty="0" smtClean="0"/>
              <a:t>?</a:t>
            </a:r>
            <a:endParaRPr lang="en-US" dirty="0"/>
          </a:p>
        </p:txBody>
      </p:sp>
      <p:sp>
        <p:nvSpPr>
          <p:cNvPr id="6" name="TextBox 5"/>
          <p:cNvSpPr txBox="1"/>
          <p:nvPr/>
        </p:nvSpPr>
        <p:spPr>
          <a:xfrm>
            <a:off x="2667000" y="4114800"/>
            <a:ext cx="2133600" cy="400110"/>
          </a:xfrm>
          <a:prstGeom prst="rect">
            <a:avLst/>
          </a:prstGeom>
          <a:solidFill>
            <a:srgbClr val="FFFF00"/>
          </a:solidFill>
          <a:ln>
            <a:solidFill>
              <a:schemeClr val="accent1"/>
            </a:solidFill>
          </a:ln>
        </p:spPr>
        <p:txBody>
          <a:bodyPr wrap="square" rtlCol="0">
            <a:spAutoFit/>
          </a:bodyPr>
          <a:lstStyle/>
          <a:p>
            <a:pPr algn="ctr"/>
            <a:r>
              <a:rPr lang="en-US" dirty="0" smtClean="0"/>
              <a:t>?</a:t>
            </a:r>
            <a:endParaRPr lang="en-US" dirty="0"/>
          </a:p>
        </p:txBody>
      </p:sp>
      <p:sp>
        <p:nvSpPr>
          <p:cNvPr id="7" name="TextBox 6"/>
          <p:cNvSpPr txBox="1"/>
          <p:nvPr/>
        </p:nvSpPr>
        <p:spPr>
          <a:xfrm>
            <a:off x="2514600" y="4922807"/>
            <a:ext cx="1524000" cy="400110"/>
          </a:xfrm>
          <a:prstGeom prst="rect">
            <a:avLst/>
          </a:prstGeom>
          <a:solidFill>
            <a:srgbClr val="FFFF00"/>
          </a:solidFill>
          <a:ln>
            <a:solidFill>
              <a:schemeClr val="accent1"/>
            </a:solidFill>
          </a:ln>
        </p:spPr>
        <p:txBody>
          <a:bodyPr wrap="square" rtlCol="0">
            <a:spAutoFit/>
          </a:bodyPr>
          <a:lstStyle/>
          <a:p>
            <a:pPr algn="ctr"/>
            <a:r>
              <a:rPr lang="en-US" dirty="0" smtClean="0"/>
              <a:t>?</a:t>
            </a:r>
            <a:endParaRPr lang="en-US" dirty="0"/>
          </a:p>
        </p:txBody>
      </p:sp>
      <p:sp>
        <p:nvSpPr>
          <p:cNvPr id="8" name="TextBox 7"/>
          <p:cNvSpPr txBox="1"/>
          <p:nvPr/>
        </p:nvSpPr>
        <p:spPr>
          <a:xfrm>
            <a:off x="4191000" y="5759360"/>
            <a:ext cx="4572000" cy="400110"/>
          </a:xfrm>
          <a:prstGeom prst="rect">
            <a:avLst/>
          </a:prstGeom>
          <a:solidFill>
            <a:srgbClr val="FFFF00"/>
          </a:solidFill>
          <a:ln>
            <a:solidFill>
              <a:schemeClr val="accent1"/>
            </a:solidFill>
          </a:ln>
        </p:spPr>
        <p:txBody>
          <a:bodyPr wrap="square" rtlCol="0">
            <a:spAutoFit/>
          </a:bodyPr>
          <a:lstStyle/>
          <a:p>
            <a:pPr algn="ctr"/>
            <a:r>
              <a:rPr lang="en-US" dirty="0" smtClean="0"/>
              <a:t>?</a:t>
            </a:r>
            <a:endParaRPr lang="en-US" dirty="0"/>
          </a:p>
        </p:txBody>
      </p:sp>
    </p:spTree>
    <p:extLst>
      <p:ext uri="{BB962C8B-B14F-4D97-AF65-F5344CB8AC3E}">
        <p14:creationId xmlns:p14="http://schemas.microsoft.com/office/powerpoint/2010/main" val="13282086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4"/>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6"/>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7"/>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4" grpId="1" animBg="1"/>
      <p:bldP spid="5" grpId="0" animBg="1"/>
      <p:bldP spid="5" grpId="1" animBg="1"/>
      <p:bldP spid="6" grpId="0" animBg="1"/>
      <p:bldP spid="6" grpId="1" animBg="1"/>
      <p:bldP spid="7" grpId="0" animBg="1"/>
      <p:bldP spid="7" grpId="1" animBg="1"/>
      <p:bldP spid="8" grpId="0" animBg="1"/>
      <p:bldP spid="8"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sp>
        <p:nvSpPr>
          <p:cNvPr id="3" name="Content Placeholder 2"/>
          <p:cNvSpPr>
            <a:spLocks noGrp="1"/>
          </p:cNvSpPr>
          <p:nvPr>
            <p:ph idx="1"/>
          </p:nvPr>
        </p:nvSpPr>
        <p:spPr/>
        <p:txBody>
          <a:bodyPr/>
          <a:lstStyle/>
          <a:p>
            <a:r>
              <a:rPr lang="en-US" dirty="0" smtClean="0"/>
              <a:t>Each iteration actually sends same basic request:</a:t>
            </a:r>
            <a:br>
              <a:rPr lang="en-US" dirty="0" smtClean="0"/>
            </a:br>
            <a:endParaRPr lang="en-US" dirty="0" smtClean="0"/>
          </a:p>
          <a:p>
            <a:pPr marL="0" indent="0" algn="ctr">
              <a:buNone/>
            </a:pPr>
            <a:r>
              <a:rPr lang="en-US" i="1" dirty="0" smtClean="0"/>
              <a:t>What is the A record for </a:t>
            </a:r>
            <a:r>
              <a:rPr lang="en-US" i="1" dirty="0" smtClean="0">
                <a:hlinkClick r:id="rId2"/>
              </a:rPr>
              <a:t>www.nyu.edu</a:t>
            </a:r>
            <a:endParaRPr lang="en-US" i="1" dirty="0" smtClean="0"/>
          </a:p>
          <a:p>
            <a:pPr lvl="3"/>
            <a:endParaRPr lang="en-US" dirty="0" smtClean="0"/>
          </a:p>
          <a:p>
            <a:endParaRPr lang="en-US" dirty="0" smtClean="0"/>
          </a:p>
          <a:p>
            <a:r>
              <a:rPr lang="en-US" dirty="0" smtClean="0"/>
              <a:t>What the slides shows is what to expect in the response, not what the basic request asks for</a:t>
            </a:r>
          </a:p>
          <a:p>
            <a:pPr lvl="1"/>
            <a:r>
              <a:rPr lang="en-US" dirty="0" smtClean="0"/>
              <a:t>i.e., Root typically only knows where .</a:t>
            </a:r>
            <a:r>
              <a:rPr lang="en-US" dirty="0" err="1" smtClean="0"/>
              <a:t>edu</a:t>
            </a:r>
            <a:r>
              <a:rPr lang="en-US" dirty="0" smtClean="0"/>
              <a:t> is</a:t>
            </a:r>
            <a:r>
              <a:rPr lang="is-IS" dirty="0" smtClean="0"/>
              <a:t>…</a:t>
            </a:r>
          </a:p>
          <a:p>
            <a:pPr lvl="4"/>
            <a:endParaRPr lang="is-IS" dirty="0"/>
          </a:p>
        </p:txBody>
      </p:sp>
      <p:sp>
        <p:nvSpPr>
          <p:cNvPr id="4" name="Slide Number Placeholder 3"/>
          <p:cNvSpPr>
            <a:spLocks noGrp="1"/>
          </p:cNvSpPr>
          <p:nvPr>
            <p:ph type="sldNum" sz="quarter" idx="12"/>
          </p:nvPr>
        </p:nvSpPr>
        <p:spPr/>
        <p:txBody>
          <a:bodyPr/>
          <a:lstStyle/>
          <a:p>
            <a:pPr>
              <a:defRPr/>
            </a:pPr>
            <a:fld id="{D6AD96B3-034F-0E44-B7B5-FAB526374CDC}" type="slidenum">
              <a:rPr lang="en-US" altLang="en-US" smtClean="0"/>
              <a:pPr>
                <a:defRPr/>
              </a:pPr>
              <a:t>5</a:t>
            </a:fld>
            <a:endParaRPr lang="en-US" altLang="en-US"/>
          </a:p>
        </p:txBody>
      </p:sp>
    </p:spTree>
    <p:extLst>
      <p:ext uri="{BB962C8B-B14F-4D97-AF65-F5344CB8AC3E}">
        <p14:creationId xmlns:p14="http://schemas.microsoft.com/office/powerpoint/2010/main" val="13871899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Scorecard: Getting </a:t>
            </a:r>
            <a:r>
              <a:rPr lang="en-US" i="1" dirty="0" smtClean="0"/>
              <a:t>n</a:t>
            </a:r>
            <a:r>
              <a:rPr lang="en-US" dirty="0" smtClean="0"/>
              <a:t> Large Objects</a:t>
            </a:r>
            <a:endParaRPr lang="en-US" dirty="0"/>
          </a:p>
        </p:txBody>
      </p:sp>
      <p:sp>
        <p:nvSpPr>
          <p:cNvPr id="3" name="Content Placeholder 2"/>
          <p:cNvSpPr>
            <a:spLocks noGrp="1"/>
          </p:cNvSpPr>
          <p:nvPr>
            <p:ph idx="1"/>
          </p:nvPr>
        </p:nvSpPr>
        <p:spPr/>
        <p:txBody>
          <a:bodyPr/>
          <a:lstStyle/>
          <a:p>
            <a:pPr marL="0" indent="0" algn="ctr">
              <a:buNone/>
            </a:pPr>
            <a:r>
              <a:rPr lang="en-US" i="1" dirty="0" smtClean="0">
                <a:solidFill>
                  <a:srgbClr val="FF0000"/>
                </a:solidFill>
              </a:rPr>
              <a:t>Time dominated by bandwidth</a:t>
            </a:r>
          </a:p>
          <a:p>
            <a:pPr marL="0" indent="0" algn="ctr">
              <a:buNone/>
            </a:pPr>
            <a:endParaRPr lang="en-US" i="1" dirty="0" smtClean="0">
              <a:solidFill>
                <a:schemeClr val="accent1"/>
              </a:solidFill>
            </a:endParaRPr>
          </a:p>
          <a:p>
            <a:r>
              <a:rPr lang="en-US" dirty="0" smtClean="0"/>
              <a:t>One-at-a-time:  ~ </a:t>
            </a:r>
            <a:r>
              <a:rPr lang="en-US" dirty="0" err="1" smtClean="0"/>
              <a:t>nF</a:t>
            </a:r>
            <a:r>
              <a:rPr lang="en-US" dirty="0" smtClean="0"/>
              <a:t>/B</a:t>
            </a:r>
          </a:p>
          <a:p>
            <a:pPr lvl="4"/>
            <a:endParaRPr lang="en-US" dirty="0" smtClean="0"/>
          </a:p>
          <a:p>
            <a:r>
              <a:rPr lang="en-US" dirty="0"/>
              <a:t>Pipelined and/or persistent: ~ </a:t>
            </a:r>
            <a:r>
              <a:rPr lang="en-US" dirty="0" err="1"/>
              <a:t>nF</a:t>
            </a:r>
            <a:r>
              <a:rPr lang="en-US" dirty="0"/>
              <a:t>/B</a:t>
            </a:r>
          </a:p>
          <a:p>
            <a:pPr lvl="4"/>
            <a:endParaRPr lang="en-US" dirty="0" smtClean="0"/>
          </a:p>
          <a:p>
            <a:r>
              <a:rPr lang="en-US" dirty="0" smtClean="0"/>
              <a:t>M concurrent: it depends</a:t>
            </a:r>
          </a:p>
          <a:p>
            <a:pPr lvl="1"/>
            <a:r>
              <a:rPr lang="en-US" dirty="0" smtClean="0"/>
              <a:t>If </a:t>
            </a:r>
            <a:r>
              <a:rPr lang="en-US" dirty="0"/>
              <a:t>more flows get no additional bandwidth: ~ </a:t>
            </a:r>
            <a:r>
              <a:rPr lang="en-US" dirty="0" err="1"/>
              <a:t>nF</a:t>
            </a:r>
            <a:r>
              <a:rPr lang="en-US" dirty="0"/>
              <a:t>/B</a:t>
            </a:r>
            <a:endParaRPr lang="en-US" b="1" dirty="0"/>
          </a:p>
          <a:p>
            <a:pPr lvl="1"/>
            <a:r>
              <a:rPr lang="en-US" dirty="0" smtClean="0"/>
              <a:t>If shared with large population of users</a:t>
            </a:r>
            <a:r>
              <a:rPr lang="en-US" dirty="0"/>
              <a:t>: ~ [n/m] </a:t>
            </a:r>
            <a:r>
              <a:rPr lang="en-US" dirty="0" smtClean="0"/>
              <a:t>F/B</a:t>
            </a:r>
          </a:p>
          <a:p>
            <a:pPr lvl="2"/>
            <a:r>
              <a:rPr lang="en-US" b="1" dirty="0" smtClean="0"/>
              <a:t>Where each TCP connection gets the same bandwidth</a:t>
            </a:r>
          </a:p>
          <a:p>
            <a:pPr lvl="8"/>
            <a:endParaRPr lang="en-US" dirty="0" smtClean="0"/>
          </a:p>
          <a:p>
            <a:r>
              <a:rPr lang="en-US" dirty="0"/>
              <a:t>O</a:t>
            </a:r>
            <a:r>
              <a:rPr lang="en-US" dirty="0" smtClean="0"/>
              <a:t>nly thing that helps is getting more bandwidth..</a:t>
            </a:r>
          </a:p>
          <a:p>
            <a:endParaRPr lang="en-US" dirty="0"/>
          </a:p>
        </p:txBody>
      </p:sp>
    </p:spTree>
    <p:extLst>
      <p:ext uri="{BB962C8B-B14F-4D97-AF65-F5344CB8AC3E}">
        <p14:creationId xmlns:p14="http://schemas.microsoft.com/office/powerpoint/2010/main" val="1104212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Any Questions?</a:t>
            </a:r>
            <a:endParaRPr lang="en-US" dirty="0"/>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959EA10F-1B2C-564A-8529-6A1B9B53CF72}" type="slidenum">
              <a:rPr lang="en-US" altLang="en-US" smtClean="0"/>
              <a:pPr>
                <a:defRPr/>
              </a:pPr>
              <a:t>51</a:t>
            </a:fld>
            <a:endParaRPr lang="en-US" altLang="en-US"/>
          </a:p>
        </p:txBody>
      </p:sp>
    </p:spTree>
    <p:extLst>
      <p:ext uri="{BB962C8B-B14F-4D97-AF65-F5344CB8AC3E}">
        <p14:creationId xmlns:p14="http://schemas.microsoft.com/office/powerpoint/2010/main" val="424044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2"/>
          <p:cNvSpPr>
            <a:spLocks noGrp="1" noChangeArrowheads="1"/>
          </p:cNvSpPr>
          <p:nvPr>
            <p:ph type="title"/>
          </p:nvPr>
        </p:nvSpPr>
        <p:spPr/>
        <p:txBody>
          <a:bodyPr/>
          <a:lstStyle/>
          <a:p>
            <a:r>
              <a:rPr lang="en-US" sz="2000">
                <a:latin typeface="Helvetica" charset="0"/>
                <a:ea typeface="ＭＳ Ｐゴシック" charset="0"/>
                <a:cs typeface="ＭＳ Ｐゴシック" charset="0"/>
              </a:rPr>
              <a:t>Improving HTTP Performance:</a:t>
            </a:r>
            <a:br>
              <a:rPr lang="en-US" sz="2000">
                <a:latin typeface="Helvetica" charset="0"/>
                <a:ea typeface="ＭＳ Ｐゴシック" charset="0"/>
                <a:cs typeface="ＭＳ Ｐゴシック" charset="0"/>
              </a:rPr>
            </a:br>
            <a:r>
              <a:rPr lang="en-US" sz="3200">
                <a:latin typeface="Helvetica" charset="0"/>
                <a:ea typeface="ＭＳ Ｐゴシック" charset="0"/>
                <a:cs typeface="ＭＳ Ｐゴシック" charset="0"/>
              </a:rPr>
              <a:t>Caching</a:t>
            </a:r>
          </a:p>
        </p:txBody>
      </p:sp>
      <p:sp>
        <p:nvSpPr>
          <p:cNvPr id="92165" name="Rectangle 3"/>
          <p:cNvSpPr>
            <a:spLocks noGrp="1" noChangeArrowheads="1"/>
          </p:cNvSpPr>
          <p:nvPr>
            <p:ph idx="1"/>
          </p:nvPr>
        </p:nvSpPr>
        <p:spPr>
          <a:xfrm>
            <a:off x="228600" y="1295400"/>
            <a:ext cx="8763000" cy="4835525"/>
          </a:xfrm>
        </p:spPr>
        <p:txBody>
          <a:bodyPr/>
          <a:lstStyle/>
          <a:p>
            <a:pPr marL="345863" indent="-228458">
              <a:lnSpc>
                <a:spcPct val="90000"/>
              </a:lnSpc>
            </a:pPr>
            <a:r>
              <a:rPr lang="en-US" dirty="0">
                <a:latin typeface="Arial" charset="0"/>
                <a:cs typeface="Arial" charset="0"/>
              </a:rPr>
              <a:t>Why does caching work?</a:t>
            </a:r>
          </a:p>
          <a:p>
            <a:pPr marL="685380" lvl="1" indent="-228458">
              <a:lnSpc>
                <a:spcPct val="90000"/>
              </a:lnSpc>
            </a:pPr>
            <a:r>
              <a:rPr lang="en-US" dirty="0">
                <a:latin typeface="Arial" charset="0"/>
                <a:ea typeface="Arial" charset="0"/>
                <a:cs typeface="Arial" charset="0"/>
              </a:rPr>
              <a:t>Exploits </a:t>
            </a:r>
            <a:r>
              <a:rPr lang="en-US" i="1" dirty="0">
                <a:latin typeface="Arial" charset="0"/>
                <a:ea typeface="Arial" charset="0"/>
                <a:cs typeface="Arial" charset="0"/>
              </a:rPr>
              <a:t>locality of reference</a:t>
            </a:r>
          </a:p>
          <a:p>
            <a:pPr marL="685380" lvl="1" indent="-228458">
              <a:lnSpc>
                <a:spcPct val="90000"/>
              </a:lnSpc>
            </a:pPr>
            <a:endParaRPr lang="en-US" i="1" dirty="0">
              <a:latin typeface="Arial" charset="0"/>
              <a:ea typeface="Arial" charset="0"/>
              <a:cs typeface="Arial" charset="0"/>
            </a:endParaRPr>
          </a:p>
          <a:p>
            <a:pPr marL="345863" indent="-228458">
              <a:lnSpc>
                <a:spcPct val="90000"/>
              </a:lnSpc>
            </a:pPr>
            <a:r>
              <a:rPr lang="en-US" dirty="0">
                <a:latin typeface="Arial" charset="0"/>
                <a:cs typeface="Arial" charset="0"/>
              </a:rPr>
              <a:t>How well does caching work?</a:t>
            </a:r>
          </a:p>
          <a:p>
            <a:pPr marL="685380" lvl="1" indent="-228458">
              <a:lnSpc>
                <a:spcPct val="90000"/>
              </a:lnSpc>
            </a:pPr>
            <a:r>
              <a:rPr lang="en-US" dirty="0">
                <a:latin typeface="Arial" charset="0"/>
                <a:ea typeface="Arial" charset="0"/>
                <a:cs typeface="Arial" charset="0"/>
              </a:rPr>
              <a:t>Very well, up to a </a:t>
            </a:r>
            <a:r>
              <a:rPr lang="en-US" dirty="0" smtClean="0">
                <a:latin typeface="Arial" charset="0"/>
                <a:ea typeface="Arial" charset="0"/>
                <a:cs typeface="Arial" charset="0"/>
              </a:rPr>
              <a:t>limit</a:t>
            </a:r>
          </a:p>
          <a:p>
            <a:pPr marL="685380" lvl="1" indent="-228458">
              <a:lnSpc>
                <a:spcPct val="90000"/>
              </a:lnSpc>
            </a:pPr>
            <a:endParaRPr lang="en-US" dirty="0">
              <a:latin typeface="Arial" charset="0"/>
              <a:ea typeface="Arial" charset="0"/>
              <a:cs typeface="Arial" charset="0"/>
            </a:endParaRPr>
          </a:p>
          <a:p>
            <a:pPr marL="336130" indent="-228458">
              <a:lnSpc>
                <a:spcPct val="90000"/>
              </a:lnSpc>
            </a:pPr>
            <a:r>
              <a:rPr lang="en-US" dirty="0" smtClean="0">
                <a:latin typeface="Arial" charset="0"/>
                <a:ea typeface="Arial" charset="0"/>
                <a:cs typeface="Arial" charset="0"/>
              </a:rPr>
              <a:t>File popularity has high peak but long tail</a:t>
            </a:r>
            <a:endParaRPr lang="en-US" dirty="0">
              <a:latin typeface="Arial" charset="0"/>
              <a:ea typeface="Arial" charset="0"/>
              <a:cs typeface="Arial" charset="0"/>
            </a:endParaRPr>
          </a:p>
          <a:p>
            <a:pPr marL="685380" lvl="1" indent="-228458">
              <a:lnSpc>
                <a:spcPct val="90000"/>
              </a:lnSpc>
            </a:pPr>
            <a:r>
              <a:rPr lang="en-US" dirty="0">
                <a:latin typeface="Arial" charset="0"/>
                <a:ea typeface="Arial" charset="0"/>
                <a:cs typeface="Arial" charset="0"/>
              </a:rPr>
              <a:t>Large overlap in </a:t>
            </a:r>
            <a:r>
              <a:rPr lang="en-US" dirty="0" smtClean="0">
                <a:latin typeface="Arial" charset="0"/>
                <a:ea typeface="Arial" charset="0"/>
                <a:cs typeface="Arial" charset="0"/>
              </a:rPr>
              <a:t>highly popular content</a:t>
            </a:r>
            <a:endParaRPr lang="en-US" dirty="0">
              <a:latin typeface="Arial" charset="0"/>
              <a:ea typeface="Arial" charset="0"/>
              <a:cs typeface="Arial" charset="0"/>
            </a:endParaRPr>
          </a:p>
          <a:p>
            <a:pPr marL="685380" lvl="1" indent="-228458">
              <a:lnSpc>
                <a:spcPct val="90000"/>
              </a:lnSpc>
            </a:pPr>
            <a:r>
              <a:rPr lang="en-US" dirty="0">
                <a:latin typeface="Arial" charset="0"/>
                <a:ea typeface="Arial" charset="0"/>
                <a:cs typeface="Arial" charset="0"/>
              </a:rPr>
              <a:t>But many unique </a:t>
            </a:r>
            <a:r>
              <a:rPr lang="en-US" dirty="0" smtClean="0">
                <a:latin typeface="Arial" charset="0"/>
                <a:ea typeface="Arial" charset="0"/>
                <a:cs typeface="Arial" charset="0"/>
              </a:rPr>
              <a:t>requests</a:t>
            </a:r>
          </a:p>
          <a:p>
            <a:pPr marL="685380" lvl="1" indent="-228458">
              <a:lnSpc>
                <a:spcPct val="90000"/>
              </a:lnSpc>
            </a:pPr>
            <a:endParaRPr lang="en-US" dirty="0" smtClean="0">
              <a:latin typeface="Arial" charset="0"/>
              <a:ea typeface="Arial" charset="0"/>
              <a:cs typeface="Arial" charset="0"/>
            </a:endParaRPr>
          </a:p>
          <a:p>
            <a:pPr marL="335953" indent="-228458">
              <a:lnSpc>
                <a:spcPct val="90000"/>
              </a:lnSpc>
            </a:pPr>
            <a:r>
              <a:rPr lang="en-US" dirty="0" smtClean="0">
                <a:latin typeface="Arial" charset="0"/>
                <a:ea typeface="Arial" charset="0"/>
                <a:cs typeface="Arial" charset="0"/>
              </a:rPr>
              <a:t>A universal story!</a:t>
            </a:r>
          </a:p>
          <a:p>
            <a:pPr marL="685203" lvl="1" indent="-228458">
              <a:lnSpc>
                <a:spcPct val="90000"/>
              </a:lnSpc>
            </a:pPr>
            <a:r>
              <a:rPr lang="en-US" b="1" dirty="0" smtClean="0">
                <a:latin typeface="Arial" charset="0"/>
                <a:ea typeface="Arial" charset="0"/>
                <a:cs typeface="Arial" charset="0"/>
              </a:rPr>
              <a:t>Hit rate of cache grows logarithmically with size</a:t>
            </a:r>
            <a:endParaRPr lang="en-US" b="1" dirty="0">
              <a:latin typeface="Arial" charset="0"/>
              <a:ea typeface="Arial" charset="0"/>
              <a:cs typeface="Arial" charset="0"/>
            </a:endParaRPr>
          </a:p>
          <a:p>
            <a:pPr>
              <a:lnSpc>
                <a:spcPct val="90000"/>
              </a:lnSpc>
            </a:pPr>
            <a:endParaRPr lang="en-US" sz="2400" dirty="0">
              <a:latin typeface="Arial" charset="0"/>
              <a:cs typeface="Arial" charset="0"/>
            </a:endParaRPr>
          </a:p>
        </p:txBody>
      </p:sp>
    </p:spTree>
    <p:extLst>
      <p:ext uri="{BB962C8B-B14F-4D97-AF65-F5344CB8AC3E}">
        <p14:creationId xmlns:p14="http://schemas.microsoft.com/office/powerpoint/2010/main" val="15589185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65">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165">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2165">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2165">
                                            <p:txEl>
                                              <p:pRg st="7" end="7"/>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2165">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2165">
                                            <p:txEl>
                                              <p:pRg st="10" end="1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216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5"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lstStyle/>
          <a:p>
            <a:r>
              <a:rPr lang="en-US" sz="2000">
                <a:latin typeface="Helvetica" charset="0"/>
                <a:ea typeface="ＭＳ Ｐゴシック" charset="0"/>
                <a:cs typeface="ＭＳ Ｐゴシック" charset="0"/>
              </a:rPr>
              <a:t>Improving HTTP Performance:</a:t>
            </a:r>
            <a:br>
              <a:rPr lang="en-US" sz="2000">
                <a:latin typeface="Helvetica" charset="0"/>
                <a:ea typeface="ＭＳ Ｐゴシック" charset="0"/>
                <a:cs typeface="ＭＳ Ｐゴシック" charset="0"/>
              </a:rPr>
            </a:br>
            <a:r>
              <a:rPr lang="en-US" sz="3200">
                <a:latin typeface="Helvetica" charset="0"/>
                <a:ea typeface="ＭＳ Ｐゴシック" charset="0"/>
                <a:cs typeface="ＭＳ Ｐゴシック" charset="0"/>
              </a:rPr>
              <a:t>Caching: How</a:t>
            </a:r>
          </a:p>
        </p:txBody>
      </p:sp>
      <p:sp>
        <p:nvSpPr>
          <p:cNvPr id="1085443" name="Rectangle 3"/>
          <p:cNvSpPr>
            <a:spLocks noGrp="1" noChangeArrowheads="1"/>
          </p:cNvSpPr>
          <p:nvPr>
            <p:ph idx="1"/>
          </p:nvPr>
        </p:nvSpPr>
        <p:spPr/>
        <p:txBody>
          <a:bodyPr/>
          <a:lstStyle/>
          <a:p>
            <a:pPr marL="345863" indent="-228458">
              <a:lnSpc>
                <a:spcPct val="90000"/>
              </a:lnSpc>
            </a:pPr>
            <a:r>
              <a:rPr lang="en-US" dirty="0">
                <a:latin typeface="Arial" charset="0"/>
                <a:cs typeface="Arial" charset="0"/>
              </a:rPr>
              <a:t>Modifier to GET requests:</a:t>
            </a:r>
          </a:p>
          <a:p>
            <a:pPr marL="794850" lvl="1" indent="-228458">
              <a:lnSpc>
                <a:spcPct val="90000"/>
              </a:lnSpc>
            </a:pPr>
            <a:r>
              <a:rPr lang="en-US" sz="2200" dirty="0">
                <a:solidFill>
                  <a:srgbClr val="FF0000"/>
                </a:solidFill>
                <a:latin typeface="Courier" charset="0"/>
                <a:ea typeface="Arial" charset="0"/>
                <a:cs typeface="Arial" charset="0"/>
              </a:rPr>
              <a:t>If-modified-since</a:t>
            </a:r>
            <a:r>
              <a:rPr lang="en-US" dirty="0">
                <a:solidFill>
                  <a:srgbClr val="FF0000"/>
                </a:solidFill>
                <a:latin typeface="Arial" charset="0"/>
                <a:ea typeface="Arial" charset="0"/>
                <a:cs typeface="Arial" charset="0"/>
              </a:rPr>
              <a:t> </a:t>
            </a:r>
            <a:r>
              <a:rPr lang="en-US" dirty="0">
                <a:latin typeface="Arial" charset="0"/>
                <a:ea typeface="Arial" charset="0"/>
                <a:cs typeface="Arial" charset="0"/>
              </a:rPr>
              <a:t>– returns </a:t>
            </a:r>
            <a:r>
              <a:rPr lang="ja-JP" altLang="en-US" dirty="0">
                <a:latin typeface="Arial" charset="0"/>
                <a:ea typeface="Arial" charset="0"/>
                <a:cs typeface="Arial" charset="0"/>
              </a:rPr>
              <a:t>“</a:t>
            </a:r>
            <a:r>
              <a:rPr lang="en-US" dirty="0">
                <a:latin typeface="Arial" charset="0"/>
                <a:ea typeface="Arial" charset="0"/>
                <a:cs typeface="Arial" charset="0"/>
              </a:rPr>
              <a:t>not modified</a:t>
            </a:r>
            <a:r>
              <a:rPr lang="ja-JP" altLang="en-US" dirty="0">
                <a:latin typeface="Arial" charset="0"/>
                <a:ea typeface="Arial" charset="0"/>
                <a:cs typeface="Arial" charset="0"/>
              </a:rPr>
              <a:t>”</a:t>
            </a:r>
            <a:r>
              <a:rPr lang="en-US" dirty="0">
                <a:latin typeface="Arial" charset="0"/>
                <a:ea typeface="Arial" charset="0"/>
                <a:cs typeface="Arial" charset="0"/>
              </a:rPr>
              <a:t> if resource not modified since specified time </a:t>
            </a:r>
          </a:p>
        </p:txBody>
      </p:sp>
      <p:sp>
        <p:nvSpPr>
          <p:cNvPr id="5" name="Text Box 4"/>
          <p:cNvSpPr txBox="1">
            <a:spLocks noChangeArrowheads="1"/>
          </p:cNvSpPr>
          <p:nvPr/>
        </p:nvSpPr>
        <p:spPr bwMode="auto">
          <a:xfrm>
            <a:off x="685800" y="3276600"/>
            <a:ext cx="7796212" cy="1508105"/>
          </a:xfrm>
          <a:prstGeom prst="rect">
            <a:avLst/>
          </a:prstGeom>
          <a:solidFill>
            <a:srgbClr val="CCFFFF"/>
          </a:solidFill>
          <a:ln w="38100">
            <a:solidFill>
              <a:srgbClr val="66CCFF"/>
            </a:solidFill>
            <a:miter lim="800000"/>
            <a:headEnd/>
            <a:tailEnd/>
          </a:ln>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eaLnBrk="1" hangingPunct="1"/>
            <a:r>
              <a:rPr lang="en-US" sz="1800" dirty="0">
                <a:latin typeface="Courier" charset="0"/>
              </a:rPr>
              <a:t>GET /~ee122/fa13/ HTTP/1.1</a:t>
            </a:r>
          </a:p>
          <a:p>
            <a:pPr algn="l" eaLnBrk="1" hangingPunct="1"/>
            <a:r>
              <a:rPr lang="en-US" sz="1800" dirty="0">
                <a:latin typeface="Courier" charset="0"/>
              </a:rPr>
              <a:t>Host: </a:t>
            </a:r>
            <a:r>
              <a:rPr lang="en-US" sz="1800" dirty="0" err="1">
                <a:latin typeface="Courier" charset="0"/>
              </a:rPr>
              <a:t>inst.eecs.berkeley.edu</a:t>
            </a:r>
            <a:endParaRPr lang="en-US" sz="1800" dirty="0">
              <a:latin typeface="Courier" charset="0"/>
            </a:endParaRPr>
          </a:p>
          <a:p>
            <a:pPr algn="l" eaLnBrk="1" hangingPunct="1"/>
            <a:r>
              <a:rPr lang="en-US" sz="1800" dirty="0">
                <a:latin typeface="Courier" charset="0"/>
              </a:rPr>
              <a:t>User-Agent: Mozilla/4.03</a:t>
            </a:r>
          </a:p>
          <a:p>
            <a:pPr algn="l" eaLnBrk="1" hangingPunct="1"/>
            <a:r>
              <a:rPr lang="en-US" sz="1800" dirty="0">
                <a:solidFill>
                  <a:srgbClr val="FF0000"/>
                </a:solidFill>
                <a:latin typeface="Courier" charset="0"/>
              </a:rPr>
              <a:t>If-modified-since: Sun, 27 Oct 2013 22:25:50 GMT</a:t>
            </a:r>
          </a:p>
          <a:p>
            <a:pPr algn="l" eaLnBrk="1" hangingPunct="1"/>
            <a:r>
              <a:rPr lang="en-US" sz="1800" b="0" dirty="0">
                <a:solidFill>
                  <a:schemeClr val="bg2"/>
                </a:solidFill>
                <a:latin typeface="Courier" charset="0"/>
              </a:rPr>
              <a:t>&lt;CRLF&gt;</a:t>
            </a:r>
            <a:endParaRPr lang="en-US" dirty="0">
              <a:latin typeface="Helvetica" charset="0"/>
            </a:endParaRPr>
          </a:p>
        </p:txBody>
      </p:sp>
      <p:sp>
        <p:nvSpPr>
          <p:cNvPr id="6" name="Rectangle 3"/>
          <p:cNvSpPr txBox="1">
            <a:spLocks noChangeArrowheads="1"/>
          </p:cNvSpPr>
          <p:nvPr/>
        </p:nvSpPr>
        <p:spPr bwMode="auto">
          <a:xfrm>
            <a:off x="228600" y="3200400"/>
            <a:ext cx="8763000" cy="3276600"/>
          </a:xfrm>
          <a:prstGeom prst="rect">
            <a:avLst/>
          </a:prstGeom>
          <a:ln/>
          <a:extLst>
            <a:ext uri="{FAA26D3D-D897-4be2-8F04-BA451C77F1D7}">
              <ma14:placeholderFlag xmlns:ma14="http://schemas.microsoft.com/office/mac/drawingml/2011/main" val="1"/>
            </a:ext>
          </a:extLst>
        </p:spPr>
        <p:style>
          <a:lnRef idx="1">
            <a:schemeClr val="dk1"/>
          </a:lnRef>
          <a:fillRef idx="2">
            <a:schemeClr val="dk1"/>
          </a:fillRef>
          <a:effectRef idx="1">
            <a:schemeClr val="dk1"/>
          </a:effectRef>
          <a:fontRef idx="minor">
            <a:schemeClr val="dk1"/>
          </a:fontRef>
        </p:style>
        <p:txBody>
          <a:bodyPr vert="horz" wrap="square" lIns="91383" tIns="45692" rIns="91383" bIns="45692"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charset="0"/>
              <a:buChar char="l"/>
              <a:defRPr sz="2800">
                <a:solidFill>
                  <a:schemeClr val="tx1"/>
                </a:solidFill>
                <a:latin typeface="+mn-lt"/>
                <a:ea typeface="ＭＳ Ｐゴシック" charset="-128"/>
                <a:cs typeface="ＭＳ Ｐゴシック" charset="-128"/>
              </a:defRPr>
            </a:lvl1pPr>
            <a:lvl2pPr marL="692150" indent="-347663" algn="l" rtl="0" eaLnBrk="0" fontAlgn="base" hangingPunct="0">
              <a:spcBef>
                <a:spcPct val="20000"/>
              </a:spcBef>
              <a:spcAft>
                <a:spcPct val="0"/>
              </a:spcAft>
              <a:buClr>
                <a:schemeClr val="accent2"/>
              </a:buClr>
              <a:buSzPct val="70000"/>
              <a:buFont typeface="Wingdings" charset="0"/>
              <a:buChar char="l"/>
              <a:defRPr sz="2400">
                <a:solidFill>
                  <a:schemeClr val="tx1"/>
                </a:solidFill>
                <a:latin typeface="+mn-lt"/>
                <a:ea typeface="ＭＳ Ｐゴシック" charset="-128"/>
              </a:defRPr>
            </a:lvl2pPr>
            <a:lvl3pPr marL="987425" indent="-293688" algn="l" rtl="0" eaLnBrk="0" fontAlgn="base" hangingPunct="0">
              <a:spcBef>
                <a:spcPct val="20000"/>
              </a:spcBef>
              <a:spcAft>
                <a:spcPct val="0"/>
              </a:spcAft>
              <a:buClr>
                <a:schemeClr val="accent1"/>
              </a:buClr>
              <a:buSzPct val="70000"/>
              <a:buFont typeface="Wingdings" charset="0"/>
              <a:buChar char="l"/>
              <a:defRPr sz="2000">
                <a:solidFill>
                  <a:schemeClr val="tx1"/>
                </a:solidFill>
                <a:latin typeface="+mn-lt"/>
                <a:ea typeface="ＭＳ Ｐゴシック" charset="-128"/>
              </a:defRPr>
            </a:lvl3pPr>
            <a:lvl4pPr marL="1281113" indent="-292100" algn="l" rtl="0" eaLnBrk="0" fontAlgn="base" hangingPunct="0">
              <a:spcBef>
                <a:spcPct val="20000"/>
              </a:spcBef>
              <a:spcAft>
                <a:spcPct val="0"/>
              </a:spcAft>
              <a:buClr>
                <a:schemeClr val="tx2"/>
              </a:buClr>
              <a:buSzPct val="75000"/>
              <a:buFont typeface="Wingdings" charset="0"/>
              <a:buChar char="§"/>
              <a:defRPr>
                <a:solidFill>
                  <a:schemeClr val="tx1"/>
                </a:solidFill>
                <a:latin typeface="+mn-lt"/>
                <a:ea typeface="ＭＳ Ｐゴシック" charset="-128"/>
              </a:defRPr>
            </a:lvl4pPr>
            <a:lvl5pPr marL="1598613" indent="-315913" algn="l" rtl="0" eaLnBrk="0" fontAlgn="base" hangingPunct="0">
              <a:spcBef>
                <a:spcPct val="20000"/>
              </a:spcBef>
              <a:spcAft>
                <a:spcPct val="0"/>
              </a:spcAft>
              <a:buClr>
                <a:schemeClr val="folHlink"/>
              </a:buClr>
              <a:buSzPct val="80000"/>
              <a:buFont typeface="Wingdings" charset="0"/>
              <a:buChar char="§"/>
              <a:defRPr>
                <a:solidFill>
                  <a:schemeClr val="tx1"/>
                </a:solidFill>
                <a:latin typeface="+mn-lt"/>
                <a:ea typeface="ＭＳ Ｐゴシック" charset="-128"/>
              </a:defRPr>
            </a:lvl5pPr>
            <a:lvl6pPr marL="20558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6pPr>
            <a:lvl7pPr marL="25130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7pPr>
            <a:lvl8pPr marL="29702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8pPr>
            <a:lvl9pPr marL="34274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9pPr>
          </a:lstStyle>
          <a:p>
            <a:r>
              <a:rPr lang="en-US" sz="2400" b="0" dirty="0">
                <a:latin typeface="Arial" charset="0"/>
                <a:ea typeface="Arial" charset="0"/>
                <a:cs typeface="Arial" charset="0"/>
              </a:rPr>
              <a:t>Client specifies </a:t>
            </a:r>
            <a:r>
              <a:rPr lang="ja-JP" altLang="en-US" sz="2400" b="0" dirty="0">
                <a:latin typeface="Arial" charset="0"/>
                <a:ea typeface="Arial" charset="0"/>
                <a:cs typeface="Arial" charset="0"/>
              </a:rPr>
              <a:t>“</a:t>
            </a:r>
            <a:r>
              <a:rPr lang="en-US" sz="2400" b="0" dirty="0">
                <a:latin typeface="Arial" charset="0"/>
                <a:ea typeface="Arial" charset="0"/>
                <a:cs typeface="Arial" charset="0"/>
              </a:rPr>
              <a:t>if-modified-since</a:t>
            </a:r>
            <a:r>
              <a:rPr lang="ja-JP" altLang="en-US" sz="2400" b="0" dirty="0">
                <a:latin typeface="Arial" charset="0"/>
                <a:ea typeface="Arial" charset="0"/>
                <a:cs typeface="Arial" charset="0"/>
              </a:rPr>
              <a:t>”</a:t>
            </a:r>
            <a:r>
              <a:rPr lang="en-US" sz="2400" b="0" dirty="0">
                <a:latin typeface="Arial" charset="0"/>
                <a:ea typeface="Arial" charset="0"/>
                <a:cs typeface="Arial" charset="0"/>
              </a:rPr>
              <a:t> time in </a:t>
            </a:r>
            <a:r>
              <a:rPr lang="en-US" sz="2400" b="0" dirty="0" smtClean="0">
                <a:latin typeface="Arial" charset="0"/>
                <a:ea typeface="Arial" charset="0"/>
                <a:cs typeface="Arial" charset="0"/>
              </a:rPr>
              <a:t>request</a:t>
            </a:r>
          </a:p>
          <a:p>
            <a:pPr lvl="3"/>
            <a:endParaRPr lang="en-US" sz="1600" b="0" dirty="0">
              <a:latin typeface="Arial" charset="0"/>
              <a:ea typeface="Arial" charset="0"/>
              <a:cs typeface="Arial" charset="0"/>
            </a:endParaRPr>
          </a:p>
          <a:p>
            <a:pPr>
              <a:lnSpc>
                <a:spcPct val="80000"/>
              </a:lnSpc>
            </a:pPr>
            <a:r>
              <a:rPr lang="en-US" sz="2400" b="0" dirty="0">
                <a:latin typeface="Arial" charset="0"/>
                <a:ea typeface="Arial" charset="0"/>
                <a:cs typeface="Arial" charset="0"/>
              </a:rPr>
              <a:t>Server compares this against </a:t>
            </a:r>
            <a:r>
              <a:rPr lang="ja-JP" altLang="en-US" sz="2400" b="0" dirty="0">
                <a:latin typeface="Arial" charset="0"/>
                <a:ea typeface="Arial" charset="0"/>
                <a:cs typeface="Arial" charset="0"/>
              </a:rPr>
              <a:t>“</a:t>
            </a:r>
            <a:r>
              <a:rPr lang="en-US" sz="2400" b="0" dirty="0">
                <a:latin typeface="Arial" charset="0"/>
                <a:ea typeface="Arial" charset="0"/>
                <a:cs typeface="Arial" charset="0"/>
              </a:rPr>
              <a:t>last modified</a:t>
            </a:r>
            <a:r>
              <a:rPr lang="ja-JP" altLang="en-US" sz="2400" b="0" dirty="0">
                <a:latin typeface="Arial" charset="0"/>
                <a:ea typeface="Arial" charset="0"/>
                <a:cs typeface="Arial" charset="0"/>
              </a:rPr>
              <a:t>”</a:t>
            </a:r>
            <a:r>
              <a:rPr lang="en-US" sz="2400" b="0" dirty="0">
                <a:latin typeface="Arial" charset="0"/>
                <a:ea typeface="Arial" charset="0"/>
                <a:cs typeface="Arial" charset="0"/>
              </a:rPr>
              <a:t> time of </a:t>
            </a:r>
            <a:r>
              <a:rPr lang="en-US" sz="2400" b="0" dirty="0" smtClean="0">
                <a:latin typeface="Arial" charset="0"/>
                <a:ea typeface="Arial" charset="0"/>
                <a:cs typeface="Arial" charset="0"/>
              </a:rPr>
              <a:t>resource</a:t>
            </a:r>
          </a:p>
          <a:p>
            <a:pPr lvl="3">
              <a:lnSpc>
                <a:spcPct val="80000"/>
              </a:lnSpc>
            </a:pPr>
            <a:endParaRPr lang="en-US" sz="1600" b="0" dirty="0">
              <a:latin typeface="Arial" charset="0"/>
              <a:ea typeface="Arial" charset="0"/>
              <a:cs typeface="Arial" charset="0"/>
            </a:endParaRPr>
          </a:p>
          <a:p>
            <a:pPr>
              <a:lnSpc>
                <a:spcPct val="80000"/>
              </a:lnSpc>
            </a:pPr>
            <a:r>
              <a:rPr lang="en-US" sz="2400" b="0" dirty="0">
                <a:latin typeface="Arial" charset="0"/>
                <a:ea typeface="Arial" charset="0"/>
                <a:cs typeface="Arial" charset="0"/>
              </a:rPr>
              <a:t>Server returns </a:t>
            </a:r>
            <a:r>
              <a:rPr lang="ja-JP" altLang="en-US" sz="2400" b="0" dirty="0">
                <a:latin typeface="Arial" charset="0"/>
                <a:ea typeface="Arial" charset="0"/>
                <a:cs typeface="Arial" charset="0"/>
              </a:rPr>
              <a:t>“</a:t>
            </a:r>
            <a:r>
              <a:rPr lang="en-US" sz="2400" b="0" dirty="0">
                <a:latin typeface="Arial" charset="0"/>
                <a:ea typeface="Arial" charset="0"/>
                <a:cs typeface="Arial" charset="0"/>
              </a:rPr>
              <a:t>Not Modified</a:t>
            </a:r>
            <a:r>
              <a:rPr lang="ja-JP" altLang="en-US" sz="2400" b="0" dirty="0">
                <a:latin typeface="Arial" charset="0"/>
                <a:ea typeface="Arial" charset="0"/>
                <a:cs typeface="Arial" charset="0"/>
              </a:rPr>
              <a:t>”</a:t>
            </a:r>
            <a:r>
              <a:rPr lang="en-US" sz="2400" b="0" dirty="0">
                <a:latin typeface="Arial" charset="0"/>
                <a:ea typeface="Arial" charset="0"/>
                <a:cs typeface="Arial" charset="0"/>
              </a:rPr>
              <a:t> if resource has not </a:t>
            </a:r>
            <a:r>
              <a:rPr lang="en-US" sz="2400" b="0" dirty="0" smtClean="0">
                <a:latin typeface="Arial" charset="0"/>
                <a:ea typeface="Arial" charset="0"/>
                <a:cs typeface="Arial" charset="0"/>
              </a:rPr>
              <a:t>changed</a:t>
            </a:r>
          </a:p>
          <a:p>
            <a:pPr lvl="3">
              <a:lnSpc>
                <a:spcPct val="80000"/>
              </a:lnSpc>
            </a:pPr>
            <a:endParaRPr lang="en-US" sz="1600" b="0" dirty="0">
              <a:latin typeface="Arial" charset="0"/>
              <a:ea typeface="Arial" charset="0"/>
              <a:cs typeface="Arial" charset="0"/>
            </a:endParaRPr>
          </a:p>
          <a:p>
            <a:pPr>
              <a:lnSpc>
                <a:spcPct val="80000"/>
              </a:lnSpc>
            </a:pPr>
            <a:r>
              <a:rPr lang="en-US" sz="2400" b="0" dirty="0">
                <a:latin typeface="Arial" charset="0"/>
                <a:ea typeface="Arial" charset="0"/>
                <a:cs typeface="Arial" charset="0"/>
              </a:rPr>
              <a:t>…. or a </a:t>
            </a:r>
            <a:r>
              <a:rPr lang="ja-JP" altLang="en-US" sz="2400" b="0" dirty="0">
                <a:latin typeface="Arial" charset="0"/>
                <a:ea typeface="Arial" charset="0"/>
                <a:cs typeface="Arial" charset="0"/>
              </a:rPr>
              <a:t>“</a:t>
            </a:r>
            <a:r>
              <a:rPr lang="en-US" sz="2400" b="0" dirty="0">
                <a:latin typeface="Arial" charset="0"/>
                <a:ea typeface="Arial" charset="0"/>
                <a:cs typeface="Arial" charset="0"/>
              </a:rPr>
              <a:t>OK</a:t>
            </a:r>
            <a:r>
              <a:rPr lang="ja-JP" altLang="en-US" sz="2400" b="0" dirty="0">
                <a:latin typeface="Arial" charset="0"/>
                <a:ea typeface="Arial" charset="0"/>
                <a:cs typeface="Arial" charset="0"/>
              </a:rPr>
              <a:t>”</a:t>
            </a:r>
            <a:r>
              <a:rPr lang="en-US" sz="2400" b="0" dirty="0">
                <a:latin typeface="Arial" charset="0"/>
                <a:ea typeface="Arial" charset="0"/>
                <a:cs typeface="Arial" charset="0"/>
              </a:rPr>
              <a:t> with the latest version otherwise</a:t>
            </a:r>
          </a:p>
        </p:txBody>
      </p:sp>
    </p:spTree>
    <p:extLst>
      <p:ext uri="{BB962C8B-B14F-4D97-AF65-F5344CB8AC3E}">
        <p14:creationId xmlns:p14="http://schemas.microsoft.com/office/powerpoint/2010/main" val="20666349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854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8544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bg/>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43" grpId="0" build="p"/>
      <p:bldP spid="5" grpId="0" animBg="1"/>
      <p:bldP spid="6" grpId="0" build="p"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lstStyle/>
          <a:p>
            <a:r>
              <a:rPr lang="en-US" sz="2000">
                <a:latin typeface="Helvetica" charset="0"/>
                <a:ea typeface="ＭＳ Ｐゴシック" charset="0"/>
                <a:cs typeface="ＭＳ Ｐゴシック" charset="0"/>
              </a:rPr>
              <a:t>Improving HTTP Performance:</a:t>
            </a:r>
            <a:br>
              <a:rPr lang="en-US" sz="2000">
                <a:latin typeface="Helvetica" charset="0"/>
                <a:ea typeface="ＭＳ Ｐゴシック" charset="0"/>
                <a:cs typeface="ＭＳ Ｐゴシック" charset="0"/>
              </a:rPr>
            </a:br>
            <a:r>
              <a:rPr lang="en-US" sz="3200">
                <a:latin typeface="Helvetica" charset="0"/>
                <a:ea typeface="ＭＳ Ｐゴシック" charset="0"/>
                <a:cs typeface="ＭＳ Ｐゴシック" charset="0"/>
              </a:rPr>
              <a:t>Caching: How</a:t>
            </a:r>
          </a:p>
        </p:txBody>
      </p:sp>
      <p:sp>
        <p:nvSpPr>
          <p:cNvPr id="1085443" name="Rectangle 3"/>
          <p:cNvSpPr>
            <a:spLocks noGrp="1" noChangeArrowheads="1"/>
          </p:cNvSpPr>
          <p:nvPr>
            <p:ph idx="1"/>
          </p:nvPr>
        </p:nvSpPr>
        <p:spPr>
          <a:xfrm>
            <a:off x="457200" y="1295400"/>
            <a:ext cx="8686800" cy="4835525"/>
          </a:xfrm>
        </p:spPr>
        <p:txBody>
          <a:bodyPr/>
          <a:lstStyle/>
          <a:p>
            <a:pPr marL="345863" indent="-228458">
              <a:lnSpc>
                <a:spcPct val="90000"/>
              </a:lnSpc>
            </a:pPr>
            <a:r>
              <a:rPr lang="en-US" dirty="0">
                <a:latin typeface="Arial" charset="0"/>
                <a:cs typeface="Arial" charset="0"/>
              </a:rPr>
              <a:t>Modifier to GET requests:</a:t>
            </a:r>
          </a:p>
          <a:p>
            <a:pPr marL="794850" lvl="1" indent="-228458">
              <a:lnSpc>
                <a:spcPct val="90000"/>
              </a:lnSpc>
            </a:pPr>
            <a:r>
              <a:rPr lang="en-US" sz="2200" dirty="0">
                <a:solidFill>
                  <a:srgbClr val="FF0000"/>
                </a:solidFill>
                <a:latin typeface="Courier" charset="0"/>
                <a:ea typeface="Arial" charset="0"/>
                <a:cs typeface="Arial" charset="0"/>
              </a:rPr>
              <a:t>If-modified-since</a:t>
            </a:r>
            <a:r>
              <a:rPr lang="en-US" dirty="0">
                <a:solidFill>
                  <a:srgbClr val="FF0000"/>
                </a:solidFill>
                <a:latin typeface="Arial" charset="0"/>
                <a:ea typeface="Arial" charset="0"/>
                <a:cs typeface="Arial" charset="0"/>
              </a:rPr>
              <a:t> </a:t>
            </a:r>
            <a:r>
              <a:rPr lang="en-US" dirty="0">
                <a:latin typeface="Arial" charset="0"/>
                <a:ea typeface="Arial" charset="0"/>
                <a:cs typeface="Arial" charset="0"/>
              </a:rPr>
              <a:t>– returns </a:t>
            </a:r>
            <a:r>
              <a:rPr lang="ja-JP" altLang="en-US" dirty="0">
                <a:latin typeface="Arial" charset="0"/>
                <a:ea typeface="Arial" charset="0"/>
                <a:cs typeface="Arial" charset="0"/>
              </a:rPr>
              <a:t>“</a:t>
            </a:r>
            <a:r>
              <a:rPr lang="en-US" dirty="0">
                <a:latin typeface="Arial" charset="0"/>
                <a:ea typeface="Arial" charset="0"/>
                <a:cs typeface="Arial" charset="0"/>
              </a:rPr>
              <a:t>not modified</a:t>
            </a:r>
            <a:r>
              <a:rPr lang="ja-JP" altLang="en-US" dirty="0">
                <a:latin typeface="Arial" charset="0"/>
                <a:ea typeface="Arial" charset="0"/>
                <a:cs typeface="Arial" charset="0"/>
              </a:rPr>
              <a:t>”</a:t>
            </a:r>
            <a:r>
              <a:rPr lang="en-US" dirty="0">
                <a:latin typeface="Arial" charset="0"/>
                <a:ea typeface="Arial" charset="0"/>
                <a:cs typeface="Arial" charset="0"/>
              </a:rPr>
              <a:t> if resource not modified since specified time </a:t>
            </a:r>
          </a:p>
          <a:p>
            <a:pPr marL="345863" indent="-228458">
              <a:lnSpc>
                <a:spcPct val="90000"/>
              </a:lnSpc>
            </a:pPr>
            <a:r>
              <a:rPr lang="en-US" dirty="0">
                <a:latin typeface="Arial" charset="0"/>
                <a:cs typeface="Arial" charset="0"/>
              </a:rPr>
              <a:t>Response header:</a:t>
            </a:r>
          </a:p>
          <a:p>
            <a:pPr marL="794850" lvl="1" indent="-228458">
              <a:lnSpc>
                <a:spcPct val="90000"/>
              </a:lnSpc>
            </a:pPr>
            <a:r>
              <a:rPr lang="en-US" sz="2200" dirty="0">
                <a:solidFill>
                  <a:srgbClr val="FF0000"/>
                </a:solidFill>
                <a:latin typeface="Courier" charset="0"/>
                <a:ea typeface="Arial" charset="0"/>
                <a:cs typeface="Arial" charset="0"/>
              </a:rPr>
              <a:t>Expires</a:t>
            </a:r>
            <a:r>
              <a:rPr lang="en-US" dirty="0">
                <a:latin typeface="Arial" charset="0"/>
                <a:ea typeface="Arial" charset="0"/>
                <a:cs typeface="Arial" charset="0"/>
              </a:rPr>
              <a:t> – </a:t>
            </a:r>
            <a:r>
              <a:rPr lang="en-US" dirty="0" smtClean="0">
                <a:latin typeface="Arial" charset="0"/>
                <a:ea typeface="Arial" charset="0"/>
                <a:cs typeface="Arial" charset="0"/>
              </a:rPr>
              <a:t>TTL: how </a:t>
            </a:r>
            <a:r>
              <a:rPr lang="en-US" dirty="0">
                <a:latin typeface="Arial" charset="0"/>
                <a:ea typeface="Arial" charset="0"/>
                <a:cs typeface="Arial" charset="0"/>
              </a:rPr>
              <a:t>long it</a:t>
            </a:r>
            <a:r>
              <a:rPr lang="ja-JP" altLang="en-US" dirty="0">
                <a:latin typeface="Arial" charset="0"/>
                <a:ea typeface="Arial" charset="0"/>
                <a:cs typeface="Arial" charset="0"/>
              </a:rPr>
              <a:t>’</a:t>
            </a:r>
            <a:r>
              <a:rPr lang="en-US" dirty="0">
                <a:latin typeface="Arial" charset="0"/>
                <a:ea typeface="Arial" charset="0"/>
                <a:cs typeface="Arial" charset="0"/>
              </a:rPr>
              <a:t>s safe to cache the resource</a:t>
            </a:r>
          </a:p>
          <a:p>
            <a:pPr marL="794850" lvl="1" indent="-228458">
              <a:lnSpc>
                <a:spcPct val="90000"/>
              </a:lnSpc>
            </a:pPr>
            <a:r>
              <a:rPr lang="en-US" sz="2200" dirty="0">
                <a:solidFill>
                  <a:srgbClr val="FF0000"/>
                </a:solidFill>
                <a:latin typeface="Courier" charset="0"/>
                <a:ea typeface="Arial" charset="0"/>
                <a:cs typeface="Arial" charset="0"/>
              </a:rPr>
              <a:t>No-cache</a:t>
            </a:r>
            <a:r>
              <a:rPr lang="en-US" dirty="0">
                <a:solidFill>
                  <a:srgbClr val="FF0000"/>
                </a:solidFill>
                <a:latin typeface="Arial" charset="0"/>
                <a:ea typeface="Arial" charset="0"/>
                <a:cs typeface="Arial" charset="0"/>
              </a:rPr>
              <a:t> </a:t>
            </a:r>
            <a:r>
              <a:rPr lang="en-US" dirty="0">
                <a:latin typeface="Arial" charset="0"/>
                <a:ea typeface="Arial" charset="0"/>
                <a:cs typeface="Arial" charset="0"/>
              </a:rPr>
              <a:t>– ignore all caches; always get resource directly from server</a:t>
            </a:r>
          </a:p>
          <a:p>
            <a:pPr marL="794850" lvl="1" indent="-228458">
              <a:lnSpc>
                <a:spcPct val="90000"/>
              </a:lnSpc>
            </a:pPr>
            <a:endParaRPr lang="en-US" dirty="0">
              <a:latin typeface="Arial" charset="0"/>
              <a:ea typeface="Arial" charset="0"/>
              <a:cs typeface="Arial" charset="0"/>
            </a:endParaRPr>
          </a:p>
          <a:p>
            <a:pPr marL="794850" lvl="1" indent="-228458">
              <a:lnSpc>
                <a:spcPct val="90000"/>
              </a:lnSpc>
            </a:pPr>
            <a:endParaRPr lang="en-US" dirty="0">
              <a:latin typeface="Arial" charset="0"/>
              <a:ea typeface="Arial" charset="0"/>
              <a:cs typeface="Arial" charset="0"/>
            </a:endParaRPr>
          </a:p>
        </p:txBody>
      </p:sp>
    </p:spTree>
    <p:extLst>
      <p:ext uri="{BB962C8B-B14F-4D97-AF65-F5344CB8AC3E}">
        <p14:creationId xmlns:p14="http://schemas.microsoft.com/office/powerpoint/2010/main" val="13215877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Caching Interaction</a:t>
            </a:r>
            <a:endParaRPr lang="en-US" dirty="0"/>
          </a:p>
        </p:txBody>
      </p:sp>
      <p:sp>
        <p:nvSpPr>
          <p:cNvPr id="3" name="Content Placeholder 2"/>
          <p:cNvSpPr>
            <a:spLocks noGrp="1"/>
          </p:cNvSpPr>
          <p:nvPr>
            <p:ph idx="1"/>
          </p:nvPr>
        </p:nvSpPr>
        <p:spPr/>
        <p:txBody>
          <a:bodyPr/>
          <a:lstStyle/>
          <a:p>
            <a:r>
              <a:rPr lang="en-US" dirty="0" smtClean="0"/>
              <a:t>Client issues request for object</a:t>
            </a:r>
          </a:p>
          <a:p>
            <a:pPr lvl="4"/>
            <a:endParaRPr lang="en-US" dirty="0"/>
          </a:p>
          <a:p>
            <a:r>
              <a:rPr lang="en-US" dirty="0" smtClean="0"/>
              <a:t>If it is in local client cache:</a:t>
            </a:r>
          </a:p>
          <a:p>
            <a:pPr lvl="1"/>
            <a:r>
              <a:rPr lang="en-US" dirty="0" smtClean="0"/>
              <a:t>If within TTL, respond to client</a:t>
            </a:r>
          </a:p>
          <a:p>
            <a:pPr lvl="1"/>
            <a:r>
              <a:rPr lang="en-US" dirty="0" smtClean="0"/>
              <a:t>If not within TTL, send if-modified-since to server</a:t>
            </a:r>
          </a:p>
          <a:p>
            <a:pPr lvl="2"/>
            <a:r>
              <a:rPr lang="en-US" dirty="0" smtClean="0"/>
              <a:t>If server has updated copy, it sends it</a:t>
            </a:r>
          </a:p>
          <a:p>
            <a:pPr lvl="2"/>
            <a:r>
              <a:rPr lang="en-US" smtClean="0"/>
              <a:t>If not, server responds saying that it doesn’t</a:t>
            </a:r>
            <a:endParaRPr lang="en-US" dirty="0" smtClean="0"/>
          </a:p>
          <a:p>
            <a:pPr lvl="4"/>
            <a:endParaRPr lang="en-US" dirty="0"/>
          </a:p>
          <a:p>
            <a:r>
              <a:rPr lang="en-US" dirty="0" smtClean="0"/>
              <a:t>If not in local client cache:</a:t>
            </a:r>
          </a:p>
          <a:p>
            <a:pPr lvl="1"/>
            <a:r>
              <a:rPr lang="en-US" dirty="0" smtClean="0"/>
              <a:t>Send request to server</a:t>
            </a:r>
          </a:p>
          <a:p>
            <a:pPr lvl="1"/>
            <a:r>
              <a:rPr lang="en-US" dirty="0" smtClean="0"/>
              <a:t>This request may pass through other caches, which use a similar algorithm</a:t>
            </a:r>
          </a:p>
          <a:p>
            <a:endParaRPr lang="en-US" dirty="0"/>
          </a:p>
          <a:p>
            <a:endParaRPr lang="en-US" dirty="0"/>
          </a:p>
        </p:txBody>
      </p:sp>
      <p:sp>
        <p:nvSpPr>
          <p:cNvPr id="4" name="Slide Number Placeholder 3"/>
          <p:cNvSpPr>
            <a:spLocks noGrp="1"/>
          </p:cNvSpPr>
          <p:nvPr>
            <p:ph type="sldNum" sz="quarter" idx="12"/>
          </p:nvPr>
        </p:nvSpPr>
        <p:spPr/>
        <p:txBody>
          <a:bodyPr/>
          <a:lstStyle/>
          <a:p>
            <a:pPr>
              <a:defRPr/>
            </a:pPr>
            <a:fld id="{D6AD96B3-034F-0E44-B7B5-FAB526374CDC}" type="slidenum">
              <a:rPr lang="en-US" altLang="en-US" smtClean="0"/>
              <a:pPr>
                <a:defRPr/>
              </a:pPr>
              <a:t>55</a:t>
            </a:fld>
            <a:endParaRPr lang="en-US" altLang="en-US"/>
          </a:p>
        </p:txBody>
      </p:sp>
    </p:spTree>
    <p:extLst>
      <p:ext uri="{BB962C8B-B14F-4D97-AF65-F5344CB8AC3E}">
        <p14:creationId xmlns:p14="http://schemas.microsoft.com/office/powerpoint/2010/main" val="557844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lstStyle/>
          <a:p>
            <a:r>
              <a:rPr lang="en-US" sz="2000" dirty="0">
                <a:latin typeface="Helvetica" charset="0"/>
                <a:ea typeface="ＭＳ Ｐゴシック" charset="0"/>
                <a:cs typeface="ＭＳ Ｐゴシック" charset="0"/>
              </a:rPr>
              <a:t>Improving HTTP Performance:</a:t>
            </a:r>
            <a:br>
              <a:rPr lang="en-US" sz="2000" dirty="0">
                <a:latin typeface="Helvetica" charset="0"/>
                <a:ea typeface="ＭＳ Ｐゴシック" charset="0"/>
                <a:cs typeface="ＭＳ Ｐゴシック" charset="0"/>
              </a:rPr>
            </a:br>
            <a:r>
              <a:rPr lang="en-US" sz="3200" dirty="0">
                <a:latin typeface="Helvetica" charset="0"/>
                <a:ea typeface="ＭＳ Ｐゴシック" charset="0"/>
                <a:cs typeface="ＭＳ Ｐゴシック" charset="0"/>
              </a:rPr>
              <a:t>Caching: Where?</a:t>
            </a:r>
          </a:p>
        </p:txBody>
      </p:sp>
      <p:sp>
        <p:nvSpPr>
          <p:cNvPr id="1085443" name="Rectangle 3"/>
          <p:cNvSpPr>
            <a:spLocks noGrp="1" noChangeArrowheads="1"/>
          </p:cNvSpPr>
          <p:nvPr>
            <p:ph idx="1"/>
          </p:nvPr>
        </p:nvSpPr>
        <p:spPr/>
        <p:txBody>
          <a:bodyPr/>
          <a:lstStyle/>
          <a:p>
            <a:pPr marL="345863" indent="-228458">
              <a:lnSpc>
                <a:spcPct val="90000"/>
              </a:lnSpc>
            </a:pPr>
            <a:r>
              <a:rPr lang="en-US" dirty="0" smtClean="0">
                <a:latin typeface="Arial" charset="0"/>
                <a:cs typeface="Arial" charset="0"/>
              </a:rPr>
              <a:t>Options</a:t>
            </a:r>
          </a:p>
          <a:p>
            <a:pPr marL="694898" lvl="1" indent="-228458">
              <a:lnSpc>
                <a:spcPct val="90000"/>
              </a:lnSpc>
            </a:pPr>
            <a:r>
              <a:rPr lang="en-US" dirty="0" smtClean="0">
                <a:latin typeface="Arial" charset="0"/>
                <a:cs typeface="Arial" charset="0"/>
              </a:rPr>
              <a:t>Client </a:t>
            </a:r>
          </a:p>
          <a:p>
            <a:pPr marL="694898" lvl="1" indent="-228458">
              <a:lnSpc>
                <a:spcPct val="90000"/>
              </a:lnSpc>
            </a:pPr>
            <a:r>
              <a:rPr lang="en-US" dirty="0" smtClean="0">
                <a:latin typeface="Arial" charset="0"/>
                <a:cs typeface="Arial" charset="0"/>
              </a:rPr>
              <a:t>Forward proxies </a:t>
            </a:r>
          </a:p>
          <a:p>
            <a:pPr marL="694898" lvl="1" indent="-228458">
              <a:lnSpc>
                <a:spcPct val="90000"/>
              </a:lnSpc>
            </a:pPr>
            <a:r>
              <a:rPr lang="en-US" dirty="0" smtClean="0">
                <a:latin typeface="Arial" charset="0"/>
                <a:cs typeface="Arial" charset="0"/>
              </a:rPr>
              <a:t>Reverse proxies</a:t>
            </a:r>
          </a:p>
          <a:p>
            <a:pPr marL="694898" lvl="1" indent="-228458">
              <a:lnSpc>
                <a:spcPct val="90000"/>
              </a:lnSpc>
            </a:pPr>
            <a:r>
              <a:rPr lang="en-US" dirty="0" smtClean="0">
                <a:latin typeface="Arial" charset="0"/>
                <a:cs typeface="Arial" charset="0"/>
              </a:rPr>
              <a:t>Content Distribution Network </a:t>
            </a:r>
          </a:p>
          <a:p>
            <a:pPr marL="794850" lvl="1" indent="-228458">
              <a:lnSpc>
                <a:spcPct val="90000"/>
              </a:lnSpc>
            </a:pPr>
            <a:endParaRPr lang="en-US" dirty="0">
              <a:latin typeface="Arial" charset="0"/>
              <a:ea typeface="Arial" charset="0"/>
              <a:cs typeface="Arial" charset="0"/>
            </a:endParaRPr>
          </a:p>
          <a:p>
            <a:pPr marL="794850" lvl="1" indent="-228458">
              <a:lnSpc>
                <a:spcPct val="90000"/>
              </a:lnSpc>
            </a:pPr>
            <a:endParaRPr lang="en-US" dirty="0">
              <a:latin typeface="Arial" charset="0"/>
              <a:ea typeface="Arial" charset="0"/>
              <a:cs typeface="Arial" charset="0"/>
            </a:endParaRPr>
          </a:p>
        </p:txBody>
      </p:sp>
    </p:spTree>
    <p:extLst>
      <p:ext uri="{BB962C8B-B14F-4D97-AF65-F5344CB8AC3E}">
        <p14:creationId xmlns:p14="http://schemas.microsoft.com/office/powerpoint/2010/main" val="19206947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854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854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8544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8544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854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4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Rectangle 2"/>
          <p:cNvSpPr>
            <a:spLocks noGrp="1" noChangeArrowheads="1"/>
          </p:cNvSpPr>
          <p:nvPr>
            <p:ph type="title"/>
          </p:nvPr>
        </p:nvSpPr>
        <p:spPr/>
        <p:txBody>
          <a:bodyPr/>
          <a:lstStyle/>
          <a:p>
            <a:r>
              <a:rPr lang="en-US" sz="2000" dirty="0">
                <a:latin typeface="Helvetica" charset="0"/>
                <a:ea typeface="ＭＳ Ｐゴシック" charset="0"/>
                <a:cs typeface="ＭＳ Ｐゴシック" charset="0"/>
              </a:rPr>
              <a:t>Improving HTTP Performance:</a:t>
            </a:r>
            <a:br>
              <a:rPr lang="en-US" sz="2000" dirty="0">
                <a:latin typeface="Helvetica" charset="0"/>
                <a:ea typeface="ＭＳ Ｐゴシック" charset="0"/>
                <a:cs typeface="ＭＳ Ｐゴシック" charset="0"/>
              </a:rPr>
            </a:br>
            <a:r>
              <a:rPr lang="en-US" sz="3200" dirty="0">
                <a:latin typeface="Helvetica" charset="0"/>
                <a:ea typeface="ＭＳ Ｐゴシック" charset="0"/>
                <a:cs typeface="ＭＳ Ｐゴシック" charset="0"/>
              </a:rPr>
              <a:t>Caching: Where?</a:t>
            </a:r>
          </a:p>
        </p:txBody>
      </p:sp>
      <p:sp>
        <p:nvSpPr>
          <p:cNvPr id="1669123" name="Rectangle 3"/>
          <p:cNvSpPr>
            <a:spLocks noGrp="1" noChangeArrowheads="1"/>
          </p:cNvSpPr>
          <p:nvPr>
            <p:ph idx="1"/>
          </p:nvPr>
        </p:nvSpPr>
        <p:spPr/>
        <p:txBody>
          <a:bodyPr/>
          <a:lstStyle/>
          <a:p>
            <a:r>
              <a:rPr lang="en-US" sz="2400" dirty="0"/>
              <a:t>Baseline: Many clients transfer same information</a:t>
            </a:r>
            <a:r>
              <a:rPr lang="en-US" sz="2400" dirty="0">
                <a:sym typeface="Wingdings" charset="0"/>
              </a:rPr>
              <a:t> </a:t>
            </a:r>
          </a:p>
          <a:p>
            <a:pPr lvl="1"/>
            <a:r>
              <a:rPr lang="en-US" dirty="0">
                <a:sym typeface="Wingdings" charset="0"/>
              </a:rPr>
              <a:t>Generate unnecessary server and network load</a:t>
            </a:r>
          </a:p>
          <a:p>
            <a:pPr lvl="1"/>
            <a:r>
              <a:rPr lang="en-US" dirty="0">
                <a:sym typeface="Wingdings" charset="0"/>
              </a:rPr>
              <a:t>Clients experience unnecessary latency</a:t>
            </a:r>
            <a:endParaRPr lang="en-US" dirty="0"/>
          </a:p>
        </p:txBody>
      </p:sp>
      <p:grpSp>
        <p:nvGrpSpPr>
          <p:cNvPr id="1669124" name="Group 4"/>
          <p:cNvGrpSpPr>
            <a:grpSpLocks/>
          </p:cNvGrpSpPr>
          <p:nvPr/>
        </p:nvGrpSpPr>
        <p:grpSpPr bwMode="auto">
          <a:xfrm>
            <a:off x="6019800" y="6096001"/>
            <a:ext cx="371475" cy="381000"/>
            <a:chOff x="1014" y="912"/>
            <a:chExt cx="574" cy="596"/>
          </a:xfrm>
        </p:grpSpPr>
        <p:sp>
          <p:nvSpPr>
            <p:cNvPr id="1669125" name="Freeform 5"/>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669126" name="Line 6"/>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27" name="Line 7"/>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28" name="Freeform 8"/>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669129" name="Line 9"/>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30" name="Line 10"/>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31" name="Line 11"/>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32" name="Rectangle 12"/>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1669133" name="Freeform 13"/>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669134" name="Line 14"/>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35" name="Line 15"/>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36" name="Line 16"/>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1669137" name="Group 17"/>
          <p:cNvGrpSpPr>
            <a:grpSpLocks/>
          </p:cNvGrpSpPr>
          <p:nvPr/>
        </p:nvGrpSpPr>
        <p:grpSpPr bwMode="auto">
          <a:xfrm>
            <a:off x="7477125" y="6096001"/>
            <a:ext cx="371475" cy="381000"/>
            <a:chOff x="1014" y="912"/>
            <a:chExt cx="574" cy="596"/>
          </a:xfrm>
        </p:grpSpPr>
        <p:sp>
          <p:nvSpPr>
            <p:cNvPr id="1669138" name="Freeform 18"/>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669139" name="Line 19"/>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40" name="Line 20"/>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41" name="Freeform 21"/>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669142" name="Line 22"/>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43" name="Line 23"/>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44" name="Line 24"/>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45" name="Rectangle 25"/>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1669146" name="Freeform 26"/>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669147" name="Line 27"/>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48" name="Line 28"/>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49" name="Line 29"/>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1669150" name="Group 30"/>
          <p:cNvGrpSpPr>
            <a:grpSpLocks/>
          </p:cNvGrpSpPr>
          <p:nvPr/>
        </p:nvGrpSpPr>
        <p:grpSpPr bwMode="auto">
          <a:xfrm>
            <a:off x="1219200" y="6096001"/>
            <a:ext cx="371475" cy="381000"/>
            <a:chOff x="1014" y="912"/>
            <a:chExt cx="574" cy="596"/>
          </a:xfrm>
        </p:grpSpPr>
        <p:sp>
          <p:nvSpPr>
            <p:cNvPr id="1669151" name="Freeform 31"/>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669152" name="Line 32"/>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53" name="Line 33"/>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54" name="Freeform 34"/>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669155" name="Line 35"/>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56" name="Line 36"/>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57" name="Line 37"/>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58" name="Rectangle 38"/>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1669159" name="Freeform 39"/>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669160" name="Line 40"/>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61" name="Line 41"/>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62" name="Line 42"/>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1669163" name="Group 43"/>
          <p:cNvGrpSpPr>
            <a:grpSpLocks/>
          </p:cNvGrpSpPr>
          <p:nvPr/>
        </p:nvGrpSpPr>
        <p:grpSpPr bwMode="auto">
          <a:xfrm>
            <a:off x="2895600" y="6096001"/>
            <a:ext cx="371475" cy="381000"/>
            <a:chOff x="1014" y="912"/>
            <a:chExt cx="574" cy="596"/>
          </a:xfrm>
        </p:grpSpPr>
        <p:sp>
          <p:nvSpPr>
            <p:cNvPr id="1669164" name="Freeform 44"/>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669165" name="Line 45"/>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66" name="Line 46"/>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67" name="Freeform 47"/>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669168" name="Line 48"/>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69" name="Line 49"/>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70" name="Line 50"/>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71" name="Rectangle 51"/>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1669172" name="Freeform 52"/>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669173" name="Line 53"/>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74" name="Line 54"/>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75" name="Line 55"/>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1669176" name="Group 56"/>
          <p:cNvGrpSpPr>
            <a:grpSpLocks/>
          </p:cNvGrpSpPr>
          <p:nvPr/>
        </p:nvGrpSpPr>
        <p:grpSpPr bwMode="auto">
          <a:xfrm>
            <a:off x="1371600" y="4572000"/>
            <a:ext cx="2179638" cy="1447800"/>
            <a:chOff x="832" y="1344"/>
            <a:chExt cx="1136" cy="1024"/>
          </a:xfrm>
        </p:grpSpPr>
        <p:sp>
          <p:nvSpPr>
            <p:cNvPr id="1669177" name="Oval 57"/>
            <p:cNvSpPr>
              <a:spLocks noChangeArrowheads="1"/>
            </p:cNvSpPr>
            <p:nvPr/>
          </p:nvSpPr>
          <p:spPr bwMode="auto">
            <a:xfrm>
              <a:off x="1220" y="1344"/>
              <a:ext cx="495" cy="42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78" name="Oval 58"/>
            <p:cNvSpPr>
              <a:spLocks noChangeArrowheads="1"/>
            </p:cNvSpPr>
            <p:nvPr/>
          </p:nvSpPr>
          <p:spPr bwMode="auto">
            <a:xfrm>
              <a:off x="948" y="1455"/>
              <a:ext cx="379" cy="42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79" name="Oval 59"/>
            <p:cNvSpPr>
              <a:spLocks noChangeArrowheads="1"/>
            </p:cNvSpPr>
            <p:nvPr/>
          </p:nvSpPr>
          <p:spPr bwMode="auto">
            <a:xfrm>
              <a:off x="832" y="1710"/>
              <a:ext cx="256" cy="306"/>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0" name="Oval 60"/>
            <p:cNvSpPr>
              <a:spLocks noChangeArrowheads="1"/>
            </p:cNvSpPr>
            <p:nvPr/>
          </p:nvSpPr>
          <p:spPr bwMode="auto">
            <a:xfrm>
              <a:off x="909" y="1862"/>
              <a:ext cx="435" cy="442"/>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1" name="Oval 61"/>
            <p:cNvSpPr>
              <a:spLocks noChangeArrowheads="1"/>
            </p:cNvSpPr>
            <p:nvPr/>
          </p:nvSpPr>
          <p:spPr bwMode="auto">
            <a:xfrm>
              <a:off x="1086" y="1924"/>
              <a:ext cx="671" cy="44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2" name="Oval 62"/>
            <p:cNvSpPr>
              <a:spLocks noChangeArrowheads="1"/>
            </p:cNvSpPr>
            <p:nvPr/>
          </p:nvSpPr>
          <p:spPr bwMode="auto">
            <a:xfrm>
              <a:off x="1605" y="1488"/>
              <a:ext cx="311" cy="312"/>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3" name="Oval 63"/>
            <p:cNvSpPr>
              <a:spLocks noChangeArrowheads="1"/>
            </p:cNvSpPr>
            <p:nvPr/>
          </p:nvSpPr>
          <p:spPr bwMode="auto">
            <a:xfrm>
              <a:off x="1602" y="1681"/>
              <a:ext cx="366" cy="333"/>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4" name="Oval 64"/>
            <p:cNvSpPr>
              <a:spLocks noChangeArrowheads="1"/>
            </p:cNvSpPr>
            <p:nvPr/>
          </p:nvSpPr>
          <p:spPr bwMode="auto">
            <a:xfrm>
              <a:off x="1569" y="1751"/>
              <a:ext cx="364" cy="547"/>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5" name="Oval 65"/>
            <p:cNvSpPr>
              <a:spLocks noChangeArrowheads="1"/>
            </p:cNvSpPr>
            <p:nvPr/>
          </p:nvSpPr>
          <p:spPr bwMode="auto">
            <a:xfrm>
              <a:off x="912" y="1434"/>
              <a:ext cx="1008" cy="918"/>
            </a:xfrm>
            <a:prstGeom prst="ellipse">
              <a:avLst/>
            </a:prstGeom>
            <a:solidFill>
              <a:srgbClr val="99CCFF"/>
            </a:solidFill>
            <a:ln w="9525">
              <a:solidFill>
                <a:srgbClr val="99CCFF"/>
              </a:solidFill>
              <a:round/>
              <a:headEnd/>
              <a:tailEnd/>
            </a:ln>
          </p:spPr>
          <p:txBody>
            <a:bodyPr/>
            <a:lstStyle/>
            <a:p>
              <a:endParaRPr lang="en-US" b="0">
                <a:latin typeface="+mn-lt"/>
              </a:endParaRPr>
            </a:p>
          </p:txBody>
        </p:sp>
      </p:grpSp>
      <p:grpSp>
        <p:nvGrpSpPr>
          <p:cNvPr id="1669186" name="Group 66"/>
          <p:cNvGrpSpPr>
            <a:grpSpLocks/>
          </p:cNvGrpSpPr>
          <p:nvPr/>
        </p:nvGrpSpPr>
        <p:grpSpPr bwMode="auto">
          <a:xfrm>
            <a:off x="5440364" y="4572000"/>
            <a:ext cx="2179637" cy="1447800"/>
            <a:chOff x="832" y="1344"/>
            <a:chExt cx="1136" cy="1024"/>
          </a:xfrm>
        </p:grpSpPr>
        <p:sp>
          <p:nvSpPr>
            <p:cNvPr id="1669187" name="Oval 67"/>
            <p:cNvSpPr>
              <a:spLocks noChangeArrowheads="1"/>
            </p:cNvSpPr>
            <p:nvPr/>
          </p:nvSpPr>
          <p:spPr bwMode="auto">
            <a:xfrm>
              <a:off x="1220" y="1344"/>
              <a:ext cx="495" cy="42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88" name="Oval 68"/>
            <p:cNvSpPr>
              <a:spLocks noChangeArrowheads="1"/>
            </p:cNvSpPr>
            <p:nvPr/>
          </p:nvSpPr>
          <p:spPr bwMode="auto">
            <a:xfrm>
              <a:off x="948" y="1455"/>
              <a:ext cx="379" cy="42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89" name="Oval 69"/>
            <p:cNvSpPr>
              <a:spLocks noChangeArrowheads="1"/>
            </p:cNvSpPr>
            <p:nvPr/>
          </p:nvSpPr>
          <p:spPr bwMode="auto">
            <a:xfrm>
              <a:off x="832" y="1710"/>
              <a:ext cx="256" cy="306"/>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0" name="Oval 70"/>
            <p:cNvSpPr>
              <a:spLocks noChangeArrowheads="1"/>
            </p:cNvSpPr>
            <p:nvPr/>
          </p:nvSpPr>
          <p:spPr bwMode="auto">
            <a:xfrm>
              <a:off x="909" y="1862"/>
              <a:ext cx="435" cy="442"/>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1" name="Oval 71"/>
            <p:cNvSpPr>
              <a:spLocks noChangeArrowheads="1"/>
            </p:cNvSpPr>
            <p:nvPr/>
          </p:nvSpPr>
          <p:spPr bwMode="auto">
            <a:xfrm>
              <a:off x="1086" y="1924"/>
              <a:ext cx="671" cy="44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2" name="Oval 72"/>
            <p:cNvSpPr>
              <a:spLocks noChangeArrowheads="1"/>
            </p:cNvSpPr>
            <p:nvPr/>
          </p:nvSpPr>
          <p:spPr bwMode="auto">
            <a:xfrm>
              <a:off x="1605" y="1488"/>
              <a:ext cx="311" cy="312"/>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3" name="Oval 73"/>
            <p:cNvSpPr>
              <a:spLocks noChangeArrowheads="1"/>
            </p:cNvSpPr>
            <p:nvPr/>
          </p:nvSpPr>
          <p:spPr bwMode="auto">
            <a:xfrm>
              <a:off x="1602" y="1681"/>
              <a:ext cx="366" cy="333"/>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4" name="Oval 74"/>
            <p:cNvSpPr>
              <a:spLocks noChangeArrowheads="1"/>
            </p:cNvSpPr>
            <p:nvPr/>
          </p:nvSpPr>
          <p:spPr bwMode="auto">
            <a:xfrm>
              <a:off x="1569" y="1751"/>
              <a:ext cx="364" cy="547"/>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5" name="Oval 75"/>
            <p:cNvSpPr>
              <a:spLocks noChangeArrowheads="1"/>
            </p:cNvSpPr>
            <p:nvPr/>
          </p:nvSpPr>
          <p:spPr bwMode="auto">
            <a:xfrm>
              <a:off x="912" y="1434"/>
              <a:ext cx="1008" cy="918"/>
            </a:xfrm>
            <a:prstGeom prst="ellipse">
              <a:avLst/>
            </a:prstGeom>
            <a:solidFill>
              <a:srgbClr val="99FF66"/>
            </a:solidFill>
            <a:ln w="9525">
              <a:solidFill>
                <a:srgbClr val="99FF66"/>
              </a:solidFill>
              <a:round/>
              <a:headEnd/>
              <a:tailEnd/>
            </a:ln>
          </p:spPr>
          <p:txBody>
            <a:bodyPr/>
            <a:lstStyle/>
            <a:p>
              <a:endParaRPr lang="en-US" b="0">
                <a:latin typeface="+mn-lt"/>
              </a:endParaRPr>
            </a:p>
          </p:txBody>
        </p:sp>
      </p:grpSp>
      <p:grpSp>
        <p:nvGrpSpPr>
          <p:cNvPr id="1669196" name="Group 76"/>
          <p:cNvGrpSpPr>
            <a:grpSpLocks/>
          </p:cNvGrpSpPr>
          <p:nvPr/>
        </p:nvGrpSpPr>
        <p:grpSpPr bwMode="auto">
          <a:xfrm>
            <a:off x="3276600" y="3962401"/>
            <a:ext cx="2438400" cy="1447800"/>
            <a:chOff x="832" y="1344"/>
            <a:chExt cx="1136" cy="1024"/>
          </a:xfrm>
        </p:grpSpPr>
        <p:sp>
          <p:nvSpPr>
            <p:cNvPr id="1669197" name="Oval 77"/>
            <p:cNvSpPr>
              <a:spLocks noChangeArrowheads="1"/>
            </p:cNvSpPr>
            <p:nvPr/>
          </p:nvSpPr>
          <p:spPr bwMode="auto">
            <a:xfrm>
              <a:off x="1220" y="1344"/>
              <a:ext cx="495" cy="42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198" name="Oval 78"/>
            <p:cNvSpPr>
              <a:spLocks noChangeArrowheads="1"/>
            </p:cNvSpPr>
            <p:nvPr/>
          </p:nvSpPr>
          <p:spPr bwMode="auto">
            <a:xfrm>
              <a:off x="948" y="1455"/>
              <a:ext cx="379" cy="42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199" name="Oval 79"/>
            <p:cNvSpPr>
              <a:spLocks noChangeArrowheads="1"/>
            </p:cNvSpPr>
            <p:nvPr/>
          </p:nvSpPr>
          <p:spPr bwMode="auto">
            <a:xfrm>
              <a:off x="832" y="1710"/>
              <a:ext cx="256" cy="306"/>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0" name="Oval 80"/>
            <p:cNvSpPr>
              <a:spLocks noChangeArrowheads="1"/>
            </p:cNvSpPr>
            <p:nvPr/>
          </p:nvSpPr>
          <p:spPr bwMode="auto">
            <a:xfrm>
              <a:off x="909" y="1862"/>
              <a:ext cx="435" cy="442"/>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1" name="Oval 81"/>
            <p:cNvSpPr>
              <a:spLocks noChangeArrowheads="1"/>
            </p:cNvSpPr>
            <p:nvPr/>
          </p:nvSpPr>
          <p:spPr bwMode="auto">
            <a:xfrm>
              <a:off x="1086" y="1924"/>
              <a:ext cx="671" cy="44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2" name="Oval 82"/>
            <p:cNvSpPr>
              <a:spLocks noChangeArrowheads="1"/>
            </p:cNvSpPr>
            <p:nvPr/>
          </p:nvSpPr>
          <p:spPr bwMode="auto">
            <a:xfrm>
              <a:off x="1605" y="1488"/>
              <a:ext cx="311" cy="312"/>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3" name="Oval 83"/>
            <p:cNvSpPr>
              <a:spLocks noChangeArrowheads="1"/>
            </p:cNvSpPr>
            <p:nvPr/>
          </p:nvSpPr>
          <p:spPr bwMode="auto">
            <a:xfrm>
              <a:off x="1602" y="1681"/>
              <a:ext cx="366" cy="333"/>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4" name="Oval 84"/>
            <p:cNvSpPr>
              <a:spLocks noChangeArrowheads="1"/>
            </p:cNvSpPr>
            <p:nvPr/>
          </p:nvSpPr>
          <p:spPr bwMode="auto">
            <a:xfrm>
              <a:off x="1569" y="1751"/>
              <a:ext cx="364" cy="547"/>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5" name="Oval 85"/>
            <p:cNvSpPr>
              <a:spLocks noChangeArrowheads="1"/>
            </p:cNvSpPr>
            <p:nvPr/>
          </p:nvSpPr>
          <p:spPr bwMode="auto">
            <a:xfrm>
              <a:off x="912" y="1434"/>
              <a:ext cx="1008" cy="918"/>
            </a:xfrm>
            <a:prstGeom prst="ellipse">
              <a:avLst/>
            </a:prstGeom>
            <a:solidFill>
              <a:srgbClr val="FFCC00"/>
            </a:solidFill>
            <a:ln w="9525">
              <a:solidFill>
                <a:srgbClr val="FFCC00"/>
              </a:solidFill>
              <a:round/>
              <a:headEnd/>
              <a:tailEnd/>
            </a:ln>
          </p:spPr>
          <p:txBody>
            <a:bodyPr/>
            <a:lstStyle/>
            <a:p>
              <a:endParaRPr lang="en-US" b="0">
                <a:latin typeface="+mn-lt"/>
              </a:endParaRPr>
            </a:p>
          </p:txBody>
        </p:sp>
      </p:grpSp>
      <p:sp>
        <p:nvSpPr>
          <p:cNvPr id="1669206" name="Text Box 86"/>
          <p:cNvSpPr txBox="1">
            <a:spLocks noChangeArrowheads="1"/>
          </p:cNvSpPr>
          <p:nvPr/>
        </p:nvSpPr>
        <p:spPr bwMode="auto">
          <a:xfrm>
            <a:off x="3556439" y="3476637"/>
            <a:ext cx="939361" cy="39754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b="0">
                <a:latin typeface="+mn-lt"/>
              </a:rPr>
              <a:t>Server</a:t>
            </a:r>
          </a:p>
        </p:txBody>
      </p:sp>
      <p:sp>
        <p:nvSpPr>
          <p:cNvPr id="1669207" name="Text Box 87"/>
          <p:cNvSpPr txBox="1">
            <a:spLocks noChangeArrowheads="1"/>
          </p:cNvSpPr>
          <p:nvPr/>
        </p:nvSpPr>
        <p:spPr bwMode="auto">
          <a:xfrm>
            <a:off x="252488" y="6143637"/>
            <a:ext cx="966712" cy="39754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b="0">
                <a:latin typeface="+mn-lt"/>
              </a:rPr>
              <a:t>Clients</a:t>
            </a:r>
          </a:p>
        </p:txBody>
      </p:sp>
      <p:sp>
        <p:nvSpPr>
          <p:cNvPr id="1669208" name="Freeform 88"/>
          <p:cNvSpPr>
            <a:spLocks/>
          </p:cNvSpPr>
          <p:nvPr/>
        </p:nvSpPr>
        <p:spPr bwMode="auto">
          <a:xfrm>
            <a:off x="1525600" y="3881439"/>
            <a:ext cx="3043237" cy="2211387"/>
          </a:xfrm>
          <a:custGeom>
            <a:avLst/>
            <a:gdLst>
              <a:gd name="T0" fmla="*/ 1920 w 1920"/>
              <a:gd name="T1" fmla="*/ 0 h 1392"/>
              <a:gd name="T2" fmla="*/ 1776 w 1920"/>
              <a:gd name="T3" fmla="*/ 192 h 1392"/>
              <a:gd name="T4" fmla="*/ 1488 w 1920"/>
              <a:gd name="T5" fmla="*/ 288 h 1392"/>
              <a:gd name="T6" fmla="*/ 864 w 1920"/>
              <a:gd name="T7" fmla="*/ 672 h 1392"/>
              <a:gd name="T8" fmla="*/ 288 w 1920"/>
              <a:gd name="T9" fmla="*/ 1056 h 1392"/>
              <a:gd name="T10" fmla="*/ 0 w 1920"/>
              <a:gd name="T11" fmla="*/ 1392 h 1392"/>
            </a:gdLst>
            <a:ahLst/>
            <a:cxnLst>
              <a:cxn ang="0">
                <a:pos x="T0" y="T1"/>
              </a:cxn>
              <a:cxn ang="0">
                <a:pos x="T2" y="T3"/>
              </a:cxn>
              <a:cxn ang="0">
                <a:pos x="T4" y="T5"/>
              </a:cxn>
              <a:cxn ang="0">
                <a:pos x="T6" y="T7"/>
              </a:cxn>
              <a:cxn ang="0">
                <a:pos x="T8" y="T9"/>
              </a:cxn>
              <a:cxn ang="0">
                <a:pos x="T10" y="T11"/>
              </a:cxn>
            </a:cxnLst>
            <a:rect l="0" t="0" r="r" b="b"/>
            <a:pathLst>
              <a:path w="1920" h="1392">
                <a:moveTo>
                  <a:pt x="1920" y="0"/>
                </a:moveTo>
                <a:lnTo>
                  <a:pt x="1776" y="192"/>
                </a:lnTo>
                <a:lnTo>
                  <a:pt x="1488" y="288"/>
                </a:lnTo>
                <a:lnTo>
                  <a:pt x="864" y="672"/>
                </a:lnTo>
                <a:lnTo>
                  <a:pt x="288" y="1056"/>
                </a:lnTo>
                <a:lnTo>
                  <a:pt x="0"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1669209" name="Freeform 89"/>
          <p:cNvSpPr>
            <a:spLocks/>
          </p:cNvSpPr>
          <p:nvPr/>
        </p:nvSpPr>
        <p:spPr bwMode="auto">
          <a:xfrm>
            <a:off x="3048000" y="3886200"/>
            <a:ext cx="1600200" cy="2209800"/>
          </a:xfrm>
          <a:custGeom>
            <a:avLst/>
            <a:gdLst>
              <a:gd name="T0" fmla="*/ 1008 w 1008"/>
              <a:gd name="T1" fmla="*/ 0 h 1296"/>
              <a:gd name="T2" fmla="*/ 864 w 1008"/>
              <a:gd name="T3" fmla="*/ 336 h 1296"/>
              <a:gd name="T4" fmla="*/ 0 w 1008"/>
              <a:gd name="T5" fmla="*/ 864 h 1296"/>
              <a:gd name="T6" fmla="*/ 0 w 1008"/>
              <a:gd name="T7" fmla="*/ 1296 h 1296"/>
            </a:gdLst>
            <a:ahLst/>
            <a:cxnLst>
              <a:cxn ang="0">
                <a:pos x="T0" y="T1"/>
              </a:cxn>
              <a:cxn ang="0">
                <a:pos x="T2" y="T3"/>
              </a:cxn>
              <a:cxn ang="0">
                <a:pos x="T4" y="T5"/>
              </a:cxn>
              <a:cxn ang="0">
                <a:pos x="T6" y="T7"/>
              </a:cxn>
            </a:cxnLst>
            <a:rect l="0" t="0" r="r" b="b"/>
            <a:pathLst>
              <a:path w="1008" h="1296">
                <a:moveTo>
                  <a:pt x="1008" y="0"/>
                </a:moveTo>
                <a:lnTo>
                  <a:pt x="864" y="336"/>
                </a:lnTo>
                <a:lnTo>
                  <a:pt x="0" y="864"/>
                </a:lnTo>
                <a:lnTo>
                  <a:pt x="0" y="1296"/>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1669210" name="Freeform 90"/>
          <p:cNvSpPr>
            <a:spLocks/>
          </p:cNvSpPr>
          <p:nvPr/>
        </p:nvSpPr>
        <p:spPr bwMode="auto">
          <a:xfrm>
            <a:off x="4724401" y="3886200"/>
            <a:ext cx="2895600" cy="2209800"/>
          </a:xfrm>
          <a:custGeom>
            <a:avLst/>
            <a:gdLst>
              <a:gd name="T0" fmla="*/ 0 w 1824"/>
              <a:gd name="T1" fmla="*/ 0 h 1392"/>
              <a:gd name="T2" fmla="*/ 384 w 1824"/>
              <a:gd name="T3" fmla="*/ 288 h 1392"/>
              <a:gd name="T4" fmla="*/ 672 w 1824"/>
              <a:gd name="T5" fmla="*/ 624 h 1392"/>
              <a:gd name="T6" fmla="*/ 1248 w 1824"/>
              <a:gd name="T7" fmla="*/ 672 h 1392"/>
              <a:gd name="T8" fmla="*/ 1824 w 1824"/>
              <a:gd name="T9" fmla="*/ 1392 h 1392"/>
            </a:gdLst>
            <a:ahLst/>
            <a:cxnLst>
              <a:cxn ang="0">
                <a:pos x="T0" y="T1"/>
              </a:cxn>
              <a:cxn ang="0">
                <a:pos x="T2" y="T3"/>
              </a:cxn>
              <a:cxn ang="0">
                <a:pos x="T4" y="T5"/>
              </a:cxn>
              <a:cxn ang="0">
                <a:pos x="T6" y="T7"/>
              </a:cxn>
              <a:cxn ang="0">
                <a:pos x="T8" y="T9"/>
              </a:cxn>
            </a:cxnLst>
            <a:rect l="0" t="0" r="r" b="b"/>
            <a:pathLst>
              <a:path w="1824" h="1392">
                <a:moveTo>
                  <a:pt x="0" y="0"/>
                </a:moveTo>
                <a:lnTo>
                  <a:pt x="384" y="288"/>
                </a:lnTo>
                <a:lnTo>
                  <a:pt x="672" y="624"/>
                </a:lnTo>
                <a:lnTo>
                  <a:pt x="1248" y="672"/>
                </a:lnTo>
                <a:lnTo>
                  <a:pt x="1824"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1669211" name="Freeform 91"/>
          <p:cNvSpPr>
            <a:spLocks/>
          </p:cNvSpPr>
          <p:nvPr/>
        </p:nvSpPr>
        <p:spPr bwMode="auto">
          <a:xfrm>
            <a:off x="4648200" y="3886200"/>
            <a:ext cx="1600200" cy="2209800"/>
          </a:xfrm>
          <a:custGeom>
            <a:avLst/>
            <a:gdLst>
              <a:gd name="T0" fmla="*/ 0 w 1008"/>
              <a:gd name="T1" fmla="*/ 0 h 1392"/>
              <a:gd name="T2" fmla="*/ 384 w 1008"/>
              <a:gd name="T3" fmla="*/ 432 h 1392"/>
              <a:gd name="T4" fmla="*/ 672 w 1008"/>
              <a:gd name="T5" fmla="*/ 864 h 1392"/>
              <a:gd name="T6" fmla="*/ 912 w 1008"/>
              <a:gd name="T7" fmla="*/ 1008 h 1392"/>
              <a:gd name="T8" fmla="*/ 1008 w 1008"/>
              <a:gd name="T9" fmla="*/ 1392 h 1392"/>
            </a:gdLst>
            <a:ahLst/>
            <a:cxnLst>
              <a:cxn ang="0">
                <a:pos x="T0" y="T1"/>
              </a:cxn>
              <a:cxn ang="0">
                <a:pos x="T2" y="T3"/>
              </a:cxn>
              <a:cxn ang="0">
                <a:pos x="T4" y="T5"/>
              </a:cxn>
              <a:cxn ang="0">
                <a:pos x="T6" y="T7"/>
              </a:cxn>
              <a:cxn ang="0">
                <a:pos x="T8" y="T9"/>
              </a:cxn>
            </a:cxnLst>
            <a:rect l="0" t="0" r="r" b="b"/>
            <a:pathLst>
              <a:path w="1008" h="1392">
                <a:moveTo>
                  <a:pt x="0" y="0"/>
                </a:moveTo>
                <a:lnTo>
                  <a:pt x="384" y="432"/>
                </a:lnTo>
                <a:lnTo>
                  <a:pt x="672" y="864"/>
                </a:lnTo>
                <a:lnTo>
                  <a:pt x="912" y="1008"/>
                </a:lnTo>
                <a:lnTo>
                  <a:pt x="1008"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1669212" name="Text Box 92"/>
          <p:cNvSpPr txBox="1">
            <a:spLocks noChangeArrowheads="1"/>
          </p:cNvSpPr>
          <p:nvPr/>
        </p:nvSpPr>
        <p:spPr bwMode="auto">
          <a:xfrm>
            <a:off x="4087196" y="4860267"/>
            <a:ext cx="1323004" cy="39754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b="0" dirty="0" smtClean="0">
                <a:latin typeface="+mn-lt"/>
              </a:rPr>
              <a:t>Tier-1 ISP</a:t>
            </a:r>
            <a:endParaRPr lang="en-US" b="0" dirty="0">
              <a:latin typeface="+mn-lt"/>
            </a:endParaRPr>
          </a:p>
        </p:txBody>
      </p:sp>
      <p:sp>
        <p:nvSpPr>
          <p:cNvPr id="1669213" name="Text Box 93"/>
          <p:cNvSpPr txBox="1">
            <a:spLocks noChangeArrowheads="1"/>
          </p:cNvSpPr>
          <p:nvPr/>
        </p:nvSpPr>
        <p:spPr bwMode="auto">
          <a:xfrm>
            <a:off x="2048383" y="5562600"/>
            <a:ext cx="769068" cy="37109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ISP-1</a:t>
            </a:r>
          </a:p>
        </p:txBody>
      </p:sp>
      <p:sp>
        <p:nvSpPr>
          <p:cNvPr id="1669214" name="Text Box 94"/>
          <p:cNvSpPr txBox="1">
            <a:spLocks noChangeArrowheads="1"/>
          </p:cNvSpPr>
          <p:nvPr/>
        </p:nvSpPr>
        <p:spPr bwMode="auto">
          <a:xfrm>
            <a:off x="6315583" y="5562600"/>
            <a:ext cx="769068" cy="37109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ISP-2</a:t>
            </a:r>
          </a:p>
        </p:txBody>
      </p:sp>
      <p:graphicFrame>
        <p:nvGraphicFramePr>
          <p:cNvPr id="1669215" name="Object 95"/>
          <p:cNvGraphicFramePr>
            <a:graphicFrameLocks noChangeAspect="1"/>
          </p:cNvGraphicFramePr>
          <p:nvPr>
            <p:extLst/>
          </p:nvPr>
        </p:nvGraphicFramePr>
        <p:xfrm>
          <a:off x="4486276" y="3429000"/>
          <a:ext cx="314325" cy="515938"/>
        </p:xfrm>
        <a:graphic>
          <a:graphicData uri="http://schemas.openxmlformats.org/presentationml/2006/ole">
            <mc:AlternateContent xmlns:mc="http://schemas.openxmlformats.org/markup-compatibility/2006">
              <mc:Choice xmlns:v="urn:schemas-microsoft-com:vml" Requires="v">
                <p:oleObj spid="_x0000_s4145" name="Clip" r:id="rId3" imgW="2106360" imgH="3468960" progId="MS_ClipArt_Gallery.5">
                  <p:embed/>
                </p:oleObj>
              </mc:Choice>
              <mc:Fallback>
                <p:oleObj name="Clip" r:id="rId3" imgW="2106360" imgH="3468960" progId="MS_ClipArt_Gallery.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6276" y="3429000"/>
                        <a:ext cx="314325" cy="5159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15081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6" name="Rectangle 2"/>
          <p:cNvSpPr>
            <a:spLocks noGrp="1" noChangeArrowheads="1"/>
          </p:cNvSpPr>
          <p:nvPr>
            <p:ph type="title"/>
          </p:nvPr>
        </p:nvSpPr>
        <p:spPr/>
        <p:txBody>
          <a:bodyPr/>
          <a:lstStyle/>
          <a:p>
            <a:r>
              <a:rPr lang="en-US" sz="2000">
                <a:latin typeface="Helvetica" charset="0"/>
                <a:ea typeface="ＭＳ Ｐゴシック" charset="0"/>
                <a:cs typeface="ＭＳ Ｐゴシック" charset="0"/>
              </a:rPr>
              <a:t>Improving HTTP Performance:</a:t>
            </a:r>
            <a:br>
              <a:rPr lang="en-US" sz="2000">
                <a:latin typeface="Helvetica" charset="0"/>
                <a:ea typeface="ＭＳ Ｐゴシック" charset="0"/>
                <a:cs typeface="ＭＳ Ｐゴシック" charset="0"/>
              </a:rPr>
            </a:br>
            <a:r>
              <a:rPr lang="en-US" sz="3200">
                <a:latin typeface="Helvetica" charset="0"/>
                <a:ea typeface="ＭＳ Ｐゴシック" charset="0"/>
                <a:cs typeface="ＭＳ Ｐゴシック" charset="0"/>
              </a:rPr>
              <a:t>Caching with Reverse Proxies</a:t>
            </a:r>
          </a:p>
        </p:txBody>
      </p:sp>
      <p:sp>
        <p:nvSpPr>
          <p:cNvPr id="100357" name="Rectangle 3"/>
          <p:cNvSpPr>
            <a:spLocks noGrp="1" noChangeArrowheads="1"/>
          </p:cNvSpPr>
          <p:nvPr>
            <p:ph idx="1"/>
          </p:nvPr>
        </p:nvSpPr>
        <p:spPr/>
        <p:txBody>
          <a:bodyPr/>
          <a:lstStyle/>
          <a:p>
            <a:r>
              <a:rPr lang="en-US" sz="2400" dirty="0">
                <a:latin typeface="Arial" charset="0"/>
                <a:cs typeface="Arial" charset="0"/>
              </a:rPr>
              <a:t>Cache documents close to </a:t>
            </a:r>
            <a:r>
              <a:rPr lang="en-US" sz="2400" b="1" dirty="0">
                <a:latin typeface="Arial" charset="0"/>
                <a:cs typeface="Arial" charset="0"/>
              </a:rPr>
              <a:t>server</a:t>
            </a:r>
            <a:r>
              <a:rPr lang="en-US" sz="2400" dirty="0">
                <a:latin typeface="Arial" charset="0"/>
                <a:cs typeface="Arial" charset="0"/>
              </a:rPr>
              <a:t> </a:t>
            </a:r>
            <a:br>
              <a:rPr lang="en-US" sz="2400" dirty="0">
                <a:latin typeface="Arial" charset="0"/>
                <a:cs typeface="Arial" charset="0"/>
              </a:rPr>
            </a:br>
            <a:r>
              <a:rPr lang="en-US" sz="2400" dirty="0">
                <a:latin typeface="Arial" charset="0"/>
                <a:cs typeface="Arial" charset="0"/>
              </a:rPr>
              <a:t>	</a:t>
            </a:r>
            <a:r>
              <a:rPr lang="en-US" sz="2400" dirty="0">
                <a:latin typeface="Arial" charset="0"/>
                <a:cs typeface="Arial" charset="0"/>
                <a:sym typeface="Wingdings" charset="0"/>
              </a:rPr>
              <a:t></a:t>
            </a:r>
            <a:r>
              <a:rPr lang="en-US" sz="2200" dirty="0">
                <a:latin typeface="Arial" charset="0"/>
                <a:cs typeface="Arial" charset="0"/>
                <a:sym typeface="Wingdings" charset="0"/>
              </a:rPr>
              <a:t> decrease server load</a:t>
            </a:r>
          </a:p>
          <a:p>
            <a:r>
              <a:rPr lang="en-US" sz="2400" dirty="0">
                <a:latin typeface="Arial" charset="0"/>
                <a:cs typeface="Arial" charset="0"/>
                <a:sym typeface="Wingdings" charset="0"/>
              </a:rPr>
              <a:t>Typically done by content provider</a:t>
            </a:r>
          </a:p>
          <a:p>
            <a:pPr marL="285575" indent="-285575">
              <a:buNone/>
            </a:pPr>
            <a:endParaRPr lang="en-US" sz="2400" dirty="0">
              <a:latin typeface="Arial" charset="0"/>
              <a:cs typeface="Arial" charset="0"/>
              <a:sym typeface="Wingdings" charset="0"/>
            </a:endParaRPr>
          </a:p>
        </p:txBody>
      </p:sp>
      <p:grpSp>
        <p:nvGrpSpPr>
          <p:cNvPr id="100358" name="Group 4"/>
          <p:cNvGrpSpPr>
            <a:grpSpLocks/>
          </p:cNvGrpSpPr>
          <p:nvPr/>
        </p:nvGrpSpPr>
        <p:grpSpPr bwMode="auto">
          <a:xfrm>
            <a:off x="6172201" y="6400800"/>
            <a:ext cx="371475" cy="381000"/>
            <a:chOff x="1014" y="912"/>
            <a:chExt cx="574" cy="596"/>
          </a:xfrm>
        </p:grpSpPr>
        <p:sp>
          <p:nvSpPr>
            <p:cNvPr id="100443" name="Freeform 5"/>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4"/>
                <a:gd name="T40" fmla="*/ 0 h 596"/>
                <a:gd name="T41" fmla="*/ 574 w 574"/>
                <a:gd name="T42" fmla="*/ 596 h 5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round/>
              <a:headEnd/>
              <a:tailEnd/>
            </a:ln>
          </p:spPr>
          <p:txBody>
            <a:bodyPr/>
            <a:lstStyle/>
            <a:p>
              <a:endParaRPr lang="en-US"/>
            </a:p>
          </p:txBody>
        </p:sp>
        <p:sp>
          <p:nvSpPr>
            <p:cNvPr id="100444" name="Line 6"/>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0445" name="Line 7"/>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0446" name="Freeform 8"/>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3"/>
                <a:gd name="T31" fmla="*/ 0 h 168"/>
                <a:gd name="T32" fmla="*/ 233 w 233"/>
                <a:gd name="T33" fmla="*/ 168 h 1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round/>
              <a:headEnd/>
              <a:tailEnd/>
            </a:ln>
          </p:spPr>
          <p:txBody>
            <a:bodyPr/>
            <a:lstStyle/>
            <a:p>
              <a:endParaRPr lang="en-US"/>
            </a:p>
          </p:txBody>
        </p:sp>
        <p:sp>
          <p:nvSpPr>
            <p:cNvPr id="100447" name="Line 9"/>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0448" name="Line 10"/>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0449" name="Line 11"/>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0450" name="Rectangle 12"/>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00451" name="Freeform 13"/>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401"/>
                <a:gd name="T119" fmla="*/ 538 w 538"/>
                <a:gd name="T120" fmla="*/ 401 h 4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round/>
              <a:headEnd/>
              <a:tailEnd/>
            </a:ln>
          </p:spPr>
          <p:txBody>
            <a:bodyPr/>
            <a:lstStyle/>
            <a:p>
              <a:endParaRPr lang="en-US"/>
            </a:p>
          </p:txBody>
        </p:sp>
        <p:sp>
          <p:nvSpPr>
            <p:cNvPr id="100452" name="Line 14"/>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0453" name="Line 15"/>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0454" name="Line 16"/>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100359" name="Group 17"/>
          <p:cNvGrpSpPr>
            <a:grpSpLocks/>
          </p:cNvGrpSpPr>
          <p:nvPr/>
        </p:nvGrpSpPr>
        <p:grpSpPr bwMode="auto">
          <a:xfrm>
            <a:off x="7629526" y="6400800"/>
            <a:ext cx="371475" cy="381000"/>
            <a:chOff x="1014" y="912"/>
            <a:chExt cx="574" cy="596"/>
          </a:xfrm>
        </p:grpSpPr>
        <p:sp>
          <p:nvSpPr>
            <p:cNvPr id="100431" name="Freeform 18"/>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4"/>
                <a:gd name="T40" fmla="*/ 0 h 596"/>
                <a:gd name="T41" fmla="*/ 574 w 574"/>
                <a:gd name="T42" fmla="*/ 596 h 5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round/>
              <a:headEnd/>
              <a:tailEnd/>
            </a:ln>
          </p:spPr>
          <p:txBody>
            <a:bodyPr/>
            <a:lstStyle/>
            <a:p>
              <a:endParaRPr lang="en-US"/>
            </a:p>
          </p:txBody>
        </p:sp>
        <p:sp>
          <p:nvSpPr>
            <p:cNvPr id="100432" name="Line 19"/>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0433" name="Line 20"/>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0434" name="Freeform 21"/>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3"/>
                <a:gd name="T31" fmla="*/ 0 h 168"/>
                <a:gd name="T32" fmla="*/ 233 w 233"/>
                <a:gd name="T33" fmla="*/ 168 h 1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round/>
              <a:headEnd/>
              <a:tailEnd/>
            </a:ln>
          </p:spPr>
          <p:txBody>
            <a:bodyPr/>
            <a:lstStyle/>
            <a:p>
              <a:endParaRPr lang="en-US"/>
            </a:p>
          </p:txBody>
        </p:sp>
        <p:sp>
          <p:nvSpPr>
            <p:cNvPr id="100435" name="Line 22"/>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0436" name="Line 23"/>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0437" name="Line 24"/>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0438" name="Rectangle 25"/>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00439" name="Freeform 26"/>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401"/>
                <a:gd name="T119" fmla="*/ 538 w 538"/>
                <a:gd name="T120" fmla="*/ 401 h 4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round/>
              <a:headEnd/>
              <a:tailEnd/>
            </a:ln>
          </p:spPr>
          <p:txBody>
            <a:bodyPr/>
            <a:lstStyle/>
            <a:p>
              <a:endParaRPr lang="en-US"/>
            </a:p>
          </p:txBody>
        </p:sp>
        <p:sp>
          <p:nvSpPr>
            <p:cNvPr id="100440" name="Line 27"/>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0441" name="Line 28"/>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0442" name="Line 29"/>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100360" name="Group 30"/>
          <p:cNvGrpSpPr>
            <a:grpSpLocks/>
          </p:cNvGrpSpPr>
          <p:nvPr/>
        </p:nvGrpSpPr>
        <p:grpSpPr bwMode="auto">
          <a:xfrm>
            <a:off x="1371601" y="6400800"/>
            <a:ext cx="371475" cy="381000"/>
            <a:chOff x="1014" y="912"/>
            <a:chExt cx="574" cy="596"/>
          </a:xfrm>
        </p:grpSpPr>
        <p:sp>
          <p:nvSpPr>
            <p:cNvPr id="100419" name="Freeform 31"/>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4"/>
                <a:gd name="T40" fmla="*/ 0 h 596"/>
                <a:gd name="T41" fmla="*/ 574 w 574"/>
                <a:gd name="T42" fmla="*/ 596 h 5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round/>
              <a:headEnd/>
              <a:tailEnd/>
            </a:ln>
          </p:spPr>
          <p:txBody>
            <a:bodyPr/>
            <a:lstStyle/>
            <a:p>
              <a:endParaRPr lang="en-US"/>
            </a:p>
          </p:txBody>
        </p:sp>
        <p:sp>
          <p:nvSpPr>
            <p:cNvPr id="100420" name="Line 32"/>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0421" name="Line 33"/>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0422" name="Freeform 34"/>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3"/>
                <a:gd name="T31" fmla="*/ 0 h 168"/>
                <a:gd name="T32" fmla="*/ 233 w 233"/>
                <a:gd name="T33" fmla="*/ 168 h 1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round/>
              <a:headEnd/>
              <a:tailEnd/>
            </a:ln>
          </p:spPr>
          <p:txBody>
            <a:bodyPr/>
            <a:lstStyle/>
            <a:p>
              <a:endParaRPr lang="en-US"/>
            </a:p>
          </p:txBody>
        </p:sp>
        <p:sp>
          <p:nvSpPr>
            <p:cNvPr id="100423" name="Line 35"/>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0424" name="Line 36"/>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0425" name="Line 37"/>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0426" name="Rectangle 38"/>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00427" name="Freeform 39"/>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401"/>
                <a:gd name="T119" fmla="*/ 538 w 538"/>
                <a:gd name="T120" fmla="*/ 401 h 4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round/>
              <a:headEnd/>
              <a:tailEnd/>
            </a:ln>
          </p:spPr>
          <p:txBody>
            <a:bodyPr/>
            <a:lstStyle/>
            <a:p>
              <a:endParaRPr lang="en-US"/>
            </a:p>
          </p:txBody>
        </p:sp>
        <p:sp>
          <p:nvSpPr>
            <p:cNvPr id="100428" name="Line 40"/>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0429" name="Line 41"/>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0430" name="Line 42"/>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100361" name="Group 43"/>
          <p:cNvGrpSpPr>
            <a:grpSpLocks/>
          </p:cNvGrpSpPr>
          <p:nvPr/>
        </p:nvGrpSpPr>
        <p:grpSpPr bwMode="auto">
          <a:xfrm>
            <a:off x="3048000" y="6400800"/>
            <a:ext cx="371475" cy="381000"/>
            <a:chOff x="1014" y="912"/>
            <a:chExt cx="574" cy="596"/>
          </a:xfrm>
        </p:grpSpPr>
        <p:sp>
          <p:nvSpPr>
            <p:cNvPr id="100407" name="Freeform 44"/>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4"/>
                <a:gd name="T40" fmla="*/ 0 h 596"/>
                <a:gd name="T41" fmla="*/ 574 w 574"/>
                <a:gd name="T42" fmla="*/ 596 h 5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round/>
              <a:headEnd/>
              <a:tailEnd/>
            </a:ln>
          </p:spPr>
          <p:txBody>
            <a:bodyPr/>
            <a:lstStyle/>
            <a:p>
              <a:endParaRPr lang="en-US"/>
            </a:p>
          </p:txBody>
        </p:sp>
        <p:sp>
          <p:nvSpPr>
            <p:cNvPr id="100408" name="Line 45"/>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0409" name="Line 46"/>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0410" name="Freeform 47"/>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3"/>
                <a:gd name="T31" fmla="*/ 0 h 168"/>
                <a:gd name="T32" fmla="*/ 233 w 233"/>
                <a:gd name="T33" fmla="*/ 168 h 1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round/>
              <a:headEnd/>
              <a:tailEnd/>
            </a:ln>
          </p:spPr>
          <p:txBody>
            <a:bodyPr/>
            <a:lstStyle/>
            <a:p>
              <a:endParaRPr lang="en-US"/>
            </a:p>
          </p:txBody>
        </p:sp>
        <p:sp>
          <p:nvSpPr>
            <p:cNvPr id="100411" name="Line 48"/>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0412" name="Line 49"/>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0413" name="Line 50"/>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0414" name="Rectangle 51"/>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00415" name="Freeform 52"/>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401"/>
                <a:gd name="T119" fmla="*/ 538 w 538"/>
                <a:gd name="T120" fmla="*/ 401 h 4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round/>
              <a:headEnd/>
              <a:tailEnd/>
            </a:ln>
          </p:spPr>
          <p:txBody>
            <a:bodyPr/>
            <a:lstStyle/>
            <a:p>
              <a:endParaRPr lang="en-US"/>
            </a:p>
          </p:txBody>
        </p:sp>
        <p:sp>
          <p:nvSpPr>
            <p:cNvPr id="100416" name="Line 53"/>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0417" name="Line 54"/>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0418" name="Line 55"/>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100362" name="Group 56"/>
          <p:cNvGrpSpPr>
            <a:grpSpLocks/>
          </p:cNvGrpSpPr>
          <p:nvPr/>
        </p:nvGrpSpPr>
        <p:grpSpPr bwMode="auto">
          <a:xfrm>
            <a:off x="1524000" y="4876801"/>
            <a:ext cx="2179638" cy="1447800"/>
            <a:chOff x="832" y="1344"/>
            <a:chExt cx="1136" cy="1024"/>
          </a:xfrm>
        </p:grpSpPr>
        <p:sp>
          <p:nvSpPr>
            <p:cNvPr id="100398" name="Oval 57"/>
            <p:cNvSpPr>
              <a:spLocks noChangeArrowheads="1"/>
            </p:cNvSpPr>
            <p:nvPr/>
          </p:nvSpPr>
          <p:spPr bwMode="auto">
            <a:xfrm>
              <a:off x="1220" y="1344"/>
              <a:ext cx="495" cy="424"/>
            </a:xfrm>
            <a:prstGeom prst="ellipse">
              <a:avLst/>
            </a:prstGeom>
            <a:solidFill>
              <a:srgbClr val="99CCFF"/>
            </a:solidFill>
            <a:ln w="9525">
              <a:solidFill>
                <a:srgbClr val="99CCFF"/>
              </a:solidFill>
              <a:round/>
              <a:headEnd/>
              <a:tailEnd/>
            </a:ln>
          </p:spPr>
          <p:txBody>
            <a:bodyPr/>
            <a:lstStyle/>
            <a:p>
              <a:endParaRPr lang="en-US"/>
            </a:p>
          </p:txBody>
        </p:sp>
        <p:sp>
          <p:nvSpPr>
            <p:cNvPr id="100399" name="Oval 58"/>
            <p:cNvSpPr>
              <a:spLocks noChangeArrowheads="1"/>
            </p:cNvSpPr>
            <p:nvPr/>
          </p:nvSpPr>
          <p:spPr bwMode="auto">
            <a:xfrm>
              <a:off x="948" y="1455"/>
              <a:ext cx="379" cy="424"/>
            </a:xfrm>
            <a:prstGeom prst="ellipse">
              <a:avLst/>
            </a:prstGeom>
            <a:solidFill>
              <a:srgbClr val="99CCFF"/>
            </a:solidFill>
            <a:ln w="9525">
              <a:solidFill>
                <a:srgbClr val="99CCFF"/>
              </a:solidFill>
              <a:round/>
              <a:headEnd/>
              <a:tailEnd/>
            </a:ln>
          </p:spPr>
          <p:txBody>
            <a:bodyPr/>
            <a:lstStyle/>
            <a:p>
              <a:endParaRPr lang="en-US"/>
            </a:p>
          </p:txBody>
        </p:sp>
        <p:sp>
          <p:nvSpPr>
            <p:cNvPr id="100400" name="Oval 59"/>
            <p:cNvSpPr>
              <a:spLocks noChangeArrowheads="1"/>
            </p:cNvSpPr>
            <p:nvPr/>
          </p:nvSpPr>
          <p:spPr bwMode="auto">
            <a:xfrm>
              <a:off x="832" y="1710"/>
              <a:ext cx="256" cy="306"/>
            </a:xfrm>
            <a:prstGeom prst="ellipse">
              <a:avLst/>
            </a:prstGeom>
            <a:solidFill>
              <a:srgbClr val="99CCFF"/>
            </a:solidFill>
            <a:ln w="9525">
              <a:solidFill>
                <a:srgbClr val="99CCFF"/>
              </a:solidFill>
              <a:round/>
              <a:headEnd/>
              <a:tailEnd/>
            </a:ln>
          </p:spPr>
          <p:txBody>
            <a:bodyPr/>
            <a:lstStyle/>
            <a:p>
              <a:endParaRPr lang="en-US"/>
            </a:p>
          </p:txBody>
        </p:sp>
        <p:sp>
          <p:nvSpPr>
            <p:cNvPr id="100401" name="Oval 60"/>
            <p:cNvSpPr>
              <a:spLocks noChangeArrowheads="1"/>
            </p:cNvSpPr>
            <p:nvPr/>
          </p:nvSpPr>
          <p:spPr bwMode="auto">
            <a:xfrm>
              <a:off x="909" y="1862"/>
              <a:ext cx="435" cy="442"/>
            </a:xfrm>
            <a:prstGeom prst="ellipse">
              <a:avLst/>
            </a:prstGeom>
            <a:solidFill>
              <a:srgbClr val="99CCFF"/>
            </a:solidFill>
            <a:ln w="9525">
              <a:solidFill>
                <a:srgbClr val="99CCFF"/>
              </a:solidFill>
              <a:round/>
              <a:headEnd/>
              <a:tailEnd/>
            </a:ln>
          </p:spPr>
          <p:txBody>
            <a:bodyPr/>
            <a:lstStyle/>
            <a:p>
              <a:endParaRPr lang="en-US"/>
            </a:p>
          </p:txBody>
        </p:sp>
        <p:sp>
          <p:nvSpPr>
            <p:cNvPr id="100402" name="Oval 61"/>
            <p:cNvSpPr>
              <a:spLocks noChangeArrowheads="1"/>
            </p:cNvSpPr>
            <p:nvPr/>
          </p:nvSpPr>
          <p:spPr bwMode="auto">
            <a:xfrm>
              <a:off x="1086" y="1924"/>
              <a:ext cx="671" cy="444"/>
            </a:xfrm>
            <a:prstGeom prst="ellipse">
              <a:avLst/>
            </a:prstGeom>
            <a:solidFill>
              <a:srgbClr val="99CCFF"/>
            </a:solidFill>
            <a:ln w="9525">
              <a:solidFill>
                <a:srgbClr val="99CCFF"/>
              </a:solidFill>
              <a:round/>
              <a:headEnd/>
              <a:tailEnd/>
            </a:ln>
          </p:spPr>
          <p:txBody>
            <a:bodyPr/>
            <a:lstStyle/>
            <a:p>
              <a:endParaRPr lang="en-US"/>
            </a:p>
          </p:txBody>
        </p:sp>
        <p:sp>
          <p:nvSpPr>
            <p:cNvPr id="100403" name="Oval 62"/>
            <p:cNvSpPr>
              <a:spLocks noChangeArrowheads="1"/>
            </p:cNvSpPr>
            <p:nvPr/>
          </p:nvSpPr>
          <p:spPr bwMode="auto">
            <a:xfrm>
              <a:off x="1605" y="1488"/>
              <a:ext cx="311" cy="312"/>
            </a:xfrm>
            <a:prstGeom prst="ellipse">
              <a:avLst/>
            </a:prstGeom>
            <a:solidFill>
              <a:srgbClr val="99CCFF"/>
            </a:solidFill>
            <a:ln w="9525">
              <a:solidFill>
                <a:srgbClr val="99CCFF"/>
              </a:solidFill>
              <a:round/>
              <a:headEnd/>
              <a:tailEnd/>
            </a:ln>
          </p:spPr>
          <p:txBody>
            <a:bodyPr/>
            <a:lstStyle/>
            <a:p>
              <a:endParaRPr lang="en-US"/>
            </a:p>
          </p:txBody>
        </p:sp>
        <p:sp>
          <p:nvSpPr>
            <p:cNvPr id="100404" name="Oval 63"/>
            <p:cNvSpPr>
              <a:spLocks noChangeArrowheads="1"/>
            </p:cNvSpPr>
            <p:nvPr/>
          </p:nvSpPr>
          <p:spPr bwMode="auto">
            <a:xfrm>
              <a:off x="1602" y="1681"/>
              <a:ext cx="366" cy="333"/>
            </a:xfrm>
            <a:prstGeom prst="ellipse">
              <a:avLst/>
            </a:prstGeom>
            <a:solidFill>
              <a:srgbClr val="99CCFF"/>
            </a:solidFill>
            <a:ln w="9525">
              <a:solidFill>
                <a:srgbClr val="99CCFF"/>
              </a:solidFill>
              <a:round/>
              <a:headEnd/>
              <a:tailEnd/>
            </a:ln>
          </p:spPr>
          <p:txBody>
            <a:bodyPr/>
            <a:lstStyle/>
            <a:p>
              <a:endParaRPr lang="en-US"/>
            </a:p>
          </p:txBody>
        </p:sp>
        <p:sp>
          <p:nvSpPr>
            <p:cNvPr id="100405" name="Oval 64"/>
            <p:cNvSpPr>
              <a:spLocks noChangeArrowheads="1"/>
            </p:cNvSpPr>
            <p:nvPr/>
          </p:nvSpPr>
          <p:spPr bwMode="auto">
            <a:xfrm>
              <a:off x="1569" y="1751"/>
              <a:ext cx="364" cy="547"/>
            </a:xfrm>
            <a:prstGeom prst="ellipse">
              <a:avLst/>
            </a:prstGeom>
            <a:solidFill>
              <a:srgbClr val="99CCFF"/>
            </a:solidFill>
            <a:ln w="9525">
              <a:solidFill>
                <a:srgbClr val="99CCFF"/>
              </a:solidFill>
              <a:round/>
              <a:headEnd/>
              <a:tailEnd/>
            </a:ln>
          </p:spPr>
          <p:txBody>
            <a:bodyPr/>
            <a:lstStyle/>
            <a:p>
              <a:endParaRPr lang="en-US"/>
            </a:p>
          </p:txBody>
        </p:sp>
        <p:sp>
          <p:nvSpPr>
            <p:cNvPr id="100406" name="Oval 65"/>
            <p:cNvSpPr>
              <a:spLocks noChangeArrowheads="1"/>
            </p:cNvSpPr>
            <p:nvPr/>
          </p:nvSpPr>
          <p:spPr bwMode="auto">
            <a:xfrm>
              <a:off x="912" y="1434"/>
              <a:ext cx="1008" cy="918"/>
            </a:xfrm>
            <a:prstGeom prst="ellipse">
              <a:avLst/>
            </a:prstGeom>
            <a:solidFill>
              <a:srgbClr val="99CCFF"/>
            </a:solidFill>
            <a:ln w="9525">
              <a:solidFill>
                <a:srgbClr val="99CCFF"/>
              </a:solidFill>
              <a:round/>
              <a:headEnd/>
              <a:tailEnd/>
            </a:ln>
          </p:spPr>
          <p:txBody>
            <a:bodyPr/>
            <a:lstStyle/>
            <a:p>
              <a:endParaRPr lang="en-US"/>
            </a:p>
          </p:txBody>
        </p:sp>
      </p:grpSp>
      <p:grpSp>
        <p:nvGrpSpPr>
          <p:cNvPr id="100363" name="Group 66"/>
          <p:cNvGrpSpPr>
            <a:grpSpLocks/>
          </p:cNvGrpSpPr>
          <p:nvPr/>
        </p:nvGrpSpPr>
        <p:grpSpPr bwMode="auto">
          <a:xfrm>
            <a:off x="5592764" y="4876801"/>
            <a:ext cx="2179637" cy="1447800"/>
            <a:chOff x="832" y="1344"/>
            <a:chExt cx="1136" cy="1024"/>
          </a:xfrm>
        </p:grpSpPr>
        <p:sp>
          <p:nvSpPr>
            <p:cNvPr id="100389" name="Oval 67"/>
            <p:cNvSpPr>
              <a:spLocks noChangeArrowheads="1"/>
            </p:cNvSpPr>
            <p:nvPr/>
          </p:nvSpPr>
          <p:spPr bwMode="auto">
            <a:xfrm>
              <a:off x="1220" y="1344"/>
              <a:ext cx="495" cy="424"/>
            </a:xfrm>
            <a:prstGeom prst="ellipse">
              <a:avLst/>
            </a:prstGeom>
            <a:solidFill>
              <a:srgbClr val="99FF66"/>
            </a:solidFill>
            <a:ln w="9525">
              <a:solidFill>
                <a:srgbClr val="99FF66"/>
              </a:solidFill>
              <a:round/>
              <a:headEnd/>
              <a:tailEnd/>
            </a:ln>
          </p:spPr>
          <p:txBody>
            <a:bodyPr/>
            <a:lstStyle/>
            <a:p>
              <a:endParaRPr lang="en-US"/>
            </a:p>
          </p:txBody>
        </p:sp>
        <p:sp>
          <p:nvSpPr>
            <p:cNvPr id="100390" name="Oval 68"/>
            <p:cNvSpPr>
              <a:spLocks noChangeArrowheads="1"/>
            </p:cNvSpPr>
            <p:nvPr/>
          </p:nvSpPr>
          <p:spPr bwMode="auto">
            <a:xfrm>
              <a:off x="948" y="1455"/>
              <a:ext cx="379" cy="424"/>
            </a:xfrm>
            <a:prstGeom prst="ellipse">
              <a:avLst/>
            </a:prstGeom>
            <a:solidFill>
              <a:srgbClr val="99FF66"/>
            </a:solidFill>
            <a:ln w="9525">
              <a:solidFill>
                <a:srgbClr val="99FF66"/>
              </a:solidFill>
              <a:round/>
              <a:headEnd/>
              <a:tailEnd/>
            </a:ln>
          </p:spPr>
          <p:txBody>
            <a:bodyPr/>
            <a:lstStyle/>
            <a:p>
              <a:endParaRPr lang="en-US"/>
            </a:p>
          </p:txBody>
        </p:sp>
        <p:sp>
          <p:nvSpPr>
            <p:cNvPr id="100391" name="Oval 69"/>
            <p:cNvSpPr>
              <a:spLocks noChangeArrowheads="1"/>
            </p:cNvSpPr>
            <p:nvPr/>
          </p:nvSpPr>
          <p:spPr bwMode="auto">
            <a:xfrm>
              <a:off x="832" y="1710"/>
              <a:ext cx="256" cy="306"/>
            </a:xfrm>
            <a:prstGeom prst="ellipse">
              <a:avLst/>
            </a:prstGeom>
            <a:solidFill>
              <a:srgbClr val="99FF66"/>
            </a:solidFill>
            <a:ln w="9525">
              <a:solidFill>
                <a:srgbClr val="99FF66"/>
              </a:solidFill>
              <a:round/>
              <a:headEnd/>
              <a:tailEnd/>
            </a:ln>
          </p:spPr>
          <p:txBody>
            <a:bodyPr/>
            <a:lstStyle/>
            <a:p>
              <a:endParaRPr lang="en-US"/>
            </a:p>
          </p:txBody>
        </p:sp>
        <p:sp>
          <p:nvSpPr>
            <p:cNvPr id="100392" name="Oval 70"/>
            <p:cNvSpPr>
              <a:spLocks noChangeArrowheads="1"/>
            </p:cNvSpPr>
            <p:nvPr/>
          </p:nvSpPr>
          <p:spPr bwMode="auto">
            <a:xfrm>
              <a:off x="909" y="1862"/>
              <a:ext cx="435" cy="442"/>
            </a:xfrm>
            <a:prstGeom prst="ellipse">
              <a:avLst/>
            </a:prstGeom>
            <a:solidFill>
              <a:srgbClr val="99FF66"/>
            </a:solidFill>
            <a:ln w="9525">
              <a:solidFill>
                <a:srgbClr val="99FF66"/>
              </a:solidFill>
              <a:round/>
              <a:headEnd/>
              <a:tailEnd/>
            </a:ln>
          </p:spPr>
          <p:txBody>
            <a:bodyPr/>
            <a:lstStyle/>
            <a:p>
              <a:endParaRPr lang="en-US"/>
            </a:p>
          </p:txBody>
        </p:sp>
        <p:sp>
          <p:nvSpPr>
            <p:cNvPr id="100393" name="Oval 71"/>
            <p:cNvSpPr>
              <a:spLocks noChangeArrowheads="1"/>
            </p:cNvSpPr>
            <p:nvPr/>
          </p:nvSpPr>
          <p:spPr bwMode="auto">
            <a:xfrm>
              <a:off x="1086" y="1924"/>
              <a:ext cx="671" cy="444"/>
            </a:xfrm>
            <a:prstGeom prst="ellipse">
              <a:avLst/>
            </a:prstGeom>
            <a:solidFill>
              <a:srgbClr val="99FF66"/>
            </a:solidFill>
            <a:ln w="9525">
              <a:solidFill>
                <a:srgbClr val="99FF66"/>
              </a:solidFill>
              <a:round/>
              <a:headEnd/>
              <a:tailEnd/>
            </a:ln>
          </p:spPr>
          <p:txBody>
            <a:bodyPr/>
            <a:lstStyle/>
            <a:p>
              <a:endParaRPr lang="en-US"/>
            </a:p>
          </p:txBody>
        </p:sp>
        <p:sp>
          <p:nvSpPr>
            <p:cNvPr id="100394" name="Oval 72"/>
            <p:cNvSpPr>
              <a:spLocks noChangeArrowheads="1"/>
            </p:cNvSpPr>
            <p:nvPr/>
          </p:nvSpPr>
          <p:spPr bwMode="auto">
            <a:xfrm>
              <a:off x="1605" y="1488"/>
              <a:ext cx="311" cy="312"/>
            </a:xfrm>
            <a:prstGeom prst="ellipse">
              <a:avLst/>
            </a:prstGeom>
            <a:solidFill>
              <a:srgbClr val="99FF66"/>
            </a:solidFill>
            <a:ln w="9525">
              <a:solidFill>
                <a:srgbClr val="99FF66"/>
              </a:solidFill>
              <a:round/>
              <a:headEnd/>
              <a:tailEnd/>
            </a:ln>
          </p:spPr>
          <p:txBody>
            <a:bodyPr/>
            <a:lstStyle/>
            <a:p>
              <a:endParaRPr lang="en-US"/>
            </a:p>
          </p:txBody>
        </p:sp>
        <p:sp>
          <p:nvSpPr>
            <p:cNvPr id="100395" name="Oval 73"/>
            <p:cNvSpPr>
              <a:spLocks noChangeArrowheads="1"/>
            </p:cNvSpPr>
            <p:nvPr/>
          </p:nvSpPr>
          <p:spPr bwMode="auto">
            <a:xfrm>
              <a:off x="1602" y="1681"/>
              <a:ext cx="366" cy="333"/>
            </a:xfrm>
            <a:prstGeom prst="ellipse">
              <a:avLst/>
            </a:prstGeom>
            <a:solidFill>
              <a:srgbClr val="99FF66"/>
            </a:solidFill>
            <a:ln w="9525">
              <a:solidFill>
                <a:srgbClr val="99FF66"/>
              </a:solidFill>
              <a:round/>
              <a:headEnd/>
              <a:tailEnd/>
            </a:ln>
          </p:spPr>
          <p:txBody>
            <a:bodyPr/>
            <a:lstStyle/>
            <a:p>
              <a:endParaRPr lang="en-US"/>
            </a:p>
          </p:txBody>
        </p:sp>
        <p:sp>
          <p:nvSpPr>
            <p:cNvPr id="100396" name="Oval 74"/>
            <p:cNvSpPr>
              <a:spLocks noChangeArrowheads="1"/>
            </p:cNvSpPr>
            <p:nvPr/>
          </p:nvSpPr>
          <p:spPr bwMode="auto">
            <a:xfrm>
              <a:off x="1569" y="1751"/>
              <a:ext cx="364" cy="547"/>
            </a:xfrm>
            <a:prstGeom prst="ellipse">
              <a:avLst/>
            </a:prstGeom>
            <a:solidFill>
              <a:srgbClr val="99FF66"/>
            </a:solidFill>
            <a:ln w="9525">
              <a:solidFill>
                <a:srgbClr val="99FF66"/>
              </a:solidFill>
              <a:round/>
              <a:headEnd/>
              <a:tailEnd/>
            </a:ln>
          </p:spPr>
          <p:txBody>
            <a:bodyPr/>
            <a:lstStyle/>
            <a:p>
              <a:endParaRPr lang="en-US"/>
            </a:p>
          </p:txBody>
        </p:sp>
        <p:sp>
          <p:nvSpPr>
            <p:cNvPr id="100397" name="Oval 75"/>
            <p:cNvSpPr>
              <a:spLocks noChangeArrowheads="1"/>
            </p:cNvSpPr>
            <p:nvPr/>
          </p:nvSpPr>
          <p:spPr bwMode="auto">
            <a:xfrm>
              <a:off x="912" y="1434"/>
              <a:ext cx="1008" cy="918"/>
            </a:xfrm>
            <a:prstGeom prst="ellipse">
              <a:avLst/>
            </a:prstGeom>
            <a:solidFill>
              <a:srgbClr val="99FF66"/>
            </a:solidFill>
            <a:ln w="9525">
              <a:solidFill>
                <a:srgbClr val="99FF66"/>
              </a:solidFill>
              <a:round/>
              <a:headEnd/>
              <a:tailEnd/>
            </a:ln>
          </p:spPr>
          <p:txBody>
            <a:bodyPr/>
            <a:lstStyle/>
            <a:p>
              <a:endParaRPr lang="en-US"/>
            </a:p>
          </p:txBody>
        </p:sp>
      </p:grpSp>
      <p:grpSp>
        <p:nvGrpSpPr>
          <p:cNvPr id="100364" name="Group 76"/>
          <p:cNvGrpSpPr>
            <a:grpSpLocks/>
          </p:cNvGrpSpPr>
          <p:nvPr/>
        </p:nvGrpSpPr>
        <p:grpSpPr bwMode="auto">
          <a:xfrm>
            <a:off x="3429000" y="4267200"/>
            <a:ext cx="2438400" cy="1447800"/>
            <a:chOff x="832" y="1344"/>
            <a:chExt cx="1136" cy="1024"/>
          </a:xfrm>
        </p:grpSpPr>
        <p:sp>
          <p:nvSpPr>
            <p:cNvPr id="100380" name="Oval 77"/>
            <p:cNvSpPr>
              <a:spLocks noChangeArrowheads="1"/>
            </p:cNvSpPr>
            <p:nvPr/>
          </p:nvSpPr>
          <p:spPr bwMode="auto">
            <a:xfrm>
              <a:off x="1220" y="1344"/>
              <a:ext cx="495" cy="424"/>
            </a:xfrm>
            <a:prstGeom prst="ellipse">
              <a:avLst/>
            </a:prstGeom>
            <a:solidFill>
              <a:srgbClr val="FFCC00"/>
            </a:solidFill>
            <a:ln w="9525">
              <a:solidFill>
                <a:srgbClr val="FFCC00"/>
              </a:solidFill>
              <a:round/>
              <a:headEnd/>
              <a:tailEnd/>
            </a:ln>
          </p:spPr>
          <p:txBody>
            <a:bodyPr/>
            <a:lstStyle/>
            <a:p>
              <a:endParaRPr lang="en-US"/>
            </a:p>
          </p:txBody>
        </p:sp>
        <p:sp>
          <p:nvSpPr>
            <p:cNvPr id="100381" name="Oval 78"/>
            <p:cNvSpPr>
              <a:spLocks noChangeArrowheads="1"/>
            </p:cNvSpPr>
            <p:nvPr/>
          </p:nvSpPr>
          <p:spPr bwMode="auto">
            <a:xfrm>
              <a:off x="948" y="1455"/>
              <a:ext cx="379" cy="424"/>
            </a:xfrm>
            <a:prstGeom prst="ellipse">
              <a:avLst/>
            </a:prstGeom>
            <a:solidFill>
              <a:srgbClr val="FFCC00"/>
            </a:solidFill>
            <a:ln w="9525">
              <a:solidFill>
                <a:srgbClr val="FFCC00"/>
              </a:solidFill>
              <a:round/>
              <a:headEnd/>
              <a:tailEnd/>
            </a:ln>
          </p:spPr>
          <p:txBody>
            <a:bodyPr/>
            <a:lstStyle/>
            <a:p>
              <a:endParaRPr lang="en-US"/>
            </a:p>
          </p:txBody>
        </p:sp>
        <p:sp>
          <p:nvSpPr>
            <p:cNvPr id="100382" name="Oval 79"/>
            <p:cNvSpPr>
              <a:spLocks noChangeArrowheads="1"/>
            </p:cNvSpPr>
            <p:nvPr/>
          </p:nvSpPr>
          <p:spPr bwMode="auto">
            <a:xfrm>
              <a:off x="832" y="1710"/>
              <a:ext cx="256" cy="306"/>
            </a:xfrm>
            <a:prstGeom prst="ellipse">
              <a:avLst/>
            </a:prstGeom>
            <a:solidFill>
              <a:srgbClr val="FFCC00"/>
            </a:solidFill>
            <a:ln w="9525">
              <a:solidFill>
                <a:srgbClr val="FFCC00"/>
              </a:solidFill>
              <a:round/>
              <a:headEnd/>
              <a:tailEnd/>
            </a:ln>
          </p:spPr>
          <p:txBody>
            <a:bodyPr/>
            <a:lstStyle/>
            <a:p>
              <a:endParaRPr lang="en-US"/>
            </a:p>
          </p:txBody>
        </p:sp>
        <p:sp>
          <p:nvSpPr>
            <p:cNvPr id="100383" name="Oval 80"/>
            <p:cNvSpPr>
              <a:spLocks noChangeArrowheads="1"/>
            </p:cNvSpPr>
            <p:nvPr/>
          </p:nvSpPr>
          <p:spPr bwMode="auto">
            <a:xfrm>
              <a:off x="909" y="1862"/>
              <a:ext cx="435" cy="442"/>
            </a:xfrm>
            <a:prstGeom prst="ellipse">
              <a:avLst/>
            </a:prstGeom>
            <a:solidFill>
              <a:srgbClr val="FFCC00"/>
            </a:solidFill>
            <a:ln w="9525">
              <a:solidFill>
                <a:srgbClr val="FFCC00"/>
              </a:solidFill>
              <a:round/>
              <a:headEnd/>
              <a:tailEnd/>
            </a:ln>
          </p:spPr>
          <p:txBody>
            <a:bodyPr/>
            <a:lstStyle/>
            <a:p>
              <a:endParaRPr lang="en-US"/>
            </a:p>
          </p:txBody>
        </p:sp>
        <p:sp>
          <p:nvSpPr>
            <p:cNvPr id="100384" name="Oval 81"/>
            <p:cNvSpPr>
              <a:spLocks noChangeArrowheads="1"/>
            </p:cNvSpPr>
            <p:nvPr/>
          </p:nvSpPr>
          <p:spPr bwMode="auto">
            <a:xfrm>
              <a:off x="1086" y="1924"/>
              <a:ext cx="671" cy="444"/>
            </a:xfrm>
            <a:prstGeom prst="ellipse">
              <a:avLst/>
            </a:prstGeom>
            <a:solidFill>
              <a:srgbClr val="FFCC00"/>
            </a:solidFill>
            <a:ln w="9525">
              <a:solidFill>
                <a:srgbClr val="FFCC00"/>
              </a:solidFill>
              <a:round/>
              <a:headEnd/>
              <a:tailEnd/>
            </a:ln>
          </p:spPr>
          <p:txBody>
            <a:bodyPr/>
            <a:lstStyle/>
            <a:p>
              <a:endParaRPr lang="en-US"/>
            </a:p>
          </p:txBody>
        </p:sp>
        <p:sp>
          <p:nvSpPr>
            <p:cNvPr id="100385" name="Oval 82"/>
            <p:cNvSpPr>
              <a:spLocks noChangeArrowheads="1"/>
            </p:cNvSpPr>
            <p:nvPr/>
          </p:nvSpPr>
          <p:spPr bwMode="auto">
            <a:xfrm>
              <a:off x="1605" y="1488"/>
              <a:ext cx="311" cy="312"/>
            </a:xfrm>
            <a:prstGeom prst="ellipse">
              <a:avLst/>
            </a:prstGeom>
            <a:solidFill>
              <a:srgbClr val="FFCC00"/>
            </a:solidFill>
            <a:ln w="9525">
              <a:solidFill>
                <a:srgbClr val="FFCC00"/>
              </a:solidFill>
              <a:round/>
              <a:headEnd/>
              <a:tailEnd/>
            </a:ln>
          </p:spPr>
          <p:txBody>
            <a:bodyPr/>
            <a:lstStyle/>
            <a:p>
              <a:endParaRPr lang="en-US"/>
            </a:p>
          </p:txBody>
        </p:sp>
        <p:sp>
          <p:nvSpPr>
            <p:cNvPr id="100386" name="Oval 83"/>
            <p:cNvSpPr>
              <a:spLocks noChangeArrowheads="1"/>
            </p:cNvSpPr>
            <p:nvPr/>
          </p:nvSpPr>
          <p:spPr bwMode="auto">
            <a:xfrm>
              <a:off x="1602" y="1681"/>
              <a:ext cx="366" cy="333"/>
            </a:xfrm>
            <a:prstGeom prst="ellipse">
              <a:avLst/>
            </a:prstGeom>
            <a:solidFill>
              <a:srgbClr val="FFCC00"/>
            </a:solidFill>
            <a:ln w="9525">
              <a:solidFill>
                <a:srgbClr val="FFCC00"/>
              </a:solidFill>
              <a:round/>
              <a:headEnd/>
              <a:tailEnd/>
            </a:ln>
          </p:spPr>
          <p:txBody>
            <a:bodyPr/>
            <a:lstStyle/>
            <a:p>
              <a:endParaRPr lang="en-US"/>
            </a:p>
          </p:txBody>
        </p:sp>
        <p:sp>
          <p:nvSpPr>
            <p:cNvPr id="100387" name="Oval 84"/>
            <p:cNvSpPr>
              <a:spLocks noChangeArrowheads="1"/>
            </p:cNvSpPr>
            <p:nvPr/>
          </p:nvSpPr>
          <p:spPr bwMode="auto">
            <a:xfrm>
              <a:off x="1569" y="1751"/>
              <a:ext cx="364" cy="547"/>
            </a:xfrm>
            <a:prstGeom prst="ellipse">
              <a:avLst/>
            </a:prstGeom>
            <a:solidFill>
              <a:srgbClr val="FFCC00"/>
            </a:solidFill>
            <a:ln w="9525">
              <a:solidFill>
                <a:srgbClr val="FFCC00"/>
              </a:solidFill>
              <a:round/>
              <a:headEnd/>
              <a:tailEnd/>
            </a:ln>
          </p:spPr>
          <p:txBody>
            <a:bodyPr/>
            <a:lstStyle/>
            <a:p>
              <a:endParaRPr lang="en-US"/>
            </a:p>
          </p:txBody>
        </p:sp>
        <p:sp>
          <p:nvSpPr>
            <p:cNvPr id="100388" name="Oval 85"/>
            <p:cNvSpPr>
              <a:spLocks noChangeArrowheads="1"/>
            </p:cNvSpPr>
            <p:nvPr/>
          </p:nvSpPr>
          <p:spPr bwMode="auto">
            <a:xfrm>
              <a:off x="912" y="1434"/>
              <a:ext cx="1008" cy="918"/>
            </a:xfrm>
            <a:prstGeom prst="ellipse">
              <a:avLst/>
            </a:prstGeom>
            <a:solidFill>
              <a:srgbClr val="FFCC00"/>
            </a:solidFill>
            <a:ln w="9525">
              <a:solidFill>
                <a:srgbClr val="FFCC00"/>
              </a:solidFill>
              <a:round/>
              <a:headEnd/>
              <a:tailEnd/>
            </a:ln>
          </p:spPr>
          <p:txBody>
            <a:bodyPr/>
            <a:lstStyle/>
            <a:p>
              <a:endParaRPr lang="en-US"/>
            </a:p>
          </p:txBody>
        </p:sp>
      </p:grpSp>
      <p:sp>
        <p:nvSpPr>
          <p:cNvPr id="100365" name="Text Box 86"/>
          <p:cNvSpPr txBox="1">
            <a:spLocks noChangeArrowheads="1"/>
          </p:cNvSpPr>
          <p:nvPr/>
        </p:nvSpPr>
        <p:spPr bwMode="auto">
          <a:xfrm>
            <a:off x="571500" y="6448437"/>
            <a:ext cx="816652" cy="3386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latin typeface="Arial" charset="0"/>
              </a:rPr>
              <a:t>Clients</a:t>
            </a:r>
          </a:p>
        </p:txBody>
      </p:sp>
      <p:sp>
        <p:nvSpPr>
          <p:cNvPr id="100366" name="Freeform 87"/>
          <p:cNvSpPr>
            <a:spLocks/>
          </p:cNvSpPr>
          <p:nvPr/>
        </p:nvSpPr>
        <p:spPr bwMode="auto">
          <a:xfrm>
            <a:off x="1678000" y="4186238"/>
            <a:ext cx="3043237" cy="2211387"/>
          </a:xfrm>
          <a:custGeom>
            <a:avLst/>
            <a:gdLst>
              <a:gd name="T0" fmla="*/ 3043237 w 1920"/>
              <a:gd name="T1" fmla="*/ 0 h 1392"/>
              <a:gd name="T2" fmla="*/ 2814994 w 1920"/>
              <a:gd name="T3" fmla="*/ 305019 h 1392"/>
              <a:gd name="T4" fmla="*/ 2358509 w 1920"/>
              <a:gd name="T5" fmla="*/ 457528 h 1392"/>
              <a:gd name="T6" fmla="*/ 1369457 w 1920"/>
              <a:gd name="T7" fmla="*/ 1067566 h 1392"/>
              <a:gd name="T8" fmla="*/ 456486 w 1920"/>
              <a:gd name="T9" fmla="*/ 1677604 h 1392"/>
              <a:gd name="T10" fmla="*/ 0 w 1920"/>
              <a:gd name="T11" fmla="*/ 2211387 h 1392"/>
              <a:gd name="T12" fmla="*/ 0 60000 65536"/>
              <a:gd name="T13" fmla="*/ 0 60000 65536"/>
              <a:gd name="T14" fmla="*/ 0 60000 65536"/>
              <a:gd name="T15" fmla="*/ 0 60000 65536"/>
              <a:gd name="T16" fmla="*/ 0 60000 65536"/>
              <a:gd name="T17" fmla="*/ 0 60000 65536"/>
              <a:gd name="T18" fmla="*/ 0 w 1920"/>
              <a:gd name="T19" fmla="*/ 0 h 1392"/>
              <a:gd name="T20" fmla="*/ 1920 w 1920"/>
              <a:gd name="T21" fmla="*/ 1392 h 1392"/>
            </a:gdLst>
            <a:ahLst/>
            <a:cxnLst>
              <a:cxn ang="T12">
                <a:pos x="T0" y="T1"/>
              </a:cxn>
              <a:cxn ang="T13">
                <a:pos x="T2" y="T3"/>
              </a:cxn>
              <a:cxn ang="T14">
                <a:pos x="T4" y="T5"/>
              </a:cxn>
              <a:cxn ang="T15">
                <a:pos x="T6" y="T7"/>
              </a:cxn>
              <a:cxn ang="T16">
                <a:pos x="T8" y="T9"/>
              </a:cxn>
              <a:cxn ang="T17">
                <a:pos x="T10" y="T11"/>
              </a:cxn>
            </a:cxnLst>
            <a:rect l="T18" t="T19" r="T20" b="T21"/>
            <a:pathLst>
              <a:path w="1920" h="1392">
                <a:moveTo>
                  <a:pt x="1920" y="0"/>
                </a:moveTo>
                <a:lnTo>
                  <a:pt x="1776" y="192"/>
                </a:lnTo>
                <a:lnTo>
                  <a:pt x="1488" y="288"/>
                </a:lnTo>
                <a:lnTo>
                  <a:pt x="864" y="672"/>
                </a:lnTo>
                <a:lnTo>
                  <a:pt x="288" y="1056"/>
                </a:lnTo>
                <a:lnTo>
                  <a:pt x="0" y="1392"/>
                </a:lnTo>
              </a:path>
            </a:pathLst>
          </a:custGeom>
          <a:noFill/>
          <a:ln w="25400">
            <a:solidFill>
              <a:schemeClr val="tx2"/>
            </a:solidFill>
            <a:round/>
            <a:headEnd/>
            <a:tailEnd type="triangle" w="med" len="med"/>
          </a:ln>
          <a:extLst>
            <a:ext uri="{909E8E84-426E-40dd-AFC4-6F175D3DCCD1}">
              <a14:hiddenFill xmlns="" xmlns:a14="http://schemas.microsoft.com/office/drawing/2010/main">
                <a:solidFill>
                  <a:srgbClr val="FFFFFF"/>
                </a:solidFill>
              </a14:hiddenFill>
            </a:ext>
          </a:extLst>
        </p:spPr>
        <p:txBody>
          <a:bodyPr lIns="90431" tIns="44423" rIns="90431" bIns="44423"/>
          <a:lstStyle/>
          <a:p>
            <a:endParaRPr lang="en-US"/>
          </a:p>
        </p:txBody>
      </p:sp>
      <p:sp>
        <p:nvSpPr>
          <p:cNvPr id="100367" name="Freeform 88"/>
          <p:cNvSpPr>
            <a:spLocks/>
          </p:cNvSpPr>
          <p:nvPr/>
        </p:nvSpPr>
        <p:spPr bwMode="auto">
          <a:xfrm>
            <a:off x="3200400" y="4191000"/>
            <a:ext cx="1600200" cy="2209800"/>
          </a:xfrm>
          <a:custGeom>
            <a:avLst/>
            <a:gdLst>
              <a:gd name="T0" fmla="*/ 1600200 w 1008"/>
              <a:gd name="T1" fmla="*/ 0 h 1296"/>
              <a:gd name="T2" fmla="*/ 1371600 w 1008"/>
              <a:gd name="T3" fmla="*/ 572911 h 1296"/>
              <a:gd name="T4" fmla="*/ 0 w 1008"/>
              <a:gd name="T5" fmla="*/ 1473200 h 1296"/>
              <a:gd name="T6" fmla="*/ 0 w 1008"/>
              <a:gd name="T7" fmla="*/ 2209800 h 1296"/>
              <a:gd name="T8" fmla="*/ 0 60000 65536"/>
              <a:gd name="T9" fmla="*/ 0 60000 65536"/>
              <a:gd name="T10" fmla="*/ 0 60000 65536"/>
              <a:gd name="T11" fmla="*/ 0 60000 65536"/>
              <a:gd name="T12" fmla="*/ 0 w 1008"/>
              <a:gd name="T13" fmla="*/ 0 h 1296"/>
              <a:gd name="T14" fmla="*/ 1008 w 1008"/>
              <a:gd name="T15" fmla="*/ 1296 h 1296"/>
            </a:gdLst>
            <a:ahLst/>
            <a:cxnLst>
              <a:cxn ang="T8">
                <a:pos x="T0" y="T1"/>
              </a:cxn>
              <a:cxn ang="T9">
                <a:pos x="T2" y="T3"/>
              </a:cxn>
              <a:cxn ang="T10">
                <a:pos x="T4" y="T5"/>
              </a:cxn>
              <a:cxn ang="T11">
                <a:pos x="T6" y="T7"/>
              </a:cxn>
            </a:cxnLst>
            <a:rect l="T12" t="T13" r="T14" b="T15"/>
            <a:pathLst>
              <a:path w="1008" h="1296">
                <a:moveTo>
                  <a:pt x="1008" y="0"/>
                </a:moveTo>
                <a:lnTo>
                  <a:pt x="864" y="336"/>
                </a:lnTo>
                <a:lnTo>
                  <a:pt x="0" y="864"/>
                </a:lnTo>
                <a:lnTo>
                  <a:pt x="0" y="1296"/>
                </a:lnTo>
              </a:path>
            </a:pathLst>
          </a:custGeom>
          <a:noFill/>
          <a:ln w="25400">
            <a:solidFill>
              <a:schemeClr val="tx2"/>
            </a:solidFill>
            <a:round/>
            <a:headEnd/>
            <a:tailEnd type="triangle" w="med" len="med"/>
          </a:ln>
          <a:extLst>
            <a:ext uri="{909E8E84-426E-40dd-AFC4-6F175D3DCCD1}">
              <a14:hiddenFill xmlns="" xmlns:a14="http://schemas.microsoft.com/office/drawing/2010/main">
                <a:solidFill>
                  <a:srgbClr val="FFFFFF"/>
                </a:solidFill>
              </a14:hiddenFill>
            </a:ext>
          </a:extLst>
        </p:spPr>
        <p:txBody>
          <a:bodyPr lIns="90431" tIns="44423" rIns="90431" bIns="44423"/>
          <a:lstStyle/>
          <a:p>
            <a:endParaRPr lang="en-US"/>
          </a:p>
        </p:txBody>
      </p:sp>
      <p:sp>
        <p:nvSpPr>
          <p:cNvPr id="100368" name="Freeform 89"/>
          <p:cNvSpPr>
            <a:spLocks/>
          </p:cNvSpPr>
          <p:nvPr/>
        </p:nvSpPr>
        <p:spPr bwMode="auto">
          <a:xfrm>
            <a:off x="4876800" y="4191000"/>
            <a:ext cx="2895600" cy="2209800"/>
          </a:xfrm>
          <a:custGeom>
            <a:avLst/>
            <a:gdLst>
              <a:gd name="T0" fmla="*/ 0 w 1824"/>
              <a:gd name="T1" fmla="*/ 0 h 1392"/>
              <a:gd name="T2" fmla="*/ 609600 w 1824"/>
              <a:gd name="T3" fmla="*/ 457200 h 1392"/>
              <a:gd name="T4" fmla="*/ 1066800 w 1824"/>
              <a:gd name="T5" fmla="*/ 990600 h 1392"/>
              <a:gd name="T6" fmla="*/ 1981200 w 1824"/>
              <a:gd name="T7" fmla="*/ 1066800 h 1392"/>
              <a:gd name="T8" fmla="*/ 2895600 w 1824"/>
              <a:gd name="T9" fmla="*/ 2209800 h 1392"/>
              <a:gd name="T10" fmla="*/ 0 60000 65536"/>
              <a:gd name="T11" fmla="*/ 0 60000 65536"/>
              <a:gd name="T12" fmla="*/ 0 60000 65536"/>
              <a:gd name="T13" fmla="*/ 0 60000 65536"/>
              <a:gd name="T14" fmla="*/ 0 60000 65536"/>
              <a:gd name="T15" fmla="*/ 0 w 1824"/>
              <a:gd name="T16" fmla="*/ 0 h 1392"/>
              <a:gd name="T17" fmla="*/ 1824 w 1824"/>
              <a:gd name="T18" fmla="*/ 1392 h 1392"/>
            </a:gdLst>
            <a:ahLst/>
            <a:cxnLst>
              <a:cxn ang="T10">
                <a:pos x="T0" y="T1"/>
              </a:cxn>
              <a:cxn ang="T11">
                <a:pos x="T2" y="T3"/>
              </a:cxn>
              <a:cxn ang="T12">
                <a:pos x="T4" y="T5"/>
              </a:cxn>
              <a:cxn ang="T13">
                <a:pos x="T6" y="T7"/>
              </a:cxn>
              <a:cxn ang="T14">
                <a:pos x="T8" y="T9"/>
              </a:cxn>
            </a:cxnLst>
            <a:rect l="T15" t="T16" r="T17" b="T18"/>
            <a:pathLst>
              <a:path w="1824" h="1392">
                <a:moveTo>
                  <a:pt x="0" y="0"/>
                </a:moveTo>
                <a:lnTo>
                  <a:pt x="384" y="288"/>
                </a:lnTo>
                <a:lnTo>
                  <a:pt x="672" y="624"/>
                </a:lnTo>
                <a:lnTo>
                  <a:pt x="1248" y="672"/>
                </a:lnTo>
                <a:lnTo>
                  <a:pt x="1824" y="1392"/>
                </a:lnTo>
              </a:path>
            </a:pathLst>
          </a:custGeom>
          <a:noFill/>
          <a:ln w="25400">
            <a:solidFill>
              <a:schemeClr val="tx2"/>
            </a:solidFill>
            <a:round/>
            <a:headEnd/>
            <a:tailEnd type="triangle" w="med" len="med"/>
          </a:ln>
          <a:extLst>
            <a:ext uri="{909E8E84-426E-40dd-AFC4-6F175D3DCCD1}">
              <a14:hiddenFill xmlns="" xmlns:a14="http://schemas.microsoft.com/office/drawing/2010/main">
                <a:solidFill>
                  <a:srgbClr val="FFFFFF"/>
                </a:solidFill>
              </a14:hiddenFill>
            </a:ext>
          </a:extLst>
        </p:spPr>
        <p:txBody>
          <a:bodyPr lIns="90431" tIns="44423" rIns="90431" bIns="44423"/>
          <a:lstStyle/>
          <a:p>
            <a:endParaRPr lang="en-US"/>
          </a:p>
        </p:txBody>
      </p:sp>
      <p:sp>
        <p:nvSpPr>
          <p:cNvPr id="100369" name="Freeform 90"/>
          <p:cNvSpPr>
            <a:spLocks/>
          </p:cNvSpPr>
          <p:nvPr/>
        </p:nvSpPr>
        <p:spPr bwMode="auto">
          <a:xfrm>
            <a:off x="4800600" y="4191000"/>
            <a:ext cx="1600200" cy="2209800"/>
          </a:xfrm>
          <a:custGeom>
            <a:avLst/>
            <a:gdLst>
              <a:gd name="T0" fmla="*/ 0 w 1008"/>
              <a:gd name="T1" fmla="*/ 0 h 1392"/>
              <a:gd name="T2" fmla="*/ 609600 w 1008"/>
              <a:gd name="T3" fmla="*/ 685800 h 1392"/>
              <a:gd name="T4" fmla="*/ 1066800 w 1008"/>
              <a:gd name="T5" fmla="*/ 1371600 h 1392"/>
              <a:gd name="T6" fmla="*/ 1447800 w 1008"/>
              <a:gd name="T7" fmla="*/ 1600200 h 1392"/>
              <a:gd name="T8" fmla="*/ 1600200 w 1008"/>
              <a:gd name="T9" fmla="*/ 2209800 h 1392"/>
              <a:gd name="T10" fmla="*/ 0 60000 65536"/>
              <a:gd name="T11" fmla="*/ 0 60000 65536"/>
              <a:gd name="T12" fmla="*/ 0 60000 65536"/>
              <a:gd name="T13" fmla="*/ 0 60000 65536"/>
              <a:gd name="T14" fmla="*/ 0 60000 65536"/>
              <a:gd name="T15" fmla="*/ 0 w 1008"/>
              <a:gd name="T16" fmla="*/ 0 h 1392"/>
              <a:gd name="T17" fmla="*/ 1008 w 1008"/>
              <a:gd name="T18" fmla="*/ 1392 h 1392"/>
            </a:gdLst>
            <a:ahLst/>
            <a:cxnLst>
              <a:cxn ang="T10">
                <a:pos x="T0" y="T1"/>
              </a:cxn>
              <a:cxn ang="T11">
                <a:pos x="T2" y="T3"/>
              </a:cxn>
              <a:cxn ang="T12">
                <a:pos x="T4" y="T5"/>
              </a:cxn>
              <a:cxn ang="T13">
                <a:pos x="T6" y="T7"/>
              </a:cxn>
              <a:cxn ang="T14">
                <a:pos x="T8" y="T9"/>
              </a:cxn>
            </a:cxnLst>
            <a:rect l="T15" t="T16" r="T17" b="T18"/>
            <a:pathLst>
              <a:path w="1008" h="1392">
                <a:moveTo>
                  <a:pt x="0" y="0"/>
                </a:moveTo>
                <a:lnTo>
                  <a:pt x="384" y="432"/>
                </a:lnTo>
                <a:lnTo>
                  <a:pt x="672" y="864"/>
                </a:lnTo>
                <a:lnTo>
                  <a:pt x="912" y="1008"/>
                </a:lnTo>
                <a:lnTo>
                  <a:pt x="1008" y="1392"/>
                </a:lnTo>
              </a:path>
            </a:pathLst>
          </a:custGeom>
          <a:noFill/>
          <a:ln w="25400">
            <a:solidFill>
              <a:schemeClr val="tx2"/>
            </a:solidFill>
            <a:round/>
            <a:headEnd/>
            <a:tailEnd type="triangle" w="med" len="med"/>
          </a:ln>
          <a:extLst>
            <a:ext uri="{909E8E84-426E-40dd-AFC4-6F175D3DCCD1}">
              <a14:hiddenFill xmlns="" xmlns:a14="http://schemas.microsoft.com/office/drawing/2010/main">
                <a:solidFill>
                  <a:srgbClr val="FFFFFF"/>
                </a:solidFill>
              </a14:hiddenFill>
            </a:ext>
          </a:extLst>
        </p:spPr>
        <p:txBody>
          <a:bodyPr lIns="90431" tIns="44423" rIns="90431" bIns="44423"/>
          <a:lstStyle/>
          <a:p>
            <a:endParaRPr lang="en-US"/>
          </a:p>
        </p:txBody>
      </p:sp>
      <p:sp>
        <p:nvSpPr>
          <p:cNvPr id="100370" name="Text Box 91"/>
          <p:cNvSpPr txBox="1">
            <a:spLocks noChangeArrowheads="1"/>
          </p:cNvSpPr>
          <p:nvPr/>
        </p:nvSpPr>
        <p:spPr bwMode="auto">
          <a:xfrm>
            <a:off x="3962400" y="4648212"/>
            <a:ext cx="1493298" cy="3386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latin typeface="Arial" charset="0"/>
              </a:rPr>
              <a:t>Backbone ISP</a:t>
            </a:r>
          </a:p>
        </p:txBody>
      </p:sp>
      <p:sp>
        <p:nvSpPr>
          <p:cNvPr id="100371" name="Text Box 92"/>
          <p:cNvSpPr txBox="1">
            <a:spLocks noChangeArrowheads="1"/>
          </p:cNvSpPr>
          <p:nvPr/>
        </p:nvSpPr>
        <p:spPr bwMode="auto">
          <a:xfrm>
            <a:off x="2195515" y="5319725"/>
            <a:ext cx="701414" cy="3386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latin typeface="Arial" charset="0"/>
              </a:rPr>
              <a:t>ISP-1</a:t>
            </a:r>
          </a:p>
        </p:txBody>
      </p:sp>
      <p:sp>
        <p:nvSpPr>
          <p:cNvPr id="100372" name="Text Box 93"/>
          <p:cNvSpPr txBox="1">
            <a:spLocks noChangeArrowheads="1"/>
          </p:cNvSpPr>
          <p:nvPr/>
        </p:nvSpPr>
        <p:spPr bwMode="auto">
          <a:xfrm>
            <a:off x="6397627" y="5334012"/>
            <a:ext cx="701414" cy="3386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latin typeface="Arial" charset="0"/>
              </a:rPr>
              <a:t>ISP-2</a:t>
            </a:r>
          </a:p>
        </p:txBody>
      </p:sp>
      <p:sp>
        <p:nvSpPr>
          <p:cNvPr id="100373" name="Text Box 94"/>
          <p:cNvSpPr txBox="1">
            <a:spLocks noChangeArrowheads="1"/>
          </p:cNvSpPr>
          <p:nvPr/>
        </p:nvSpPr>
        <p:spPr bwMode="auto">
          <a:xfrm>
            <a:off x="4953012" y="2943237"/>
            <a:ext cx="795889" cy="3386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latin typeface="Arial" charset="0"/>
              </a:rPr>
              <a:t>Server</a:t>
            </a:r>
          </a:p>
        </p:txBody>
      </p:sp>
      <p:graphicFrame>
        <p:nvGraphicFramePr>
          <p:cNvPr id="100354" name="Object 2"/>
          <p:cNvGraphicFramePr>
            <a:graphicFrameLocks noChangeAspect="1"/>
          </p:cNvGraphicFramePr>
          <p:nvPr>
            <p:extLst/>
          </p:nvPr>
        </p:nvGraphicFramePr>
        <p:xfrm>
          <a:off x="4638675" y="2867025"/>
          <a:ext cx="314325" cy="515938"/>
        </p:xfrm>
        <a:graphic>
          <a:graphicData uri="http://schemas.openxmlformats.org/presentationml/2006/ole">
            <mc:AlternateContent xmlns:mc="http://schemas.openxmlformats.org/markup-compatibility/2006">
              <mc:Choice xmlns:v="urn:schemas-microsoft-com:vml" Requires="v">
                <p:oleObj spid="_x0000_s5169" name="Clip" r:id="rId4" imgW="2107949" imgH="3470495" progId="MS_ClipArt_Gallery.5">
                  <p:embed/>
                </p:oleObj>
              </mc:Choice>
              <mc:Fallback>
                <p:oleObj name="Clip" r:id="rId4" imgW="2107949" imgH="3470495" progId="MS_ClipArt_Gallery.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38675" y="2867025"/>
                        <a:ext cx="314325" cy="5159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00374" name="Rectangle 96"/>
          <p:cNvSpPr>
            <a:spLocks noChangeArrowheads="1"/>
          </p:cNvSpPr>
          <p:nvPr/>
        </p:nvSpPr>
        <p:spPr bwMode="auto">
          <a:xfrm>
            <a:off x="4191000" y="3886200"/>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0375" name="Rectangle 97"/>
          <p:cNvSpPr>
            <a:spLocks noChangeArrowheads="1"/>
          </p:cNvSpPr>
          <p:nvPr/>
        </p:nvSpPr>
        <p:spPr bwMode="auto">
          <a:xfrm>
            <a:off x="4724400" y="3886200"/>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0376" name="Rectangle 98"/>
          <p:cNvSpPr>
            <a:spLocks noChangeArrowheads="1"/>
          </p:cNvSpPr>
          <p:nvPr/>
        </p:nvSpPr>
        <p:spPr bwMode="auto">
          <a:xfrm>
            <a:off x="5181600" y="3886200"/>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0377" name="Oval 99"/>
          <p:cNvSpPr>
            <a:spLocks noChangeArrowheads="1"/>
          </p:cNvSpPr>
          <p:nvPr/>
        </p:nvSpPr>
        <p:spPr bwMode="auto">
          <a:xfrm>
            <a:off x="3735388" y="3729038"/>
            <a:ext cx="1979612" cy="457200"/>
          </a:xfrm>
          <a:prstGeom prst="ellipse">
            <a:avLst/>
          </a:prstGeom>
          <a:noFill/>
          <a:ln w="12700">
            <a:solidFill>
              <a:srgbClr val="FC0128"/>
            </a:solidFill>
            <a:round/>
            <a:headEnd/>
            <a:tailEnd/>
          </a:ln>
          <a:extLst>
            <a:ext uri="{909E8E84-426E-40dd-AFC4-6F175D3DCCD1}">
              <a14:hiddenFill xmlns="" xmlns:a14="http://schemas.microsoft.com/office/drawing/2010/main">
                <a:solidFill>
                  <a:srgbClr val="FFFFFF"/>
                </a:solidFill>
              </a14:hiddenFill>
            </a:ext>
          </a:extLst>
        </p:spPr>
        <p:txBody>
          <a:bodyPr wrap="none" lIns="90431" tIns="44423" rIns="90431" bIns="44423" anchor="ctr"/>
          <a:lstStyle/>
          <a:p>
            <a:endParaRPr lang="en-US"/>
          </a:p>
        </p:txBody>
      </p:sp>
      <p:sp>
        <p:nvSpPr>
          <p:cNvPr id="100378" name="Line 100"/>
          <p:cNvSpPr>
            <a:spLocks noChangeShapeType="1"/>
          </p:cNvSpPr>
          <p:nvPr/>
        </p:nvSpPr>
        <p:spPr bwMode="auto">
          <a:xfrm>
            <a:off x="4799025" y="3352801"/>
            <a:ext cx="1587" cy="381000"/>
          </a:xfrm>
          <a:prstGeom prst="line">
            <a:avLst/>
          </a:prstGeom>
          <a:noFill/>
          <a:ln w="25400">
            <a:solidFill>
              <a:schemeClr val="tx2"/>
            </a:solidFill>
            <a:round/>
            <a:headEnd type="triangle" w="med" len="me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100379" name="Text Box 101"/>
          <p:cNvSpPr txBox="1">
            <a:spLocks noChangeArrowheads="1"/>
          </p:cNvSpPr>
          <p:nvPr/>
        </p:nvSpPr>
        <p:spPr bwMode="auto">
          <a:xfrm>
            <a:off x="2057401" y="3781437"/>
            <a:ext cx="1681142" cy="3386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solidFill>
                  <a:srgbClr val="FF0000"/>
                </a:solidFill>
                <a:latin typeface="Arial" charset="0"/>
              </a:rPr>
              <a:t>Reverse proxies</a:t>
            </a:r>
            <a:endParaRPr lang="en-US" sz="1600" b="0">
              <a:latin typeface="Arial" charset="0"/>
            </a:endParaRPr>
          </a:p>
        </p:txBody>
      </p:sp>
    </p:spTree>
    <p:extLst>
      <p:ext uri="{BB962C8B-B14F-4D97-AF65-F5344CB8AC3E}">
        <p14:creationId xmlns:p14="http://schemas.microsoft.com/office/powerpoint/2010/main" val="759691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4" name="Rectangle 2"/>
          <p:cNvSpPr>
            <a:spLocks noGrp="1" noChangeArrowheads="1"/>
          </p:cNvSpPr>
          <p:nvPr>
            <p:ph type="title"/>
          </p:nvPr>
        </p:nvSpPr>
        <p:spPr/>
        <p:txBody>
          <a:bodyPr/>
          <a:lstStyle/>
          <a:p>
            <a:r>
              <a:rPr lang="en-US" sz="2000">
                <a:latin typeface="Helvetica" charset="0"/>
                <a:ea typeface="ＭＳ Ｐゴシック" charset="0"/>
                <a:cs typeface="ＭＳ Ｐゴシック" charset="0"/>
              </a:rPr>
              <a:t>Improving HTTP Performance:</a:t>
            </a:r>
            <a:br>
              <a:rPr lang="en-US" sz="2000">
                <a:latin typeface="Helvetica" charset="0"/>
                <a:ea typeface="ＭＳ Ｐゴシック" charset="0"/>
                <a:cs typeface="ＭＳ Ｐゴシック" charset="0"/>
              </a:rPr>
            </a:br>
            <a:r>
              <a:rPr lang="en-US" sz="3200">
                <a:latin typeface="Helvetica" charset="0"/>
                <a:ea typeface="ＭＳ Ｐゴシック" charset="0"/>
                <a:cs typeface="ＭＳ Ｐゴシック" charset="0"/>
              </a:rPr>
              <a:t>Caching with Forward Proxies</a:t>
            </a:r>
          </a:p>
        </p:txBody>
      </p:sp>
      <p:sp>
        <p:nvSpPr>
          <p:cNvPr id="102405" name="Rectangle 3"/>
          <p:cNvSpPr>
            <a:spLocks noGrp="1" noChangeArrowheads="1"/>
          </p:cNvSpPr>
          <p:nvPr>
            <p:ph idx="1"/>
          </p:nvPr>
        </p:nvSpPr>
        <p:spPr/>
        <p:txBody>
          <a:bodyPr/>
          <a:lstStyle/>
          <a:p>
            <a:pPr>
              <a:lnSpc>
                <a:spcPct val="90000"/>
              </a:lnSpc>
            </a:pPr>
            <a:r>
              <a:rPr lang="en-US" sz="2400" dirty="0">
                <a:latin typeface="Arial" charset="0"/>
                <a:cs typeface="Arial" charset="0"/>
              </a:rPr>
              <a:t>Cache documents close to </a:t>
            </a:r>
            <a:r>
              <a:rPr lang="en-US" sz="2400" b="1" dirty="0">
                <a:latin typeface="Arial" charset="0"/>
                <a:cs typeface="Arial" charset="0"/>
              </a:rPr>
              <a:t>clients</a:t>
            </a:r>
            <a:r>
              <a:rPr lang="en-US" sz="2400" dirty="0">
                <a:latin typeface="Arial" charset="0"/>
                <a:cs typeface="Arial" charset="0"/>
              </a:rPr>
              <a:t> </a:t>
            </a:r>
          </a:p>
          <a:p>
            <a:pPr marL="285575" indent="-285575">
              <a:lnSpc>
                <a:spcPct val="90000"/>
              </a:lnSpc>
              <a:buNone/>
            </a:pPr>
            <a:r>
              <a:rPr lang="en-US" sz="2400" dirty="0">
                <a:latin typeface="Arial" charset="0"/>
                <a:cs typeface="Arial" charset="0"/>
                <a:sym typeface="Wingdings" charset="0"/>
              </a:rPr>
              <a:t>		 </a:t>
            </a:r>
            <a:r>
              <a:rPr lang="en-US" sz="2000" dirty="0">
                <a:latin typeface="Arial" charset="0"/>
                <a:cs typeface="Arial" charset="0"/>
                <a:sym typeface="Wingdings" charset="0"/>
              </a:rPr>
              <a:t>reduce network traffic and decrease latency</a:t>
            </a:r>
            <a:endParaRPr lang="en-US" sz="2400" dirty="0">
              <a:latin typeface="Arial" charset="0"/>
              <a:cs typeface="Arial" charset="0"/>
              <a:sym typeface="Wingdings" charset="0"/>
            </a:endParaRPr>
          </a:p>
          <a:p>
            <a:pPr marL="285575" indent="-285575"/>
            <a:r>
              <a:rPr lang="en-US" sz="2400" dirty="0">
                <a:latin typeface="Arial" charset="0"/>
                <a:cs typeface="Arial" charset="0"/>
                <a:sym typeface="Wingdings" charset="0"/>
              </a:rPr>
              <a:t>Typically done by ISPs or enterprises</a:t>
            </a:r>
            <a:endParaRPr lang="en-US" sz="2400" dirty="0">
              <a:latin typeface="Arial" charset="0"/>
              <a:cs typeface="Arial" charset="0"/>
            </a:endParaRPr>
          </a:p>
        </p:txBody>
      </p:sp>
      <p:grpSp>
        <p:nvGrpSpPr>
          <p:cNvPr id="102406" name="Group 4"/>
          <p:cNvGrpSpPr>
            <a:grpSpLocks/>
          </p:cNvGrpSpPr>
          <p:nvPr/>
        </p:nvGrpSpPr>
        <p:grpSpPr bwMode="auto">
          <a:xfrm>
            <a:off x="6189664" y="6400800"/>
            <a:ext cx="371475" cy="381000"/>
            <a:chOff x="1014" y="912"/>
            <a:chExt cx="574" cy="596"/>
          </a:xfrm>
        </p:grpSpPr>
        <p:sp>
          <p:nvSpPr>
            <p:cNvPr id="102500" name="Freeform 5"/>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4"/>
                <a:gd name="T40" fmla="*/ 0 h 596"/>
                <a:gd name="T41" fmla="*/ 574 w 574"/>
                <a:gd name="T42" fmla="*/ 596 h 5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round/>
              <a:headEnd/>
              <a:tailEnd/>
            </a:ln>
          </p:spPr>
          <p:txBody>
            <a:bodyPr/>
            <a:lstStyle/>
            <a:p>
              <a:endParaRPr lang="en-US"/>
            </a:p>
          </p:txBody>
        </p:sp>
        <p:sp>
          <p:nvSpPr>
            <p:cNvPr id="102501" name="Line 6"/>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502" name="Line 7"/>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503" name="Freeform 8"/>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3"/>
                <a:gd name="T31" fmla="*/ 0 h 168"/>
                <a:gd name="T32" fmla="*/ 233 w 233"/>
                <a:gd name="T33" fmla="*/ 168 h 1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round/>
              <a:headEnd/>
              <a:tailEnd/>
            </a:ln>
          </p:spPr>
          <p:txBody>
            <a:bodyPr/>
            <a:lstStyle/>
            <a:p>
              <a:endParaRPr lang="en-US"/>
            </a:p>
          </p:txBody>
        </p:sp>
        <p:sp>
          <p:nvSpPr>
            <p:cNvPr id="102504" name="Line 9"/>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505" name="Line 10"/>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506" name="Line 11"/>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507" name="Rectangle 12"/>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02508" name="Freeform 13"/>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401"/>
                <a:gd name="T119" fmla="*/ 538 w 538"/>
                <a:gd name="T120" fmla="*/ 401 h 4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round/>
              <a:headEnd/>
              <a:tailEnd/>
            </a:ln>
          </p:spPr>
          <p:txBody>
            <a:bodyPr/>
            <a:lstStyle/>
            <a:p>
              <a:endParaRPr lang="en-US"/>
            </a:p>
          </p:txBody>
        </p:sp>
        <p:sp>
          <p:nvSpPr>
            <p:cNvPr id="102509" name="Line 14"/>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510" name="Line 15"/>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511" name="Line 16"/>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102407" name="Group 17"/>
          <p:cNvGrpSpPr>
            <a:grpSpLocks/>
          </p:cNvGrpSpPr>
          <p:nvPr/>
        </p:nvGrpSpPr>
        <p:grpSpPr bwMode="auto">
          <a:xfrm>
            <a:off x="7646989" y="6400800"/>
            <a:ext cx="371475" cy="381000"/>
            <a:chOff x="1014" y="912"/>
            <a:chExt cx="574" cy="596"/>
          </a:xfrm>
        </p:grpSpPr>
        <p:sp>
          <p:nvSpPr>
            <p:cNvPr id="102488" name="Freeform 18"/>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4"/>
                <a:gd name="T40" fmla="*/ 0 h 596"/>
                <a:gd name="T41" fmla="*/ 574 w 574"/>
                <a:gd name="T42" fmla="*/ 596 h 5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round/>
              <a:headEnd/>
              <a:tailEnd/>
            </a:ln>
          </p:spPr>
          <p:txBody>
            <a:bodyPr/>
            <a:lstStyle/>
            <a:p>
              <a:endParaRPr lang="en-US"/>
            </a:p>
          </p:txBody>
        </p:sp>
        <p:sp>
          <p:nvSpPr>
            <p:cNvPr id="102489" name="Line 19"/>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490" name="Line 20"/>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491" name="Freeform 21"/>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3"/>
                <a:gd name="T31" fmla="*/ 0 h 168"/>
                <a:gd name="T32" fmla="*/ 233 w 233"/>
                <a:gd name="T33" fmla="*/ 168 h 1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round/>
              <a:headEnd/>
              <a:tailEnd/>
            </a:ln>
          </p:spPr>
          <p:txBody>
            <a:bodyPr/>
            <a:lstStyle/>
            <a:p>
              <a:endParaRPr lang="en-US"/>
            </a:p>
          </p:txBody>
        </p:sp>
        <p:sp>
          <p:nvSpPr>
            <p:cNvPr id="102492" name="Line 22"/>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493" name="Line 23"/>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494" name="Line 24"/>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495" name="Rectangle 25"/>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02496" name="Freeform 26"/>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401"/>
                <a:gd name="T119" fmla="*/ 538 w 538"/>
                <a:gd name="T120" fmla="*/ 401 h 4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round/>
              <a:headEnd/>
              <a:tailEnd/>
            </a:ln>
          </p:spPr>
          <p:txBody>
            <a:bodyPr/>
            <a:lstStyle/>
            <a:p>
              <a:endParaRPr lang="en-US"/>
            </a:p>
          </p:txBody>
        </p:sp>
        <p:sp>
          <p:nvSpPr>
            <p:cNvPr id="102497" name="Line 27"/>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498" name="Line 28"/>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499" name="Line 29"/>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102408" name="Group 30"/>
          <p:cNvGrpSpPr>
            <a:grpSpLocks/>
          </p:cNvGrpSpPr>
          <p:nvPr/>
        </p:nvGrpSpPr>
        <p:grpSpPr bwMode="auto">
          <a:xfrm>
            <a:off x="1389064" y="6400800"/>
            <a:ext cx="371475" cy="381000"/>
            <a:chOff x="1014" y="912"/>
            <a:chExt cx="574" cy="596"/>
          </a:xfrm>
        </p:grpSpPr>
        <p:sp>
          <p:nvSpPr>
            <p:cNvPr id="102476" name="Freeform 31"/>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4"/>
                <a:gd name="T40" fmla="*/ 0 h 596"/>
                <a:gd name="T41" fmla="*/ 574 w 574"/>
                <a:gd name="T42" fmla="*/ 596 h 5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round/>
              <a:headEnd/>
              <a:tailEnd/>
            </a:ln>
          </p:spPr>
          <p:txBody>
            <a:bodyPr/>
            <a:lstStyle/>
            <a:p>
              <a:endParaRPr lang="en-US"/>
            </a:p>
          </p:txBody>
        </p:sp>
        <p:sp>
          <p:nvSpPr>
            <p:cNvPr id="102477" name="Line 32"/>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478" name="Line 33"/>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479" name="Freeform 34"/>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3"/>
                <a:gd name="T31" fmla="*/ 0 h 168"/>
                <a:gd name="T32" fmla="*/ 233 w 233"/>
                <a:gd name="T33" fmla="*/ 168 h 1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round/>
              <a:headEnd/>
              <a:tailEnd/>
            </a:ln>
          </p:spPr>
          <p:txBody>
            <a:bodyPr/>
            <a:lstStyle/>
            <a:p>
              <a:endParaRPr lang="en-US"/>
            </a:p>
          </p:txBody>
        </p:sp>
        <p:sp>
          <p:nvSpPr>
            <p:cNvPr id="102480" name="Line 35"/>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481" name="Line 36"/>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482" name="Line 37"/>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483" name="Rectangle 38"/>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02484" name="Freeform 39"/>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401"/>
                <a:gd name="T119" fmla="*/ 538 w 538"/>
                <a:gd name="T120" fmla="*/ 401 h 4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round/>
              <a:headEnd/>
              <a:tailEnd/>
            </a:ln>
          </p:spPr>
          <p:txBody>
            <a:bodyPr/>
            <a:lstStyle/>
            <a:p>
              <a:endParaRPr lang="en-US"/>
            </a:p>
          </p:txBody>
        </p:sp>
        <p:sp>
          <p:nvSpPr>
            <p:cNvPr id="102485" name="Line 40"/>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486" name="Line 41"/>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487" name="Line 42"/>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102409" name="Group 43"/>
          <p:cNvGrpSpPr>
            <a:grpSpLocks/>
          </p:cNvGrpSpPr>
          <p:nvPr/>
        </p:nvGrpSpPr>
        <p:grpSpPr bwMode="auto">
          <a:xfrm>
            <a:off x="3065463" y="6400800"/>
            <a:ext cx="371475" cy="381000"/>
            <a:chOff x="1014" y="912"/>
            <a:chExt cx="574" cy="596"/>
          </a:xfrm>
        </p:grpSpPr>
        <p:sp>
          <p:nvSpPr>
            <p:cNvPr id="102464" name="Freeform 44"/>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4"/>
                <a:gd name="T40" fmla="*/ 0 h 596"/>
                <a:gd name="T41" fmla="*/ 574 w 574"/>
                <a:gd name="T42" fmla="*/ 596 h 5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round/>
              <a:headEnd/>
              <a:tailEnd/>
            </a:ln>
          </p:spPr>
          <p:txBody>
            <a:bodyPr/>
            <a:lstStyle/>
            <a:p>
              <a:endParaRPr lang="en-US"/>
            </a:p>
          </p:txBody>
        </p:sp>
        <p:sp>
          <p:nvSpPr>
            <p:cNvPr id="102465" name="Line 45"/>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466" name="Line 46"/>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467" name="Freeform 47"/>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3"/>
                <a:gd name="T31" fmla="*/ 0 h 168"/>
                <a:gd name="T32" fmla="*/ 233 w 233"/>
                <a:gd name="T33" fmla="*/ 168 h 1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round/>
              <a:headEnd/>
              <a:tailEnd/>
            </a:ln>
          </p:spPr>
          <p:txBody>
            <a:bodyPr/>
            <a:lstStyle/>
            <a:p>
              <a:endParaRPr lang="en-US"/>
            </a:p>
          </p:txBody>
        </p:sp>
        <p:sp>
          <p:nvSpPr>
            <p:cNvPr id="102468" name="Line 48"/>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469" name="Line 49"/>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470" name="Line 50"/>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471" name="Rectangle 51"/>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02472" name="Freeform 52"/>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401"/>
                <a:gd name="T119" fmla="*/ 538 w 538"/>
                <a:gd name="T120" fmla="*/ 401 h 4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round/>
              <a:headEnd/>
              <a:tailEnd/>
            </a:ln>
          </p:spPr>
          <p:txBody>
            <a:bodyPr/>
            <a:lstStyle/>
            <a:p>
              <a:endParaRPr lang="en-US"/>
            </a:p>
          </p:txBody>
        </p:sp>
        <p:sp>
          <p:nvSpPr>
            <p:cNvPr id="102473" name="Line 53"/>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474" name="Line 54"/>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475" name="Line 55"/>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102410" name="Group 56"/>
          <p:cNvGrpSpPr>
            <a:grpSpLocks/>
          </p:cNvGrpSpPr>
          <p:nvPr/>
        </p:nvGrpSpPr>
        <p:grpSpPr bwMode="auto">
          <a:xfrm>
            <a:off x="1541464" y="4876801"/>
            <a:ext cx="2179637" cy="1447800"/>
            <a:chOff x="832" y="1344"/>
            <a:chExt cx="1136" cy="1024"/>
          </a:xfrm>
        </p:grpSpPr>
        <p:sp>
          <p:nvSpPr>
            <p:cNvPr id="102455" name="Oval 57"/>
            <p:cNvSpPr>
              <a:spLocks noChangeArrowheads="1"/>
            </p:cNvSpPr>
            <p:nvPr/>
          </p:nvSpPr>
          <p:spPr bwMode="auto">
            <a:xfrm>
              <a:off x="1220" y="1344"/>
              <a:ext cx="495" cy="424"/>
            </a:xfrm>
            <a:prstGeom prst="ellipse">
              <a:avLst/>
            </a:prstGeom>
            <a:solidFill>
              <a:srgbClr val="99CCFF"/>
            </a:solidFill>
            <a:ln w="9525">
              <a:solidFill>
                <a:srgbClr val="99CCFF"/>
              </a:solidFill>
              <a:round/>
              <a:headEnd/>
              <a:tailEnd/>
            </a:ln>
          </p:spPr>
          <p:txBody>
            <a:bodyPr/>
            <a:lstStyle/>
            <a:p>
              <a:endParaRPr lang="en-US"/>
            </a:p>
          </p:txBody>
        </p:sp>
        <p:sp>
          <p:nvSpPr>
            <p:cNvPr id="102456" name="Oval 58"/>
            <p:cNvSpPr>
              <a:spLocks noChangeArrowheads="1"/>
            </p:cNvSpPr>
            <p:nvPr/>
          </p:nvSpPr>
          <p:spPr bwMode="auto">
            <a:xfrm>
              <a:off x="948" y="1455"/>
              <a:ext cx="379" cy="424"/>
            </a:xfrm>
            <a:prstGeom prst="ellipse">
              <a:avLst/>
            </a:prstGeom>
            <a:solidFill>
              <a:srgbClr val="99CCFF"/>
            </a:solidFill>
            <a:ln w="9525">
              <a:solidFill>
                <a:srgbClr val="99CCFF"/>
              </a:solidFill>
              <a:round/>
              <a:headEnd/>
              <a:tailEnd/>
            </a:ln>
          </p:spPr>
          <p:txBody>
            <a:bodyPr/>
            <a:lstStyle/>
            <a:p>
              <a:endParaRPr lang="en-US"/>
            </a:p>
          </p:txBody>
        </p:sp>
        <p:sp>
          <p:nvSpPr>
            <p:cNvPr id="102457" name="Oval 59"/>
            <p:cNvSpPr>
              <a:spLocks noChangeArrowheads="1"/>
            </p:cNvSpPr>
            <p:nvPr/>
          </p:nvSpPr>
          <p:spPr bwMode="auto">
            <a:xfrm>
              <a:off x="832" y="1710"/>
              <a:ext cx="256" cy="306"/>
            </a:xfrm>
            <a:prstGeom prst="ellipse">
              <a:avLst/>
            </a:prstGeom>
            <a:solidFill>
              <a:srgbClr val="99CCFF"/>
            </a:solidFill>
            <a:ln w="9525">
              <a:solidFill>
                <a:srgbClr val="99CCFF"/>
              </a:solidFill>
              <a:round/>
              <a:headEnd/>
              <a:tailEnd/>
            </a:ln>
          </p:spPr>
          <p:txBody>
            <a:bodyPr/>
            <a:lstStyle/>
            <a:p>
              <a:endParaRPr lang="en-US"/>
            </a:p>
          </p:txBody>
        </p:sp>
        <p:sp>
          <p:nvSpPr>
            <p:cNvPr id="102458" name="Oval 60"/>
            <p:cNvSpPr>
              <a:spLocks noChangeArrowheads="1"/>
            </p:cNvSpPr>
            <p:nvPr/>
          </p:nvSpPr>
          <p:spPr bwMode="auto">
            <a:xfrm>
              <a:off x="909" y="1862"/>
              <a:ext cx="435" cy="442"/>
            </a:xfrm>
            <a:prstGeom prst="ellipse">
              <a:avLst/>
            </a:prstGeom>
            <a:solidFill>
              <a:srgbClr val="99CCFF"/>
            </a:solidFill>
            <a:ln w="9525">
              <a:solidFill>
                <a:srgbClr val="99CCFF"/>
              </a:solidFill>
              <a:round/>
              <a:headEnd/>
              <a:tailEnd/>
            </a:ln>
          </p:spPr>
          <p:txBody>
            <a:bodyPr/>
            <a:lstStyle/>
            <a:p>
              <a:endParaRPr lang="en-US"/>
            </a:p>
          </p:txBody>
        </p:sp>
        <p:sp>
          <p:nvSpPr>
            <p:cNvPr id="102459" name="Oval 61"/>
            <p:cNvSpPr>
              <a:spLocks noChangeArrowheads="1"/>
            </p:cNvSpPr>
            <p:nvPr/>
          </p:nvSpPr>
          <p:spPr bwMode="auto">
            <a:xfrm>
              <a:off x="1086" y="1924"/>
              <a:ext cx="671" cy="444"/>
            </a:xfrm>
            <a:prstGeom prst="ellipse">
              <a:avLst/>
            </a:prstGeom>
            <a:solidFill>
              <a:srgbClr val="99CCFF"/>
            </a:solidFill>
            <a:ln w="9525">
              <a:solidFill>
                <a:srgbClr val="99CCFF"/>
              </a:solidFill>
              <a:round/>
              <a:headEnd/>
              <a:tailEnd/>
            </a:ln>
          </p:spPr>
          <p:txBody>
            <a:bodyPr/>
            <a:lstStyle/>
            <a:p>
              <a:endParaRPr lang="en-US"/>
            </a:p>
          </p:txBody>
        </p:sp>
        <p:sp>
          <p:nvSpPr>
            <p:cNvPr id="102460" name="Oval 62"/>
            <p:cNvSpPr>
              <a:spLocks noChangeArrowheads="1"/>
            </p:cNvSpPr>
            <p:nvPr/>
          </p:nvSpPr>
          <p:spPr bwMode="auto">
            <a:xfrm>
              <a:off x="1605" y="1488"/>
              <a:ext cx="311" cy="312"/>
            </a:xfrm>
            <a:prstGeom prst="ellipse">
              <a:avLst/>
            </a:prstGeom>
            <a:solidFill>
              <a:srgbClr val="99CCFF"/>
            </a:solidFill>
            <a:ln w="9525">
              <a:solidFill>
                <a:srgbClr val="99CCFF"/>
              </a:solidFill>
              <a:round/>
              <a:headEnd/>
              <a:tailEnd/>
            </a:ln>
          </p:spPr>
          <p:txBody>
            <a:bodyPr/>
            <a:lstStyle/>
            <a:p>
              <a:endParaRPr lang="en-US"/>
            </a:p>
          </p:txBody>
        </p:sp>
        <p:sp>
          <p:nvSpPr>
            <p:cNvPr id="102461" name="Oval 63"/>
            <p:cNvSpPr>
              <a:spLocks noChangeArrowheads="1"/>
            </p:cNvSpPr>
            <p:nvPr/>
          </p:nvSpPr>
          <p:spPr bwMode="auto">
            <a:xfrm>
              <a:off x="1602" y="1681"/>
              <a:ext cx="366" cy="333"/>
            </a:xfrm>
            <a:prstGeom prst="ellipse">
              <a:avLst/>
            </a:prstGeom>
            <a:solidFill>
              <a:srgbClr val="99CCFF"/>
            </a:solidFill>
            <a:ln w="9525">
              <a:solidFill>
                <a:srgbClr val="99CCFF"/>
              </a:solidFill>
              <a:round/>
              <a:headEnd/>
              <a:tailEnd/>
            </a:ln>
          </p:spPr>
          <p:txBody>
            <a:bodyPr/>
            <a:lstStyle/>
            <a:p>
              <a:endParaRPr lang="en-US"/>
            </a:p>
          </p:txBody>
        </p:sp>
        <p:sp>
          <p:nvSpPr>
            <p:cNvPr id="102462" name="Oval 64"/>
            <p:cNvSpPr>
              <a:spLocks noChangeArrowheads="1"/>
            </p:cNvSpPr>
            <p:nvPr/>
          </p:nvSpPr>
          <p:spPr bwMode="auto">
            <a:xfrm>
              <a:off x="1569" y="1751"/>
              <a:ext cx="364" cy="547"/>
            </a:xfrm>
            <a:prstGeom prst="ellipse">
              <a:avLst/>
            </a:prstGeom>
            <a:solidFill>
              <a:srgbClr val="99CCFF"/>
            </a:solidFill>
            <a:ln w="9525">
              <a:solidFill>
                <a:srgbClr val="99CCFF"/>
              </a:solidFill>
              <a:round/>
              <a:headEnd/>
              <a:tailEnd/>
            </a:ln>
          </p:spPr>
          <p:txBody>
            <a:bodyPr/>
            <a:lstStyle/>
            <a:p>
              <a:endParaRPr lang="en-US"/>
            </a:p>
          </p:txBody>
        </p:sp>
        <p:sp>
          <p:nvSpPr>
            <p:cNvPr id="102463" name="Oval 65"/>
            <p:cNvSpPr>
              <a:spLocks noChangeArrowheads="1"/>
            </p:cNvSpPr>
            <p:nvPr/>
          </p:nvSpPr>
          <p:spPr bwMode="auto">
            <a:xfrm>
              <a:off x="912" y="1434"/>
              <a:ext cx="1008" cy="918"/>
            </a:xfrm>
            <a:prstGeom prst="ellipse">
              <a:avLst/>
            </a:prstGeom>
            <a:solidFill>
              <a:srgbClr val="99CCFF"/>
            </a:solidFill>
            <a:ln w="9525">
              <a:solidFill>
                <a:srgbClr val="99CCFF"/>
              </a:solidFill>
              <a:round/>
              <a:headEnd/>
              <a:tailEnd/>
            </a:ln>
          </p:spPr>
          <p:txBody>
            <a:bodyPr/>
            <a:lstStyle/>
            <a:p>
              <a:endParaRPr lang="en-US"/>
            </a:p>
          </p:txBody>
        </p:sp>
      </p:grpSp>
      <p:grpSp>
        <p:nvGrpSpPr>
          <p:cNvPr id="102411" name="Group 66"/>
          <p:cNvGrpSpPr>
            <a:grpSpLocks/>
          </p:cNvGrpSpPr>
          <p:nvPr/>
        </p:nvGrpSpPr>
        <p:grpSpPr bwMode="auto">
          <a:xfrm>
            <a:off x="5610225" y="4876801"/>
            <a:ext cx="2179638" cy="1447800"/>
            <a:chOff x="832" y="1344"/>
            <a:chExt cx="1136" cy="1024"/>
          </a:xfrm>
        </p:grpSpPr>
        <p:sp>
          <p:nvSpPr>
            <p:cNvPr id="102446" name="Oval 67"/>
            <p:cNvSpPr>
              <a:spLocks noChangeArrowheads="1"/>
            </p:cNvSpPr>
            <p:nvPr/>
          </p:nvSpPr>
          <p:spPr bwMode="auto">
            <a:xfrm>
              <a:off x="1220" y="1344"/>
              <a:ext cx="495" cy="424"/>
            </a:xfrm>
            <a:prstGeom prst="ellipse">
              <a:avLst/>
            </a:prstGeom>
            <a:solidFill>
              <a:srgbClr val="99FF66"/>
            </a:solidFill>
            <a:ln w="9525">
              <a:solidFill>
                <a:srgbClr val="99FF66"/>
              </a:solidFill>
              <a:round/>
              <a:headEnd/>
              <a:tailEnd/>
            </a:ln>
          </p:spPr>
          <p:txBody>
            <a:bodyPr/>
            <a:lstStyle/>
            <a:p>
              <a:endParaRPr lang="en-US"/>
            </a:p>
          </p:txBody>
        </p:sp>
        <p:sp>
          <p:nvSpPr>
            <p:cNvPr id="102447" name="Oval 68"/>
            <p:cNvSpPr>
              <a:spLocks noChangeArrowheads="1"/>
            </p:cNvSpPr>
            <p:nvPr/>
          </p:nvSpPr>
          <p:spPr bwMode="auto">
            <a:xfrm>
              <a:off x="948" y="1455"/>
              <a:ext cx="379" cy="424"/>
            </a:xfrm>
            <a:prstGeom prst="ellipse">
              <a:avLst/>
            </a:prstGeom>
            <a:solidFill>
              <a:srgbClr val="99FF66"/>
            </a:solidFill>
            <a:ln w="9525">
              <a:solidFill>
                <a:srgbClr val="99FF66"/>
              </a:solidFill>
              <a:round/>
              <a:headEnd/>
              <a:tailEnd/>
            </a:ln>
          </p:spPr>
          <p:txBody>
            <a:bodyPr/>
            <a:lstStyle/>
            <a:p>
              <a:endParaRPr lang="en-US"/>
            </a:p>
          </p:txBody>
        </p:sp>
        <p:sp>
          <p:nvSpPr>
            <p:cNvPr id="102448" name="Oval 69"/>
            <p:cNvSpPr>
              <a:spLocks noChangeArrowheads="1"/>
            </p:cNvSpPr>
            <p:nvPr/>
          </p:nvSpPr>
          <p:spPr bwMode="auto">
            <a:xfrm>
              <a:off x="832" y="1710"/>
              <a:ext cx="256" cy="306"/>
            </a:xfrm>
            <a:prstGeom prst="ellipse">
              <a:avLst/>
            </a:prstGeom>
            <a:solidFill>
              <a:srgbClr val="99FF66"/>
            </a:solidFill>
            <a:ln w="9525">
              <a:solidFill>
                <a:srgbClr val="99FF66"/>
              </a:solidFill>
              <a:round/>
              <a:headEnd/>
              <a:tailEnd/>
            </a:ln>
          </p:spPr>
          <p:txBody>
            <a:bodyPr/>
            <a:lstStyle/>
            <a:p>
              <a:endParaRPr lang="en-US"/>
            </a:p>
          </p:txBody>
        </p:sp>
        <p:sp>
          <p:nvSpPr>
            <p:cNvPr id="102449" name="Oval 70"/>
            <p:cNvSpPr>
              <a:spLocks noChangeArrowheads="1"/>
            </p:cNvSpPr>
            <p:nvPr/>
          </p:nvSpPr>
          <p:spPr bwMode="auto">
            <a:xfrm>
              <a:off x="909" y="1862"/>
              <a:ext cx="435" cy="442"/>
            </a:xfrm>
            <a:prstGeom prst="ellipse">
              <a:avLst/>
            </a:prstGeom>
            <a:solidFill>
              <a:srgbClr val="99FF66"/>
            </a:solidFill>
            <a:ln w="9525">
              <a:solidFill>
                <a:srgbClr val="99FF66"/>
              </a:solidFill>
              <a:round/>
              <a:headEnd/>
              <a:tailEnd/>
            </a:ln>
          </p:spPr>
          <p:txBody>
            <a:bodyPr/>
            <a:lstStyle/>
            <a:p>
              <a:endParaRPr lang="en-US"/>
            </a:p>
          </p:txBody>
        </p:sp>
        <p:sp>
          <p:nvSpPr>
            <p:cNvPr id="102450" name="Oval 71"/>
            <p:cNvSpPr>
              <a:spLocks noChangeArrowheads="1"/>
            </p:cNvSpPr>
            <p:nvPr/>
          </p:nvSpPr>
          <p:spPr bwMode="auto">
            <a:xfrm>
              <a:off x="1086" y="1924"/>
              <a:ext cx="671" cy="444"/>
            </a:xfrm>
            <a:prstGeom prst="ellipse">
              <a:avLst/>
            </a:prstGeom>
            <a:solidFill>
              <a:srgbClr val="99FF66"/>
            </a:solidFill>
            <a:ln w="9525">
              <a:solidFill>
                <a:srgbClr val="99FF66"/>
              </a:solidFill>
              <a:round/>
              <a:headEnd/>
              <a:tailEnd/>
            </a:ln>
          </p:spPr>
          <p:txBody>
            <a:bodyPr/>
            <a:lstStyle/>
            <a:p>
              <a:endParaRPr lang="en-US"/>
            </a:p>
          </p:txBody>
        </p:sp>
        <p:sp>
          <p:nvSpPr>
            <p:cNvPr id="102451" name="Oval 72"/>
            <p:cNvSpPr>
              <a:spLocks noChangeArrowheads="1"/>
            </p:cNvSpPr>
            <p:nvPr/>
          </p:nvSpPr>
          <p:spPr bwMode="auto">
            <a:xfrm>
              <a:off x="1605" y="1488"/>
              <a:ext cx="311" cy="312"/>
            </a:xfrm>
            <a:prstGeom prst="ellipse">
              <a:avLst/>
            </a:prstGeom>
            <a:solidFill>
              <a:srgbClr val="99FF66"/>
            </a:solidFill>
            <a:ln w="9525">
              <a:solidFill>
                <a:srgbClr val="99FF66"/>
              </a:solidFill>
              <a:round/>
              <a:headEnd/>
              <a:tailEnd/>
            </a:ln>
          </p:spPr>
          <p:txBody>
            <a:bodyPr/>
            <a:lstStyle/>
            <a:p>
              <a:endParaRPr lang="en-US"/>
            </a:p>
          </p:txBody>
        </p:sp>
        <p:sp>
          <p:nvSpPr>
            <p:cNvPr id="102452" name="Oval 73"/>
            <p:cNvSpPr>
              <a:spLocks noChangeArrowheads="1"/>
            </p:cNvSpPr>
            <p:nvPr/>
          </p:nvSpPr>
          <p:spPr bwMode="auto">
            <a:xfrm>
              <a:off x="1602" y="1681"/>
              <a:ext cx="366" cy="333"/>
            </a:xfrm>
            <a:prstGeom prst="ellipse">
              <a:avLst/>
            </a:prstGeom>
            <a:solidFill>
              <a:srgbClr val="99FF66"/>
            </a:solidFill>
            <a:ln w="9525">
              <a:solidFill>
                <a:srgbClr val="99FF66"/>
              </a:solidFill>
              <a:round/>
              <a:headEnd/>
              <a:tailEnd/>
            </a:ln>
          </p:spPr>
          <p:txBody>
            <a:bodyPr/>
            <a:lstStyle/>
            <a:p>
              <a:endParaRPr lang="en-US"/>
            </a:p>
          </p:txBody>
        </p:sp>
        <p:sp>
          <p:nvSpPr>
            <p:cNvPr id="102453" name="Oval 74"/>
            <p:cNvSpPr>
              <a:spLocks noChangeArrowheads="1"/>
            </p:cNvSpPr>
            <p:nvPr/>
          </p:nvSpPr>
          <p:spPr bwMode="auto">
            <a:xfrm>
              <a:off x="1569" y="1751"/>
              <a:ext cx="364" cy="547"/>
            </a:xfrm>
            <a:prstGeom prst="ellipse">
              <a:avLst/>
            </a:prstGeom>
            <a:solidFill>
              <a:srgbClr val="99FF66"/>
            </a:solidFill>
            <a:ln w="9525">
              <a:solidFill>
                <a:srgbClr val="99FF66"/>
              </a:solidFill>
              <a:round/>
              <a:headEnd/>
              <a:tailEnd/>
            </a:ln>
          </p:spPr>
          <p:txBody>
            <a:bodyPr/>
            <a:lstStyle/>
            <a:p>
              <a:endParaRPr lang="en-US"/>
            </a:p>
          </p:txBody>
        </p:sp>
        <p:sp>
          <p:nvSpPr>
            <p:cNvPr id="102454" name="Oval 75"/>
            <p:cNvSpPr>
              <a:spLocks noChangeArrowheads="1"/>
            </p:cNvSpPr>
            <p:nvPr/>
          </p:nvSpPr>
          <p:spPr bwMode="auto">
            <a:xfrm>
              <a:off x="912" y="1434"/>
              <a:ext cx="1008" cy="918"/>
            </a:xfrm>
            <a:prstGeom prst="ellipse">
              <a:avLst/>
            </a:prstGeom>
            <a:solidFill>
              <a:srgbClr val="99FF66"/>
            </a:solidFill>
            <a:ln w="9525">
              <a:solidFill>
                <a:srgbClr val="99FF66"/>
              </a:solidFill>
              <a:round/>
              <a:headEnd/>
              <a:tailEnd/>
            </a:ln>
          </p:spPr>
          <p:txBody>
            <a:bodyPr/>
            <a:lstStyle/>
            <a:p>
              <a:endParaRPr lang="en-US"/>
            </a:p>
          </p:txBody>
        </p:sp>
      </p:grpSp>
      <p:grpSp>
        <p:nvGrpSpPr>
          <p:cNvPr id="102412" name="Group 76"/>
          <p:cNvGrpSpPr>
            <a:grpSpLocks/>
          </p:cNvGrpSpPr>
          <p:nvPr/>
        </p:nvGrpSpPr>
        <p:grpSpPr bwMode="auto">
          <a:xfrm>
            <a:off x="3446463" y="4267200"/>
            <a:ext cx="2438400" cy="1447800"/>
            <a:chOff x="832" y="1344"/>
            <a:chExt cx="1136" cy="1024"/>
          </a:xfrm>
        </p:grpSpPr>
        <p:sp>
          <p:nvSpPr>
            <p:cNvPr id="102437" name="Oval 77"/>
            <p:cNvSpPr>
              <a:spLocks noChangeArrowheads="1"/>
            </p:cNvSpPr>
            <p:nvPr/>
          </p:nvSpPr>
          <p:spPr bwMode="auto">
            <a:xfrm>
              <a:off x="1220" y="1344"/>
              <a:ext cx="495" cy="424"/>
            </a:xfrm>
            <a:prstGeom prst="ellipse">
              <a:avLst/>
            </a:prstGeom>
            <a:solidFill>
              <a:srgbClr val="FFCC00"/>
            </a:solidFill>
            <a:ln w="9525">
              <a:solidFill>
                <a:srgbClr val="FFCC00"/>
              </a:solidFill>
              <a:round/>
              <a:headEnd/>
              <a:tailEnd/>
            </a:ln>
          </p:spPr>
          <p:txBody>
            <a:bodyPr/>
            <a:lstStyle/>
            <a:p>
              <a:endParaRPr lang="en-US"/>
            </a:p>
          </p:txBody>
        </p:sp>
        <p:sp>
          <p:nvSpPr>
            <p:cNvPr id="102438" name="Oval 78"/>
            <p:cNvSpPr>
              <a:spLocks noChangeArrowheads="1"/>
            </p:cNvSpPr>
            <p:nvPr/>
          </p:nvSpPr>
          <p:spPr bwMode="auto">
            <a:xfrm>
              <a:off x="948" y="1455"/>
              <a:ext cx="379" cy="424"/>
            </a:xfrm>
            <a:prstGeom prst="ellipse">
              <a:avLst/>
            </a:prstGeom>
            <a:solidFill>
              <a:srgbClr val="FFCC00"/>
            </a:solidFill>
            <a:ln w="9525">
              <a:solidFill>
                <a:srgbClr val="FFCC00"/>
              </a:solidFill>
              <a:round/>
              <a:headEnd/>
              <a:tailEnd/>
            </a:ln>
          </p:spPr>
          <p:txBody>
            <a:bodyPr/>
            <a:lstStyle/>
            <a:p>
              <a:endParaRPr lang="en-US"/>
            </a:p>
          </p:txBody>
        </p:sp>
        <p:sp>
          <p:nvSpPr>
            <p:cNvPr id="102439" name="Oval 79"/>
            <p:cNvSpPr>
              <a:spLocks noChangeArrowheads="1"/>
            </p:cNvSpPr>
            <p:nvPr/>
          </p:nvSpPr>
          <p:spPr bwMode="auto">
            <a:xfrm>
              <a:off x="832" y="1710"/>
              <a:ext cx="256" cy="306"/>
            </a:xfrm>
            <a:prstGeom prst="ellipse">
              <a:avLst/>
            </a:prstGeom>
            <a:solidFill>
              <a:srgbClr val="FFCC00"/>
            </a:solidFill>
            <a:ln w="9525">
              <a:solidFill>
                <a:srgbClr val="FFCC00"/>
              </a:solidFill>
              <a:round/>
              <a:headEnd/>
              <a:tailEnd/>
            </a:ln>
          </p:spPr>
          <p:txBody>
            <a:bodyPr/>
            <a:lstStyle/>
            <a:p>
              <a:endParaRPr lang="en-US"/>
            </a:p>
          </p:txBody>
        </p:sp>
        <p:sp>
          <p:nvSpPr>
            <p:cNvPr id="102440" name="Oval 80"/>
            <p:cNvSpPr>
              <a:spLocks noChangeArrowheads="1"/>
            </p:cNvSpPr>
            <p:nvPr/>
          </p:nvSpPr>
          <p:spPr bwMode="auto">
            <a:xfrm>
              <a:off x="909" y="1862"/>
              <a:ext cx="435" cy="442"/>
            </a:xfrm>
            <a:prstGeom prst="ellipse">
              <a:avLst/>
            </a:prstGeom>
            <a:solidFill>
              <a:srgbClr val="FFCC00"/>
            </a:solidFill>
            <a:ln w="9525">
              <a:solidFill>
                <a:srgbClr val="FFCC00"/>
              </a:solidFill>
              <a:round/>
              <a:headEnd/>
              <a:tailEnd/>
            </a:ln>
          </p:spPr>
          <p:txBody>
            <a:bodyPr/>
            <a:lstStyle/>
            <a:p>
              <a:endParaRPr lang="en-US"/>
            </a:p>
          </p:txBody>
        </p:sp>
        <p:sp>
          <p:nvSpPr>
            <p:cNvPr id="102441" name="Oval 81"/>
            <p:cNvSpPr>
              <a:spLocks noChangeArrowheads="1"/>
            </p:cNvSpPr>
            <p:nvPr/>
          </p:nvSpPr>
          <p:spPr bwMode="auto">
            <a:xfrm>
              <a:off x="1086" y="1924"/>
              <a:ext cx="671" cy="444"/>
            </a:xfrm>
            <a:prstGeom prst="ellipse">
              <a:avLst/>
            </a:prstGeom>
            <a:solidFill>
              <a:srgbClr val="FFCC00"/>
            </a:solidFill>
            <a:ln w="9525">
              <a:solidFill>
                <a:srgbClr val="FFCC00"/>
              </a:solidFill>
              <a:round/>
              <a:headEnd/>
              <a:tailEnd/>
            </a:ln>
          </p:spPr>
          <p:txBody>
            <a:bodyPr/>
            <a:lstStyle/>
            <a:p>
              <a:endParaRPr lang="en-US"/>
            </a:p>
          </p:txBody>
        </p:sp>
        <p:sp>
          <p:nvSpPr>
            <p:cNvPr id="102442" name="Oval 82"/>
            <p:cNvSpPr>
              <a:spLocks noChangeArrowheads="1"/>
            </p:cNvSpPr>
            <p:nvPr/>
          </p:nvSpPr>
          <p:spPr bwMode="auto">
            <a:xfrm>
              <a:off x="1605" y="1488"/>
              <a:ext cx="311" cy="312"/>
            </a:xfrm>
            <a:prstGeom prst="ellipse">
              <a:avLst/>
            </a:prstGeom>
            <a:solidFill>
              <a:srgbClr val="FFCC00"/>
            </a:solidFill>
            <a:ln w="9525">
              <a:solidFill>
                <a:srgbClr val="FFCC00"/>
              </a:solidFill>
              <a:round/>
              <a:headEnd/>
              <a:tailEnd/>
            </a:ln>
          </p:spPr>
          <p:txBody>
            <a:bodyPr/>
            <a:lstStyle/>
            <a:p>
              <a:endParaRPr lang="en-US"/>
            </a:p>
          </p:txBody>
        </p:sp>
        <p:sp>
          <p:nvSpPr>
            <p:cNvPr id="102443" name="Oval 83"/>
            <p:cNvSpPr>
              <a:spLocks noChangeArrowheads="1"/>
            </p:cNvSpPr>
            <p:nvPr/>
          </p:nvSpPr>
          <p:spPr bwMode="auto">
            <a:xfrm>
              <a:off x="1602" y="1681"/>
              <a:ext cx="366" cy="333"/>
            </a:xfrm>
            <a:prstGeom prst="ellipse">
              <a:avLst/>
            </a:prstGeom>
            <a:solidFill>
              <a:srgbClr val="FFCC00"/>
            </a:solidFill>
            <a:ln w="9525">
              <a:solidFill>
                <a:srgbClr val="FFCC00"/>
              </a:solidFill>
              <a:round/>
              <a:headEnd/>
              <a:tailEnd/>
            </a:ln>
          </p:spPr>
          <p:txBody>
            <a:bodyPr/>
            <a:lstStyle/>
            <a:p>
              <a:endParaRPr lang="en-US"/>
            </a:p>
          </p:txBody>
        </p:sp>
        <p:sp>
          <p:nvSpPr>
            <p:cNvPr id="102444" name="Oval 84"/>
            <p:cNvSpPr>
              <a:spLocks noChangeArrowheads="1"/>
            </p:cNvSpPr>
            <p:nvPr/>
          </p:nvSpPr>
          <p:spPr bwMode="auto">
            <a:xfrm>
              <a:off x="1569" y="1751"/>
              <a:ext cx="364" cy="547"/>
            </a:xfrm>
            <a:prstGeom prst="ellipse">
              <a:avLst/>
            </a:prstGeom>
            <a:solidFill>
              <a:srgbClr val="FFCC00"/>
            </a:solidFill>
            <a:ln w="9525">
              <a:solidFill>
                <a:srgbClr val="FFCC00"/>
              </a:solidFill>
              <a:round/>
              <a:headEnd/>
              <a:tailEnd/>
            </a:ln>
          </p:spPr>
          <p:txBody>
            <a:bodyPr/>
            <a:lstStyle/>
            <a:p>
              <a:endParaRPr lang="en-US"/>
            </a:p>
          </p:txBody>
        </p:sp>
        <p:sp>
          <p:nvSpPr>
            <p:cNvPr id="102445" name="Oval 85"/>
            <p:cNvSpPr>
              <a:spLocks noChangeArrowheads="1"/>
            </p:cNvSpPr>
            <p:nvPr/>
          </p:nvSpPr>
          <p:spPr bwMode="auto">
            <a:xfrm>
              <a:off x="912" y="1434"/>
              <a:ext cx="1008" cy="918"/>
            </a:xfrm>
            <a:prstGeom prst="ellipse">
              <a:avLst/>
            </a:prstGeom>
            <a:solidFill>
              <a:srgbClr val="FFCC00"/>
            </a:solidFill>
            <a:ln w="9525">
              <a:solidFill>
                <a:srgbClr val="FFCC00"/>
              </a:solidFill>
              <a:round/>
              <a:headEnd/>
              <a:tailEnd/>
            </a:ln>
          </p:spPr>
          <p:txBody>
            <a:bodyPr/>
            <a:lstStyle/>
            <a:p>
              <a:endParaRPr lang="en-US"/>
            </a:p>
          </p:txBody>
        </p:sp>
      </p:grpSp>
      <p:sp>
        <p:nvSpPr>
          <p:cNvPr id="102413" name="Text Box 86"/>
          <p:cNvSpPr txBox="1">
            <a:spLocks noChangeArrowheads="1"/>
          </p:cNvSpPr>
          <p:nvPr/>
        </p:nvSpPr>
        <p:spPr bwMode="auto">
          <a:xfrm>
            <a:off x="588965" y="6448437"/>
            <a:ext cx="816652" cy="3386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latin typeface="Arial" charset="0"/>
              </a:rPr>
              <a:t>Clients</a:t>
            </a:r>
          </a:p>
        </p:txBody>
      </p:sp>
      <p:sp>
        <p:nvSpPr>
          <p:cNvPr id="102414" name="Text Box 87"/>
          <p:cNvSpPr txBox="1">
            <a:spLocks noChangeArrowheads="1"/>
          </p:cNvSpPr>
          <p:nvPr/>
        </p:nvSpPr>
        <p:spPr bwMode="auto">
          <a:xfrm>
            <a:off x="3979863" y="4648212"/>
            <a:ext cx="1493298" cy="3386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latin typeface="Arial" charset="0"/>
              </a:rPr>
              <a:t>Backbone ISP</a:t>
            </a:r>
          </a:p>
        </p:txBody>
      </p:sp>
      <p:sp>
        <p:nvSpPr>
          <p:cNvPr id="102415" name="Text Box 88"/>
          <p:cNvSpPr txBox="1">
            <a:spLocks noChangeArrowheads="1"/>
          </p:cNvSpPr>
          <p:nvPr/>
        </p:nvSpPr>
        <p:spPr bwMode="auto">
          <a:xfrm>
            <a:off x="2212976" y="5319725"/>
            <a:ext cx="701414" cy="3386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latin typeface="Arial" charset="0"/>
              </a:rPr>
              <a:t>ISP-1</a:t>
            </a:r>
          </a:p>
        </p:txBody>
      </p:sp>
      <p:sp>
        <p:nvSpPr>
          <p:cNvPr id="102416" name="Text Box 89"/>
          <p:cNvSpPr txBox="1">
            <a:spLocks noChangeArrowheads="1"/>
          </p:cNvSpPr>
          <p:nvPr/>
        </p:nvSpPr>
        <p:spPr bwMode="auto">
          <a:xfrm>
            <a:off x="6415089" y="5334012"/>
            <a:ext cx="701414" cy="3386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latin typeface="Arial" charset="0"/>
              </a:rPr>
              <a:t>ISP-2</a:t>
            </a:r>
          </a:p>
        </p:txBody>
      </p:sp>
      <p:sp>
        <p:nvSpPr>
          <p:cNvPr id="102417" name="Text Box 90"/>
          <p:cNvSpPr txBox="1">
            <a:spLocks noChangeArrowheads="1"/>
          </p:cNvSpPr>
          <p:nvPr/>
        </p:nvSpPr>
        <p:spPr bwMode="auto">
          <a:xfrm>
            <a:off x="4876812" y="2971812"/>
            <a:ext cx="795889" cy="3386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latin typeface="Arial" charset="0"/>
              </a:rPr>
              <a:t>Server</a:t>
            </a:r>
          </a:p>
        </p:txBody>
      </p:sp>
      <p:graphicFrame>
        <p:nvGraphicFramePr>
          <p:cNvPr id="102402" name="Object 2"/>
          <p:cNvGraphicFramePr>
            <a:graphicFrameLocks noChangeAspect="1"/>
          </p:cNvGraphicFramePr>
          <p:nvPr>
            <p:extLst/>
          </p:nvPr>
        </p:nvGraphicFramePr>
        <p:xfrm>
          <a:off x="4589464" y="2895600"/>
          <a:ext cx="314325" cy="515938"/>
        </p:xfrm>
        <a:graphic>
          <a:graphicData uri="http://schemas.openxmlformats.org/presentationml/2006/ole">
            <mc:AlternateContent xmlns:mc="http://schemas.openxmlformats.org/markup-compatibility/2006">
              <mc:Choice xmlns:v="urn:schemas-microsoft-com:vml" Requires="v">
                <p:oleObj spid="_x0000_s6193" name="Clip" r:id="rId4" imgW="2107949" imgH="3470495" progId="MS_ClipArt_Gallery.5">
                  <p:embed/>
                </p:oleObj>
              </mc:Choice>
              <mc:Fallback>
                <p:oleObj name="Clip" r:id="rId4" imgW="2107949" imgH="3470495" progId="MS_ClipArt_Gallery.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89464" y="2895600"/>
                        <a:ext cx="314325" cy="5159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02418" name="Rectangle 92"/>
          <p:cNvSpPr>
            <a:spLocks noChangeArrowheads="1"/>
          </p:cNvSpPr>
          <p:nvPr/>
        </p:nvSpPr>
        <p:spPr bwMode="auto">
          <a:xfrm>
            <a:off x="4208463" y="3886200"/>
            <a:ext cx="236537"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2419" name="Rectangle 93"/>
          <p:cNvSpPr>
            <a:spLocks noChangeArrowheads="1"/>
          </p:cNvSpPr>
          <p:nvPr/>
        </p:nvSpPr>
        <p:spPr bwMode="auto">
          <a:xfrm>
            <a:off x="4741864" y="3886200"/>
            <a:ext cx="236537"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2420" name="Rectangle 94"/>
          <p:cNvSpPr>
            <a:spLocks noChangeArrowheads="1"/>
          </p:cNvSpPr>
          <p:nvPr/>
        </p:nvSpPr>
        <p:spPr bwMode="auto">
          <a:xfrm>
            <a:off x="5199064" y="3886200"/>
            <a:ext cx="236537"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2421" name="Oval 95"/>
          <p:cNvSpPr>
            <a:spLocks noChangeArrowheads="1"/>
          </p:cNvSpPr>
          <p:nvPr/>
        </p:nvSpPr>
        <p:spPr bwMode="auto">
          <a:xfrm>
            <a:off x="3752850" y="3729038"/>
            <a:ext cx="1979613" cy="457200"/>
          </a:xfrm>
          <a:prstGeom prst="ellipse">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31" tIns="44423" rIns="90431" bIns="44423" anchor="ctr"/>
          <a:lstStyle/>
          <a:p>
            <a:endParaRPr lang="en-US"/>
          </a:p>
        </p:txBody>
      </p:sp>
      <p:sp>
        <p:nvSpPr>
          <p:cNvPr id="102422" name="Line 96"/>
          <p:cNvSpPr>
            <a:spLocks noChangeShapeType="1"/>
          </p:cNvSpPr>
          <p:nvPr/>
        </p:nvSpPr>
        <p:spPr bwMode="auto">
          <a:xfrm>
            <a:off x="4741863" y="3352801"/>
            <a:ext cx="0" cy="381000"/>
          </a:xfrm>
          <a:prstGeom prst="line">
            <a:avLst/>
          </a:prstGeom>
          <a:noFill/>
          <a:ln w="25400">
            <a:solidFill>
              <a:schemeClr val="tx2"/>
            </a:solidFill>
            <a:round/>
            <a:headEnd type="triangle" w="med" len="me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102423" name="Text Box 97"/>
          <p:cNvSpPr txBox="1">
            <a:spLocks noChangeArrowheads="1"/>
          </p:cNvSpPr>
          <p:nvPr/>
        </p:nvSpPr>
        <p:spPr bwMode="auto">
          <a:xfrm>
            <a:off x="2074863" y="3781437"/>
            <a:ext cx="1681142" cy="3386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latin typeface="Arial" charset="0"/>
              </a:rPr>
              <a:t>Reverse proxies</a:t>
            </a:r>
          </a:p>
        </p:txBody>
      </p:sp>
      <p:sp>
        <p:nvSpPr>
          <p:cNvPr id="102424" name="Rectangle 98"/>
          <p:cNvSpPr>
            <a:spLocks noChangeArrowheads="1"/>
          </p:cNvSpPr>
          <p:nvPr/>
        </p:nvSpPr>
        <p:spPr bwMode="auto">
          <a:xfrm>
            <a:off x="2303463" y="5795963"/>
            <a:ext cx="236537"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2425" name="Rectangle 99"/>
          <p:cNvSpPr>
            <a:spLocks noChangeArrowheads="1"/>
          </p:cNvSpPr>
          <p:nvPr/>
        </p:nvSpPr>
        <p:spPr bwMode="auto">
          <a:xfrm>
            <a:off x="2760663" y="5795963"/>
            <a:ext cx="236537"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2426" name="Oval 100"/>
          <p:cNvSpPr>
            <a:spLocks noChangeArrowheads="1"/>
          </p:cNvSpPr>
          <p:nvPr/>
        </p:nvSpPr>
        <p:spPr bwMode="auto">
          <a:xfrm>
            <a:off x="2074863" y="5638800"/>
            <a:ext cx="1066800" cy="457200"/>
          </a:xfrm>
          <a:prstGeom prst="ellipse">
            <a:avLst/>
          </a:prstGeom>
          <a:noFill/>
          <a:ln w="19050" cmpd="sng">
            <a:solidFill>
              <a:srgbClr val="FC0128"/>
            </a:solidFill>
            <a:round/>
            <a:headEnd/>
            <a:tailEnd/>
          </a:ln>
          <a:extLst>
            <a:ext uri="{909E8E84-426E-40dd-AFC4-6F175D3DCCD1}">
              <a14:hiddenFill xmlns="" xmlns:a14="http://schemas.microsoft.com/office/drawing/2010/main">
                <a:solidFill>
                  <a:srgbClr val="FFFFFF"/>
                </a:solidFill>
              </a14:hiddenFill>
            </a:ext>
          </a:extLst>
        </p:spPr>
        <p:txBody>
          <a:bodyPr wrap="none" lIns="90431" tIns="44423" rIns="90431" bIns="44423" anchor="ctr"/>
          <a:lstStyle/>
          <a:p>
            <a:endParaRPr lang="en-US"/>
          </a:p>
        </p:txBody>
      </p:sp>
      <p:sp>
        <p:nvSpPr>
          <p:cNvPr id="102427" name="Rectangle 101"/>
          <p:cNvSpPr>
            <a:spLocks noChangeArrowheads="1"/>
          </p:cNvSpPr>
          <p:nvPr/>
        </p:nvSpPr>
        <p:spPr bwMode="auto">
          <a:xfrm>
            <a:off x="6570664" y="5795963"/>
            <a:ext cx="236537"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2428" name="Rectangle 102"/>
          <p:cNvSpPr>
            <a:spLocks noChangeArrowheads="1"/>
          </p:cNvSpPr>
          <p:nvPr/>
        </p:nvSpPr>
        <p:spPr bwMode="auto">
          <a:xfrm>
            <a:off x="7027864" y="5795963"/>
            <a:ext cx="236537"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2429" name="Oval 103"/>
          <p:cNvSpPr>
            <a:spLocks noChangeArrowheads="1"/>
          </p:cNvSpPr>
          <p:nvPr/>
        </p:nvSpPr>
        <p:spPr bwMode="auto">
          <a:xfrm>
            <a:off x="6342064" y="5638800"/>
            <a:ext cx="1066800" cy="457200"/>
          </a:xfrm>
          <a:prstGeom prst="ellipse">
            <a:avLst/>
          </a:prstGeom>
          <a:noFill/>
          <a:ln w="19050" cmpd="sng">
            <a:solidFill>
              <a:srgbClr val="FC0128"/>
            </a:solidFill>
            <a:round/>
            <a:headEnd/>
            <a:tailEnd/>
          </a:ln>
          <a:extLst>
            <a:ext uri="{909E8E84-426E-40dd-AFC4-6F175D3DCCD1}">
              <a14:hiddenFill xmlns="" xmlns:a14="http://schemas.microsoft.com/office/drawing/2010/main">
                <a:solidFill>
                  <a:srgbClr val="FFFFFF"/>
                </a:solidFill>
              </a14:hiddenFill>
            </a:ext>
          </a:extLst>
        </p:spPr>
        <p:txBody>
          <a:bodyPr wrap="none" lIns="90431" tIns="44423" rIns="90431" bIns="44423" anchor="ctr"/>
          <a:lstStyle/>
          <a:p>
            <a:endParaRPr lang="en-US"/>
          </a:p>
        </p:txBody>
      </p:sp>
      <p:sp>
        <p:nvSpPr>
          <p:cNvPr id="102430" name="Freeform 104"/>
          <p:cNvSpPr>
            <a:spLocks/>
          </p:cNvSpPr>
          <p:nvPr/>
        </p:nvSpPr>
        <p:spPr bwMode="auto">
          <a:xfrm>
            <a:off x="2836863" y="4191001"/>
            <a:ext cx="1828800" cy="1447800"/>
          </a:xfrm>
          <a:custGeom>
            <a:avLst/>
            <a:gdLst>
              <a:gd name="T0" fmla="*/ 1828800 w 1152"/>
              <a:gd name="T1" fmla="*/ 0 h 912"/>
              <a:gd name="T2" fmla="*/ 1676400 w 1152"/>
              <a:gd name="T3" fmla="*/ 304800 h 912"/>
              <a:gd name="T4" fmla="*/ 0 w 1152"/>
              <a:gd name="T5" fmla="*/ 1447800 h 912"/>
              <a:gd name="T6" fmla="*/ 0 60000 65536"/>
              <a:gd name="T7" fmla="*/ 0 60000 65536"/>
              <a:gd name="T8" fmla="*/ 0 60000 65536"/>
              <a:gd name="T9" fmla="*/ 0 w 1152"/>
              <a:gd name="T10" fmla="*/ 0 h 912"/>
              <a:gd name="T11" fmla="*/ 1152 w 1152"/>
              <a:gd name="T12" fmla="*/ 912 h 912"/>
            </a:gdLst>
            <a:ahLst/>
            <a:cxnLst>
              <a:cxn ang="T6">
                <a:pos x="T0" y="T1"/>
              </a:cxn>
              <a:cxn ang="T7">
                <a:pos x="T2" y="T3"/>
              </a:cxn>
              <a:cxn ang="T8">
                <a:pos x="T4" y="T5"/>
              </a:cxn>
            </a:cxnLst>
            <a:rect l="T9" t="T10" r="T11" b="T12"/>
            <a:pathLst>
              <a:path w="1152" h="912">
                <a:moveTo>
                  <a:pt x="1152" y="0"/>
                </a:moveTo>
                <a:lnTo>
                  <a:pt x="1056" y="192"/>
                </a:lnTo>
                <a:lnTo>
                  <a:pt x="0" y="912"/>
                </a:lnTo>
              </a:path>
            </a:pathLst>
          </a:custGeom>
          <a:noFill/>
          <a:ln w="25400">
            <a:solidFill>
              <a:schemeClr val="tx2"/>
            </a:solidFill>
            <a:round/>
            <a:headEnd/>
            <a:tailEnd type="triangle" w="med" len="med"/>
          </a:ln>
          <a:extLst>
            <a:ext uri="{909E8E84-426E-40dd-AFC4-6F175D3DCCD1}">
              <a14:hiddenFill xmlns="" xmlns:a14="http://schemas.microsoft.com/office/drawing/2010/main">
                <a:solidFill>
                  <a:srgbClr val="FFFFFF"/>
                </a:solidFill>
              </a14:hiddenFill>
            </a:ext>
          </a:extLst>
        </p:spPr>
        <p:txBody>
          <a:bodyPr lIns="90431" tIns="44423" rIns="90431" bIns="44423"/>
          <a:lstStyle/>
          <a:p>
            <a:endParaRPr lang="en-US"/>
          </a:p>
        </p:txBody>
      </p:sp>
      <p:sp>
        <p:nvSpPr>
          <p:cNvPr id="102431" name="Freeform 105"/>
          <p:cNvSpPr>
            <a:spLocks/>
          </p:cNvSpPr>
          <p:nvPr/>
        </p:nvSpPr>
        <p:spPr bwMode="auto">
          <a:xfrm>
            <a:off x="4894264" y="4191001"/>
            <a:ext cx="1676400" cy="1447800"/>
          </a:xfrm>
          <a:custGeom>
            <a:avLst/>
            <a:gdLst>
              <a:gd name="T0" fmla="*/ 0 w 1056"/>
              <a:gd name="T1" fmla="*/ 0 h 912"/>
              <a:gd name="T2" fmla="*/ 304800 w 1056"/>
              <a:gd name="T3" fmla="*/ 533400 h 912"/>
              <a:gd name="T4" fmla="*/ 1676400 w 1056"/>
              <a:gd name="T5" fmla="*/ 1447800 h 912"/>
              <a:gd name="T6" fmla="*/ 0 60000 65536"/>
              <a:gd name="T7" fmla="*/ 0 60000 65536"/>
              <a:gd name="T8" fmla="*/ 0 60000 65536"/>
              <a:gd name="T9" fmla="*/ 0 w 1056"/>
              <a:gd name="T10" fmla="*/ 0 h 912"/>
              <a:gd name="T11" fmla="*/ 1056 w 1056"/>
              <a:gd name="T12" fmla="*/ 912 h 912"/>
            </a:gdLst>
            <a:ahLst/>
            <a:cxnLst>
              <a:cxn ang="T6">
                <a:pos x="T0" y="T1"/>
              </a:cxn>
              <a:cxn ang="T7">
                <a:pos x="T2" y="T3"/>
              </a:cxn>
              <a:cxn ang="T8">
                <a:pos x="T4" y="T5"/>
              </a:cxn>
            </a:cxnLst>
            <a:rect l="T9" t="T10" r="T11" b="T12"/>
            <a:pathLst>
              <a:path w="1056" h="912">
                <a:moveTo>
                  <a:pt x="0" y="0"/>
                </a:moveTo>
                <a:lnTo>
                  <a:pt x="192" y="336"/>
                </a:lnTo>
                <a:lnTo>
                  <a:pt x="1056" y="912"/>
                </a:lnTo>
              </a:path>
            </a:pathLst>
          </a:custGeom>
          <a:noFill/>
          <a:ln w="25400">
            <a:solidFill>
              <a:schemeClr val="tx2"/>
            </a:solidFill>
            <a:round/>
            <a:headEnd/>
            <a:tailEnd type="triangle" w="med" len="med"/>
          </a:ln>
          <a:extLst>
            <a:ext uri="{909E8E84-426E-40dd-AFC4-6F175D3DCCD1}">
              <a14:hiddenFill xmlns="" xmlns:a14="http://schemas.microsoft.com/office/drawing/2010/main">
                <a:solidFill>
                  <a:srgbClr val="FFFFFF"/>
                </a:solidFill>
              </a14:hiddenFill>
            </a:ext>
          </a:extLst>
        </p:spPr>
        <p:txBody>
          <a:bodyPr lIns="90431" tIns="44423" rIns="90431" bIns="44423"/>
          <a:lstStyle/>
          <a:p>
            <a:endParaRPr lang="en-US"/>
          </a:p>
        </p:txBody>
      </p:sp>
      <p:sp>
        <p:nvSpPr>
          <p:cNvPr id="102432" name="Line 106"/>
          <p:cNvSpPr>
            <a:spLocks noChangeShapeType="1"/>
          </p:cNvSpPr>
          <p:nvPr/>
        </p:nvSpPr>
        <p:spPr bwMode="auto">
          <a:xfrm flipH="1">
            <a:off x="1541463" y="6019800"/>
            <a:ext cx="685800" cy="381000"/>
          </a:xfrm>
          <a:prstGeom prst="line">
            <a:avLst/>
          </a:prstGeom>
          <a:noFill/>
          <a:ln w="25400">
            <a:solidFill>
              <a:schemeClr val="tx2"/>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102433" name="Line 107"/>
          <p:cNvSpPr>
            <a:spLocks noChangeShapeType="1"/>
          </p:cNvSpPr>
          <p:nvPr/>
        </p:nvSpPr>
        <p:spPr bwMode="auto">
          <a:xfrm>
            <a:off x="2836863" y="6096000"/>
            <a:ext cx="457200" cy="304800"/>
          </a:xfrm>
          <a:prstGeom prst="line">
            <a:avLst/>
          </a:prstGeom>
          <a:noFill/>
          <a:ln w="25400">
            <a:solidFill>
              <a:schemeClr val="tx2"/>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102434" name="Line 108"/>
          <p:cNvSpPr>
            <a:spLocks noChangeShapeType="1"/>
          </p:cNvSpPr>
          <p:nvPr/>
        </p:nvSpPr>
        <p:spPr bwMode="auto">
          <a:xfrm flipH="1">
            <a:off x="6418263" y="6096000"/>
            <a:ext cx="457200" cy="304800"/>
          </a:xfrm>
          <a:prstGeom prst="line">
            <a:avLst/>
          </a:prstGeom>
          <a:noFill/>
          <a:ln w="25400">
            <a:solidFill>
              <a:schemeClr val="tx2"/>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102435" name="Line 109"/>
          <p:cNvSpPr>
            <a:spLocks noChangeShapeType="1"/>
          </p:cNvSpPr>
          <p:nvPr/>
        </p:nvSpPr>
        <p:spPr bwMode="auto">
          <a:xfrm>
            <a:off x="7104063" y="6096000"/>
            <a:ext cx="762000" cy="304800"/>
          </a:xfrm>
          <a:prstGeom prst="line">
            <a:avLst/>
          </a:prstGeom>
          <a:noFill/>
          <a:ln w="25400">
            <a:solidFill>
              <a:schemeClr val="tx2"/>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102436" name="Text Box 110"/>
          <p:cNvSpPr txBox="1">
            <a:spLocks noChangeArrowheads="1"/>
          </p:cNvSpPr>
          <p:nvPr/>
        </p:nvSpPr>
        <p:spPr bwMode="auto">
          <a:xfrm>
            <a:off x="398465" y="5610237"/>
            <a:ext cx="1669497" cy="3386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solidFill>
                  <a:srgbClr val="FF0000"/>
                </a:solidFill>
                <a:latin typeface="Arial" charset="0"/>
              </a:rPr>
              <a:t>Forward proxies</a:t>
            </a:r>
            <a:endParaRPr lang="en-US" sz="1600" b="0">
              <a:latin typeface="Arial" charset="0"/>
            </a:endParaRPr>
          </a:p>
        </p:txBody>
      </p:sp>
    </p:spTree>
    <p:extLst>
      <p:ext uri="{BB962C8B-B14F-4D97-AF65-F5344CB8AC3E}">
        <p14:creationId xmlns:p14="http://schemas.microsoft.com/office/powerpoint/2010/main" val="12679521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1" name="Shape 1251"/>
          <p:cNvSpPr/>
          <p:nvPr/>
        </p:nvSpPr>
        <p:spPr>
          <a:xfrm>
            <a:off x="1089422" y="3795118"/>
            <a:ext cx="2821782" cy="164306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EBEBEB"/>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252" name="Shape 1252"/>
          <p:cNvSpPr/>
          <p:nvPr/>
        </p:nvSpPr>
        <p:spPr>
          <a:xfrm>
            <a:off x="1154712" y="3999005"/>
            <a:ext cx="1845373" cy="424223"/>
          </a:xfrm>
          <a:prstGeom prst="line">
            <a:avLst/>
          </a:prstGeom>
          <a:ln w="63500">
            <a:solidFill>
              <a:srgbClr val="D6D6D6"/>
            </a:solidFill>
            <a:miter lim="400000"/>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53" name="Shape 1253"/>
          <p:cNvSpPr/>
          <p:nvPr/>
        </p:nvSpPr>
        <p:spPr>
          <a:xfrm flipH="1">
            <a:off x="2394028" y="4465757"/>
            <a:ext cx="637954" cy="978196"/>
          </a:xfrm>
          <a:prstGeom prst="line">
            <a:avLst/>
          </a:prstGeom>
          <a:ln w="63500">
            <a:solidFill>
              <a:srgbClr val="D6D6D6"/>
            </a:solidFill>
            <a:miter lim="400000"/>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54" name="Shape 1254"/>
          <p:cNvSpPr/>
          <p:nvPr/>
        </p:nvSpPr>
        <p:spPr>
          <a:xfrm>
            <a:off x="2187773" y="5304234"/>
            <a:ext cx="357188" cy="357189"/>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255" name="Shape 1255"/>
          <p:cNvSpPr/>
          <p:nvPr/>
        </p:nvSpPr>
        <p:spPr>
          <a:xfrm flipH="1">
            <a:off x="3042614" y="3398737"/>
            <a:ext cx="585068" cy="981960"/>
          </a:xfrm>
          <a:prstGeom prst="line">
            <a:avLst/>
          </a:prstGeom>
          <a:ln w="63500">
            <a:solidFill>
              <a:srgbClr val="D6D6D6"/>
            </a:solidFill>
            <a:miter lim="400000"/>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56" name="Shape 1256"/>
          <p:cNvSpPr/>
          <p:nvPr/>
        </p:nvSpPr>
        <p:spPr>
          <a:xfrm flipH="1">
            <a:off x="3053246" y="4380248"/>
            <a:ext cx="1442696" cy="64245"/>
          </a:xfrm>
          <a:prstGeom prst="line">
            <a:avLst/>
          </a:prstGeom>
          <a:ln w="63500">
            <a:solidFill>
              <a:srgbClr val="D6D6D6"/>
            </a:solidFill>
            <a:miter lim="400000"/>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57" name="Shape 1257"/>
          <p:cNvSpPr/>
          <p:nvPr/>
        </p:nvSpPr>
        <p:spPr>
          <a:xfrm>
            <a:off x="2821781" y="4205883"/>
            <a:ext cx="446484" cy="446484"/>
          </a:xfrm>
          <a:prstGeom prst="roundRect">
            <a:avLst>
              <a:gd name="adj" fmla="val 30000"/>
            </a:avLst>
          </a:prstGeom>
          <a:solidFill>
            <a:srgbClr val="D6D6D6"/>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258" name="Shape 1258"/>
          <p:cNvSpPr/>
          <p:nvPr/>
        </p:nvSpPr>
        <p:spPr>
          <a:xfrm>
            <a:off x="1000125" y="3812976"/>
            <a:ext cx="357188" cy="357189"/>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260" name="Shape 1260"/>
          <p:cNvSpPr/>
          <p:nvPr/>
        </p:nvSpPr>
        <p:spPr>
          <a:xfrm>
            <a:off x="1259086" y="4277320"/>
            <a:ext cx="838980" cy="1071073"/>
          </a:xfrm>
          <a:prstGeom prst="line">
            <a:avLst/>
          </a:prstGeom>
          <a:ln w="76200">
            <a:solidFill>
              <a:srgbClr val="942193"/>
            </a:solidFill>
            <a:miter lim="400000"/>
            <a:headEnd type="stealth"/>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61" name="Shape 1261"/>
          <p:cNvSpPr/>
          <p:nvPr/>
        </p:nvSpPr>
        <p:spPr>
          <a:xfrm flipH="1">
            <a:off x="1447100" y="2626294"/>
            <a:ext cx="2843869" cy="1245766"/>
          </a:xfrm>
          <a:prstGeom prst="line">
            <a:avLst/>
          </a:prstGeom>
          <a:ln w="76200">
            <a:solidFill>
              <a:srgbClr val="942193"/>
            </a:solidFill>
            <a:miter lim="400000"/>
            <a:headEnd type="stealth"/>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63" name="Shape 1263"/>
          <p:cNvSpPr/>
          <p:nvPr/>
        </p:nvSpPr>
        <p:spPr>
          <a:xfrm>
            <a:off x="4393406" y="2312788"/>
            <a:ext cx="357188" cy="357189"/>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264" name="Shape 1264"/>
          <p:cNvSpPr/>
          <p:nvPr/>
        </p:nvSpPr>
        <p:spPr>
          <a:xfrm>
            <a:off x="4223742" y="1292671"/>
            <a:ext cx="1910953" cy="995461"/>
          </a:xfrm>
          <a:prstGeom prst="rect">
            <a:avLst/>
          </a:prstGeom>
          <a:ln w="12700">
            <a:miter lim="400000"/>
          </a:ln>
          <a:extLst>
            <a:ext uri="{C572A759-6A51-4108-AA02-DFA0A04FC94B}">
              <ma14:wrappingTextBoxFlag xmlns:ma14="http://schemas.microsoft.com/office/mac/drawingml/2011/main" val="1"/>
            </a:ext>
          </a:extLst>
        </p:spPr>
        <p:txBody>
          <a:bodyPr lIns="35717" tIns="35717" rIns="35717" bIns="35717" anchor="ctr">
            <a:spAutoFit/>
          </a:bodyPr>
          <a:lstStyle/>
          <a:p>
            <a:pPr lvl="0" algn="l">
              <a:defRPr sz="1800"/>
            </a:pPr>
            <a:r>
              <a:rPr sz="3000">
                <a:solidFill>
                  <a:srgbClr val="0096FF"/>
                </a:solidFill>
                <a:latin typeface="Calibri"/>
                <a:ea typeface="+mn-ea"/>
                <a:cs typeface="Calibri"/>
                <a:sym typeface="Calibri"/>
              </a:rPr>
              <a:t>root </a:t>
            </a:r>
          </a:p>
          <a:p>
            <a:pPr lvl="0" algn="l">
              <a:defRPr sz="1800"/>
            </a:pPr>
            <a:r>
              <a:rPr sz="3000">
                <a:solidFill>
                  <a:srgbClr val="0096FF"/>
                </a:solidFill>
                <a:latin typeface="Calibri"/>
                <a:ea typeface="+mn-ea"/>
                <a:cs typeface="Calibri"/>
                <a:sym typeface="Calibri"/>
              </a:rPr>
              <a:t>DNS server</a:t>
            </a:r>
          </a:p>
        </p:txBody>
      </p:sp>
      <p:sp>
        <p:nvSpPr>
          <p:cNvPr id="1268" name="Shape 1268"/>
          <p:cNvSpPr/>
          <p:nvPr/>
        </p:nvSpPr>
        <p:spPr>
          <a:xfrm>
            <a:off x="7715250" y="5045273"/>
            <a:ext cx="357188" cy="357189"/>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269" name="Shape 1269"/>
          <p:cNvSpPr/>
          <p:nvPr/>
        </p:nvSpPr>
        <p:spPr>
          <a:xfrm flipH="1">
            <a:off x="1572936" y="3598877"/>
            <a:ext cx="5297647" cy="440423"/>
          </a:xfrm>
          <a:prstGeom prst="line">
            <a:avLst/>
          </a:prstGeom>
          <a:ln w="76200">
            <a:solidFill>
              <a:srgbClr val="942193"/>
            </a:solidFill>
            <a:miter lim="400000"/>
            <a:headEnd type="stealth"/>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70" name="Shape 1270"/>
          <p:cNvSpPr/>
          <p:nvPr/>
        </p:nvSpPr>
        <p:spPr>
          <a:xfrm flipV="1">
            <a:off x="1518047" y="2780949"/>
            <a:ext cx="2772922" cy="1192762"/>
          </a:xfrm>
          <a:prstGeom prst="line">
            <a:avLst/>
          </a:prstGeom>
          <a:ln w="76200">
            <a:solidFill>
              <a:srgbClr val="942193"/>
            </a:solidFill>
            <a:miter lim="400000"/>
            <a:headEnd type="stealth"/>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71" name="Shape 1271"/>
          <p:cNvSpPr/>
          <p:nvPr/>
        </p:nvSpPr>
        <p:spPr>
          <a:xfrm flipV="1">
            <a:off x="1547768" y="3734052"/>
            <a:ext cx="5288719" cy="443666"/>
          </a:xfrm>
          <a:prstGeom prst="line">
            <a:avLst/>
          </a:prstGeom>
          <a:ln w="76200">
            <a:solidFill>
              <a:srgbClr val="942193"/>
            </a:solidFill>
            <a:miter lim="400000"/>
            <a:headEnd type="stealth"/>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72" name="Shape 1272"/>
          <p:cNvSpPr/>
          <p:nvPr/>
        </p:nvSpPr>
        <p:spPr>
          <a:xfrm flipH="1" flipV="1">
            <a:off x="1547768" y="4278385"/>
            <a:ext cx="6165910" cy="792760"/>
          </a:xfrm>
          <a:prstGeom prst="line">
            <a:avLst/>
          </a:prstGeom>
          <a:ln w="76200">
            <a:solidFill>
              <a:srgbClr val="942193"/>
            </a:solidFill>
            <a:miter lim="400000"/>
            <a:headEnd type="stealth"/>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73" name="Shape 1273"/>
          <p:cNvSpPr/>
          <p:nvPr/>
        </p:nvSpPr>
        <p:spPr>
          <a:xfrm>
            <a:off x="1472268" y="4404220"/>
            <a:ext cx="6165909" cy="805346"/>
          </a:xfrm>
          <a:prstGeom prst="line">
            <a:avLst/>
          </a:prstGeom>
          <a:ln w="76200">
            <a:solidFill>
              <a:srgbClr val="942193"/>
            </a:solidFill>
            <a:miter lim="400000"/>
            <a:headEnd type="stealth"/>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74" name="Shape 1274"/>
          <p:cNvSpPr/>
          <p:nvPr/>
        </p:nvSpPr>
        <p:spPr>
          <a:xfrm flipH="1" flipV="1">
            <a:off x="1157681" y="4404219"/>
            <a:ext cx="868261" cy="1119932"/>
          </a:xfrm>
          <a:prstGeom prst="line">
            <a:avLst/>
          </a:prstGeom>
          <a:ln w="76200">
            <a:solidFill>
              <a:srgbClr val="942193"/>
            </a:solidFill>
            <a:miter lim="400000"/>
            <a:headEnd type="stealth"/>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29" name="Shape 1144"/>
          <p:cNvSpPr/>
          <p:nvPr/>
        </p:nvSpPr>
        <p:spPr>
          <a:xfrm>
            <a:off x="2331152" y="5529938"/>
            <a:ext cx="3764848" cy="903128"/>
          </a:xfrm>
          <a:prstGeom prst="rect">
            <a:avLst/>
          </a:prstGeom>
          <a:ln w="12700">
            <a:miter lim="400000"/>
          </a:ln>
          <a:extLst>
            <a:ext uri="{C572A759-6A51-4108-AA02-DFA0A04FC94B}">
              <ma14:wrappingTextBoxFlag xmlns:ma14="http://schemas.microsoft.com/office/mac/drawingml/2011/main" val="1"/>
            </a:ext>
          </a:extLst>
        </p:spPr>
        <p:txBody>
          <a:bodyPr wrap="square" lIns="35717" tIns="35717" rIns="35717" bIns="35717" anchor="ctr">
            <a:spAutoFit/>
          </a:bodyPr>
          <a:lstStyle>
            <a:lvl1pPr>
              <a:defRPr b="1">
                <a:solidFill>
                  <a:srgbClr val="0096FF"/>
                </a:solidFill>
                <a:latin typeface="+mn-lt"/>
                <a:ea typeface="+mn-ea"/>
                <a:cs typeface="+mn-cs"/>
                <a:sym typeface="Calibri"/>
              </a:defRPr>
            </a:lvl1pPr>
          </a:lstStyle>
          <a:p>
            <a:pPr lvl="0" algn="l">
              <a:defRPr sz="1800" b="0">
                <a:solidFill>
                  <a:srgbClr val="000000"/>
                </a:solidFill>
              </a:defRPr>
            </a:pPr>
            <a:r>
              <a:rPr sz="3000" dirty="0">
                <a:latin typeface="Calibri"/>
                <a:cs typeface="Calibri"/>
              </a:rPr>
              <a:t>DNS </a:t>
            </a:r>
            <a:r>
              <a:rPr sz="3000" dirty="0" smtClean="0">
                <a:latin typeface="Calibri"/>
                <a:cs typeface="Calibri"/>
              </a:rPr>
              <a:t>client</a:t>
            </a:r>
            <a:r>
              <a:rPr lang="en-US" sz="3000" dirty="0" smtClean="0">
                <a:latin typeface="Calibri"/>
                <a:cs typeface="Calibri"/>
              </a:rPr>
              <a:t/>
            </a:r>
            <a:br>
              <a:rPr lang="en-US" sz="3000" dirty="0" smtClean="0">
                <a:latin typeface="Calibri"/>
                <a:cs typeface="Calibri"/>
              </a:rPr>
            </a:br>
            <a:r>
              <a:rPr lang="en-US" sz="2400" dirty="0" smtClean="0">
                <a:latin typeface="Calibri"/>
                <a:cs typeface="Calibri"/>
              </a:rPr>
              <a:t>(me.cs.berkeley.edu)</a:t>
            </a:r>
            <a:endParaRPr sz="2400" dirty="0">
              <a:latin typeface="Calibri"/>
              <a:cs typeface="Calibri"/>
            </a:endParaRPr>
          </a:p>
        </p:txBody>
      </p:sp>
      <p:sp>
        <p:nvSpPr>
          <p:cNvPr id="30" name="Shape 1146"/>
          <p:cNvSpPr/>
          <p:nvPr/>
        </p:nvSpPr>
        <p:spPr>
          <a:xfrm>
            <a:off x="741164" y="2895600"/>
            <a:ext cx="1857375" cy="533796"/>
          </a:xfrm>
          <a:prstGeom prst="rect">
            <a:avLst/>
          </a:prstGeom>
          <a:ln w="12700">
            <a:miter lim="400000"/>
          </a:ln>
          <a:extLst>
            <a:ext uri="{C572A759-6A51-4108-AA02-DFA0A04FC94B}">
              <ma14:wrappingTextBoxFlag xmlns:ma14="http://schemas.microsoft.com/office/mac/drawingml/2011/main" val="1"/>
            </a:ext>
          </a:extLst>
        </p:spPr>
        <p:txBody>
          <a:bodyPr lIns="35717" tIns="35717" rIns="35717" bIns="35717" anchor="ctr">
            <a:spAutoFit/>
          </a:bodyPr>
          <a:lstStyle>
            <a:lvl1pPr algn="l">
              <a:defRPr b="1">
                <a:solidFill>
                  <a:srgbClr val="0096FF"/>
                </a:solidFill>
                <a:latin typeface="+mn-lt"/>
                <a:ea typeface="+mn-ea"/>
                <a:cs typeface="+mn-cs"/>
                <a:sym typeface="Calibri"/>
              </a:defRPr>
            </a:lvl1pPr>
          </a:lstStyle>
          <a:p>
            <a:pPr lvl="0">
              <a:defRPr sz="1800" b="0">
                <a:solidFill>
                  <a:srgbClr val="000000"/>
                </a:solidFill>
              </a:defRPr>
            </a:pPr>
            <a:r>
              <a:rPr sz="3000" dirty="0">
                <a:latin typeface="Calibri"/>
                <a:cs typeface="Calibri"/>
              </a:rPr>
              <a:t>DNS server</a:t>
            </a:r>
          </a:p>
        </p:txBody>
      </p:sp>
      <p:sp>
        <p:nvSpPr>
          <p:cNvPr id="31" name="Shape 1146"/>
          <p:cNvSpPr/>
          <p:nvPr/>
        </p:nvSpPr>
        <p:spPr>
          <a:xfrm>
            <a:off x="152400" y="3322370"/>
            <a:ext cx="3505200" cy="441463"/>
          </a:xfrm>
          <a:prstGeom prst="rect">
            <a:avLst/>
          </a:prstGeom>
          <a:ln w="12700">
            <a:miter lim="400000"/>
          </a:ln>
          <a:extLst>
            <a:ext uri="{C572A759-6A51-4108-AA02-DFA0A04FC94B}">
              <ma14:wrappingTextBoxFlag xmlns:ma14="http://schemas.microsoft.com/office/mac/drawingml/2011/main" val="1"/>
            </a:ext>
          </a:extLst>
        </p:spPr>
        <p:txBody>
          <a:bodyPr wrap="square" lIns="35717" tIns="35717" rIns="35717" bIns="35717" anchor="ctr">
            <a:spAutoFit/>
          </a:bodyPr>
          <a:lstStyle>
            <a:lvl1pPr algn="l">
              <a:defRPr b="1">
                <a:solidFill>
                  <a:srgbClr val="0096FF"/>
                </a:solidFill>
                <a:latin typeface="+mn-lt"/>
                <a:ea typeface="+mn-ea"/>
                <a:cs typeface="+mn-cs"/>
                <a:sym typeface="Calibri"/>
              </a:defRPr>
            </a:lvl1pPr>
          </a:lstStyle>
          <a:p>
            <a:pPr lvl="0">
              <a:defRPr sz="1800" b="0">
                <a:solidFill>
                  <a:srgbClr val="000000"/>
                </a:solidFill>
              </a:defRPr>
            </a:pPr>
            <a:r>
              <a:rPr lang="en-US" sz="2400" dirty="0" smtClean="0">
                <a:latin typeface="Calibri"/>
                <a:cs typeface="Calibri"/>
              </a:rPr>
              <a:t>(</a:t>
            </a:r>
            <a:r>
              <a:rPr lang="en-US" sz="2400" dirty="0" err="1" smtClean="0">
                <a:latin typeface="Calibri"/>
                <a:cs typeface="Calibri"/>
              </a:rPr>
              <a:t>mydns.berkeley.edu</a:t>
            </a:r>
            <a:r>
              <a:rPr lang="en-US" sz="2400" dirty="0" smtClean="0">
                <a:latin typeface="Calibri"/>
                <a:cs typeface="Calibri"/>
              </a:rPr>
              <a:t>)</a:t>
            </a:r>
            <a:endParaRPr sz="2400" dirty="0">
              <a:latin typeface="Calibri"/>
              <a:cs typeface="Calibri"/>
            </a:endParaRPr>
          </a:p>
        </p:txBody>
      </p:sp>
      <p:sp>
        <p:nvSpPr>
          <p:cNvPr id="32" name="Shape 1149"/>
          <p:cNvSpPr/>
          <p:nvPr/>
        </p:nvSpPr>
        <p:spPr>
          <a:xfrm>
            <a:off x="6248400" y="3733800"/>
            <a:ext cx="1876425" cy="456852"/>
          </a:xfrm>
          <a:prstGeom prst="rect">
            <a:avLst/>
          </a:prstGeom>
          <a:solidFill>
            <a:schemeClr val="bg1"/>
          </a:solidFill>
          <a:ln w="12700">
            <a:miter lim="400000"/>
          </a:ln>
          <a:extLst>
            <a:ext uri="{C572A759-6A51-4108-AA02-DFA0A04FC94B}">
              <ma14:wrappingTextBoxFlag xmlns:ma14="http://schemas.microsoft.com/office/mac/drawingml/2011/main" val="1"/>
            </a:ext>
          </a:extLst>
        </p:spPr>
        <p:txBody>
          <a:bodyPr wrap="square" lIns="35717" tIns="35717" rIns="35717" bIns="35717" anchor="ctr">
            <a:spAutoFit/>
          </a:bodyPr>
          <a:lstStyle>
            <a:lvl1pPr algn="l">
              <a:defRPr sz="3600">
                <a:solidFill>
                  <a:srgbClr val="424242"/>
                </a:solidFill>
                <a:latin typeface="+mn-lt"/>
                <a:ea typeface="+mn-ea"/>
                <a:cs typeface="+mn-cs"/>
                <a:sym typeface="Calibri"/>
              </a:defRPr>
            </a:lvl1pPr>
          </a:lstStyle>
          <a:p>
            <a:pPr lvl="0">
              <a:defRPr sz="1800">
                <a:solidFill>
                  <a:srgbClr val="000000"/>
                </a:solidFill>
              </a:defRPr>
            </a:pPr>
            <a:r>
              <a:rPr sz="2500" dirty="0" smtClean="0">
                <a:solidFill>
                  <a:srgbClr val="0000FF"/>
                </a:solidFill>
                <a:latin typeface="Calibri"/>
                <a:cs typeface="Calibri"/>
              </a:rPr>
              <a:t>.</a:t>
            </a:r>
            <a:r>
              <a:rPr lang="en-US" sz="2500" dirty="0" smtClean="0">
                <a:solidFill>
                  <a:srgbClr val="0000FF"/>
                </a:solidFill>
                <a:latin typeface="Calibri"/>
                <a:cs typeface="Calibri"/>
              </a:rPr>
              <a:t>edu</a:t>
            </a:r>
            <a:r>
              <a:rPr sz="2500" dirty="0" smtClean="0">
                <a:solidFill>
                  <a:srgbClr val="0000FF"/>
                </a:solidFill>
                <a:latin typeface="Calibri"/>
                <a:cs typeface="Calibri"/>
              </a:rPr>
              <a:t> </a:t>
            </a:r>
            <a:r>
              <a:rPr sz="2500" dirty="0">
                <a:solidFill>
                  <a:srgbClr val="0000FF"/>
                </a:solidFill>
                <a:latin typeface="Calibri"/>
                <a:cs typeface="Calibri"/>
              </a:rPr>
              <a:t>servers</a:t>
            </a:r>
          </a:p>
        </p:txBody>
      </p:sp>
      <p:sp>
        <p:nvSpPr>
          <p:cNvPr id="33" name="Shape 1150"/>
          <p:cNvSpPr/>
          <p:nvPr/>
        </p:nvSpPr>
        <p:spPr>
          <a:xfrm>
            <a:off x="6553200" y="5102027"/>
            <a:ext cx="2209800" cy="841573"/>
          </a:xfrm>
          <a:prstGeom prst="rect">
            <a:avLst/>
          </a:prstGeom>
          <a:ln w="12700">
            <a:miter lim="400000"/>
          </a:ln>
          <a:extLst>
            <a:ext uri="{C572A759-6A51-4108-AA02-DFA0A04FC94B}">
              <ma14:wrappingTextBoxFlag xmlns:ma14="http://schemas.microsoft.com/office/mac/drawingml/2011/main" val="1"/>
            </a:ext>
          </a:extLst>
        </p:spPr>
        <p:txBody>
          <a:bodyPr wrap="square" lIns="35717" tIns="35717" rIns="35717" bIns="35717" anchor="ctr">
            <a:spAutoFit/>
          </a:bodyPr>
          <a:lstStyle>
            <a:lvl1pPr algn="l">
              <a:defRPr sz="3600">
                <a:solidFill>
                  <a:srgbClr val="424242"/>
                </a:solidFill>
                <a:latin typeface="+mn-lt"/>
                <a:ea typeface="+mn-ea"/>
                <a:cs typeface="+mn-cs"/>
                <a:sym typeface="Calibri"/>
              </a:defRPr>
            </a:lvl1pPr>
          </a:lstStyle>
          <a:p>
            <a:pPr lvl="0">
              <a:defRPr sz="1800">
                <a:solidFill>
                  <a:srgbClr val="000000"/>
                </a:solidFill>
              </a:defRPr>
            </a:pPr>
            <a:r>
              <a:rPr lang="en-US" sz="2500" dirty="0" err="1" smtClean="0">
                <a:solidFill>
                  <a:srgbClr val="0000FF"/>
                </a:solidFill>
                <a:latin typeface="Calibri"/>
                <a:cs typeface="Calibri"/>
              </a:rPr>
              <a:t>nyu.edu</a:t>
            </a:r>
            <a:r>
              <a:rPr sz="2500" dirty="0" smtClean="0">
                <a:solidFill>
                  <a:srgbClr val="0000FF"/>
                </a:solidFill>
                <a:latin typeface="Calibri"/>
                <a:cs typeface="Calibri"/>
              </a:rPr>
              <a:t>  </a:t>
            </a:r>
            <a:r>
              <a:rPr sz="2500" dirty="0">
                <a:solidFill>
                  <a:srgbClr val="0000FF"/>
                </a:solidFill>
                <a:latin typeface="Calibri"/>
                <a:cs typeface="Calibri"/>
              </a:rPr>
              <a:t>servers</a:t>
            </a:r>
          </a:p>
        </p:txBody>
      </p:sp>
      <p:sp>
        <p:nvSpPr>
          <p:cNvPr id="1265" name="Shape 1265"/>
          <p:cNvSpPr/>
          <p:nvPr/>
        </p:nvSpPr>
        <p:spPr>
          <a:xfrm>
            <a:off x="6920508" y="3518296"/>
            <a:ext cx="357188" cy="357189"/>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2" name="Title 1"/>
          <p:cNvSpPr>
            <a:spLocks noGrp="1"/>
          </p:cNvSpPr>
          <p:nvPr>
            <p:ph type="title"/>
          </p:nvPr>
        </p:nvSpPr>
        <p:spPr/>
        <p:txBody>
          <a:bodyPr/>
          <a:lstStyle/>
          <a:p>
            <a:r>
              <a:rPr lang="en-US" dirty="0" smtClean="0"/>
              <a:t>Iterative DNS Query</a:t>
            </a:r>
            <a:endParaRPr lang="en-US" dirty="0"/>
          </a:p>
        </p:txBody>
      </p:sp>
      <p:sp>
        <p:nvSpPr>
          <p:cNvPr id="34" name="TextBox 33"/>
          <p:cNvSpPr txBox="1"/>
          <p:nvPr/>
        </p:nvSpPr>
        <p:spPr>
          <a:xfrm>
            <a:off x="1518047" y="2706423"/>
            <a:ext cx="3232547" cy="400110"/>
          </a:xfrm>
          <a:prstGeom prst="rect">
            <a:avLst/>
          </a:prstGeom>
          <a:noFill/>
        </p:spPr>
        <p:txBody>
          <a:bodyPr wrap="square" rtlCol="0">
            <a:spAutoFit/>
          </a:bodyPr>
          <a:lstStyle/>
          <a:p>
            <a:r>
              <a:rPr lang="en-US" dirty="0">
                <a:solidFill>
                  <a:srgbClr val="7030A0"/>
                </a:solidFill>
                <a:latin typeface="Arial" charset="0"/>
                <a:ea typeface="Arial" charset="0"/>
                <a:cs typeface="Arial" charset="0"/>
              </a:rPr>
              <a:t>Where is </a:t>
            </a:r>
            <a:r>
              <a:rPr lang="en-US" dirty="0" err="1">
                <a:solidFill>
                  <a:srgbClr val="7030A0"/>
                </a:solidFill>
                <a:latin typeface="Arial" charset="0"/>
                <a:ea typeface="Arial" charset="0"/>
                <a:cs typeface="Arial" charset="0"/>
              </a:rPr>
              <a:t>www.nyu.edu</a:t>
            </a:r>
            <a:r>
              <a:rPr lang="en-US" dirty="0">
                <a:solidFill>
                  <a:srgbClr val="7030A0"/>
                </a:solidFill>
                <a:latin typeface="Arial" charset="0"/>
                <a:ea typeface="Arial" charset="0"/>
                <a:cs typeface="Arial" charset="0"/>
              </a:rPr>
              <a:t>?</a:t>
            </a:r>
          </a:p>
        </p:txBody>
      </p:sp>
      <p:sp>
        <p:nvSpPr>
          <p:cNvPr id="35" name="TextBox 34"/>
          <p:cNvSpPr txBox="1"/>
          <p:nvPr/>
        </p:nvSpPr>
        <p:spPr>
          <a:xfrm>
            <a:off x="3561304" y="4250218"/>
            <a:ext cx="3359204" cy="400110"/>
          </a:xfrm>
          <a:prstGeom prst="rect">
            <a:avLst/>
          </a:prstGeom>
          <a:noFill/>
        </p:spPr>
        <p:txBody>
          <a:bodyPr wrap="square" rtlCol="0">
            <a:spAutoFit/>
          </a:bodyPr>
          <a:lstStyle/>
          <a:p>
            <a:r>
              <a:rPr lang="en-US" dirty="0" smtClean="0">
                <a:solidFill>
                  <a:srgbClr val="7030A0"/>
                </a:solidFill>
                <a:latin typeface="Arial" charset="0"/>
                <a:ea typeface="Arial" charset="0"/>
                <a:cs typeface="Arial" charset="0"/>
              </a:rPr>
              <a:t>Where is </a:t>
            </a:r>
            <a:r>
              <a:rPr lang="en-US" dirty="0" err="1" smtClean="0">
                <a:solidFill>
                  <a:srgbClr val="7030A0"/>
                </a:solidFill>
                <a:latin typeface="Arial" charset="0"/>
                <a:ea typeface="Arial" charset="0"/>
                <a:cs typeface="Arial" charset="0"/>
              </a:rPr>
              <a:t>www.nyu.edu</a:t>
            </a:r>
            <a:r>
              <a:rPr lang="en-US" dirty="0" smtClean="0">
                <a:solidFill>
                  <a:srgbClr val="7030A0"/>
                </a:solidFill>
                <a:latin typeface="Arial" charset="0"/>
                <a:ea typeface="Arial" charset="0"/>
                <a:cs typeface="Arial" charset="0"/>
              </a:rPr>
              <a:t>?</a:t>
            </a:r>
            <a:endParaRPr lang="en-US" dirty="0">
              <a:solidFill>
                <a:srgbClr val="7030A0"/>
              </a:solidFill>
              <a:latin typeface="Arial" charset="0"/>
              <a:ea typeface="Arial" charset="0"/>
              <a:cs typeface="Arial" charset="0"/>
            </a:endParaRPr>
          </a:p>
        </p:txBody>
      </p:sp>
      <p:sp>
        <p:nvSpPr>
          <p:cNvPr id="36" name="TextBox 35"/>
          <p:cNvSpPr txBox="1"/>
          <p:nvPr/>
        </p:nvSpPr>
        <p:spPr>
          <a:xfrm>
            <a:off x="3507763" y="3320026"/>
            <a:ext cx="3328724" cy="400110"/>
          </a:xfrm>
          <a:prstGeom prst="rect">
            <a:avLst/>
          </a:prstGeom>
          <a:noFill/>
        </p:spPr>
        <p:txBody>
          <a:bodyPr wrap="square" rtlCol="0">
            <a:spAutoFit/>
          </a:bodyPr>
          <a:lstStyle/>
          <a:p>
            <a:r>
              <a:rPr lang="en-US" dirty="0">
                <a:solidFill>
                  <a:srgbClr val="7030A0"/>
                </a:solidFill>
                <a:latin typeface="Arial" charset="0"/>
                <a:ea typeface="Arial" charset="0"/>
                <a:cs typeface="Arial" charset="0"/>
              </a:rPr>
              <a:t>Where is </a:t>
            </a:r>
            <a:r>
              <a:rPr lang="en-US" dirty="0" err="1">
                <a:solidFill>
                  <a:srgbClr val="7030A0"/>
                </a:solidFill>
                <a:latin typeface="Arial" charset="0"/>
                <a:ea typeface="Arial" charset="0"/>
                <a:cs typeface="Arial" charset="0"/>
              </a:rPr>
              <a:t>www.nyu.edu</a:t>
            </a:r>
            <a:r>
              <a:rPr lang="en-US" dirty="0">
                <a:solidFill>
                  <a:srgbClr val="7030A0"/>
                </a:solidFill>
                <a:latin typeface="Arial" charset="0"/>
                <a:ea typeface="Arial" charset="0"/>
                <a:cs typeface="Arial" charset="0"/>
              </a:rPr>
              <a:t>?</a:t>
            </a:r>
          </a:p>
        </p:txBody>
      </p:sp>
      <p:sp>
        <p:nvSpPr>
          <p:cNvPr id="38" name="TextBox 37"/>
          <p:cNvSpPr txBox="1"/>
          <p:nvPr/>
        </p:nvSpPr>
        <p:spPr>
          <a:xfrm>
            <a:off x="490465" y="4723208"/>
            <a:ext cx="3359204" cy="400110"/>
          </a:xfrm>
          <a:prstGeom prst="rect">
            <a:avLst/>
          </a:prstGeom>
          <a:noFill/>
        </p:spPr>
        <p:txBody>
          <a:bodyPr wrap="square" rtlCol="0">
            <a:spAutoFit/>
          </a:bodyPr>
          <a:lstStyle/>
          <a:p>
            <a:r>
              <a:rPr lang="en-US" dirty="0" smtClean="0">
                <a:solidFill>
                  <a:srgbClr val="7030A0"/>
                </a:solidFill>
                <a:latin typeface="Arial" charset="0"/>
                <a:ea typeface="Arial" charset="0"/>
                <a:cs typeface="Arial" charset="0"/>
              </a:rPr>
              <a:t>Where is </a:t>
            </a:r>
            <a:r>
              <a:rPr lang="en-US" dirty="0" err="1" smtClean="0">
                <a:solidFill>
                  <a:srgbClr val="7030A0"/>
                </a:solidFill>
                <a:latin typeface="Arial" charset="0"/>
                <a:ea typeface="Arial" charset="0"/>
                <a:cs typeface="Arial" charset="0"/>
              </a:rPr>
              <a:t>www.nyu.edu</a:t>
            </a:r>
            <a:r>
              <a:rPr lang="en-US" dirty="0" smtClean="0">
                <a:solidFill>
                  <a:srgbClr val="7030A0"/>
                </a:solidFill>
                <a:latin typeface="Arial" charset="0"/>
                <a:ea typeface="Arial" charset="0"/>
                <a:cs typeface="Arial" charset="0"/>
              </a:rPr>
              <a:t>?</a:t>
            </a:r>
            <a:endParaRPr lang="en-US" dirty="0">
              <a:solidFill>
                <a:srgbClr val="7030A0"/>
              </a:solidFill>
              <a:latin typeface="Arial" charset="0"/>
              <a:ea typeface="Arial" charset="0"/>
              <a:cs typeface="Arial" charset="0"/>
            </a:endParaRPr>
          </a:p>
        </p:txBody>
      </p:sp>
      <p:sp>
        <p:nvSpPr>
          <p:cNvPr id="39" name="TextBox 38"/>
          <p:cNvSpPr txBox="1"/>
          <p:nvPr/>
        </p:nvSpPr>
        <p:spPr>
          <a:xfrm>
            <a:off x="4405731" y="2584642"/>
            <a:ext cx="3232547" cy="400110"/>
          </a:xfrm>
          <a:prstGeom prst="rect">
            <a:avLst/>
          </a:prstGeom>
          <a:noFill/>
        </p:spPr>
        <p:txBody>
          <a:bodyPr wrap="square" rtlCol="0">
            <a:spAutoFit/>
          </a:bodyPr>
          <a:lstStyle/>
          <a:p>
            <a:r>
              <a:rPr lang="en-US" dirty="0" smtClean="0">
                <a:solidFill>
                  <a:srgbClr val="7030A0"/>
                </a:solidFill>
                <a:latin typeface="Arial" charset="0"/>
                <a:ea typeface="Arial" charset="0"/>
                <a:cs typeface="Arial" charset="0"/>
              </a:rPr>
              <a:t>Go ask .</a:t>
            </a:r>
            <a:r>
              <a:rPr lang="en-US" dirty="0" err="1" smtClean="0">
                <a:solidFill>
                  <a:srgbClr val="7030A0"/>
                </a:solidFill>
                <a:latin typeface="Arial" charset="0"/>
                <a:ea typeface="Arial" charset="0"/>
                <a:cs typeface="Arial" charset="0"/>
              </a:rPr>
              <a:t>edu</a:t>
            </a:r>
            <a:r>
              <a:rPr lang="en-US" dirty="0" smtClean="0">
                <a:solidFill>
                  <a:srgbClr val="7030A0"/>
                </a:solidFill>
                <a:latin typeface="Arial" charset="0"/>
                <a:ea typeface="Arial" charset="0"/>
                <a:cs typeface="Arial" charset="0"/>
              </a:rPr>
              <a:t> server</a:t>
            </a:r>
            <a:endParaRPr lang="en-US" dirty="0">
              <a:solidFill>
                <a:srgbClr val="7030A0"/>
              </a:solidFill>
              <a:latin typeface="Arial" charset="0"/>
              <a:ea typeface="Arial" charset="0"/>
              <a:cs typeface="Arial" charset="0"/>
            </a:endParaRPr>
          </a:p>
        </p:txBody>
      </p:sp>
      <p:sp>
        <p:nvSpPr>
          <p:cNvPr id="40" name="TextBox 39"/>
          <p:cNvSpPr txBox="1"/>
          <p:nvPr/>
        </p:nvSpPr>
        <p:spPr>
          <a:xfrm>
            <a:off x="4231061" y="3833222"/>
            <a:ext cx="3232547" cy="400110"/>
          </a:xfrm>
          <a:prstGeom prst="rect">
            <a:avLst/>
          </a:prstGeom>
          <a:noFill/>
        </p:spPr>
        <p:txBody>
          <a:bodyPr wrap="square" rtlCol="0">
            <a:spAutoFit/>
          </a:bodyPr>
          <a:lstStyle/>
          <a:p>
            <a:r>
              <a:rPr lang="en-US" dirty="0" smtClean="0">
                <a:solidFill>
                  <a:srgbClr val="7030A0"/>
                </a:solidFill>
                <a:latin typeface="Arial" charset="0"/>
                <a:ea typeface="Arial" charset="0"/>
                <a:cs typeface="Arial" charset="0"/>
              </a:rPr>
              <a:t>Go ask </a:t>
            </a:r>
            <a:r>
              <a:rPr lang="en-US" dirty="0" err="1" smtClean="0">
                <a:solidFill>
                  <a:srgbClr val="7030A0"/>
                </a:solidFill>
                <a:latin typeface="Arial" charset="0"/>
                <a:ea typeface="Arial" charset="0"/>
                <a:cs typeface="Arial" charset="0"/>
              </a:rPr>
              <a:t>nyu.edu</a:t>
            </a:r>
            <a:r>
              <a:rPr lang="en-US" dirty="0" smtClean="0">
                <a:solidFill>
                  <a:srgbClr val="7030A0"/>
                </a:solidFill>
                <a:latin typeface="Arial" charset="0"/>
                <a:ea typeface="Arial" charset="0"/>
                <a:cs typeface="Arial" charset="0"/>
              </a:rPr>
              <a:t> server</a:t>
            </a:r>
            <a:endParaRPr lang="en-US" dirty="0">
              <a:solidFill>
                <a:srgbClr val="7030A0"/>
              </a:solidFill>
              <a:latin typeface="Arial" charset="0"/>
              <a:ea typeface="Arial" charset="0"/>
              <a:cs typeface="Arial" charset="0"/>
            </a:endParaRPr>
          </a:p>
        </p:txBody>
      </p:sp>
      <p:sp>
        <p:nvSpPr>
          <p:cNvPr id="41" name="TextBox 40"/>
          <p:cNvSpPr txBox="1"/>
          <p:nvPr/>
        </p:nvSpPr>
        <p:spPr>
          <a:xfrm>
            <a:off x="4015578" y="4943592"/>
            <a:ext cx="3232547" cy="400110"/>
          </a:xfrm>
          <a:prstGeom prst="rect">
            <a:avLst/>
          </a:prstGeom>
          <a:noFill/>
        </p:spPr>
        <p:txBody>
          <a:bodyPr wrap="square" rtlCol="0">
            <a:spAutoFit/>
          </a:bodyPr>
          <a:lstStyle/>
          <a:p>
            <a:r>
              <a:rPr lang="en-US" smtClean="0">
                <a:solidFill>
                  <a:srgbClr val="7030A0"/>
                </a:solidFill>
                <a:latin typeface="Arial" charset="0"/>
                <a:ea typeface="Arial" charset="0"/>
                <a:cs typeface="Arial" charset="0"/>
              </a:rPr>
              <a:t>Here is your answer</a:t>
            </a:r>
            <a:endParaRPr lang="en-US" dirty="0">
              <a:solidFill>
                <a:srgbClr val="7030A0"/>
              </a:solidFill>
              <a:latin typeface="Arial" charset="0"/>
              <a:ea typeface="Arial" charset="0"/>
              <a:cs typeface="Arial" charset="0"/>
            </a:endParaRPr>
          </a:p>
        </p:txBody>
      </p:sp>
    </p:spTree>
    <p:extLst>
      <p:ext uri="{BB962C8B-B14F-4D97-AF65-F5344CB8AC3E}">
        <p14:creationId xmlns:p14="http://schemas.microsoft.com/office/powerpoint/2010/main" val="14190346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p:tmAbs val="0"/>
                                  </p:iterate>
                                  <p:childTnLst>
                                    <p:set>
                                      <p:cBhvr>
                                        <p:cTn id="6" fill="hold"/>
                                        <p:tgtEl>
                                          <p:spTgt spid="1261"/>
                                        </p:tgtEl>
                                        <p:attrNameLst>
                                          <p:attrName>style.visibility</p:attrName>
                                        </p:attrNameLst>
                                      </p:cBhvr>
                                      <p:to>
                                        <p:strVal val="visible"/>
                                      </p:to>
                                    </p:set>
                                    <p:animEffect transition="in" filter="wipe(left)">
                                      <p:cBhvr>
                                        <p:cTn id="7" dur="1000"/>
                                        <p:tgtEl>
                                          <p:spTgt spid="1261"/>
                                        </p:tgtEl>
                                      </p:cBhvr>
                                    </p:animEffect>
                                  </p:childTnLst>
                                </p:cTn>
                              </p:par>
                              <p:par>
                                <p:cTn id="8" presetID="1"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2" fill="hold" grpId="0" nodeType="clickEffect">
                                  <p:stCondLst>
                                    <p:cond delay="0"/>
                                  </p:stCondLst>
                                  <p:iterate>
                                    <p:tmAbs val="0"/>
                                  </p:iterate>
                                  <p:childTnLst>
                                    <p:set>
                                      <p:cBhvr>
                                        <p:cTn id="13" fill="hold"/>
                                        <p:tgtEl>
                                          <p:spTgt spid="1270"/>
                                        </p:tgtEl>
                                        <p:attrNameLst>
                                          <p:attrName>style.visibility</p:attrName>
                                        </p:attrNameLst>
                                      </p:cBhvr>
                                      <p:to>
                                        <p:strVal val="visible"/>
                                      </p:to>
                                    </p:set>
                                    <p:animEffect transition="in" filter="wipe(right)">
                                      <p:cBhvr>
                                        <p:cTn id="14" dur="1000"/>
                                        <p:tgtEl>
                                          <p:spTgt spid="1270"/>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iterate>
                                    <p:tmAbs val="0"/>
                                  </p:iterate>
                                  <p:childTnLst>
                                    <p:set>
                                      <p:cBhvr>
                                        <p:cTn id="20" fill="hold"/>
                                        <p:tgtEl>
                                          <p:spTgt spid="1269"/>
                                        </p:tgtEl>
                                        <p:attrNameLst>
                                          <p:attrName>style.visibility</p:attrName>
                                        </p:attrNameLst>
                                      </p:cBhvr>
                                      <p:to>
                                        <p:strVal val="visible"/>
                                      </p:to>
                                    </p:set>
                                    <p:animEffect transition="in" filter="wipe(left)">
                                      <p:cBhvr>
                                        <p:cTn id="21" dur="1000"/>
                                        <p:tgtEl>
                                          <p:spTgt spid="1269"/>
                                        </p:tgtEl>
                                      </p:cBhvr>
                                    </p:animEffect>
                                  </p:childTnLst>
                                </p:cTn>
                              </p:par>
                              <p:par>
                                <p:cTn id="22" presetID="1" presetClass="entr" presetSubtype="0" fill="hold" grpId="0" nodeType="withEffect">
                                  <p:stCondLst>
                                    <p:cond delay="0"/>
                                  </p:stCondLst>
                                  <p:childTnLst>
                                    <p:set>
                                      <p:cBhvr>
                                        <p:cTn id="23" dur="1" fill="hold">
                                          <p:stCondLst>
                                            <p:cond delay="0"/>
                                          </p:stCondLst>
                                        </p:cTn>
                                        <p:tgtEl>
                                          <p:spTgt spid="3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grpId="0" nodeType="clickEffect">
                                  <p:stCondLst>
                                    <p:cond delay="0"/>
                                  </p:stCondLst>
                                  <p:iterate>
                                    <p:tmAbs val="0"/>
                                  </p:iterate>
                                  <p:childTnLst>
                                    <p:set>
                                      <p:cBhvr>
                                        <p:cTn id="27" fill="hold"/>
                                        <p:tgtEl>
                                          <p:spTgt spid="1271"/>
                                        </p:tgtEl>
                                        <p:attrNameLst>
                                          <p:attrName>style.visibility</p:attrName>
                                        </p:attrNameLst>
                                      </p:cBhvr>
                                      <p:to>
                                        <p:strVal val="visible"/>
                                      </p:to>
                                    </p:set>
                                    <p:animEffect transition="in" filter="wipe(right)">
                                      <p:cBhvr>
                                        <p:cTn id="28" dur="1000"/>
                                        <p:tgtEl>
                                          <p:spTgt spid="1271"/>
                                        </p:tgtEl>
                                      </p:cBhvr>
                                    </p:animEffect>
                                  </p:childTnLst>
                                </p:cTn>
                              </p:par>
                              <p:par>
                                <p:cTn id="29" presetID="1" presetClass="entr" presetSubtype="0"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iterate>
                                    <p:tmAbs val="0"/>
                                  </p:iterate>
                                  <p:childTnLst>
                                    <p:set>
                                      <p:cBhvr>
                                        <p:cTn id="34" fill="hold"/>
                                        <p:tgtEl>
                                          <p:spTgt spid="1272"/>
                                        </p:tgtEl>
                                        <p:attrNameLst>
                                          <p:attrName>style.visibility</p:attrName>
                                        </p:attrNameLst>
                                      </p:cBhvr>
                                      <p:to>
                                        <p:strVal val="visible"/>
                                      </p:to>
                                    </p:set>
                                    <p:animEffect transition="in" filter="wipe(left)">
                                      <p:cBhvr>
                                        <p:cTn id="35" dur="1000"/>
                                        <p:tgtEl>
                                          <p:spTgt spid="1272"/>
                                        </p:tgtEl>
                                      </p:cBhvr>
                                    </p:animEffect>
                                  </p:childTnLst>
                                </p:cTn>
                              </p:par>
                              <p:par>
                                <p:cTn id="36" presetID="1" presetClass="entr" presetSubtype="0" fill="hold" grpId="0" nodeType="withEffect">
                                  <p:stCondLst>
                                    <p:cond delay="0"/>
                                  </p:stCondLst>
                                  <p:childTnLst>
                                    <p:set>
                                      <p:cBhvr>
                                        <p:cTn id="37" dur="1" fill="hold">
                                          <p:stCondLst>
                                            <p:cond delay="0"/>
                                          </p:stCondLst>
                                        </p:cTn>
                                        <p:tgtEl>
                                          <p:spTgt spid="3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grpId="0" nodeType="clickEffect">
                                  <p:stCondLst>
                                    <p:cond delay="0"/>
                                  </p:stCondLst>
                                  <p:iterate>
                                    <p:tmAbs val="0"/>
                                  </p:iterate>
                                  <p:childTnLst>
                                    <p:set>
                                      <p:cBhvr>
                                        <p:cTn id="41" fill="hold"/>
                                        <p:tgtEl>
                                          <p:spTgt spid="1273"/>
                                        </p:tgtEl>
                                        <p:attrNameLst>
                                          <p:attrName>style.visibility</p:attrName>
                                        </p:attrNameLst>
                                      </p:cBhvr>
                                      <p:to>
                                        <p:strVal val="visible"/>
                                      </p:to>
                                    </p:set>
                                    <p:animEffect transition="in" filter="wipe(right)">
                                      <p:cBhvr>
                                        <p:cTn id="42" dur="1000"/>
                                        <p:tgtEl>
                                          <p:spTgt spid="1273"/>
                                        </p:tgtEl>
                                      </p:cBhvr>
                                    </p:animEffect>
                                  </p:childTnLst>
                                </p:cTn>
                              </p:par>
                              <p:par>
                                <p:cTn id="43" presetID="1" presetClass="entr" presetSubtype="0" fill="hold" grpId="0"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grpId="0" nodeType="clickEffect">
                                  <p:stCondLst>
                                    <p:cond delay="0"/>
                                  </p:stCondLst>
                                  <p:iterate>
                                    <p:tmAbs val="0"/>
                                  </p:iterate>
                                  <p:childTnLst>
                                    <p:set>
                                      <p:cBhvr>
                                        <p:cTn id="48" fill="hold"/>
                                        <p:tgtEl>
                                          <p:spTgt spid="1274"/>
                                        </p:tgtEl>
                                        <p:attrNameLst>
                                          <p:attrName>style.visibility</p:attrName>
                                        </p:attrNameLst>
                                      </p:cBhvr>
                                      <p:to>
                                        <p:strVal val="visible"/>
                                      </p:to>
                                    </p:set>
                                    <p:animEffect transition="in" filter="wipe(up)">
                                      <p:cBhvr>
                                        <p:cTn id="49" dur="1000"/>
                                        <p:tgtEl>
                                          <p:spTgt spid="1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1" grpId="0" animBg="1" advAuto="0"/>
      <p:bldP spid="1269" grpId="0" animBg="1" advAuto="0"/>
      <p:bldP spid="1270" grpId="0" animBg="1" advAuto="0"/>
      <p:bldP spid="1271" grpId="0" animBg="1" advAuto="0"/>
      <p:bldP spid="1272" grpId="0" animBg="1" advAuto="0"/>
      <p:bldP spid="1273" grpId="0" animBg="1" advAuto="0"/>
      <p:bldP spid="1274" grpId="0" animBg="1" advAuto="0"/>
      <p:bldP spid="34" grpId="0"/>
      <p:bldP spid="35" grpId="0"/>
      <p:bldP spid="36" grpId="0"/>
      <p:bldP spid="39" grpId="0"/>
      <p:bldP spid="40" grpId="0"/>
      <p:bldP spid="41"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p:txBody>
          <a:bodyPr/>
          <a:lstStyle/>
          <a:p>
            <a:r>
              <a:rPr lang="en-US" sz="2400" dirty="0">
                <a:latin typeface="Helvetica" charset="0"/>
                <a:ea typeface="ＭＳ Ｐゴシック" charset="0"/>
                <a:cs typeface="ＭＳ Ｐゴシック" charset="0"/>
              </a:rPr>
              <a:t>Improving HTTP Performance:</a:t>
            </a:r>
            <a:br>
              <a:rPr lang="en-US" sz="2400" dirty="0">
                <a:latin typeface="Helvetica" charset="0"/>
                <a:ea typeface="ＭＳ Ｐゴシック" charset="0"/>
                <a:cs typeface="ＭＳ Ｐゴシック" charset="0"/>
              </a:rPr>
            </a:br>
            <a:r>
              <a:rPr lang="en-US" sz="3600" dirty="0">
                <a:latin typeface="Helvetica" charset="0"/>
                <a:ea typeface="ＭＳ Ｐゴシック" charset="0"/>
                <a:cs typeface="ＭＳ Ｐゴシック" charset="0"/>
              </a:rPr>
              <a:t> Replication</a:t>
            </a:r>
          </a:p>
        </p:txBody>
      </p:sp>
      <p:sp>
        <p:nvSpPr>
          <p:cNvPr id="1072131" name="Rectangle 3"/>
          <p:cNvSpPr>
            <a:spLocks noGrp="1" noChangeArrowheads="1"/>
          </p:cNvSpPr>
          <p:nvPr>
            <p:ph idx="1"/>
          </p:nvPr>
        </p:nvSpPr>
        <p:spPr/>
        <p:txBody>
          <a:bodyPr/>
          <a:lstStyle/>
          <a:p>
            <a:r>
              <a:rPr lang="en-US" sz="2400" dirty="0" smtClean="0">
                <a:latin typeface="Arial" charset="0"/>
                <a:ea typeface="Arial" charset="0"/>
                <a:cs typeface="Arial" charset="0"/>
              </a:rPr>
              <a:t>Replicate popular Web site across many machines</a:t>
            </a:r>
          </a:p>
          <a:p>
            <a:pPr lvl="1"/>
            <a:r>
              <a:rPr lang="en-US" sz="2000" dirty="0" smtClean="0">
                <a:solidFill>
                  <a:srgbClr val="000090"/>
                </a:solidFill>
                <a:latin typeface="Arial" charset="0"/>
                <a:ea typeface="Arial" charset="0"/>
                <a:cs typeface="Arial" charset="0"/>
              </a:rPr>
              <a:t>Spreads load on servers</a:t>
            </a:r>
          </a:p>
          <a:p>
            <a:pPr lvl="1"/>
            <a:r>
              <a:rPr lang="en-US" sz="2000" dirty="0" smtClean="0">
                <a:solidFill>
                  <a:srgbClr val="000090"/>
                </a:solidFill>
                <a:latin typeface="Arial" charset="0"/>
                <a:ea typeface="Arial" charset="0"/>
                <a:cs typeface="Arial" charset="0"/>
              </a:rPr>
              <a:t>Places content closer to clients</a:t>
            </a:r>
          </a:p>
          <a:p>
            <a:pPr lvl="1"/>
            <a:r>
              <a:rPr lang="en-US" sz="2000" dirty="0" smtClean="0">
                <a:solidFill>
                  <a:srgbClr val="000090"/>
                </a:solidFill>
                <a:latin typeface="Arial" charset="0"/>
                <a:ea typeface="Arial" charset="0"/>
                <a:cs typeface="Arial" charset="0"/>
              </a:rPr>
              <a:t>Helps when content isn’t cacheable</a:t>
            </a:r>
            <a:br>
              <a:rPr lang="en-US" sz="2000" dirty="0" smtClean="0">
                <a:solidFill>
                  <a:srgbClr val="000090"/>
                </a:solidFill>
                <a:latin typeface="Arial" charset="0"/>
                <a:ea typeface="Arial" charset="0"/>
                <a:cs typeface="Arial" charset="0"/>
              </a:rPr>
            </a:br>
            <a:endParaRPr lang="en-US" sz="2000" dirty="0" smtClean="0">
              <a:solidFill>
                <a:srgbClr val="000090"/>
              </a:solidFill>
              <a:latin typeface="Arial" charset="0"/>
              <a:ea typeface="Arial" charset="0"/>
              <a:cs typeface="Arial" charset="0"/>
            </a:endParaRPr>
          </a:p>
          <a:p>
            <a:r>
              <a:rPr lang="en-US" sz="2400" dirty="0" smtClean="0">
                <a:latin typeface="Arial" charset="0"/>
                <a:ea typeface="Arial" charset="0"/>
                <a:cs typeface="Arial" charset="0"/>
              </a:rPr>
              <a:t>Problem:  Want to direct client to particular replica</a:t>
            </a:r>
          </a:p>
          <a:p>
            <a:pPr lvl="1"/>
            <a:r>
              <a:rPr lang="en-US" sz="2000" dirty="0" smtClean="0">
                <a:solidFill>
                  <a:srgbClr val="000090"/>
                </a:solidFill>
                <a:latin typeface="Arial" charset="0"/>
                <a:ea typeface="Arial" charset="0"/>
                <a:cs typeface="Arial" charset="0"/>
              </a:rPr>
              <a:t>Balance load across server replicas</a:t>
            </a:r>
          </a:p>
          <a:p>
            <a:pPr lvl="1"/>
            <a:r>
              <a:rPr lang="en-US" sz="2000" dirty="0" smtClean="0">
                <a:solidFill>
                  <a:srgbClr val="000090"/>
                </a:solidFill>
                <a:latin typeface="Arial" charset="0"/>
                <a:ea typeface="Arial" charset="0"/>
                <a:cs typeface="Arial" charset="0"/>
              </a:rPr>
              <a:t>Pair clients with nearby servers</a:t>
            </a:r>
          </a:p>
          <a:p>
            <a:pPr lvl="1"/>
            <a:endParaRPr lang="en-US" sz="2000" dirty="0" smtClean="0">
              <a:latin typeface="Arial" charset="0"/>
              <a:ea typeface="Arial" charset="0"/>
              <a:cs typeface="Arial" charset="0"/>
            </a:endParaRPr>
          </a:p>
          <a:p>
            <a:r>
              <a:rPr lang="en-US" sz="2400" dirty="0" smtClean="0">
                <a:latin typeface="Arial" charset="0"/>
                <a:ea typeface="Arial" charset="0"/>
                <a:cs typeface="Arial" charset="0"/>
              </a:rPr>
              <a:t>Common solution: </a:t>
            </a:r>
          </a:p>
          <a:p>
            <a:pPr lvl="1"/>
            <a:r>
              <a:rPr lang="en-US" sz="2000" dirty="0" smtClean="0">
                <a:solidFill>
                  <a:srgbClr val="000090"/>
                </a:solidFill>
                <a:latin typeface="Arial" charset="0"/>
                <a:ea typeface="Arial" charset="0"/>
                <a:cs typeface="Arial" charset="0"/>
              </a:rPr>
              <a:t>DNS returns different addresses based on client’s geo </a:t>
            </a:r>
            <a:br>
              <a:rPr lang="en-US" sz="2000" dirty="0" smtClean="0">
                <a:solidFill>
                  <a:srgbClr val="000090"/>
                </a:solidFill>
                <a:latin typeface="Arial" charset="0"/>
                <a:ea typeface="Arial" charset="0"/>
                <a:cs typeface="Arial" charset="0"/>
              </a:rPr>
            </a:br>
            <a:r>
              <a:rPr lang="en-US" sz="2000" dirty="0" smtClean="0">
                <a:solidFill>
                  <a:srgbClr val="000090"/>
                </a:solidFill>
                <a:latin typeface="Arial" charset="0"/>
                <a:ea typeface="Arial" charset="0"/>
                <a:cs typeface="Arial" charset="0"/>
              </a:rPr>
              <a:t>location, server load, </a:t>
            </a:r>
            <a:r>
              <a:rPr lang="en-US" sz="2000" i="1" dirty="0" smtClean="0">
                <a:solidFill>
                  <a:srgbClr val="000090"/>
                </a:solidFill>
                <a:latin typeface="Arial" charset="0"/>
                <a:ea typeface="Arial" charset="0"/>
                <a:cs typeface="Arial" charset="0"/>
              </a:rPr>
              <a:t>etc.</a:t>
            </a:r>
          </a:p>
          <a:p>
            <a:endParaRPr lang="en-US" sz="2400" dirty="0" smtClean="0">
              <a:latin typeface="Arial" charset="0"/>
              <a:ea typeface="Arial" charset="0"/>
              <a:cs typeface="Arial" charset="0"/>
            </a:endParaRPr>
          </a:p>
          <a:p>
            <a:endParaRPr lang="en-US" sz="2400" dirty="0">
              <a:latin typeface="Arial" charset="0"/>
              <a:ea typeface="Arial" charset="0"/>
              <a:cs typeface="Arial" charset="0"/>
            </a:endParaRPr>
          </a:p>
          <a:p>
            <a:endParaRPr lang="en-US" sz="2400" dirty="0">
              <a:latin typeface="Arial" charset="0"/>
              <a:ea typeface="Arial" charset="0"/>
              <a:cs typeface="Arial" charset="0"/>
            </a:endParaRPr>
          </a:p>
        </p:txBody>
      </p:sp>
    </p:spTree>
    <p:extLst>
      <p:ext uri="{BB962C8B-B14F-4D97-AF65-F5344CB8AC3E}">
        <p14:creationId xmlns:p14="http://schemas.microsoft.com/office/powerpoint/2010/main" val="8888648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721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7213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7213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7213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7213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7213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7213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72131">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7213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2131"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2"/>
          <p:cNvSpPr>
            <a:spLocks noGrp="1" noChangeArrowheads="1"/>
          </p:cNvSpPr>
          <p:nvPr>
            <p:ph type="title"/>
          </p:nvPr>
        </p:nvSpPr>
        <p:spPr/>
        <p:txBody>
          <a:bodyPr/>
          <a:lstStyle/>
          <a:p>
            <a:r>
              <a:rPr lang="en-US" sz="2400" dirty="0">
                <a:latin typeface="Helvetica" charset="0"/>
                <a:ea typeface="ＭＳ Ｐゴシック" charset="0"/>
                <a:cs typeface="ＭＳ Ｐゴシック" charset="0"/>
              </a:rPr>
              <a:t>Improving HTTP Performance:</a:t>
            </a:r>
            <a:br>
              <a:rPr lang="en-US" sz="2400" dirty="0">
                <a:latin typeface="Helvetica" charset="0"/>
                <a:ea typeface="ＭＳ Ｐゴシック" charset="0"/>
                <a:cs typeface="ＭＳ Ｐゴシック" charset="0"/>
              </a:rPr>
            </a:br>
            <a:r>
              <a:rPr lang="en-US" sz="3600" dirty="0">
                <a:latin typeface="Helvetica" charset="0"/>
                <a:ea typeface="ＭＳ Ｐゴシック" charset="0"/>
                <a:cs typeface="ＭＳ Ｐゴシック" charset="0"/>
              </a:rPr>
              <a:t> Content Distribution Networks</a:t>
            </a:r>
          </a:p>
        </p:txBody>
      </p:sp>
      <p:sp>
        <p:nvSpPr>
          <p:cNvPr id="99332" name="Rectangle 3"/>
          <p:cNvSpPr>
            <a:spLocks noGrp="1" noChangeArrowheads="1"/>
          </p:cNvSpPr>
          <p:nvPr>
            <p:ph idx="1"/>
          </p:nvPr>
        </p:nvSpPr>
        <p:spPr/>
        <p:txBody>
          <a:bodyPr/>
          <a:lstStyle/>
          <a:p>
            <a:r>
              <a:rPr lang="en-US" sz="2400" b="1" dirty="0">
                <a:latin typeface="Arial" charset="0"/>
                <a:cs typeface="Arial" charset="0"/>
              </a:rPr>
              <a:t>Caching and replication as a </a:t>
            </a:r>
            <a:r>
              <a:rPr lang="en-US" sz="2400" b="1" dirty="0" smtClean="0">
                <a:latin typeface="Arial" charset="0"/>
                <a:cs typeface="Arial" charset="0"/>
              </a:rPr>
              <a:t>service</a:t>
            </a:r>
          </a:p>
          <a:p>
            <a:pPr lvl="8"/>
            <a:endParaRPr lang="en-US" sz="1400" b="1" dirty="0">
              <a:latin typeface="Arial" charset="0"/>
              <a:cs typeface="Arial" charset="0"/>
            </a:endParaRPr>
          </a:p>
          <a:p>
            <a:r>
              <a:rPr lang="en-US" sz="2400" dirty="0">
                <a:latin typeface="Arial" charset="0"/>
                <a:cs typeface="Arial" charset="0"/>
              </a:rPr>
              <a:t>Large-scale distributed storage infrastructure (</a:t>
            </a:r>
            <a:r>
              <a:rPr lang="en-US" sz="2400" dirty="0">
                <a:latin typeface="Arial" charset="0"/>
                <a:ea typeface="Arial" charset="0"/>
                <a:cs typeface="Arial" charset="0"/>
              </a:rPr>
              <a:t>usually) administered by one entity</a:t>
            </a:r>
          </a:p>
          <a:p>
            <a:pPr lvl="1"/>
            <a:r>
              <a:rPr lang="en-US" i="1" dirty="0">
                <a:solidFill>
                  <a:srgbClr val="000090"/>
                </a:solidFill>
                <a:latin typeface="Arial" charset="0"/>
                <a:ea typeface="Arial" charset="0"/>
                <a:cs typeface="Arial" charset="0"/>
              </a:rPr>
              <a:t>e.g.,</a:t>
            </a:r>
            <a:r>
              <a:rPr lang="en-US" dirty="0">
                <a:solidFill>
                  <a:srgbClr val="000090"/>
                </a:solidFill>
                <a:latin typeface="Arial" charset="0"/>
                <a:ea typeface="Arial" charset="0"/>
                <a:cs typeface="Arial" charset="0"/>
              </a:rPr>
              <a:t> </a:t>
            </a:r>
            <a:r>
              <a:rPr lang="en-US" dirty="0" smtClean="0">
                <a:solidFill>
                  <a:srgbClr val="000090"/>
                </a:solidFill>
                <a:latin typeface="Arial" charset="0"/>
                <a:ea typeface="Arial" charset="0"/>
                <a:cs typeface="Arial" charset="0"/>
              </a:rPr>
              <a:t>Akamai has servers in 20,000+ locations</a:t>
            </a:r>
          </a:p>
          <a:p>
            <a:pPr lvl="8"/>
            <a:endParaRPr lang="en-US" dirty="0">
              <a:solidFill>
                <a:srgbClr val="000090"/>
              </a:solidFill>
              <a:latin typeface="Arial" charset="0"/>
              <a:ea typeface="Arial" charset="0"/>
              <a:cs typeface="Arial" charset="0"/>
            </a:endParaRPr>
          </a:p>
          <a:p>
            <a:r>
              <a:rPr lang="en-US" sz="2400" dirty="0">
                <a:latin typeface="Arial" charset="0"/>
                <a:cs typeface="Arial" charset="0"/>
              </a:rPr>
              <a:t>Combination of (pull) caching and (push) replication</a:t>
            </a:r>
          </a:p>
          <a:p>
            <a:pPr lvl="1"/>
            <a:r>
              <a:rPr lang="en-US" b="1" dirty="0" smtClean="0">
                <a:solidFill>
                  <a:srgbClr val="000090"/>
                </a:solidFill>
                <a:latin typeface="Arial" charset="0"/>
                <a:ea typeface="Arial" charset="0"/>
                <a:cs typeface="Arial" charset="0"/>
              </a:rPr>
              <a:t>Pull</a:t>
            </a:r>
            <a:r>
              <a:rPr lang="en-US" b="1" dirty="0">
                <a:solidFill>
                  <a:srgbClr val="000090"/>
                </a:solidFill>
                <a:latin typeface="Arial" charset="0"/>
                <a:ea typeface="Arial" charset="0"/>
                <a:cs typeface="Arial" charset="0"/>
              </a:rPr>
              <a:t>:</a:t>
            </a:r>
            <a:r>
              <a:rPr lang="en-US" dirty="0">
                <a:solidFill>
                  <a:srgbClr val="000090"/>
                </a:solidFill>
                <a:latin typeface="Arial" charset="0"/>
                <a:ea typeface="Arial" charset="0"/>
                <a:cs typeface="Arial" charset="0"/>
              </a:rPr>
              <a:t>  Direct result of clients</a:t>
            </a:r>
            <a:r>
              <a:rPr lang="ja-JP" altLang="en-US" dirty="0">
                <a:solidFill>
                  <a:srgbClr val="000090"/>
                </a:solidFill>
                <a:latin typeface="Arial" charset="0"/>
                <a:ea typeface="Arial" charset="0"/>
                <a:cs typeface="Arial" charset="0"/>
              </a:rPr>
              <a:t>’</a:t>
            </a:r>
            <a:r>
              <a:rPr lang="en-US" dirty="0">
                <a:solidFill>
                  <a:srgbClr val="000090"/>
                </a:solidFill>
                <a:latin typeface="Arial" charset="0"/>
                <a:ea typeface="Arial" charset="0"/>
                <a:cs typeface="Arial" charset="0"/>
              </a:rPr>
              <a:t> requests </a:t>
            </a:r>
          </a:p>
          <a:p>
            <a:pPr lvl="1"/>
            <a:r>
              <a:rPr lang="en-US" b="1" dirty="0">
                <a:solidFill>
                  <a:srgbClr val="000090"/>
                </a:solidFill>
                <a:latin typeface="Arial" charset="0"/>
                <a:ea typeface="Arial" charset="0"/>
                <a:cs typeface="Arial" charset="0"/>
              </a:rPr>
              <a:t>Push:  </a:t>
            </a:r>
            <a:r>
              <a:rPr lang="en-US" dirty="0">
                <a:solidFill>
                  <a:srgbClr val="000090"/>
                </a:solidFill>
                <a:latin typeface="Arial" charset="0"/>
                <a:ea typeface="Arial" charset="0"/>
                <a:cs typeface="Arial" charset="0"/>
              </a:rPr>
              <a:t>Expectation of high access </a:t>
            </a:r>
            <a:r>
              <a:rPr lang="en-US" dirty="0" smtClean="0">
                <a:solidFill>
                  <a:srgbClr val="000090"/>
                </a:solidFill>
                <a:latin typeface="Arial" charset="0"/>
                <a:ea typeface="Arial" charset="0"/>
                <a:cs typeface="Arial" charset="0"/>
              </a:rPr>
              <a:t>rate</a:t>
            </a:r>
          </a:p>
          <a:p>
            <a:pPr lvl="7"/>
            <a:endParaRPr lang="en-US" dirty="0">
              <a:solidFill>
                <a:srgbClr val="000090"/>
              </a:solidFill>
              <a:latin typeface="Arial" charset="0"/>
              <a:ea typeface="Arial" charset="0"/>
              <a:cs typeface="Arial" charset="0"/>
            </a:endParaRPr>
          </a:p>
          <a:p>
            <a:r>
              <a:rPr lang="en-US" sz="2400" dirty="0">
                <a:latin typeface="Arial" charset="0"/>
                <a:cs typeface="Arial" charset="0"/>
              </a:rPr>
              <a:t>Also do some processing</a:t>
            </a:r>
          </a:p>
          <a:p>
            <a:pPr lvl="1"/>
            <a:r>
              <a:rPr lang="en-US" dirty="0">
                <a:solidFill>
                  <a:srgbClr val="000090"/>
                </a:solidFill>
                <a:latin typeface="Arial" charset="0"/>
                <a:ea typeface="Arial" charset="0"/>
                <a:cs typeface="Arial" charset="0"/>
              </a:rPr>
              <a:t>Handle </a:t>
            </a:r>
            <a:r>
              <a:rPr lang="en-US" i="1" dirty="0">
                <a:solidFill>
                  <a:srgbClr val="000090"/>
                </a:solidFill>
                <a:latin typeface="Arial" charset="0"/>
                <a:ea typeface="Arial" charset="0"/>
                <a:cs typeface="Arial" charset="0"/>
              </a:rPr>
              <a:t>dynamic</a:t>
            </a:r>
            <a:r>
              <a:rPr lang="en-US" dirty="0">
                <a:solidFill>
                  <a:srgbClr val="000090"/>
                </a:solidFill>
                <a:latin typeface="Arial" charset="0"/>
                <a:ea typeface="Arial" charset="0"/>
                <a:cs typeface="Arial" charset="0"/>
              </a:rPr>
              <a:t> web pages</a:t>
            </a:r>
          </a:p>
          <a:p>
            <a:pPr lvl="1"/>
            <a:r>
              <a:rPr lang="en-US" i="1" dirty="0">
                <a:solidFill>
                  <a:srgbClr val="000090"/>
                </a:solidFill>
                <a:latin typeface="Arial" charset="0"/>
                <a:ea typeface="Arial" charset="0"/>
                <a:cs typeface="Arial" charset="0"/>
              </a:rPr>
              <a:t>Transcoding</a:t>
            </a:r>
            <a:r>
              <a:rPr lang="en-US" dirty="0">
                <a:solidFill>
                  <a:srgbClr val="000090"/>
                </a:solidFill>
                <a:latin typeface="Arial" charset="0"/>
                <a:ea typeface="Arial" charset="0"/>
                <a:cs typeface="Arial" charset="0"/>
              </a:rPr>
              <a:t> </a:t>
            </a:r>
          </a:p>
          <a:p>
            <a:pPr lvl="1">
              <a:buFont typeface="Helvetica" charset="0"/>
              <a:buNone/>
            </a:pPr>
            <a:r>
              <a:rPr lang="en-US" dirty="0">
                <a:solidFill>
                  <a:srgbClr val="000090"/>
                </a:solidFill>
                <a:latin typeface="Arial" charset="0"/>
                <a:ea typeface="Arial" charset="0"/>
                <a:cs typeface="Arial" charset="0"/>
              </a:rPr>
              <a:t>	</a:t>
            </a:r>
            <a:r>
              <a:rPr lang="en-US" dirty="0">
                <a:latin typeface="Arial" charset="0"/>
                <a:ea typeface="Arial" charset="0"/>
                <a:cs typeface="Arial" charset="0"/>
              </a:rPr>
              <a:t> 		</a:t>
            </a:r>
          </a:p>
        </p:txBody>
      </p:sp>
    </p:spTree>
    <p:extLst>
      <p:ext uri="{BB962C8B-B14F-4D97-AF65-F5344CB8AC3E}">
        <p14:creationId xmlns:p14="http://schemas.microsoft.com/office/powerpoint/2010/main" val="7060309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3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933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9332">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9332">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9332">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9332">
                                            <p:txEl>
                                              <p:pRg st="7" end="7"/>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9332">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9332">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9332">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933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2"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2"/>
          <p:cNvSpPr>
            <a:spLocks noGrp="1" noChangeArrowheads="1"/>
          </p:cNvSpPr>
          <p:nvPr>
            <p:ph type="title"/>
          </p:nvPr>
        </p:nvSpPr>
        <p:spPr/>
        <p:txBody>
          <a:bodyPr/>
          <a:lstStyle/>
          <a:p>
            <a:r>
              <a:rPr lang="en-US" sz="2400" dirty="0">
                <a:latin typeface="Helvetica" charset="0"/>
                <a:ea typeface="ＭＳ Ｐゴシック" charset="0"/>
                <a:cs typeface="ＭＳ Ｐゴシック" charset="0"/>
              </a:rPr>
              <a:t>Improving HTTP Performance:</a:t>
            </a:r>
            <a:br>
              <a:rPr lang="en-US" sz="2400" dirty="0">
                <a:latin typeface="Helvetica" charset="0"/>
                <a:ea typeface="ＭＳ Ｐゴシック" charset="0"/>
                <a:cs typeface="ＭＳ Ｐゴシック" charset="0"/>
              </a:rPr>
            </a:br>
            <a:r>
              <a:rPr lang="en-US" sz="3600" dirty="0">
                <a:latin typeface="Helvetica" charset="0"/>
                <a:ea typeface="ＭＳ Ｐゴシック" charset="0"/>
                <a:cs typeface="ＭＳ Ｐゴシック" charset="0"/>
              </a:rPr>
              <a:t>CDN Example – Akamai</a:t>
            </a:r>
          </a:p>
        </p:txBody>
      </p:sp>
      <p:sp>
        <p:nvSpPr>
          <p:cNvPr id="1092611" name="Rectangle 3"/>
          <p:cNvSpPr>
            <a:spLocks noGrp="1" noChangeArrowheads="1"/>
          </p:cNvSpPr>
          <p:nvPr>
            <p:ph idx="1"/>
          </p:nvPr>
        </p:nvSpPr>
        <p:spPr/>
        <p:txBody>
          <a:bodyPr/>
          <a:lstStyle/>
          <a:p>
            <a:r>
              <a:rPr lang="en-US" sz="2400" dirty="0">
                <a:latin typeface="Arial" charset="0"/>
                <a:cs typeface="Arial" charset="0"/>
              </a:rPr>
              <a:t>Akamai creates new domain names for each client</a:t>
            </a:r>
          </a:p>
          <a:p>
            <a:pPr lvl="1"/>
            <a:r>
              <a:rPr lang="en-US" sz="2000" dirty="0">
                <a:latin typeface="Arial" charset="0"/>
                <a:ea typeface="Arial" charset="0"/>
                <a:cs typeface="Arial" charset="0"/>
              </a:rPr>
              <a:t>e.g., </a:t>
            </a:r>
            <a:r>
              <a:rPr lang="en-US" sz="1800" i="1" dirty="0">
                <a:solidFill>
                  <a:srgbClr val="0E04D6"/>
                </a:solidFill>
                <a:latin typeface="Arial" charset="0"/>
                <a:ea typeface="Arial" charset="0"/>
                <a:cs typeface="Arial" charset="0"/>
              </a:rPr>
              <a:t>a128.g.akamai.net </a:t>
            </a:r>
            <a:r>
              <a:rPr lang="en-US" sz="2000" dirty="0">
                <a:latin typeface="Arial" charset="0"/>
                <a:ea typeface="Arial" charset="0"/>
                <a:cs typeface="Arial" charset="0"/>
              </a:rPr>
              <a:t>for</a:t>
            </a:r>
            <a:r>
              <a:rPr lang="en-US" sz="1800" i="1" dirty="0">
                <a:solidFill>
                  <a:srgbClr val="0E04D6"/>
                </a:solidFill>
                <a:latin typeface="Arial" charset="0"/>
                <a:ea typeface="Arial" charset="0"/>
                <a:cs typeface="Arial" charset="0"/>
              </a:rPr>
              <a:t> </a:t>
            </a:r>
            <a:r>
              <a:rPr lang="en-US" sz="1800" i="1" dirty="0" err="1" smtClean="0">
                <a:solidFill>
                  <a:srgbClr val="0E04D6"/>
                </a:solidFill>
                <a:latin typeface="Arial" charset="0"/>
                <a:ea typeface="Arial" charset="0"/>
                <a:cs typeface="Arial" charset="0"/>
              </a:rPr>
              <a:t>cnn.com</a:t>
            </a:r>
            <a:endParaRPr lang="en-US" sz="1800" i="1" dirty="0">
              <a:solidFill>
                <a:srgbClr val="0E04D6"/>
              </a:solidFill>
              <a:latin typeface="Arial" charset="0"/>
              <a:ea typeface="Arial" charset="0"/>
              <a:cs typeface="Arial" charset="0"/>
            </a:endParaRPr>
          </a:p>
          <a:p>
            <a:pPr lvl="3"/>
            <a:endParaRPr lang="en-US" sz="1400" dirty="0">
              <a:solidFill>
                <a:srgbClr val="0E04D6"/>
              </a:solidFill>
              <a:latin typeface="Arial" charset="0"/>
              <a:ea typeface="Arial" charset="0"/>
              <a:cs typeface="Arial" charset="0"/>
            </a:endParaRPr>
          </a:p>
          <a:p>
            <a:r>
              <a:rPr lang="en-US" sz="2400" dirty="0">
                <a:latin typeface="Arial" charset="0"/>
                <a:cs typeface="Arial" charset="0"/>
              </a:rPr>
              <a:t>The CDN’s DNS servers are authoritative for the new </a:t>
            </a:r>
            <a:r>
              <a:rPr lang="en-US" sz="2400" dirty="0" smtClean="0">
                <a:latin typeface="Arial" charset="0"/>
                <a:cs typeface="Arial" charset="0"/>
              </a:rPr>
              <a:t>domains</a:t>
            </a:r>
            <a:endParaRPr lang="en-US" sz="2400" dirty="0">
              <a:latin typeface="Arial" charset="0"/>
              <a:cs typeface="Arial" charset="0"/>
            </a:endParaRPr>
          </a:p>
          <a:p>
            <a:pPr lvl="3"/>
            <a:endParaRPr lang="en-US" sz="1400" dirty="0">
              <a:latin typeface="Arial" charset="0"/>
              <a:cs typeface="Arial" charset="0"/>
            </a:endParaRPr>
          </a:p>
          <a:p>
            <a:r>
              <a:rPr lang="en-US" sz="2400" dirty="0">
                <a:latin typeface="Arial" charset="0"/>
                <a:cs typeface="Arial" charset="0"/>
              </a:rPr>
              <a:t>The client content provider modifies its content so that embedded URLs reference the new domains.</a:t>
            </a:r>
          </a:p>
          <a:p>
            <a:pPr lvl="1"/>
            <a:r>
              <a:rPr lang="ja-JP" altLang="en-US" sz="2000" dirty="0">
                <a:latin typeface="Arial" charset="0"/>
                <a:ea typeface="Arial" charset="0"/>
                <a:cs typeface="Arial" charset="0"/>
              </a:rPr>
              <a:t>“</a:t>
            </a:r>
            <a:r>
              <a:rPr lang="en-US" sz="2000" dirty="0" err="1">
                <a:latin typeface="Arial" charset="0"/>
                <a:ea typeface="Arial" charset="0"/>
                <a:cs typeface="Arial" charset="0"/>
              </a:rPr>
              <a:t>Akamaize</a:t>
            </a:r>
            <a:r>
              <a:rPr lang="ja-JP" altLang="en-US" sz="2000" dirty="0">
                <a:latin typeface="Arial" charset="0"/>
                <a:ea typeface="Arial" charset="0"/>
                <a:cs typeface="Arial" charset="0"/>
              </a:rPr>
              <a:t>”</a:t>
            </a:r>
            <a:r>
              <a:rPr lang="en-US" sz="2000" dirty="0">
                <a:latin typeface="Arial" charset="0"/>
                <a:ea typeface="Arial" charset="0"/>
                <a:cs typeface="Arial" charset="0"/>
              </a:rPr>
              <a:t> content</a:t>
            </a:r>
          </a:p>
          <a:p>
            <a:pPr lvl="1"/>
            <a:r>
              <a:rPr lang="en-US" sz="2000" dirty="0">
                <a:latin typeface="Arial" charset="0"/>
                <a:ea typeface="Arial" charset="0"/>
                <a:cs typeface="Arial" charset="0"/>
              </a:rPr>
              <a:t>e.g.: </a:t>
            </a:r>
            <a:r>
              <a:rPr lang="en-US" sz="1800" i="1" dirty="0">
                <a:solidFill>
                  <a:srgbClr val="0E04D6"/>
                </a:solidFill>
                <a:latin typeface="Arial" charset="0"/>
                <a:ea typeface="Arial" charset="0"/>
                <a:cs typeface="Arial" charset="0"/>
              </a:rPr>
              <a:t>http://</a:t>
            </a:r>
            <a:r>
              <a:rPr lang="en-US" sz="1800" i="1" dirty="0" err="1">
                <a:solidFill>
                  <a:srgbClr val="0E04D6"/>
                </a:solidFill>
                <a:latin typeface="Arial" charset="0"/>
                <a:ea typeface="Arial" charset="0"/>
                <a:cs typeface="Arial" charset="0"/>
              </a:rPr>
              <a:t>www.cnn.com</a:t>
            </a:r>
            <a:r>
              <a:rPr lang="en-US" sz="1800" i="1" dirty="0">
                <a:solidFill>
                  <a:srgbClr val="0E04D6"/>
                </a:solidFill>
                <a:latin typeface="Arial" charset="0"/>
                <a:ea typeface="Arial" charset="0"/>
                <a:cs typeface="Arial" charset="0"/>
              </a:rPr>
              <a:t>/image-of-the-</a:t>
            </a:r>
            <a:r>
              <a:rPr lang="en-US" sz="1800" i="1" dirty="0" err="1">
                <a:solidFill>
                  <a:srgbClr val="0E04D6"/>
                </a:solidFill>
                <a:latin typeface="Arial" charset="0"/>
                <a:ea typeface="Arial" charset="0"/>
                <a:cs typeface="Arial" charset="0"/>
              </a:rPr>
              <a:t>day.gif</a:t>
            </a:r>
            <a:r>
              <a:rPr lang="en-US" sz="2000" dirty="0">
                <a:latin typeface="Arial" charset="0"/>
                <a:ea typeface="Arial" charset="0"/>
                <a:cs typeface="Arial" charset="0"/>
              </a:rPr>
              <a:t> becomes </a:t>
            </a:r>
            <a:r>
              <a:rPr lang="en-US" sz="1800" i="1" dirty="0">
                <a:solidFill>
                  <a:srgbClr val="0E04D6"/>
                </a:solidFill>
                <a:latin typeface="Arial" charset="0"/>
                <a:ea typeface="Arial" charset="0"/>
                <a:cs typeface="Arial" charset="0"/>
              </a:rPr>
              <a:t>http://a128.g.akamai.net/image-of-the-</a:t>
            </a:r>
            <a:r>
              <a:rPr lang="en-US" sz="1800" i="1" dirty="0" err="1">
                <a:solidFill>
                  <a:srgbClr val="0E04D6"/>
                </a:solidFill>
                <a:latin typeface="Arial" charset="0"/>
                <a:ea typeface="Arial" charset="0"/>
                <a:cs typeface="Arial" charset="0"/>
              </a:rPr>
              <a:t>day.gif</a:t>
            </a:r>
            <a:r>
              <a:rPr lang="en-US" sz="1800" i="1" dirty="0">
                <a:solidFill>
                  <a:srgbClr val="0E04D6"/>
                </a:solidFill>
                <a:latin typeface="Arial" charset="0"/>
                <a:ea typeface="Arial" charset="0"/>
                <a:cs typeface="Arial" charset="0"/>
              </a:rPr>
              <a:t/>
            </a:r>
            <a:br>
              <a:rPr lang="en-US" sz="1800" i="1" dirty="0">
                <a:solidFill>
                  <a:srgbClr val="0E04D6"/>
                </a:solidFill>
                <a:latin typeface="Arial" charset="0"/>
                <a:ea typeface="Arial" charset="0"/>
                <a:cs typeface="Arial" charset="0"/>
              </a:rPr>
            </a:br>
            <a:r>
              <a:rPr lang="en-US" sz="1800" i="1" dirty="0" smtClean="0">
                <a:solidFill>
                  <a:srgbClr val="0E04D6"/>
                </a:solidFill>
                <a:latin typeface="Arial" charset="0"/>
                <a:ea typeface="Arial" charset="0"/>
                <a:cs typeface="Arial" charset="0"/>
              </a:rPr>
              <a:t>		</a:t>
            </a:r>
            <a:endParaRPr lang="en-US" sz="1800" i="1" dirty="0">
              <a:solidFill>
                <a:srgbClr val="0E04D6"/>
              </a:solidFill>
              <a:latin typeface="Arial" charset="0"/>
              <a:ea typeface="Arial" charset="0"/>
              <a:cs typeface="Arial" charset="0"/>
            </a:endParaRPr>
          </a:p>
          <a:p>
            <a:r>
              <a:rPr lang="en-US" sz="2400" dirty="0" smtClean="0">
                <a:solidFill>
                  <a:srgbClr val="FF0000"/>
                </a:solidFill>
                <a:latin typeface="Arial" charset="0"/>
                <a:ea typeface="Arial" charset="0"/>
                <a:cs typeface="Arial" charset="0"/>
              </a:rPr>
              <a:t>Embedded links </a:t>
            </a:r>
            <a:r>
              <a:rPr lang="en-US" sz="2400" dirty="0">
                <a:solidFill>
                  <a:srgbClr val="FF0000"/>
                </a:solidFill>
                <a:latin typeface="Arial" charset="0"/>
                <a:ea typeface="Arial" charset="0"/>
                <a:cs typeface="Arial" charset="0"/>
              </a:rPr>
              <a:t>now sent to CDN’s infrastructure</a:t>
            </a:r>
            <a:r>
              <a:rPr lang="en-US" sz="2400" dirty="0" smtClean="0">
                <a:solidFill>
                  <a:srgbClr val="FF0000"/>
                </a:solidFill>
                <a:latin typeface="Arial" charset="0"/>
                <a:ea typeface="Arial" charset="0"/>
                <a:cs typeface="Arial" charset="0"/>
              </a:rPr>
              <a:t>…</a:t>
            </a:r>
          </a:p>
          <a:p>
            <a:pPr lvl="1"/>
            <a:r>
              <a:rPr lang="en-US" sz="2000" dirty="0" smtClean="0">
                <a:latin typeface="Arial" charset="0"/>
                <a:ea typeface="Arial" charset="0"/>
                <a:cs typeface="Arial" charset="0"/>
              </a:rPr>
              <a:t>Initial request goes to CNN</a:t>
            </a:r>
          </a:p>
          <a:p>
            <a:pPr lvl="1"/>
            <a:r>
              <a:rPr lang="en-US" sz="2000" dirty="0" smtClean="0">
                <a:latin typeface="Arial" charset="0"/>
                <a:ea typeface="Arial" charset="0"/>
                <a:cs typeface="Arial" charset="0"/>
              </a:rPr>
              <a:t>But embedded links go to Akamai</a:t>
            </a:r>
            <a:endParaRPr lang="en-US" sz="2000" dirty="0">
              <a:latin typeface="Arial" charset="0"/>
              <a:ea typeface="Arial" charset="0"/>
              <a:cs typeface="Arial" charset="0"/>
            </a:endParaRPr>
          </a:p>
        </p:txBody>
      </p:sp>
    </p:spTree>
    <p:extLst>
      <p:ext uri="{BB962C8B-B14F-4D97-AF65-F5344CB8AC3E}">
        <p14:creationId xmlns:p14="http://schemas.microsoft.com/office/powerpoint/2010/main" val="6139912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926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9261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92611">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9261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9261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92611">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92611">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92611">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9261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2611"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2"/>
          <p:cNvSpPr>
            <a:spLocks noGrp="1" noChangeArrowheads="1"/>
          </p:cNvSpPr>
          <p:nvPr>
            <p:ph type="title"/>
          </p:nvPr>
        </p:nvSpPr>
        <p:spPr/>
        <p:txBody>
          <a:bodyPr/>
          <a:lstStyle/>
          <a:p>
            <a:r>
              <a:rPr lang="en-US" sz="2400" dirty="0">
                <a:latin typeface="Helvetica" charset="0"/>
                <a:ea typeface="ＭＳ Ｐゴシック" charset="0"/>
                <a:cs typeface="ＭＳ Ｐゴシック" charset="0"/>
              </a:rPr>
              <a:t/>
            </a:r>
            <a:br>
              <a:rPr lang="en-US" sz="2400" dirty="0">
                <a:latin typeface="Helvetica" charset="0"/>
                <a:ea typeface="ＭＳ Ｐゴシック" charset="0"/>
                <a:cs typeface="ＭＳ Ｐゴシック" charset="0"/>
              </a:rPr>
            </a:br>
            <a:r>
              <a:rPr lang="en-US" sz="3600" dirty="0">
                <a:latin typeface="Helvetica" charset="0"/>
                <a:ea typeface="ＭＳ Ｐゴシック" charset="0"/>
                <a:cs typeface="ＭＳ Ｐゴシック" charset="0"/>
              </a:rPr>
              <a:t>Cost-Effective Content Delivery</a:t>
            </a:r>
          </a:p>
        </p:txBody>
      </p:sp>
      <p:sp>
        <p:nvSpPr>
          <p:cNvPr id="1092611" name="Rectangle 3"/>
          <p:cNvSpPr>
            <a:spLocks noGrp="1" noChangeArrowheads="1"/>
          </p:cNvSpPr>
          <p:nvPr>
            <p:ph idx="1"/>
          </p:nvPr>
        </p:nvSpPr>
        <p:spPr/>
        <p:txBody>
          <a:bodyPr/>
          <a:lstStyle/>
          <a:p>
            <a:r>
              <a:rPr lang="en-US" dirty="0" smtClean="0">
                <a:latin typeface="Arial" charset="0"/>
                <a:cs typeface="Arial" charset="0"/>
              </a:rPr>
              <a:t>General theme: multiple sites hosted on shared physical infrastructure </a:t>
            </a:r>
          </a:p>
          <a:p>
            <a:pPr lvl="1"/>
            <a:r>
              <a:rPr lang="en-US" dirty="0">
                <a:latin typeface="Arial" charset="0"/>
                <a:cs typeface="Arial" charset="0"/>
              </a:rPr>
              <a:t>E</a:t>
            </a:r>
            <a:r>
              <a:rPr lang="en-US" dirty="0" smtClean="0">
                <a:latin typeface="Arial" charset="0"/>
                <a:cs typeface="Arial" charset="0"/>
              </a:rPr>
              <a:t>fficiency of statistical multiplexing</a:t>
            </a:r>
          </a:p>
          <a:p>
            <a:pPr lvl="1"/>
            <a:r>
              <a:rPr lang="en-US" dirty="0">
                <a:latin typeface="Arial" charset="0"/>
                <a:cs typeface="Arial" charset="0"/>
              </a:rPr>
              <a:t>E</a:t>
            </a:r>
            <a:r>
              <a:rPr lang="en-US" dirty="0" smtClean="0">
                <a:latin typeface="Arial" charset="0"/>
                <a:cs typeface="Arial" charset="0"/>
              </a:rPr>
              <a:t>conomies of scale (volume pricing, </a:t>
            </a:r>
            <a:r>
              <a:rPr lang="en-US" i="1" dirty="0" smtClean="0">
                <a:latin typeface="Arial" charset="0"/>
                <a:cs typeface="Arial" charset="0"/>
              </a:rPr>
              <a:t>etc.</a:t>
            </a:r>
            <a:r>
              <a:rPr lang="en-US" dirty="0" smtClean="0">
                <a:latin typeface="Arial" charset="0"/>
                <a:cs typeface="Arial" charset="0"/>
              </a:rPr>
              <a:t>)</a:t>
            </a:r>
          </a:p>
          <a:p>
            <a:pPr lvl="1"/>
            <a:r>
              <a:rPr lang="en-US" dirty="0">
                <a:latin typeface="Arial" charset="0"/>
                <a:cs typeface="Arial" charset="0"/>
              </a:rPr>
              <a:t>A</a:t>
            </a:r>
            <a:r>
              <a:rPr lang="en-US" dirty="0" smtClean="0">
                <a:latin typeface="Arial" charset="0"/>
                <a:cs typeface="Arial" charset="0"/>
              </a:rPr>
              <a:t>mortization of human operator costs </a:t>
            </a:r>
          </a:p>
          <a:p>
            <a:pPr marL="0" indent="0">
              <a:buNone/>
            </a:pPr>
            <a:endParaRPr lang="en-US" dirty="0" smtClean="0">
              <a:latin typeface="Arial" charset="0"/>
              <a:cs typeface="Arial" charset="0"/>
            </a:endParaRPr>
          </a:p>
          <a:p>
            <a:r>
              <a:rPr lang="en-US" dirty="0" smtClean="0">
                <a:latin typeface="Arial" charset="0"/>
                <a:cs typeface="Arial" charset="0"/>
              </a:rPr>
              <a:t>Examples: </a:t>
            </a:r>
          </a:p>
          <a:p>
            <a:pPr lvl="1"/>
            <a:r>
              <a:rPr lang="en-US" dirty="0" smtClean="0">
                <a:latin typeface="Arial" charset="0"/>
                <a:cs typeface="Arial" charset="0"/>
              </a:rPr>
              <a:t>Web hosting companies </a:t>
            </a:r>
          </a:p>
          <a:p>
            <a:pPr lvl="1"/>
            <a:r>
              <a:rPr lang="en-US" dirty="0" smtClean="0">
                <a:latin typeface="Arial" charset="0"/>
                <a:cs typeface="Arial" charset="0"/>
              </a:rPr>
              <a:t>CDNs</a:t>
            </a:r>
          </a:p>
          <a:p>
            <a:pPr lvl="1"/>
            <a:r>
              <a:rPr lang="en-US" dirty="0" smtClean="0">
                <a:latin typeface="Arial" charset="0"/>
                <a:cs typeface="Arial" charset="0"/>
              </a:rPr>
              <a:t>Cloud infrastructure</a:t>
            </a:r>
          </a:p>
        </p:txBody>
      </p:sp>
    </p:spTree>
    <p:extLst>
      <p:ext uri="{BB962C8B-B14F-4D97-AF65-F5344CB8AC3E}">
        <p14:creationId xmlns:p14="http://schemas.microsoft.com/office/powerpoint/2010/main" val="2128566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926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926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9261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9261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9261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9261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92611">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926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2611"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mtClean="0"/>
              <a:t>Any Questions?</a:t>
            </a:r>
            <a:endParaRPr lang="en-US"/>
          </a:p>
        </p:txBody>
      </p:sp>
      <p:sp>
        <p:nvSpPr>
          <p:cNvPr id="6" name="Subtitle 5"/>
          <p:cNvSpPr>
            <a:spLocks noGrp="1"/>
          </p:cNvSpPr>
          <p:nvPr>
            <p:ph type="subTitle" idx="1"/>
          </p:nvPr>
        </p:nvSpPr>
        <p:spPr/>
        <p:txBody>
          <a:bodyPr/>
          <a:lstStyle/>
          <a:p>
            <a:endParaRPr lang="en-US" dirty="0" smtClean="0"/>
          </a:p>
        </p:txBody>
      </p:sp>
      <p:sp>
        <p:nvSpPr>
          <p:cNvPr id="4" name="Slide Number Placeholder 3"/>
          <p:cNvSpPr>
            <a:spLocks noGrp="1"/>
          </p:cNvSpPr>
          <p:nvPr>
            <p:ph type="sldNum" sz="quarter" idx="12"/>
          </p:nvPr>
        </p:nvSpPr>
        <p:spPr/>
        <p:txBody>
          <a:bodyPr/>
          <a:lstStyle/>
          <a:p>
            <a:pPr>
              <a:defRPr/>
            </a:pPr>
            <a:fld id="{959EA10F-1B2C-564A-8529-6A1B9B53CF72}" type="slidenum">
              <a:rPr lang="en-US" altLang="en-US" smtClean="0"/>
              <a:pPr>
                <a:defRPr/>
              </a:pPr>
              <a:t>64</a:t>
            </a:fld>
            <a:endParaRPr lang="en-US" altLang="en-US"/>
          </a:p>
        </p:txBody>
      </p:sp>
    </p:spTree>
    <p:extLst>
      <p:ext uri="{BB962C8B-B14F-4D97-AF65-F5344CB8AC3E}">
        <p14:creationId xmlns:p14="http://schemas.microsoft.com/office/powerpoint/2010/main" val="2002725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ctrTitle"/>
          </p:nvPr>
        </p:nvSpPr>
        <p:spPr/>
        <p:txBody>
          <a:bodyPr/>
          <a:lstStyle/>
          <a:p>
            <a:r>
              <a:rPr lang="en-US" dirty="0">
                <a:latin typeface="Helvetica" charset="0"/>
                <a:ea typeface="ＭＳ Ｐゴシック" charset="0"/>
                <a:cs typeface="ＭＳ Ｐゴシック" charset="0"/>
              </a:rPr>
              <a:t>Network Control Messages</a:t>
            </a:r>
            <a:br>
              <a:rPr lang="en-US" dirty="0">
                <a:latin typeface="Helvetica" charset="0"/>
                <a:ea typeface="ＭＳ Ｐゴシック" charset="0"/>
                <a:cs typeface="ＭＳ Ｐゴシック" charset="0"/>
              </a:rPr>
            </a:br>
            <a:r>
              <a:rPr lang="en-US" dirty="0">
                <a:latin typeface="Helvetica" charset="0"/>
                <a:ea typeface="ＭＳ Ｐゴシック" charset="0"/>
                <a:cs typeface="ＭＳ Ｐゴシック" charset="0"/>
              </a:rPr>
              <a:t>	</a:t>
            </a:r>
            <a:endParaRPr lang="en-US" i="1" dirty="0">
              <a:latin typeface="Helvetica" charset="0"/>
              <a:ea typeface="ＭＳ Ｐゴシック" charset="0"/>
              <a:cs typeface="ＭＳ Ｐゴシック" charset="0"/>
            </a:endParaRPr>
          </a:p>
        </p:txBody>
      </p:sp>
      <p:sp>
        <p:nvSpPr>
          <p:cNvPr id="3" name="Subtitle 2"/>
          <p:cNvSpPr>
            <a:spLocks noGrp="1"/>
          </p:cNvSpPr>
          <p:nvPr>
            <p:ph type="subTitle" idx="1"/>
          </p:nvPr>
        </p:nvSpPr>
        <p:spPr/>
        <p:txBody>
          <a:bodyPr/>
          <a:lstStyle/>
          <a:p>
            <a:r>
              <a:rPr lang="en-US" i="1" dirty="0">
                <a:latin typeface="Helvetica" charset="0"/>
                <a:ea typeface="ＭＳ Ｐゴシック" charset="0"/>
                <a:cs typeface="ＭＳ Ｐゴシック" charset="0"/>
              </a:rPr>
              <a:t>(and how to use them for discovery)</a:t>
            </a:r>
            <a:endParaRPr lang="en-US" dirty="0"/>
          </a:p>
        </p:txBody>
      </p:sp>
      <p:sp>
        <p:nvSpPr>
          <p:cNvPr id="77828"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E7C5C73C-5D31-9245-9D4F-9CBF99536007}" type="slidenum">
              <a:rPr lang="en-US" sz="1400" b="0">
                <a:latin typeface="Times New Roman" charset="0"/>
              </a:rPr>
              <a:pPr eaLnBrk="1" hangingPunct="1"/>
              <a:t>65</a:t>
            </a:fld>
            <a:endParaRPr lang="en-US" sz="1400" b="0">
              <a:latin typeface="Times New Roman" charset="0"/>
            </a:endParaRPr>
          </a:p>
        </p:txBody>
      </p:sp>
    </p:spTree>
    <p:extLst>
      <p:ext uri="{BB962C8B-B14F-4D97-AF65-F5344CB8AC3E}">
        <p14:creationId xmlns:p14="http://schemas.microsoft.com/office/powerpoint/2010/main" val="2012060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ICMP</a:t>
            </a:r>
            <a:endParaRPr lang="en-US" dirty="0"/>
          </a:p>
        </p:txBody>
      </p:sp>
      <p:sp>
        <p:nvSpPr>
          <p:cNvPr id="3" name="Content Placeholder 2"/>
          <p:cNvSpPr>
            <a:spLocks noGrp="1"/>
          </p:cNvSpPr>
          <p:nvPr>
            <p:ph idx="1"/>
          </p:nvPr>
        </p:nvSpPr>
        <p:spPr/>
        <p:txBody>
          <a:bodyPr/>
          <a:lstStyle/>
          <a:p>
            <a:r>
              <a:rPr lang="en-US" dirty="0" smtClean="0"/>
              <a:t>ICMP = Internet Control Message Protocol</a:t>
            </a:r>
          </a:p>
          <a:p>
            <a:pPr lvl="1"/>
            <a:r>
              <a:rPr lang="en-US" dirty="0" smtClean="0"/>
              <a:t>Sent by routers (or hosts) to report trouble</a:t>
            </a:r>
          </a:p>
          <a:p>
            <a:endParaRPr lang="en-US" dirty="0"/>
          </a:p>
          <a:p>
            <a:r>
              <a:rPr lang="en-US" dirty="0" smtClean="0"/>
              <a:t>ICMP intended to tell host about network problems</a:t>
            </a:r>
          </a:p>
          <a:p>
            <a:pPr lvl="1"/>
            <a:r>
              <a:rPr lang="en-US" b="1" dirty="0" smtClean="0"/>
              <a:t>Diagnosis</a:t>
            </a:r>
          </a:p>
          <a:p>
            <a:pPr lvl="1"/>
            <a:r>
              <a:rPr lang="en-US" dirty="0" smtClean="0"/>
              <a:t>Won’t say more about this….</a:t>
            </a:r>
          </a:p>
          <a:p>
            <a:endParaRPr lang="en-US" dirty="0"/>
          </a:p>
          <a:p>
            <a:r>
              <a:rPr lang="en-US" dirty="0" smtClean="0"/>
              <a:t>Can exploit ICMP to elicit network information</a:t>
            </a:r>
          </a:p>
          <a:p>
            <a:pPr lvl="1"/>
            <a:r>
              <a:rPr lang="en-US" b="1" dirty="0" smtClean="0"/>
              <a:t>Discovery</a:t>
            </a:r>
          </a:p>
          <a:p>
            <a:pPr lvl="1"/>
            <a:r>
              <a:rPr lang="en-US" dirty="0" smtClean="0"/>
              <a:t>Will focus on this….</a:t>
            </a:r>
            <a:endParaRPr lang="en-US" dirty="0"/>
          </a:p>
        </p:txBody>
      </p:sp>
      <p:sp>
        <p:nvSpPr>
          <p:cNvPr id="4" name="Slide Number Placeholder 3"/>
          <p:cNvSpPr>
            <a:spLocks noGrp="1"/>
          </p:cNvSpPr>
          <p:nvPr>
            <p:ph type="sldNum" sz="quarter" idx="12"/>
          </p:nvPr>
        </p:nvSpPr>
        <p:spPr/>
        <p:txBody>
          <a:bodyPr/>
          <a:lstStyle/>
          <a:p>
            <a:fld id="{104A0A2D-594B-8E49-B425-D639F4F9ACCA}" type="slidenum">
              <a:rPr lang="en-US" smtClean="0">
                <a:solidFill>
                  <a:srgbClr val="000000"/>
                </a:solidFill>
              </a:rPr>
              <a:pPr/>
              <a:t>66</a:t>
            </a:fld>
            <a:endParaRPr lang="en-US">
              <a:solidFill>
                <a:srgbClr val="000000"/>
              </a:solidFill>
            </a:endParaRPr>
          </a:p>
        </p:txBody>
      </p:sp>
    </p:spTree>
    <p:extLst>
      <p:ext uri="{BB962C8B-B14F-4D97-AF65-F5344CB8AC3E}">
        <p14:creationId xmlns:p14="http://schemas.microsoft.com/office/powerpoint/2010/main" val="277498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noChangeArrowheads="1"/>
          </p:cNvSpPr>
          <p:nvPr>
            <p:ph type="title"/>
          </p:nvPr>
        </p:nvSpPr>
        <p:spPr/>
        <p:txBody>
          <a:bodyPr/>
          <a:lstStyle/>
          <a:p>
            <a:r>
              <a:rPr lang="en-US">
                <a:latin typeface="Helvetica" charset="0"/>
                <a:ea typeface="ＭＳ Ｐゴシック" charset="0"/>
                <a:cs typeface="ＭＳ Ｐゴシック" charset="0"/>
              </a:rPr>
              <a:t>Types of Control Messages</a:t>
            </a:r>
          </a:p>
        </p:txBody>
      </p:sp>
      <p:sp>
        <p:nvSpPr>
          <p:cNvPr id="971779" name="Rectangle 3"/>
          <p:cNvSpPr>
            <a:spLocks noGrp="1" noChangeArrowheads="1"/>
          </p:cNvSpPr>
          <p:nvPr>
            <p:ph idx="1"/>
          </p:nvPr>
        </p:nvSpPr>
        <p:spPr/>
        <p:txBody>
          <a:bodyPr/>
          <a:lstStyle/>
          <a:p>
            <a:pPr>
              <a:buClr>
                <a:schemeClr val="tx2"/>
              </a:buClr>
            </a:pPr>
            <a:r>
              <a:rPr lang="en-US" b="1">
                <a:solidFill>
                  <a:srgbClr val="0000FF"/>
                </a:solidFill>
                <a:latin typeface="Arial" charset="0"/>
                <a:cs typeface="Arial" charset="0"/>
              </a:rPr>
              <a:t>Need Fragmentation</a:t>
            </a:r>
            <a:endParaRPr lang="en-US">
              <a:latin typeface="Arial" charset="0"/>
              <a:cs typeface="Arial" charset="0"/>
            </a:endParaRPr>
          </a:p>
          <a:p>
            <a:pPr lvl="1"/>
            <a:r>
              <a:rPr lang="en-US">
                <a:latin typeface="Arial" charset="0"/>
                <a:ea typeface="Arial" charset="0"/>
                <a:cs typeface="Arial" charset="0"/>
              </a:rPr>
              <a:t>IP packet too large for link layer, DF set</a:t>
            </a:r>
          </a:p>
          <a:p>
            <a:pPr>
              <a:buClr>
                <a:schemeClr val="tx2"/>
              </a:buClr>
            </a:pPr>
            <a:r>
              <a:rPr lang="en-US" b="1">
                <a:solidFill>
                  <a:srgbClr val="0000FF"/>
                </a:solidFill>
                <a:latin typeface="Arial" charset="0"/>
                <a:cs typeface="Arial" charset="0"/>
              </a:rPr>
              <a:t>TTL Expired</a:t>
            </a:r>
            <a:endParaRPr lang="en-US">
              <a:latin typeface="Arial" charset="0"/>
              <a:cs typeface="Arial" charset="0"/>
            </a:endParaRPr>
          </a:p>
          <a:p>
            <a:pPr lvl="1"/>
            <a:r>
              <a:rPr lang="en-US">
                <a:latin typeface="Arial" charset="0"/>
                <a:ea typeface="Arial" charset="0"/>
                <a:cs typeface="Arial" charset="0"/>
              </a:rPr>
              <a:t>Decremented at each hop; generated if </a:t>
            </a:r>
            <a:r>
              <a:rPr lang="en-US">
                <a:latin typeface="Arial" charset="0"/>
                <a:ea typeface="Arial" charset="0"/>
                <a:cs typeface="Arial" charset="0"/>
                <a:sym typeface="Symbol" charset="0"/>
              </a:rPr>
              <a:t> 0</a:t>
            </a:r>
            <a:endParaRPr lang="en-US">
              <a:latin typeface="Arial" charset="0"/>
              <a:ea typeface="Arial" charset="0"/>
              <a:cs typeface="Arial" charset="0"/>
            </a:endParaRPr>
          </a:p>
          <a:p>
            <a:r>
              <a:rPr lang="en-US" b="1">
                <a:latin typeface="Arial" charset="0"/>
                <a:cs typeface="Arial" charset="0"/>
              </a:rPr>
              <a:t>Unreachable</a:t>
            </a:r>
            <a:endParaRPr lang="en-US">
              <a:latin typeface="Arial" charset="0"/>
              <a:cs typeface="Arial" charset="0"/>
            </a:endParaRPr>
          </a:p>
          <a:p>
            <a:pPr lvl="1"/>
            <a:r>
              <a:rPr lang="en-US">
                <a:latin typeface="Arial" charset="0"/>
                <a:ea typeface="Arial" charset="0"/>
                <a:cs typeface="Arial" charset="0"/>
              </a:rPr>
              <a:t>Subtypes: network / host / port</a:t>
            </a:r>
          </a:p>
          <a:p>
            <a:pPr lvl="2"/>
            <a:r>
              <a:rPr lang="en-US">
                <a:latin typeface="Arial" charset="0"/>
                <a:ea typeface="Arial" charset="0"/>
                <a:cs typeface="Arial" charset="0"/>
              </a:rPr>
              <a:t>(who generates Port Unreachable?)</a:t>
            </a:r>
          </a:p>
          <a:p>
            <a:r>
              <a:rPr lang="en-US" b="1">
                <a:latin typeface="Arial" charset="0"/>
                <a:cs typeface="Arial" charset="0"/>
              </a:rPr>
              <a:t>Source Quench</a:t>
            </a:r>
            <a:endParaRPr lang="en-US">
              <a:latin typeface="Arial" charset="0"/>
              <a:cs typeface="Arial" charset="0"/>
            </a:endParaRPr>
          </a:p>
          <a:p>
            <a:pPr lvl="1"/>
            <a:r>
              <a:rPr lang="en-US">
                <a:latin typeface="Arial" charset="0"/>
                <a:ea typeface="Arial" charset="0"/>
                <a:cs typeface="Arial" charset="0"/>
              </a:rPr>
              <a:t>Old-style signal asking sender to slow down</a:t>
            </a:r>
          </a:p>
          <a:p>
            <a:r>
              <a:rPr lang="en-US" b="1">
                <a:latin typeface="Arial" charset="0"/>
                <a:cs typeface="Arial" charset="0"/>
              </a:rPr>
              <a:t>Redirect</a:t>
            </a:r>
            <a:endParaRPr lang="en-US">
              <a:latin typeface="Arial" charset="0"/>
              <a:cs typeface="Arial" charset="0"/>
            </a:endParaRPr>
          </a:p>
          <a:p>
            <a:pPr lvl="1"/>
            <a:r>
              <a:rPr lang="en-US">
                <a:latin typeface="Arial" charset="0"/>
                <a:ea typeface="Arial" charset="0"/>
                <a:cs typeface="Arial" charset="0"/>
              </a:rPr>
              <a:t>Tells source to use a different local router</a:t>
            </a:r>
          </a:p>
        </p:txBody>
      </p:sp>
      <p:sp>
        <p:nvSpPr>
          <p:cNvPr id="82946"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15774F0A-3C2C-2A4B-AE86-305E717563AB}" type="slidenum">
              <a:rPr lang="en-US" sz="1400" b="0">
                <a:latin typeface="Times New Roman" charset="0"/>
              </a:rPr>
              <a:pPr eaLnBrk="1" hangingPunct="1"/>
              <a:t>67</a:t>
            </a:fld>
            <a:endParaRPr lang="en-US" sz="1400" b="0">
              <a:latin typeface="Times New Roman" charset="0"/>
            </a:endParaRPr>
          </a:p>
        </p:txBody>
      </p:sp>
    </p:spTree>
    <p:extLst>
      <p:ext uri="{BB962C8B-B14F-4D97-AF65-F5344CB8AC3E}">
        <p14:creationId xmlns:p14="http://schemas.microsoft.com/office/powerpoint/2010/main" val="17233001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17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7177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7177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7177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7177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7177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7177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7177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71779">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71779">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7177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1779"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p:cNvSpPr>
            <a:spLocks noGrp="1" noChangeArrowheads="1"/>
          </p:cNvSpPr>
          <p:nvPr>
            <p:ph type="title"/>
          </p:nvPr>
        </p:nvSpPr>
        <p:spPr/>
        <p:txBody>
          <a:bodyPr/>
          <a:lstStyle/>
          <a:p>
            <a:r>
              <a:rPr lang="en-US">
                <a:latin typeface="Helvetica" charset="0"/>
                <a:ea typeface="ＭＳ Ｐゴシック" charset="0"/>
                <a:cs typeface="ＭＳ Ｐゴシック" charset="0"/>
              </a:rPr>
              <a:t>Path MTU Discovery</a:t>
            </a:r>
          </a:p>
        </p:txBody>
      </p:sp>
      <p:sp>
        <p:nvSpPr>
          <p:cNvPr id="973827" name="Rectangle 3"/>
          <p:cNvSpPr>
            <a:spLocks noGrp="1" noChangeArrowheads="1"/>
          </p:cNvSpPr>
          <p:nvPr>
            <p:ph idx="1"/>
          </p:nvPr>
        </p:nvSpPr>
        <p:spPr/>
        <p:txBody>
          <a:bodyPr/>
          <a:lstStyle/>
          <a:p>
            <a:pPr>
              <a:buClr>
                <a:schemeClr val="tx2"/>
              </a:buClr>
            </a:pPr>
            <a:r>
              <a:rPr lang="en-US" dirty="0">
                <a:solidFill>
                  <a:srgbClr val="0000FF"/>
                </a:solidFill>
                <a:latin typeface="Arial" charset="0"/>
                <a:cs typeface="Arial" charset="0"/>
              </a:rPr>
              <a:t>MTU</a:t>
            </a:r>
            <a:r>
              <a:rPr lang="en-US" dirty="0">
                <a:latin typeface="Arial" charset="0"/>
                <a:cs typeface="Arial" charset="0"/>
              </a:rPr>
              <a:t> = Maximum Transmission Unit</a:t>
            </a:r>
          </a:p>
          <a:p>
            <a:pPr lvl="1"/>
            <a:r>
              <a:rPr lang="en-US" dirty="0">
                <a:latin typeface="Arial" charset="0"/>
                <a:ea typeface="Arial" charset="0"/>
                <a:cs typeface="Arial" charset="0"/>
              </a:rPr>
              <a:t>Largest IP packet that a </a:t>
            </a:r>
            <a:r>
              <a:rPr lang="en-US" u="sng" dirty="0">
                <a:latin typeface="Arial" charset="0"/>
                <a:ea typeface="Arial" charset="0"/>
                <a:cs typeface="Arial" charset="0"/>
              </a:rPr>
              <a:t>link</a:t>
            </a:r>
            <a:r>
              <a:rPr lang="en-US" dirty="0">
                <a:latin typeface="Arial" charset="0"/>
                <a:ea typeface="Arial" charset="0"/>
                <a:cs typeface="Arial" charset="0"/>
              </a:rPr>
              <a:t> supports</a:t>
            </a:r>
          </a:p>
          <a:p>
            <a:pPr>
              <a:buClr>
                <a:schemeClr val="tx2"/>
              </a:buClr>
            </a:pPr>
            <a:r>
              <a:rPr lang="en-US" dirty="0">
                <a:solidFill>
                  <a:srgbClr val="0000FF"/>
                </a:solidFill>
                <a:latin typeface="Arial" charset="0"/>
                <a:cs typeface="Arial" charset="0"/>
              </a:rPr>
              <a:t>Path MTU</a:t>
            </a:r>
            <a:r>
              <a:rPr lang="en-US" dirty="0">
                <a:latin typeface="Arial" charset="0"/>
                <a:cs typeface="Arial" charset="0"/>
              </a:rPr>
              <a:t> (PMTU) = minimum </a:t>
            </a:r>
            <a:r>
              <a:rPr lang="en-US" dirty="0">
                <a:solidFill>
                  <a:srgbClr val="0000FF"/>
                </a:solidFill>
                <a:latin typeface="Arial" charset="0"/>
                <a:cs typeface="Arial" charset="0"/>
              </a:rPr>
              <a:t>end-to-end</a:t>
            </a:r>
            <a:r>
              <a:rPr lang="en-US" dirty="0">
                <a:latin typeface="Arial" charset="0"/>
                <a:cs typeface="Arial" charset="0"/>
              </a:rPr>
              <a:t> MTU</a:t>
            </a:r>
          </a:p>
          <a:p>
            <a:pPr lvl="1"/>
            <a:r>
              <a:rPr lang="en-US" dirty="0">
                <a:latin typeface="Arial" charset="0"/>
                <a:ea typeface="Arial" charset="0"/>
                <a:cs typeface="Arial" charset="0"/>
              </a:rPr>
              <a:t>M</a:t>
            </a:r>
            <a:r>
              <a:rPr lang="en-US" dirty="0" smtClean="0">
                <a:latin typeface="Arial" charset="0"/>
                <a:ea typeface="Arial" charset="0"/>
                <a:cs typeface="Arial" charset="0"/>
              </a:rPr>
              <a:t>ust </a:t>
            </a:r>
            <a:r>
              <a:rPr lang="en-US" dirty="0">
                <a:latin typeface="Arial" charset="0"/>
                <a:ea typeface="Arial" charset="0"/>
                <a:cs typeface="Arial" charset="0"/>
              </a:rPr>
              <a:t>keep datagrams no larger to avoid fragmentation</a:t>
            </a:r>
          </a:p>
          <a:p>
            <a:r>
              <a:rPr lang="en-US" dirty="0">
                <a:latin typeface="Arial" charset="0"/>
                <a:cs typeface="Arial" charset="0"/>
              </a:rPr>
              <a:t>How does the sender know the PMTU is?</a:t>
            </a:r>
          </a:p>
          <a:p>
            <a:r>
              <a:rPr lang="en-US" dirty="0">
                <a:latin typeface="Arial" charset="0"/>
                <a:cs typeface="Arial" charset="0"/>
              </a:rPr>
              <a:t>Strategy (RFC 1191):</a:t>
            </a:r>
          </a:p>
          <a:p>
            <a:pPr lvl="1"/>
            <a:r>
              <a:rPr lang="en-US" b="1" dirty="0">
                <a:latin typeface="Arial" charset="0"/>
                <a:ea typeface="Arial" charset="0"/>
                <a:cs typeface="Arial" charset="0"/>
              </a:rPr>
              <a:t>Try</a:t>
            </a:r>
            <a:r>
              <a:rPr lang="en-US" dirty="0">
                <a:latin typeface="Arial" charset="0"/>
                <a:ea typeface="Arial" charset="0"/>
                <a:cs typeface="Arial" charset="0"/>
              </a:rPr>
              <a:t> a desired value</a:t>
            </a:r>
          </a:p>
          <a:p>
            <a:pPr lvl="1"/>
            <a:r>
              <a:rPr lang="en-US" dirty="0">
                <a:latin typeface="Arial" charset="0"/>
                <a:ea typeface="Arial" charset="0"/>
                <a:cs typeface="Arial" charset="0"/>
              </a:rPr>
              <a:t>Set </a:t>
            </a:r>
            <a:r>
              <a:rPr lang="en-US" b="1" dirty="0">
                <a:solidFill>
                  <a:srgbClr val="0000FF"/>
                </a:solidFill>
                <a:latin typeface="Arial" charset="0"/>
                <a:ea typeface="Arial" charset="0"/>
                <a:cs typeface="Arial" charset="0"/>
              </a:rPr>
              <a:t>DF</a:t>
            </a:r>
            <a:r>
              <a:rPr lang="en-US" dirty="0">
                <a:latin typeface="Arial" charset="0"/>
                <a:ea typeface="Arial" charset="0"/>
                <a:cs typeface="Arial" charset="0"/>
              </a:rPr>
              <a:t> to prevent fragmentation</a:t>
            </a:r>
          </a:p>
          <a:p>
            <a:pPr lvl="1"/>
            <a:r>
              <a:rPr lang="en-US" dirty="0">
                <a:latin typeface="Arial" charset="0"/>
                <a:ea typeface="Arial" charset="0"/>
                <a:cs typeface="Arial" charset="0"/>
              </a:rPr>
              <a:t>Upon receiving </a:t>
            </a:r>
            <a:r>
              <a:rPr lang="en-US" b="1" dirty="0">
                <a:latin typeface="Arial" charset="0"/>
                <a:ea typeface="Arial" charset="0"/>
                <a:cs typeface="Arial" charset="0"/>
              </a:rPr>
              <a:t>Need Fragmentation</a:t>
            </a:r>
            <a:r>
              <a:rPr lang="en-US" dirty="0">
                <a:latin typeface="Arial" charset="0"/>
                <a:ea typeface="Arial" charset="0"/>
                <a:cs typeface="Arial" charset="0"/>
              </a:rPr>
              <a:t> ICMP …</a:t>
            </a:r>
          </a:p>
          <a:p>
            <a:pPr lvl="2"/>
            <a:r>
              <a:rPr lang="en-US" dirty="0">
                <a:latin typeface="Arial" charset="0"/>
                <a:ea typeface="Arial" charset="0"/>
                <a:cs typeface="Arial" charset="0"/>
              </a:rPr>
              <a:t>… oops, that </a:t>
            </a:r>
            <a:r>
              <a:rPr lang="en-US" dirty="0" err="1">
                <a:latin typeface="Arial" charset="0"/>
                <a:ea typeface="Arial" charset="0"/>
                <a:cs typeface="Arial" charset="0"/>
              </a:rPr>
              <a:t>didn</a:t>
            </a:r>
            <a:r>
              <a:rPr lang="ja-JP" altLang="en-US" dirty="0">
                <a:latin typeface="Arial" charset="0"/>
                <a:ea typeface="Arial" charset="0"/>
                <a:cs typeface="Arial" charset="0"/>
              </a:rPr>
              <a:t>’</a:t>
            </a:r>
            <a:r>
              <a:rPr lang="en-US" dirty="0">
                <a:latin typeface="Arial" charset="0"/>
                <a:ea typeface="Arial" charset="0"/>
                <a:cs typeface="Arial" charset="0"/>
              </a:rPr>
              <a:t>t work, try a smaller value</a:t>
            </a:r>
          </a:p>
        </p:txBody>
      </p:sp>
      <p:sp>
        <p:nvSpPr>
          <p:cNvPr id="87042"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7FD3E5E1-E129-0048-9591-DCF0D2F7A20E}" type="slidenum">
              <a:rPr lang="en-US" sz="1400" b="0">
                <a:latin typeface="Times New Roman" charset="0"/>
              </a:rPr>
              <a:pPr eaLnBrk="1" hangingPunct="1"/>
              <a:t>68</a:t>
            </a:fld>
            <a:endParaRPr lang="en-US" sz="1400" b="0">
              <a:latin typeface="Times New Roman" charset="0"/>
            </a:endParaRPr>
          </a:p>
        </p:txBody>
      </p:sp>
    </p:spTree>
    <p:extLst>
      <p:ext uri="{BB962C8B-B14F-4D97-AF65-F5344CB8AC3E}">
        <p14:creationId xmlns:p14="http://schemas.microsoft.com/office/powerpoint/2010/main" val="363621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38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7382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7382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7382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7382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73827">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73827">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73827">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73827">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7382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3827"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p:cNvSpPr>
            <a:spLocks noGrp="1" noChangeArrowheads="1"/>
          </p:cNvSpPr>
          <p:nvPr>
            <p:ph type="title"/>
          </p:nvPr>
        </p:nvSpPr>
        <p:spPr/>
        <p:txBody>
          <a:bodyPr/>
          <a:lstStyle/>
          <a:p>
            <a:r>
              <a:rPr lang="en-US" sz="3200">
                <a:latin typeface="Helvetica" charset="0"/>
                <a:ea typeface="ＭＳ Ｐゴシック" charset="0"/>
                <a:cs typeface="ＭＳ Ｐゴシック" charset="0"/>
              </a:rPr>
              <a:t>Discovering Routing via </a:t>
            </a:r>
            <a:r>
              <a:rPr lang="en-US" sz="3200" i="1">
                <a:latin typeface="Helvetica" charset="0"/>
                <a:ea typeface="ＭＳ Ｐゴシック" charset="0"/>
                <a:cs typeface="ＭＳ Ｐゴシック" charset="0"/>
              </a:rPr>
              <a:t>Time Exceeded</a:t>
            </a:r>
            <a:endParaRPr lang="en-US">
              <a:latin typeface="Helvetica" charset="0"/>
              <a:ea typeface="ＭＳ Ｐゴシック" charset="0"/>
              <a:cs typeface="ＭＳ Ｐゴシック" charset="0"/>
            </a:endParaRPr>
          </a:p>
        </p:txBody>
      </p:sp>
      <p:sp>
        <p:nvSpPr>
          <p:cNvPr id="977949" name="Rectangle 29"/>
          <p:cNvSpPr>
            <a:spLocks noGrp="1" noChangeArrowheads="1"/>
          </p:cNvSpPr>
          <p:nvPr>
            <p:ph idx="1"/>
          </p:nvPr>
        </p:nvSpPr>
        <p:spPr/>
        <p:txBody>
          <a:bodyPr/>
          <a:lstStyle/>
          <a:p>
            <a:r>
              <a:rPr lang="en-US" dirty="0">
                <a:latin typeface="Arial" charset="0"/>
                <a:cs typeface="Arial" charset="0"/>
              </a:rPr>
              <a:t>Host sends an IP packet</a:t>
            </a:r>
          </a:p>
          <a:p>
            <a:pPr lvl="1"/>
            <a:r>
              <a:rPr lang="en-US" dirty="0">
                <a:latin typeface="Arial" charset="0"/>
                <a:ea typeface="Arial" charset="0"/>
                <a:cs typeface="Arial" charset="0"/>
              </a:rPr>
              <a:t>Each router decrements the time-to-live field</a:t>
            </a:r>
          </a:p>
          <a:p>
            <a:r>
              <a:rPr lang="en-US" dirty="0">
                <a:latin typeface="Arial" charset="0"/>
                <a:cs typeface="Arial" charset="0"/>
              </a:rPr>
              <a:t>If </a:t>
            </a:r>
            <a:r>
              <a:rPr lang="en-US" b="1" dirty="0">
                <a:latin typeface="Arial" charset="0"/>
                <a:cs typeface="Arial" charset="0"/>
              </a:rPr>
              <a:t>TTL</a:t>
            </a:r>
            <a:r>
              <a:rPr lang="en-US" dirty="0">
                <a:latin typeface="Arial" charset="0"/>
                <a:cs typeface="Arial" charset="0"/>
              </a:rPr>
              <a:t> reaches 0</a:t>
            </a:r>
          </a:p>
          <a:p>
            <a:pPr lvl="1"/>
            <a:r>
              <a:rPr lang="en-US" dirty="0">
                <a:latin typeface="Arial" charset="0"/>
                <a:ea typeface="Arial" charset="0"/>
                <a:cs typeface="Arial" charset="0"/>
              </a:rPr>
              <a:t>Router sends </a:t>
            </a:r>
            <a:r>
              <a:rPr lang="en-US" b="1" dirty="0">
                <a:latin typeface="Arial" charset="0"/>
                <a:ea typeface="Arial" charset="0"/>
                <a:cs typeface="Arial" charset="0"/>
              </a:rPr>
              <a:t>Time Exceeded</a:t>
            </a:r>
            <a:r>
              <a:rPr lang="en-US" dirty="0">
                <a:latin typeface="Arial" charset="0"/>
                <a:ea typeface="Arial" charset="0"/>
                <a:cs typeface="Arial" charset="0"/>
              </a:rPr>
              <a:t> ICMP back to the source</a:t>
            </a:r>
          </a:p>
          <a:p>
            <a:pPr lvl="1"/>
            <a:r>
              <a:rPr lang="en-US" dirty="0">
                <a:latin typeface="Arial" charset="0"/>
                <a:ea typeface="Arial" charset="0"/>
                <a:cs typeface="Arial" charset="0"/>
              </a:rPr>
              <a:t>Message </a:t>
            </a:r>
            <a:r>
              <a:rPr lang="en-US" dirty="0">
                <a:solidFill>
                  <a:srgbClr val="FF0000"/>
                </a:solidFill>
                <a:latin typeface="Arial" charset="0"/>
                <a:ea typeface="Arial" charset="0"/>
                <a:cs typeface="Arial" charset="0"/>
              </a:rPr>
              <a:t>identifies router sending it</a:t>
            </a:r>
          </a:p>
          <a:p>
            <a:pPr lvl="2"/>
            <a:r>
              <a:rPr lang="en-US" dirty="0">
                <a:latin typeface="Arial" charset="0"/>
                <a:ea typeface="Arial" charset="0"/>
                <a:cs typeface="Arial" charset="0"/>
              </a:rPr>
              <a:t>Since ICMP is sent using IP, it</a:t>
            </a:r>
            <a:r>
              <a:rPr lang="ja-JP" altLang="en-US" dirty="0">
                <a:latin typeface="Arial" charset="0"/>
                <a:ea typeface="Arial" charset="0"/>
                <a:cs typeface="Arial" charset="0"/>
              </a:rPr>
              <a:t>’</a:t>
            </a:r>
            <a:r>
              <a:rPr lang="en-US" dirty="0">
                <a:latin typeface="Arial" charset="0"/>
                <a:ea typeface="Arial" charset="0"/>
                <a:cs typeface="Arial" charset="0"/>
              </a:rPr>
              <a:t>s just the IP source </a:t>
            </a:r>
            <a:r>
              <a:rPr lang="en-US" dirty="0" smtClean="0">
                <a:latin typeface="Arial" charset="0"/>
                <a:ea typeface="Arial" charset="0"/>
                <a:cs typeface="Arial" charset="0"/>
              </a:rPr>
              <a:t>address</a:t>
            </a:r>
          </a:p>
          <a:p>
            <a:pPr lvl="2"/>
            <a:r>
              <a:rPr lang="en-US" dirty="0" smtClean="0">
                <a:latin typeface="Arial" charset="0"/>
                <a:ea typeface="Arial" charset="0"/>
                <a:cs typeface="Arial" charset="0"/>
              </a:rPr>
              <a:t>And can use PTR record to find name of router</a:t>
            </a:r>
            <a:endParaRPr lang="en-US" dirty="0">
              <a:latin typeface="Arial" charset="0"/>
              <a:ea typeface="Arial" charset="0"/>
              <a:cs typeface="Arial" charset="0"/>
            </a:endParaRPr>
          </a:p>
        </p:txBody>
      </p:sp>
      <p:sp>
        <p:nvSpPr>
          <p:cNvPr id="91138"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585F3989-0E0C-604E-BFEA-289FA8223B41}" type="slidenum">
              <a:rPr lang="en-US" sz="1400" b="0">
                <a:latin typeface="Times New Roman" charset="0"/>
              </a:rPr>
              <a:pPr eaLnBrk="1" hangingPunct="1"/>
              <a:t>69</a:t>
            </a:fld>
            <a:endParaRPr lang="en-US" sz="1400" b="0">
              <a:latin typeface="Times New Roman" charset="0"/>
            </a:endParaRPr>
          </a:p>
        </p:txBody>
      </p:sp>
      <p:grpSp>
        <p:nvGrpSpPr>
          <p:cNvPr id="91140" name="Group 33"/>
          <p:cNvGrpSpPr>
            <a:grpSpLocks/>
          </p:cNvGrpSpPr>
          <p:nvPr/>
        </p:nvGrpSpPr>
        <p:grpSpPr bwMode="auto">
          <a:xfrm>
            <a:off x="576263" y="4445000"/>
            <a:ext cx="8108950" cy="2055813"/>
            <a:chOff x="363" y="2800"/>
            <a:chExt cx="5108" cy="1295"/>
          </a:xfrm>
        </p:grpSpPr>
        <p:sp>
          <p:nvSpPr>
            <p:cNvPr id="91145" name="Line 3"/>
            <p:cNvSpPr>
              <a:spLocks noChangeShapeType="1"/>
            </p:cNvSpPr>
            <p:nvPr/>
          </p:nvSpPr>
          <p:spPr bwMode="auto">
            <a:xfrm>
              <a:off x="628" y="3402"/>
              <a:ext cx="1632" cy="0"/>
            </a:xfrm>
            <a:prstGeom prst="line">
              <a:avLst/>
            </a:prstGeom>
            <a:noFill/>
            <a:ln w="76200" cmpd="tri">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1146" name="Line 4"/>
            <p:cNvSpPr>
              <a:spLocks noChangeShapeType="1"/>
            </p:cNvSpPr>
            <p:nvPr/>
          </p:nvSpPr>
          <p:spPr bwMode="auto">
            <a:xfrm>
              <a:off x="1396" y="3226"/>
              <a:ext cx="0" cy="19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1147" name="Line 5"/>
            <p:cNvSpPr>
              <a:spLocks noChangeShapeType="1"/>
            </p:cNvSpPr>
            <p:nvPr/>
          </p:nvSpPr>
          <p:spPr bwMode="auto">
            <a:xfrm>
              <a:off x="2068" y="3210"/>
              <a:ext cx="0" cy="19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1148" name="Rectangle 6"/>
            <p:cNvSpPr>
              <a:spLocks noChangeArrowheads="1"/>
            </p:cNvSpPr>
            <p:nvPr/>
          </p:nvSpPr>
          <p:spPr bwMode="auto">
            <a:xfrm>
              <a:off x="1190" y="3018"/>
              <a:ext cx="394" cy="220"/>
            </a:xfrm>
            <a:prstGeom prst="rect">
              <a:avLst/>
            </a:prstGeom>
            <a:solidFill>
              <a:srgbClr val="CCFFFF"/>
            </a:solidFill>
            <a:ln w="12700">
              <a:solidFill>
                <a:schemeClr val="tx1"/>
              </a:solidFill>
              <a:miter lim="800000"/>
              <a:headEnd/>
              <a:tailEnd/>
            </a:ln>
          </p:spPr>
          <p:txBody>
            <a:bodyPr wrap="none" anchor="ctr">
              <a:spAutoFit/>
            </a:bodyPr>
            <a:lstStyle/>
            <a:p>
              <a:pPr algn="ctr" eaLnBrk="0" hangingPunct="0"/>
              <a:r>
                <a:rPr lang="en-US" sz="1600">
                  <a:latin typeface="Helvetica" charset="0"/>
                </a:rPr>
                <a:t>host</a:t>
              </a:r>
            </a:p>
          </p:txBody>
        </p:sp>
        <p:sp>
          <p:nvSpPr>
            <p:cNvPr id="91149" name="Rectangle 7"/>
            <p:cNvSpPr>
              <a:spLocks noChangeArrowheads="1"/>
            </p:cNvSpPr>
            <p:nvPr/>
          </p:nvSpPr>
          <p:spPr bwMode="auto">
            <a:xfrm>
              <a:off x="1863" y="3018"/>
              <a:ext cx="394" cy="220"/>
            </a:xfrm>
            <a:prstGeom prst="rect">
              <a:avLst/>
            </a:prstGeom>
            <a:solidFill>
              <a:srgbClr val="CCFFFF"/>
            </a:solidFill>
            <a:ln w="12700">
              <a:solidFill>
                <a:schemeClr val="tx1"/>
              </a:solidFill>
              <a:miter lim="800000"/>
              <a:headEnd/>
              <a:tailEnd/>
            </a:ln>
          </p:spPr>
          <p:txBody>
            <a:bodyPr wrap="none" anchor="ctr">
              <a:spAutoFit/>
            </a:bodyPr>
            <a:lstStyle/>
            <a:p>
              <a:pPr algn="ctr" eaLnBrk="0" hangingPunct="0"/>
              <a:r>
                <a:rPr lang="en-US" sz="1600">
                  <a:latin typeface="Helvetica" charset="0"/>
                </a:rPr>
                <a:t>DNS</a:t>
              </a:r>
            </a:p>
          </p:txBody>
        </p:sp>
        <p:sp>
          <p:nvSpPr>
            <p:cNvPr id="91150" name="Text Box 8"/>
            <p:cNvSpPr txBox="1">
              <a:spLocks noChangeArrowheads="1"/>
            </p:cNvSpPr>
            <p:nvPr/>
          </p:nvSpPr>
          <p:spPr bwMode="auto">
            <a:xfrm>
              <a:off x="1589" y="2970"/>
              <a:ext cx="223"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nchor="ctr">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600">
                  <a:latin typeface="Helvetica" charset="0"/>
                </a:rPr>
                <a:t>...</a:t>
              </a:r>
            </a:p>
          </p:txBody>
        </p:sp>
        <p:sp>
          <p:nvSpPr>
            <p:cNvPr id="91151" name="Line 9"/>
            <p:cNvSpPr>
              <a:spLocks noChangeShapeType="1"/>
            </p:cNvSpPr>
            <p:nvPr/>
          </p:nvSpPr>
          <p:spPr bwMode="auto">
            <a:xfrm>
              <a:off x="3556" y="3402"/>
              <a:ext cx="1632" cy="0"/>
            </a:xfrm>
            <a:prstGeom prst="line">
              <a:avLst/>
            </a:prstGeom>
            <a:noFill/>
            <a:ln w="76200" cmpd="tri">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1152" name="Line 10"/>
            <p:cNvSpPr>
              <a:spLocks noChangeShapeType="1"/>
            </p:cNvSpPr>
            <p:nvPr/>
          </p:nvSpPr>
          <p:spPr bwMode="auto">
            <a:xfrm>
              <a:off x="3748" y="3210"/>
              <a:ext cx="0" cy="19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1153" name="Line 11"/>
            <p:cNvSpPr>
              <a:spLocks noChangeShapeType="1"/>
            </p:cNvSpPr>
            <p:nvPr/>
          </p:nvSpPr>
          <p:spPr bwMode="auto">
            <a:xfrm>
              <a:off x="4324" y="3210"/>
              <a:ext cx="0" cy="19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1154" name="Line 12"/>
            <p:cNvSpPr>
              <a:spLocks noChangeShapeType="1"/>
            </p:cNvSpPr>
            <p:nvPr/>
          </p:nvSpPr>
          <p:spPr bwMode="auto">
            <a:xfrm>
              <a:off x="4996" y="3210"/>
              <a:ext cx="0" cy="19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1155" name="Rectangle 13"/>
            <p:cNvSpPr>
              <a:spLocks noChangeArrowheads="1"/>
            </p:cNvSpPr>
            <p:nvPr/>
          </p:nvSpPr>
          <p:spPr bwMode="auto">
            <a:xfrm>
              <a:off x="3554" y="3030"/>
              <a:ext cx="394" cy="220"/>
            </a:xfrm>
            <a:prstGeom prst="rect">
              <a:avLst/>
            </a:prstGeom>
            <a:solidFill>
              <a:srgbClr val="CCFFFF"/>
            </a:solidFill>
            <a:ln w="12700">
              <a:solidFill>
                <a:schemeClr val="tx1"/>
              </a:solidFill>
              <a:miter lim="800000"/>
              <a:headEnd/>
              <a:tailEnd/>
            </a:ln>
          </p:spPr>
          <p:txBody>
            <a:bodyPr wrap="none" anchor="ctr">
              <a:spAutoFit/>
            </a:bodyPr>
            <a:lstStyle/>
            <a:p>
              <a:pPr algn="ctr" eaLnBrk="0" hangingPunct="0"/>
              <a:r>
                <a:rPr lang="en-US" sz="1600">
                  <a:latin typeface="Helvetica" charset="0"/>
                </a:rPr>
                <a:t>host</a:t>
              </a:r>
            </a:p>
          </p:txBody>
        </p:sp>
        <p:sp>
          <p:nvSpPr>
            <p:cNvPr id="91156" name="Rectangle 14"/>
            <p:cNvSpPr>
              <a:spLocks noChangeArrowheads="1"/>
            </p:cNvSpPr>
            <p:nvPr/>
          </p:nvSpPr>
          <p:spPr bwMode="auto">
            <a:xfrm>
              <a:off x="4118" y="3018"/>
              <a:ext cx="394" cy="220"/>
            </a:xfrm>
            <a:prstGeom prst="rect">
              <a:avLst/>
            </a:prstGeom>
            <a:solidFill>
              <a:srgbClr val="CCFFFF"/>
            </a:solidFill>
            <a:ln w="12700">
              <a:solidFill>
                <a:schemeClr val="tx1"/>
              </a:solidFill>
              <a:miter lim="800000"/>
              <a:headEnd/>
              <a:tailEnd/>
            </a:ln>
          </p:spPr>
          <p:txBody>
            <a:bodyPr wrap="none" anchor="ctr">
              <a:spAutoFit/>
            </a:bodyPr>
            <a:lstStyle/>
            <a:p>
              <a:pPr algn="ctr" eaLnBrk="0" hangingPunct="0"/>
              <a:r>
                <a:rPr lang="en-US" sz="1600">
                  <a:latin typeface="Helvetica" charset="0"/>
                </a:rPr>
                <a:t>host</a:t>
              </a:r>
            </a:p>
          </p:txBody>
        </p:sp>
        <p:sp>
          <p:nvSpPr>
            <p:cNvPr id="91157" name="Rectangle 15"/>
            <p:cNvSpPr>
              <a:spLocks noChangeArrowheads="1"/>
            </p:cNvSpPr>
            <p:nvPr/>
          </p:nvSpPr>
          <p:spPr bwMode="auto">
            <a:xfrm>
              <a:off x="4791" y="3018"/>
              <a:ext cx="394" cy="220"/>
            </a:xfrm>
            <a:prstGeom prst="rect">
              <a:avLst/>
            </a:prstGeom>
            <a:solidFill>
              <a:srgbClr val="CCFFFF"/>
            </a:solidFill>
            <a:ln w="12700">
              <a:solidFill>
                <a:schemeClr val="tx1"/>
              </a:solidFill>
              <a:miter lim="800000"/>
              <a:headEnd/>
              <a:tailEnd/>
            </a:ln>
          </p:spPr>
          <p:txBody>
            <a:bodyPr wrap="none" anchor="ctr">
              <a:spAutoFit/>
            </a:bodyPr>
            <a:lstStyle/>
            <a:p>
              <a:pPr algn="ctr" eaLnBrk="0" hangingPunct="0"/>
              <a:r>
                <a:rPr lang="en-US" sz="1600">
                  <a:latin typeface="Helvetica" charset="0"/>
                </a:rPr>
                <a:t>DNS</a:t>
              </a:r>
            </a:p>
          </p:txBody>
        </p:sp>
        <p:sp>
          <p:nvSpPr>
            <p:cNvPr id="91158" name="Text Box 16"/>
            <p:cNvSpPr txBox="1">
              <a:spLocks noChangeArrowheads="1"/>
            </p:cNvSpPr>
            <p:nvPr/>
          </p:nvSpPr>
          <p:spPr bwMode="auto">
            <a:xfrm>
              <a:off x="4517" y="2970"/>
              <a:ext cx="223"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nchor="ctr">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600">
                  <a:latin typeface="Helvetica" charset="0"/>
                </a:rPr>
                <a:t>...</a:t>
              </a:r>
            </a:p>
          </p:txBody>
        </p:sp>
        <p:sp>
          <p:nvSpPr>
            <p:cNvPr id="91159" name="AutoShape 17"/>
            <p:cNvSpPr>
              <a:spLocks noChangeArrowheads="1"/>
            </p:cNvSpPr>
            <p:nvPr/>
          </p:nvSpPr>
          <p:spPr bwMode="auto">
            <a:xfrm>
              <a:off x="2740" y="3855"/>
              <a:ext cx="384" cy="240"/>
            </a:xfrm>
            <a:prstGeom prst="roundRect">
              <a:avLst>
                <a:gd name="adj" fmla="val 16667"/>
              </a:avLst>
            </a:prstGeom>
            <a:solidFill>
              <a:srgbClr val="FF99CC"/>
            </a:solidFill>
            <a:ln w="12700">
              <a:solidFill>
                <a:schemeClr val="tx1"/>
              </a:solidFill>
              <a:round/>
              <a:headEnd/>
              <a:tailEnd/>
            </a:ln>
          </p:spPr>
          <p:txBody>
            <a:bodyPr wrap="none" anchor="ctr"/>
            <a:lstStyle/>
            <a:p>
              <a:pPr algn="ctr" eaLnBrk="0" hangingPunct="0"/>
              <a:r>
                <a:rPr lang="en-US" sz="1600">
                  <a:latin typeface="Helvetica" charset="0"/>
                </a:rPr>
                <a:t>router</a:t>
              </a:r>
            </a:p>
          </p:txBody>
        </p:sp>
        <p:sp>
          <p:nvSpPr>
            <p:cNvPr id="91160" name="Line 18"/>
            <p:cNvSpPr>
              <a:spLocks noChangeShapeType="1"/>
            </p:cNvSpPr>
            <p:nvPr/>
          </p:nvSpPr>
          <p:spPr bwMode="auto">
            <a:xfrm>
              <a:off x="1791" y="3377"/>
              <a:ext cx="0" cy="476"/>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1161" name="AutoShape 19"/>
            <p:cNvSpPr>
              <a:spLocks noChangeArrowheads="1"/>
            </p:cNvSpPr>
            <p:nvPr/>
          </p:nvSpPr>
          <p:spPr bwMode="auto">
            <a:xfrm>
              <a:off x="3892" y="3855"/>
              <a:ext cx="384" cy="240"/>
            </a:xfrm>
            <a:prstGeom prst="roundRect">
              <a:avLst>
                <a:gd name="adj" fmla="val 16667"/>
              </a:avLst>
            </a:prstGeom>
            <a:solidFill>
              <a:srgbClr val="FF99CC"/>
            </a:solidFill>
            <a:ln w="12700">
              <a:solidFill>
                <a:schemeClr val="tx1"/>
              </a:solidFill>
              <a:round/>
              <a:headEnd/>
              <a:tailEnd/>
            </a:ln>
          </p:spPr>
          <p:txBody>
            <a:bodyPr wrap="none" anchor="ctr"/>
            <a:lstStyle/>
            <a:p>
              <a:pPr algn="ctr" eaLnBrk="0" hangingPunct="0"/>
              <a:r>
                <a:rPr lang="en-US" sz="1600">
                  <a:latin typeface="Helvetica" charset="0"/>
                </a:rPr>
                <a:t>router</a:t>
              </a:r>
            </a:p>
          </p:txBody>
        </p:sp>
        <p:sp>
          <p:nvSpPr>
            <p:cNvPr id="91162" name="Line 20"/>
            <p:cNvSpPr>
              <a:spLocks noChangeShapeType="1"/>
            </p:cNvSpPr>
            <p:nvPr/>
          </p:nvSpPr>
          <p:spPr bwMode="auto">
            <a:xfrm flipH="1">
              <a:off x="4090" y="3394"/>
              <a:ext cx="0" cy="45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1163" name="Line 21"/>
            <p:cNvSpPr>
              <a:spLocks noChangeShapeType="1"/>
            </p:cNvSpPr>
            <p:nvPr/>
          </p:nvSpPr>
          <p:spPr bwMode="auto">
            <a:xfrm>
              <a:off x="1972" y="3951"/>
              <a:ext cx="768" cy="0"/>
            </a:xfrm>
            <a:prstGeom prst="line">
              <a:avLst/>
            </a:prstGeom>
            <a:noFill/>
            <a:ln w="762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1164" name="Line 22"/>
            <p:cNvSpPr>
              <a:spLocks noChangeShapeType="1"/>
            </p:cNvSpPr>
            <p:nvPr/>
          </p:nvSpPr>
          <p:spPr bwMode="auto">
            <a:xfrm>
              <a:off x="3124" y="3951"/>
              <a:ext cx="768" cy="0"/>
            </a:xfrm>
            <a:prstGeom prst="line">
              <a:avLst/>
            </a:prstGeom>
            <a:noFill/>
            <a:ln w="762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1165" name="AutoShape 23"/>
            <p:cNvSpPr>
              <a:spLocks noChangeArrowheads="1"/>
            </p:cNvSpPr>
            <p:nvPr/>
          </p:nvSpPr>
          <p:spPr bwMode="auto">
            <a:xfrm>
              <a:off x="1601" y="3853"/>
              <a:ext cx="384" cy="240"/>
            </a:xfrm>
            <a:prstGeom prst="roundRect">
              <a:avLst>
                <a:gd name="adj" fmla="val 16667"/>
              </a:avLst>
            </a:prstGeom>
            <a:solidFill>
              <a:srgbClr val="FF99CC"/>
            </a:solidFill>
            <a:ln w="12700">
              <a:solidFill>
                <a:schemeClr val="tx1"/>
              </a:solidFill>
              <a:round/>
              <a:headEnd/>
              <a:tailEnd/>
            </a:ln>
          </p:spPr>
          <p:txBody>
            <a:bodyPr wrap="none" anchor="ctr"/>
            <a:lstStyle/>
            <a:p>
              <a:pPr algn="ctr" eaLnBrk="0" hangingPunct="0"/>
              <a:r>
                <a:rPr lang="en-US" sz="1600">
                  <a:latin typeface="Helvetica" charset="0"/>
                </a:rPr>
                <a:t>router</a:t>
              </a:r>
            </a:p>
          </p:txBody>
        </p:sp>
        <p:sp>
          <p:nvSpPr>
            <p:cNvPr id="91166" name="Line 24"/>
            <p:cNvSpPr>
              <a:spLocks noChangeShapeType="1"/>
            </p:cNvSpPr>
            <p:nvPr/>
          </p:nvSpPr>
          <p:spPr bwMode="auto">
            <a:xfrm>
              <a:off x="743" y="3218"/>
              <a:ext cx="0" cy="19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1167" name="Rectangle 25"/>
            <p:cNvSpPr>
              <a:spLocks noChangeArrowheads="1"/>
            </p:cNvSpPr>
            <p:nvPr/>
          </p:nvSpPr>
          <p:spPr bwMode="auto">
            <a:xfrm>
              <a:off x="537" y="3026"/>
              <a:ext cx="394" cy="220"/>
            </a:xfrm>
            <a:prstGeom prst="rect">
              <a:avLst/>
            </a:prstGeom>
            <a:solidFill>
              <a:srgbClr val="CCFFFF"/>
            </a:solidFill>
            <a:ln w="12700">
              <a:solidFill>
                <a:schemeClr val="tx1"/>
              </a:solidFill>
              <a:miter lim="800000"/>
              <a:headEnd/>
              <a:tailEnd/>
            </a:ln>
          </p:spPr>
          <p:txBody>
            <a:bodyPr wrap="none" anchor="ctr">
              <a:spAutoFit/>
            </a:bodyPr>
            <a:lstStyle/>
            <a:p>
              <a:pPr algn="ctr" eaLnBrk="0" hangingPunct="0"/>
              <a:r>
                <a:rPr lang="en-US" sz="1600">
                  <a:latin typeface="Helvetica" charset="0"/>
                </a:rPr>
                <a:t>host</a:t>
              </a:r>
            </a:p>
          </p:txBody>
        </p:sp>
        <p:sp>
          <p:nvSpPr>
            <p:cNvPr id="91168" name="Text Box 26"/>
            <p:cNvSpPr txBox="1">
              <a:spLocks noChangeArrowheads="1"/>
            </p:cNvSpPr>
            <p:nvPr/>
          </p:nvSpPr>
          <p:spPr bwMode="auto">
            <a:xfrm>
              <a:off x="363" y="2808"/>
              <a:ext cx="721"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eaLnBrk="1" hangingPunct="1"/>
              <a:r>
                <a:rPr lang="en-US" sz="1800"/>
                <a:t>1.2.3.7</a:t>
              </a:r>
            </a:p>
          </p:txBody>
        </p:sp>
        <p:sp>
          <p:nvSpPr>
            <p:cNvPr id="91169" name="Text Box 27"/>
            <p:cNvSpPr txBox="1">
              <a:spLocks noChangeArrowheads="1"/>
            </p:cNvSpPr>
            <p:nvPr/>
          </p:nvSpPr>
          <p:spPr bwMode="auto">
            <a:xfrm>
              <a:off x="3187" y="3622"/>
              <a:ext cx="894"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eaLnBrk="1" hangingPunct="1"/>
              <a:r>
                <a:rPr lang="en-US" sz="1800"/>
                <a:t>8.9.10.11</a:t>
              </a:r>
            </a:p>
          </p:txBody>
        </p:sp>
        <p:sp>
          <p:nvSpPr>
            <p:cNvPr id="91170" name="Text Box 28"/>
            <p:cNvSpPr txBox="1">
              <a:spLocks noChangeArrowheads="1"/>
            </p:cNvSpPr>
            <p:nvPr/>
          </p:nvSpPr>
          <p:spPr bwMode="auto">
            <a:xfrm>
              <a:off x="4577" y="2800"/>
              <a:ext cx="894"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eaLnBrk="1" hangingPunct="1"/>
              <a:r>
                <a:rPr lang="en-US" sz="1800"/>
                <a:t>5.6.7.156</a:t>
              </a:r>
            </a:p>
          </p:txBody>
        </p:sp>
      </p:grpSp>
      <p:grpSp>
        <p:nvGrpSpPr>
          <p:cNvPr id="3" name="Group 32"/>
          <p:cNvGrpSpPr>
            <a:grpSpLocks/>
          </p:cNvGrpSpPr>
          <p:nvPr/>
        </p:nvGrpSpPr>
        <p:grpSpPr bwMode="auto">
          <a:xfrm>
            <a:off x="423863" y="5195888"/>
            <a:ext cx="6037262" cy="1203325"/>
            <a:chOff x="267" y="3273"/>
            <a:chExt cx="3803" cy="758"/>
          </a:xfrm>
        </p:grpSpPr>
        <p:sp>
          <p:nvSpPr>
            <p:cNvPr id="91143" name="Freeform 30"/>
            <p:cNvSpPr>
              <a:spLocks/>
            </p:cNvSpPr>
            <p:nvPr/>
          </p:nvSpPr>
          <p:spPr bwMode="auto">
            <a:xfrm>
              <a:off x="558" y="3273"/>
              <a:ext cx="3512" cy="641"/>
            </a:xfrm>
            <a:custGeom>
              <a:avLst/>
              <a:gdLst>
                <a:gd name="T0" fmla="*/ 3338 w 3512"/>
                <a:gd name="T1" fmla="*/ 605 h 641"/>
                <a:gd name="T2" fmla="*/ 3290 w 3512"/>
                <a:gd name="T3" fmla="*/ 605 h 641"/>
                <a:gd name="T4" fmla="*/ 2007 w 3512"/>
                <a:gd name="T5" fmla="*/ 387 h 641"/>
                <a:gd name="T6" fmla="*/ 362 w 3512"/>
                <a:gd name="T7" fmla="*/ 460 h 641"/>
                <a:gd name="T8" fmla="*/ 0 w 3512"/>
                <a:gd name="T9" fmla="*/ 0 h 641"/>
                <a:gd name="T10" fmla="*/ 0 60000 65536"/>
                <a:gd name="T11" fmla="*/ 0 60000 65536"/>
                <a:gd name="T12" fmla="*/ 0 60000 65536"/>
                <a:gd name="T13" fmla="*/ 0 60000 65536"/>
                <a:gd name="T14" fmla="*/ 0 60000 65536"/>
                <a:gd name="T15" fmla="*/ 0 w 3512"/>
                <a:gd name="T16" fmla="*/ 0 h 641"/>
                <a:gd name="T17" fmla="*/ 3512 w 3512"/>
                <a:gd name="T18" fmla="*/ 641 h 641"/>
              </a:gdLst>
              <a:ahLst/>
              <a:cxnLst>
                <a:cxn ang="T10">
                  <a:pos x="T0" y="T1"/>
                </a:cxn>
                <a:cxn ang="T11">
                  <a:pos x="T2" y="T3"/>
                </a:cxn>
                <a:cxn ang="T12">
                  <a:pos x="T4" y="T5"/>
                </a:cxn>
                <a:cxn ang="T13">
                  <a:pos x="T6" y="T7"/>
                </a:cxn>
                <a:cxn ang="T14">
                  <a:pos x="T8" y="T9"/>
                </a:cxn>
              </a:cxnLst>
              <a:rect l="T15" t="T16" r="T17" b="T18"/>
              <a:pathLst>
                <a:path w="3512" h="641">
                  <a:moveTo>
                    <a:pt x="3338" y="605"/>
                  </a:moveTo>
                  <a:cubicBezTo>
                    <a:pt x="3425" y="623"/>
                    <a:pt x="3512" y="641"/>
                    <a:pt x="3290" y="605"/>
                  </a:cubicBezTo>
                  <a:cubicBezTo>
                    <a:pt x="3068" y="569"/>
                    <a:pt x="2495" y="411"/>
                    <a:pt x="2007" y="387"/>
                  </a:cubicBezTo>
                  <a:cubicBezTo>
                    <a:pt x="1519" y="363"/>
                    <a:pt x="696" y="524"/>
                    <a:pt x="362" y="460"/>
                  </a:cubicBezTo>
                  <a:cubicBezTo>
                    <a:pt x="28" y="396"/>
                    <a:pt x="14" y="198"/>
                    <a:pt x="0" y="0"/>
                  </a:cubicBezTo>
                </a:path>
              </a:pathLst>
            </a:custGeom>
            <a:noFill/>
            <a:ln w="38100">
              <a:solidFill>
                <a:srgbClr val="0000FF"/>
              </a:solidFill>
              <a:round/>
              <a:headEnd/>
              <a:tailEnd type="arrow"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91144" name="Text Box 31"/>
            <p:cNvSpPr txBox="1">
              <a:spLocks noChangeArrowheads="1"/>
            </p:cNvSpPr>
            <p:nvPr/>
          </p:nvSpPr>
          <p:spPr bwMode="auto">
            <a:xfrm>
              <a:off x="267" y="3781"/>
              <a:ext cx="1263"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eaLnBrk="1" hangingPunct="1"/>
              <a:r>
                <a:rPr lang="en-US">
                  <a:solidFill>
                    <a:srgbClr val="0000FF"/>
                  </a:solidFill>
                  <a:latin typeface="Arial" charset="0"/>
                </a:rPr>
                <a:t>Time exceeded</a:t>
              </a:r>
            </a:p>
          </p:txBody>
        </p:sp>
      </p:grpSp>
    </p:spTree>
    <p:extLst>
      <p:ext uri="{BB962C8B-B14F-4D97-AF65-F5344CB8AC3E}">
        <p14:creationId xmlns:p14="http://schemas.microsoft.com/office/powerpoint/2010/main" val="12881682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794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7794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77949">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77949">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77949">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77949">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7794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794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s-IS" dirty="0"/>
              <a:t>Why was DNS designed this way</a:t>
            </a:r>
            <a:r>
              <a:rPr lang="is-IS" dirty="0" smtClean="0"/>
              <a:t>?</a:t>
            </a:r>
            <a:endParaRPr lang="en-US" dirty="0"/>
          </a:p>
        </p:txBody>
      </p:sp>
      <p:sp>
        <p:nvSpPr>
          <p:cNvPr id="3" name="Content Placeholder 2"/>
          <p:cNvSpPr>
            <a:spLocks noGrp="1"/>
          </p:cNvSpPr>
          <p:nvPr>
            <p:ph idx="1"/>
          </p:nvPr>
        </p:nvSpPr>
        <p:spPr/>
        <p:txBody>
          <a:bodyPr/>
          <a:lstStyle/>
          <a:p>
            <a:pPr lvl="4"/>
            <a:endParaRPr lang="is-IS" dirty="0"/>
          </a:p>
          <a:p>
            <a:r>
              <a:rPr lang="is-IS" dirty="0" smtClean="0"/>
              <a:t>Simpler:</a:t>
            </a:r>
          </a:p>
          <a:p>
            <a:pPr lvl="1"/>
            <a:r>
              <a:rPr lang="is-IS" dirty="0"/>
              <a:t>A</a:t>
            </a:r>
            <a:r>
              <a:rPr lang="is-IS" dirty="0" smtClean="0"/>
              <a:t>sk for what you want, answer what you know</a:t>
            </a:r>
          </a:p>
          <a:p>
            <a:pPr lvl="1"/>
            <a:r>
              <a:rPr lang="is-IS" dirty="0" smtClean="0"/>
              <a:t>Local DNS doesn’t worry about what servers knows....</a:t>
            </a:r>
          </a:p>
          <a:p>
            <a:pPr lvl="1"/>
            <a:endParaRPr lang="is-IS" dirty="0" smtClean="0"/>
          </a:p>
          <a:p>
            <a:r>
              <a:rPr lang="is-IS" dirty="0" smtClean="0"/>
              <a:t>More opportunistic</a:t>
            </a:r>
          </a:p>
          <a:p>
            <a:pPr lvl="1"/>
            <a:r>
              <a:rPr lang="is-IS" dirty="0"/>
              <a:t>F</a:t>
            </a:r>
            <a:r>
              <a:rPr lang="is-IS" dirty="0" smtClean="0"/>
              <a:t>ull answer might be cached</a:t>
            </a:r>
          </a:p>
          <a:p>
            <a:pPr lvl="1"/>
            <a:endParaRPr lang="is-IS" dirty="0" smtClean="0"/>
          </a:p>
          <a:p>
            <a:pPr lvl="4"/>
            <a:endParaRPr lang="is-IS" dirty="0"/>
          </a:p>
          <a:p>
            <a:r>
              <a:rPr lang="is-IS" dirty="0" smtClean="0"/>
              <a:t>Why do you care?  The Final.</a:t>
            </a:r>
          </a:p>
          <a:p>
            <a:pPr lvl="1"/>
            <a:endParaRPr lang="en-US" dirty="0"/>
          </a:p>
        </p:txBody>
      </p:sp>
      <p:sp>
        <p:nvSpPr>
          <p:cNvPr id="4" name="Slide Number Placeholder 3"/>
          <p:cNvSpPr>
            <a:spLocks noGrp="1"/>
          </p:cNvSpPr>
          <p:nvPr>
            <p:ph type="sldNum" sz="quarter" idx="12"/>
          </p:nvPr>
        </p:nvSpPr>
        <p:spPr/>
        <p:txBody>
          <a:bodyPr/>
          <a:lstStyle/>
          <a:p>
            <a:pPr>
              <a:defRPr/>
            </a:pPr>
            <a:fld id="{D6AD96B3-034F-0E44-B7B5-FAB526374CDC}" type="slidenum">
              <a:rPr lang="en-US" altLang="en-US" smtClean="0"/>
              <a:pPr>
                <a:defRPr/>
              </a:pPr>
              <a:t>7</a:t>
            </a:fld>
            <a:endParaRPr lang="en-US" altLang="en-US"/>
          </a:p>
        </p:txBody>
      </p:sp>
    </p:spTree>
    <p:extLst>
      <p:ext uri="{BB962C8B-B14F-4D97-AF65-F5344CB8AC3E}">
        <p14:creationId xmlns:p14="http://schemas.microsoft.com/office/powerpoint/2010/main" val="19090424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93" name="Rectangle 6"/>
          <p:cNvSpPr>
            <a:spLocks noGrp="1" noChangeArrowheads="1"/>
          </p:cNvSpPr>
          <p:nvPr>
            <p:ph type="title"/>
          </p:nvPr>
        </p:nvSpPr>
        <p:spPr/>
        <p:txBody>
          <a:bodyPr/>
          <a:lstStyle/>
          <a:p>
            <a:r>
              <a:rPr lang="en-US" sz="3200">
                <a:latin typeface="Helvetica" charset="0"/>
                <a:ea typeface="ＭＳ Ｐゴシック" charset="0"/>
                <a:cs typeface="ＭＳ Ｐゴシック" charset="0"/>
              </a:rPr>
              <a:t>Traceroute: Exploiting </a:t>
            </a:r>
            <a:r>
              <a:rPr lang="en-US" sz="3200" i="1">
                <a:latin typeface="Helvetica" charset="0"/>
                <a:ea typeface="ＭＳ Ｐゴシック" charset="0"/>
                <a:cs typeface="ＭＳ Ｐゴシック" charset="0"/>
              </a:rPr>
              <a:t>Time Exceeded</a:t>
            </a:r>
            <a:endParaRPr lang="en-US" sz="3200">
              <a:latin typeface="Helvetica" charset="0"/>
              <a:ea typeface="ＭＳ Ｐゴシック" charset="0"/>
              <a:cs typeface="ＭＳ Ｐゴシック" charset="0"/>
            </a:endParaRPr>
          </a:p>
        </p:txBody>
      </p:sp>
      <p:sp>
        <p:nvSpPr>
          <p:cNvPr id="93194" name="Rectangle 7"/>
          <p:cNvSpPr>
            <a:spLocks noGrp="1" noChangeArrowheads="1"/>
          </p:cNvSpPr>
          <p:nvPr>
            <p:ph idx="1"/>
          </p:nvPr>
        </p:nvSpPr>
        <p:spPr/>
        <p:txBody>
          <a:bodyPr/>
          <a:lstStyle/>
          <a:p>
            <a:pPr>
              <a:lnSpc>
                <a:spcPct val="90000"/>
              </a:lnSpc>
            </a:pPr>
            <a:r>
              <a:rPr lang="en-US">
                <a:latin typeface="Arial" charset="0"/>
                <a:cs typeface="Arial" charset="0"/>
              </a:rPr>
              <a:t> Time-To-Live field in IP packet header</a:t>
            </a:r>
          </a:p>
          <a:p>
            <a:pPr lvl="1">
              <a:lnSpc>
                <a:spcPct val="90000"/>
              </a:lnSpc>
            </a:pPr>
            <a:r>
              <a:rPr lang="en-US">
                <a:latin typeface="Arial" charset="0"/>
                <a:ea typeface="Arial" charset="0"/>
                <a:cs typeface="Arial" charset="0"/>
              </a:rPr>
              <a:t>Source sends a packet with TTL ranging from </a:t>
            </a:r>
            <a:r>
              <a:rPr lang="en-US" b="1" i="1">
                <a:latin typeface="Arial" charset="0"/>
                <a:ea typeface="Arial" charset="0"/>
                <a:cs typeface="Arial" charset="0"/>
              </a:rPr>
              <a:t>1</a:t>
            </a:r>
            <a:r>
              <a:rPr lang="en-US">
                <a:latin typeface="Arial" charset="0"/>
                <a:ea typeface="Arial" charset="0"/>
                <a:cs typeface="Arial" charset="0"/>
              </a:rPr>
              <a:t> to </a:t>
            </a:r>
            <a:r>
              <a:rPr lang="en-US" b="1" i="1">
                <a:latin typeface="Arial" charset="0"/>
                <a:ea typeface="Arial" charset="0"/>
                <a:cs typeface="Arial" charset="0"/>
              </a:rPr>
              <a:t>n</a:t>
            </a:r>
            <a:endParaRPr lang="en-US" i="1">
              <a:latin typeface="Arial" charset="0"/>
              <a:ea typeface="Arial" charset="0"/>
              <a:cs typeface="Arial" charset="0"/>
            </a:endParaRPr>
          </a:p>
          <a:p>
            <a:pPr lvl="1">
              <a:lnSpc>
                <a:spcPct val="90000"/>
              </a:lnSpc>
            </a:pPr>
            <a:r>
              <a:rPr lang="en-US">
                <a:latin typeface="Arial" charset="0"/>
                <a:ea typeface="Arial" charset="0"/>
                <a:cs typeface="Arial" charset="0"/>
              </a:rPr>
              <a:t>Each router along the path decrements the TTL</a:t>
            </a:r>
          </a:p>
          <a:p>
            <a:pPr lvl="1">
              <a:lnSpc>
                <a:spcPct val="90000"/>
              </a:lnSpc>
            </a:pPr>
            <a:r>
              <a:rPr lang="ja-JP" altLang="en-US">
                <a:latin typeface="Arial" charset="0"/>
                <a:ea typeface="Arial" charset="0"/>
                <a:cs typeface="Arial" charset="0"/>
              </a:rPr>
              <a:t>“</a:t>
            </a:r>
            <a:r>
              <a:rPr lang="en-US">
                <a:latin typeface="Arial" charset="0"/>
                <a:ea typeface="Arial" charset="0"/>
                <a:cs typeface="Arial" charset="0"/>
              </a:rPr>
              <a:t>TTL exceeded</a:t>
            </a:r>
            <a:r>
              <a:rPr lang="ja-JP" altLang="en-US">
                <a:latin typeface="Arial" charset="0"/>
                <a:ea typeface="Arial" charset="0"/>
                <a:cs typeface="Arial" charset="0"/>
              </a:rPr>
              <a:t>”</a:t>
            </a:r>
            <a:r>
              <a:rPr lang="en-US">
                <a:latin typeface="Arial" charset="0"/>
                <a:ea typeface="Arial" charset="0"/>
                <a:cs typeface="Arial" charset="0"/>
              </a:rPr>
              <a:t> sent when TTL reaches </a:t>
            </a:r>
            <a:r>
              <a:rPr lang="en-US" i="1">
                <a:latin typeface="Arial" charset="0"/>
                <a:ea typeface="Arial" charset="0"/>
                <a:cs typeface="Arial" charset="0"/>
              </a:rPr>
              <a:t>0</a:t>
            </a:r>
          </a:p>
          <a:p>
            <a:pPr>
              <a:lnSpc>
                <a:spcPct val="90000"/>
              </a:lnSpc>
            </a:pPr>
            <a:r>
              <a:rPr lang="en-US" i="1">
                <a:latin typeface="Arial" charset="0"/>
                <a:cs typeface="Arial" charset="0"/>
              </a:rPr>
              <a:t>Traceroute</a:t>
            </a:r>
            <a:r>
              <a:rPr lang="en-US">
                <a:latin typeface="Arial" charset="0"/>
                <a:cs typeface="Arial" charset="0"/>
              </a:rPr>
              <a:t> tool exploits this TTL behavior</a:t>
            </a:r>
          </a:p>
        </p:txBody>
      </p:sp>
      <p:sp>
        <p:nvSpPr>
          <p:cNvPr id="93188"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E5D4AEAA-BD0D-CC4B-8790-6977C3A7D90B}" type="slidenum">
              <a:rPr lang="en-US" sz="1400" b="0">
                <a:latin typeface="Times New Roman" charset="0"/>
              </a:rPr>
              <a:pPr eaLnBrk="1" hangingPunct="1"/>
              <a:t>70</a:t>
            </a:fld>
            <a:endParaRPr lang="en-US" sz="1400" b="0">
              <a:latin typeface="Times New Roman" charset="0"/>
            </a:endParaRPr>
          </a:p>
        </p:txBody>
      </p:sp>
      <p:sp>
        <p:nvSpPr>
          <p:cNvPr id="93189" name="Line 2"/>
          <p:cNvSpPr>
            <a:spLocks noChangeShapeType="1"/>
          </p:cNvSpPr>
          <p:nvPr/>
        </p:nvSpPr>
        <p:spPr bwMode="auto">
          <a:xfrm flipV="1">
            <a:off x="6894513" y="4457700"/>
            <a:ext cx="1443037" cy="119063"/>
          </a:xfrm>
          <a:prstGeom prst="line">
            <a:avLst/>
          </a:prstGeom>
          <a:noFill/>
          <a:ln w="254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3190" name="Line 3"/>
          <p:cNvSpPr>
            <a:spLocks noChangeShapeType="1"/>
          </p:cNvSpPr>
          <p:nvPr/>
        </p:nvSpPr>
        <p:spPr bwMode="auto">
          <a:xfrm>
            <a:off x="857250" y="4602163"/>
            <a:ext cx="2155825" cy="0"/>
          </a:xfrm>
          <a:prstGeom prst="line">
            <a:avLst/>
          </a:prstGeom>
          <a:noFill/>
          <a:ln w="254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3191" name="Line 4"/>
          <p:cNvSpPr>
            <a:spLocks noChangeShapeType="1"/>
          </p:cNvSpPr>
          <p:nvPr/>
        </p:nvSpPr>
        <p:spPr bwMode="auto">
          <a:xfrm flipV="1">
            <a:off x="4841875" y="4576763"/>
            <a:ext cx="1873250" cy="730250"/>
          </a:xfrm>
          <a:prstGeom prst="line">
            <a:avLst/>
          </a:prstGeom>
          <a:noFill/>
          <a:ln w="254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3192" name="Line 5"/>
          <p:cNvSpPr>
            <a:spLocks noChangeShapeType="1"/>
          </p:cNvSpPr>
          <p:nvPr/>
        </p:nvSpPr>
        <p:spPr bwMode="auto">
          <a:xfrm>
            <a:off x="3086100" y="4649788"/>
            <a:ext cx="1565275" cy="657225"/>
          </a:xfrm>
          <a:prstGeom prst="line">
            <a:avLst/>
          </a:prstGeom>
          <a:noFill/>
          <a:ln w="254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pic>
        <p:nvPicPr>
          <p:cNvPr id="93195" name="Picture 8"/>
          <p:cNvPicPr>
            <a:picLocks noChangeArrowheads="1"/>
          </p:cNvPicPr>
          <p:nvPr/>
        </p:nvPicPr>
        <p:blipFill>
          <a:blip r:embed="rId4">
            <a:lum bright="6000" contrast="-64000"/>
            <a:extLst>
              <a:ext uri="{28A0092B-C50C-407E-A947-70E740481C1C}">
                <a14:useLocalDpi xmlns:a14="http://schemas.microsoft.com/office/drawing/2010/main" val="0"/>
              </a:ext>
            </a:extLst>
          </a:blip>
          <a:srcRect/>
          <a:stretch>
            <a:fillRect/>
          </a:stretch>
        </p:blipFill>
        <p:spPr bwMode="auto">
          <a:xfrm>
            <a:off x="6473825" y="4397375"/>
            <a:ext cx="609600" cy="374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3196" name="Picture 9"/>
          <p:cNvPicPr>
            <a:picLocks noChangeArrowheads="1"/>
          </p:cNvPicPr>
          <p:nvPr/>
        </p:nvPicPr>
        <p:blipFill>
          <a:blip r:embed="rId4">
            <a:lum bright="6000" contrast="-64000"/>
            <a:extLst>
              <a:ext uri="{28A0092B-C50C-407E-A947-70E740481C1C}">
                <a14:useLocalDpi xmlns:a14="http://schemas.microsoft.com/office/drawing/2010/main" val="0"/>
              </a:ext>
            </a:extLst>
          </a:blip>
          <a:srcRect/>
          <a:stretch>
            <a:fillRect/>
          </a:stretch>
        </p:blipFill>
        <p:spPr bwMode="auto">
          <a:xfrm>
            <a:off x="4452938" y="5121275"/>
            <a:ext cx="609600" cy="374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3197" name="Picture 10"/>
          <p:cNvPicPr>
            <a:picLocks noChangeArrowheads="1"/>
          </p:cNvPicPr>
          <p:nvPr/>
        </p:nvPicPr>
        <p:blipFill>
          <a:blip r:embed="rId4">
            <a:lum bright="6000" contrast="-64000"/>
            <a:extLst>
              <a:ext uri="{28A0092B-C50C-407E-A947-70E740481C1C}">
                <a14:useLocalDpi xmlns:a14="http://schemas.microsoft.com/office/drawing/2010/main" val="0"/>
              </a:ext>
            </a:extLst>
          </a:blip>
          <a:srcRect/>
          <a:stretch>
            <a:fillRect/>
          </a:stretch>
        </p:blipFill>
        <p:spPr bwMode="auto">
          <a:xfrm>
            <a:off x="2686050" y="4368800"/>
            <a:ext cx="609600" cy="374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93198" name="Group 11"/>
          <p:cNvGrpSpPr>
            <a:grpSpLocks/>
          </p:cNvGrpSpPr>
          <p:nvPr/>
        </p:nvGrpSpPr>
        <p:grpSpPr bwMode="auto">
          <a:xfrm>
            <a:off x="495300" y="4418013"/>
            <a:ext cx="609600" cy="533400"/>
            <a:chOff x="384" y="3285"/>
            <a:chExt cx="384" cy="336"/>
          </a:xfrm>
        </p:grpSpPr>
        <p:pic>
          <p:nvPicPr>
            <p:cNvPr id="93223" name="Picture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 y="3304"/>
              <a:ext cx="384" cy="3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93224" name="Group 13"/>
            <p:cNvGrpSpPr>
              <a:grpSpLocks/>
            </p:cNvGrpSpPr>
            <p:nvPr/>
          </p:nvGrpSpPr>
          <p:grpSpPr bwMode="auto">
            <a:xfrm>
              <a:off x="533" y="3285"/>
              <a:ext cx="63" cy="19"/>
              <a:chOff x="614" y="2400"/>
              <a:chExt cx="97" cy="31"/>
            </a:xfrm>
          </p:grpSpPr>
          <p:sp>
            <p:nvSpPr>
              <p:cNvPr id="93231" name="Rectangle 14"/>
              <p:cNvSpPr>
                <a:spLocks noChangeArrowheads="1"/>
              </p:cNvSpPr>
              <p:nvPr/>
            </p:nvSpPr>
            <p:spPr bwMode="auto">
              <a:xfrm>
                <a:off x="614" y="2400"/>
                <a:ext cx="97" cy="31"/>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93232" name="Oval 15"/>
              <p:cNvSpPr>
                <a:spLocks noChangeArrowheads="1"/>
              </p:cNvSpPr>
              <p:nvPr/>
            </p:nvSpPr>
            <p:spPr bwMode="auto">
              <a:xfrm>
                <a:off x="648" y="2400"/>
                <a:ext cx="29" cy="31"/>
              </a:xfrm>
              <a:prstGeom prst="ellipse">
                <a:avLst/>
              </a:prstGeom>
              <a:solidFill>
                <a:schemeClr val="bg1"/>
              </a:solidFill>
              <a:ln w="12700">
                <a:solidFill>
                  <a:schemeClr val="tx1"/>
                </a:solidFill>
                <a:round/>
                <a:headEnd/>
                <a:tailEnd/>
              </a:ln>
            </p:spPr>
            <p:txBody>
              <a:bodyPr wrap="none" anchor="ctr"/>
              <a:lstStyle/>
              <a:p>
                <a:endParaRPr lang="en-US"/>
              </a:p>
            </p:txBody>
          </p:sp>
        </p:grpSp>
        <p:grpSp>
          <p:nvGrpSpPr>
            <p:cNvPr id="93225" name="Group 16"/>
            <p:cNvGrpSpPr>
              <a:grpSpLocks/>
            </p:cNvGrpSpPr>
            <p:nvPr/>
          </p:nvGrpSpPr>
          <p:grpSpPr bwMode="auto">
            <a:xfrm>
              <a:off x="529" y="3348"/>
              <a:ext cx="83" cy="44"/>
              <a:chOff x="608" y="2502"/>
              <a:chExt cx="128" cy="72"/>
            </a:xfrm>
          </p:grpSpPr>
          <p:sp>
            <p:nvSpPr>
              <p:cNvPr id="93226" name="Rectangle 17"/>
              <p:cNvSpPr>
                <a:spLocks noChangeArrowheads="1"/>
              </p:cNvSpPr>
              <p:nvPr/>
            </p:nvSpPr>
            <p:spPr bwMode="auto">
              <a:xfrm>
                <a:off x="608" y="2502"/>
                <a:ext cx="128" cy="72"/>
              </a:xfrm>
              <a:prstGeom prst="rect">
                <a:avLst/>
              </a:prstGeom>
              <a:solidFill>
                <a:schemeClr val="bg1"/>
              </a:solidFill>
              <a:ln w="12700">
                <a:solidFill>
                  <a:schemeClr val="tx1"/>
                </a:solidFill>
                <a:miter lim="800000"/>
                <a:headEnd/>
                <a:tailEnd/>
              </a:ln>
            </p:spPr>
            <p:txBody>
              <a:bodyPr wrap="none" anchor="ctr"/>
              <a:lstStyle/>
              <a:p>
                <a:endParaRPr lang="en-US"/>
              </a:p>
            </p:txBody>
          </p:sp>
          <p:grpSp>
            <p:nvGrpSpPr>
              <p:cNvPr id="93227" name="Group 18"/>
              <p:cNvGrpSpPr>
                <a:grpSpLocks/>
              </p:cNvGrpSpPr>
              <p:nvPr/>
            </p:nvGrpSpPr>
            <p:grpSpPr bwMode="auto">
              <a:xfrm>
                <a:off x="629" y="2512"/>
                <a:ext cx="89" cy="50"/>
                <a:chOff x="629" y="2512"/>
                <a:chExt cx="89" cy="50"/>
              </a:xfrm>
            </p:grpSpPr>
            <p:sp>
              <p:nvSpPr>
                <p:cNvPr id="93228" name="Line 19"/>
                <p:cNvSpPr>
                  <a:spLocks noChangeShapeType="1"/>
                </p:cNvSpPr>
                <p:nvPr/>
              </p:nvSpPr>
              <p:spPr bwMode="auto">
                <a:xfrm>
                  <a:off x="629" y="2512"/>
                  <a:ext cx="89"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p>
              </p:txBody>
            </p:sp>
            <p:sp>
              <p:nvSpPr>
                <p:cNvPr id="93229" name="Line 20"/>
                <p:cNvSpPr>
                  <a:spLocks noChangeShapeType="1"/>
                </p:cNvSpPr>
                <p:nvPr/>
              </p:nvSpPr>
              <p:spPr bwMode="auto">
                <a:xfrm>
                  <a:off x="629" y="2536"/>
                  <a:ext cx="89"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p>
              </p:txBody>
            </p:sp>
            <p:sp>
              <p:nvSpPr>
                <p:cNvPr id="93230" name="Line 21"/>
                <p:cNvSpPr>
                  <a:spLocks noChangeShapeType="1"/>
                </p:cNvSpPr>
                <p:nvPr/>
              </p:nvSpPr>
              <p:spPr bwMode="auto">
                <a:xfrm>
                  <a:off x="629" y="2562"/>
                  <a:ext cx="89"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p>
              </p:txBody>
            </p:sp>
          </p:grpSp>
        </p:grpSp>
        <p:graphicFrame>
          <p:nvGraphicFramePr>
            <p:cNvPr id="93187" name="Object 3"/>
            <p:cNvGraphicFramePr>
              <a:graphicFrameLocks/>
            </p:cNvGraphicFramePr>
            <p:nvPr/>
          </p:nvGraphicFramePr>
          <p:xfrm>
            <a:off x="509" y="3349"/>
            <a:ext cx="92" cy="99"/>
          </p:xfrm>
          <a:graphic>
            <a:graphicData uri="http://schemas.openxmlformats.org/presentationml/2006/ole">
              <mc:AlternateContent xmlns:mc="http://schemas.openxmlformats.org/markup-compatibility/2006">
                <mc:Choice xmlns:v="urn:schemas-microsoft-com:vml" Requires="v">
                  <p:oleObj spid="_x0000_s1054" name="Clip" r:id="rId6" imgW="227013" imgH="255588" progId="MS_ClipArt_Gallery.2">
                    <p:embed/>
                  </p:oleObj>
                </mc:Choice>
                <mc:Fallback>
                  <p:oleObj name="Clip" r:id="rId6" imgW="227013" imgH="255588" progId="MS_ClipArt_Gallery.2">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9" y="3349"/>
                          <a:ext cx="92" cy="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pSp>
      <p:sp>
        <p:nvSpPr>
          <p:cNvPr id="93199" name="Text Box 23"/>
          <p:cNvSpPr txBox="1">
            <a:spLocks noChangeArrowheads="1"/>
          </p:cNvSpPr>
          <p:nvPr/>
        </p:nvSpPr>
        <p:spPr bwMode="auto">
          <a:xfrm>
            <a:off x="357188" y="4778375"/>
            <a:ext cx="747712"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a:solidFill>
                  <a:schemeClr val="folHlink"/>
                </a:solidFill>
                <a:latin typeface="Times New Roman" charset="0"/>
              </a:rPr>
              <a:t>source</a:t>
            </a:r>
          </a:p>
        </p:txBody>
      </p:sp>
      <p:grpSp>
        <p:nvGrpSpPr>
          <p:cNvPr id="93200" name="Group 24"/>
          <p:cNvGrpSpPr>
            <a:grpSpLocks/>
          </p:cNvGrpSpPr>
          <p:nvPr/>
        </p:nvGrpSpPr>
        <p:grpSpPr bwMode="auto">
          <a:xfrm>
            <a:off x="8101013" y="4287838"/>
            <a:ext cx="609600" cy="533400"/>
            <a:chOff x="384" y="2400"/>
            <a:chExt cx="592" cy="544"/>
          </a:xfrm>
        </p:grpSpPr>
        <p:pic>
          <p:nvPicPr>
            <p:cNvPr id="93213" name="Picture 2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 y="2430"/>
              <a:ext cx="592" cy="5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93214" name="Group 26"/>
            <p:cNvGrpSpPr>
              <a:grpSpLocks/>
            </p:cNvGrpSpPr>
            <p:nvPr/>
          </p:nvGrpSpPr>
          <p:grpSpPr bwMode="auto">
            <a:xfrm>
              <a:off x="614" y="2400"/>
              <a:ext cx="97" cy="31"/>
              <a:chOff x="614" y="2400"/>
              <a:chExt cx="97" cy="31"/>
            </a:xfrm>
          </p:grpSpPr>
          <p:sp>
            <p:nvSpPr>
              <p:cNvPr id="93221" name="Rectangle 27"/>
              <p:cNvSpPr>
                <a:spLocks noChangeArrowheads="1"/>
              </p:cNvSpPr>
              <p:nvPr/>
            </p:nvSpPr>
            <p:spPr bwMode="auto">
              <a:xfrm>
                <a:off x="614" y="2400"/>
                <a:ext cx="97" cy="31"/>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93222" name="Oval 28"/>
              <p:cNvSpPr>
                <a:spLocks noChangeArrowheads="1"/>
              </p:cNvSpPr>
              <p:nvPr/>
            </p:nvSpPr>
            <p:spPr bwMode="auto">
              <a:xfrm>
                <a:off x="648" y="2400"/>
                <a:ext cx="29" cy="31"/>
              </a:xfrm>
              <a:prstGeom prst="ellipse">
                <a:avLst/>
              </a:prstGeom>
              <a:solidFill>
                <a:schemeClr val="bg1"/>
              </a:solidFill>
              <a:ln w="12700">
                <a:solidFill>
                  <a:schemeClr val="tx1"/>
                </a:solidFill>
                <a:round/>
                <a:headEnd/>
                <a:tailEnd/>
              </a:ln>
            </p:spPr>
            <p:txBody>
              <a:bodyPr wrap="none" anchor="ctr"/>
              <a:lstStyle/>
              <a:p>
                <a:endParaRPr lang="en-US"/>
              </a:p>
            </p:txBody>
          </p:sp>
        </p:grpSp>
        <p:grpSp>
          <p:nvGrpSpPr>
            <p:cNvPr id="93215" name="Group 29"/>
            <p:cNvGrpSpPr>
              <a:grpSpLocks/>
            </p:cNvGrpSpPr>
            <p:nvPr/>
          </p:nvGrpSpPr>
          <p:grpSpPr bwMode="auto">
            <a:xfrm>
              <a:off x="608" y="2502"/>
              <a:ext cx="128" cy="72"/>
              <a:chOff x="608" y="2502"/>
              <a:chExt cx="128" cy="72"/>
            </a:xfrm>
          </p:grpSpPr>
          <p:sp>
            <p:nvSpPr>
              <p:cNvPr id="93216" name="Rectangle 30"/>
              <p:cNvSpPr>
                <a:spLocks noChangeArrowheads="1"/>
              </p:cNvSpPr>
              <p:nvPr/>
            </p:nvSpPr>
            <p:spPr bwMode="auto">
              <a:xfrm>
                <a:off x="608" y="2502"/>
                <a:ext cx="128" cy="72"/>
              </a:xfrm>
              <a:prstGeom prst="rect">
                <a:avLst/>
              </a:prstGeom>
              <a:solidFill>
                <a:schemeClr val="bg1"/>
              </a:solidFill>
              <a:ln w="12700">
                <a:solidFill>
                  <a:schemeClr val="tx1"/>
                </a:solidFill>
                <a:miter lim="800000"/>
                <a:headEnd/>
                <a:tailEnd/>
              </a:ln>
            </p:spPr>
            <p:txBody>
              <a:bodyPr wrap="none" anchor="ctr"/>
              <a:lstStyle/>
              <a:p>
                <a:endParaRPr lang="en-US"/>
              </a:p>
            </p:txBody>
          </p:sp>
          <p:grpSp>
            <p:nvGrpSpPr>
              <p:cNvPr id="93217" name="Group 31"/>
              <p:cNvGrpSpPr>
                <a:grpSpLocks/>
              </p:cNvGrpSpPr>
              <p:nvPr/>
            </p:nvGrpSpPr>
            <p:grpSpPr bwMode="auto">
              <a:xfrm>
                <a:off x="629" y="2512"/>
                <a:ext cx="89" cy="50"/>
                <a:chOff x="629" y="2512"/>
                <a:chExt cx="89" cy="50"/>
              </a:xfrm>
            </p:grpSpPr>
            <p:sp>
              <p:nvSpPr>
                <p:cNvPr id="93218" name="Line 32"/>
                <p:cNvSpPr>
                  <a:spLocks noChangeShapeType="1"/>
                </p:cNvSpPr>
                <p:nvPr/>
              </p:nvSpPr>
              <p:spPr bwMode="auto">
                <a:xfrm>
                  <a:off x="629" y="2512"/>
                  <a:ext cx="89"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p>
              </p:txBody>
            </p:sp>
            <p:sp>
              <p:nvSpPr>
                <p:cNvPr id="93219" name="Line 33"/>
                <p:cNvSpPr>
                  <a:spLocks noChangeShapeType="1"/>
                </p:cNvSpPr>
                <p:nvPr/>
              </p:nvSpPr>
              <p:spPr bwMode="auto">
                <a:xfrm>
                  <a:off x="629" y="2536"/>
                  <a:ext cx="89"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p>
              </p:txBody>
            </p:sp>
            <p:sp>
              <p:nvSpPr>
                <p:cNvPr id="93220" name="Line 34"/>
                <p:cNvSpPr>
                  <a:spLocks noChangeShapeType="1"/>
                </p:cNvSpPr>
                <p:nvPr/>
              </p:nvSpPr>
              <p:spPr bwMode="auto">
                <a:xfrm>
                  <a:off x="629" y="2562"/>
                  <a:ext cx="89"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p>
              </p:txBody>
            </p:sp>
          </p:grpSp>
        </p:grpSp>
        <p:graphicFrame>
          <p:nvGraphicFramePr>
            <p:cNvPr id="93186" name="Object 2"/>
            <p:cNvGraphicFramePr>
              <a:graphicFrameLocks/>
            </p:cNvGraphicFramePr>
            <p:nvPr/>
          </p:nvGraphicFramePr>
          <p:xfrm>
            <a:off x="590" y="2504"/>
            <a:ext cx="142" cy="160"/>
          </p:xfrm>
          <a:graphic>
            <a:graphicData uri="http://schemas.openxmlformats.org/presentationml/2006/ole">
              <mc:AlternateContent xmlns:mc="http://schemas.openxmlformats.org/markup-compatibility/2006">
                <mc:Choice xmlns:v="urn:schemas-microsoft-com:vml" Requires="v">
                  <p:oleObj spid="_x0000_s1055" name="Clip" r:id="rId8" imgW="227013" imgH="255588" progId="MS_ClipArt_Gallery.2">
                    <p:embed/>
                  </p:oleObj>
                </mc:Choice>
                <mc:Fallback>
                  <p:oleObj name="Clip" r:id="rId8" imgW="227013" imgH="255588" progId="MS_ClipArt_Gallery.2">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 y="2504"/>
                          <a:ext cx="142" cy="16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pSp>
      <p:sp>
        <p:nvSpPr>
          <p:cNvPr id="93201" name="Text Box 36"/>
          <p:cNvSpPr txBox="1">
            <a:spLocks noChangeArrowheads="1"/>
          </p:cNvSpPr>
          <p:nvPr/>
        </p:nvSpPr>
        <p:spPr bwMode="auto">
          <a:xfrm>
            <a:off x="7805738" y="4672013"/>
            <a:ext cx="1144587"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a:solidFill>
                  <a:schemeClr val="folHlink"/>
                </a:solidFill>
                <a:latin typeface="Times New Roman" charset="0"/>
              </a:rPr>
              <a:t>destination</a:t>
            </a:r>
          </a:p>
        </p:txBody>
      </p:sp>
      <p:grpSp>
        <p:nvGrpSpPr>
          <p:cNvPr id="10" name="Group 37"/>
          <p:cNvGrpSpPr>
            <a:grpSpLocks/>
          </p:cNvGrpSpPr>
          <p:nvPr/>
        </p:nvGrpSpPr>
        <p:grpSpPr bwMode="auto">
          <a:xfrm>
            <a:off x="1163638" y="3773488"/>
            <a:ext cx="3035300" cy="703262"/>
            <a:chOff x="535" y="2920"/>
            <a:chExt cx="1912" cy="443"/>
          </a:xfrm>
        </p:grpSpPr>
        <p:sp>
          <p:nvSpPr>
            <p:cNvPr id="93209" name="Line 38"/>
            <p:cNvSpPr>
              <a:spLocks noChangeShapeType="1"/>
            </p:cNvSpPr>
            <p:nvPr/>
          </p:nvSpPr>
          <p:spPr bwMode="auto">
            <a:xfrm flipV="1">
              <a:off x="535" y="3362"/>
              <a:ext cx="959" cy="1"/>
            </a:xfrm>
            <a:prstGeom prst="line">
              <a:avLst/>
            </a:prstGeom>
            <a:noFill/>
            <a:ln w="50800">
              <a:solidFill>
                <a:schemeClr val="folHlink"/>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93210" name="Text Box 39"/>
            <p:cNvSpPr txBox="1">
              <a:spLocks noChangeArrowheads="1"/>
            </p:cNvSpPr>
            <p:nvPr/>
          </p:nvSpPr>
          <p:spPr bwMode="auto">
            <a:xfrm>
              <a:off x="535" y="3139"/>
              <a:ext cx="509"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a:solidFill>
                    <a:schemeClr val="folHlink"/>
                  </a:solidFill>
                  <a:latin typeface="Times New Roman" charset="0"/>
                </a:rPr>
                <a:t>TTL=1</a:t>
              </a:r>
            </a:p>
          </p:txBody>
        </p:sp>
        <p:sp>
          <p:nvSpPr>
            <p:cNvPr id="93211" name="Freeform 40"/>
            <p:cNvSpPr>
              <a:spLocks/>
            </p:cNvSpPr>
            <p:nvPr/>
          </p:nvSpPr>
          <p:spPr bwMode="auto">
            <a:xfrm flipV="1">
              <a:off x="1241" y="2920"/>
              <a:ext cx="505" cy="374"/>
            </a:xfrm>
            <a:custGeom>
              <a:avLst/>
              <a:gdLst>
                <a:gd name="T0" fmla="*/ 482 w 505"/>
                <a:gd name="T1" fmla="*/ 0 h 205"/>
                <a:gd name="T2" fmla="*/ 425 w 505"/>
                <a:gd name="T3" fmla="*/ 2094 h 205"/>
                <a:gd name="T4" fmla="*/ 0 w 505"/>
                <a:gd name="T5" fmla="*/ 1053 h 205"/>
                <a:gd name="T6" fmla="*/ 0 60000 65536"/>
                <a:gd name="T7" fmla="*/ 0 60000 65536"/>
                <a:gd name="T8" fmla="*/ 0 60000 65536"/>
                <a:gd name="T9" fmla="*/ 0 w 505"/>
                <a:gd name="T10" fmla="*/ 0 h 205"/>
                <a:gd name="T11" fmla="*/ 505 w 505"/>
                <a:gd name="T12" fmla="*/ 205 h 205"/>
              </a:gdLst>
              <a:ahLst/>
              <a:cxnLst>
                <a:cxn ang="T6">
                  <a:pos x="T0" y="T1"/>
                </a:cxn>
                <a:cxn ang="T7">
                  <a:pos x="T2" y="T3"/>
                </a:cxn>
                <a:cxn ang="T8">
                  <a:pos x="T4" y="T5"/>
                </a:cxn>
              </a:cxnLst>
              <a:rect l="T9" t="T10" r="T11" b="T12"/>
              <a:pathLst>
                <a:path w="505" h="205">
                  <a:moveTo>
                    <a:pt x="482" y="0"/>
                  </a:moveTo>
                  <a:cubicBezTo>
                    <a:pt x="493" y="86"/>
                    <a:pt x="505" y="173"/>
                    <a:pt x="425" y="189"/>
                  </a:cubicBezTo>
                  <a:cubicBezTo>
                    <a:pt x="345" y="205"/>
                    <a:pt x="71" y="111"/>
                    <a:pt x="0" y="95"/>
                  </a:cubicBezTo>
                </a:path>
              </a:pathLst>
            </a:custGeom>
            <a:noFill/>
            <a:ln w="38100">
              <a:solidFill>
                <a:schemeClr val="folHlink"/>
              </a:solidFill>
              <a:prstDash val="dash"/>
              <a:round/>
              <a:headEnd/>
              <a:tailEnd type="arrow" w="med" len="me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93212" name="Text Box 41"/>
            <p:cNvSpPr txBox="1">
              <a:spLocks noChangeArrowheads="1"/>
            </p:cNvSpPr>
            <p:nvPr/>
          </p:nvSpPr>
          <p:spPr bwMode="auto">
            <a:xfrm>
              <a:off x="1809" y="2947"/>
              <a:ext cx="638" cy="3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600">
                  <a:latin typeface="Times New Roman" charset="0"/>
                </a:rPr>
                <a:t>Time</a:t>
              </a:r>
            </a:p>
            <a:p>
              <a:pPr algn="ctr"/>
              <a:r>
                <a:rPr lang="en-US" sz="1600">
                  <a:latin typeface="Times New Roman" charset="0"/>
                </a:rPr>
                <a:t> exceeded</a:t>
              </a:r>
            </a:p>
          </p:txBody>
        </p:sp>
      </p:grpSp>
      <p:grpSp>
        <p:nvGrpSpPr>
          <p:cNvPr id="11" name="Group 42"/>
          <p:cNvGrpSpPr>
            <a:grpSpLocks/>
          </p:cNvGrpSpPr>
          <p:nvPr/>
        </p:nvGrpSpPr>
        <p:grpSpPr bwMode="auto">
          <a:xfrm>
            <a:off x="1163638" y="4318000"/>
            <a:ext cx="3678237" cy="1055688"/>
            <a:chOff x="535" y="3263"/>
            <a:chExt cx="2317" cy="665"/>
          </a:xfrm>
        </p:grpSpPr>
        <p:sp>
          <p:nvSpPr>
            <p:cNvPr id="93205" name="Text Box 43"/>
            <p:cNvSpPr txBox="1">
              <a:spLocks noChangeArrowheads="1"/>
            </p:cNvSpPr>
            <p:nvPr/>
          </p:nvSpPr>
          <p:spPr bwMode="auto">
            <a:xfrm>
              <a:off x="535" y="3607"/>
              <a:ext cx="509"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a:solidFill>
                    <a:srgbClr val="FF9900"/>
                  </a:solidFill>
                  <a:latin typeface="Times New Roman" charset="0"/>
                </a:rPr>
                <a:t>TTL=2</a:t>
              </a:r>
            </a:p>
          </p:txBody>
        </p:sp>
        <p:sp>
          <p:nvSpPr>
            <p:cNvPr id="93206" name="Line 44"/>
            <p:cNvSpPr>
              <a:spLocks noChangeShapeType="1"/>
            </p:cNvSpPr>
            <p:nvPr/>
          </p:nvSpPr>
          <p:spPr bwMode="auto">
            <a:xfrm>
              <a:off x="1700" y="3580"/>
              <a:ext cx="871" cy="348"/>
            </a:xfrm>
            <a:prstGeom prst="line">
              <a:avLst/>
            </a:prstGeom>
            <a:noFill/>
            <a:ln w="50800">
              <a:solidFill>
                <a:srgbClr val="FF99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93207" name="Line 45"/>
            <p:cNvSpPr>
              <a:spLocks noChangeShapeType="1"/>
            </p:cNvSpPr>
            <p:nvPr/>
          </p:nvSpPr>
          <p:spPr bwMode="auto">
            <a:xfrm>
              <a:off x="535" y="3580"/>
              <a:ext cx="1165" cy="0"/>
            </a:xfrm>
            <a:prstGeom prst="line">
              <a:avLst/>
            </a:prstGeom>
            <a:noFill/>
            <a:ln w="50800">
              <a:solidFill>
                <a:srgbClr val="FF99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93208" name="Freeform 46"/>
            <p:cNvSpPr>
              <a:spLocks/>
            </p:cNvSpPr>
            <p:nvPr/>
          </p:nvSpPr>
          <p:spPr bwMode="auto">
            <a:xfrm flipV="1">
              <a:off x="2447" y="3263"/>
              <a:ext cx="405" cy="500"/>
            </a:xfrm>
            <a:custGeom>
              <a:avLst/>
              <a:gdLst>
                <a:gd name="T0" fmla="*/ 200 w 505"/>
                <a:gd name="T1" fmla="*/ 0 h 205"/>
                <a:gd name="T2" fmla="*/ 176 w 505"/>
                <a:gd name="T3" fmla="*/ 6685 h 205"/>
                <a:gd name="T4" fmla="*/ 0 w 505"/>
                <a:gd name="T5" fmla="*/ 3366 h 205"/>
                <a:gd name="T6" fmla="*/ 0 60000 65536"/>
                <a:gd name="T7" fmla="*/ 0 60000 65536"/>
                <a:gd name="T8" fmla="*/ 0 60000 65536"/>
                <a:gd name="T9" fmla="*/ 0 w 505"/>
                <a:gd name="T10" fmla="*/ 0 h 205"/>
                <a:gd name="T11" fmla="*/ 505 w 505"/>
                <a:gd name="T12" fmla="*/ 205 h 205"/>
              </a:gdLst>
              <a:ahLst/>
              <a:cxnLst>
                <a:cxn ang="T6">
                  <a:pos x="T0" y="T1"/>
                </a:cxn>
                <a:cxn ang="T7">
                  <a:pos x="T2" y="T3"/>
                </a:cxn>
                <a:cxn ang="T8">
                  <a:pos x="T4" y="T5"/>
                </a:cxn>
              </a:cxnLst>
              <a:rect l="T9" t="T10" r="T11" b="T12"/>
              <a:pathLst>
                <a:path w="505" h="205">
                  <a:moveTo>
                    <a:pt x="482" y="0"/>
                  </a:moveTo>
                  <a:cubicBezTo>
                    <a:pt x="493" y="86"/>
                    <a:pt x="505" y="173"/>
                    <a:pt x="425" y="189"/>
                  </a:cubicBezTo>
                  <a:cubicBezTo>
                    <a:pt x="345" y="205"/>
                    <a:pt x="71" y="111"/>
                    <a:pt x="0" y="95"/>
                  </a:cubicBezTo>
                </a:path>
              </a:pathLst>
            </a:custGeom>
            <a:noFill/>
            <a:ln w="38100">
              <a:solidFill>
                <a:srgbClr val="FF9900"/>
              </a:solidFill>
              <a:prstDash val="dash"/>
              <a:round/>
              <a:headEnd/>
              <a:tailEnd type="arrow" w="med" len="med"/>
            </a:ln>
            <a:extLst>
              <a:ext uri="{909E8E84-426E-40dd-AFC4-6F175D3DCCD1}">
                <a14:hiddenFill xmlns="" xmlns:a14="http://schemas.microsoft.com/office/drawing/2010/main">
                  <a:solidFill>
                    <a:srgbClr val="FFFFFF"/>
                  </a:solidFill>
                </a14:hiddenFill>
              </a:ext>
            </a:extLst>
          </p:spPr>
          <p:txBody>
            <a:bodyPr/>
            <a:lstStyle/>
            <a:p>
              <a:endParaRPr lang="en-US"/>
            </a:p>
          </p:txBody>
        </p:sp>
      </p:grpSp>
      <p:sp>
        <p:nvSpPr>
          <p:cNvPr id="93204" name="Text Box 47"/>
          <p:cNvSpPr txBox="1">
            <a:spLocks noChangeArrowheads="1"/>
          </p:cNvSpPr>
          <p:nvPr/>
        </p:nvSpPr>
        <p:spPr bwMode="auto">
          <a:xfrm>
            <a:off x="685800" y="5715000"/>
            <a:ext cx="8137525" cy="701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a:solidFill>
                  <a:srgbClr val="FF0000"/>
                </a:solidFill>
                <a:latin typeface="Arial" charset="0"/>
              </a:rPr>
              <a:t>Send packets with TTL=1, 2, … </a:t>
            </a:r>
          </a:p>
          <a:p>
            <a:pPr algn="l"/>
            <a:r>
              <a:rPr lang="en-US">
                <a:solidFill>
                  <a:srgbClr val="FF0000"/>
                </a:solidFill>
                <a:latin typeface="Arial" charset="0"/>
              </a:rPr>
              <a:t>  and record source of </a:t>
            </a:r>
            <a:r>
              <a:rPr lang="en-US" i="1">
                <a:solidFill>
                  <a:srgbClr val="FF0000"/>
                </a:solidFill>
                <a:latin typeface="Arial" charset="0"/>
              </a:rPr>
              <a:t>Time Exceeded</a:t>
            </a:r>
            <a:r>
              <a:rPr lang="en-US">
                <a:solidFill>
                  <a:srgbClr val="FF0000"/>
                </a:solidFill>
                <a:latin typeface="Arial" charset="0"/>
              </a:rPr>
              <a:t> message</a:t>
            </a:r>
          </a:p>
        </p:txBody>
      </p:sp>
    </p:spTree>
    <p:extLst>
      <p:ext uri="{BB962C8B-B14F-4D97-AF65-F5344CB8AC3E}">
        <p14:creationId xmlns:p14="http://schemas.microsoft.com/office/powerpoint/2010/main" val="18512065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95234"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62310718-FA1C-FF4D-9A5A-8FF7968446F4}" type="slidenum">
              <a:rPr lang="en-US" sz="1400" b="0">
                <a:latin typeface="Times New Roman" charset="0"/>
              </a:rPr>
              <a:pPr eaLnBrk="1" hangingPunct="1"/>
              <a:t>71</a:t>
            </a:fld>
            <a:endParaRPr lang="en-US" sz="1400" b="0">
              <a:latin typeface="Times New Roman" charset="0"/>
            </a:endParaRPr>
          </a:p>
        </p:txBody>
      </p:sp>
      <p:sp>
        <p:nvSpPr>
          <p:cNvPr id="992259" name="Rectangle 3"/>
          <p:cNvSpPr>
            <a:spLocks noChangeArrowheads="1"/>
          </p:cNvSpPr>
          <p:nvPr/>
        </p:nvSpPr>
        <p:spPr bwMode="auto">
          <a:xfrm>
            <a:off x="0" y="0"/>
            <a:ext cx="9144000" cy="6858000"/>
          </a:xfrm>
          <a:prstGeom prst="rect">
            <a:avLst/>
          </a:prstGeom>
          <a:solidFill>
            <a:srgbClr val="FFFF99"/>
          </a:solidFill>
          <a:ln w="12700">
            <a:solidFill>
              <a:schemeClr val="tx1"/>
            </a:solidFill>
            <a:miter lim="800000"/>
            <a:headEnd/>
            <a:tailEnd/>
          </a:ln>
        </p:spPr>
        <p:txBody>
          <a:bodyPr wrap="none"/>
          <a:lstStyle/>
          <a:p>
            <a:pPr algn="l"/>
            <a:r>
              <a:rPr lang="en-US" sz="1700">
                <a:solidFill>
                  <a:srgbClr val="0000FF"/>
                </a:solidFill>
              </a:rPr>
              <a:t>traceroute to www.whitehouse.gov (204.102.114.49),</a:t>
            </a:r>
          </a:p>
          <a:p>
            <a:pPr algn="l"/>
            <a:r>
              <a:rPr lang="en-US" sz="1700">
                <a:solidFill>
                  <a:srgbClr val="0000FF"/>
                </a:solidFill>
              </a:rPr>
              <a:t>    30 hops max, 40 byte packets</a:t>
            </a:r>
            <a:endParaRPr lang="en-US" sz="1700"/>
          </a:p>
        </p:txBody>
      </p:sp>
    </p:spTree>
    <p:extLst>
      <p:ext uri="{BB962C8B-B14F-4D97-AF65-F5344CB8AC3E}">
        <p14:creationId xmlns:p14="http://schemas.microsoft.com/office/powerpoint/2010/main" val="1884337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992259">
                                            <p:bg/>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2259" grpId="0" build="allAtOnce"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97282"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182AF7C9-79ED-4D41-980B-444F81BDF4B0}" type="slidenum">
              <a:rPr lang="en-US" sz="1400" b="0">
                <a:latin typeface="Times New Roman" charset="0"/>
              </a:rPr>
              <a:pPr eaLnBrk="1" hangingPunct="1"/>
              <a:t>72</a:t>
            </a:fld>
            <a:endParaRPr lang="en-US" sz="1400" b="0">
              <a:latin typeface="Times New Roman" charset="0"/>
            </a:endParaRPr>
          </a:p>
        </p:txBody>
      </p:sp>
      <p:sp>
        <p:nvSpPr>
          <p:cNvPr id="996355" name="Rectangle 3"/>
          <p:cNvSpPr>
            <a:spLocks noChangeArrowheads="1"/>
          </p:cNvSpPr>
          <p:nvPr/>
        </p:nvSpPr>
        <p:spPr bwMode="auto">
          <a:xfrm>
            <a:off x="0" y="0"/>
            <a:ext cx="9144000" cy="6858000"/>
          </a:xfrm>
          <a:prstGeom prst="rect">
            <a:avLst/>
          </a:prstGeom>
          <a:solidFill>
            <a:srgbClr val="FFFF99"/>
          </a:solidFill>
          <a:ln w="12700">
            <a:solidFill>
              <a:schemeClr val="tx1"/>
            </a:solidFill>
            <a:miter lim="800000"/>
            <a:headEnd/>
            <a:tailEnd/>
          </a:ln>
        </p:spPr>
        <p:txBody>
          <a:bodyPr wrap="none"/>
          <a:lstStyle/>
          <a:p>
            <a:pPr algn="l"/>
            <a:r>
              <a:rPr lang="en-US" sz="1700">
                <a:solidFill>
                  <a:srgbClr val="0000FF"/>
                </a:solidFill>
              </a:rPr>
              <a:t>traceroute to www.whitehouse.gov (204.102.114.49),</a:t>
            </a:r>
          </a:p>
          <a:p>
            <a:pPr algn="l"/>
            <a:r>
              <a:rPr lang="en-US" sz="1700">
                <a:solidFill>
                  <a:srgbClr val="0000FF"/>
                </a:solidFill>
              </a:rPr>
              <a:t>    30 hops max, 40 byte packets</a:t>
            </a:r>
            <a:endParaRPr lang="en-US" sz="1700"/>
          </a:p>
          <a:p>
            <a:pPr algn="l"/>
            <a:r>
              <a:rPr lang="en-US" sz="1700"/>
              <a:t> 1 cory115-1-gw.EECS.Berkeley.EDU (128.32.48.1)</a:t>
            </a:r>
          </a:p>
          <a:p>
            <a:pPr algn="l"/>
            <a:r>
              <a:rPr lang="en-US" sz="1700"/>
              <a:t>    0.829 ms 0.660 ms 0.565 ms</a:t>
            </a:r>
          </a:p>
        </p:txBody>
      </p:sp>
    </p:spTree>
    <p:extLst>
      <p:ext uri="{BB962C8B-B14F-4D97-AF65-F5344CB8AC3E}">
        <p14:creationId xmlns:p14="http://schemas.microsoft.com/office/powerpoint/2010/main" val="15321340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996355">
                                            <p:bg/>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6355" grpId="0" build="allAtOnce"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99330"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8AA52B46-DF10-D742-9704-E897A9BA5EB4}" type="slidenum">
              <a:rPr lang="en-US" sz="1400" b="0">
                <a:latin typeface="Times New Roman" charset="0"/>
              </a:rPr>
              <a:pPr eaLnBrk="1" hangingPunct="1"/>
              <a:t>73</a:t>
            </a:fld>
            <a:endParaRPr lang="en-US" sz="1400" b="0">
              <a:latin typeface="Times New Roman" charset="0"/>
            </a:endParaRPr>
          </a:p>
        </p:txBody>
      </p:sp>
      <p:sp>
        <p:nvSpPr>
          <p:cNvPr id="998403" name="Rectangle 3"/>
          <p:cNvSpPr>
            <a:spLocks noChangeArrowheads="1"/>
          </p:cNvSpPr>
          <p:nvPr/>
        </p:nvSpPr>
        <p:spPr bwMode="auto">
          <a:xfrm>
            <a:off x="0" y="0"/>
            <a:ext cx="9144000" cy="6858000"/>
          </a:xfrm>
          <a:prstGeom prst="rect">
            <a:avLst/>
          </a:prstGeom>
          <a:solidFill>
            <a:srgbClr val="FFFF99"/>
          </a:solidFill>
          <a:ln w="12700">
            <a:solidFill>
              <a:schemeClr val="tx1"/>
            </a:solidFill>
            <a:miter lim="800000"/>
            <a:headEnd/>
            <a:tailEnd/>
          </a:ln>
        </p:spPr>
        <p:txBody>
          <a:bodyPr wrap="none"/>
          <a:lstStyle/>
          <a:p>
            <a:pPr algn="l"/>
            <a:r>
              <a:rPr lang="en-US" sz="1700">
                <a:solidFill>
                  <a:srgbClr val="0000FF"/>
                </a:solidFill>
              </a:rPr>
              <a:t>traceroute to www.whitehouse.gov (204.102.114.49),</a:t>
            </a:r>
          </a:p>
          <a:p>
            <a:pPr algn="l"/>
            <a:r>
              <a:rPr lang="en-US" sz="1700">
                <a:solidFill>
                  <a:srgbClr val="0000FF"/>
                </a:solidFill>
              </a:rPr>
              <a:t>    30 hops max, 40 byte packets</a:t>
            </a:r>
            <a:endParaRPr lang="en-US" sz="1700"/>
          </a:p>
          <a:p>
            <a:pPr algn="l"/>
            <a:r>
              <a:rPr lang="en-US" sz="1700"/>
              <a:t> 1 cory115-1-gw.EECS.Berkeley.EDU (128.32.48.1)</a:t>
            </a:r>
          </a:p>
          <a:p>
            <a:pPr algn="l"/>
            <a:r>
              <a:rPr lang="en-US" sz="1700"/>
              <a:t>    0.829 ms 0.660 ms 0.565 ms</a:t>
            </a:r>
          </a:p>
          <a:p>
            <a:pPr algn="l"/>
            <a:r>
              <a:rPr lang="en-US" sz="1700"/>
              <a:t> 2 cory-cr-1-1-soda-cr-1-2.EECS.Berkeley.EDU (169.229.59.233)</a:t>
            </a:r>
          </a:p>
          <a:p>
            <a:pPr algn="l"/>
            <a:r>
              <a:rPr lang="en-US" sz="1700"/>
              <a:t>    0.953 ms 0.857 ms 0.727 ms</a:t>
            </a:r>
          </a:p>
        </p:txBody>
      </p:sp>
    </p:spTree>
    <p:extLst>
      <p:ext uri="{BB962C8B-B14F-4D97-AF65-F5344CB8AC3E}">
        <p14:creationId xmlns:p14="http://schemas.microsoft.com/office/powerpoint/2010/main" val="8945950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998403">
                                            <p:bg/>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8403" grpId="0" build="allAtOnce"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7" name="Content Placeholder 6"/>
          <p:cNvSpPr>
            <a:spLocks noGrp="1"/>
          </p:cNvSpPr>
          <p:nvPr>
            <p:ph idx="1"/>
          </p:nvPr>
        </p:nvSpPr>
        <p:spPr/>
        <p:txBody>
          <a:bodyPr/>
          <a:lstStyle/>
          <a:p>
            <a:endParaRPr lang="en-US"/>
          </a:p>
        </p:txBody>
      </p:sp>
      <p:sp>
        <p:nvSpPr>
          <p:cNvPr id="101378"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BC83D671-F03A-2843-B285-FBFF5BB0759E}" type="slidenum">
              <a:rPr lang="en-US" sz="1400" b="0">
                <a:latin typeface="Times New Roman" charset="0"/>
              </a:rPr>
              <a:pPr eaLnBrk="1" hangingPunct="1"/>
              <a:t>74</a:t>
            </a:fld>
            <a:endParaRPr lang="en-US" sz="1400" b="0">
              <a:latin typeface="Times New Roman" charset="0"/>
            </a:endParaRPr>
          </a:p>
        </p:txBody>
      </p:sp>
      <p:sp>
        <p:nvSpPr>
          <p:cNvPr id="994307" name="Rectangle 3"/>
          <p:cNvSpPr>
            <a:spLocks noChangeArrowheads="1"/>
          </p:cNvSpPr>
          <p:nvPr/>
        </p:nvSpPr>
        <p:spPr bwMode="auto">
          <a:xfrm>
            <a:off x="0" y="0"/>
            <a:ext cx="9144000" cy="6858000"/>
          </a:xfrm>
          <a:prstGeom prst="rect">
            <a:avLst/>
          </a:prstGeom>
          <a:solidFill>
            <a:srgbClr val="FFFF99"/>
          </a:solidFill>
          <a:ln w="12700">
            <a:solidFill>
              <a:schemeClr val="tx1"/>
            </a:solidFill>
            <a:miter lim="800000"/>
            <a:headEnd/>
            <a:tailEnd/>
          </a:ln>
        </p:spPr>
        <p:txBody>
          <a:bodyPr wrap="none"/>
          <a:lstStyle/>
          <a:p>
            <a:pPr algn="l"/>
            <a:r>
              <a:rPr lang="en-US" sz="1700">
                <a:solidFill>
                  <a:srgbClr val="0000FF"/>
                </a:solidFill>
              </a:rPr>
              <a:t>traceroute to www.whitehouse.gov (204.102.114.49),</a:t>
            </a:r>
          </a:p>
          <a:p>
            <a:pPr algn="l"/>
            <a:r>
              <a:rPr lang="en-US" sz="1700">
                <a:solidFill>
                  <a:srgbClr val="0000FF"/>
                </a:solidFill>
              </a:rPr>
              <a:t>    30 hops max, 40 byte packets</a:t>
            </a:r>
            <a:endParaRPr lang="en-US" sz="1700"/>
          </a:p>
          <a:p>
            <a:pPr algn="l"/>
            <a:r>
              <a:rPr lang="en-US" sz="1700"/>
              <a:t> 1 cory115-1-gw.EECS.Berkeley.EDU (128.32.48.1)</a:t>
            </a:r>
          </a:p>
          <a:p>
            <a:pPr algn="l"/>
            <a:r>
              <a:rPr lang="en-US" sz="1700"/>
              <a:t>    0.829 ms 0.660 ms 0.565 ms</a:t>
            </a:r>
          </a:p>
          <a:p>
            <a:pPr algn="l"/>
            <a:r>
              <a:rPr lang="en-US" sz="1700"/>
              <a:t> 2 cory-cr-1-1-soda-cr-1-2.EECS.Berkeley.EDU (169.229.59.233)</a:t>
            </a:r>
          </a:p>
          <a:p>
            <a:pPr algn="l"/>
            <a:r>
              <a:rPr lang="en-US" sz="1700"/>
              <a:t>    0.953 ms 0.857 ms 0.727 ms</a:t>
            </a:r>
          </a:p>
          <a:p>
            <a:pPr algn="l"/>
            <a:r>
              <a:rPr lang="en-US" sz="1700"/>
              <a:t> 3 soda-cr-1-1-soda-br-6-2.EECS.Berkeley.EDU (169.229.59.225)</a:t>
            </a:r>
          </a:p>
          <a:p>
            <a:pPr algn="l"/>
            <a:r>
              <a:rPr lang="en-US" sz="1700"/>
              <a:t>    1.461 ms 1.260 ms 1.137 ms</a:t>
            </a:r>
          </a:p>
          <a:p>
            <a:pPr algn="l"/>
            <a:r>
              <a:rPr lang="en-US" sz="1700"/>
              <a:t> 4 g3-8.inr-202-reccev.Berkeley.EDU (128.32.255.169)</a:t>
            </a:r>
          </a:p>
          <a:p>
            <a:pPr algn="l"/>
            <a:r>
              <a:rPr lang="en-US" sz="1700"/>
              <a:t>    1.402 ms 1.298 ms *</a:t>
            </a:r>
          </a:p>
          <a:p>
            <a:pPr algn="l"/>
            <a:r>
              <a:rPr lang="en-US" sz="1700"/>
              <a:t> 5 ge-1-3-0.inr-002-reccev.Berkeley.EDU (128.32.0.38)</a:t>
            </a:r>
          </a:p>
          <a:p>
            <a:pPr algn="l"/>
            <a:r>
              <a:rPr lang="en-US" sz="1700"/>
              <a:t>    1.428 ms 1.889 ms 1.378 ms</a:t>
            </a:r>
          </a:p>
          <a:p>
            <a:pPr algn="l"/>
            <a:r>
              <a:rPr lang="en-US" sz="1700"/>
              <a:t> 6 oak-dc2--ucb-ge.cenic.net (137.164.23.29)</a:t>
            </a:r>
          </a:p>
          <a:p>
            <a:pPr algn="l"/>
            <a:r>
              <a:rPr lang="en-US" sz="1700"/>
              <a:t>    1.731 ms 1.643 ms 1.680 ms</a:t>
            </a:r>
          </a:p>
          <a:p>
            <a:pPr algn="l"/>
            <a:r>
              <a:rPr lang="en-US" sz="1700"/>
              <a:t> 7 dc-oak-dc1--oak-dc2-p2p-2.cenic.net (137.164.22.194)</a:t>
            </a:r>
          </a:p>
          <a:p>
            <a:pPr algn="l"/>
            <a:r>
              <a:rPr lang="en-US" sz="1700"/>
              <a:t>    3.045 ms 1.640 ms 1.630 ms</a:t>
            </a:r>
          </a:p>
          <a:p>
            <a:pPr algn="l"/>
            <a:r>
              <a:rPr lang="en-US" sz="1700"/>
              <a:t> 8 * * *</a:t>
            </a:r>
          </a:p>
          <a:p>
            <a:pPr algn="l"/>
            <a:r>
              <a:rPr lang="en-US" sz="1700"/>
              <a:t> 9 dc-lax-dc1--sac-dc1-pos.cenic.net (137.164.22.126)</a:t>
            </a:r>
          </a:p>
          <a:p>
            <a:pPr algn="l"/>
            <a:r>
              <a:rPr lang="en-US" sz="1700"/>
              <a:t>    13.104 ms 13.163 ms 12.988 ms</a:t>
            </a:r>
          </a:p>
          <a:p>
            <a:pPr algn="l"/>
            <a:r>
              <a:rPr lang="en-US" sz="1700"/>
              <a:t>10 137.164.22.21 (137.164.22.21)</a:t>
            </a:r>
          </a:p>
          <a:p>
            <a:pPr algn="l"/>
            <a:r>
              <a:rPr lang="en-US" sz="1700"/>
              <a:t>    13.328 ms 42.981 ms 13.548 ms</a:t>
            </a:r>
          </a:p>
          <a:p>
            <a:pPr algn="l"/>
            <a:r>
              <a:rPr lang="en-US" sz="1700"/>
              <a:t>11 dc-tus-dc1--lax-dc2-pos.cenic.net (137.164.22.43)</a:t>
            </a:r>
          </a:p>
          <a:p>
            <a:pPr algn="l"/>
            <a:r>
              <a:rPr lang="en-US" sz="1700"/>
              <a:t>    18.775 ms 17.469 ms 21.652 ms</a:t>
            </a:r>
          </a:p>
          <a:p>
            <a:pPr algn="l"/>
            <a:r>
              <a:rPr lang="en-US" sz="1700"/>
              <a:t>12 a204-102-114-49.deploy.akamaitechnologies.com (204.102.114.49)</a:t>
            </a:r>
          </a:p>
          <a:p>
            <a:pPr algn="l"/>
            <a:r>
              <a:rPr lang="en-US" sz="1700"/>
              <a:t>    18.137 ms 14.905 ms 19.730 ms</a:t>
            </a:r>
          </a:p>
        </p:txBody>
      </p:sp>
      <p:grpSp>
        <p:nvGrpSpPr>
          <p:cNvPr id="2" name="Group 4"/>
          <p:cNvGrpSpPr>
            <a:grpSpLocks/>
          </p:cNvGrpSpPr>
          <p:nvPr/>
        </p:nvGrpSpPr>
        <p:grpSpPr bwMode="auto">
          <a:xfrm>
            <a:off x="2590800" y="2209800"/>
            <a:ext cx="5661025" cy="533400"/>
            <a:chOff x="1632" y="1392"/>
            <a:chExt cx="3566" cy="336"/>
          </a:xfrm>
        </p:grpSpPr>
        <p:sp>
          <p:nvSpPr>
            <p:cNvPr id="101394" name="Oval 5"/>
            <p:cNvSpPr>
              <a:spLocks noChangeArrowheads="1"/>
            </p:cNvSpPr>
            <p:nvPr/>
          </p:nvSpPr>
          <p:spPr bwMode="auto">
            <a:xfrm>
              <a:off x="1632" y="1392"/>
              <a:ext cx="576" cy="336"/>
            </a:xfrm>
            <a:prstGeom prst="ellipse">
              <a:avLst/>
            </a:prstGeom>
            <a:solidFill>
              <a:srgbClr val="FF0000">
                <a:alpha val="0"/>
              </a:srgbClr>
            </a:solidFill>
            <a:ln w="28575">
              <a:solidFill>
                <a:srgbClr val="FF0000"/>
              </a:solidFill>
              <a:round/>
              <a:headEnd/>
              <a:tailEnd/>
            </a:ln>
          </p:spPr>
          <p:txBody>
            <a:bodyPr wrap="none" anchor="ctr"/>
            <a:lstStyle/>
            <a:p>
              <a:endParaRPr lang="en-US"/>
            </a:p>
          </p:txBody>
        </p:sp>
        <p:sp>
          <p:nvSpPr>
            <p:cNvPr id="101395" name="Text Box 6"/>
            <p:cNvSpPr txBox="1">
              <a:spLocks noChangeArrowheads="1"/>
            </p:cNvSpPr>
            <p:nvPr/>
          </p:nvSpPr>
          <p:spPr bwMode="auto">
            <a:xfrm>
              <a:off x="4340" y="1440"/>
              <a:ext cx="858"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eaLnBrk="1" hangingPunct="1">
                <a:spcBef>
                  <a:spcPct val="50000"/>
                </a:spcBef>
              </a:pPr>
              <a:r>
                <a:rPr lang="en-US">
                  <a:solidFill>
                    <a:srgbClr val="FF0000"/>
                  </a:solidFill>
                  <a:latin typeface="Times New Roman" charset="0"/>
                </a:rPr>
                <a:t>Lost Reply</a:t>
              </a:r>
              <a:endParaRPr lang="en-US" b="0">
                <a:solidFill>
                  <a:srgbClr val="FF0000"/>
                </a:solidFill>
                <a:latin typeface="Times New Roman" charset="0"/>
              </a:endParaRPr>
            </a:p>
          </p:txBody>
        </p:sp>
        <p:cxnSp>
          <p:nvCxnSpPr>
            <p:cNvPr id="101396" name="AutoShape 7"/>
            <p:cNvCxnSpPr>
              <a:cxnSpLocks noChangeShapeType="1"/>
              <a:stCxn id="101395" idx="1"/>
              <a:endCxn id="101394" idx="6"/>
            </p:cNvCxnSpPr>
            <p:nvPr/>
          </p:nvCxnSpPr>
          <p:spPr bwMode="auto">
            <a:xfrm flipH="1" flipV="1">
              <a:off x="2217" y="1560"/>
              <a:ext cx="2175" cy="5"/>
            </a:xfrm>
            <a:prstGeom prst="straightConnector1">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cxnSp>
      </p:grpSp>
      <p:grpSp>
        <p:nvGrpSpPr>
          <p:cNvPr id="3" name="Group 8"/>
          <p:cNvGrpSpPr>
            <a:grpSpLocks/>
          </p:cNvGrpSpPr>
          <p:nvPr/>
        </p:nvGrpSpPr>
        <p:grpSpPr bwMode="auto">
          <a:xfrm>
            <a:off x="381000" y="4038600"/>
            <a:ext cx="8074025" cy="533400"/>
            <a:chOff x="240" y="2544"/>
            <a:chExt cx="5086" cy="336"/>
          </a:xfrm>
        </p:grpSpPr>
        <p:sp>
          <p:nvSpPr>
            <p:cNvPr id="101391" name="Oval 9"/>
            <p:cNvSpPr>
              <a:spLocks noChangeArrowheads="1"/>
            </p:cNvSpPr>
            <p:nvPr/>
          </p:nvSpPr>
          <p:spPr bwMode="auto">
            <a:xfrm>
              <a:off x="240" y="2544"/>
              <a:ext cx="576" cy="336"/>
            </a:xfrm>
            <a:prstGeom prst="ellipse">
              <a:avLst/>
            </a:prstGeom>
            <a:solidFill>
              <a:srgbClr val="FF0000">
                <a:alpha val="0"/>
              </a:srgbClr>
            </a:solidFill>
            <a:ln w="28575">
              <a:solidFill>
                <a:srgbClr val="FF0000"/>
              </a:solidFill>
              <a:round/>
              <a:headEnd/>
              <a:tailEnd/>
            </a:ln>
          </p:spPr>
          <p:txBody>
            <a:bodyPr wrap="none" anchor="ctr"/>
            <a:lstStyle/>
            <a:p>
              <a:endParaRPr lang="en-US"/>
            </a:p>
          </p:txBody>
        </p:sp>
        <p:sp>
          <p:nvSpPr>
            <p:cNvPr id="101392" name="Text Box 10"/>
            <p:cNvSpPr txBox="1">
              <a:spLocks noChangeArrowheads="1"/>
            </p:cNvSpPr>
            <p:nvPr/>
          </p:nvSpPr>
          <p:spPr bwMode="auto">
            <a:xfrm>
              <a:off x="3312" y="2592"/>
              <a:ext cx="2014"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eaLnBrk="1" hangingPunct="1">
                <a:spcBef>
                  <a:spcPct val="50000"/>
                </a:spcBef>
              </a:pPr>
              <a:r>
                <a:rPr lang="en-US" dirty="0">
                  <a:solidFill>
                    <a:srgbClr val="FF0000"/>
                  </a:solidFill>
                  <a:latin typeface="Times New Roman" charset="0"/>
                </a:rPr>
                <a:t>Router </a:t>
              </a:r>
              <a:r>
                <a:rPr lang="en-US" dirty="0" err="1" smtClean="0">
                  <a:solidFill>
                    <a:srgbClr val="FF0000"/>
                  </a:solidFill>
                  <a:latin typeface="Times New Roman" charset="0"/>
                </a:rPr>
                <a:t>doesn</a:t>
              </a:r>
              <a:r>
                <a:rPr lang="fr-FR" altLang="ja-JP" dirty="0" smtClean="0">
                  <a:solidFill>
                    <a:srgbClr val="FF0000"/>
                  </a:solidFill>
                  <a:latin typeface="Times New Roman" charset="0"/>
                </a:rPr>
                <a:t>'</a:t>
              </a:r>
              <a:r>
                <a:rPr lang="en-US" dirty="0" smtClean="0">
                  <a:solidFill>
                    <a:srgbClr val="FF0000"/>
                  </a:solidFill>
                  <a:latin typeface="Times New Roman" charset="0"/>
                </a:rPr>
                <a:t>t </a:t>
              </a:r>
              <a:r>
                <a:rPr lang="en-US" dirty="0">
                  <a:solidFill>
                    <a:srgbClr val="FF0000"/>
                  </a:solidFill>
                  <a:latin typeface="Times New Roman" charset="0"/>
                </a:rPr>
                <a:t>send ICMPs</a:t>
              </a:r>
              <a:endParaRPr lang="en-US" b="0" dirty="0">
                <a:solidFill>
                  <a:srgbClr val="FF0000"/>
                </a:solidFill>
                <a:latin typeface="Times New Roman" charset="0"/>
              </a:endParaRPr>
            </a:p>
          </p:txBody>
        </p:sp>
        <p:cxnSp>
          <p:nvCxnSpPr>
            <p:cNvPr id="101393" name="AutoShape 11"/>
            <p:cNvCxnSpPr>
              <a:cxnSpLocks noChangeShapeType="1"/>
              <a:stCxn id="101392" idx="1"/>
              <a:endCxn id="101391" idx="6"/>
            </p:cNvCxnSpPr>
            <p:nvPr/>
          </p:nvCxnSpPr>
          <p:spPr bwMode="auto">
            <a:xfrm flipH="1" flipV="1">
              <a:off x="825" y="2712"/>
              <a:ext cx="2487" cy="5"/>
            </a:xfrm>
            <a:prstGeom prst="straightConnector1">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cxnSp>
      </p:grpSp>
      <p:grpSp>
        <p:nvGrpSpPr>
          <p:cNvPr id="4" name="Group 12"/>
          <p:cNvGrpSpPr>
            <a:grpSpLocks/>
          </p:cNvGrpSpPr>
          <p:nvPr/>
        </p:nvGrpSpPr>
        <p:grpSpPr bwMode="auto">
          <a:xfrm>
            <a:off x="304800" y="4953000"/>
            <a:ext cx="8183563" cy="1524000"/>
            <a:chOff x="192" y="3120"/>
            <a:chExt cx="5155" cy="960"/>
          </a:xfrm>
        </p:grpSpPr>
        <p:sp>
          <p:nvSpPr>
            <p:cNvPr id="101388" name="Oval 13"/>
            <p:cNvSpPr>
              <a:spLocks noChangeArrowheads="1"/>
            </p:cNvSpPr>
            <p:nvPr/>
          </p:nvSpPr>
          <p:spPr bwMode="auto">
            <a:xfrm>
              <a:off x="192" y="3648"/>
              <a:ext cx="3984" cy="432"/>
            </a:xfrm>
            <a:prstGeom prst="ellipse">
              <a:avLst/>
            </a:prstGeom>
            <a:solidFill>
              <a:srgbClr val="FF0000">
                <a:alpha val="0"/>
              </a:srgbClr>
            </a:solidFill>
            <a:ln w="28575">
              <a:solidFill>
                <a:srgbClr val="FF0000"/>
              </a:solidFill>
              <a:round/>
              <a:headEnd/>
              <a:tailEnd/>
            </a:ln>
          </p:spPr>
          <p:txBody>
            <a:bodyPr wrap="none" anchor="ctr"/>
            <a:lstStyle/>
            <a:p>
              <a:endParaRPr lang="en-US"/>
            </a:p>
          </p:txBody>
        </p:sp>
        <p:sp>
          <p:nvSpPr>
            <p:cNvPr id="101389" name="Text Box 14"/>
            <p:cNvSpPr txBox="1">
              <a:spLocks noChangeArrowheads="1"/>
            </p:cNvSpPr>
            <p:nvPr/>
          </p:nvSpPr>
          <p:spPr bwMode="auto">
            <a:xfrm>
              <a:off x="4542" y="3120"/>
              <a:ext cx="805"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eaLnBrk="1" hangingPunct="1">
                <a:spcBef>
                  <a:spcPct val="50000"/>
                </a:spcBef>
              </a:pPr>
              <a:r>
                <a:rPr lang="en-US">
                  <a:solidFill>
                    <a:srgbClr val="FF0000"/>
                  </a:solidFill>
                  <a:latin typeface="Times New Roman" charset="0"/>
                </a:rPr>
                <a:t>Final Hop</a:t>
              </a:r>
              <a:endParaRPr lang="en-US" b="0">
                <a:solidFill>
                  <a:srgbClr val="FF0000"/>
                </a:solidFill>
                <a:latin typeface="Times New Roman" charset="0"/>
              </a:endParaRPr>
            </a:p>
          </p:txBody>
        </p:sp>
        <p:cxnSp>
          <p:nvCxnSpPr>
            <p:cNvPr id="101390" name="AutoShape 15"/>
            <p:cNvCxnSpPr>
              <a:cxnSpLocks noChangeShapeType="1"/>
              <a:stCxn id="101389" idx="1"/>
              <a:endCxn id="101388" idx="0"/>
            </p:cNvCxnSpPr>
            <p:nvPr/>
          </p:nvCxnSpPr>
          <p:spPr bwMode="auto">
            <a:xfrm flipH="1">
              <a:off x="2184" y="3245"/>
              <a:ext cx="2358" cy="394"/>
            </a:xfrm>
            <a:prstGeom prst="straightConnector1">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cxnSp>
      </p:grpSp>
      <p:grpSp>
        <p:nvGrpSpPr>
          <p:cNvPr id="5" name="Group 16"/>
          <p:cNvGrpSpPr>
            <a:grpSpLocks/>
          </p:cNvGrpSpPr>
          <p:nvPr/>
        </p:nvGrpSpPr>
        <p:grpSpPr bwMode="auto">
          <a:xfrm>
            <a:off x="304800" y="4648200"/>
            <a:ext cx="8389938" cy="685800"/>
            <a:chOff x="192" y="2928"/>
            <a:chExt cx="5285" cy="432"/>
          </a:xfrm>
        </p:grpSpPr>
        <p:sp>
          <p:nvSpPr>
            <p:cNvPr id="101385" name="Oval 17"/>
            <p:cNvSpPr>
              <a:spLocks noChangeArrowheads="1"/>
            </p:cNvSpPr>
            <p:nvPr/>
          </p:nvSpPr>
          <p:spPr bwMode="auto">
            <a:xfrm>
              <a:off x="192" y="3024"/>
              <a:ext cx="1248" cy="336"/>
            </a:xfrm>
            <a:prstGeom prst="ellipse">
              <a:avLst/>
            </a:prstGeom>
            <a:solidFill>
              <a:srgbClr val="FF0000">
                <a:alpha val="0"/>
              </a:srgbClr>
            </a:solidFill>
            <a:ln w="28575">
              <a:solidFill>
                <a:srgbClr val="FF0000"/>
              </a:solidFill>
              <a:round/>
              <a:headEnd/>
              <a:tailEnd/>
            </a:ln>
          </p:spPr>
          <p:txBody>
            <a:bodyPr wrap="none" anchor="ctr"/>
            <a:lstStyle/>
            <a:p>
              <a:endParaRPr lang="en-US"/>
            </a:p>
          </p:txBody>
        </p:sp>
        <p:sp>
          <p:nvSpPr>
            <p:cNvPr id="101386" name="Text Box 18"/>
            <p:cNvSpPr txBox="1">
              <a:spLocks noChangeArrowheads="1"/>
            </p:cNvSpPr>
            <p:nvPr/>
          </p:nvSpPr>
          <p:spPr bwMode="auto">
            <a:xfrm>
              <a:off x="3504" y="2928"/>
              <a:ext cx="1973"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eaLnBrk="1" hangingPunct="1">
                <a:spcBef>
                  <a:spcPct val="50000"/>
                </a:spcBef>
              </a:pPr>
              <a:r>
                <a:rPr lang="en-US">
                  <a:solidFill>
                    <a:srgbClr val="FF0000"/>
                  </a:solidFill>
                  <a:latin typeface="Times New Roman" charset="0"/>
                </a:rPr>
                <a:t>No PTR record for address</a:t>
              </a:r>
              <a:endParaRPr lang="en-US" b="0">
                <a:solidFill>
                  <a:srgbClr val="FF0000"/>
                </a:solidFill>
                <a:latin typeface="Times New Roman" charset="0"/>
              </a:endParaRPr>
            </a:p>
          </p:txBody>
        </p:sp>
        <p:cxnSp>
          <p:nvCxnSpPr>
            <p:cNvPr id="101387" name="AutoShape 19"/>
            <p:cNvCxnSpPr>
              <a:cxnSpLocks noChangeShapeType="1"/>
              <a:stCxn id="101386" idx="1"/>
              <a:endCxn id="101385" idx="6"/>
            </p:cNvCxnSpPr>
            <p:nvPr/>
          </p:nvCxnSpPr>
          <p:spPr bwMode="auto">
            <a:xfrm flipH="1">
              <a:off x="1449" y="3053"/>
              <a:ext cx="2055" cy="139"/>
            </a:xfrm>
            <a:prstGeom prst="straightConnector1">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cxnSp>
      </p:grpSp>
    </p:spTree>
    <p:extLst>
      <p:ext uri="{BB962C8B-B14F-4D97-AF65-F5344CB8AC3E}">
        <p14:creationId xmlns:p14="http://schemas.microsoft.com/office/powerpoint/2010/main" val="627844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994307">
                                            <p:bg/>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4307" grpId="0" build="allAtOnce"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mtClean="0"/>
              <a:t>Any Questions?</a:t>
            </a:r>
            <a:endParaRPr lang="en-US"/>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959EA10F-1B2C-564A-8529-6A1B9B53CF72}" type="slidenum">
              <a:rPr lang="en-US" altLang="en-US" smtClean="0"/>
              <a:pPr>
                <a:defRPr/>
              </a:pPr>
              <a:t>75</a:t>
            </a:fld>
            <a:endParaRPr lang="en-US" altLang="en-US"/>
          </a:p>
        </p:txBody>
      </p:sp>
    </p:spTree>
    <p:extLst>
      <p:ext uri="{BB962C8B-B14F-4D97-AF65-F5344CB8AC3E}">
        <p14:creationId xmlns:p14="http://schemas.microsoft.com/office/powerpoint/2010/main" val="3419112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4"/>
          <p:cNvSpPr>
            <a:spLocks noGrp="1" noChangeArrowheads="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11C6B0CB-5171-364A-835A-AF452E76A32F}" type="slidenum">
              <a:rPr lang="en-US" sz="1400" b="0">
                <a:latin typeface="Times New Roman" charset="0"/>
              </a:rPr>
              <a:pPr eaLnBrk="1" hangingPunct="1"/>
              <a:t>76</a:t>
            </a:fld>
            <a:endParaRPr lang="en-US" sz="1400" b="0">
              <a:latin typeface="Times New Roman" charset="0"/>
            </a:endParaRPr>
          </a:p>
        </p:txBody>
      </p:sp>
      <p:sp>
        <p:nvSpPr>
          <p:cNvPr id="60419" name="Rectangle 2"/>
          <p:cNvSpPr>
            <a:spLocks noGrp="1" noChangeArrowheads="1"/>
          </p:cNvSpPr>
          <p:nvPr>
            <p:ph type="ctrTitle"/>
          </p:nvPr>
        </p:nvSpPr>
        <p:spPr/>
        <p:txBody>
          <a:bodyPr/>
          <a:lstStyle/>
          <a:p>
            <a:r>
              <a:rPr lang="en-US" dirty="0" smtClean="0">
                <a:latin typeface="Helvetica" charset="0"/>
                <a:ea typeface="ＭＳ Ｐゴシック" charset="0"/>
                <a:cs typeface="ＭＳ Ｐゴシック" charset="0"/>
              </a:rPr>
              <a:t>Quality of Service (</a:t>
            </a:r>
            <a:r>
              <a:rPr lang="en-US" dirty="0" err="1" smtClean="0">
                <a:latin typeface="Helvetica" charset="0"/>
                <a:ea typeface="ＭＳ Ｐゴシック" charset="0"/>
                <a:cs typeface="ＭＳ Ｐゴシック" charset="0"/>
              </a:rPr>
              <a:t>QoS</a:t>
            </a:r>
            <a:r>
              <a:rPr lang="en-US" dirty="0" smtClean="0">
                <a:latin typeface="Helvetica" charset="0"/>
                <a:ea typeface="ＭＳ Ｐゴシック" charset="0"/>
                <a:cs typeface="ＭＳ Ｐゴシック" charset="0"/>
              </a:rPr>
              <a:t>)</a:t>
            </a:r>
            <a:endParaRPr lang="en-US" dirty="0">
              <a:latin typeface="Helvetica" charset="0"/>
              <a:ea typeface="ＭＳ Ｐゴシック" charset="0"/>
              <a:cs typeface="ＭＳ Ｐゴシック" charset="0"/>
            </a:endParaRPr>
          </a:p>
        </p:txBody>
      </p:sp>
    </p:spTree>
    <p:extLst>
      <p:ext uri="{BB962C8B-B14F-4D97-AF65-F5344CB8AC3E}">
        <p14:creationId xmlns:p14="http://schemas.microsoft.com/office/powerpoint/2010/main" val="19839927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Current </a:t>
            </a:r>
            <a:r>
              <a:rPr lang="en-US" dirty="0" err="1" smtClean="0"/>
              <a:t>QoS</a:t>
            </a:r>
            <a:r>
              <a:rPr lang="en-US" dirty="0" smtClean="0"/>
              <a:t> Mechanisms</a:t>
            </a:r>
            <a:endParaRPr lang="en-US" dirty="0"/>
          </a:p>
        </p:txBody>
      </p:sp>
      <p:sp>
        <p:nvSpPr>
          <p:cNvPr id="3" name="Content Placeholder 2"/>
          <p:cNvSpPr>
            <a:spLocks noGrp="1"/>
          </p:cNvSpPr>
          <p:nvPr>
            <p:ph idx="1"/>
          </p:nvPr>
        </p:nvSpPr>
        <p:spPr/>
        <p:txBody>
          <a:bodyPr/>
          <a:lstStyle/>
          <a:p>
            <a:pPr marL="0" indent="0">
              <a:buNone/>
            </a:pPr>
            <a:r>
              <a:rPr lang="en-US" dirty="0" smtClean="0"/>
              <a:t>Blah, blah, blah, blah, blah, </a:t>
            </a:r>
            <a:r>
              <a:rPr lang="en-US" dirty="0"/>
              <a:t>blah, blah, blah, blah</a:t>
            </a:r>
            <a:r>
              <a:rPr lang="en-US" dirty="0" smtClean="0"/>
              <a:t>, blah</a:t>
            </a:r>
            <a:r>
              <a:rPr lang="en-US" dirty="0"/>
              <a:t>, blah, blah, blah, </a:t>
            </a:r>
            <a:r>
              <a:rPr lang="en-US" dirty="0" smtClean="0"/>
              <a:t>blah</a:t>
            </a:r>
            <a:r>
              <a:rPr lang="en-US" dirty="0"/>
              <a:t>, blah, blah, blah, </a:t>
            </a:r>
            <a:r>
              <a:rPr lang="en-US" dirty="0" smtClean="0"/>
              <a:t>blah</a:t>
            </a:r>
            <a:r>
              <a:rPr lang="en-US" dirty="0"/>
              <a:t>, blah, blah, blah, </a:t>
            </a:r>
            <a:r>
              <a:rPr lang="en-US" dirty="0" smtClean="0"/>
              <a:t>blah</a:t>
            </a:r>
            <a:r>
              <a:rPr lang="en-US" dirty="0"/>
              <a:t>, blah, blah, blah, </a:t>
            </a:r>
            <a:r>
              <a:rPr lang="en-US" dirty="0" smtClean="0"/>
              <a:t>blah</a:t>
            </a:r>
            <a:r>
              <a:rPr lang="en-US" dirty="0"/>
              <a:t>, blah, blah, blah, </a:t>
            </a:r>
            <a:r>
              <a:rPr lang="en-US" dirty="0" smtClean="0"/>
              <a:t>blah</a:t>
            </a:r>
            <a:r>
              <a:rPr lang="en-US" dirty="0"/>
              <a:t>, blah, blah, blah, </a:t>
            </a:r>
            <a:r>
              <a:rPr lang="en-US" dirty="0" smtClean="0"/>
              <a:t>blah</a:t>
            </a:r>
            <a:r>
              <a:rPr lang="en-US" dirty="0"/>
              <a:t>, blah, blah, blah, blah, </a:t>
            </a:r>
            <a:r>
              <a:rPr lang="en-US" b="1" dirty="0" smtClean="0"/>
              <a:t>priority scheduling, </a:t>
            </a:r>
            <a:r>
              <a:rPr lang="en-US" dirty="0" smtClean="0"/>
              <a:t>blah</a:t>
            </a:r>
            <a:r>
              <a:rPr lang="en-US" dirty="0"/>
              <a:t>, blah, blah, blah, blah, blah, blah, blah, blah, blah, blah, blah, blah, blah, blah, blah, blah, blah, blah, blah, blah, blah, blah, blah, blah, blah, blah, blah, blah, blah, blah, blah, blah, blah, blah, blah, blah, blah, blah, blah, </a:t>
            </a:r>
            <a:r>
              <a:rPr lang="en-US" dirty="0" smtClean="0"/>
              <a:t>blah, blah</a:t>
            </a:r>
            <a:r>
              <a:rPr lang="en-US" dirty="0"/>
              <a:t>, blah, blah, blah, blah, blah, blah, blah, blah, blah, blah, blah, blah, blah, blah, blah, blah, blah, blah, blah, blah, blah, blah, blah, blah, blah</a:t>
            </a:r>
            <a:r>
              <a:rPr lang="en-US" dirty="0" smtClean="0"/>
              <a:t>, blah, blah, blah, blah, blah, blah, blah, blah….</a:t>
            </a: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0562762C-AE33-E04D-8C58-1B5AB9B06578}" type="slidenum">
              <a:rPr lang="en-US" smtClean="0"/>
              <a:pPr>
                <a:defRPr/>
              </a:pPr>
              <a:t>77</a:t>
            </a:fld>
            <a:endParaRPr lang="en-US"/>
          </a:p>
        </p:txBody>
      </p:sp>
    </p:spTree>
    <p:extLst>
      <p:ext uri="{BB962C8B-B14F-4D97-AF65-F5344CB8AC3E}">
        <p14:creationId xmlns:p14="http://schemas.microsoft.com/office/powerpoint/2010/main" val="18074803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mtClean="0"/>
              <a:t>Any Questions?</a:t>
            </a:r>
            <a:endParaRPr lang="en-US"/>
          </a:p>
        </p:txBody>
      </p:sp>
      <p:sp>
        <p:nvSpPr>
          <p:cNvPr id="6" name="Subtitle 5"/>
          <p:cNvSpPr>
            <a:spLocks noGrp="1"/>
          </p:cNvSpPr>
          <p:nvPr>
            <p:ph type="subTitle" idx="1"/>
          </p:nvPr>
        </p:nvSpPr>
        <p:spPr/>
        <p:txBody>
          <a:bodyPr/>
          <a:lstStyle/>
          <a:p>
            <a:endParaRPr lang="en-US" dirty="0" smtClean="0"/>
          </a:p>
        </p:txBody>
      </p:sp>
      <p:sp>
        <p:nvSpPr>
          <p:cNvPr id="4" name="Slide Number Placeholder 3"/>
          <p:cNvSpPr>
            <a:spLocks noGrp="1"/>
          </p:cNvSpPr>
          <p:nvPr>
            <p:ph type="sldNum" sz="quarter" idx="12"/>
          </p:nvPr>
        </p:nvSpPr>
        <p:spPr/>
        <p:txBody>
          <a:bodyPr/>
          <a:lstStyle/>
          <a:p>
            <a:pPr>
              <a:defRPr/>
            </a:pPr>
            <a:fld id="{959EA10F-1B2C-564A-8529-6A1B9B53CF72}" type="slidenum">
              <a:rPr lang="en-US" altLang="en-US" smtClean="0"/>
              <a:pPr>
                <a:defRPr/>
              </a:pPr>
              <a:t>8</a:t>
            </a:fld>
            <a:endParaRPr lang="en-US" altLang="en-US"/>
          </a:p>
        </p:txBody>
      </p:sp>
    </p:spTree>
    <p:extLst>
      <p:ext uri="{BB962C8B-B14F-4D97-AF65-F5344CB8AC3E}">
        <p14:creationId xmlns:p14="http://schemas.microsoft.com/office/powerpoint/2010/main" val="54308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p:cNvSpPr>
            <a:spLocks noGrp="1"/>
          </p:cNvSpPr>
          <p:nvPr>
            <p:ph type="title"/>
          </p:nvPr>
        </p:nvSpPr>
        <p:spPr/>
        <p:txBody>
          <a:bodyPr/>
          <a:lstStyle/>
          <a:p>
            <a:r>
              <a:rPr lang="en-US">
                <a:latin typeface="Helvetica" charset="0"/>
                <a:ea typeface="ＭＳ Ｐゴシック" charset="0"/>
                <a:cs typeface="ＭＳ Ｐゴシック" charset="0"/>
              </a:rPr>
              <a:t>DNS Measurements </a:t>
            </a:r>
            <a:r>
              <a:rPr lang="en-US" sz="2800" b="0">
                <a:latin typeface="Helvetica" charset="0"/>
                <a:ea typeface="ＭＳ Ｐゴシック" charset="0"/>
                <a:cs typeface="ＭＳ Ｐゴシック" charset="0"/>
              </a:rPr>
              <a:t>(MIT data from 2000)</a:t>
            </a:r>
            <a:endParaRPr lang="en-US" b="0">
              <a:latin typeface="Helvetica" charset="0"/>
              <a:ea typeface="ＭＳ Ｐゴシック" charset="0"/>
              <a:cs typeface="ＭＳ Ｐゴシック" charset="0"/>
            </a:endParaRPr>
          </a:p>
        </p:txBody>
      </p:sp>
      <p:sp>
        <p:nvSpPr>
          <p:cNvPr id="106499" name="Content Placeholder 2"/>
          <p:cNvSpPr>
            <a:spLocks noGrp="1"/>
          </p:cNvSpPr>
          <p:nvPr>
            <p:ph idx="1"/>
          </p:nvPr>
        </p:nvSpPr>
        <p:spPr/>
        <p:txBody>
          <a:bodyPr/>
          <a:lstStyle/>
          <a:p>
            <a:r>
              <a:rPr lang="en-US" dirty="0">
                <a:latin typeface="Arial" charset="0"/>
                <a:cs typeface="Arial" charset="0"/>
              </a:rPr>
              <a:t>Top 10% of names accounted for ~70% of lookups</a:t>
            </a:r>
          </a:p>
          <a:p>
            <a:pPr lvl="1"/>
            <a:r>
              <a:rPr lang="en-US" dirty="0">
                <a:latin typeface="Arial" charset="0"/>
                <a:ea typeface="Arial" charset="0"/>
                <a:cs typeface="Arial" charset="0"/>
              </a:rPr>
              <a:t>Caching should really help!</a:t>
            </a:r>
          </a:p>
          <a:p>
            <a:pPr lvl="1"/>
            <a:endParaRPr lang="en-US" dirty="0">
              <a:latin typeface="Arial" charset="0"/>
              <a:ea typeface="Arial" charset="0"/>
              <a:cs typeface="Arial" charset="0"/>
            </a:endParaRPr>
          </a:p>
          <a:p>
            <a:r>
              <a:rPr lang="en-US" dirty="0">
                <a:latin typeface="Arial" charset="0"/>
                <a:cs typeface="Arial" charset="0"/>
              </a:rPr>
              <a:t>9% of lookups are unique</a:t>
            </a:r>
          </a:p>
          <a:p>
            <a:pPr lvl="1"/>
            <a:r>
              <a:rPr lang="en-US" dirty="0">
                <a:latin typeface="Arial" charset="0"/>
                <a:ea typeface="Arial" charset="0"/>
                <a:cs typeface="Arial" charset="0"/>
              </a:rPr>
              <a:t>Cache hit rate can never exceed 91%</a:t>
            </a:r>
          </a:p>
          <a:p>
            <a:pPr lvl="1"/>
            <a:endParaRPr lang="en-US" dirty="0">
              <a:latin typeface="Arial" charset="0"/>
              <a:ea typeface="Arial" charset="0"/>
              <a:cs typeface="Arial" charset="0"/>
            </a:endParaRPr>
          </a:p>
          <a:p>
            <a:r>
              <a:rPr lang="en-US" dirty="0">
                <a:latin typeface="Arial" charset="0"/>
                <a:cs typeface="Arial" charset="0"/>
              </a:rPr>
              <a:t>Cache hit rates ~ 75%</a:t>
            </a:r>
          </a:p>
          <a:p>
            <a:pPr lvl="1"/>
            <a:r>
              <a:rPr lang="en-US" dirty="0">
                <a:latin typeface="Arial" charset="0"/>
                <a:ea typeface="Arial" charset="0"/>
                <a:cs typeface="Arial" charset="0"/>
              </a:rPr>
              <a:t>But caching for more than 10 hosts </a:t>
            </a:r>
            <a:r>
              <a:rPr lang="en-US" dirty="0" err="1">
                <a:latin typeface="Arial" charset="0"/>
                <a:ea typeface="Arial" charset="0"/>
                <a:cs typeface="Arial" charset="0"/>
              </a:rPr>
              <a:t>doesn</a:t>
            </a:r>
            <a:r>
              <a:rPr lang="ja-JP" altLang="en-US" dirty="0">
                <a:latin typeface="Arial" charset="0"/>
                <a:ea typeface="Arial" charset="0"/>
                <a:cs typeface="Arial" charset="0"/>
              </a:rPr>
              <a:t>’</a:t>
            </a:r>
            <a:r>
              <a:rPr lang="en-US" dirty="0">
                <a:latin typeface="Arial" charset="0"/>
                <a:ea typeface="Arial" charset="0"/>
                <a:cs typeface="Arial" charset="0"/>
              </a:rPr>
              <a:t>t add much</a:t>
            </a:r>
          </a:p>
        </p:txBody>
      </p:sp>
      <p:sp>
        <p:nvSpPr>
          <p:cNvPr id="106500"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04495570-DB1B-D34B-B7D2-02EC6AA0E649}" type="slidenum">
              <a:rPr lang="en-US" sz="1400" b="0">
                <a:latin typeface="Times New Roman" charset="0"/>
              </a:rPr>
              <a:pPr eaLnBrk="1" hangingPunct="1"/>
              <a:t>9</a:t>
            </a:fld>
            <a:endParaRPr lang="en-US" sz="1400" b="0">
              <a:latin typeface="Times New Roman" charset="0"/>
            </a:endParaRPr>
          </a:p>
        </p:txBody>
      </p:sp>
    </p:spTree>
    <p:extLst>
      <p:ext uri="{BB962C8B-B14F-4D97-AF65-F5344CB8AC3E}">
        <p14:creationId xmlns:p14="http://schemas.microsoft.com/office/powerpoint/2010/main" val="969682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4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49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649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649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649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64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build="p"/>
    </p:bldLst>
  </p:timing>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a:ln>
              <a:noFill/>
            </a:ln>
            <a:solidFill>
              <a:schemeClr val="tx1"/>
            </a:solidFill>
            <a:effectLst/>
            <a:latin typeface="Courier New"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a:ln>
              <a:noFill/>
            </a:ln>
            <a:solidFill>
              <a:schemeClr val="tx1"/>
            </a:solidFill>
            <a:effectLst/>
            <a:latin typeface="Courier New" charset="0"/>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57275</TotalTime>
  <Words>3628</Words>
  <Application>Microsoft Macintosh PowerPoint</Application>
  <PresentationFormat>On-screen Show (4:3)</PresentationFormat>
  <Paragraphs>829</Paragraphs>
  <Slides>77</Slides>
  <Notes>37</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77</vt:i4>
      </vt:variant>
    </vt:vector>
  </HeadingPairs>
  <TitlesOfParts>
    <vt:vector size="89" baseType="lpstr">
      <vt:lpstr>Arial</vt:lpstr>
      <vt:lpstr>Calibri</vt:lpstr>
      <vt:lpstr>Courier</vt:lpstr>
      <vt:lpstr>Courier New</vt:lpstr>
      <vt:lpstr>Helvetica</vt:lpstr>
      <vt:lpstr>ＭＳ Ｐゴシック</vt:lpstr>
      <vt:lpstr>Symbol</vt:lpstr>
      <vt:lpstr>Times</vt:lpstr>
      <vt:lpstr>Times New Roman</vt:lpstr>
      <vt:lpstr>Wingdings</vt:lpstr>
      <vt:lpstr>Network</vt:lpstr>
      <vt:lpstr>Clip</vt:lpstr>
      <vt:lpstr>CS 168  DNS, HTTP, and the Web</vt:lpstr>
      <vt:lpstr>PowerPoint Presentation</vt:lpstr>
      <vt:lpstr>Agenda</vt:lpstr>
      <vt:lpstr>Iterative DNS Query</vt:lpstr>
      <vt:lpstr>Answer</vt:lpstr>
      <vt:lpstr>Iterative DNS Query</vt:lpstr>
      <vt:lpstr>Why was DNS designed this way?</vt:lpstr>
      <vt:lpstr>Any Questions?</vt:lpstr>
      <vt:lpstr>DNS Measurements (MIT data from 2000)</vt:lpstr>
      <vt:lpstr>A Common Pattern…..</vt:lpstr>
      <vt:lpstr>Any Questions?</vt:lpstr>
      <vt:lpstr>The Web</vt:lpstr>
      <vt:lpstr>Logical Steps in Using Internet</vt:lpstr>
      <vt:lpstr>What Is The Web?</vt:lpstr>
      <vt:lpstr>The Web – Precursor</vt:lpstr>
      <vt:lpstr>Xanadu Went Nowhere  (Except in Academia)</vt:lpstr>
      <vt:lpstr>The Web – History</vt:lpstr>
      <vt:lpstr>The Story of the Web</vt:lpstr>
      <vt:lpstr>Why Didn’t CS Research Invent Web?</vt:lpstr>
      <vt:lpstr>Why Is The Web So Successful?</vt:lpstr>
      <vt:lpstr>Why no design exercise for the Web?</vt:lpstr>
      <vt:lpstr>Web Components</vt:lpstr>
      <vt:lpstr>URL Syntax</vt:lpstr>
      <vt:lpstr>Web and DNS</vt:lpstr>
      <vt:lpstr>Why not name content directly?</vt:lpstr>
      <vt:lpstr>Why Am I Asking This?</vt:lpstr>
      <vt:lpstr>Design Requirements</vt:lpstr>
      <vt:lpstr>PowerPoint Presentation</vt:lpstr>
      <vt:lpstr>Design Requirements</vt:lpstr>
      <vt:lpstr>Conclusion</vt:lpstr>
      <vt:lpstr>Hyper Text Transfer Protocol (HTTP)</vt:lpstr>
      <vt:lpstr>Steps in HTTP Request/Response</vt:lpstr>
      <vt:lpstr>Client-to-Server Communication</vt:lpstr>
      <vt:lpstr>Server-to-Client Communication</vt:lpstr>
      <vt:lpstr>HTTP is Stateless </vt:lpstr>
      <vt:lpstr>Question</vt:lpstr>
      <vt:lpstr>State in a Stateless Protocol: Cookies</vt:lpstr>
      <vt:lpstr>Any Questions?</vt:lpstr>
      <vt:lpstr>HTTP Performance Issues</vt:lpstr>
      <vt:lpstr>Performance Goals</vt:lpstr>
      <vt:lpstr>Solutions?</vt:lpstr>
      <vt:lpstr>Solutions?</vt:lpstr>
      <vt:lpstr>Solutions?</vt:lpstr>
      <vt:lpstr>HTTP Performance</vt:lpstr>
      <vt:lpstr>Why Not 3 RTTs?</vt:lpstr>
      <vt:lpstr>Improving HTTP Performance: Concurrent Requests &amp; Responses</vt:lpstr>
      <vt:lpstr>Improving HTTP Performance: Persistent Connections</vt:lpstr>
      <vt:lpstr>Improving HTTP Performance: Pipelined Requests &amp; Responses</vt:lpstr>
      <vt:lpstr>Scorecard: Getting n Small Objects</vt:lpstr>
      <vt:lpstr>Scorecard: Getting n Large Objects</vt:lpstr>
      <vt:lpstr>Any Questions?</vt:lpstr>
      <vt:lpstr>Improving HTTP Performance: Caching</vt:lpstr>
      <vt:lpstr>Improving HTTP Performance: Caching: How</vt:lpstr>
      <vt:lpstr>Improving HTTP Performance: Caching: How</vt:lpstr>
      <vt:lpstr>Typical Caching Interaction</vt:lpstr>
      <vt:lpstr>Improving HTTP Performance: Caching: Where?</vt:lpstr>
      <vt:lpstr>Improving HTTP Performance: Caching: Where?</vt:lpstr>
      <vt:lpstr>Improving HTTP Performance: Caching with Reverse Proxies</vt:lpstr>
      <vt:lpstr>Improving HTTP Performance: Caching with Forward Proxies</vt:lpstr>
      <vt:lpstr>Improving HTTP Performance:  Replication</vt:lpstr>
      <vt:lpstr>Improving HTTP Performance:  Content Distribution Networks</vt:lpstr>
      <vt:lpstr>Improving HTTP Performance: CDN Example – Akamai</vt:lpstr>
      <vt:lpstr> Cost-Effective Content Delivery</vt:lpstr>
      <vt:lpstr>Any Questions?</vt:lpstr>
      <vt:lpstr>Network Control Messages  </vt:lpstr>
      <vt:lpstr>ICMP</vt:lpstr>
      <vt:lpstr>Types of Control Messages</vt:lpstr>
      <vt:lpstr>Path MTU Discovery</vt:lpstr>
      <vt:lpstr>Discovering Routing via Time Exceeded</vt:lpstr>
      <vt:lpstr>Traceroute: Exploiting Time Exceeded</vt:lpstr>
      <vt:lpstr>PowerPoint Presentation</vt:lpstr>
      <vt:lpstr>PowerPoint Presentation</vt:lpstr>
      <vt:lpstr>PowerPoint Presentation</vt:lpstr>
      <vt:lpstr>PowerPoint Presentation</vt:lpstr>
      <vt:lpstr>Any Questions?</vt:lpstr>
      <vt:lpstr>Quality of Service (QoS)</vt:lpstr>
      <vt:lpstr>Summary: Current QoS Mechanisms</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168  Introduction to the Internet: Architecture and Protocols</dc:title>
  <dc:creator>shenker@icsi.berkeley.edu</dc:creator>
  <cp:lastModifiedBy>Scott Shenker</cp:lastModifiedBy>
  <cp:revision>625</cp:revision>
  <cp:lastPrinted>2017-10-19T15:57:20Z</cp:lastPrinted>
  <dcterms:created xsi:type="dcterms:W3CDTF">2015-08-26T13:04:16Z</dcterms:created>
  <dcterms:modified xsi:type="dcterms:W3CDTF">2017-10-24T23:20:32Z</dcterms:modified>
</cp:coreProperties>
</file>