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1702" r:id="rId2"/>
    <p:sldId id="1703" r:id="rId3"/>
    <p:sldId id="1704" r:id="rId4"/>
    <p:sldId id="1756" r:id="rId5"/>
    <p:sldId id="1757" r:id="rId6"/>
    <p:sldId id="1758" r:id="rId7"/>
    <p:sldId id="1759" r:id="rId8"/>
    <p:sldId id="1760" r:id="rId9"/>
    <p:sldId id="1761" r:id="rId10"/>
    <p:sldId id="1762" r:id="rId11"/>
    <p:sldId id="1763" r:id="rId12"/>
    <p:sldId id="1764" r:id="rId13"/>
    <p:sldId id="1765" r:id="rId14"/>
    <p:sldId id="1766" r:id="rId15"/>
    <p:sldId id="1767" r:id="rId16"/>
    <p:sldId id="1768" r:id="rId17"/>
    <p:sldId id="1769" r:id="rId18"/>
    <p:sldId id="1770" r:id="rId19"/>
    <p:sldId id="1771" r:id="rId20"/>
    <p:sldId id="1772" r:id="rId21"/>
    <p:sldId id="1773" r:id="rId22"/>
    <p:sldId id="1774" r:id="rId23"/>
    <p:sldId id="1775" r:id="rId24"/>
    <p:sldId id="1776" r:id="rId25"/>
    <p:sldId id="1777" r:id="rId26"/>
    <p:sldId id="1778" r:id="rId27"/>
    <p:sldId id="1809" r:id="rId28"/>
    <p:sldId id="1807" r:id="rId29"/>
    <p:sldId id="1808" r:id="rId30"/>
    <p:sldId id="1816" r:id="rId31"/>
    <p:sldId id="1780" r:id="rId32"/>
    <p:sldId id="1781" r:id="rId33"/>
    <p:sldId id="1782" r:id="rId34"/>
    <p:sldId id="1783" r:id="rId35"/>
    <p:sldId id="1784" r:id="rId36"/>
    <p:sldId id="1785" r:id="rId37"/>
    <p:sldId id="1786" r:id="rId38"/>
    <p:sldId id="1787" r:id="rId39"/>
    <p:sldId id="1788" r:id="rId40"/>
    <p:sldId id="1789" r:id="rId41"/>
    <p:sldId id="1790" r:id="rId42"/>
    <p:sldId id="1791" r:id="rId43"/>
    <p:sldId id="1792" r:id="rId44"/>
    <p:sldId id="1793" r:id="rId45"/>
    <p:sldId id="1794" r:id="rId46"/>
    <p:sldId id="1795" r:id="rId47"/>
    <p:sldId id="1796" r:id="rId48"/>
    <p:sldId id="1797" r:id="rId49"/>
    <p:sldId id="1798" r:id="rId50"/>
    <p:sldId id="1799" r:id="rId51"/>
    <p:sldId id="1800" r:id="rId52"/>
    <p:sldId id="1803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9909"/>
    <p:restoredTop sz="76981"/>
  </p:normalViewPr>
  <p:slideViewPr>
    <p:cSldViewPr>
      <p:cViewPr>
        <p:scale>
          <a:sx n="76" d="100"/>
          <a:sy n="76" d="100"/>
        </p:scale>
        <p:origin x="736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75A15B-A938-0A44-90FE-340ED01BB9CC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4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F59BAB-A21D-9242-8697-1BA5384646B7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8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52393-DA59-0443-AB8F-3028D487BCCC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1F925-1A20-7740-8DD9-732B3C6F8FAC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9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E5504C-F607-8F43-806C-BF3D145AA915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C022D-C361-AA44-80A8-9AA375724581}" type="slidenum">
              <a:rPr lang="en-US" sz="1200" b="0">
                <a:latin typeface="Times New Roman" charset="0"/>
              </a:rPr>
              <a:pPr eaLnBrk="1" hangingPunct="1"/>
              <a:t>21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7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447342-CC48-0341-A4D7-77D0C5BAED94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45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65D43-5AF1-CE4B-B850-BC2F66AEA0FC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9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978C27-07F7-AF4A-8B89-42352EB4CE5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1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87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46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99B78-CA1E-BA48-A938-FC6B13230EC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Deceptively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complicated….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2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04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2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2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r>
              <a:rPr lang="en-US" baseline="0" dirty="0" smtClean="0"/>
              <a:t> collapse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1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9AEE60-1D50-4A40-AC36-1EC93551760C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72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8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A63250-4A4F-F646-A2F0-C29CC4653AA6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41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7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59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DE71AEB-FC9F-D748-82B4-9AD9B06FD5ED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0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2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61572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9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End of HTTP</a:t>
            </a:r>
            <a:br>
              <a:rPr lang="en-US" altLang="en-US" dirty="0" smtClean="0"/>
            </a:br>
            <a:r>
              <a:rPr lang="en-US" altLang="en-US" dirty="0" smtClean="0"/>
              <a:t>Odds and Ends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Beginning of 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Content Distribution Networks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cs typeface="Arial" charset="0"/>
              </a:rPr>
              <a:t>Caching and replication as a </a:t>
            </a:r>
            <a:r>
              <a:rPr lang="en-US" sz="2400" b="1" dirty="0" smtClean="0">
                <a:latin typeface="Arial" charset="0"/>
                <a:cs typeface="Arial" charset="0"/>
              </a:rPr>
              <a:t>service</a:t>
            </a:r>
          </a:p>
          <a:p>
            <a:pPr lvl="8"/>
            <a:endParaRPr lang="en-US" sz="1400" b="1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Large-scale distributed storage infrastructure (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usually) administered by one entity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Akamai has servers in 20,000+ locations</a:t>
            </a:r>
          </a:p>
          <a:p>
            <a:pPr lvl="8"/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Combination of (pull) caching and (push) replication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en-US" b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 Direct result of clients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requests </a:t>
            </a:r>
          </a:p>
          <a:p>
            <a:pPr lvl="1"/>
            <a:r>
              <a:rPr lang="en-US" b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Push: 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Expectation of high access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rate</a:t>
            </a:r>
          </a:p>
          <a:p>
            <a:pPr lvl="7"/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Also do some processing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Handle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dynamic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web pages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Transcoding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buFont typeface="Helvetica" charset="0"/>
              <a:buNone/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1939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Akamai creates new domain names for each client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a128.g.akamai.net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i="1" dirty="0" err="1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cnn.com</a:t>
            </a:r>
            <a:endParaRPr lang="en-US" sz="1800" i="1" dirty="0">
              <a:solidFill>
                <a:srgbClr val="0E04D6"/>
              </a:solidFill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sz="1400" dirty="0">
              <a:solidFill>
                <a:srgbClr val="0E04D6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The CDN’s DNS servers are authoritative for the new </a:t>
            </a:r>
            <a:r>
              <a:rPr lang="en-US" sz="2400" dirty="0" smtClean="0">
                <a:latin typeface="Arial" charset="0"/>
                <a:cs typeface="Arial" charset="0"/>
              </a:rPr>
              <a:t>domains</a:t>
            </a:r>
            <a:endParaRPr lang="en-US" sz="2400" dirty="0">
              <a:latin typeface="Arial" charset="0"/>
              <a:cs typeface="Arial" charset="0"/>
            </a:endParaRPr>
          </a:p>
          <a:p>
            <a:pPr lvl="3"/>
            <a:endParaRPr lang="en-US" sz="1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The client content provider modifies its content so that embedded URLs reference the new domains.</a:t>
            </a:r>
          </a:p>
          <a:p>
            <a:pPr lvl="1"/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Akamaize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content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e.g.: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800" i="1" dirty="0" err="1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www.cnn.com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/image-of-the-</a:t>
            </a:r>
            <a:r>
              <a:rPr lang="en-US" sz="1800" i="1" dirty="0" err="1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day.gif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becomes 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http://a128.g.akamai.net/image-of-the-</a:t>
            </a:r>
            <a:r>
              <a:rPr lang="en-US" sz="1800" i="1" dirty="0" err="1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day.gif</a:t>
            </a:r>
            <a: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800" i="1" dirty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800" i="1" dirty="0" smtClean="0">
                <a:solidFill>
                  <a:srgbClr val="0E04D6"/>
                </a:solidFill>
                <a:latin typeface="Arial" charset="0"/>
                <a:ea typeface="Arial" charset="0"/>
                <a:cs typeface="Arial" charset="0"/>
              </a:rPr>
              <a:t>		</a:t>
            </a:r>
            <a:endParaRPr lang="en-US" sz="1800" i="1" dirty="0">
              <a:solidFill>
                <a:srgbClr val="0E04D6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Embedded links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now sent to CDN’s infrastructure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Initial request goes to CNN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But embedded links go to Akamai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General theme: multiple sites hosted on shared physical infrastructure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cs typeface="Arial" charset="0"/>
              </a:rPr>
              <a:t>fficiency of statistical multiplexing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cs typeface="Arial" charset="0"/>
              </a:rPr>
              <a:t>conomies of scale (volume pricing, </a:t>
            </a:r>
            <a:r>
              <a:rPr lang="en-US" i="1" dirty="0" smtClean="0">
                <a:latin typeface="Arial" charset="0"/>
                <a:cs typeface="Arial" charset="0"/>
              </a:rPr>
              <a:t>etc.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mortization of human operator costs 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Examples: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Web hosting companies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CDNs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Control Messages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(and how to use them for discovery)</a:t>
            </a:r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C5C73C-5D31-9245-9D4F-9CBF99536007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0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ICMP = Internet Control Message Protocol</a:t>
            </a:r>
          </a:p>
          <a:p>
            <a:pPr lvl="1"/>
            <a:r>
              <a:rPr lang="en-US" dirty="0" smtClean="0"/>
              <a:t>Sent by routers (or hosts) to report trouble</a:t>
            </a:r>
          </a:p>
          <a:p>
            <a:endParaRPr lang="en-US" dirty="0"/>
          </a:p>
          <a:p>
            <a:r>
              <a:rPr lang="en-US" dirty="0" smtClean="0"/>
              <a:t>ICMP intended to tell host about network problems</a:t>
            </a:r>
          </a:p>
          <a:p>
            <a:pPr lvl="1"/>
            <a:r>
              <a:rPr lang="en-US" b="1" dirty="0" smtClean="0"/>
              <a:t>Diagnosis</a:t>
            </a:r>
          </a:p>
          <a:p>
            <a:pPr lvl="1"/>
            <a:r>
              <a:rPr lang="en-US" dirty="0" smtClean="0"/>
              <a:t>Won’t say more about this….</a:t>
            </a:r>
          </a:p>
          <a:p>
            <a:endParaRPr lang="en-US" dirty="0"/>
          </a:p>
          <a:p>
            <a:r>
              <a:rPr lang="en-US" dirty="0" smtClean="0"/>
              <a:t>Can exploit ICMP to elicit network information</a:t>
            </a:r>
          </a:p>
          <a:p>
            <a:pPr lvl="1"/>
            <a:r>
              <a:rPr lang="en-US" b="1" dirty="0" smtClean="0"/>
              <a:t>Discovery</a:t>
            </a:r>
          </a:p>
          <a:p>
            <a:pPr lvl="1"/>
            <a:r>
              <a:rPr lang="en-US" dirty="0" smtClean="0"/>
              <a:t>Will focus on this….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Types of Control Messages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Need Fragmentation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IP packet too large for link layer, DF set</a:t>
            </a:r>
          </a:p>
          <a:p>
            <a:pPr>
              <a:buClr>
                <a:schemeClr val="tx2"/>
              </a:buClr>
            </a:pP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TTL Expired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Decremented at each hop; generated if </a:t>
            </a:r>
            <a:r>
              <a:rPr lang="en-US">
                <a:latin typeface="Arial" charset="0"/>
                <a:ea typeface="Arial" charset="0"/>
                <a:cs typeface="Arial" charset="0"/>
                <a:sym typeface="Symbol" charset="0"/>
              </a:rPr>
              <a:t> 0</a:t>
            </a: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Unreachable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Subtypes: network / host / port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(who generates Port Unreachable?)</a:t>
            </a:r>
          </a:p>
          <a:p>
            <a:r>
              <a:rPr lang="en-US" b="1">
                <a:latin typeface="Arial" charset="0"/>
                <a:cs typeface="Arial" charset="0"/>
              </a:rPr>
              <a:t>Source Quench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Old-style signal asking sender to slow down</a:t>
            </a:r>
          </a:p>
          <a:p>
            <a:r>
              <a:rPr lang="en-US" b="1">
                <a:latin typeface="Arial" charset="0"/>
                <a:cs typeface="Arial" charset="0"/>
              </a:rPr>
              <a:t>Redirect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Tells source to use a different local router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774F0A-3C2C-2A4B-AE86-305E717563AB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Path MTU Discovery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MTU</a:t>
            </a:r>
            <a:r>
              <a:rPr lang="en-US" dirty="0">
                <a:latin typeface="Arial" charset="0"/>
                <a:cs typeface="Arial" charset="0"/>
              </a:rPr>
              <a:t> = Maximum Transmission Unit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Largest IP packet that a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link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supports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Path MTU</a:t>
            </a:r>
            <a:r>
              <a:rPr lang="en-US" dirty="0">
                <a:latin typeface="Arial" charset="0"/>
                <a:cs typeface="Arial" charset="0"/>
              </a:rPr>
              <a:t> (PMTU) = minimum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end-to-end</a:t>
            </a:r>
            <a:r>
              <a:rPr lang="en-US" dirty="0">
                <a:latin typeface="Arial" charset="0"/>
                <a:cs typeface="Arial" charset="0"/>
              </a:rPr>
              <a:t> MTU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keep datagrams no larger to avoid fragmentation</a:t>
            </a:r>
          </a:p>
          <a:p>
            <a:r>
              <a:rPr lang="en-US" dirty="0">
                <a:latin typeface="Arial" charset="0"/>
                <a:cs typeface="Arial" charset="0"/>
              </a:rPr>
              <a:t>How does the sender know the PMTU is?</a:t>
            </a:r>
          </a:p>
          <a:p>
            <a:r>
              <a:rPr lang="en-US" dirty="0">
                <a:latin typeface="Arial" charset="0"/>
                <a:cs typeface="Arial" charset="0"/>
              </a:rPr>
              <a:t>Strategy (RFC 1191):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Try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 desired value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prevent fragmentation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Upon receiving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Need Fragmentation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ICMP …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… oops, that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didn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work, try a smaller value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D3E5E1-E129-0048-9591-DCF0D2F7A20E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Discovering Routing via </a:t>
            </a:r>
            <a:r>
              <a:rPr lang="en-US" sz="3200" i="1">
                <a:latin typeface="Helvetica" charset="0"/>
                <a:ea typeface="ＭＳ Ｐゴシック" charset="0"/>
                <a:cs typeface="ＭＳ Ｐゴシック" charset="0"/>
              </a:rPr>
              <a:t>Time Exceeded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49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Host sends an IP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decrements the time-to-live field</a:t>
            </a:r>
          </a:p>
          <a:p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b="1" dirty="0">
                <a:latin typeface="Arial" charset="0"/>
                <a:cs typeface="Arial" charset="0"/>
              </a:rPr>
              <a:t>TTL</a:t>
            </a:r>
            <a:r>
              <a:rPr lang="en-US" dirty="0">
                <a:latin typeface="Arial" charset="0"/>
                <a:cs typeface="Arial" charset="0"/>
              </a:rPr>
              <a:t> reaches 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Router sends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ICMP back to the source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Message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identifies router sending it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Since ICMP is sent using IP,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just the IP source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can use PTR record to find name of router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5F3989-0E0C-604E-BFEA-289FA8223B41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91140" name="Group 33"/>
          <p:cNvGrpSpPr>
            <a:grpSpLocks/>
          </p:cNvGrpSpPr>
          <p:nvPr/>
        </p:nvGrpSpPr>
        <p:grpSpPr bwMode="auto">
          <a:xfrm>
            <a:off x="576263" y="4445000"/>
            <a:ext cx="8108950" cy="2055813"/>
            <a:chOff x="363" y="2800"/>
            <a:chExt cx="5108" cy="1295"/>
          </a:xfrm>
        </p:grpSpPr>
        <p:sp>
          <p:nvSpPr>
            <p:cNvPr id="91145" name="Line 3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Line 4"/>
            <p:cNvSpPr>
              <a:spLocks noChangeShapeType="1"/>
            </p:cNvSpPr>
            <p:nvPr/>
          </p:nvSpPr>
          <p:spPr bwMode="auto">
            <a:xfrm>
              <a:off x="1396" y="322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Line 5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Rectangle 6"/>
            <p:cNvSpPr>
              <a:spLocks noChangeArrowheads="1"/>
            </p:cNvSpPr>
            <p:nvPr/>
          </p:nvSpPr>
          <p:spPr bwMode="auto">
            <a:xfrm>
              <a:off x="1190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49" name="Rectangle 7"/>
            <p:cNvSpPr>
              <a:spLocks noChangeArrowheads="1"/>
            </p:cNvSpPr>
            <p:nvPr/>
          </p:nvSpPr>
          <p:spPr bwMode="auto">
            <a:xfrm>
              <a:off x="1863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DNS</a:t>
              </a:r>
            </a:p>
          </p:txBody>
        </p:sp>
        <p:sp>
          <p:nvSpPr>
            <p:cNvPr id="91150" name="Text Box 8"/>
            <p:cNvSpPr txBox="1">
              <a:spLocks noChangeArrowheads="1"/>
            </p:cNvSpPr>
            <p:nvPr/>
          </p:nvSpPr>
          <p:spPr bwMode="auto">
            <a:xfrm>
              <a:off x="1589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91151" name="Line 9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Line 10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Line 11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Line 12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5" name="Rectangle 13"/>
            <p:cNvSpPr>
              <a:spLocks noChangeArrowheads="1"/>
            </p:cNvSpPr>
            <p:nvPr/>
          </p:nvSpPr>
          <p:spPr bwMode="auto">
            <a:xfrm>
              <a:off x="3554" y="3030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56" name="Rectangle 14"/>
            <p:cNvSpPr>
              <a:spLocks noChangeArrowheads="1"/>
            </p:cNvSpPr>
            <p:nvPr/>
          </p:nvSpPr>
          <p:spPr bwMode="auto">
            <a:xfrm>
              <a:off x="4118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57" name="Rectangle 15"/>
            <p:cNvSpPr>
              <a:spLocks noChangeArrowheads="1"/>
            </p:cNvSpPr>
            <p:nvPr/>
          </p:nvSpPr>
          <p:spPr bwMode="auto">
            <a:xfrm>
              <a:off x="4791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DNS</a:t>
              </a:r>
            </a:p>
          </p:txBody>
        </p:sp>
        <p:sp>
          <p:nvSpPr>
            <p:cNvPr id="91158" name="Text Box 16"/>
            <p:cNvSpPr txBox="1">
              <a:spLocks noChangeArrowheads="1"/>
            </p:cNvSpPr>
            <p:nvPr/>
          </p:nvSpPr>
          <p:spPr bwMode="auto">
            <a:xfrm>
              <a:off x="4517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91159" name="AutoShape 17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0" name="Line 18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1" name="AutoShape 19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2" name="Line 20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3" name="Line 21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4" name="Line 22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AutoShape 2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6" name="Line 24"/>
            <p:cNvSpPr>
              <a:spLocks noChangeShapeType="1"/>
            </p:cNvSpPr>
            <p:nvPr/>
          </p:nvSpPr>
          <p:spPr bwMode="auto">
            <a:xfrm>
              <a:off x="743" y="321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7" name="Rectangle 25"/>
            <p:cNvSpPr>
              <a:spLocks noChangeArrowheads="1"/>
            </p:cNvSpPr>
            <p:nvPr/>
          </p:nvSpPr>
          <p:spPr bwMode="auto">
            <a:xfrm>
              <a:off x="537" y="3026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68" name="Text Box 26"/>
            <p:cNvSpPr txBox="1">
              <a:spLocks noChangeArrowheads="1"/>
            </p:cNvSpPr>
            <p:nvPr/>
          </p:nvSpPr>
          <p:spPr bwMode="auto">
            <a:xfrm>
              <a:off x="363" y="2808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1.2.3.7</a:t>
              </a:r>
            </a:p>
          </p:txBody>
        </p:sp>
        <p:sp>
          <p:nvSpPr>
            <p:cNvPr id="91169" name="Text Box 27"/>
            <p:cNvSpPr txBox="1">
              <a:spLocks noChangeArrowheads="1"/>
            </p:cNvSpPr>
            <p:nvPr/>
          </p:nvSpPr>
          <p:spPr bwMode="auto">
            <a:xfrm>
              <a:off x="3187" y="3622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8.9.10.11</a:t>
              </a:r>
            </a:p>
          </p:txBody>
        </p:sp>
        <p:sp>
          <p:nvSpPr>
            <p:cNvPr id="91170" name="Text Box 28"/>
            <p:cNvSpPr txBox="1">
              <a:spLocks noChangeArrowheads="1"/>
            </p:cNvSpPr>
            <p:nvPr/>
          </p:nvSpPr>
          <p:spPr bwMode="auto">
            <a:xfrm>
              <a:off x="4577" y="2800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5.6.7.156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23863" y="5195888"/>
            <a:ext cx="6037262" cy="1203325"/>
            <a:chOff x="267" y="3273"/>
            <a:chExt cx="3803" cy="758"/>
          </a:xfrm>
        </p:grpSpPr>
        <p:sp>
          <p:nvSpPr>
            <p:cNvPr id="91143" name="Freeform 30"/>
            <p:cNvSpPr>
              <a:spLocks/>
            </p:cNvSpPr>
            <p:nvPr/>
          </p:nvSpPr>
          <p:spPr bwMode="auto">
            <a:xfrm>
              <a:off x="558" y="3273"/>
              <a:ext cx="3512" cy="641"/>
            </a:xfrm>
            <a:custGeom>
              <a:avLst/>
              <a:gdLst>
                <a:gd name="T0" fmla="*/ 3338 w 3512"/>
                <a:gd name="T1" fmla="*/ 605 h 641"/>
                <a:gd name="T2" fmla="*/ 3290 w 3512"/>
                <a:gd name="T3" fmla="*/ 605 h 641"/>
                <a:gd name="T4" fmla="*/ 2007 w 3512"/>
                <a:gd name="T5" fmla="*/ 387 h 641"/>
                <a:gd name="T6" fmla="*/ 362 w 3512"/>
                <a:gd name="T7" fmla="*/ 460 h 641"/>
                <a:gd name="T8" fmla="*/ 0 w 3512"/>
                <a:gd name="T9" fmla="*/ 0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2"/>
                <a:gd name="T16" fmla="*/ 0 h 641"/>
                <a:gd name="T17" fmla="*/ 3512 w 3512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2" h="641">
                  <a:moveTo>
                    <a:pt x="3338" y="605"/>
                  </a:moveTo>
                  <a:cubicBezTo>
                    <a:pt x="3425" y="623"/>
                    <a:pt x="3512" y="641"/>
                    <a:pt x="3290" y="605"/>
                  </a:cubicBezTo>
                  <a:cubicBezTo>
                    <a:pt x="3068" y="569"/>
                    <a:pt x="2495" y="411"/>
                    <a:pt x="2007" y="387"/>
                  </a:cubicBezTo>
                  <a:cubicBezTo>
                    <a:pt x="1519" y="363"/>
                    <a:pt x="696" y="524"/>
                    <a:pt x="362" y="460"/>
                  </a:cubicBezTo>
                  <a:cubicBezTo>
                    <a:pt x="28" y="396"/>
                    <a:pt x="14" y="198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4" name="Text Box 31"/>
            <p:cNvSpPr txBox="1">
              <a:spLocks noChangeArrowheads="1"/>
            </p:cNvSpPr>
            <p:nvPr/>
          </p:nvSpPr>
          <p:spPr bwMode="auto">
            <a:xfrm>
              <a:off x="267" y="3781"/>
              <a:ext cx="1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  <a:latin typeface="Arial" charset="0"/>
                </a:rPr>
                <a:t>Time exceeded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7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Traceroute: Exploiting </a:t>
            </a:r>
            <a:r>
              <a:rPr lang="en-US" sz="3200" i="1">
                <a:latin typeface="Helvetica" charset="0"/>
                <a:ea typeface="ＭＳ Ｐゴシック" charset="0"/>
                <a:cs typeface="ＭＳ Ｐゴシック" charset="0"/>
              </a:rPr>
              <a:t>Time Exceeded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 Time-To-Live field in IP packet header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Source sends a packet with TTL ranging from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n</a:t>
            </a:r>
            <a:endParaRPr lang="en-US" i="1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Each router along the path decrements the TTL</a:t>
            </a:r>
          </a:p>
          <a:p>
            <a:pPr lvl="1">
              <a:lnSpc>
                <a:spcPct val="90000"/>
              </a:lnSpc>
            </a:pPr>
            <a:r>
              <a:rPr lang="ja-JP" altLang="en-US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TTL exceeded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sent when TTL reaches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i="1">
                <a:latin typeface="Arial" charset="0"/>
                <a:cs typeface="Arial" charset="0"/>
              </a:rPr>
              <a:t>Traceroute</a:t>
            </a:r>
            <a:r>
              <a:rPr lang="en-US">
                <a:latin typeface="Arial" charset="0"/>
                <a:cs typeface="Arial" charset="0"/>
              </a:rPr>
              <a:t> tool exploits this TTL behavior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D4AEAA-BD0D-CC4B-8790-6977C3A7D90B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189" name="Line 2"/>
          <p:cNvSpPr>
            <a:spLocks noChangeShapeType="1"/>
          </p:cNvSpPr>
          <p:nvPr/>
        </p:nvSpPr>
        <p:spPr bwMode="auto">
          <a:xfrm flipV="1">
            <a:off x="6894513" y="4457700"/>
            <a:ext cx="1443037" cy="11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3"/>
          <p:cNvSpPr>
            <a:spLocks noChangeShapeType="1"/>
          </p:cNvSpPr>
          <p:nvPr/>
        </p:nvSpPr>
        <p:spPr bwMode="auto">
          <a:xfrm>
            <a:off x="857250" y="4602163"/>
            <a:ext cx="215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4"/>
          <p:cNvSpPr>
            <a:spLocks noChangeShapeType="1"/>
          </p:cNvSpPr>
          <p:nvPr/>
        </p:nvSpPr>
        <p:spPr bwMode="auto">
          <a:xfrm flipV="1">
            <a:off x="4841875" y="4576763"/>
            <a:ext cx="18732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5"/>
          <p:cNvSpPr>
            <a:spLocks noChangeShapeType="1"/>
          </p:cNvSpPr>
          <p:nvPr/>
        </p:nvSpPr>
        <p:spPr bwMode="auto">
          <a:xfrm>
            <a:off x="3086100" y="4649788"/>
            <a:ext cx="1565275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3195" name="Picture 8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4397375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6" name="Picture 9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5121275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Picture 10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36880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11"/>
          <p:cNvGrpSpPr>
            <a:grpSpLocks/>
          </p:cNvGrpSpPr>
          <p:nvPr/>
        </p:nvGrpSpPr>
        <p:grpSpPr bwMode="auto">
          <a:xfrm>
            <a:off x="495300" y="4418013"/>
            <a:ext cx="609600" cy="533400"/>
            <a:chOff x="384" y="3285"/>
            <a:chExt cx="384" cy="336"/>
          </a:xfrm>
        </p:grpSpPr>
        <p:pic>
          <p:nvPicPr>
            <p:cNvPr id="93223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304"/>
              <a:ext cx="38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24" name="Group 13"/>
            <p:cNvGrpSpPr>
              <a:grpSpLocks/>
            </p:cNvGrpSpPr>
            <p:nvPr/>
          </p:nvGrpSpPr>
          <p:grpSpPr bwMode="auto">
            <a:xfrm>
              <a:off x="533" y="3285"/>
              <a:ext cx="63" cy="19"/>
              <a:chOff x="614" y="2400"/>
              <a:chExt cx="97" cy="31"/>
            </a:xfrm>
          </p:grpSpPr>
          <p:sp>
            <p:nvSpPr>
              <p:cNvPr id="93231" name="Rectangle 14"/>
              <p:cNvSpPr>
                <a:spLocks noChangeArrowheads="1"/>
              </p:cNvSpPr>
              <p:nvPr/>
            </p:nvSpPr>
            <p:spPr bwMode="auto">
              <a:xfrm>
                <a:off x="614" y="2400"/>
                <a:ext cx="97" cy="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2" name="Oval 15"/>
              <p:cNvSpPr>
                <a:spLocks noChangeArrowheads="1"/>
              </p:cNvSpPr>
              <p:nvPr/>
            </p:nvSpPr>
            <p:spPr bwMode="auto">
              <a:xfrm>
                <a:off x="648" y="2400"/>
                <a:ext cx="2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225" name="Group 16"/>
            <p:cNvGrpSpPr>
              <a:grpSpLocks/>
            </p:cNvGrpSpPr>
            <p:nvPr/>
          </p:nvGrpSpPr>
          <p:grpSpPr bwMode="auto">
            <a:xfrm>
              <a:off x="529" y="3348"/>
              <a:ext cx="83" cy="44"/>
              <a:chOff x="608" y="2502"/>
              <a:chExt cx="128" cy="72"/>
            </a:xfrm>
          </p:grpSpPr>
          <p:sp>
            <p:nvSpPr>
              <p:cNvPr id="93226" name="Rectangle 17"/>
              <p:cNvSpPr>
                <a:spLocks noChangeArrowheads="1"/>
              </p:cNvSpPr>
              <p:nvPr/>
            </p:nvSpPr>
            <p:spPr bwMode="auto">
              <a:xfrm>
                <a:off x="608" y="2502"/>
                <a:ext cx="128" cy="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227" name="Group 18"/>
              <p:cNvGrpSpPr>
                <a:grpSpLocks/>
              </p:cNvGrpSpPr>
              <p:nvPr/>
            </p:nvGrpSpPr>
            <p:grpSpPr bwMode="auto">
              <a:xfrm>
                <a:off x="629" y="2512"/>
                <a:ext cx="89" cy="50"/>
                <a:chOff x="629" y="2512"/>
                <a:chExt cx="89" cy="50"/>
              </a:xfrm>
            </p:grpSpPr>
            <p:sp>
              <p:nvSpPr>
                <p:cNvPr id="93228" name="Line 19"/>
                <p:cNvSpPr>
                  <a:spLocks noChangeShapeType="1"/>
                </p:cNvSpPr>
                <p:nvPr/>
              </p:nvSpPr>
              <p:spPr bwMode="auto">
                <a:xfrm>
                  <a:off x="629" y="251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Line 20"/>
                <p:cNvSpPr>
                  <a:spLocks noChangeShapeType="1"/>
                </p:cNvSpPr>
                <p:nvPr/>
              </p:nvSpPr>
              <p:spPr bwMode="auto">
                <a:xfrm>
                  <a:off x="629" y="2536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Line 21"/>
                <p:cNvSpPr>
                  <a:spLocks noChangeShapeType="1"/>
                </p:cNvSpPr>
                <p:nvPr/>
              </p:nvSpPr>
              <p:spPr bwMode="auto">
                <a:xfrm>
                  <a:off x="629" y="256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93187" name="Object 3"/>
            <p:cNvGraphicFramePr>
              <a:graphicFrameLocks/>
            </p:cNvGraphicFramePr>
            <p:nvPr/>
          </p:nvGraphicFramePr>
          <p:xfrm>
            <a:off x="509" y="3349"/>
            <a:ext cx="92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9" name="Clip" r:id="rId6" imgW="227013" imgH="255588" progId="MS_ClipArt_Gallery.2">
                    <p:embed/>
                  </p:oleObj>
                </mc:Choice>
                <mc:Fallback>
                  <p:oleObj name="Clip" r:id="rId6" imgW="227013" imgH="255588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3349"/>
                          <a:ext cx="92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9" name="Text Box 23"/>
          <p:cNvSpPr txBox="1">
            <a:spLocks noChangeArrowheads="1"/>
          </p:cNvSpPr>
          <p:nvPr/>
        </p:nvSpPr>
        <p:spPr bwMode="auto">
          <a:xfrm>
            <a:off x="357188" y="4778375"/>
            <a:ext cx="74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folHlink"/>
                </a:solidFill>
                <a:latin typeface="Times New Roman" charset="0"/>
              </a:rPr>
              <a:t>source</a:t>
            </a:r>
          </a:p>
        </p:txBody>
      </p:sp>
      <p:grpSp>
        <p:nvGrpSpPr>
          <p:cNvPr id="93200" name="Group 24"/>
          <p:cNvGrpSpPr>
            <a:grpSpLocks/>
          </p:cNvGrpSpPr>
          <p:nvPr/>
        </p:nvGrpSpPr>
        <p:grpSpPr bwMode="auto">
          <a:xfrm>
            <a:off x="8101013" y="4287838"/>
            <a:ext cx="609600" cy="533400"/>
            <a:chOff x="384" y="2400"/>
            <a:chExt cx="592" cy="544"/>
          </a:xfrm>
        </p:grpSpPr>
        <p:pic>
          <p:nvPicPr>
            <p:cNvPr id="93213" name="Picture 2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30"/>
              <a:ext cx="59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4" name="Group 26"/>
            <p:cNvGrpSpPr>
              <a:grpSpLocks/>
            </p:cNvGrpSpPr>
            <p:nvPr/>
          </p:nvGrpSpPr>
          <p:grpSpPr bwMode="auto">
            <a:xfrm>
              <a:off x="614" y="2400"/>
              <a:ext cx="97" cy="31"/>
              <a:chOff x="614" y="2400"/>
              <a:chExt cx="97" cy="31"/>
            </a:xfrm>
          </p:grpSpPr>
          <p:sp>
            <p:nvSpPr>
              <p:cNvPr id="93221" name="Rectangle 27"/>
              <p:cNvSpPr>
                <a:spLocks noChangeArrowheads="1"/>
              </p:cNvSpPr>
              <p:nvPr/>
            </p:nvSpPr>
            <p:spPr bwMode="auto">
              <a:xfrm>
                <a:off x="614" y="2400"/>
                <a:ext cx="97" cy="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2" name="Oval 28"/>
              <p:cNvSpPr>
                <a:spLocks noChangeArrowheads="1"/>
              </p:cNvSpPr>
              <p:nvPr/>
            </p:nvSpPr>
            <p:spPr bwMode="auto">
              <a:xfrm>
                <a:off x="648" y="2400"/>
                <a:ext cx="2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215" name="Group 29"/>
            <p:cNvGrpSpPr>
              <a:grpSpLocks/>
            </p:cNvGrpSpPr>
            <p:nvPr/>
          </p:nvGrpSpPr>
          <p:grpSpPr bwMode="auto">
            <a:xfrm>
              <a:off x="608" y="2502"/>
              <a:ext cx="128" cy="72"/>
              <a:chOff x="608" y="2502"/>
              <a:chExt cx="128" cy="72"/>
            </a:xfrm>
          </p:grpSpPr>
          <p:sp>
            <p:nvSpPr>
              <p:cNvPr id="93216" name="Rectangle 30"/>
              <p:cNvSpPr>
                <a:spLocks noChangeArrowheads="1"/>
              </p:cNvSpPr>
              <p:nvPr/>
            </p:nvSpPr>
            <p:spPr bwMode="auto">
              <a:xfrm>
                <a:off x="608" y="2502"/>
                <a:ext cx="128" cy="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217" name="Group 31"/>
              <p:cNvGrpSpPr>
                <a:grpSpLocks/>
              </p:cNvGrpSpPr>
              <p:nvPr/>
            </p:nvGrpSpPr>
            <p:grpSpPr bwMode="auto">
              <a:xfrm>
                <a:off x="629" y="2512"/>
                <a:ext cx="89" cy="50"/>
                <a:chOff x="629" y="2512"/>
                <a:chExt cx="89" cy="50"/>
              </a:xfrm>
            </p:grpSpPr>
            <p:sp>
              <p:nvSpPr>
                <p:cNvPr id="93218" name="Line 32"/>
                <p:cNvSpPr>
                  <a:spLocks noChangeShapeType="1"/>
                </p:cNvSpPr>
                <p:nvPr/>
              </p:nvSpPr>
              <p:spPr bwMode="auto">
                <a:xfrm>
                  <a:off x="629" y="251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Line 33"/>
                <p:cNvSpPr>
                  <a:spLocks noChangeShapeType="1"/>
                </p:cNvSpPr>
                <p:nvPr/>
              </p:nvSpPr>
              <p:spPr bwMode="auto">
                <a:xfrm>
                  <a:off x="629" y="2536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Line 34"/>
                <p:cNvSpPr>
                  <a:spLocks noChangeShapeType="1"/>
                </p:cNvSpPr>
                <p:nvPr/>
              </p:nvSpPr>
              <p:spPr bwMode="auto">
                <a:xfrm>
                  <a:off x="629" y="256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93186" name="Object 2"/>
            <p:cNvGraphicFramePr>
              <a:graphicFrameLocks/>
            </p:cNvGraphicFramePr>
            <p:nvPr/>
          </p:nvGraphicFramePr>
          <p:xfrm>
            <a:off x="590" y="2504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0" name="Clip" r:id="rId8" imgW="227013" imgH="255588" progId="MS_ClipArt_Gallery.2">
                    <p:embed/>
                  </p:oleObj>
                </mc:Choice>
                <mc:Fallback>
                  <p:oleObj name="Clip" r:id="rId8" imgW="227013" imgH="255588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2504"/>
                          <a:ext cx="14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01" name="Text Box 36"/>
          <p:cNvSpPr txBox="1">
            <a:spLocks noChangeArrowheads="1"/>
          </p:cNvSpPr>
          <p:nvPr/>
        </p:nvSpPr>
        <p:spPr bwMode="auto">
          <a:xfrm>
            <a:off x="7805738" y="4672013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folHlink"/>
                </a:solidFill>
                <a:latin typeface="Times New Roman" charset="0"/>
              </a:rPr>
              <a:t>destination</a:t>
            </a: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1163638" y="3773488"/>
            <a:ext cx="3035300" cy="703262"/>
            <a:chOff x="535" y="2920"/>
            <a:chExt cx="1912" cy="443"/>
          </a:xfrm>
        </p:grpSpPr>
        <p:sp>
          <p:nvSpPr>
            <p:cNvPr id="93209" name="Line 38"/>
            <p:cNvSpPr>
              <a:spLocks noChangeShapeType="1"/>
            </p:cNvSpPr>
            <p:nvPr/>
          </p:nvSpPr>
          <p:spPr bwMode="auto">
            <a:xfrm flipV="1">
              <a:off x="535" y="3362"/>
              <a:ext cx="959" cy="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Text Box 39"/>
            <p:cNvSpPr txBox="1">
              <a:spLocks noChangeArrowheads="1"/>
            </p:cNvSpPr>
            <p:nvPr/>
          </p:nvSpPr>
          <p:spPr bwMode="auto">
            <a:xfrm>
              <a:off x="535" y="3139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folHlink"/>
                  </a:solidFill>
                  <a:latin typeface="Times New Roman" charset="0"/>
                </a:rPr>
                <a:t>TTL=1</a:t>
              </a:r>
            </a:p>
          </p:txBody>
        </p:sp>
        <p:sp>
          <p:nvSpPr>
            <p:cNvPr id="93211" name="Freeform 40"/>
            <p:cNvSpPr>
              <a:spLocks/>
            </p:cNvSpPr>
            <p:nvPr/>
          </p:nvSpPr>
          <p:spPr bwMode="auto">
            <a:xfrm flipV="1">
              <a:off x="1241" y="2920"/>
              <a:ext cx="505" cy="374"/>
            </a:xfrm>
            <a:custGeom>
              <a:avLst/>
              <a:gdLst>
                <a:gd name="T0" fmla="*/ 482 w 505"/>
                <a:gd name="T1" fmla="*/ 0 h 205"/>
                <a:gd name="T2" fmla="*/ 425 w 505"/>
                <a:gd name="T3" fmla="*/ 2094 h 205"/>
                <a:gd name="T4" fmla="*/ 0 w 505"/>
                <a:gd name="T5" fmla="*/ 1053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Text Box 41"/>
            <p:cNvSpPr txBox="1">
              <a:spLocks noChangeArrowheads="1"/>
            </p:cNvSpPr>
            <p:nvPr/>
          </p:nvSpPr>
          <p:spPr bwMode="auto">
            <a:xfrm>
              <a:off x="1809" y="2947"/>
              <a:ext cx="63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Times New Roman" charset="0"/>
                </a:rPr>
                <a:t>Time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 exceeded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163638" y="4318000"/>
            <a:ext cx="3678237" cy="1055688"/>
            <a:chOff x="535" y="3263"/>
            <a:chExt cx="2317" cy="665"/>
          </a:xfrm>
        </p:grpSpPr>
        <p:sp>
          <p:nvSpPr>
            <p:cNvPr id="93205" name="Text Box 43"/>
            <p:cNvSpPr txBox="1">
              <a:spLocks noChangeArrowheads="1"/>
            </p:cNvSpPr>
            <p:nvPr/>
          </p:nvSpPr>
          <p:spPr bwMode="auto">
            <a:xfrm>
              <a:off x="535" y="3607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FF9900"/>
                  </a:solidFill>
                  <a:latin typeface="Times New Roman" charset="0"/>
                </a:rPr>
                <a:t>TTL=2</a:t>
              </a:r>
            </a:p>
          </p:txBody>
        </p:sp>
        <p:sp>
          <p:nvSpPr>
            <p:cNvPr id="93206" name="Line 44"/>
            <p:cNvSpPr>
              <a:spLocks noChangeShapeType="1"/>
            </p:cNvSpPr>
            <p:nvPr/>
          </p:nvSpPr>
          <p:spPr bwMode="auto">
            <a:xfrm>
              <a:off x="1700" y="3580"/>
              <a:ext cx="871" cy="34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Line 45"/>
            <p:cNvSpPr>
              <a:spLocks noChangeShapeType="1"/>
            </p:cNvSpPr>
            <p:nvPr/>
          </p:nvSpPr>
          <p:spPr bwMode="auto">
            <a:xfrm>
              <a:off x="535" y="3580"/>
              <a:ext cx="11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46"/>
            <p:cNvSpPr>
              <a:spLocks/>
            </p:cNvSpPr>
            <p:nvPr/>
          </p:nvSpPr>
          <p:spPr bwMode="auto">
            <a:xfrm flipV="1">
              <a:off x="2447" y="3263"/>
              <a:ext cx="405" cy="500"/>
            </a:xfrm>
            <a:custGeom>
              <a:avLst/>
              <a:gdLst>
                <a:gd name="T0" fmla="*/ 200 w 505"/>
                <a:gd name="T1" fmla="*/ 0 h 205"/>
                <a:gd name="T2" fmla="*/ 176 w 505"/>
                <a:gd name="T3" fmla="*/ 6685 h 205"/>
                <a:gd name="T4" fmla="*/ 0 w 505"/>
                <a:gd name="T5" fmla="*/ 336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4" name="Text Box 47"/>
          <p:cNvSpPr txBox="1">
            <a:spLocks noChangeArrowheads="1"/>
          </p:cNvSpPr>
          <p:nvPr/>
        </p:nvSpPr>
        <p:spPr bwMode="auto">
          <a:xfrm>
            <a:off x="685800" y="5715000"/>
            <a:ext cx="813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</a:rPr>
              <a:t>Send packets with TTL=1, 2, … 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Arial" charset="0"/>
              </a:rPr>
              <a:t>  and record source of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Time Exceeded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3276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10718-FA1C-FF4D-9A5A-8FF7968446F4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22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046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2AF7C9-79ED-4D41-980B-444F81BDF4B0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</p:txBody>
      </p:sp>
    </p:spTree>
    <p:extLst>
      <p:ext uri="{BB962C8B-B14F-4D97-AF65-F5344CB8AC3E}">
        <p14:creationId xmlns:p14="http://schemas.microsoft.com/office/powerpoint/2010/main" val="4412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A52B46-DF10-D742-9704-E897A9BA5EB4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  <a:p>
            <a:pPr algn="l"/>
            <a:r>
              <a:rPr lang="en-US" sz="1700"/>
              <a:t> 2 cory-cr-1-1-soda-cr-1-2.EECS.Berkeley.EDU (169.229.59.233)</a:t>
            </a:r>
          </a:p>
          <a:p>
            <a:pPr algn="l"/>
            <a:r>
              <a:rPr lang="en-US" sz="1700"/>
              <a:t>    0.953 ms 0.857 ms 0.727 ms</a:t>
            </a:r>
          </a:p>
        </p:txBody>
      </p:sp>
    </p:spTree>
    <p:extLst>
      <p:ext uri="{BB962C8B-B14F-4D97-AF65-F5344CB8AC3E}">
        <p14:creationId xmlns:p14="http://schemas.microsoft.com/office/powerpoint/2010/main" val="21404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83D671-F03A-2843-B285-FBFF5BB0759E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43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  <a:p>
            <a:pPr algn="l"/>
            <a:r>
              <a:rPr lang="en-US" sz="1700"/>
              <a:t> 2 cory-cr-1-1-soda-cr-1-2.EECS.Berkeley.EDU (169.229.59.233)</a:t>
            </a:r>
          </a:p>
          <a:p>
            <a:pPr algn="l"/>
            <a:r>
              <a:rPr lang="en-US" sz="1700"/>
              <a:t>    0.953 ms 0.857 ms 0.727 ms</a:t>
            </a:r>
          </a:p>
          <a:p>
            <a:pPr algn="l"/>
            <a:r>
              <a:rPr lang="en-US" sz="1700"/>
              <a:t> 3 soda-cr-1-1-soda-br-6-2.EECS.Berkeley.EDU (169.229.59.225)</a:t>
            </a:r>
          </a:p>
          <a:p>
            <a:pPr algn="l"/>
            <a:r>
              <a:rPr lang="en-US" sz="1700"/>
              <a:t>    1.461 ms 1.260 ms 1.137 ms</a:t>
            </a:r>
          </a:p>
          <a:p>
            <a:pPr algn="l"/>
            <a:r>
              <a:rPr lang="en-US" sz="1700"/>
              <a:t> 4 g3-8.inr-202-reccev.Berkeley.EDU (128.32.255.169)</a:t>
            </a:r>
          </a:p>
          <a:p>
            <a:pPr algn="l"/>
            <a:r>
              <a:rPr lang="en-US" sz="1700"/>
              <a:t>    1.402 ms 1.298 ms *</a:t>
            </a:r>
          </a:p>
          <a:p>
            <a:pPr algn="l"/>
            <a:r>
              <a:rPr lang="en-US" sz="1700"/>
              <a:t> 5 ge-1-3-0.inr-002-reccev.Berkeley.EDU (128.32.0.38)</a:t>
            </a:r>
          </a:p>
          <a:p>
            <a:pPr algn="l"/>
            <a:r>
              <a:rPr lang="en-US" sz="1700"/>
              <a:t>    1.428 ms 1.889 ms 1.378 ms</a:t>
            </a:r>
          </a:p>
          <a:p>
            <a:pPr algn="l"/>
            <a:r>
              <a:rPr lang="en-US" sz="1700"/>
              <a:t> 6 oak-dc2--ucb-ge.cenic.net (137.164.23.29)</a:t>
            </a:r>
          </a:p>
          <a:p>
            <a:pPr algn="l"/>
            <a:r>
              <a:rPr lang="en-US" sz="1700"/>
              <a:t>    1.731 ms 1.643 ms 1.680 ms</a:t>
            </a:r>
          </a:p>
          <a:p>
            <a:pPr algn="l"/>
            <a:r>
              <a:rPr lang="en-US" sz="1700"/>
              <a:t> 7 dc-oak-dc1--oak-dc2-p2p-2.cenic.net (137.164.22.194)</a:t>
            </a:r>
          </a:p>
          <a:p>
            <a:pPr algn="l"/>
            <a:r>
              <a:rPr lang="en-US" sz="1700"/>
              <a:t>    3.045 ms 1.640 ms 1.630 ms</a:t>
            </a:r>
          </a:p>
          <a:p>
            <a:pPr algn="l"/>
            <a:r>
              <a:rPr lang="en-US" sz="1700"/>
              <a:t> 8 * * *</a:t>
            </a:r>
          </a:p>
          <a:p>
            <a:pPr algn="l"/>
            <a:r>
              <a:rPr lang="en-US" sz="1700"/>
              <a:t> 9 dc-lax-dc1--sac-dc1-pos.cenic.net (137.164.22.126)</a:t>
            </a:r>
          </a:p>
          <a:p>
            <a:pPr algn="l"/>
            <a:r>
              <a:rPr lang="en-US" sz="1700"/>
              <a:t>    13.104 ms 13.163 ms 12.988 ms</a:t>
            </a:r>
          </a:p>
          <a:p>
            <a:pPr algn="l"/>
            <a:r>
              <a:rPr lang="en-US" sz="1700"/>
              <a:t>10 137.164.22.21 (137.164.22.21)</a:t>
            </a:r>
          </a:p>
          <a:p>
            <a:pPr algn="l"/>
            <a:r>
              <a:rPr lang="en-US" sz="1700"/>
              <a:t>    13.328 ms 42.981 ms 13.548 ms</a:t>
            </a:r>
          </a:p>
          <a:p>
            <a:pPr algn="l"/>
            <a:r>
              <a:rPr lang="en-US" sz="1700"/>
              <a:t>11 dc-tus-dc1--lax-dc2-pos.cenic.net (137.164.22.43)</a:t>
            </a:r>
          </a:p>
          <a:p>
            <a:pPr algn="l"/>
            <a:r>
              <a:rPr lang="en-US" sz="1700"/>
              <a:t>    18.775 ms 17.469 ms 21.652 ms</a:t>
            </a:r>
          </a:p>
          <a:p>
            <a:pPr algn="l"/>
            <a:r>
              <a:rPr lang="en-US" sz="1700"/>
              <a:t>12 a204-102-114-49.deploy.akamaitechnologies.com (204.102.114.49)</a:t>
            </a:r>
          </a:p>
          <a:p>
            <a:pPr algn="l"/>
            <a:r>
              <a:rPr lang="en-US" sz="1700"/>
              <a:t>    18.137 ms 14.905 ms 19.730 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2209800"/>
            <a:ext cx="5661025" cy="533400"/>
            <a:chOff x="1632" y="1392"/>
            <a:chExt cx="3566" cy="336"/>
          </a:xfrm>
        </p:grpSpPr>
        <p:sp>
          <p:nvSpPr>
            <p:cNvPr id="101394" name="Oval 5"/>
            <p:cNvSpPr>
              <a:spLocks noChangeArrowheads="1"/>
            </p:cNvSpPr>
            <p:nvPr/>
          </p:nvSpPr>
          <p:spPr bwMode="auto">
            <a:xfrm>
              <a:off x="1632" y="1392"/>
              <a:ext cx="576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5" name="Text Box 6"/>
            <p:cNvSpPr txBox="1">
              <a:spLocks noChangeArrowheads="1"/>
            </p:cNvSpPr>
            <p:nvPr/>
          </p:nvSpPr>
          <p:spPr bwMode="auto">
            <a:xfrm>
              <a:off x="4340" y="1440"/>
              <a:ext cx="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Lost Reply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6" name="AutoShape 7"/>
            <p:cNvCxnSpPr>
              <a:cxnSpLocks noChangeShapeType="1"/>
              <a:stCxn id="101395" idx="1"/>
              <a:endCxn id="101394" idx="6"/>
            </p:cNvCxnSpPr>
            <p:nvPr/>
          </p:nvCxnSpPr>
          <p:spPr bwMode="auto">
            <a:xfrm flipH="1" flipV="1">
              <a:off x="2217" y="1560"/>
              <a:ext cx="217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4038600"/>
            <a:ext cx="8074025" cy="533400"/>
            <a:chOff x="240" y="2544"/>
            <a:chExt cx="5086" cy="336"/>
          </a:xfrm>
        </p:grpSpPr>
        <p:sp>
          <p:nvSpPr>
            <p:cNvPr id="101391" name="Oval 9"/>
            <p:cNvSpPr>
              <a:spLocks noChangeArrowheads="1"/>
            </p:cNvSpPr>
            <p:nvPr/>
          </p:nvSpPr>
          <p:spPr bwMode="auto">
            <a:xfrm>
              <a:off x="240" y="2544"/>
              <a:ext cx="576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Text Box 10"/>
            <p:cNvSpPr txBox="1">
              <a:spLocks noChangeArrowheads="1"/>
            </p:cNvSpPr>
            <p:nvPr/>
          </p:nvSpPr>
          <p:spPr bwMode="auto">
            <a:xfrm>
              <a:off x="3312" y="2592"/>
              <a:ext cx="20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Times New Roman" charset="0"/>
                </a:rPr>
                <a:t>Router </a:t>
              </a:r>
              <a:r>
                <a:rPr lang="en-US" dirty="0" err="1" smtClean="0">
                  <a:solidFill>
                    <a:srgbClr val="FF0000"/>
                  </a:solidFill>
                  <a:latin typeface="Times New Roman" charset="0"/>
                </a:rPr>
                <a:t>doesn</a:t>
              </a:r>
              <a:r>
                <a:rPr lang="fr-FR" altLang="ja-JP" dirty="0" smtClean="0">
                  <a:solidFill>
                    <a:srgbClr val="FF0000"/>
                  </a:solidFill>
                  <a:latin typeface="Times New Roman" charset="0"/>
                </a:rPr>
                <a:t>'</a:t>
              </a:r>
              <a:r>
                <a:rPr lang="en-US" dirty="0" smtClean="0">
                  <a:solidFill>
                    <a:srgbClr val="FF0000"/>
                  </a:solidFill>
                  <a:latin typeface="Times New Roman" charset="0"/>
                </a:rPr>
                <a:t>t </a:t>
              </a:r>
              <a:r>
                <a:rPr lang="en-US" dirty="0">
                  <a:solidFill>
                    <a:srgbClr val="FF0000"/>
                  </a:solidFill>
                  <a:latin typeface="Times New Roman" charset="0"/>
                </a:rPr>
                <a:t>send ICMPs</a:t>
              </a:r>
              <a:endParaRPr lang="en-US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3" name="AutoShape 11"/>
            <p:cNvCxnSpPr>
              <a:cxnSpLocks noChangeShapeType="1"/>
              <a:stCxn id="101392" idx="1"/>
              <a:endCxn id="101391" idx="6"/>
            </p:cNvCxnSpPr>
            <p:nvPr/>
          </p:nvCxnSpPr>
          <p:spPr bwMode="auto">
            <a:xfrm flipH="1" flipV="1">
              <a:off x="825" y="2712"/>
              <a:ext cx="2487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" y="4953000"/>
            <a:ext cx="8183563" cy="1524000"/>
            <a:chOff x="192" y="3120"/>
            <a:chExt cx="5155" cy="960"/>
          </a:xfrm>
        </p:grpSpPr>
        <p:sp>
          <p:nvSpPr>
            <p:cNvPr id="101388" name="Oval 13"/>
            <p:cNvSpPr>
              <a:spLocks noChangeArrowheads="1"/>
            </p:cNvSpPr>
            <p:nvPr/>
          </p:nvSpPr>
          <p:spPr bwMode="auto">
            <a:xfrm>
              <a:off x="192" y="3648"/>
              <a:ext cx="3984" cy="4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9" name="Text Box 14"/>
            <p:cNvSpPr txBox="1">
              <a:spLocks noChangeArrowheads="1"/>
            </p:cNvSpPr>
            <p:nvPr/>
          </p:nvSpPr>
          <p:spPr bwMode="auto">
            <a:xfrm>
              <a:off x="4542" y="3120"/>
              <a:ext cx="8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Final Hop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0" name="AutoShape 15"/>
            <p:cNvCxnSpPr>
              <a:cxnSpLocks noChangeShapeType="1"/>
              <a:stCxn id="101389" idx="1"/>
              <a:endCxn id="101388" idx="0"/>
            </p:cNvCxnSpPr>
            <p:nvPr/>
          </p:nvCxnSpPr>
          <p:spPr bwMode="auto">
            <a:xfrm flipH="1">
              <a:off x="2184" y="3245"/>
              <a:ext cx="2358" cy="39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04800" y="4648200"/>
            <a:ext cx="8389938" cy="685800"/>
            <a:chOff x="192" y="2928"/>
            <a:chExt cx="5285" cy="432"/>
          </a:xfrm>
        </p:grpSpPr>
        <p:sp>
          <p:nvSpPr>
            <p:cNvPr id="101385" name="Oval 17"/>
            <p:cNvSpPr>
              <a:spLocks noChangeArrowheads="1"/>
            </p:cNvSpPr>
            <p:nvPr/>
          </p:nvSpPr>
          <p:spPr bwMode="auto">
            <a:xfrm>
              <a:off x="192" y="3024"/>
              <a:ext cx="1248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6" name="Text Box 18"/>
            <p:cNvSpPr txBox="1">
              <a:spLocks noChangeArrowheads="1"/>
            </p:cNvSpPr>
            <p:nvPr/>
          </p:nvSpPr>
          <p:spPr bwMode="auto">
            <a:xfrm>
              <a:off x="3504" y="2928"/>
              <a:ext cx="19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No PTR record for address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87" name="AutoShape 19"/>
            <p:cNvCxnSpPr>
              <a:cxnSpLocks noChangeShapeType="1"/>
              <a:stCxn id="101386" idx="1"/>
              <a:endCxn id="101385" idx="6"/>
            </p:cNvCxnSpPr>
            <p:nvPr/>
          </p:nvCxnSpPr>
          <p:spPr bwMode="auto">
            <a:xfrm flipH="1">
              <a:off x="1449" y="3053"/>
              <a:ext cx="2055" cy="13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049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0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6B0CB-5171-364A-835A-AF452E76A32F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Quality of Service (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Current </a:t>
            </a:r>
            <a:r>
              <a:rPr lang="en-US" dirty="0" err="1" smtClean="0"/>
              <a:t>QoS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Blah, blah, blah, blah, blah, </a:t>
            </a:r>
            <a:r>
              <a:rPr lang="en-US" dirty="0"/>
              <a:t>blah, blah, blah, blah</a:t>
            </a:r>
            <a:r>
              <a:rPr lang="en-US" dirty="0" smtClean="0"/>
              <a:t>, 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blah, </a:t>
            </a:r>
            <a:r>
              <a:rPr lang="en-US" b="1" dirty="0" smtClean="0"/>
              <a:t>priority scheduling, </a:t>
            </a:r>
            <a:r>
              <a:rPr lang="en-US" dirty="0" smtClean="0"/>
              <a:t>blah</a:t>
            </a:r>
            <a:r>
              <a:rPr lang="en-US" dirty="0"/>
              <a:t>, blah, blah, blah, blah, blah, blah, blah, blah, blah, blah, blah, blah, blah, blah, blah, blah, blah, blah, blah, blah, blah, blah, blah, blah, blah, blah, blah, blah, blah, blah, blah, blah, blah, blah, blah, blah, blah, blah, blah, </a:t>
            </a:r>
            <a:r>
              <a:rPr lang="en-US" dirty="0" smtClean="0"/>
              <a:t>blah, blah</a:t>
            </a:r>
            <a:r>
              <a:rPr lang="en-US" dirty="0"/>
              <a:t>, blah, blah, blah, blah, blah, blah, blah, blah, blah, blah, blah, blah, blah, blah, blah, blah, blah, blah, blah, blah, blah, blah, blah, blah, blah</a:t>
            </a:r>
            <a:r>
              <a:rPr lang="en-US" dirty="0" smtClean="0"/>
              <a:t>, blah, blah, blah, blah, blah, blah, blah, blah….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Detailed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0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 Subnets 1 and 2 connected by router R</a:t>
            </a:r>
          </a:p>
          <a:p>
            <a:pPr lvl="1"/>
            <a:r>
              <a:rPr lang="en-US" dirty="0" smtClean="0"/>
              <a:t>Hosts A, D on subnet 1; hosts B, C on subnet 2</a:t>
            </a:r>
          </a:p>
          <a:p>
            <a:pPr lvl="1"/>
            <a:r>
              <a:rPr lang="en-US" dirty="0" smtClean="0"/>
              <a:t>Host A uses HTTP to fetch two objects from B</a:t>
            </a:r>
          </a:p>
          <a:p>
            <a:pPr lvl="1"/>
            <a:r>
              <a:rPr lang="en-US" dirty="0" smtClean="0"/>
              <a:t>Two minutes later fetches one from C</a:t>
            </a:r>
          </a:p>
          <a:p>
            <a:pPr lvl="1"/>
            <a:r>
              <a:rPr lang="en-US" dirty="0" smtClean="0"/>
              <a:t>Two minutes later fetches one from D.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Your Task:</a:t>
            </a:r>
          </a:p>
          <a:p>
            <a:pPr lvl="1"/>
            <a:r>
              <a:rPr lang="en-US" dirty="0" smtClean="0"/>
              <a:t>List (in order) the messages A sends and receives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3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objects fit in single packet</a:t>
            </a:r>
          </a:p>
          <a:p>
            <a:pPr lvl="4"/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piggybacking data on last </a:t>
            </a:r>
            <a:r>
              <a:rPr lang="en-US" dirty="0" smtClean="0"/>
              <a:t>initiation ACK</a:t>
            </a:r>
            <a:endParaRPr lang="en-US" dirty="0"/>
          </a:p>
          <a:p>
            <a:pPr lvl="1"/>
            <a:r>
              <a:rPr lang="en-US" dirty="0"/>
              <a:t>SYN, SYN-ACK, </a:t>
            </a:r>
            <a:r>
              <a:rPr lang="en-US" dirty="0" smtClean="0"/>
              <a:t>ACK</a:t>
            </a:r>
          </a:p>
          <a:p>
            <a:pPr lvl="4"/>
            <a:endParaRPr lang="en-US" dirty="0"/>
          </a:p>
          <a:p>
            <a:r>
              <a:rPr lang="en-US" dirty="0" smtClean="0"/>
              <a:t>Two one-sided closes (no FIN-ACK)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HTTP requests not combined</a:t>
            </a:r>
          </a:p>
          <a:p>
            <a:pPr lvl="1"/>
            <a:r>
              <a:rPr lang="en-US" dirty="0" smtClean="0"/>
              <a:t>Each has separate message</a:t>
            </a:r>
          </a:p>
          <a:p>
            <a:pPr lvl="4"/>
            <a:endParaRPr lang="en-US" dirty="0"/>
          </a:p>
          <a:p>
            <a:r>
              <a:rPr lang="en-US" dirty="0"/>
              <a:t>HTTP uses persistent </a:t>
            </a:r>
            <a:r>
              <a:rPr lang="en-US" dirty="0" smtClean="0"/>
              <a:t>connections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imes </a:t>
            </a:r>
            <a:r>
              <a:rPr lang="en-US" dirty="0"/>
              <a:t>out after </a:t>
            </a:r>
            <a:r>
              <a:rPr lang="en-US" dirty="0" smtClean="0"/>
              <a:t>60sec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ARP and DNS caches initially empty, retain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8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</a:t>
            </a:r>
            <a:r>
              <a:rPr lang="en-US" dirty="0" smtClean="0"/>
              <a:t>HTTP (caching)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Control Protocols (MTU discovery and traceroute)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(in-depth exploration)</a:t>
            </a:r>
          </a:p>
          <a:p>
            <a:pPr lvl="2"/>
            <a:endParaRPr lang="en-US" dirty="0"/>
          </a:p>
          <a:p>
            <a:r>
              <a:rPr lang="en-US" dirty="0" smtClean="0"/>
              <a:t>Detailed example</a:t>
            </a:r>
          </a:p>
          <a:p>
            <a:pPr lvl="2"/>
            <a:endParaRPr lang="en-US" dirty="0"/>
          </a:p>
          <a:p>
            <a:r>
              <a:rPr lang="en-US" dirty="0" smtClean="0"/>
              <a:t>Beginning of Congestion Control (if time)</a:t>
            </a:r>
          </a:p>
          <a:p>
            <a:pPr lvl="2"/>
            <a:endParaRPr lang="en-US" dirty="0"/>
          </a:p>
          <a:p>
            <a:r>
              <a:rPr lang="en-US" dirty="0" smtClean="0"/>
              <a:t>Tribute to Leo</a:t>
            </a:r>
            <a:r>
              <a:rPr lang="en-US" dirty="0"/>
              <a:t> </a:t>
            </a:r>
            <a:r>
              <a:rPr lang="en-US" dirty="0" err="1" smtClean="0"/>
              <a:t>Kadanoff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6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 Subnets 1 and 2 connected by router R</a:t>
            </a:r>
          </a:p>
          <a:p>
            <a:pPr lvl="1"/>
            <a:r>
              <a:rPr lang="en-US" dirty="0" smtClean="0"/>
              <a:t>Hosts A, D on subnet 1; hosts B, C on subnet 2</a:t>
            </a:r>
          </a:p>
          <a:p>
            <a:pPr lvl="1"/>
            <a:r>
              <a:rPr lang="en-US" dirty="0" smtClean="0"/>
              <a:t>Host A uses HTTP to fetch two objects from B</a:t>
            </a:r>
          </a:p>
          <a:p>
            <a:pPr lvl="1"/>
            <a:r>
              <a:rPr lang="en-US" dirty="0" smtClean="0"/>
              <a:t>Two minutes later fetches one from C</a:t>
            </a:r>
          </a:p>
          <a:p>
            <a:pPr lvl="1"/>
            <a:r>
              <a:rPr lang="en-US" dirty="0" smtClean="0"/>
              <a:t>Two minutes later fetches one from D.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Your Task:</a:t>
            </a:r>
          </a:p>
          <a:p>
            <a:pPr lvl="1"/>
            <a:r>
              <a:rPr lang="en-US" dirty="0" smtClean="0"/>
              <a:t>List (in order) the messages A sends and receives</a:t>
            </a:r>
          </a:p>
          <a:p>
            <a:pPr lvl="1"/>
            <a:r>
              <a:rPr lang="en-US" dirty="0" smtClean="0"/>
              <a:t>Take four minutes, talk to your friends.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Everything </a:t>
            </a:r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that </a:t>
            </a:r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follows in </a:t>
            </a:r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this </a:t>
            </a:r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lecture is oversimplified.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Lots of details omitted.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But the basic points remain valid….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31B502-F654-E747-A8D1-D19CAD2631BD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Early in course, we labeled packets by numbers</a:t>
            </a:r>
          </a:p>
          <a:p>
            <a:pPr lvl="1"/>
            <a:r>
              <a:rPr lang="en-US" dirty="0" smtClean="0"/>
              <a:t>Packet 1, packet 2, etc.</a:t>
            </a:r>
          </a:p>
          <a:p>
            <a:pPr lvl="2"/>
            <a:endParaRPr lang="en-US" dirty="0"/>
          </a:p>
          <a:p>
            <a:r>
              <a:rPr lang="en-US" dirty="0" smtClean="0"/>
              <a:t>TCP uses bytes to label seq. numbers and ACKs</a:t>
            </a:r>
          </a:p>
          <a:p>
            <a:pPr lvl="1"/>
            <a:r>
              <a:rPr lang="en-US" dirty="0" smtClean="0"/>
              <a:t>Seq. number is first byte of packet</a:t>
            </a:r>
          </a:p>
          <a:p>
            <a:pPr lvl="1"/>
            <a:r>
              <a:rPr lang="en-US" dirty="0" smtClean="0"/>
              <a:t>ACKs refer to next byte they are expecting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 lectures we will flip back and forth between using bytes and using packet numbers</a:t>
            </a:r>
          </a:p>
          <a:p>
            <a:pPr lvl="1"/>
            <a:r>
              <a:rPr lang="en-US" dirty="0" smtClean="0"/>
              <a:t>And ACKs labeled by what is </a:t>
            </a:r>
            <a:r>
              <a:rPr lang="en-US" dirty="0" err="1" smtClean="0"/>
              <a:t>ACKed</a:t>
            </a:r>
            <a:r>
              <a:rPr lang="en-US" dirty="0" smtClean="0"/>
              <a:t> or what is expected</a:t>
            </a:r>
          </a:p>
          <a:p>
            <a:pPr lvl="3"/>
            <a:endParaRPr lang="en-US" dirty="0"/>
          </a:p>
          <a:p>
            <a:r>
              <a:rPr lang="en-US" dirty="0" smtClean="0"/>
              <a:t>If you understand basic concepts, not a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Retransmission Time Out (RTO)</a:t>
            </a:r>
          </a:p>
          <a:p>
            <a:pPr lvl="1"/>
            <a:r>
              <a:rPr lang="en-US" dirty="0"/>
              <a:t>Timeout after which packets are retransmitted</a:t>
            </a:r>
          </a:p>
          <a:p>
            <a:pPr lvl="1"/>
            <a:r>
              <a:rPr lang="en-US" dirty="0" smtClean="0"/>
              <a:t>ETO is estimate of the “raw” </a:t>
            </a:r>
            <a:r>
              <a:rPr lang="en-US" dirty="0" err="1" smtClean="0"/>
              <a:t>backoff</a:t>
            </a:r>
            <a:r>
              <a:rPr lang="en-US" dirty="0" smtClean="0"/>
              <a:t> timer, based on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constantly updated RTT </a:t>
            </a:r>
            <a:r>
              <a:rPr lang="en-US" dirty="0" smtClean="0"/>
              <a:t>estimate</a:t>
            </a:r>
            <a:endParaRPr lang="en-US" dirty="0"/>
          </a:p>
          <a:p>
            <a:pPr lvl="2"/>
            <a:r>
              <a:rPr lang="en-US" dirty="0"/>
              <a:t>And an estimate of the RTT </a:t>
            </a:r>
            <a:r>
              <a:rPr lang="en-US" dirty="0" smtClean="0"/>
              <a:t>variance</a:t>
            </a:r>
          </a:p>
          <a:p>
            <a:pPr lvl="3"/>
            <a:endParaRPr lang="en-US" dirty="0"/>
          </a:p>
          <a:p>
            <a:r>
              <a:rPr lang="en-US" dirty="0"/>
              <a:t>Single timer (not per-packet)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ACK that covers new data resets RTO</a:t>
            </a:r>
          </a:p>
          <a:p>
            <a:pPr lvl="3"/>
            <a:endParaRPr lang="en-US" dirty="0"/>
          </a:p>
          <a:p>
            <a:r>
              <a:rPr lang="en-US" dirty="0"/>
              <a:t>If RTO times out</a:t>
            </a:r>
          </a:p>
          <a:p>
            <a:pPr lvl="1"/>
            <a:r>
              <a:rPr lang="en-US" dirty="0"/>
              <a:t>Retransmit packet containing next expected </a:t>
            </a:r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Wait for ACK before sending anything else</a:t>
            </a:r>
          </a:p>
          <a:p>
            <a:pPr lvl="2"/>
            <a:r>
              <a:rPr lang="en-US" dirty="0" smtClean="0"/>
              <a:t>Because at the end of allowed window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7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detects loss by: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3 duplicate ACKs</a:t>
            </a:r>
          </a:p>
          <a:p>
            <a:pPr lvl="2"/>
            <a:r>
              <a:rPr lang="en-US" dirty="0" smtClean="0"/>
              <a:t>First ACK, and three duplicate ACKs</a:t>
            </a:r>
          </a:p>
          <a:p>
            <a:pPr lvl="2"/>
            <a:endParaRPr lang="en-US" dirty="0"/>
          </a:p>
          <a:p>
            <a:r>
              <a:rPr lang="en-US" dirty="0" smtClean="0"/>
              <a:t>After three </a:t>
            </a:r>
            <a:r>
              <a:rPr lang="en-US" dirty="0" err="1" smtClean="0"/>
              <a:t>dupacks</a:t>
            </a:r>
            <a:r>
              <a:rPr lang="en-US" dirty="0" smtClean="0"/>
              <a:t>, resend packet in question</a:t>
            </a:r>
          </a:p>
          <a:p>
            <a:pPr lvl="1"/>
            <a:r>
              <a:rPr lang="en-US" dirty="0" smtClean="0"/>
              <a:t>The rest of the behavior is more complicated</a:t>
            </a:r>
          </a:p>
          <a:p>
            <a:pPr lvl="1"/>
            <a:r>
              <a:rPr lang="en-US" dirty="0" smtClean="0"/>
              <a:t>Covered in next few lectures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Flow Control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Flow control</a:t>
            </a:r>
            <a:r>
              <a:rPr lang="en-US" dirty="0">
                <a:latin typeface="Arial" charset="0"/>
              </a:rPr>
              <a:t> keeps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i="1" dirty="0">
                <a:latin typeface="Arial" charset="0"/>
              </a:rPr>
              <a:t> fast sender</a:t>
            </a:r>
            <a:r>
              <a:rPr lang="en-US" dirty="0">
                <a:latin typeface="Arial" charset="0"/>
              </a:rPr>
              <a:t> from overwhelming </a:t>
            </a:r>
            <a:r>
              <a:rPr lang="en-US" i="1" dirty="0">
                <a:latin typeface="Arial" charset="0"/>
              </a:rPr>
              <a:t>a slow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Controlled by Advertised Window</a:t>
            </a:r>
            <a:endParaRPr lang="en-US" dirty="0">
              <a:latin typeface="Arial" charset="0"/>
            </a:endParaRP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Congestion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control</a:t>
            </a:r>
            <a:r>
              <a:rPr lang="en-US" dirty="0">
                <a:latin typeface="Arial" charset="0"/>
              </a:rPr>
              <a:t> keeps a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set</a:t>
            </a:r>
            <a:r>
              <a:rPr lang="en-US" i="1" dirty="0">
                <a:latin typeface="Arial" charset="0"/>
              </a:rPr>
              <a:t> of senders</a:t>
            </a:r>
            <a:r>
              <a:rPr lang="en-US" dirty="0">
                <a:latin typeface="Arial" charset="0"/>
              </a:rPr>
              <a:t> from overloading the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network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Controlled by “congestion window” (TBD)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This lecture focuses on congestion window, not Advertised Window</a:t>
            </a:r>
            <a:endParaRPr lang="en-US" dirty="0">
              <a:latin typeface="Arial" charset="0"/>
            </a:endParaRPr>
          </a:p>
        </p:txBody>
      </p:sp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C75BF2-33E2-6046-B456-BEBB8FA7E70C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is Natural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Because Internet traffic is </a:t>
            </a:r>
            <a:r>
              <a:rPr lang="en-US" b="1" dirty="0" err="1">
                <a:latin typeface="Arial" charset="0"/>
              </a:rPr>
              <a:t>bursty</a:t>
            </a:r>
            <a:r>
              <a:rPr lang="en-US" b="1" dirty="0" smtClean="0">
                <a:latin typeface="Arial" charset="0"/>
              </a:rPr>
              <a:t>!</a:t>
            </a:r>
          </a:p>
          <a:p>
            <a:pPr lvl="1"/>
            <a:r>
              <a:rPr lang="en-US" dirty="0" smtClean="0">
                <a:latin typeface="Arial" charset="0"/>
              </a:rPr>
              <a:t>Stat mux cannot completely smooth out aggregate</a:t>
            </a:r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many packets arrive in a short period of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node cannot keep up with the arriving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A571B5-9102-4645-A8E0-5905A9BCFE40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6638" y="4630738"/>
            <a:ext cx="4914900" cy="2151062"/>
            <a:chOff x="2306638" y="4630738"/>
            <a:chExt cx="4914900" cy="2151062"/>
          </a:xfrm>
        </p:grpSpPr>
        <p:grpSp>
          <p:nvGrpSpPr>
            <p:cNvPr id="62468" name="Group 4"/>
            <p:cNvGrpSpPr>
              <a:grpSpLocks/>
            </p:cNvGrpSpPr>
            <p:nvPr/>
          </p:nvGrpSpPr>
          <p:grpSpPr bwMode="auto">
            <a:xfrm>
              <a:off x="3881438" y="5130800"/>
              <a:ext cx="1735137" cy="1193800"/>
              <a:chOff x="10808" y="10250"/>
              <a:chExt cx="1018" cy="403"/>
            </a:xfrm>
          </p:grpSpPr>
          <p:sp>
            <p:nvSpPr>
              <p:cNvPr id="62473" name="Rectangle 5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4" name="Freeform 6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158 w 855"/>
                  <a:gd name="T3" fmla="*/ 0 h 390"/>
                  <a:gd name="T4" fmla="*/ 158 w 855"/>
                  <a:gd name="T5" fmla="*/ 316 h 390"/>
                  <a:gd name="T6" fmla="*/ 8 w 855"/>
                  <a:gd name="T7" fmla="*/ 316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7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Line 8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9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0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1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Line 12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Line 13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Line 14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3" name="Line 15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69" name="Freeform 16"/>
            <p:cNvSpPr>
              <a:spLocks/>
            </p:cNvSpPr>
            <p:nvPr/>
          </p:nvSpPr>
          <p:spPr bwMode="auto">
            <a:xfrm>
              <a:off x="2344738" y="4630738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Freeform 17"/>
            <p:cNvSpPr>
              <a:spLocks/>
            </p:cNvSpPr>
            <p:nvPr/>
          </p:nvSpPr>
          <p:spPr bwMode="auto">
            <a:xfrm flipV="1">
              <a:off x="2344738" y="5937250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18"/>
            <p:cNvSpPr>
              <a:spLocks noChangeShapeType="1"/>
            </p:cNvSpPr>
            <p:nvPr/>
          </p:nvSpPr>
          <p:spPr bwMode="auto">
            <a:xfrm>
              <a:off x="2306638" y="5707063"/>
              <a:ext cx="1612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19"/>
            <p:cNvSpPr>
              <a:spLocks noChangeShapeType="1"/>
            </p:cNvSpPr>
            <p:nvPr/>
          </p:nvSpPr>
          <p:spPr bwMode="auto">
            <a:xfrm>
              <a:off x="5608638" y="5707063"/>
              <a:ext cx="1612900" cy="0"/>
            </a:xfrm>
            <a:prstGeom prst="line">
              <a:avLst/>
            </a:prstGeom>
            <a:noFill/>
            <a:ln w="63500">
              <a:solidFill>
                <a:srgbClr val="FF33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9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is Harmful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1768475" y="3414713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1000" y="36322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delay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228975" y="4876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1768475" y="3414713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105275" y="3252788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6075363" y="3438525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805363" y="3656013"/>
            <a:ext cx="125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loss</a:t>
            </a: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7535863" y="4900613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6075363" y="3462337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8412163" y="32766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Literature 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mid-80s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Jacobson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saved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Internet with CC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group and the DEC group came up with similar ideas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went right into BSD, and changed the world</a:t>
            </a:r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7">
              <a:buClr>
                <a:schemeClr val="tx2"/>
              </a:buClr>
            </a:pP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Clean problem, infinite variations possible</a:t>
            </a:r>
          </a:p>
          <a:p>
            <a:pPr lvl="6">
              <a:buClr>
                <a:schemeClr val="tx2"/>
              </a:buClr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Recent resurgence of interest after brief lag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methods (ML, performance-oriented)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context (datacenter networks)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pressure for high-performance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Takes Care of Congestion?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Network?</a:t>
            </a:r>
          </a:p>
          <a:p>
            <a:pPr lvl="3"/>
            <a:endParaRPr lang="en-US" dirty="0"/>
          </a:p>
          <a:p>
            <a:r>
              <a:rPr lang="en-US" dirty="0" smtClean="0"/>
              <a:t>End hosts?</a:t>
            </a:r>
          </a:p>
          <a:p>
            <a:pPr marL="1055687" lvl="3" indent="0">
              <a:buNone/>
            </a:pPr>
            <a:endParaRPr lang="en-US" dirty="0"/>
          </a:p>
          <a:p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Caching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issues request for object</a:t>
            </a:r>
          </a:p>
          <a:p>
            <a:pPr lvl="4"/>
            <a:endParaRPr lang="en-US" dirty="0"/>
          </a:p>
          <a:p>
            <a:r>
              <a:rPr lang="en-US" dirty="0" smtClean="0"/>
              <a:t>If it is in local client cache:</a:t>
            </a:r>
          </a:p>
          <a:p>
            <a:pPr lvl="1"/>
            <a:r>
              <a:rPr lang="en-US" dirty="0" smtClean="0"/>
              <a:t>If within TTL, respond to client</a:t>
            </a:r>
          </a:p>
          <a:p>
            <a:pPr lvl="1"/>
            <a:r>
              <a:rPr lang="en-US" dirty="0" smtClean="0"/>
              <a:t>If not within TTL, send if-modified-since to server</a:t>
            </a:r>
          </a:p>
          <a:p>
            <a:pPr lvl="2"/>
            <a:r>
              <a:rPr lang="en-US" dirty="0" smtClean="0"/>
              <a:t>If server has updated copy, it sends it</a:t>
            </a:r>
          </a:p>
          <a:p>
            <a:pPr lvl="2"/>
            <a:r>
              <a:rPr lang="en-US" dirty="0" smtClean="0"/>
              <a:t>If not, server responds saying that it doesn’t</a:t>
            </a:r>
          </a:p>
          <a:p>
            <a:pPr lvl="4"/>
            <a:endParaRPr lang="en-US" dirty="0"/>
          </a:p>
          <a:p>
            <a:r>
              <a:rPr lang="en-US" dirty="0" smtClean="0"/>
              <a:t>If not in local client cache:</a:t>
            </a:r>
          </a:p>
          <a:p>
            <a:pPr lvl="1"/>
            <a:r>
              <a:rPr lang="en-US" dirty="0" smtClean="0"/>
              <a:t>Send request to server</a:t>
            </a:r>
          </a:p>
          <a:p>
            <a:pPr lvl="1"/>
            <a:r>
              <a:rPr lang="en-US" dirty="0" smtClean="0"/>
              <a:t>This request may pass through other caches, which use a similar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b="1" dirty="0" smtClean="0"/>
              <a:t>hosts</a:t>
            </a:r>
            <a:r>
              <a:rPr lang="en-US" dirty="0" smtClean="0"/>
              <a:t> adjust sending rate</a:t>
            </a:r>
          </a:p>
          <a:p>
            <a:pPr lvl="4"/>
            <a:endParaRPr lang="en-US" dirty="0"/>
          </a:p>
          <a:p>
            <a:r>
              <a:rPr lang="en-US" dirty="0" smtClean="0"/>
              <a:t>Based on </a:t>
            </a:r>
            <a:r>
              <a:rPr lang="en-US" i="1" dirty="0" smtClean="0"/>
              <a:t>implicit</a:t>
            </a:r>
            <a:r>
              <a:rPr lang="en-US" dirty="0" smtClean="0"/>
              <a:t> feedback from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Implicit: router drops packets because its buffer overflows, not because it is trying to send message</a:t>
            </a:r>
          </a:p>
          <a:p>
            <a:pPr lvl="1"/>
            <a:r>
              <a:rPr lang="en-US" dirty="0" smtClean="0"/>
              <a:t>Later I might discuss various methods for explicit feedback where router purposely tells hosts about congestion</a:t>
            </a:r>
          </a:p>
          <a:p>
            <a:pPr lvl="2"/>
            <a:endParaRPr lang="en-US" dirty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Hosts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probe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network to test level of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Speed up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no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down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Drawbacks</a:t>
            </a:r>
            <a:endParaRPr lang="en-US" dirty="0">
              <a:latin typeface="Arial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Suboptimal (always above or below optimal point)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Relies on end system cooperation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Messy dynamics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end systems adjusting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Large, complicated dynamical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Miraculous it works at all!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Ignores economics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Who should get the bandwidth?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BC36EC-9EB6-B24E-B095-6E3E415885D0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TCP in the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endParaRPr lang="en-US" dirty="0" smtClean="0"/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4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 of the networking research group at LBL</a:t>
            </a:r>
          </a:p>
          <a:p>
            <a:r>
              <a:rPr lang="en-US" dirty="0" smtClean="0"/>
              <a:t>Many contributions to the early TCP/IP stack</a:t>
            </a:r>
          </a:p>
          <a:p>
            <a:pPr lvl="1"/>
            <a:r>
              <a:rPr lang="en-US" dirty="0" smtClean="0"/>
              <a:t>Most notably congestion control</a:t>
            </a:r>
          </a:p>
          <a:p>
            <a:r>
              <a:rPr lang="en-US" dirty="0" smtClean="0"/>
              <a:t>Creator of many widely used network tools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pathchar</a:t>
            </a:r>
            <a:r>
              <a:rPr lang="en-US" dirty="0" smtClean="0"/>
              <a:t>, Berkeley Packet Filter</a:t>
            </a:r>
            <a:endParaRPr lang="en-US" dirty="0"/>
          </a:p>
          <a:p>
            <a:r>
              <a:rPr lang="en-US" sz="2600" dirty="0" smtClean="0"/>
              <a:t>Later Chief Scientist at Cisco, then Fellow at PARC</a:t>
            </a:r>
          </a:p>
          <a:p>
            <a:r>
              <a:rPr lang="en-US" sz="2600" dirty="0" smtClean="0"/>
              <a:t>Now a member of the Borg (I mean Google)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"/>
            <a:ext cx="15911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adapt the window size in response to congestion</a:t>
            </a:r>
          </a:p>
          <a:p>
            <a:endParaRPr lang="en-US" dirty="0"/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/>
              <a:t>no upgrades to routers or applications!</a:t>
            </a:r>
          </a:p>
          <a:p>
            <a:pPr lvl="1"/>
            <a:r>
              <a:rPr lang="en-US" dirty="0" smtClean="0"/>
              <a:t>Patch </a:t>
            </a:r>
            <a:r>
              <a:rPr lang="en-US" dirty="0"/>
              <a:t>of a few lines of code to TCP implementations</a:t>
            </a:r>
          </a:p>
          <a:p>
            <a:endParaRPr lang="en-US" dirty="0"/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CWND</a:t>
            </a:r>
          </a:p>
          <a:p>
            <a:pPr lvl="1"/>
            <a:r>
              <a:rPr lang="en-US" dirty="0"/>
              <a:t>How many bytes can be sent without overflowing routers</a:t>
            </a:r>
          </a:p>
          <a:p>
            <a:pPr lvl="1"/>
            <a:r>
              <a:rPr lang="en-US" dirty="0"/>
              <a:t>Computed by the sender using congestion control algorithm</a:t>
            </a:r>
          </a:p>
          <a:p>
            <a:pPr lvl="4"/>
            <a:endParaRPr lang="en-US" dirty="0"/>
          </a:p>
          <a:p>
            <a:r>
              <a:rPr lang="en-US" dirty="0"/>
              <a:t>Flow control window: </a:t>
            </a:r>
            <a:r>
              <a:rPr lang="en-US" dirty="0" err="1"/>
              <a:t>AdvertisedWindow</a:t>
            </a:r>
            <a:r>
              <a:rPr lang="en-US" dirty="0"/>
              <a:t> (RWND) </a:t>
            </a:r>
          </a:p>
          <a:p>
            <a:pPr lvl="1"/>
            <a:r>
              <a:rPr lang="en-US" dirty="0"/>
              <a:t>How many bytes can be sent without overflowing receiver’s buffers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pPr lvl="4"/>
            <a:endParaRPr lang="en-US" dirty="0"/>
          </a:p>
          <a:p>
            <a:r>
              <a:rPr lang="en-US" dirty="0"/>
              <a:t>Sender-side window = minimum{CWND,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7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will talk about CWND in units of MSS </a:t>
            </a:r>
          </a:p>
          <a:p>
            <a:pPr lvl="1"/>
            <a:r>
              <a:rPr lang="en-US" dirty="0" smtClean="0"/>
              <a:t>(Recall MSS: Maximum </a:t>
            </a:r>
            <a:r>
              <a:rPr lang="en-US" dirty="0"/>
              <a:t>Segment Size, the amount of payload data in a TCP </a:t>
            </a:r>
            <a:r>
              <a:rPr lang="en-US" dirty="0" smtClean="0"/>
              <a:t>packet)</a:t>
            </a:r>
          </a:p>
          <a:p>
            <a:pPr lvl="1"/>
            <a:r>
              <a:rPr lang="en-US" dirty="0"/>
              <a:t>This is only for pedagogical purposes</a:t>
            </a:r>
          </a:p>
          <a:p>
            <a:pPr lvl="1"/>
            <a:endParaRPr lang="en-US" sz="2000" dirty="0" smtClean="0"/>
          </a:p>
          <a:p>
            <a:pPr lvl="3"/>
            <a:endParaRPr lang="en-US" sz="1600" dirty="0" smtClean="0"/>
          </a:p>
          <a:p>
            <a:r>
              <a:rPr lang="en-US" dirty="0" smtClean="0"/>
              <a:t>Keep in mind that 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21266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Basics of TCP Congestion Control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Congestion </a:t>
            </a:r>
            <a:r>
              <a:rPr lang="en-US" dirty="0">
                <a:latin typeface="Arial" charset="0"/>
              </a:rPr>
              <a:t>window (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Maximum # of unacknowledged bytes to have in flight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Adapting </a:t>
            </a:r>
            <a:r>
              <a:rPr lang="en-US" dirty="0">
                <a:latin typeface="Arial" charset="0"/>
              </a:rPr>
              <a:t>the congestion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upon lack of congestion: optimistic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Decrease upon detecting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how do you detect congestion?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0E237B-A9DE-9448-B0E7-0A7316DA9E38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could tell </a:t>
            </a:r>
            <a:r>
              <a:rPr lang="en-US" dirty="0" smtClean="0">
                <a:latin typeface="Arial" charset="0"/>
              </a:rPr>
              <a:t>source (</a:t>
            </a:r>
            <a:r>
              <a:rPr lang="en-US" dirty="0">
                <a:latin typeface="Arial" charset="0"/>
              </a:rPr>
              <a:t>ICMP Source Quench)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Risky, because during times of overload the signal itself could be dropped (and add to congestion)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Packet delays go up (knee of load-delay curve)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Tricky: noisy signal (delay often varies considerably)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Fail-safe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 that TCP already has to detect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Complication: non-congestive loss (checksum errors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Complication: reordered packets look like congestion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C6D3FF-EF17-664B-B274-48CDDA9D7320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possible disaster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Caching: Where?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5863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Options</a:t>
            </a:r>
          </a:p>
          <a:p>
            <a:pPr marL="694898" lvl="1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Client </a:t>
            </a:r>
          </a:p>
          <a:p>
            <a:pPr marL="694898" lvl="1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Forward proxies </a:t>
            </a:r>
          </a:p>
          <a:p>
            <a:pPr marL="694898" lvl="1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Reverse proxies</a:t>
            </a:r>
          </a:p>
          <a:p>
            <a:pPr marL="694898" lvl="1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Content Distribution Network </a:t>
            </a:r>
          </a:p>
          <a:p>
            <a:pPr marL="794850" lvl="1" indent="-228458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94850" lvl="1" indent="-228458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to Adjust CWND?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Consequences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over-sized window much worse than having an under-sized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Over-sized window: packets dropped and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Under-sized window: somewhat lower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throughput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Approach: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Gentle increase when uncongested (exploration)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Rapid decrease when congested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37CBEE-4F61-1F4A-B0B4-309853BE90EB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adjust CWND?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Upon receipt of an ACK (assume for single MSS)</a:t>
            </a:r>
          </a:p>
          <a:p>
            <a:endParaRPr lang="en-US" dirty="0"/>
          </a:p>
          <a:p>
            <a:r>
              <a:rPr lang="en-US" dirty="0" smtClean="0"/>
              <a:t>Upon receipt of a 3rd </a:t>
            </a:r>
            <a:r>
              <a:rPr lang="en-US" dirty="0" err="1" smtClean="0"/>
              <a:t>DupACK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Upon a timeout?</a:t>
            </a:r>
          </a:p>
          <a:p>
            <a:endParaRPr lang="en-US" dirty="0"/>
          </a:p>
          <a:p>
            <a:r>
              <a:rPr lang="en-US" dirty="0" smtClean="0"/>
              <a:t>Design it yourself!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</a:t>
            </a:r>
          </a:p>
          <a:p>
            <a:pPr lvl="1"/>
            <a:r>
              <a:rPr lang="en-US" dirty="0" smtClean="0"/>
              <a:t>ACK: 		CWND → 2 CWND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DupACK</a:t>
            </a:r>
            <a:r>
              <a:rPr lang="en-US" dirty="0" smtClean="0"/>
              <a:t>: 	CWND </a:t>
            </a:r>
            <a:r>
              <a:rPr lang="en-US" dirty="0"/>
              <a:t>→ </a:t>
            </a:r>
            <a:r>
              <a:rPr lang="en-US" dirty="0" smtClean="0"/>
              <a:t>CWND/2</a:t>
            </a:r>
          </a:p>
          <a:p>
            <a:pPr lvl="1"/>
            <a:r>
              <a:rPr lang="en-US" dirty="0" smtClean="0"/>
              <a:t>Timeout:	CWND </a:t>
            </a:r>
            <a:r>
              <a:rPr lang="en-US" dirty="0"/>
              <a:t>→ </a:t>
            </a:r>
            <a:r>
              <a:rPr lang="en-US" dirty="0" smtClean="0"/>
              <a:t>CWND/2</a:t>
            </a:r>
          </a:p>
          <a:p>
            <a:pPr lvl="1"/>
            <a:endParaRPr lang="en-US" dirty="0"/>
          </a:p>
          <a:p>
            <a:r>
              <a:rPr lang="en-US" dirty="0"/>
              <a:t>Option </a:t>
            </a:r>
            <a:r>
              <a:rPr lang="en-US" dirty="0" smtClean="0"/>
              <a:t>#2:</a:t>
            </a:r>
            <a:endParaRPr lang="en-US" dirty="0"/>
          </a:p>
          <a:p>
            <a:pPr lvl="1"/>
            <a:r>
              <a:rPr lang="en-US" dirty="0"/>
              <a:t>ACK: 		CWND → </a:t>
            </a:r>
            <a:r>
              <a:rPr lang="en-US" dirty="0" smtClean="0"/>
              <a:t>CWND + 1 MSS</a:t>
            </a:r>
            <a:endParaRPr lang="en-US" dirty="0"/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DupACK</a:t>
            </a:r>
            <a:r>
              <a:rPr lang="en-US" dirty="0"/>
              <a:t>: 	CWND → </a:t>
            </a:r>
            <a:r>
              <a:rPr lang="en-US" dirty="0" smtClean="0"/>
              <a:t>CWND</a:t>
            </a:r>
            <a:r>
              <a:rPr lang="en-US" dirty="0"/>
              <a:t>  </a:t>
            </a:r>
            <a:r>
              <a:rPr lang="en-US" dirty="0" smtClean="0"/>
              <a:t>-  2 MSS</a:t>
            </a:r>
            <a:endParaRPr lang="en-US" dirty="0"/>
          </a:p>
          <a:p>
            <a:pPr lvl="1"/>
            <a:r>
              <a:rPr lang="en-US" dirty="0"/>
              <a:t>Timeout:	CWND → </a:t>
            </a:r>
            <a:r>
              <a:rPr lang="en-US" dirty="0" smtClean="0"/>
              <a:t>CWND/2</a:t>
            </a:r>
          </a:p>
          <a:p>
            <a:pPr lvl="1"/>
            <a:endParaRPr lang="en-US" dirty="0"/>
          </a:p>
          <a:p>
            <a:r>
              <a:rPr lang="en-US" dirty="0" smtClean="0"/>
              <a:t>Many other answers.  What do you think?</a:t>
            </a:r>
          </a:p>
          <a:p>
            <a:pPr lvl="1"/>
            <a:r>
              <a:rPr lang="en-US" dirty="0" smtClean="0"/>
              <a:t>And why?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6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Baseline: Many clients transfer same information</a:t>
            </a:r>
            <a:r>
              <a:rPr lang="en-US" sz="2400" dirty="0">
                <a:sym typeface="Wingdings" charset="0"/>
              </a:rPr>
              <a:t> </a:t>
            </a: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96671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>
            <p:extLst/>
          </p:nvPr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lip" r:id="rId4" imgW="2106360" imgH="3468960" progId="MS_ClipArt_Gallery.5">
                  <p:embed/>
                </p:oleObj>
              </mc:Choice>
              <mc:Fallback>
                <p:oleObj name="Clip" r:id="rId4" imgW="21063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Caching with Reverse Proxies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Cache documents close to </a:t>
            </a:r>
            <a:r>
              <a:rPr lang="en-US" sz="2400" b="1" dirty="0">
                <a:latin typeface="Arial" charset="0"/>
                <a:cs typeface="Arial" charset="0"/>
              </a:rPr>
              <a:t>server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</a:t>
            </a:r>
            <a:r>
              <a:rPr lang="en-US" sz="2200" dirty="0">
                <a:latin typeface="Arial" charset="0"/>
                <a:cs typeface="Arial" charset="0"/>
                <a:sym typeface="Wingdings" charset="0"/>
              </a:rPr>
              <a:t> decrease server load</a:t>
            </a:r>
          </a:p>
          <a:p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Typically done by content provider</a:t>
            </a:r>
          </a:p>
          <a:p>
            <a:pPr marL="285575" indent="-285575">
              <a:buNone/>
            </a:pPr>
            <a:endParaRPr lang="en-US" sz="2400" dirty="0">
              <a:latin typeface="Arial" charset="0"/>
              <a:cs typeface="Arial" charset="0"/>
              <a:sym typeface="Wingdings" charset="0"/>
            </a:endParaRPr>
          </a:p>
        </p:txBody>
      </p:sp>
      <p:grpSp>
        <p:nvGrpSpPr>
          <p:cNvPr id="100358" name="Group 4"/>
          <p:cNvGrpSpPr>
            <a:grpSpLocks/>
          </p:cNvGrpSpPr>
          <p:nvPr/>
        </p:nvGrpSpPr>
        <p:grpSpPr bwMode="auto">
          <a:xfrm>
            <a:off x="6172201" y="6400800"/>
            <a:ext cx="371475" cy="381000"/>
            <a:chOff x="1014" y="912"/>
            <a:chExt cx="574" cy="596"/>
          </a:xfrm>
        </p:grpSpPr>
        <p:sp>
          <p:nvSpPr>
            <p:cNvPr id="100443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4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5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6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7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8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9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0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1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2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3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4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59" name="Group 17"/>
          <p:cNvGrpSpPr>
            <a:grpSpLocks/>
          </p:cNvGrpSpPr>
          <p:nvPr/>
        </p:nvGrpSpPr>
        <p:grpSpPr bwMode="auto">
          <a:xfrm>
            <a:off x="7629526" y="6400800"/>
            <a:ext cx="371475" cy="381000"/>
            <a:chOff x="1014" y="912"/>
            <a:chExt cx="574" cy="596"/>
          </a:xfrm>
        </p:grpSpPr>
        <p:sp>
          <p:nvSpPr>
            <p:cNvPr id="100431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32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3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4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35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6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7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8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9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40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1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42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0" name="Group 30"/>
          <p:cNvGrpSpPr>
            <a:grpSpLocks/>
          </p:cNvGrpSpPr>
          <p:nvPr/>
        </p:nvGrpSpPr>
        <p:grpSpPr bwMode="auto">
          <a:xfrm>
            <a:off x="1371601" y="6400800"/>
            <a:ext cx="371475" cy="381000"/>
            <a:chOff x="1014" y="912"/>
            <a:chExt cx="574" cy="596"/>
          </a:xfrm>
        </p:grpSpPr>
        <p:sp>
          <p:nvSpPr>
            <p:cNvPr id="100419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0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1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2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3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4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5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6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7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28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9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0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1" name="Group 43"/>
          <p:cNvGrpSpPr>
            <a:grpSpLocks/>
          </p:cNvGrpSpPr>
          <p:nvPr/>
        </p:nvGrpSpPr>
        <p:grpSpPr bwMode="auto">
          <a:xfrm>
            <a:off x="3048000" y="6400800"/>
            <a:ext cx="371475" cy="381000"/>
            <a:chOff x="1014" y="912"/>
            <a:chExt cx="574" cy="596"/>
          </a:xfrm>
        </p:grpSpPr>
        <p:sp>
          <p:nvSpPr>
            <p:cNvPr id="100407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8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9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0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11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2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3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4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5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16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7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8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2" name="Group 56"/>
          <p:cNvGrpSpPr>
            <a:grpSpLocks/>
          </p:cNvGrpSpPr>
          <p:nvPr/>
        </p:nvGrpSpPr>
        <p:grpSpPr bwMode="auto">
          <a:xfrm>
            <a:off x="1524000" y="4876801"/>
            <a:ext cx="2179638" cy="1447800"/>
            <a:chOff x="832" y="1344"/>
            <a:chExt cx="1136" cy="1024"/>
          </a:xfrm>
        </p:grpSpPr>
        <p:sp>
          <p:nvSpPr>
            <p:cNvPr id="100398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9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0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1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2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3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4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5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06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3" name="Group 66"/>
          <p:cNvGrpSpPr>
            <a:grpSpLocks/>
          </p:cNvGrpSpPr>
          <p:nvPr/>
        </p:nvGrpSpPr>
        <p:grpSpPr bwMode="auto">
          <a:xfrm>
            <a:off x="5592764" y="4876801"/>
            <a:ext cx="2179637" cy="1447800"/>
            <a:chOff x="832" y="1344"/>
            <a:chExt cx="1136" cy="1024"/>
          </a:xfrm>
        </p:grpSpPr>
        <p:sp>
          <p:nvSpPr>
            <p:cNvPr id="100389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2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4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6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4" name="Group 76"/>
          <p:cNvGrpSpPr>
            <a:grpSpLocks/>
          </p:cNvGrpSpPr>
          <p:nvPr/>
        </p:nvGrpSpPr>
        <p:grpSpPr bwMode="auto">
          <a:xfrm>
            <a:off x="3429000" y="4267200"/>
            <a:ext cx="2438400" cy="1447800"/>
            <a:chOff x="832" y="1344"/>
            <a:chExt cx="1136" cy="1024"/>
          </a:xfrm>
        </p:grpSpPr>
        <p:sp>
          <p:nvSpPr>
            <p:cNvPr id="100380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2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3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4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5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6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7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8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5" name="Text Box 86"/>
          <p:cNvSpPr txBox="1">
            <a:spLocks noChangeArrowheads="1"/>
          </p:cNvSpPr>
          <p:nvPr/>
        </p:nvSpPr>
        <p:spPr bwMode="auto">
          <a:xfrm>
            <a:off x="571500" y="6448437"/>
            <a:ext cx="81665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Clients</a:t>
            </a:r>
          </a:p>
        </p:txBody>
      </p:sp>
      <p:sp>
        <p:nvSpPr>
          <p:cNvPr id="100366" name="Freeform 87"/>
          <p:cNvSpPr>
            <a:spLocks/>
          </p:cNvSpPr>
          <p:nvPr/>
        </p:nvSpPr>
        <p:spPr bwMode="auto">
          <a:xfrm>
            <a:off x="1678000" y="4186238"/>
            <a:ext cx="3043237" cy="2211387"/>
          </a:xfrm>
          <a:custGeom>
            <a:avLst/>
            <a:gdLst>
              <a:gd name="T0" fmla="*/ 3043237 w 1920"/>
              <a:gd name="T1" fmla="*/ 0 h 1392"/>
              <a:gd name="T2" fmla="*/ 2814994 w 1920"/>
              <a:gd name="T3" fmla="*/ 305019 h 1392"/>
              <a:gd name="T4" fmla="*/ 2358509 w 1920"/>
              <a:gd name="T5" fmla="*/ 457528 h 1392"/>
              <a:gd name="T6" fmla="*/ 1369457 w 1920"/>
              <a:gd name="T7" fmla="*/ 1067566 h 1392"/>
              <a:gd name="T8" fmla="*/ 456486 w 1920"/>
              <a:gd name="T9" fmla="*/ 1677604 h 1392"/>
              <a:gd name="T10" fmla="*/ 0 w 1920"/>
              <a:gd name="T11" fmla="*/ 2211387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392"/>
              <a:gd name="T20" fmla="*/ 1920 w 1920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0367" name="Freeform 88"/>
          <p:cNvSpPr>
            <a:spLocks/>
          </p:cNvSpPr>
          <p:nvPr/>
        </p:nvSpPr>
        <p:spPr bwMode="auto">
          <a:xfrm>
            <a:off x="3200400" y="4191000"/>
            <a:ext cx="1600200" cy="2209800"/>
          </a:xfrm>
          <a:custGeom>
            <a:avLst/>
            <a:gdLst>
              <a:gd name="T0" fmla="*/ 1600200 w 1008"/>
              <a:gd name="T1" fmla="*/ 0 h 1296"/>
              <a:gd name="T2" fmla="*/ 1371600 w 1008"/>
              <a:gd name="T3" fmla="*/ 572911 h 1296"/>
              <a:gd name="T4" fmla="*/ 0 w 1008"/>
              <a:gd name="T5" fmla="*/ 1473200 h 1296"/>
              <a:gd name="T6" fmla="*/ 0 w 1008"/>
              <a:gd name="T7" fmla="*/ 220980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296"/>
              <a:gd name="T14" fmla="*/ 1008 w 100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0368" name="Freeform 89"/>
          <p:cNvSpPr>
            <a:spLocks/>
          </p:cNvSpPr>
          <p:nvPr/>
        </p:nvSpPr>
        <p:spPr bwMode="auto">
          <a:xfrm>
            <a:off x="4876800" y="41910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609600 w 1824"/>
              <a:gd name="T3" fmla="*/ 457200 h 1392"/>
              <a:gd name="T4" fmla="*/ 1066800 w 1824"/>
              <a:gd name="T5" fmla="*/ 990600 h 1392"/>
              <a:gd name="T6" fmla="*/ 1981200 w 1824"/>
              <a:gd name="T7" fmla="*/ 1066800 h 1392"/>
              <a:gd name="T8" fmla="*/ 2895600 w 1824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392"/>
              <a:gd name="T17" fmla="*/ 1824 w 182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0369" name="Freeform 90"/>
          <p:cNvSpPr>
            <a:spLocks/>
          </p:cNvSpPr>
          <p:nvPr/>
        </p:nvSpPr>
        <p:spPr bwMode="auto">
          <a:xfrm>
            <a:off x="4800600" y="41910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609600 w 1008"/>
              <a:gd name="T3" fmla="*/ 685800 h 1392"/>
              <a:gd name="T4" fmla="*/ 1066800 w 1008"/>
              <a:gd name="T5" fmla="*/ 1371600 h 1392"/>
              <a:gd name="T6" fmla="*/ 1447800 w 1008"/>
              <a:gd name="T7" fmla="*/ 1600200 h 1392"/>
              <a:gd name="T8" fmla="*/ 1600200 w 1008"/>
              <a:gd name="T9" fmla="*/ 220980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92"/>
              <a:gd name="T17" fmla="*/ 1008 w 1008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0370" name="Text Box 91"/>
          <p:cNvSpPr txBox="1">
            <a:spLocks noChangeArrowheads="1"/>
          </p:cNvSpPr>
          <p:nvPr/>
        </p:nvSpPr>
        <p:spPr bwMode="auto">
          <a:xfrm>
            <a:off x="3962400" y="4648212"/>
            <a:ext cx="1493298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Backbone ISP</a:t>
            </a:r>
          </a:p>
        </p:txBody>
      </p:sp>
      <p:sp>
        <p:nvSpPr>
          <p:cNvPr id="100371" name="Text Box 92"/>
          <p:cNvSpPr txBox="1">
            <a:spLocks noChangeArrowheads="1"/>
          </p:cNvSpPr>
          <p:nvPr/>
        </p:nvSpPr>
        <p:spPr bwMode="auto">
          <a:xfrm>
            <a:off x="2195515" y="5319725"/>
            <a:ext cx="701414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ISP-1</a:t>
            </a:r>
          </a:p>
        </p:txBody>
      </p:sp>
      <p:sp>
        <p:nvSpPr>
          <p:cNvPr id="100372" name="Text Box 93"/>
          <p:cNvSpPr txBox="1">
            <a:spLocks noChangeArrowheads="1"/>
          </p:cNvSpPr>
          <p:nvPr/>
        </p:nvSpPr>
        <p:spPr bwMode="auto">
          <a:xfrm>
            <a:off x="6397627" y="5334012"/>
            <a:ext cx="701414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ISP-2</a:t>
            </a:r>
          </a:p>
        </p:txBody>
      </p:sp>
      <p:sp>
        <p:nvSpPr>
          <p:cNvPr id="100373" name="Text Box 94"/>
          <p:cNvSpPr txBox="1">
            <a:spLocks noChangeArrowheads="1"/>
          </p:cNvSpPr>
          <p:nvPr/>
        </p:nvSpPr>
        <p:spPr bwMode="auto">
          <a:xfrm>
            <a:off x="4953012" y="2943237"/>
            <a:ext cx="795889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Server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/>
          </p:nvPr>
        </p:nvGraphicFramePr>
        <p:xfrm>
          <a:off x="4638675" y="2867025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Clip" r:id="rId4" imgW="2107949" imgH="3470495" progId="MS_ClipArt_Gallery.5">
                  <p:embed/>
                </p:oleObj>
              </mc:Choice>
              <mc:Fallback>
                <p:oleObj name="Clip" r:id="rId4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867025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4" name="Rectangle 96"/>
          <p:cNvSpPr>
            <a:spLocks noChangeArrowheads="1"/>
          </p:cNvSpPr>
          <p:nvPr/>
        </p:nvSpPr>
        <p:spPr bwMode="auto">
          <a:xfrm>
            <a:off x="41910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0375" name="Rectangle 97"/>
          <p:cNvSpPr>
            <a:spLocks noChangeArrowheads="1"/>
          </p:cNvSpPr>
          <p:nvPr/>
        </p:nvSpPr>
        <p:spPr bwMode="auto">
          <a:xfrm>
            <a:off x="47244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0376" name="Rectangle 98"/>
          <p:cNvSpPr>
            <a:spLocks noChangeArrowheads="1"/>
          </p:cNvSpPr>
          <p:nvPr/>
        </p:nvSpPr>
        <p:spPr bwMode="auto">
          <a:xfrm>
            <a:off x="5181600" y="3886200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0377" name="Oval 99"/>
          <p:cNvSpPr>
            <a:spLocks noChangeArrowheads="1"/>
          </p:cNvSpPr>
          <p:nvPr/>
        </p:nvSpPr>
        <p:spPr bwMode="auto">
          <a:xfrm>
            <a:off x="3735388" y="3729038"/>
            <a:ext cx="1979612" cy="457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0378" name="Line 100"/>
          <p:cNvSpPr>
            <a:spLocks noChangeShapeType="1"/>
          </p:cNvSpPr>
          <p:nvPr/>
        </p:nvSpPr>
        <p:spPr bwMode="auto">
          <a:xfrm>
            <a:off x="4799025" y="3352801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0379" name="Text Box 101"/>
          <p:cNvSpPr txBox="1">
            <a:spLocks noChangeArrowheads="1"/>
          </p:cNvSpPr>
          <p:nvPr/>
        </p:nvSpPr>
        <p:spPr bwMode="auto">
          <a:xfrm>
            <a:off x="2057401" y="3781437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</a:rPr>
              <a:t>Reverse proxies</a:t>
            </a:r>
            <a:endParaRPr lang="en-US" sz="16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Caching with Forward Proxies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Cache documents close to </a:t>
            </a:r>
            <a:r>
              <a:rPr lang="en-US" sz="2400" b="1" dirty="0">
                <a:latin typeface="Arial" charset="0"/>
                <a:cs typeface="Arial" charset="0"/>
              </a:rPr>
              <a:t>clients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285575" indent="-285575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		 </a:t>
            </a:r>
            <a:r>
              <a:rPr lang="en-US" sz="2000" dirty="0">
                <a:latin typeface="Arial" charset="0"/>
                <a:cs typeface="Arial" charset="0"/>
                <a:sym typeface="Wingdings" charset="0"/>
              </a:rPr>
              <a:t>reduce network traffic and decrease latency</a:t>
            </a:r>
            <a:endParaRPr lang="en-US" sz="2400" dirty="0">
              <a:latin typeface="Arial" charset="0"/>
              <a:cs typeface="Arial" charset="0"/>
              <a:sym typeface="Wingdings" charset="0"/>
            </a:endParaRPr>
          </a:p>
          <a:p>
            <a:pPr marL="285575" indent="-285575"/>
            <a:r>
              <a:rPr lang="en-US" sz="2400" dirty="0">
                <a:latin typeface="Arial" charset="0"/>
                <a:cs typeface="Arial" charset="0"/>
                <a:sym typeface="Wingdings" charset="0"/>
              </a:rPr>
              <a:t>Typically done by ISPs or enterprises</a:t>
            </a: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102406" name="Group 4"/>
          <p:cNvGrpSpPr>
            <a:grpSpLocks/>
          </p:cNvGrpSpPr>
          <p:nvPr/>
        </p:nvGrpSpPr>
        <p:grpSpPr bwMode="auto">
          <a:xfrm>
            <a:off x="6189664" y="6400800"/>
            <a:ext cx="371475" cy="381000"/>
            <a:chOff x="1014" y="912"/>
            <a:chExt cx="574" cy="596"/>
          </a:xfrm>
        </p:grpSpPr>
        <p:sp>
          <p:nvSpPr>
            <p:cNvPr id="10250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7" name="Group 17"/>
          <p:cNvGrpSpPr>
            <a:grpSpLocks/>
          </p:cNvGrpSpPr>
          <p:nvPr/>
        </p:nvGrpSpPr>
        <p:grpSpPr bwMode="auto">
          <a:xfrm>
            <a:off x="7646989" y="6400800"/>
            <a:ext cx="371475" cy="381000"/>
            <a:chOff x="1014" y="912"/>
            <a:chExt cx="574" cy="596"/>
          </a:xfrm>
        </p:grpSpPr>
        <p:sp>
          <p:nvSpPr>
            <p:cNvPr id="10248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8" name="Group 30"/>
          <p:cNvGrpSpPr>
            <a:grpSpLocks/>
          </p:cNvGrpSpPr>
          <p:nvPr/>
        </p:nvGrpSpPr>
        <p:grpSpPr bwMode="auto">
          <a:xfrm>
            <a:off x="1389064" y="6400800"/>
            <a:ext cx="371475" cy="381000"/>
            <a:chOff x="1014" y="912"/>
            <a:chExt cx="574" cy="596"/>
          </a:xfrm>
        </p:grpSpPr>
        <p:sp>
          <p:nvSpPr>
            <p:cNvPr id="10247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09" name="Group 43"/>
          <p:cNvGrpSpPr>
            <a:grpSpLocks/>
          </p:cNvGrpSpPr>
          <p:nvPr/>
        </p:nvGrpSpPr>
        <p:grpSpPr bwMode="auto">
          <a:xfrm>
            <a:off x="3065463" y="6400800"/>
            <a:ext cx="371475" cy="381000"/>
            <a:chOff x="1014" y="912"/>
            <a:chExt cx="574" cy="596"/>
          </a:xfrm>
        </p:grpSpPr>
        <p:sp>
          <p:nvSpPr>
            <p:cNvPr id="1024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0" name="Group 56"/>
          <p:cNvGrpSpPr>
            <a:grpSpLocks/>
          </p:cNvGrpSpPr>
          <p:nvPr/>
        </p:nvGrpSpPr>
        <p:grpSpPr bwMode="auto">
          <a:xfrm>
            <a:off x="1541464" y="4876801"/>
            <a:ext cx="2179637" cy="1447800"/>
            <a:chOff x="832" y="1344"/>
            <a:chExt cx="1136" cy="1024"/>
          </a:xfrm>
        </p:grpSpPr>
        <p:sp>
          <p:nvSpPr>
            <p:cNvPr id="102455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6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7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8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9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0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1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2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3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1" name="Group 66"/>
          <p:cNvGrpSpPr>
            <a:grpSpLocks/>
          </p:cNvGrpSpPr>
          <p:nvPr/>
        </p:nvGrpSpPr>
        <p:grpSpPr bwMode="auto">
          <a:xfrm>
            <a:off x="5610225" y="4876801"/>
            <a:ext cx="2179638" cy="1447800"/>
            <a:chOff x="832" y="1344"/>
            <a:chExt cx="1136" cy="1024"/>
          </a:xfrm>
        </p:grpSpPr>
        <p:sp>
          <p:nvSpPr>
            <p:cNvPr id="102446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7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8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0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1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2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3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2" name="Group 76"/>
          <p:cNvGrpSpPr>
            <a:grpSpLocks/>
          </p:cNvGrpSpPr>
          <p:nvPr/>
        </p:nvGrpSpPr>
        <p:grpSpPr bwMode="auto">
          <a:xfrm>
            <a:off x="3446463" y="4267200"/>
            <a:ext cx="2438400" cy="1447800"/>
            <a:chOff x="832" y="1344"/>
            <a:chExt cx="1136" cy="1024"/>
          </a:xfrm>
        </p:grpSpPr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13" name="Text Box 86"/>
          <p:cNvSpPr txBox="1">
            <a:spLocks noChangeArrowheads="1"/>
          </p:cNvSpPr>
          <p:nvPr/>
        </p:nvSpPr>
        <p:spPr bwMode="auto">
          <a:xfrm>
            <a:off x="588965" y="6448437"/>
            <a:ext cx="81665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Clients</a:t>
            </a:r>
          </a:p>
        </p:txBody>
      </p:sp>
      <p:sp>
        <p:nvSpPr>
          <p:cNvPr id="102414" name="Text Box 87"/>
          <p:cNvSpPr txBox="1">
            <a:spLocks noChangeArrowheads="1"/>
          </p:cNvSpPr>
          <p:nvPr/>
        </p:nvSpPr>
        <p:spPr bwMode="auto">
          <a:xfrm>
            <a:off x="3979863" y="4648212"/>
            <a:ext cx="1493298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Backbone ISP</a:t>
            </a:r>
          </a:p>
        </p:txBody>
      </p:sp>
      <p:sp>
        <p:nvSpPr>
          <p:cNvPr id="102415" name="Text Box 88"/>
          <p:cNvSpPr txBox="1">
            <a:spLocks noChangeArrowheads="1"/>
          </p:cNvSpPr>
          <p:nvPr/>
        </p:nvSpPr>
        <p:spPr bwMode="auto">
          <a:xfrm>
            <a:off x="2212976" y="5319725"/>
            <a:ext cx="701414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ISP-1</a:t>
            </a:r>
          </a:p>
        </p:txBody>
      </p:sp>
      <p:sp>
        <p:nvSpPr>
          <p:cNvPr id="102416" name="Text Box 89"/>
          <p:cNvSpPr txBox="1">
            <a:spLocks noChangeArrowheads="1"/>
          </p:cNvSpPr>
          <p:nvPr/>
        </p:nvSpPr>
        <p:spPr bwMode="auto">
          <a:xfrm>
            <a:off x="6415089" y="5334012"/>
            <a:ext cx="701414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ISP-2</a:t>
            </a:r>
          </a:p>
        </p:txBody>
      </p:sp>
      <p:sp>
        <p:nvSpPr>
          <p:cNvPr id="102417" name="Text Box 90"/>
          <p:cNvSpPr txBox="1">
            <a:spLocks noChangeArrowheads="1"/>
          </p:cNvSpPr>
          <p:nvPr/>
        </p:nvSpPr>
        <p:spPr bwMode="auto">
          <a:xfrm>
            <a:off x="4876812" y="2971812"/>
            <a:ext cx="795889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Server</a:t>
            </a: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>
            <p:extLst/>
          </p:nvPr>
        </p:nvGraphicFramePr>
        <p:xfrm>
          <a:off x="4589464" y="28956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Clip" r:id="rId4" imgW="2107949" imgH="3470495" progId="MS_ClipArt_Gallery.5">
                  <p:embed/>
                </p:oleObj>
              </mc:Choice>
              <mc:Fallback>
                <p:oleObj name="Clip" r:id="rId4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4" y="28956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Rectangle 92"/>
          <p:cNvSpPr>
            <a:spLocks noChangeArrowheads="1"/>
          </p:cNvSpPr>
          <p:nvPr/>
        </p:nvSpPr>
        <p:spPr bwMode="auto">
          <a:xfrm>
            <a:off x="4208463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19" name="Rectangle 93"/>
          <p:cNvSpPr>
            <a:spLocks noChangeArrowheads="1"/>
          </p:cNvSpPr>
          <p:nvPr/>
        </p:nvSpPr>
        <p:spPr bwMode="auto">
          <a:xfrm>
            <a:off x="4741864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0" name="Rectangle 94"/>
          <p:cNvSpPr>
            <a:spLocks noChangeArrowheads="1"/>
          </p:cNvSpPr>
          <p:nvPr/>
        </p:nvSpPr>
        <p:spPr bwMode="auto">
          <a:xfrm>
            <a:off x="5199064" y="3886200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1" name="Oval 95"/>
          <p:cNvSpPr>
            <a:spLocks noChangeArrowheads="1"/>
          </p:cNvSpPr>
          <p:nvPr/>
        </p:nvSpPr>
        <p:spPr bwMode="auto">
          <a:xfrm>
            <a:off x="3752850" y="3729038"/>
            <a:ext cx="1979613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2422" name="Line 96"/>
          <p:cNvSpPr>
            <a:spLocks noChangeShapeType="1"/>
          </p:cNvSpPr>
          <p:nvPr/>
        </p:nvSpPr>
        <p:spPr bwMode="auto">
          <a:xfrm>
            <a:off x="4741863" y="3352801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23" name="Text Box 97"/>
          <p:cNvSpPr txBox="1">
            <a:spLocks noChangeArrowheads="1"/>
          </p:cNvSpPr>
          <p:nvPr/>
        </p:nvSpPr>
        <p:spPr bwMode="auto">
          <a:xfrm>
            <a:off x="2074863" y="3781437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</a:rPr>
              <a:t>Reverse proxies</a:t>
            </a:r>
          </a:p>
        </p:txBody>
      </p:sp>
      <p:sp>
        <p:nvSpPr>
          <p:cNvPr id="102424" name="Rectangle 98"/>
          <p:cNvSpPr>
            <a:spLocks noChangeArrowheads="1"/>
          </p:cNvSpPr>
          <p:nvPr/>
        </p:nvSpPr>
        <p:spPr bwMode="auto">
          <a:xfrm>
            <a:off x="23034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5" name="Rectangle 99"/>
          <p:cNvSpPr>
            <a:spLocks noChangeArrowheads="1"/>
          </p:cNvSpPr>
          <p:nvPr/>
        </p:nvSpPr>
        <p:spPr bwMode="auto">
          <a:xfrm>
            <a:off x="2760663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6" name="Oval 100"/>
          <p:cNvSpPr>
            <a:spLocks noChangeArrowheads="1"/>
          </p:cNvSpPr>
          <p:nvPr/>
        </p:nvSpPr>
        <p:spPr bwMode="auto">
          <a:xfrm>
            <a:off x="2074863" y="5638800"/>
            <a:ext cx="1066800" cy="457200"/>
          </a:xfrm>
          <a:prstGeom prst="ellipse">
            <a:avLst/>
          </a:prstGeom>
          <a:noFill/>
          <a:ln w="19050" cmpd="sng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2427" name="Rectangle 101"/>
          <p:cNvSpPr>
            <a:spLocks noChangeArrowheads="1"/>
          </p:cNvSpPr>
          <p:nvPr/>
        </p:nvSpPr>
        <p:spPr bwMode="auto">
          <a:xfrm>
            <a:off x="6570664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8" name="Rectangle 102"/>
          <p:cNvSpPr>
            <a:spLocks noChangeArrowheads="1"/>
          </p:cNvSpPr>
          <p:nvPr/>
        </p:nvSpPr>
        <p:spPr bwMode="auto">
          <a:xfrm>
            <a:off x="7027864" y="57959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2429" name="Oval 103"/>
          <p:cNvSpPr>
            <a:spLocks noChangeArrowheads="1"/>
          </p:cNvSpPr>
          <p:nvPr/>
        </p:nvSpPr>
        <p:spPr bwMode="auto">
          <a:xfrm>
            <a:off x="6342064" y="5638800"/>
            <a:ext cx="1066800" cy="457200"/>
          </a:xfrm>
          <a:prstGeom prst="ellipse">
            <a:avLst/>
          </a:prstGeom>
          <a:noFill/>
          <a:ln w="19050" cmpd="sng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2430" name="Freeform 104"/>
          <p:cNvSpPr>
            <a:spLocks/>
          </p:cNvSpPr>
          <p:nvPr/>
        </p:nvSpPr>
        <p:spPr bwMode="auto">
          <a:xfrm>
            <a:off x="2836863" y="4191001"/>
            <a:ext cx="1828800" cy="1447800"/>
          </a:xfrm>
          <a:custGeom>
            <a:avLst/>
            <a:gdLst>
              <a:gd name="T0" fmla="*/ 1828800 w 1152"/>
              <a:gd name="T1" fmla="*/ 0 h 912"/>
              <a:gd name="T2" fmla="*/ 1676400 w 1152"/>
              <a:gd name="T3" fmla="*/ 304800 h 912"/>
              <a:gd name="T4" fmla="*/ 0 w 1152"/>
              <a:gd name="T5" fmla="*/ 144780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1152" y="0"/>
                </a:moveTo>
                <a:lnTo>
                  <a:pt x="1056" y="192"/>
                </a:lnTo>
                <a:lnTo>
                  <a:pt x="0" y="91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1" name="Freeform 105"/>
          <p:cNvSpPr>
            <a:spLocks/>
          </p:cNvSpPr>
          <p:nvPr/>
        </p:nvSpPr>
        <p:spPr bwMode="auto">
          <a:xfrm>
            <a:off x="4894264" y="4191001"/>
            <a:ext cx="1676400" cy="1447800"/>
          </a:xfrm>
          <a:custGeom>
            <a:avLst/>
            <a:gdLst>
              <a:gd name="T0" fmla="*/ 0 w 1056"/>
              <a:gd name="T1" fmla="*/ 0 h 912"/>
              <a:gd name="T2" fmla="*/ 304800 w 1056"/>
              <a:gd name="T3" fmla="*/ 533400 h 912"/>
              <a:gd name="T4" fmla="*/ 1676400 w 1056"/>
              <a:gd name="T5" fmla="*/ 1447800 h 912"/>
              <a:gd name="T6" fmla="*/ 0 60000 65536"/>
              <a:gd name="T7" fmla="*/ 0 60000 65536"/>
              <a:gd name="T8" fmla="*/ 0 60000 65536"/>
              <a:gd name="T9" fmla="*/ 0 w 1056"/>
              <a:gd name="T10" fmla="*/ 0 h 912"/>
              <a:gd name="T11" fmla="*/ 1056 w 105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912">
                <a:moveTo>
                  <a:pt x="0" y="0"/>
                </a:moveTo>
                <a:lnTo>
                  <a:pt x="192" y="336"/>
                </a:lnTo>
                <a:lnTo>
                  <a:pt x="1056" y="912"/>
                </a:ln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2" name="Line 106"/>
          <p:cNvSpPr>
            <a:spLocks noChangeShapeType="1"/>
          </p:cNvSpPr>
          <p:nvPr/>
        </p:nvSpPr>
        <p:spPr bwMode="auto">
          <a:xfrm flipH="1">
            <a:off x="1541463" y="6019800"/>
            <a:ext cx="685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3" name="Line 107"/>
          <p:cNvSpPr>
            <a:spLocks noChangeShapeType="1"/>
          </p:cNvSpPr>
          <p:nvPr/>
        </p:nvSpPr>
        <p:spPr bwMode="auto">
          <a:xfrm>
            <a:off x="2836863" y="6096000"/>
            <a:ext cx="4572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4" name="Line 108"/>
          <p:cNvSpPr>
            <a:spLocks noChangeShapeType="1"/>
          </p:cNvSpPr>
          <p:nvPr/>
        </p:nvSpPr>
        <p:spPr bwMode="auto">
          <a:xfrm flipH="1">
            <a:off x="6418263" y="6096000"/>
            <a:ext cx="4572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5" name="Line 109"/>
          <p:cNvSpPr>
            <a:spLocks noChangeShapeType="1"/>
          </p:cNvSpPr>
          <p:nvPr/>
        </p:nvSpPr>
        <p:spPr bwMode="auto">
          <a:xfrm>
            <a:off x="7104063" y="6096000"/>
            <a:ext cx="762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2436" name="Text Box 110"/>
          <p:cNvSpPr txBox="1">
            <a:spLocks noChangeArrowheads="1"/>
          </p:cNvSpPr>
          <p:nvPr/>
        </p:nvSpPr>
        <p:spPr bwMode="auto">
          <a:xfrm>
            <a:off x="398465" y="56102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</a:rPr>
              <a:t>Forward proxies</a:t>
            </a:r>
            <a:endParaRPr lang="en-US" sz="16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Improving HTTP Performance:</a:t>
            </a:r>
            <a:b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Replication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Replicate popular Web site across many machines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Spreads load on servers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Places content closer to clients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Helps when content isn’t cacheable</a:t>
            </a:r>
            <a:b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Problem:  Want to direct client to particular replica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Balance load across server replicas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Pair clients with nearby servers</a:t>
            </a: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Common solution: 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DNS returns different addresses based on client’s geo </a:t>
            </a:r>
            <a:b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location, server load, </a:t>
            </a:r>
            <a:r>
              <a:rPr lang="en-US" sz="2000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etc.</a:t>
            </a: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56616</TotalTime>
  <Words>2500</Words>
  <Application>Microsoft Macintosh PowerPoint</Application>
  <PresentationFormat>On-screen Show (4:3)</PresentationFormat>
  <Paragraphs>542</Paragraphs>
  <Slides>52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Comic Sans MS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Network</vt:lpstr>
      <vt:lpstr>Clip</vt:lpstr>
      <vt:lpstr>CS 168  End of HTTP Odds and Ends Beginning of Congestion Control</vt:lpstr>
      <vt:lpstr>PowerPoint Presentation</vt:lpstr>
      <vt:lpstr>Agenda</vt:lpstr>
      <vt:lpstr>Typical Caching Interaction</vt:lpstr>
      <vt:lpstr>Improving HTTP Performance: Caching: Where?</vt:lpstr>
      <vt:lpstr>Improving HTTP Performance: Caching: Where?</vt:lpstr>
      <vt:lpstr>Improving HTTP Performance: Caching with Reverse Proxies</vt:lpstr>
      <vt:lpstr>Improving HTTP Performance: Caching with Forward Proxies</vt:lpstr>
      <vt:lpstr>Improving HTTP Performance:  Replication</vt:lpstr>
      <vt:lpstr>Improving HTTP Performance:  Content Distribution Networks</vt:lpstr>
      <vt:lpstr>Improving HTTP Performance: CDN Example – Akamai</vt:lpstr>
      <vt:lpstr> Cost-Effective Content Delivery</vt:lpstr>
      <vt:lpstr>Any Questions?</vt:lpstr>
      <vt:lpstr>Network Control Messages  </vt:lpstr>
      <vt:lpstr>ICMP</vt:lpstr>
      <vt:lpstr>Types of Control Messages</vt:lpstr>
      <vt:lpstr>Path MTU Discovery</vt:lpstr>
      <vt:lpstr>Discovering Routing via Time Exceeded</vt:lpstr>
      <vt:lpstr>Traceroute: Exploiting Time Exceeded</vt:lpstr>
      <vt:lpstr>PowerPoint Presentation</vt:lpstr>
      <vt:lpstr>PowerPoint Presentation</vt:lpstr>
      <vt:lpstr>PowerPoint Presentation</vt:lpstr>
      <vt:lpstr>PowerPoint Presentation</vt:lpstr>
      <vt:lpstr>Any Questions?</vt:lpstr>
      <vt:lpstr>Quality of Service (QoS)</vt:lpstr>
      <vt:lpstr>Summary: Current QoS Mechanisms</vt:lpstr>
      <vt:lpstr>A Detailed Example</vt:lpstr>
      <vt:lpstr>Putting It All Together</vt:lpstr>
      <vt:lpstr>Assumptions</vt:lpstr>
      <vt:lpstr>Putting It All Together</vt:lpstr>
      <vt:lpstr>TCP Congestion Control</vt:lpstr>
      <vt:lpstr>TCP Notation</vt:lpstr>
      <vt:lpstr>TCP Review</vt:lpstr>
      <vt:lpstr>TCP Review</vt:lpstr>
      <vt:lpstr>Flow Control vs Congestion Control</vt:lpstr>
      <vt:lpstr>Congestion is Natural</vt:lpstr>
      <vt:lpstr>Congestion is Harmful</vt:lpstr>
      <vt:lpstr>Huge Literature on Problem</vt:lpstr>
      <vt:lpstr>Who Takes Care of Congestion?</vt:lpstr>
      <vt:lpstr>TCP’s Answer</vt:lpstr>
      <vt:lpstr>Drawbacks</vt:lpstr>
      <vt:lpstr>Some History: TCP in the 1980s</vt:lpstr>
      <vt:lpstr>Van Jacobson</vt:lpstr>
      <vt:lpstr>Jacobson’s Approach</vt:lpstr>
      <vt:lpstr>All These Windows…</vt:lpstr>
      <vt:lpstr>Note</vt:lpstr>
      <vt:lpstr>Basics of TCP Congestion Control</vt:lpstr>
      <vt:lpstr>Detecting Congestion</vt:lpstr>
      <vt:lpstr>Not All Losses the Same</vt:lpstr>
      <vt:lpstr>How to Adjust CWND?</vt:lpstr>
      <vt:lpstr>How do you adjust CWND?</vt:lpstr>
      <vt:lpstr>Possible Answers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761</cp:revision>
  <cp:lastPrinted>2017-10-26T18:14:55Z</cp:lastPrinted>
  <dcterms:created xsi:type="dcterms:W3CDTF">2015-08-26T13:04:16Z</dcterms:created>
  <dcterms:modified xsi:type="dcterms:W3CDTF">2017-10-26T23:47:37Z</dcterms:modified>
</cp:coreProperties>
</file>