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80"/>
  </p:notesMasterIdLst>
  <p:handoutMasterIdLst>
    <p:handoutMasterId r:id="rId81"/>
  </p:handoutMasterIdLst>
  <p:sldIdLst>
    <p:sldId id="1702" r:id="rId2"/>
    <p:sldId id="1703" r:id="rId3"/>
    <p:sldId id="1780" r:id="rId4"/>
    <p:sldId id="1788" r:id="rId5"/>
    <p:sldId id="1789" r:id="rId6"/>
    <p:sldId id="1790" r:id="rId7"/>
    <p:sldId id="1791" r:id="rId8"/>
    <p:sldId id="1792" r:id="rId9"/>
    <p:sldId id="1793" r:id="rId10"/>
    <p:sldId id="1794" r:id="rId11"/>
    <p:sldId id="1795" r:id="rId12"/>
    <p:sldId id="1796" r:id="rId13"/>
    <p:sldId id="1797" r:id="rId14"/>
    <p:sldId id="1798" r:id="rId15"/>
    <p:sldId id="1799" r:id="rId16"/>
    <p:sldId id="1800" r:id="rId17"/>
    <p:sldId id="1803" r:id="rId18"/>
    <p:sldId id="1939" r:id="rId19"/>
    <p:sldId id="1960" r:id="rId20"/>
    <p:sldId id="1940" r:id="rId21"/>
    <p:sldId id="1941" r:id="rId22"/>
    <p:sldId id="1949" r:id="rId23"/>
    <p:sldId id="1950" r:id="rId24"/>
    <p:sldId id="1951" r:id="rId25"/>
    <p:sldId id="1952" r:id="rId26"/>
    <p:sldId id="1953" r:id="rId27"/>
    <p:sldId id="1954" r:id="rId28"/>
    <p:sldId id="1955" r:id="rId29"/>
    <p:sldId id="1956" r:id="rId30"/>
    <p:sldId id="1957" r:id="rId31"/>
    <p:sldId id="1958" r:id="rId32"/>
    <p:sldId id="1959" r:id="rId33"/>
    <p:sldId id="1900" r:id="rId34"/>
    <p:sldId id="1901" r:id="rId35"/>
    <p:sldId id="1902" r:id="rId36"/>
    <p:sldId id="1903" r:id="rId37"/>
    <p:sldId id="1904" r:id="rId38"/>
    <p:sldId id="1905" r:id="rId39"/>
    <p:sldId id="1906" r:id="rId40"/>
    <p:sldId id="1907" r:id="rId41"/>
    <p:sldId id="1908" r:id="rId42"/>
    <p:sldId id="1909" r:id="rId43"/>
    <p:sldId id="1910" r:id="rId44"/>
    <p:sldId id="1911" r:id="rId45"/>
    <p:sldId id="1912" r:id="rId46"/>
    <p:sldId id="1913" r:id="rId47"/>
    <p:sldId id="1914" r:id="rId48"/>
    <p:sldId id="1915" r:id="rId49"/>
    <p:sldId id="1916" r:id="rId50"/>
    <p:sldId id="1917" r:id="rId51"/>
    <p:sldId id="1918" r:id="rId52"/>
    <p:sldId id="1919" r:id="rId53"/>
    <p:sldId id="1920" r:id="rId54"/>
    <p:sldId id="1921" r:id="rId55"/>
    <p:sldId id="1922" r:id="rId56"/>
    <p:sldId id="1923" r:id="rId57"/>
    <p:sldId id="1924" r:id="rId58"/>
    <p:sldId id="1925" r:id="rId59"/>
    <p:sldId id="1926" r:id="rId60"/>
    <p:sldId id="1927" r:id="rId61"/>
    <p:sldId id="1928" r:id="rId62"/>
    <p:sldId id="1929" r:id="rId63"/>
    <p:sldId id="1930" r:id="rId64"/>
    <p:sldId id="1931" r:id="rId65"/>
    <p:sldId id="1932" r:id="rId66"/>
    <p:sldId id="1933" r:id="rId67"/>
    <p:sldId id="1934" r:id="rId68"/>
    <p:sldId id="1935" r:id="rId69"/>
    <p:sldId id="1936" r:id="rId70"/>
    <p:sldId id="1817" r:id="rId71"/>
    <p:sldId id="1818" r:id="rId72"/>
    <p:sldId id="1819" r:id="rId73"/>
    <p:sldId id="1820" r:id="rId74"/>
    <p:sldId id="1821" r:id="rId75"/>
    <p:sldId id="1822" r:id="rId76"/>
    <p:sldId id="1823" r:id="rId77"/>
    <p:sldId id="1824" r:id="rId78"/>
    <p:sldId id="1825" r:id="rId7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nker@icsi.berkeley.edu" initials="s" lastIdx="1" clrIdx="0"/>
  <p:cmAuthor id="2" name="shenker@icsi.berkeley.edu" initials="s [2]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800080"/>
    <a:srgbClr val="FF9857"/>
    <a:srgbClr val="FFFF99"/>
    <a:srgbClr val="FFCC99"/>
    <a:srgbClr val="FF3300"/>
    <a:srgbClr val="CCFF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700"/>
    <p:restoredTop sz="76963"/>
  </p:normalViewPr>
  <p:slideViewPr>
    <p:cSldViewPr>
      <p:cViewPr>
        <p:scale>
          <a:sx n="90" d="100"/>
          <a:sy n="90" d="100"/>
        </p:scale>
        <p:origin x="248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044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2432"/>
    </p:cViewPr>
  </p:sorterViewPr>
  <p:notesViewPr>
    <p:cSldViewPr>
      <p:cViewPr varScale="1">
        <p:scale>
          <a:sx n="80" d="100"/>
          <a:sy n="80" d="100"/>
        </p:scale>
        <p:origin x="-1296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notesMaster" Target="notesMasters/notesMaster1.xml"/><Relationship Id="rId81" Type="http://schemas.openxmlformats.org/officeDocument/2006/relationships/handoutMaster" Target="handoutMasters/handoutMaster1.xml"/><Relationship Id="rId82" Type="http://schemas.openxmlformats.org/officeDocument/2006/relationships/commentAuthors" Target="commentAuthors.xml"/><Relationship Id="rId83" Type="http://schemas.openxmlformats.org/officeDocument/2006/relationships/presProps" Target="presProps.xml"/><Relationship Id="rId84" Type="http://schemas.openxmlformats.org/officeDocument/2006/relationships/viewProps" Target="viewProps.xml"/><Relationship Id="rId85" Type="http://schemas.openxmlformats.org/officeDocument/2006/relationships/theme" Target="theme/theme1.xml"/><Relationship Id="rId86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5.xml"/><Relationship Id="rId4" Type="http://schemas.openxmlformats.org/officeDocument/2006/relationships/slide" Target="slides/slide48.xml"/><Relationship Id="rId5" Type="http://schemas.openxmlformats.org/officeDocument/2006/relationships/slide" Target="slides/slide50.xml"/><Relationship Id="rId1" Type="http://schemas.openxmlformats.org/officeDocument/2006/relationships/slide" Target="slides/slide43.xml"/><Relationship Id="rId2" Type="http://schemas.openxmlformats.org/officeDocument/2006/relationships/slide" Target="slides/slide4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fld id="{B48BE3C3-F760-C44A-B472-7818E133FA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0495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 smtClean="0">
                <a:latin typeface="Times New Roman" charset="0"/>
              </a:defRPr>
            </a:lvl1pPr>
          </a:lstStyle>
          <a:p>
            <a:pPr>
              <a:defRPr/>
            </a:pPr>
            <a:fld id="{8BD814C7-3223-AB4B-93E5-59B823641D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76336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01355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5001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REPEAT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1953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80743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330AC3E-A652-A74A-B616-E5AD733F610D}" type="slidenum">
              <a:rPr lang="en-US" sz="1300" b="0">
                <a:latin typeface="Times New Roman" charset="0"/>
              </a:rPr>
              <a:pPr eaLnBrk="1" hangingPunct="1"/>
              <a:t>20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sz="2400" b="1" dirty="0" smtClean="0">
                <a:ea typeface="ＭＳ Ｐゴシック" charset="0"/>
                <a:cs typeface="ＭＳ Ｐゴシック" charset="0"/>
              </a:rPr>
              <a:t>Picture</a:t>
            </a:r>
            <a:r>
              <a:rPr lang="en-US" sz="2400" b="1" baseline="0" dirty="0" smtClean="0">
                <a:ea typeface="ＭＳ Ｐゴシック" charset="0"/>
                <a:cs typeface="ＭＳ Ｐゴシック" charset="0"/>
              </a:rPr>
              <a:t> not realistic!!</a:t>
            </a:r>
            <a:endParaRPr lang="en-US" sz="2400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2901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5DA2B1D-5FDE-A743-891C-2D6157A776A1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7515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99E3860-2950-8841-A73D-B0C41387AFAF}" type="slidenum">
              <a:rPr lang="en-US" sz="1300" b="0">
                <a:latin typeface="Times New Roman" charset="0"/>
              </a:rPr>
              <a:pPr eaLnBrk="1" hangingPunct="1"/>
              <a:t>23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8569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5DA2B1D-5FDE-A743-891C-2D6157A776A1}" type="slidenum">
              <a:rPr lang="en-US" sz="1300" b="0">
                <a:latin typeface="Times New Roman" charset="0"/>
              </a:rPr>
              <a:pPr eaLnBrk="1" hangingPunct="1"/>
              <a:t>24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7128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617E3E7-2B42-714B-934F-5F81F0638D3B}" type="slidenum">
              <a:rPr lang="en-US" sz="1300" b="0">
                <a:latin typeface="Times New Roman" charset="0"/>
              </a:rPr>
              <a:pPr eaLnBrk="1" hangingPunct="1"/>
              <a:t>25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98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MSS </a:t>
            </a:r>
            <a:r>
              <a:rPr lang="en-US" dirty="0" err="1" smtClean="0">
                <a:ea typeface="ＭＳ Ｐゴシック" charset="0"/>
                <a:cs typeface="ＭＳ Ｐゴシック" charset="0"/>
              </a:rPr>
              <a:t>vs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MTU??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9384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6D7678D-3933-B64B-89D3-B222E3A47E3F}" type="slidenum">
              <a:rPr lang="en-US" sz="1300" b="0">
                <a:latin typeface="Times New Roman" charset="0"/>
              </a:rPr>
              <a:pPr eaLnBrk="1" hangingPunct="1"/>
              <a:t>26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746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2D759AB-56F7-F243-83EF-1DC089F8D502}" type="slidenum">
              <a:rPr lang="en-US" sz="1300" b="0">
                <a:latin typeface="Times New Roman" charset="0"/>
              </a:rPr>
              <a:pPr eaLnBrk="1" hangingPunct="1"/>
              <a:t>27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104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DF99B78-CA1E-BA48-A938-FC6B13230ECD}" type="slidenum">
              <a:rPr lang="en-US" sz="1300" b="0">
                <a:latin typeface="Times New Roman" charset="0"/>
              </a:rPr>
              <a:pPr eaLnBrk="1" hangingPunct="1"/>
              <a:t>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Deceptively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complicated….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2021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5DA2B1D-5FDE-A743-891C-2D6157A776A1}" type="slidenum">
              <a:rPr lang="en-US" sz="1300" b="0">
                <a:latin typeface="Times New Roman" charset="0"/>
              </a:rPr>
              <a:pPr eaLnBrk="1" hangingPunct="1"/>
              <a:t>29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9400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C683210-8C26-144A-87C2-0F9DC2BFD15A}" type="slidenum">
              <a:rPr lang="en-US" sz="1300" b="0">
                <a:latin typeface="Times New Roman" charset="0"/>
              </a:rPr>
              <a:pPr eaLnBrk="1" hangingPunct="1"/>
              <a:t>30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933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4371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E3E0939-3483-BF41-9B89-B3C45A1CCA9A}" type="slidenum">
              <a:rPr lang="en-US" sz="1300" b="0">
                <a:latin typeface="Times New Roman" charset="0"/>
              </a:rPr>
              <a:pPr eaLnBrk="1" hangingPunct="1"/>
              <a:t>31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13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0171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5DA2B1D-5FDE-A743-891C-2D6157A776A1}" type="slidenum">
              <a:rPr lang="en-US" sz="1300" b="0">
                <a:latin typeface="Times New Roman" charset="0"/>
              </a:rPr>
              <a:pPr eaLnBrk="1" hangingPunct="1"/>
              <a:t>33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1284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21079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901D55E-7558-FA4C-9D3F-37F2A98B6344}" type="slidenum">
              <a:rPr lang="en-US" sz="1300" b="0">
                <a:latin typeface="Times New Roman" charset="0"/>
              </a:rPr>
              <a:pPr eaLnBrk="1" hangingPunct="1"/>
              <a:t>38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0934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 you think about these options?</a:t>
            </a:r>
          </a:p>
          <a:p>
            <a:endParaRPr lang="en-US" dirty="0" smtClean="0"/>
          </a:p>
          <a:p>
            <a:r>
              <a:rPr lang="en-US" dirty="0" smtClean="0"/>
              <a:t>Which one is obviously bad?</a:t>
            </a:r>
          </a:p>
          <a:p>
            <a:endParaRPr lang="en-US" dirty="0" smtClean="0"/>
          </a:p>
          <a:p>
            <a:r>
              <a:rPr lang="en-US" dirty="0" smtClean="0"/>
              <a:t>What do you think about</a:t>
            </a:r>
            <a:r>
              <a:rPr lang="en-US" baseline="0" dirty="0" smtClean="0"/>
              <a:t> the other ones?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165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6ECDA1C-6756-6341-9EC3-07C3F98B28FD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8499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2AF038-8152-1F4D-974A-8FCC5B579BDE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4287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D16A600-A7FA-7840-B1E2-D2FDE4B9919E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182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REPEAT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27176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D16A600-A7FA-7840-B1E2-D2FDE4B9919E}" type="slidenum">
              <a:rPr lang="en-US" sz="1300" b="0">
                <a:latin typeface="Times New Roman" charset="0"/>
              </a:rPr>
              <a:pPr eaLnBrk="1" hangingPunct="1"/>
              <a:t>44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559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39529EA-2A83-C840-9F3E-1C516B952A4F}" type="slidenum">
              <a:rPr lang="en-US" sz="1300" b="0">
                <a:latin typeface="Times New Roman" charset="0"/>
              </a:rPr>
              <a:pPr eaLnBrk="1" hangingPunct="1"/>
              <a:t>45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5815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E6B17A8-47EE-4343-97AD-4478B3D87BB1}" type="slidenum">
              <a:rPr lang="en-US" sz="1300" b="0">
                <a:latin typeface="Times New Roman" charset="0"/>
              </a:rPr>
              <a:pPr eaLnBrk="1" hangingPunct="1"/>
              <a:t>46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2465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9D8C0A1-83C6-324A-9F8C-9B8F721BE31F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7994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E6B17A8-47EE-4343-97AD-4478B3D87BB1}" type="slidenum">
              <a:rPr lang="en-US" sz="1300" b="0">
                <a:latin typeface="Times New Roman" charset="0"/>
              </a:rPr>
              <a:pPr eaLnBrk="1" hangingPunct="1"/>
              <a:t>49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798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73B7972-42B7-8F4F-9165-E6B81B7CBFF4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5859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7B48305-5CDB-0E47-ADEF-D7DA81228169}" type="slidenum">
              <a:rPr lang="en-US" sz="1300" b="0">
                <a:latin typeface="Times New Roman" charset="0"/>
              </a:rPr>
              <a:pPr eaLnBrk="1" hangingPunct="1"/>
              <a:t>51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94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A0DC697-34C2-E145-B9F6-BE65FBE83785}" type="slidenum">
              <a:rPr lang="en-US" sz="1300" b="0">
                <a:latin typeface="Times New Roman" charset="0"/>
              </a:rPr>
              <a:pPr eaLnBrk="1" hangingPunct="1"/>
              <a:t>55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9801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027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8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99AEE60-1D50-4A40-AC36-1EC93551760C}" type="slidenum">
              <a:rPr lang="en-US" sz="1300" b="0">
                <a:latin typeface="Times New Roman" charset="0"/>
              </a:rPr>
              <a:pPr eaLnBrk="1" hangingPunct="1"/>
              <a:t>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758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57272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853705C-35BF-A442-8E55-A6E2782461EE}" type="slidenum">
              <a:rPr lang="en-US" sz="1300" b="0">
                <a:latin typeface="Times New Roman" charset="0"/>
              </a:rPr>
              <a:pPr eaLnBrk="1" hangingPunct="1"/>
              <a:t>61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ASK!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6212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Why?????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F7BC6-A6E1-CB43-A9F4-FD0222E2649D}" type="slidenum">
              <a:rPr lang="en-US" altLang="en-US" smtClean="0"/>
              <a:pPr>
                <a:defRPr/>
              </a:pPr>
              <a:t>62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84567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F7BC6-A6E1-CB43-A9F4-FD0222E2649D}" type="slidenum">
              <a:rPr lang="en-US" altLang="en-US" smtClean="0"/>
              <a:pPr>
                <a:defRPr/>
              </a:pPr>
              <a:t>66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81549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75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1761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38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4A63250-4A4F-F646-A2F0-C29CC4653AA6}" type="slidenum">
              <a:rPr lang="en-US" sz="1300" b="0">
                <a:latin typeface="Times New Roman" charset="0"/>
              </a:rPr>
              <a:pPr eaLnBrk="1" hangingPunct="1"/>
              <a:t>12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841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E153740-8C51-4346-BF6D-FBC421DC3D28}" type="slidenum">
              <a:rPr lang="en-US" sz="1300" b="0">
                <a:latin typeface="Times New Roman" charset="0"/>
              </a:rPr>
              <a:pPr eaLnBrk="1" hangingPunct="1"/>
              <a:t>13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278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DE71AEB-FC9F-D748-82B4-9AD9B06FD5ED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2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4695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82788-C7CE-9044-87D5-275ACBF260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130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C1565-3E36-7B4A-B50F-E3686F8F96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547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9ECEF-3851-E64E-9465-C326272ABD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146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D96B3-034F-0E44-B7B5-FAB526374C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10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C2CCC-6E69-BC47-A41A-7A10A3BF14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62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BB04E-45F0-884C-AC41-9D90484426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197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4C743-DB08-0142-BD41-3437DE85F9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22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F5061-46DE-5F40-8717-B0C451628F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578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A8D3D-8FC4-F943-8A10-AC38D0F8C2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897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3B812-F004-4944-A80B-EFB1BB9F10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31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78A81-BDE1-0645-BE0C-CE688D8C5C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19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22238"/>
            <a:ext cx="91440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53440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01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 smtClean="0">
                <a:latin typeface="Arial" charset="0"/>
              </a:defRPr>
            </a:lvl1pPr>
          </a:lstStyle>
          <a:p>
            <a:pPr>
              <a:defRPr/>
            </a:pPr>
            <a:fld id="{0435BEAC-A497-874B-A146-DD514129D7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Microsoft_Excel_97_-_2004_Worksheet1.xls"/><Relationship Id="rId5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4" Type="http://schemas.openxmlformats.org/officeDocument/2006/relationships/oleObject" Target="../embeddings/Microsoft_Excel_97_-_2004_Worksheet2.xls"/><Relationship Id="rId5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4" Type="http://schemas.openxmlformats.org/officeDocument/2006/relationships/oleObject" Target="../embeddings/Microsoft_Excel_97_-_2004_Worksheet3.xls"/><Relationship Id="rId5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8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pPr algn="ctr" eaLnBrk="1" hangingPunct="1"/>
            <a:r>
              <a:rPr lang="en-US" altLang="en-US" dirty="0" smtClean="0"/>
              <a:t>CS 168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</a:t>
            </a:r>
            <a:r>
              <a:rPr lang="en-US" altLang="en-US" dirty="0" smtClean="0"/>
              <a:t>Congestion Control</a:t>
            </a:r>
            <a:endParaRPr lang="en-US" altLang="en-US" dirty="0"/>
          </a:p>
        </p:txBody>
      </p:sp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Fall </a:t>
            </a:r>
            <a:r>
              <a:rPr lang="en-US" altLang="en-US" dirty="0" smtClean="0">
                <a:solidFill>
                  <a:srgbClr val="660066"/>
                </a:solidFill>
              </a:rPr>
              <a:t>2017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Scott </a:t>
            </a:r>
            <a:r>
              <a:rPr lang="en-US" altLang="en-US" dirty="0" smtClean="0">
                <a:solidFill>
                  <a:srgbClr val="660066"/>
                </a:solidFill>
              </a:rPr>
              <a:t>Shenker</a:t>
            </a:r>
          </a:p>
          <a:p>
            <a:pPr eaLnBrk="1" hangingPunct="1"/>
            <a:r>
              <a:rPr lang="en-US" altLang="en-US" u="sng" dirty="0" smtClean="0">
                <a:solidFill>
                  <a:srgbClr val="660066"/>
                </a:solidFill>
              </a:rPr>
              <a:t>CS168.io</a:t>
            </a:r>
            <a:endParaRPr lang="en-US" altLang="en-US" u="sng" dirty="0">
              <a:solidFill>
                <a:srgbClr val="660066"/>
              </a:solidFill>
            </a:endParaRPr>
          </a:p>
        </p:txBody>
      </p:sp>
      <p:sp>
        <p:nvSpPr>
          <p:cNvPr id="1638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2C38D374-E50A-2840-9D66-740E093B59C9}" type="slidenum">
              <a:rPr lang="en-US" altLang="en-US" sz="1000" b="0">
                <a:latin typeface="Arial" charset="0"/>
              </a:rPr>
              <a:pPr/>
              <a:t>1</a:t>
            </a:fld>
            <a:endParaRPr lang="en-US" altLang="en-US" sz="1000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2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These </a:t>
            </a:r>
            <a:r>
              <a:rPr lang="en-US" dirty="0"/>
              <a:t>W</a:t>
            </a:r>
            <a:r>
              <a:rPr lang="en-US" dirty="0" smtClean="0"/>
              <a:t>indows…</a:t>
            </a:r>
            <a:endParaRPr lang="en-US" dirty="0"/>
          </a:p>
        </p:txBody>
      </p:sp>
      <p:sp>
        <p:nvSpPr>
          <p:cNvPr id="955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Congestion Window: CWND</a:t>
            </a:r>
          </a:p>
          <a:p>
            <a:pPr lvl="1"/>
            <a:r>
              <a:rPr lang="en-US" dirty="0"/>
              <a:t>How many bytes can be sent without overflowing routers</a:t>
            </a:r>
          </a:p>
          <a:p>
            <a:pPr lvl="1"/>
            <a:r>
              <a:rPr lang="en-US" dirty="0"/>
              <a:t>Computed by the sender using congestion control algorithm</a:t>
            </a:r>
          </a:p>
          <a:p>
            <a:pPr lvl="4"/>
            <a:endParaRPr lang="en-US" dirty="0"/>
          </a:p>
          <a:p>
            <a:r>
              <a:rPr lang="en-US" dirty="0"/>
              <a:t>Flow control window: </a:t>
            </a:r>
            <a:r>
              <a:rPr lang="en-US" dirty="0" err="1"/>
              <a:t>AdvertisedWindow</a:t>
            </a:r>
            <a:r>
              <a:rPr lang="en-US" dirty="0"/>
              <a:t> (RWND) </a:t>
            </a:r>
          </a:p>
          <a:p>
            <a:pPr lvl="1"/>
            <a:r>
              <a:rPr lang="en-US" dirty="0"/>
              <a:t>How many bytes can be sent without overflowing receiver’s buffers</a:t>
            </a:r>
          </a:p>
          <a:p>
            <a:pPr lvl="1"/>
            <a:r>
              <a:rPr lang="en-US" dirty="0"/>
              <a:t>Determined by the receiver and reported to the sender</a:t>
            </a:r>
          </a:p>
          <a:p>
            <a:pPr lvl="4"/>
            <a:endParaRPr lang="en-US" dirty="0"/>
          </a:p>
          <a:p>
            <a:r>
              <a:rPr lang="en-US" dirty="0"/>
              <a:t>Sender-side window = minimum{CWND, RWND}</a:t>
            </a:r>
          </a:p>
          <a:p>
            <a:pPr lvl="1"/>
            <a:r>
              <a:rPr lang="en-US" dirty="0"/>
              <a:t>Assume for this lecture that RWND &gt;&gt; CWND</a:t>
            </a:r>
          </a:p>
          <a:p>
            <a:endParaRPr lang="en-US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1773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39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lecture will talk about CWND in units of MSS </a:t>
            </a:r>
          </a:p>
          <a:p>
            <a:pPr lvl="1"/>
            <a:r>
              <a:rPr lang="en-US" dirty="0" smtClean="0"/>
              <a:t>(Recall MSS: Maximum </a:t>
            </a:r>
            <a:r>
              <a:rPr lang="en-US" dirty="0"/>
              <a:t>Segment Size, the amount of payload data in a TCP </a:t>
            </a:r>
            <a:r>
              <a:rPr lang="en-US" dirty="0" smtClean="0"/>
              <a:t>packet)</a:t>
            </a:r>
          </a:p>
          <a:p>
            <a:pPr lvl="1"/>
            <a:r>
              <a:rPr lang="en-US" dirty="0"/>
              <a:t>This is only for pedagogical purposes</a:t>
            </a:r>
          </a:p>
          <a:p>
            <a:pPr lvl="1"/>
            <a:endParaRPr lang="en-US" sz="2000" dirty="0" smtClean="0"/>
          </a:p>
          <a:p>
            <a:pPr lvl="3"/>
            <a:endParaRPr lang="en-US" sz="1600" dirty="0" smtClean="0"/>
          </a:p>
          <a:p>
            <a:r>
              <a:rPr lang="en-US" dirty="0" smtClean="0"/>
              <a:t>Keep in mind that real implementations maintain CWND in bytes</a:t>
            </a:r>
          </a:p>
        </p:txBody>
      </p:sp>
    </p:spTree>
    <p:extLst>
      <p:ext uri="{BB962C8B-B14F-4D97-AF65-F5344CB8AC3E}">
        <p14:creationId xmlns:p14="http://schemas.microsoft.com/office/powerpoint/2010/main" val="212668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Basics of TCP Congestion Control</a:t>
            </a:r>
          </a:p>
        </p:txBody>
      </p:sp>
      <p:sp>
        <p:nvSpPr>
          <p:cNvPr id="959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Congestion </a:t>
            </a:r>
            <a:r>
              <a:rPr lang="en-US" dirty="0">
                <a:latin typeface="Arial" charset="0"/>
              </a:rPr>
              <a:t>window (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CWND</a:t>
            </a:r>
            <a:r>
              <a:rPr lang="en-US" dirty="0">
                <a:latin typeface="Arial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Maximum # of unacknowledged bytes to have in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flight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Rate ~ CWND/RTT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Adapting </a:t>
            </a:r>
            <a:r>
              <a:rPr lang="en-US" dirty="0">
                <a:latin typeface="Arial" charset="0"/>
              </a:rPr>
              <a:t>the congestion window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Increase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upon lack of congestion: optimistic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exploration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Decrease upon detecting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congestion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But how do you detect congestion?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860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B0E237B-A9DE-9448-B0E7-0A7316DA9E38}" type="slidenum">
              <a:rPr lang="en-US" sz="1400" b="0">
                <a:latin typeface="Times New Roman" charset="0"/>
              </a:rPr>
              <a:pPr eaLnBrk="1" hangingPunct="1"/>
              <a:t>12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7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949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Detecting Congestion</a:t>
            </a:r>
          </a:p>
        </p:txBody>
      </p:sp>
      <p:sp>
        <p:nvSpPr>
          <p:cNvPr id="961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Network </a:t>
            </a:r>
            <a:r>
              <a:rPr lang="en-US" dirty="0">
                <a:latin typeface="Arial" charset="0"/>
              </a:rPr>
              <a:t>could tell </a:t>
            </a:r>
            <a:r>
              <a:rPr lang="en-US" dirty="0" smtClean="0">
                <a:latin typeface="Arial" charset="0"/>
              </a:rPr>
              <a:t>source (</a:t>
            </a:r>
            <a:r>
              <a:rPr lang="en-US" dirty="0">
                <a:latin typeface="Arial" charset="0"/>
              </a:rPr>
              <a:t>ICMP Source Quench)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Risky, because during times of overload the signal itself could be dropped (and add to congestion)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!</a:t>
            </a:r>
          </a:p>
          <a:p>
            <a:pPr lvl="2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</a:rPr>
              <a:t>Packet delays go up (knee of load-delay curve)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Tricky: noisy signal (delay often varies considerably) 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lvl="2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b="1" dirty="0">
                <a:latin typeface="Arial" charset="0"/>
              </a:rPr>
              <a:t>Packet loss</a:t>
            </a:r>
          </a:p>
          <a:p>
            <a:pPr lvl="1">
              <a:buClr>
                <a:schemeClr val="tx2"/>
              </a:buClr>
            </a:pPr>
            <a:r>
              <a:rPr lang="en-US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Fail-safe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signal that TCP already has to detect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Complication: non-congestive loss (checksum errors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Complication: reordered packets look like congestion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065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4C6D3FF-EF17-664B-B274-48CDDA9D7320}" type="slidenum">
              <a:rPr lang="en-US" sz="1400" b="0">
                <a:latin typeface="Times New Roman" charset="0"/>
              </a:rPr>
              <a:pPr eaLnBrk="1" hangingPunct="1"/>
              <a:t>13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98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153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All Losses the Same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Duplicate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ACKs: isolated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loss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Still getting ACKs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Timeout: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possible disaster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Not enough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dupacks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Must have suffered several losses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7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How to Adjust CWND?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Consequences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of over-sized window much worse than having an under-sized window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Over-sized window: packets dropped and retransmitted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Under-sized window: somewhat lower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throughput</a:t>
            </a:r>
          </a:p>
          <a:p>
            <a:pPr lvl="1"/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Approach: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Gentle increase when uncongested (exploration)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Rapid decrease when congested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3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270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237CBEE-4F61-1F4A-B0B4-309853BE90EB}" type="slidenum">
              <a:rPr lang="en-US" sz="1400" b="0">
                <a:latin typeface="Times New Roman" charset="0"/>
              </a:rPr>
              <a:pPr eaLnBrk="1" hangingPunct="1"/>
              <a:t>15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21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adjust CWND?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Upon receipt of an ACK (assume for single MSS)</a:t>
            </a:r>
          </a:p>
          <a:p>
            <a:endParaRPr lang="en-US" dirty="0"/>
          </a:p>
          <a:p>
            <a:r>
              <a:rPr lang="en-US" dirty="0" smtClean="0"/>
              <a:t>Upon receipt of a 3rd </a:t>
            </a:r>
            <a:r>
              <a:rPr lang="en-US" dirty="0" err="1" smtClean="0"/>
              <a:t>DupACK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Upon a timeout?</a:t>
            </a:r>
          </a:p>
          <a:p>
            <a:endParaRPr lang="en-US" dirty="0"/>
          </a:p>
          <a:p>
            <a:r>
              <a:rPr lang="en-US" dirty="0" smtClean="0"/>
              <a:t>Design it yourself!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705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Possible </a:t>
            </a:r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 #1:</a:t>
            </a:r>
          </a:p>
          <a:p>
            <a:pPr lvl="1"/>
            <a:r>
              <a:rPr lang="en-US" dirty="0" smtClean="0"/>
              <a:t>ACK: 		CWND → 2 CWND</a:t>
            </a:r>
          </a:p>
          <a:p>
            <a:pPr lvl="1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</a:t>
            </a:r>
            <a:r>
              <a:rPr lang="en-US" dirty="0" err="1" smtClean="0"/>
              <a:t>DupACK</a:t>
            </a:r>
            <a:r>
              <a:rPr lang="en-US" dirty="0" smtClean="0"/>
              <a:t>: 	CWND </a:t>
            </a:r>
            <a:r>
              <a:rPr lang="en-US" dirty="0"/>
              <a:t>→ </a:t>
            </a:r>
            <a:r>
              <a:rPr lang="en-US" dirty="0" smtClean="0"/>
              <a:t>CWND/2</a:t>
            </a:r>
          </a:p>
          <a:p>
            <a:pPr lvl="1"/>
            <a:r>
              <a:rPr lang="en-US" dirty="0" smtClean="0"/>
              <a:t>Timeout:	CWND </a:t>
            </a:r>
            <a:r>
              <a:rPr lang="en-US" dirty="0"/>
              <a:t>→ </a:t>
            </a:r>
            <a:r>
              <a:rPr lang="en-US" dirty="0" smtClean="0"/>
              <a:t>CWND/2</a:t>
            </a:r>
          </a:p>
          <a:p>
            <a:pPr lvl="1"/>
            <a:endParaRPr lang="en-US" dirty="0"/>
          </a:p>
          <a:p>
            <a:r>
              <a:rPr lang="en-US" dirty="0"/>
              <a:t>Option </a:t>
            </a:r>
            <a:r>
              <a:rPr lang="en-US" dirty="0" smtClean="0"/>
              <a:t>#2:</a:t>
            </a:r>
            <a:endParaRPr lang="en-US" dirty="0"/>
          </a:p>
          <a:p>
            <a:pPr lvl="1"/>
            <a:r>
              <a:rPr lang="en-US" dirty="0"/>
              <a:t>ACK: 		CWND → </a:t>
            </a:r>
            <a:r>
              <a:rPr lang="en-US" dirty="0" smtClean="0"/>
              <a:t>CWND + 1 MSS</a:t>
            </a:r>
            <a:endParaRPr lang="en-US" dirty="0"/>
          </a:p>
          <a:p>
            <a:pPr lvl="1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</a:t>
            </a:r>
            <a:r>
              <a:rPr lang="en-US" dirty="0" err="1"/>
              <a:t>DupACK</a:t>
            </a:r>
            <a:r>
              <a:rPr lang="en-US" dirty="0"/>
              <a:t>: 	CWND → </a:t>
            </a:r>
            <a:r>
              <a:rPr lang="en-US" dirty="0" smtClean="0"/>
              <a:t>CWND</a:t>
            </a:r>
            <a:r>
              <a:rPr lang="en-US" dirty="0"/>
              <a:t>  </a:t>
            </a:r>
            <a:r>
              <a:rPr lang="en-US" dirty="0" smtClean="0"/>
              <a:t>-  2 MSS</a:t>
            </a:r>
            <a:endParaRPr lang="en-US" dirty="0"/>
          </a:p>
          <a:p>
            <a:pPr lvl="1"/>
            <a:r>
              <a:rPr lang="en-US" dirty="0"/>
              <a:t>Timeout:	CWND → </a:t>
            </a:r>
            <a:r>
              <a:rPr lang="en-US" dirty="0" smtClean="0"/>
              <a:t>CWND/2</a:t>
            </a:r>
          </a:p>
          <a:p>
            <a:pPr lvl="1"/>
            <a:endParaRPr lang="en-US" dirty="0"/>
          </a:p>
          <a:p>
            <a:r>
              <a:rPr lang="en-US" dirty="0" smtClean="0"/>
              <a:t>Many other answers.  What do you think?</a:t>
            </a:r>
          </a:p>
          <a:p>
            <a:pPr lvl="1"/>
            <a:r>
              <a:rPr lang="en-US" dirty="0" smtClean="0"/>
              <a:t>And why?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69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Additive Increase, </a:t>
            </a:r>
            <a:r>
              <a:rPr lang="en-US" dirty="0" err="1" smtClean="0"/>
              <a:t>Mult</a:t>
            </a:r>
            <a:r>
              <a:rPr lang="en-US" dirty="0" smtClean="0"/>
              <a:t>. Dec.: AIMD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Additive increase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On </a:t>
            </a: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success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of last 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window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of data, increase </a:t>
            </a: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by one </a:t>
            </a:r>
            <a:r>
              <a:rPr lang="en-US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MSS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That is, if W packets in a row have been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ACKed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, I can increase W by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one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i.e., +1/W per ACK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</a:rPr>
              <a:t>Multiplicative decrease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On loss of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packet detected by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dupacks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divide congestion window in </a:t>
            </a:r>
            <a:r>
              <a:rPr lang="en-US" b="1" u="sng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half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ACK: 		CWND → CWND + 1/CWND</a:t>
            </a:r>
          </a:p>
          <a:p>
            <a:pPr lvl="1"/>
            <a:r>
              <a:rPr lang="en-US" dirty="0" smtClean="0"/>
              <a:t>(when CWND measured in MSSs)</a:t>
            </a:r>
          </a:p>
          <a:p>
            <a:pPr lvl="1"/>
            <a:r>
              <a:rPr lang="en-US" dirty="0"/>
              <a:t>CWND → CWND + </a:t>
            </a:r>
            <a:r>
              <a:rPr lang="en-US" dirty="0" err="1" smtClean="0"/>
              <a:t>MSSx</a:t>
            </a:r>
            <a:r>
              <a:rPr lang="en-US" dirty="0" smtClean="0"/>
              <a:t>[MSS/CWND] (in bytes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NOTE: after a full window, CWND increases by 1 MSS</a:t>
            </a:r>
          </a:p>
          <a:p>
            <a:pPr lvl="1"/>
            <a:r>
              <a:rPr lang="en-US" dirty="0" smtClean="0"/>
              <a:t>Thus, CWND increases by 1 MSS per RTT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</a:t>
            </a:r>
            <a:r>
              <a:rPr lang="en-US" dirty="0" err="1" smtClean="0"/>
              <a:t>DupACK</a:t>
            </a:r>
            <a:r>
              <a:rPr lang="en-US" dirty="0" smtClean="0"/>
              <a:t>: 	CWND </a:t>
            </a:r>
            <a:r>
              <a:rPr lang="en-US" dirty="0"/>
              <a:t>→ </a:t>
            </a:r>
            <a:r>
              <a:rPr lang="en-US" dirty="0" smtClean="0"/>
              <a:t>CWND/2</a:t>
            </a:r>
          </a:p>
          <a:p>
            <a:endParaRPr lang="en-US" dirty="0" smtClean="0"/>
          </a:p>
          <a:p>
            <a:r>
              <a:rPr lang="en-US" dirty="0" smtClean="0"/>
              <a:t>Special case </a:t>
            </a:r>
            <a:r>
              <a:rPr lang="en-US" dirty="0" err="1" smtClean="0"/>
              <a:t>ofTimeout</a:t>
            </a:r>
            <a:r>
              <a:rPr lang="en-US" dirty="0" smtClean="0"/>
              <a:t>:	</a:t>
            </a:r>
            <a:r>
              <a:rPr lang="en-US" dirty="0" smtClean="0"/>
              <a:t>CWND </a:t>
            </a:r>
            <a:r>
              <a:rPr lang="en-US" dirty="0"/>
              <a:t>→ </a:t>
            </a:r>
            <a:r>
              <a:rPr lang="en-US" dirty="0" smtClean="0"/>
              <a:t>1 MSS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504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623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894" y="2967335"/>
            <a:ext cx="84882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Ssssshhhhhhhhhhhhhhh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860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Leads to the TCP </a:t>
            </a:r>
            <a:r>
              <a:rPr lang="ja-JP" altLang="en-US">
                <a:latin typeface="Helvetic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>
                <a:latin typeface="Helvetica" charset="0"/>
                <a:ea typeface="ＭＳ Ｐゴシック" charset="0"/>
                <a:cs typeface="ＭＳ Ｐゴシック" charset="0"/>
              </a:rPr>
              <a:t>Sawtooth</a:t>
            </a:r>
            <a:r>
              <a:rPr lang="ja-JP" altLang="en-US">
                <a:latin typeface="Helvetica" charset="0"/>
                <a:ea typeface="ＭＳ Ｐゴシック" charset="0"/>
                <a:cs typeface="ＭＳ Ｐゴシック" charset="0"/>
              </a:rPr>
              <a:t>”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475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1E5D4A7-20C3-D743-965A-22410DB007B4}" type="slidenum">
              <a:rPr lang="en-US" sz="1400" b="0">
                <a:latin typeface="Times New Roman" charset="0"/>
              </a:rPr>
              <a:pPr eaLnBrk="1" hangingPunct="1"/>
              <a:t>20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74755" name="Freeform 3"/>
          <p:cNvSpPr>
            <a:spLocks/>
          </p:cNvSpPr>
          <p:nvPr/>
        </p:nvSpPr>
        <p:spPr bwMode="auto">
          <a:xfrm>
            <a:off x="1143000" y="2286000"/>
            <a:ext cx="7010400" cy="31242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56" name="Freeform 4"/>
          <p:cNvSpPr>
            <a:spLocks/>
          </p:cNvSpPr>
          <p:nvPr/>
        </p:nvSpPr>
        <p:spPr bwMode="auto">
          <a:xfrm>
            <a:off x="1143000" y="3429000"/>
            <a:ext cx="7162800" cy="1981200"/>
          </a:xfrm>
          <a:custGeom>
            <a:avLst/>
            <a:gdLst>
              <a:gd name="T0" fmla="*/ 0 w 4512"/>
              <a:gd name="T1" fmla="*/ 2147483647 h 1248"/>
              <a:gd name="T2" fmla="*/ 2147483647 w 4512"/>
              <a:gd name="T3" fmla="*/ 2147483647 h 1248"/>
              <a:gd name="T4" fmla="*/ 2147483647 w 4512"/>
              <a:gd name="T5" fmla="*/ 2147483647 h 1248"/>
              <a:gd name="T6" fmla="*/ 2147483647 w 4512"/>
              <a:gd name="T7" fmla="*/ 2147483647 h 1248"/>
              <a:gd name="T8" fmla="*/ 2147483647 w 4512"/>
              <a:gd name="T9" fmla="*/ 2147483647 h 1248"/>
              <a:gd name="T10" fmla="*/ 2147483647 w 4512"/>
              <a:gd name="T11" fmla="*/ 0 h 1248"/>
              <a:gd name="T12" fmla="*/ 2147483647 w 4512"/>
              <a:gd name="T13" fmla="*/ 2147483647 h 1248"/>
              <a:gd name="T14" fmla="*/ 2147483647 w 4512"/>
              <a:gd name="T15" fmla="*/ 2147483647 h 1248"/>
              <a:gd name="T16" fmla="*/ 2147483647 w 4512"/>
              <a:gd name="T17" fmla="*/ 2147483647 h 1248"/>
              <a:gd name="T18" fmla="*/ 2147483647 w 4512"/>
              <a:gd name="T19" fmla="*/ 2147483647 h 1248"/>
              <a:gd name="T20" fmla="*/ 2147483647 w 4512"/>
              <a:gd name="T21" fmla="*/ 2147483647 h 1248"/>
              <a:gd name="T22" fmla="*/ 2147483647 w 4512"/>
              <a:gd name="T23" fmla="*/ 2147483647 h 124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512"/>
              <a:gd name="T37" fmla="*/ 0 h 1248"/>
              <a:gd name="T38" fmla="*/ 4512 w 4512"/>
              <a:gd name="T39" fmla="*/ 1248 h 124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512" h="1248">
                <a:moveTo>
                  <a:pt x="0" y="1248"/>
                </a:moveTo>
                <a:lnTo>
                  <a:pt x="1152" y="336"/>
                </a:lnTo>
                <a:lnTo>
                  <a:pt x="1152" y="816"/>
                </a:lnTo>
                <a:lnTo>
                  <a:pt x="1536" y="528"/>
                </a:lnTo>
                <a:lnTo>
                  <a:pt x="1536" y="960"/>
                </a:lnTo>
                <a:lnTo>
                  <a:pt x="2832" y="0"/>
                </a:lnTo>
                <a:lnTo>
                  <a:pt x="2832" y="720"/>
                </a:lnTo>
                <a:lnTo>
                  <a:pt x="3504" y="240"/>
                </a:lnTo>
                <a:lnTo>
                  <a:pt x="3504" y="864"/>
                </a:lnTo>
                <a:lnTo>
                  <a:pt x="4224" y="288"/>
                </a:lnTo>
                <a:lnTo>
                  <a:pt x="4224" y="816"/>
                </a:lnTo>
                <a:lnTo>
                  <a:pt x="4512" y="576"/>
                </a:ln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7123113" y="5334000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t</a:t>
            </a:r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569913" y="1752600"/>
            <a:ext cx="1182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Window</a:t>
            </a:r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>
            <a:off x="3733800" y="495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0" name="Line 8"/>
          <p:cNvSpPr>
            <a:spLocks noChangeShapeType="1"/>
          </p:cNvSpPr>
          <p:nvPr/>
        </p:nvSpPr>
        <p:spPr bwMode="auto">
          <a:xfrm>
            <a:off x="3733800" y="4267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>
            <a:off x="3962400" y="4267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2" name="Text Box 10"/>
          <p:cNvSpPr txBox="1">
            <a:spLocks noChangeArrowheads="1"/>
          </p:cNvSpPr>
          <p:nvPr/>
        </p:nvSpPr>
        <p:spPr bwMode="auto">
          <a:xfrm>
            <a:off x="4175125" y="4465638"/>
            <a:ext cx="1093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Comic Sans MS" charset="0"/>
              </a:rPr>
              <a:t>halved</a:t>
            </a:r>
          </a:p>
        </p:txBody>
      </p:sp>
      <p:sp>
        <p:nvSpPr>
          <p:cNvPr id="74763" name="Line 11"/>
          <p:cNvSpPr>
            <a:spLocks noChangeShapeType="1"/>
          </p:cNvSpPr>
          <p:nvPr/>
        </p:nvSpPr>
        <p:spPr bwMode="auto">
          <a:xfrm>
            <a:off x="2971800" y="3048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4" name="Line 12"/>
          <p:cNvSpPr>
            <a:spLocks noChangeShapeType="1"/>
          </p:cNvSpPr>
          <p:nvPr/>
        </p:nvSpPr>
        <p:spPr bwMode="auto">
          <a:xfrm>
            <a:off x="3581400" y="32766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5" name="Line 13"/>
          <p:cNvSpPr>
            <a:spLocks noChangeShapeType="1"/>
          </p:cNvSpPr>
          <p:nvPr/>
        </p:nvSpPr>
        <p:spPr bwMode="auto">
          <a:xfrm>
            <a:off x="5638800" y="25146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6" name="Line 14"/>
          <p:cNvSpPr>
            <a:spLocks noChangeShapeType="1"/>
          </p:cNvSpPr>
          <p:nvPr/>
        </p:nvSpPr>
        <p:spPr bwMode="auto">
          <a:xfrm>
            <a:off x="6705600" y="28956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7" name="Line 15"/>
          <p:cNvSpPr>
            <a:spLocks noChangeShapeType="1"/>
          </p:cNvSpPr>
          <p:nvPr/>
        </p:nvSpPr>
        <p:spPr bwMode="auto">
          <a:xfrm>
            <a:off x="7848600" y="2971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8" name="Text Box 16"/>
          <p:cNvSpPr txBox="1">
            <a:spLocks noChangeArrowheads="1"/>
          </p:cNvSpPr>
          <p:nvPr/>
        </p:nvSpPr>
        <p:spPr bwMode="auto">
          <a:xfrm>
            <a:off x="2498725" y="2660650"/>
            <a:ext cx="809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Comic Sans MS" charset="0"/>
              </a:rPr>
              <a:t>Loss</a:t>
            </a:r>
          </a:p>
        </p:txBody>
      </p:sp>
    </p:spTree>
    <p:extLst>
      <p:ext uri="{BB962C8B-B14F-4D97-AF65-F5344CB8AC3E}">
        <p14:creationId xmlns:p14="http://schemas.microsoft.com/office/powerpoint/2010/main" val="112280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449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Slow-Start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9571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In what follows refer to </a:t>
            </a:r>
            <a:r>
              <a:rPr lang="en-US" dirty="0" err="1">
                <a:latin typeface="Arial" charset="0"/>
              </a:rPr>
              <a:t>cwnd</a:t>
            </a:r>
            <a:r>
              <a:rPr lang="en-US" dirty="0">
                <a:latin typeface="Arial" charset="0"/>
              </a:rPr>
              <a:t> in units of MSS</a:t>
            </a:r>
          </a:p>
        </p:txBody>
      </p:sp>
      <p:sp>
        <p:nvSpPr>
          <p:cNvPr id="1095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B8FBB6F-1854-7946-989E-03D5DDDCB547}" type="slidenum">
              <a:rPr lang="en-US" sz="1400" b="0">
                <a:latin typeface="Times New Roman" charset="0"/>
              </a:rPr>
              <a:pPr eaLnBrk="1" hangingPunct="1"/>
              <a:t>22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29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AIMD Starts Too Slowly!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680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CA1C2E3-BF5B-0742-A879-24531B612FDE}" type="slidenum">
              <a:rPr lang="en-US" sz="1400" b="0">
                <a:latin typeface="Times New Roman" charset="0"/>
              </a:rPr>
              <a:pPr eaLnBrk="1" hangingPunct="1"/>
              <a:t>23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76803" name="Freeform 3"/>
          <p:cNvSpPr>
            <a:spLocks/>
          </p:cNvSpPr>
          <p:nvPr/>
        </p:nvSpPr>
        <p:spPr bwMode="auto">
          <a:xfrm>
            <a:off x="1143000" y="2713038"/>
            <a:ext cx="7010400" cy="31242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04" name="Freeform 4"/>
          <p:cNvSpPr>
            <a:spLocks/>
          </p:cNvSpPr>
          <p:nvPr/>
        </p:nvSpPr>
        <p:spPr bwMode="auto">
          <a:xfrm>
            <a:off x="1143000" y="3856038"/>
            <a:ext cx="7162800" cy="1981200"/>
          </a:xfrm>
          <a:custGeom>
            <a:avLst/>
            <a:gdLst>
              <a:gd name="T0" fmla="*/ 0 w 4512"/>
              <a:gd name="T1" fmla="*/ 2147483647 h 1248"/>
              <a:gd name="T2" fmla="*/ 2147483647 w 4512"/>
              <a:gd name="T3" fmla="*/ 2147483647 h 1248"/>
              <a:gd name="T4" fmla="*/ 2147483647 w 4512"/>
              <a:gd name="T5" fmla="*/ 2147483647 h 1248"/>
              <a:gd name="T6" fmla="*/ 2147483647 w 4512"/>
              <a:gd name="T7" fmla="*/ 2147483647 h 1248"/>
              <a:gd name="T8" fmla="*/ 2147483647 w 4512"/>
              <a:gd name="T9" fmla="*/ 2147483647 h 1248"/>
              <a:gd name="T10" fmla="*/ 2147483647 w 4512"/>
              <a:gd name="T11" fmla="*/ 0 h 1248"/>
              <a:gd name="T12" fmla="*/ 2147483647 w 4512"/>
              <a:gd name="T13" fmla="*/ 2147483647 h 1248"/>
              <a:gd name="T14" fmla="*/ 2147483647 w 4512"/>
              <a:gd name="T15" fmla="*/ 2147483647 h 1248"/>
              <a:gd name="T16" fmla="*/ 2147483647 w 4512"/>
              <a:gd name="T17" fmla="*/ 2147483647 h 1248"/>
              <a:gd name="T18" fmla="*/ 2147483647 w 4512"/>
              <a:gd name="T19" fmla="*/ 2147483647 h 1248"/>
              <a:gd name="T20" fmla="*/ 2147483647 w 4512"/>
              <a:gd name="T21" fmla="*/ 2147483647 h 1248"/>
              <a:gd name="T22" fmla="*/ 2147483647 w 4512"/>
              <a:gd name="T23" fmla="*/ 2147483647 h 124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512"/>
              <a:gd name="T37" fmla="*/ 0 h 1248"/>
              <a:gd name="T38" fmla="*/ 4512 w 4512"/>
              <a:gd name="T39" fmla="*/ 1248 h 124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512" h="1248">
                <a:moveTo>
                  <a:pt x="0" y="1248"/>
                </a:moveTo>
                <a:lnTo>
                  <a:pt x="1152" y="336"/>
                </a:lnTo>
                <a:lnTo>
                  <a:pt x="1152" y="816"/>
                </a:lnTo>
                <a:lnTo>
                  <a:pt x="1536" y="528"/>
                </a:lnTo>
                <a:lnTo>
                  <a:pt x="1536" y="960"/>
                </a:lnTo>
                <a:lnTo>
                  <a:pt x="2832" y="0"/>
                </a:lnTo>
                <a:lnTo>
                  <a:pt x="2832" y="720"/>
                </a:lnTo>
                <a:lnTo>
                  <a:pt x="3504" y="240"/>
                </a:lnTo>
                <a:lnTo>
                  <a:pt x="3504" y="864"/>
                </a:lnTo>
                <a:lnTo>
                  <a:pt x="4224" y="288"/>
                </a:lnTo>
                <a:lnTo>
                  <a:pt x="4224" y="816"/>
                </a:lnTo>
                <a:lnTo>
                  <a:pt x="4512" y="576"/>
                </a:ln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7123113" y="5761038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t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569913" y="2179638"/>
            <a:ext cx="1182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Window</a:t>
            </a:r>
          </a:p>
        </p:txBody>
      </p:sp>
      <p:sp>
        <p:nvSpPr>
          <p:cNvPr id="76807" name="Line 7"/>
          <p:cNvSpPr>
            <a:spLocks noChangeShapeType="1"/>
          </p:cNvSpPr>
          <p:nvPr/>
        </p:nvSpPr>
        <p:spPr bwMode="auto">
          <a:xfrm>
            <a:off x="3733800" y="53800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08" name="Line 8"/>
          <p:cNvSpPr>
            <a:spLocks noChangeShapeType="1"/>
          </p:cNvSpPr>
          <p:nvPr/>
        </p:nvSpPr>
        <p:spPr bwMode="auto">
          <a:xfrm>
            <a:off x="3733800" y="46942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09" name="Line 9"/>
          <p:cNvSpPr>
            <a:spLocks noChangeShapeType="1"/>
          </p:cNvSpPr>
          <p:nvPr/>
        </p:nvSpPr>
        <p:spPr bwMode="auto">
          <a:xfrm>
            <a:off x="3962400" y="469423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0" name="Line 10"/>
          <p:cNvSpPr>
            <a:spLocks noChangeShapeType="1"/>
          </p:cNvSpPr>
          <p:nvPr/>
        </p:nvSpPr>
        <p:spPr bwMode="auto">
          <a:xfrm>
            <a:off x="2971800" y="3475038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1" name="Line 11"/>
          <p:cNvSpPr>
            <a:spLocks noChangeShapeType="1"/>
          </p:cNvSpPr>
          <p:nvPr/>
        </p:nvSpPr>
        <p:spPr bwMode="auto">
          <a:xfrm>
            <a:off x="3581400" y="3703638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2" name="Line 12"/>
          <p:cNvSpPr>
            <a:spLocks noChangeShapeType="1"/>
          </p:cNvSpPr>
          <p:nvPr/>
        </p:nvSpPr>
        <p:spPr bwMode="auto">
          <a:xfrm>
            <a:off x="5638800" y="2941638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3" name="Line 13"/>
          <p:cNvSpPr>
            <a:spLocks noChangeShapeType="1"/>
          </p:cNvSpPr>
          <p:nvPr/>
        </p:nvSpPr>
        <p:spPr bwMode="auto">
          <a:xfrm>
            <a:off x="6705600" y="3322638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4" name="Line 14"/>
          <p:cNvSpPr>
            <a:spLocks noChangeShapeType="1"/>
          </p:cNvSpPr>
          <p:nvPr/>
        </p:nvSpPr>
        <p:spPr bwMode="auto">
          <a:xfrm>
            <a:off x="7848600" y="3398838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5" name="AutoShape 15"/>
          <p:cNvSpPr>
            <a:spLocks noChangeArrowheads="1"/>
          </p:cNvSpPr>
          <p:nvPr/>
        </p:nvSpPr>
        <p:spPr bwMode="auto">
          <a:xfrm>
            <a:off x="2266950" y="5661025"/>
            <a:ext cx="2343150" cy="609600"/>
          </a:xfrm>
          <a:prstGeom prst="wedgeRectCallout">
            <a:avLst>
              <a:gd name="adj1" fmla="val -64972"/>
              <a:gd name="adj2" fmla="val -111718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0">
                <a:latin typeface="Comic Sans MS" charset="0"/>
              </a:rPr>
              <a:t>It could take a long time to get started!</a:t>
            </a:r>
          </a:p>
        </p:txBody>
      </p:sp>
      <p:sp>
        <p:nvSpPr>
          <p:cNvPr id="76816" name="Text Box 16"/>
          <p:cNvSpPr txBox="1">
            <a:spLocks noChangeArrowheads="1"/>
          </p:cNvSpPr>
          <p:nvPr/>
        </p:nvSpPr>
        <p:spPr bwMode="auto">
          <a:xfrm>
            <a:off x="496888" y="1277938"/>
            <a:ext cx="8228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CC0000"/>
                </a:solidFill>
                <a:latin typeface="Arial" charset="0"/>
              </a:rPr>
              <a:t>Need to start with a small CWND to avoid overloading the network.</a:t>
            </a:r>
          </a:p>
        </p:txBody>
      </p:sp>
    </p:spTree>
    <p:extLst>
      <p:ext uri="{BB962C8B-B14F-4D97-AF65-F5344CB8AC3E}">
        <p14:creationId xmlns:p14="http://schemas.microsoft.com/office/powerpoint/2010/main" val="80966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Helvetica" charset="0"/>
                <a:ea typeface="ＭＳ Ｐゴシック" charset="0"/>
                <a:cs typeface="ＭＳ Ｐゴシック" charset="0"/>
              </a:rPr>
              <a:t>Bandwidth Discovery with Slow Start</a:t>
            </a:r>
            <a:endParaRPr lang="en-US" sz="36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9571" name="Subtit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Goal: estimate available bandwidth </a:t>
            </a:r>
          </a:p>
          <a:p>
            <a:pPr lvl="1"/>
            <a:r>
              <a:rPr lang="en-US" dirty="0" smtClean="0">
                <a:latin typeface="Arial" charset="0"/>
              </a:rPr>
              <a:t>start slow (for safety) </a:t>
            </a:r>
          </a:p>
          <a:p>
            <a:pPr lvl="1"/>
            <a:r>
              <a:rPr lang="en-US" dirty="0" smtClean="0">
                <a:latin typeface="Arial" charset="0"/>
              </a:rPr>
              <a:t>but ramp up quickly (for efficiency) </a:t>
            </a: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Consider</a:t>
            </a:r>
          </a:p>
          <a:p>
            <a:pPr lvl="1"/>
            <a:r>
              <a:rPr lang="en-US" dirty="0" smtClean="0"/>
              <a:t>RTT </a:t>
            </a:r>
            <a:r>
              <a:rPr lang="en-US" dirty="0"/>
              <a:t>= 100ms, MSS=</a:t>
            </a:r>
            <a:r>
              <a:rPr lang="en-US" dirty="0" smtClean="0"/>
              <a:t>1000bytes</a:t>
            </a:r>
          </a:p>
          <a:p>
            <a:pPr lvl="1"/>
            <a:r>
              <a:rPr lang="en-US" dirty="0" smtClean="0"/>
              <a:t>Window size to fill 1Mbps of BW = 12.5 packets</a:t>
            </a:r>
          </a:p>
          <a:p>
            <a:pPr lvl="1"/>
            <a:r>
              <a:rPr lang="en-US" dirty="0" smtClean="0"/>
              <a:t>Window size to fill</a:t>
            </a:r>
            <a:r>
              <a:rPr lang="en-US" i="1" dirty="0" smtClean="0"/>
              <a:t> </a:t>
            </a:r>
            <a:r>
              <a:rPr lang="en-US" dirty="0" smtClean="0"/>
              <a:t>1Gbps = 12,500 packets</a:t>
            </a:r>
          </a:p>
          <a:p>
            <a:pPr lvl="2"/>
            <a:r>
              <a:rPr lang="en-US" dirty="0" smtClean="0"/>
              <a:t>With just AIMD, it takes 12500 RTTS to get to this window size!</a:t>
            </a:r>
          </a:p>
          <a:p>
            <a:pPr lvl="2"/>
            <a:r>
              <a:rPr lang="en-US" dirty="0" smtClean="0"/>
              <a:t>~21 minutes!</a:t>
            </a:r>
          </a:p>
          <a:p>
            <a:pPr lvl="2"/>
            <a:endParaRPr lang="en-US" dirty="0"/>
          </a:p>
          <a:p>
            <a:endParaRPr lang="en-US" dirty="0" smtClean="0">
              <a:latin typeface="Arial" charset="0"/>
            </a:endParaRPr>
          </a:p>
          <a:p>
            <a:pPr lvl="1"/>
            <a:endParaRPr lang="en-US" dirty="0" smtClean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9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Helvetic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>
                <a:latin typeface="Helvetica" charset="0"/>
                <a:ea typeface="ＭＳ Ｐゴシック" charset="0"/>
                <a:cs typeface="ＭＳ Ｐゴシック" charset="0"/>
              </a:rPr>
              <a:t>Slow Start</a:t>
            </a:r>
            <a:r>
              <a:rPr lang="ja-JP" altLang="en-US">
                <a:latin typeface="Helvetica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>
                <a:latin typeface="Helvetica" charset="0"/>
                <a:ea typeface="ＭＳ Ｐゴシック" charset="0"/>
                <a:cs typeface="ＭＳ Ｐゴシック" charset="0"/>
              </a:rPr>
              <a:t> Phase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3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Arial" charset="0"/>
              </a:rPr>
              <a:t>Start with a small congestion window</a:t>
            </a:r>
          </a:p>
          <a:p>
            <a:pPr lvl="1"/>
            <a:r>
              <a:rPr lang="en-US" sz="2800" dirty="0">
                <a:latin typeface="Arial" charset="0"/>
                <a:ea typeface="Arial" charset="0"/>
                <a:cs typeface="Arial" charset="0"/>
              </a:rPr>
              <a:t>Initially, CWND is 1 MSS</a:t>
            </a:r>
          </a:p>
          <a:p>
            <a:pPr lvl="1"/>
            <a:r>
              <a:rPr lang="en-US" sz="2800" dirty="0">
                <a:latin typeface="Arial" charset="0"/>
                <a:ea typeface="Arial" charset="0"/>
                <a:cs typeface="Arial" charset="0"/>
              </a:rPr>
              <a:t>So, initial sending rate is MSS/RTT</a:t>
            </a:r>
          </a:p>
          <a:p>
            <a:r>
              <a:rPr lang="en-US" sz="3200" dirty="0">
                <a:latin typeface="Arial" charset="0"/>
              </a:rPr>
              <a:t>That could be pretty wasteful</a:t>
            </a:r>
          </a:p>
          <a:p>
            <a:pPr lvl="1"/>
            <a:r>
              <a:rPr lang="en-US" sz="2800" dirty="0">
                <a:latin typeface="Arial" charset="0"/>
                <a:ea typeface="Arial" charset="0"/>
                <a:cs typeface="Arial" charset="0"/>
              </a:rPr>
              <a:t>Might be much less than the actual bandwidth</a:t>
            </a:r>
          </a:p>
          <a:p>
            <a:pPr lvl="1"/>
            <a:r>
              <a:rPr lang="en-US" sz="2800" dirty="0">
                <a:latin typeface="Arial" charset="0"/>
                <a:ea typeface="Arial" charset="0"/>
                <a:cs typeface="Arial" charset="0"/>
              </a:rPr>
              <a:t>Linear increase takes a long time to accelerate</a:t>
            </a:r>
          </a:p>
          <a:p>
            <a:pPr>
              <a:buClr>
                <a:schemeClr val="tx2"/>
              </a:buClr>
            </a:pPr>
            <a:r>
              <a:rPr lang="en-US" sz="3200" dirty="0">
                <a:solidFill>
                  <a:srgbClr val="0000FF"/>
                </a:solidFill>
                <a:latin typeface="Arial" charset="0"/>
              </a:rPr>
              <a:t>Slow-start</a:t>
            </a:r>
            <a:r>
              <a:rPr lang="en-US" sz="3200" dirty="0">
                <a:latin typeface="Arial" charset="0"/>
              </a:rPr>
              <a:t> phase (actually </a:t>
            </a:r>
            <a:r>
              <a:rPr lang="ja-JP" altLang="en-US" sz="3200" dirty="0">
                <a:latin typeface="Arial" charset="0"/>
              </a:rPr>
              <a:t>“</a:t>
            </a:r>
            <a:r>
              <a:rPr lang="en-US" altLang="ja-JP" sz="3200" dirty="0">
                <a:latin typeface="Arial" charset="0"/>
              </a:rPr>
              <a:t>fast start</a:t>
            </a:r>
            <a:r>
              <a:rPr lang="ja-JP" altLang="en-US" sz="3200" dirty="0">
                <a:latin typeface="Arial" charset="0"/>
              </a:rPr>
              <a:t>”</a:t>
            </a:r>
            <a:r>
              <a:rPr lang="en-US" altLang="ja-JP" sz="3200" dirty="0">
                <a:latin typeface="Arial" charset="0"/>
              </a:rPr>
              <a:t>)</a:t>
            </a:r>
          </a:p>
          <a:p>
            <a:pPr lvl="1"/>
            <a:r>
              <a:rPr lang="en-US" sz="2800" dirty="0">
                <a:latin typeface="Arial" charset="0"/>
                <a:ea typeface="Arial" charset="0"/>
                <a:cs typeface="Arial" charset="0"/>
              </a:rPr>
              <a:t>Sender starts at a slow rate (hence the name)</a:t>
            </a:r>
          </a:p>
          <a:p>
            <a:pPr lvl="1"/>
            <a:r>
              <a:rPr lang="en-US" sz="2800" dirty="0">
                <a:latin typeface="Arial" charset="0"/>
                <a:ea typeface="Arial" charset="0"/>
                <a:cs typeface="Arial" charset="0"/>
              </a:rPr>
              <a:t>… but increases </a:t>
            </a:r>
            <a:r>
              <a:rPr lang="en-US" sz="2800" b="1" dirty="0" smtClean="0">
                <a:latin typeface="Arial" charset="0"/>
                <a:ea typeface="Arial" charset="0"/>
                <a:cs typeface="Arial" charset="0"/>
              </a:rPr>
              <a:t>exponentially</a:t>
            </a: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until first loss</a:t>
            </a:r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884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94EB35C-7FE6-DE4E-84C0-B8A3587CC537}" type="slidenum">
              <a:rPr lang="en-US" sz="1400" b="0">
                <a:latin typeface="Times New Roman" charset="0"/>
              </a:rPr>
              <a:pPr eaLnBrk="1" hangingPunct="1"/>
              <a:t>25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17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2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Slow Start in Action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089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DBFE100-6529-FA40-8879-785F1D0B1319}" type="slidenum">
              <a:rPr lang="en-US" sz="1400" b="0">
                <a:latin typeface="Times New Roman" charset="0"/>
              </a:rPr>
              <a:pPr eaLnBrk="1" hangingPunct="1"/>
              <a:t>26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71600" y="1238250"/>
            <a:ext cx="6324600" cy="167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800" b="0">
                <a:latin typeface="Arial" charset="0"/>
              </a:rPr>
              <a:t>Double CWND per round-trip time</a:t>
            </a:r>
          </a:p>
          <a:p>
            <a:pPr algn="l">
              <a:lnSpc>
                <a:spcPct val="70000"/>
              </a:lnSpc>
            </a:pPr>
            <a:endParaRPr lang="en-US" sz="2800" b="0">
              <a:latin typeface="Arial" charset="0"/>
            </a:endParaRPr>
          </a:p>
          <a:p>
            <a:pPr algn="l"/>
            <a:r>
              <a:rPr lang="en-US" sz="2800" b="0">
                <a:latin typeface="Arial" charset="0"/>
              </a:rPr>
              <a:t>Simple implementation:</a:t>
            </a:r>
          </a:p>
          <a:p>
            <a:pPr algn="l"/>
            <a:r>
              <a:rPr lang="en-US" sz="2800" b="0">
                <a:latin typeface="Arial" charset="0"/>
              </a:rPr>
              <a:t>	on each ack, CWND += MSS</a:t>
            </a:r>
          </a:p>
        </p:txBody>
      </p:sp>
      <p:sp>
        <p:nvSpPr>
          <p:cNvPr id="80900" name="Line 4"/>
          <p:cNvSpPr>
            <a:spLocks noChangeShapeType="1"/>
          </p:cNvSpPr>
          <p:nvPr/>
        </p:nvSpPr>
        <p:spPr bwMode="auto">
          <a:xfrm>
            <a:off x="1371600" y="38862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1" name="Line 5"/>
          <p:cNvSpPr>
            <a:spLocks noChangeShapeType="1"/>
          </p:cNvSpPr>
          <p:nvPr/>
        </p:nvSpPr>
        <p:spPr bwMode="auto">
          <a:xfrm>
            <a:off x="1295400" y="57150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2262" name="Line 6"/>
          <p:cNvSpPr>
            <a:spLocks noChangeShapeType="1"/>
          </p:cNvSpPr>
          <p:nvPr/>
        </p:nvSpPr>
        <p:spPr bwMode="auto">
          <a:xfrm>
            <a:off x="1600200" y="3886200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2264" name="Line 8"/>
          <p:cNvSpPr>
            <a:spLocks noChangeShapeType="1"/>
          </p:cNvSpPr>
          <p:nvPr/>
        </p:nvSpPr>
        <p:spPr bwMode="auto">
          <a:xfrm>
            <a:off x="3429000" y="3886200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2266" name="Line 10"/>
          <p:cNvSpPr>
            <a:spLocks noChangeShapeType="1"/>
          </p:cNvSpPr>
          <p:nvPr/>
        </p:nvSpPr>
        <p:spPr bwMode="auto">
          <a:xfrm>
            <a:off x="3733800" y="3886200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2274" name="Rectangle 18"/>
          <p:cNvSpPr>
            <a:spLocks noChangeArrowheads="1"/>
          </p:cNvSpPr>
          <p:nvPr/>
        </p:nvSpPr>
        <p:spPr bwMode="auto">
          <a:xfrm>
            <a:off x="1600200" y="3657600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2275" name="Line 19"/>
          <p:cNvSpPr>
            <a:spLocks noChangeShapeType="1"/>
          </p:cNvSpPr>
          <p:nvPr/>
        </p:nvSpPr>
        <p:spPr bwMode="auto">
          <a:xfrm>
            <a:off x="1828800" y="3657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2276" name="Rectangle 20"/>
          <p:cNvSpPr>
            <a:spLocks noChangeArrowheads="1"/>
          </p:cNvSpPr>
          <p:nvPr/>
        </p:nvSpPr>
        <p:spPr bwMode="auto">
          <a:xfrm>
            <a:off x="3429000" y="3657600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2277" name="Line 21"/>
          <p:cNvSpPr>
            <a:spLocks noChangeShapeType="1"/>
          </p:cNvSpPr>
          <p:nvPr/>
        </p:nvSpPr>
        <p:spPr bwMode="auto">
          <a:xfrm>
            <a:off x="3657600" y="3659188"/>
            <a:ext cx="0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2278" name="Rectangle 22"/>
          <p:cNvSpPr>
            <a:spLocks noChangeArrowheads="1"/>
          </p:cNvSpPr>
          <p:nvPr/>
        </p:nvSpPr>
        <p:spPr bwMode="auto">
          <a:xfrm>
            <a:off x="3810000" y="3657600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2279" name="Line 23"/>
          <p:cNvSpPr>
            <a:spLocks noChangeShapeType="1"/>
          </p:cNvSpPr>
          <p:nvPr/>
        </p:nvSpPr>
        <p:spPr bwMode="auto">
          <a:xfrm>
            <a:off x="4038600" y="3657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2298" name="Text Box 42"/>
          <p:cNvSpPr txBox="1">
            <a:spLocks noChangeArrowheads="1"/>
          </p:cNvSpPr>
          <p:nvPr/>
        </p:nvSpPr>
        <p:spPr bwMode="auto">
          <a:xfrm>
            <a:off x="1676400" y="4560888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Comic Sans MS" charset="0"/>
              </a:rPr>
              <a:t>D</a:t>
            </a:r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2438400" y="3886200"/>
            <a:ext cx="990600" cy="1828800"/>
            <a:chOff x="1536" y="2448"/>
            <a:chExt cx="624" cy="1152"/>
          </a:xfrm>
        </p:grpSpPr>
        <p:sp>
          <p:nvSpPr>
            <p:cNvPr id="80972" name="Line 7"/>
            <p:cNvSpPr>
              <a:spLocks noChangeShapeType="1"/>
            </p:cNvSpPr>
            <p:nvPr/>
          </p:nvSpPr>
          <p:spPr bwMode="auto">
            <a:xfrm flipV="1">
              <a:off x="1536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73" name="Text Box 43"/>
            <p:cNvSpPr txBox="1">
              <a:spLocks noChangeArrowheads="1"/>
            </p:cNvSpPr>
            <p:nvPr/>
          </p:nvSpPr>
          <p:spPr bwMode="auto">
            <a:xfrm>
              <a:off x="1664" y="288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Comic Sans MS" charset="0"/>
                </a:rPr>
                <a:t>A</a:t>
              </a:r>
            </a:p>
          </p:txBody>
        </p:sp>
      </p:grpSp>
      <p:sp>
        <p:nvSpPr>
          <p:cNvPr id="992300" name="Text Box 44"/>
          <p:cNvSpPr txBox="1">
            <a:spLocks noChangeArrowheads="1"/>
          </p:cNvSpPr>
          <p:nvPr/>
        </p:nvSpPr>
        <p:spPr bwMode="auto">
          <a:xfrm>
            <a:off x="3505200" y="4495800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Comic Sans MS" charset="0"/>
              </a:rPr>
              <a:t>D</a:t>
            </a:r>
          </a:p>
        </p:txBody>
      </p:sp>
      <p:sp>
        <p:nvSpPr>
          <p:cNvPr id="992301" name="Text Box 45"/>
          <p:cNvSpPr txBox="1">
            <a:spLocks noChangeArrowheads="1"/>
          </p:cNvSpPr>
          <p:nvPr/>
        </p:nvSpPr>
        <p:spPr bwMode="auto">
          <a:xfrm>
            <a:off x="3784600" y="4495800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Comic Sans MS" charset="0"/>
              </a:rPr>
              <a:t>D</a:t>
            </a:r>
          </a:p>
        </p:txBody>
      </p: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4267200" y="3886200"/>
            <a:ext cx="990600" cy="1828800"/>
            <a:chOff x="2688" y="2448"/>
            <a:chExt cx="624" cy="1152"/>
          </a:xfrm>
        </p:grpSpPr>
        <p:sp>
          <p:nvSpPr>
            <p:cNvPr id="80970" name="Line 9"/>
            <p:cNvSpPr>
              <a:spLocks noChangeShapeType="1"/>
            </p:cNvSpPr>
            <p:nvPr/>
          </p:nvSpPr>
          <p:spPr bwMode="auto">
            <a:xfrm flipV="1">
              <a:off x="2688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71" name="Text Box 46"/>
            <p:cNvSpPr txBox="1">
              <a:spLocks noChangeArrowheads="1"/>
            </p:cNvSpPr>
            <p:nvPr/>
          </p:nvSpPr>
          <p:spPr bwMode="auto">
            <a:xfrm>
              <a:off x="2832" y="2832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Comic Sans MS" charset="0"/>
                </a:rPr>
                <a:t>A</a:t>
              </a:r>
            </a:p>
          </p:txBody>
        </p:sp>
      </p:grp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4572000" y="3886200"/>
            <a:ext cx="990600" cy="1828800"/>
            <a:chOff x="2880" y="2448"/>
            <a:chExt cx="624" cy="1152"/>
          </a:xfrm>
        </p:grpSpPr>
        <p:sp>
          <p:nvSpPr>
            <p:cNvPr id="80968" name="Line 11"/>
            <p:cNvSpPr>
              <a:spLocks noChangeShapeType="1"/>
            </p:cNvSpPr>
            <p:nvPr/>
          </p:nvSpPr>
          <p:spPr bwMode="auto">
            <a:xfrm flipV="1">
              <a:off x="2880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69" name="Text Box 47"/>
            <p:cNvSpPr txBox="1">
              <a:spLocks noChangeArrowheads="1"/>
            </p:cNvSpPr>
            <p:nvPr/>
          </p:nvSpPr>
          <p:spPr bwMode="auto">
            <a:xfrm>
              <a:off x="3024" y="2832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Comic Sans MS" charset="0"/>
                </a:rPr>
                <a:t>A</a:t>
              </a:r>
            </a:p>
          </p:txBody>
        </p:sp>
      </p:grpSp>
      <p:grpSp>
        <p:nvGrpSpPr>
          <p:cNvPr id="5" name="Group 71"/>
          <p:cNvGrpSpPr>
            <a:grpSpLocks/>
          </p:cNvGrpSpPr>
          <p:nvPr/>
        </p:nvGrpSpPr>
        <p:grpSpPr bwMode="auto">
          <a:xfrm>
            <a:off x="5257800" y="3886200"/>
            <a:ext cx="1143000" cy="1828800"/>
            <a:chOff x="3312" y="2448"/>
            <a:chExt cx="720" cy="1152"/>
          </a:xfrm>
        </p:grpSpPr>
        <p:sp>
          <p:nvSpPr>
            <p:cNvPr id="80964" name="Line 12"/>
            <p:cNvSpPr>
              <a:spLocks noChangeShapeType="1"/>
            </p:cNvSpPr>
            <p:nvPr/>
          </p:nvSpPr>
          <p:spPr bwMode="auto">
            <a:xfrm>
              <a:off x="3312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65" name="Line 14"/>
            <p:cNvSpPr>
              <a:spLocks noChangeShapeType="1"/>
            </p:cNvSpPr>
            <p:nvPr/>
          </p:nvSpPr>
          <p:spPr bwMode="auto">
            <a:xfrm>
              <a:off x="3504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66" name="Text Box 48"/>
            <p:cNvSpPr txBox="1">
              <a:spLocks noChangeArrowheads="1"/>
            </p:cNvSpPr>
            <p:nvPr/>
          </p:nvSpPr>
          <p:spPr bwMode="auto">
            <a:xfrm>
              <a:off x="3360" y="283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Comic Sans MS" charset="0"/>
                </a:rPr>
                <a:t>D</a:t>
              </a:r>
            </a:p>
          </p:txBody>
        </p:sp>
        <p:sp>
          <p:nvSpPr>
            <p:cNvPr id="80967" name="Text Box 49"/>
            <p:cNvSpPr txBox="1">
              <a:spLocks noChangeArrowheads="1"/>
            </p:cNvSpPr>
            <p:nvPr/>
          </p:nvSpPr>
          <p:spPr bwMode="auto">
            <a:xfrm>
              <a:off x="3536" y="283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Comic Sans MS" charset="0"/>
                </a:rPr>
                <a:t>D</a:t>
              </a:r>
            </a:p>
          </p:txBody>
        </p:sp>
      </p:grpSp>
      <p:sp>
        <p:nvSpPr>
          <p:cNvPr id="80918" name="Text Box 54"/>
          <p:cNvSpPr txBox="1">
            <a:spLocks noChangeArrowheads="1"/>
          </p:cNvSpPr>
          <p:nvPr/>
        </p:nvSpPr>
        <p:spPr bwMode="auto">
          <a:xfrm>
            <a:off x="609600" y="3581400"/>
            <a:ext cx="698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Comic Sans MS" charset="0"/>
              </a:rPr>
              <a:t>Src</a:t>
            </a:r>
          </a:p>
        </p:txBody>
      </p:sp>
      <p:sp>
        <p:nvSpPr>
          <p:cNvPr id="80919" name="Text Box 55"/>
          <p:cNvSpPr txBox="1">
            <a:spLocks noChangeArrowheads="1"/>
          </p:cNvSpPr>
          <p:nvPr/>
        </p:nvSpPr>
        <p:spPr bwMode="auto">
          <a:xfrm>
            <a:off x="609600" y="5410200"/>
            <a:ext cx="86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Comic Sans MS" charset="0"/>
              </a:rPr>
              <a:t>Dest</a:t>
            </a:r>
          </a:p>
        </p:txBody>
      </p:sp>
      <p:grpSp>
        <p:nvGrpSpPr>
          <p:cNvPr id="6" name="Group 72"/>
          <p:cNvGrpSpPr>
            <a:grpSpLocks/>
          </p:cNvGrpSpPr>
          <p:nvPr/>
        </p:nvGrpSpPr>
        <p:grpSpPr bwMode="auto">
          <a:xfrm>
            <a:off x="5943600" y="3886200"/>
            <a:ext cx="1219200" cy="1828800"/>
            <a:chOff x="3744" y="2448"/>
            <a:chExt cx="768" cy="1152"/>
          </a:xfrm>
        </p:grpSpPr>
        <p:sp>
          <p:nvSpPr>
            <p:cNvPr id="80960" name="Line 16"/>
            <p:cNvSpPr>
              <a:spLocks noChangeShapeType="1"/>
            </p:cNvSpPr>
            <p:nvPr/>
          </p:nvSpPr>
          <p:spPr bwMode="auto">
            <a:xfrm>
              <a:off x="3744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61" name="Text Box 52"/>
            <p:cNvSpPr txBox="1">
              <a:spLocks noChangeArrowheads="1"/>
            </p:cNvSpPr>
            <p:nvPr/>
          </p:nvSpPr>
          <p:spPr bwMode="auto">
            <a:xfrm>
              <a:off x="3776" y="283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Comic Sans MS" charset="0"/>
                </a:rPr>
                <a:t>D</a:t>
              </a:r>
            </a:p>
          </p:txBody>
        </p:sp>
        <p:sp>
          <p:nvSpPr>
            <p:cNvPr id="80962" name="Line 56"/>
            <p:cNvSpPr>
              <a:spLocks noChangeShapeType="1"/>
            </p:cNvSpPr>
            <p:nvPr/>
          </p:nvSpPr>
          <p:spPr bwMode="auto">
            <a:xfrm>
              <a:off x="3984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63" name="Text Box 57"/>
            <p:cNvSpPr txBox="1">
              <a:spLocks noChangeArrowheads="1"/>
            </p:cNvSpPr>
            <p:nvPr/>
          </p:nvSpPr>
          <p:spPr bwMode="auto">
            <a:xfrm>
              <a:off x="4016" y="281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Comic Sans MS" charset="0"/>
                </a:rPr>
                <a:t>D</a:t>
              </a:r>
            </a:p>
          </p:txBody>
        </p:sp>
      </p:grpSp>
      <p:sp>
        <p:nvSpPr>
          <p:cNvPr id="992318" name="Text Box 62"/>
          <p:cNvSpPr txBox="1">
            <a:spLocks noChangeArrowheads="1"/>
          </p:cNvSpPr>
          <p:nvPr/>
        </p:nvSpPr>
        <p:spPr bwMode="auto">
          <a:xfrm>
            <a:off x="1600200" y="3324225"/>
            <a:ext cx="298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000099"/>
                </a:solidFill>
                <a:latin typeface="Comic Sans MS" charset="0"/>
              </a:rPr>
              <a:t>1</a:t>
            </a:r>
          </a:p>
        </p:txBody>
      </p:sp>
      <p:sp>
        <p:nvSpPr>
          <p:cNvPr id="992319" name="Text Box 63"/>
          <p:cNvSpPr txBox="1">
            <a:spLocks noChangeArrowheads="1"/>
          </p:cNvSpPr>
          <p:nvPr/>
        </p:nvSpPr>
        <p:spPr bwMode="auto">
          <a:xfrm>
            <a:off x="3657600" y="3336925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000099"/>
                </a:solidFill>
                <a:latin typeface="Comic Sans MS" charset="0"/>
              </a:rPr>
              <a:t>2</a:t>
            </a:r>
          </a:p>
        </p:txBody>
      </p:sp>
      <p:grpSp>
        <p:nvGrpSpPr>
          <p:cNvPr id="7" name="Group 73"/>
          <p:cNvGrpSpPr>
            <a:grpSpLocks/>
          </p:cNvGrpSpPr>
          <p:nvPr/>
        </p:nvGrpSpPr>
        <p:grpSpPr bwMode="auto">
          <a:xfrm>
            <a:off x="5715000" y="3349625"/>
            <a:ext cx="990600" cy="460375"/>
            <a:chOff x="3600" y="2110"/>
            <a:chExt cx="624" cy="290"/>
          </a:xfrm>
        </p:grpSpPr>
        <p:sp>
          <p:nvSpPr>
            <p:cNvPr id="80955" name="Rectangle 32"/>
            <p:cNvSpPr>
              <a:spLocks noChangeArrowheads="1"/>
            </p:cNvSpPr>
            <p:nvPr/>
          </p:nvSpPr>
          <p:spPr bwMode="auto">
            <a:xfrm>
              <a:off x="3792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56" name="Line 33"/>
            <p:cNvSpPr>
              <a:spLocks noChangeShapeType="1"/>
            </p:cNvSpPr>
            <p:nvPr/>
          </p:nvSpPr>
          <p:spPr bwMode="auto">
            <a:xfrm>
              <a:off x="3936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57" name="Rectangle 58"/>
            <p:cNvSpPr>
              <a:spLocks noChangeArrowheads="1"/>
            </p:cNvSpPr>
            <p:nvPr/>
          </p:nvSpPr>
          <p:spPr bwMode="auto">
            <a:xfrm>
              <a:off x="4032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58" name="Line 59"/>
            <p:cNvSpPr>
              <a:spLocks noChangeShapeType="1"/>
            </p:cNvSpPr>
            <p:nvPr/>
          </p:nvSpPr>
          <p:spPr bwMode="auto">
            <a:xfrm>
              <a:off x="4176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59" name="Text Box 64"/>
            <p:cNvSpPr txBox="1">
              <a:spLocks noChangeArrowheads="1"/>
            </p:cNvSpPr>
            <p:nvPr/>
          </p:nvSpPr>
          <p:spPr bwMode="auto">
            <a:xfrm>
              <a:off x="3600" y="2110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>
                  <a:solidFill>
                    <a:srgbClr val="000099"/>
                  </a:solidFill>
                  <a:latin typeface="Comic Sans MS" charset="0"/>
                </a:rPr>
                <a:t>4</a:t>
              </a:r>
            </a:p>
          </p:txBody>
        </p:sp>
      </p:grpSp>
      <p:grpSp>
        <p:nvGrpSpPr>
          <p:cNvPr id="8" name="Group 70"/>
          <p:cNvGrpSpPr>
            <a:grpSpLocks/>
          </p:cNvGrpSpPr>
          <p:nvPr/>
        </p:nvGrpSpPr>
        <p:grpSpPr bwMode="auto">
          <a:xfrm>
            <a:off x="5257800" y="3344863"/>
            <a:ext cx="685800" cy="465137"/>
            <a:chOff x="3312" y="2107"/>
            <a:chExt cx="432" cy="293"/>
          </a:xfrm>
        </p:grpSpPr>
        <p:sp>
          <p:nvSpPr>
            <p:cNvPr id="80949" name="Rectangle 26"/>
            <p:cNvSpPr>
              <a:spLocks noChangeArrowheads="1"/>
            </p:cNvSpPr>
            <p:nvPr/>
          </p:nvSpPr>
          <p:spPr bwMode="auto">
            <a:xfrm>
              <a:off x="3552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50" name="Line 27"/>
            <p:cNvSpPr>
              <a:spLocks noChangeShapeType="1"/>
            </p:cNvSpPr>
            <p:nvPr/>
          </p:nvSpPr>
          <p:spPr bwMode="auto">
            <a:xfrm>
              <a:off x="3696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0951" name="Group 69"/>
            <p:cNvGrpSpPr>
              <a:grpSpLocks/>
            </p:cNvGrpSpPr>
            <p:nvPr/>
          </p:nvGrpSpPr>
          <p:grpSpPr bwMode="auto">
            <a:xfrm>
              <a:off x="3312" y="2107"/>
              <a:ext cx="262" cy="293"/>
              <a:chOff x="3312" y="2107"/>
              <a:chExt cx="262" cy="293"/>
            </a:xfrm>
          </p:grpSpPr>
          <p:sp>
            <p:nvSpPr>
              <p:cNvPr id="80952" name="Rectangle 24"/>
              <p:cNvSpPr>
                <a:spLocks noChangeArrowheads="1"/>
              </p:cNvSpPr>
              <p:nvPr/>
            </p:nvSpPr>
            <p:spPr bwMode="auto">
              <a:xfrm>
                <a:off x="3312" y="2304"/>
                <a:ext cx="192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53" name="Line 25"/>
              <p:cNvSpPr>
                <a:spLocks noChangeShapeType="1"/>
              </p:cNvSpPr>
              <p:nvPr/>
            </p:nvSpPr>
            <p:spPr bwMode="auto">
              <a:xfrm flipH="1">
                <a:off x="3456" y="230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54" name="Text Box 66"/>
              <p:cNvSpPr txBox="1">
                <a:spLocks noChangeArrowheads="1"/>
              </p:cNvSpPr>
              <p:nvPr/>
            </p:nvSpPr>
            <p:spPr bwMode="auto">
              <a:xfrm>
                <a:off x="3360" y="2107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b="0">
                    <a:solidFill>
                      <a:srgbClr val="000099"/>
                    </a:solidFill>
                    <a:latin typeface="Comic Sans MS" charset="0"/>
                  </a:rPr>
                  <a:t>3</a:t>
                </a:r>
              </a:p>
            </p:txBody>
          </p:sp>
        </p:grpSp>
      </p:grpSp>
      <p:sp>
        <p:nvSpPr>
          <p:cNvPr id="992331" name="Oval 75"/>
          <p:cNvSpPr>
            <a:spLocks noChangeArrowheads="1"/>
          </p:cNvSpPr>
          <p:nvPr/>
        </p:nvSpPr>
        <p:spPr bwMode="auto">
          <a:xfrm>
            <a:off x="3733800" y="3581400"/>
            <a:ext cx="2286000" cy="3810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76"/>
          <p:cNvGrpSpPr>
            <a:grpSpLocks/>
          </p:cNvGrpSpPr>
          <p:nvPr/>
        </p:nvGrpSpPr>
        <p:grpSpPr bwMode="auto">
          <a:xfrm>
            <a:off x="6096000" y="3352800"/>
            <a:ext cx="2473325" cy="2362200"/>
            <a:chOff x="3840" y="2112"/>
            <a:chExt cx="1558" cy="1488"/>
          </a:xfrm>
        </p:grpSpPr>
        <p:sp>
          <p:nvSpPr>
            <p:cNvPr id="80928" name="Line 77"/>
            <p:cNvSpPr>
              <a:spLocks noChangeShapeType="1"/>
            </p:cNvSpPr>
            <p:nvPr/>
          </p:nvSpPr>
          <p:spPr bwMode="auto">
            <a:xfrm flipV="1">
              <a:off x="3840" y="2450"/>
              <a:ext cx="623" cy="1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29" name="Line 78"/>
            <p:cNvSpPr>
              <a:spLocks noChangeShapeType="1"/>
            </p:cNvSpPr>
            <p:nvPr/>
          </p:nvSpPr>
          <p:spPr bwMode="auto">
            <a:xfrm flipV="1">
              <a:off x="4032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30" name="Line 79"/>
            <p:cNvSpPr>
              <a:spLocks noChangeShapeType="1"/>
            </p:cNvSpPr>
            <p:nvPr/>
          </p:nvSpPr>
          <p:spPr bwMode="auto">
            <a:xfrm flipV="1">
              <a:off x="4272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31" name="Rectangle 80"/>
            <p:cNvSpPr>
              <a:spLocks noChangeArrowheads="1"/>
            </p:cNvSpPr>
            <p:nvPr/>
          </p:nvSpPr>
          <p:spPr bwMode="auto">
            <a:xfrm>
              <a:off x="446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32" name="Line 81"/>
            <p:cNvSpPr>
              <a:spLocks noChangeShapeType="1"/>
            </p:cNvSpPr>
            <p:nvPr/>
          </p:nvSpPr>
          <p:spPr bwMode="auto">
            <a:xfrm>
              <a:off x="4608" y="2305"/>
              <a:ext cx="0" cy="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33" name="Rectangle 82"/>
            <p:cNvSpPr>
              <a:spLocks noChangeArrowheads="1"/>
            </p:cNvSpPr>
            <p:nvPr/>
          </p:nvSpPr>
          <p:spPr bwMode="auto">
            <a:xfrm>
              <a:off x="470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34" name="Line 83"/>
            <p:cNvSpPr>
              <a:spLocks noChangeShapeType="1"/>
            </p:cNvSpPr>
            <p:nvPr/>
          </p:nvSpPr>
          <p:spPr bwMode="auto">
            <a:xfrm>
              <a:off x="4848" y="2305"/>
              <a:ext cx="0" cy="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35" name="Rectangle 84"/>
            <p:cNvSpPr>
              <a:spLocks noChangeArrowheads="1"/>
            </p:cNvSpPr>
            <p:nvPr/>
          </p:nvSpPr>
          <p:spPr bwMode="auto">
            <a:xfrm>
              <a:off x="494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36" name="Line 85"/>
            <p:cNvSpPr>
              <a:spLocks noChangeShapeType="1"/>
            </p:cNvSpPr>
            <p:nvPr/>
          </p:nvSpPr>
          <p:spPr bwMode="auto">
            <a:xfrm>
              <a:off x="5088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37" name="Rectangle 86"/>
            <p:cNvSpPr>
              <a:spLocks noChangeArrowheads="1"/>
            </p:cNvSpPr>
            <p:nvPr/>
          </p:nvSpPr>
          <p:spPr bwMode="auto">
            <a:xfrm>
              <a:off x="518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38" name="Line 87"/>
            <p:cNvSpPr>
              <a:spLocks noChangeShapeType="1"/>
            </p:cNvSpPr>
            <p:nvPr/>
          </p:nvSpPr>
          <p:spPr bwMode="auto">
            <a:xfrm>
              <a:off x="5328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39" name="Line 88"/>
            <p:cNvSpPr>
              <a:spLocks noChangeShapeType="1"/>
            </p:cNvSpPr>
            <p:nvPr/>
          </p:nvSpPr>
          <p:spPr bwMode="auto">
            <a:xfrm>
              <a:off x="4464" y="2496"/>
              <a:ext cx="192" cy="38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40" name="Line 89"/>
            <p:cNvSpPr>
              <a:spLocks noChangeShapeType="1"/>
            </p:cNvSpPr>
            <p:nvPr/>
          </p:nvSpPr>
          <p:spPr bwMode="auto">
            <a:xfrm>
              <a:off x="4656" y="2496"/>
              <a:ext cx="183" cy="36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41" name="Line 90"/>
            <p:cNvSpPr>
              <a:spLocks noChangeShapeType="1"/>
            </p:cNvSpPr>
            <p:nvPr/>
          </p:nvSpPr>
          <p:spPr bwMode="auto">
            <a:xfrm>
              <a:off x="4896" y="2496"/>
              <a:ext cx="183" cy="36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42" name="Line 91"/>
            <p:cNvSpPr>
              <a:spLocks noChangeShapeType="1"/>
            </p:cNvSpPr>
            <p:nvPr/>
          </p:nvSpPr>
          <p:spPr bwMode="auto">
            <a:xfrm>
              <a:off x="5088" y="2448"/>
              <a:ext cx="192" cy="38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43" name="Text Box 92"/>
            <p:cNvSpPr txBox="1">
              <a:spLocks noChangeArrowheads="1"/>
            </p:cNvSpPr>
            <p:nvPr/>
          </p:nvSpPr>
          <p:spPr bwMode="auto">
            <a:xfrm>
              <a:off x="3840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Comic Sans MS" charset="0"/>
                </a:rPr>
                <a:t>A</a:t>
              </a:r>
            </a:p>
          </p:txBody>
        </p:sp>
        <p:sp>
          <p:nvSpPr>
            <p:cNvPr id="80944" name="Text Box 93"/>
            <p:cNvSpPr txBox="1">
              <a:spLocks noChangeArrowheads="1"/>
            </p:cNvSpPr>
            <p:nvPr/>
          </p:nvSpPr>
          <p:spPr bwMode="auto">
            <a:xfrm>
              <a:off x="4062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Comic Sans MS" charset="0"/>
                </a:rPr>
                <a:t>A</a:t>
              </a:r>
            </a:p>
          </p:txBody>
        </p:sp>
        <p:sp>
          <p:nvSpPr>
            <p:cNvPr id="80945" name="Text Box 94"/>
            <p:cNvSpPr txBox="1">
              <a:spLocks noChangeArrowheads="1"/>
            </p:cNvSpPr>
            <p:nvPr/>
          </p:nvSpPr>
          <p:spPr bwMode="auto">
            <a:xfrm>
              <a:off x="4320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Comic Sans MS" charset="0"/>
                </a:rPr>
                <a:t>A</a:t>
              </a:r>
            </a:p>
          </p:txBody>
        </p:sp>
        <p:sp>
          <p:nvSpPr>
            <p:cNvPr id="80946" name="Line 95"/>
            <p:cNvSpPr>
              <a:spLocks noChangeShapeType="1"/>
            </p:cNvSpPr>
            <p:nvPr/>
          </p:nvSpPr>
          <p:spPr bwMode="auto">
            <a:xfrm flipV="1">
              <a:off x="4512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47" name="Text Box 96"/>
            <p:cNvSpPr txBox="1">
              <a:spLocks noChangeArrowheads="1"/>
            </p:cNvSpPr>
            <p:nvPr/>
          </p:nvSpPr>
          <p:spPr bwMode="auto">
            <a:xfrm>
              <a:off x="4560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Comic Sans MS" charset="0"/>
                </a:rPr>
                <a:t>A</a:t>
              </a:r>
            </a:p>
          </p:txBody>
        </p:sp>
        <p:sp>
          <p:nvSpPr>
            <p:cNvPr id="80948" name="Text Box 97"/>
            <p:cNvSpPr txBox="1">
              <a:spLocks noChangeArrowheads="1"/>
            </p:cNvSpPr>
            <p:nvPr/>
          </p:nvSpPr>
          <p:spPr bwMode="auto">
            <a:xfrm>
              <a:off x="5184" y="2112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 dirty="0">
                  <a:solidFill>
                    <a:srgbClr val="000099"/>
                  </a:solidFill>
                  <a:latin typeface="Comic Sans MS" charset="0"/>
                </a:rPr>
                <a:t>8</a:t>
              </a:r>
            </a:p>
          </p:txBody>
        </p:sp>
      </p:grpSp>
      <p:sp>
        <p:nvSpPr>
          <p:cNvPr id="992354" name="Oval 98"/>
          <p:cNvSpPr>
            <a:spLocks noChangeArrowheads="1"/>
          </p:cNvSpPr>
          <p:nvPr/>
        </p:nvSpPr>
        <p:spPr bwMode="auto">
          <a:xfrm>
            <a:off x="5029200" y="3581400"/>
            <a:ext cx="1905000" cy="3810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62" grpId="0" animBg="1"/>
      <p:bldP spid="992264" grpId="0" animBg="1"/>
      <p:bldP spid="992266" grpId="0" animBg="1"/>
      <p:bldP spid="992274" grpId="0" animBg="1"/>
      <p:bldP spid="992275" grpId="0" animBg="1"/>
      <p:bldP spid="992276" grpId="0" animBg="1"/>
      <p:bldP spid="992277" grpId="0" animBg="1"/>
      <p:bldP spid="992278" grpId="0" animBg="1"/>
      <p:bldP spid="992279" grpId="0" animBg="1"/>
      <p:bldP spid="992298" grpId="0"/>
      <p:bldP spid="992300" grpId="0"/>
      <p:bldP spid="992301" grpId="0"/>
      <p:bldP spid="992318" grpId="0"/>
      <p:bldP spid="992319" grpId="0"/>
      <p:bldP spid="992331" grpId="0" animBg="1"/>
      <p:bldP spid="99235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Slow Start and the TCP Sawtooth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499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EA97BFF-F2FF-904D-B1AE-A381132D6F54}" type="slidenum">
              <a:rPr lang="en-US" sz="1400" b="0">
                <a:latin typeface="Times New Roman" charset="0"/>
              </a:rPr>
              <a:pPr eaLnBrk="1" hangingPunct="1"/>
              <a:t>27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84995" name="Freeform 3"/>
          <p:cNvSpPr>
            <a:spLocks/>
          </p:cNvSpPr>
          <p:nvPr/>
        </p:nvSpPr>
        <p:spPr bwMode="auto">
          <a:xfrm>
            <a:off x="914400" y="1873250"/>
            <a:ext cx="7010400" cy="28194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996" name="Line 4"/>
          <p:cNvSpPr>
            <a:spLocks noChangeShapeType="1"/>
          </p:cNvSpPr>
          <p:nvPr/>
        </p:nvSpPr>
        <p:spPr bwMode="auto">
          <a:xfrm>
            <a:off x="2743200" y="233045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997" name="Line 5"/>
          <p:cNvSpPr>
            <a:spLocks noChangeShapeType="1"/>
          </p:cNvSpPr>
          <p:nvPr/>
        </p:nvSpPr>
        <p:spPr bwMode="auto">
          <a:xfrm>
            <a:off x="3352800" y="255905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998" name="Line 6"/>
          <p:cNvSpPr>
            <a:spLocks noChangeShapeType="1"/>
          </p:cNvSpPr>
          <p:nvPr/>
        </p:nvSpPr>
        <p:spPr bwMode="auto">
          <a:xfrm>
            <a:off x="5410200" y="179705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999" name="Line 7"/>
          <p:cNvSpPr>
            <a:spLocks noChangeShapeType="1"/>
          </p:cNvSpPr>
          <p:nvPr/>
        </p:nvSpPr>
        <p:spPr bwMode="auto">
          <a:xfrm>
            <a:off x="6102350" y="225742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0" name="Line 8"/>
          <p:cNvSpPr>
            <a:spLocks noChangeShapeType="1"/>
          </p:cNvSpPr>
          <p:nvPr/>
        </p:nvSpPr>
        <p:spPr bwMode="auto">
          <a:xfrm>
            <a:off x="7245350" y="233362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2306638" y="1935163"/>
            <a:ext cx="809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Comic Sans MS" charset="0"/>
              </a:rPr>
              <a:t>Loss</a:t>
            </a:r>
          </a:p>
        </p:txBody>
      </p:sp>
      <p:sp>
        <p:nvSpPr>
          <p:cNvPr id="85002" name="Freeform 10"/>
          <p:cNvSpPr>
            <a:spLocks/>
          </p:cNvSpPr>
          <p:nvPr/>
        </p:nvSpPr>
        <p:spPr bwMode="auto">
          <a:xfrm>
            <a:off x="914400" y="3244850"/>
            <a:ext cx="1828800" cy="1371600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3" name="AutoShape 11"/>
          <p:cNvSpPr>
            <a:spLocks noChangeArrowheads="1"/>
          </p:cNvSpPr>
          <p:nvPr/>
        </p:nvSpPr>
        <p:spPr bwMode="auto">
          <a:xfrm>
            <a:off x="1828800" y="4892675"/>
            <a:ext cx="1447800" cy="609600"/>
          </a:xfrm>
          <a:prstGeom prst="wedgeRectCallout">
            <a:avLst>
              <a:gd name="adj1" fmla="val -43968"/>
              <a:gd name="adj2" fmla="val -12344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0">
                <a:latin typeface="Comic Sans MS" charset="0"/>
              </a:rPr>
              <a:t>Exponential</a:t>
            </a:r>
            <a:br>
              <a:rPr lang="en-US" sz="1600" b="0">
                <a:latin typeface="Comic Sans MS" charset="0"/>
              </a:rPr>
            </a:br>
            <a:r>
              <a:rPr lang="ja-JP" altLang="en-US" sz="1600" b="0">
                <a:latin typeface="Comic Sans MS" charset="0"/>
              </a:rPr>
              <a:t>“</a:t>
            </a:r>
            <a:r>
              <a:rPr lang="en-US" altLang="ja-JP" sz="1600" b="0">
                <a:latin typeface="Comic Sans MS" charset="0"/>
              </a:rPr>
              <a:t>slow start</a:t>
            </a:r>
            <a:r>
              <a:rPr lang="ja-JP" altLang="en-US" sz="1600" b="0">
                <a:latin typeface="Comic Sans MS" charset="0"/>
              </a:rPr>
              <a:t>”</a:t>
            </a:r>
            <a:endParaRPr lang="en-US" sz="1600" b="0">
              <a:latin typeface="Comic Sans MS" charset="0"/>
            </a:endParaRPr>
          </a:p>
        </p:txBody>
      </p:sp>
      <p:sp>
        <p:nvSpPr>
          <p:cNvPr id="85004" name="Text Box 12"/>
          <p:cNvSpPr txBox="1">
            <a:spLocks noChangeArrowheads="1"/>
          </p:cNvSpPr>
          <p:nvPr/>
        </p:nvSpPr>
        <p:spPr bwMode="auto">
          <a:xfrm>
            <a:off x="7123113" y="4768850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t</a:t>
            </a:r>
          </a:p>
        </p:txBody>
      </p:sp>
      <p:sp>
        <p:nvSpPr>
          <p:cNvPr id="85005" name="Text Box 13"/>
          <p:cNvSpPr txBox="1">
            <a:spLocks noChangeArrowheads="1"/>
          </p:cNvSpPr>
          <p:nvPr/>
        </p:nvSpPr>
        <p:spPr bwMode="auto">
          <a:xfrm>
            <a:off x="341313" y="1339850"/>
            <a:ext cx="1182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Window</a:t>
            </a:r>
          </a:p>
        </p:txBody>
      </p:sp>
      <p:sp>
        <p:nvSpPr>
          <p:cNvPr id="85006" name="Text Box 14"/>
          <p:cNvSpPr txBox="1">
            <a:spLocks noChangeArrowheads="1"/>
          </p:cNvSpPr>
          <p:nvPr/>
        </p:nvSpPr>
        <p:spPr bwMode="auto">
          <a:xfrm>
            <a:off x="1231900" y="5502275"/>
            <a:ext cx="685958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Comic Sans MS" charset="0"/>
              </a:rPr>
              <a:t>Why is it called slow-start? Because TCP originally had</a:t>
            </a:r>
          </a:p>
          <a:p>
            <a:pPr algn="ctr"/>
            <a:r>
              <a:rPr lang="en-US" b="0" dirty="0">
                <a:latin typeface="Comic Sans MS" charset="0"/>
              </a:rPr>
              <a:t>no congestion control mechanism. The source would just </a:t>
            </a:r>
            <a:br>
              <a:rPr lang="en-US" b="0" dirty="0">
                <a:latin typeface="Comic Sans MS" charset="0"/>
              </a:rPr>
            </a:br>
            <a:r>
              <a:rPr lang="en-US" b="0" dirty="0">
                <a:latin typeface="Comic Sans MS" charset="0"/>
              </a:rPr>
              <a:t>start by sending a </a:t>
            </a:r>
            <a:r>
              <a:rPr lang="en-US" b="0" dirty="0">
                <a:solidFill>
                  <a:srgbClr val="FF0000"/>
                </a:solidFill>
                <a:latin typeface="Comic Sans MS" charset="0"/>
              </a:rPr>
              <a:t>whole </a:t>
            </a:r>
            <a:r>
              <a:rPr lang="en-US" b="0" dirty="0" smtClean="0">
                <a:solidFill>
                  <a:srgbClr val="FF0000"/>
                </a:solidFill>
                <a:latin typeface="Comic Sans MS" charset="0"/>
              </a:rPr>
              <a:t>window’</a:t>
            </a:r>
            <a:r>
              <a:rPr lang="en-US" altLang="ja-JP" b="0" dirty="0" smtClean="0">
                <a:solidFill>
                  <a:srgbClr val="FF0000"/>
                </a:solidFill>
                <a:latin typeface="Comic Sans MS" charset="0"/>
              </a:rPr>
              <a:t>s </a:t>
            </a:r>
            <a:r>
              <a:rPr lang="en-US" altLang="ja-JP" b="0" dirty="0">
                <a:solidFill>
                  <a:srgbClr val="FF0000"/>
                </a:solidFill>
                <a:latin typeface="Comic Sans MS" charset="0"/>
              </a:rPr>
              <a:t>worth</a:t>
            </a:r>
            <a:r>
              <a:rPr lang="en-US" altLang="ja-JP" b="0" dirty="0">
                <a:latin typeface="Comic Sans MS" charset="0"/>
              </a:rPr>
              <a:t> of data.</a:t>
            </a:r>
            <a:endParaRPr lang="en-US" b="0" dirty="0">
              <a:latin typeface="Comic Sans MS" charset="0"/>
            </a:endParaRPr>
          </a:p>
        </p:txBody>
      </p:sp>
      <p:sp>
        <p:nvSpPr>
          <p:cNvPr id="85007" name="Freeform 15"/>
          <p:cNvSpPr>
            <a:spLocks/>
          </p:cNvSpPr>
          <p:nvPr/>
        </p:nvSpPr>
        <p:spPr bwMode="auto">
          <a:xfrm>
            <a:off x="2743200" y="2711450"/>
            <a:ext cx="2667000" cy="1524000"/>
          </a:xfrm>
          <a:custGeom>
            <a:avLst/>
            <a:gdLst>
              <a:gd name="T0" fmla="*/ 0 w 1680"/>
              <a:gd name="T1" fmla="*/ 2147483647 h 960"/>
              <a:gd name="T2" fmla="*/ 0 w 1680"/>
              <a:gd name="T3" fmla="*/ 2147483647 h 960"/>
              <a:gd name="T4" fmla="*/ 2147483647 w 1680"/>
              <a:gd name="T5" fmla="*/ 2147483647 h 960"/>
              <a:gd name="T6" fmla="*/ 2147483647 w 1680"/>
              <a:gd name="T7" fmla="*/ 2147483647 h 960"/>
              <a:gd name="T8" fmla="*/ 2147483647 w 1680"/>
              <a:gd name="T9" fmla="*/ 0 h 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0"/>
              <a:gd name="T16" fmla="*/ 0 h 960"/>
              <a:gd name="T17" fmla="*/ 1680 w 1680"/>
              <a:gd name="T18" fmla="*/ 960 h 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0" h="960">
                <a:moveTo>
                  <a:pt x="0" y="336"/>
                </a:moveTo>
                <a:lnTo>
                  <a:pt x="0" y="816"/>
                </a:lnTo>
                <a:lnTo>
                  <a:pt x="384" y="528"/>
                </a:lnTo>
                <a:lnTo>
                  <a:pt x="384" y="960"/>
                </a:lnTo>
                <a:lnTo>
                  <a:pt x="1680" y="0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8" name="Freeform 16"/>
          <p:cNvSpPr>
            <a:spLocks/>
          </p:cNvSpPr>
          <p:nvPr/>
        </p:nvSpPr>
        <p:spPr bwMode="auto">
          <a:xfrm>
            <a:off x="6102350" y="3171825"/>
            <a:ext cx="1600200" cy="990600"/>
          </a:xfrm>
          <a:custGeom>
            <a:avLst/>
            <a:gdLst>
              <a:gd name="T0" fmla="*/ 0 w 1008"/>
              <a:gd name="T1" fmla="*/ 0 h 624"/>
              <a:gd name="T2" fmla="*/ 0 w 1008"/>
              <a:gd name="T3" fmla="*/ 2147483647 h 624"/>
              <a:gd name="T4" fmla="*/ 2147483647 w 1008"/>
              <a:gd name="T5" fmla="*/ 2147483647 h 624"/>
              <a:gd name="T6" fmla="*/ 2147483647 w 1008"/>
              <a:gd name="T7" fmla="*/ 2147483647 h 624"/>
              <a:gd name="T8" fmla="*/ 2147483647 w 1008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8"/>
              <a:gd name="T16" fmla="*/ 0 h 624"/>
              <a:gd name="T17" fmla="*/ 1008 w 1008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8" h="624">
                <a:moveTo>
                  <a:pt x="0" y="0"/>
                </a:moveTo>
                <a:lnTo>
                  <a:pt x="0" y="624"/>
                </a:lnTo>
                <a:lnTo>
                  <a:pt x="720" y="48"/>
                </a:lnTo>
                <a:lnTo>
                  <a:pt x="720" y="576"/>
                </a:lnTo>
                <a:lnTo>
                  <a:pt x="1008" y="336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9" name="Line 17"/>
          <p:cNvSpPr>
            <a:spLocks noChangeShapeType="1"/>
          </p:cNvSpPr>
          <p:nvPr/>
        </p:nvSpPr>
        <p:spPr bwMode="auto">
          <a:xfrm flipV="1">
            <a:off x="5416550" y="3095625"/>
            <a:ext cx="685800" cy="6858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0" name="Line 18"/>
          <p:cNvSpPr>
            <a:spLocks noChangeShapeType="1"/>
          </p:cNvSpPr>
          <p:nvPr/>
        </p:nvSpPr>
        <p:spPr bwMode="auto">
          <a:xfrm>
            <a:off x="5410200" y="2711450"/>
            <a:ext cx="6350" cy="10668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2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Slow-Start vs. AIMD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does a sender stop Slow-Start and start Additive Increase?</a:t>
            </a:r>
          </a:p>
          <a:p>
            <a:endParaRPr lang="en-US" dirty="0" smtClean="0"/>
          </a:p>
          <a:p>
            <a:r>
              <a:rPr lang="en-US" dirty="0" smtClean="0"/>
              <a:t>Introduce a “slow start threshold”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ssthresh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dirty="0" smtClean="0"/>
              <a:t>Initialized to a large value</a:t>
            </a:r>
          </a:p>
          <a:p>
            <a:pPr lvl="1"/>
            <a:r>
              <a:rPr lang="en-US" dirty="0" smtClean="0"/>
              <a:t>On timeout, </a:t>
            </a:r>
            <a:r>
              <a:rPr lang="en-US" dirty="0" err="1" smtClean="0">
                <a:solidFill>
                  <a:srgbClr val="FF0000"/>
                </a:solidFill>
              </a:rPr>
              <a:t>ssthresh</a:t>
            </a:r>
            <a:r>
              <a:rPr lang="en-US" dirty="0" smtClean="0">
                <a:solidFill>
                  <a:srgbClr val="FF0000"/>
                </a:solidFill>
              </a:rPr>
              <a:t> = CWND/2</a:t>
            </a:r>
          </a:p>
          <a:p>
            <a:pPr lvl="1"/>
            <a:endParaRPr lang="en-US" dirty="0"/>
          </a:p>
          <a:p>
            <a:r>
              <a:rPr lang="en-US" dirty="0" smtClean="0"/>
              <a:t>When </a:t>
            </a:r>
            <a:r>
              <a:rPr lang="en-US" dirty="0"/>
              <a:t>CWND </a:t>
            </a:r>
            <a:r>
              <a:rPr lang="en-US" dirty="0" smtClean="0"/>
              <a:t>&gt; </a:t>
            </a:r>
            <a:r>
              <a:rPr lang="en-US" dirty="0" err="1" smtClean="0"/>
              <a:t>ssthresh</a:t>
            </a:r>
            <a:r>
              <a:rPr lang="en-US" dirty="0" smtClean="0"/>
              <a:t>, sender switches from slow-start to AIMD-style increase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3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Time Outs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9571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In what follows refer to </a:t>
            </a:r>
            <a:r>
              <a:rPr lang="en-US" dirty="0" err="1">
                <a:latin typeface="Arial" charset="0"/>
              </a:rPr>
              <a:t>cwnd</a:t>
            </a:r>
            <a:r>
              <a:rPr lang="en-US" dirty="0">
                <a:latin typeface="Arial" charset="0"/>
              </a:rPr>
              <a:t> in units of MSS</a:t>
            </a:r>
          </a:p>
        </p:txBody>
      </p:sp>
      <p:sp>
        <p:nvSpPr>
          <p:cNvPr id="1095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B8FBB6F-1854-7946-989E-03D5DDDCB547}" type="slidenum">
              <a:rPr lang="en-US" sz="1400" b="0">
                <a:latin typeface="Times New Roman" charset="0"/>
              </a:rPr>
              <a:pPr eaLnBrk="1" hangingPunct="1"/>
              <a:t>29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413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TCP Congestion Control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8371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 smtClean="0">
              <a:solidFill>
                <a:srgbClr val="FF6600"/>
              </a:solidFill>
              <a:latin typeface="Arial" charset="0"/>
            </a:endParaRPr>
          </a:p>
        </p:txBody>
      </p:sp>
      <p:sp>
        <p:nvSpPr>
          <p:cNvPr id="583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931B502-F654-E747-A8D1-D19CAD2631BD}" type="slidenum">
              <a:rPr lang="en-US" sz="1400" b="0">
                <a:latin typeface="Times New Roman" charset="0"/>
              </a:rPr>
              <a:pPr eaLnBrk="1" hangingPunct="1"/>
              <a:t>3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88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Loss Detected by Timeout</a:t>
            </a:r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Sender starts a timer that runs for RTO seconds</a:t>
            </a:r>
          </a:p>
          <a:p>
            <a:r>
              <a:rPr lang="en-US" b="1" dirty="0" smtClean="0">
                <a:latin typeface="Arial" charset="0"/>
              </a:rPr>
              <a:t>Restart timer whenever </a:t>
            </a:r>
            <a:r>
              <a:rPr lang="en-US" b="1" dirty="0" err="1" smtClean="0">
                <a:latin typeface="Arial" charset="0"/>
              </a:rPr>
              <a:t>ack</a:t>
            </a:r>
            <a:r>
              <a:rPr lang="en-US" b="1" dirty="0" smtClean="0">
                <a:latin typeface="Arial" charset="0"/>
              </a:rPr>
              <a:t> </a:t>
            </a:r>
            <a:r>
              <a:rPr lang="en-US" b="1" dirty="0">
                <a:latin typeface="Arial" charset="0"/>
              </a:rPr>
              <a:t>for new data </a:t>
            </a:r>
            <a:r>
              <a:rPr lang="en-US" b="1" dirty="0" smtClean="0">
                <a:latin typeface="Arial" charset="0"/>
              </a:rPr>
              <a:t>arrives</a:t>
            </a:r>
          </a:p>
          <a:p>
            <a:pPr lvl="1"/>
            <a:endParaRPr lang="en-US" b="1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If </a:t>
            </a:r>
            <a:r>
              <a:rPr lang="en-US" dirty="0">
                <a:latin typeface="Arial" charset="0"/>
              </a:rPr>
              <a:t>timer expires: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Set 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SSTHRESH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Symbol" charset="0"/>
              </a:rPr>
              <a:t> CWND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/ 2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(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Slow-Start Threshold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)</a:t>
            </a:r>
            <a:endParaRPr lang="en-US" altLang="ja-JP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pPr lvl="1">
              <a:buClr>
                <a:schemeClr val="tx1"/>
              </a:buClr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Set 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CWND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Symbol" charset="0"/>
              </a:rPr>
              <a:t>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1 (MSS)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Retransmit 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first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lost packet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Execute </a:t>
            </a: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Slow Start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u="sng" dirty="0">
                <a:latin typeface="Arial" charset="0"/>
                <a:ea typeface="Arial" charset="0"/>
                <a:cs typeface="Arial" charset="0"/>
              </a:rPr>
              <a:t>until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CWND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&gt; 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SSTHRESH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After which switch to Additive Increase</a:t>
            </a:r>
          </a:p>
        </p:txBody>
      </p:sp>
      <p:sp>
        <p:nvSpPr>
          <p:cNvPr id="9830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3A21A3B-4C3B-1541-8A46-51287569141E}" type="slidenum">
              <a:rPr lang="en-US" sz="1400" b="0">
                <a:latin typeface="Times New Roman" charset="0"/>
              </a:rPr>
              <a:pPr eaLnBrk="1" hangingPunct="1"/>
              <a:t>30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1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06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Summary of Decrease</a:t>
            </a:r>
          </a:p>
        </p:txBody>
      </p:sp>
      <p:sp>
        <p:nvSpPr>
          <p:cNvPr id="969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Cut CWND </a:t>
            </a:r>
            <a:r>
              <a:rPr lang="en-US" u="sng" dirty="0">
                <a:latin typeface="Arial" charset="0"/>
              </a:rPr>
              <a:t>half</a:t>
            </a:r>
            <a:r>
              <a:rPr lang="en-US" dirty="0">
                <a:latin typeface="Arial" charset="0"/>
              </a:rPr>
              <a:t> on loss detected by </a:t>
            </a:r>
            <a:r>
              <a:rPr lang="en-US" dirty="0" err="1" smtClean="0">
                <a:latin typeface="Arial" charset="0"/>
              </a:rPr>
              <a:t>dupacks</a:t>
            </a:r>
            <a:endParaRPr lang="en-US" dirty="0">
              <a:latin typeface="Arial" charset="0"/>
            </a:endParaRPr>
          </a:p>
          <a:p>
            <a:pPr lvl="1"/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b="1" dirty="0">
                <a:latin typeface="Arial" charset="0"/>
                <a:ea typeface="Arial" charset="0"/>
                <a:cs typeface="Arial" charset="0"/>
              </a:rPr>
              <a:t>fast retransmit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altLang="ja-JP" dirty="0">
                <a:latin typeface="Arial" charset="0"/>
                <a:ea typeface="Arial" charset="0"/>
                <a:cs typeface="Arial" charset="0"/>
              </a:rPr>
            </a:br>
            <a:endParaRPr lang="en-US" altLang="ja-JP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</a:rPr>
              <a:t>Cut CWND </a:t>
            </a:r>
            <a:r>
              <a:rPr lang="en-US" u="sng" dirty="0">
                <a:latin typeface="Arial" charset="0"/>
              </a:rPr>
              <a:t>all the way to 1 </a:t>
            </a:r>
            <a:r>
              <a:rPr lang="en-US" u="sng" dirty="0" smtClean="0">
                <a:latin typeface="Arial" charset="0"/>
              </a:rPr>
              <a:t>(MSS)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on </a:t>
            </a:r>
            <a:r>
              <a:rPr lang="en-US" b="1" dirty="0">
                <a:latin typeface="Arial" charset="0"/>
              </a:rPr>
              <a:t>timeout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Set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ssthresh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to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cwnd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/2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Never drop CWND below 1 </a:t>
            </a:r>
            <a:r>
              <a:rPr lang="en-US" dirty="0" smtClean="0">
                <a:latin typeface="Arial" charset="0"/>
              </a:rPr>
              <a:t>(MSS)</a:t>
            </a:r>
            <a:endParaRPr lang="en-US" dirty="0">
              <a:latin typeface="Arial" charset="0"/>
            </a:endParaRPr>
          </a:p>
        </p:txBody>
      </p:sp>
      <p:sp>
        <p:nvSpPr>
          <p:cNvPr id="10035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3D96FA5-DCE2-EC4E-BB67-F48405F4B3A0}" type="slidenum">
              <a:rPr lang="en-US" sz="1400" b="0">
                <a:latin typeface="Times New Roman" charset="0"/>
              </a:rPr>
              <a:pPr eaLnBrk="1" hangingPunct="1"/>
              <a:t>31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50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9731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Summary of Increase</a:t>
            </a:r>
          </a:p>
        </p:txBody>
      </p:sp>
      <p:sp>
        <p:nvSpPr>
          <p:cNvPr id="102402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8991600" cy="4835525"/>
          </a:xfrm>
        </p:spPr>
        <p:txBody>
          <a:bodyPr/>
          <a:lstStyle/>
          <a:p>
            <a:r>
              <a:rPr lang="ja-JP" altLang="en-US" dirty="0">
                <a:latin typeface="Arial" charset="0"/>
              </a:rPr>
              <a:t>“</a:t>
            </a:r>
            <a:r>
              <a:rPr lang="en-US" altLang="ja-JP" dirty="0">
                <a:latin typeface="Arial" charset="0"/>
              </a:rPr>
              <a:t>Slow-start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altLang="ja-JP" dirty="0">
                <a:latin typeface="Arial" charset="0"/>
              </a:rPr>
              <a:t>: increase </a:t>
            </a:r>
            <a:r>
              <a:rPr lang="en-US" altLang="ja-JP" dirty="0" err="1">
                <a:latin typeface="Arial" charset="0"/>
              </a:rPr>
              <a:t>cwnd</a:t>
            </a:r>
            <a:r>
              <a:rPr lang="en-US" altLang="ja-JP" dirty="0">
                <a:latin typeface="Arial" charset="0"/>
              </a:rPr>
              <a:t> by </a:t>
            </a:r>
            <a:r>
              <a:rPr lang="en-US" altLang="ja-JP" dirty="0" smtClean="0">
                <a:latin typeface="Arial" charset="0"/>
              </a:rPr>
              <a:t>1 (MSS) for </a:t>
            </a:r>
            <a:r>
              <a:rPr lang="en-US" altLang="ja-JP" dirty="0">
                <a:latin typeface="Arial" charset="0"/>
              </a:rPr>
              <a:t>each </a:t>
            </a:r>
            <a:r>
              <a:rPr lang="en-US" altLang="ja-JP" dirty="0" err="1">
                <a:latin typeface="Arial" charset="0"/>
              </a:rPr>
              <a:t>ack</a:t>
            </a:r>
            <a:endParaRPr lang="en-US" altLang="ja-JP" dirty="0">
              <a:latin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</a:rPr>
              <a:t>Leave slow-start regime when either:</a:t>
            </a:r>
          </a:p>
          <a:p>
            <a:pPr lvl="1"/>
            <a:r>
              <a:rPr lang="en-US" dirty="0" err="1">
                <a:latin typeface="Arial" charset="0"/>
                <a:ea typeface="Arial" charset="0"/>
                <a:cs typeface="Arial" charset="0"/>
              </a:rPr>
              <a:t>cwnd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&gt;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SSThresh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Packet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drop detected by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dupacks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</a:rPr>
              <a:t>Enter AIMD regime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Increase by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1 (MSS) for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each window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s worth of </a:t>
            </a:r>
            <a:r>
              <a:rPr lang="en-US" altLang="ja-JP" dirty="0" err="1">
                <a:latin typeface="Arial" charset="0"/>
                <a:ea typeface="Arial" charset="0"/>
                <a:cs typeface="Arial" charset="0"/>
              </a:rPr>
              <a:t>acked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 data</a:t>
            </a:r>
          </a:p>
          <a:p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  <p:sp>
        <p:nvSpPr>
          <p:cNvPr id="10240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2AAF7F8-C2B5-CD43-9AB2-9D2E24705E44}" type="slidenum">
              <a:rPr lang="en-US" sz="1400" b="0">
                <a:latin typeface="Times New Roman" charset="0"/>
              </a:rPr>
              <a:pPr eaLnBrk="1" hangingPunct="1"/>
              <a:t>32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2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Why AIMD?</a:t>
            </a:r>
          </a:p>
        </p:txBody>
      </p:sp>
      <p:sp>
        <p:nvSpPr>
          <p:cNvPr id="109571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In what follows refer to </a:t>
            </a:r>
            <a:r>
              <a:rPr lang="en-US" dirty="0" err="1">
                <a:latin typeface="Arial" charset="0"/>
              </a:rPr>
              <a:t>cwnd</a:t>
            </a:r>
            <a:r>
              <a:rPr lang="en-US" dirty="0">
                <a:latin typeface="Arial" charset="0"/>
              </a:rPr>
              <a:t> in units of MSS</a:t>
            </a:r>
          </a:p>
        </p:txBody>
      </p:sp>
      <p:sp>
        <p:nvSpPr>
          <p:cNvPr id="1095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B8FBB6F-1854-7946-989E-03D5DDDCB547}" type="slidenum">
              <a:rPr lang="en-US" sz="1400" b="0">
                <a:latin typeface="Times New Roman" charset="0"/>
              </a:rPr>
              <a:pPr eaLnBrk="1" hangingPunct="1"/>
              <a:t>33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876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Reality Of Congestion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922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3149600"/>
            <a:ext cx="771525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225" y="2746375"/>
            <a:ext cx="771525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038" y="3957638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113" y="2276475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00" y="4159250"/>
            <a:ext cx="771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113" y="3419475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113" y="3351213"/>
            <a:ext cx="769937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7" name="Picture 1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81313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8" name="Picture 1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813" y="4159250"/>
            <a:ext cx="825500" cy="72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9" name="Picture 1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925" y="4697413"/>
            <a:ext cx="825500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0" name="Picture 1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3" y="2141538"/>
            <a:ext cx="827087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1" name="Picture 1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150" y="4764088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2" name="Picture 1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75" y="1738313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3" name="Picture 1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13" y="3351213"/>
            <a:ext cx="827087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92274" name="Line 18"/>
          <p:cNvSpPr>
            <a:spLocks noChangeShapeType="1"/>
          </p:cNvSpPr>
          <p:nvPr/>
        </p:nvSpPr>
        <p:spPr bwMode="auto">
          <a:xfrm flipV="1">
            <a:off x="2874963" y="3082925"/>
            <a:ext cx="830262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5" name="Line 19"/>
          <p:cNvSpPr>
            <a:spLocks noChangeShapeType="1"/>
          </p:cNvSpPr>
          <p:nvPr/>
        </p:nvSpPr>
        <p:spPr bwMode="auto">
          <a:xfrm flipV="1">
            <a:off x="4397375" y="2544763"/>
            <a:ext cx="831850" cy="2698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6" name="Line 20"/>
          <p:cNvSpPr>
            <a:spLocks noChangeShapeType="1"/>
          </p:cNvSpPr>
          <p:nvPr/>
        </p:nvSpPr>
        <p:spPr bwMode="auto">
          <a:xfrm>
            <a:off x="1905000" y="3419475"/>
            <a:ext cx="3460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7" name="Line 21"/>
          <p:cNvSpPr>
            <a:spLocks noChangeShapeType="1"/>
          </p:cNvSpPr>
          <p:nvPr/>
        </p:nvSpPr>
        <p:spPr bwMode="auto">
          <a:xfrm flipV="1">
            <a:off x="2043113" y="3554413"/>
            <a:ext cx="346075" cy="6048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8" name="Line 22"/>
          <p:cNvSpPr>
            <a:spLocks noChangeShapeType="1"/>
          </p:cNvSpPr>
          <p:nvPr/>
        </p:nvSpPr>
        <p:spPr bwMode="auto">
          <a:xfrm>
            <a:off x="3567113" y="2679700"/>
            <a:ext cx="207962" cy="1349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9" name="Line 23"/>
          <p:cNvSpPr>
            <a:spLocks noChangeShapeType="1"/>
          </p:cNvSpPr>
          <p:nvPr/>
        </p:nvSpPr>
        <p:spPr bwMode="auto">
          <a:xfrm>
            <a:off x="2874963" y="3486150"/>
            <a:ext cx="484187" cy="4714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0" name="Line 24"/>
          <p:cNvSpPr>
            <a:spLocks noChangeShapeType="1"/>
          </p:cNvSpPr>
          <p:nvPr/>
        </p:nvSpPr>
        <p:spPr bwMode="auto">
          <a:xfrm flipV="1">
            <a:off x="3843338" y="3756025"/>
            <a:ext cx="554037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1" name="Line 25"/>
          <p:cNvSpPr>
            <a:spLocks noChangeShapeType="1"/>
          </p:cNvSpPr>
          <p:nvPr/>
        </p:nvSpPr>
        <p:spPr bwMode="auto">
          <a:xfrm>
            <a:off x="4329113" y="3082925"/>
            <a:ext cx="276225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2" name="Line 26"/>
          <p:cNvSpPr>
            <a:spLocks noChangeShapeType="1"/>
          </p:cNvSpPr>
          <p:nvPr/>
        </p:nvSpPr>
        <p:spPr bwMode="auto">
          <a:xfrm>
            <a:off x="4951413" y="3486150"/>
            <a:ext cx="9017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3" name="Line 27"/>
          <p:cNvSpPr>
            <a:spLocks noChangeShapeType="1"/>
          </p:cNvSpPr>
          <p:nvPr/>
        </p:nvSpPr>
        <p:spPr bwMode="auto">
          <a:xfrm>
            <a:off x="5713413" y="2613025"/>
            <a:ext cx="415925" cy="7381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4" name="Line 28"/>
          <p:cNvSpPr>
            <a:spLocks noChangeShapeType="1"/>
          </p:cNvSpPr>
          <p:nvPr/>
        </p:nvSpPr>
        <p:spPr bwMode="auto">
          <a:xfrm>
            <a:off x="3983038" y="4225925"/>
            <a:ext cx="830262" cy="666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5" name="Line 29"/>
          <p:cNvSpPr>
            <a:spLocks noChangeShapeType="1"/>
          </p:cNvSpPr>
          <p:nvPr/>
        </p:nvSpPr>
        <p:spPr bwMode="auto">
          <a:xfrm flipV="1">
            <a:off x="5507038" y="3756025"/>
            <a:ext cx="554037" cy="469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6" name="Line 30"/>
          <p:cNvSpPr>
            <a:spLocks noChangeShapeType="1"/>
          </p:cNvSpPr>
          <p:nvPr/>
        </p:nvSpPr>
        <p:spPr bwMode="auto">
          <a:xfrm>
            <a:off x="4883150" y="3822700"/>
            <a:ext cx="207963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7" name="Line 31"/>
          <p:cNvSpPr>
            <a:spLocks noChangeShapeType="1"/>
          </p:cNvSpPr>
          <p:nvPr/>
        </p:nvSpPr>
        <p:spPr bwMode="auto">
          <a:xfrm flipV="1">
            <a:off x="3567113" y="4360863"/>
            <a:ext cx="0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8" name="Line 32"/>
          <p:cNvSpPr>
            <a:spLocks noChangeShapeType="1"/>
          </p:cNvSpPr>
          <p:nvPr/>
        </p:nvSpPr>
        <p:spPr bwMode="auto">
          <a:xfrm flipH="1" flipV="1">
            <a:off x="5507038" y="4562475"/>
            <a:ext cx="346075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9" name="Line 33"/>
          <p:cNvSpPr>
            <a:spLocks noChangeShapeType="1"/>
          </p:cNvSpPr>
          <p:nvPr/>
        </p:nvSpPr>
        <p:spPr bwMode="auto">
          <a:xfrm flipH="1" flipV="1">
            <a:off x="6545263" y="3621088"/>
            <a:ext cx="692150" cy="20161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0" name="Freeform 34"/>
          <p:cNvSpPr>
            <a:spLocks/>
          </p:cNvSpPr>
          <p:nvPr/>
        </p:nvSpPr>
        <p:spPr bwMode="auto">
          <a:xfrm>
            <a:off x="2043113" y="3419475"/>
            <a:ext cx="3856037" cy="1512888"/>
          </a:xfrm>
          <a:custGeom>
            <a:avLst/>
            <a:gdLst>
              <a:gd name="T0" fmla="*/ 0 w 2672"/>
              <a:gd name="T1" fmla="*/ 528 h 1080"/>
              <a:gd name="T2" fmla="*/ 240 w 2672"/>
              <a:gd name="T3" fmla="*/ 96 h 1080"/>
              <a:gd name="T4" fmla="*/ 576 w 2672"/>
              <a:gd name="T5" fmla="*/ 48 h 1080"/>
              <a:gd name="T6" fmla="*/ 912 w 2672"/>
              <a:gd name="T7" fmla="*/ 384 h 1080"/>
              <a:gd name="T8" fmla="*/ 1392 w 2672"/>
              <a:gd name="T9" fmla="*/ 576 h 1080"/>
              <a:gd name="T10" fmla="*/ 2160 w 2672"/>
              <a:gd name="T11" fmla="*/ 624 h 1080"/>
              <a:gd name="T12" fmla="*/ 2592 w 2672"/>
              <a:gd name="T13" fmla="*/ 1008 h 1080"/>
              <a:gd name="T14" fmla="*/ 2640 w 2672"/>
              <a:gd name="T15" fmla="*/ 1056 h 1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72" h="1080">
                <a:moveTo>
                  <a:pt x="0" y="528"/>
                </a:moveTo>
                <a:cubicBezTo>
                  <a:pt x="72" y="352"/>
                  <a:pt x="144" y="176"/>
                  <a:pt x="240" y="96"/>
                </a:cubicBezTo>
                <a:cubicBezTo>
                  <a:pt x="336" y="16"/>
                  <a:pt x="464" y="0"/>
                  <a:pt x="576" y="48"/>
                </a:cubicBezTo>
                <a:cubicBezTo>
                  <a:pt x="688" y="96"/>
                  <a:pt x="776" y="296"/>
                  <a:pt x="912" y="384"/>
                </a:cubicBezTo>
                <a:cubicBezTo>
                  <a:pt x="1048" y="472"/>
                  <a:pt x="1184" y="536"/>
                  <a:pt x="1392" y="576"/>
                </a:cubicBezTo>
                <a:cubicBezTo>
                  <a:pt x="1600" y="616"/>
                  <a:pt x="1960" y="552"/>
                  <a:pt x="2160" y="624"/>
                </a:cubicBezTo>
                <a:cubicBezTo>
                  <a:pt x="2360" y="696"/>
                  <a:pt x="2512" y="936"/>
                  <a:pt x="2592" y="1008"/>
                </a:cubicBezTo>
                <a:cubicBezTo>
                  <a:pt x="2672" y="1080"/>
                  <a:pt x="2656" y="1068"/>
                  <a:pt x="2640" y="1056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1" name="Freeform 35"/>
          <p:cNvSpPr>
            <a:spLocks/>
          </p:cNvSpPr>
          <p:nvPr/>
        </p:nvSpPr>
        <p:spPr bwMode="auto">
          <a:xfrm>
            <a:off x="1905000" y="3262313"/>
            <a:ext cx="5402263" cy="750887"/>
          </a:xfrm>
          <a:custGeom>
            <a:avLst/>
            <a:gdLst>
              <a:gd name="T0" fmla="*/ 0 w 3744"/>
              <a:gd name="T1" fmla="*/ 112 h 536"/>
              <a:gd name="T2" fmla="*/ 672 w 3744"/>
              <a:gd name="T3" fmla="*/ 64 h 536"/>
              <a:gd name="T4" fmla="*/ 1104 w 3744"/>
              <a:gd name="T5" fmla="*/ 496 h 536"/>
              <a:gd name="T6" fmla="*/ 1680 w 3744"/>
              <a:gd name="T7" fmla="*/ 304 h 536"/>
              <a:gd name="T8" fmla="*/ 1968 w 3744"/>
              <a:gd name="T9" fmla="*/ 160 h 536"/>
              <a:gd name="T10" fmla="*/ 3024 w 3744"/>
              <a:gd name="T11" fmla="*/ 112 h 536"/>
              <a:gd name="T12" fmla="*/ 3744 w 3744"/>
              <a:gd name="T13" fmla="*/ 352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4" h="536">
                <a:moveTo>
                  <a:pt x="0" y="112"/>
                </a:moveTo>
                <a:cubicBezTo>
                  <a:pt x="244" y="56"/>
                  <a:pt x="488" y="0"/>
                  <a:pt x="672" y="64"/>
                </a:cubicBezTo>
                <a:cubicBezTo>
                  <a:pt x="856" y="128"/>
                  <a:pt x="936" y="456"/>
                  <a:pt x="1104" y="496"/>
                </a:cubicBezTo>
                <a:cubicBezTo>
                  <a:pt x="1272" y="536"/>
                  <a:pt x="1536" y="360"/>
                  <a:pt x="1680" y="304"/>
                </a:cubicBezTo>
                <a:cubicBezTo>
                  <a:pt x="1824" y="248"/>
                  <a:pt x="1744" y="192"/>
                  <a:pt x="1968" y="160"/>
                </a:cubicBezTo>
                <a:cubicBezTo>
                  <a:pt x="2192" y="128"/>
                  <a:pt x="2728" y="80"/>
                  <a:pt x="3024" y="112"/>
                </a:cubicBezTo>
                <a:cubicBezTo>
                  <a:pt x="3320" y="144"/>
                  <a:pt x="3532" y="248"/>
                  <a:pt x="3744" y="352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2" name="Freeform 36"/>
          <p:cNvSpPr>
            <a:spLocks/>
          </p:cNvSpPr>
          <p:nvPr/>
        </p:nvSpPr>
        <p:spPr bwMode="auto">
          <a:xfrm>
            <a:off x="3475038" y="2343150"/>
            <a:ext cx="2943225" cy="2352675"/>
          </a:xfrm>
          <a:custGeom>
            <a:avLst/>
            <a:gdLst>
              <a:gd name="T0" fmla="*/ 64 w 2040"/>
              <a:gd name="T1" fmla="*/ 1680 h 1680"/>
              <a:gd name="T2" fmla="*/ 64 w 2040"/>
              <a:gd name="T3" fmla="*/ 1440 h 1680"/>
              <a:gd name="T4" fmla="*/ 208 w 2040"/>
              <a:gd name="T5" fmla="*/ 1392 h 1680"/>
              <a:gd name="T6" fmla="*/ 1312 w 2040"/>
              <a:gd name="T7" fmla="*/ 1440 h 1680"/>
              <a:gd name="T8" fmla="*/ 1984 w 2040"/>
              <a:gd name="T9" fmla="*/ 912 h 1680"/>
              <a:gd name="T10" fmla="*/ 1648 w 2040"/>
              <a:gd name="T11" fmla="*/ 240 h 1680"/>
              <a:gd name="T12" fmla="*/ 1792 w 2040"/>
              <a:gd name="T13" fmla="*/ 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40" h="1680">
                <a:moveTo>
                  <a:pt x="64" y="1680"/>
                </a:moveTo>
                <a:cubicBezTo>
                  <a:pt x="52" y="1584"/>
                  <a:pt x="40" y="1488"/>
                  <a:pt x="64" y="1440"/>
                </a:cubicBezTo>
                <a:cubicBezTo>
                  <a:pt x="88" y="1392"/>
                  <a:pt x="0" y="1392"/>
                  <a:pt x="208" y="1392"/>
                </a:cubicBezTo>
                <a:cubicBezTo>
                  <a:pt x="416" y="1392"/>
                  <a:pt x="1016" y="1520"/>
                  <a:pt x="1312" y="1440"/>
                </a:cubicBezTo>
                <a:cubicBezTo>
                  <a:pt x="1608" y="1360"/>
                  <a:pt x="1928" y="1112"/>
                  <a:pt x="1984" y="912"/>
                </a:cubicBezTo>
                <a:cubicBezTo>
                  <a:pt x="2040" y="712"/>
                  <a:pt x="1680" y="392"/>
                  <a:pt x="1648" y="240"/>
                </a:cubicBezTo>
                <a:cubicBezTo>
                  <a:pt x="1616" y="88"/>
                  <a:pt x="1704" y="44"/>
                  <a:pt x="1792" y="0"/>
                </a:cubicBezTo>
              </a:path>
            </a:pathLst>
          </a:custGeom>
          <a:noFill/>
          <a:ln w="38100" cap="flat" cmpd="sng">
            <a:solidFill>
              <a:srgbClr val="0080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3" name="Freeform 37"/>
          <p:cNvSpPr>
            <a:spLocks/>
          </p:cNvSpPr>
          <p:nvPr/>
        </p:nvSpPr>
        <p:spPr bwMode="auto">
          <a:xfrm>
            <a:off x="3705225" y="2679700"/>
            <a:ext cx="3671888" cy="941388"/>
          </a:xfrm>
          <a:custGeom>
            <a:avLst/>
            <a:gdLst>
              <a:gd name="T0" fmla="*/ 0 w 2544"/>
              <a:gd name="T1" fmla="*/ 0 h 672"/>
              <a:gd name="T2" fmla="*/ 576 w 2544"/>
              <a:gd name="T3" fmla="*/ 288 h 672"/>
              <a:gd name="T4" fmla="*/ 672 w 2544"/>
              <a:gd name="T5" fmla="*/ 480 h 672"/>
              <a:gd name="T6" fmla="*/ 1680 w 2544"/>
              <a:gd name="T7" fmla="*/ 432 h 672"/>
              <a:gd name="T8" fmla="*/ 2544 w 2544"/>
              <a:gd name="T9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4" h="672">
                <a:moveTo>
                  <a:pt x="0" y="0"/>
                </a:moveTo>
                <a:cubicBezTo>
                  <a:pt x="232" y="104"/>
                  <a:pt x="464" y="208"/>
                  <a:pt x="576" y="288"/>
                </a:cubicBezTo>
                <a:cubicBezTo>
                  <a:pt x="688" y="368"/>
                  <a:pt x="488" y="456"/>
                  <a:pt x="672" y="480"/>
                </a:cubicBezTo>
                <a:cubicBezTo>
                  <a:pt x="856" y="504"/>
                  <a:pt x="1368" y="400"/>
                  <a:pt x="1680" y="432"/>
                </a:cubicBezTo>
                <a:cubicBezTo>
                  <a:pt x="1992" y="464"/>
                  <a:pt x="2268" y="568"/>
                  <a:pt x="2544" y="672"/>
                </a:cubicBezTo>
              </a:path>
            </a:pathLst>
          </a:custGeom>
          <a:noFill/>
          <a:ln w="38100" cap="flat" cmpd="sng">
            <a:solidFill>
              <a:srgbClr val="CC99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6" name="Text Box 40"/>
          <p:cNvSpPr txBox="1">
            <a:spLocks noChangeArrowheads="1"/>
          </p:cNvSpPr>
          <p:nvPr/>
        </p:nvSpPr>
        <p:spPr bwMode="auto">
          <a:xfrm>
            <a:off x="762000" y="5771679"/>
            <a:ext cx="7772400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>
                <a:latin typeface="+mn-lt"/>
              </a:rPr>
              <a:t>Congestion control is a resource allocation problem involving many flows, many links, and complicated global dynamics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88877" y="3581400"/>
            <a:ext cx="743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n-lt"/>
              </a:rPr>
              <a:t>1Gbps</a:t>
            </a:r>
            <a:endParaRPr lang="en-US" sz="1400" dirty="0">
              <a:latin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86200" y="4343400"/>
            <a:ext cx="95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n-lt"/>
              </a:rPr>
              <a:t>600Mbps</a:t>
            </a:r>
            <a:endParaRPr lang="en-US" sz="1400" dirty="0">
              <a:latin typeface="+mn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124050" y="3429000"/>
            <a:ext cx="743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n-lt"/>
              </a:rPr>
              <a:t>1Gbps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9538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9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90" grpId="0" animBg="1"/>
      <p:bldP spid="992291" grpId="0" animBg="1"/>
      <p:bldP spid="992292" grpId="0" animBg="1"/>
      <p:bldP spid="99229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is too complicated</a:t>
            </a:r>
            <a:r>
              <a:rPr lang="is-I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</a:t>
            </a:r>
          </a:p>
          <a:p>
            <a:pPr lvl="1"/>
            <a:r>
              <a:rPr lang="en-US" dirty="0" smtClean="0"/>
              <a:t>Avoid overloading links, but don’t waste bandwidth</a:t>
            </a:r>
          </a:p>
          <a:p>
            <a:pPr lvl="1"/>
            <a:endParaRPr lang="en-US" dirty="0"/>
          </a:p>
          <a:p>
            <a:r>
              <a:rPr lang="en-US" dirty="0" smtClean="0"/>
              <a:t>Must do so in the presence of</a:t>
            </a:r>
          </a:p>
          <a:p>
            <a:pPr lvl="1"/>
            <a:r>
              <a:rPr lang="en-US" dirty="0" smtClean="0"/>
              <a:t>Many competing flows</a:t>
            </a:r>
          </a:p>
          <a:p>
            <a:pPr lvl="1"/>
            <a:r>
              <a:rPr lang="en-US" dirty="0" smtClean="0"/>
              <a:t>Dynamic conditions (flows arriving, leaving)</a:t>
            </a:r>
          </a:p>
          <a:p>
            <a:pPr lvl="1"/>
            <a:r>
              <a:rPr lang="en-US" dirty="0" smtClean="0"/>
              <a:t>Complicated topology</a:t>
            </a:r>
          </a:p>
          <a:p>
            <a:pPr lvl="1"/>
            <a:r>
              <a:rPr lang="en-US" dirty="0" smtClean="0"/>
              <a:t>Limited visibility</a:t>
            </a:r>
          </a:p>
          <a:p>
            <a:pPr lvl="1"/>
            <a:endParaRPr lang="en-US" dirty="0"/>
          </a:p>
          <a:p>
            <a:r>
              <a:rPr lang="en-US" dirty="0" smtClean="0"/>
              <a:t>How do you think about such a problem?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380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Modularity is not just for design</a:t>
            </a:r>
            <a:r>
              <a:rPr lang="is-I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lesson in how to think!</a:t>
            </a:r>
          </a:p>
          <a:p>
            <a:endParaRPr lang="en-US" dirty="0"/>
          </a:p>
          <a:p>
            <a:r>
              <a:rPr lang="en-US" dirty="0" smtClean="0"/>
              <a:t>Break problems into </a:t>
            </a:r>
            <a:r>
              <a:rPr lang="en-US" dirty="0" err="1" smtClean="0"/>
              <a:t>subproblems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Gain insight into the </a:t>
            </a:r>
            <a:r>
              <a:rPr lang="en-US" dirty="0" err="1" smtClean="0"/>
              <a:t>subproblems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And hope that union solves real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1892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Three Congestion Control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Single flow adjusting to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bottleneck</a:t>
            </a:r>
            <a:r>
              <a:rPr lang="en-US">
                <a:latin typeface="Arial" charset="0"/>
              </a:rPr>
              <a:t> bandwidth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Without any </a:t>
            </a:r>
            <a:r>
              <a:rPr lang="en-US" i="1">
                <a:latin typeface="Arial" charset="0"/>
                <a:ea typeface="Arial" charset="0"/>
                <a:cs typeface="Arial" charset="0"/>
              </a:rPr>
              <a:t>a priori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 knowledge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Could be a Gbps link; could be a modem</a:t>
            </a:r>
            <a:br>
              <a:rPr lang="en-US">
                <a:latin typeface="Arial" charset="0"/>
                <a:ea typeface="Arial" charset="0"/>
                <a:cs typeface="Arial" charset="0"/>
              </a:rPr>
            </a:br>
            <a:endParaRPr lang="en-US">
              <a:latin typeface="Arial" charset="0"/>
              <a:ea typeface="Arial" charset="0"/>
              <a:cs typeface="Arial" charset="0"/>
            </a:endParaRPr>
          </a:p>
          <a:p>
            <a:r>
              <a:rPr lang="en-US">
                <a:latin typeface="Arial" charset="0"/>
              </a:rPr>
              <a:t>Single flow adjusting to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variations</a:t>
            </a:r>
            <a:r>
              <a:rPr lang="en-US">
                <a:latin typeface="Arial" charset="0"/>
              </a:rPr>
              <a:t> in bandwidth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When bandwidth decreases, must lower sending rate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When bandwidth increases, must increase sending rate</a:t>
            </a:r>
            <a:br>
              <a:rPr lang="en-US">
                <a:latin typeface="Arial" charset="0"/>
                <a:ea typeface="Arial" charset="0"/>
                <a:cs typeface="Arial" charset="0"/>
              </a:rPr>
            </a:br>
            <a:endParaRPr lang="en-US">
              <a:latin typeface="Arial" charset="0"/>
              <a:ea typeface="Arial" charset="0"/>
              <a:cs typeface="Arial" charset="0"/>
            </a:endParaRPr>
          </a:p>
          <a:p>
            <a:pPr>
              <a:buClr>
                <a:schemeClr val="tx2"/>
              </a:buClr>
            </a:pPr>
            <a:r>
              <a:rPr lang="en-US">
                <a:latin typeface="Arial" charset="0"/>
              </a:rPr>
              <a:t>Multiple flows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sharing </a:t>
            </a:r>
            <a:r>
              <a:rPr lang="en-US">
                <a:solidFill>
                  <a:srgbClr val="000000"/>
                </a:solidFill>
                <a:latin typeface="Arial" charset="0"/>
              </a:rPr>
              <a:t>the bandwidth</a:t>
            </a:r>
          </a:p>
          <a:p>
            <a:pPr lvl="1">
              <a:buClr>
                <a:schemeClr val="tx2"/>
              </a:buClr>
            </a:pPr>
            <a:r>
              <a:rPr lang="en-US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Must avoid overloading network</a:t>
            </a:r>
          </a:p>
          <a:p>
            <a:pPr lvl="1">
              <a:buClr>
                <a:schemeClr val="tx2"/>
              </a:buClr>
            </a:pPr>
            <a:r>
              <a:rPr lang="en-US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And share bandwidth </a:t>
            </a:r>
            <a:r>
              <a:rPr lang="ja-JP" altLang="en-US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fairly</a:t>
            </a:r>
            <a:r>
              <a:rPr lang="ja-JP" altLang="en-US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among the flows</a:t>
            </a:r>
          </a:p>
          <a:p>
            <a:pPr lvl="1">
              <a:buClr>
                <a:schemeClr val="tx2"/>
              </a:buClr>
            </a:pPr>
            <a:endParaRPr lang="en-US">
              <a:latin typeface="Arial" charset="0"/>
              <a:ea typeface="Arial" charset="0"/>
              <a:cs typeface="Arial" charset="0"/>
            </a:endParaRPr>
          </a:p>
          <a:p>
            <a:endParaRPr lang="en-US">
              <a:latin typeface="Arial" charset="0"/>
            </a:endParaRPr>
          </a:p>
        </p:txBody>
      </p:sp>
      <p:sp>
        <p:nvSpPr>
          <p:cNvPr id="11161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29D134D-FF4C-1744-B2E2-17BE14E29B5A}" type="slidenum">
              <a:rPr lang="en-US" sz="1400" b="0">
                <a:latin typeface="Times New Roman" charset="0"/>
              </a:rPr>
              <a:pPr eaLnBrk="1" hangingPunct="1"/>
              <a:t>37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1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Problem #1: Single Flow, Fixed BW</a:t>
            </a:r>
          </a:p>
        </p:txBody>
      </p:sp>
      <p:sp>
        <p:nvSpPr>
          <p:cNvPr id="2752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>
                <a:latin typeface="Arial" charset="0"/>
              </a:rPr>
              <a:t>Slow start is pretty good at this</a:t>
            </a:r>
            <a:r>
              <a:rPr lang="is-IS" dirty="0" smtClean="0">
                <a:latin typeface="Arial" charset="0"/>
              </a:rPr>
              <a:t>….</a:t>
            </a:r>
          </a:p>
          <a:p>
            <a:pPr>
              <a:lnSpc>
                <a:spcPct val="80000"/>
              </a:lnSpc>
            </a:pPr>
            <a:endParaRPr lang="is-IS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is-IS" dirty="0" smtClean="0">
                <a:latin typeface="Arial" charset="0"/>
              </a:rPr>
              <a:t>Identifies fixed BW within factor of two</a:t>
            </a:r>
          </a:p>
          <a:p>
            <a:pPr>
              <a:lnSpc>
                <a:spcPct val="80000"/>
              </a:lnSpc>
            </a:pPr>
            <a:endParaRPr lang="is-IS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is-IS" dirty="0" smtClean="0">
                <a:latin typeface="Arial" charset="0"/>
              </a:rPr>
              <a:t>And does so in logarithmic time</a:t>
            </a:r>
          </a:p>
          <a:p>
            <a:pPr>
              <a:lnSpc>
                <a:spcPct val="80000"/>
              </a:lnSpc>
            </a:pPr>
            <a:endParaRPr lang="is-IS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is-IS" dirty="0" smtClean="0">
                <a:latin typeface="Arial" charset="0"/>
                <a:ea typeface="Arial" charset="0"/>
                <a:cs typeface="Arial" charset="0"/>
              </a:rPr>
              <a:t>...no need to discuss further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26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9BFDB11-0A4C-D443-B1D2-A578347C8BE2}" type="slidenum">
              <a:rPr lang="en-US" sz="1400" b="0">
                <a:latin typeface="Times New Roman" charset="0"/>
              </a:rPr>
              <a:pPr eaLnBrk="1" hangingPunct="1"/>
              <a:t>38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87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2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251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Problem #2: Single Flow, Varying BW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>
                <a:latin typeface="Arial" charset="0"/>
              </a:rPr>
              <a:t>Want to track available bandwidth</a:t>
            </a:r>
          </a:p>
          <a:p>
            <a:r>
              <a:rPr lang="en-US" dirty="0">
                <a:latin typeface="Arial" charset="0"/>
              </a:rPr>
              <a:t>Oscillate around its current value</a:t>
            </a:r>
          </a:p>
          <a:p>
            <a:r>
              <a:rPr lang="en-US" dirty="0">
                <a:latin typeface="Arial" charset="0"/>
              </a:rPr>
              <a:t>If you never send more than your current rate, you </a:t>
            </a:r>
            <a:r>
              <a:rPr lang="en-US" dirty="0" smtClean="0">
                <a:latin typeface="Arial" charset="0"/>
              </a:rPr>
              <a:t>won’</a:t>
            </a:r>
            <a:r>
              <a:rPr lang="en-US" altLang="ja-JP" dirty="0" smtClean="0">
                <a:latin typeface="Arial" charset="0"/>
              </a:rPr>
              <a:t>t </a:t>
            </a:r>
            <a:r>
              <a:rPr lang="en-US" altLang="ja-JP" dirty="0">
                <a:latin typeface="Arial" charset="0"/>
              </a:rPr>
              <a:t>know if more bandwidth is available</a:t>
            </a:r>
            <a:br>
              <a:rPr lang="en-US" altLang="ja-JP" dirty="0">
                <a:latin typeface="Arial" charset="0"/>
              </a:rPr>
            </a:br>
            <a:endParaRPr lang="en-US" altLang="ja-JP" dirty="0">
              <a:latin typeface="Arial" charset="0"/>
            </a:endParaRPr>
          </a:p>
          <a:p>
            <a:pPr>
              <a:buFontTx/>
              <a:buNone/>
            </a:pPr>
            <a:r>
              <a:rPr lang="en-US" dirty="0">
                <a:latin typeface="Arial" charset="0"/>
              </a:rPr>
              <a:t>Possible variations: (in terms of change per RTT)</a:t>
            </a:r>
          </a:p>
          <a:p>
            <a:r>
              <a:rPr lang="en-US" dirty="0">
                <a:latin typeface="Arial" charset="0"/>
              </a:rPr>
              <a:t>Multiplicative increase or decrease: </a:t>
            </a:r>
          </a:p>
          <a:p>
            <a:pPr lvl="1" algn="ctr">
              <a:buFont typeface="Helvetica" charset="0"/>
              <a:buNone/>
            </a:pP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cwnd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smtClean="0">
                <a:ea typeface="Wingdings" charset="2"/>
                <a:cs typeface="Wingdings" charset="2"/>
              </a:rPr>
              <a:t>→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cwnd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* / a </a:t>
            </a:r>
          </a:p>
          <a:p>
            <a:r>
              <a:rPr lang="en-US" dirty="0">
                <a:latin typeface="Arial" charset="0"/>
              </a:rPr>
              <a:t>Additive increase or decrease: </a:t>
            </a:r>
          </a:p>
          <a:p>
            <a:pPr lvl="1" algn="ctr">
              <a:buFont typeface="Helvetica" charset="0"/>
              <a:buNone/>
            </a:pP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cwnd</a:t>
            </a:r>
            <a:r>
              <a:rPr lang="en-US" dirty="0">
                <a:ea typeface="Wingdings" charset="2"/>
                <a:cs typeface="Wingdings" charset="2"/>
              </a:rPr>
              <a:t> →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cwnd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+- b</a:t>
            </a:r>
          </a:p>
          <a:p>
            <a:endParaRPr lang="en-US" dirty="0">
              <a:latin typeface="Arial" charset="0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0A3A753-B06B-CE48-8BDE-7F112164CA2B}" type="slidenum">
              <a:rPr lang="en-US" sz="1400" b="0">
                <a:latin typeface="Times New Roman" charset="0"/>
              </a:rPr>
              <a:pPr eaLnBrk="1" hangingPunct="1"/>
              <a:t>39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Takes Care of Congestion?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Network?</a:t>
            </a:r>
          </a:p>
          <a:p>
            <a:pPr lvl="3"/>
            <a:endParaRPr lang="en-US" dirty="0"/>
          </a:p>
          <a:p>
            <a:r>
              <a:rPr lang="en-US" dirty="0" smtClean="0"/>
              <a:t>End hosts?</a:t>
            </a:r>
          </a:p>
          <a:p>
            <a:pPr marL="1055687" lvl="3" indent="0">
              <a:buNone/>
            </a:pPr>
            <a:endParaRPr lang="en-US" dirty="0"/>
          </a:p>
          <a:p>
            <a:r>
              <a:rPr lang="en-US" dirty="0" smtClean="0"/>
              <a:t>Both?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03F619-A754-B943-A0E1-8831E8AB2CC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2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Four alternatives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AIAD: gentle increase, gentle decrease</a:t>
            </a:r>
            <a:br>
              <a:rPr lang="en-US" dirty="0">
                <a:latin typeface="Arial" charset="0"/>
              </a:rPr>
            </a:b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AIMD: gentle increase, drastic decrease</a:t>
            </a:r>
            <a:br>
              <a:rPr lang="en-US" dirty="0">
                <a:latin typeface="Arial" charset="0"/>
              </a:rPr>
            </a:b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MIAD: drastic increase, gentle decrease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too many losses: eliminate</a:t>
            </a:r>
            <a:br>
              <a:rPr lang="en-US" dirty="0">
                <a:latin typeface="Arial" charset="0"/>
                <a:ea typeface="Arial" charset="0"/>
                <a:cs typeface="Arial" charset="0"/>
              </a:rPr>
            </a:b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</a:rPr>
              <a:t>MIMD: drastic increase and decrease</a:t>
            </a:r>
          </a:p>
          <a:p>
            <a:endParaRPr lang="en-US" dirty="0">
              <a:latin typeface="Arial" charset="0"/>
            </a:endParaRPr>
          </a:p>
        </p:txBody>
      </p:sp>
      <p:sp>
        <p:nvSpPr>
          <p:cNvPr id="1177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3DACF36-09EE-0A40-98EF-2C704C1F45CB}" type="slidenum">
              <a:rPr lang="en-US" sz="1400" b="0">
                <a:latin typeface="Times New Roman" charset="0"/>
              </a:rPr>
              <a:pPr eaLnBrk="1" hangingPunct="1"/>
              <a:t>40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8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Problem #3: Multiple Flows</a:t>
            </a:r>
          </a:p>
        </p:txBody>
      </p:sp>
      <p:sp>
        <p:nvSpPr>
          <p:cNvPr id="2766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Want steady state to be </a:t>
            </a:r>
            <a:r>
              <a:rPr lang="ja-JP" altLang="en-US">
                <a:latin typeface="Arial" charset="0"/>
              </a:rPr>
              <a:t>“</a:t>
            </a:r>
            <a:r>
              <a:rPr lang="en-US" altLang="ja-JP">
                <a:latin typeface="Arial" charset="0"/>
              </a:rPr>
              <a:t>fair</a:t>
            </a:r>
            <a:r>
              <a:rPr lang="ja-JP" altLang="en-US">
                <a:latin typeface="Arial" charset="0"/>
              </a:rPr>
              <a:t>”</a:t>
            </a:r>
            <a:r>
              <a:rPr lang="en-US" altLang="ja-JP">
                <a:latin typeface="Arial" charset="0"/>
              </a:rPr>
              <a:t/>
            </a:r>
            <a:br>
              <a:rPr lang="en-US" altLang="ja-JP">
                <a:latin typeface="Arial" charset="0"/>
              </a:rPr>
            </a:br>
            <a:endParaRPr lang="en-US" altLang="ja-JP">
              <a:latin typeface="Arial" charset="0"/>
            </a:endParaRPr>
          </a:p>
          <a:p>
            <a:r>
              <a:rPr lang="en-US">
                <a:latin typeface="Arial" charset="0"/>
              </a:rPr>
              <a:t>Many notions of fairness, but here just require two identical flows to end up with the same bandwidth</a:t>
            </a:r>
            <a:br>
              <a:rPr lang="en-US">
                <a:latin typeface="Arial" charset="0"/>
              </a:rPr>
            </a:br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This eliminates MIMD and AIAD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As we shall see…</a:t>
            </a:r>
            <a:br>
              <a:rPr lang="en-US">
                <a:latin typeface="Arial" charset="0"/>
                <a:ea typeface="Arial" charset="0"/>
                <a:cs typeface="Arial" charset="0"/>
              </a:rPr>
            </a:br>
            <a:endParaRPr lang="en-US">
              <a:latin typeface="Arial" charset="0"/>
              <a:ea typeface="Arial" charset="0"/>
              <a:cs typeface="Arial" charset="0"/>
            </a:endParaRPr>
          </a:p>
          <a:p>
            <a:r>
              <a:rPr lang="en-US">
                <a:latin typeface="Arial" charset="0"/>
              </a:rPr>
              <a:t>AIMD is the only remaining solution!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Not really, but close enough….</a:t>
            </a:r>
          </a:p>
        </p:txBody>
      </p:sp>
      <p:sp>
        <p:nvSpPr>
          <p:cNvPr id="1187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4F365AF-36FE-0645-BD3A-6A3EA145F4A7}" type="slidenum">
              <a:rPr lang="en-US" sz="1400" b="0">
                <a:latin typeface="Times New Roman" charset="0"/>
              </a:rPr>
              <a:pPr eaLnBrk="1" hangingPunct="1"/>
              <a:t>41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42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851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Buffer and Window Dynamics</a:t>
            </a:r>
            <a:endParaRPr lang="en-US" sz="350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768913" name="Object 2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1763713" y="3189288"/>
          <a:ext cx="4749800" cy="292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9" name="VISIO" r:id="rId4" imgW="4749800" imgH="2921000" progId="">
                  <p:embed/>
                </p:oleObj>
              </mc:Choice>
              <mc:Fallback>
                <p:oleObj name="VISIO" r:id="rId4" imgW="4749800" imgH="29210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189288"/>
                        <a:ext cx="4749800" cy="292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33" name="Slide Number Placeholder 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4D6BE9E-E4D8-6B4E-9325-42627C3C107C}" type="slidenum">
              <a:rPr lang="en-US" sz="1400" b="0">
                <a:latin typeface="Times New Roman" charset="0"/>
              </a:rPr>
              <a:pPr eaLnBrk="1" hangingPunct="1"/>
              <a:t>42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276889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00113" y="2286000"/>
            <a:ext cx="8243887" cy="873125"/>
          </a:xfrm>
        </p:spPr>
        <p:txBody>
          <a:bodyPr/>
          <a:lstStyle/>
          <a:p>
            <a:pPr marL="382588" indent="-382588" defTabSz="1019175">
              <a:lnSpc>
                <a:spcPct val="80000"/>
              </a:lnSpc>
            </a:pPr>
            <a:r>
              <a:rPr lang="en-US" sz="1800" dirty="0">
                <a:latin typeface="Arial" charset="0"/>
              </a:rPr>
              <a:t>No congestion </a:t>
            </a:r>
            <a:r>
              <a:rPr lang="en-US" sz="1800" dirty="0">
                <a:latin typeface="Arial" charset="0"/>
                <a:sym typeface="Wingdings" charset="0"/>
              </a:rPr>
              <a:t></a:t>
            </a:r>
            <a:r>
              <a:rPr lang="en-US" sz="1800" dirty="0">
                <a:latin typeface="Arial" charset="0"/>
              </a:rPr>
              <a:t> x </a:t>
            </a:r>
            <a:r>
              <a:rPr lang="en-US" sz="1800" dirty="0" smtClean="0">
                <a:latin typeface="Arial" charset="0"/>
              </a:rPr>
              <a:t>increases</a:t>
            </a:r>
            <a:endParaRPr lang="en-US" sz="1800" dirty="0">
              <a:latin typeface="Arial" charset="0"/>
            </a:endParaRPr>
          </a:p>
          <a:p>
            <a:pPr marL="382588" indent="-382588" defTabSz="1019175">
              <a:lnSpc>
                <a:spcPct val="80000"/>
              </a:lnSpc>
            </a:pPr>
            <a:r>
              <a:rPr lang="en-US" sz="1800" dirty="0">
                <a:latin typeface="Arial" charset="0"/>
              </a:rPr>
              <a:t>Congestion </a:t>
            </a:r>
            <a:r>
              <a:rPr lang="en-US" sz="1800" dirty="0">
                <a:latin typeface="Arial" charset="0"/>
                <a:sym typeface="Wingdings" charset="0"/>
              </a:rPr>
              <a:t> </a:t>
            </a:r>
            <a:r>
              <a:rPr lang="en-US" sz="1800" dirty="0" smtClean="0">
                <a:latin typeface="Arial" charset="0"/>
                <a:sym typeface="Wingdings" charset="0"/>
              </a:rPr>
              <a:t>x decreases</a:t>
            </a:r>
            <a:endParaRPr lang="en-US" sz="1800" dirty="0">
              <a:latin typeface="Arial" charset="0"/>
            </a:endParaRPr>
          </a:p>
        </p:txBody>
      </p:sp>
      <p:grpSp>
        <p:nvGrpSpPr>
          <p:cNvPr id="120836" name="Group 4"/>
          <p:cNvGrpSpPr>
            <a:grpSpLocks/>
          </p:cNvGrpSpPr>
          <p:nvPr/>
        </p:nvGrpSpPr>
        <p:grpSpPr bwMode="auto">
          <a:xfrm>
            <a:off x="1801813" y="1158875"/>
            <a:ext cx="5264150" cy="750888"/>
            <a:chOff x="1248" y="672"/>
            <a:chExt cx="3648" cy="528"/>
          </a:xfrm>
        </p:grpSpPr>
        <p:sp>
          <p:nvSpPr>
            <p:cNvPr id="120844" name="Rectangle 5"/>
            <p:cNvSpPr>
              <a:spLocks noChangeArrowheads="1"/>
            </p:cNvSpPr>
            <p:nvPr/>
          </p:nvSpPr>
          <p:spPr bwMode="auto">
            <a:xfrm>
              <a:off x="1248" y="864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59304" tIns="29651" rIns="59304" bIns="29651" anchor="ctr"/>
            <a:lstStyle/>
            <a:p>
              <a:pPr algn="ctr" defTabSz="820738"/>
              <a:r>
                <a:rPr lang="en-US" sz="3200" b="0">
                  <a:latin typeface="Tahoma" charset="0"/>
                </a:rPr>
                <a:t>A</a:t>
              </a:r>
            </a:p>
          </p:txBody>
        </p:sp>
        <p:sp>
          <p:nvSpPr>
            <p:cNvPr id="120845" name="Rectangle 6"/>
            <p:cNvSpPr>
              <a:spLocks noChangeArrowheads="1"/>
            </p:cNvSpPr>
            <p:nvPr/>
          </p:nvSpPr>
          <p:spPr bwMode="auto">
            <a:xfrm>
              <a:off x="2496" y="864"/>
              <a:ext cx="1152" cy="3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59304" tIns="29651" rIns="59304" bIns="29651" anchor="ctr"/>
            <a:lstStyle/>
            <a:p>
              <a:endParaRPr lang="en-US"/>
            </a:p>
          </p:txBody>
        </p:sp>
        <p:sp>
          <p:nvSpPr>
            <p:cNvPr id="120846" name="Rectangle 7"/>
            <p:cNvSpPr>
              <a:spLocks noChangeArrowheads="1"/>
            </p:cNvSpPr>
            <p:nvPr/>
          </p:nvSpPr>
          <p:spPr bwMode="auto">
            <a:xfrm>
              <a:off x="4560" y="864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59304" tIns="29651" rIns="59304" bIns="29651" anchor="ctr"/>
            <a:lstStyle/>
            <a:p>
              <a:pPr algn="ctr" defTabSz="820738"/>
              <a:r>
                <a:rPr lang="en-US" sz="3200" b="0">
                  <a:latin typeface="Tahoma" charset="0"/>
                </a:rPr>
                <a:t>B</a:t>
              </a:r>
            </a:p>
          </p:txBody>
        </p:sp>
        <p:sp>
          <p:nvSpPr>
            <p:cNvPr id="120847" name="Line 8"/>
            <p:cNvSpPr>
              <a:spLocks noChangeShapeType="1"/>
            </p:cNvSpPr>
            <p:nvPr/>
          </p:nvSpPr>
          <p:spPr bwMode="auto">
            <a:xfrm>
              <a:off x="1584" y="1032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59304" tIns="29651" rIns="59304" bIns="29651" anchor="ctr"/>
            <a:lstStyle/>
            <a:p>
              <a:endParaRPr lang="en-US"/>
            </a:p>
          </p:txBody>
        </p:sp>
        <p:sp>
          <p:nvSpPr>
            <p:cNvPr id="120848" name="Line 9"/>
            <p:cNvSpPr>
              <a:spLocks noChangeShapeType="1"/>
            </p:cNvSpPr>
            <p:nvPr/>
          </p:nvSpPr>
          <p:spPr bwMode="auto">
            <a:xfrm>
              <a:off x="3648" y="1032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59304" tIns="29651" rIns="59304" bIns="29651" anchor="ctr"/>
            <a:lstStyle/>
            <a:p>
              <a:endParaRPr lang="en-US"/>
            </a:p>
          </p:txBody>
        </p:sp>
        <p:sp>
          <p:nvSpPr>
            <p:cNvPr id="120849" name="Text Box 10"/>
            <p:cNvSpPr txBox="1">
              <a:spLocks noChangeArrowheads="1"/>
            </p:cNvSpPr>
            <p:nvPr/>
          </p:nvSpPr>
          <p:spPr bwMode="auto">
            <a:xfrm>
              <a:off x="3744" y="735"/>
              <a:ext cx="116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9304" tIns="29651" rIns="59304" bIns="29651" anchor="ctr"/>
            <a:lstStyle>
              <a:lvl1pPr defTabSz="820738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defTabSz="820738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defTabSz="820738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defTabSz="820738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 eaLnBrk="1" hangingPunct="1"/>
              <a:endParaRPr lang="en-US" sz="2200" b="0">
                <a:latin typeface="Tahoma" charset="0"/>
              </a:endParaRPr>
            </a:p>
          </p:txBody>
        </p:sp>
        <p:sp>
          <p:nvSpPr>
            <p:cNvPr id="120850" name="Text Box 11"/>
            <p:cNvSpPr txBox="1">
              <a:spLocks noChangeArrowheads="1"/>
            </p:cNvSpPr>
            <p:nvPr/>
          </p:nvSpPr>
          <p:spPr bwMode="auto">
            <a:xfrm>
              <a:off x="1824" y="672"/>
              <a:ext cx="243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9304" tIns="29651" rIns="59304" bIns="29651" anchor="ctr"/>
            <a:lstStyle>
              <a:lvl1pPr defTabSz="820738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defTabSz="820738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defTabSz="820738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defTabSz="820738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 eaLnBrk="1" hangingPunct="1"/>
              <a:endParaRPr lang="en-US" sz="2900" b="0">
                <a:latin typeface="Tahoma" charset="0"/>
              </a:endParaRPr>
            </a:p>
          </p:txBody>
        </p:sp>
      </p:grpSp>
      <p:sp>
        <p:nvSpPr>
          <p:cNvPr id="2768908" name="Rectangle 12"/>
          <p:cNvSpPr>
            <a:spLocks noChangeArrowheads="1"/>
          </p:cNvSpPr>
          <p:nvPr/>
        </p:nvSpPr>
        <p:spPr bwMode="auto">
          <a:xfrm>
            <a:off x="4156075" y="1447800"/>
            <a:ext cx="1108075" cy="47148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909" name="Rectangle 13"/>
          <p:cNvSpPr>
            <a:spLocks noChangeArrowheads="1"/>
          </p:cNvSpPr>
          <p:nvPr/>
        </p:nvSpPr>
        <p:spPr bwMode="auto">
          <a:xfrm>
            <a:off x="4156075" y="1455738"/>
            <a:ext cx="762000" cy="463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910" name="Rectangle 14"/>
          <p:cNvSpPr>
            <a:spLocks noChangeArrowheads="1"/>
          </p:cNvSpPr>
          <p:nvPr/>
        </p:nvSpPr>
        <p:spPr bwMode="auto">
          <a:xfrm>
            <a:off x="4294188" y="1447800"/>
            <a:ext cx="762000" cy="47148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40" name="Text Box 15"/>
          <p:cNvSpPr txBox="1">
            <a:spLocks noChangeArrowheads="1"/>
          </p:cNvSpPr>
          <p:nvPr/>
        </p:nvSpPr>
        <p:spPr bwMode="auto">
          <a:xfrm>
            <a:off x="5086350" y="1851025"/>
            <a:ext cx="18478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b="0">
                <a:latin typeface="Tahoma" charset="0"/>
              </a:rPr>
              <a:t>C = 50 pkts/RTT</a:t>
            </a:r>
          </a:p>
        </p:txBody>
      </p:sp>
      <p:sp>
        <p:nvSpPr>
          <p:cNvPr id="120841" name="Rectangle 16"/>
          <p:cNvSpPr>
            <a:spLocks noChangeArrowheads="1"/>
          </p:cNvSpPr>
          <p:nvPr/>
        </p:nvSpPr>
        <p:spPr bwMode="auto">
          <a:xfrm>
            <a:off x="3602038" y="1447800"/>
            <a:ext cx="1662112" cy="4714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43" name="Text Box 18"/>
          <p:cNvSpPr txBox="1">
            <a:spLocks noChangeArrowheads="1"/>
          </p:cNvSpPr>
          <p:nvPr/>
        </p:nvSpPr>
        <p:spPr bwMode="auto">
          <a:xfrm>
            <a:off x="2892425" y="1676400"/>
            <a:ext cx="2825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6869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768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68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768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768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8899" grpId="0" build="p" autoUpdateAnimBg="0"/>
      <p:bldP spid="2768908" grpId="0" animBg="1"/>
      <p:bldP spid="2768909" grpId="0" animBg="1"/>
      <p:bldP spid="27689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Helvetica" charset="0"/>
                <a:ea typeface="ＭＳ Ｐゴシック" charset="0"/>
                <a:cs typeface="ＭＳ Ｐゴシック" charset="0"/>
              </a:rPr>
              <a:t>Simple Model of Congestion Control</a:t>
            </a:r>
            <a:endParaRPr lang="en-US" sz="36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9037" name="Rectangle 28"/>
          <p:cNvSpPr>
            <a:spLocks noGrp="1" noChangeArrowheads="1"/>
          </p:cNvSpPr>
          <p:nvPr>
            <p:ph idx="1"/>
          </p:nvPr>
        </p:nvSpPr>
        <p:spPr>
          <a:xfrm>
            <a:off x="140282" y="1295400"/>
            <a:ext cx="3134396" cy="5105400"/>
          </a:xfrm>
        </p:spPr>
        <p:txBody>
          <a:bodyPr/>
          <a:lstStyle/>
          <a:p>
            <a:r>
              <a:rPr lang="en-US" sz="2400" dirty="0" smtClean="0">
                <a:solidFill>
                  <a:srgbClr val="000090"/>
                </a:solidFill>
                <a:latin typeface="Arial" charset="0"/>
              </a:rPr>
              <a:t>Two users</a:t>
            </a:r>
          </a:p>
          <a:p>
            <a:pPr lvl="1"/>
            <a:r>
              <a:rPr lang="en-US" sz="2000" dirty="0" smtClean="0">
                <a:solidFill>
                  <a:srgbClr val="000090"/>
                </a:solidFill>
                <a:latin typeface="Arial" charset="0"/>
              </a:rPr>
              <a:t>rates x</a:t>
            </a:r>
            <a:r>
              <a:rPr lang="en-US" sz="2000" baseline="-25000" dirty="0" smtClean="0">
                <a:solidFill>
                  <a:srgbClr val="000090"/>
                </a:solidFill>
                <a:latin typeface="Arial" charset="0"/>
              </a:rPr>
              <a:t>1</a:t>
            </a:r>
            <a:r>
              <a:rPr lang="en-US" sz="2000" dirty="0" smtClean="0">
                <a:solidFill>
                  <a:srgbClr val="000090"/>
                </a:solidFill>
                <a:latin typeface="Arial" charset="0"/>
              </a:rPr>
              <a:t> and x</a:t>
            </a:r>
            <a:r>
              <a:rPr lang="en-US" sz="2000" baseline="-25000" dirty="0" smtClean="0">
                <a:solidFill>
                  <a:srgbClr val="000090"/>
                </a:solidFill>
                <a:latin typeface="Arial" charset="0"/>
              </a:rPr>
              <a:t>2</a:t>
            </a:r>
            <a:endParaRPr lang="en-US" sz="2000" baseline="-25000" dirty="0">
              <a:solidFill>
                <a:srgbClr val="000090"/>
              </a:solidFill>
              <a:latin typeface="Arial" charset="0"/>
            </a:endParaRPr>
          </a:p>
          <a:p>
            <a:endParaRPr lang="en-US" sz="2400" dirty="0" smtClean="0">
              <a:latin typeface="Arial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Arial" charset="0"/>
              </a:rPr>
              <a:t>Congestion when </a:t>
            </a:r>
            <a:br>
              <a:rPr lang="en-US" sz="2400" dirty="0" smtClean="0">
                <a:solidFill>
                  <a:srgbClr val="FF0000"/>
                </a:solidFill>
                <a:latin typeface="Arial" charset="0"/>
              </a:rPr>
            </a:br>
            <a:r>
              <a:rPr lang="en-US" sz="2400" dirty="0" smtClean="0">
                <a:solidFill>
                  <a:srgbClr val="FF0000"/>
                </a:solidFill>
                <a:latin typeface="Arial" charset="0"/>
              </a:rPr>
              <a:t>x</a:t>
            </a:r>
            <a:r>
              <a:rPr lang="en-US" sz="2400" baseline="-25000" dirty="0" smtClean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</a:rPr>
              <a:t>+x</a:t>
            </a:r>
            <a:r>
              <a:rPr lang="en-US" sz="2400" baseline="-25000" dirty="0" smtClean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</a:rPr>
              <a:t> &gt; 1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Arial" charset="0"/>
              </a:rPr>
              <a:t>Unused capacity when 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x</a:t>
            </a:r>
            <a:r>
              <a:rPr lang="en-US" sz="2400" baseline="-25000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+x</a:t>
            </a:r>
            <a:r>
              <a:rPr lang="en-US" sz="2400" baseline="-25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 &lt;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1</a:t>
            </a:r>
            <a:endParaRPr lang="en-US" sz="2400" dirty="0" smtClean="0">
              <a:solidFill>
                <a:srgbClr val="FF0000"/>
              </a:solidFill>
              <a:latin typeface="Arial" charset="0"/>
            </a:endParaRPr>
          </a:p>
          <a:p>
            <a:endParaRPr lang="en-US" sz="2400" dirty="0">
              <a:latin typeface="Arial" charset="0"/>
            </a:endParaRPr>
          </a:p>
          <a:p>
            <a:r>
              <a:rPr lang="en-US" sz="2400" dirty="0" smtClean="0">
                <a:solidFill>
                  <a:srgbClr val="008000"/>
                </a:solidFill>
                <a:latin typeface="Arial" charset="0"/>
              </a:rPr>
              <a:t>Fair </a:t>
            </a:r>
            <a:r>
              <a:rPr lang="en-US" sz="2400" dirty="0">
                <a:solidFill>
                  <a:srgbClr val="008000"/>
                </a:solidFill>
                <a:latin typeface="Arial" charset="0"/>
              </a:rPr>
              <a:t>when </a:t>
            </a:r>
            <a:r>
              <a:rPr lang="en-US" sz="2400" dirty="0" smtClean="0">
                <a:solidFill>
                  <a:srgbClr val="008000"/>
                </a:solidFill>
                <a:latin typeface="Arial" charset="0"/>
              </a:rPr>
              <a:t>x</a:t>
            </a:r>
            <a:r>
              <a:rPr lang="en-US" sz="2400" baseline="-25000" dirty="0" smtClean="0">
                <a:solidFill>
                  <a:srgbClr val="008000"/>
                </a:solidFill>
                <a:latin typeface="Arial" charset="0"/>
              </a:rPr>
              <a:t>1 </a:t>
            </a:r>
            <a:r>
              <a:rPr lang="en-US" sz="2400" dirty="0" smtClean="0">
                <a:solidFill>
                  <a:srgbClr val="008000"/>
                </a:solidFill>
                <a:latin typeface="Arial" charset="0"/>
              </a:rPr>
              <a:t>=x</a:t>
            </a:r>
            <a:r>
              <a:rPr lang="en-US" sz="2400" baseline="-25000" dirty="0" smtClean="0">
                <a:solidFill>
                  <a:srgbClr val="008000"/>
                </a:solidFill>
                <a:latin typeface="Arial" charset="0"/>
              </a:rPr>
              <a:t>2</a:t>
            </a:r>
            <a:endParaRPr lang="en-US" sz="2400" dirty="0">
              <a:solidFill>
                <a:srgbClr val="008000"/>
              </a:solidFill>
              <a:latin typeface="Arial" charset="0"/>
            </a:endParaRPr>
          </a:p>
          <a:p>
            <a:endParaRPr lang="en-US" sz="2400" dirty="0">
              <a:latin typeface="Arial" charset="0"/>
            </a:endParaRPr>
          </a:p>
        </p:txBody>
      </p:sp>
      <p:sp>
        <p:nvSpPr>
          <p:cNvPr id="129027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4910638" y="5867400"/>
            <a:ext cx="219292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000090"/>
                </a:solidFill>
                <a:latin typeface="+mn-lt"/>
              </a:rPr>
              <a:t>User </a:t>
            </a:r>
            <a:r>
              <a:rPr lang="en-US" dirty="0" smtClean="0">
                <a:solidFill>
                  <a:srgbClr val="000090"/>
                </a:solidFill>
                <a:latin typeface="+mn-lt"/>
              </a:rPr>
              <a:t>1’s rate (x</a:t>
            </a:r>
            <a:r>
              <a:rPr lang="en-US" baseline="-25000" dirty="0" smtClean="0">
                <a:solidFill>
                  <a:srgbClr val="000090"/>
                </a:solidFill>
                <a:latin typeface="+mn-lt"/>
              </a:rPr>
              <a:t>1</a:t>
            </a:r>
            <a:r>
              <a:rPr lang="en-US" dirty="0" smtClean="0">
                <a:solidFill>
                  <a:srgbClr val="000090"/>
                </a:solidFill>
                <a:latin typeface="+mn-lt"/>
              </a:rPr>
              <a:t>)</a:t>
            </a:r>
            <a:endParaRPr lang="en-US" dirty="0">
              <a:solidFill>
                <a:srgbClr val="000090"/>
              </a:solidFill>
              <a:latin typeface="+mn-lt"/>
            </a:endParaRP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 rot="-5400000">
            <a:off x="2376989" y="3369928"/>
            <a:ext cx="219292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000090"/>
                </a:solidFill>
                <a:latin typeface="+mn-lt"/>
              </a:rPr>
              <a:t>User </a:t>
            </a:r>
            <a:r>
              <a:rPr lang="en-US" dirty="0" smtClean="0">
                <a:solidFill>
                  <a:srgbClr val="000090"/>
                </a:solidFill>
                <a:latin typeface="+mn-lt"/>
              </a:rPr>
              <a:t>2’s rate (x</a:t>
            </a:r>
            <a:r>
              <a:rPr lang="en-US" baseline="-25000" dirty="0" smtClean="0">
                <a:solidFill>
                  <a:srgbClr val="000090"/>
                </a:solidFill>
                <a:latin typeface="+mn-lt"/>
              </a:rPr>
              <a:t>2</a:t>
            </a:r>
            <a:r>
              <a:rPr lang="en-US" dirty="0" smtClean="0">
                <a:solidFill>
                  <a:srgbClr val="000090"/>
                </a:solidFill>
                <a:latin typeface="+mn-lt"/>
              </a:rPr>
              <a:t>)</a:t>
            </a:r>
            <a:endParaRPr lang="en-US" dirty="0">
              <a:solidFill>
                <a:srgbClr val="000090"/>
              </a:solidFill>
              <a:latin typeface="+mn-lt"/>
            </a:endParaRPr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rgbClr val="008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7272531" y="1295400"/>
            <a:ext cx="1871469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 smtClean="0">
                <a:solidFill>
                  <a:srgbClr val="008000"/>
                </a:solidFill>
                <a:latin typeface="+mn-lt"/>
              </a:rPr>
              <a:t>Fairness</a:t>
            </a:r>
            <a:r>
              <a:rPr lang="en-US" sz="1600" dirty="0">
                <a:solidFill>
                  <a:srgbClr val="008000"/>
                </a:solidFill>
                <a:latin typeface="+mn-lt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+mn-lt"/>
              </a:rPr>
              <a:t>line</a:t>
            </a:r>
            <a:br>
              <a:rPr lang="en-US" sz="1600" dirty="0" smtClean="0">
                <a:solidFill>
                  <a:srgbClr val="008000"/>
                </a:solidFill>
                <a:latin typeface="+mn-lt"/>
              </a:rPr>
            </a:br>
            <a:r>
              <a:rPr lang="en-US" sz="1600" dirty="0" smtClean="0">
                <a:solidFill>
                  <a:srgbClr val="008000"/>
                </a:solidFill>
                <a:latin typeface="+mn-lt"/>
              </a:rPr>
              <a:t>(</a:t>
            </a:r>
            <a:r>
              <a:rPr lang="en-US" sz="1600" dirty="0">
                <a:solidFill>
                  <a:srgbClr val="008000"/>
                </a:solidFill>
                <a:latin typeface="Arial" charset="0"/>
              </a:rPr>
              <a:t>x</a:t>
            </a:r>
            <a:r>
              <a:rPr lang="en-US" sz="1600" baseline="-25000" dirty="0">
                <a:solidFill>
                  <a:srgbClr val="008000"/>
                </a:solidFill>
                <a:latin typeface="Arial" charset="0"/>
              </a:rPr>
              <a:t>1 </a:t>
            </a:r>
            <a:r>
              <a:rPr lang="en-US" sz="1600" dirty="0">
                <a:solidFill>
                  <a:srgbClr val="008000"/>
                </a:solidFill>
                <a:latin typeface="Arial" charset="0"/>
              </a:rPr>
              <a:t>=</a:t>
            </a:r>
            <a:r>
              <a:rPr lang="en-US" sz="1600" dirty="0" smtClean="0">
                <a:solidFill>
                  <a:srgbClr val="008000"/>
                </a:solidFill>
                <a:latin typeface="Arial" charset="0"/>
              </a:rPr>
              <a:t>x</a:t>
            </a:r>
            <a:r>
              <a:rPr lang="en-US" sz="1600" baseline="-25000" dirty="0" smtClean="0">
                <a:solidFill>
                  <a:srgbClr val="008000"/>
                </a:solidFill>
                <a:latin typeface="Arial" charset="0"/>
              </a:rPr>
              <a:t>2</a:t>
            </a:r>
            <a:r>
              <a:rPr lang="en-US" sz="1600" dirty="0" smtClean="0">
                <a:solidFill>
                  <a:srgbClr val="008000"/>
                </a:solidFill>
                <a:latin typeface="Arial" charset="0"/>
              </a:rPr>
              <a:t>)</a:t>
            </a:r>
            <a:endParaRPr lang="en-US" sz="1600" dirty="0">
              <a:solidFill>
                <a:srgbClr val="008000"/>
              </a:solidFill>
              <a:latin typeface="Arial" charset="0"/>
            </a:endParaRP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3935207" y="1398989"/>
            <a:ext cx="1703593" cy="7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 smtClean="0">
                <a:solidFill>
                  <a:srgbClr val="FF0000"/>
                </a:solidFill>
                <a:latin typeface="+mn-lt"/>
              </a:rPr>
              <a:t>Efficiency</a:t>
            </a:r>
            <a:r>
              <a:rPr lang="en-US" sz="16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+mn-lt"/>
              </a:rPr>
              <a:t>line</a:t>
            </a:r>
            <a:br>
              <a:rPr lang="en-US" sz="1600" dirty="0" smtClean="0">
                <a:solidFill>
                  <a:srgbClr val="FF0000"/>
                </a:solidFill>
                <a:latin typeface="+mn-lt"/>
              </a:rPr>
            </a:br>
            <a:r>
              <a:rPr lang="en-US" sz="1600" dirty="0" smtClean="0">
                <a:solidFill>
                  <a:srgbClr val="FF0000"/>
                </a:solidFill>
                <a:latin typeface="+mn-lt"/>
              </a:rPr>
              <a:t>(</a:t>
            </a:r>
            <a:r>
              <a:rPr lang="en-US" sz="1600" dirty="0" smtClean="0">
                <a:solidFill>
                  <a:srgbClr val="FF0000"/>
                </a:solidFill>
                <a:latin typeface="Arial" charset="0"/>
              </a:rPr>
              <a:t>x</a:t>
            </a:r>
            <a:r>
              <a:rPr lang="en-US" sz="1600" baseline="-25000" dirty="0" smtClean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+x</a:t>
            </a:r>
            <a:r>
              <a:rPr lang="en-US" sz="1600" baseline="-25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Arial" charset="0"/>
              </a:rPr>
              <a:t>= 1)</a:t>
            </a:r>
            <a:endParaRPr lang="en-US" sz="1600" dirty="0">
              <a:solidFill>
                <a:srgbClr val="FF0000"/>
              </a:solidFill>
              <a:latin typeface="Arial" charset="0"/>
            </a:endParaRPr>
          </a:p>
          <a:p>
            <a:pPr algn="ctr"/>
            <a:endParaRPr lang="en-US" sz="160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4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5" name="Text Box 26"/>
          <p:cNvSpPr txBox="1">
            <a:spLocks noChangeArrowheads="1"/>
          </p:cNvSpPr>
          <p:nvPr/>
        </p:nvSpPr>
        <p:spPr bwMode="auto">
          <a:xfrm>
            <a:off x="7848600" y="58277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129036" name="Text Box 27"/>
          <p:cNvSpPr txBox="1">
            <a:spLocks noChangeArrowheads="1"/>
          </p:cNvSpPr>
          <p:nvPr/>
        </p:nvSpPr>
        <p:spPr bwMode="auto">
          <a:xfrm>
            <a:off x="3352800" y="1309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31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</a:t>
            </a:r>
            <a:r>
              <a:rPr lang="en-US" sz="1400" b="0" dirty="0" smtClean="0">
                <a:solidFill>
                  <a:srgbClr val="FF0000"/>
                </a:solidFill>
                <a:latin typeface="+mn-lt"/>
              </a:rPr>
              <a:t>ongested </a:t>
            </a:r>
            <a:r>
              <a:rPr lang="en-US" sz="1400" b="0" dirty="0" smtClean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 smtClean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98444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7" grpId="0" build="p"/>
      <p:bldP spid="129027" grpId="0" animBg="1"/>
      <p:bldP spid="129028" grpId="0"/>
      <p:bldP spid="129029" grpId="0"/>
      <p:bldP spid="129030" grpId="0" animBg="1"/>
      <p:bldP spid="129031" grpId="0"/>
      <p:bldP spid="129032" grpId="0"/>
      <p:bldP spid="129033" grpId="0" animBg="1"/>
      <p:bldP spid="129034" grpId="0" animBg="1"/>
      <p:bldP spid="129035" grpId="0"/>
      <p:bldP spid="129036" grpId="0"/>
      <p:bldP spid="31" grpId="0"/>
      <p:bldP spid="3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Example</a:t>
            </a:r>
          </a:p>
        </p:txBody>
      </p:sp>
      <p:sp>
        <p:nvSpPr>
          <p:cNvPr id="129027" name="Line 3"/>
          <p:cNvSpPr>
            <a:spLocks noChangeShapeType="1"/>
          </p:cNvSpPr>
          <p:nvPr/>
        </p:nvSpPr>
        <p:spPr bwMode="auto">
          <a:xfrm flipH="1" flipV="1">
            <a:off x="21336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3733800" y="5867400"/>
            <a:ext cx="11938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User 1: x</a:t>
            </a:r>
            <a:r>
              <a:rPr lang="en-US" b="0" baseline="-25000">
                <a:latin typeface="Times New Roman" charset="0"/>
              </a:rPr>
              <a:t>1</a:t>
            </a: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 rot="-5400000">
            <a:off x="1200150" y="3371850"/>
            <a:ext cx="11938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User 2: x</a:t>
            </a:r>
            <a:r>
              <a:rPr lang="en-US" b="0" baseline="-25000">
                <a:latin typeface="Times New Roman" charset="0"/>
              </a:rPr>
              <a:t>2</a:t>
            </a:r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 flipH="1">
            <a:off x="21336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6248400" y="1371600"/>
            <a:ext cx="73501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atin typeface="Times New Roman" charset="0"/>
              </a:rPr>
              <a:t>fairness</a:t>
            </a:r>
          </a:p>
          <a:p>
            <a:pPr algn="ctr"/>
            <a:r>
              <a:rPr lang="en-US" sz="1400" b="0">
                <a:latin typeface="Times New Roman" charset="0"/>
              </a:rPr>
              <a:t>line</a:t>
            </a:r>
            <a:endParaRPr lang="en-US" sz="1400" b="0" baseline="-25000">
              <a:latin typeface="Times New Roman" charset="0"/>
            </a:endParaRP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6324600" y="5105400"/>
            <a:ext cx="8921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atin typeface="Times New Roman" charset="0"/>
              </a:rPr>
              <a:t>efficiency</a:t>
            </a:r>
          </a:p>
          <a:p>
            <a:pPr algn="ctr"/>
            <a:r>
              <a:rPr lang="en-US" sz="1400" b="0">
                <a:latin typeface="Times New Roman" charset="0"/>
              </a:rPr>
              <a:t>line</a:t>
            </a:r>
            <a:endParaRPr lang="en-US" sz="1400" b="0" baseline="-25000">
              <a:latin typeface="Times New Roman" charset="0"/>
            </a:endParaRPr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 rot="5400000" flipH="1" flipV="1">
            <a:off x="43053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4" name="Line 10"/>
          <p:cNvSpPr>
            <a:spLocks noChangeShapeType="1"/>
          </p:cNvSpPr>
          <p:nvPr/>
        </p:nvSpPr>
        <p:spPr bwMode="auto">
          <a:xfrm>
            <a:off x="21336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5" name="Text Box 26"/>
          <p:cNvSpPr txBox="1">
            <a:spLocks noChangeArrowheads="1"/>
          </p:cNvSpPr>
          <p:nvPr/>
        </p:nvSpPr>
        <p:spPr bwMode="auto">
          <a:xfrm>
            <a:off x="6172200" y="58277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129036" name="Text Box 27"/>
          <p:cNvSpPr txBox="1">
            <a:spLocks noChangeArrowheads="1"/>
          </p:cNvSpPr>
          <p:nvPr/>
        </p:nvSpPr>
        <p:spPr bwMode="auto">
          <a:xfrm>
            <a:off x="1676400" y="1309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355600" y="3497263"/>
            <a:ext cx="3276600" cy="1433512"/>
            <a:chOff x="1344" y="2073"/>
            <a:chExt cx="2064" cy="903"/>
          </a:xfrm>
        </p:grpSpPr>
        <p:sp>
          <p:nvSpPr>
            <p:cNvPr id="129051" name="AutoShape 29"/>
            <p:cNvSpPr>
              <a:spLocks noChangeArrowheads="1"/>
            </p:cNvSpPr>
            <p:nvPr/>
          </p:nvSpPr>
          <p:spPr bwMode="auto">
            <a:xfrm>
              <a:off x="1344" y="2592"/>
              <a:ext cx="1584" cy="384"/>
            </a:xfrm>
            <a:prstGeom prst="wedgeRectCallout">
              <a:avLst>
                <a:gd name="adj1" fmla="val 35856"/>
                <a:gd name="adj2" fmla="val -145315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800" b="0">
                  <a:latin typeface="Arial" charset="0"/>
                </a:rPr>
                <a:t>Inefficient: x</a:t>
              </a:r>
              <a:r>
                <a:rPr lang="en-US" sz="1800" b="0" baseline="-25000">
                  <a:latin typeface="Arial" charset="0"/>
                </a:rPr>
                <a:t>1</a:t>
              </a:r>
              <a:r>
                <a:rPr lang="en-US" sz="1800" b="0">
                  <a:latin typeface="Arial" charset="0"/>
                </a:rPr>
                <a:t>+x</a:t>
              </a:r>
              <a:r>
                <a:rPr lang="en-US" sz="1800" b="0" baseline="-25000">
                  <a:latin typeface="Arial" charset="0"/>
                </a:rPr>
                <a:t>2</a:t>
              </a:r>
              <a:r>
                <a:rPr lang="en-US" sz="1800" b="0">
                  <a:latin typeface="Arial" charset="0"/>
                </a:rPr>
                <a:t>=0.7 </a:t>
              </a:r>
            </a:p>
          </p:txBody>
        </p:sp>
        <p:sp>
          <p:nvSpPr>
            <p:cNvPr id="129052" name="Oval 30"/>
            <p:cNvSpPr>
              <a:spLocks noChangeArrowheads="1"/>
            </p:cNvSpPr>
            <p:nvPr/>
          </p:nvSpPr>
          <p:spPr bwMode="auto">
            <a:xfrm>
              <a:off x="2688" y="216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53" name="Text Box 31"/>
            <p:cNvSpPr txBox="1">
              <a:spLocks noChangeArrowheads="1"/>
            </p:cNvSpPr>
            <p:nvPr/>
          </p:nvSpPr>
          <p:spPr bwMode="auto">
            <a:xfrm>
              <a:off x="2759" y="2073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Times New Roman" charset="0"/>
                </a:rPr>
                <a:t>(0.2, 0.5)</a:t>
              </a:r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4953000" y="2286000"/>
            <a:ext cx="2514600" cy="1298575"/>
            <a:chOff x="4176" y="1440"/>
            <a:chExt cx="1584" cy="818"/>
          </a:xfrm>
        </p:grpSpPr>
        <p:sp>
          <p:nvSpPr>
            <p:cNvPr id="129048" name="AutoShape 34"/>
            <p:cNvSpPr>
              <a:spLocks noChangeArrowheads="1"/>
            </p:cNvSpPr>
            <p:nvPr/>
          </p:nvSpPr>
          <p:spPr bwMode="auto">
            <a:xfrm>
              <a:off x="4176" y="1440"/>
              <a:ext cx="1584" cy="384"/>
            </a:xfrm>
            <a:prstGeom prst="wedgeRectCallout">
              <a:avLst>
                <a:gd name="adj1" fmla="val -43245"/>
                <a:gd name="adj2" fmla="val 123699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800" b="0">
                  <a:latin typeface="Arial" charset="0"/>
                </a:rPr>
                <a:t>Congested: x</a:t>
              </a:r>
              <a:r>
                <a:rPr lang="en-US" sz="1800" b="0" baseline="-25000">
                  <a:latin typeface="Arial" charset="0"/>
                </a:rPr>
                <a:t>1</a:t>
              </a:r>
              <a:r>
                <a:rPr lang="en-US" sz="1800" b="0">
                  <a:latin typeface="Arial" charset="0"/>
                </a:rPr>
                <a:t>+x</a:t>
              </a:r>
              <a:r>
                <a:rPr lang="en-US" sz="1800" b="0" baseline="-25000">
                  <a:latin typeface="Arial" charset="0"/>
                </a:rPr>
                <a:t>2</a:t>
              </a:r>
              <a:r>
                <a:rPr lang="en-US" sz="1800" b="0">
                  <a:latin typeface="Arial" charset="0"/>
                </a:rPr>
                <a:t>=1.2 </a:t>
              </a:r>
            </a:p>
          </p:txBody>
        </p:sp>
        <p:sp>
          <p:nvSpPr>
            <p:cNvPr id="129049" name="Oval 35"/>
            <p:cNvSpPr>
              <a:spLocks noChangeArrowheads="1"/>
            </p:cNvSpPr>
            <p:nvPr/>
          </p:nvSpPr>
          <p:spPr bwMode="auto">
            <a:xfrm>
              <a:off x="4224" y="211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50" name="Text Box 36"/>
            <p:cNvSpPr txBox="1">
              <a:spLocks noChangeArrowheads="1"/>
            </p:cNvSpPr>
            <p:nvPr/>
          </p:nvSpPr>
          <p:spPr bwMode="auto">
            <a:xfrm>
              <a:off x="4295" y="2025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Times New Roman" charset="0"/>
                </a:rPr>
                <a:t>(0.7, 0.5)</a:t>
              </a:r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2743200" y="1600200"/>
            <a:ext cx="2514600" cy="2212975"/>
            <a:chOff x="2784" y="1008"/>
            <a:chExt cx="1584" cy="1394"/>
          </a:xfrm>
        </p:grpSpPr>
        <p:sp>
          <p:nvSpPr>
            <p:cNvPr id="129042" name="Oval 40"/>
            <p:cNvSpPr>
              <a:spLocks noChangeArrowheads="1"/>
            </p:cNvSpPr>
            <p:nvPr/>
          </p:nvSpPr>
          <p:spPr bwMode="auto">
            <a:xfrm>
              <a:off x="3676" y="2227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43" name="AutoShape 41"/>
            <p:cNvSpPr>
              <a:spLocks noChangeArrowheads="1"/>
            </p:cNvSpPr>
            <p:nvPr/>
          </p:nvSpPr>
          <p:spPr bwMode="auto">
            <a:xfrm>
              <a:off x="2784" y="1008"/>
              <a:ext cx="1584" cy="384"/>
            </a:xfrm>
            <a:prstGeom prst="wedgeRectCallout">
              <a:avLst>
                <a:gd name="adj1" fmla="val 9597"/>
                <a:gd name="adj2" fmla="val 259116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l"/>
              <a:r>
                <a:rPr lang="en-US" sz="1800" b="0">
                  <a:solidFill>
                    <a:srgbClr val="FF3300"/>
                  </a:solidFill>
                  <a:latin typeface="Arial" charset="0"/>
                </a:rPr>
                <a:t>Efficient</a:t>
              </a:r>
              <a:r>
                <a:rPr lang="en-US" sz="1800" b="0">
                  <a:latin typeface="Arial" charset="0"/>
                </a:rPr>
                <a:t>: x</a:t>
              </a:r>
              <a:r>
                <a:rPr lang="en-US" sz="1800" b="0" baseline="-25000">
                  <a:latin typeface="Arial" charset="0"/>
                </a:rPr>
                <a:t>1</a:t>
              </a:r>
              <a:r>
                <a:rPr lang="en-US" sz="1800" b="0">
                  <a:latin typeface="Arial" charset="0"/>
                </a:rPr>
                <a:t>+x</a:t>
              </a:r>
              <a:r>
                <a:rPr lang="en-US" sz="1800" b="0" baseline="-25000">
                  <a:latin typeface="Arial" charset="0"/>
                </a:rPr>
                <a:t>2</a:t>
              </a:r>
              <a:r>
                <a:rPr lang="en-US" sz="1800" b="0">
                  <a:latin typeface="Arial" charset="0"/>
                </a:rPr>
                <a:t>=1</a:t>
              </a:r>
            </a:p>
            <a:p>
              <a:pPr algn="l"/>
              <a:r>
                <a:rPr lang="en-US" sz="1800" b="0">
                  <a:solidFill>
                    <a:srgbClr val="FF3300"/>
                  </a:solidFill>
                  <a:latin typeface="Arial" charset="0"/>
                </a:rPr>
                <a:t>Fair</a:t>
              </a:r>
              <a:r>
                <a:rPr lang="en-US" sz="1800" b="0">
                  <a:latin typeface="Arial" charset="0"/>
                </a:rPr>
                <a:t> </a:t>
              </a:r>
            </a:p>
          </p:txBody>
        </p:sp>
        <p:sp>
          <p:nvSpPr>
            <p:cNvPr id="129044" name="Text Box 42"/>
            <p:cNvSpPr txBox="1">
              <a:spLocks noChangeArrowheads="1"/>
            </p:cNvSpPr>
            <p:nvPr/>
          </p:nvSpPr>
          <p:spPr bwMode="auto">
            <a:xfrm>
              <a:off x="3719" y="2169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 dirty="0">
                  <a:latin typeface="Times New Roman" charset="0"/>
                </a:rPr>
                <a:t>(0.5, 0.5)</a:t>
              </a:r>
            </a:p>
          </p:txBody>
        </p:sp>
      </p:grpSp>
      <p:sp>
        <p:nvSpPr>
          <p:cNvPr id="31" name="Text Box 8"/>
          <p:cNvSpPr txBox="1">
            <a:spLocks noChangeArrowheads="1"/>
          </p:cNvSpPr>
          <p:nvPr/>
        </p:nvSpPr>
        <p:spPr bwMode="auto">
          <a:xfrm rot="19175588">
            <a:off x="52975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</a:t>
            </a:r>
            <a:r>
              <a:rPr lang="en-US" sz="1400" b="0" dirty="0" smtClean="0">
                <a:solidFill>
                  <a:srgbClr val="FF0000"/>
                </a:solidFill>
                <a:latin typeface="+mn-lt"/>
              </a:rPr>
              <a:t>ongested </a:t>
            </a:r>
            <a:r>
              <a:rPr lang="en-US" sz="1400" b="0" dirty="0" smtClean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 rot="19175588">
            <a:off x="44330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 smtClean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2819400" y="4267200"/>
            <a:ext cx="3384550" cy="1447800"/>
            <a:chOff x="2832" y="2688"/>
            <a:chExt cx="2132" cy="912"/>
          </a:xfrm>
        </p:grpSpPr>
        <p:sp>
          <p:nvSpPr>
            <p:cNvPr id="129045" name="AutoShape 37"/>
            <p:cNvSpPr>
              <a:spLocks noChangeArrowheads="1"/>
            </p:cNvSpPr>
            <p:nvPr/>
          </p:nvSpPr>
          <p:spPr bwMode="auto">
            <a:xfrm>
              <a:off x="2832" y="3216"/>
              <a:ext cx="1584" cy="384"/>
            </a:xfrm>
            <a:prstGeom prst="wedgeRectCallout">
              <a:avLst>
                <a:gd name="adj1" fmla="val 38449"/>
                <a:gd name="adj2" fmla="val -138801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l"/>
              <a:r>
                <a:rPr lang="en-US" sz="1800" b="0">
                  <a:solidFill>
                    <a:srgbClr val="FF3300"/>
                  </a:solidFill>
                  <a:latin typeface="Arial" charset="0"/>
                </a:rPr>
                <a:t>Efficient</a:t>
              </a:r>
              <a:r>
                <a:rPr lang="en-US" sz="1800" b="0">
                  <a:latin typeface="Arial" charset="0"/>
                </a:rPr>
                <a:t>: x</a:t>
              </a:r>
              <a:r>
                <a:rPr lang="en-US" sz="1800" b="0" baseline="-25000">
                  <a:latin typeface="Arial" charset="0"/>
                </a:rPr>
                <a:t>1</a:t>
              </a:r>
              <a:r>
                <a:rPr lang="en-US" sz="1800" b="0">
                  <a:latin typeface="Arial" charset="0"/>
                </a:rPr>
                <a:t>+x</a:t>
              </a:r>
              <a:r>
                <a:rPr lang="en-US" sz="1800" b="0" baseline="-25000">
                  <a:latin typeface="Arial" charset="0"/>
                </a:rPr>
                <a:t>2</a:t>
              </a:r>
              <a:r>
                <a:rPr lang="en-US" sz="1800" b="0">
                  <a:latin typeface="Arial" charset="0"/>
                </a:rPr>
                <a:t>=1</a:t>
              </a:r>
            </a:p>
            <a:p>
              <a:pPr algn="l"/>
              <a:r>
                <a:rPr lang="en-US" sz="1800" b="0">
                  <a:latin typeface="Arial" charset="0"/>
                </a:rPr>
                <a:t>Not fair </a:t>
              </a:r>
            </a:p>
          </p:txBody>
        </p:sp>
        <p:sp>
          <p:nvSpPr>
            <p:cNvPr id="129046" name="Oval 38"/>
            <p:cNvSpPr>
              <a:spLocks noChangeArrowheads="1"/>
            </p:cNvSpPr>
            <p:nvPr/>
          </p:nvSpPr>
          <p:spPr bwMode="auto">
            <a:xfrm>
              <a:off x="4224" y="278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47" name="Text Box 39"/>
            <p:cNvSpPr txBox="1">
              <a:spLocks noChangeArrowheads="1"/>
            </p:cNvSpPr>
            <p:nvPr/>
          </p:nvSpPr>
          <p:spPr bwMode="auto">
            <a:xfrm>
              <a:off x="4315" y="2688"/>
              <a:ext cx="649" cy="2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 dirty="0">
                  <a:latin typeface="Times New Roman" charset="0"/>
                </a:rPr>
                <a:t>(0.7, 0.3)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86600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AIAD</a:t>
            </a:r>
          </a:p>
        </p:txBody>
      </p:sp>
      <p:sp>
        <p:nvSpPr>
          <p:cNvPr id="2779157" name="Rectangle 21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2819399" cy="4965700"/>
          </a:xfrm>
        </p:spPr>
        <p:txBody>
          <a:bodyPr lIns="90479" tIns="44446" rIns="90479" bIns="44446"/>
          <a:lstStyle/>
          <a:p>
            <a:r>
              <a:rPr lang="en-US" sz="2400" dirty="0">
                <a:latin typeface="Arial" charset="0"/>
              </a:rPr>
              <a:t>Increase: </a:t>
            </a:r>
            <a:r>
              <a:rPr lang="en-US" sz="2400" dirty="0">
                <a:latin typeface="Times New Roman" charset="0"/>
              </a:rPr>
              <a:t>x + </a:t>
            </a:r>
            <a:r>
              <a:rPr lang="en-US" sz="2400" dirty="0" err="1">
                <a:latin typeface="Times New Roman" charset="0"/>
              </a:rPr>
              <a:t>a</a:t>
            </a:r>
            <a:r>
              <a:rPr lang="en-US" sz="2400" baseline="-25000" dirty="0" err="1">
                <a:latin typeface="Times New Roman" charset="0"/>
              </a:rPr>
              <a:t>I</a:t>
            </a:r>
            <a:endParaRPr lang="en-US" sz="2400" dirty="0">
              <a:latin typeface="Times New Roman" charset="0"/>
            </a:endParaRPr>
          </a:p>
          <a:p>
            <a:r>
              <a:rPr lang="en-US" sz="2400" dirty="0">
                <a:latin typeface="Arial" charset="0"/>
              </a:rPr>
              <a:t>Decrease:</a:t>
            </a:r>
            <a:r>
              <a:rPr lang="en-US" sz="2400" dirty="0">
                <a:latin typeface="Times New Roman" charset="0"/>
              </a:rPr>
              <a:t> x - </a:t>
            </a:r>
            <a:r>
              <a:rPr lang="en-US" sz="2400" dirty="0" err="1">
                <a:latin typeface="Times New Roman" charset="0"/>
              </a:rPr>
              <a:t>a</a:t>
            </a:r>
            <a:r>
              <a:rPr lang="en-US" sz="2400" baseline="-25000" dirty="0" err="1">
                <a:latin typeface="Times New Roman" charset="0"/>
              </a:rPr>
              <a:t>D</a:t>
            </a:r>
            <a:endParaRPr lang="en-US" sz="2400" baseline="-25000" dirty="0">
              <a:latin typeface="Times New Roman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Arial" charset="0"/>
              </a:rPr>
              <a:t>Does not converge to fairness</a:t>
            </a:r>
          </a:p>
        </p:txBody>
      </p:sp>
      <p:sp>
        <p:nvSpPr>
          <p:cNvPr id="131075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5410200" y="5867400"/>
            <a:ext cx="11938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User 1: x</a:t>
            </a:r>
            <a:r>
              <a:rPr lang="en-US" b="0" baseline="-25000">
                <a:latin typeface="Times New Roman" charset="0"/>
              </a:rPr>
              <a:t>1</a:t>
            </a:r>
          </a:p>
        </p:txBody>
      </p:sp>
      <p:sp>
        <p:nvSpPr>
          <p:cNvPr id="131077" name="Text Box 5"/>
          <p:cNvSpPr txBox="1">
            <a:spLocks noChangeArrowheads="1"/>
          </p:cNvSpPr>
          <p:nvPr/>
        </p:nvSpPr>
        <p:spPr bwMode="auto">
          <a:xfrm rot="-5400000">
            <a:off x="2876550" y="3371850"/>
            <a:ext cx="11938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User 2: x</a:t>
            </a:r>
            <a:r>
              <a:rPr lang="en-US" b="0" baseline="-25000">
                <a:latin typeface="Times New Roman" charset="0"/>
              </a:rPr>
              <a:t>2</a:t>
            </a:r>
          </a:p>
        </p:txBody>
      </p:sp>
      <p:sp>
        <p:nvSpPr>
          <p:cNvPr id="131078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79" name="Text Box 7"/>
          <p:cNvSpPr txBox="1">
            <a:spLocks noChangeArrowheads="1"/>
          </p:cNvSpPr>
          <p:nvPr/>
        </p:nvSpPr>
        <p:spPr bwMode="auto">
          <a:xfrm>
            <a:off x="7924800" y="1371600"/>
            <a:ext cx="73501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latin typeface="Times New Roman" charset="0"/>
              </a:rPr>
              <a:t>fairness</a:t>
            </a:r>
          </a:p>
          <a:p>
            <a:pPr algn="ctr"/>
            <a:r>
              <a:rPr lang="en-US" sz="1400" b="0" dirty="0">
                <a:latin typeface="Times New Roman" charset="0"/>
              </a:rPr>
              <a:t>line</a:t>
            </a:r>
            <a:endParaRPr lang="en-US" sz="1400" b="0" baseline="-25000" dirty="0">
              <a:latin typeface="Times New Roman" charset="0"/>
            </a:endParaRPr>
          </a:p>
        </p:txBody>
      </p:sp>
      <p:sp>
        <p:nvSpPr>
          <p:cNvPr id="131080" name="Text Box 8"/>
          <p:cNvSpPr txBox="1">
            <a:spLocks noChangeArrowheads="1"/>
          </p:cNvSpPr>
          <p:nvPr/>
        </p:nvSpPr>
        <p:spPr bwMode="auto">
          <a:xfrm>
            <a:off x="8001000" y="5105400"/>
            <a:ext cx="8921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atin typeface="Times New Roman" charset="0"/>
              </a:rPr>
              <a:t>efficiency</a:t>
            </a:r>
          </a:p>
          <a:p>
            <a:pPr algn="ctr"/>
            <a:r>
              <a:rPr lang="en-US" sz="1400" b="0">
                <a:latin typeface="Times New Roman" charset="0"/>
              </a:rPr>
              <a:t>line</a:t>
            </a:r>
            <a:endParaRPr lang="en-US" sz="1400" b="0" baseline="-25000">
              <a:latin typeface="Times New Roman" charset="0"/>
            </a:endParaRPr>
          </a:p>
        </p:txBody>
      </p:sp>
      <p:sp>
        <p:nvSpPr>
          <p:cNvPr id="131081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82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83" name="Oval 11"/>
          <p:cNvSpPr>
            <a:spLocks noChangeArrowheads="1"/>
          </p:cNvSpPr>
          <p:nvPr/>
        </p:nvSpPr>
        <p:spPr bwMode="auto">
          <a:xfrm>
            <a:off x="5638800" y="25908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131084" name="Text Box 12"/>
          <p:cNvSpPr txBox="1">
            <a:spLocks noChangeArrowheads="1"/>
          </p:cNvSpPr>
          <p:nvPr/>
        </p:nvSpPr>
        <p:spPr bwMode="auto">
          <a:xfrm>
            <a:off x="5830587" y="2438400"/>
            <a:ext cx="84515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Times New Roman" charset="0"/>
              </a:rPr>
              <a:t>(</a:t>
            </a:r>
            <a:r>
              <a:rPr lang="en-US" b="0" dirty="0" smtClean="0">
                <a:latin typeface="Times New Roman" charset="0"/>
              </a:rPr>
              <a:t>x</a:t>
            </a:r>
            <a:r>
              <a:rPr lang="en-US" b="0" baseline="-25000" dirty="0" smtClean="0">
                <a:latin typeface="Times New Roman" charset="0"/>
              </a:rPr>
              <a:t>1</a:t>
            </a:r>
            <a:r>
              <a:rPr lang="en-US" b="0" dirty="0" smtClean="0">
                <a:latin typeface="Times New Roman" charset="0"/>
              </a:rPr>
              <a:t>,x</a:t>
            </a:r>
            <a:r>
              <a:rPr lang="en-US" b="0" baseline="-25000" dirty="0" smtClean="0">
                <a:latin typeface="Times New Roman" charset="0"/>
              </a:rPr>
              <a:t>2</a:t>
            </a:r>
            <a:r>
              <a:rPr lang="en-US" b="0" dirty="0" smtClean="0">
                <a:latin typeface="Times New Roman" charset="0"/>
              </a:rPr>
              <a:t>)</a:t>
            </a:r>
            <a:endParaRPr lang="en-US" b="0" baseline="-25000" dirty="0">
              <a:latin typeface="Times New Roman" charset="0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017963" y="2667001"/>
            <a:ext cx="1544638" cy="1235076"/>
            <a:chOff x="1667" y="1680"/>
            <a:chExt cx="973" cy="778"/>
          </a:xfrm>
        </p:grpSpPr>
        <p:sp>
          <p:nvSpPr>
            <p:cNvPr id="131091" name="Text Box 14"/>
            <p:cNvSpPr txBox="1">
              <a:spLocks noChangeArrowheads="1"/>
            </p:cNvSpPr>
            <p:nvPr/>
          </p:nvSpPr>
          <p:spPr bwMode="auto">
            <a:xfrm>
              <a:off x="1667" y="2208"/>
              <a:ext cx="9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1</a:t>
              </a:r>
              <a:r>
                <a:rPr lang="en-US" b="0" dirty="0" smtClean="0">
                  <a:latin typeface="Times New Roman" charset="0"/>
                </a:rPr>
                <a:t>-</a:t>
              </a:r>
              <a:r>
                <a:rPr lang="en-US" b="0" dirty="0">
                  <a:latin typeface="Times New Roman" charset="0"/>
                </a:rPr>
                <a:t>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,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2</a:t>
              </a:r>
              <a:r>
                <a:rPr lang="en-US" b="0" dirty="0" smtClean="0">
                  <a:latin typeface="Times New Roman" charset="0"/>
                </a:rPr>
                <a:t>-</a:t>
              </a:r>
              <a:r>
                <a:rPr lang="en-US" b="0" dirty="0">
                  <a:latin typeface="Times New Roman" charset="0"/>
                </a:rPr>
                <a:t>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)</a:t>
              </a:r>
              <a:endParaRPr lang="en-US" b="0" baseline="-25000" dirty="0">
                <a:latin typeface="Times New Roman" charset="0"/>
              </a:endParaRPr>
            </a:p>
          </p:txBody>
        </p:sp>
        <p:sp>
          <p:nvSpPr>
            <p:cNvPr id="131092" name="Oval 15"/>
            <p:cNvSpPr>
              <a:spLocks noChangeArrowheads="1"/>
            </p:cNvSpPr>
            <p:nvPr/>
          </p:nvSpPr>
          <p:spPr bwMode="auto">
            <a:xfrm>
              <a:off x="2160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1093" name="Line 16"/>
            <p:cNvSpPr>
              <a:spLocks noChangeShapeType="1"/>
            </p:cNvSpPr>
            <p:nvPr/>
          </p:nvSpPr>
          <p:spPr bwMode="auto">
            <a:xfrm flipH="1">
              <a:off x="2208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848225" y="1447800"/>
            <a:ext cx="1290638" cy="1828800"/>
            <a:chOff x="3054" y="912"/>
            <a:chExt cx="813" cy="1152"/>
          </a:xfrm>
        </p:grpSpPr>
        <p:sp>
          <p:nvSpPr>
            <p:cNvPr id="131088" name="Line 18"/>
            <p:cNvSpPr>
              <a:spLocks noChangeShapeType="1"/>
            </p:cNvSpPr>
            <p:nvPr/>
          </p:nvSpPr>
          <p:spPr bwMode="auto">
            <a:xfrm flipV="1">
              <a:off x="3072" y="1440"/>
              <a:ext cx="624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1089" name="Text Box 19"/>
            <p:cNvSpPr txBox="1">
              <a:spLocks noChangeArrowheads="1"/>
            </p:cNvSpPr>
            <p:nvPr/>
          </p:nvSpPr>
          <p:spPr bwMode="auto">
            <a:xfrm>
              <a:off x="3054" y="912"/>
              <a:ext cx="813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1</a:t>
              </a:r>
              <a:r>
                <a:rPr lang="en-US" b="0" dirty="0" smtClean="0">
                  <a:latin typeface="Times New Roman" charset="0"/>
                </a:rPr>
                <a:t>-</a:t>
              </a:r>
              <a:r>
                <a:rPr lang="en-US" b="0" dirty="0">
                  <a:latin typeface="Times New Roman" charset="0"/>
                </a:rPr>
                <a:t>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),</a:t>
              </a:r>
              <a:br>
                <a:rPr lang="en-US" b="0" dirty="0">
                  <a:latin typeface="Times New Roman" charset="0"/>
                </a:rPr>
              </a:b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2</a:t>
              </a:r>
              <a:r>
                <a:rPr lang="en-US" b="0" dirty="0" smtClean="0">
                  <a:latin typeface="Times New Roman" charset="0"/>
                </a:rPr>
                <a:t>-</a:t>
              </a:r>
              <a:r>
                <a:rPr lang="en-US" b="0" dirty="0">
                  <a:latin typeface="Times New Roman" charset="0"/>
                </a:rPr>
                <a:t>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))</a:t>
              </a:r>
            </a:p>
          </p:txBody>
        </p:sp>
        <p:sp>
          <p:nvSpPr>
            <p:cNvPr id="131090" name="Oval 20"/>
            <p:cNvSpPr>
              <a:spLocks noChangeArrowheads="1"/>
            </p:cNvSpPr>
            <p:nvPr/>
          </p:nvSpPr>
          <p:spPr bwMode="auto">
            <a:xfrm>
              <a:off x="3744" y="1440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23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</a:t>
            </a:r>
            <a:r>
              <a:rPr lang="en-US" sz="1400" b="0" dirty="0" smtClean="0">
                <a:solidFill>
                  <a:srgbClr val="FF0000"/>
                </a:solidFill>
                <a:latin typeface="+mn-lt"/>
              </a:rPr>
              <a:t>ongested </a:t>
            </a:r>
            <a:r>
              <a:rPr lang="en-US" sz="1400" b="0" dirty="0" smtClean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 smtClean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005239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9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9157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AIAD Sharing Dynamics</a:t>
            </a:r>
            <a:endParaRPr lang="en-US" sz="300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124944" name="Object 2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1664494" y="2949575"/>
          <a:ext cx="5537200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3" name="Worksheet" r:id="rId4" imgW="5537200" imgH="3213100" progId="Excel.Sheet.8">
                  <p:embed/>
                </p:oleObj>
              </mc:Choice>
              <mc:Fallback>
                <p:oleObj name="Worksheet" r:id="rId4" imgW="5537200" imgH="32131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4494" y="2949575"/>
                        <a:ext cx="5537200" cy="321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F38CA00-F915-114E-A4EF-D875B78480DC}" type="slidenum">
              <a:rPr lang="en-US" sz="1400" b="0">
                <a:latin typeface="Times New Roman" charset="0"/>
              </a:rPr>
              <a:pPr eaLnBrk="1" hangingPunct="1"/>
              <a:t>46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1801813" y="1636712"/>
            <a:ext cx="484187" cy="4778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A</a:t>
            </a:r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3602038" y="1912937"/>
            <a:ext cx="1662112" cy="4778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6580188" y="1636712"/>
            <a:ext cx="485775" cy="4778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B</a:t>
            </a:r>
          </a:p>
        </p:txBody>
      </p:sp>
      <p:sp>
        <p:nvSpPr>
          <p:cNvPr id="124934" name="Line 6"/>
          <p:cNvSpPr>
            <a:spLocks noChangeShapeType="1"/>
          </p:cNvSpPr>
          <p:nvPr/>
        </p:nvSpPr>
        <p:spPr bwMode="auto">
          <a:xfrm>
            <a:off x="2286000" y="1874837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35" name="Line 7"/>
          <p:cNvSpPr>
            <a:spLocks noChangeShapeType="1"/>
          </p:cNvSpPr>
          <p:nvPr/>
        </p:nvSpPr>
        <p:spPr bwMode="auto">
          <a:xfrm flipV="1">
            <a:off x="5264150" y="1874837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36" name="Text Box 8"/>
          <p:cNvSpPr txBox="1">
            <a:spLocks noChangeArrowheads="1"/>
          </p:cNvSpPr>
          <p:nvPr/>
        </p:nvSpPr>
        <p:spPr bwMode="auto">
          <a:xfrm>
            <a:off x="5403850" y="1452562"/>
            <a:ext cx="165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200" b="0">
              <a:latin typeface="Tahoma" charset="0"/>
            </a:endParaRPr>
          </a:p>
        </p:txBody>
      </p:sp>
      <p:sp>
        <p:nvSpPr>
          <p:cNvPr id="124937" name="Text Box 9"/>
          <p:cNvSpPr txBox="1">
            <a:spLocks noChangeArrowheads="1"/>
          </p:cNvSpPr>
          <p:nvPr/>
        </p:nvSpPr>
        <p:spPr bwMode="auto">
          <a:xfrm>
            <a:off x="2514600" y="1363662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latin typeface="Tahoma" charset="0"/>
              </a:rPr>
              <a:t>x</a:t>
            </a:r>
            <a:r>
              <a:rPr lang="en-US" sz="2900" b="0" baseline="-25000">
                <a:latin typeface="Tahoma" charset="0"/>
              </a:rPr>
              <a:t>1</a:t>
            </a: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1801813" y="2249487"/>
            <a:ext cx="484187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D</a:t>
            </a:r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6580188" y="2249487"/>
            <a:ext cx="485775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E</a:t>
            </a:r>
          </a:p>
        </p:txBody>
      </p:sp>
      <p:sp>
        <p:nvSpPr>
          <p:cNvPr id="124940" name="Line 12"/>
          <p:cNvSpPr>
            <a:spLocks noChangeShapeType="1"/>
          </p:cNvSpPr>
          <p:nvPr/>
        </p:nvSpPr>
        <p:spPr bwMode="auto">
          <a:xfrm flipV="1">
            <a:off x="2286000" y="2249487"/>
            <a:ext cx="1316038" cy="201613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41" name="Line 13"/>
          <p:cNvSpPr>
            <a:spLocks noChangeShapeType="1"/>
          </p:cNvSpPr>
          <p:nvPr/>
        </p:nvSpPr>
        <p:spPr bwMode="auto">
          <a:xfrm>
            <a:off x="5264150" y="2249487"/>
            <a:ext cx="1316038" cy="201613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42" name="Text Box 14"/>
          <p:cNvSpPr txBox="1">
            <a:spLocks noChangeArrowheads="1"/>
          </p:cNvSpPr>
          <p:nvPr/>
        </p:nvSpPr>
        <p:spPr bwMode="auto">
          <a:xfrm>
            <a:off x="2825750" y="2524125"/>
            <a:ext cx="165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900" b="0">
              <a:latin typeface="Tahoma" charset="0"/>
            </a:endParaRPr>
          </a:p>
        </p:txBody>
      </p:sp>
      <p:sp>
        <p:nvSpPr>
          <p:cNvPr id="124945" name="Text Box 17"/>
          <p:cNvSpPr txBox="1">
            <a:spLocks noChangeArrowheads="1"/>
          </p:cNvSpPr>
          <p:nvPr/>
        </p:nvSpPr>
        <p:spPr bwMode="auto">
          <a:xfrm>
            <a:off x="2514600" y="1828800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solidFill>
                  <a:srgbClr val="CC0000"/>
                </a:solidFill>
                <a:latin typeface="Tahoma" charset="0"/>
              </a:rPr>
              <a:t>x</a:t>
            </a:r>
            <a:r>
              <a:rPr lang="en-US" sz="2900" b="0" baseline="-25000">
                <a:solidFill>
                  <a:srgbClr val="CC0000"/>
                </a:solidFill>
                <a:latin typeface="Tahoma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947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AIAD Sequence of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X1 = 1, X2 = 3, capacity can handle total = 5</a:t>
            </a:r>
          </a:p>
          <a:p>
            <a:pPr lvl="1"/>
            <a:r>
              <a:rPr lang="en-US" dirty="0" smtClean="0"/>
              <a:t>Increase: add 2	Decrease: subtract 1</a:t>
            </a:r>
          </a:p>
          <a:p>
            <a:endParaRPr lang="en-US" dirty="0"/>
          </a:p>
          <a:p>
            <a:r>
              <a:rPr lang="en-US" dirty="0" smtClean="0"/>
              <a:t>First window successful:</a:t>
            </a:r>
          </a:p>
          <a:p>
            <a:pPr lvl="1"/>
            <a:r>
              <a:rPr lang="en-US" dirty="0" smtClean="0"/>
              <a:t>X1 → 3, X2 </a:t>
            </a:r>
            <a:r>
              <a:rPr lang="en-US" dirty="0"/>
              <a:t>→ 5</a:t>
            </a:r>
            <a:endParaRPr lang="en-US" dirty="0" smtClean="0"/>
          </a:p>
          <a:p>
            <a:r>
              <a:rPr lang="en-US" dirty="0" smtClean="0"/>
              <a:t>Second window has drops:</a:t>
            </a:r>
          </a:p>
          <a:p>
            <a:pPr lvl="1"/>
            <a:r>
              <a:rPr lang="en-US" dirty="0" smtClean="0"/>
              <a:t>X1 </a:t>
            </a:r>
            <a:r>
              <a:rPr lang="en-US" dirty="0"/>
              <a:t>→ 2, X2 → 4</a:t>
            </a:r>
          </a:p>
          <a:p>
            <a:r>
              <a:rPr lang="en-US" dirty="0" smtClean="0"/>
              <a:t>Third window </a:t>
            </a:r>
            <a:r>
              <a:rPr lang="en-US" dirty="0"/>
              <a:t>has drops:</a:t>
            </a:r>
          </a:p>
          <a:p>
            <a:pPr lvl="1"/>
            <a:r>
              <a:rPr lang="en-US" dirty="0"/>
              <a:t>X1 → </a:t>
            </a:r>
            <a:r>
              <a:rPr lang="en-US" dirty="0" smtClean="0"/>
              <a:t>1, </a:t>
            </a:r>
            <a:r>
              <a:rPr lang="en-US" dirty="0"/>
              <a:t>X2 → </a:t>
            </a:r>
            <a:r>
              <a:rPr lang="en-US" dirty="0" smtClean="0"/>
              <a:t>3</a:t>
            </a:r>
          </a:p>
          <a:p>
            <a:r>
              <a:rPr lang="is-IS" dirty="0" smtClean="0"/>
              <a:t>…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61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MIMD</a:t>
            </a:r>
          </a:p>
        </p:txBody>
      </p:sp>
      <p:sp>
        <p:nvSpPr>
          <p:cNvPr id="2781206" name="Rectangle 22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2826738" cy="5105400"/>
          </a:xfrm>
        </p:spPr>
        <p:txBody>
          <a:bodyPr lIns="90479" tIns="44446" rIns="90479" bIns="44446"/>
          <a:lstStyle/>
          <a:p>
            <a:r>
              <a:rPr lang="en-US" sz="2400" dirty="0">
                <a:latin typeface="Arial" charset="0"/>
              </a:rPr>
              <a:t>Increase: </a:t>
            </a:r>
            <a:r>
              <a:rPr lang="en-US" sz="2400" dirty="0">
                <a:latin typeface="Times New Roman" charset="0"/>
              </a:rPr>
              <a:t>x*</a:t>
            </a:r>
            <a:r>
              <a:rPr lang="en-US" sz="2400" dirty="0" err="1">
                <a:latin typeface="Times New Roman" charset="0"/>
              </a:rPr>
              <a:t>b</a:t>
            </a:r>
            <a:r>
              <a:rPr lang="en-US" sz="2400" baseline="-25000" dirty="0" err="1">
                <a:latin typeface="Times New Roman" charset="0"/>
              </a:rPr>
              <a:t>I</a:t>
            </a:r>
            <a:endParaRPr lang="en-US" sz="2400" dirty="0">
              <a:latin typeface="Times New Roman" charset="0"/>
            </a:endParaRPr>
          </a:p>
          <a:p>
            <a:r>
              <a:rPr lang="en-US" sz="2400" dirty="0">
                <a:latin typeface="Arial" charset="0"/>
              </a:rPr>
              <a:t>Decrease:</a:t>
            </a:r>
            <a:r>
              <a:rPr lang="en-US" sz="2400" dirty="0">
                <a:latin typeface="Times New Roman" charset="0"/>
              </a:rPr>
              <a:t> x*</a:t>
            </a:r>
            <a:r>
              <a:rPr lang="en-US" sz="2400" dirty="0" err="1">
                <a:latin typeface="Times New Roman" charset="0"/>
              </a:rPr>
              <a:t>b</a:t>
            </a:r>
            <a:r>
              <a:rPr lang="en-US" sz="2400" baseline="-25000" dirty="0" err="1">
                <a:latin typeface="Times New Roman" charset="0"/>
              </a:rPr>
              <a:t>D</a:t>
            </a:r>
            <a:endParaRPr lang="en-US" sz="2400" baseline="-25000" dirty="0">
              <a:latin typeface="Times New Roman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Arial" charset="0"/>
              </a:rPr>
              <a:t>Does not converge to fairness</a:t>
            </a:r>
          </a:p>
        </p:txBody>
      </p:sp>
      <p:sp>
        <p:nvSpPr>
          <p:cNvPr id="133123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5410200" y="5867400"/>
            <a:ext cx="11938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User 1: x</a:t>
            </a:r>
            <a:r>
              <a:rPr lang="en-US" b="0" baseline="-25000">
                <a:latin typeface="Times New Roman" charset="0"/>
              </a:rPr>
              <a:t>1</a:t>
            </a:r>
          </a:p>
        </p:txBody>
      </p:sp>
      <p:sp>
        <p:nvSpPr>
          <p:cNvPr id="133125" name="Text Box 5"/>
          <p:cNvSpPr txBox="1">
            <a:spLocks noChangeArrowheads="1"/>
          </p:cNvSpPr>
          <p:nvPr/>
        </p:nvSpPr>
        <p:spPr bwMode="auto">
          <a:xfrm rot="-5400000">
            <a:off x="2876550" y="3371850"/>
            <a:ext cx="11938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User 2: x</a:t>
            </a:r>
            <a:r>
              <a:rPr lang="en-US" b="0" baseline="-25000">
                <a:latin typeface="Times New Roman" charset="0"/>
              </a:rPr>
              <a:t>2</a:t>
            </a:r>
          </a:p>
        </p:txBody>
      </p:sp>
      <p:sp>
        <p:nvSpPr>
          <p:cNvPr id="133126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27" name="Text Box 7"/>
          <p:cNvSpPr txBox="1">
            <a:spLocks noChangeArrowheads="1"/>
          </p:cNvSpPr>
          <p:nvPr/>
        </p:nvSpPr>
        <p:spPr bwMode="auto">
          <a:xfrm>
            <a:off x="7924800" y="1371600"/>
            <a:ext cx="73501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atin typeface="Times New Roman" charset="0"/>
              </a:rPr>
              <a:t>fairness</a:t>
            </a:r>
          </a:p>
          <a:p>
            <a:pPr algn="ctr"/>
            <a:r>
              <a:rPr lang="en-US" sz="1400" b="0">
                <a:latin typeface="Times New Roman" charset="0"/>
              </a:rPr>
              <a:t>line</a:t>
            </a:r>
            <a:endParaRPr lang="en-US" sz="1400" b="0" baseline="-25000">
              <a:latin typeface="Times New Roman" charset="0"/>
            </a:endParaRPr>
          </a:p>
        </p:txBody>
      </p:sp>
      <p:sp>
        <p:nvSpPr>
          <p:cNvPr id="133128" name="Text Box 8"/>
          <p:cNvSpPr txBox="1">
            <a:spLocks noChangeArrowheads="1"/>
          </p:cNvSpPr>
          <p:nvPr/>
        </p:nvSpPr>
        <p:spPr bwMode="auto">
          <a:xfrm>
            <a:off x="8001000" y="5105400"/>
            <a:ext cx="8921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atin typeface="Times New Roman" charset="0"/>
              </a:rPr>
              <a:t>efficiency</a:t>
            </a:r>
          </a:p>
          <a:p>
            <a:pPr algn="ctr"/>
            <a:r>
              <a:rPr lang="en-US" sz="1400" b="0">
                <a:latin typeface="Times New Roman" charset="0"/>
              </a:rPr>
              <a:t>line</a:t>
            </a:r>
            <a:endParaRPr lang="en-US" sz="1400" b="0" baseline="-25000">
              <a:latin typeface="Times New Roman" charset="0"/>
            </a:endParaRPr>
          </a:p>
        </p:txBody>
      </p:sp>
      <p:sp>
        <p:nvSpPr>
          <p:cNvPr id="133129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30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31" name="Text Box 11"/>
          <p:cNvSpPr txBox="1">
            <a:spLocks noChangeArrowheads="1"/>
          </p:cNvSpPr>
          <p:nvPr/>
        </p:nvSpPr>
        <p:spPr bwMode="auto">
          <a:xfrm>
            <a:off x="4641249" y="1752600"/>
            <a:ext cx="84515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Times New Roman" charset="0"/>
              </a:rPr>
              <a:t>(</a:t>
            </a:r>
            <a:r>
              <a:rPr lang="en-US" b="0" dirty="0" smtClean="0">
                <a:latin typeface="Times New Roman" charset="0"/>
              </a:rPr>
              <a:t>x</a:t>
            </a:r>
            <a:r>
              <a:rPr lang="en-US" b="0" baseline="-25000" dirty="0" smtClean="0">
                <a:latin typeface="Times New Roman" charset="0"/>
              </a:rPr>
              <a:t>1</a:t>
            </a:r>
            <a:r>
              <a:rPr lang="en-US" b="0" dirty="0" smtClean="0">
                <a:latin typeface="Times New Roman" charset="0"/>
              </a:rPr>
              <a:t>,x</a:t>
            </a:r>
            <a:r>
              <a:rPr lang="en-US" b="0" baseline="-25000" dirty="0" smtClean="0">
                <a:latin typeface="Times New Roman" charset="0"/>
              </a:rPr>
              <a:t>2</a:t>
            </a:r>
            <a:r>
              <a:rPr lang="en-US" b="0" dirty="0" smtClean="0">
                <a:latin typeface="Times New Roman" charset="0"/>
              </a:rPr>
              <a:t>)</a:t>
            </a:r>
            <a:endParaRPr lang="en-US" b="0" baseline="-25000" dirty="0">
              <a:latin typeface="Times New Roman" charset="0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810000" y="2286000"/>
            <a:ext cx="1587500" cy="3429000"/>
            <a:chOff x="2400" y="1440"/>
            <a:chExt cx="1000" cy="2160"/>
          </a:xfrm>
        </p:grpSpPr>
        <p:sp>
          <p:nvSpPr>
            <p:cNvPr id="133139" name="Text Box 13"/>
            <p:cNvSpPr txBox="1">
              <a:spLocks noChangeArrowheads="1"/>
            </p:cNvSpPr>
            <p:nvPr/>
          </p:nvSpPr>
          <p:spPr bwMode="auto">
            <a:xfrm>
              <a:off x="2598" y="2208"/>
              <a:ext cx="8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</a:t>
              </a:r>
              <a:r>
                <a:rPr lang="en-US" b="0" dirty="0" smtClean="0">
                  <a:latin typeface="Times New Roman" charset="0"/>
                </a:rPr>
                <a:t>b</a:t>
              </a:r>
              <a:r>
                <a:rPr lang="en-US" b="0" baseline="-25000" dirty="0" smtClean="0">
                  <a:latin typeface="Times New Roman" charset="0"/>
                </a:rPr>
                <a:t>d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1</a:t>
              </a:r>
              <a:r>
                <a:rPr lang="en-US" b="0" dirty="0" smtClean="0">
                  <a:latin typeface="Times New Roman" charset="0"/>
                </a:rPr>
                <a:t>,b</a:t>
              </a:r>
              <a:r>
                <a:rPr lang="en-US" b="0" baseline="-25000" dirty="0" smtClean="0">
                  <a:latin typeface="Times New Roman" charset="0"/>
                </a:rPr>
                <a:t>d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2</a:t>
              </a:r>
              <a:r>
                <a:rPr lang="en-US" b="0" dirty="0" smtClean="0">
                  <a:latin typeface="Times New Roman" charset="0"/>
                </a:rPr>
                <a:t>)</a:t>
              </a:r>
              <a:endParaRPr lang="en-US" b="0" baseline="-25000" dirty="0">
                <a:latin typeface="Times New Roman" charset="0"/>
              </a:endParaRPr>
            </a:p>
          </p:txBody>
        </p:sp>
        <p:sp>
          <p:nvSpPr>
            <p:cNvPr id="133140" name="Oval 14"/>
            <p:cNvSpPr>
              <a:spLocks noChangeArrowheads="1"/>
            </p:cNvSpPr>
            <p:nvPr/>
          </p:nvSpPr>
          <p:spPr bwMode="auto">
            <a:xfrm>
              <a:off x="3024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3141" name="Line 15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3142" name="Line 16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953001" y="1981200"/>
            <a:ext cx="1538288" cy="1295400"/>
            <a:chOff x="3120" y="1248"/>
            <a:chExt cx="969" cy="816"/>
          </a:xfrm>
        </p:grpSpPr>
        <p:sp>
          <p:nvSpPr>
            <p:cNvPr id="133136" name="Oval 18"/>
            <p:cNvSpPr>
              <a:spLocks noChangeArrowheads="1"/>
            </p:cNvSpPr>
            <p:nvPr/>
          </p:nvSpPr>
          <p:spPr bwMode="auto">
            <a:xfrm>
              <a:off x="3312" y="1536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3137" name="Line 19"/>
            <p:cNvSpPr>
              <a:spLocks noChangeShapeType="1"/>
            </p:cNvSpPr>
            <p:nvPr/>
          </p:nvSpPr>
          <p:spPr bwMode="auto">
            <a:xfrm flipV="1">
              <a:off x="3120" y="1632"/>
              <a:ext cx="19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3138" name="Text Box 20"/>
            <p:cNvSpPr txBox="1">
              <a:spLocks noChangeArrowheads="1"/>
            </p:cNvSpPr>
            <p:nvPr/>
          </p:nvSpPr>
          <p:spPr bwMode="auto">
            <a:xfrm>
              <a:off x="3456" y="1248"/>
              <a:ext cx="633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</a:t>
              </a:r>
              <a:r>
                <a:rPr lang="en-US" b="0" dirty="0" smtClean="0">
                  <a:latin typeface="Times New Roman" charset="0"/>
                </a:rPr>
                <a:t>b</a:t>
              </a:r>
              <a:r>
                <a:rPr lang="en-US" b="0" baseline="-25000" dirty="0" smtClean="0">
                  <a:latin typeface="Times New Roman" charset="0"/>
                </a:rPr>
                <a:t>I</a:t>
              </a:r>
              <a:r>
                <a:rPr lang="en-US" b="0" dirty="0" smtClean="0">
                  <a:latin typeface="Times New Roman" charset="0"/>
                </a:rPr>
                <a:t>b</a:t>
              </a:r>
              <a:r>
                <a:rPr lang="en-US" b="0" baseline="-25000" dirty="0" smtClean="0">
                  <a:latin typeface="Times New Roman" charset="0"/>
                </a:rPr>
                <a:t>D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1</a:t>
              </a:r>
              <a:r>
                <a:rPr lang="en-US" b="0" dirty="0" smtClean="0">
                  <a:latin typeface="Times New Roman" charset="0"/>
                </a:rPr>
                <a:t>,</a:t>
              </a:r>
              <a:r>
                <a:rPr lang="en-US" b="0" dirty="0">
                  <a:latin typeface="Times New Roman" charset="0"/>
                </a:rPr>
                <a:t/>
              </a:r>
              <a:br>
                <a:rPr lang="en-US" b="0" dirty="0">
                  <a:latin typeface="Times New Roman" charset="0"/>
                </a:rPr>
              </a:br>
              <a:r>
                <a:rPr lang="en-US" b="0" dirty="0" smtClean="0">
                  <a:latin typeface="Times New Roman" charset="0"/>
                </a:rPr>
                <a:t>b</a:t>
              </a:r>
              <a:r>
                <a:rPr lang="en-US" b="0" baseline="-25000" dirty="0" smtClean="0">
                  <a:latin typeface="Times New Roman" charset="0"/>
                </a:rPr>
                <a:t>I</a:t>
              </a:r>
              <a:r>
                <a:rPr lang="en-US" b="0" dirty="0" smtClean="0">
                  <a:latin typeface="Times New Roman" charset="0"/>
                </a:rPr>
                <a:t>b</a:t>
              </a:r>
              <a:r>
                <a:rPr lang="en-US" b="0" baseline="-25000" dirty="0" smtClean="0">
                  <a:latin typeface="Times New Roman" charset="0"/>
                </a:rPr>
                <a:t>D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2</a:t>
              </a:r>
              <a:r>
                <a:rPr lang="en-US" b="0" dirty="0" smtClean="0">
                  <a:latin typeface="Times New Roman" charset="0"/>
                </a:rPr>
                <a:t>)</a:t>
              </a:r>
              <a:endParaRPr lang="en-US" b="0" dirty="0">
                <a:latin typeface="Times New Roman" charset="0"/>
              </a:endParaRPr>
            </a:p>
          </p:txBody>
        </p:sp>
      </p:grpSp>
      <p:sp>
        <p:nvSpPr>
          <p:cNvPr id="133134" name="Oval 21"/>
          <p:cNvSpPr>
            <a:spLocks noChangeArrowheads="1"/>
          </p:cNvSpPr>
          <p:nvPr/>
        </p:nvSpPr>
        <p:spPr bwMode="auto">
          <a:xfrm>
            <a:off x="5334000" y="21336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 rot="19175588">
            <a:off x="6973905" y="4250714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</a:t>
            </a:r>
            <a:r>
              <a:rPr lang="en-US" sz="1400" b="0" dirty="0" smtClean="0">
                <a:solidFill>
                  <a:srgbClr val="FF0000"/>
                </a:solidFill>
                <a:latin typeface="+mn-lt"/>
              </a:rPr>
              <a:t>ongested </a:t>
            </a:r>
            <a:r>
              <a:rPr lang="en-US" sz="1400" b="0" dirty="0" smtClean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 rot="19175588">
            <a:off x="6109454" y="5094895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 smtClean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879342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1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1206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MIMD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Sharing Dynamics</a:t>
            </a:r>
            <a:endParaRPr lang="en-US" sz="30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124944" name="Object 2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1664494" y="2998787"/>
          <a:ext cx="5537200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7" name="Worksheet" r:id="rId4" imgW="5537200" imgH="3213100" progId="Excel.Sheet.8">
                  <p:embed/>
                </p:oleObj>
              </mc:Choice>
              <mc:Fallback>
                <p:oleObj name="Worksheet" r:id="rId4" imgW="5537200" imgH="32131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4494" y="2998787"/>
                        <a:ext cx="5537200" cy="321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F38CA00-F915-114E-A4EF-D875B78480DC}" type="slidenum">
              <a:rPr lang="en-US" sz="1400" b="0">
                <a:latin typeface="Times New Roman" charset="0"/>
              </a:rPr>
              <a:pPr eaLnBrk="1" hangingPunct="1"/>
              <a:t>49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1801813" y="1636712"/>
            <a:ext cx="484187" cy="4778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A</a:t>
            </a:r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3602038" y="1912937"/>
            <a:ext cx="1662112" cy="4778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6580188" y="1636712"/>
            <a:ext cx="485775" cy="4778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B</a:t>
            </a:r>
          </a:p>
        </p:txBody>
      </p:sp>
      <p:sp>
        <p:nvSpPr>
          <p:cNvPr id="124934" name="Line 6"/>
          <p:cNvSpPr>
            <a:spLocks noChangeShapeType="1"/>
          </p:cNvSpPr>
          <p:nvPr/>
        </p:nvSpPr>
        <p:spPr bwMode="auto">
          <a:xfrm>
            <a:off x="2286000" y="1874837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35" name="Line 7"/>
          <p:cNvSpPr>
            <a:spLocks noChangeShapeType="1"/>
          </p:cNvSpPr>
          <p:nvPr/>
        </p:nvSpPr>
        <p:spPr bwMode="auto">
          <a:xfrm flipV="1">
            <a:off x="5264150" y="1874837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36" name="Text Box 8"/>
          <p:cNvSpPr txBox="1">
            <a:spLocks noChangeArrowheads="1"/>
          </p:cNvSpPr>
          <p:nvPr/>
        </p:nvSpPr>
        <p:spPr bwMode="auto">
          <a:xfrm>
            <a:off x="5403850" y="1452562"/>
            <a:ext cx="165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200" b="0">
              <a:latin typeface="Tahoma" charset="0"/>
            </a:endParaRPr>
          </a:p>
        </p:txBody>
      </p:sp>
      <p:sp>
        <p:nvSpPr>
          <p:cNvPr id="124937" name="Text Box 9"/>
          <p:cNvSpPr txBox="1">
            <a:spLocks noChangeArrowheads="1"/>
          </p:cNvSpPr>
          <p:nvPr/>
        </p:nvSpPr>
        <p:spPr bwMode="auto">
          <a:xfrm>
            <a:off x="2514600" y="1363662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latin typeface="Tahoma" charset="0"/>
              </a:rPr>
              <a:t>x</a:t>
            </a:r>
            <a:r>
              <a:rPr lang="en-US" sz="2900" b="0" baseline="-25000">
                <a:latin typeface="Tahoma" charset="0"/>
              </a:rPr>
              <a:t>1</a:t>
            </a: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1801813" y="2249487"/>
            <a:ext cx="484187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D</a:t>
            </a:r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6580188" y="2249487"/>
            <a:ext cx="485775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E</a:t>
            </a:r>
          </a:p>
        </p:txBody>
      </p:sp>
      <p:sp>
        <p:nvSpPr>
          <p:cNvPr id="124940" name="Line 12"/>
          <p:cNvSpPr>
            <a:spLocks noChangeShapeType="1"/>
          </p:cNvSpPr>
          <p:nvPr/>
        </p:nvSpPr>
        <p:spPr bwMode="auto">
          <a:xfrm flipV="1">
            <a:off x="2286000" y="2249487"/>
            <a:ext cx="1316038" cy="201613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41" name="Line 13"/>
          <p:cNvSpPr>
            <a:spLocks noChangeShapeType="1"/>
          </p:cNvSpPr>
          <p:nvPr/>
        </p:nvSpPr>
        <p:spPr bwMode="auto">
          <a:xfrm>
            <a:off x="5264150" y="2249487"/>
            <a:ext cx="1316038" cy="201613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42" name="Text Box 14"/>
          <p:cNvSpPr txBox="1">
            <a:spLocks noChangeArrowheads="1"/>
          </p:cNvSpPr>
          <p:nvPr/>
        </p:nvSpPr>
        <p:spPr bwMode="auto">
          <a:xfrm>
            <a:off x="2825750" y="2524125"/>
            <a:ext cx="165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900" b="0">
              <a:latin typeface="Tahoma" charset="0"/>
            </a:endParaRPr>
          </a:p>
        </p:txBody>
      </p:sp>
      <p:sp>
        <p:nvSpPr>
          <p:cNvPr id="124945" name="Text Box 17"/>
          <p:cNvSpPr txBox="1">
            <a:spLocks noChangeArrowheads="1"/>
          </p:cNvSpPr>
          <p:nvPr/>
        </p:nvSpPr>
        <p:spPr bwMode="auto">
          <a:xfrm>
            <a:off x="2514600" y="1828800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solidFill>
                  <a:srgbClr val="CC0000"/>
                </a:solidFill>
                <a:latin typeface="Tahoma" charset="0"/>
              </a:rPr>
              <a:t>x</a:t>
            </a:r>
            <a:r>
              <a:rPr lang="en-US" sz="2900" b="0" baseline="-25000">
                <a:solidFill>
                  <a:srgbClr val="CC0000"/>
                </a:solidFill>
                <a:latin typeface="Tahoma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6344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TCP’s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 </a:t>
            </a:r>
            <a:r>
              <a:rPr lang="en-US" b="1" dirty="0" smtClean="0"/>
              <a:t>hosts</a:t>
            </a:r>
            <a:r>
              <a:rPr lang="en-US" dirty="0" smtClean="0"/>
              <a:t> adjust sending rate</a:t>
            </a:r>
          </a:p>
          <a:p>
            <a:pPr lvl="4"/>
            <a:endParaRPr lang="en-US" dirty="0"/>
          </a:p>
          <a:p>
            <a:r>
              <a:rPr lang="en-US" dirty="0" smtClean="0"/>
              <a:t>Based on </a:t>
            </a:r>
            <a:r>
              <a:rPr lang="en-US" i="1" dirty="0" smtClean="0"/>
              <a:t>implicit</a:t>
            </a:r>
            <a:r>
              <a:rPr lang="en-US" dirty="0" smtClean="0"/>
              <a:t> feedback from </a:t>
            </a:r>
            <a:r>
              <a:rPr lang="en-US" b="1" dirty="0" smtClean="0"/>
              <a:t>network</a:t>
            </a:r>
          </a:p>
          <a:p>
            <a:pPr lvl="1"/>
            <a:r>
              <a:rPr lang="en-US" dirty="0" smtClean="0"/>
              <a:t>Implicit: router drops packets because its buffer overflows, not because it is trying to send message</a:t>
            </a:r>
          </a:p>
          <a:p>
            <a:pPr lvl="1"/>
            <a:r>
              <a:rPr lang="en-US" dirty="0" smtClean="0"/>
              <a:t>Later I might discuss various methods for explicit feedback where router purposely tells hosts about congestion</a:t>
            </a:r>
          </a:p>
          <a:p>
            <a:pPr lvl="2"/>
            <a:endParaRPr lang="en-US" dirty="0"/>
          </a:p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dirty="0" smtClean="0">
                <a:latin typeface="Arial" charset="0"/>
              </a:rPr>
              <a:t>Hosts</a:t>
            </a: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 probe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network to test level of congestion</a:t>
            </a:r>
          </a:p>
          <a:p>
            <a:pPr lvl="1">
              <a:lnSpc>
                <a:spcPct val="90000"/>
              </a:lnSpc>
              <a:buClr>
                <a:schemeClr val="tx2"/>
              </a:buClr>
            </a:pP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Speed up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when no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congestion (i.e., no packet drops)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  <a:buClr>
                <a:schemeClr val="tx2"/>
              </a:buClr>
            </a:pP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Slow down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when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congestion (i.e., packet drops)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  <a:buClr>
                <a:schemeClr val="tx2"/>
              </a:buClr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2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800600" y="1371600"/>
            <a:ext cx="2178050" cy="2057400"/>
            <a:chOff x="3024" y="864"/>
            <a:chExt cx="1372" cy="1296"/>
          </a:xfrm>
        </p:grpSpPr>
        <p:sp>
          <p:nvSpPr>
            <p:cNvPr id="135194" name="Freeform 3"/>
            <p:cNvSpPr>
              <a:spLocks/>
            </p:cNvSpPr>
            <p:nvPr/>
          </p:nvSpPr>
          <p:spPr bwMode="auto">
            <a:xfrm>
              <a:off x="3024" y="864"/>
              <a:ext cx="1008" cy="1296"/>
            </a:xfrm>
            <a:custGeom>
              <a:avLst/>
              <a:gdLst>
                <a:gd name="T0" fmla="*/ 0 w 1008"/>
                <a:gd name="T1" fmla="*/ 1248 h 1296"/>
                <a:gd name="T2" fmla="*/ 1008 w 1008"/>
                <a:gd name="T3" fmla="*/ 288 h 1296"/>
                <a:gd name="T4" fmla="*/ 576 w 1008"/>
                <a:gd name="T5" fmla="*/ 0 h 1296"/>
                <a:gd name="T6" fmla="*/ 0 w 1008"/>
                <a:gd name="T7" fmla="*/ 1296 h 12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8"/>
                <a:gd name="T13" fmla="*/ 0 h 1296"/>
                <a:gd name="T14" fmla="*/ 1008 w 1008"/>
                <a:gd name="T15" fmla="*/ 1296 h 12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8" h="1296">
                  <a:moveTo>
                    <a:pt x="0" y="1248"/>
                  </a:moveTo>
                  <a:lnTo>
                    <a:pt x="1008" y="288"/>
                  </a:lnTo>
                  <a:lnTo>
                    <a:pt x="576" y="0"/>
                  </a:lnTo>
                  <a:lnTo>
                    <a:pt x="0" y="1296"/>
                  </a:lnTo>
                </a:path>
              </a:pathLst>
            </a:custGeom>
            <a:solidFill>
              <a:srgbClr val="99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95" name="Text Box 4"/>
            <p:cNvSpPr txBox="1">
              <a:spLocks noChangeArrowheads="1"/>
            </p:cNvSpPr>
            <p:nvPr/>
          </p:nvSpPr>
          <p:spPr bwMode="auto">
            <a:xfrm>
              <a:off x="3681" y="1248"/>
              <a:ext cx="715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</a:t>
              </a:r>
              <a:r>
                <a:rPr lang="en-US" b="0" dirty="0" smtClean="0">
                  <a:latin typeface="Times New Roman" charset="0"/>
                </a:rPr>
                <a:t>b</a:t>
              </a:r>
              <a:r>
                <a:rPr lang="en-US" b="0" baseline="-25000" dirty="0" smtClean="0">
                  <a:latin typeface="Times New Roman" charset="0"/>
                </a:rPr>
                <a:t>D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1</a:t>
              </a:r>
              <a:r>
                <a:rPr lang="en-US" b="0" dirty="0" smtClean="0">
                  <a:latin typeface="Times New Roman" charset="0"/>
                </a:rPr>
                <a:t>+</a:t>
              </a:r>
              <a:r>
                <a:rPr lang="en-US" b="0" dirty="0">
                  <a:latin typeface="Times New Roman" charset="0"/>
                </a:rPr>
                <a:t>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,</a:t>
              </a:r>
              <a:br>
                <a:rPr lang="en-US" b="0" dirty="0">
                  <a:latin typeface="Times New Roman" charset="0"/>
                </a:rPr>
              </a:br>
              <a:r>
                <a:rPr lang="en-US" b="0" dirty="0" smtClean="0">
                  <a:latin typeface="Times New Roman" charset="0"/>
                </a:rPr>
                <a:t>b</a:t>
              </a:r>
              <a:r>
                <a:rPr lang="en-US" b="0" baseline="-25000" dirty="0" smtClean="0">
                  <a:latin typeface="Times New Roman" charset="0"/>
                </a:rPr>
                <a:t>D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2</a:t>
              </a:r>
              <a:r>
                <a:rPr lang="en-US" b="0" dirty="0" smtClean="0">
                  <a:latin typeface="Times New Roman" charset="0"/>
                </a:rPr>
                <a:t>+</a:t>
              </a:r>
              <a:r>
                <a:rPr lang="en-US" b="0" dirty="0">
                  <a:latin typeface="Times New Roman" charset="0"/>
                </a:rPr>
                <a:t>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)</a:t>
              </a:r>
            </a:p>
          </p:txBody>
        </p:sp>
        <p:sp>
          <p:nvSpPr>
            <p:cNvPr id="135196" name="Oval 5"/>
            <p:cNvSpPr>
              <a:spLocks noChangeArrowheads="1"/>
            </p:cNvSpPr>
            <p:nvPr/>
          </p:nvSpPr>
          <p:spPr bwMode="auto">
            <a:xfrm>
              <a:off x="3552" y="163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5197" name="Line 6"/>
            <p:cNvSpPr>
              <a:spLocks noChangeShapeType="1"/>
            </p:cNvSpPr>
            <p:nvPr/>
          </p:nvSpPr>
          <p:spPr bwMode="auto">
            <a:xfrm flipH="1">
              <a:off x="3072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13517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AIMD</a:t>
            </a:r>
          </a:p>
        </p:txBody>
      </p:sp>
      <p:sp>
        <p:nvSpPr>
          <p:cNvPr id="2783255" name="Rectangle 2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2941639" cy="5334000"/>
          </a:xfrm>
        </p:spPr>
        <p:txBody>
          <a:bodyPr lIns="90479" tIns="44446" rIns="90479" bIns="44446"/>
          <a:lstStyle/>
          <a:p>
            <a:r>
              <a:rPr lang="en-US" dirty="0">
                <a:latin typeface="Arial" charset="0"/>
              </a:rPr>
              <a:t>Increase: </a:t>
            </a:r>
            <a:r>
              <a:rPr lang="en-US" dirty="0" err="1">
                <a:latin typeface="Times New Roman" charset="0"/>
              </a:rPr>
              <a:t>x+</a:t>
            </a:r>
            <a:r>
              <a:rPr lang="en-US" dirty="0" err="1" smtClean="0">
                <a:latin typeface="Times New Roman" charset="0"/>
              </a:rPr>
              <a:t>a</a:t>
            </a:r>
            <a:r>
              <a:rPr lang="en-US" baseline="-25000" dirty="0" err="1" smtClean="0">
                <a:latin typeface="Times New Roman" charset="0"/>
              </a:rPr>
              <a:t>I</a:t>
            </a:r>
            <a:endParaRPr lang="en-US" dirty="0">
              <a:latin typeface="Times New Roman" charset="0"/>
            </a:endParaRPr>
          </a:p>
          <a:p>
            <a:r>
              <a:rPr lang="en-US" dirty="0">
                <a:latin typeface="Arial" charset="0"/>
              </a:rPr>
              <a:t>Decrease:</a:t>
            </a:r>
            <a:r>
              <a:rPr lang="en-US" dirty="0">
                <a:latin typeface="Times New Roman" charset="0"/>
              </a:rPr>
              <a:t> x*</a:t>
            </a:r>
            <a:r>
              <a:rPr lang="en-US" dirty="0" err="1">
                <a:latin typeface="Times New Roman" charset="0"/>
              </a:rPr>
              <a:t>b</a:t>
            </a:r>
            <a:r>
              <a:rPr lang="en-US" baseline="-25000" dirty="0" err="1">
                <a:latin typeface="Times New Roman" charset="0"/>
              </a:rPr>
              <a:t>D</a:t>
            </a:r>
            <a:endParaRPr lang="en-US" baseline="-25000" dirty="0">
              <a:latin typeface="Times New Roman" charset="0"/>
            </a:endParaRPr>
          </a:p>
          <a:p>
            <a:r>
              <a:rPr lang="en-US" b="1" dirty="0">
                <a:latin typeface="Arial" charset="0"/>
              </a:rPr>
              <a:t>Converges to fairness</a:t>
            </a:r>
          </a:p>
        </p:txBody>
      </p:sp>
      <p:sp>
        <p:nvSpPr>
          <p:cNvPr id="135172" name="Line 8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73" name="Text Box 9"/>
          <p:cNvSpPr txBox="1">
            <a:spLocks noChangeArrowheads="1"/>
          </p:cNvSpPr>
          <p:nvPr/>
        </p:nvSpPr>
        <p:spPr bwMode="auto">
          <a:xfrm>
            <a:off x="5410200" y="5867400"/>
            <a:ext cx="11938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User 1: x</a:t>
            </a:r>
            <a:r>
              <a:rPr lang="en-US" b="0" baseline="-25000">
                <a:latin typeface="Times New Roman" charset="0"/>
              </a:rPr>
              <a:t>1</a:t>
            </a:r>
          </a:p>
        </p:txBody>
      </p:sp>
      <p:sp>
        <p:nvSpPr>
          <p:cNvPr id="135174" name="Text Box 10"/>
          <p:cNvSpPr txBox="1">
            <a:spLocks noChangeArrowheads="1"/>
          </p:cNvSpPr>
          <p:nvPr/>
        </p:nvSpPr>
        <p:spPr bwMode="auto">
          <a:xfrm rot="-5400000">
            <a:off x="2876550" y="3371850"/>
            <a:ext cx="11938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User 2: x</a:t>
            </a:r>
            <a:r>
              <a:rPr lang="en-US" b="0" baseline="-25000">
                <a:latin typeface="Times New Roman" charset="0"/>
              </a:rPr>
              <a:t>2</a:t>
            </a:r>
          </a:p>
        </p:txBody>
      </p:sp>
      <p:sp>
        <p:nvSpPr>
          <p:cNvPr id="135175" name="Line 11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76" name="Text Box 12"/>
          <p:cNvSpPr txBox="1">
            <a:spLocks noChangeArrowheads="1"/>
          </p:cNvSpPr>
          <p:nvPr/>
        </p:nvSpPr>
        <p:spPr bwMode="auto">
          <a:xfrm>
            <a:off x="7924800" y="1371600"/>
            <a:ext cx="73501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atin typeface="Times New Roman" charset="0"/>
              </a:rPr>
              <a:t>fairness</a:t>
            </a:r>
          </a:p>
          <a:p>
            <a:pPr algn="ctr"/>
            <a:r>
              <a:rPr lang="en-US" sz="1400" b="0">
                <a:latin typeface="Times New Roman" charset="0"/>
              </a:rPr>
              <a:t>line</a:t>
            </a:r>
            <a:endParaRPr lang="en-US" sz="1400" b="0" baseline="-25000">
              <a:latin typeface="Times New Roman" charset="0"/>
            </a:endParaRPr>
          </a:p>
        </p:txBody>
      </p:sp>
      <p:sp>
        <p:nvSpPr>
          <p:cNvPr id="135177" name="Text Box 13"/>
          <p:cNvSpPr txBox="1">
            <a:spLocks noChangeArrowheads="1"/>
          </p:cNvSpPr>
          <p:nvPr/>
        </p:nvSpPr>
        <p:spPr bwMode="auto">
          <a:xfrm>
            <a:off x="8001000" y="5105400"/>
            <a:ext cx="8921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atin typeface="Times New Roman" charset="0"/>
              </a:rPr>
              <a:t>efficiency</a:t>
            </a:r>
          </a:p>
          <a:p>
            <a:pPr algn="ctr"/>
            <a:r>
              <a:rPr lang="en-US" sz="1400" b="0">
                <a:latin typeface="Times New Roman" charset="0"/>
              </a:rPr>
              <a:t>line</a:t>
            </a:r>
            <a:endParaRPr lang="en-US" sz="1400" b="0" baseline="-25000">
              <a:latin typeface="Times New Roman" charset="0"/>
            </a:endParaRPr>
          </a:p>
        </p:txBody>
      </p:sp>
      <p:sp>
        <p:nvSpPr>
          <p:cNvPr id="135178" name="Line 14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79" name="Line 15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80" name="Text Box 16"/>
          <p:cNvSpPr txBox="1">
            <a:spLocks noChangeArrowheads="1"/>
          </p:cNvSpPr>
          <p:nvPr/>
        </p:nvSpPr>
        <p:spPr bwMode="auto">
          <a:xfrm>
            <a:off x="4992387" y="1676400"/>
            <a:ext cx="84515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Times New Roman" charset="0"/>
              </a:rPr>
              <a:t>(</a:t>
            </a:r>
            <a:r>
              <a:rPr lang="en-US" b="0" dirty="0" smtClean="0">
                <a:latin typeface="Times New Roman" charset="0"/>
              </a:rPr>
              <a:t>x</a:t>
            </a:r>
            <a:r>
              <a:rPr lang="en-US" b="0" baseline="-25000" dirty="0" smtClean="0">
                <a:latin typeface="Times New Roman" charset="0"/>
              </a:rPr>
              <a:t>1</a:t>
            </a:r>
            <a:r>
              <a:rPr lang="en-US" b="0" dirty="0" smtClean="0">
                <a:latin typeface="Times New Roman" charset="0"/>
              </a:rPr>
              <a:t>,x</a:t>
            </a:r>
            <a:r>
              <a:rPr lang="en-US" b="0" baseline="-25000" dirty="0" smtClean="0">
                <a:latin typeface="Times New Roman" charset="0"/>
              </a:rPr>
              <a:t>2</a:t>
            </a:r>
            <a:r>
              <a:rPr lang="en-US" b="0" dirty="0" smtClean="0">
                <a:latin typeface="Times New Roman" charset="0"/>
              </a:rPr>
              <a:t>)</a:t>
            </a:r>
            <a:endParaRPr lang="en-US" b="0" baseline="-25000" dirty="0">
              <a:latin typeface="Times New Roman" charset="0"/>
            </a:endParaRP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810001" y="2286000"/>
            <a:ext cx="1624013" cy="3429000"/>
            <a:chOff x="2400" y="1440"/>
            <a:chExt cx="1023" cy="2160"/>
          </a:xfrm>
        </p:grpSpPr>
        <p:sp>
          <p:nvSpPr>
            <p:cNvPr id="135190" name="Text Box 18"/>
            <p:cNvSpPr txBox="1">
              <a:spLocks noChangeArrowheads="1"/>
            </p:cNvSpPr>
            <p:nvPr/>
          </p:nvSpPr>
          <p:spPr bwMode="auto">
            <a:xfrm>
              <a:off x="2573" y="2208"/>
              <a:ext cx="8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</a:t>
              </a:r>
              <a:r>
                <a:rPr lang="en-US" b="0" dirty="0" smtClean="0">
                  <a:latin typeface="Times New Roman" charset="0"/>
                </a:rPr>
                <a:t>b</a:t>
              </a:r>
              <a:r>
                <a:rPr lang="en-US" b="0" baseline="-25000" dirty="0" smtClean="0">
                  <a:latin typeface="Times New Roman" charset="0"/>
                </a:rPr>
                <a:t>D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1</a:t>
              </a:r>
              <a:r>
                <a:rPr lang="en-US" b="0" dirty="0" smtClean="0">
                  <a:latin typeface="Times New Roman" charset="0"/>
                </a:rPr>
                <a:t>,b</a:t>
              </a:r>
              <a:r>
                <a:rPr lang="en-US" b="0" baseline="-25000" dirty="0" smtClean="0">
                  <a:latin typeface="Times New Roman" charset="0"/>
                </a:rPr>
                <a:t>D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2</a:t>
              </a:r>
              <a:r>
                <a:rPr lang="en-US" b="0" dirty="0" smtClean="0">
                  <a:latin typeface="Times New Roman" charset="0"/>
                </a:rPr>
                <a:t>)</a:t>
              </a:r>
              <a:endParaRPr lang="en-US" b="0" baseline="-25000" dirty="0">
                <a:latin typeface="Times New Roman" charset="0"/>
              </a:endParaRPr>
            </a:p>
          </p:txBody>
        </p:sp>
        <p:sp>
          <p:nvSpPr>
            <p:cNvPr id="135191" name="Oval 19"/>
            <p:cNvSpPr>
              <a:spLocks noChangeArrowheads="1"/>
            </p:cNvSpPr>
            <p:nvPr/>
          </p:nvSpPr>
          <p:spPr bwMode="auto">
            <a:xfrm>
              <a:off x="3024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5192" name="Line 20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93" name="Line 21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135182" name="Oval 22"/>
          <p:cNvSpPr>
            <a:spLocks noChangeArrowheads="1"/>
          </p:cNvSpPr>
          <p:nvPr/>
        </p:nvSpPr>
        <p:spPr bwMode="auto">
          <a:xfrm>
            <a:off x="5334000" y="21336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3810000" y="2667000"/>
            <a:ext cx="1905000" cy="3048000"/>
            <a:chOff x="2400" y="1680"/>
            <a:chExt cx="1200" cy="1920"/>
          </a:xfrm>
        </p:grpSpPr>
        <p:sp>
          <p:nvSpPr>
            <p:cNvPr id="135185" name="Line 25"/>
            <p:cNvSpPr>
              <a:spLocks noChangeShapeType="1"/>
            </p:cNvSpPr>
            <p:nvPr/>
          </p:nvSpPr>
          <p:spPr bwMode="auto">
            <a:xfrm flipH="1">
              <a:off x="3408" y="182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6" name="Line 26"/>
            <p:cNvSpPr>
              <a:spLocks noChangeShapeType="1"/>
            </p:cNvSpPr>
            <p:nvPr/>
          </p:nvSpPr>
          <p:spPr bwMode="auto">
            <a:xfrm flipH="1">
              <a:off x="3264" y="1680"/>
              <a:ext cx="288" cy="48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7" name="Line 27"/>
            <p:cNvSpPr>
              <a:spLocks noChangeShapeType="1"/>
            </p:cNvSpPr>
            <p:nvPr/>
          </p:nvSpPr>
          <p:spPr bwMode="auto">
            <a:xfrm flipV="1">
              <a:off x="3264" y="1824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8" name="Line 28"/>
            <p:cNvSpPr>
              <a:spLocks noChangeShapeType="1"/>
            </p:cNvSpPr>
            <p:nvPr/>
          </p:nvSpPr>
          <p:spPr bwMode="auto">
            <a:xfrm flipV="1">
              <a:off x="2400" y="2160"/>
              <a:ext cx="86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9" name="Line 29"/>
            <p:cNvSpPr>
              <a:spLocks noChangeShapeType="1"/>
            </p:cNvSpPr>
            <p:nvPr/>
          </p:nvSpPr>
          <p:spPr bwMode="auto">
            <a:xfrm flipV="1">
              <a:off x="2400" y="2112"/>
              <a:ext cx="1008" cy="1488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31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</a:t>
            </a:r>
            <a:r>
              <a:rPr lang="en-US" sz="1400" b="0" dirty="0" smtClean="0">
                <a:solidFill>
                  <a:srgbClr val="FF0000"/>
                </a:solidFill>
                <a:latin typeface="+mn-lt"/>
              </a:rPr>
              <a:t>ongested </a:t>
            </a:r>
            <a:r>
              <a:rPr lang="en-US" sz="1400" b="0" dirty="0" smtClean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 smtClean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73950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3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3255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AIMD Sharing Dynamics</a:t>
            </a:r>
            <a:endParaRPr lang="en-US" sz="300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122894" name="Object 2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1837531" y="2823369"/>
          <a:ext cx="5537200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1" name="Worksheet" r:id="rId4" imgW="5537200" imgH="3213100" progId="Excel.Sheet.8">
                  <p:embed/>
                </p:oleObj>
              </mc:Choice>
              <mc:Fallback>
                <p:oleObj name="Worksheet" r:id="rId4" imgW="5537200" imgH="32131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7531" y="2823369"/>
                        <a:ext cx="5537200" cy="321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727CF50-CF73-764C-8D89-F28B7CC3D467}" type="slidenum">
              <a:rPr lang="en-US" sz="1400" b="0">
                <a:latin typeface="Times New Roman" charset="0"/>
              </a:rPr>
              <a:pPr eaLnBrk="1" hangingPunct="1"/>
              <a:t>51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1974850" y="1636713"/>
            <a:ext cx="484187" cy="4778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A</a:t>
            </a:r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3775075" y="1912938"/>
            <a:ext cx="1662112" cy="47783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0" dirty="0" smtClean="0">
                <a:latin typeface="+mn-lt"/>
              </a:rPr>
              <a:t>50 </a:t>
            </a:r>
            <a:r>
              <a:rPr lang="en-US" b="0" dirty="0" err="1" smtClean="0">
                <a:latin typeface="+mn-lt"/>
              </a:rPr>
              <a:t>pkts</a:t>
            </a:r>
            <a:r>
              <a:rPr lang="en-US" b="0" dirty="0" smtClean="0">
                <a:latin typeface="+mn-lt"/>
              </a:rPr>
              <a:t>/sec</a:t>
            </a:r>
            <a:endParaRPr lang="en-US" b="0" dirty="0">
              <a:latin typeface="+mn-lt"/>
            </a:endParaRPr>
          </a:p>
        </p:txBody>
      </p:sp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6753225" y="1636713"/>
            <a:ext cx="485775" cy="4778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B</a:t>
            </a:r>
          </a:p>
        </p:txBody>
      </p:sp>
      <p:sp>
        <p:nvSpPr>
          <p:cNvPr id="122886" name="Line 6"/>
          <p:cNvSpPr>
            <a:spLocks noChangeShapeType="1"/>
          </p:cNvSpPr>
          <p:nvPr/>
        </p:nvSpPr>
        <p:spPr bwMode="auto">
          <a:xfrm>
            <a:off x="2459037" y="1874838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87" name="Line 7"/>
          <p:cNvSpPr>
            <a:spLocks noChangeShapeType="1"/>
          </p:cNvSpPr>
          <p:nvPr/>
        </p:nvSpPr>
        <p:spPr bwMode="auto">
          <a:xfrm flipV="1">
            <a:off x="5437187" y="1874838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88" name="Text Box 8"/>
          <p:cNvSpPr txBox="1">
            <a:spLocks noChangeArrowheads="1"/>
          </p:cNvSpPr>
          <p:nvPr/>
        </p:nvSpPr>
        <p:spPr bwMode="auto">
          <a:xfrm>
            <a:off x="5576887" y="1452563"/>
            <a:ext cx="165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200" b="0">
              <a:latin typeface="Tahoma" charset="0"/>
            </a:endParaRPr>
          </a:p>
        </p:txBody>
      </p:sp>
      <p:sp>
        <p:nvSpPr>
          <p:cNvPr id="122889" name="Text Box 9"/>
          <p:cNvSpPr txBox="1">
            <a:spLocks noChangeArrowheads="1"/>
          </p:cNvSpPr>
          <p:nvPr/>
        </p:nvSpPr>
        <p:spPr bwMode="auto">
          <a:xfrm>
            <a:off x="2763837" y="1447800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latin typeface="Tahoma" charset="0"/>
              </a:rPr>
              <a:t>x</a:t>
            </a:r>
            <a:r>
              <a:rPr lang="en-US" sz="2900" b="0" baseline="-25000">
                <a:latin typeface="Tahoma" charset="0"/>
              </a:rPr>
              <a:t>1</a:t>
            </a:r>
          </a:p>
        </p:txBody>
      </p:sp>
      <p:sp>
        <p:nvSpPr>
          <p:cNvPr id="122890" name="Rectangle 10"/>
          <p:cNvSpPr>
            <a:spLocks noChangeArrowheads="1"/>
          </p:cNvSpPr>
          <p:nvPr/>
        </p:nvSpPr>
        <p:spPr bwMode="auto">
          <a:xfrm>
            <a:off x="1974850" y="2249488"/>
            <a:ext cx="484187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D</a:t>
            </a:r>
          </a:p>
        </p:txBody>
      </p:sp>
      <p:sp>
        <p:nvSpPr>
          <p:cNvPr id="122891" name="Rectangle 11"/>
          <p:cNvSpPr>
            <a:spLocks noChangeArrowheads="1"/>
          </p:cNvSpPr>
          <p:nvPr/>
        </p:nvSpPr>
        <p:spPr bwMode="auto">
          <a:xfrm>
            <a:off x="6753225" y="2249488"/>
            <a:ext cx="485775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E</a:t>
            </a:r>
          </a:p>
        </p:txBody>
      </p:sp>
      <p:sp>
        <p:nvSpPr>
          <p:cNvPr id="122892" name="Line 12"/>
          <p:cNvSpPr>
            <a:spLocks noChangeShapeType="1"/>
          </p:cNvSpPr>
          <p:nvPr/>
        </p:nvSpPr>
        <p:spPr bwMode="auto">
          <a:xfrm flipV="1">
            <a:off x="2459037" y="2249488"/>
            <a:ext cx="1316038" cy="201612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93" name="Line 13"/>
          <p:cNvSpPr>
            <a:spLocks noChangeShapeType="1"/>
          </p:cNvSpPr>
          <p:nvPr/>
        </p:nvSpPr>
        <p:spPr bwMode="auto">
          <a:xfrm>
            <a:off x="5437187" y="2249488"/>
            <a:ext cx="1316038" cy="201612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95" name="Text Box 15"/>
          <p:cNvSpPr txBox="1">
            <a:spLocks noChangeArrowheads="1"/>
          </p:cNvSpPr>
          <p:nvPr/>
        </p:nvSpPr>
        <p:spPr bwMode="auto">
          <a:xfrm>
            <a:off x="2998787" y="2524125"/>
            <a:ext cx="165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900" b="0">
              <a:latin typeface="Tahoma" charset="0"/>
            </a:endParaRPr>
          </a:p>
        </p:txBody>
      </p:sp>
      <p:sp>
        <p:nvSpPr>
          <p:cNvPr id="122897" name="Text Box 17"/>
          <p:cNvSpPr txBox="1">
            <a:spLocks noChangeArrowheads="1"/>
          </p:cNvSpPr>
          <p:nvPr/>
        </p:nvSpPr>
        <p:spPr bwMode="auto">
          <a:xfrm>
            <a:off x="2386012" y="6069013"/>
            <a:ext cx="4643438" cy="533400"/>
          </a:xfrm>
          <a:prstGeom prst="rect">
            <a:avLst/>
          </a:prstGeom>
          <a:solidFill>
            <a:srgbClr val="FFFFCC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latin typeface="Tahoma" charset="0"/>
              </a:rPr>
              <a:t>Rates equalize </a:t>
            </a:r>
            <a:r>
              <a:rPr lang="en-US" sz="2900" b="0">
                <a:latin typeface="Tahoma" charset="0"/>
                <a:sym typeface="Wingdings" charset="0"/>
              </a:rPr>
              <a:t> fair share</a:t>
            </a:r>
            <a:endParaRPr lang="en-US" sz="2900" b="0">
              <a:latin typeface="Tahoma" charset="0"/>
            </a:endParaRPr>
          </a:p>
        </p:txBody>
      </p:sp>
      <p:sp>
        <p:nvSpPr>
          <p:cNvPr id="122898" name="Text Box 18"/>
          <p:cNvSpPr txBox="1">
            <a:spLocks noChangeArrowheads="1"/>
          </p:cNvSpPr>
          <p:nvPr/>
        </p:nvSpPr>
        <p:spPr bwMode="auto">
          <a:xfrm>
            <a:off x="2736850" y="1844675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solidFill>
                  <a:srgbClr val="CC0000"/>
                </a:solidFill>
                <a:latin typeface="Tahoma" charset="0"/>
              </a:rPr>
              <a:t>x</a:t>
            </a:r>
            <a:r>
              <a:rPr lang="en-US" sz="2900" b="0" baseline="-25000">
                <a:solidFill>
                  <a:srgbClr val="CC0000"/>
                </a:solidFill>
                <a:latin typeface="Tahoma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2507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MIAD Fair?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X1 = 1, X2 = 3, capacity can handle total = 5</a:t>
            </a:r>
          </a:p>
          <a:p>
            <a:pPr lvl="1"/>
            <a:r>
              <a:rPr lang="en-US" dirty="0" smtClean="0"/>
              <a:t>Increase: x2	Decrease: subtract 1</a:t>
            </a:r>
          </a:p>
          <a:p>
            <a:pPr lvl="4"/>
            <a:endParaRPr lang="en-US" dirty="0"/>
          </a:p>
          <a:p>
            <a:r>
              <a:rPr lang="en-US" dirty="0" smtClean="0"/>
              <a:t>First window successful:</a:t>
            </a:r>
          </a:p>
          <a:p>
            <a:pPr lvl="1"/>
            <a:r>
              <a:rPr lang="en-US" dirty="0" smtClean="0"/>
              <a:t>X1 → 2, X2 </a:t>
            </a:r>
            <a:r>
              <a:rPr lang="en-US" dirty="0"/>
              <a:t>→ </a:t>
            </a:r>
            <a:r>
              <a:rPr lang="en-US" dirty="0" smtClean="0"/>
              <a:t>6</a:t>
            </a:r>
          </a:p>
          <a:p>
            <a:r>
              <a:rPr lang="en-US" dirty="0" smtClean="0"/>
              <a:t>Second window has drops:</a:t>
            </a:r>
          </a:p>
          <a:p>
            <a:pPr lvl="1"/>
            <a:r>
              <a:rPr lang="en-US" dirty="0" smtClean="0"/>
              <a:t>X1 </a:t>
            </a:r>
            <a:r>
              <a:rPr lang="en-US" dirty="0"/>
              <a:t>→ </a:t>
            </a:r>
            <a:r>
              <a:rPr lang="en-US" dirty="0" smtClean="0"/>
              <a:t>1, </a:t>
            </a:r>
            <a:r>
              <a:rPr lang="en-US" dirty="0"/>
              <a:t>X2 → </a:t>
            </a:r>
            <a:r>
              <a:rPr lang="en-US" dirty="0" smtClean="0"/>
              <a:t>5</a:t>
            </a:r>
            <a:endParaRPr lang="en-US" dirty="0"/>
          </a:p>
          <a:p>
            <a:r>
              <a:rPr lang="en-US" dirty="0" smtClean="0"/>
              <a:t>Third window </a:t>
            </a:r>
            <a:r>
              <a:rPr lang="en-US" dirty="0"/>
              <a:t>has drops:</a:t>
            </a:r>
          </a:p>
          <a:p>
            <a:pPr lvl="1"/>
            <a:r>
              <a:rPr lang="en-US" dirty="0"/>
              <a:t>X1 → 0</a:t>
            </a:r>
            <a:r>
              <a:rPr lang="en-US" dirty="0" smtClean="0"/>
              <a:t>, </a:t>
            </a:r>
            <a:r>
              <a:rPr lang="en-US" dirty="0"/>
              <a:t>X2 → </a:t>
            </a:r>
            <a:r>
              <a:rPr lang="en-US" dirty="0" smtClean="0"/>
              <a:t>4</a:t>
            </a:r>
          </a:p>
          <a:p>
            <a:r>
              <a:rPr lang="is-IS" dirty="0" smtClean="0"/>
              <a:t>Fourth window successful:</a:t>
            </a:r>
          </a:p>
          <a:p>
            <a:pPr lvl="1"/>
            <a:r>
              <a:rPr lang="en-US" dirty="0"/>
              <a:t>X1 → 0, X2 → </a:t>
            </a:r>
            <a:r>
              <a:rPr lang="en-US" dirty="0" smtClean="0"/>
              <a:t>8</a:t>
            </a:r>
          </a:p>
          <a:p>
            <a:r>
              <a:rPr lang="en-US" dirty="0" smtClean="0"/>
              <a:t>X1 pegged at 0!  MIAD maximally unfair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235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 to Why AIMD?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AIMD is only reasonable choice that is “fair”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Out of the four options</a:t>
            </a:r>
          </a:p>
          <a:p>
            <a:pPr lvl="1"/>
            <a:r>
              <a:rPr lang="en-US" dirty="0" smtClean="0"/>
              <a:t>AIAD, MIMD: not fair</a:t>
            </a:r>
          </a:p>
          <a:p>
            <a:pPr lvl="1"/>
            <a:r>
              <a:rPr lang="en-US" dirty="0" smtClean="0"/>
              <a:t>MIAD: too much congestion, and maximally unfair</a:t>
            </a:r>
          </a:p>
          <a:p>
            <a:pPr lvl="1"/>
            <a:r>
              <a:rPr lang="en-US" dirty="0" smtClean="0"/>
              <a:t>AIMD: fair and reasonable congestion</a:t>
            </a:r>
          </a:p>
          <a:p>
            <a:pPr lvl="2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836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963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TCP Congestion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Control Details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In what follows refer to </a:t>
            </a:r>
            <a:r>
              <a:rPr lang="en-US" dirty="0" err="1">
                <a:latin typeface="Arial" charset="0"/>
              </a:rPr>
              <a:t>cwnd</a:t>
            </a:r>
            <a:r>
              <a:rPr lang="en-US" dirty="0">
                <a:latin typeface="Arial" charset="0"/>
              </a:rPr>
              <a:t> in units of MSS</a:t>
            </a:r>
          </a:p>
          <a:p>
            <a:endParaRPr lang="en-US" dirty="0"/>
          </a:p>
        </p:txBody>
      </p:sp>
      <p:sp>
        <p:nvSpPr>
          <p:cNvPr id="890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4F1F930-A380-484A-94DB-816DA06B609D}" type="slidenum">
              <a:rPr lang="en-US" sz="1400" b="0">
                <a:latin typeface="Times New Roman" charset="0"/>
              </a:rPr>
              <a:pPr eaLnBrk="1" hangingPunct="1"/>
              <a:t>55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37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State at sender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CWND</a:t>
            </a:r>
            <a:r>
              <a:rPr lang="en-US" dirty="0" smtClean="0"/>
              <a:t> (initialized to a small constant)</a:t>
            </a:r>
          </a:p>
          <a:p>
            <a:pPr lvl="1"/>
            <a:r>
              <a:rPr lang="en-US" dirty="0" err="1" smtClean="0">
                <a:solidFill>
                  <a:srgbClr val="0000FF"/>
                </a:solidFill>
              </a:rPr>
              <a:t>ssthresh</a:t>
            </a:r>
            <a:r>
              <a:rPr lang="en-US" dirty="0" smtClean="0"/>
              <a:t> (initialized to a large constant)</a:t>
            </a:r>
          </a:p>
          <a:p>
            <a:pPr lvl="1"/>
            <a:r>
              <a:rPr lang="en-US" dirty="0" err="1" smtClean="0">
                <a:solidFill>
                  <a:srgbClr val="0000FF"/>
                </a:solidFill>
              </a:rPr>
              <a:t>dupACKcount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 smtClean="0"/>
              <a:t>[</a:t>
            </a:r>
            <a:r>
              <a:rPr lang="en-US" dirty="0" smtClean="0">
                <a:solidFill>
                  <a:srgbClr val="0000FF"/>
                </a:solidFill>
              </a:rPr>
              <a:t>timer</a:t>
            </a:r>
            <a:r>
              <a:rPr lang="en-US" dirty="0" smtClean="0"/>
              <a:t>, as before]</a:t>
            </a:r>
          </a:p>
          <a:p>
            <a:pPr lvl="3"/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Events at sender</a:t>
            </a:r>
          </a:p>
          <a:p>
            <a:pPr lvl="1"/>
            <a:r>
              <a:rPr lang="en-US" dirty="0" smtClean="0"/>
              <a:t>ACK (new data) </a:t>
            </a:r>
          </a:p>
          <a:p>
            <a:pPr lvl="1"/>
            <a:r>
              <a:rPr lang="en-US" dirty="0" err="1" smtClean="0"/>
              <a:t>dupACK</a:t>
            </a:r>
            <a:r>
              <a:rPr lang="en-US" dirty="0" smtClean="0"/>
              <a:t> (duplicate ACK for old data)</a:t>
            </a:r>
          </a:p>
          <a:p>
            <a:pPr lvl="1"/>
            <a:r>
              <a:rPr lang="en-US" dirty="0" smtClean="0"/>
              <a:t>Timeout </a:t>
            </a:r>
          </a:p>
          <a:p>
            <a:pPr lvl="3"/>
            <a:endParaRPr lang="en-US" dirty="0"/>
          </a:p>
          <a:p>
            <a:r>
              <a:rPr lang="en-US" dirty="0" smtClean="0"/>
              <a:t>What about receiver? Just send ACKs upon arrival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00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Event: ACK (new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 smtClean="0"/>
              <a:t>in slow start</a:t>
            </a:r>
            <a:endParaRPr lang="en-US" dirty="0" smtClean="0"/>
          </a:p>
          <a:p>
            <a:pPr lvl="1"/>
            <a:r>
              <a:rPr lang="en-US" dirty="0" smtClean="0"/>
              <a:t>CWND += 1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5359400" y="1503362"/>
            <a:ext cx="3352800" cy="1752600"/>
          </a:xfrm>
          <a:prstGeom prst="wedgeRoundRectCallout">
            <a:avLst>
              <a:gd name="adj1" fmla="val -118358"/>
              <a:gd name="adj2" fmla="val -18268"/>
              <a:gd name="adj3" fmla="val 16667"/>
            </a:avLst>
          </a:prstGeom>
          <a:solidFill>
            <a:srgbClr val="E2E2A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46700" y="1779062"/>
            <a:ext cx="3352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b="0" i="1" dirty="0" smtClean="0">
                <a:latin typeface="+mn-lt"/>
              </a:rPr>
              <a:t>CWND packets per RTT </a:t>
            </a:r>
            <a:endParaRPr lang="en-US" b="0" i="1" dirty="0">
              <a:latin typeface="+mn-lt"/>
            </a:endParaRPr>
          </a:p>
          <a:p>
            <a:pPr marL="285750" indent="-285750" algn="l">
              <a:buFont typeface="Arial"/>
              <a:buChar char="•"/>
            </a:pPr>
            <a:r>
              <a:rPr lang="en-US" b="0" i="1" dirty="0" smtClean="0">
                <a:latin typeface="+mn-lt"/>
              </a:rPr>
              <a:t>Hence after one RTT </a:t>
            </a:r>
            <a:br>
              <a:rPr lang="en-US" b="0" i="1" dirty="0" smtClean="0">
                <a:latin typeface="+mn-lt"/>
              </a:rPr>
            </a:br>
            <a:r>
              <a:rPr lang="en-US" b="0" i="1" dirty="0" smtClean="0">
                <a:latin typeface="+mn-lt"/>
              </a:rPr>
              <a:t>with no drops:</a:t>
            </a:r>
            <a:br>
              <a:rPr lang="en-US" b="0" i="1" dirty="0" smtClean="0">
                <a:latin typeface="+mn-lt"/>
              </a:rPr>
            </a:br>
            <a:r>
              <a:rPr lang="en-US" b="0" i="1" dirty="0" smtClean="0">
                <a:latin typeface="+mn-lt"/>
              </a:rPr>
              <a:t>    </a:t>
            </a:r>
            <a:r>
              <a:rPr lang="en-US" b="0" i="1" dirty="0" smtClean="0">
                <a:solidFill>
                  <a:srgbClr val="FF0000"/>
                </a:solidFill>
                <a:latin typeface="+mn-lt"/>
              </a:rPr>
              <a:t>CWND = 2xCWND</a:t>
            </a:r>
            <a:endParaRPr lang="en-US" b="0" i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5035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Event: ACK (new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CWND ≤ </a:t>
            </a:r>
            <a:r>
              <a:rPr lang="en-US" dirty="0" err="1" smtClean="0"/>
              <a:t>ssthresh</a:t>
            </a:r>
            <a:endParaRPr lang="en-US" dirty="0" smtClean="0"/>
          </a:p>
          <a:p>
            <a:pPr lvl="1"/>
            <a:r>
              <a:rPr lang="en-US" dirty="0" smtClean="0"/>
              <a:t>CWND += 1</a:t>
            </a:r>
          </a:p>
          <a:p>
            <a:pPr lvl="1"/>
            <a:endParaRPr lang="en-US" dirty="0"/>
          </a:p>
          <a:p>
            <a:r>
              <a:rPr lang="en-US" dirty="0" smtClean="0"/>
              <a:t>Else </a:t>
            </a:r>
          </a:p>
          <a:p>
            <a:pPr lvl="1"/>
            <a:r>
              <a:rPr lang="en-US" dirty="0" smtClean="0"/>
              <a:t>CWND = CWND + 1/CWND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ight Brace 5"/>
          <p:cNvSpPr/>
          <p:nvPr/>
        </p:nvSpPr>
        <p:spPr bwMode="auto">
          <a:xfrm>
            <a:off x="5506121" y="1489075"/>
            <a:ext cx="533400" cy="1066800"/>
          </a:xfrm>
          <a:prstGeom prst="rightBrac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39521" y="1791642"/>
            <a:ext cx="2706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  <a:latin typeface="+mn-lt"/>
              </a:rPr>
              <a:t>Slow start phase</a:t>
            </a:r>
            <a:endParaRPr lang="en-US" sz="2400" i="1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388521" y="4027786"/>
            <a:ext cx="3352800" cy="1371600"/>
            <a:chOff x="5105400" y="4267200"/>
            <a:chExt cx="3352800" cy="1371600"/>
          </a:xfrm>
        </p:grpSpPr>
        <p:sp>
          <p:nvSpPr>
            <p:cNvPr id="8" name="Rounded Rectangular Callout 7"/>
            <p:cNvSpPr/>
            <p:nvPr/>
          </p:nvSpPr>
          <p:spPr bwMode="auto">
            <a:xfrm>
              <a:off x="5105400" y="4267200"/>
              <a:ext cx="3352800" cy="1371600"/>
            </a:xfrm>
            <a:prstGeom prst="wedgeRoundRectCallout">
              <a:avLst>
                <a:gd name="adj1" fmla="val -100223"/>
                <a:gd name="adj2" fmla="val -66532"/>
                <a:gd name="adj3" fmla="val 16667"/>
              </a:avLst>
            </a:prstGeom>
            <a:solidFill>
              <a:srgbClr val="E2E2AA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05400" y="4315361"/>
              <a:ext cx="330090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l">
                <a:buFont typeface="Arial"/>
                <a:buChar char="•"/>
              </a:pPr>
              <a:r>
                <a:rPr lang="en-US" b="0" i="1" dirty="0" smtClean="0">
                  <a:latin typeface="+mn-lt"/>
                </a:rPr>
                <a:t>CWND packets per RTT </a:t>
              </a:r>
              <a:endParaRPr lang="en-US" b="0" i="1" dirty="0">
                <a:latin typeface="+mn-lt"/>
              </a:endParaRPr>
            </a:p>
            <a:p>
              <a:pPr marL="285750" indent="-285750" algn="l">
                <a:buFont typeface="Arial"/>
                <a:buChar char="•"/>
              </a:pPr>
              <a:r>
                <a:rPr lang="en-US" b="0" i="1" dirty="0" smtClean="0">
                  <a:latin typeface="+mn-lt"/>
                </a:rPr>
                <a:t>Hence after one RTT </a:t>
              </a:r>
              <a:br>
                <a:rPr lang="en-US" b="0" i="1" dirty="0" smtClean="0">
                  <a:latin typeface="+mn-lt"/>
                </a:rPr>
              </a:br>
              <a:r>
                <a:rPr lang="en-US" b="0" i="1" dirty="0" smtClean="0">
                  <a:latin typeface="+mn-lt"/>
                </a:rPr>
                <a:t>with no drops:</a:t>
              </a:r>
              <a:br>
                <a:rPr lang="en-US" b="0" i="1" dirty="0" smtClean="0">
                  <a:latin typeface="+mn-lt"/>
                </a:rPr>
              </a:br>
              <a:r>
                <a:rPr lang="en-US" b="0" i="1" dirty="0" smtClean="0">
                  <a:latin typeface="+mn-lt"/>
                </a:rPr>
                <a:t>    </a:t>
              </a:r>
              <a:r>
                <a:rPr lang="en-US" b="0" i="1" dirty="0" smtClean="0">
                  <a:solidFill>
                    <a:srgbClr val="FF0000"/>
                  </a:solidFill>
                  <a:latin typeface="+mn-lt"/>
                </a:rPr>
                <a:t>CWND = CWND + 1</a:t>
              </a:r>
              <a:endParaRPr lang="en-US" b="0" i="1" dirty="0">
                <a:solidFill>
                  <a:srgbClr val="FF0000"/>
                </a:solidFill>
                <a:latin typeface="+mn-lt"/>
              </a:endParaRPr>
            </a:p>
          </p:txBody>
        </p:sp>
      </p:grpSp>
      <p:sp>
        <p:nvSpPr>
          <p:cNvPr id="10" name="Right Brace 9"/>
          <p:cNvSpPr/>
          <p:nvPr/>
        </p:nvSpPr>
        <p:spPr bwMode="auto">
          <a:xfrm>
            <a:off x="5506121" y="2849859"/>
            <a:ext cx="533400" cy="1066800"/>
          </a:xfrm>
          <a:prstGeom prst="rightBrac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64921" y="2760018"/>
            <a:ext cx="3048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i="1" dirty="0" smtClean="0">
                <a:solidFill>
                  <a:srgbClr val="FF0000"/>
                </a:solidFill>
                <a:latin typeface="+mn-lt"/>
              </a:rPr>
              <a:t>“Congestion </a:t>
            </a:r>
            <a:br>
              <a:rPr lang="en-US" sz="2400" i="1" dirty="0" smtClean="0">
                <a:solidFill>
                  <a:srgbClr val="FF0000"/>
                </a:solidFill>
                <a:latin typeface="+mn-lt"/>
              </a:rPr>
            </a:br>
            <a:r>
              <a:rPr lang="en-US" sz="2400" i="1" dirty="0" smtClean="0">
                <a:solidFill>
                  <a:srgbClr val="FF0000"/>
                </a:solidFill>
                <a:latin typeface="+mn-lt"/>
              </a:rPr>
              <a:t>Avoidance” phase (additive increase)</a:t>
            </a:r>
            <a:endParaRPr lang="en-US" sz="2400" i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307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Event: </a:t>
            </a:r>
            <a:r>
              <a:rPr lang="en-US" dirty="0" err="1" smtClean="0"/>
              <a:t>TimeOut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On Timeout </a:t>
            </a:r>
          </a:p>
          <a:p>
            <a:pPr lvl="1"/>
            <a:r>
              <a:rPr lang="en-US" dirty="0" err="1" smtClean="0"/>
              <a:t>ssthresh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</a:t>
            </a:r>
            <a:r>
              <a:rPr lang="en-US" dirty="0" smtClean="0"/>
              <a:t> CWND/2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CWND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</a:t>
            </a:r>
            <a:r>
              <a:rPr lang="en-US" dirty="0" smtClean="0">
                <a:solidFill>
                  <a:srgbClr val="FF0000"/>
                </a:solidFill>
              </a:rPr>
              <a:t> 1</a:t>
            </a: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pPr marL="344487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35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Drawbacks</a:t>
            </a:r>
            <a:endParaRPr lang="en-US" dirty="0">
              <a:latin typeface="Arial" charset="0"/>
            </a:endParaRPr>
          </a:p>
        </p:txBody>
      </p:sp>
      <p:sp>
        <p:nvSpPr>
          <p:cNvPr id="95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Suboptimal (always above or below optimal point)</a:t>
            </a:r>
          </a:p>
          <a:p>
            <a:pPr lvl="1">
              <a:lnSpc>
                <a:spcPct val="90000"/>
              </a:lnSpc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Relies on end system cooperation</a:t>
            </a:r>
          </a:p>
          <a:p>
            <a:pPr lvl="1">
              <a:lnSpc>
                <a:spcPct val="90000"/>
              </a:lnSpc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Messy dynamics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All end systems adjusting at the same time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Large, complicated dynamical system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Miraculous it works at all!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Ignores economics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Who should get the bandwidth?</a:t>
            </a: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656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9BC36EC-9EB6-B24E-B095-6E3E415885D0}" type="slidenum">
              <a:rPr lang="en-US" sz="1400" b="0">
                <a:latin typeface="Times New Roman" charset="0"/>
              </a:rPr>
              <a:pPr eaLnBrk="1" hangingPunct="1"/>
              <a:t>6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64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Event: </a:t>
            </a:r>
            <a:r>
              <a:rPr lang="en-US" dirty="0" err="1" smtClean="0"/>
              <a:t>dupACK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 smtClean="0"/>
              <a:t>dupACKcount</a:t>
            </a:r>
            <a:r>
              <a:rPr lang="en-US" dirty="0" smtClean="0"/>
              <a:t> ++ </a:t>
            </a:r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 err="1" smtClean="0"/>
              <a:t>dupACKcount</a:t>
            </a:r>
            <a:r>
              <a:rPr lang="en-US" dirty="0" smtClean="0"/>
              <a:t> = 3 /* fast retransmit  */ </a:t>
            </a:r>
          </a:p>
          <a:p>
            <a:pPr lvl="1"/>
            <a:r>
              <a:rPr lang="en-US" dirty="0" err="1" smtClean="0"/>
              <a:t>ssthresh</a:t>
            </a:r>
            <a:r>
              <a:rPr lang="en-US" dirty="0" smtClean="0"/>
              <a:t> = CWND/2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CWND = CWND/2</a:t>
            </a:r>
          </a:p>
          <a:p>
            <a:pPr lvl="1"/>
            <a:endParaRPr lang="en-US" dirty="0"/>
          </a:p>
          <a:p>
            <a:pPr lvl="1"/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5181600" y="4572000"/>
            <a:ext cx="3352800" cy="1752600"/>
          </a:xfrm>
          <a:prstGeom prst="wedgeRoundRectCallout">
            <a:avLst>
              <a:gd name="adj1" fmla="val -114570"/>
              <a:gd name="adj2" fmla="val -68993"/>
              <a:gd name="adj3" fmla="val 16667"/>
            </a:avLst>
          </a:prstGeom>
          <a:solidFill>
            <a:srgbClr val="E2E2A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latin typeface="+mn-lt"/>
              </a:rPr>
              <a:t>Remains in congestion 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latin typeface="+mn-lt"/>
              </a:rPr>
              <a:t>a</a:t>
            </a:r>
            <a:r>
              <a:rPr lang="en-US" sz="2400" b="0" dirty="0" smtClean="0">
                <a:latin typeface="+mn-lt"/>
              </a:rPr>
              <a:t>voidance after fast </a:t>
            </a:r>
            <a:br>
              <a:rPr lang="en-US" sz="2400" b="0" dirty="0" smtClean="0">
                <a:latin typeface="+mn-lt"/>
              </a:rPr>
            </a:br>
            <a:r>
              <a:rPr lang="en-US" sz="2400" b="0" dirty="0" smtClean="0">
                <a:latin typeface="+mn-lt"/>
              </a:rPr>
              <a:t>retransmission</a:t>
            </a:r>
            <a:r>
              <a:rPr lang="is-IS" sz="2400" b="0" dirty="0" smtClean="0">
                <a:latin typeface="+mn-lt"/>
              </a:rPr>
              <a:t>…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235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Time Diagram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342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3C60C0D-9AE5-5A46-A197-8B630DF5BCA7}" type="slidenum">
              <a:rPr lang="en-US" sz="1400" b="0">
                <a:latin typeface="Times New Roman" charset="0"/>
              </a:rPr>
              <a:pPr eaLnBrk="1" hangingPunct="1"/>
              <a:t>61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03427" name="Freeform 3"/>
          <p:cNvSpPr>
            <a:spLocks/>
          </p:cNvSpPr>
          <p:nvPr/>
        </p:nvSpPr>
        <p:spPr bwMode="auto">
          <a:xfrm>
            <a:off x="914400" y="2035175"/>
            <a:ext cx="7010400" cy="28194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8" name="Freeform 4"/>
          <p:cNvSpPr>
            <a:spLocks/>
          </p:cNvSpPr>
          <p:nvPr/>
        </p:nvSpPr>
        <p:spPr bwMode="auto">
          <a:xfrm>
            <a:off x="914400" y="3406775"/>
            <a:ext cx="1828800" cy="1371600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7504113" y="4876800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t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341313" y="1501775"/>
            <a:ext cx="1182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Window</a:t>
            </a:r>
          </a:p>
        </p:txBody>
      </p:sp>
      <p:sp>
        <p:nvSpPr>
          <p:cNvPr id="986119" name="Text Box 7"/>
          <p:cNvSpPr txBox="1">
            <a:spLocks noChangeArrowheads="1"/>
          </p:cNvSpPr>
          <p:nvPr/>
        </p:nvSpPr>
        <p:spPr bwMode="auto">
          <a:xfrm>
            <a:off x="654050" y="5656263"/>
            <a:ext cx="78327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400" b="0">
                <a:latin typeface="Arial" charset="0"/>
              </a:rPr>
              <a:t>Slow-start restart: Go back to CWND of 1 MSS, but take advantage of knowing the previous value of CWND.</a:t>
            </a:r>
          </a:p>
        </p:txBody>
      </p:sp>
      <p:sp>
        <p:nvSpPr>
          <p:cNvPr id="103432" name="Freeform 8"/>
          <p:cNvSpPr>
            <a:spLocks/>
          </p:cNvSpPr>
          <p:nvPr/>
        </p:nvSpPr>
        <p:spPr bwMode="auto">
          <a:xfrm>
            <a:off x="2743200" y="2873375"/>
            <a:ext cx="2667000" cy="1524000"/>
          </a:xfrm>
          <a:custGeom>
            <a:avLst/>
            <a:gdLst>
              <a:gd name="T0" fmla="*/ 0 w 1680"/>
              <a:gd name="T1" fmla="*/ 2147483647 h 960"/>
              <a:gd name="T2" fmla="*/ 0 w 1680"/>
              <a:gd name="T3" fmla="*/ 2147483647 h 960"/>
              <a:gd name="T4" fmla="*/ 2147483647 w 1680"/>
              <a:gd name="T5" fmla="*/ 2147483647 h 960"/>
              <a:gd name="T6" fmla="*/ 2147483647 w 1680"/>
              <a:gd name="T7" fmla="*/ 2147483647 h 960"/>
              <a:gd name="T8" fmla="*/ 2147483647 w 1680"/>
              <a:gd name="T9" fmla="*/ 0 h 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0"/>
              <a:gd name="T16" fmla="*/ 0 h 960"/>
              <a:gd name="T17" fmla="*/ 1680 w 1680"/>
              <a:gd name="T18" fmla="*/ 960 h 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0" h="960">
                <a:moveTo>
                  <a:pt x="0" y="336"/>
                </a:moveTo>
                <a:lnTo>
                  <a:pt x="0" y="816"/>
                </a:lnTo>
                <a:lnTo>
                  <a:pt x="384" y="528"/>
                </a:lnTo>
                <a:lnTo>
                  <a:pt x="384" y="960"/>
                </a:lnTo>
                <a:lnTo>
                  <a:pt x="1680" y="0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5410200" y="2873375"/>
            <a:ext cx="0" cy="19812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828800" y="3810000"/>
            <a:ext cx="4724400" cy="1676400"/>
            <a:chOff x="1152" y="2400"/>
            <a:chExt cx="2976" cy="1056"/>
          </a:xfrm>
        </p:grpSpPr>
        <p:sp>
          <p:nvSpPr>
            <p:cNvPr id="103450" name="Freeform 11"/>
            <p:cNvSpPr>
              <a:spLocks/>
            </p:cNvSpPr>
            <p:nvPr/>
          </p:nvSpPr>
          <p:spPr bwMode="auto">
            <a:xfrm>
              <a:off x="3552" y="2400"/>
              <a:ext cx="576" cy="624"/>
            </a:xfrm>
            <a:custGeom>
              <a:avLst/>
              <a:gdLst>
                <a:gd name="T0" fmla="*/ 36 w 1152"/>
                <a:gd name="T1" fmla="*/ 0 h 864"/>
                <a:gd name="T2" fmla="*/ 33 w 1152"/>
                <a:gd name="T3" fmla="*/ 66 h 864"/>
                <a:gd name="T4" fmla="*/ 26 w 1152"/>
                <a:gd name="T5" fmla="*/ 123 h 864"/>
                <a:gd name="T6" fmla="*/ 12 w 1152"/>
                <a:gd name="T7" fmla="*/ 160 h 864"/>
                <a:gd name="T8" fmla="*/ 0 w 1152"/>
                <a:gd name="T9" fmla="*/ 170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2"/>
                <a:gd name="T16" fmla="*/ 0 h 864"/>
                <a:gd name="T17" fmla="*/ 1152 w 1152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2" h="864">
                  <a:moveTo>
                    <a:pt x="1152" y="0"/>
                  </a:moveTo>
                  <a:cubicBezTo>
                    <a:pt x="1132" y="116"/>
                    <a:pt x="1112" y="232"/>
                    <a:pt x="1056" y="336"/>
                  </a:cubicBezTo>
                  <a:cubicBezTo>
                    <a:pt x="1000" y="440"/>
                    <a:pt x="928" y="544"/>
                    <a:pt x="816" y="624"/>
                  </a:cubicBezTo>
                  <a:cubicBezTo>
                    <a:pt x="704" y="704"/>
                    <a:pt x="520" y="776"/>
                    <a:pt x="384" y="816"/>
                  </a:cubicBezTo>
                  <a:cubicBezTo>
                    <a:pt x="248" y="856"/>
                    <a:pt x="124" y="860"/>
                    <a:pt x="0" y="864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51" name="AutoShape 12"/>
            <p:cNvSpPr>
              <a:spLocks noChangeArrowheads="1"/>
            </p:cNvSpPr>
            <p:nvPr/>
          </p:nvSpPr>
          <p:spPr bwMode="auto">
            <a:xfrm>
              <a:off x="1152" y="2880"/>
              <a:ext cx="1824" cy="576"/>
            </a:xfrm>
            <a:prstGeom prst="wedgeRectCallout">
              <a:avLst>
                <a:gd name="adj1" fmla="val 106361"/>
                <a:gd name="adj2" fmla="val -71009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0">
                  <a:latin typeface="Comic Sans MS" charset="0"/>
                </a:rPr>
                <a:t>Slow start in operation until it reaches half of previous </a:t>
              </a:r>
              <a:r>
                <a:rPr lang="en-US" sz="1600" b="0" i="1">
                  <a:latin typeface="Comic Sans MS" charset="0"/>
                </a:rPr>
                <a:t>CWND</a:t>
              </a:r>
              <a:r>
                <a:rPr lang="en-US" sz="1600" b="0">
                  <a:latin typeface="Comic Sans MS" charset="0"/>
                </a:rPr>
                <a:t>, I.e., </a:t>
              </a:r>
              <a:r>
                <a:rPr lang="en-US" sz="1600" b="0" i="1">
                  <a:latin typeface="Comic Sans MS" charset="0"/>
                </a:rPr>
                <a:t>SSTHRESH</a:t>
              </a:r>
              <a:endParaRPr lang="en-US" sz="1600" b="0">
                <a:latin typeface="Comic Sans MS" charset="0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724400" y="3119438"/>
            <a:ext cx="4114800" cy="1452562"/>
            <a:chOff x="2976" y="1965"/>
            <a:chExt cx="2592" cy="915"/>
          </a:xfrm>
        </p:grpSpPr>
        <p:sp>
          <p:nvSpPr>
            <p:cNvPr id="103447" name="Freeform 14"/>
            <p:cNvSpPr>
              <a:spLocks/>
            </p:cNvSpPr>
            <p:nvPr/>
          </p:nvSpPr>
          <p:spPr bwMode="auto">
            <a:xfrm>
              <a:off x="4560" y="1965"/>
              <a:ext cx="1008" cy="624"/>
            </a:xfrm>
            <a:custGeom>
              <a:avLst/>
              <a:gdLst>
                <a:gd name="T0" fmla="*/ 0 w 1008"/>
                <a:gd name="T1" fmla="*/ 0 h 624"/>
                <a:gd name="T2" fmla="*/ 0 w 1008"/>
                <a:gd name="T3" fmla="*/ 624 h 624"/>
                <a:gd name="T4" fmla="*/ 720 w 1008"/>
                <a:gd name="T5" fmla="*/ 48 h 624"/>
                <a:gd name="T6" fmla="*/ 720 w 1008"/>
                <a:gd name="T7" fmla="*/ 576 h 624"/>
                <a:gd name="T8" fmla="*/ 1008 w 1008"/>
                <a:gd name="T9" fmla="*/ 336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8"/>
                <a:gd name="T16" fmla="*/ 0 h 624"/>
                <a:gd name="T17" fmla="*/ 1008 w 1008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8" h="624">
                  <a:moveTo>
                    <a:pt x="0" y="0"/>
                  </a:moveTo>
                  <a:lnTo>
                    <a:pt x="0" y="624"/>
                  </a:lnTo>
                  <a:lnTo>
                    <a:pt x="720" y="48"/>
                  </a:lnTo>
                  <a:lnTo>
                    <a:pt x="720" y="576"/>
                  </a:lnTo>
                  <a:lnTo>
                    <a:pt x="1008" y="336"/>
                  </a:ln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8" name="Line 15"/>
            <p:cNvSpPr>
              <a:spLocks noChangeShapeType="1"/>
            </p:cNvSpPr>
            <p:nvPr/>
          </p:nvSpPr>
          <p:spPr bwMode="auto">
            <a:xfrm flipV="1">
              <a:off x="4128" y="1968"/>
              <a:ext cx="432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9" name="Line 16"/>
            <p:cNvSpPr>
              <a:spLocks noChangeShapeType="1"/>
            </p:cNvSpPr>
            <p:nvPr/>
          </p:nvSpPr>
          <p:spPr bwMode="auto">
            <a:xfrm flipV="1">
              <a:off x="2976" y="2352"/>
              <a:ext cx="1136" cy="52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105400" y="1816100"/>
            <a:ext cx="1411288" cy="1079500"/>
            <a:chOff x="3216" y="1144"/>
            <a:chExt cx="889" cy="680"/>
          </a:xfrm>
        </p:grpSpPr>
        <p:sp>
          <p:nvSpPr>
            <p:cNvPr id="103444" name="Line 18"/>
            <p:cNvSpPr>
              <a:spLocks noChangeShapeType="1"/>
            </p:cNvSpPr>
            <p:nvPr/>
          </p:nvSpPr>
          <p:spPr bwMode="auto">
            <a:xfrm flipH="1">
              <a:off x="3485" y="1344"/>
              <a:ext cx="163" cy="46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5" name="Text Box 19"/>
            <p:cNvSpPr txBox="1">
              <a:spLocks noChangeArrowheads="1"/>
            </p:cNvSpPr>
            <p:nvPr/>
          </p:nvSpPr>
          <p:spPr bwMode="auto">
            <a:xfrm>
              <a:off x="3216" y="1144"/>
              <a:ext cx="8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Timeout</a:t>
              </a:r>
            </a:p>
          </p:txBody>
        </p:sp>
        <p:sp>
          <p:nvSpPr>
            <p:cNvPr id="103446" name="Line 20"/>
            <p:cNvSpPr>
              <a:spLocks noChangeShapeType="1"/>
            </p:cNvSpPr>
            <p:nvPr/>
          </p:nvSpPr>
          <p:spPr bwMode="auto">
            <a:xfrm>
              <a:off x="3408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981200" y="1981200"/>
            <a:ext cx="2362200" cy="2425700"/>
            <a:chOff x="1248" y="1248"/>
            <a:chExt cx="1488" cy="1528"/>
          </a:xfrm>
        </p:grpSpPr>
        <p:sp>
          <p:nvSpPr>
            <p:cNvPr id="103441" name="Text Box 22"/>
            <p:cNvSpPr txBox="1">
              <a:spLocks noChangeArrowheads="1"/>
            </p:cNvSpPr>
            <p:nvPr/>
          </p:nvSpPr>
          <p:spPr bwMode="auto">
            <a:xfrm>
              <a:off x="1248" y="1248"/>
              <a:ext cx="148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Fast Retransmission</a:t>
              </a:r>
            </a:p>
          </p:txBody>
        </p:sp>
        <p:cxnSp>
          <p:nvCxnSpPr>
            <p:cNvPr id="103442" name="AutoShape 23"/>
            <p:cNvCxnSpPr>
              <a:cxnSpLocks noChangeShapeType="1"/>
              <a:stCxn id="103441" idx="2"/>
              <a:endCxn id="103432" idx="1"/>
            </p:cNvCxnSpPr>
            <p:nvPr/>
          </p:nvCxnSpPr>
          <p:spPr bwMode="auto">
            <a:xfrm flipH="1">
              <a:off x="1722" y="1690"/>
              <a:ext cx="270" cy="936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3443" name="AutoShape 24"/>
            <p:cNvCxnSpPr>
              <a:cxnSpLocks noChangeShapeType="1"/>
              <a:stCxn id="103441" idx="2"/>
              <a:endCxn id="103432" idx="3"/>
            </p:cNvCxnSpPr>
            <p:nvPr/>
          </p:nvCxnSpPr>
          <p:spPr bwMode="auto">
            <a:xfrm>
              <a:off x="1992" y="1690"/>
              <a:ext cx="120" cy="1086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5410200" y="1905000"/>
            <a:ext cx="2895600" cy="1981200"/>
            <a:chOff x="3408" y="1200"/>
            <a:chExt cx="1824" cy="1248"/>
          </a:xfrm>
        </p:grpSpPr>
        <p:sp>
          <p:nvSpPr>
            <p:cNvPr id="103439" name="Line 26"/>
            <p:cNvSpPr>
              <a:spLocks noChangeShapeType="1"/>
            </p:cNvSpPr>
            <p:nvPr/>
          </p:nvSpPr>
          <p:spPr bwMode="auto">
            <a:xfrm flipH="1">
              <a:off x="3408" y="1632"/>
              <a:ext cx="1152" cy="81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0" name="Text Box 27"/>
            <p:cNvSpPr txBox="1">
              <a:spLocks noChangeArrowheads="1"/>
            </p:cNvSpPr>
            <p:nvPr/>
          </p:nvSpPr>
          <p:spPr bwMode="auto">
            <a:xfrm>
              <a:off x="4080" y="1200"/>
              <a:ext cx="115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SSThresh</a:t>
              </a:r>
            </a:p>
            <a:p>
              <a:pPr algn="ctr" eaLnBrk="1" hangingPunct="1"/>
              <a:r>
                <a:rPr lang="en-US">
                  <a:latin typeface="Arial" charset="0"/>
                </a:rPr>
                <a:t>Set to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87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really looks like…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3F619-A754-B943-A0E1-8831E8AB2CC2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pic>
        <p:nvPicPr>
          <p:cNvPr id="4" name="Picture 3" descr="new-rttb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34117"/>
            <a:ext cx="8140700" cy="572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61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TCP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Slow-Start: ramp up quickly</a:t>
            </a:r>
          </a:p>
          <a:p>
            <a:endParaRPr lang="en-US" dirty="0"/>
          </a:p>
          <a:p>
            <a:r>
              <a:rPr lang="en-US" dirty="0" smtClean="0"/>
              <a:t>Congestion Avoidance: probe bandwidth gently</a:t>
            </a:r>
          </a:p>
          <a:p>
            <a:pPr lvl="1"/>
            <a:r>
              <a:rPr lang="en-US" dirty="0" smtClean="0"/>
              <a:t>AIMD</a:t>
            </a:r>
          </a:p>
          <a:p>
            <a:endParaRPr lang="en-US" dirty="0"/>
          </a:p>
          <a:p>
            <a:r>
              <a:rPr lang="en-US" dirty="0" smtClean="0"/>
              <a:t>Tractable version:</a:t>
            </a:r>
          </a:p>
          <a:p>
            <a:pPr lvl="1"/>
            <a:r>
              <a:rPr lang="en-US" dirty="0" smtClean="0"/>
              <a:t>CWND </a:t>
            </a:r>
            <a:r>
              <a:rPr lang="en-US" dirty="0">
                <a:sym typeface="Wingdings"/>
              </a:rPr>
              <a:t></a:t>
            </a:r>
            <a:r>
              <a:rPr lang="en-US" dirty="0"/>
              <a:t> </a:t>
            </a:r>
            <a:r>
              <a:rPr lang="en-US" dirty="0" smtClean="0"/>
              <a:t>FLOOR[CWND/2] on loss</a:t>
            </a:r>
          </a:p>
          <a:p>
            <a:pPr lvl="1"/>
            <a:r>
              <a:rPr lang="en-US" dirty="0" smtClean="0"/>
              <a:t>CWND </a:t>
            </a:r>
            <a:r>
              <a:rPr lang="en-US" dirty="0">
                <a:sym typeface="Wingdings"/>
              </a:rPr>
              <a:t></a:t>
            </a:r>
            <a:r>
              <a:rPr lang="en-US" dirty="0"/>
              <a:t> </a:t>
            </a:r>
            <a:r>
              <a:rPr lang="en-US" dirty="0" smtClean="0"/>
              <a:t>CWND+1/FLOOR[CWND] 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DF5061-46DE-5F40-8717-B0C451628FED}" type="slidenum">
              <a:rPr lang="en-US" altLang="en-US" smtClean="0"/>
              <a:pPr>
                <a:defRPr/>
              </a:pPr>
              <a:t>63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335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Final Phase: Fast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problem: congestion avoidance too slow in recovering from an isolated loss </a:t>
            </a:r>
          </a:p>
          <a:p>
            <a:endParaRPr lang="en-US" dirty="0"/>
          </a:p>
          <a:p>
            <a:r>
              <a:rPr lang="en-US" dirty="0" smtClean="0"/>
              <a:t>This last feature improves performance, but is not conceptually important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10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 TCP connection with:</a:t>
            </a:r>
          </a:p>
          <a:p>
            <a:pPr lvl="1"/>
            <a:r>
              <a:rPr lang="en-US" dirty="0" smtClean="0"/>
              <a:t>CWND=10 packets</a:t>
            </a:r>
          </a:p>
          <a:p>
            <a:pPr lvl="1"/>
            <a:r>
              <a:rPr lang="en-US" dirty="0" smtClean="0"/>
              <a:t>Last ACK was for packet # 101</a:t>
            </a:r>
          </a:p>
          <a:p>
            <a:pPr lvl="2"/>
            <a:r>
              <a:rPr lang="en-US" dirty="0" smtClean="0"/>
              <a:t>i.e., receiver expecting next packet to have seq. no. 101</a:t>
            </a:r>
          </a:p>
          <a:p>
            <a:pPr lvl="2"/>
            <a:endParaRPr lang="en-US" dirty="0"/>
          </a:p>
          <a:p>
            <a:r>
              <a:rPr lang="en-US" dirty="0" smtClean="0"/>
              <a:t>10 packets [101, 102, 103,…, 110] are in flight</a:t>
            </a:r>
          </a:p>
          <a:p>
            <a:pPr lvl="1"/>
            <a:r>
              <a:rPr lang="en-US" dirty="0" smtClean="0"/>
              <a:t>Packet 101 is dropped</a:t>
            </a:r>
          </a:p>
          <a:p>
            <a:pPr lvl="1"/>
            <a:r>
              <a:rPr lang="en-US" dirty="0" smtClean="0"/>
              <a:t>What ACKs do they generate?</a:t>
            </a:r>
          </a:p>
          <a:p>
            <a:pPr lvl="1"/>
            <a:r>
              <a:rPr lang="en-US" dirty="0" smtClean="0"/>
              <a:t>And how does the sender respond?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92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ACK 101 (due to 102)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=10  dupACK#1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 smtClean="0"/>
              <a:t>ACK 101 (due to 103)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=10  dupACK#2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ACK 101 (due to 104)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=10  dupACK#3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 smtClean="0">
                <a:solidFill>
                  <a:srgbClr val="0000FF"/>
                </a:solidFill>
              </a:rPr>
              <a:t>RETRANSMIT 101 </a:t>
            </a:r>
            <a:r>
              <a:rPr lang="en-US" sz="2000" dirty="0" err="1" smtClean="0">
                <a:solidFill>
                  <a:srgbClr val="0000FF"/>
                </a:solidFill>
              </a:rPr>
              <a:t>ssthresh</a:t>
            </a:r>
            <a:r>
              <a:rPr lang="en-US" sz="2000" dirty="0" smtClean="0">
                <a:solidFill>
                  <a:srgbClr val="0000FF"/>
                </a:solidFill>
              </a:rPr>
              <a:t>=5  </a:t>
            </a:r>
            <a:r>
              <a:rPr lang="en-US" sz="2000" dirty="0" err="1" smtClean="0">
                <a:solidFill>
                  <a:srgbClr val="0000FF"/>
                </a:solidFill>
              </a:rPr>
              <a:t>cwnd</a:t>
            </a:r>
            <a:r>
              <a:rPr lang="en-US" sz="2000" dirty="0" smtClean="0">
                <a:solidFill>
                  <a:srgbClr val="0000FF"/>
                </a:solidFill>
              </a:rPr>
              <a:t>= 5</a:t>
            </a:r>
          </a:p>
          <a:p>
            <a:r>
              <a:rPr lang="en-US" sz="2000" dirty="0" smtClean="0"/>
              <a:t>ACK 101 (due to 105)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=5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/>
              <a:t>ACK </a:t>
            </a:r>
            <a:r>
              <a:rPr lang="en-US" sz="2000" dirty="0" smtClean="0"/>
              <a:t>101 </a:t>
            </a:r>
            <a:r>
              <a:rPr lang="en-US" sz="2000" dirty="0"/>
              <a:t>(due to </a:t>
            </a:r>
            <a:r>
              <a:rPr lang="en-US" sz="2000" dirty="0" smtClean="0"/>
              <a:t>106)  </a:t>
            </a:r>
            <a:r>
              <a:rPr lang="en-US" sz="2000" dirty="0" err="1"/>
              <a:t>cwnd</a:t>
            </a:r>
            <a:r>
              <a:rPr lang="en-US" sz="2000" dirty="0" smtClean="0"/>
              <a:t>=5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/>
              <a:t>ACK </a:t>
            </a:r>
            <a:r>
              <a:rPr lang="en-US" sz="2000" dirty="0" smtClean="0"/>
              <a:t>101 </a:t>
            </a:r>
            <a:r>
              <a:rPr lang="en-US" sz="2000" dirty="0"/>
              <a:t>(due to </a:t>
            </a:r>
            <a:r>
              <a:rPr lang="en-US" sz="2000" dirty="0" smtClean="0"/>
              <a:t>107)  </a:t>
            </a:r>
            <a:r>
              <a:rPr lang="en-US" sz="2000" dirty="0" err="1"/>
              <a:t>cwnd</a:t>
            </a:r>
            <a:r>
              <a:rPr lang="en-US" sz="2000" dirty="0" smtClean="0"/>
              <a:t>=5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/>
              <a:t>ACK </a:t>
            </a:r>
            <a:r>
              <a:rPr lang="en-US" sz="2000" dirty="0" smtClean="0"/>
              <a:t>101 </a:t>
            </a:r>
            <a:r>
              <a:rPr lang="en-US" sz="2000" dirty="0"/>
              <a:t>(due to </a:t>
            </a:r>
            <a:r>
              <a:rPr lang="en-US" sz="2000" dirty="0" smtClean="0"/>
              <a:t>108)  </a:t>
            </a:r>
            <a:r>
              <a:rPr lang="en-US" sz="2000" dirty="0" err="1"/>
              <a:t>cwnd</a:t>
            </a:r>
            <a:r>
              <a:rPr lang="en-US" sz="2000" dirty="0" smtClean="0"/>
              <a:t>=5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ACK 101 (due to 109)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=5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/>
              <a:t>ACK 101 (due to </a:t>
            </a:r>
            <a:r>
              <a:rPr lang="en-US" sz="2000" dirty="0" smtClean="0"/>
              <a:t>110)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=5 (</a:t>
            </a:r>
            <a:r>
              <a:rPr lang="en-US" sz="2000" dirty="0"/>
              <a:t>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ACK </a:t>
            </a:r>
            <a:r>
              <a:rPr lang="en-US" sz="2000" dirty="0" smtClean="0">
                <a:solidFill>
                  <a:srgbClr val="0000FF"/>
                </a:solidFill>
              </a:rPr>
              <a:t>111 </a:t>
            </a:r>
            <a:r>
              <a:rPr lang="en-US" sz="2000" dirty="0">
                <a:solidFill>
                  <a:srgbClr val="0000FF"/>
                </a:solidFill>
              </a:rPr>
              <a:t>(due to </a:t>
            </a:r>
            <a:r>
              <a:rPr lang="en-US" sz="2000" dirty="0" smtClean="0">
                <a:solidFill>
                  <a:srgbClr val="0000FF"/>
                </a:solidFill>
              </a:rPr>
              <a:t>101)  </a:t>
            </a:r>
            <a:r>
              <a:rPr lang="en-US" sz="2000" dirty="0" smtClean="0">
                <a:solidFill>
                  <a:srgbClr val="0000FF"/>
                </a:solidFill>
                <a:sym typeface="Wingdings"/>
              </a:rPr>
              <a:t> only now can we transmit new packets</a:t>
            </a:r>
          </a:p>
          <a:p>
            <a:r>
              <a:rPr lang="en-US" sz="2000" dirty="0" smtClean="0">
                <a:solidFill>
                  <a:srgbClr val="FF0000"/>
                </a:solidFill>
                <a:sym typeface="Wingdings"/>
              </a:rPr>
              <a:t>Plus no packets in flight so no ACKs for another RTT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5638800" y="3124200"/>
            <a:ext cx="3810000" cy="1828800"/>
          </a:xfrm>
          <a:prstGeom prst="wedgeRoundRectCallout">
            <a:avLst>
              <a:gd name="adj1" fmla="val -79947"/>
              <a:gd name="adj2" fmla="val -20632"/>
              <a:gd name="adj3" fmla="val 16667"/>
            </a:avLst>
          </a:prstGeom>
          <a:solidFill>
            <a:srgbClr val="E2E2A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latin typeface="+mn-lt"/>
              </a:rPr>
              <a:t>Note that you do not 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latin typeface="+mn-lt"/>
              </a:rPr>
              <a:t>r</a:t>
            </a:r>
            <a:r>
              <a:rPr lang="en-US" sz="2400" b="0" dirty="0" smtClean="0">
                <a:latin typeface="+mn-lt"/>
              </a:rPr>
              <a:t>estart </a:t>
            </a:r>
            <a:r>
              <a:rPr lang="en-US" sz="2400" b="0" dirty="0" err="1" smtClean="0">
                <a:latin typeface="+mn-lt"/>
              </a:rPr>
              <a:t>dupACK</a:t>
            </a:r>
            <a:r>
              <a:rPr lang="en-US" sz="2400" b="0" dirty="0" smtClean="0">
                <a:latin typeface="+mn-lt"/>
              </a:rPr>
              <a:t> counter</a:t>
            </a:r>
            <a:endParaRPr lang="en-US" sz="2400" b="0" dirty="0">
              <a:latin typeface="+mn-lt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latin typeface="+mn-lt"/>
              </a:rPr>
              <a:t>on same packet!</a:t>
            </a:r>
          </a:p>
        </p:txBody>
      </p:sp>
    </p:spTree>
    <p:extLst>
      <p:ext uri="{BB962C8B-B14F-4D97-AF65-F5344CB8AC3E}">
        <p14:creationId xmlns:p14="http://schemas.microsoft.com/office/powerpoint/2010/main" val="117477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4" grpId="1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Fast Recovery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Idea: Grant the sender temporary “credit” for each </a:t>
            </a:r>
            <a:r>
              <a:rPr lang="en-US" sz="2400" dirty="0" err="1" smtClean="0"/>
              <a:t>dupACK</a:t>
            </a:r>
            <a:r>
              <a:rPr lang="en-US" sz="2400" dirty="0" smtClean="0"/>
              <a:t> so as to keep packets in flight (each ACK due to arriving </a:t>
            </a:r>
            <a:r>
              <a:rPr lang="en-US" sz="2400" dirty="0" err="1" smtClean="0"/>
              <a:t>pkt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If </a:t>
            </a:r>
            <a:r>
              <a:rPr lang="en-US" sz="2400" dirty="0" err="1" smtClean="0"/>
              <a:t>dupACKcount</a:t>
            </a:r>
            <a:r>
              <a:rPr lang="en-US" sz="2400" dirty="0" smtClean="0"/>
              <a:t> = 3 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 err="1" smtClean="0"/>
              <a:t>ssthresh</a:t>
            </a:r>
            <a:r>
              <a:rPr lang="en-US" sz="2000" dirty="0" smtClean="0"/>
              <a:t> = </a:t>
            </a:r>
            <a:r>
              <a:rPr lang="en-US" sz="2000" dirty="0" err="1" smtClean="0"/>
              <a:t>cwnd</a:t>
            </a:r>
            <a:r>
              <a:rPr lang="en-US" sz="2000" dirty="0" smtClean="0"/>
              <a:t>/2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 err="1"/>
              <a:t>cwnd</a:t>
            </a:r>
            <a:r>
              <a:rPr lang="en-US" sz="2000" dirty="0"/>
              <a:t> </a:t>
            </a:r>
            <a:r>
              <a:rPr lang="en-US" sz="2000" dirty="0" smtClean="0"/>
              <a:t>= </a:t>
            </a:r>
            <a:r>
              <a:rPr lang="en-US" sz="2000" dirty="0" err="1" smtClean="0"/>
              <a:t>ssthresh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+ 3</a:t>
            </a:r>
          </a:p>
          <a:p>
            <a:pPr lvl="1"/>
            <a:endParaRPr lang="en-US" sz="2000" dirty="0"/>
          </a:p>
          <a:p>
            <a:r>
              <a:rPr lang="en-US" sz="2400" dirty="0" smtClean="0">
                <a:solidFill>
                  <a:srgbClr val="FF0000"/>
                </a:solidFill>
              </a:rPr>
              <a:t>While in fast recovery</a:t>
            </a:r>
          </a:p>
          <a:p>
            <a:pPr lvl="1"/>
            <a:r>
              <a:rPr lang="en-US" sz="2000" dirty="0" err="1" smtClean="0">
                <a:solidFill>
                  <a:srgbClr val="FF0000"/>
                </a:solidFill>
              </a:rPr>
              <a:t>cwnd</a:t>
            </a:r>
            <a:r>
              <a:rPr lang="en-US" sz="2000" dirty="0" smtClean="0">
                <a:solidFill>
                  <a:srgbClr val="FF0000"/>
                </a:solidFill>
              </a:rPr>
              <a:t> = </a:t>
            </a:r>
            <a:r>
              <a:rPr lang="en-US" sz="2000" dirty="0" err="1" smtClean="0">
                <a:solidFill>
                  <a:srgbClr val="FF0000"/>
                </a:solidFill>
              </a:rPr>
              <a:t>cwnd</a:t>
            </a:r>
            <a:r>
              <a:rPr lang="en-US" sz="2000" dirty="0" smtClean="0">
                <a:solidFill>
                  <a:srgbClr val="FF0000"/>
                </a:solidFill>
              </a:rPr>
              <a:t> + 1 for </a:t>
            </a:r>
            <a:r>
              <a:rPr lang="en-US" sz="2000" dirty="0">
                <a:solidFill>
                  <a:srgbClr val="FF0000"/>
                </a:solidFill>
              </a:rPr>
              <a:t>each additional duplicate </a:t>
            </a:r>
            <a:r>
              <a:rPr lang="en-US" sz="2000" dirty="0" smtClean="0">
                <a:solidFill>
                  <a:srgbClr val="FF0000"/>
                </a:solidFill>
              </a:rPr>
              <a:t>ACK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Exit fast recovery after </a:t>
            </a:r>
            <a:r>
              <a:rPr lang="en-US" sz="2400" dirty="0"/>
              <a:t>receiving new </a:t>
            </a:r>
            <a:r>
              <a:rPr lang="en-US" sz="2400" dirty="0" smtClean="0"/>
              <a:t>ACK</a:t>
            </a:r>
          </a:p>
          <a:p>
            <a:pPr lvl="1"/>
            <a:r>
              <a:rPr lang="en-US" sz="2000" dirty="0" smtClean="0"/>
              <a:t>set </a:t>
            </a:r>
            <a:r>
              <a:rPr lang="en-US" sz="2000" dirty="0" err="1" smtClean="0">
                <a:solidFill>
                  <a:srgbClr val="FF0000"/>
                </a:solidFill>
              </a:rPr>
              <a:t>cwnd</a:t>
            </a:r>
            <a:r>
              <a:rPr lang="en-US" sz="2000" dirty="0" smtClean="0">
                <a:solidFill>
                  <a:srgbClr val="FF0000"/>
                </a:solidFill>
              </a:rPr>
              <a:t> = </a:t>
            </a:r>
            <a:r>
              <a:rPr lang="en-US" sz="2000" dirty="0" err="1" smtClean="0">
                <a:solidFill>
                  <a:srgbClr val="FF0000"/>
                </a:solidFill>
              </a:rPr>
              <a:t>ssthresh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(which had been set to </a:t>
            </a:r>
            <a:r>
              <a:rPr lang="en-US" sz="2000" dirty="0" err="1" smtClean="0"/>
              <a:t>cwnd</a:t>
            </a:r>
            <a:r>
              <a:rPr lang="en-US" sz="2000" dirty="0" smtClean="0"/>
              <a:t>/2 after loss)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094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 TCP connection with:</a:t>
            </a:r>
          </a:p>
          <a:p>
            <a:pPr lvl="1"/>
            <a:r>
              <a:rPr lang="en-US" dirty="0" smtClean="0"/>
              <a:t>CWND=10 packets</a:t>
            </a:r>
          </a:p>
          <a:p>
            <a:pPr lvl="1"/>
            <a:r>
              <a:rPr lang="en-US" dirty="0" smtClean="0"/>
              <a:t>Last ACK was for packet # 101</a:t>
            </a:r>
          </a:p>
          <a:p>
            <a:pPr lvl="2"/>
            <a:r>
              <a:rPr lang="en-US" dirty="0" smtClean="0"/>
              <a:t>i.e., receiver expecting next packet to have seq. no. 101</a:t>
            </a:r>
          </a:p>
          <a:p>
            <a:pPr lvl="2"/>
            <a:endParaRPr lang="en-US" dirty="0"/>
          </a:p>
          <a:p>
            <a:r>
              <a:rPr lang="en-US" dirty="0" smtClean="0"/>
              <a:t>10 packets [101, 102, 103,…, 110] are in flight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Packet 101 is dropped</a:t>
            </a:r>
          </a:p>
        </p:txBody>
      </p:sp>
    </p:spTree>
    <p:extLst>
      <p:ext uri="{BB962C8B-B14F-4D97-AF65-F5344CB8AC3E}">
        <p14:creationId xmlns:p14="http://schemas.microsoft.com/office/powerpoint/2010/main" val="172049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ACK 101 (due to 102)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=10  dup#1</a:t>
            </a:r>
            <a:endParaRPr lang="en-US" sz="2000" dirty="0"/>
          </a:p>
          <a:p>
            <a:r>
              <a:rPr lang="en-US" sz="2000" dirty="0" smtClean="0"/>
              <a:t>ACK 101 (due to 103)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=10  dup#2</a:t>
            </a:r>
          </a:p>
          <a:p>
            <a:r>
              <a:rPr lang="en-US" sz="2000" dirty="0" smtClean="0"/>
              <a:t>ACK 101 (due to 104)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=10  dup#3</a:t>
            </a:r>
          </a:p>
          <a:p>
            <a:r>
              <a:rPr lang="en-US" sz="2000" dirty="0" smtClean="0">
                <a:solidFill>
                  <a:srgbClr val="0000FF"/>
                </a:solidFill>
              </a:rPr>
              <a:t>REXMIT 101 </a:t>
            </a:r>
            <a:r>
              <a:rPr lang="en-US" sz="2000" dirty="0" err="1" smtClean="0">
                <a:solidFill>
                  <a:srgbClr val="0000FF"/>
                </a:solidFill>
              </a:rPr>
              <a:t>ssthresh</a:t>
            </a:r>
            <a:r>
              <a:rPr lang="en-US" sz="2000" dirty="0" smtClean="0">
                <a:solidFill>
                  <a:srgbClr val="0000FF"/>
                </a:solidFill>
              </a:rPr>
              <a:t>=5  </a:t>
            </a:r>
            <a:r>
              <a:rPr lang="en-US" sz="2000" dirty="0" err="1" smtClean="0">
                <a:solidFill>
                  <a:srgbClr val="0000FF"/>
                </a:solidFill>
              </a:rPr>
              <a:t>cwnd</a:t>
            </a:r>
            <a:r>
              <a:rPr lang="en-US" sz="2000" dirty="0" smtClean="0">
                <a:solidFill>
                  <a:srgbClr val="0000FF"/>
                </a:solidFill>
              </a:rPr>
              <a:t>= 8 (5+3)</a:t>
            </a:r>
          </a:p>
          <a:p>
            <a:r>
              <a:rPr lang="en-US" sz="2000" dirty="0" smtClean="0"/>
              <a:t>ACK 101 (due to 105)  </a:t>
            </a:r>
            <a:r>
              <a:rPr lang="en-US" sz="2000" dirty="0" err="1" smtClean="0">
                <a:solidFill>
                  <a:srgbClr val="FF0000"/>
                </a:solidFill>
              </a:rPr>
              <a:t>cwnd</a:t>
            </a:r>
            <a:r>
              <a:rPr lang="en-US" sz="2000" dirty="0" smtClean="0">
                <a:solidFill>
                  <a:srgbClr val="FF0000"/>
                </a:solidFill>
              </a:rPr>
              <a:t>= 9 </a:t>
            </a:r>
            <a:r>
              <a:rPr lang="en-US" sz="2000" dirty="0" smtClean="0"/>
              <a:t>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/>
              <a:t>ACK </a:t>
            </a:r>
            <a:r>
              <a:rPr lang="en-US" sz="2000" dirty="0" smtClean="0"/>
              <a:t>101 </a:t>
            </a:r>
            <a:r>
              <a:rPr lang="en-US" sz="2000" dirty="0"/>
              <a:t>(due to </a:t>
            </a:r>
            <a:r>
              <a:rPr lang="en-US" sz="2000" dirty="0" smtClean="0"/>
              <a:t>106)  </a:t>
            </a:r>
            <a:r>
              <a:rPr lang="en-US" sz="2000" dirty="0" err="1"/>
              <a:t>cwnd</a:t>
            </a:r>
            <a:r>
              <a:rPr lang="en-US" sz="2000" dirty="0" smtClean="0"/>
              <a:t>=10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/>
              <a:t>ACK </a:t>
            </a:r>
            <a:r>
              <a:rPr lang="en-US" sz="2000" dirty="0" smtClean="0"/>
              <a:t>101 </a:t>
            </a:r>
            <a:r>
              <a:rPr lang="en-US" sz="2000" dirty="0"/>
              <a:t>(due to </a:t>
            </a:r>
            <a:r>
              <a:rPr lang="en-US" sz="2000" dirty="0" smtClean="0"/>
              <a:t>107)  </a:t>
            </a:r>
            <a:r>
              <a:rPr lang="en-US" sz="2000" dirty="0" err="1"/>
              <a:t>cwnd</a:t>
            </a:r>
            <a:r>
              <a:rPr lang="en-US" sz="2000" dirty="0" smtClean="0"/>
              <a:t>=11 (</a:t>
            </a:r>
            <a:r>
              <a:rPr lang="en-US" sz="2000" dirty="0" err="1" smtClean="0"/>
              <a:t>xmit</a:t>
            </a:r>
            <a:r>
              <a:rPr lang="en-US" sz="2000" dirty="0" smtClean="0"/>
              <a:t> 111)</a:t>
            </a:r>
            <a:endParaRPr lang="en-US" sz="2000" dirty="0"/>
          </a:p>
          <a:p>
            <a:r>
              <a:rPr lang="en-US" sz="2000" dirty="0"/>
              <a:t>ACK </a:t>
            </a:r>
            <a:r>
              <a:rPr lang="en-US" sz="2000" dirty="0" smtClean="0"/>
              <a:t>101 </a:t>
            </a:r>
            <a:r>
              <a:rPr lang="en-US" sz="2000" dirty="0"/>
              <a:t>(due to </a:t>
            </a:r>
            <a:r>
              <a:rPr lang="en-US" sz="2000" dirty="0" smtClean="0"/>
              <a:t>108)  </a:t>
            </a:r>
            <a:r>
              <a:rPr lang="en-US" sz="2000" dirty="0" err="1"/>
              <a:t>cwnd</a:t>
            </a:r>
            <a:r>
              <a:rPr lang="en-US" sz="2000" dirty="0" smtClean="0"/>
              <a:t>=12 (</a:t>
            </a:r>
            <a:r>
              <a:rPr lang="en-US" sz="2000" dirty="0" err="1" smtClean="0"/>
              <a:t>xmit</a:t>
            </a:r>
            <a:r>
              <a:rPr lang="en-US" sz="2000" dirty="0" smtClean="0"/>
              <a:t> 112)</a:t>
            </a:r>
          </a:p>
          <a:p>
            <a:r>
              <a:rPr lang="en-US" sz="2000" dirty="0" smtClean="0"/>
              <a:t>ACK 101 (due to 109)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=13 (</a:t>
            </a:r>
            <a:r>
              <a:rPr lang="en-US" sz="2000" dirty="0" err="1" smtClean="0"/>
              <a:t>xmit</a:t>
            </a:r>
            <a:r>
              <a:rPr lang="en-US" sz="2000" dirty="0" smtClean="0"/>
              <a:t> 113)</a:t>
            </a:r>
          </a:p>
          <a:p>
            <a:r>
              <a:rPr lang="en-US" sz="2000" dirty="0"/>
              <a:t>ACK 101 (due to </a:t>
            </a:r>
            <a:r>
              <a:rPr lang="en-US" sz="2000" dirty="0" smtClean="0"/>
              <a:t>110)  </a:t>
            </a:r>
            <a:r>
              <a:rPr lang="en-US" sz="2000" dirty="0" err="1"/>
              <a:t>cwnd</a:t>
            </a:r>
            <a:r>
              <a:rPr lang="en-US" sz="2000" dirty="0" smtClean="0"/>
              <a:t>=14 (</a:t>
            </a:r>
            <a:r>
              <a:rPr lang="en-US" sz="2000" dirty="0" err="1" smtClean="0"/>
              <a:t>xmit</a:t>
            </a:r>
            <a:r>
              <a:rPr lang="en-US" sz="2000" dirty="0" smtClean="0"/>
              <a:t> 114)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ACK </a:t>
            </a:r>
            <a:r>
              <a:rPr lang="en-US" sz="2000" dirty="0" smtClean="0">
                <a:solidFill>
                  <a:srgbClr val="0000FF"/>
                </a:solidFill>
              </a:rPr>
              <a:t>111 </a:t>
            </a:r>
            <a:r>
              <a:rPr lang="en-US" sz="2000" dirty="0">
                <a:solidFill>
                  <a:srgbClr val="0000FF"/>
                </a:solidFill>
              </a:rPr>
              <a:t>(due to </a:t>
            </a:r>
            <a:r>
              <a:rPr lang="en-US" sz="2000" dirty="0" smtClean="0">
                <a:solidFill>
                  <a:srgbClr val="0000FF"/>
                </a:solidFill>
              </a:rPr>
              <a:t>101) </a:t>
            </a:r>
            <a:r>
              <a:rPr lang="en-US" sz="2000" dirty="0" err="1" smtClean="0">
                <a:solidFill>
                  <a:srgbClr val="0000FF"/>
                </a:solidFill>
              </a:rPr>
              <a:t>cwnd</a:t>
            </a:r>
            <a:r>
              <a:rPr lang="en-US" sz="2000" dirty="0" smtClean="0">
                <a:solidFill>
                  <a:srgbClr val="0000FF"/>
                </a:solidFill>
              </a:rPr>
              <a:t> = 5 (</a:t>
            </a:r>
            <a:r>
              <a:rPr lang="en-US" sz="2000" dirty="0" err="1" smtClean="0">
                <a:solidFill>
                  <a:srgbClr val="0000FF"/>
                </a:solidFill>
              </a:rPr>
              <a:t>xmit</a:t>
            </a:r>
            <a:r>
              <a:rPr lang="en-US" sz="2000" dirty="0" smtClean="0">
                <a:solidFill>
                  <a:srgbClr val="0000FF"/>
                </a:solidFill>
              </a:rPr>
              <a:t> 115)  </a:t>
            </a:r>
            <a:r>
              <a:rPr lang="en-US" sz="2000" dirty="0" smtClean="0">
                <a:solidFill>
                  <a:srgbClr val="0000FF"/>
                </a:solidFill>
                <a:sym typeface="Wingdings"/>
              </a:rPr>
              <a:t> exiting fast recovery</a:t>
            </a:r>
          </a:p>
          <a:p>
            <a:r>
              <a:rPr lang="en-US" sz="2000" dirty="0" smtClean="0">
                <a:solidFill>
                  <a:srgbClr val="FF0000"/>
                </a:solidFill>
                <a:sym typeface="Wingdings"/>
              </a:rPr>
              <a:t>Packets 111-114 already in flight (and now sending 115)</a:t>
            </a:r>
          </a:p>
          <a:p>
            <a:r>
              <a:rPr lang="en-US" sz="2000" dirty="0" smtClean="0">
                <a:sym typeface="Wingdings"/>
              </a:rPr>
              <a:t>ACK 112 (due to 111) </a:t>
            </a:r>
            <a:r>
              <a:rPr lang="en-US" sz="2000" dirty="0" err="1" smtClean="0">
                <a:sym typeface="Wingdings"/>
              </a:rPr>
              <a:t>cwnd</a:t>
            </a:r>
            <a:r>
              <a:rPr lang="en-US" sz="2000" dirty="0" smtClean="0">
                <a:sym typeface="Wingdings"/>
              </a:rPr>
              <a:t> = 5 + 1/5   back in congestion avoidance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4311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History: TCP in the 1980s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Sending rate only limited by flow control (RWND)</a:t>
            </a:r>
          </a:p>
          <a:p>
            <a:pPr lvl="1"/>
            <a:r>
              <a:rPr lang="en-US" dirty="0" smtClean="0"/>
              <a:t>Dropped packets </a:t>
            </a:r>
            <a:r>
              <a:rPr lang="en-US" dirty="0" smtClean="0">
                <a:sym typeface="Wingdings"/>
              </a:rPr>
              <a:t> s</a:t>
            </a:r>
            <a:r>
              <a:rPr lang="en-US" dirty="0" smtClean="0"/>
              <a:t>enders (repeatedly!) retransmit </a:t>
            </a:r>
          </a:p>
          <a:p>
            <a:endParaRPr lang="en-US" dirty="0" smtClean="0"/>
          </a:p>
          <a:p>
            <a:r>
              <a:rPr lang="en-US" dirty="0" smtClean="0"/>
              <a:t>Led to “congestion collapse” in Oct. 1986</a:t>
            </a:r>
          </a:p>
          <a:p>
            <a:pPr lvl="1"/>
            <a:r>
              <a:rPr lang="en-US" dirty="0" smtClean="0"/>
              <a:t>Throughput on the NSF network dropped from 32Kbits/s to 40bits/sec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“Fixed” by Van Jacobson’s development of TCP’s congestion control (CC) algorithms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549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“Phases”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Slow-start</a:t>
            </a:r>
          </a:p>
          <a:p>
            <a:pPr lvl="1"/>
            <a:r>
              <a:rPr lang="en-US" dirty="0" smtClean="0"/>
              <a:t>Enter on timeout</a:t>
            </a:r>
          </a:p>
          <a:p>
            <a:pPr lvl="1"/>
            <a:r>
              <a:rPr lang="en-US" dirty="0" smtClean="0"/>
              <a:t>Leave when CWND &gt; </a:t>
            </a:r>
            <a:r>
              <a:rPr lang="en-US" dirty="0" err="1"/>
              <a:t>s</a:t>
            </a:r>
            <a:r>
              <a:rPr lang="en-US" dirty="0" err="1" smtClean="0"/>
              <a:t>shresh</a:t>
            </a:r>
            <a:r>
              <a:rPr lang="en-US" dirty="0" smtClean="0"/>
              <a:t> (to Cong. Avoid.)</a:t>
            </a:r>
          </a:p>
          <a:p>
            <a:pPr lvl="2"/>
            <a:r>
              <a:rPr lang="en-US" dirty="0" smtClean="0"/>
              <a:t>The &gt; only applies here</a:t>
            </a:r>
            <a:r>
              <a:rPr lang="is-IS" dirty="0" smtClean="0"/>
              <a:t>….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Congestion Avoidance</a:t>
            </a:r>
          </a:p>
          <a:p>
            <a:pPr lvl="1"/>
            <a:r>
              <a:rPr lang="en-US" dirty="0" smtClean="0"/>
              <a:t>Leave when timeout</a:t>
            </a:r>
          </a:p>
          <a:p>
            <a:pPr lvl="1"/>
            <a:endParaRPr lang="en-US" dirty="0"/>
          </a:p>
          <a:p>
            <a:r>
              <a:rPr lang="en-US" dirty="0" smtClean="0"/>
              <a:t>Fast Recovery</a:t>
            </a:r>
          </a:p>
          <a:p>
            <a:pPr lvl="1"/>
            <a:r>
              <a:rPr lang="en-US" dirty="0" smtClean="0"/>
              <a:t>Enter when </a:t>
            </a:r>
            <a:r>
              <a:rPr lang="en-US" dirty="0" err="1" smtClean="0"/>
              <a:t>dupACK</a:t>
            </a:r>
            <a:r>
              <a:rPr lang="en-US" dirty="0" smtClean="0"/>
              <a:t>=3</a:t>
            </a:r>
          </a:p>
          <a:p>
            <a:pPr lvl="1"/>
            <a:r>
              <a:rPr lang="en-US" dirty="0" smtClean="0"/>
              <a:t>Leave when New ACK or Timeout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70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740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 TCP State Machine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slow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start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congstn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.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avoid.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fast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recovery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721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err="1" smtClean="0">
                <a:latin typeface="+mn-lt"/>
              </a:rPr>
              <a:t>cwnd</a:t>
            </a:r>
            <a:r>
              <a:rPr lang="en-US" sz="1600" b="0" i="1" dirty="0" smtClean="0">
                <a:latin typeface="+mn-lt"/>
              </a:rPr>
              <a:t> &gt; </a:t>
            </a:r>
            <a:r>
              <a:rPr lang="en-US" sz="1600" b="0" i="1" dirty="0" err="1" smtClean="0">
                <a:latin typeface="+mn-lt"/>
              </a:rPr>
              <a:t>ssthresh</a:t>
            </a:r>
            <a:endParaRPr lang="en-US" sz="1600" b="0" i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906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smtClean="0">
                <a:latin typeface="+mn-lt"/>
              </a:rPr>
              <a:t>timeout</a:t>
            </a:r>
            <a:endParaRPr lang="en-US" sz="1600" b="0" i="1" dirty="0">
              <a:latin typeface="+mn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231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err="1" smtClean="0">
                <a:latin typeface="+mn-lt"/>
              </a:rPr>
              <a:t>dupACK</a:t>
            </a:r>
            <a:r>
              <a:rPr lang="en-US" sz="1600" b="0" i="1" dirty="0" smtClean="0">
                <a:latin typeface="+mn-lt"/>
              </a:rPr>
              <a:t>=3</a:t>
            </a:r>
            <a:endParaRPr lang="en-US" sz="1600" b="0" i="1" dirty="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906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smtClean="0">
                <a:latin typeface="+mn-lt"/>
              </a:rPr>
              <a:t>timeout</a:t>
            </a:r>
            <a:endParaRPr lang="en-US" sz="1600" b="0" i="1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231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err="1" smtClean="0">
                <a:latin typeface="+mn-lt"/>
              </a:rPr>
              <a:t>dupACK</a:t>
            </a:r>
            <a:r>
              <a:rPr lang="en-US" sz="1600" b="0" i="1" dirty="0" smtClean="0">
                <a:latin typeface="+mn-lt"/>
              </a:rPr>
              <a:t>=3</a:t>
            </a:r>
            <a:endParaRPr lang="en-US" sz="1600" b="0" i="1" dirty="0"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81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smtClean="0">
                <a:latin typeface="+mn-lt"/>
              </a:rPr>
              <a:t>new ACK</a:t>
            </a:r>
            <a:endParaRPr lang="en-US" sz="1600" b="0" i="1" dirty="0">
              <a:latin typeface="+mn-lt"/>
            </a:endParaRP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97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err="1" smtClean="0">
                <a:latin typeface="+mn-lt"/>
              </a:rPr>
              <a:t>dupACK</a:t>
            </a:r>
            <a:endParaRPr lang="en-US" sz="1600" b="0" i="1" dirty="0">
              <a:latin typeface="+mn-lt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242846"/>
            <a:ext cx="1081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smtClean="0">
                <a:latin typeface="+mn-lt"/>
              </a:rPr>
              <a:t>new ACK</a:t>
            </a:r>
            <a:endParaRPr lang="en-US" sz="1600" b="0" i="1" dirty="0">
              <a:latin typeface="+mn-lt"/>
            </a:endParaRP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906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smtClean="0">
                <a:latin typeface="+mn-lt"/>
              </a:rPr>
              <a:t>timeout</a:t>
            </a:r>
            <a:endParaRPr lang="en-US" sz="1600" b="0" i="1" dirty="0">
              <a:latin typeface="+mn-lt"/>
            </a:endParaRP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5552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smtClean="0">
                <a:latin typeface="+mn-lt"/>
              </a:rPr>
              <a:t>new </a:t>
            </a:r>
            <a:br>
              <a:rPr lang="en-US" sz="1600" b="0" i="1" dirty="0" smtClean="0">
                <a:latin typeface="+mn-lt"/>
              </a:rPr>
            </a:br>
            <a:r>
              <a:rPr lang="en-US" sz="1600" b="0" i="1" dirty="0" smtClean="0">
                <a:latin typeface="+mn-lt"/>
              </a:rPr>
              <a:t>ACK</a:t>
            </a:r>
            <a:endParaRPr lang="en-US" sz="1600" b="0" i="1" dirty="0">
              <a:latin typeface="+mn-lt"/>
            </a:endParaRP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347719">
            <a:off x="245879" y="2326137"/>
            <a:ext cx="809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1" dirty="0" err="1" smtClean="0">
                <a:latin typeface="+mn-lt"/>
              </a:rPr>
              <a:t>dupACK</a:t>
            </a:r>
            <a:endParaRPr lang="en-US" sz="1200" b="0" i="1" dirty="0"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 rot="347719">
            <a:off x="7480807" y="3093293"/>
            <a:ext cx="912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1" dirty="0" err="1" smtClean="0">
                <a:latin typeface="+mn-lt"/>
              </a:rPr>
              <a:t>dupACK</a:t>
            </a:r>
            <a:endParaRPr lang="en-US" sz="1400" b="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81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 TCP State Machine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slow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start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congstn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.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avoid.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fast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recovery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721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err="1" smtClean="0">
                <a:latin typeface="+mn-lt"/>
              </a:rPr>
              <a:t>cwnd</a:t>
            </a:r>
            <a:r>
              <a:rPr lang="en-US" sz="1600" b="0" i="1" dirty="0" smtClean="0">
                <a:latin typeface="+mn-lt"/>
              </a:rPr>
              <a:t> &gt; </a:t>
            </a:r>
            <a:r>
              <a:rPr lang="en-US" sz="1600" b="0" i="1" dirty="0" err="1" smtClean="0">
                <a:latin typeface="+mn-lt"/>
              </a:rPr>
              <a:t>ssthresh</a:t>
            </a:r>
            <a:endParaRPr lang="en-US" sz="1600" b="0" i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173" y="2785646"/>
            <a:ext cx="974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timeout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231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err="1" smtClean="0">
                <a:latin typeface="+mn-lt"/>
              </a:rPr>
              <a:t>dupACK</a:t>
            </a:r>
            <a:r>
              <a:rPr lang="en-US" sz="1600" b="0" i="1" dirty="0" smtClean="0">
                <a:latin typeface="+mn-lt"/>
              </a:rPr>
              <a:t>=3</a:t>
            </a:r>
            <a:endParaRPr lang="en-US" sz="1600" b="0" i="1" dirty="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84773" y="3733800"/>
            <a:ext cx="974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timeout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231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err="1" smtClean="0">
                <a:latin typeface="+mn-lt"/>
              </a:rPr>
              <a:t>dupACK</a:t>
            </a:r>
            <a:r>
              <a:rPr lang="en-US" sz="1600" b="0" i="1" dirty="0" smtClean="0">
                <a:latin typeface="+mn-lt"/>
              </a:rPr>
              <a:t>=3</a:t>
            </a:r>
            <a:endParaRPr lang="en-US" sz="1600" b="0" i="1" dirty="0"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81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smtClean="0">
                <a:latin typeface="+mn-lt"/>
              </a:rPr>
              <a:t>new ACK</a:t>
            </a:r>
            <a:endParaRPr lang="en-US" sz="1600" b="0" i="1" dirty="0">
              <a:latin typeface="+mn-lt"/>
            </a:endParaRP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97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err="1" smtClean="0">
                <a:latin typeface="+mn-lt"/>
              </a:rPr>
              <a:t>dupACK</a:t>
            </a:r>
            <a:endParaRPr lang="en-US" sz="1600" b="0" i="1" dirty="0">
              <a:latin typeface="+mn-lt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242846"/>
            <a:ext cx="1081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smtClean="0">
                <a:latin typeface="+mn-lt"/>
              </a:rPr>
              <a:t>new ACK</a:t>
            </a:r>
            <a:endParaRPr lang="en-US" sz="1600" b="0" i="1" dirty="0">
              <a:latin typeface="+mn-lt"/>
            </a:endParaRP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17773" y="1600200"/>
            <a:ext cx="974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timeout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5552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smtClean="0">
                <a:latin typeface="+mn-lt"/>
              </a:rPr>
              <a:t>new </a:t>
            </a:r>
            <a:br>
              <a:rPr lang="en-US" sz="1600" b="0" i="1" dirty="0" smtClean="0">
                <a:latin typeface="+mn-lt"/>
              </a:rPr>
            </a:br>
            <a:r>
              <a:rPr lang="en-US" sz="1600" b="0" i="1" dirty="0" smtClean="0">
                <a:latin typeface="+mn-lt"/>
              </a:rPr>
              <a:t>ACK</a:t>
            </a:r>
            <a:endParaRPr lang="en-US" sz="1600" b="0" i="1" dirty="0">
              <a:latin typeface="+mn-lt"/>
            </a:endParaRP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347719">
            <a:off x="245879" y="2326137"/>
            <a:ext cx="809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1" dirty="0" err="1" smtClean="0">
                <a:latin typeface="+mn-lt"/>
              </a:rPr>
              <a:t>dupACK</a:t>
            </a:r>
            <a:endParaRPr lang="en-US" sz="1200" b="0" i="1" dirty="0"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 rot="347719">
            <a:off x="7480807" y="3093293"/>
            <a:ext cx="912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1" dirty="0" err="1" smtClean="0">
                <a:latin typeface="+mn-lt"/>
              </a:rPr>
              <a:t>dupACK</a:t>
            </a:r>
            <a:endParaRPr lang="en-US" sz="1400" b="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655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 TCP State Machine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slow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start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congstn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.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avoid.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fast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recovery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721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err="1" smtClean="0">
                <a:latin typeface="+mn-lt"/>
              </a:rPr>
              <a:t>cwnd</a:t>
            </a:r>
            <a:r>
              <a:rPr lang="en-US" sz="1600" b="0" i="1" dirty="0" smtClean="0">
                <a:latin typeface="+mn-lt"/>
              </a:rPr>
              <a:t> &gt; </a:t>
            </a:r>
            <a:r>
              <a:rPr lang="en-US" sz="1600" b="0" i="1" dirty="0" err="1" smtClean="0">
                <a:latin typeface="+mn-lt"/>
              </a:rPr>
              <a:t>ssthresh</a:t>
            </a:r>
            <a:endParaRPr lang="en-US" sz="1600" b="0" i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173" y="2785646"/>
            <a:ext cx="974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timeout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29694" y="4495800"/>
            <a:ext cx="1288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 smtClean="0">
                <a:solidFill>
                  <a:srgbClr val="FF0000"/>
                </a:solidFill>
                <a:latin typeface="+mn-lt"/>
              </a:rPr>
              <a:t>dupACK</a:t>
            </a:r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=3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84773" y="3733800"/>
            <a:ext cx="974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timeout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39694" y="4038600"/>
            <a:ext cx="1288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 smtClean="0">
                <a:solidFill>
                  <a:srgbClr val="FF0000"/>
                </a:solidFill>
                <a:latin typeface="+mn-lt"/>
              </a:rPr>
              <a:t>dupACK</a:t>
            </a:r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=3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05797" y="3810000"/>
            <a:ext cx="1126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new ACK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77295" y="5749881"/>
            <a:ext cx="1054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 smtClean="0">
                <a:solidFill>
                  <a:srgbClr val="FF0000"/>
                </a:solidFill>
                <a:latin typeface="+mn-lt"/>
              </a:rPr>
              <a:t>dupACK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7397" y="3242846"/>
            <a:ext cx="1126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new ACK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17773" y="1600200"/>
            <a:ext cx="974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timeout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53283" y="1929824"/>
            <a:ext cx="68591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new </a:t>
            </a:r>
            <a:br>
              <a:rPr lang="en-US" sz="1600" i="1" dirty="0" smtClean="0">
                <a:solidFill>
                  <a:srgbClr val="FF0000"/>
                </a:solidFill>
                <a:latin typeface="+mn-lt"/>
              </a:rPr>
            </a:br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ACK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347719">
            <a:off x="245879" y="2326137"/>
            <a:ext cx="809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>
                <a:solidFill>
                  <a:srgbClr val="FF0000"/>
                </a:solidFill>
                <a:latin typeface="+mn-lt"/>
              </a:rPr>
              <a:t>dupACK</a:t>
            </a:r>
            <a:endParaRPr lang="en-US" sz="12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 rot="347719">
            <a:off x="7480807" y="3093293"/>
            <a:ext cx="912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 smtClean="0">
                <a:solidFill>
                  <a:srgbClr val="FF0000"/>
                </a:solidFill>
                <a:latin typeface="+mn-lt"/>
              </a:rPr>
              <a:t>dupACK</a:t>
            </a:r>
            <a:endParaRPr lang="en-US" sz="1400" i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646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 TCP State Machine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slow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start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congstn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.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avoid.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fast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recovery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352800" y="2209800"/>
            <a:ext cx="205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err="1" smtClean="0">
                <a:solidFill>
                  <a:srgbClr val="0000FF"/>
                </a:solidFill>
                <a:latin typeface="+mn-lt"/>
              </a:rPr>
              <a:t>cwnd</a:t>
            </a:r>
            <a:r>
              <a:rPr lang="en-US" sz="1800" i="1" dirty="0" smtClean="0">
                <a:solidFill>
                  <a:srgbClr val="0000FF"/>
                </a:solidFill>
                <a:latin typeface="+mn-lt"/>
              </a:rPr>
              <a:t> &gt; </a:t>
            </a:r>
            <a:r>
              <a:rPr lang="en-US" sz="1800" i="1" dirty="0" err="1" smtClean="0">
                <a:solidFill>
                  <a:srgbClr val="0000FF"/>
                </a:solidFill>
                <a:latin typeface="+mn-lt"/>
              </a:rPr>
              <a:t>ssthresh</a:t>
            </a:r>
            <a:endParaRPr lang="en-US" sz="1800" i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173" y="2785646"/>
            <a:ext cx="974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timeout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29694" y="4495800"/>
            <a:ext cx="1288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 smtClean="0">
                <a:solidFill>
                  <a:srgbClr val="FF0000"/>
                </a:solidFill>
                <a:latin typeface="+mn-lt"/>
              </a:rPr>
              <a:t>dupACK</a:t>
            </a:r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=3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84773" y="3733800"/>
            <a:ext cx="974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timeout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39694" y="4038600"/>
            <a:ext cx="1288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 smtClean="0">
                <a:solidFill>
                  <a:srgbClr val="FF0000"/>
                </a:solidFill>
                <a:latin typeface="+mn-lt"/>
              </a:rPr>
              <a:t>dupACK</a:t>
            </a:r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=3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05797" y="3810000"/>
            <a:ext cx="1126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new ACK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77295" y="5749881"/>
            <a:ext cx="1054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 smtClean="0">
                <a:solidFill>
                  <a:srgbClr val="FF0000"/>
                </a:solidFill>
                <a:latin typeface="+mn-lt"/>
              </a:rPr>
              <a:t>dupACK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7397" y="3242846"/>
            <a:ext cx="1126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new ACK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17773" y="1600200"/>
            <a:ext cx="974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timeout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53283" y="1929824"/>
            <a:ext cx="68591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new </a:t>
            </a:r>
            <a:br>
              <a:rPr lang="en-US" sz="1600" i="1" dirty="0" smtClean="0">
                <a:solidFill>
                  <a:srgbClr val="FF0000"/>
                </a:solidFill>
                <a:latin typeface="+mn-lt"/>
              </a:rPr>
            </a:br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ACK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347719">
            <a:off x="245879" y="2326137"/>
            <a:ext cx="809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>
                <a:solidFill>
                  <a:srgbClr val="FF0000"/>
                </a:solidFill>
                <a:latin typeface="+mn-lt"/>
              </a:rPr>
              <a:t>dupACK</a:t>
            </a:r>
            <a:endParaRPr lang="en-US" sz="12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 rot="347719">
            <a:off x="7480807" y="3093293"/>
            <a:ext cx="912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 smtClean="0">
                <a:solidFill>
                  <a:srgbClr val="FF0000"/>
                </a:solidFill>
                <a:latin typeface="+mn-lt"/>
              </a:rPr>
              <a:t>dupACK</a:t>
            </a:r>
            <a:endParaRPr lang="en-US" sz="1400" i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644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 from 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leave Slow-Start only when CWND &gt; </a:t>
            </a:r>
            <a:r>
              <a:rPr lang="en-US" dirty="0" err="1" smtClean="0"/>
              <a:t>ssthresh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But you remain in congestion avoidance even when CWND </a:t>
            </a:r>
            <a:r>
              <a:rPr lang="en-US" dirty="0"/>
              <a:t>≤</a:t>
            </a:r>
            <a:r>
              <a:rPr lang="en-US" dirty="0" smtClean="0"/>
              <a:t> </a:t>
            </a:r>
            <a:r>
              <a:rPr lang="en-US" dirty="0" err="1" smtClean="0"/>
              <a:t>ssthresh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75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07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 Flavors 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/>
              <a:t>TCP-Tahoe</a:t>
            </a:r>
          </a:p>
          <a:p>
            <a:pPr marL="742950" lvl="1" indent="-285750"/>
            <a:r>
              <a:rPr lang="en-US" dirty="0" smtClean="0"/>
              <a:t>CWND </a:t>
            </a:r>
            <a:r>
              <a:rPr lang="en-US" dirty="0"/>
              <a:t>=1 </a:t>
            </a:r>
            <a:r>
              <a:rPr lang="en-US" dirty="0" smtClean="0"/>
              <a:t>on triple </a:t>
            </a:r>
            <a:r>
              <a:rPr lang="en-US" dirty="0" err="1" smtClean="0"/>
              <a:t>dupACK</a:t>
            </a:r>
            <a:endParaRPr lang="en-US" dirty="0"/>
          </a:p>
          <a:p>
            <a:pPr marL="342900" indent="-342900"/>
            <a:r>
              <a:rPr lang="en-US" dirty="0"/>
              <a:t>TCP-Reno</a:t>
            </a:r>
          </a:p>
          <a:p>
            <a:pPr marL="742950" lvl="1" indent="-285750"/>
            <a:r>
              <a:rPr lang="en-US" dirty="0" smtClean="0"/>
              <a:t>CWND </a:t>
            </a:r>
            <a:r>
              <a:rPr lang="en-US" dirty="0"/>
              <a:t>=1 on timeout</a:t>
            </a:r>
          </a:p>
          <a:p>
            <a:pPr marL="742950" lvl="1" indent="-285750"/>
            <a:r>
              <a:rPr lang="en-US" dirty="0" smtClean="0"/>
              <a:t>CWND </a:t>
            </a:r>
            <a:r>
              <a:rPr lang="en-US" dirty="0"/>
              <a:t>= </a:t>
            </a:r>
            <a:r>
              <a:rPr lang="en-US" dirty="0" smtClean="0"/>
              <a:t>CWND/</a:t>
            </a:r>
            <a:r>
              <a:rPr lang="en-US" dirty="0"/>
              <a:t>2 on </a:t>
            </a:r>
            <a:r>
              <a:rPr lang="en-US" dirty="0" smtClean="0"/>
              <a:t>triple </a:t>
            </a:r>
            <a:r>
              <a:rPr lang="en-US" dirty="0" err="1" smtClean="0"/>
              <a:t>dupack</a:t>
            </a:r>
            <a:endParaRPr lang="en-US" dirty="0"/>
          </a:p>
          <a:p>
            <a:pPr marL="342900" indent="-342900"/>
            <a:r>
              <a:rPr lang="en-US" dirty="0"/>
              <a:t>TCP-</a:t>
            </a:r>
            <a:r>
              <a:rPr lang="en-US" dirty="0" err="1"/>
              <a:t>newReno</a:t>
            </a:r>
            <a:endParaRPr lang="en-US" dirty="0"/>
          </a:p>
          <a:p>
            <a:pPr marL="742950" lvl="1" indent="-285750"/>
            <a:r>
              <a:rPr lang="en-US" dirty="0"/>
              <a:t>TCP-Reno + i</a:t>
            </a:r>
            <a:r>
              <a:rPr lang="en-US" dirty="0" smtClean="0"/>
              <a:t>mproved </a:t>
            </a:r>
            <a:r>
              <a:rPr lang="en-US" dirty="0"/>
              <a:t>fast </a:t>
            </a:r>
            <a:r>
              <a:rPr lang="en-US" dirty="0" smtClean="0"/>
              <a:t>recovery</a:t>
            </a:r>
            <a:endParaRPr lang="en-US" dirty="0"/>
          </a:p>
          <a:p>
            <a:pPr marL="342900" indent="-342900"/>
            <a:r>
              <a:rPr lang="en-US" dirty="0"/>
              <a:t>TCP-</a:t>
            </a:r>
            <a:r>
              <a:rPr lang="en-US" dirty="0" smtClean="0"/>
              <a:t>SACK</a:t>
            </a:r>
          </a:p>
          <a:p>
            <a:pPr lvl="1" indent="-342900"/>
            <a:r>
              <a:rPr lang="en-US" dirty="0" smtClean="0"/>
              <a:t>incorporates selective acknowledgements </a:t>
            </a:r>
            <a:endParaRPr lang="en-US" dirty="0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6400800" y="3429000"/>
            <a:ext cx="2514600" cy="1066800"/>
          </a:xfrm>
          <a:prstGeom prst="wedgeRoundRectCallout">
            <a:avLst>
              <a:gd name="adj1" fmla="val -168598"/>
              <a:gd name="adj2" fmla="val 35905"/>
              <a:gd name="adj3" fmla="val 16667"/>
            </a:avLst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94741" y="3505200"/>
            <a:ext cx="19158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Our default </a:t>
            </a:r>
            <a:br>
              <a:rPr lang="en-US" sz="2400" dirty="0" smtClean="0">
                <a:solidFill>
                  <a:srgbClr val="FF0000"/>
                </a:solidFill>
                <a:latin typeface="+mn-lt"/>
              </a:rPr>
            </a:br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assumption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163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  <p:bldP spid="2" grpId="0" animBg="1"/>
      <p:bldP spid="3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Interoperability</a:t>
            </a:r>
          </a:p>
        </p:txBody>
      </p:sp>
      <p:sp>
        <p:nvSpPr>
          <p:cNvPr id="1046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n-cs"/>
              </a:rPr>
              <a:t>How can all these algorithms coexist? Don</a:t>
            </a:r>
            <a:r>
              <a:rPr lang="en-US" dirty="0" smtClean="0">
                <a:latin typeface="Arial"/>
                <a:cs typeface="+mn-cs"/>
              </a:rPr>
              <a:t>’</a:t>
            </a:r>
            <a:r>
              <a:rPr lang="en-US" dirty="0" smtClean="0">
                <a:cs typeface="+mn-cs"/>
              </a:rPr>
              <a:t>t we need a single, uniform standard?</a:t>
            </a:r>
          </a:p>
          <a:p>
            <a:pPr>
              <a:defRPr/>
            </a:pPr>
            <a:endParaRPr lang="en-US" dirty="0" smtClean="0">
              <a:cs typeface="+mn-cs"/>
            </a:endParaRPr>
          </a:p>
          <a:p>
            <a:pPr>
              <a:defRPr/>
            </a:pPr>
            <a:r>
              <a:rPr lang="en-US" dirty="0" smtClean="0">
                <a:cs typeface="+mn-cs"/>
              </a:rPr>
              <a:t>What happens if I</a:t>
            </a:r>
            <a:r>
              <a:rPr lang="en-US" dirty="0" smtClean="0">
                <a:latin typeface="Arial"/>
                <a:cs typeface="+mn-cs"/>
              </a:rPr>
              <a:t>’</a:t>
            </a:r>
            <a:r>
              <a:rPr lang="en-US" dirty="0" smtClean="0">
                <a:cs typeface="+mn-cs"/>
              </a:rPr>
              <a:t>m using Reno and you are using Tahoe, and we try to communicate?</a:t>
            </a:r>
          </a:p>
          <a:p>
            <a:pPr>
              <a:defRPr/>
            </a:pPr>
            <a:endParaRPr lang="en-US" dirty="0">
              <a:cs typeface="+mn-cs"/>
            </a:endParaRPr>
          </a:p>
          <a:p>
            <a:pPr>
              <a:defRPr/>
            </a:pPr>
            <a:r>
              <a:rPr lang="en-US" dirty="0" smtClean="0">
                <a:cs typeface="+mn-cs"/>
              </a:rPr>
              <a:t>What happens if I’m using Tahoe and you are using SACK?</a:t>
            </a:r>
          </a:p>
        </p:txBody>
      </p:sp>
    </p:spTree>
    <p:extLst>
      <p:ext uri="{BB962C8B-B14F-4D97-AF65-F5344CB8AC3E}">
        <p14:creationId xmlns:p14="http://schemas.microsoft.com/office/powerpoint/2010/main" val="49936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6531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Any Questions?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78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93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Van Jacobson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Leader of the networking research group at LBL</a:t>
            </a:r>
          </a:p>
          <a:p>
            <a:r>
              <a:rPr lang="en-US" dirty="0" smtClean="0"/>
              <a:t>Many contributions to the early TCP/IP stack</a:t>
            </a:r>
          </a:p>
          <a:p>
            <a:pPr lvl="1"/>
            <a:r>
              <a:rPr lang="en-US" dirty="0" smtClean="0"/>
              <a:t>Most notably congestion control</a:t>
            </a:r>
          </a:p>
          <a:p>
            <a:r>
              <a:rPr lang="en-US" dirty="0" smtClean="0"/>
              <a:t>Creator of many widely used network tools</a:t>
            </a:r>
          </a:p>
          <a:p>
            <a:pPr lvl="1"/>
            <a:r>
              <a:rPr lang="en-US" dirty="0" err="1" smtClean="0"/>
              <a:t>Traceroute</a:t>
            </a:r>
            <a:r>
              <a:rPr lang="en-US" dirty="0" smtClean="0"/>
              <a:t>, </a:t>
            </a:r>
            <a:r>
              <a:rPr lang="en-US" dirty="0" err="1" smtClean="0"/>
              <a:t>tcpdump</a:t>
            </a:r>
            <a:r>
              <a:rPr lang="en-US" dirty="0" smtClean="0"/>
              <a:t>, </a:t>
            </a:r>
            <a:r>
              <a:rPr lang="en-US" dirty="0" err="1" smtClean="0"/>
              <a:t>pathchar</a:t>
            </a:r>
            <a:r>
              <a:rPr lang="en-US" dirty="0" smtClean="0"/>
              <a:t>, Berkeley Packet Filter</a:t>
            </a:r>
            <a:endParaRPr lang="en-US" dirty="0"/>
          </a:p>
          <a:p>
            <a:r>
              <a:rPr lang="en-US" sz="2600" dirty="0" smtClean="0"/>
              <a:t>Later Chief Scientist at Cisco, then Fellow at PARC</a:t>
            </a:r>
          </a:p>
          <a:p>
            <a:r>
              <a:rPr lang="en-US" sz="2600" dirty="0" smtClean="0"/>
              <a:t>Now a member of the Borg (I mean Google)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381000"/>
            <a:ext cx="159111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48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Jacobson’s Approach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 TCP’s existing window-based protocol but adapt the window size in response to congestion</a:t>
            </a:r>
          </a:p>
          <a:p>
            <a:endParaRPr lang="en-US" dirty="0"/>
          </a:p>
          <a:p>
            <a:r>
              <a:rPr lang="en-US" dirty="0"/>
              <a:t>A pragmatic and effective solution </a:t>
            </a:r>
          </a:p>
          <a:p>
            <a:pPr lvl="1"/>
            <a:r>
              <a:rPr lang="en-US" dirty="0" smtClean="0"/>
              <a:t>Required </a:t>
            </a:r>
            <a:r>
              <a:rPr lang="en-US" dirty="0"/>
              <a:t>no upgrades to routers or applications!</a:t>
            </a:r>
          </a:p>
          <a:p>
            <a:pPr lvl="1"/>
            <a:r>
              <a:rPr lang="en-US" dirty="0" smtClean="0"/>
              <a:t>Patch </a:t>
            </a:r>
            <a:r>
              <a:rPr lang="en-US" dirty="0"/>
              <a:t>of a few lines of code to TCP implementations</a:t>
            </a:r>
          </a:p>
          <a:p>
            <a:endParaRPr lang="en-US" dirty="0"/>
          </a:p>
          <a:p>
            <a:r>
              <a:rPr lang="en-US" dirty="0"/>
              <a:t>Extensively researched and improved upon</a:t>
            </a:r>
          </a:p>
          <a:p>
            <a:pPr lvl="1"/>
            <a:r>
              <a:rPr lang="en-US" dirty="0"/>
              <a:t>Especially now with datacenters and cloud services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95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63728</TotalTime>
  <Words>2885</Words>
  <Application>Microsoft Macintosh PowerPoint</Application>
  <PresentationFormat>On-screen Show (4:3)</PresentationFormat>
  <Paragraphs>810</Paragraphs>
  <Slides>78</Slides>
  <Notes>43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78</vt:i4>
      </vt:variant>
    </vt:vector>
  </HeadingPairs>
  <TitlesOfParts>
    <vt:vector size="90" baseType="lpstr">
      <vt:lpstr>Comic Sans MS</vt:lpstr>
      <vt:lpstr>Courier New</vt:lpstr>
      <vt:lpstr>Helvetica</vt:lpstr>
      <vt:lpstr>ＭＳ Ｐゴシック</vt:lpstr>
      <vt:lpstr>Symbol</vt:lpstr>
      <vt:lpstr>Tahoma</vt:lpstr>
      <vt:lpstr>Times New Roman</vt:lpstr>
      <vt:lpstr>Wingdings</vt:lpstr>
      <vt:lpstr>Arial</vt:lpstr>
      <vt:lpstr>Network</vt:lpstr>
      <vt:lpstr>VISIO</vt:lpstr>
      <vt:lpstr>Worksheet</vt:lpstr>
      <vt:lpstr>CS 168  Congestion Control</vt:lpstr>
      <vt:lpstr>PowerPoint Presentation</vt:lpstr>
      <vt:lpstr>TCP Congestion Control</vt:lpstr>
      <vt:lpstr>Who Takes Care of Congestion?</vt:lpstr>
      <vt:lpstr>TCP’s Answer</vt:lpstr>
      <vt:lpstr>Drawbacks</vt:lpstr>
      <vt:lpstr>Some History: TCP in the 1980s</vt:lpstr>
      <vt:lpstr>Van Jacobson</vt:lpstr>
      <vt:lpstr>Jacobson’s Approach</vt:lpstr>
      <vt:lpstr>All These Windows…</vt:lpstr>
      <vt:lpstr>Note</vt:lpstr>
      <vt:lpstr>Basics of TCP Congestion Control</vt:lpstr>
      <vt:lpstr>Detecting Congestion</vt:lpstr>
      <vt:lpstr>Not All Losses the Same</vt:lpstr>
      <vt:lpstr>How to Adjust CWND?</vt:lpstr>
      <vt:lpstr>How do you adjust CWND?</vt:lpstr>
      <vt:lpstr>Some Possible Answers</vt:lpstr>
      <vt:lpstr>Additive Increase, Mult. Dec.: AIMD</vt:lpstr>
      <vt:lpstr>AIMD</vt:lpstr>
      <vt:lpstr>Leads to the TCP “Sawtooth”</vt:lpstr>
      <vt:lpstr>Any Questions?</vt:lpstr>
      <vt:lpstr>Slow-Start</vt:lpstr>
      <vt:lpstr>AIMD Starts Too Slowly!</vt:lpstr>
      <vt:lpstr>Bandwidth Discovery with Slow Start</vt:lpstr>
      <vt:lpstr>“Slow Start” Phase</vt:lpstr>
      <vt:lpstr>Slow Start in Action</vt:lpstr>
      <vt:lpstr>Slow Start and the TCP Sawtooth</vt:lpstr>
      <vt:lpstr>Slow-Start vs. AIMD</vt:lpstr>
      <vt:lpstr>Time Outs</vt:lpstr>
      <vt:lpstr>Loss Detected by Timeout</vt:lpstr>
      <vt:lpstr>Summary of Decrease</vt:lpstr>
      <vt:lpstr>Summary of Increase</vt:lpstr>
      <vt:lpstr>Why AIMD?</vt:lpstr>
      <vt:lpstr>Reality Of Congestion Control</vt:lpstr>
      <vt:lpstr>Problem is too complicated….</vt:lpstr>
      <vt:lpstr>Modularity is not just for design….</vt:lpstr>
      <vt:lpstr>Three Congestion Control Challenges</vt:lpstr>
      <vt:lpstr>Problem #1: Single Flow, Fixed BW</vt:lpstr>
      <vt:lpstr>Problem #2: Single Flow, Varying BW</vt:lpstr>
      <vt:lpstr>Four alternatives</vt:lpstr>
      <vt:lpstr>Problem #3: Multiple Flows</vt:lpstr>
      <vt:lpstr>Buffer and Window Dynamics</vt:lpstr>
      <vt:lpstr>Simple Model of Congestion Control</vt:lpstr>
      <vt:lpstr>Example</vt:lpstr>
      <vt:lpstr>AIAD</vt:lpstr>
      <vt:lpstr>AIAD Sharing Dynamics</vt:lpstr>
      <vt:lpstr>AIAD Sequence of Values</vt:lpstr>
      <vt:lpstr>MIMD</vt:lpstr>
      <vt:lpstr>MIMD Sharing Dynamics</vt:lpstr>
      <vt:lpstr>AIMD</vt:lpstr>
      <vt:lpstr>AIMD Sharing Dynamics</vt:lpstr>
      <vt:lpstr>Is MIAD Fair?</vt:lpstr>
      <vt:lpstr>Answer to Why AIMD?</vt:lpstr>
      <vt:lpstr>Any Questions?</vt:lpstr>
      <vt:lpstr>TCP Congestion Control Details</vt:lpstr>
      <vt:lpstr>Implementation</vt:lpstr>
      <vt:lpstr>Event: ACK (new data)</vt:lpstr>
      <vt:lpstr>Event: ACK (new data)</vt:lpstr>
      <vt:lpstr>Event: TimeOut</vt:lpstr>
      <vt:lpstr>Event: dupACK</vt:lpstr>
      <vt:lpstr>Time Diagram</vt:lpstr>
      <vt:lpstr>What is really looks like…</vt:lpstr>
      <vt:lpstr>Components of TCP</vt:lpstr>
      <vt:lpstr>One Final Phase: Fast Recovery</vt:lpstr>
      <vt:lpstr>Example</vt:lpstr>
      <vt:lpstr>Timeline</vt:lpstr>
      <vt:lpstr>Solution: Fast Recovery</vt:lpstr>
      <vt:lpstr>Example</vt:lpstr>
      <vt:lpstr>Timeline</vt:lpstr>
      <vt:lpstr>TCP “Phases”</vt:lpstr>
      <vt:lpstr> TCP State Machine</vt:lpstr>
      <vt:lpstr> TCP State Machine</vt:lpstr>
      <vt:lpstr> TCP State Machine</vt:lpstr>
      <vt:lpstr> TCP State Machine</vt:lpstr>
      <vt:lpstr>Comment from last time</vt:lpstr>
      <vt:lpstr>TCP Flavors </vt:lpstr>
      <vt:lpstr>Interoperability</vt:lpstr>
      <vt:lpstr>Any Questions?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168  Introduction to the Internet: Architecture and Protocols</dc:title>
  <dc:creator>shenker@icsi.berkeley.edu</dc:creator>
  <cp:lastModifiedBy>Scott Shenker</cp:lastModifiedBy>
  <cp:revision>784</cp:revision>
  <cp:lastPrinted>2017-10-31T12:42:13Z</cp:lastPrinted>
  <dcterms:created xsi:type="dcterms:W3CDTF">2015-08-26T13:04:16Z</dcterms:created>
  <dcterms:modified xsi:type="dcterms:W3CDTF">2017-10-31T22:34:29Z</dcterms:modified>
</cp:coreProperties>
</file>