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vml" ContentType="application/vnd.openxmlformats-officedocument.vmlDrawing"/>
  <Default Extension="xls" ContentType="application/vnd.ms-exce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  <p:sldMasterId id="2147483702" r:id="rId2"/>
    <p:sldMasterId id="2147483714" r:id="rId3"/>
    <p:sldMasterId id="2147483726" r:id="rId4"/>
    <p:sldMasterId id="2147483738" r:id="rId5"/>
  </p:sldMasterIdLst>
  <p:notesMasterIdLst>
    <p:notesMasterId r:id="rId100"/>
  </p:notesMasterIdLst>
  <p:handoutMasterIdLst>
    <p:handoutMasterId r:id="rId101"/>
  </p:handoutMasterIdLst>
  <p:sldIdLst>
    <p:sldId id="912" r:id="rId6"/>
    <p:sldId id="793" r:id="rId7"/>
    <p:sldId id="794" r:id="rId8"/>
    <p:sldId id="795" r:id="rId9"/>
    <p:sldId id="907" r:id="rId10"/>
    <p:sldId id="796" r:id="rId11"/>
    <p:sldId id="896" r:id="rId12"/>
    <p:sldId id="898" r:id="rId13"/>
    <p:sldId id="897" r:id="rId14"/>
    <p:sldId id="913" r:id="rId15"/>
    <p:sldId id="918" r:id="rId16"/>
    <p:sldId id="900" r:id="rId17"/>
    <p:sldId id="914" r:id="rId18"/>
    <p:sldId id="915" r:id="rId19"/>
    <p:sldId id="947" r:id="rId20"/>
    <p:sldId id="901" r:id="rId21"/>
    <p:sldId id="916" r:id="rId22"/>
    <p:sldId id="902" r:id="rId23"/>
    <p:sldId id="903" r:id="rId24"/>
    <p:sldId id="904" r:id="rId25"/>
    <p:sldId id="948" r:id="rId26"/>
    <p:sldId id="905" r:id="rId27"/>
    <p:sldId id="939" r:id="rId28"/>
    <p:sldId id="908" r:id="rId29"/>
    <p:sldId id="919" r:id="rId30"/>
    <p:sldId id="910" r:id="rId31"/>
    <p:sldId id="942" r:id="rId32"/>
    <p:sldId id="943" r:id="rId33"/>
    <p:sldId id="920" r:id="rId34"/>
    <p:sldId id="906" r:id="rId35"/>
    <p:sldId id="944" r:id="rId36"/>
    <p:sldId id="949" r:id="rId37"/>
    <p:sldId id="911" r:id="rId38"/>
    <p:sldId id="945" r:id="rId39"/>
    <p:sldId id="821" r:id="rId40"/>
    <p:sldId id="822" r:id="rId41"/>
    <p:sldId id="924" r:id="rId42"/>
    <p:sldId id="925" r:id="rId43"/>
    <p:sldId id="926" r:id="rId44"/>
    <p:sldId id="927" r:id="rId45"/>
    <p:sldId id="928" r:id="rId46"/>
    <p:sldId id="929" r:id="rId47"/>
    <p:sldId id="930" r:id="rId48"/>
    <p:sldId id="931" r:id="rId49"/>
    <p:sldId id="933" r:id="rId50"/>
    <p:sldId id="934" r:id="rId51"/>
    <p:sldId id="935" r:id="rId52"/>
    <p:sldId id="824" r:id="rId53"/>
    <p:sldId id="941" r:id="rId54"/>
    <p:sldId id="825" r:id="rId55"/>
    <p:sldId id="826" r:id="rId56"/>
    <p:sldId id="827" r:id="rId57"/>
    <p:sldId id="828" r:id="rId58"/>
    <p:sldId id="829" r:id="rId59"/>
    <p:sldId id="830" r:id="rId60"/>
    <p:sldId id="831" r:id="rId61"/>
    <p:sldId id="950" r:id="rId62"/>
    <p:sldId id="938" r:id="rId63"/>
    <p:sldId id="853" r:id="rId64"/>
    <p:sldId id="854" r:id="rId65"/>
    <p:sldId id="855" r:id="rId66"/>
    <p:sldId id="856" r:id="rId67"/>
    <p:sldId id="857" r:id="rId68"/>
    <p:sldId id="858" r:id="rId69"/>
    <p:sldId id="859" r:id="rId70"/>
    <p:sldId id="860" r:id="rId71"/>
    <p:sldId id="862" r:id="rId72"/>
    <p:sldId id="863" r:id="rId73"/>
    <p:sldId id="861" r:id="rId74"/>
    <p:sldId id="864" r:id="rId75"/>
    <p:sldId id="865" r:id="rId76"/>
    <p:sldId id="866" r:id="rId77"/>
    <p:sldId id="867" r:id="rId78"/>
    <p:sldId id="868" r:id="rId79"/>
    <p:sldId id="869" r:id="rId80"/>
    <p:sldId id="921" r:id="rId81"/>
    <p:sldId id="875" r:id="rId82"/>
    <p:sldId id="876" r:id="rId83"/>
    <p:sldId id="877" r:id="rId84"/>
    <p:sldId id="878" r:id="rId85"/>
    <p:sldId id="879" r:id="rId86"/>
    <p:sldId id="880" r:id="rId87"/>
    <p:sldId id="881" r:id="rId88"/>
    <p:sldId id="882" r:id="rId89"/>
    <p:sldId id="883" r:id="rId90"/>
    <p:sldId id="884" r:id="rId91"/>
    <p:sldId id="885" r:id="rId92"/>
    <p:sldId id="886" r:id="rId93"/>
    <p:sldId id="887" r:id="rId94"/>
    <p:sldId id="888" r:id="rId95"/>
    <p:sldId id="889" r:id="rId96"/>
    <p:sldId id="890" r:id="rId97"/>
    <p:sldId id="946" r:id="rId98"/>
    <p:sldId id="895" r:id="rId9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800080"/>
    <a:srgbClr val="FF9857"/>
    <a:srgbClr val="FFFF99"/>
    <a:srgbClr val="FFCC99"/>
    <a:srgbClr val="FF3300"/>
    <a:srgbClr val="CCFF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099"/>
    <p:restoredTop sz="86445"/>
  </p:normalViewPr>
  <p:slideViewPr>
    <p:cSldViewPr>
      <p:cViewPr>
        <p:scale>
          <a:sx n="97" d="100"/>
          <a:sy n="97" d="100"/>
        </p:scale>
        <p:origin x="736" y="4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044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2432"/>
    </p:cViewPr>
  </p:sorterViewPr>
  <p:notesViewPr>
    <p:cSldViewPr>
      <p:cViewPr varScale="1">
        <p:scale>
          <a:sx n="80" d="100"/>
          <a:sy n="80" d="100"/>
        </p:scale>
        <p:origin x="-1296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handoutMaster" Target="handoutMasters/handoutMaster1.xml"/><Relationship Id="rId102" Type="http://schemas.openxmlformats.org/officeDocument/2006/relationships/presProps" Target="presProps.xml"/><Relationship Id="rId103" Type="http://schemas.openxmlformats.org/officeDocument/2006/relationships/viewProps" Target="viewProps.xml"/><Relationship Id="rId104" Type="http://schemas.openxmlformats.org/officeDocument/2006/relationships/theme" Target="theme/theme1.xml"/><Relationship Id="rId10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100" Type="http://schemas.openxmlformats.org/officeDocument/2006/relationships/notesMaster" Target="notesMasters/notesMaster1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image" Target="../media/image5.png"/><Relationship Id="rId2" Type="http://schemas.openxmlformats.org/officeDocument/2006/relationships/image" Target="../media/image6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fld id="{B48BE3C3-F760-C44A-B472-7818E133FA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0495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 smtClean="0">
                <a:latin typeface="Times New Roman" charset="0"/>
              </a:defRPr>
            </a:lvl1pPr>
          </a:lstStyle>
          <a:p>
            <a:pPr>
              <a:defRPr/>
            </a:pPr>
            <a:fld id="{8BD814C7-3223-AB4B-93E5-59B823641D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76336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27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completes the list of topics we will cover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1745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1552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hape 893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4" name="Shape 894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sz="2200"/>
          </a:p>
        </p:txBody>
      </p:sp>
    </p:spTree>
    <p:extLst>
      <p:ext uri="{BB962C8B-B14F-4D97-AF65-F5344CB8AC3E}">
        <p14:creationId xmlns:p14="http://schemas.microsoft.com/office/powerpoint/2010/main" val="144185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hape 85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0" name="Shape 853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sz="2200"/>
          </a:p>
        </p:txBody>
      </p:sp>
    </p:spTree>
    <p:extLst>
      <p:ext uri="{BB962C8B-B14F-4D97-AF65-F5344CB8AC3E}">
        <p14:creationId xmlns:p14="http://schemas.microsoft.com/office/powerpoint/2010/main" val="6587823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hape 85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6" name="Shape 853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sz="2200"/>
          </a:p>
        </p:txBody>
      </p:sp>
    </p:spTree>
    <p:extLst>
      <p:ext uri="{BB962C8B-B14F-4D97-AF65-F5344CB8AC3E}">
        <p14:creationId xmlns:p14="http://schemas.microsoft.com/office/powerpoint/2010/main" val="20074492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hape 85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4" name="Shape 853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sz="2200"/>
          </a:p>
        </p:txBody>
      </p:sp>
    </p:spTree>
    <p:extLst>
      <p:ext uri="{BB962C8B-B14F-4D97-AF65-F5344CB8AC3E}">
        <p14:creationId xmlns:p14="http://schemas.microsoft.com/office/powerpoint/2010/main" val="7302778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6493" tIns="43247" rIns="86493" bIns="43247"/>
          <a:lstStyle/>
          <a:p>
            <a:endParaRPr lang="en-US" altLang="en-US"/>
          </a:p>
        </p:txBody>
      </p:sp>
      <p:sp>
        <p:nvSpPr>
          <p:cNvPr id="94211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01675" indent="-269875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081088" indent="-215900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512888" indent="-215900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944688" indent="-215900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401888" indent="-2159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859088" indent="-2159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316288" indent="-2159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773488" indent="-2159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175ADC18-C906-0248-82CB-48ECE99B5C8E}" type="slidenum">
              <a:rPr lang="en-US" altLang="en-US"/>
              <a:pPr>
                <a:spcBef>
                  <a:spcPct val="0"/>
                </a:spcBef>
              </a:pPr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6384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hape 126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8" name="Shape 1263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sz="2200"/>
          </a:p>
        </p:txBody>
      </p:sp>
    </p:spTree>
    <p:extLst>
      <p:ext uri="{BB962C8B-B14F-4D97-AF65-F5344CB8AC3E}">
        <p14:creationId xmlns:p14="http://schemas.microsoft.com/office/powerpoint/2010/main" val="539422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hape 1274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6" name="Shape 1275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sz="2200"/>
          </a:p>
        </p:txBody>
      </p:sp>
    </p:spTree>
    <p:extLst>
      <p:ext uri="{BB962C8B-B14F-4D97-AF65-F5344CB8AC3E}">
        <p14:creationId xmlns:p14="http://schemas.microsoft.com/office/powerpoint/2010/main" val="895338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6493" tIns="43247" rIns="86493" bIns="43247"/>
          <a:lstStyle/>
          <a:p>
            <a:endParaRPr lang="en-US" altLang="en-US"/>
          </a:p>
        </p:txBody>
      </p:sp>
      <p:sp>
        <p:nvSpPr>
          <p:cNvPr id="12083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01675" indent="-269875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081088" indent="-215900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512888" indent="-215900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944688" indent="-215900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401888" indent="-2159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859088" indent="-2159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316288" indent="-2159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773488" indent="-2159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02A04EBA-238C-144B-91BE-4B4D73ABC29C}" type="slidenum">
              <a:rPr lang="en-US" altLang="en-US"/>
              <a:pPr>
                <a:spcBef>
                  <a:spcPct val="0"/>
                </a:spcBef>
              </a:pPr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3804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hape 26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4" name="Shape 262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sz="2200"/>
          </a:p>
        </p:txBody>
      </p:sp>
    </p:spTree>
    <p:extLst>
      <p:ext uri="{BB962C8B-B14F-4D97-AF65-F5344CB8AC3E}">
        <p14:creationId xmlns:p14="http://schemas.microsoft.com/office/powerpoint/2010/main" val="17395897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Shape 126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6" name="Shape 1263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sz="2200"/>
          </a:p>
        </p:txBody>
      </p:sp>
    </p:spTree>
    <p:extLst>
      <p:ext uri="{BB962C8B-B14F-4D97-AF65-F5344CB8AC3E}">
        <p14:creationId xmlns:p14="http://schemas.microsoft.com/office/powerpoint/2010/main" val="15703765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Shape 126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4" name="Shape 1263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sz="2200"/>
          </a:p>
        </p:txBody>
      </p:sp>
    </p:spTree>
    <p:extLst>
      <p:ext uri="{BB962C8B-B14F-4D97-AF65-F5344CB8AC3E}">
        <p14:creationId xmlns:p14="http://schemas.microsoft.com/office/powerpoint/2010/main" val="13389956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6493" tIns="43247" rIns="86493" bIns="43247"/>
          <a:lstStyle/>
          <a:p>
            <a:endParaRPr lang="en-US" altLang="en-US"/>
          </a:p>
        </p:txBody>
      </p:sp>
      <p:sp>
        <p:nvSpPr>
          <p:cNvPr id="12083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01675" indent="-269875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081088" indent="-215900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512888" indent="-215900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944688" indent="-215900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401888" indent="-2159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859088" indent="-2159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316288" indent="-2159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773488" indent="-2159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02A04EBA-238C-144B-91BE-4B4D73ABC29C}" type="slidenum">
              <a:rPr lang="en-US" altLang="en-US"/>
              <a:pPr>
                <a:spcBef>
                  <a:spcPct val="0"/>
                </a:spcBef>
              </a:pPr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6447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F7BC6-A6E1-CB43-A9F4-FD0222E2649D}" type="slidenum">
              <a:rPr lang="en-US" altLang="en-US" smtClean="0"/>
              <a:pPr>
                <a:defRPr/>
              </a:pPr>
              <a:t>55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45594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69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36963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70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4106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hape 26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2" name="Shape 262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716904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hape 19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4" name="Shape 193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sz="2300"/>
          </a:p>
        </p:txBody>
      </p:sp>
    </p:spTree>
    <p:extLst>
      <p:ext uri="{BB962C8B-B14F-4D97-AF65-F5344CB8AC3E}">
        <p14:creationId xmlns:p14="http://schemas.microsoft.com/office/powerpoint/2010/main" val="345519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6906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hape 19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4" name="Shape 193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sz="2300"/>
          </a:p>
        </p:txBody>
      </p:sp>
    </p:spTree>
    <p:extLst>
      <p:ext uri="{BB962C8B-B14F-4D97-AF65-F5344CB8AC3E}">
        <p14:creationId xmlns:p14="http://schemas.microsoft.com/office/powerpoint/2010/main" val="1416418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hape 19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4" name="Shape 193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sz="2300"/>
          </a:p>
        </p:txBody>
      </p:sp>
    </p:spTree>
    <p:extLst>
      <p:ext uri="{BB962C8B-B14F-4D97-AF65-F5344CB8AC3E}">
        <p14:creationId xmlns:p14="http://schemas.microsoft.com/office/powerpoint/2010/main" val="438345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2952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1845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82788-C7CE-9044-87D5-275ACBF260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130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C1565-3E36-7B4A-B50F-E3686F8F96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547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9ECEF-3851-E64E-9465-C326272ABD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146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82788-C7CE-9044-87D5-275ACBF26035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D96B3-034F-0E44-B7B5-FAB526374CD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C2CCC-6E69-BC47-A41A-7A10A3BF14B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BB04E-45F0-884C-AC41-9D9048442690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4C743-DB08-0142-BD41-3437DE85F9B2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F5061-46DE-5F40-8717-B0C451628FE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A8D3D-8FC4-F943-8A10-AC38D0F8C23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3B812-F004-4944-A80B-EFB1BB9F1009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D96B3-034F-0E44-B7B5-FAB526374C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10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78A81-BDE1-0645-BE0C-CE688D8C5CE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C1565-3E36-7B4A-B50F-E3686F8F960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9ECEF-3851-E64E-9465-C326272ABD2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82788-C7CE-9044-87D5-275ACBF26035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D96B3-034F-0E44-B7B5-FAB526374CD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C2CCC-6E69-BC47-A41A-7A10A3BF14B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BB04E-45F0-884C-AC41-9D9048442690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4C743-DB08-0142-BD41-3437DE85F9B2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F5061-46DE-5F40-8717-B0C451628FE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A8D3D-8FC4-F943-8A10-AC38D0F8C23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C2CCC-6E69-BC47-A41A-7A10A3BF14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62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3B812-F004-4944-A80B-EFB1BB9F1009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78A81-BDE1-0645-BE0C-CE688D8C5CE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C1565-3E36-7B4A-B50F-E3686F8F960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9ECEF-3851-E64E-9465-C326272ABD2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82788-C7CE-9044-87D5-275ACBF26035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D96B3-034F-0E44-B7B5-FAB526374CD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C2CCC-6E69-BC47-A41A-7A10A3BF14B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BB04E-45F0-884C-AC41-9D9048442690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4C743-DB08-0142-BD41-3437DE85F9B2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F5061-46DE-5F40-8717-B0C451628FE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BB04E-45F0-884C-AC41-9D90484426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197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A8D3D-8FC4-F943-8A10-AC38D0F8C23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3B812-F004-4944-A80B-EFB1BB9F1009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78A81-BDE1-0645-BE0C-CE688D8C5CE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C1565-3E36-7B4A-B50F-E3686F8F960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9ECEF-3851-E64E-9465-C326272ABD2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82788-C7CE-9044-87D5-275ACBF26035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D96B3-034F-0E44-B7B5-FAB526374CD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C2CCC-6E69-BC47-A41A-7A10A3BF14B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BB04E-45F0-884C-AC41-9D9048442690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4C743-DB08-0142-BD41-3437DE85F9B2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4C743-DB08-0142-BD41-3437DE85F9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22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F5061-46DE-5F40-8717-B0C451628FE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A8D3D-8FC4-F943-8A10-AC38D0F8C23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3B812-F004-4944-A80B-EFB1BB9F1009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78A81-BDE1-0645-BE0C-CE688D8C5CE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C1565-3E36-7B4A-B50F-E3686F8F960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9ECEF-3851-E64E-9465-C326272ABD2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F5061-46DE-5F40-8717-B0C451628F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578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A8D3D-8FC4-F943-8A10-AC38D0F8C2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897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3B812-F004-4944-A80B-EFB1BB9F10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31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78A81-BDE1-0645-BE0C-CE688D8C5C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19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22238"/>
            <a:ext cx="91440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01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 smtClean="0">
                <a:latin typeface="Arial" charset="0"/>
              </a:defRPr>
            </a:lvl1pPr>
          </a:lstStyle>
          <a:p>
            <a:pPr>
              <a:defRPr/>
            </a:pPr>
            <a:fld id="{0435BEAC-A497-874B-A146-DD514129D7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22238"/>
            <a:ext cx="91440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01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01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01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 smtClean="0">
                <a:latin typeface="Arial" charset="0"/>
              </a:defRPr>
            </a:lvl1pPr>
          </a:lstStyle>
          <a:p>
            <a:pPr>
              <a:defRPr/>
            </a:pPr>
            <a:fld id="{0435BEAC-A497-874B-A146-DD514129D719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371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22238"/>
            <a:ext cx="91440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01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01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01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 smtClean="0">
                <a:latin typeface="Arial" charset="0"/>
              </a:defRPr>
            </a:lvl1pPr>
          </a:lstStyle>
          <a:p>
            <a:pPr>
              <a:defRPr/>
            </a:pPr>
            <a:fld id="{0435BEAC-A497-874B-A146-DD514129D719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820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22238"/>
            <a:ext cx="91440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01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01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01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 smtClean="0">
                <a:latin typeface="Arial" charset="0"/>
              </a:defRPr>
            </a:lvl1pPr>
          </a:lstStyle>
          <a:p>
            <a:pPr>
              <a:defRPr/>
            </a:pPr>
            <a:fld id="{0435BEAC-A497-874B-A146-DD514129D719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177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22238"/>
            <a:ext cx="91440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01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01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01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 smtClean="0">
                <a:latin typeface="Arial" charset="0"/>
              </a:defRPr>
            </a:lvl1pPr>
          </a:lstStyle>
          <a:p>
            <a:pPr>
              <a:defRPr/>
            </a:pPr>
            <a:fld id="{0435BEAC-A497-874B-A146-DD514129D719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948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1.xls"/><Relationship Id="rId4" Type="http://schemas.openxmlformats.org/officeDocument/2006/relationships/image" Target="../media/image5.png"/><Relationship Id="rId5" Type="http://schemas.openxmlformats.org/officeDocument/2006/relationships/oleObject" Target="../embeddings/Microsoft_Excel_97_-_2004_Worksheet2.xls"/><Relationship Id="rId6" Type="http://schemas.openxmlformats.org/officeDocument/2006/relationships/image" Target="../media/image6.png"/><Relationship Id="rId7" Type="http://schemas.openxmlformats.org/officeDocument/2006/relationships/oleObject" Target="../embeddings/Microsoft_Excel_97_-_2004_Worksheet3.xls"/><Relationship Id="rId8" Type="http://schemas.openxmlformats.org/officeDocument/2006/relationships/image" Target="../media/image7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4.xls"/><Relationship Id="rId4" Type="http://schemas.openxmlformats.org/officeDocument/2006/relationships/image" Target="../media/image5.png"/><Relationship Id="rId5" Type="http://schemas.openxmlformats.org/officeDocument/2006/relationships/oleObject" Target="../embeddings/Microsoft_Excel_97_-_2004_Worksheet5.xls"/><Relationship Id="rId6" Type="http://schemas.openxmlformats.org/officeDocument/2006/relationships/image" Target="../media/image6.png"/><Relationship Id="rId7" Type="http://schemas.openxmlformats.org/officeDocument/2006/relationships/oleObject" Target="../embeddings/Microsoft_Excel_97_-_2004_Worksheet6.xls"/><Relationship Id="rId8" Type="http://schemas.openxmlformats.org/officeDocument/2006/relationships/image" Target="../media/image7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Microsoft_Excel_97_-_2004_Worksheet11.xls"/><Relationship Id="rId12" Type="http://schemas.openxmlformats.org/officeDocument/2006/relationships/image" Target="../media/image9.png"/><Relationship Id="rId13" Type="http://schemas.openxmlformats.org/officeDocument/2006/relationships/oleObject" Target="../embeddings/Microsoft_Excel_97_-_2004_Worksheet12.xls"/><Relationship Id="rId14" Type="http://schemas.openxmlformats.org/officeDocument/2006/relationships/image" Target="../media/image10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xcel_97_-_2004_Worksheet7.xls"/><Relationship Id="rId4" Type="http://schemas.openxmlformats.org/officeDocument/2006/relationships/image" Target="../media/image5.png"/><Relationship Id="rId5" Type="http://schemas.openxmlformats.org/officeDocument/2006/relationships/oleObject" Target="../embeddings/Microsoft_Excel_97_-_2004_Worksheet8.xls"/><Relationship Id="rId6" Type="http://schemas.openxmlformats.org/officeDocument/2006/relationships/image" Target="../media/image6.png"/><Relationship Id="rId7" Type="http://schemas.openxmlformats.org/officeDocument/2006/relationships/oleObject" Target="../embeddings/Microsoft_Excel_97_-_2004_Worksheet9.xls"/><Relationship Id="rId8" Type="http://schemas.openxmlformats.org/officeDocument/2006/relationships/image" Target="../media/image7.png"/><Relationship Id="rId9" Type="http://schemas.openxmlformats.org/officeDocument/2006/relationships/oleObject" Target="../embeddings/Microsoft_Excel_97_-_2004_Worksheet10.xls"/><Relationship Id="rId10" Type="http://schemas.openxmlformats.org/officeDocument/2006/relationships/image" Target="../media/image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13.xls"/><Relationship Id="rId4" Type="http://schemas.openxmlformats.org/officeDocument/2006/relationships/image" Target="../media/image7.png"/><Relationship Id="rId5" Type="http://schemas.openxmlformats.org/officeDocument/2006/relationships/oleObject" Target="../embeddings/Microsoft_Excel_97_-_2004_Worksheet14.xls"/><Relationship Id="rId6" Type="http://schemas.openxmlformats.org/officeDocument/2006/relationships/image" Target="../media/image5.png"/><Relationship Id="rId7" Type="http://schemas.openxmlformats.org/officeDocument/2006/relationships/oleObject" Target="../embeddings/Microsoft_Excel_97_-_2004_Worksheet15.xls"/><Relationship Id="rId8" Type="http://schemas.openxmlformats.org/officeDocument/2006/relationships/image" Target="../media/image6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smtClean="0"/>
              <a:t>CS 168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</a:t>
            </a:r>
            <a:r>
              <a:rPr lang="en-US" altLang="en-US" dirty="0" smtClean="0"/>
              <a:t>How the Internet Works</a:t>
            </a:r>
            <a:endParaRPr lang="en-US" altLang="en-US" dirty="0"/>
          </a:p>
        </p:txBody>
      </p:sp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Fall </a:t>
            </a:r>
            <a:r>
              <a:rPr lang="en-US" altLang="en-US" dirty="0" smtClean="0">
                <a:solidFill>
                  <a:srgbClr val="660066"/>
                </a:solidFill>
              </a:rPr>
              <a:t>2017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Scott </a:t>
            </a:r>
            <a:r>
              <a:rPr lang="en-US" altLang="en-US" dirty="0" smtClean="0">
                <a:solidFill>
                  <a:srgbClr val="660066"/>
                </a:solidFill>
              </a:rPr>
              <a:t>Shenker</a:t>
            </a:r>
          </a:p>
          <a:p>
            <a:pPr eaLnBrk="1" hangingPunct="1"/>
            <a:r>
              <a:rPr lang="en-US" altLang="en-US" u="sng" dirty="0" smtClean="0">
                <a:solidFill>
                  <a:srgbClr val="660066"/>
                </a:solidFill>
              </a:rPr>
              <a:t>CS168.io</a:t>
            </a:r>
            <a:endParaRPr lang="en-US" altLang="en-US" u="sng" dirty="0">
              <a:solidFill>
                <a:srgbClr val="660066"/>
              </a:solidFill>
            </a:endParaRPr>
          </a:p>
          <a:p>
            <a:pPr eaLnBrk="1" hangingPunct="1"/>
            <a:endParaRPr lang="en-US" altLang="en-US" dirty="0">
              <a:solidFill>
                <a:srgbClr val="660066"/>
              </a:solidFill>
            </a:endParaRPr>
          </a:p>
        </p:txBody>
      </p:sp>
      <p:sp>
        <p:nvSpPr>
          <p:cNvPr id="1638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2C38D374-E50A-2840-9D66-740E093B59C9}" type="slidenum">
              <a:rPr lang="en-US" altLang="en-US" sz="1000" b="0">
                <a:latin typeface="Arial" charset="0"/>
              </a:rPr>
              <a:pPr/>
              <a:t>1</a:t>
            </a:fld>
            <a:endParaRPr lang="en-US" altLang="en-US" sz="1000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7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 vs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</a:t>
            </a:r>
            <a:r>
              <a:rPr lang="en-US" b="1" dirty="0"/>
              <a:t>address</a:t>
            </a:r>
            <a:r>
              <a:rPr lang="en-US" dirty="0"/>
              <a:t>: where host is located</a:t>
            </a:r>
          </a:p>
          <a:p>
            <a:pPr lvl="4"/>
            <a:endParaRPr lang="en-US" dirty="0"/>
          </a:p>
          <a:p>
            <a:r>
              <a:rPr lang="en-US" dirty="0"/>
              <a:t>Network </a:t>
            </a:r>
            <a:r>
              <a:rPr lang="en-US" b="1" dirty="0"/>
              <a:t>name</a:t>
            </a:r>
            <a:r>
              <a:rPr lang="en-US" dirty="0"/>
              <a:t>: which host it is</a:t>
            </a:r>
          </a:p>
          <a:p>
            <a:pPr lvl="4"/>
            <a:endParaRPr lang="en-US" dirty="0"/>
          </a:p>
          <a:p>
            <a:r>
              <a:rPr lang="en-US" dirty="0"/>
              <a:t>When you move server to new building</a:t>
            </a:r>
          </a:p>
          <a:p>
            <a:pPr lvl="1"/>
            <a:r>
              <a:rPr lang="en-US" dirty="0"/>
              <a:t>Name doesn’t change</a:t>
            </a:r>
          </a:p>
          <a:p>
            <a:pPr lvl="1"/>
            <a:r>
              <a:rPr lang="en-US" dirty="0"/>
              <a:t>But address </a:t>
            </a:r>
            <a:r>
              <a:rPr lang="en-US" dirty="0" smtClean="0"/>
              <a:t>does change</a:t>
            </a:r>
            <a:endParaRPr lang="en-US" dirty="0" smtClean="0"/>
          </a:p>
          <a:p>
            <a:pPr lvl="5"/>
            <a:endParaRPr lang="en-US" dirty="0" smtClean="0"/>
          </a:p>
          <a:p>
            <a:r>
              <a:rPr lang="en-US" dirty="0" smtClean="0"/>
              <a:t>Same thing with your own name and address!</a:t>
            </a:r>
          </a:p>
          <a:p>
            <a:pPr lvl="3"/>
            <a:endParaRPr lang="en-US" dirty="0"/>
          </a:p>
          <a:p>
            <a:r>
              <a:rPr lang="en-US" i="1" dirty="0" smtClean="0"/>
              <a:t>Let’s get back to packet delivery</a:t>
            </a:r>
            <a:r>
              <a:rPr lang="is-IS" i="1" dirty="0" smtClean="0"/>
              <a:t>….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938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4FB79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4FB79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4FB79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7652" name="Shape 152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653" name="Shape 153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654" name="Shape 154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/>
          <a:p>
            <a:pPr algn="ctr"/>
            <a:r>
              <a:rPr lang="en-US" dirty="0" smtClean="0"/>
              <a:t>Packets Must Be Sent Along Path</a:t>
            </a:r>
            <a:endParaRPr lang="en-US" dirty="0"/>
          </a:p>
        </p:txBody>
      </p:sp>
      <p:sp>
        <p:nvSpPr>
          <p:cNvPr id="27655" name="Shape 15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B5CA18-91B1-0F41-B529-EFFCC86B5D12}" type="slidenum">
              <a:rPr lang="en-US" altLang="en-US" sz="1000">
                <a:solidFill>
                  <a:srgbClr val="91919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000">
              <a:solidFill>
                <a:srgbClr val="919191"/>
              </a:solidFill>
            </a:endParaRPr>
          </a:p>
        </p:txBody>
      </p:sp>
      <p:sp>
        <p:nvSpPr>
          <p:cNvPr id="27656" name="Shape 156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657" name="Shape 157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658" name="Shape 158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9" name="Shape 159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7662" name="Shape 162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663" name="Shape 163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4" name="Shape 164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7666" name="Shape 166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7" name="Shape 167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7668" name="Shape 168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669" name="Shape 169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70" name="Shape 170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7672" name="Shape 172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73" name="Shape 173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7676" name="Shape 176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677" name="Shape 177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678" name="Shape 178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679" name="Shape 179"/>
          <p:cNvSpPr>
            <a:spLocks noChangeArrowheads="1"/>
          </p:cNvSpPr>
          <p:nvPr/>
        </p:nvSpPr>
        <p:spPr bwMode="auto">
          <a:xfrm>
            <a:off x="276225" y="3694113"/>
            <a:ext cx="20891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000" b="0">
                <a:solidFill>
                  <a:srgbClr val="3366FF"/>
                </a:solidFill>
                <a:sym typeface="Calibri" charset="0"/>
              </a:rPr>
              <a:t>end-system</a:t>
            </a:r>
          </a:p>
        </p:txBody>
      </p:sp>
      <p:sp>
        <p:nvSpPr>
          <p:cNvPr id="27680" name="Shape 180"/>
          <p:cNvSpPr>
            <a:spLocks noChangeArrowheads="1"/>
          </p:cNvSpPr>
          <p:nvPr/>
        </p:nvSpPr>
        <p:spPr bwMode="auto">
          <a:xfrm>
            <a:off x="5683250" y="3640138"/>
            <a:ext cx="11414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000" b="0">
                <a:solidFill>
                  <a:srgbClr val="000000"/>
                </a:solidFill>
                <a:sym typeface="Calibri" charset="0"/>
              </a:rPr>
              <a:t>switch</a:t>
            </a:r>
          </a:p>
        </p:txBody>
      </p:sp>
      <p:sp>
        <p:nvSpPr>
          <p:cNvPr id="27681" name="Shape 181"/>
          <p:cNvSpPr>
            <a:spLocks noChangeArrowheads="1"/>
          </p:cNvSpPr>
          <p:nvPr/>
        </p:nvSpPr>
        <p:spPr bwMode="auto">
          <a:xfrm>
            <a:off x="4017963" y="2139950"/>
            <a:ext cx="64928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000" b="0">
                <a:solidFill>
                  <a:schemeClr val="bg2"/>
                </a:solidFill>
                <a:sym typeface="Calibri" charset="0"/>
              </a:rPr>
              <a:t>link</a:t>
            </a:r>
          </a:p>
        </p:txBody>
      </p:sp>
      <p:sp>
        <p:nvSpPr>
          <p:cNvPr id="182" name="Shape 182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1241425" y="4062413"/>
            <a:ext cx="357188" cy="777875"/>
          </a:xfrm>
          <a:prstGeom prst="rect">
            <a:avLst/>
          </a:prstGeom>
          <a:solidFill>
            <a:srgbClr val="00009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6" name="Shape 186"/>
          <p:cNvSpPr>
            <a:spLocks noChangeArrowheads="1"/>
          </p:cNvSpPr>
          <p:nvPr/>
        </p:nvSpPr>
        <p:spPr bwMode="auto">
          <a:xfrm>
            <a:off x="166688" y="4724400"/>
            <a:ext cx="12049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000" b="0">
                <a:solidFill>
                  <a:srgbClr val="000090"/>
                </a:solidFill>
                <a:sym typeface="Calibri" charset="0"/>
              </a:rPr>
              <a:t>packet</a:t>
            </a:r>
          </a:p>
        </p:txBody>
      </p:sp>
      <p:sp>
        <p:nvSpPr>
          <p:cNvPr id="187" name="Shape 187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pic>
        <p:nvPicPr>
          <p:cNvPr id="188" name="Picture 18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050" y="3552825"/>
            <a:ext cx="6135688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0" name="Shape 190"/>
          <p:cNvSpPr>
            <a:spLocks noChangeArrowheads="1"/>
          </p:cNvSpPr>
          <p:nvPr/>
        </p:nvSpPr>
        <p:spPr bwMode="auto">
          <a:xfrm>
            <a:off x="4149725" y="3960813"/>
            <a:ext cx="820738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000" b="0">
                <a:solidFill>
                  <a:srgbClr val="660066"/>
                </a:solidFill>
                <a:sym typeface="Calibri" charset="0"/>
              </a:rPr>
              <a:t>path</a:t>
            </a:r>
          </a:p>
        </p:txBody>
      </p:sp>
    </p:spTree>
    <p:extLst>
      <p:ext uri="{BB962C8B-B14F-4D97-AF65-F5344CB8AC3E}">
        <p14:creationId xmlns:p14="http://schemas.microsoft.com/office/powerpoint/2010/main" val="150378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Challenge #1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Route</a:t>
            </a:r>
            <a:r>
              <a:rPr lang="en-US" dirty="0" smtClean="0"/>
              <a:t> packets through network to destination</a:t>
            </a:r>
          </a:p>
          <a:p>
            <a:endParaRPr lang="en-US" dirty="0" smtClean="0"/>
          </a:p>
          <a:p>
            <a:r>
              <a:rPr lang="en-US" i="1" dirty="0"/>
              <a:t>Given destination address, how does each switch/router forward packets so that packet reaches destination?</a:t>
            </a:r>
          </a:p>
          <a:p>
            <a:endParaRPr lang="en-US" dirty="0"/>
          </a:p>
          <a:p>
            <a:r>
              <a:rPr lang="en-US" dirty="0" smtClean="0"/>
              <a:t>When a packet arrives at a router, the </a:t>
            </a:r>
            <a:r>
              <a:rPr lang="en-US" b="1" dirty="0" smtClean="0"/>
              <a:t>routing</a:t>
            </a:r>
            <a:r>
              <a:rPr lang="en-US" dirty="0" smtClean="0"/>
              <a:t> </a:t>
            </a:r>
            <a:r>
              <a:rPr lang="en-US" b="1" dirty="0" smtClean="0"/>
              <a:t>table</a:t>
            </a:r>
            <a:r>
              <a:rPr lang="en-US" dirty="0" smtClean="0"/>
              <a:t> determines which outgoing link the packet is sent on</a:t>
            </a:r>
          </a:p>
          <a:p>
            <a:pPr lvl="1"/>
            <a:r>
              <a:rPr lang="en-US" dirty="0" smtClean="0"/>
              <a:t>Outgoing link is often referred to as a </a:t>
            </a:r>
            <a:r>
              <a:rPr lang="en-US" b="1" dirty="0" smtClean="0"/>
              <a:t>port</a:t>
            </a:r>
          </a:p>
          <a:p>
            <a:pPr lvl="1"/>
            <a:r>
              <a:rPr lang="en-US" dirty="0" smtClean="0"/>
              <a:t>The word port has two meanings in this lecture (later)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DF5061-46DE-5F40-8717-B0C451628FED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507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Protocols (Conceptually)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algorithm run between routers</a:t>
            </a:r>
          </a:p>
          <a:p>
            <a:pPr lvl="4"/>
            <a:endParaRPr lang="en-US" dirty="0"/>
          </a:p>
          <a:p>
            <a:r>
              <a:rPr lang="en-US" dirty="0" smtClean="0"/>
              <a:t>Gather information about the network topology</a:t>
            </a:r>
          </a:p>
          <a:p>
            <a:pPr lvl="4"/>
            <a:endParaRPr lang="en-US" dirty="0"/>
          </a:p>
          <a:p>
            <a:r>
              <a:rPr lang="en-US" dirty="0" smtClean="0"/>
              <a:t>Compute paths through that topology</a:t>
            </a:r>
          </a:p>
          <a:p>
            <a:pPr lvl="4"/>
            <a:endParaRPr lang="en-US" dirty="0"/>
          </a:p>
          <a:p>
            <a:r>
              <a:rPr lang="en-US" dirty="0" smtClean="0"/>
              <a:t>Store forwarding information in each router:</a:t>
            </a:r>
          </a:p>
          <a:p>
            <a:pPr lvl="1"/>
            <a:r>
              <a:rPr lang="en-US" dirty="0" smtClean="0"/>
              <a:t>If packet is destined for X, send out this port</a:t>
            </a:r>
          </a:p>
          <a:p>
            <a:pPr lvl="1"/>
            <a:r>
              <a:rPr lang="en-US" dirty="0" smtClean="0"/>
              <a:t>If packet is destined for Y, send out that port</a:t>
            </a:r>
          </a:p>
          <a:p>
            <a:pPr lvl="1"/>
            <a:r>
              <a:rPr lang="is-IS" dirty="0" smtClean="0"/>
              <a:t>…</a:t>
            </a:r>
          </a:p>
          <a:p>
            <a:pPr lvl="5"/>
            <a:endParaRPr lang="is-IS" dirty="0"/>
          </a:p>
          <a:p>
            <a:r>
              <a:rPr lang="is-IS" dirty="0" smtClean="0"/>
              <a:t>We call this a </a:t>
            </a:r>
            <a:r>
              <a:rPr lang="is-IS" b="1" dirty="0" smtClean="0"/>
              <a:t>routing table</a:t>
            </a:r>
            <a:endParaRPr lang="en-US" b="1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801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Plane vs Data Plane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Control plane</a:t>
            </a:r>
            <a:r>
              <a:rPr lang="en-US" dirty="0" smtClean="0"/>
              <a:t>: mechanisms used to compute routing tables (and other forwarding information)</a:t>
            </a:r>
          </a:p>
          <a:p>
            <a:pPr lvl="1"/>
            <a:r>
              <a:rPr lang="en-US" dirty="0" smtClean="0"/>
              <a:t>Inherently global: must know topology to compute</a:t>
            </a:r>
          </a:p>
          <a:p>
            <a:pPr lvl="1"/>
            <a:r>
              <a:rPr lang="en-US" i="1" dirty="0" smtClean="0"/>
              <a:t>Routing algorithm is part of the control plane</a:t>
            </a:r>
          </a:p>
          <a:p>
            <a:pPr lvl="1"/>
            <a:r>
              <a:rPr lang="en-US" b="1" dirty="0" smtClean="0"/>
              <a:t>Time scale: per network event</a:t>
            </a:r>
          </a:p>
          <a:p>
            <a:endParaRPr lang="en-US" dirty="0"/>
          </a:p>
          <a:p>
            <a:r>
              <a:rPr lang="en-US" b="1" dirty="0" smtClean="0"/>
              <a:t>Data plane</a:t>
            </a:r>
            <a:r>
              <a:rPr lang="en-US" dirty="0" smtClean="0"/>
              <a:t>: using those tables to actually forward packets</a:t>
            </a:r>
          </a:p>
          <a:p>
            <a:pPr lvl="1"/>
            <a:r>
              <a:rPr lang="en-US" dirty="0" smtClean="0"/>
              <a:t>Inherently local: depends only on arriving packet and local routing table</a:t>
            </a:r>
          </a:p>
          <a:p>
            <a:pPr lvl="1"/>
            <a:r>
              <a:rPr lang="en-US" i="1" dirty="0" smtClean="0"/>
              <a:t>Forwarding mechanism is part of data plane</a:t>
            </a:r>
          </a:p>
          <a:p>
            <a:pPr lvl="1"/>
            <a:r>
              <a:rPr lang="en-US" b="1" dirty="0" smtClean="0"/>
              <a:t>Time scale: per packet arrival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223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7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Challenge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deliver packets </a:t>
            </a:r>
            <a:r>
              <a:rPr lang="en-US" b="1" dirty="0" smtClean="0"/>
              <a:t>reliably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Packets can be dropped along the way</a:t>
            </a:r>
          </a:p>
          <a:p>
            <a:pPr lvl="1"/>
            <a:r>
              <a:rPr lang="en-US" dirty="0" smtClean="0"/>
              <a:t>Buffers in router can overflow</a:t>
            </a:r>
          </a:p>
          <a:p>
            <a:pPr lvl="1"/>
            <a:r>
              <a:rPr lang="en-US" dirty="0" smtClean="0"/>
              <a:t>Routers can crash while buffering packets</a:t>
            </a:r>
          </a:p>
          <a:p>
            <a:pPr lvl="1"/>
            <a:r>
              <a:rPr lang="en-US" dirty="0" smtClean="0"/>
              <a:t>Links can garble packets</a:t>
            </a:r>
          </a:p>
          <a:p>
            <a:pPr lvl="1"/>
            <a:endParaRPr lang="en-US" dirty="0"/>
          </a:p>
          <a:p>
            <a:r>
              <a:rPr lang="en-US" i="1" dirty="0" smtClean="0"/>
              <a:t>How do you make sure packets arrive safely on an unreliable network?</a:t>
            </a:r>
          </a:p>
          <a:p>
            <a:pPr lvl="1"/>
            <a:r>
              <a:rPr lang="en-US" dirty="0" smtClean="0"/>
              <a:t>Or at least know if they are </a:t>
            </a:r>
            <a:r>
              <a:rPr lang="en-US" dirty="0" smtClean="0"/>
              <a:t>delivered</a:t>
            </a:r>
            <a:r>
              <a:rPr lang="is-IS" dirty="0" smtClean="0"/>
              <a:t>….</a:t>
            </a:r>
          </a:p>
          <a:p>
            <a:pPr lvl="1"/>
            <a:r>
              <a:rPr lang="is-IS" i="1" dirty="0" smtClean="0"/>
              <a:t>Want no false positives, and high chance of success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330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Questions about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is responsible for this? </a:t>
            </a:r>
            <a:r>
              <a:rPr lang="en-US" i="1" dirty="0" smtClean="0"/>
              <a:t>(architecture)</a:t>
            </a:r>
          </a:p>
          <a:p>
            <a:pPr lvl="1"/>
            <a:r>
              <a:rPr lang="en-US" dirty="0" smtClean="0"/>
              <a:t>Network?</a:t>
            </a:r>
          </a:p>
          <a:p>
            <a:pPr lvl="1"/>
            <a:r>
              <a:rPr lang="en-US" dirty="0" smtClean="0"/>
              <a:t>Host?</a:t>
            </a:r>
          </a:p>
          <a:p>
            <a:pPr lvl="1"/>
            <a:endParaRPr lang="en-US" dirty="0"/>
          </a:p>
          <a:p>
            <a:r>
              <a:rPr lang="en-US" dirty="0" smtClean="0"/>
              <a:t>How is it implemented? </a:t>
            </a:r>
            <a:r>
              <a:rPr lang="en-US" i="1" dirty="0" smtClean="0"/>
              <a:t>(engineering)</a:t>
            </a:r>
          </a:p>
          <a:p>
            <a:endParaRPr lang="en-US" i="1" dirty="0"/>
          </a:p>
          <a:p>
            <a:r>
              <a:rPr lang="en-US" i="1" dirty="0" smtClean="0"/>
              <a:t>We will consider both perspectives</a:t>
            </a:r>
            <a:r>
              <a:rPr lang="is-IS" i="1" dirty="0" smtClean="0"/>
              <a:t>….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24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Important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Routing with autonomous control</a:t>
            </a:r>
          </a:p>
          <a:p>
            <a:pPr lvl="1"/>
            <a:r>
              <a:rPr lang="en-US" dirty="0" smtClean="0"/>
              <a:t>Internet is comprised of many different ISPs</a:t>
            </a:r>
          </a:p>
          <a:p>
            <a:pPr lvl="1"/>
            <a:r>
              <a:rPr lang="en-US" dirty="0" smtClean="0"/>
              <a:t>More generally called Autonomous Systems (</a:t>
            </a:r>
            <a:r>
              <a:rPr lang="en-US" dirty="0" err="1" smtClean="0"/>
              <a:t>ASes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They each get to make their own decisions about how to do routing</a:t>
            </a:r>
          </a:p>
          <a:p>
            <a:pPr lvl="1"/>
            <a:r>
              <a:rPr lang="en-US" i="1" dirty="0" smtClean="0"/>
              <a:t>How can you make sure that these independent decisions result in usable end-to-end routes?</a:t>
            </a:r>
          </a:p>
          <a:p>
            <a:pPr lvl="7"/>
            <a:endParaRPr lang="en-US" dirty="0"/>
          </a:p>
          <a:p>
            <a:r>
              <a:rPr lang="en-US" dirty="0" smtClean="0"/>
              <a:t>Congestion control</a:t>
            </a:r>
          </a:p>
          <a:p>
            <a:pPr lvl="1"/>
            <a:r>
              <a:rPr lang="en-US" dirty="0" smtClean="0"/>
              <a:t>Hosts on the Internet independently decide at what rate they will send packets</a:t>
            </a:r>
          </a:p>
          <a:p>
            <a:pPr lvl="1"/>
            <a:r>
              <a:rPr lang="en-US" i="1" dirty="0" smtClean="0"/>
              <a:t>How can you make sure that these independent decisions don’t overload various links?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983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Challenges Have </a:t>
            </a:r>
            <a:r>
              <a:rPr lang="en-US" dirty="0" smtClean="0"/>
              <a:t>We Missed?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when you access a web page</a:t>
            </a:r>
            <a:endParaRPr lang="en-US" dirty="0"/>
          </a:p>
          <a:p>
            <a:pPr lvl="1"/>
            <a:r>
              <a:rPr lang="en-US" dirty="0" smtClean="0"/>
              <a:t>Insert URL into browser (e.g., </a:t>
            </a:r>
            <a:r>
              <a:rPr lang="en-US" dirty="0" err="1" smtClean="0"/>
              <a:t>cnn.com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Packets sent to web site (reliably)</a:t>
            </a:r>
            <a:endParaRPr lang="en-US" dirty="0"/>
          </a:p>
          <a:p>
            <a:pPr lvl="1"/>
            <a:r>
              <a:rPr lang="en-US" dirty="0" smtClean="0"/>
              <a:t>Packets reach application on destination host</a:t>
            </a:r>
          </a:p>
          <a:p>
            <a:pPr lvl="8"/>
            <a:endParaRPr lang="en-US" dirty="0"/>
          </a:p>
          <a:p>
            <a:r>
              <a:rPr lang="en-US" dirty="0" smtClean="0"/>
              <a:t>How do you get to the web site?</a:t>
            </a:r>
          </a:p>
          <a:p>
            <a:pPr lvl="1"/>
            <a:r>
              <a:rPr lang="en-US" dirty="0" smtClean="0"/>
              <a:t>URL is user-level </a:t>
            </a:r>
            <a:r>
              <a:rPr lang="en-US" b="1" i="1" dirty="0" smtClean="0"/>
              <a:t>name</a:t>
            </a:r>
            <a:r>
              <a:rPr lang="en-US" dirty="0" smtClean="0"/>
              <a:t> (e.g., </a:t>
            </a:r>
            <a:r>
              <a:rPr lang="en-US" dirty="0" err="1" smtClean="0"/>
              <a:t>cnn.com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Network needs </a:t>
            </a:r>
            <a:r>
              <a:rPr lang="en-US" b="1" dirty="0" smtClean="0"/>
              <a:t>address</a:t>
            </a:r>
            <a:r>
              <a:rPr lang="en-US" dirty="0" smtClean="0"/>
              <a:t> (e.g., where is </a:t>
            </a:r>
            <a:r>
              <a:rPr lang="en-US" dirty="0" err="1" smtClean="0"/>
              <a:t>cnn.com</a:t>
            </a:r>
            <a:r>
              <a:rPr lang="en-US" dirty="0" smtClean="0"/>
              <a:t>?)</a:t>
            </a:r>
          </a:p>
          <a:p>
            <a:pPr lvl="1"/>
            <a:endParaRPr lang="en-US" dirty="0"/>
          </a:p>
          <a:p>
            <a:r>
              <a:rPr lang="en-US" dirty="0" smtClean="0"/>
              <a:t>Must map names to addresses</a:t>
            </a:r>
            <a:r>
              <a:rPr lang="is-IS" dirty="0" smtClean="0"/>
              <a:t>….</a:t>
            </a:r>
            <a:endParaRPr lang="en-US" dirty="0" smtClean="0"/>
          </a:p>
          <a:p>
            <a:pPr lvl="7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966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623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894" y="2967335"/>
            <a:ext cx="84882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Ssssshhhhhhhhhhhhhhh</a:t>
            </a:r>
            <a:endParaRPr lang="en-US" sz="54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614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Names to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the Internet, we only name hosts (sort of)</a:t>
            </a:r>
          </a:p>
          <a:p>
            <a:pPr lvl="1"/>
            <a:r>
              <a:rPr lang="en-US" dirty="0" smtClean="0"/>
              <a:t>URLs are based on the name of the host containing the content (i.e., </a:t>
            </a:r>
            <a:r>
              <a:rPr lang="en-US" dirty="0" err="1" smtClean="0"/>
              <a:t>cnn.com</a:t>
            </a:r>
            <a:r>
              <a:rPr lang="en-US" dirty="0" smtClean="0"/>
              <a:t> names a host)</a:t>
            </a:r>
          </a:p>
          <a:p>
            <a:pPr lvl="1"/>
            <a:endParaRPr lang="en-US" dirty="0"/>
          </a:p>
          <a:p>
            <a:r>
              <a:rPr lang="en-US" dirty="0" smtClean="0"/>
              <a:t>Before you can send packets to </a:t>
            </a:r>
            <a:r>
              <a:rPr lang="en-US" dirty="0" err="1" smtClean="0"/>
              <a:t>cnn.com</a:t>
            </a:r>
            <a:r>
              <a:rPr lang="en-US" dirty="0" smtClean="0"/>
              <a:t>, you must </a:t>
            </a:r>
            <a:r>
              <a:rPr lang="en-US" b="1" dirty="0" smtClean="0"/>
              <a:t>resolve</a:t>
            </a:r>
            <a:r>
              <a:rPr lang="en-US" dirty="0" smtClean="0"/>
              <a:t> names into the host’s address</a:t>
            </a:r>
          </a:p>
          <a:p>
            <a:endParaRPr lang="en-US" dirty="0" smtClean="0"/>
          </a:p>
          <a:p>
            <a:r>
              <a:rPr lang="en-US" dirty="0"/>
              <a:t>D</a:t>
            </a:r>
            <a:r>
              <a:rPr lang="en-US" dirty="0" smtClean="0"/>
              <a:t>one by the </a:t>
            </a:r>
            <a:r>
              <a:rPr lang="en-US" b="1" dirty="0" smtClean="0"/>
              <a:t>Domain Name System (DNS)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135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13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Finishing Our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now have the address of the web site</a:t>
            </a:r>
          </a:p>
          <a:p>
            <a:pPr lvl="1"/>
            <a:r>
              <a:rPr lang="en-US" dirty="0" smtClean="0"/>
              <a:t>So we can send packets to host</a:t>
            </a:r>
          </a:p>
          <a:p>
            <a:pPr lvl="1"/>
            <a:r>
              <a:rPr lang="en-US" b="1" i="1" dirty="0" smtClean="0"/>
              <a:t>Are we done?</a:t>
            </a:r>
          </a:p>
          <a:p>
            <a:pPr lvl="6"/>
            <a:endParaRPr lang="en-US" dirty="0"/>
          </a:p>
          <a:p>
            <a:r>
              <a:rPr lang="en-US" dirty="0" smtClean="0"/>
              <a:t>When a packet arrives at a host, what does the host do with it?</a:t>
            </a:r>
          </a:p>
          <a:p>
            <a:pPr lvl="1"/>
            <a:r>
              <a:rPr lang="en-US" dirty="0" smtClean="0"/>
              <a:t>To which process (app) should the packet be sent?</a:t>
            </a:r>
          </a:p>
          <a:p>
            <a:pPr lvl="4"/>
            <a:endParaRPr lang="en-US" dirty="0"/>
          </a:p>
          <a:p>
            <a:r>
              <a:rPr lang="en-US" i="1" dirty="0" smtClean="0"/>
              <a:t>If the packet header only has the destination address, how does the host know where to deliver packet?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572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Meanings of “Port”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Switches/routers have </a:t>
            </a:r>
            <a:r>
              <a:rPr lang="en-US" b="1" dirty="0" smtClean="0"/>
              <a:t>physical ports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Places where links connect to switches</a:t>
            </a:r>
          </a:p>
          <a:p>
            <a:pPr lvl="1"/>
            <a:endParaRPr lang="en-US" dirty="0"/>
          </a:p>
          <a:p>
            <a:r>
              <a:rPr lang="en-US" dirty="0" smtClean="0"/>
              <a:t>Network stacks have </a:t>
            </a:r>
            <a:r>
              <a:rPr lang="en-US" b="1" dirty="0" smtClean="0"/>
              <a:t>logical ports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Logical places where applications connect </a:t>
            </a:r>
            <a:r>
              <a:rPr lang="en-US" smtClean="0"/>
              <a:t>to stack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608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 Sockets and 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dirty="0"/>
              <a:t>a process wants access to the network, it opens a </a:t>
            </a:r>
            <a:r>
              <a:rPr lang="en-US" b="1" dirty="0"/>
              <a:t>socket</a:t>
            </a:r>
            <a:r>
              <a:rPr lang="en-US" dirty="0"/>
              <a:t>, which is associated with a </a:t>
            </a:r>
            <a:r>
              <a:rPr lang="en-US" b="1" dirty="0" smtClean="0"/>
              <a:t>port</a:t>
            </a:r>
          </a:p>
          <a:p>
            <a:pPr lvl="1"/>
            <a:r>
              <a:rPr lang="en-US" i="1" dirty="0" smtClean="0"/>
              <a:t>This is not a physical port, just a logical one</a:t>
            </a:r>
          </a:p>
          <a:p>
            <a:pPr lvl="5"/>
            <a:endParaRPr lang="en-US" b="1" dirty="0"/>
          </a:p>
          <a:p>
            <a:r>
              <a:rPr lang="en-US" b="1" dirty="0"/>
              <a:t>Socket: </a:t>
            </a:r>
            <a:r>
              <a:rPr lang="en-US" dirty="0"/>
              <a:t>an OS mechanism that connects processes to the networking </a:t>
            </a:r>
            <a:r>
              <a:rPr lang="en-US" dirty="0" smtClean="0"/>
              <a:t>stack</a:t>
            </a:r>
          </a:p>
          <a:p>
            <a:pPr lvl="5"/>
            <a:endParaRPr lang="en-US" dirty="0"/>
          </a:p>
          <a:p>
            <a:r>
              <a:rPr lang="en-US" b="1" dirty="0"/>
              <a:t>Port: </a:t>
            </a:r>
            <a:r>
              <a:rPr lang="en-US" dirty="0"/>
              <a:t>number that identifies that particular socket</a:t>
            </a:r>
          </a:p>
          <a:p>
            <a:pPr lvl="5"/>
            <a:endParaRPr lang="en-US" dirty="0"/>
          </a:p>
          <a:p>
            <a:r>
              <a:rPr lang="en-US" i="1" dirty="0"/>
              <a:t>The port number is used by the OS to direct incoming </a:t>
            </a:r>
            <a:r>
              <a:rPr lang="en-US" i="1" dirty="0" smtClean="0"/>
              <a:t>packets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862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 for Packet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Packet header </a:t>
            </a:r>
            <a:r>
              <a:rPr lang="en-US" dirty="0" smtClean="0"/>
              <a:t>must include:</a:t>
            </a:r>
            <a:endParaRPr lang="en-US" dirty="0" smtClean="0"/>
          </a:p>
          <a:p>
            <a:pPr lvl="1"/>
            <a:r>
              <a:rPr lang="en-US" dirty="0" smtClean="0"/>
              <a:t>Destination </a:t>
            </a:r>
            <a:r>
              <a:rPr lang="en-US" dirty="0" smtClean="0"/>
              <a:t>address (used by network)</a:t>
            </a:r>
          </a:p>
          <a:p>
            <a:pPr lvl="1"/>
            <a:r>
              <a:rPr lang="en-US" dirty="0" smtClean="0"/>
              <a:t>Destination </a:t>
            </a:r>
            <a:r>
              <a:rPr lang="en-US" dirty="0" smtClean="0"/>
              <a:t>port (used by network stack)</a:t>
            </a:r>
            <a:endParaRPr lang="en-US" dirty="0" smtClean="0"/>
          </a:p>
          <a:p>
            <a:pPr lvl="4"/>
            <a:endParaRPr lang="en-US" dirty="0"/>
          </a:p>
          <a:p>
            <a:r>
              <a:rPr lang="en-US" dirty="0" smtClean="0"/>
              <a:t>When a packet </a:t>
            </a:r>
            <a:r>
              <a:rPr lang="en-US" dirty="0" smtClean="0"/>
              <a:t>arrives at the destination host, </a:t>
            </a:r>
            <a:r>
              <a:rPr lang="en-US" dirty="0" smtClean="0"/>
              <a:t>packet is delivered to socket associated with the destination port</a:t>
            </a:r>
          </a:p>
          <a:p>
            <a:pPr lvl="4"/>
            <a:endParaRPr lang="en-US" dirty="0"/>
          </a:p>
          <a:p>
            <a:r>
              <a:rPr lang="en-US" dirty="0" smtClean="0"/>
              <a:t>Details </a:t>
            </a:r>
            <a:r>
              <a:rPr lang="en-US" dirty="0" smtClean="0"/>
              <a:t>about sockets in section (tomorrow!)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195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Separation of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  <a:p>
            <a:pPr lvl="1"/>
            <a:r>
              <a:rPr lang="en-US" dirty="0" smtClean="0"/>
              <a:t>Deliver packets from host to host (based on address)</a:t>
            </a:r>
          </a:p>
          <a:p>
            <a:pPr lvl="3"/>
            <a:endParaRPr lang="en-US" dirty="0"/>
          </a:p>
          <a:p>
            <a:r>
              <a:rPr lang="en-US" dirty="0" smtClean="0"/>
              <a:t>Network Stack (OS)</a:t>
            </a:r>
          </a:p>
          <a:p>
            <a:pPr lvl="1"/>
            <a:r>
              <a:rPr lang="en-US" dirty="0" smtClean="0"/>
              <a:t>Deliver packets to appropriate socket (based on port)</a:t>
            </a:r>
          </a:p>
          <a:p>
            <a:pPr lvl="4"/>
            <a:endParaRPr lang="en-US" dirty="0"/>
          </a:p>
          <a:p>
            <a:r>
              <a:rPr lang="en-US" dirty="0" smtClean="0"/>
              <a:t>Applications</a:t>
            </a:r>
            <a:endParaRPr lang="en-US" dirty="0"/>
          </a:p>
          <a:p>
            <a:pPr lvl="1"/>
            <a:r>
              <a:rPr lang="en-US" dirty="0" smtClean="0"/>
              <a:t>Send and receive packets</a:t>
            </a:r>
          </a:p>
          <a:p>
            <a:pPr lvl="1"/>
            <a:r>
              <a:rPr lang="en-US" dirty="0" smtClean="0"/>
              <a:t>Understand content of packet bodies</a:t>
            </a:r>
          </a:p>
          <a:p>
            <a:pPr lvl="1"/>
            <a:endParaRPr lang="en-US" dirty="0"/>
          </a:p>
          <a:p>
            <a:r>
              <a:rPr lang="en-US" i="1" dirty="0" smtClean="0"/>
              <a:t>Secret of the Internet’s success is getting these and other abstractions right</a:t>
            </a:r>
            <a:r>
              <a:rPr lang="is-IS" i="1" dirty="0" smtClean="0"/>
              <a:t>…</a:t>
            </a:r>
            <a:endParaRPr lang="en-US" i="1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292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Cares?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is </a:t>
            </a:r>
            <a:r>
              <a:rPr lang="en-US" dirty="0" smtClean="0"/>
              <a:t>“separation </a:t>
            </a:r>
            <a:r>
              <a:rPr lang="en-US" dirty="0" smtClean="0"/>
              <a:t>of </a:t>
            </a:r>
            <a:r>
              <a:rPr lang="en-US" dirty="0" smtClean="0"/>
              <a:t>concerns” </a:t>
            </a:r>
            <a:r>
              <a:rPr lang="en-US" dirty="0" smtClean="0"/>
              <a:t>important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Separation of Concerns ~ Modularity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Because if each component has a well-defined task, you can </a:t>
            </a:r>
            <a:r>
              <a:rPr lang="en-US" dirty="0" smtClean="0"/>
              <a:t>focus design </a:t>
            </a:r>
            <a:r>
              <a:rPr lang="en-US" dirty="0" smtClean="0"/>
              <a:t>on that task</a:t>
            </a:r>
          </a:p>
          <a:p>
            <a:pPr lvl="1"/>
            <a:r>
              <a:rPr lang="en-US" dirty="0" smtClean="0"/>
              <a:t>And replace it with any other implementation that does that task, without changing anything else</a:t>
            </a:r>
          </a:p>
          <a:p>
            <a:pPr lvl="2"/>
            <a:endParaRPr lang="en-US" dirty="0"/>
          </a:p>
          <a:p>
            <a:r>
              <a:rPr lang="en-US" dirty="0" smtClean="0"/>
              <a:t>When you don’t have separation of concerns, then you have one big pile of code that does everything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Very hard to modify, or understand.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217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Separation of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  <a:p>
            <a:pPr lvl="1"/>
            <a:r>
              <a:rPr lang="en-US" dirty="0" smtClean="0"/>
              <a:t>Deliver packets from host to host (based on address)</a:t>
            </a:r>
          </a:p>
          <a:p>
            <a:pPr lvl="3"/>
            <a:endParaRPr lang="en-US" dirty="0"/>
          </a:p>
          <a:p>
            <a:r>
              <a:rPr lang="en-US" dirty="0" smtClean="0"/>
              <a:t>Network Stack (OS)</a:t>
            </a:r>
          </a:p>
          <a:p>
            <a:pPr lvl="1"/>
            <a:r>
              <a:rPr lang="en-US" dirty="0" smtClean="0"/>
              <a:t>Deliver packets to appropriate socket (based on port)</a:t>
            </a:r>
          </a:p>
          <a:p>
            <a:pPr lvl="4"/>
            <a:endParaRPr lang="en-US" dirty="0"/>
          </a:p>
          <a:p>
            <a:r>
              <a:rPr lang="en-US" dirty="0" smtClean="0"/>
              <a:t>Applications</a:t>
            </a:r>
            <a:endParaRPr lang="en-US" dirty="0"/>
          </a:p>
          <a:p>
            <a:pPr lvl="1"/>
            <a:r>
              <a:rPr lang="en-US" dirty="0" smtClean="0"/>
              <a:t>Send and receive packets</a:t>
            </a:r>
          </a:p>
          <a:p>
            <a:pPr lvl="1"/>
            <a:r>
              <a:rPr lang="en-US" dirty="0" smtClean="0"/>
              <a:t>Understand content of packet bodies</a:t>
            </a:r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8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Important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Reliable transport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Routing with autonomous control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Congestion control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Mapping names to addresses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09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4570" dirty="0" err="1">
                <a:solidFill>
                  <a:srgbClr val="000000"/>
                </a:solidFill>
              </a:rPr>
              <a:t>Administrivia</a:t>
            </a:r>
            <a:endParaRPr sz="4570" dirty="0">
              <a:solidFill>
                <a:srgbClr val="000000"/>
              </a:solidFill>
            </a:endParaRPr>
          </a:p>
        </p:txBody>
      </p:sp>
      <p:sp>
        <p:nvSpPr>
          <p:cNvPr id="259" name="Shape 25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094" dirty="0">
                <a:solidFill>
                  <a:srgbClr val="000000"/>
                </a:solidFill>
              </a:rPr>
              <a:t>Discussion sections start </a:t>
            </a:r>
            <a:r>
              <a:rPr lang="en-US" sz="3094" b="1" i="1" u="sng" dirty="0" smtClean="0">
                <a:solidFill>
                  <a:srgbClr val="000000"/>
                </a:solidFill>
              </a:rPr>
              <a:t>tomorrow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endParaRPr lang="en-US" sz="2094" dirty="0"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094" dirty="0" smtClean="0">
                <a:solidFill>
                  <a:srgbClr val="000000"/>
                </a:solidFill>
              </a:rPr>
              <a:t>First project out: Aisha </a:t>
            </a:r>
            <a:r>
              <a:rPr lang="en-US" sz="3094" dirty="0" err="1" smtClean="0">
                <a:solidFill>
                  <a:srgbClr val="000000"/>
                </a:solidFill>
              </a:rPr>
              <a:t>Mushtaq</a:t>
            </a:r>
            <a:r>
              <a:rPr lang="en-US" sz="3094" dirty="0" smtClean="0">
                <a:solidFill>
                  <a:srgbClr val="000000"/>
                </a:solidFill>
              </a:rPr>
              <a:t> lead TA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694" dirty="0" smtClean="0">
                <a:solidFill>
                  <a:srgbClr val="000000"/>
                </a:solidFill>
              </a:rPr>
              <a:t>You have two weeks from Monday.</a:t>
            </a:r>
          </a:p>
          <a:p>
            <a:pPr lvl="5">
              <a:defRPr sz="1800">
                <a:solidFill>
                  <a:srgbClr val="000000"/>
                </a:solidFill>
              </a:defRPr>
            </a:pPr>
            <a:endParaRPr lang="en-US" sz="2094" dirty="0"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094" dirty="0">
                <a:solidFill>
                  <a:srgbClr val="000000"/>
                </a:solidFill>
              </a:rPr>
              <a:t>Next lecture: </a:t>
            </a:r>
            <a:r>
              <a:rPr lang="en-US" sz="3094" dirty="0" smtClean="0">
                <a:solidFill>
                  <a:srgbClr val="000000"/>
                </a:solidFill>
              </a:rPr>
              <a:t>layering, principles, history</a:t>
            </a:r>
            <a:r>
              <a:rPr lang="en-US" sz="3094" dirty="0" smtClean="0">
                <a:solidFill>
                  <a:srgbClr val="000000"/>
                </a:solidFill>
              </a:rPr>
              <a:t>…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694" dirty="0" smtClean="0">
                <a:solidFill>
                  <a:srgbClr val="000000"/>
                </a:solidFill>
              </a:rPr>
              <a:t>Best lecture of the semester</a:t>
            </a:r>
            <a:r>
              <a:rPr lang="en-US" sz="2694" dirty="0">
                <a:solidFill>
                  <a:srgbClr val="000000"/>
                </a:solidFill>
              </a:rPr>
              <a:t>!</a:t>
            </a:r>
            <a:endParaRPr lang="en-US" sz="2694" dirty="0">
              <a:solidFill>
                <a:srgbClr val="000000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endParaRPr lang="en-US" sz="2094" dirty="0"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094" dirty="0" smtClean="0">
                <a:solidFill>
                  <a:srgbClr val="000000"/>
                </a:solidFill>
              </a:rPr>
              <a:t>Next week: routing!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3094" dirty="0">
              <a:solidFill>
                <a:srgbClr val="000000"/>
              </a:solidFill>
            </a:endParaRPr>
          </a:p>
        </p:txBody>
      </p:sp>
      <p:sp>
        <p:nvSpPr>
          <p:cNvPr id="27651" name="Shape 26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B3807220-A4CF-2E48-956E-0C8A874248AD}" type="slidenum">
              <a:rPr lang="en-US" altLang="en-US" sz="1000" b="0">
                <a:solidFill>
                  <a:srgbClr val="424242"/>
                </a:solidFill>
                <a:latin typeface="Arial" charset="0"/>
              </a:rPr>
              <a:pPr/>
              <a:t>3</a:t>
            </a:fld>
            <a:endParaRPr lang="en-US" altLang="en-US" sz="1000" b="0">
              <a:solidFill>
                <a:srgbClr val="42424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5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 Are We Missing?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hosts get their addresses?</a:t>
            </a:r>
          </a:p>
          <a:p>
            <a:pPr lvl="1"/>
            <a:r>
              <a:rPr lang="en-US" dirty="0" smtClean="0"/>
              <a:t>DHCP</a:t>
            </a:r>
          </a:p>
          <a:p>
            <a:pPr lvl="7"/>
            <a:endParaRPr lang="en-US" dirty="0"/>
          </a:p>
          <a:p>
            <a:r>
              <a:rPr lang="en-US" dirty="0" smtClean="0"/>
              <a:t>What else happens to packets on path?</a:t>
            </a:r>
          </a:p>
          <a:p>
            <a:pPr lvl="1"/>
            <a:r>
              <a:rPr lang="en-US" dirty="0" err="1" smtClean="0"/>
              <a:t>Middleboxes</a:t>
            </a:r>
            <a:endParaRPr lang="en-US" dirty="0" smtClean="0"/>
          </a:p>
          <a:p>
            <a:pPr lvl="6"/>
            <a:endParaRPr lang="en-US" dirty="0"/>
          </a:p>
          <a:p>
            <a:r>
              <a:rPr lang="en-US" dirty="0" smtClean="0"/>
              <a:t>What about security?</a:t>
            </a:r>
          </a:p>
          <a:p>
            <a:pPr lvl="1"/>
            <a:r>
              <a:rPr lang="en-US" dirty="0" smtClean="0"/>
              <a:t>Names play a central role.  Why?</a:t>
            </a:r>
          </a:p>
          <a:p>
            <a:pPr lvl="8"/>
            <a:endParaRPr lang="en-US" dirty="0"/>
          </a:p>
          <a:p>
            <a:r>
              <a:rPr lang="en-US" dirty="0" smtClean="0"/>
              <a:t>What about specialized networks?</a:t>
            </a:r>
          </a:p>
          <a:p>
            <a:pPr lvl="1"/>
            <a:r>
              <a:rPr lang="en-US" dirty="0" smtClean="0"/>
              <a:t>Wireless, Datacenters, Ethernets (L2)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27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These Are Our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is motivated by a clear problem</a:t>
            </a:r>
          </a:p>
          <a:p>
            <a:endParaRPr lang="en-US" dirty="0"/>
          </a:p>
          <a:p>
            <a:r>
              <a:rPr lang="en-US" dirty="0" smtClean="0"/>
              <a:t>The solutions are not always clean or deep</a:t>
            </a:r>
          </a:p>
          <a:p>
            <a:endParaRPr lang="en-US" dirty="0"/>
          </a:p>
          <a:p>
            <a:r>
              <a:rPr lang="en-US" dirty="0" smtClean="0"/>
              <a:t>But if you keep in mind what the problem is, you’ll be able to understand the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793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Packets?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823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Fact About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ust support many “flows” at the same time</a:t>
            </a:r>
          </a:p>
          <a:p>
            <a:endParaRPr lang="en-US" dirty="0"/>
          </a:p>
          <a:p>
            <a:r>
              <a:rPr lang="en-US" dirty="0" smtClean="0"/>
              <a:t>Flow = stream of packets sent </a:t>
            </a:r>
            <a:r>
              <a:rPr lang="en-US" dirty="0" err="1" smtClean="0"/>
              <a:t>btwn</a:t>
            </a:r>
            <a:r>
              <a:rPr lang="en-US" dirty="0" smtClean="0"/>
              <a:t> two hosts</a:t>
            </a:r>
          </a:p>
          <a:p>
            <a:endParaRPr lang="en-US" dirty="0"/>
          </a:p>
          <a:p>
            <a:r>
              <a:rPr lang="en-US" dirty="0" smtClean="0"/>
              <a:t>Network must support many simultaneous flows</a:t>
            </a:r>
          </a:p>
          <a:p>
            <a:endParaRPr lang="en-US" dirty="0"/>
          </a:p>
          <a:p>
            <a:r>
              <a:rPr lang="en-US" dirty="0" smtClean="0"/>
              <a:t>Which means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485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Shape 85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4FB7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56" name="Shape 85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4FB7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57" name="Shape 85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4FB7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58" name="Shape 858"/>
          <p:cNvSpPr/>
          <p:nvPr/>
        </p:nvSpPr>
        <p:spPr>
          <a:xfrm>
            <a:off x="3827463" y="1935163"/>
            <a:ext cx="315912" cy="1201737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59" name="Shape 859"/>
          <p:cNvSpPr/>
          <p:nvPr/>
        </p:nvSpPr>
        <p:spPr>
          <a:xfrm flipH="1" flipV="1">
            <a:off x="6262688" y="4391025"/>
            <a:ext cx="2073275" cy="86201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60" name="Shape 860"/>
          <p:cNvSpPr/>
          <p:nvPr/>
        </p:nvSpPr>
        <p:spPr>
          <a:xfrm flipH="1">
            <a:off x="701675" y="4911725"/>
            <a:ext cx="2286000" cy="1169988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Links/Switches are Shared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8855" name="Shape 86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8CFDA483-764B-C748-942F-4D488F21CE90}" type="slidenum">
              <a:rPr lang="en-US" altLang="en-US" sz="1000" b="0">
                <a:solidFill>
                  <a:srgbClr val="919191"/>
                </a:solidFill>
                <a:latin typeface="Arial" charset="0"/>
              </a:rPr>
              <a:pPr/>
              <a:t>35</a:t>
            </a:fld>
            <a:endParaRPr lang="en-US" altLang="en-US" sz="1000" b="0">
              <a:solidFill>
                <a:srgbClr val="919191"/>
              </a:solidFill>
              <a:latin typeface="Arial" charset="0"/>
            </a:endParaRPr>
          </a:p>
        </p:txBody>
      </p:sp>
      <p:sp>
        <p:nvSpPr>
          <p:cNvPr id="862" name="Shape 862"/>
          <p:cNvSpPr/>
          <p:nvPr/>
        </p:nvSpPr>
        <p:spPr>
          <a:xfrm>
            <a:off x="2041525" y="2679700"/>
            <a:ext cx="2009775" cy="42545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63" name="Shape 863"/>
          <p:cNvSpPr/>
          <p:nvPr/>
        </p:nvSpPr>
        <p:spPr>
          <a:xfrm>
            <a:off x="1163638" y="4445000"/>
            <a:ext cx="1844675" cy="42545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64" name="Shape 864"/>
          <p:cNvSpPr/>
          <p:nvPr/>
        </p:nvSpPr>
        <p:spPr>
          <a:xfrm flipH="1">
            <a:off x="2403475" y="4911725"/>
            <a:ext cx="638175" cy="979488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65" name="Shape 86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66" name="Shape 86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67" name="Shape 867"/>
          <p:cNvSpPr/>
          <p:nvPr/>
        </p:nvSpPr>
        <p:spPr>
          <a:xfrm>
            <a:off x="2197100" y="575151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68" name="Shape 868"/>
          <p:cNvSpPr/>
          <p:nvPr/>
        </p:nvSpPr>
        <p:spPr>
          <a:xfrm>
            <a:off x="2136775" y="1754188"/>
            <a:ext cx="1882775" cy="13081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69" name="Shape 869"/>
          <p:cNvSpPr/>
          <p:nvPr/>
        </p:nvSpPr>
        <p:spPr>
          <a:xfrm>
            <a:off x="2797175" y="1860550"/>
            <a:ext cx="1254125" cy="119062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70" name="Shape 87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71" name="Shape 87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72" name="Shape 872"/>
          <p:cNvSpPr/>
          <p:nvPr/>
        </p:nvSpPr>
        <p:spPr>
          <a:xfrm flipV="1">
            <a:off x="1063625" y="4859338"/>
            <a:ext cx="1944688" cy="563562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73" name="Shape 87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74" name="Shape 874"/>
          <p:cNvSpPr/>
          <p:nvPr/>
        </p:nvSpPr>
        <p:spPr>
          <a:xfrm flipH="1">
            <a:off x="6242050" y="3646488"/>
            <a:ext cx="1743075" cy="73342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75" name="Shape 875"/>
          <p:cNvSpPr/>
          <p:nvPr/>
        </p:nvSpPr>
        <p:spPr>
          <a:xfrm>
            <a:off x="6305550" y="4433888"/>
            <a:ext cx="765175" cy="9779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76" name="Shape 876"/>
          <p:cNvSpPr/>
          <p:nvPr/>
        </p:nvSpPr>
        <p:spPr>
          <a:xfrm>
            <a:off x="7823200" y="34559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77" name="Shape 87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78" name="Shape 878"/>
          <p:cNvSpPr/>
          <p:nvPr/>
        </p:nvSpPr>
        <p:spPr>
          <a:xfrm flipH="1" flipV="1">
            <a:off x="6305550" y="4359275"/>
            <a:ext cx="1668463" cy="42545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79" name="Shape 879"/>
          <p:cNvSpPr/>
          <p:nvPr/>
        </p:nvSpPr>
        <p:spPr>
          <a:xfrm>
            <a:off x="7823200" y="463391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80" name="Shape 88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81" name="Shape 88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82" name="Shape 882"/>
          <p:cNvSpPr/>
          <p:nvPr/>
        </p:nvSpPr>
        <p:spPr>
          <a:xfrm>
            <a:off x="4040188" y="3114675"/>
            <a:ext cx="2254250" cy="127635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83" name="Shape 883"/>
          <p:cNvSpPr/>
          <p:nvPr/>
        </p:nvSpPr>
        <p:spPr>
          <a:xfrm flipH="1">
            <a:off x="3051175" y="3114675"/>
            <a:ext cx="1052513" cy="171291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84" name="Shape 884"/>
          <p:cNvSpPr/>
          <p:nvPr/>
        </p:nvSpPr>
        <p:spPr>
          <a:xfrm flipH="1">
            <a:off x="3062288" y="4391025"/>
            <a:ext cx="3243262" cy="50006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88" name="Shape 88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89" name="Shape 88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90" name="Shape 89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91" name="Shape 89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40" name="Picture 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175" y="2054225"/>
            <a:ext cx="4579938" cy="343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 rot="21345852">
            <a:off x="4103688" y="1970088"/>
            <a:ext cx="3459162" cy="2209800"/>
          </a:xfrm>
          <a:custGeom>
            <a:avLst/>
            <a:gdLst>
              <a:gd name="connsiteX0" fmla="*/ 59559 w 5120482"/>
              <a:gd name="connsiteY0" fmla="*/ 0 h 3144012"/>
              <a:gd name="connsiteX1" fmla="*/ 414384 w 5120482"/>
              <a:gd name="connsiteY1" fmla="*/ 1456737 h 3144012"/>
              <a:gd name="connsiteX2" fmla="*/ 3159608 w 5120482"/>
              <a:gd name="connsiteY2" fmla="*/ 3118911 h 3144012"/>
              <a:gd name="connsiteX3" fmla="*/ 5120482 w 5120482"/>
              <a:gd name="connsiteY3" fmla="*/ 2502599 h 3144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20482" h="3144012">
                <a:moveTo>
                  <a:pt x="59559" y="0"/>
                </a:moveTo>
                <a:cubicBezTo>
                  <a:pt x="-21366" y="468459"/>
                  <a:pt x="-102291" y="936918"/>
                  <a:pt x="414384" y="1456737"/>
                </a:cubicBezTo>
                <a:cubicBezTo>
                  <a:pt x="931059" y="1976556"/>
                  <a:pt x="2375258" y="2944601"/>
                  <a:pt x="3159608" y="3118911"/>
                </a:cubicBezTo>
                <a:cubicBezTo>
                  <a:pt x="3943958" y="3293221"/>
                  <a:pt x="5120482" y="2502599"/>
                  <a:pt x="5120482" y="2502599"/>
                </a:cubicBezTo>
              </a:path>
            </a:pathLst>
          </a:custGeom>
          <a:noFill/>
          <a:ln w="76200" cmpd="sng">
            <a:solidFill>
              <a:schemeClr val="accent2">
                <a:lumMod val="75000"/>
              </a:schemeClr>
            </a:solidFill>
            <a:prstDash val="sysDash"/>
            <a:headEnd type="stealth"/>
            <a:tailEnd type="stealt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64221" tIns="32108" rIns="64221" bIns="32108" spcCol="38055"/>
          <a:lstStyle/>
          <a:p>
            <a:pPr defTabSz="642189" latinLnBrk="1">
              <a:defRPr/>
            </a:pPr>
            <a:endParaRPr lang="en-US" sz="1266">
              <a:solidFill>
                <a:srgbClr val="000000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3033713" y="1865313"/>
            <a:ext cx="5110162" cy="3346450"/>
          </a:xfrm>
          <a:custGeom>
            <a:avLst/>
            <a:gdLst>
              <a:gd name="connsiteX0" fmla="*/ 0 w 7301923"/>
              <a:gd name="connsiteY0" fmla="*/ 0 h 4538296"/>
              <a:gd name="connsiteX1" fmla="*/ 1512675 w 7301923"/>
              <a:gd name="connsiteY1" fmla="*/ 1662174 h 4538296"/>
              <a:gd name="connsiteX2" fmla="*/ 4818149 w 7301923"/>
              <a:gd name="connsiteY2" fmla="*/ 3567138 h 4538296"/>
              <a:gd name="connsiteX3" fmla="*/ 7301923 w 7301923"/>
              <a:gd name="connsiteY3" fmla="*/ 4538296 h 4538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1923" h="4538296">
                <a:moveTo>
                  <a:pt x="0" y="0"/>
                </a:moveTo>
                <a:cubicBezTo>
                  <a:pt x="354825" y="533825"/>
                  <a:pt x="709650" y="1067651"/>
                  <a:pt x="1512675" y="1662174"/>
                </a:cubicBezTo>
                <a:cubicBezTo>
                  <a:pt x="2315700" y="2256697"/>
                  <a:pt x="3853274" y="3087784"/>
                  <a:pt x="4818149" y="3567138"/>
                </a:cubicBezTo>
                <a:cubicBezTo>
                  <a:pt x="5783024" y="4046492"/>
                  <a:pt x="7000011" y="4376436"/>
                  <a:pt x="7301923" y="4538296"/>
                </a:cubicBezTo>
              </a:path>
            </a:pathLst>
          </a:custGeom>
          <a:ln w="76200" cmpd="sng">
            <a:solidFill>
              <a:srgbClr val="000090"/>
            </a:solidFill>
            <a:prstDash val="sysDash"/>
            <a:headEnd type="stealth"/>
            <a:tailEnd type="stealt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64221" tIns="32108" rIns="64221" bIns="32108" spcCol="38055"/>
          <a:lstStyle/>
          <a:p>
            <a:pPr defTabSz="642189" latinLnBrk="1">
              <a:defRPr/>
            </a:pPr>
            <a:endParaRPr lang="en-US" sz="1266">
              <a:solidFill>
                <a:srgbClr val="000000"/>
              </a:solidFill>
            </a:endParaRPr>
          </a:p>
        </p:txBody>
      </p:sp>
      <p:sp>
        <p:nvSpPr>
          <p:cNvPr id="50" name="Shape 885"/>
          <p:cNvSpPr/>
          <p:nvPr/>
        </p:nvSpPr>
        <p:spPr>
          <a:xfrm>
            <a:off x="5514975" y="1458913"/>
            <a:ext cx="3813175" cy="85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lang="en-US" sz="2531" b="0" dirty="0">
                <a:solidFill>
                  <a:srgbClr val="FF0000"/>
                </a:solidFill>
              </a:rPr>
              <a:t>shared link and </a:t>
            </a:r>
            <a:br>
              <a:rPr lang="en-US" sz="2531" b="0" dirty="0">
                <a:solidFill>
                  <a:srgbClr val="FF0000"/>
                </a:solidFill>
              </a:rPr>
            </a:br>
            <a:r>
              <a:rPr lang="en-US" sz="2531" b="0" dirty="0">
                <a:solidFill>
                  <a:srgbClr val="FF0000"/>
                </a:solidFill>
              </a:rPr>
              <a:t>switch resources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143375" y="2374900"/>
            <a:ext cx="2162175" cy="676275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Straight Arrow Connector 53"/>
          <p:cNvCxnSpPr/>
          <p:nvPr/>
        </p:nvCxnSpPr>
        <p:spPr>
          <a:xfrm flipH="1">
            <a:off x="5265738" y="2374900"/>
            <a:ext cx="1804987" cy="1438275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9928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 advAuto="0"/>
      <p:bldP spid="5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4570" dirty="0">
                <a:solidFill>
                  <a:srgbClr val="000000"/>
                </a:solidFill>
              </a:rPr>
              <a:t>Two approaches to sharing</a:t>
            </a:r>
            <a:endParaRPr sz="4570" dirty="0">
              <a:solidFill>
                <a:srgbClr val="000000"/>
              </a:solidFill>
            </a:endParaRPr>
          </a:p>
        </p:txBody>
      </p:sp>
      <p:sp>
        <p:nvSpPr>
          <p:cNvPr id="850" name="Shape 85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094" b="1" dirty="0" smtClean="0">
                <a:solidFill>
                  <a:srgbClr val="000000"/>
                </a:solidFill>
              </a:rPr>
              <a:t>Reservations</a:t>
            </a:r>
            <a:r>
              <a:rPr lang="en-US" sz="3094" dirty="0" smtClean="0">
                <a:solidFill>
                  <a:srgbClr val="000000"/>
                </a:solidFill>
              </a:rPr>
              <a:t>: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694" dirty="0" smtClean="0">
                <a:solidFill>
                  <a:srgbClr val="000000"/>
                </a:solidFill>
              </a:rPr>
              <a:t>“Flows” reserve bandwidth needed in </a:t>
            </a:r>
            <a:r>
              <a:rPr lang="en-US" sz="2694" dirty="0" smtClean="0">
                <a:solidFill>
                  <a:srgbClr val="000000"/>
                </a:solidFill>
              </a:rPr>
              <a:t>advance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694" dirty="0" smtClean="0">
                <a:solidFill>
                  <a:srgbClr val="000000"/>
                </a:solidFill>
              </a:rPr>
              <a:t>Set up circuit and send data over that circuit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294" dirty="0" smtClean="0">
                <a:solidFill>
                  <a:srgbClr val="000000"/>
                </a:solidFill>
              </a:rPr>
              <a:t>No need for packets</a:t>
            </a:r>
            <a:endParaRPr lang="en-US" sz="2294" dirty="0" smtClean="0">
              <a:solidFill>
                <a:srgbClr val="00000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694" dirty="0" smtClean="0">
                <a:solidFill>
                  <a:srgbClr val="000000"/>
                </a:solidFill>
              </a:rPr>
              <a:t>Must reserve their peak bandwidth 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endParaRPr lang="en-US" sz="2694" dirty="0"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094" b="1" dirty="0">
                <a:solidFill>
                  <a:srgbClr val="000000"/>
                </a:solidFill>
              </a:rPr>
              <a:t>On </a:t>
            </a:r>
            <a:r>
              <a:rPr lang="en-US" sz="3094" b="1" dirty="0" smtClean="0">
                <a:solidFill>
                  <a:srgbClr val="000000"/>
                </a:solidFill>
              </a:rPr>
              <a:t>demand</a:t>
            </a:r>
            <a:r>
              <a:rPr lang="en-US" sz="3094" dirty="0" smtClean="0">
                <a:solidFill>
                  <a:srgbClr val="000000"/>
                </a:solidFill>
              </a:rPr>
              <a:t>: (also known as “best effort”)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694" dirty="0" smtClean="0">
                <a:solidFill>
                  <a:srgbClr val="000000"/>
                </a:solidFill>
              </a:rPr>
              <a:t>Break data into packets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694" dirty="0" smtClean="0">
                <a:solidFill>
                  <a:srgbClr val="000000"/>
                </a:solidFill>
              </a:rPr>
              <a:t>Send </a:t>
            </a:r>
            <a:r>
              <a:rPr lang="en-US" sz="2694" dirty="0" smtClean="0">
                <a:solidFill>
                  <a:srgbClr val="000000"/>
                </a:solidFill>
              </a:rPr>
              <a:t>packets when you have them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694" dirty="0" smtClean="0">
                <a:solidFill>
                  <a:srgbClr val="000000"/>
                </a:solidFill>
              </a:rPr>
              <a:t>Hope for the best….</a:t>
            </a:r>
            <a:endParaRPr lang="en-US" sz="2694" dirty="0">
              <a:solidFill>
                <a:srgbClr val="000000"/>
              </a:solidFill>
            </a:endParaRPr>
          </a:p>
          <a:p>
            <a:pPr marL="222973" indent="0">
              <a:buFont typeface="Wingdings" charset="2"/>
              <a:buNone/>
              <a:defRPr sz="1800">
                <a:solidFill>
                  <a:srgbClr val="000000"/>
                </a:solidFill>
              </a:defRPr>
            </a:pPr>
            <a:endParaRPr lang="en-US" sz="3094" dirty="0">
              <a:solidFill>
                <a:srgbClr val="000000"/>
              </a:solidFill>
            </a:endParaRPr>
          </a:p>
        </p:txBody>
      </p:sp>
      <p:sp>
        <p:nvSpPr>
          <p:cNvPr id="82947" name="Shape 85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A4197344-A4D1-5840-BB89-30077E864C4A}" type="slidenum">
              <a:rPr lang="en-US" altLang="en-US" sz="1000" b="0">
                <a:solidFill>
                  <a:srgbClr val="919191"/>
                </a:solidFill>
                <a:latin typeface="Arial" charset="0"/>
              </a:rPr>
              <a:pPr/>
              <a:t>36</a:t>
            </a:fld>
            <a:endParaRPr lang="en-US" altLang="en-US" sz="1000" b="0">
              <a:solidFill>
                <a:srgbClr val="91919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4181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Statistical Multiplexing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</a:t>
            </a:r>
            <a:r>
              <a:rPr lang="en-US" dirty="0" smtClean="0"/>
              <a:t>multiplexing: Combining </a:t>
            </a:r>
            <a:r>
              <a:rPr lang="en-US" dirty="0"/>
              <a:t>demands to share resources </a:t>
            </a:r>
            <a:r>
              <a:rPr lang="en-US" dirty="0" smtClean="0"/>
              <a:t>efficiently</a:t>
            </a:r>
          </a:p>
          <a:p>
            <a:pPr lvl="5"/>
            <a:endParaRPr lang="en-US" dirty="0"/>
          </a:p>
          <a:p>
            <a:r>
              <a:rPr lang="en-US" dirty="0"/>
              <a:t>Long history in computer science</a:t>
            </a:r>
          </a:p>
          <a:p>
            <a:pPr lvl="1"/>
            <a:r>
              <a:rPr lang="en-US" dirty="0"/>
              <a:t>Processes on an </a:t>
            </a:r>
            <a:r>
              <a:rPr lang="en-US" dirty="0" smtClean="0"/>
              <a:t>OS (vs every process has own core)</a:t>
            </a:r>
            <a:endParaRPr lang="en-US" dirty="0"/>
          </a:p>
          <a:p>
            <a:pPr lvl="1"/>
            <a:r>
              <a:rPr lang="en-US" dirty="0"/>
              <a:t>Cloud </a:t>
            </a:r>
            <a:r>
              <a:rPr lang="en-US" dirty="0" smtClean="0"/>
              <a:t>computing (vs everyone has own datacenter)</a:t>
            </a:r>
            <a:endParaRPr lang="en-US" dirty="0" smtClean="0"/>
          </a:p>
          <a:p>
            <a:pPr lvl="4"/>
            <a:endParaRPr lang="en-US" dirty="0" smtClean="0"/>
          </a:p>
          <a:p>
            <a:r>
              <a:rPr lang="en-US" dirty="0" smtClean="0"/>
              <a:t>Based on the premise that:</a:t>
            </a:r>
          </a:p>
          <a:p>
            <a:pPr lvl="1"/>
            <a:r>
              <a:rPr lang="en-US" dirty="0" smtClean="0"/>
              <a:t>Peak of aggregate load is &lt;&lt; aggregate of peak loads</a:t>
            </a:r>
          </a:p>
          <a:p>
            <a:pPr lvl="1"/>
            <a:r>
              <a:rPr lang="en-US" dirty="0" smtClean="0"/>
              <a:t>In fact peak of </a:t>
            </a:r>
            <a:r>
              <a:rPr lang="en-US" dirty="0" err="1" smtClean="0"/>
              <a:t>agg</a:t>
            </a:r>
            <a:r>
              <a:rPr lang="en-US" dirty="0" smtClean="0"/>
              <a:t>. approaches sum of average loads</a:t>
            </a:r>
          </a:p>
          <a:p>
            <a:pPr lvl="6"/>
            <a:endParaRPr lang="en-US" dirty="0"/>
          </a:p>
          <a:p>
            <a:r>
              <a:rPr lang="en-US" dirty="0" smtClean="0"/>
              <a:t>Therefore, it is better to share resources than to strictly partition them</a:t>
            </a:r>
            <a:r>
              <a:rPr lang="is-IS" dirty="0" smtClean="0"/>
              <a:t>….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467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Design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pPr marL="0" indent="0" algn="ctr">
              <a:buNone/>
            </a:pPr>
            <a:r>
              <a:rPr lang="en-US" b="1" i="1" dirty="0"/>
              <a:t>Both embody statistical multiplexing</a:t>
            </a:r>
          </a:p>
          <a:p>
            <a:endParaRPr lang="en-US" dirty="0"/>
          </a:p>
          <a:p>
            <a:r>
              <a:rPr lang="en-US" dirty="0"/>
              <a:t>Reservation: sharing at </a:t>
            </a:r>
            <a:r>
              <a:rPr lang="en-US" b="1" i="1" u="sng" dirty="0"/>
              <a:t>flow</a:t>
            </a:r>
            <a:r>
              <a:rPr lang="en-US" dirty="0"/>
              <a:t> level</a:t>
            </a:r>
          </a:p>
          <a:p>
            <a:pPr lvl="1"/>
            <a:r>
              <a:rPr lang="en-US" dirty="0"/>
              <a:t>Resources shared between flows </a:t>
            </a:r>
            <a:r>
              <a:rPr lang="en-US" dirty="0" smtClean="0"/>
              <a:t>currently in system</a:t>
            </a:r>
          </a:p>
          <a:p>
            <a:pPr lvl="1"/>
            <a:r>
              <a:rPr lang="en-US" dirty="0" smtClean="0"/>
              <a:t>Reserve the peak demand for a flow</a:t>
            </a:r>
            <a:endParaRPr lang="en-US" dirty="0"/>
          </a:p>
          <a:p>
            <a:endParaRPr lang="en-US" dirty="0"/>
          </a:p>
          <a:p>
            <a:r>
              <a:rPr lang="en-US" dirty="0"/>
              <a:t>On-demand: sharing at </a:t>
            </a:r>
            <a:r>
              <a:rPr lang="en-US" b="1" i="1" u="sng" dirty="0"/>
              <a:t>packet</a:t>
            </a:r>
            <a:r>
              <a:rPr lang="en-US" dirty="0"/>
              <a:t> </a:t>
            </a:r>
            <a:r>
              <a:rPr lang="en-US" dirty="0" smtClean="0"/>
              <a:t>level</a:t>
            </a:r>
          </a:p>
          <a:p>
            <a:pPr lvl="1"/>
            <a:r>
              <a:rPr lang="en-US" dirty="0" smtClean="0"/>
              <a:t>Resources shared between packets currently in system</a:t>
            </a:r>
          </a:p>
          <a:p>
            <a:pPr lvl="1"/>
            <a:r>
              <a:rPr lang="en-US" dirty="0" smtClean="0"/>
              <a:t>Resources given out on packet-by-packet basis</a:t>
            </a:r>
          </a:p>
          <a:p>
            <a:pPr lvl="1"/>
            <a:r>
              <a:rPr lang="en-US" dirty="0" smtClean="0"/>
              <a:t>No reservation of resources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336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4570" dirty="0">
                <a:solidFill>
                  <a:srgbClr val="000000"/>
                </a:solidFill>
              </a:rPr>
              <a:t>Two approaches to sharing</a:t>
            </a:r>
            <a:endParaRPr sz="4570" dirty="0">
              <a:solidFill>
                <a:srgbClr val="000000"/>
              </a:solidFill>
            </a:endParaRPr>
          </a:p>
        </p:txBody>
      </p:sp>
      <p:sp>
        <p:nvSpPr>
          <p:cNvPr id="850" name="Shape 85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endParaRPr lang="en-US" sz="3094" dirty="0" smtClean="0"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094" dirty="0" smtClean="0">
                <a:solidFill>
                  <a:srgbClr val="000000"/>
                </a:solidFill>
              </a:rPr>
              <a:t>Reservations</a:t>
            </a:r>
            <a:endParaRPr lang="en-US" sz="3094" dirty="0"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3094" dirty="0" smtClean="0"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094" dirty="0" smtClean="0">
                <a:solidFill>
                  <a:srgbClr val="000000"/>
                </a:solidFill>
              </a:rPr>
              <a:t>On </a:t>
            </a:r>
            <a:r>
              <a:rPr lang="en-US" sz="3094" dirty="0">
                <a:solidFill>
                  <a:srgbClr val="000000"/>
                </a:solidFill>
              </a:rPr>
              <a:t>demand</a:t>
            </a:r>
          </a:p>
          <a:p>
            <a:pPr marL="222973" indent="0">
              <a:buFont typeface="Wingdings" charset="2"/>
              <a:buNone/>
              <a:defRPr sz="1800">
                <a:solidFill>
                  <a:srgbClr val="000000"/>
                </a:solidFill>
              </a:defRPr>
            </a:pPr>
            <a:endParaRPr lang="en-US" sz="3094" dirty="0">
              <a:solidFill>
                <a:srgbClr val="000000"/>
              </a:solidFill>
            </a:endParaRPr>
          </a:p>
        </p:txBody>
      </p:sp>
      <p:sp>
        <p:nvSpPr>
          <p:cNvPr id="87043" name="Shape 85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8FAF825E-36DF-D44A-9A20-0820958D2427}" type="slidenum">
              <a:rPr lang="en-US" altLang="en-US" sz="1000" b="0">
                <a:solidFill>
                  <a:srgbClr val="919191"/>
                </a:solidFill>
                <a:latin typeface="Arial" charset="0"/>
              </a:rPr>
              <a:pPr/>
              <a:t>39</a:t>
            </a:fld>
            <a:endParaRPr lang="en-US" altLang="en-US" sz="1000" b="0" dirty="0">
              <a:solidFill>
                <a:srgbClr val="919191"/>
              </a:solidFill>
              <a:latin typeface="Arial" charset="0"/>
            </a:endParaRPr>
          </a:p>
        </p:txBody>
      </p:sp>
      <p:sp>
        <p:nvSpPr>
          <p:cNvPr id="5" name="Shape 849"/>
          <p:cNvSpPr txBox="1">
            <a:spLocks/>
          </p:cNvSpPr>
          <p:nvPr/>
        </p:nvSpPr>
        <p:spPr>
          <a:xfrm>
            <a:off x="990600" y="4518025"/>
            <a:ext cx="7358063" cy="171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675" tIns="35675" rIns="35675" bIns="35675" anchor="ctr"/>
          <a:lstStyle>
            <a:lvl1pPr algn="ctr" defTabSz="583603">
              <a:defRPr sz="64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  <a:lvl2pPr indent="228367" algn="ctr" defTabSz="583603">
              <a:defRPr sz="64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indent="456728" algn="ctr" defTabSz="583603">
              <a:defRPr sz="64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indent="685098" algn="ctr" defTabSz="583603">
              <a:defRPr sz="64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indent="913462" algn="ctr" defTabSz="583603">
              <a:defRPr sz="64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5pPr>
            <a:lvl6pPr indent="1141833" algn="ctr" defTabSz="583603">
              <a:defRPr sz="64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6pPr>
            <a:lvl7pPr indent="1370192" algn="ctr" defTabSz="583603">
              <a:defRPr sz="64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7pPr>
            <a:lvl8pPr indent="1598558" algn="ctr" defTabSz="583603">
              <a:defRPr sz="64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8pPr>
            <a:lvl9pPr indent="1826928" algn="ctr" defTabSz="583603">
              <a:defRPr sz="64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375" dirty="0">
                <a:solidFill>
                  <a:srgbClr val="800080"/>
                </a:solidFill>
              </a:rPr>
              <a:t>How are these implemented?</a:t>
            </a:r>
          </a:p>
        </p:txBody>
      </p:sp>
    </p:spTree>
    <p:extLst>
      <p:ext uri="{BB962C8B-B14F-4D97-AF65-F5344CB8AC3E}">
        <p14:creationId xmlns:p14="http://schemas.microsoft.com/office/powerpoint/2010/main" val="20186799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4570" dirty="0" smtClean="0">
                <a:solidFill>
                  <a:srgbClr val="000000"/>
                </a:solidFill>
              </a:rPr>
              <a:t>Today’s Lecture</a:t>
            </a:r>
            <a:endParaRPr sz="4570" dirty="0">
              <a:solidFill>
                <a:srgbClr val="000000"/>
              </a:solidFill>
            </a:endParaRPr>
          </a:p>
        </p:txBody>
      </p:sp>
      <p:sp>
        <p:nvSpPr>
          <p:cNvPr id="259" name="Shape 25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094" dirty="0" smtClean="0">
                <a:solidFill>
                  <a:srgbClr val="000000"/>
                </a:solidFill>
              </a:rPr>
              <a:t>Overview of how the Internet works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294" dirty="0" smtClean="0">
                <a:solidFill>
                  <a:srgbClr val="000000"/>
                </a:solidFill>
              </a:rPr>
              <a:t>Some fundamental concepts: control/data, network stack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294" dirty="0" smtClean="0">
                <a:solidFill>
                  <a:srgbClr val="000000"/>
                </a:solidFill>
              </a:rPr>
              <a:t>Some fundamental challenges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294" dirty="0" smtClean="0">
                <a:solidFill>
                  <a:srgbClr val="000000"/>
                </a:solidFill>
              </a:rPr>
              <a:t>General context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endParaRPr lang="en-US" sz="2694" dirty="0"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094" dirty="0" smtClean="0">
                <a:solidFill>
                  <a:srgbClr val="000000"/>
                </a:solidFill>
              </a:rPr>
              <a:t>Why packets? A fundamental design choice</a:t>
            </a:r>
            <a:endParaRPr lang="en-US" sz="2694" dirty="0" smtClean="0">
              <a:solidFill>
                <a:srgbClr val="00000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endParaRPr lang="en-US" sz="2694" dirty="0"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094" dirty="0" smtClean="0">
                <a:solidFill>
                  <a:srgbClr val="000000"/>
                </a:solidFill>
              </a:rPr>
              <a:t>Packet dynamics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694" dirty="0" smtClean="0">
                <a:solidFill>
                  <a:srgbClr val="000000"/>
                </a:solidFill>
              </a:rPr>
              <a:t>Delays, queues, and all that</a:t>
            </a:r>
            <a:r>
              <a:rPr lang="en-US" sz="2694" dirty="0" smtClean="0">
                <a:solidFill>
                  <a:srgbClr val="000000"/>
                </a:solidFill>
              </a:rPr>
              <a:t>….</a:t>
            </a:r>
            <a:endParaRPr lang="en-US" sz="2694" dirty="0" smtClean="0">
              <a:solidFill>
                <a:srgbClr val="000000"/>
              </a:solidFill>
            </a:endParaRPr>
          </a:p>
        </p:txBody>
      </p:sp>
      <p:sp>
        <p:nvSpPr>
          <p:cNvPr id="29699" name="Shape 26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BD4689D0-5146-AB4D-B99A-19694185285C}" type="slidenum">
              <a:rPr lang="en-US" altLang="en-US" sz="1000" b="0">
                <a:solidFill>
                  <a:srgbClr val="424242"/>
                </a:solidFill>
                <a:latin typeface="Arial" charset="0"/>
              </a:rPr>
              <a:pPr/>
              <a:t>4</a:t>
            </a:fld>
            <a:endParaRPr lang="en-US" altLang="en-US" sz="1000" b="0">
              <a:solidFill>
                <a:srgbClr val="42424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47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4570" dirty="0">
                <a:solidFill>
                  <a:srgbClr val="000000"/>
                </a:solidFill>
              </a:rPr>
              <a:t>Two approaches to sharing</a:t>
            </a:r>
            <a:endParaRPr sz="4570" dirty="0">
              <a:solidFill>
                <a:srgbClr val="000000"/>
              </a:solidFill>
            </a:endParaRPr>
          </a:p>
        </p:txBody>
      </p:sp>
      <p:sp>
        <p:nvSpPr>
          <p:cNvPr id="850" name="Shape 85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endParaRPr lang="en-US" sz="3094" dirty="0" smtClean="0"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094" dirty="0" smtClean="0">
                <a:solidFill>
                  <a:srgbClr val="000000"/>
                </a:solidFill>
              </a:rPr>
              <a:t>Reservations </a:t>
            </a:r>
            <a:r>
              <a:rPr lang="en-US" sz="3094" dirty="0">
                <a:solidFill>
                  <a:srgbClr val="000000"/>
                </a:solidFill>
                <a:sym typeface="Wingdings"/>
              </a:rPr>
              <a:t> </a:t>
            </a:r>
            <a:r>
              <a:rPr lang="en-US" sz="3094" b="1" dirty="0">
                <a:solidFill>
                  <a:srgbClr val="000000"/>
                </a:solidFill>
                <a:sym typeface="Wingdings"/>
              </a:rPr>
              <a:t>circuit </a:t>
            </a:r>
            <a:r>
              <a:rPr lang="en-US" sz="3094" b="1" dirty="0" smtClean="0">
                <a:solidFill>
                  <a:srgbClr val="000000"/>
                </a:solidFill>
                <a:sym typeface="Wingdings"/>
              </a:rPr>
              <a:t>switching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694" dirty="0" smtClean="0">
                <a:solidFill>
                  <a:srgbClr val="000000"/>
                </a:solidFill>
                <a:sym typeface="Wingdings"/>
              </a:rPr>
              <a:t>Set up a “circuit”, no need </a:t>
            </a:r>
            <a:r>
              <a:rPr lang="en-US" sz="2694" dirty="0" smtClean="0">
                <a:solidFill>
                  <a:srgbClr val="000000"/>
                </a:solidFill>
                <a:sym typeface="Wingdings"/>
              </a:rPr>
              <a:t>for packets</a:t>
            </a:r>
            <a:endParaRPr lang="en-US" sz="2694" dirty="0"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3094" dirty="0" smtClean="0"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094" dirty="0" smtClean="0">
                <a:solidFill>
                  <a:srgbClr val="000000"/>
                </a:solidFill>
              </a:rPr>
              <a:t>On </a:t>
            </a:r>
            <a:r>
              <a:rPr lang="en-US" sz="3094" dirty="0">
                <a:solidFill>
                  <a:srgbClr val="000000"/>
                </a:solidFill>
              </a:rPr>
              <a:t>demand </a:t>
            </a:r>
            <a:r>
              <a:rPr lang="en-US" sz="3094" dirty="0">
                <a:solidFill>
                  <a:srgbClr val="000000"/>
                </a:solidFill>
                <a:sym typeface="Wingdings"/>
              </a:rPr>
              <a:t> </a:t>
            </a:r>
            <a:r>
              <a:rPr lang="en-US" sz="3094" b="1" dirty="0">
                <a:solidFill>
                  <a:srgbClr val="000000"/>
                </a:solidFill>
                <a:sym typeface="Wingdings"/>
              </a:rPr>
              <a:t>packet </a:t>
            </a:r>
            <a:r>
              <a:rPr lang="en-US" sz="3094" b="1" dirty="0" smtClean="0">
                <a:solidFill>
                  <a:srgbClr val="000000"/>
                </a:solidFill>
                <a:sym typeface="Wingdings"/>
              </a:rPr>
              <a:t>switching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694" dirty="0" smtClean="0">
                <a:solidFill>
                  <a:srgbClr val="000000"/>
                </a:solidFill>
                <a:sym typeface="Wingdings"/>
              </a:rPr>
              <a:t>Service each packet independently by inspecting its packet header</a:t>
            </a:r>
            <a:endParaRPr lang="en-US" sz="2694" dirty="0">
              <a:solidFill>
                <a:srgbClr val="000000"/>
              </a:solidFill>
            </a:endParaRPr>
          </a:p>
          <a:p>
            <a:pPr marL="222973" indent="0">
              <a:buFont typeface="Wingdings" charset="2"/>
              <a:buNone/>
              <a:defRPr sz="1800">
                <a:solidFill>
                  <a:srgbClr val="000000"/>
                </a:solidFill>
              </a:defRPr>
            </a:pPr>
            <a:endParaRPr lang="en-US" sz="3094" dirty="0">
              <a:solidFill>
                <a:srgbClr val="000000"/>
              </a:solidFill>
            </a:endParaRPr>
          </a:p>
        </p:txBody>
      </p:sp>
      <p:sp>
        <p:nvSpPr>
          <p:cNvPr id="89091" name="Shape 85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AE027326-0034-244B-B34B-4DE9E1C68777}" type="slidenum">
              <a:rPr lang="en-US" altLang="en-US" sz="1000" b="0">
                <a:solidFill>
                  <a:srgbClr val="919191"/>
                </a:solidFill>
                <a:latin typeface="Arial" charset="0"/>
              </a:rPr>
              <a:pPr/>
              <a:t>40</a:t>
            </a:fld>
            <a:endParaRPr lang="en-US" altLang="en-US" sz="1000" b="0">
              <a:solidFill>
                <a:srgbClr val="919191"/>
              </a:solidFill>
              <a:latin typeface="Arial" charset="0"/>
            </a:endParaRPr>
          </a:p>
        </p:txBody>
      </p:sp>
      <p:sp>
        <p:nvSpPr>
          <p:cNvPr id="5" name="Shape 849"/>
          <p:cNvSpPr txBox="1">
            <a:spLocks/>
          </p:cNvSpPr>
          <p:nvPr/>
        </p:nvSpPr>
        <p:spPr>
          <a:xfrm>
            <a:off x="892968" y="5143500"/>
            <a:ext cx="7358063" cy="171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675" tIns="35675" rIns="35675" bIns="35675" anchor="ctr"/>
          <a:lstStyle>
            <a:lvl1pPr algn="ctr" defTabSz="583603">
              <a:defRPr sz="64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  <a:lvl2pPr indent="228367" algn="ctr" defTabSz="583603">
              <a:defRPr sz="64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indent="456728" algn="ctr" defTabSz="583603">
              <a:defRPr sz="64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indent="685098" algn="ctr" defTabSz="583603">
              <a:defRPr sz="64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indent="913462" algn="ctr" defTabSz="583603">
              <a:defRPr sz="64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5pPr>
            <a:lvl6pPr indent="1141833" algn="ctr" defTabSz="583603">
              <a:defRPr sz="64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6pPr>
            <a:lvl7pPr indent="1370192" algn="ctr" defTabSz="583603">
              <a:defRPr sz="64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7pPr>
            <a:lvl8pPr indent="1598558" algn="ctr" defTabSz="583603">
              <a:defRPr sz="64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8pPr>
            <a:lvl9pPr indent="1826928" algn="ctr" defTabSz="583603">
              <a:defRPr sz="64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375">
                <a:solidFill>
                  <a:srgbClr val="800080"/>
                </a:solidFill>
              </a:rPr>
              <a:t>How are these implemented?</a:t>
            </a:r>
            <a:endParaRPr lang="en-US" sz="3375" dirty="0">
              <a:solidFill>
                <a:srgbClr val="8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793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6406" y="5097628"/>
            <a:ext cx="8229600" cy="4835525"/>
          </a:xfrm>
        </p:spPr>
        <p:txBody>
          <a:bodyPr/>
          <a:lstStyle/>
          <a:p>
            <a:pPr marL="0" indent="0">
              <a:spcBef>
                <a:spcPts val="211"/>
              </a:spcBef>
              <a:buNone/>
              <a:defRPr/>
            </a:pPr>
            <a:r>
              <a:rPr lang="en-US" sz="2180" dirty="0" smtClean="0">
                <a:ea typeface="ＭＳ Ｐゴシック" charset="0"/>
                <a:cs typeface="ＭＳ Ｐゴシック" charset="0"/>
              </a:rPr>
              <a:t>(1) </a:t>
            </a:r>
            <a:r>
              <a:rPr lang="en-US" sz="2180" dirty="0" err="1" smtClean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src</a:t>
            </a:r>
            <a:r>
              <a:rPr lang="en-US" sz="2180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US" sz="2180" dirty="0">
                <a:ea typeface="ＭＳ Ｐゴシック" charset="0"/>
                <a:cs typeface="ＭＳ Ｐゴシック" charset="0"/>
              </a:rPr>
              <a:t>sends a reservation request </a:t>
            </a:r>
            <a:r>
              <a:rPr lang="en-US" sz="2180" dirty="0" smtClean="0">
                <a:ea typeface="ＭＳ Ｐゴシック" charset="0"/>
                <a:cs typeface="ＭＳ Ｐゴシック" charset="0"/>
              </a:rPr>
              <a:t>for 10Mbps to </a:t>
            </a:r>
            <a:r>
              <a:rPr lang="en-US" sz="2180" dirty="0" err="1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dst</a:t>
            </a:r>
            <a:endParaRPr lang="en-US" sz="2180" dirty="0">
              <a:solidFill>
                <a:srgbClr val="0000FF"/>
              </a:solidFill>
              <a:ea typeface="ＭＳ Ｐゴシック" charset="0"/>
              <a:cs typeface="ＭＳ Ｐゴシック" charset="0"/>
            </a:endParaRPr>
          </a:p>
          <a:p>
            <a:pPr marL="0" indent="0">
              <a:spcBef>
                <a:spcPts val="211"/>
              </a:spcBef>
              <a:buFont typeface="Wingdings" charset="2"/>
              <a:buNone/>
              <a:defRPr/>
            </a:pPr>
            <a:r>
              <a:rPr lang="en-US" sz="2180" dirty="0">
                <a:ea typeface="ＭＳ Ｐゴシック" charset="0"/>
                <a:cs typeface="ＭＳ Ｐゴシック" charset="0"/>
              </a:rPr>
              <a:t>(2) Switches “establish a circuit”</a:t>
            </a:r>
          </a:p>
          <a:p>
            <a:pPr marL="0" indent="0">
              <a:spcBef>
                <a:spcPts val="211"/>
              </a:spcBef>
              <a:buFont typeface="Wingdings" charset="2"/>
              <a:buNone/>
              <a:defRPr/>
            </a:pPr>
            <a:r>
              <a:rPr lang="en-US" sz="2180" dirty="0">
                <a:ea typeface="ＭＳ Ｐゴシック" charset="0"/>
                <a:cs typeface="ＭＳ Ｐゴシック" charset="0"/>
              </a:rPr>
              <a:t>(3) </a:t>
            </a:r>
            <a:r>
              <a:rPr lang="en-US" sz="2180" dirty="0" err="1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src</a:t>
            </a:r>
            <a:r>
              <a:rPr lang="en-US" sz="2180" dirty="0">
                <a:ea typeface="ＭＳ Ｐゴシック" charset="0"/>
                <a:cs typeface="ＭＳ Ｐゴシック" charset="0"/>
              </a:rPr>
              <a:t> starts sending data</a:t>
            </a:r>
          </a:p>
          <a:p>
            <a:pPr marL="0" indent="0">
              <a:spcBef>
                <a:spcPts val="211"/>
              </a:spcBef>
              <a:buFont typeface="Wingdings" charset="2"/>
              <a:buNone/>
              <a:defRPr/>
            </a:pPr>
            <a:r>
              <a:rPr lang="en-US" sz="2180" dirty="0">
                <a:ea typeface="ＭＳ Ｐゴシック" charset="0"/>
                <a:cs typeface="ＭＳ Ｐゴシック" charset="0"/>
              </a:rPr>
              <a:t>(4) </a:t>
            </a:r>
            <a:r>
              <a:rPr lang="en-US" sz="2180" dirty="0" err="1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src</a:t>
            </a:r>
            <a:r>
              <a:rPr lang="en-US" sz="2180" dirty="0">
                <a:ea typeface="ＭＳ Ｐゴシック" charset="0"/>
                <a:cs typeface="ＭＳ Ｐゴシック" charset="0"/>
              </a:rPr>
              <a:t> sends a “teardown circuit” message  </a:t>
            </a:r>
          </a:p>
        </p:txBody>
      </p:sp>
      <p:cxnSp>
        <p:nvCxnSpPr>
          <p:cNvPr id="93185" name="Straight Connector 49"/>
          <p:cNvCxnSpPr>
            <a:cxnSpLocks noChangeShapeType="1"/>
          </p:cNvCxnSpPr>
          <p:nvPr/>
        </p:nvCxnSpPr>
        <p:spPr bwMode="auto">
          <a:xfrm flipH="1">
            <a:off x="5137150" y="2244725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1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Circuit Switching</a:t>
            </a:r>
          </a:p>
        </p:txBody>
      </p:sp>
      <p:sp>
        <p:nvSpPr>
          <p:cNvPr id="59" name="Shape 1247"/>
          <p:cNvSpPr/>
          <p:nvPr/>
        </p:nvSpPr>
        <p:spPr>
          <a:xfrm>
            <a:off x="5357813" y="2012950"/>
            <a:ext cx="357187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5843" name="Rectangle 2"/>
          <p:cNvSpPr>
            <a:spLocks noChangeArrowheads="1"/>
          </p:cNvSpPr>
          <p:nvPr/>
        </p:nvSpPr>
        <p:spPr bwMode="auto">
          <a:xfrm>
            <a:off x="4603750" y="430212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335" tIns="45667" rIns="91335" bIns="45667" anchor="ctr"/>
          <a:lstStyle/>
          <a:p>
            <a:pPr>
              <a:defRPr/>
            </a:pPr>
            <a:endParaRPr lang="en-US" sz="1406">
              <a:latin typeface="+mn-lt"/>
            </a:endParaRPr>
          </a:p>
        </p:txBody>
      </p:sp>
      <p:sp>
        <p:nvSpPr>
          <p:cNvPr id="35844" name="Rectangle 32"/>
          <p:cNvSpPr>
            <a:spLocks noChangeArrowheads="1"/>
          </p:cNvSpPr>
          <p:nvPr/>
        </p:nvSpPr>
        <p:spPr bwMode="auto">
          <a:xfrm>
            <a:off x="4832350" y="262572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335" tIns="45667" rIns="91335" bIns="45667" anchor="ctr"/>
          <a:lstStyle/>
          <a:p>
            <a:pPr>
              <a:defRPr/>
            </a:pPr>
            <a:endParaRPr lang="en-US" sz="1406">
              <a:latin typeface="+mn-lt"/>
            </a:endParaRPr>
          </a:p>
        </p:txBody>
      </p:sp>
      <p:sp>
        <p:nvSpPr>
          <p:cNvPr id="35845" name="Rectangle 33"/>
          <p:cNvSpPr>
            <a:spLocks noChangeArrowheads="1"/>
          </p:cNvSpPr>
          <p:nvPr/>
        </p:nvSpPr>
        <p:spPr bwMode="auto">
          <a:xfrm>
            <a:off x="6280150" y="331152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335" tIns="45667" rIns="91335" bIns="45667" anchor="ctr"/>
          <a:lstStyle/>
          <a:p>
            <a:pPr>
              <a:defRPr/>
            </a:pPr>
            <a:endParaRPr lang="en-US" sz="1406">
              <a:latin typeface="+mn-lt"/>
            </a:endParaRPr>
          </a:p>
        </p:txBody>
      </p:sp>
      <p:cxnSp>
        <p:nvCxnSpPr>
          <p:cNvPr id="93192" name="Straight Connector 12"/>
          <p:cNvCxnSpPr>
            <a:cxnSpLocks noChangeShapeType="1"/>
          </p:cNvCxnSpPr>
          <p:nvPr/>
        </p:nvCxnSpPr>
        <p:spPr bwMode="auto">
          <a:xfrm>
            <a:off x="6584950" y="3449638"/>
            <a:ext cx="609600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193" name="Straight Connector 43"/>
          <p:cNvCxnSpPr>
            <a:cxnSpLocks noChangeShapeType="1"/>
            <a:stCxn id="35845" idx="2"/>
          </p:cNvCxnSpPr>
          <p:nvPr/>
        </p:nvCxnSpPr>
        <p:spPr bwMode="auto">
          <a:xfrm flipH="1">
            <a:off x="6356350" y="361632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194" name="Straight Connector 53"/>
          <p:cNvCxnSpPr>
            <a:cxnSpLocks noChangeShapeType="1"/>
            <a:stCxn id="35843" idx="3"/>
            <a:endCxn id="35845" idx="1"/>
          </p:cNvCxnSpPr>
          <p:nvPr/>
        </p:nvCxnSpPr>
        <p:spPr bwMode="auto">
          <a:xfrm flipV="1">
            <a:off x="4908550" y="3463925"/>
            <a:ext cx="1371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195" name="Straight Connector 56"/>
          <p:cNvCxnSpPr>
            <a:cxnSpLocks noChangeShapeType="1"/>
            <a:stCxn id="35844" idx="3"/>
            <a:endCxn id="35845" idx="1"/>
          </p:cNvCxnSpPr>
          <p:nvPr/>
        </p:nvCxnSpPr>
        <p:spPr bwMode="auto">
          <a:xfrm>
            <a:off x="5137150" y="2778125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196" name="Straight Connector 59"/>
          <p:cNvCxnSpPr>
            <a:cxnSpLocks noChangeShapeType="1"/>
          </p:cNvCxnSpPr>
          <p:nvPr/>
        </p:nvCxnSpPr>
        <p:spPr bwMode="auto">
          <a:xfrm>
            <a:off x="4603750" y="2320925"/>
            <a:ext cx="231775" cy="29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197" name="Straight Connector 62"/>
          <p:cNvCxnSpPr>
            <a:cxnSpLocks noChangeShapeType="1"/>
            <a:stCxn id="35865" idx="2"/>
            <a:endCxn id="35843" idx="1"/>
          </p:cNvCxnSpPr>
          <p:nvPr/>
        </p:nvCxnSpPr>
        <p:spPr bwMode="auto">
          <a:xfrm>
            <a:off x="3994150" y="3921125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198" name="Straight Connector 67"/>
          <p:cNvCxnSpPr>
            <a:cxnSpLocks noChangeShapeType="1"/>
          </p:cNvCxnSpPr>
          <p:nvPr/>
        </p:nvCxnSpPr>
        <p:spPr bwMode="auto">
          <a:xfrm flipV="1">
            <a:off x="3384550" y="3844925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199" name="Straight Connector 88"/>
          <p:cNvCxnSpPr>
            <a:cxnSpLocks noChangeShapeType="1"/>
            <a:stCxn id="35858" idx="3"/>
          </p:cNvCxnSpPr>
          <p:nvPr/>
        </p:nvCxnSpPr>
        <p:spPr bwMode="auto">
          <a:xfrm>
            <a:off x="3232150" y="3159125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200" name="Straight Connector 90"/>
          <p:cNvCxnSpPr>
            <a:cxnSpLocks noChangeShapeType="1"/>
          </p:cNvCxnSpPr>
          <p:nvPr/>
        </p:nvCxnSpPr>
        <p:spPr bwMode="auto">
          <a:xfrm>
            <a:off x="2698750" y="2701925"/>
            <a:ext cx="231775" cy="29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201" name="Straight Connector 91"/>
          <p:cNvCxnSpPr>
            <a:cxnSpLocks noChangeShapeType="1"/>
          </p:cNvCxnSpPr>
          <p:nvPr/>
        </p:nvCxnSpPr>
        <p:spPr bwMode="auto">
          <a:xfrm flipH="1">
            <a:off x="2470150" y="3159125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58" name="Rectangle 87"/>
          <p:cNvSpPr>
            <a:spLocks noChangeArrowheads="1"/>
          </p:cNvSpPr>
          <p:nvPr/>
        </p:nvSpPr>
        <p:spPr bwMode="auto">
          <a:xfrm>
            <a:off x="2927350" y="300672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335" tIns="45667" rIns="91335" bIns="45667" anchor="ctr"/>
          <a:lstStyle/>
          <a:p>
            <a:pPr>
              <a:defRPr/>
            </a:pPr>
            <a:endParaRPr lang="en-US" sz="1406">
              <a:latin typeface="+mn-lt"/>
            </a:endParaRPr>
          </a:p>
        </p:txBody>
      </p:sp>
      <p:sp>
        <p:nvSpPr>
          <p:cNvPr id="35865" name="Rectangle 36"/>
          <p:cNvSpPr>
            <a:spLocks noChangeArrowheads="1"/>
          </p:cNvSpPr>
          <p:nvPr/>
        </p:nvSpPr>
        <p:spPr bwMode="auto">
          <a:xfrm>
            <a:off x="3841750" y="361632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335" tIns="45667" rIns="91335" bIns="45667" anchor="ctr"/>
          <a:lstStyle/>
          <a:p>
            <a:pPr>
              <a:defRPr/>
            </a:pPr>
            <a:endParaRPr lang="en-US" sz="1406">
              <a:latin typeface="+mn-lt"/>
            </a:endParaRPr>
          </a:p>
        </p:txBody>
      </p:sp>
      <p:cxnSp>
        <p:nvCxnSpPr>
          <p:cNvPr id="93204" name="Straight Connector 34"/>
          <p:cNvCxnSpPr>
            <a:cxnSpLocks noChangeShapeType="1"/>
          </p:cNvCxnSpPr>
          <p:nvPr/>
        </p:nvCxnSpPr>
        <p:spPr bwMode="auto">
          <a:xfrm flipV="1">
            <a:off x="3994150" y="2778125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TextBox 37"/>
          <p:cNvSpPr txBox="1">
            <a:spLocks noChangeArrowheads="1"/>
          </p:cNvSpPr>
          <p:nvPr/>
        </p:nvSpPr>
        <p:spPr bwMode="auto">
          <a:xfrm flipH="1">
            <a:off x="5608638" y="1957388"/>
            <a:ext cx="782637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1335" tIns="45667" rIns="91335" bIns="45667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023" dirty="0" err="1">
                <a:solidFill>
                  <a:srgbClr val="0000FF"/>
                </a:solidFill>
                <a:latin typeface="+mn-lt"/>
              </a:rPr>
              <a:t>dst</a:t>
            </a:r>
            <a:endParaRPr lang="en-US" sz="3023" dirty="0">
              <a:solidFill>
                <a:srgbClr val="0000FF"/>
              </a:solidFill>
              <a:latin typeface="+mn-lt"/>
            </a:endParaRP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3035300" y="2209800"/>
            <a:ext cx="1171679" cy="533400"/>
            <a:chOff x="7680730" y="3810000"/>
            <a:chExt cx="1182888" cy="533400"/>
          </a:xfrm>
        </p:grpSpPr>
        <p:sp>
          <p:nvSpPr>
            <p:cNvPr id="35878" name="Oval Callout 7"/>
            <p:cNvSpPr>
              <a:spLocks noChangeArrowheads="1"/>
            </p:cNvSpPr>
            <p:nvPr/>
          </p:nvSpPr>
          <p:spPr bwMode="auto">
            <a:xfrm>
              <a:off x="7695539" y="3810000"/>
              <a:ext cx="977409" cy="533400"/>
            </a:xfrm>
            <a:prstGeom prst="wedgeEllipseCallout">
              <a:avLst>
                <a:gd name="adj1" fmla="val -31093"/>
                <a:gd name="adj2" fmla="val 110972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406">
                <a:latin typeface="+mn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80730" y="3886200"/>
              <a:ext cx="1182888" cy="3413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17" dirty="0">
                  <a:latin typeface="+mn-lt"/>
                </a:rPr>
                <a:t>10Mb/s?</a:t>
              </a:r>
            </a:p>
          </p:txBody>
        </p:sp>
      </p:grpSp>
      <p:grpSp>
        <p:nvGrpSpPr>
          <p:cNvPr id="45" name="Group 44"/>
          <p:cNvGrpSpPr>
            <a:grpSpLocks/>
          </p:cNvGrpSpPr>
          <p:nvPr/>
        </p:nvGrpSpPr>
        <p:grpSpPr bwMode="auto">
          <a:xfrm>
            <a:off x="3721100" y="2743200"/>
            <a:ext cx="1184616" cy="533400"/>
            <a:chOff x="7680730" y="3810000"/>
            <a:chExt cx="1182888" cy="533400"/>
          </a:xfrm>
        </p:grpSpPr>
        <p:sp>
          <p:nvSpPr>
            <p:cNvPr id="35876" name="Oval Callout 45"/>
            <p:cNvSpPr>
              <a:spLocks noChangeArrowheads="1"/>
            </p:cNvSpPr>
            <p:nvPr/>
          </p:nvSpPr>
          <p:spPr bwMode="auto">
            <a:xfrm>
              <a:off x="7695539" y="3810000"/>
              <a:ext cx="977409" cy="533400"/>
            </a:xfrm>
            <a:prstGeom prst="wedgeEllipseCallout">
              <a:avLst>
                <a:gd name="adj1" fmla="val -31093"/>
                <a:gd name="adj2" fmla="val 110972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406">
                <a:latin typeface="+mn-lt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680730" y="3886200"/>
              <a:ext cx="1182888" cy="3413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17" dirty="0">
                  <a:latin typeface="+mn-lt"/>
                </a:rPr>
                <a:t>10Mb/s?</a:t>
              </a:r>
            </a:p>
          </p:txBody>
        </p:sp>
      </p:grp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4718049" y="1885950"/>
            <a:ext cx="1673225" cy="533400"/>
            <a:chOff x="7564193" y="3500455"/>
            <a:chExt cx="1299424" cy="533400"/>
          </a:xfrm>
        </p:grpSpPr>
        <p:sp>
          <p:nvSpPr>
            <p:cNvPr id="35874" name="Oval Callout 48"/>
            <p:cNvSpPr>
              <a:spLocks noChangeArrowheads="1"/>
            </p:cNvSpPr>
            <p:nvPr/>
          </p:nvSpPr>
          <p:spPr bwMode="auto">
            <a:xfrm>
              <a:off x="7564193" y="3500455"/>
              <a:ext cx="977345" cy="533400"/>
            </a:xfrm>
            <a:prstGeom prst="wedgeEllipseCallout">
              <a:avLst>
                <a:gd name="adj1" fmla="val -31093"/>
                <a:gd name="adj2" fmla="val 110972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406">
                <a:latin typeface="+mn-lt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680809" y="3589355"/>
              <a:ext cx="1182808" cy="3397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17" dirty="0">
                  <a:latin typeface="+mn-lt"/>
                </a:rPr>
                <a:t>10Mb/s?</a:t>
              </a:r>
            </a:p>
          </p:txBody>
        </p:sp>
      </p:grpSp>
      <p:sp>
        <p:nvSpPr>
          <p:cNvPr id="15" name="Freeform 14"/>
          <p:cNvSpPr>
            <a:spLocks/>
          </p:cNvSpPr>
          <p:nvPr/>
        </p:nvSpPr>
        <p:spPr bwMode="auto">
          <a:xfrm>
            <a:off x="2528888" y="2659063"/>
            <a:ext cx="2957512" cy="1150937"/>
          </a:xfrm>
          <a:custGeom>
            <a:avLst/>
            <a:gdLst>
              <a:gd name="T0" fmla="*/ 0 w 2957286"/>
              <a:gd name="T1" fmla="*/ 72692 h 1150522"/>
              <a:gd name="T2" fmla="*/ 526223 w 2957286"/>
              <a:gd name="T3" fmla="*/ 599215 h 1150522"/>
              <a:gd name="T4" fmla="*/ 1524232 w 2957286"/>
              <a:gd name="T5" fmla="*/ 1143892 h 1150522"/>
              <a:gd name="T6" fmla="*/ 2667408 w 2957286"/>
              <a:gd name="T7" fmla="*/ 181627 h 1150522"/>
              <a:gd name="T8" fmla="*/ 2957738 w 2957286"/>
              <a:gd name="T9" fmla="*/ 68 h 11505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57286" h="1150522">
                <a:moveTo>
                  <a:pt x="0" y="72640"/>
                </a:moveTo>
                <a:cubicBezTo>
                  <a:pt x="136071" y="246509"/>
                  <a:pt x="272143" y="420378"/>
                  <a:pt x="526143" y="598783"/>
                </a:cubicBezTo>
                <a:cubicBezTo>
                  <a:pt x="780143" y="777188"/>
                  <a:pt x="1167191" y="1212616"/>
                  <a:pt x="1524000" y="1143068"/>
                </a:cubicBezTo>
                <a:cubicBezTo>
                  <a:pt x="1880809" y="1073520"/>
                  <a:pt x="2428119" y="371997"/>
                  <a:pt x="2667000" y="181497"/>
                </a:cubicBezTo>
                <a:cubicBezTo>
                  <a:pt x="2905881" y="-9003"/>
                  <a:pt x="2957286" y="68"/>
                  <a:pt x="2957286" y="68"/>
                </a:cubicBezTo>
              </a:path>
            </a:pathLst>
          </a:custGeom>
          <a:noFill/>
          <a:ln w="38100" cmpd="sng">
            <a:solidFill>
              <a:srgbClr val="008000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lIns="91335" tIns="45667" rIns="91335" bIns="45667" anchor="ctr"/>
          <a:lstStyle/>
          <a:p>
            <a:pPr>
              <a:defRPr/>
            </a:pPr>
            <a:endParaRPr lang="en-US" sz="1406">
              <a:latin typeface="+mn-lt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 flipH="1">
            <a:off x="1758950" y="2152650"/>
            <a:ext cx="782638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1335" tIns="45667" rIns="91335" bIns="45667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023" dirty="0" err="1">
                <a:solidFill>
                  <a:srgbClr val="0000FF"/>
                </a:solidFill>
                <a:latin typeface="+mn-lt"/>
              </a:rPr>
              <a:t>src</a:t>
            </a:r>
            <a:endParaRPr lang="en-US" sz="3023" dirty="0">
              <a:solidFill>
                <a:srgbClr val="0000FF"/>
              </a:solidFill>
              <a:latin typeface="+mn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106634" y="1994194"/>
            <a:ext cx="2666916" cy="1447800"/>
            <a:chOff x="4487468" y="2753359"/>
            <a:chExt cx="3792947" cy="2059093"/>
          </a:xfrm>
          <a:solidFill>
            <a:schemeClr val="accent2">
              <a:lumMod val="40000"/>
              <a:lumOff val="60000"/>
            </a:schemeClr>
          </a:solidFill>
        </p:grpSpPr>
        <p:grpSp>
          <p:nvGrpSpPr>
            <p:cNvPr id="42" name="Group 41"/>
            <p:cNvGrpSpPr>
              <a:grpSpLocks/>
            </p:cNvGrpSpPr>
            <p:nvPr/>
          </p:nvGrpSpPr>
          <p:grpSpPr bwMode="auto">
            <a:xfrm>
              <a:off x="4487468" y="3295225"/>
              <a:ext cx="1191987" cy="758613"/>
              <a:chOff x="7696201" y="3810000"/>
              <a:chExt cx="976725" cy="533400"/>
            </a:xfrm>
            <a:grpFill/>
          </p:grpSpPr>
          <p:sp>
            <p:nvSpPr>
              <p:cNvPr id="43" name="Oval Callout 7"/>
              <p:cNvSpPr>
                <a:spLocks noChangeArrowheads="1"/>
              </p:cNvSpPr>
              <p:nvPr/>
            </p:nvSpPr>
            <p:spPr bwMode="auto">
              <a:xfrm>
                <a:off x="7696201" y="3810000"/>
                <a:ext cx="976725" cy="533400"/>
              </a:xfrm>
              <a:prstGeom prst="wedgeEllipseCallout">
                <a:avLst>
                  <a:gd name="adj1" fmla="val -31093"/>
                  <a:gd name="adj2" fmla="val 110972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406">
                  <a:latin typeface="+mn-lt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8017688" y="3886200"/>
                <a:ext cx="418831" cy="341184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617" dirty="0">
                    <a:latin typeface="Zapf Dingbats"/>
                    <a:ea typeface="Zapf Dingbats"/>
                    <a:cs typeface="Zapf Dingbats"/>
                    <a:sym typeface="Zapf Dingbats"/>
                  </a:rPr>
                  <a:t>✔</a:t>
                </a:r>
                <a:endParaRPr lang="en-US" sz="1617" dirty="0"/>
              </a:p>
            </p:txBody>
          </p:sp>
        </p:grpSp>
        <p:grpSp>
          <p:nvGrpSpPr>
            <p:cNvPr id="46" name="Group 45"/>
            <p:cNvGrpSpPr>
              <a:grpSpLocks/>
            </p:cNvGrpSpPr>
            <p:nvPr/>
          </p:nvGrpSpPr>
          <p:grpSpPr bwMode="auto">
            <a:xfrm>
              <a:off x="5462828" y="4053839"/>
              <a:ext cx="1191987" cy="758613"/>
              <a:chOff x="7696201" y="3810000"/>
              <a:chExt cx="976725" cy="533400"/>
            </a:xfrm>
            <a:grpFill/>
          </p:grpSpPr>
          <p:sp>
            <p:nvSpPr>
              <p:cNvPr id="49" name="Oval Callout 45"/>
              <p:cNvSpPr>
                <a:spLocks noChangeArrowheads="1"/>
              </p:cNvSpPr>
              <p:nvPr/>
            </p:nvSpPr>
            <p:spPr bwMode="auto">
              <a:xfrm>
                <a:off x="7696201" y="3810000"/>
                <a:ext cx="976725" cy="533400"/>
              </a:xfrm>
              <a:prstGeom prst="wedgeEllipseCallout">
                <a:avLst>
                  <a:gd name="adj1" fmla="val -31093"/>
                  <a:gd name="adj2" fmla="val 110972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406">
                  <a:latin typeface="+mn-lt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8017688" y="3886200"/>
                <a:ext cx="418831" cy="341184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617" dirty="0">
                    <a:latin typeface="Zapf Dingbats"/>
                    <a:ea typeface="Zapf Dingbats"/>
                    <a:cs typeface="Zapf Dingbats"/>
                    <a:sym typeface="Zapf Dingbats"/>
                  </a:rPr>
                  <a:t>✔</a:t>
                </a:r>
                <a:endParaRPr lang="en-US" sz="1617" dirty="0">
                  <a:latin typeface="+mn-lt"/>
                </a:endParaRPr>
              </a:p>
            </p:txBody>
          </p:sp>
        </p:grpSp>
        <p:grpSp>
          <p:nvGrpSpPr>
            <p:cNvPr id="52" name="Group 51"/>
            <p:cNvGrpSpPr>
              <a:grpSpLocks/>
            </p:cNvGrpSpPr>
            <p:nvPr/>
          </p:nvGrpSpPr>
          <p:grpSpPr bwMode="auto">
            <a:xfrm>
              <a:off x="7088428" y="2753359"/>
              <a:ext cx="1191987" cy="758613"/>
              <a:chOff x="7696201" y="3810000"/>
              <a:chExt cx="976725" cy="533400"/>
            </a:xfrm>
            <a:grpFill/>
          </p:grpSpPr>
          <p:sp>
            <p:nvSpPr>
              <p:cNvPr id="53" name="Oval Callout 48"/>
              <p:cNvSpPr>
                <a:spLocks noChangeArrowheads="1"/>
              </p:cNvSpPr>
              <p:nvPr/>
            </p:nvSpPr>
            <p:spPr bwMode="auto">
              <a:xfrm>
                <a:off x="7696201" y="3810000"/>
                <a:ext cx="976725" cy="533400"/>
              </a:xfrm>
              <a:prstGeom prst="wedgeEllipseCallout">
                <a:avLst>
                  <a:gd name="adj1" fmla="val -31093"/>
                  <a:gd name="adj2" fmla="val 110972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406">
                  <a:latin typeface="+mn-lt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8017688" y="3886200"/>
                <a:ext cx="418831" cy="341184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617" dirty="0">
                    <a:latin typeface="Zapf Dingbats"/>
                    <a:ea typeface="Zapf Dingbats"/>
                    <a:cs typeface="Zapf Dingbats"/>
                    <a:sym typeface="Zapf Dingbats"/>
                  </a:rPr>
                  <a:t>✔</a:t>
                </a:r>
                <a:endParaRPr lang="en-US" sz="1617" dirty="0"/>
              </a:p>
            </p:txBody>
          </p:sp>
        </p:grpSp>
      </p:grpSp>
      <p:sp>
        <p:nvSpPr>
          <p:cNvPr id="55" name="Shape 1247"/>
          <p:cNvSpPr/>
          <p:nvPr/>
        </p:nvSpPr>
        <p:spPr>
          <a:xfrm>
            <a:off x="2112963" y="3302000"/>
            <a:ext cx="357187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6" name="Shape 1247"/>
          <p:cNvSpPr/>
          <p:nvPr/>
        </p:nvSpPr>
        <p:spPr>
          <a:xfrm>
            <a:off x="3155950" y="42767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7" name="Shape 1247"/>
          <p:cNvSpPr/>
          <p:nvPr/>
        </p:nvSpPr>
        <p:spPr>
          <a:xfrm>
            <a:off x="6178550" y="3970338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8" name="Shape 1247"/>
          <p:cNvSpPr/>
          <p:nvPr/>
        </p:nvSpPr>
        <p:spPr>
          <a:xfrm>
            <a:off x="7015163" y="33004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0" name="Shape 1247"/>
          <p:cNvSpPr/>
          <p:nvPr/>
        </p:nvSpPr>
        <p:spPr>
          <a:xfrm>
            <a:off x="4392613" y="2065338"/>
            <a:ext cx="357187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1" name="Shape 1247"/>
          <p:cNvSpPr/>
          <p:nvPr/>
        </p:nvSpPr>
        <p:spPr>
          <a:xfrm>
            <a:off x="2541588" y="2439988"/>
            <a:ext cx="357187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026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5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Circuit Switching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5233" name="Shape 124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A8DC4B83-D8E9-4A42-A1C3-E331B61D2F52}" type="slidenum">
              <a:rPr lang="en-US" altLang="en-US" sz="1000" b="0">
                <a:solidFill>
                  <a:srgbClr val="919191"/>
                </a:solidFill>
                <a:latin typeface="Arial" charset="0"/>
              </a:rPr>
              <a:pPr/>
              <a:t>42</a:t>
            </a:fld>
            <a:endParaRPr lang="en-US" altLang="en-US" sz="1000" b="0">
              <a:solidFill>
                <a:srgbClr val="919191"/>
              </a:solidFill>
              <a:latin typeface="Arial" charset="0"/>
            </a:endParaRPr>
          </a:p>
        </p:txBody>
      </p:sp>
      <p:sp>
        <p:nvSpPr>
          <p:cNvPr id="1244" name="Shape 1244"/>
          <p:cNvSpPr/>
          <p:nvPr/>
        </p:nvSpPr>
        <p:spPr>
          <a:xfrm>
            <a:off x="3679825" y="2724150"/>
            <a:ext cx="1785938" cy="2027238"/>
          </a:xfrm>
          <a:prstGeom prst="roundRect">
            <a:avLst>
              <a:gd name="adj" fmla="val 7500"/>
            </a:avLst>
          </a:prstGeom>
          <a:solidFill>
            <a:srgbClr val="EBEBEB"/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45" name="Shape 1245"/>
          <p:cNvSpPr/>
          <p:nvPr/>
        </p:nvSpPr>
        <p:spPr>
          <a:xfrm>
            <a:off x="4095750" y="3300413"/>
            <a:ext cx="1019175" cy="696912"/>
          </a:xfrm>
          <a:prstGeom prst="line">
            <a:avLst/>
          </a:prstGeom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46" name="Shape 1246"/>
          <p:cNvSpPr/>
          <p:nvPr/>
        </p:nvSpPr>
        <p:spPr>
          <a:xfrm flipV="1">
            <a:off x="2286000" y="3275013"/>
            <a:ext cx="1670050" cy="1587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47" name="Shape 1247"/>
          <p:cNvSpPr/>
          <p:nvPr/>
        </p:nvSpPr>
        <p:spPr>
          <a:xfrm>
            <a:off x="2062163" y="3098800"/>
            <a:ext cx="357187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48" name="Shape 1248"/>
          <p:cNvSpPr/>
          <p:nvPr/>
        </p:nvSpPr>
        <p:spPr>
          <a:xfrm flipV="1">
            <a:off x="5208588" y="3271838"/>
            <a:ext cx="1666875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49" name="Shape 1249"/>
          <p:cNvSpPr/>
          <p:nvPr/>
        </p:nvSpPr>
        <p:spPr>
          <a:xfrm>
            <a:off x="6742113" y="3098800"/>
            <a:ext cx="357187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50" name="Shape 1250"/>
          <p:cNvSpPr/>
          <p:nvPr/>
        </p:nvSpPr>
        <p:spPr>
          <a:xfrm>
            <a:off x="3919538" y="3143250"/>
            <a:ext cx="268287" cy="2682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51" name="Shape 1251"/>
          <p:cNvSpPr/>
          <p:nvPr/>
        </p:nvSpPr>
        <p:spPr>
          <a:xfrm>
            <a:off x="4973638" y="3143250"/>
            <a:ext cx="268287" cy="2682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52" name="Shape 1252"/>
          <p:cNvSpPr/>
          <p:nvPr/>
        </p:nvSpPr>
        <p:spPr>
          <a:xfrm flipV="1">
            <a:off x="2276475" y="3951288"/>
            <a:ext cx="1670050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53" name="Shape 1253"/>
          <p:cNvSpPr/>
          <p:nvPr/>
        </p:nvSpPr>
        <p:spPr>
          <a:xfrm>
            <a:off x="2054225" y="37766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54" name="Shape 1254"/>
          <p:cNvSpPr/>
          <p:nvPr/>
        </p:nvSpPr>
        <p:spPr>
          <a:xfrm flipV="1">
            <a:off x="5197475" y="3951288"/>
            <a:ext cx="1666875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55" name="Shape 1255"/>
          <p:cNvSpPr/>
          <p:nvPr/>
        </p:nvSpPr>
        <p:spPr>
          <a:xfrm>
            <a:off x="6732588" y="3776663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56" name="Shape 1256"/>
          <p:cNvSpPr/>
          <p:nvPr/>
        </p:nvSpPr>
        <p:spPr>
          <a:xfrm>
            <a:off x="3911600" y="3821113"/>
            <a:ext cx="268288" cy="268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57" name="Shape 1257"/>
          <p:cNvSpPr/>
          <p:nvPr/>
        </p:nvSpPr>
        <p:spPr>
          <a:xfrm>
            <a:off x="4965700" y="3821113"/>
            <a:ext cx="266700" cy="268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58" name="Shape 1258"/>
          <p:cNvSpPr/>
          <p:nvPr/>
        </p:nvSpPr>
        <p:spPr>
          <a:xfrm>
            <a:off x="4154488" y="2265363"/>
            <a:ext cx="847725" cy="407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180" b="0" dirty="0">
                <a:solidFill>
                  <a:srgbClr val="000000"/>
                </a:solidFill>
              </a:rPr>
              <a:t>switch</a:t>
            </a:r>
          </a:p>
        </p:txBody>
      </p:sp>
      <p:sp>
        <p:nvSpPr>
          <p:cNvPr id="1259" name="Shape 1259"/>
          <p:cNvSpPr/>
          <p:nvPr/>
        </p:nvSpPr>
        <p:spPr>
          <a:xfrm>
            <a:off x="1536700" y="2997200"/>
            <a:ext cx="444500" cy="407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180" b="0" dirty="0">
                <a:solidFill>
                  <a:srgbClr val="0000FF"/>
                </a:solidFill>
              </a:rPr>
              <a:t>src</a:t>
            </a:r>
          </a:p>
        </p:txBody>
      </p:sp>
      <p:sp>
        <p:nvSpPr>
          <p:cNvPr id="1260" name="Shape 1260"/>
          <p:cNvSpPr/>
          <p:nvPr/>
        </p:nvSpPr>
        <p:spPr>
          <a:xfrm>
            <a:off x="7219950" y="3711575"/>
            <a:ext cx="444500" cy="407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180" b="0">
                <a:solidFill>
                  <a:srgbClr val="0000FF"/>
                </a:solidFill>
              </a:rPr>
              <a:t>dst</a:t>
            </a:r>
          </a:p>
        </p:txBody>
      </p:sp>
      <p:sp>
        <p:nvSpPr>
          <p:cNvPr id="1261" name="Shape 1261"/>
          <p:cNvSpPr/>
          <p:nvPr/>
        </p:nvSpPr>
        <p:spPr>
          <a:xfrm>
            <a:off x="877058" y="5246688"/>
            <a:ext cx="7809742" cy="461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</a:rPr>
              <a:t>Reservation </a:t>
            </a:r>
            <a:r>
              <a:rPr lang="en-US" sz="2531" b="0" smtClean="0">
                <a:solidFill>
                  <a:srgbClr val="000000"/>
                </a:solidFill>
              </a:rPr>
              <a:t>also establishes </a:t>
            </a:r>
            <a:r>
              <a:rPr lang="en-US" sz="2531" b="0" dirty="0">
                <a:solidFill>
                  <a:srgbClr val="000000"/>
                </a:solidFill>
              </a:rPr>
              <a:t>a “circuit” within a switch</a:t>
            </a:r>
            <a:endParaRPr sz="2531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56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4" grpId="0" animBg="1" advAuto="0"/>
      <p:bldP spid="1258" grpId="0" animBg="1" advAuto="0"/>
      <p:bldP spid="1259" grpId="0" animBg="1" advAuto="0"/>
      <p:bldP spid="1260" grpId="0" animBg="1" advAuto="0"/>
      <p:bldP spid="1261" grpId="0" animBg="1" advAuto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Shape 127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4570" dirty="0">
                <a:solidFill>
                  <a:srgbClr val="000000"/>
                </a:solidFill>
              </a:rPr>
              <a:t>Many kinds of “circuits”</a:t>
            </a:r>
          </a:p>
        </p:txBody>
      </p:sp>
      <p:sp>
        <p:nvSpPr>
          <p:cNvPr id="1272" name="Shape 127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703"/>
              </a:spcBef>
              <a:defRPr sz="1800">
                <a:solidFill>
                  <a:srgbClr val="000000"/>
                </a:solidFill>
              </a:defRPr>
            </a:pPr>
            <a:r>
              <a:rPr sz="2391" dirty="0">
                <a:solidFill>
                  <a:srgbClr val="000000"/>
                </a:solidFill>
              </a:rPr>
              <a:t>Time division multiplexing</a:t>
            </a:r>
          </a:p>
          <a:p>
            <a:pPr lvl="1">
              <a:spcBef>
                <a:spcPts val="703"/>
              </a:spcBef>
              <a:defRPr sz="1800" i="0">
                <a:solidFill>
                  <a:srgbClr val="000000"/>
                </a:solidFill>
              </a:defRPr>
            </a:pPr>
            <a:r>
              <a:rPr sz="2391" i="0" dirty="0">
                <a:solidFill>
                  <a:srgbClr val="000000"/>
                </a:solidFill>
              </a:rPr>
              <a:t>divide time in </a:t>
            </a:r>
            <a:r>
              <a:rPr sz="2391" i="0" dirty="0">
                <a:solidFill>
                  <a:srgbClr val="942193"/>
                </a:solidFill>
              </a:rPr>
              <a:t>time slots</a:t>
            </a:r>
            <a:endParaRPr lang="en-US" sz="2391" i="0" dirty="0">
              <a:solidFill>
                <a:srgbClr val="000000"/>
              </a:solidFill>
            </a:endParaRPr>
          </a:p>
          <a:p>
            <a:pPr lvl="1">
              <a:spcBef>
                <a:spcPts val="703"/>
              </a:spcBef>
              <a:defRPr sz="1800" i="0">
                <a:solidFill>
                  <a:srgbClr val="000000"/>
                </a:solidFill>
              </a:defRPr>
            </a:pPr>
            <a:r>
              <a:rPr sz="2391" i="0" dirty="0">
                <a:solidFill>
                  <a:srgbClr val="000000"/>
                </a:solidFill>
              </a:rPr>
              <a:t>separate time slot per c</a:t>
            </a:r>
            <a:r>
              <a:rPr lang="en-US" sz="2391" i="0" dirty="0">
                <a:solidFill>
                  <a:srgbClr val="000000"/>
                </a:solidFill>
              </a:rPr>
              <a:t>ircuit</a:t>
            </a:r>
            <a:br>
              <a:rPr lang="en-US" sz="2391" i="0" dirty="0">
                <a:solidFill>
                  <a:srgbClr val="000000"/>
                </a:solidFill>
              </a:rPr>
            </a:br>
            <a:endParaRPr sz="2391" i="0" dirty="0">
              <a:solidFill>
                <a:srgbClr val="000000"/>
              </a:solidFill>
            </a:endParaRPr>
          </a:p>
          <a:p>
            <a:pPr>
              <a:spcBef>
                <a:spcPts val="703"/>
              </a:spcBef>
              <a:defRPr sz="1800">
                <a:solidFill>
                  <a:srgbClr val="000000"/>
                </a:solidFill>
              </a:defRPr>
            </a:pPr>
            <a:r>
              <a:rPr sz="2391" dirty="0">
                <a:solidFill>
                  <a:srgbClr val="000000"/>
                </a:solidFill>
              </a:rPr>
              <a:t>Frequency division multiplexing</a:t>
            </a:r>
          </a:p>
          <a:p>
            <a:pPr lvl="1">
              <a:spcBef>
                <a:spcPts val="703"/>
              </a:spcBef>
              <a:defRPr sz="1800" i="0">
                <a:solidFill>
                  <a:srgbClr val="000000"/>
                </a:solidFill>
              </a:defRPr>
            </a:pPr>
            <a:r>
              <a:rPr sz="2391" i="0" dirty="0">
                <a:solidFill>
                  <a:srgbClr val="000000"/>
                </a:solidFill>
              </a:rPr>
              <a:t>divide frequency spectrum in </a:t>
            </a:r>
            <a:r>
              <a:rPr lang="en-US" sz="2391" i="0" dirty="0">
                <a:solidFill>
                  <a:srgbClr val="000000"/>
                </a:solidFill>
              </a:rPr>
              <a:t/>
            </a:r>
            <a:br>
              <a:rPr lang="en-US" sz="2391" i="0" dirty="0">
                <a:solidFill>
                  <a:srgbClr val="000000"/>
                </a:solidFill>
              </a:rPr>
            </a:br>
            <a:r>
              <a:rPr sz="2391" i="0" dirty="0">
                <a:solidFill>
                  <a:srgbClr val="942193"/>
                </a:solidFill>
              </a:rPr>
              <a:t>frequency bands</a:t>
            </a:r>
            <a:endParaRPr sz="2391" i="0" dirty="0">
              <a:solidFill>
                <a:srgbClr val="000000"/>
              </a:solidFill>
            </a:endParaRPr>
          </a:p>
          <a:p>
            <a:pPr lvl="1">
              <a:spcBef>
                <a:spcPts val="703"/>
              </a:spcBef>
              <a:defRPr sz="1800" i="0">
                <a:solidFill>
                  <a:srgbClr val="000000"/>
                </a:solidFill>
              </a:defRPr>
            </a:pPr>
            <a:r>
              <a:rPr sz="2391" i="0" dirty="0">
                <a:solidFill>
                  <a:srgbClr val="000000"/>
                </a:solidFill>
              </a:rPr>
              <a:t>separate frequency band per </a:t>
            </a:r>
            <a:r>
              <a:rPr lang="en-US" sz="2391" i="0" dirty="0">
                <a:solidFill>
                  <a:srgbClr val="000000"/>
                </a:solidFill>
              </a:rPr>
              <a:t>circuit</a:t>
            </a:r>
          </a:p>
          <a:p>
            <a:pPr lvl="1">
              <a:spcBef>
                <a:spcPts val="703"/>
              </a:spcBef>
              <a:defRPr sz="1800" i="0">
                <a:solidFill>
                  <a:srgbClr val="000000"/>
                </a:solidFill>
              </a:defRPr>
            </a:pPr>
            <a:endParaRPr lang="en-US" sz="2391" i="0" dirty="0">
              <a:solidFill>
                <a:srgbClr val="000000"/>
              </a:solidFill>
            </a:endParaRPr>
          </a:p>
        </p:txBody>
      </p:sp>
      <p:sp>
        <p:nvSpPr>
          <p:cNvPr id="97283" name="Shape 127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409AC535-987B-614E-96A0-281F2C151847}" type="slidenum">
              <a:rPr lang="en-US" altLang="en-US" sz="1000" b="0">
                <a:solidFill>
                  <a:srgbClr val="919191"/>
                </a:solidFill>
                <a:latin typeface="Arial" charset="0"/>
              </a:rPr>
              <a:pPr/>
              <a:t>43</a:t>
            </a:fld>
            <a:endParaRPr lang="en-US" altLang="en-US" sz="1000" b="0">
              <a:solidFill>
                <a:srgbClr val="919191"/>
              </a:solidFill>
              <a:latin typeface="Arial" charset="0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6799263" y="2281238"/>
            <a:ext cx="1951037" cy="1300162"/>
            <a:chOff x="885825" y="3910013"/>
            <a:chExt cx="2879725" cy="1848346"/>
          </a:xfrm>
        </p:grpSpPr>
        <p:sp>
          <p:nvSpPr>
            <p:cNvPr id="6" name="Text Box 16"/>
            <p:cNvSpPr txBox="1">
              <a:spLocks noChangeArrowheads="1"/>
            </p:cNvSpPr>
            <p:nvPr/>
          </p:nvSpPr>
          <p:spPr bwMode="auto">
            <a:xfrm>
              <a:off x="1790279" y="5257342"/>
              <a:ext cx="1040357" cy="501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687"/>
                <a:t>time</a:t>
              </a:r>
            </a:p>
          </p:txBody>
        </p:sp>
        <p:sp>
          <p:nvSpPr>
            <p:cNvPr id="7" name="Line 17"/>
            <p:cNvSpPr>
              <a:spLocks noChangeShapeType="1"/>
            </p:cNvSpPr>
            <p:nvPr/>
          </p:nvSpPr>
          <p:spPr bwMode="auto">
            <a:xfrm flipV="1">
              <a:off x="885825" y="5331818"/>
              <a:ext cx="2879725" cy="2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6"/>
            </a:p>
          </p:txBody>
        </p:sp>
        <p:sp>
          <p:nvSpPr>
            <p:cNvPr id="8" name="Rectangle 18"/>
            <p:cNvSpPr>
              <a:spLocks noChangeArrowheads="1"/>
            </p:cNvSpPr>
            <p:nvPr/>
          </p:nvSpPr>
          <p:spPr bwMode="auto">
            <a:xfrm>
              <a:off x="923315" y="3910013"/>
              <a:ext cx="229628" cy="1112618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6"/>
            </a:p>
          </p:txBody>
        </p:sp>
        <p:sp>
          <p:nvSpPr>
            <p:cNvPr id="9" name="Rectangle 19"/>
            <p:cNvSpPr>
              <a:spLocks noChangeArrowheads="1"/>
            </p:cNvSpPr>
            <p:nvPr/>
          </p:nvSpPr>
          <p:spPr bwMode="auto">
            <a:xfrm>
              <a:off x="1152944" y="3910013"/>
              <a:ext cx="231971" cy="1112618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6"/>
            </a:p>
          </p:txBody>
        </p:sp>
        <p:sp>
          <p:nvSpPr>
            <p:cNvPr id="10" name="Rectangle 20"/>
            <p:cNvSpPr>
              <a:spLocks noChangeArrowheads="1"/>
            </p:cNvSpPr>
            <p:nvPr/>
          </p:nvSpPr>
          <p:spPr bwMode="auto">
            <a:xfrm>
              <a:off x="1384914" y="3910013"/>
              <a:ext cx="231972" cy="111261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6"/>
            </a:p>
          </p:txBody>
        </p:sp>
        <p:sp>
          <p:nvSpPr>
            <p:cNvPr id="11" name="Rectangle 21"/>
            <p:cNvSpPr>
              <a:spLocks noChangeArrowheads="1"/>
            </p:cNvSpPr>
            <p:nvPr/>
          </p:nvSpPr>
          <p:spPr bwMode="auto">
            <a:xfrm>
              <a:off x="1614542" y="3910013"/>
              <a:ext cx="231972" cy="111261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6"/>
            </a:p>
          </p:txBody>
        </p:sp>
        <p:sp>
          <p:nvSpPr>
            <p:cNvPr id="12" name="Rectangle 22"/>
            <p:cNvSpPr>
              <a:spLocks noChangeArrowheads="1"/>
            </p:cNvSpPr>
            <p:nvPr/>
          </p:nvSpPr>
          <p:spPr bwMode="auto">
            <a:xfrm>
              <a:off x="1844171" y="3910013"/>
              <a:ext cx="231972" cy="111261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6"/>
            </a:p>
          </p:txBody>
        </p:sp>
        <p:sp>
          <p:nvSpPr>
            <p:cNvPr id="13" name="Rectangle 23"/>
            <p:cNvSpPr>
              <a:spLocks noChangeArrowheads="1"/>
            </p:cNvSpPr>
            <p:nvPr/>
          </p:nvSpPr>
          <p:spPr bwMode="auto">
            <a:xfrm>
              <a:off x="2073799" y="3910013"/>
              <a:ext cx="231972" cy="1112618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6"/>
            </a:p>
          </p:txBody>
        </p:sp>
        <p:sp>
          <p:nvSpPr>
            <p:cNvPr id="14" name="Rectangle 24"/>
            <p:cNvSpPr>
              <a:spLocks noChangeArrowheads="1"/>
            </p:cNvSpPr>
            <p:nvPr/>
          </p:nvSpPr>
          <p:spPr bwMode="auto">
            <a:xfrm>
              <a:off x="2305771" y="3910013"/>
              <a:ext cx="231971" cy="1112618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6"/>
            </a:p>
          </p:txBody>
        </p:sp>
        <p:sp>
          <p:nvSpPr>
            <p:cNvPr id="15" name="Rectangle 25"/>
            <p:cNvSpPr>
              <a:spLocks noChangeArrowheads="1"/>
            </p:cNvSpPr>
            <p:nvPr/>
          </p:nvSpPr>
          <p:spPr bwMode="auto">
            <a:xfrm>
              <a:off x="2535399" y="3910013"/>
              <a:ext cx="231971" cy="1112618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6"/>
            </a:p>
          </p:txBody>
        </p:sp>
        <p:sp>
          <p:nvSpPr>
            <p:cNvPr id="16" name="Rectangle 26"/>
            <p:cNvSpPr>
              <a:spLocks noChangeArrowheads="1"/>
            </p:cNvSpPr>
            <p:nvPr/>
          </p:nvSpPr>
          <p:spPr bwMode="auto">
            <a:xfrm>
              <a:off x="2767370" y="3910013"/>
              <a:ext cx="231972" cy="111261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6"/>
            </a:p>
          </p:txBody>
        </p:sp>
        <p:sp>
          <p:nvSpPr>
            <p:cNvPr id="17" name="Rectangle 27"/>
            <p:cNvSpPr>
              <a:spLocks noChangeArrowheads="1"/>
            </p:cNvSpPr>
            <p:nvPr/>
          </p:nvSpPr>
          <p:spPr bwMode="auto">
            <a:xfrm>
              <a:off x="2996998" y="3910013"/>
              <a:ext cx="231972" cy="111261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6"/>
            </a:p>
          </p:txBody>
        </p:sp>
        <p:sp>
          <p:nvSpPr>
            <p:cNvPr id="18" name="Rectangle 28"/>
            <p:cNvSpPr>
              <a:spLocks noChangeArrowheads="1"/>
            </p:cNvSpPr>
            <p:nvPr/>
          </p:nvSpPr>
          <p:spPr bwMode="auto">
            <a:xfrm>
              <a:off x="3226627" y="3910013"/>
              <a:ext cx="231972" cy="111261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6"/>
            </a:p>
          </p:txBody>
        </p:sp>
        <p:sp>
          <p:nvSpPr>
            <p:cNvPr id="19" name="Rectangle 29"/>
            <p:cNvSpPr>
              <a:spLocks noChangeArrowheads="1"/>
            </p:cNvSpPr>
            <p:nvPr/>
          </p:nvSpPr>
          <p:spPr bwMode="auto">
            <a:xfrm>
              <a:off x="3456255" y="3910013"/>
              <a:ext cx="231972" cy="1112618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6"/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6502400" y="4597400"/>
            <a:ext cx="2195513" cy="1439863"/>
            <a:chOff x="4923115" y="3724777"/>
            <a:chExt cx="3719235" cy="2047870"/>
          </a:xfrm>
        </p:grpSpPr>
        <p:grpSp>
          <p:nvGrpSpPr>
            <p:cNvPr id="97286" name="Group 5"/>
            <p:cNvGrpSpPr>
              <a:grpSpLocks/>
            </p:cNvGrpSpPr>
            <p:nvPr/>
          </p:nvGrpSpPr>
          <p:grpSpPr bwMode="auto">
            <a:xfrm>
              <a:off x="5838825" y="3927475"/>
              <a:ext cx="2803525" cy="1152525"/>
              <a:chOff x="3315" y="2474"/>
              <a:chExt cx="2129" cy="726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3316" y="2474"/>
                <a:ext cx="2128" cy="121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6"/>
              </a:p>
            </p:txBody>
          </p:sp>
          <p:sp>
            <p:nvSpPr>
              <p:cNvPr id="27" name="Rectangle 7"/>
              <p:cNvSpPr>
                <a:spLocks noChangeArrowheads="1"/>
              </p:cNvSpPr>
              <p:nvPr/>
            </p:nvSpPr>
            <p:spPr bwMode="auto">
              <a:xfrm>
                <a:off x="3316" y="2716"/>
                <a:ext cx="2128" cy="12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6"/>
              </a:p>
            </p:txBody>
          </p:sp>
          <p:sp>
            <p:nvSpPr>
              <p:cNvPr id="28" name="Rectangle 8"/>
              <p:cNvSpPr>
                <a:spLocks noChangeArrowheads="1"/>
              </p:cNvSpPr>
              <p:nvPr/>
            </p:nvSpPr>
            <p:spPr bwMode="auto">
              <a:xfrm>
                <a:off x="3316" y="2595"/>
                <a:ext cx="2128" cy="121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6"/>
              </a:p>
            </p:txBody>
          </p:sp>
          <p:sp>
            <p:nvSpPr>
              <p:cNvPr id="29" name="Rectangle 9"/>
              <p:cNvSpPr>
                <a:spLocks noChangeArrowheads="1"/>
              </p:cNvSpPr>
              <p:nvPr/>
            </p:nvSpPr>
            <p:spPr bwMode="auto">
              <a:xfrm>
                <a:off x="3316" y="2837"/>
                <a:ext cx="2128" cy="121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6"/>
              </a:p>
            </p:txBody>
          </p:sp>
          <p:sp>
            <p:nvSpPr>
              <p:cNvPr id="30" name="Rectangle 10"/>
              <p:cNvSpPr>
                <a:spLocks noChangeArrowheads="1"/>
              </p:cNvSpPr>
              <p:nvPr/>
            </p:nvSpPr>
            <p:spPr bwMode="auto">
              <a:xfrm>
                <a:off x="3316" y="2958"/>
                <a:ext cx="2128" cy="121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6"/>
              </a:p>
            </p:txBody>
          </p:sp>
          <p:sp>
            <p:nvSpPr>
              <p:cNvPr id="31" name="Rectangle 11"/>
              <p:cNvSpPr>
                <a:spLocks noChangeArrowheads="1"/>
              </p:cNvSpPr>
              <p:nvPr/>
            </p:nvSpPr>
            <p:spPr bwMode="auto">
              <a:xfrm>
                <a:off x="3316" y="3079"/>
                <a:ext cx="2128" cy="121"/>
              </a:xfrm>
              <a:prstGeom prst="rect">
                <a:avLst/>
              </a:prstGeom>
              <a:solidFill>
                <a:srgbClr val="800080"/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6"/>
              </a:p>
            </p:txBody>
          </p:sp>
        </p:grpSp>
        <p:sp>
          <p:nvSpPr>
            <p:cNvPr id="22" name="Line 12"/>
            <p:cNvSpPr>
              <a:spLocks noChangeShapeType="1"/>
            </p:cNvSpPr>
            <p:nvPr/>
          </p:nvSpPr>
          <p:spPr bwMode="auto">
            <a:xfrm flipV="1">
              <a:off x="5571225" y="3927983"/>
              <a:ext cx="0" cy="11515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6"/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auto">
            <a:xfrm>
              <a:off x="6547423" y="5271404"/>
              <a:ext cx="1191339" cy="501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687" dirty="0"/>
                <a:t>time</a:t>
              </a:r>
            </a:p>
          </p:txBody>
        </p:sp>
        <p:sp>
          <p:nvSpPr>
            <p:cNvPr id="24" name="Text Box 14"/>
            <p:cNvSpPr txBox="1">
              <a:spLocks noChangeArrowheads="1"/>
            </p:cNvSpPr>
            <p:nvPr/>
          </p:nvSpPr>
          <p:spPr bwMode="auto">
            <a:xfrm rot="16200000">
              <a:off x="4259779" y="4388113"/>
              <a:ext cx="1923688" cy="597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687"/>
                <a:t>frequency</a:t>
              </a:r>
            </a:p>
          </p:txBody>
        </p:sp>
        <p:sp>
          <p:nvSpPr>
            <p:cNvPr id="25" name="Line 15"/>
            <p:cNvSpPr>
              <a:spLocks noChangeShapeType="1"/>
            </p:cNvSpPr>
            <p:nvPr/>
          </p:nvSpPr>
          <p:spPr bwMode="auto">
            <a:xfrm>
              <a:off x="6033777" y="5348171"/>
              <a:ext cx="24552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6"/>
            </a:p>
          </p:txBody>
        </p:sp>
      </p:grpSp>
    </p:spTree>
    <p:extLst>
      <p:ext uri="{BB962C8B-B14F-4D97-AF65-F5344CB8AC3E}">
        <p14:creationId xmlns:p14="http://schemas.microsoft.com/office/powerpoint/2010/main" val="36939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4222750" y="4606925"/>
            <a:ext cx="304800" cy="304800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65539" name="Rectangle 32"/>
          <p:cNvSpPr>
            <a:spLocks noChangeArrowheads="1"/>
          </p:cNvSpPr>
          <p:nvPr/>
        </p:nvSpPr>
        <p:spPr bwMode="auto">
          <a:xfrm>
            <a:off x="4451350" y="2930525"/>
            <a:ext cx="304800" cy="304800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65540" name="Rectangle 33"/>
          <p:cNvSpPr>
            <a:spLocks noChangeArrowheads="1"/>
          </p:cNvSpPr>
          <p:nvPr/>
        </p:nvSpPr>
        <p:spPr bwMode="auto">
          <a:xfrm>
            <a:off x="5899150" y="3616325"/>
            <a:ext cx="304800" cy="304800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cxnSp>
        <p:nvCxnSpPr>
          <p:cNvPr id="119812" name="Straight Connector 12"/>
          <p:cNvCxnSpPr>
            <a:cxnSpLocks noChangeShapeType="1"/>
          </p:cNvCxnSpPr>
          <p:nvPr/>
        </p:nvCxnSpPr>
        <p:spPr bwMode="auto">
          <a:xfrm>
            <a:off x="6203950" y="3754438"/>
            <a:ext cx="609600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813" name="Straight Connector 43"/>
          <p:cNvCxnSpPr>
            <a:cxnSpLocks noChangeShapeType="1"/>
            <a:stCxn id="65540" idx="2"/>
          </p:cNvCxnSpPr>
          <p:nvPr/>
        </p:nvCxnSpPr>
        <p:spPr bwMode="auto">
          <a:xfrm flipH="1">
            <a:off x="5975350" y="392112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814" name="Straight Connector 49"/>
          <p:cNvCxnSpPr>
            <a:cxnSpLocks noChangeShapeType="1"/>
          </p:cNvCxnSpPr>
          <p:nvPr/>
        </p:nvCxnSpPr>
        <p:spPr bwMode="auto">
          <a:xfrm flipH="1">
            <a:off x="4756150" y="2549525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815" name="Straight Connector 53"/>
          <p:cNvCxnSpPr>
            <a:cxnSpLocks noChangeShapeType="1"/>
            <a:stCxn id="65538" idx="3"/>
            <a:endCxn id="65540" idx="1"/>
          </p:cNvCxnSpPr>
          <p:nvPr/>
        </p:nvCxnSpPr>
        <p:spPr bwMode="auto">
          <a:xfrm flipV="1">
            <a:off x="4527550" y="3768725"/>
            <a:ext cx="1371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816" name="Straight Connector 56"/>
          <p:cNvCxnSpPr>
            <a:cxnSpLocks noChangeShapeType="1"/>
            <a:stCxn id="65539" idx="3"/>
            <a:endCxn id="65540" idx="1"/>
          </p:cNvCxnSpPr>
          <p:nvPr/>
        </p:nvCxnSpPr>
        <p:spPr bwMode="auto">
          <a:xfrm>
            <a:off x="4756150" y="3082925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817" name="Straight Connector 59"/>
          <p:cNvCxnSpPr>
            <a:cxnSpLocks noChangeShapeType="1"/>
          </p:cNvCxnSpPr>
          <p:nvPr/>
        </p:nvCxnSpPr>
        <p:spPr bwMode="auto">
          <a:xfrm>
            <a:off x="4222750" y="2625725"/>
            <a:ext cx="231775" cy="29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818" name="Straight Connector 62"/>
          <p:cNvCxnSpPr>
            <a:cxnSpLocks noChangeShapeType="1"/>
            <a:stCxn id="65560" idx="2"/>
            <a:endCxn id="65538" idx="1"/>
          </p:cNvCxnSpPr>
          <p:nvPr/>
        </p:nvCxnSpPr>
        <p:spPr bwMode="auto">
          <a:xfrm>
            <a:off x="3613150" y="4225925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819" name="Straight Connector 67"/>
          <p:cNvCxnSpPr>
            <a:cxnSpLocks noChangeShapeType="1"/>
          </p:cNvCxnSpPr>
          <p:nvPr/>
        </p:nvCxnSpPr>
        <p:spPr bwMode="auto">
          <a:xfrm flipV="1">
            <a:off x="3003550" y="4149725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1982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50" y="3498850"/>
            <a:ext cx="522288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9821" name="Straight Connector 88"/>
          <p:cNvCxnSpPr>
            <a:cxnSpLocks noChangeShapeType="1"/>
            <a:stCxn id="65553" idx="3"/>
          </p:cNvCxnSpPr>
          <p:nvPr/>
        </p:nvCxnSpPr>
        <p:spPr bwMode="auto">
          <a:xfrm>
            <a:off x="2851150" y="3463925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822" name="Straight Connector 90"/>
          <p:cNvCxnSpPr>
            <a:cxnSpLocks noChangeShapeType="1"/>
          </p:cNvCxnSpPr>
          <p:nvPr/>
        </p:nvCxnSpPr>
        <p:spPr bwMode="auto">
          <a:xfrm>
            <a:off x="2317750" y="3006725"/>
            <a:ext cx="231775" cy="29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823" name="Straight Connector 91"/>
          <p:cNvCxnSpPr>
            <a:cxnSpLocks noChangeShapeType="1"/>
          </p:cNvCxnSpPr>
          <p:nvPr/>
        </p:nvCxnSpPr>
        <p:spPr bwMode="auto">
          <a:xfrm flipH="1">
            <a:off x="2089150" y="3463925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53" name="Rectangle 87"/>
          <p:cNvSpPr>
            <a:spLocks noChangeArrowheads="1"/>
          </p:cNvSpPr>
          <p:nvPr/>
        </p:nvSpPr>
        <p:spPr bwMode="auto">
          <a:xfrm>
            <a:off x="2546350" y="3311525"/>
            <a:ext cx="304800" cy="304800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pic>
        <p:nvPicPr>
          <p:cNvPr id="119825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550" y="4184650"/>
            <a:ext cx="522288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2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0" y="2320925"/>
            <a:ext cx="522288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2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950" y="2168525"/>
            <a:ext cx="522288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2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950" y="2549525"/>
            <a:ext cx="522288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29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350" y="3387725"/>
            <a:ext cx="522288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3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950" y="4378325"/>
            <a:ext cx="522288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60" name="Rectangle 36"/>
          <p:cNvSpPr>
            <a:spLocks noChangeArrowheads="1"/>
          </p:cNvSpPr>
          <p:nvPr/>
        </p:nvSpPr>
        <p:spPr bwMode="auto">
          <a:xfrm>
            <a:off x="3460750" y="3921125"/>
            <a:ext cx="304800" cy="304800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cxnSp>
        <p:nvCxnSpPr>
          <p:cNvPr id="119832" name="Straight Connector 34"/>
          <p:cNvCxnSpPr>
            <a:cxnSpLocks noChangeShapeType="1"/>
          </p:cNvCxnSpPr>
          <p:nvPr/>
        </p:nvCxnSpPr>
        <p:spPr bwMode="auto">
          <a:xfrm flipV="1">
            <a:off x="3613150" y="3082925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TextBox 3"/>
          <p:cNvSpPr txBox="1">
            <a:spLocks noChangeArrowheads="1"/>
          </p:cNvSpPr>
          <p:nvPr/>
        </p:nvSpPr>
        <p:spPr bwMode="auto">
          <a:xfrm flipH="1">
            <a:off x="1524000" y="2362200"/>
            <a:ext cx="50165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812">
                <a:solidFill>
                  <a:srgbClr val="008000"/>
                </a:solidFill>
              </a:rPr>
              <a:t>A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 flipH="1">
            <a:off x="7086600" y="3352800"/>
            <a:ext cx="42545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812">
                <a:solidFill>
                  <a:srgbClr val="008000"/>
                </a:solidFill>
              </a:rPr>
              <a:t>B</a:t>
            </a:r>
          </a:p>
        </p:txBody>
      </p:sp>
      <p:sp>
        <p:nvSpPr>
          <p:cNvPr id="1198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Circuit </a:t>
            </a:r>
            <a:r>
              <a:rPr lang="en-US" altLang="en-US" dirty="0" smtClean="0"/>
              <a:t>Switching </a:t>
            </a:r>
            <a:r>
              <a:rPr lang="en-US" altLang="en-US" smtClean="0"/>
              <a:t>and Failures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529262"/>
            <a:ext cx="8305800" cy="601663"/>
          </a:xfr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marL="0" indent="0" algn="ctr">
              <a:buFont typeface="Wingdings" charset="2"/>
              <a:buNone/>
              <a:defRPr/>
            </a:pPr>
            <a:r>
              <a:rPr lang="en-US" sz="2601" dirty="0"/>
              <a:t>Circuit switching doesn’t “route around trouble” </a:t>
            </a: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2565400" y="2819400"/>
            <a:ext cx="4064000" cy="990600"/>
          </a:xfrm>
          <a:custGeom>
            <a:avLst/>
            <a:gdLst>
              <a:gd name="T0" fmla="*/ 0 w 4064000"/>
              <a:gd name="T1" fmla="*/ 0 h 871184"/>
              <a:gd name="T2" fmla="*/ 1052286 w 4064000"/>
              <a:gd name="T3" fmla="*/ 1280301 h 871184"/>
              <a:gd name="T4" fmla="*/ 2068286 w 4064000"/>
              <a:gd name="T5" fmla="*/ 160037 h 871184"/>
              <a:gd name="T6" fmla="*/ 3646715 w 4064000"/>
              <a:gd name="T7" fmla="*/ 933552 h 871184"/>
              <a:gd name="T8" fmla="*/ 4064000 w 4064000"/>
              <a:gd name="T9" fmla="*/ 960225 h 871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64000" h="871184">
                <a:moveTo>
                  <a:pt x="0" y="0"/>
                </a:moveTo>
                <a:cubicBezTo>
                  <a:pt x="353786" y="426357"/>
                  <a:pt x="707572" y="852714"/>
                  <a:pt x="1052286" y="870857"/>
                </a:cubicBezTo>
                <a:cubicBezTo>
                  <a:pt x="1397000" y="889000"/>
                  <a:pt x="1635881" y="148166"/>
                  <a:pt x="2068286" y="108857"/>
                </a:cubicBezTo>
                <a:cubicBezTo>
                  <a:pt x="2500691" y="69548"/>
                  <a:pt x="3314096" y="544286"/>
                  <a:pt x="3646715" y="635000"/>
                </a:cubicBezTo>
                <a:cubicBezTo>
                  <a:pt x="3979334" y="725714"/>
                  <a:pt x="4064000" y="653143"/>
                  <a:pt x="4064000" y="653143"/>
                </a:cubicBezTo>
              </a:path>
            </a:pathLst>
          </a:custGeom>
          <a:noFill/>
          <a:ln w="38100" cmpd="sng">
            <a:solidFill>
              <a:srgbClr val="008000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7" name="&quot;No&quot; Symbol 6"/>
          <p:cNvSpPr/>
          <p:nvPr/>
        </p:nvSpPr>
        <p:spPr bwMode="auto">
          <a:xfrm>
            <a:off x="4419600" y="2971800"/>
            <a:ext cx="381000" cy="381000"/>
          </a:xfrm>
          <a:prstGeom prst="noSmoking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2339975" y="3171825"/>
            <a:ext cx="4281488" cy="1857375"/>
          </a:xfrm>
          <a:custGeom>
            <a:avLst/>
            <a:gdLst>
              <a:gd name="T0" fmla="*/ 0 w 4281714"/>
              <a:gd name="T1" fmla="*/ 0 h 1705428"/>
              <a:gd name="T2" fmla="*/ 1959222 w 4281714"/>
              <a:gd name="T3" fmla="*/ 2203626 h 1705428"/>
              <a:gd name="T4" fmla="*/ 1959222 w 4281714"/>
              <a:gd name="T5" fmla="*/ 2203626 h 1705428"/>
              <a:gd name="T6" fmla="*/ 3628187 w 4281714"/>
              <a:gd name="T7" fmla="*/ 984600 h 1705428"/>
              <a:gd name="T8" fmla="*/ 4281262 w 4281714"/>
              <a:gd name="T9" fmla="*/ 1008042 h 1705428"/>
              <a:gd name="T10" fmla="*/ 4281262 w 4281714"/>
              <a:gd name="T11" fmla="*/ 1008042 h 170542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281714" h="1705428">
                <a:moveTo>
                  <a:pt x="0" y="0"/>
                </a:moveTo>
                <a:lnTo>
                  <a:pt x="1959428" y="1705428"/>
                </a:lnTo>
                <a:cubicBezTo>
                  <a:pt x="2237619" y="1548190"/>
                  <a:pt x="3241523" y="916214"/>
                  <a:pt x="3628571" y="762000"/>
                </a:cubicBezTo>
                <a:cubicBezTo>
                  <a:pt x="4015619" y="607786"/>
                  <a:pt x="4281714" y="780143"/>
                  <a:pt x="4281714" y="780143"/>
                </a:cubicBezTo>
              </a:path>
            </a:pathLst>
          </a:custGeom>
          <a:noFill/>
          <a:ln w="38100" cmpd="sng">
            <a:solidFill>
              <a:srgbClr val="3366FF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3" name="TextBox 2"/>
          <p:cNvSpPr txBox="1"/>
          <p:nvPr/>
        </p:nvSpPr>
        <p:spPr>
          <a:xfrm>
            <a:off x="772412" y="1258242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latin typeface="+mn-lt"/>
              </a:rPr>
              <a:t>Circuit is established</a:t>
            </a:r>
            <a:endParaRPr lang="en-US" sz="2400" b="0" dirty="0">
              <a:latin typeface="+mn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50031" y="1257964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latin typeface="+mn-lt"/>
              </a:rPr>
              <a:t>Link Fails along path</a:t>
            </a:r>
            <a:endParaRPr lang="en-US" sz="2400" b="0" dirty="0"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27650" y="1245467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latin typeface="+mn-lt"/>
              </a:rPr>
              <a:t>Must establish new circuit</a:t>
            </a:r>
            <a:endParaRPr lang="en-US" sz="24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5651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8" grpId="0"/>
      <p:bldP spid="2" grpId="0" build="p" animBg="1"/>
      <p:bldP spid="3" grpId="0"/>
      <p:bldP spid="3" grpId="1"/>
      <p:bldP spid="34" grpId="0"/>
      <p:bldP spid="34" grpId="1"/>
      <p:bldP spid="35" grpId="0"/>
      <p:bldP spid="35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Shape 124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4570" dirty="0">
                <a:solidFill>
                  <a:srgbClr val="000000"/>
                </a:solidFill>
              </a:rPr>
              <a:t>Packet</a:t>
            </a:r>
            <a:r>
              <a:rPr sz="4570" dirty="0">
                <a:solidFill>
                  <a:srgbClr val="000000"/>
                </a:solidFill>
              </a:rPr>
              <a:t> switching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2882" name="Shape 124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62C71FE1-B158-2245-AD75-92D6005E5964}" type="slidenum">
              <a:rPr lang="en-US" altLang="en-US" sz="1000" b="0">
                <a:solidFill>
                  <a:srgbClr val="919191"/>
                </a:solidFill>
                <a:latin typeface="Arial" charset="0"/>
              </a:rPr>
              <a:pPr/>
              <a:t>45</a:t>
            </a:fld>
            <a:endParaRPr lang="en-US" altLang="en-US" sz="1000" b="0">
              <a:solidFill>
                <a:srgbClr val="919191"/>
              </a:solidFill>
              <a:latin typeface="Arial" charset="0"/>
            </a:endParaRPr>
          </a:p>
        </p:txBody>
      </p:sp>
      <p:sp>
        <p:nvSpPr>
          <p:cNvPr id="1244" name="Shape 1244"/>
          <p:cNvSpPr/>
          <p:nvPr/>
        </p:nvSpPr>
        <p:spPr>
          <a:xfrm>
            <a:off x="3679825" y="2724150"/>
            <a:ext cx="1785938" cy="1920875"/>
          </a:xfrm>
          <a:prstGeom prst="roundRect">
            <a:avLst>
              <a:gd name="adj" fmla="val 7500"/>
            </a:avLst>
          </a:prstGeom>
          <a:solidFill>
            <a:srgbClr val="EBEBEB"/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46" name="Shape 1246"/>
          <p:cNvSpPr/>
          <p:nvPr/>
        </p:nvSpPr>
        <p:spPr>
          <a:xfrm flipV="1">
            <a:off x="2286000" y="3275013"/>
            <a:ext cx="1670050" cy="1587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47" name="Shape 1247"/>
          <p:cNvSpPr/>
          <p:nvPr/>
        </p:nvSpPr>
        <p:spPr>
          <a:xfrm>
            <a:off x="2062163" y="3098800"/>
            <a:ext cx="357187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48" name="Shape 1248"/>
          <p:cNvSpPr/>
          <p:nvPr/>
        </p:nvSpPr>
        <p:spPr>
          <a:xfrm flipV="1">
            <a:off x="5208588" y="3271838"/>
            <a:ext cx="1666875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49" name="Shape 1249"/>
          <p:cNvSpPr/>
          <p:nvPr/>
        </p:nvSpPr>
        <p:spPr>
          <a:xfrm>
            <a:off x="6742113" y="3098800"/>
            <a:ext cx="357187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52" name="Shape 1252"/>
          <p:cNvSpPr/>
          <p:nvPr/>
        </p:nvSpPr>
        <p:spPr>
          <a:xfrm flipV="1">
            <a:off x="2276475" y="3951288"/>
            <a:ext cx="1670050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53" name="Shape 1253"/>
          <p:cNvSpPr/>
          <p:nvPr/>
        </p:nvSpPr>
        <p:spPr>
          <a:xfrm>
            <a:off x="2054225" y="37766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54" name="Shape 1254"/>
          <p:cNvSpPr/>
          <p:nvPr/>
        </p:nvSpPr>
        <p:spPr>
          <a:xfrm flipV="1">
            <a:off x="5197475" y="3951288"/>
            <a:ext cx="1666875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55" name="Shape 1255"/>
          <p:cNvSpPr/>
          <p:nvPr/>
        </p:nvSpPr>
        <p:spPr>
          <a:xfrm>
            <a:off x="6732588" y="3776663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58" name="Shape 1258"/>
          <p:cNvSpPr/>
          <p:nvPr/>
        </p:nvSpPr>
        <p:spPr>
          <a:xfrm>
            <a:off x="4106863" y="2238375"/>
            <a:ext cx="973137" cy="461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</a:rPr>
              <a:t>switch</a:t>
            </a:r>
          </a:p>
        </p:txBody>
      </p:sp>
      <p:sp>
        <p:nvSpPr>
          <p:cNvPr id="1260" name="Shape 1260"/>
          <p:cNvSpPr/>
          <p:nvPr/>
        </p:nvSpPr>
        <p:spPr>
          <a:xfrm>
            <a:off x="7197725" y="3684588"/>
            <a:ext cx="504825" cy="461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531" b="0">
                <a:solidFill>
                  <a:srgbClr val="0000FF"/>
                </a:solidFill>
              </a:rPr>
              <a:t>dst</a:t>
            </a:r>
          </a:p>
        </p:txBody>
      </p:sp>
      <p:sp>
        <p:nvSpPr>
          <p:cNvPr id="1261" name="Shape 1261"/>
          <p:cNvSpPr/>
          <p:nvPr/>
        </p:nvSpPr>
        <p:spPr>
          <a:xfrm>
            <a:off x="1998663" y="4954588"/>
            <a:ext cx="5559425" cy="85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lang="en-US" sz="2531" b="0" dirty="0">
                <a:solidFill>
                  <a:srgbClr val="000000"/>
                </a:solidFill>
              </a:rPr>
              <a:t>Each packet contains destination (</a:t>
            </a:r>
            <a:r>
              <a:rPr lang="en-US" sz="2531" b="0" dirty="0" err="1">
                <a:solidFill>
                  <a:srgbClr val="0000FF"/>
                </a:solidFill>
              </a:rPr>
              <a:t>dst</a:t>
            </a:r>
            <a:r>
              <a:rPr lang="en-US" sz="2531" b="0" dirty="0">
                <a:solidFill>
                  <a:srgbClr val="0000FF"/>
                </a:solidFill>
              </a:rPr>
              <a:t>)</a:t>
            </a:r>
            <a:endParaRPr lang="en-US" sz="2531" b="0" dirty="0">
              <a:solidFill>
                <a:srgbClr val="000000"/>
              </a:solidFill>
            </a:endParaRPr>
          </a:p>
          <a:p>
            <a:pPr>
              <a:defRPr sz="1800" b="0">
                <a:solidFill>
                  <a:srgbClr val="000000"/>
                </a:solidFill>
              </a:defRPr>
            </a:pPr>
            <a:r>
              <a:rPr lang="en-US" sz="2531" b="0" dirty="0">
                <a:solidFill>
                  <a:srgbClr val="000000"/>
                </a:solidFill>
              </a:rPr>
              <a:t>Each packet treated independently</a:t>
            </a:r>
            <a:endParaRPr sz="2531" b="0" dirty="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0" y="3028950"/>
            <a:ext cx="284163" cy="504825"/>
          </a:xfrm>
          <a:prstGeom prst="rect">
            <a:avLst/>
          </a:prstGeom>
          <a:solidFill>
            <a:srgbClr val="000090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35675" tIns="35675" rIns="35675" bIns="35675" spcCol="38055" anchor="ctr">
            <a:spAutoFit/>
          </a:bodyPr>
          <a:lstStyle/>
          <a:p>
            <a:pPr latinLnBrk="1">
              <a:defRPr/>
            </a:pPr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251075" y="3779838"/>
            <a:ext cx="284163" cy="504825"/>
          </a:xfrm>
          <a:prstGeom prst="rect">
            <a:avLst/>
          </a:prstGeom>
          <a:solidFill>
            <a:srgbClr val="000090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35675" tIns="35675" rIns="35675" bIns="35675" spcCol="38055" anchor="ctr">
            <a:spAutoFit/>
          </a:bodyPr>
          <a:lstStyle/>
          <a:p>
            <a:pPr latinLnBrk="1">
              <a:defRPr/>
            </a:pPr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330450" y="3152775"/>
            <a:ext cx="284163" cy="504825"/>
          </a:xfrm>
          <a:prstGeom prst="rect">
            <a:avLst/>
          </a:prstGeom>
          <a:solidFill>
            <a:srgbClr val="000090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35675" tIns="35675" rIns="35675" bIns="35675" spcCol="38055" anchor="ctr">
            <a:spAutoFit/>
          </a:bodyPr>
          <a:lstStyle/>
          <a:p>
            <a:pPr latinLnBrk="1">
              <a:defRPr/>
            </a:pPr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607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6871E-6 1.45738E-6 L 0.15408 -0.00227 L 0.26888 0.07076 L 0.45894 0.07531 " pathEditMode="relative" ptsTypes="AAAA">
                                      <p:cBhvr>
                                        <p:cTn id="4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" presetClass="entr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9301E-7 -0.00228 L 0.1553 -0.00228 L 0.27107 0.00179 L 0.46273 0.00211 " pathEditMode="relative" rAng="0" ptsTypes="AAAA">
                                      <p:cBhvr>
                                        <p:cTn id="4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30" y="21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1" presetID="1" presetClass="entr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6871E-6 1.45738E-6 L 0.15408 -0.00227 L 0.26888 0.07076 L 0.45894 0.07531 " pathEditMode="relative" ptsTypes="AAAA">
                                      <p:cBhvr>
                                        <p:cTn id="5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4" grpId="0" animBg="1" advAuto="0"/>
      <p:bldP spid="1258" grpId="0" animBg="1" advAuto="0"/>
      <p:bldP spid="1260" grpId="0" animBg="1" advAuto="0"/>
      <p:bldP spid="1261" grpId="0" animBg="1" advAuto="0"/>
      <p:bldP spid="2" grpId="0" animBg="1"/>
      <p:bldP spid="2" grpId="1" animBg="1"/>
      <p:bldP spid="23" grpId="0" animBg="1"/>
      <p:bldP spid="23" grpId="1" animBg="1"/>
      <p:bldP spid="25" grpId="0" animBg="1"/>
      <p:bldP spid="25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1244"/>
          <p:cNvSpPr/>
          <p:nvPr/>
        </p:nvSpPr>
        <p:spPr>
          <a:xfrm>
            <a:off x="3679825" y="2724150"/>
            <a:ext cx="1785938" cy="1920875"/>
          </a:xfrm>
          <a:prstGeom prst="roundRect">
            <a:avLst>
              <a:gd name="adj" fmla="val 7500"/>
            </a:avLst>
          </a:prstGeom>
          <a:solidFill>
            <a:srgbClr val="EBEBEB"/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1" name="Shape 124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4570" dirty="0">
                <a:solidFill>
                  <a:srgbClr val="000000"/>
                </a:solidFill>
              </a:rPr>
              <a:t>Packet</a:t>
            </a:r>
            <a:r>
              <a:rPr sz="4570" dirty="0">
                <a:solidFill>
                  <a:srgbClr val="000000"/>
                </a:solidFill>
              </a:rPr>
              <a:t> switching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4930" name="Shape 124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8DB3E4C8-7BB0-4D49-A5C6-320E521E58C6}" type="slidenum">
              <a:rPr lang="en-US" altLang="en-US" sz="1000" b="0">
                <a:solidFill>
                  <a:srgbClr val="919191"/>
                </a:solidFill>
                <a:latin typeface="Arial" charset="0"/>
              </a:rPr>
              <a:pPr/>
              <a:t>46</a:t>
            </a:fld>
            <a:endParaRPr lang="en-US" altLang="en-US" sz="1000" b="0">
              <a:solidFill>
                <a:srgbClr val="919191"/>
              </a:solidFill>
              <a:latin typeface="Arial" charset="0"/>
            </a:endParaRPr>
          </a:p>
        </p:txBody>
      </p:sp>
      <p:sp>
        <p:nvSpPr>
          <p:cNvPr id="1246" name="Shape 1246"/>
          <p:cNvSpPr/>
          <p:nvPr/>
        </p:nvSpPr>
        <p:spPr>
          <a:xfrm flipV="1">
            <a:off x="2286000" y="3275013"/>
            <a:ext cx="1670050" cy="1587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47" name="Shape 1247"/>
          <p:cNvSpPr/>
          <p:nvPr/>
        </p:nvSpPr>
        <p:spPr>
          <a:xfrm>
            <a:off x="2062163" y="3098800"/>
            <a:ext cx="357187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48" name="Shape 1248"/>
          <p:cNvSpPr/>
          <p:nvPr/>
        </p:nvSpPr>
        <p:spPr>
          <a:xfrm flipV="1">
            <a:off x="5208588" y="3271838"/>
            <a:ext cx="1666875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49" name="Shape 1249"/>
          <p:cNvSpPr/>
          <p:nvPr/>
        </p:nvSpPr>
        <p:spPr>
          <a:xfrm>
            <a:off x="6742113" y="3098800"/>
            <a:ext cx="357187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52" name="Shape 1252"/>
          <p:cNvSpPr/>
          <p:nvPr/>
        </p:nvSpPr>
        <p:spPr>
          <a:xfrm flipV="1">
            <a:off x="2276475" y="3951288"/>
            <a:ext cx="1670050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53" name="Shape 1253"/>
          <p:cNvSpPr/>
          <p:nvPr/>
        </p:nvSpPr>
        <p:spPr>
          <a:xfrm>
            <a:off x="2054225" y="37766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54" name="Shape 1254"/>
          <p:cNvSpPr/>
          <p:nvPr/>
        </p:nvSpPr>
        <p:spPr>
          <a:xfrm flipV="1">
            <a:off x="5197475" y="3951288"/>
            <a:ext cx="1666875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55" name="Shape 1255"/>
          <p:cNvSpPr/>
          <p:nvPr/>
        </p:nvSpPr>
        <p:spPr>
          <a:xfrm>
            <a:off x="6732588" y="3776663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0" y="3084513"/>
            <a:ext cx="284163" cy="504825"/>
          </a:xfrm>
          <a:prstGeom prst="rect">
            <a:avLst/>
          </a:prstGeom>
          <a:solidFill>
            <a:srgbClr val="000090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35675" tIns="35675" rIns="35675" bIns="35675" spcCol="38055" anchor="ctr">
            <a:spAutoFit/>
          </a:bodyPr>
          <a:lstStyle/>
          <a:p>
            <a:pPr latinLnBrk="1">
              <a:defRPr/>
            </a:pPr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grpSp>
        <p:nvGrpSpPr>
          <p:cNvPr id="124940" name="Group 2"/>
          <p:cNvGrpSpPr>
            <a:grpSpLocks/>
          </p:cNvGrpSpPr>
          <p:nvPr/>
        </p:nvGrpSpPr>
        <p:grpSpPr bwMode="auto">
          <a:xfrm>
            <a:off x="4414838" y="3335338"/>
            <a:ext cx="595312" cy="550862"/>
            <a:chOff x="6096000" y="4330700"/>
            <a:chExt cx="2031982" cy="1320800"/>
          </a:xfrm>
        </p:grpSpPr>
        <p:sp>
          <p:nvSpPr>
            <p:cNvPr id="20" name="Shape 1123"/>
            <p:cNvSpPr/>
            <p:nvPr/>
          </p:nvSpPr>
          <p:spPr>
            <a:xfrm flipH="1" flipV="1">
              <a:off x="8122565" y="4330700"/>
              <a:ext cx="0" cy="1320800"/>
            </a:xfrm>
            <a:prstGeom prst="line">
              <a:avLst/>
            </a:prstGeom>
            <a:ln w="63500">
              <a:solidFill>
                <a:srgbClr val="424242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1" name="Shape 1125"/>
            <p:cNvSpPr/>
            <p:nvPr/>
          </p:nvSpPr>
          <p:spPr>
            <a:xfrm>
              <a:off x="6096000" y="4353538"/>
              <a:ext cx="2031982" cy="0"/>
            </a:xfrm>
            <a:prstGeom prst="line">
              <a:avLst/>
            </a:prstGeom>
            <a:ln w="63500">
              <a:solidFill>
                <a:srgbClr val="424242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2" name="Shape 1126"/>
            <p:cNvSpPr/>
            <p:nvPr/>
          </p:nvSpPr>
          <p:spPr>
            <a:xfrm>
              <a:off x="6096000" y="5624857"/>
              <a:ext cx="2026565" cy="0"/>
            </a:xfrm>
            <a:prstGeom prst="line">
              <a:avLst/>
            </a:prstGeom>
            <a:ln w="63500">
              <a:solidFill>
                <a:srgbClr val="424242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2392363" y="3136900"/>
            <a:ext cx="284162" cy="504825"/>
          </a:xfrm>
          <a:prstGeom prst="rect">
            <a:avLst/>
          </a:prstGeom>
          <a:solidFill>
            <a:srgbClr val="000090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35675" tIns="35675" rIns="35675" bIns="35675" spcCol="38055" anchor="ctr">
            <a:spAutoFit/>
          </a:bodyPr>
          <a:lstStyle/>
          <a:p>
            <a:pPr latinLnBrk="1">
              <a:defRPr/>
            </a:pPr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251075" y="3779838"/>
            <a:ext cx="284163" cy="504825"/>
          </a:xfrm>
          <a:prstGeom prst="rect">
            <a:avLst/>
          </a:prstGeom>
          <a:solidFill>
            <a:srgbClr val="000090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35675" tIns="35675" rIns="35675" bIns="35675" spcCol="38055" anchor="ctr">
            <a:spAutoFit/>
          </a:bodyPr>
          <a:lstStyle/>
          <a:p>
            <a:pPr latinLnBrk="1">
              <a:defRPr/>
            </a:pPr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8" name="Shape 1261"/>
          <p:cNvSpPr/>
          <p:nvPr/>
        </p:nvSpPr>
        <p:spPr>
          <a:xfrm>
            <a:off x="1603375" y="5989638"/>
            <a:ext cx="6075363" cy="460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lang="en-US" sz="2531" b="0" dirty="0">
                <a:solidFill>
                  <a:srgbClr val="000000"/>
                </a:solidFill>
              </a:rPr>
              <a:t>With buffers to absorb transient overloads</a:t>
            </a:r>
            <a:endParaRPr sz="2531" b="0" dirty="0">
              <a:solidFill>
                <a:srgbClr val="000000"/>
              </a:solidFill>
            </a:endParaRPr>
          </a:p>
        </p:txBody>
      </p:sp>
      <p:sp>
        <p:nvSpPr>
          <p:cNvPr id="32" name="Shape 1258"/>
          <p:cNvSpPr/>
          <p:nvPr/>
        </p:nvSpPr>
        <p:spPr>
          <a:xfrm>
            <a:off x="4106863" y="2238375"/>
            <a:ext cx="973137" cy="461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</a:rPr>
              <a:t>switch</a:t>
            </a:r>
          </a:p>
        </p:txBody>
      </p:sp>
      <p:sp>
        <p:nvSpPr>
          <p:cNvPr id="34" name="Shape 1260"/>
          <p:cNvSpPr/>
          <p:nvPr/>
        </p:nvSpPr>
        <p:spPr>
          <a:xfrm>
            <a:off x="7197725" y="3684588"/>
            <a:ext cx="504825" cy="461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FF"/>
                </a:solidFill>
              </a:rPr>
              <a:t>dst</a:t>
            </a:r>
          </a:p>
        </p:txBody>
      </p:sp>
      <p:sp>
        <p:nvSpPr>
          <p:cNvPr id="36" name="Shape 1261"/>
          <p:cNvSpPr/>
          <p:nvPr/>
        </p:nvSpPr>
        <p:spPr>
          <a:xfrm>
            <a:off x="1998663" y="4954588"/>
            <a:ext cx="5559425" cy="85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lang="en-US" sz="2531" b="0" dirty="0">
                <a:solidFill>
                  <a:srgbClr val="000000"/>
                </a:solidFill>
              </a:rPr>
              <a:t>Each packet contains destination (</a:t>
            </a:r>
            <a:r>
              <a:rPr lang="en-US" sz="2531" b="0" dirty="0" err="1">
                <a:solidFill>
                  <a:srgbClr val="0000FF"/>
                </a:solidFill>
              </a:rPr>
              <a:t>dst</a:t>
            </a:r>
            <a:r>
              <a:rPr lang="en-US" sz="2531" b="0" dirty="0">
                <a:solidFill>
                  <a:srgbClr val="0000FF"/>
                </a:solidFill>
              </a:rPr>
              <a:t>)</a:t>
            </a:r>
            <a:endParaRPr lang="en-US" sz="2531" b="0" dirty="0">
              <a:solidFill>
                <a:srgbClr val="000000"/>
              </a:solidFill>
            </a:endParaRPr>
          </a:p>
          <a:p>
            <a:pPr>
              <a:defRPr sz="1800" b="0">
                <a:solidFill>
                  <a:srgbClr val="000000"/>
                </a:solidFill>
              </a:defRPr>
            </a:pPr>
            <a:r>
              <a:rPr lang="en-US" sz="2531" b="0" dirty="0">
                <a:solidFill>
                  <a:srgbClr val="000000"/>
                </a:solidFill>
              </a:rPr>
              <a:t>Each packet treated independently</a:t>
            </a:r>
            <a:endParaRPr sz="2531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48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6871E-6 1.45738E-6 L 0.15408 -0.00227 L 0.26888 0.07076 L 0.45894 0.07531 " pathEditMode="relative" ptsTypes="AAAA">
                                      <p:cBhvr>
                                        <p:cTn id="3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9.69421E-7 L 0.0907 -9.69421E-7 L 0.15845 -0.05628 L 0.27051 -0.06067 " pathEditMode="relative" rAng="0" ptsTypes="AAAA">
                                      <p:cBhvr>
                                        <p:cTn id="39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25" y="-3042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23618E-7 -0.00114 L 0.08068 -0.00228 L 0.14097 0.03761 L 0.24118 0.04037 " pathEditMode="relative" rAng="0" ptsTypes="AAAA">
                                      <p:cBhvr>
                                        <p:cTn id="41" dur="1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59" y="2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4" grpId="0" animBg="1"/>
      <p:bldP spid="24" grpId="1" animBg="1"/>
      <p:bldP spid="26" grpId="0" animBg="1"/>
      <p:bldP spid="26" grpId="1" animBg="1"/>
      <p:bldP spid="2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4222750" y="4606925"/>
            <a:ext cx="304800" cy="304800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65539" name="Rectangle 32"/>
          <p:cNvSpPr>
            <a:spLocks noChangeArrowheads="1"/>
          </p:cNvSpPr>
          <p:nvPr/>
        </p:nvSpPr>
        <p:spPr bwMode="auto">
          <a:xfrm>
            <a:off x="4451350" y="2930525"/>
            <a:ext cx="304800" cy="304800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65540" name="Rectangle 33"/>
          <p:cNvSpPr>
            <a:spLocks noChangeArrowheads="1"/>
          </p:cNvSpPr>
          <p:nvPr/>
        </p:nvSpPr>
        <p:spPr bwMode="auto">
          <a:xfrm>
            <a:off x="5899150" y="3616325"/>
            <a:ext cx="304800" cy="304800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cxnSp>
        <p:nvCxnSpPr>
          <p:cNvPr id="119812" name="Straight Connector 12"/>
          <p:cNvCxnSpPr>
            <a:cxnSpLocks noChangeShapeType="1"/>
          </p:cNvCxnSpPr>
          <p:nvPr/>
        </p:nvCxnSpPr>
        <p:spPr bwMode="auto">
          <a:xfrm>
            <a:off x="6203950" y="3754438"/>
            <a:ext cx="609600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813" name="Straight Connector 43"/>
          <p:cNvCxnSpPr>
            <a:cxnSpLocks noChangeShapeType="1"/>
            <a:stCxn id="65540" idx="2"/>
          </p:cNvCxnSpPr>
          <p:nvPr/>
        </p:nvCxnSpPr>
        <p:spPr bwMode="auto">
          <a:xfrm flipH="1">
            <a:off x="5975350" y="392112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814" name="Straight Connector 49"/>
          <p:cNvCxnSpPr>
            <a:cxnSpLocks noChangeShapeType="1"/>
          </p:cNvCxnSpPr>
          <p:nvPr/>
        </p:nvCxnSpPr>
        <p:spPr bwMode="auto">
          <a:xfrm flipH="1">
            <a:off x="4756150" y="2549525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815" name="Straight Connector 53"/>
          <p:cNvCxnSpPr>
            <a:cxnSpLocks noChangeShapeType="1"/>
            <a:stCxn id="65538" idx="3"/>
            <a:endCxn id="65540" idx="1"/>
          </p:cNvCxnSpPr>
          <p:nvPr/>
        </p:nvCxnSpPr>
        <p:spPr bwMode="auto">
          <a:xfrm flipV="1">
            <a:off x="4527550" y="3768725"/>
            <a:ext cx="1371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816" name="Straight Connector 56"/>
          <p:cNvCxnSpPr>
            <a:cxnSpLocks noChangeShapeType="1"/>
            <a:stCxn id="65539" idx="3"/>
            <a:endCxn id="65540" idx="1"/>
          </p:cNvCxnSpPr>
          <p:nvPr/>
        </p:nvCxnSpPr>
        <p:spPr bwMode="auto">
          <a:xfrm>
            <a:off x="4756150" y="3082925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817" name="Straight Connector 59"/>
          <p:cNvCxnSpPr>
            <a:cxnSpLocks noChangeShapeType="1"/>
          </p:cNvCxnSpPr>
          <p:nvPr/>
        </p:nvCxnSpPr>
        <p:spPr bwMode="auto">
          <a:xfrm>
            <a:off x="4222750" y="2625725"/>
            <a:ext cx="231775" cy="29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818" name="Straight Connector 62"/>
          <p:cNvCxnSpPr>
            <a:cxnSpLocks noChangeShapeType="1"/>
            <a:stCxn id="65560" idx="2"/>
            <a:endCxn id="65538" idx="1"/>
          </p:cNvCxnSpPr>
          <p:nvPr/>
        </p:nvCxnSpPr>
        <p:spPr bwMode="auto">
          <a:xfrm>
            <a:off x="3613150" y="4225925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819" name="Straight Connector 67"/>
          <p:cNvCxnSpPr>
            <a:cxnSpLocks noChangeShapeType="1"/>
          </p:cNvCxnSpPr>
          <p:nvPr/>
        </p:nvCxnSpPr>
        <p:spPr bwMode="auto">
          <a:xfrm flipV="1">
            <a:off x="3003550" y="4149725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1982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50" y="3498850"/>
            <a:ext cx="522288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9821" name="Straight Connector 88"/>
          <p:cNvCxnSpPr>
            <a:cxnSpLocks noChangeShapeType="1"/>
            <a:stCxn id="65553" idx="3"/>
          </p:cNvCxnSpPr>
          <p:nvPr/>
        </p:nvCxnSpPr>
        <p:spPr bwMode="auto">
          <a:xfrm>
            <a:off x="2851150" y="3463925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822" name="Straight Connector 90"/>
          <p:cNvCxnSpPr>
            <a:cxnSpLocks noChangeShapeType="1"/>
          </p:cNvCxnSpPr>
          <p:nvPr/>
        </p:nvCxnSpPr>
        <p:spPr bwMode="auto">
          <a:xfrm>
            <a:off x="2317750" y="3006725"/>
            <a:ext cx="231775" cy="29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823" name="Straight Connector 91"/>
          <p:cNvCxnSpPr>
            <a:cxnSpLocks noChangeShapeType="1"/>
          </p:cNvCxnSpPr>
          <p:nvPr/>
        </p:nvCxnSpPr>
        <p:spPr bwMode="auto">
          <a:xfrm flipH="1">
            <a:off x="2089150" y="3463925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53" name="Rectangle 87"/>
          <p:cNvSpPr>
            <a:spLocks noChangeArrowheads="1"/>
          </p:cNvSpPr>
          <p:nvPr/>
        </p:nvSpPr>
        <p:spPr bwMode="auto">
          <a:xfrm>
            <a:off x="2546350" y="3311525"/>
            <a:ext cx="304800" cy="304800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pic>
        <p:nvPicPr>
          <p:cNvPr id="119825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550" y="4184650"/>
            <a:ext cx="522288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2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0" y="2320925"/>
            <a:ext cx="522288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2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950" y="2168525"/>
            <a:ext cx="522288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2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950" y="2549525"/>
            <a:ext cx="522288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29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350" y="3387725"/>
            <a:ext cx="522288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3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950" y="4378325"/>
            <a:ext cx="522288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60" name="Rectangle 36"/>
          <p:cNvSpPr>
            <a:spLocks noChangeArrowheads="1"/>
          </p:cNvSpPr>
          <p:nvPr/>
        </p:nvSpPr>
        <p:spPr bwMode="auto">
          <a:xfrm>
            <a:off x="3460750" y="3921125"/>
            <a:ext cx="304800" cy="304800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cxnSp>
        <p:nvCxnSpPr>
          <p:cNvPr id="119832" name="Straight Connector 34"/>
          <p:cNvCxnSpPr>
            <a:cxnSpLocks noChangeShapeType="1"/>
          </p:cNvCxnSpPr>
          <p:nvPr/>
        </p:nvCxnSpPr>
        <p:spPr bwMode="auto">
          <a:xfrm flipV="1">
            <a:off x="3613150" y="3082925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TextBox 3"/>
          <p:cNvSpPr txBox="1">
            <a:spLocks noChangeArrowheads="1"/>
          </p:cNvSpPr>
          <p:nvPr/>
        </p:nvSpPr>
        <p:spPr bwMode="auto">
          <a:xfrm flipH="1">
            <a:off x="1524000" y="2362200"/>
            <a:ext cx="50165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812">
                <a:solidFill>
                  <a:srgbClr val="008000"/>
                </a:solidFill>
              </a:rPr>
              <a:t>A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 flipH="1">
            <a:off x="7086600" y="3352800"/>
            <a:ext cx="42545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812">
                <a:solidFill>
                  <a:srgbClr val="008000"/>
                </a:solidFill>
              </a:rPr>
              <a:t>B</a:t>
            </a:r>
          </a:p>
        </p:txBody>
      </p:sp>
      <p:sp>
        <p:nvSpPr>
          <p:cNvPr id="1198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Packet Switching and Failures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529262"/>
            <a:ext cx="8305800" cy="601663"/>
          </a:xfr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marL="0" indent="0" algn="ctr">
              <a:buFont typeface="Wingdings" charset="2"/>
              <a:buNone/>
              <a:defRPr/>
            </a:pPr>
            <a:r>
              <a:rPr lang="en-US" sz="2601" dirty="0" smtClean="0"/>
              <a:t>Packet switching “routes </a:t>
            </a:r>
            <a:r>
              <a:rPr lang="en-US" sz="2601" dirty="0"/>
              <a:t>around trouble” </a:t>
            </a:r>
          </a:p>
        </p:txBody>
      </p:sp>
      <p:sp>
        <p:nvSpPr>
          <p:cNvPr id="7" name="&quot;No&quot; Symbol 6"/>
          <p:cNvSpPr/>
          <p:nvPr/>
        </p:nvSpPr>
        <p:spPr bwMode="auto">
          <a:xfrm>
            <a:off x="4419600" y="2971800"/>
            <a:ext cx="381000" cy="381000"/>
          </a:xfrm>
          <a:prstGeom prst="noSmoking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2419350" y="3034579"/>
            <a:ext cx="4064000" cy="990600"/>
          </a:xfrm>
          <a:custGeom>
            <a:avLst/>
            <a:gdLst>
              <a:gd name="T0" fmla="*/ 0 w 4064000"/>
              <a:gd name="T1" fmla="*/ 0 h 871184"/>
              <a:gd name="T2" fmla="*/ 1052286 w 4064000"/>
              <a:gd name="T3" fmla="*/ 1280301 h 871184"/>
              <a:gd name="T4" fmla="*/ 2068286 w 4064000"/>
              <a:gd name="T5" fmla="*/ 160037 h 871184"/>
              <a:gd name="T6" fmla="*/ 3646715 w 4064000"/>
              <a:gd name="T7" fmla="*/ 933552 h 871184"/>
              <a:gd name="T8" fmla="*/ 4064000 w 4064000"/>
              <a:gd name="T9" fmla="*/ 960225 h 871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64000" h="871184">
                <a:moveTo>
                  <a:pt x="0" y="0"/>
                </a:moveTo>
                <a:cubicBezTo>
                  <a:pt x="353786" y="426357"/>
                  <a:pt x="707572" y="852714"/>
                  <a:pt x="1052286" y="870857"/>
                </a:cubicBezTo>
                <a:cubicBezTo>
                  <a:pt x="1397000" y="889000"/>
                  <a:pt x="1635881" y="148166"/>
                  <a:pt x="2068286" y="108857"/>
                </a:cubicBezTo>
                <a:cubicBezTo>
                  <a:pt x="2500691" y="69548"/>
                  <a:pt x="3314096" y="544286"/>
                  <a:pt x="3646715" y="635000"/>
                </a:cubicBezTo>
                <a:cubicBezTo>
                  <a:pt x="3979334" y="725714"/>
                  <a:pt x="4064000" y="653143"/>
                  <a:pt x="4064000" y="653143"/>
                </a:cubicBezTo>
              </a:path>
            </a:pathLst>
          </a:custGeom>
          <a:noFill/>
          <a:ln w="38100" cmpd="sng">
            <a:solidFill>
              <a:srgbClr val="008000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34" name="TextBox 33"/>
          <p:cNvSpPr txBox="1"/>
          <p:nvPr/>
        </p:nvSpPr>
        <p:spPr>
          <a:xfrm>
            <a:off x="774453" y="1305868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latin typeface="+mn-lt"/>
              </a:rPr>
              <a:t>Link Fails along path</a:t>
            </a:r>
            <a:endParaRPr lang="en-US" sz="2400" b="0" dirty="0">
              <a:latin typeface="+mn-lt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2375065" y="3170712"/>
            <a:ext cx="3776353" cy="1811158"/>
          </a:xfrm>
          <a:custGeom>
            <a:avLst/>
            <a:gdLst>
              <a:gd name="connsiteX0" fmla="*/ 0 w 3776353"/>
              <a:gd name="connsiteY0" fmla="*/ 0 h 1811158"/>
              <a:gd name="connsiteX1" fmla="*/ 1900052 w 3776353"/>
              <a:gd name="connsiteY1" fmla="*/ 1805049 h 1811158"/>
              <a:gd name="connsiteX2" fmla="*/ 3776353 w 3776353"/>
              <a:gd name="connsiteY2" fmla="*/ 629392 h 1811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76353" h="1811158">
                <a:moveTo>
                  <a:pt x="0" y="0"/>
                </a:moveTo>
                <a:cubicBezTo>
                  <a:pt x="635330" y="850075"/>
                  <a:pt x="1270660" y="1700150"/>
                  <a:pt x="1900052" y="1805049"/>
                </a:cubicBezTo>
                <a:cubicBezTo>
                  <a:pt x="2529444" y="1909948"/>
                  <a:pt x="3776353" y="629392"/>
                  <a:pt x="3776353" y="629392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94150" y="1290935"/>
            <a:ext cx="408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latin typeface="+mn-lt"/>
              </a:rPr>
              <a:t>Route recomputed on </a:t>
            </a:r>
            <a:r>
              <a:rPr lang="en-US" sz="2400" b="0" smtClean="0">
                <a:latin typeface="+mn-lt"/>
              </a:rPr>
              <a:t>the fly</a:t>
            </a:r>
            <a:endParaRPr lang="en-US" sz="24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838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8" grpId="0"/>
      <p:bldP spid="2" grpId="0" build="p" animBg="1"/>
      <p:bldP spid="5" grpId="0" animBg="1"/>
      <p:bldP spid="34" grpId="0"/>
      <p:bldP spid="34" grpId="1"/>
      <p:bldP spid="9" grpId="0" animBg="1"/>
      <p:bldP spid="4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is better: Circuits or Packets?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tradeoffs?</a:t>
            </a:r>
          </a:p>
          <a:p>
            <a:endParaRPr lang="en-US" dirty="0"/>
          </a:p>
          <a:p>
            <a:r>
              <a:rPr lang="en-US" dirty="0" smtClean="0"/>
              <a:t>Which is better for the Internet?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8353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Circuits vs Packets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 for Circuits:</a:t>
            </a:r>
          </a:p>
          <a:p>
            <a:pPr lvl="1"/>
            <a:r>
              <a:rPr lang="en-US" smtClean="0"/>
              <a:t>Better </a:t>
            </a:r>
            <a:r>
              <a:rPr lang="en-US" smtClean="0"/>
              <a:t>application performance </a:t>
            </a:r>
            <a:r>
              <a:rPr lang="en-US" dirty="0" smtClean="0"/>
              <a:t>(reserved bandwidth)</a:t>
            </a:r>
          </a:p>
          <a:p>
            <a:pPr lvl="1"/>
            <a:r>
              <a:rPr lang="en-US" dirty="0" smtClean="0"/>
              <a:t>More predictable and understandable (w/o failures)</a:t>
            </a:r>
          </a:p>
          <a:p>
            <a:pPr lvl="1"/>
            <a:endParaRPr lang="en-US" dirty="0"/>
          </a:p>
          <a:p>
            <a:r>
              <a:rPr lang="en-US" dirty="0" smtClean="0"/>
              <a:t>Pros for Packets:</a:t>
            </a:r>
          </a:p>
          <a:p>
            <a:pPr lvl="1"/>
            <a:r>
              <a:rPr lang="en-US" dirty="0" smtClean="0"/>
              <a:t>Better efficiency (next slide)</a:t>
            </a:r>
          </a:p>
          <a:p>
            <a:pPr lvl="1"/>
            <a:r>
              <a:rPr lang="en-US" dirty="0" smtClean="0"/>
              <a:t>Simpler state in switches (not per-flow)</a:t>
            </a:r>
          </a:p>
          <a:p>
            <a:pPr lvl="1"/>
            <a:r>
              <a:rPr lang="en-US" dirty="0" smtClean="0"/>
              <a:t>Easier recovery from failure</a:t>
            </a:r>
          </a:p>
          <a:p>
            <a:pPr lvl="1"/>
            <a:r>
              <a:rPr lang="en-US" dirty="0" smtClean="0"/>
              <a:t>Faster startup to first packet delivered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208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4FB79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4FB79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4FB79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7652" name="Shape 152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653" name="Shape 153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654" name="Shape 154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/>
          <a:p>
            <a:pPr algn="ctr"/>
            <a:r>
              <a:rPr lang="en-US" dirty="0" smtClean="0"/>
              <a:t>Networks Deliver Packets</a:t>
            </a:r>
            <a:endParaRPr lang="en-US" dirty="0"/>
          </a:p>
        </p:txBody>
      </p:sp>
      <p:sp>
        <p:nvSpPr>
          <p:cNvPr id="27655" name="Shape 15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B5CA18-91B1-0F41-B529-EFFCC86B5D12}" type="slidenum">
              <a:rPr lang="en-US" altLang="en-US" sz="1000">
                <a:solidFill>
                  <a:srgbClr val="91919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000">
              <a:solidFill>
                <a:srgbClr val="919191"/>
              </a:solidFill>
            </a:endParaRPr>
          </a:p>
        </p:txBody>
      </p:sp>
      <p:sp>
        <p:nvSpPr>
          <p:cNvPr id="27656" name="Shape 156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657" name="Shape 157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658" name="Shape 158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9" name="Shape 159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7662" name="Shape 162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663" name="Shape 163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4" name="Shape 164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7666" name="Shape 166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7" name="Shape 167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7668" name="Shape 168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669" name="Shape 169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70" name="Shape 170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7672" name="Shape 172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73" name="Shape 173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7676" name="Shape 176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677" name="Shape 177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678" name="Shape 178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679" name="Shape 179"/>
          <p:cNvSpPr>
            <a:spLocks noChangeArrowheads="1"/>
          </p:cNvSpPr>
          <p:nvPr/>
        </p:nvSpPr>
        <p:spPr bwMode="auto">
          <a:xfrm>
            <a:off x="276225" y="3694113"/>
            <a:ext cx="20891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000" b="0">
                <a:solidFill>
                  <a:srgbClr val="3366FF"/>
                </a:solidFill>
                <a:sym typeface="Calibri" charset="0"/>
              </a:rPr>
              <a:t>end-system</a:t>
            </a:r>
          </a:p>
        </p:txBody>
      </p:sp>
      <p:sp>
        <p:nvSpPr>
          <p:cNvPr id="27680" name="Shape 180"/>
          <p:cNvSpPr>
            <a:spLocks noChangeArrowheads="1"/>
          </p:cNvSpPr>
          <p:nvPr/>
        </p:nvSpPr>
        <p:spPr bwMode="auto">
          <a:xfrm>
            <a:off x="5683250" y="3640138"/>
            <a:ext cx="11414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000" b="0">
                <a:solidFill>
                  <a:srgbClr val="000000"/>
                </a:solidFill>
                <a:sym typeface="Calibri" charset="0"/>
              </a:rPr>
              <a:t>switch</a:t>
            </a:r>
          </a:p>
        </p:txBody>
      </p:sp>
      <p:sp>
        <p:nvSpPr>
          <p:cNvPr id="27681" name="Shape 181"/>
          <p:cNvSpPr>
            <a:spLocks noChangeArrowheads="1"/>
          </p:cNvSpPr>
          <p:nvPr/>
        </p:nvSpPr>
        <p:spPr bwMode="auto">
          <a:xfrm>
            <a:off x="4017963" y="2139950"/>
            <a:ext cx="64928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000" b="0">
                <a:solidFill>
                  <a:schemeClr val="bg2"/>
                </a:solidFill>
                <a:sym typeface="Calibri" charset="0"/>
              </a:rPr>
              <a:t>link</a:t>
            </a:r>
          </a:p>
        </p:txBody>
      </p:sp>
      <p:sp>
        <p:nvSpPr>
          <p:cNvPr id="182" name="Shape 182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1241425" y="4062413"/>
            <a:ext cx="357188" cy="777875"/>
          </a:xfrm>
          <a:prstGeom prst="rect">
            <a:avLst/>
          </a:prstGeom>
          <a:solidFill>
            <a:srgbClr val="00009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6" name="Shape 186"/>
          <p:cNvSpPr>
            <a:spLocks noChangeArrowheads="1"/>
          </p:cNvSpPr>
          <p:nvPr/>
        </p:nvSpPr>
        <p:spPr bwMode="auto">
          <a:xfrm>
            <a:off x="166688" y="4724400"/>
            <a:ext cx="12049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000" b="0">
                <a:solidFill>
                  <a:srgbClr val="000090"/>
                </a:solidFill>
                <a:sym typeface="Calibri" charset="0"/>
              </a:rPr>
              <a:t>packet</a:t>
            </a:r>
          </a:p>
        </p:txBody>
      </p:sp>
      <p:sp>
        <p:nvSpPr>
          <p:cNvPr id="187" name="Shape 187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pic>
        <p:nvPicPr>
          <p:cNvPr id="188" name="Picture 18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050" y="3552825"/>
            <a:ext cx="6135688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0" name="Shape 190"/>
          <p:cNvSpPr>
            <a:spLocks noChangeArrowheads="1"/>
          </p:cNvSpPr>
          <p:nvPr/>
        </p:nvSpPr>
        <p:spPr bwMode="auto">
          <a:xfrm>
            <a:off x="4149725" y="3960813"/>
            <a:ext cx="820738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000" b="0">
                <a:solidFill>
                  <a:srgbClr val="660066"/>
                </a:solidFill>
                <a:sym typeface="Calibri" charset="0"/>
              </a:rPr>
              <a:t>path</a:t>
            </a:r>
          </a:p>
        </p:txBody>
      </p:sp>
    </p:spTree>
    <p:extLst>
      <p:ext uri="{BB962C8B-B14F-4D97-AF65-F5344CB8AC3E}">
        <p14:creationId xmlns:p14="http://schemas.microsoft.com/office/powerpoint/2010/main" val="63300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593 0.01645 0.13203 0.03313 0.21357 0.02849 C 0.29511 0.02386 0.41655 -0.00324 0.48925 -0.02849 C 0.56194 -0.05374 0.60566 -0.08872 0.64938 -0.12346 " pathEditMode="relative" ptsTypes="aaaA">
                                      <p:cBhvr>
                                        <p:cTn id="12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animBg="1" advAuto="0"/>
      <p:bldP spid="185" grpId="1" animBg="1"/>
      <p:bldP spid="186" grpId="0" animBg="1" advAuto="0"/>
      <p:bldP spid="188" grpId="0" animBg="1" advAuto="0"/>
      <p:bldP spid="190" grpId="0" animBg="1" advAuto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three constant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bandwidth 30Mbps</a:t>
            </a:r>
          </a:p>
          <a:p>
            <a:pPr lvl="1"/>
            <a:r>
              <a:rPr lang="en-US" dirty="0" smtClean="0"/>
              <a:t>Mbps = megabits per second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Demands: Each source needs a constant rate of 10Mbps</a:t>
            </a:r>
          </a:p>
          <a:p>
            <a:endParaRPr lang="en-US" dirty="0"/>
          </a:p>
          <a:p>
            <a:r>
              <a:rPr lang="en-US" dirty="0"/>
              <a:t>R</a:t>
            </a:r>
            <a:r>
              <a:rPr lang="en-US" dirty="0" smtClean="0"/>
              <a:t>eservation and on-demand give same result</a:t>
            </a:r>
          </a:p>
          <a:p>
            <a:pPr lvl="1"/>
            <a:r>
              <a:rPr lang="en-US" dirty="0" smtClean="0"/>
              <a:t>Every source gets what they need</a:t>
            </a:r>
          </a:p>
          <a:p>
            <a:pPr lvl="1"/>
            <a:r>
              <a:rPr lang="en-US" dirty="0" smtClean="0"/>
              <a:t>No wasted bandwidth</a:t>
            </a:r>
          </a:p>
          <a:p>
            <a:pPr lvl="1"/>
            <a:r>
              <a:rPr lang="en-US" dirty="0" smtClean="0"/>
              <a:t>….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360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5" name="Chart 7"/>
          <p:cNvGraphicFramePr>
            <a:graphicFrameLocks/>
          </p:cNvGraphicFramePr>
          <p:nvPr/>
        </p:nvGraphicFramePr>
        <p:xfrm>
          <a:off x="158750" y="4737100"/>
          <a:ext cx="3048000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9" r:id="rId3" imgW="3047748" imgH="2090755" progId="Excel.Chart.8">
                  <p:embed/>
                </p:oleObj>
              </mc:Choice>
              <mc:Fallback>
                <p:oleObj r:id="rId3" imgW="3047748" imgH="2090755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4737100"/>
                        <a:ext cx="3048000" cy="208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6" name="Chart 5"/>
          <p:cNvGraphicFramePr>
            <a:graphicFrameLocks/>
          </p:cNvGraphicFramePr>
          <p:nvPr/>
        </p:nvGraphicFramePr>
        <p:xfrm>
          <a:off x="158750" y="950913"/>
          <a:ext cx="3048000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0" r:id="rId5" imgW="3047748" imgH="2084660" progId="Excel.Chart.8">
                  <p:embed/>
                </p:oleObj>
              </mc:Choice>
              <mc:Fallback>
                <p:oleObj r:id="rId5" imgW="3047748" imgH="2084660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950913"/>
                        <a:ext cx="3048000" cy="208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Chart 6"/>
          <p:cNvGraphicFramePr>
            <a:graphicFrameLocks/>
          </p:cNvGraphicFramePr>
          <p:nvPr/>
        </p:nvGraphicFramePr>
        <p:xfrm>
          <a:off x="158750" y="2844800"/>
          <a:ext cx="3048000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1" name="Chart" r:id="rId7" imgW="3047748" imgH="2084660" progId="Excel.Chart.8">
                  <p:embed/>
                </p:oleObj>
              </mc:Choice>
              <mc:Fallback>
                <p:oleObj name="Chart" r:id="rId7" imgW="3047748" imgH="2084660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2844800"/>
                        <a:ext cx="3048000" cy="208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260475" y="2160588"/>
            <a:ext cx="1371600" cy="427037"/>
          </a:xfrm>
          <a:prstGeom prst="rect">
            <a:avLst/>
          </a:prstGeom>
          <a:noFill/>
        </p:spPr>
        <p:txBody>
          <a:bodyPr lIns="91335" tIns="45667" rIns="91335" bIns="45667">
            <a:spAutoFit/>
          </a:bodyPr>
          <a:lstStyle/>
          <a:p>
            <a:pPr algn="ctr">
              <a:defRPr/>
            </a:pPr>
            <a:r>
              <a:rPr lang="en-US" sz="2180" dirty="0">
                <a:solidFill>
                  <a:schemeClr val="accent1"/>
                </a:solidFill>
                <a:latin typeface="+mn-lt"/>
              </a:rPr>
              <a:t>12Mbps</a:t>
            </a:r>
          </a:p>
        </p:txBody>
      </p:sp>
      <p:sp>
        <p:nvSpPr>
          <p:cNvPr id="87047" name="Title 3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/>
          <a:p>
            <a:pPr>
              <a:defRPr/>
            </a:pPr>
            <a:r>
              <a:rPr lang="en-US" sz="3797" dirty="0" smtClean="0">
                <a:ea typeface="ＭＳ Ｐゴシック" charset="0"/>
                <a:cs typeface="ＭＳ Ｐゴシック" charset="0"/>
              </a:rPr>
              <a:t>Example: </a:t>
            </a:r>
            <a:r>
              <a:rPr lang="en-US" sz="3797" dirty="0">
                <a:ea typeface="ＭＳ Ｐゴシック" charset="0"/>
                <a:cs typeface="ＭＳ Ｐゴシック" charset="0"/>
              </a:rPr>
              <a:t>Three </a:t>
            </a:r>
            <a:r>
              <a:rPr lang="en-US" sz="3797" dirty="0" smtClean="0">
                <a:ea typeface="ＭＳ Ｐゴシック" charset="0"/>
                <a:cs typeface="ＭＳ Ｐゴシック" charset="0"/>
              </a:rPr>
              <a:t>“</a:t>
            </a:r>
            <a:r>
              <a:rPr lang="en-US" sz="3797" dirty="0" err="1" smtClean="0">
                <a:ea typeface="ＭＳ Ｐゴシック" charset="0"/>
                <a:cs typeface="ＭＳ Ｐゴシック" charset="0"/>
              </a:rPr>
              <a:t>bursty</a:t>
            </a:r>
            <a:r>
              <a:rPr lang="en-US" sz="3797" dirty="0">
                <a:ea typeface="ＭＳ Ｐゴシック" charset="0"/>
                <a:cs typeface="ＭＳ Ｐゴシック" charset="0"/>
              </a:rPr>
              <a:t>” </a:t>
            </a:r>
            <a:r>
              <a:rPr lang="en-US" sz="3797" dirty="0" smtClean="0">
                <a:ea typeface="ＭＳ Ｐゴシック" charset="0"/>
                <a:cs typeface="ＭＳ Ｐゴシック" charset="0"/>
              </a:rPr>
              <a:t>sources</a:t>
            </a:r>
            <a:endParaRPr lang="en-US" sz="3797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7048" name="Group 8"/>
          <p:cNvGrpSpPr>
            <a:grpSpLocks/>
          </p:cNvGrpSpPr>
          <p:nvPr/>
        </p:nvGrpSpPr>
        <p:grpSpPr bwMode="auto">
          <a:xfrm>
            <a:off x="4762500" y="3589338"/>
            <a:ext cx="3741738" cy="1558925"/>
            <a:chOff x="5029200" y="3589577"/>
            <a:chExt cx="2840743" cy="1559149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029200" y="5148726"/>
              <a:ext cx="2840743" cy="0"/>
            </a:xfrm>
            <a:prstGeom prst="line">
              <a:avLst/>
            </a:prstGeom>
            <a:ln w="38100" cmpd="sng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029200" y="3589577"/>
              <a:ext cx="2840743" cy="0"/>
            </a:xfrm>
            <a:prstGeom prst="line">
              <a:avLst/>
            </a:prstGeom>
            <a:ln w="38100" cmpd="sng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/>
          <p:cNvCxnSpPr/>
          <p:nvPr/>
        </p:nvCxnSpPr>
        <p:spPr>
          <a:xfrm>
            <a:off x="209550" y="4641850"/>
            <a:ext cx="3294063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09550" y="6540500"/>
            <a:ext cx="3294063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09550" y="2746375"/>
            <a:ext cx="3294063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59125" y="6264275"/>
            <a:ext cx="1685925" cy="307975"/>
          </a:xfrm>
          <a:prstGeom prst="rect">
            <a:avLst/>
          </a:prstGeom>
          <a:noFill/>
        </p:spPr>
        <p:txBody>
          <a:bodyPr lIns="91335" tIns="45667" rIns="91335" bIns="45667">
            <a:spAutoFit/>
          </a:bodyPr>
          <a:lstStyle/>
          <a:p>
            <a:pPr>
              <a:defRPr/>
            </a:pPr>
            <a:r>
              <a:rPr lang="en-US" sz="1406" dirty="0">
                <a:latin typeface="+mn-lt"/>
              </a:rPr>
              <a:t>Time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519863" y="3589338"/>
            <a:ext cx="0" cy="155892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78338" y="3168650"/>
            <a:ext cx="3868737" cy="395288"/>
          </a:xfrm>
          <a:prstGeom prst="rect">
            <a:avLst/>
          </a:prstGeom>
          <a:noFill/>
        </p:spPr>
        <p:txBody>
          <a:bodyPr lIns="91335" tIns="45667" rIns="91335" bIns="45667">
            <a:spAutoFit/>
          </a:bodyPr>
          <a:lstStyle/>
          <a:p>
            <a:pPr>
              <a:defRPr/>
            </a:pPr>
            <a:r>
              <a:rPr lang="en-US" sz="1969" dirty="0">
                <a:latin typeface="+mn-lt"/>
              </a:rPr>
              <a:t>Link capacity = 30Mbps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235075" y="2106613"/>
            <a:ext cx="301625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Straight Arrow Connector 6"/>
          <p:cNvCxnSpPr/>
          <p:nvPr/>
        </p:nvCxnSpPr>
        <p:spPr>
          <a:xfrm>
            <a:off x="1377950" y="2119313"/>
            <a:ext cx="0" cy="62706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arrow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TextBox 24"/>
          <p:cNvSpPr txBox="1"/>
          <p:nvPr/>
        </p:nvSpPr>
        <p:spPr>
          <a:xfrm>
            <a:off x="2473325" y="4067175"/>
            <a:ext cx="1373188" cy="427038"/>
          </a:xfrm>
          <a:prstGeom prst="rect">
            <a:avLst/>
          </a:prstGeom>
          <a:noFill/>
        </p:spPr>
        <p:txBody>
          <a:bodyPr lIns="91335" tIns="45667" rIns="91335" bIns="45667">
            <a:spAutoFit/>
          </a:bodyPr>
          <a:lstStyle/>
          <a:p>
            <a:pPr algn="ctr">
              <a:defRPr/>
            </a:pPr>
            <a:r>
              <a:rPr lang="en-US" sz="218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11Mbps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447925" y="3973513"/>
            <a:ext cx="301625" cy="0"/>
          </a:xfrm>
          <a:prstGeom prst="line">
            <a:avLst/>
          </a:prstGeom>
          <a:noFill/>
          <a:ln w="25400" cap="flat">
            <a:solidFill>
              <a:schemeClr val="accent4">
                <a:lumMod val="60000"/>
                <a:lumOff val="4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/>
          <p:cNvCxnSpPr/>
          <p:nvPr/>
        </p:nvCxnSpPr>
        <p:spPr>
          <a:xfrm>
            <a:off x="2592388" y="3973513"/>
            <a:ext cx="0" cy="652462"/>
          </a:xfrm>
          <a:prstGeom prst="straightConnector1">
            <a:avLst/>
          </a:prstGeom>
          <a:noFill/>
          <a:ln w="25400" cap="flat">
            <a:solidFill>
              <a:schemeClr val="accent4">
                <a:lumMod val="60000"/>
                <a:lumOff val="40000"/>
              </a:schemeClr>
            </a:solidFill>
            <a:prstDash val="solid"/>
            <a:miter lim="400000"/>
            <a:headEnd type="arrow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TextBox 28"/>
          <p:cNvSpPr txBox="1"/>
          <p:nvPr/>
        </p:nvSpPr>
        <p:spPr>
          <a:xfrm>
            <a:off x="1033463" y="5953125"/>
            <a:ext cx="1373187" cy="427038"/>
          </a:xfrm>
          <a:prstGeom prst="rect">
            <a:avLst/>
          </a:prstGeom>
          <a:noFill/>
        </p:spPr>
        <p:txBody>
          <a:bodyPr lIns="91335" tIns="45667" rIns="91335" bIns="45667">
            <a:spAutoFit/>
          </a:bodyPr>
          <a:lstStyle/>
          <a:p>
            <a:pPr algn="ctr">
              <a:defRPr/>
            </a:pPr>
            <a:r>
              <a:rPr lang="en-US" sz="2180" dirty="0">
                <a:solidFill>
                  <a:srgbClr val="008000"/>
                </a:solidFill>
                <a:latin typeface="+mn-lt"/>
              </a:rPr>
              <a:t>13Mbps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1008063" y="5886450"/>
            <a:ext cx="301625" cy="0"/>
          </a:xfrm>
          <a:prstGeom prst="line">
            <a:avLst/>
          </a:prstGeom>
          <a:noFill/>
          <a:ln w="25400" cap="flat">
            <a:solidFill>
              <a:schemeClr val="accent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Arrow Connector 31"/>
          <p:cNvCxnSpPr/>
          <p:nvPr/>
        </p:nvCxnSpPr>
        <p:spPr>
          <a:xfrm>
            <a:off x="1152525" y="5886450"/>
            <a:ext cx="0" cy="652463"/>
          </a:xfrm>
          <a:prstGeom prst="straightConnector1">
            <a:avLst/>
          </a:prstGeom>
          <a:noFill/>
          <a:ln w="25400" cap="flat">
            <a:solidFill>
              <a:schemeClr val="accent2"/>
            </a:solidFill>
            <a:prstDash val="solid"/>
            <a:miter lim="400000"/>
            <a:headEnd type="arrow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1873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5" name="Chart 7"/>
          <p:cNvGraphicFramePr>
            <a:graphicFrameLocks/>
          </p:cNvGraphicFramePr>
          <p:nvPr/>
        </p:nvGraphicFramePr>
        <p:xfrm>
          <a:off x="158750" y="4737100"/>
          <a:ext cx="3048000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3" r:id="rId3" imgW="3047748" imgH="2090755" progId="Excel.Chart.8">
                  <p:embed/>
                </p:oleObj>
              </mc:Choice>
              <mc:Fallback>
                <p:oleObj r:id="rId3" imgW="3047748" imgH="2090755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4737100"/>
                        <a:ext cx="3048000" cy="208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6" name="Chart 5"/>
          <p:cNvGraphicFramePr>
            <a:graphicFrameLocks/>
          </p:cNvGraphicFramePr>
          <p:nvPr/>
        </p:nvGraphicFramePr>
        <p:xfrm>
          <a:off x="158750" y="950913"/>
          <a:ext cx="3048000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4" r:id="rId5" imgW="3047748" imgH="2084660" progId="Excel.Chart.8">
                  <p:embed/>
                </p:oleObj>
              </mc:Choice>
              <mc:Fallback>
                <p:oleObj r:id="rId5" imgW="3047748" imgH="2084660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950913"/>
                        <a:ext cx="3048000" cy="208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Chart 6"/>
          <p:cNvGraphicFramePr>
            <a:graphicFrameLocks/>
          </p:cNvGraphicFramePr>
          <p:nvPr/>
        </p:nvGraphicFramePr>
        <p:xfrm>
          <a:off x="158750" y="2844800"/>
          <a:ext cx="3048000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5" name="Chart" r:id="rId7" imgW="3047748" imgH="2084660" progId="Excel.Chart.8">
                  <p:embed/>
                </p:oleObj>
              </mc:Choice>
              <mc:Fallback>
                <p:oleObj name="Chart" r:id="rId7" imgW="3047748" imgH="2084660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2844800"/>
                        <a:ext cx="3048000" cy="208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260475" y="2160588"/>
            <a:ext cx="1371600" cy="427037"/>
          </a:xfrm>
          <a:prstGeom prst="rect">
            <a:avLst/>
          </a:prstGeom>
          <a:noFill/>
        </p:spPr>
        <p:txBody>
          <a:bodyPr lIns="91335" tIns="45667" rIns="91335" bIns="45667">
            <a:spAutoFit/>
          </a:bodyPr>
          <a:lstStyle/>
          <a:p>
            <a:pPr algn="ctr">
              <a:defRPr/>
            </a:pPr>
            <a:r>
              <a:rPr lang="en-US" sz="2180" dirty="0">
                <a:solidFill>
                  <a:schemeClr val="accent1"/>
                </a:solidFill>
                <a:latin typeface="+mn-lt"/>
              </a:rPr>
              <a:t>12Mbps</a:t>
            </a:r>
          </a:p>
        </p:txBody>
      </p:sp>
      <p:sp>
        <p:nvSpPr>
          <p:cNvPr id="87047" name="Title 3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/>
          <a:p>
            <a:pPr>
              <a:defRPr/>
            </a:pPr>
            <a:r>
              <a:rPr lang="en-US" sz="3797" dirty="0">
                <a:ea typeface="ＭＳ Ｐゴシック" charset="0"/>
                <a:cs typeface="ＭＳ Ｐゴシック" charset="0"/>
              </a:rPr>
              <a:t>What happens with reservations?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 #1: allow two flows to reserve peak rate</a:t>
            </a:r>
          </a:p>
        </p:txBody>
      </p:sp>
      <p:grpSp>
        <p:nvGrpSpPr>
          <p:cNvPr id="87048" name="Group 8"/>
          <p:cNvGrpSpPr>
            <a:grpSpLocks/>
          </p:cNvGrpSpPr>
          <p:nvPr/>
        </p:nvGrpSpPr>
        <p:grpSpPr bwMode="auto">
          <a:xfrm>
            <a:off x="4762500" y="3589338"/>
            <a:ext cx="3741738" cy="1558925"/>
            <a:chOff x="5029200" y="3589577"/>
            <a:chExt cx="2840743" cy="1559149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029200" y="5148726"/>
              <a:ext cx="2840743" cy="0"/>
            </a:xfrm>
            <a:prstGeom prst="line">
              <a:avLst/>
            </a:prstGeom>
            <a:ln w="38100" cmpd="sng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029200" y="3589577"/>
              <a:ext cx="2840743" cy="0"/>
            </a:xfrm>
            <a:prstGeom prst="line">
              <a:avLst/>
            </a:prstGeom>
            <a:ln w="38100" cmpd="sng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/>
          <p:cNvCxnSpPr/>
          <p:nvPr/>
        </p:nvCxnSpPr>
        <p:spPr>
          <a:xfrm>
            <a:off x="209550" y="4641850"/>
            <a:ext cx="3294063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09550" y="6540500"/>
            <a:ext cx="3294063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09550" y="2746375"/>
            <a:ext cx="3294063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59125" y="6264275"/>
            <a:ext cx="1685925" cy="307975"/>
          </a:xfrm>
          <a:prstGeom prst="rect">
            <a:avLst/>
          </a:prstGeom>
          <a:noFill/>
        </p:spPr>
        <p:txBody>
          <a:bodyPr lIns="91335" tIns="45667" rIns="91335" bIns="45667">
            <a:spAutoFit/>
          </a:bodyPr>
          <a:lstStyle/>
          <a:p>
            <a:pPr>
              <a:defRPr/>
            </a:pPr>
            <a:r>
              <a:rPr lang="en-US" sz="1406" dirty="0">
                <a:latin typeface="+mn-lt"/>
              </a:rPr>
              <a:t>Time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519863" y="3589338"/>
            <a:ext cx="0" cy="155892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78338" y="3168650"/>
            <a:ext cx="3868737" cy="395288"/>
          </a:xfrm>
          <a:prstGeom prst="rect">
            <a:avLst/>
          </a:prstGeom>
          <a:noFill/>
        </p:spPr>
        <p:txBody>
          <a:bodyPr lIns="91335" tIns="45667" rIns="91335" bIns="45667">
            <a:spAutoFit/>
          </a:bodyPr>
          <a:lstStyle/>
          <a:p>
            <a:pPr>
              <a:defRPr/>
            </a:pPr>
            <a:r>
              <a:rPr lang="en-US" sz="1969" dirty="0">
                <a:latin typeface="+mn-lt"/>
              </a:rPr>
              <a:t>Link capacity = 30Mbps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235075" y="2106613"/>
            <a:ext cx="301625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Straight Arrow Connector 6"/>
          <p:cNvCxnSpPr/>
          <p:nvPr/>
        </p:nvCxnSpPr>
        <p:spPr>
          <a:xfrm>
            <a:off x="1377950" y="2119313"/>
            <a:ext cx="0" cy="62706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arrow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TextBox 24"/>
          <p:cNvSpPr txBox="1"/>
          <p:nvPr/>
        </p:nvSpPr>
        <p:spPr>
          <a:xfrm>
            <a:off x="2473325" y="4067175"/>
            <a:ext cx="1373188" cy="427038"/>
          </a:xfrm>
          <a:prstGeom prst="rect">
            <a:avLst/>
          </a:prstGeom>
          <a:noFill/>
        </p:spPr>
        <p:txBody>
          <a:bodyPr lIns="91335" tIns="45667" rIns="91335" bIns="45667">
            <a:spAutoFit/>
          </a:bodyPr>
          <a:lstStyle/>
          <a:p>
            <a:pPr algn="ctr">
              <a:defRPr/>
            </a:pPr>
            <a:r>
              <a:rPr lang="en-US" sz="218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11Mbps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447925" y="3973513"/>
            <a:ext cx="301625" cy="0"/>
          </a:xfrm>
          <a:prstGeom prst="line">
            <a:avLst/>
          </a:prstGeom>
          <a:noFill/>
          <a:ln w="25400" cap="flat">
            <a:solidFill>
              <a:schemeClr val="accent4">
                <a:lumMod val="60000"/>
                <a:lumOff val="4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/>
          <p:cNvCxnSpPr/>
          <p:nvPr/>
        </p:nvCxnSpPr>
        <p:spPr>
          <a:xfrm>
            <a:off x="2592388" y="3973513"/>
            <a:ext cx="0" cy="652462"/>
          </a:xfrm>
          <a:prstGeom prst="straightConnector1">
            <a:avLst/>
          </a:prstGeom>
          <a:noFill/>
          <a:ln w="25400" cap="flat">
            <a:solidFill>
              <a:schemeClr val="accent4">
                <a:lumMod val="60000"/>
                <a:lumOff val="40000"/>
              </a:schemeClr>
            </a:solidFill>
            <a:prstDash val="solid"/>
            <a:miter lim="400000"/>
            <a:headEnd type="arrow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TextBox 28"/>
          <p:cNvSpPr txBox="1"/>
          <p:nvPr/>
        </p:nvSpPr>
        <p:spPr>
          <a:xfrm>
            <a:off x="1033463" y="5953125"/>
            <a:ext cx="1373187" cy="427038"/>
          </a:xfrm>
          <a:prstGeom prst="rect">
            <a:avLst/>
          </a:prstGeom>
          <a:noFill/>
        </p:spPr>
        <p:txBody>
          <a:bodyPr lIns="91335" tIns="45667" rIns="91335" bIns="45667">
            <a:spAutoFit/>
          </a:bodyPr>
          <a:lstStyle/>
          <a:p>
            <a:pPr algn="ctr">
              <a:defRPr/>
            </a:pPr>
            <a:r>
              <a:rPr lang="en-US" sz="2180" dirty="0">
                <a:solidFill>
                  <a:srgbClr val="008000"/>
                </a:solidFill>
                <a:latin typeface="+mn-lt"/>
              </a:rPr>
              <a:t>13Mbps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1008063" y="5886450"/>
            <a:ext cx="301625" cy="0"/>
          </a:xfrm>
          <a:prstGeom prst="line">
            <a:avLst/>
          </a:prstGeom>
          <a:noFill/>
          <a:ln w="25400" cap="flat">
            <a:solidFill>
              <a:schemeClr val="accent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Arrow Connector 31"/>
          <p:cNvCxnSpPr/>
          <p:nvPr/>
        </p:nvCxnSpPr>
        <p:spPr>
          <a:xfrm>
            <a:off x="1152525" y="5886450"/>
            <a:ext cx="0" cy="652463"/>
          </a:xfrm>
          <a:prstGeom prst="straightConnector1">
            <a:avLst/>
          </a:prstGeom>
          <a:noFill/>
          <a:ln w="25400" cap="flat">
            <a:solidFill>
              <a:schemeClr val="accent2"/>
            </a:solidFill>
            <a:prstDash val="solid"/>
            <a:miter lim="400000"/>
            <a:headEnd type="arrow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TextBox 32"/>
          <p:cNvSpPr txBox="1"/>
          <p:nvPr/>
        </p:nvSpPr>
        <p:spPr>
          <a:xfrm>
            <a:off x="3334822" y="1961676"/>
            <a:ext cx="5650428" cy="611599"/>
          </a:xfrm>
          <a:prstGeom prst="rect">
            <a:avLst/>
          </a:prstGeom>
          <a:noFill/>
        </p:spPr>
        <p:txBody>
          <a:bodyPr wrap="square" lIns="91335" tIns="45667" rIns="91335" bIns="45667">
            <a:spAutoFit/>
          </a:bodyPr>
          <a:lstStyle/>
          <a:p>
            <a:pPr>
              <a:defRPr/>
            </a:pPr>
            <a:r>
              <a:rPr lang="en-US" sz="3375" dirty="0" smtClean="0">
                <a:solidFill>
                  <a:srgbClr val="FF0000"/>
                </a:solidFill>
                <a:latin typeface="+mn-lt"/>
              </a:rPr>
              <a:t>Must turn </a:t>
            </a:r>
            <a:r>
              <a:rPr lang="en-US" sz="3375" smtClean="0">
                <a:solidFill>
                  <a:srgbClr val="FF0000"/>
                </a:solidFill>
                <a:latin typeface="+mn-lt"/>
              </a:rPr>
              <a:t>away third flow!</a:t>
            </a:r>
            <a:endParaRPr lang="en-US" sz="3375" dirty="0" smtClean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55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/>
      <p:bldP spid="3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09" name="Chart 7"/>
          <p:cNvGraphicFramePr>
            <a:graphicFrameLocks/>
          </p:cNvGraphicFramePr>
          <p:nvPr/>
        </p:nvGraphicFramePr>
        <p:xfrm>
          <a:off x="158750" y="4737100"/>
          <a:ext cx="3048000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6" r:id="rId3" imgW="3047748" imgH="2090755" progId="Excel.Chart.8">
                  <p:embed/>
                </p:oleObj>
              </mc:Choice>
              <mc:Fallback>
                <p:oleObj r:id="rId3" imgW="3047748" imgH="2090755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4737100"/>
                        <a:ext cx="3048000" cy="208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0" name="Chart 5"/>
          <p:cNvGraphicFramePr>
            <a:graphicFrameLocks/>
          </p:cNvGraphicFramePr>
          <p:nvPr/>
        </p:nvGraphicFramePr>
        <p:xfrm>
          <a:off x="158750" y="950913"/>
          <a:ext cx="3048000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7" r:id="rId5" imgW="3047748" imgH="2084660" progId="Excel.Chart.8">
                  <p:embed/>
                </p:oleObj>
              </mc:Choice>
              <mc:Fallback>
                <p:oleObj r:id="rId5" imgW="3047748" imgH="2084660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950913"/>
                        <a:ext cx="3048000" cy="208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Chart 6"/>
          <p:cNvGraphicFramePr>
            <a:graphicFrameLocks/>
          </p:cNvGraphicFramePr>
          <p:nvPr/>
        </p:nvGraphicFramePr>
        <p:xfrm>
          <a:off x="158750" y="2844800"/>
          <a:ext cx="3048000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8" name="Chart" r:id="rId7" imgW="3047748" imgH="2084660" progId="Excel.Chart.8">
                  <p:embed/>
                </p:oleObj>
              </mc:Choice>
              <mc:Fallback>
                <p:oleObj name="Chart" r:id="rId7" imgW="3047748" imgH="2084660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2844800"/>
                        <a:ext cx="3048000" cy="208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260475" y="2160588"/>
            <a:ext cx="1371600" cy="427037"/>
          </a:xfrm>
          <a:prstGeom prst="rect">
            <a:avLst/>
          </a:prstGeom>
          <a:noFill/>
        </p:spPr>
        <p:txBody>
          <a:bodyPr lIns="91335" tIns="45667" rIns="91335" bIns="45667">
            <a:spAutoFit/>
          </a:bodyPr>
          <a:lstStyle/>
          <a:p>
            <a:pPr algn="ctr">
              <a:defRPr/>
            </a:pPr>
            <a:r>
              <a:rPr lang="en-US" sz="2180" dirty="0">
                <a:solidFill>
                  <a:schemeClr val="accent1"/>
                </a:solidFill>
                <a:latin typeface="+mn-lt"/>
              </a:rPr>
              <a:t>12Mbps</a:t>
            </a:r>
          </a:p>
        </p:txBody>
      </p:sp>
      <p:sp>
        <p:nvSpPr>
          <p:cNvPr id="8704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797" dirty="0" smtClean="0">
                <a:ea typeface="ＭＳ Ｐゴシック" charset="0"/>
                <a:cs typeface="ＭＳ Ｐゴシック" charset="0"/>
              </a:rPr>
              <a:t>What happens with reservations?</a:t>
            </a:r>
            <a:endParaRPr lang="en-US" sz="3797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 #2: allow flows to reserve equal rates</a:t>
            </a:r>
            <a:endParaRPr lang="en-US" dirty="0"/>
          </a:p>
        </p:txBody>
      </p:sp>
      <p:grpSp>
        <p:nvGrpSpPr>
          <p:cNvPr id="17414" name="Group 8"/>
          <p:cNvGrpSpPr>
            <a:grpSpLocks/>
          </p:cNvGrpSpPr>
          <p:nvPr/>
        </p:nvGrpSpPr>
        <p:grpSpPr bwMode="auto">
          <a:xfrm>
            <a:off x="4762500" y="3589338"/>
            <a:ext cx="3741738" cy="1558925"/>
            <a:chOff x="5029200" y="3589577"/>
            <a:chExt cx="2840743" cy="1559149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029200" y="5148726"/>
              <a:ext cx="2840743" cy="0"/>
            </a:xfrm>
            <a:prstGeom prst="line">
              <a:avLst/>
            </a:prstGeom>
            <a:ln w="38100" cmpd="sng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029200" y="3589577"/>
              <a:ext cx="2840743" cy="0"/>
            </a:xfrm>
            <a:prstGeom prst="line">
              <a:avLst/>
            </a:prstGeom>
            <a:ln w="38100" cmpd="sng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/>
          <p:cNvCxnSpPr/>
          <p:nvPr/>
        </p:nvCxnSpPr>
        <p:spPr>
          <a:xfrm>
            <a:off x="209550" y="4641850"/>
            <a:ext cx="3294063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09550" y="6540500"/>
            <a:ext cx="3294063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09550" y="2746375"/>
            <a:ext cx="3294063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59125" y="6264275"/>
            <a:ext cx="1685925" cy="307975"/>
          </a:xfrm>
          <a:prstGeom prst="rect">
            <a:avLst/>
          </a:prstGeom>
          <a:noFill/>
        </p:spPr>
        <p:txBody>
          <a:bodyPr lIns="91335" tIns="45667" rIns="91335" bIns="45667">
            <a:spAutoFit/>
          </a:bodyPr>
          <a:lstStyle/>
          <a:p>
            <a:pPr>
              <a:defRPr/>
            </a:pPr>
            <a:r>
              <a:rPr lang="en-US" sz="1406" dirty="0">
                <a:latin typeface="+mn-lt"/>
              </a:rPr>
              <a:t>Time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519863" y="3589338"/>
            <a:ext cx="0" cy="155892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235075" y="2106613"/>
            <a:ext cx="301625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Straight Arrow Connector 6"/>
          <p:cNvCxnSpPr/>
          <p:nvPr/>
        </p:nvCxnSpPr>
        <p:spPr>
          <a:xfrm>
            <a:off x="1377950" y="2119313"/>
            <a:ext cx="0" cy="62706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arrow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TextBox 24"/>
          <p:cNvSpPr txBox="1"/>
          <p:nvPr/>
        </p:nvSpPr>
        <p:spPr>
          <a:xfrm>
            <a:off x="2473325" y="4067175"/>
            <a:ext cx="1373188" cy="427038"/>
          </a:xfrm>
          <a:prstGeom prst="rect">
            <a:avLst/>
          </a:prstGeom>
          <a:noFill/>
        </p:spPr>
        <p:txBody>
          <a:bodyPr lIns="91335" tIns="45667" rIns="91335" bIns="45667">
            <a:spAutoFit/>
          </a:bodyPr>
          <a:lstStyle/>
          <a:p>
            <a:pPr algn="ctr">
              <a:defRPr/>
            </a:pPr>
            <a:r>
              <a:rPr lang="en-US" sz="218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11Mbps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447925" y="3973513"/>
            <a:ext cx="301625" cy="0"/>
          </a:xfrm>
          <a:prstGeom prst="line">
            <a:avLst/>
          </a:prstGeom>
          <a:noFill/>
          <a:ln w="25400" cap="flat">
            <a:solidFill>
              <a:schemeClr val="accent4">
                <a:lumMod val="60000"/>
                <a:lumOff val="4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/>
          <p:cNvCxnSpPr/>
          <p:nvPr/>
        </p:nvCxnSpPr>
        <p:spPr>
          <a:xfrm>
            <a:off x="2592388" y="3973513"/>
            <a:ext cx="0" cy="652462"/>
          </a:xfrm>
          <a:prstGeom prst="straightConnector1">
            <a:avLst/>
          </a:prstGeom>
          <a:noFill/>
          <a:ln w="25400" cap="flat">
            <a:solidFill>
              <a:schemeClr val="accent4">
                <a:lumMod val="60000"/>
                <a:lumOff val="40000"/>
              </a:schemeClr>
            </a:solidFill>
            <a:prstDash val="solid"/>
            <a:miter lim="400000"/>
            <a:headEnd type="arrow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TextBox 28"/>
          <p:cNvSpPr txBox="1"/>
          <p:nvPr/>
        </p:nvSpPr>
        <p:spPr>
          <a:xfrm>
            <a:off x="1033463" y="5953125"/>
            <a:ext cx="1373187" cy="427038"/>
          </a:xfrm>
          <a:prstGeom prst="rect">
            <a:avLst/>
          </a:prstGeom>
          <a:noFill/>
        </p:spPr>
        <p:txBody>
          <a:bodyPr lIns="91335" tIns="45667" rIns="91335" bIns="45667">
            <a:spAutoFit/>
          </a:bodyPr>
          <a:lstStyle/>
          <a:p>
            <a:pPr algn="ctr">
              <a:defRPr/>
            </a:pPr>
            <a:r>
              <a:rPr lang="en-US" sz="2180" dirty="0">
                <a:solidFill>
                  <a:srgbClr val="008000"/>
                </a:solidFill>
                <a:latin typeface="+mn-lt"/>
              </a:rPr>
              <a:t>13Mbps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1008063" y="5886450"/>
            <a:ext cx="301625" cy="0"/>
          </a:xfrm>
          <a:prstGeom prst="line">
            <a:avLst/>
          </a:prstGeom>
          <a:noFill/>
          <a:ln w="25400" cap="flat">
            <a:solidFill>
              <a:schemeClr val="accent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Arrow Connector 31"/>
          <p:cNvCxnSpPr/>
          <p:nvPr/>
        </p:nvCxnSpPr>
        <p:spPr>
          <a:xfrm>
            <a:off x="1152525" y="5886450"/>
            <a:ext cx="0" cy="652463"/>
          </a:xfrm>
          <a:prstGeom prst="straightConnector1">
            <a:avLst/>
          </a:prstGeom>
          <a:noFill/>
          <a:ln w="25400" cap="flat">
            <a:solidFill>
              <a:schemeClr val="accent2"/>
            </a:solidFill>
            <a:prstDash val="solid"/>
            <a:miter lim="400000"/>
            <a:headEnd type="arrow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4625975" y="3587750"/>
            <a:ext cx="4006850" cy="1560513"/>
            <a:chOff x="6412089" y="5120641"/>
            <a:chExt cx="5698631" cy="2219396"/>
          </a:xfrm>
        </p:grpSpPr>
        <p:grpSp>
          <p:nvGrpSpPr>
            <p:cNvPr id="17444" name="Group 4"/>
            <p:cNvGrpSpPr>
              <a:grpSpLocks/>
            </p:cNvGrpSpPr>
            <p:nvPr/>
          </p:nvGrpSpPr>
          <p:grpSpPr bwMode="auto">
            <a:xfrm>
              <a:off x="6412089" y="5120641"/>
              <a:ext cx="5698631" cy="2217138"/>
              <a:chOff x="5029200" y="3589577"/>
              <a:chExt cx="2840743" cy="1559149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5029200" y="5148726"/>
                <a:ext cx="2840743" cy="0"/>
              </a:xfrm>
              <a:prstGeom prst="line">
                <a:avLst/>
              </a:prstGeom>
              <a:ln w="38100" cmpd="sng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5029200" y="4629539"/>
                <a:ext cx="2840743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5029200" y="4108765"/>
                <a:ext cx="2840743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5029200" y="3589577"/>
                <a:ext cx="2840743" cy="0"/>
              </a:xfrm>
              <a:prstGeom prst="line">
                <a:avLst/>
              </a:prstGeom>
              <a:ln w="38100" cmpd="sng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Arrow Connector 35"/>
            <p:cNvCxnSpPr/>
            <p:nvPr/>
          </p:nvCxnSpPr>
          <p:spPr>
            <a:xfrm>
              <a:off x="7434863" y="5129672"/>
              <a:ext cx="0" cy="75184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8563752" y="5872482"/>
              <a:ext cx="0" cy="75183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9712960" y="6585939"/>
              <a:ext cx="0" cy="75409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4478338" y="3168650"/>
            <a:ext cx="3868737" cy="395288"/>
          </a:xfrm>
          <a:prstGeom prst="rect">
            <a:avLst/>
          </a:prstGeom>
          <a:noFill/>
        </p:spPr>
        <p:txBody>
          <a:bodyPr lIns="91335" tIns="45667" rIns="91335" bIns="45667">
            <a:spAutoFit/>
          </a:bodyPr>
          <a:lstStyle/>
          <a:p>
            <a:pPr>
              <a:defRPr/>
            </a:pPr>
            <a:r>
              <a:rPr lang="en-US" sz="1969" dirty="0">
                <a:latin typeface="+mn-lt"/>
              </a:rPr>
              <a:t>Link capacity = 30Mbps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764088" y="5284788"/>
            <a:ext cx="3868737" cy="395287"/>
          </a:xfrm>
          <a:prstGeom prst="rect">
            <a:avLst/>
          </a:prstGeom>
          <a:noFill/>
        </p:spPr>
        <p:txBody>
          <a:bodyPr lIns="91335" tIns="45667" rIns="91335" bIns="45667">
            <a:spAutoFit/>
          </a:bodyPr>
          <a:lstStyle/>
          <a:p>
            <a:pPr>
              <a:defRPr/>
            </a:pPr>
            <a:r>
              <a:rPr lang="en-US" sz="1969" dirty="0">
                <a:latin typeface="+mn-lt"/>
              </a:rPr>
              <a:t>Each source gets 10Mbps</a:t>
            </a:r>
          </a:p>
        </p:txBody>
      </p:sp>
      <p:graphicFrame>
        <p:nvGraphicFramePr>
          <p:cNvPr id="46" name="Chart 7"/>
          <p:cNvGraphicFramePr>
            <a:graphicFrameLocks/>
          </p:cNvGraphicFramePr>
          <p:nvPr/>
        </p:nvGraphicFramePr>
        <p:xfrm>
          <a:off x="158750" y="4737100"/>
          <a:ext cx="3048000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" r:id="rId9" imgW="3047748" imgH="2090755" progId="Excel.Chart.8">
                  <p:embed/>
                </p:oleObj>
              </mc:Choice>
              <mc:Fallback>
                <p:oleObj r:id="rId9" imgW="3047748" imgH="2090755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4737100"/>
                        <a:ext cx="3048000" cy="208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Chart 5"/>
          <p:cNvGraphicFramePr>
            <a:graphicFrameLocks/>
          </p:cNvGraphicFramePr>
          <p:nvPr/>
        </p:nvGraphicFramePr>
        <p:xfrm>
          <a:off x="158750" y="950913"/>
          <a:ext cx="3048000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0" r:id="rId11" imgW="3047748" imgH="2084660" progId="Excel.Chart.8">
                  <p:embed/>
                </p:oleObj>
              </mc:Choice>
              <mc:Fallback>
                <p:oleObj r:id="rId11" imgW="3047748" imgH="2084660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950913"/>
                        <a:ext cx="3048000" cy="208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Chart 6"/>
          <p:cNvGraphicFramePr>
            <a:graphicFrameLocks/>
          </p:cNvGraphicFramePr>
          <p:nvPr/>
        </p:nvGraphicFramePr>
        <p:xfrm>
          <a:off x="158750" y="2844800"/>
          <a:ext cx="3048000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1" name="Chart" r:id="rId13" imgW="3047748" imgH="2084660" progId="Excel.Chart.8">
                  <p:embed/>
                </p:oleObj>
              </mc:Choice>
              <mc:Fallback>
                <p:oleObj name="Chart" r:id="rId13" imgW="3047748" imgH="2084660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2844800"/>
                        <a:ext cx="3048000" cy="208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" name="Group 10"/>
          <p:cNvGrpSpPr>
            <a:grpSpLocks/>
          </p:cNvGrpSpPr>
          <p:nvPr/>
        </p:nvGrpSpPr>
        <p:grpSpPr bwMode="auto">
          <a:xfrm>
            <a:off x="209550" y="4135438"/>
            <a:ext cx="3294063" cy="519112"/>
            <a:chOff x="213360" y="2539282"/>
            <a:chExt cx="8829040" cy="518878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213360" y="2539282"/>
              <a:ext cx="8829040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213360" y="3058160"/>
              <a:ext cx="8829040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35"/>
          <p:cNvGrpSpPr>
            <a:grpSpLocks/>
          </p:cNvGrpSpPr>
          <p:nvPr/>
        </p:nvGrpSpPr>
        <p:grpSpPr bwMode="auto">
          <a:xfrm>
            <a:off x="209550" y="6022975"/>
            <a:ext cx="3294063" cy="517525"/>
            <a:chOff x="213360" y="2539282"/>
            <a:chExt cx="8829040" cy="518878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213360" y="2539282"/>
              <a:ext cx="8829040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213360" y="3058160"/>
              <a:ext cx="8829040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38"/>
          <p:cNvGrpSpPr>
            <a:grpSpLocks/>
          </p:cNvGrpSpPr>
          <p:nvPr/>
        </p:nvGrpSpPr>
        <p:grpSpPr bwMode="auto">
          <a:xfrm>
            <a:off x="209550" y="2227263"/>
            <a:ext cx="3294063" cy="519112"/>
            <a:chOff x="213360" y="2539282"/>
            <a:chExt cx="8829040" cy="518878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213360" y="2539282"/>
              <a:ext cx="8829040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213360" y="3058160"/>
              <a:ext cx="8829040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/>
          <p:cNvSpPr txBox="1"/>
          <p:nvPr/>
        </p:nvSpPr>
        <p:spPr>
          <a:xfrm>
            <a:off x="3638901" y="1979119"/>
            <a:ext cx="5486400" cy="611599"/>
          </a:xfrm>
          <a:prstGeom prst="rect">
            <a:avLst/>
          </a:prstGeom>
          <a:noFill/>
        </p:spPr>
        <p:txBody>
          <a:bodyPr lIns="91335" tIns="45667" rIns="91335" bIns="45667">
            <a:spAutoFit/>
          </a:bodyPr>
          <a:lstStyle/>
          <a:p>
            <a:pPr>
              <a:defRPr/>
            </a:pPr>
            <a:r>
              <a:rPr lang="en-US" sz="3375" smtClean="0">
                <a:solidFill>
                  <a:srgbClr val="FF0000"/>
                </a:solidFill>
                <a:latin typeface="+mn-lt"/>
              </a:rPr>
              <a:t>Frequent </a:t>
            </a:r>
            <a:r>
              <a:rPr lang="en-US" sz="3375" dirty="0" smtClean="0">
                <a:solidFill>
                  <a:srgbClr val="FF0000"/>
                </a:solidFill>
                <a:latin typeface="+mn-lt"/>
              </a:rPr>
              <a:t>overloading!</a:t>
            </a:r>
          </a:p>
        </p:txBody>
      </p:sp>
    </p:spTree>
    <p:extLst>
      <p:ext uri="{BB962C8B-B14F-4D97-AF65-F5344CB8AC3E}">
        <p14:creationId xmlns:p14="http://schemas.microsoft.com/office/powerpoint/2010/main" val="116450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OleChart spid="46" grpId="0"/>
      <p:bldOleChart spid="47" grpId="0"/>
      <p:bldOleChart spid="48" grpId="0"/>
      <p:bldP spid="5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3" name="Group 9"/>
          <p:cNvGrpSpPr>
            <a:grpSpLocks/>
          </p:cNvGrpSpPr>
          <p:nvPr/>
        </p:nvGrpSpPr>
        <p:grpSpPr bwMode="auto">
          <a:xfrm>
            <a:off x="209550" y="3094038"/>
            <a:ext cx="3294063" cy="1560512"/>
            <a:chOff x="213360" y="1499011"/>
            <a:chExt cx="8829043" cy="1559149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213360" y="1499011"/>
              <a:ext cx="8829043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13360" y="3058160"/>
              <a:ext cx="8829043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434" name="Chart 13"/>
          <p:cNvGraphicFramePr>
            <a:graphicFrameLocks/>
          </p:cNvGraphicFramePr>
          <p:nvPr/>
        </p:nvGraphicFramePr>
        <p:xfrm>
          <a:off x="158750" y="2844800"/>
          <a:ext cx="3048000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1" r:id="rId3" imgW="3047748" imgH="2084660" progId="Excel.Chart.8">
                  <p:embed/>
                </p:oleObj>
              </mc:Choice>
              <mc:Fallback>
                <p:oleObj r:id="rId3" imgW="3047748" imgH="2084660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2844800"/>
                        <a:ext cx="3048000" cy="208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58750" y="4737100"/>
            <a:ext cx="3344863" cy="2087563"/>
            <a:chOff x="158503" y="4737793"/>
            <a:chExt cx="3345064" cy="2086852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209306" y="6540579"/>
              <a:ext cx="3294261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49" name="Chart 12"/>
            <p:cNvGraphicFramePr>
              <a:graphicFrameLocks/>
            </p:cNvGraphicFramePr>
            <p:nvPr/>
          </p:nvGraphicFramePr>
          <p:xfrm>
            <a:off x="158503" y="4737793"/>
            <a:ext cx="3048000" cy="20868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72" r:id="rId5" imgW="3047748" imgH="2090755" progId="Excel.Chart.8">
                    <p:embed/>
                  </p:oleObj>
                </mc:Choice>
                <mc:Fallback>
                  <p:oleObj r:id="rId5" imgW="3047748" imgH="2090755" progId="Excel.Chart.8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503" y="4737793"/>
                          <a:ext cx="3048000" cy="20868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158750" y="950913"/>
            <a:ext cx="3344863" cy="2085975"/>
            <a:chOff x="158503" y="950255"/>
            <a:chExt cx="3345060" cy="2086852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209306" y="2746472"/>
              <a:ext cx="3294257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47" name="Chart 26"/>
            <p:cNvGraphicFramePr>
              <a:graphicFrameLocks/>
            </p:cNvGraphicFramePr>
            <p:nvPr/>
          </p:nvGraphicFramePr>
          <p:xfrm>
            <a:off x="158503" y="950255"/>
            <a:ext cx="3048000" cy="20868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73" name="Chart" r:id="rId7" imgW="3047748" imgH="2084660" progId="Excel.Chart.8">
                    <p:embed/>
                  </p:oleObj>
                </mc:Choice>
                <mc:Fallback>
                  <p:oleObj name="Chart" r:id="rId7" imgW="3047748" imgH="2084660" progId="Excel.Chart.8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503" y="950255"/>
                          <a:ext cx="3048000" cy="20868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9095" name="TextBox 27"/>
          <p:cNvSpPr txBox="1">
            <a:spLocks noChangeArrowheads="1"/>
          </p:cNvSpPr>
          <p:nvPr/>
        </p:nvSpPr>
        <p:spPr bwMode="auto">
          <a:xfrm>
            <a:off x="3830638" y="3154363"/>
            <a:ext cx="1857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1335" tIns="45667" rIns="91335" bIns="45667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 sz="1406"/>
          </a:p>
        </p:txBody>
      </p:sp>
      <p:sp>
        <p:nvSpPr>
          <p:cNvPr id="19" name="TextBox 18"/>
          <p:cNvSpPr txBox="1"/>
          <p:nvPr/>
        </p:nvSpPr>
        <p:spPr>
          <a:xfrm>
            <a:off x="3657600" y="1670050"/>
            <a:ext cx="5486400" cy="611188"/>
          </a:xfrm>
          <a:prstGeom prst="rect">
            <a:avLst/>
          </a:prstGeom>
          <a:noFill/>
        </p:spPr>
        <p:txBody>
          <a:bodyPr lIns="91335" tIns="45667" rIns="91335" bIns="45667">
            <a:spAutoFit/>
          </a:bodyPr>
          <a:lstStyle/>
          <a:p>
            <a:pPr>
              <a:defRPr/>
            </a:pPr>
            <a:r>
              <a:rPr lang="en-US" sz="3375" dirty="0">
                <a:solidFill>
                  <a:srgbClr val="FF0000"/>
                </a:solidFill>
                <a:latin typeface="+mn-lt"/>
              </a:rPr>
              <a:t>No overloading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59125" y="6264275"/>
            <a:ext cx="1685925" cy="307975"/>
          </a:xfrm>
          <a:prstGeom prst="rect">
            <a:avLst/>
          </a:prstGeom>
          <a:noFill/>
        </p:spPr>
        <p:txBody>
          <a:bodyPr lIns="91335" tIns="45667" rIns="91335" bIns="45667">
            <a:spAutoFit/>
          </a:bodyPr>
          <a:lstStyle/>
          <a:p>
            <a:pPr>
              <a:defRPr/>
            </a:pPr>
            <a:r>
              <a:rPr lang="en-US" sz="1406" dirty="0">
                <a:latin typeface="+mn-lt"/>
              </a:rPr>
              <a:t>Time</a:t>
            </a:r>
          </a:p>
        </p:txBody>
      </p:sp>
      <p:sp>
        <p:nvSpPr>
          <p:cNvPr id="1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797" dirty="0" smtClean="0">
                <a:ea typeface="ＭＳ Ｐゴシック" charset="0"/>
                <a:cs typeface="ＭＳ Ｐゴシック" charset="0"/>
              </a:rPr>
              <a:t>What happens with on-demand?</a:t>
            </a:r>
            <a:endParaRPr lang="en-US" sz="3797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2" name="Group 8"/>
          <p:cNvGrpSpPr>
            <a:grpSpLocks/>
          </p:cNvGrpSpPr>
          <p:nvPr/>
        </p:nvGrpSpPr>
        <p:grpSpPr bwMode="auto">
          <a:xfrm>
            <a:off x="4762500" y="3589338"/>
            <a:ext cx="3741738" cy="1558925"/>
            <a:chOff x="5029200" y="3589577"/>
            <a:chExt cx="2840743" cy="1559149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5029200" y="5148726"/>
              <a:ext cx="2840743" cy="0"/>
            </a:xfrm>
            <a:prstGeom prst="line">
              <a:avLst/>
            </a:prstGeom>
            <a:ln w="38100" cmpd="sng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029200" y="3589577"/>
              <a:ext cx="2840743" cy="0"/>
            </a:xfrm>
            <a:prstGeom prst="line">
              <a:avLst/>
            </a:prstGeom>
            <a:ln w="38100" cmpd="sng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/>
          <p:cNvCxnSpPr/>
          <p:nvPr/>
        </p:nvCxnSpPr>
        <p:spPr>
          <a:xfrm>
            <a:off x="6519863" y="3589338"/>
            <a:ext cx="0" cy="155892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478338" y="3168650"/>
            <a:ext cx="3868737" cy="395288"/>
          </a:xfrm>
          <a:prstGeom prst="rect">
            <a:avLst/>
          </a:prstGeom>
          <a:noFill/>
        </p:spPr>
        <p:txBody>
          <a:bodyPr lIns="91335" tIns="45667" rIns="91335" bIns="45667">
            <a:spAutoFit/>
          </a:bodyPr>
          <a:lstStyle/>
          <a:p>
            <a:pPr>
              <a:defRPr/>
            </a:pPr>
            <a:r>
              <a:rPr lang="en-US" sz="1969" dirty="0">
                <a:latin typeface="+mn-lt"/>
              </a:rPr>
              <a:t>Link capacity = 30Mbps</a:t>
            </a:r>
          </a:p>
        </p:txBody>
      </p:sp>
    </p:spTree>
    <p:extLst>
      <p:ext uri="{BB962C8B-B14F-4D97-AF65-F5344CB8AC3E}">
        <p14:creationId xmlns:p14="http://schemas.microsoft.com/office/powerpoint/2010/main" val="187190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7037E-7 L -5.55556E-7 -0.27615 " pathEditMode="relative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22222E-6 L 0.00104 0.27778 " pathEditMode="relative" ptsTypes="AA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Peak vs Average Rates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For each flow, define:</a:t>
            </a:r>
          </a:p>
          <a:p>
            <a:pPr lvl="1"/>
            <a:r>
              <a:rPr lang="en-US" altLang="en-US" dirty="0" smtClean="0"/>
              <a:t>P = peak rate</a:t>
            </a:r>
          </a:p>
          <a:p>
            <a:pPr lvl="1"/>
            <a:r>
              <a:rPr lang="en-US" altLang="en-US" dirty="0" smtClean="0"/>
              <a:t>A = average rate</a:t>
            </a:r>
          </a:p>
          <a:p>
            <a:pPr lvl="8"/>
            <a:endParaRPr lang="en-US" altLang="en-US" dirty="0" smtClean="0"/>
          </a:p>
          <a:p>
            <a:r>
              <a:rPr lang="en-US" altLang="en-US" dirty="0" smtClean="0"/>
              <a:t>Reservations must reserve P:</a:t>
            </a:r>
          </a:p>
          <a:p>
            <a:pPr lvl="1"/>
            <a:r>
              <a:rPr lang="en-US" altLang="en-US" dirty="0" smtClean="0"/>
              <a:t>But flows only use A (on average)</a:t>
            </a:r>
          </a:p>
          <a:p>
            <a:pPr lvl="1"/>
            <a:r>
              <a:rPr lang="en-US" altLang="en-US" dirty="0" smtClean="0"/>
              <a:t>Level of utilization is A/P</a:t>
            </a:r>
          </a:p>
          <a:p>
            <a:pPr lvl="8"/>
            <a:endParaRPr lang="en-US" altLang="en-US" dirty="0"/>
          </a:p>
          <a:p>
            <a:r>
              <a:rPr lang="en-US" altLang="en-US" dirty="0" smtClean="0"/>
              <a:t>On-demand:</a:t>
            </a:r>
          </a:p>
          <a:p>
            <a:pPr lvl="1"/>
            <a:r>
              <a:rPr lang="en-US" altLang="en-US" dirty="0" smtClean="0"/>
              <a:t>Can achieve higher utilizations</a:t>
            </a:r>
          </a:p>
          <a:p>
            <a:pPr lvl="1"/>
            <a:r>
              <a:rPr lang="en-US" altLang="en-US" dirty="0" smtClean="0"/>
              <a:t>Depends on degree of sharing, </a:t>
            </a:r>
            <a:r>
              <a:rPr lang="en-US" altLang="en-US" dirty="0" err="1" smtClean="0"/>
              <a:t>burstiness</a:t>
            </a:r>
            <a:r>
              <a:rPr lang="en-US" altLang="en-US" dirty="0" smtClean="0"/>
              <a:t> of flows</a:t>
            </a:r>
          </a:p>
          <a:p>
            <a:pPr lvl="1"/>
            <a:r>
              <a:rPr lang="en-US" altLang="en-US" b="1" i="1" dirty="0"/>
              <a:t>P</a:t>
            </a:r>
            <a:r>
              <a:rPr lang="en-US" altLang="en-US" b="1" i="1" dirty="0" smtClean="0"/>
              <a:t>eak of aggregate approaches sum of averages</a:t>
            </a:r>
            <a:endParaRPr lang="en-US" alt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fld id="{65DF6DD4-8709-9043-812D-9B12047D3BBA}" type="slidenum">
              <a:rPr lang="en-US" smtClean="0">
                <a:latin typeface="+mn-lt"/>
                <a:ea typeface="+mn-ea"/>
              </a:rPr>
              <a:pPr algn="l">
                <a:defRPr/>
              </a:pPr>
              <a:t>55</a:t>
            </a:fld>
            <a:endParaRPr 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686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Smooth vs Bursty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Some </a:t>
            </a:r>
            <a:r>
              <a:rPr lang="en-US" altLang="en-US" dirty="0" smtClean="0"/>
              <a:t>apps </a:t>
            </a:r>
            <a:r>
              <a:rPr lang="en-US" altLang="en-US" dirty="0"/>
              <a:t>have relatively small P/A ratios</a:t>
            </a:r>
          </a:p>
          <a:p>
            <a:pPr lvl="1"/>
            <a:r>
              <a:rPr lang="en-US" altLang="en-US" dirty="0"/>
              <a:t>Voice might have a ratio of 3:1 or so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Data applications tend to be rather </a:t>
            </a:r>
            <a:r>
              <a:rPr lang="en-US" altLang="en-US" dirty="0" err="1"/>
              <a:t>bursty</a:t>
            </a:r>
            <a:endParaRPr lang="en-US" altLang="en-US" dirty="0"/>
          </a:p>
          <a:p>
            <a:pPr lvl="1"/>
            <a:r>
              <a:rPr lang="en-US" altLang="en-US" dirty="0"/>
              <a:t>Ratios of 100 or greater are common</a:t>
            </a:r>
          </a:p>
          <a:p>
            <a:pPr lvl="1"/>
            <a:endParaRPr lang="en-US" altLang="en-US" dirty="0"/>
          </a:p>
          <a:p>
            <a:r>
              <a:rPr lang="en-US" altLang="en-US" dirty="0" smtClean="0"/>
              <a:t>That’s why the phone network used reservations</a:t>
            </a:r>
          </a:p>
          <a:p>
            <a:pPr lvl="1"/>
            <a:r>
              <a:rPr lang="en-US" altLang="en-US" b="1" i="1" dirty="0" smtClean="0"/>
              <a:t>And the Internet does not</a:t>
            </a:r>
            <a:r>
              <a:rPr lang="en-US" altLang="en-US" b="1" i="1" dirty="0" smtClean="0"/>
              <a:t>….</a:t>
            </a:r>
            <a:endParaRPr lang="en-US" alt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96829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57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2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Packet Delays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58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195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Performance Metrics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Delay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Loss 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Throughput</a:t>
            </a:r>
          </a:p>
          <a:p>
            <a:pPr marL="222987" indent="0">
              <a:buFont typeface="Wingdings" charset="2"/>
              <a:buNone/>
              <a:defRPr/>
            </a:pPr>
            <a:r>
              <a:rPr lang="en-US" i="1" dirty="0" smtClean="0">
                <a:solidFill>
                  <a:srgbClr val="800080"/>
                </a:solidFill>
              </a:rPr>
              <a:t>		</a:t>
            </a:r>
            <a:endParaRPr lang="en-US" i="1" dirty="0">
              <a:solidFill>
                <a:srgbClr val="8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72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Core Task of 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Delivers packets between processes (applications) on different hosts (i.e., IPC)</a:t>
            </a:r>
          </a:p>
          <a:p>
            <a:pPr lvl="1"/>
            <a:r>
              <a:rPr lang="en-US" dirty="0" smtClean="0"/>
              <a:t>This involves both the </a:t>
            </a:r>
            <a:r>
              <a:rPr lang="en-US" b="1" dirty="0" smtClean="0"/>
              <a:t>network</a:t>
            </a:r>
            <a:r>
              <a:rPr lang="en-US" dirty="0" smtClean="0"/>
              <a:t> and </a:t>
            </a:r>
            <a:r>
              <a:rPr lang="en-US" b="1" dirty="0" smtClean="0"/>
              <a:t>network stack</a:t>
            </a:r>
          </a:p>
          <a:p>
            <a:pPr lvl="2"/>
            <a:endParaRPr lang="en-US" dirty="0"/>
          </a:p>
          <a:p>
            <a:r>
              <a:rPr lang="en-US" b="1" dirty="0" smtClean="0"/>
              <a:t>Network</a:t>
            </a:r>
            <a:r>
              <a:rPr lang="en-US" dirty="0" smtClean="0"/>
              <a:t>: Routers/switches and links</a:t>
            </a:r>
          </a:p>
          <a:p>
            <a:pPr lvl="2"/>
            <a:endParaRPr lang="en-US" dirty="0"/>
          </a:p>
          <a:p>
            <a:r>
              <a:rPr lang="en-US" b="1" dirty="0" smtClean="0"/>
              <a:t>Network stack</a:t>
            </a:r>
            <a:r>
              <a:rPr lang="en-US" dirty="0" smtClean="0"/>
              <a:t>: networking SW on host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tack replicates some router/switch functionality</a:t>
            </a:r>
          </a:p>
          <a:p>
            <a:pPr lvl="1"/>
            <a:r>
              <a:rPr lang="en-US" dirty="0" smtClean="0"/>
              <a:t>Then adds some additional networking functionality</a:t>
            </a:r>
            <a:r>
              <a:rPr lang="is-IS" dirty="0" smtClean="0"/>
              <a:t>…</a:t>
            </a:r>
          </a:p>
          <a:p>
            <a:pPr lvl="1"/>
            <a:r>
              <a:rPr lang="is-IS" dirty="0" smtClean="0"/>
              <a:t>...before handing body of packet to application</a:t>
            </a:r>
            <a:endParaRPr lang="en-US" dirty="0" smtClean="0"/>
          </a:p>
          <a:p>
            <a:pPr lvl="1"/>
            <a:r>
              <a:rPr lang="en-US" dirty="0" smtClean="0"/>
              <a:t>Will discuss this in next lecture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757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i="1" dirty="0" smtClean="0">
                <a:solidFill>
                  <a:srgbClr val="800080"/>
                </a:solidFill>
              </a:rPr>
              <a:t>How long does it take to send a packet from its source to destination?</a:t>
            </a:r>
          </a:p>
          <a:p>
            <a:pPr>
              <a:defRPr/>
            </a:pPr>
            <a:endParaRPr lang="en-US" i="1" dirty="0">
              <a:solidFill>
                <a:srgbClr val="800080"/>
              </a:solidFill>
            </a:endParaRPr>
          </a:p>
          <a:p>
            <a:pPr>
              <a:defRPr/>
            </a:pPr>
            <a:r>
              <a:rPr lang="en-US" smtClean="0">
                <a:solidFill>
                  <a:srgbClr val="800080"/>
                </a:solidFill>
              </a:rPr>
              <a:t>Also: </a:t>
            </a:r>
            <a:r>
              <a:rPr lang="en-US" dirty="0" smtClean="0">
                <a:solidFill>
                  <a:srgbClr val="800080"/>
                </a:solidFill>
              </a:rPr>
              <a:t>How many packets can be “in flight”?</a:t>
            </a:r>
          </a:p>
          <a:p>
            <a:pPr lvl="1">
              <a:defRPr/>
            </a:pPr>
            <a:r>
              <a:rPr lang="en-US" dirty="0" smtClean="0">
                <a:solidFill>
                  <a:srgbClr val="800080"/>
                </a:solidFill>
              </a:rPr>
              <a:t>Already sent, but not yet received</a:t>
            </a:r>
          </a:p>
          <a:p>
            <a:pPr lvl="1">
              <a:defRPr/>
            </a:pPr>
            <a:endParaRPr lang="en-US" dirty="0" smtClean="0">
              <a:solidFill>
                <a:srgbClr val="800080"/>
              </a:solidFill>
            </a:endParaRPr>
          </a:p>
          <a:p>
            <a:pPr marL="222987" indent="0">
              <a:buFont typeface="Wingdings" charset="2"/>
              <a:buNone/>
              <a:defRPr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75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Loss</a:t>
            </a:r>
          </a:p>
        </p:txBody>
      </p:sp>
      <p:sp>
        <p:nvSpPr>
          <p:cNvPr id="136194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dirty="0">
                <a:solidFill>
                  <a:srgbClr val="800080"/>
                </a:solidFill>
              </a:rPr>
              <a:t>What fraction of the packets sent to a destination are dropped?</a:t>
            </a:r>
          </a:p>
        </p:txBody>
      </p:sp>
    </p:spTree>
    <p:extLst>
      <p:ext uri="{BB962C8B-B14F-4D97-AF65-F5344CB8AC3E}">
        <p14:creationId xmlns:p14="http://schemas.microsoft.com/office/powerpoint/2010/main" val="63815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Throughput</a:t>
            </a:r>
          </a:p>
        </p:txBody>
      </p:sp>
      <p:sp>
        <p:nvSpPr>
          <p:cNvPr id="137218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dirty="0">
                <a:solidFill>
                  <a:srgbClr val="800080"/>
                </a:solidFill>
              </a:rPr>
              <a:t>At what rate is the destination receiving data from the </a:t>
            </a:r>
            <a:r>
              <a:rPr lang="en-US" altLang="en-US" i="1" dirty="0" smtClean="0">
                <a:solidFill>
                  <a:srgbClr val="800080"/>
                </a:solidFill>
              </a:rPr>
              <a:t>source?</a:t>
            </a:r>
            <a:endParaRPr lang="en-US" altLang="en-US" i="1" dirty="0">
              <a:solidFill>
                <a:srgbClr val="8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20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on delay</a:t>
            </a:r>
          </a:p>
          <a:p>
            <a:endParaRPr lang="en-US" dirty="0"/>
          </a:p>
          <a:p>
            <a:r>
              <a:rPr lang="en-US" dirty="0" smtClean="0"/>
              <a:t>Loss and throughput will become relevant in later lectures….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63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486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Calibri"/>
              </a:rPr>
              <a:t>Link bandwidth  </a:t>
            </a:r>
          </a:p>
          <a:p>
            <a:pPr lvl="1">
              <a:defRPr/>
            </a:pPr>
            <a:r>
              <a:rPr lang="en-US" dirty="0">
                <a:solidFill>
                  <a:srgbClr val="000090"/>
                </a:solidFill>
                <a:ea typeface="ＭＳ Ｐゴシック" charset="0"/>
                <a:cs typeface="Calibri"/>
              </a:rPr>
              <a:t>N</a:t>
            </a:r>
            <a:r>
              <a:rPr lang="en-US" dirty="0" smtClean="0">
                <a:solidFill>
                  <a:srgbClr val="000090"/>
                </a:solidFill>
                <a:ea typeface="ＭＳ Ｐゴシック" charset="0"/>
                <a:cs typeface="Calibri"/>
              </a:rPr>
              <a:t>umber </a:t>
            </a:r>
            <a:r>
              <a:rPr lang="en-US" dirty="0">
                <a:solidFill>
                  <a:srgbClr val="000090"/>
                </a:solidFill>
                <a:ea typeface="ＭＳ Ｐゴシック" charset="0"/>
                <a:cs typeface="Calibri"/>
              </a:rPr>
              <a:t>of bits </a:t>
            </a:r>
            <a:r>
              <a:rPr lang="en-US" dirty="0" smtClean="0">
                <a:solidFill>
                  <a:srgbClr val="000090"/>
                </a:solidFill>
                <a:ea typeface="ＭＳ Ｐゴシック" charset="0"/>
                <a:cs typeface="Calibri"/>
              </a:rPr>
              <a:t>sent </a:t>
            </a:r>
            <a:r>
              <a:rPr lang="en-US" dirty="0">
                <a:solidFill>
                  <a:srgbClr val="000090"/>
                </a:solidFill>
                <a:ea typeface="ＭＳ Ｐゴシック" charset="0"/>
                <a:cs typeface="Calibri"/>
              </a:rPr>
              <a:t>per unit time (bits/sec or bps)</a:t>
            </a:r>
          </a:p>
          <a:p>
            <a:pPr>
              <a:defRPr/>
            </a:pPr>
            <a:r>
              <a:rPr lang="en-US" dirty="0">
                <a:ea typeface="ＭＳ Ｐゴシック" charset="0"/>
                <a:cs typeface="Calibri"/>
              </a:rPr>
              <a:t>Propagation delay </a:t>
            </a:r>
            <a:r>
              <a:rPr lang="en-US" dirty="0" smtClean="0">
                <a:ea typeface="ＭＳ Ｐゴシック" charset="0"/>
                <a:cs typeface="Calibri"/>
              </a:rPr>
              <a:t>(sometimes called latency)</a:t>
            </a:r>
            <a:endParaRPr lang="en-US" dirty="0">
              <a:ea typeface="ＭＳ Ｐゴシック" charset="0"/>
              <a:cs typeface="Calibri"/>
            </a:endParaRPr>
          </a:p>
          <a:p>
            <a:pPr lvl="1">
              <a:defRPr/>
            </a:pPr>
            <a:r>
              <a:rPr lang="en-US" dirty="0">
                <a:solidFill>
                  <a:srgbClr val="000090"/>
                </a:solidFill>
                <a:ea typeface="ＭＳ Ｐゴシック" charset="0"/>
                <a:cs typeface="Calibri"/>
              </a:rPr>
              <a:t>T</a:t>
            </a:r>
            <a:r>
              <a:rPr lang="en-US" dirty="0" smtClean="0">
                <a:solidFill>
                  <a:srgbClr val="000090"/>
                </a:solidFill>
                <a:ea typeface="ＭＳ Ｐゴシック" charset="0"/>
                <a:cs typeface="Calibri"/>
              </a:rPr>
              <a:t>ime </a:t>
            </a:r>
            <a:r>
              <a:rPr lang="en-US" dirty="0">
                <a:solidFill>
                  <a:srgbClr val="000090"/>
                </a:solidFill>
                <a:ea typeface="ＭＳ Ｐゴシック" charset="0"/>
                <a:cs typeface="Calibri"/>
              </a:rPr>
              <a:t>for one bit to move through the link (seconds)</a:t>
            </a:r>
            <a:endParaRPr lang="en-US" dirty="0">
              <a:ea typeface="ＭＳ Ｐゴシック" charset="0"/>
              <a:cs typeface="Calibri"/>
            </a:endParaRPr>
          </a:p>
          <a:p>
            <a:pPr>
              <a:defRPr/>
            </a:pPr>
            <a:r>
              <a:rPr lang="en-US" dirty="0">
                <a:ea typeface="ＭＳ Ｐゴシック" charset="0"/>
                <a:cs typeface="Calibri"/>
              </a:rPr>
              <a:t>Bandwidth-Delay Product (BDP) </a:t>
            </a:r>
          </a:p>
          <a:p>
            <a:pPr lvl="1">
              <a:defRPr/>
            </a:pPr>
            <a:r>
              <a:rPr lang="en-US" dirty="0">
                <a:solidFill>
                  <a:srgbClr val="000090"/>
                </a:solidFill>
                <a:ea typeface="ＭＳ Ｐゴシック" charset="0"/>
                <a:cs typeface="Calibri"/>
              </a:rPr>
              <a:t>N</a:t>
            </a:r>
            <a:r>
              <a:rPr lang="en-US" dirty="0" smtClean="0">
                <a:solidFill>
                  <a:srgbClr val="000090"/>
                </a:solidFill>
                <a:ea typeface="ＭＳ Ｐゴシック" charset="0"/>
                <a:cs typeface="Calibri"/>
              </a:rPr>
              <a:t>umber </a:t>
            </a:r>
            <a:r>
              <a:rPr lang="en-US" dirty="0">
                <a:solidFill>
                  <a:srgbClr val="000090"/>
                </a:solidFill>
                <a:ea typeface="ＭＳ Ｐゴシック" charset="0"/>
                <a:cs typeface="Calibri"/>
              </a:rPr>
              <a:t>of bits “in flight” at any </a:t>
            </a:r>
            <a:r>
              <a:rPr lang="en-US" dirty="0" smtClean="0">
                <a:solidFill>
                  <a:srgbClr val="000090"/>
                </a:solidFill>
                <a:ea typeface="ＭＳ Ｐゴシック" charset="0"/>
                <a:cs typeface="Calibri"/>
              </a:rPr>
              <a:t>time (sent, not </a:t>
            </a:r>
            <a:r>
              <a:rPr lang="en-US" dirty="0" err="1" smtClean="0">
                <a:solidFill>
                  <a:srgbClr val="000090"/>
                </a:solidFill>
                <a:ea typeface="ＭＳ Ｐゴシック" charset="0"/>
                <a:cs typeface="Calibri"/>
              </a:rPr>
              <a:t>recvd</a:t>
            </a:r>
            <a:r>
              <a:rPr lang="en-US" dirty="0" smtClean="0">
                <a:solidFill>
                  <a:srgbClr val="000090"/>
                </a:solidFill>
                <a:ea typeface="ＭＳ Ｐゴシック" charset="0"/>
                <a:cs typeface="Calibri"/>
              </a:rPr>
              <a:t>)</a:t>
            </a:r>
            <a:endParaRPr lang="en-US" dirty="0">
              <a:solidFill>
                <a:srgbClr val="000090"/>
              </a:solidFill>
              <a:ea typeface="ＭＳ Ｐゴシック" charset="0"/>
              <a:cs typeface="Calibri"/>
            </a:endParaRPr>
          </a:p>
          <a:p>
            <a:pPr lvl="1">
              <a:defRPr/>
            </a:pPr>
            <a:r>
              <a:rPr lang="en-US" dirty="0">
                <a:solidFill>
                  <a:srgbClr val="000090"/>
                </a:solidFill>
                <a:ea typeface="ＭＳ Ｐゴシック" charset="0"/>
                <a:cs typeface="Calibri"/>
              </a:rPr>
              <a:t>BDP = bandwidth × propagation delay</a:t>
            </a:r>
          </a:p>
        </p:txBody>
      </p:sp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570" dirty="0">
                <a:ea typeface="ＭＳ Ｐゴシック" charset="0"/>
                <a:cs typeface="Calibri"/>
              </a:rPr>
              <a:t>A network link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6726238" y="4959350"/>
            <a:ext cx="422275" cy="692150"/>
          </a:xfrm>
          <a:prstGeom prst="ellipse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268538" y="4953000"/>
            <a:ext cx="4608512" cy="692150"/>
          </a:xfrm>
          <a:prstGeom prst="rect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2117725" y="4959350"/>
            <a:ext cx="422275" cy="692150"/>
          </a:xfrm>
          <a:prstGeom prst="ellipse">
            <a:avLst/>
          </a:prstGeom>
          <a:solidFill>
            <a:srgbClr val="800080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68698" y="5113337"/>
            <a:ext cx="1328737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91424" tIns="45712" rIns="91424" bIns="45712">
            <a:spAutoFit/>
          </a:bodyPr>
          <a:lstStyle/>
          <a:p>
            <a:pPr algn="r" defTabSz="914259">
              <a:defRPr/>
            </a:pPr>
            <a:r>
              <a:rPr lang="en-US" sz="1969" dirty="0">
                <a:solidFill>
                  <a:srgbClr val="000000"/>
                </a:solidFill>
                <a:latin typeface="Calibri"/>
                <a:ea typeface="ＭＳ Ｐゴシック" charset="0"/>
                <a:cs typeface="Calibri"/>
              </a:rPr>
              <a:t>bandwidth</a:t>
            </a:r>
          </a:p>
        </p:txBody>
      </p:sp>
      <p:sp>
        <p:nvSpPr>
          <p:cNvPr id="9" name="AutoShape 8"/>
          <p:cNvSpPr>
            <a:spLocks/>
          </p:cNvSpPr>
          <p:nvPr/>
        </p:nvSpPr>
        <p:spPr bwMode="auto">
          <a:xfrm>
            <a:off x="2057400" y="4959350"/>
            <a:ext cx="95250" cy="692150"/>
          </a:xfrm>
          <a:prstGeom prst="leftBracket">
            <a:avLst>
              <a:gd name="adj" fmla="val 6055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AutoShape 9"/>
          <p:cNvSpPr>
            <a:spLocks/>
          </p:cNvSpPr>
          <p:nvPr/>
        </p:nvSpPr>
        <p:spPr bwMode="auto">
          <a:xfrm rot="16200000">
            <a:off x="4570413" y="3514724"/>
            <a:ext cx="192088" cy="4570413"/>
          </a:xfrm>
          <a:prstGeom prst="leftBracket">
            <a:avLst>
              <a:gd name="adj" fmla="val 19827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306763" y="5837237"/>
            <a:ext cx="2089150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91424" tIns="45712" rIns="91424" bIns="45712">
            <a:spAutoFit/>
          </a:bodyPr>
          <a:lstStyle/>
          <a:p>
            <a:pPr algn="r" defTabSz="914259">
              <a:defRPr/>
            </a:pPr>
            <a:r>
              <a:rPr lang="en-US" sz="1969" dirty="0">
                <a:solidFill>
                  <a:srgbClr val="000000"/>
                </a:solidFill>
                <a:latin typeface="Calibri"/>
                <a:ea typeface="ＭＳ Ｐゴシック" charset="0"/>
                <a:cs typeface="Calibri"/>
              </a:rPr>
              <a:t>Propagation delay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459163" y="5113337"/>
            <a:ext cx="2125662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91424" tIns="45712" rIns="91424" bIns="45712">
            <a:spAutoFit/>
          </a:bodyPr>
          <a:lstStyle/>
          <a:p>
            <a:pPr algn="r" defTabSz="914259">
              <a:defRPr/>
            </a:pPr>
            <a:r>
              <a:rPr lang="en-US" sz="1969" dirty="0">
                <a:solidFill>
                  <a:srgbClr val="000000"/>
                </a:solidFill>
                <a:latin typeface="Calibri"/>
                <a:ea typeface="ＭＳ Ｐゴシック" charset="0"/>
                <a:cs typeface="Calibri"/>
              </a:rPr>
              <a:t>delay x bandwidth</a:t>
            </a:r>
          </a:p>
        </p:txBody>
      </p:sp>
    </p:spTree>
    <p:extLst>
      <p:ext uri="{BB962C8B-B14F-4D97-AF65-F5344CB8AC3E}">
        <p14:creationId xmlns:p14="http://schemas.microsoft.com/office/powerpoint/2010/main" val="150183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/>
      <p:bldP spid="1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ＭＳ Ｐゴシック" charset="0"/>
                <a:cs typeface="Calibri"/>
              </a:rPr>
              <a:t>Examples of BDP</a:t>
            </a:r>
            <a:endParaRPr lang="en-US" dirty="0">
              <a:ea typeface="ＭＳ Ｐゴシック" charset="0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Calibri"/>
              </a:rPr>
              <a:t>Same city over a slow link: </a:t>
            </a:r>
          </a:p>
          <a:p>
            <a:pPr lvl="1">
              <a:defRPr/>
            </a:pPr>
            <a:r>
              <a:rPr lang="en-US" dirty="0" smtClean="0">
                <a:solidFill>
                  <a:srgbClr val="800080"/>
                </a:solidFill>
                <a:cs typeface="Calibri"/>
              </a:rPr>
              <a:t>bandwidth: ~100Mbps</a:t>
            </a:r>
          </a:p>
          <a:p>
            <a:pPr lvl="1">
              <a:defRPr/>
            </a:pPr>
            <a:r>
              <a:rPr lang="en-US" dirty="0" smtClean="0">
                <a:solidFill>
                  <a:srgbClr val="800080"/>
                </a:solidFill>
                <a:cs typeface="Calibri"/>
              </a:rPr>
              <a:t>propagation delay: ~0.1msec</a:t>
            </a:r>
          </a:p>
          <a:p>
            <a:pPr lvl="1">
              <a:defRPr/>
            </a:pPr>
            <a:r>
              <a:rPr lang="en-US" dirty="0" smtClean="0">
                <a:solidFill>
                  <a:srgbClr val="800080"/>
                </a:solidFill>
                <a:cs typeface="Calibri"/>
              </a:rPr>
              <a:t>BDP: 10,000bits (1.25KBytes)</a:t>
            </a:r>
          </a:p>
          <a:p>
            <a:pPr marL="0" indent="0">
              <a:buFont typeface="Wingdings" charset="2"/>
              <a:buNone/>
              <a:defRPr/>
            </a:pPr>
            <a:endParaRPr lang="en-US" dirty="0" smtClean="0">
              <a:cs typeface="Calibri"/>
            </a:endParaRPr>
          </a:p>
          <a:p>
            <a:pPr>
              <a:defRPr/>
            </a:pPr>
            <a:r>
              <a:rPr lang="en-US" dirty="0" smtClean="0">
                <a:cs typeface="Calibri"/>
              </a:rPr>
              <a:t>Between cities over fast link:</a:t>
            </a:r>
          </a:p>
          <a:p>
            <a:pPr lvl="1">
              <a:defRPr/>
            </a:pPr>
            <a:r>
              <a:rPr lang="en-US" dirty="0" smtClean="0">
                <a:solidFill>
                  <a:srgbClr val="800080"/>
                </a:solidFill>
                <a:cs typeface="Calibri"/>
              </a:rPr>
              <a:t>bandwidth: ~10Gbps</a:t>
            </a:r>
          </a:p>
          <a:p>
            <a:pPr lvl="1">
              <a:defRPr/>
            </a:pPr>
            <a:r>
              <a:rPr lang="en-US" dirty="0" smtClean="0">
                <a:solidFill>
                  <a:srgbClr val="800080"/>
                </a:solidFill>
                <a:cs typeface="Calibri"/>
              </a:rPr>
              <a:t>propagation delay: ~10msec</a:t>
            </a:r>
          </a:p>
          <a:p>
            <a:pPr lvl="1">
              <a:defRPr/>
            </a:pPr>
            <a:r>
              <a:rPr lang="en-US" dirty="0" smtClean="0">
                <a:solidFill>
                  <a:srgbClr val="800080"/>
                </a:solidFill>
                <a:cs typeface="Calibri"/>
              </a:rPr>
              <a:t>BDP: 10</a:t>
            </a:r>
            <a:r>
              <a:rPr lang="en-US" baseline="30000" dirty="0" smtClean="0">
                <a:solidFill>
                  <a:srgbClr val="800080"/>
                </a:solidFill>
                <a:cs typeface="Calibri"/>
              </a:rPr>
              <a:t>8</a:t>
            </a:r>
            <a:r>
              <a:rPr lang="en-US" dirty="0" smtClean="0">
                <a:solidFill>
                  <a:srgbClr val="800080"/>
                </a:solidFill>
                <a:cs typeface="Calibri"/>
              </a:rPr>
              <a:t>bits </a:t>
            </a:r>
            <a:r>
              <a:rPr lang="en-US" dirty="0">
                <a:solidFill>
                  <a:srgbClr val="800080"/>
                </a:solidFill>
                <a:cs typeface="Calibri"/>
              </a:rPr>
              <a:t>(</a:t>
            </a:r>
            <a:r>
              <a:rPr lang="en-US" dirty="0" smtClean="0">
                <a:solidFill>
                  <a:srgbClr val="800080"/>
                </a:solidFill>
                <a:cs typeface="Calibri"/>
              </a:rPr>
              <a:t>12.5MBytes)</a:t>
            </a:r>
          </a:p>
          <a:p>
            <a:pPr lvl="1">
              <a:defRPr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611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Consists of four components</a:t>
            </a:r>
          </a:p>
          <a:p>
            <a:pPr lvl="1">
              <a:defRPr/>
            </a:pPr>
            <a:r>
              <a:rPr lang="en-US" dirty="0"/>
              <a:t>T</a:t>
            </a:r>
            <a:r>
              <a:rPr lang="en-US" dirty="0" smtClean="0"/>
              <a:t>ransmission delay</a:t>
            </a:r>
          </a:p>
          <a:p>
            <a:pPr lvl="1">
              <a:defRPr/>
            </a:pPr>
            <a:r>
              <a:rPr lang="en-US" dirty="0"/>
              <a:t>P</a:t>
            </a:r>
            <a:r>
              <a:rPr lang="en-US" dirty="0" smtClean="0"/>
              <a:t>ropagation delay</a:t>
            </a:r>
          </a:p>
          <a:p>
            <a:pPr lvl="1">
              <a:defRPr/>
            </a:pPr>
            <a:r>
              <a:rPr lang="en-US" dirty="0"/>
              <a:t>Processing delay</a:t>
            </a:r>
          </a:p>
          <a:p>
            <a:pPr lvl="1">
              <a:defRPr/>
            </a:pPr>
            <a:r>
              <a:rPr lang="en-US" dirty="0" smtClean="0"/>
              <a:t>Queueing delay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First consider transmission, propagation delays</a:t>
            </a:r>
          </a:p>
          <a:p>
            <a:pPr>
              <a:defRPr/>
            </a:pPr>
            <a:r>
              <a:rPr lang="en-US" dirty="0" smtClean="0"/>
              <a:t>Then queueing delays</a:t>
            </a:r>
          </a:p>
          <a:p>
            <a:pPr>
              <a:defRPr/>
            </a:pPr>
            <a:r>
              <a:rPr lang="en-US" dirty="0"/>
              <a:t>I</a:t>
            </a:r>
            <a:r>
              <a:rPr lang="en-US" dirty="0" smtClean="0"/>
              <a:t>gnore processing delays (tiny in most cases)</a:t>
            </a:r>
          </a:p>
        </p:txBody>
      </p:sp>
      <p:sp>
        <p:nvSpPr>
          <p:cNvPr id="138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Delay</a:t>
            </a:r>
          </a:p>
        </p:txBody>
      </p:sp>
      <p:sp>
        <p:nvSpPr>
          <p:cNvPr id="4" name="Right Brace 3"/>
          <p:cNvSpPr/>
          <p:nvPr/>
        </p:nvSpPr>
        <p:spPr>
          <a:xfrm>
            <a:off x="4291662" y="1828800"/>
            <a:ext cx="369888" cy="935038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64287" tIns="32143" rIns="64287" bIns="32143" spcCol="38096"/>
          <a:lstStyle/>
          <a:p>
            <a:pPr defTabSz="642849" latinLnBrk="1">
              <a:defRPr/>
            </a:pPr>
            <a:endParaRPr lang="en-US" sz="1266">
              <a:solidFill>
                <a:srgbClr val="800080"/>
              </a:solidFill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4267200" y="2819400"/>
            <a:ext cx="369888" cy="935037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64287" tIns="32143" rIns="64287" bIns="32143" spcCol="38096"/>
          <a:lstStyle/>
          <a:p>
            <a:pPr defTabSz="642849" latinLnBrk="1">
              <a:defRPr/>
            </a:pPr>
            <a:endParaRPr lang="en-US" sz="1266">
              <a:solidFill>
                <a:srgbClr val="800080"/>
              </a:solidFill>
            </a:endParaRPr>
          </a:p>
        </p:txBody>
      </p:sp>
      <p:sp>
        <p:nvSpPr>
          <p:cNvPr id="6" name="Shape 1261"/>
          <p:cNvSpPr/>
          <p:nvPr/>
        </p:nvSpPr>
        <p:spPr>
          <a:xfrm>
            <a:off x="4833938" y="2057400"/>
            <a:ext cx="3087687" cy="461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lang="en-US" sz="2531" b="0" i="1" dirty="0">
                <a:solidFill>
                  <a:srgbClr val="800080"/>
                </a:solidFill>
              </a:rPr>
              <a:t>due to link properties</a:t>
            </a:r>
            <a:endParaRPr sz="2531" b="0" i="1" dirty="0">
              <a:solidFill>
                <a:srgbClr val="800080"/>
              </a:solidFill>
            </a:endParaRPr>
          </a:p>
        </p:txBody>
      </p:sp>
      <p:sp>
        <p:nvSpPr>
          <p:cNvPr id="7" name="Shape 1261"/>
          <p:cNvSpPr/>
          <p:nvPr/>
        </p:nvSpPr>
        <p:spPr>
          <a:xfrm>
            <a:off x="4833938" y="2895600"/>
            <a:ext cx="3175000" cy="85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lang="en-US" sz="2531" b="0" i="1" dirty="0">
                <a:solidFill>
                  <a:srgbClr val="800080"/>
                </a:solidFill>
              </a:rPr>
              <a:t>due to traffic mix and </a:t>
            </a:r>
          </a:p>
          <a:p>
            <a:pPr>
              <a:defRPr sz="1800" b="0">
                <a:solidFill>
                  <a:srgbClr val="000000"/>
                </a:solidFill>
              </a:defRPr>
            </a:pPr>
            <a:r>
              <a:rPr lang="en-US" sz="2531" b="0" i="1" dirty="0">
                <a:solidFill>
                  <a:srgbClr val="800080"/>
                </a:solidFill>
              </a:rPr>
              <a:t>switch internals</a:t>
            </a:r>
            <a:endParaRPr sz="2531" b="0" i="1" dirty="0">
              <a:solidFill>
                <a:srgbClr val="8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83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Transmission Delay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Q: How </a:t>
            </a:r>
            <a:r>
              <a:rPr lang="en-US" dirty="0"/>
              <a:t>long does it take to push all the bits of a packet into a link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A: Packet </a:t>
            </a:r>
            <a:r>
              <a:rPr lang="en-US" dirty="0"/>
              <a:t>size / Transmission rate of the </a:t>
            </a:r>
            <a:r>
              <a:rPr lang="en-US" dirty="0" smtClean="0"/>
              <a:t>link</a:t>
            </a:r>
          </a:p>
          <a:p>
            <a:endParaRPr lang="en-US" dirty="0"/>
          </a:p>
          <a:p>
            <a:r>
              <a:rPr lang="en-US" dirty="0" smtClean="0"/>
              <a:t>Example: Packet = 1kb, Rate = 100Mbps</a:t>
            </a:r>
          </a:p>
          <a:p>
            <a:pPr lvl="1"/>
            <a:r>
              <a:rPr lang="en-US" dirty="0" smtClean="0"/>
              <a:t>1000 </a:t>
            </a:r>
            <a:r>
              <a:rPr lang="en-US" dirty="0"/>
              <a:t>bits / 100 </a:t>
            </a:r>
            <a:r>
              <a:rPr lang="en-US" dirty="0" err="1"/>
              <a:t>Mbits</a:t>
            </a:r>
            <a:r>
              <a:rPr lang="en-US" dirty="0"/>
              <a:t> per sec = </a:t>
            </a:r>
            <a:r>
              <a:rPr lang="en-US" dirty="0" smtClean="0"/>
              <a:t>10</a:t>
            </a:r>
            <a:r>
              <a:rPr lang="en-US" baseline="30000" dirty="0" smtClean="0"/>
              <a:t>-5</a:t>
            </a:r>
            <a:r>
              <a:rPr lang="en-US" dirty="0" smtClean="0"/>
              <a:t> sec = 10μsec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67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880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Propagation Delay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dirty="0"/>
              <a:t>Q: How long does it take to move one </a:t>
            </a:r>
            <a:r>
              <a:rPr lang="en-US" dirty="0" smtClean="0"/>
              <a:t>bit from </a:t>
            </a:r>
            <a:r>
              <a:rPr lang="en-US" dirty="0"/>
              <a:t>one end of a link to the other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A: Link </a:t>
            </a:r>
            <a:r>
              <a:rPr lang="en-US" dirty="0"/>
              <a:t>length / Propagation speed of </a:t>
            </a:r>
            <a:r>
              <a:rPr lang="en-US" dirty="0" smtClean="0"/>
              <a:t>link</a:t>
            </a:r>
          </a:p>
          <a:p>
            <a:pPr lvl="1"/>
            <a:r>
              <a:rPr lang="en-US" dirty="0" smtClean="0"/>
              <a:t>Propagation speed ~ some fraction of speed of light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Example: Length = 30 kilometers</a:t>
            </a:r>
          </a:p>
          <a:p>
            <a:pPr lvl="1"/>
            <a:r>
              <a:rPr lang="en-US" dirty="0" smtClean="0"/>
              <a:t>30 kilometers/3x10</a:t>
            </a:r>
            <a:r>
              <a:rPr lang="en-US" baseline="30000" dirty="0" smtClean="0"/>
              <a:t>8</a:t>
            </a:r>
            <a:r>
              <a:rPr lang="en-US" dirty="0" smtClean="0"/>
              <a:t> </a:t>
            </a:r>
            <a:r>
              <a:rPr lang="en-US" dirty="0"/>
              <a:t>meters per sec = 10</a:t>
            </a:r>
            <a:r>
              <a:rPr lang="en-US" baseline="30000" dirty="0"/>
              <a:t>-4</a:t>
            </a:r>
            <a:r>
              <a:rPr lang="en-US" dirty="0"/>
              <a:t> </a:t>
            </a:r>
            <a:r>
              <a:rPr lang="en-US" dirty="0" smtClean="0"/>
              <a:t>sec = </a:t>
            </a:r>
            <a:r>
              <a:rPr lang="en-US" dirty="0"/>
              <a:t>100μsec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68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12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Shape 880"/>
          <p:cNvSpPr/>
          <p:nvPr/>
        </p:nvSpPr>
        <p:spPr>
          <a:xfrm flipV="1">
            <a:off x="1690867" y="2498379"/>
            <a:ext cx="5941457" cy="6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881" name="Shape 881"/>
          <p:cNvSpPr/>
          <p:nvPr/>
        </p:nvSpPr>
        <p:spPr>
          <a:xfrm>
            <a:off x="7536656" y="232171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882" name="Shape 882"/>
          <p:cNvSpPr/>
          <p:nvPr/>
        </p:nvSpPr>
        <p:spPr>
          <a:xfrm>
            <a:off x="3126645" y="2168678"/>
            <a:ext cx="558594" cy="510230"/>
          </a:xfrm>
          <a:prstGeom prst="roundRect">
            <a:avLst>
              <a:gd name="adj" fmla="val 10000"/>
            </a:avLst>
          </a:prstGeom>
          <a:solidFill>
            <a:schemeClr val="tx1"/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883" name="Shape 883"/>
          <p:cNvSpPr/>
          <p:nvPr/>
        </p:nvSpPr>
        <p:spPr>
          <a:xfrm>
            <a:off x="886181" y="2605413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r>
              <a:rPr lang="en-US" sz="1969" b="0" dirty="0"/>
              <a:t/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84" name="Shape 88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424242"/>
                </a:solidFill>
              </a:rPr>
              <a:t>69</a:t>
            </a:fld>
            <a:endParaRPr>
              <a:solidFill>
                <a:srgbClr val="424242"/>
              </a:solidFill>
            </a:endParaRPr>
          </a:p>
        </p:txBody>
      </p:sp>
      <p:sp>
        <p:nvSpPr>
          <p:cNvPr id="885" name="Shape 885"/>
          <p:cNvSpPr/>
          <p:nvPr/>
        </p:nvSpPr>
        <p:spPr>
          <a:xfrm>
            <a:off x="1464469" y="232171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894" name="Shape 894"/>
          <p:cNvSpPr/>
          <p:nvPr/>
        </p:nvSpPr>
        <p:spPr>
          <a:xfrm>
            <a:off x="892969" y="-98227"/>
            <a:ext cx="7358063" cy="171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64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 dirty="0"/>
              <a:t>End-to-end delay </a:t>
            </a:r>
          </a:p>
        </p:txBody>
      </p:sp>
      <p:sp>
        <p:nvSpPr>
          <p:cNvPr id="17" name="Shape 882"/>
          <p:cNvSpPr/>
          <p:nvPr/>
        </p:nvSpPr>
        <p:spPr>
          <a:xfrm>
            <a:off x="5676805" y="2212314"/>
            <a:ext cx="558594" cy="510230"/>
          </a:xfrm>
          <a:prstGeom prst="roundRect">
            <a:avLst>
              <a:gd name="adj" fmla="val 10000"/>
            </a:avLst>
          </a:prstGeom>
          <a:solidFill>
            <a:schemeClr val="tx1"/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8" name="Shape 883"/>
          <p:cNvSpPr/>
          <p:nvPr/>
        </p:nvSpPr>
        <p:spPr>
          <a:xfrm>
            <a:off x="1607793" y="2954235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  <p:sp>
        <p:nvSpPr>
          <p:cNvPr id="19" name="Shape 883"/>
          <p:cNvSpPr/>
          <p:nvPr/>
        </p:nvSpPr>
        <p:spPr>
          <a:xfrm>
            <a:off x="2673129" y="3268233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queuing</a:t>
            </a:r>
            <a:endParaRPr sz="1969" b="0" dirty="0"/>
          </a:p>
        </p:txBody>
      </p:sp>
      <p:sp>
        <p:nvSpPr>
          <p:cNvPr id="20" name="Shape 883"/>
          <p:cNvSpPr/>
          <p:nvPr/>
        </p:nvSpPr>
        <p:spPr>
          <a:xfrm>
            <a:off x="2673129" y="3562941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processing</a:t>
            </a:r>
            <a:endParaRPr sz="1969" b="0" dirty="0"/>
          </a:p>
        </p:txBody>
      </p:sp>
      <p:sp>
        <p:nvSpPr>
          <p:cNvPr id="21" name="Shape 883"/>
          <p:cNvSpPr/>
          <p:nvPr/>
        </p:nvSpPr>
        <p:spPr>
          <a:xfrm>
            <a:off x="3238347" y="3946601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r>
              <a:rPr lang="en-US" sz="1969" b="0" dirty="0"/>
              <a:t/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22" name="Shape 883"/>
          <p:cNvSpPr/>
          <p:nvPr/>
        </p:nvSpPr>
        <p:spPr>
          <a:xfrm>
            <a:off x="3959959" y="4295422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  <p:sp>
        <p:nvSpPr>
          <p:cNvPr id="23" name="Shape 883"/>
          <p:cNvSpPr/>
          <p:nvPr/>
        </p:nvSpPr>
        <p:spPr>
          <a:xfrm>
            <a:off x="5253224" y="4693822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queuing</a:t>
            </a:r>
            <a:endParaRPr sz="1969" b="0" dirty="0"/>
          </a:p>
        </p:txBody>
      </p:sp>
      <p:sp>
        <p:nvSpPr>
          <p:cNvPr id="24" name="Shape 883"/>
          <p:cNvSpPr/>
          <p:nvPr/>
        </p:nvSpPr>
        <p:spPr>
          <a:xfrm>
            <a:off x="5253224" y="4988529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processing</a:t>
            </a:r>
            <a:endParaRPr sz="1969" b="0" dirty="0"/>
          </a:p>
        </p:txBody>
      </p:sp>
      <p:sp>
        <p:nvSpPr>
          <p:cNvPr id="25" name="Shape 883"/>
          <p:cNvSpPr/>
          <p:nvPr/>
        </p:nvSpPr>
        <p:spPr>
          <a:xfrm>
            <a:off x="5818442" y="5372190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r>
              <a:rPr lang="en-US" sz="1969" b="0" dirty="0"/>
              <a:t/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26" name="Shape 883"/>
          <p:cNvSpPr/>
          <p:nvPr/>
        </p:nvSpPr>
        <p:spPr>
          <a:xfrm>
            <a:off x="6540054" y="5721011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575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3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Packets are bags of bits with:</a:t>
            </a:r>
          </a:p>
          <a:p>
            <a:pPr lvl="1"/>
            <a:r>
              <a:rPr lang="en-US" b="1" dirty="0" smtClean="0"/>
              <a:t>Header</a:t>
            </a:r>
            <a:r>
              <a:rPr lang="en-US" dirty="0" smtClean="0"/>
              <a:t>: meaningful to network (and network stack)</a:t>
            </a:r>
          </a:p>
          <a:p>
            <a:pPr lvl="2"/>
            <a:r>
              <a:rPr lang="en-US" i="1" dirty="0" smtClean="0"/>
              <a:t>Can be more than one protocol header!</a:t>
            </a:r>
          </a:p>
          <a:p>
            <a:pPr lvl="1"/>
            <a:r>
              <a:rPr lang="en-US" b="1" dirty="0" smtClean="0"/>
              <a:t>Body</a:t>
            </a:r>
            <a:r>
              <a:rPr lang="en-US" dirty="0" smtClean="0"/>
              <a:t>: meaningful only to application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Body can be bits in a file, image, whatever</a:t>
            </a:r>
          </a:p>
          <a:p>
            <a:pPr lvl="1"/>
            <a:r>
              <a:rPr lang="en-US" dirty="0" smtClean="0"/>
              <a:t>Can have its own application “</a:t>
            </a:r>
            <a:r>
              <a:rPr lang="en-US" dirty="0" smtClean="0"/>
              <a:t>header”</a:t>
            </a:r>
            <a:endParaRPr lang="en-US" dirty="0"/>
          </a:p>
          <a:p>
            <a:pPr lvl="6"/>
            <a:endParaRPr lang="en-US" dirty="0"/>
          </a:p>
          <a:p>
            <a:r>
              <a:rPr lang="en-US" dirty="0" smtClean="0"/>
              <a:t>What information goes in a header?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94522" y="3339524"/>
            <a:ext cx="1620078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n-lt"/>
              </a:rPr>
              <a:t>Header</a:t>
            </a:r>
            <a:endParaRPr lang="en-US" sz="32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34478" y="3339524"/>
            <a:ext cx="5314122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n-lt"/>
              </a:rPr>
              <a:t>Body</a:t>
            </a:r>
            <a:endParaRPr lang="en-US" sz="3200" dirty="0">
              <a:latin typeface="+mn-lt"/>
            </a:endParaRP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457200" y="4230755"/>
            <a:ext cx="2057400" cy="569845"/>
          </a:xfrm>
          <a:prstGeom prst="wedgeRoundRectCallout">
            <a:avLst>
              <a:gd name="adj1" fmla="val -1499"/>
              <a:gd name="adj2" fmla="val -101285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 w="3175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800" dirty="0" smtClean="0">
                <a:latin typeface="arial" charset="0"/>
              </a:rPr>
              <a:t>Used By Network</a:t>
            </a:r>
            <a:endParaRPr lang="en-US" altLang="en-US" sz="1800" dirty="0">
              <a:latin typeface="arial" charset="0"/>
            </a:endParaRPr>
          </a:p>
          <a:p>
            <a:pPr algn="ctr" eaLnBrk="1" hangingPunct="1"/>
            <a:r>
              <a:rPr lang="en-US" altLang="en-US" sz="1800" dirty="0" smtClean="0">
                <a:latin typeface="arial" charset="0"/>
              </a:rPr>
              <a:t>and Network Stack</a:t>
            </a:r>
            <a:endParaRPr lang="en-US" altLang="en-US" dirty="0">
              <a:latin typeface="arial" charset="0"/>
            </a:endParaRPr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3733800" y="4229099"/>
            <a:ext cx="2057400" cy="569845"/>
          </a:xfrm>
          <a:prstGeom prst="wedgeRoundRectCallout">
            <a:avLst>
              <a:gd name="adj1" fmla="val 1722"/>
              <a:gd name="adj2" fmla="val -108262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 w="3175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800" dirty="0" smtClean="0">
                <a:latin typeface="arial" charset="0"/>
              </a:rPr>
              <a:t>Used By App</a:t>
            </a:r>
            <a:endParaRPr lang="en-US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7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13" grpId="0" animBg="1"/>
      <p:bldP spid="1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ow ask a more practical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Q: How long does it take for a </a:t>
            </a:r>
            <a:r>
              <a:rPr lang="en-US" b="1" i="1" dirty="0" smtClean="0"/>
              <a:t>packet</a:t>
            </a:r>
            <a:r>
              <a:rPr lang="en-US" dirty="0" smtClean="0"/>
              <a:t> to travel from A to B?</a:t>
            </a:r>
          </a:p>
          <a:p>
            <a:endParaRPr lang="en-US" dirty="0"/>
          </a:p>
          <a:p>
            <a:r>
              <a:rPr lang="en-US" dirty="0" smtClean="0"/>
              <a:t>A: The delay combines both transmission and propagation delays</a:t>
            </a:r>
          </a:p>
          <a:p>
            <a:pPr lvl="1"/>
            <a:r>
              <a:rPr lang="en-US" dirty="0" smtClean="0"/>
              <a:t>Perhaps also queueing, but ignore those for now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70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2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1398588" y="3124200"/>
            <a:ext cx="1077912" cy="495300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2180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rPr>
              <a:t>time=0</a:t>
            </a:r>
          </a:p>
        </p:txBody>
      </p:sp>
      <p:pic>
        <p:nvPicPr>
          <p:cNvPr id="14336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900" y="2146300"/>
            <a:ext cx="90170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63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700" y="2146300"/>
            <a:ext cx="90170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3364" name="Straight Connector 6"/>
          <p:cNvCxnSpPr>
            <a:cxnSpLocks noChangeShapeType="1"/>
            <a:stCxn id="143362" idx="3"/>
            <a:endCxn id="143363" idx="1"/>
          </p:cNvCxnSpPr>
          <p:nvPr/>
        </p:nvCxnSpPr>
        <p:spPr bwMode="auto">
          <a:xfrm>
            <a:off x="3276600" y="2590800"/>
            <a:ext cx="28321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4" name="TextBox 1"/>
          <p:cNvSpPr txBox="1">
            <a:spLocks noChangeArrowheads="1"/>
          </p:cNvSpPr>
          <p:nvPr/>
        </p:nvSpPr>
        <p:spPr bwMode="auto">
          <a:xfrm>
            <a:off x="2659063" y="1765300"/>
            <a:ext cx="401637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>
              <a:defRPr/>
            </a:pPr>
            <a:r>
              <a:rPr lang="en-US" sz="2812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2535" name="TextBox 12"/>
          <p:cNvSpPr txBox="1">
            <a:spLocks noChangeArrowheads="1"/>
          </p:cNvSpPr>
          <p:nvPr/>
        </p:nvSpPr>
        <p:spPr bwMode="auto">
          <a:xfrm>
            <a:off x="6316663" y="1765300"/>
            <a:ext cx="401637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>
              <a:defRPr/>
            </a:pPr>
            <a:r>
              <a:rPr lang="en-US" sz="2812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1" name="AutoShape 17"/>
          <p:cNvSpPr>
            <a:spLocks noChangeArrowheads="1"/>
          </p:cNvSpPr>
          <p:nvPr/>
        </p:nvSpPr>
        <p:spPr bwMode="auto">
          <a:xfrm rot="5400000">
            <a:off x="3990181" y="2161382"/>
            <a:ext cx="1392237" cy="3886200"/>
          </a:xfrm>
          <a:prstGeom prst="parallelogram">
            <a:avLst>
              <a:gd name="adj" fmla="val 25000"/>
            </a:avLst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182792" tIns="0" rIns="91389" bIns="45698" anchor="ctr"/>
          <a:lstStyle/>
          <a:p>
            <a:pPr defTabSz="914259">
              <a:spcBef>
                <a:spcPts val="1000"/>
              </a:spcBef>
              <a:spcAft>
                <a:spcPts val="1000"/>
              </a:spcAft>
              <a:defRPr/>
            </a:pPr>
            <a:r>
              <a:rPr lang="en-US" altLang="zh-TW" sz="1406">
                <a:solidFill>
                  <a:srgbClr val="000000"/>
                </a:solidFill>
                <a:latin typeface="Arial" charset="0"/>
                <a:ea typeface="PMingLiU" charset="0"/>
                <a:cs typeface="PMingLiU" charset="0"/>
              </a:rPr>
              <a:t>100Byte packet</a:t>
            </a:r>
          </a:p>
        </p:txBody>
      </p: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2743200" y="3048000"/>
            <a:ext cx="3886200" cy="3508375"/>
            <a:chOff x="2743200" y="3048000"/>
            <a:chExt cx="3886200" cy="3508375"/>
          </a:xfrm>
        </p:grpSpPr>
        <p:sp>
          <p:nvSpPr>
            <p:cNvPr id="22556" name="Line 18"/>
            <p:cNvSpPr>
              <a:spLocks noChangeShapeType="1"/>
            </p:cNvSpPr>
            <p:nvPr/>
          </p:nvSpPr>
          <p:spPr bwMode="auto">
            <a:xfrm>
              <a:off x="2743200" y="3048000"/>
              <a:ext cx="0" cy="3508375"/>
            </a:xfrm>
            <a:prstGeom prst="lin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lIns="64289" tIns="32145" rIns="64289" bIns="32145" anchor="ctr"/>
            <a:lstStyle/>
            <a:p>
              <a:pPr algn="r" defTabSz="914259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557" name="Line 18"/>
            <p:cNvSpPr>
              <a:spLocks noChangeShapeType="1"/>
            </p:cNvSpPr>
            <p:nvPr/>
          </p:nvSpPr>
          <p:spPr bwMode="auto">
            <a:xfrm>
              <a:off x="6629400" y="3048000"/>
              <a:ext cx="0" cy="3508375"/>
            </a:xfrm>
            <a:prstGeom prst="lin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lIns="64289" tIns="32145" rIns="64289" bIns="32145" anchor="ctr"/>
            <a:lstStyle/>
            <a:p>
              <a:pPr algn="r" defTabSz="914259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029075" y="5386388"/>
              <a:ext cx="831850" cy="42703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defTabSz="914259">
                <a:defRPr/>
              </a:pPr>
              <a:r>
                <a:rPr lang="en-US" sz="2180" dirty="0">
                  <a:solidFill>
                    <a:srgbClr val="000090"/>
                  </a:solidFill>
                  <a:latin typeface="Arial"/>
                  <a:ea typeface="ＭＳ Ｐゴシック" charset="0"/>
                  <a:cs typeface="ＭＳ Ｐゴシック" charset="0"/>
                </a:rPr>
                <a:t>Time</a:t>
              </a:r>
            </a:p>
          </p:txBody>
        </p:sp>
        <p:cxnSp>
          <p:nvCxnSpPr>
            <p:cNvPr id="143389" name="Straight Arrow Connector 4"/>
            <p:cNvCxnSpPr>
              <a:cxnSpLocks noChangeShapeType="1"/>
            </p:cNvCxnSpPr>
            <p:nvPr/>
          </p:nvCxnSpPr>
          <p:spPr bwMode="auto">
            <a:xfrm>
              <a:off x="4439819" y="5867400"/>
              <a:ext cx="0" cy="609600"/>
            </a:xfrm>
            <a:prstGeom prst="straightConnector1">
              <a:avLst/>
            </a:prstGeom>
            <a:noFill/>
            <a:ln w="9525">
              <a:solidFill>
                <a:srgbClr val="00009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" name="TextBox 21"/>
          <p:cNvSpPr txBox="1"/>
          <p:nvPr/>
        </p:nvSpPr>
        <p:spPr>
          <a:xfrm>
            <a:off x="3810000" y="2057400"/>
            <a:ext cx="1862138" cy="495300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2180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rPr>
              <a:t>1Mbps, 1ms </a:t>
            </a:r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2743200" y="3429000"/>
            <a:ext cx="3886200" cy="347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lIns="274685" tIns="45779" rIns="91555" bIns="228904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304800" y="3200400"/>
            <a:ext cx="2438400" cy="914400"/>
            <a:chOff x="304800" y="3200400"/>
            <a:chExt cx="2438400" cy="914400"/>
          </a:xfrm>
        </p:grpSpPr>
        <p:sp>
          <p:nvSpPr>
            <p:cNvPr id="22554" name="Rounded Rectangle 18"/>
            <p:cNvSpPr>
              <a:spLocks noChangeArrowheads="1"/>
            </p:cNvSpPr>
            <p:nvPr/>
          </p:nvSpPr>
          <p:spPr bwMode="auto">
            <a:xfrm>
              <a:off x="304800" y="3200400"/>
              <a:ext cx="2057400" cy="91440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259">
                <a:defRPr/>
              </a:pPr>
              <a:r>
                <a:rPr lang="en-US" sz="1969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Time to transmit </a:t>
              </a:r>
              <a:br>
                <a:rPr lang="en-US" sz="1969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</a:br>
              <a:r>
                <a:rPr lang="en-US" sz="1969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one bit = 1/10</a:t>
              </a:r>
              <a:r>
                <a:rPr lang="en-US" sz="1969" baseline="30000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6</a:t>
              </a:r>
              <a:r>
                <a:rPr lang="en-US" sz="1969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s</a:t>
              </a:r>
            </a:p>
          </p:txBody>
        </p:sp>
        <p:cxnSp>
          <p:nvCxnSpPr>
            <p:cNvPr id="143385" name="Straight Arrow Connector 26"/>
            <p:cNvCxnSpPr>
              <a:cxnSpLocks noChangeShapeType="1"/>
            </p:cNvCxnSpPr>
            <p:nvPr/>
          </p:nvCxnSpPr>
          <p:spPr bwMode="auto">
            <a:xfrm>
              <a:off x="2362200" y="342900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0" y="3505200"/>
            <a:ext cx="2743200" cy="1600200"/>
            <a:chOff x="0" y="3200400"/>
            <a:chExt cx="2743200" cy="1600200"/>
          </a:xfrm>
        </p:grpSpPr>
        <p:sp>
          <p:nvSpPr>
            <p:cNvPr id="22552" name="Rounded Rectangle 32"/>
            <p:cNvSpPr>
              <a:spLocks noChangeArrowheads="1"/>
            </p:cNvSpPr>
            <p:nvPr/>
          </p:nvSpPr>
          <p:spPr bwMode="auto">
            <a:xfrm>
              <a:off x="0" y="3886200"/>
              <a:ext cx="2476500" cy="91440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259">
                <a:defRPr/>
              </a:pPr>
              <a:r>
                <a:rPr lang="en-US" sz="1969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Time to transmit </a:t>
              </a:r>
              <a:br>
                <a:rPr lang="en-US" sz="1969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</a:br>
              <a:r>
                <a:rPr lang="en-US" sz="1969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800 bits=800x1/10</a:t>
              </a:r>
              <a:r>
                <a:rPr lang="en-US" sz="1969" baseline="30000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6</a:t>
              </a:r>
              <a:r>
                <a:rPr lang="en-US" sz="1969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s</a:t>
              </a:r>
            </a:p>
          </p:txBody>
        </p:sp>
        <p:sp>
          <p:nvSpPr>
            <p:cNvPr id="22553" name="Left Brace 25"/>
            <p:cNvSpPr>
              <a:spLocks/>
            </p:cNvSpPr>
            <p:nvPr/>
          </p:nvSpPr>
          <p:spPr bwMode="auto">
            <a:xfrm>
              <a:off x="2362200" y="3200400"/>
              <a:ext cx="381000" cy="990600"/>
            </a:xfrm>
            <a:prstGeom prst="leftBrace">
              <a:avLst>
                <a:gd name="adj1" fmla="val 8330"/>
                <a:gd name="adj2" fmla="val 8836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r" defTabSz="914259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3810000" y="3276600"/>
            <a:ext cx="5257800" cy="1295400"/>
            <a:chOff x="3810000" y="3276600"/>
            <a:chExt cx="5257800" cy="1295400"/>
          </a:xfrm>
        </p:grpSpPr>
        <p:sp>
          <p:nvSpPr>
            <p:cNvPr id="22549" name="Rounded Rectangle 29"/>
            <p:cNvSpPr>
              <a:spLocks noChangeArrowheads="1"/>
            </p:cNvSpPr>
            <p:nvPr/>
          </p:nvSpPr>
          <p:spPr bwMode="auto">
            <a:xfrm>
              <a:off x="6934200" y="3276600"/>
              <a:ext cx="2133600" cy="129540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259">
                <a:defRPr/>
              </a:pPr>
              <a:r>
                <a:rPr lang="en-US" sz="1969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Time when that</a:t>
              </a:r>
              <a:br>
                <a:rPr lang="en-US" sz="1969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</a:br>
              <a:r>
                <a:rPr lang="en-US" sz="1969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 bit reaches B</a:t>
              </a:r>
              <a:br>
                <a:rPr lang="en-US" sz="1969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</a:br>
              <a:r>
                <a:rPr lang="en-US" sz="1969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 = 1/10</a:t>
              </a:r>
              <a:r>
                <a:rPr lang="en-US" sz="1969" baseline="30000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6</a:t>
              </a:r>
              <a:r>
                <a:rPr lang="en-US" sz="1969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+1/10</a:t>
              </a:r>
              <a:r>
                <a:rPr lang="en-US" sz="1969" baseline="30000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3</a:t>
              </a:r>
              <a:r>
                <a:rPr lang="en-US" sz="1969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s</a:t>
              </a:r>
            </a:p>
          </p:txBody>
        </p:sp>
        <p:sp>
          <p:nvSpPr>
            <p:cNvPr id="22550" name="Right Brace 23"/>
            <p:cNvSpPr>
              <a:spLocks/>
            </p:cNvSpPr>
            <p:nvPr/>
          </p:nvSpPr>
          <p:spPr bwMode="auto">
            <a:xfrm>
              <a:off x="6705600" y="3352800"/>
              <a:ext cx="152400" cy="3810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r" defTabSz="914259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143381" name="Straight Connector 28"/>
            <p:cNvCxnSpPr>
              <a:cxnSpLocks noChangeShapeType="1"/>
            </p:cNvCxnSpPr>
            <p:nvPr/>
          </p:nvCxnSpPr>
          <p:spPr bwMode="auto">
            <a:xfrm flipH="1">
              <a:off x="3810000" y="33528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0" name="Group 39"/>
          <p:cNvGrpSpPr>
            <a:grpSpLocks/>
          </p:cNvGrpSpPr>
          <p:nvPr/>
        </p:nvGrpSpPr>
        <p:grpSpPr bwMode="auto">
          <a:xfrm>
            <a:off x="6629400" y="4724400"/>
            <a:ext cx="2514600" cy="1676400"/>
            <a:chOff x="6629400" y="4724400"/>
            <a:chExt cx="2514600" cy="1676400"/>
          </a:xfrm>
        </p:grpSpPr>
        <p:sp>
          <p:nvSpPr>
            <p:cNvPr id="22547" name="Rounded Rectangle 34"/>
            <p:cNvSpPr>
              <a:spLocks noChangeArrowheads="1"/>
            </p:cNvSpPr>
            <p:nvPr/>
          </p:nvSpPr>
          <p:spPr bwMode="auto">
            <a:xfrm>
              <a:off x="6934200" y="4724400"/>
              <a:ext cx="2209800" cy="167640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259">
                <a:defRPr/>
              </a:pPr>
              <a:r>
                <a:rPr lang="en-US" sz="1969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The last bit </a:t>
              </a:r>
              <a:br>
                <a:rPr lang="en-US" sz="1969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</a:br>
              <a:r>
                <a:rPr lang="en-US" sz="1969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reaches B at </a:t>
              </a:r>
            </a:p>
            <a:p>
              <a:pPr defTabSz="914259">
                <a:defRPr/>
              </a:pPr>
              <a:r>
                <a:rPr lang="en-US" sz="1969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(800x1/10</a:t>
              </a:r>
              <a:r>
                <a:rPr lang="en-US" sz="1969" baseline="30000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6</a:t>
              </a:r>
              <a:r>
                <a:rPr lang="en-US" sz="1969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)+1/10</a:t>
              </a:r>
              <a:r>
                <a:rPr lang="en-US" sz="1969" baseline="30000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3</a:t>
              </a:r>
              <a:r>
                <a:rPr lang="en-US" sz="1969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s</a:t>
              </a:r>
            </a:p>
            <a:p>
              <a:pPr defTabSz="914259">
                <a:defRPr/>
              </a:pPr>
              <a:r>
                <a:rPr lang="en-US" sz="1969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= 1.8ms</a:t>
              </a:r>
            </a:p>
          </p:txBody>
        </p:sp>
        <p:cxnSp>
          <p:nvCxnSpPr>
            <p:cNvPr id="143378" name="Straight Arrow Connector 38"/>
            <p:cNvCxnSpPr>
              <a:cxnSpLocks noChangeShapeType="1"/>
            </p:cNvCxnSpPr>
            <p:nvPr/>
          </p:nvCxnSpPr>
          <p:spPr bwMode="auto">
            <a:xfrm>
              <a:off x="6629400" y="480060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50" name="Straight Arrow Connector 49"/>
          <p:cNvCxnSpPr>
            <a:cxnSpLocks noChangeShapeType="1"/>
          </p:cNvCxnSpPr>
          <p:nvPr/>
        </p:nvCxnSpPr>
        <p:spPr bwMode="auto">
          <a:xfrm>
            <a:off x="2362200" y="34290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/>
          <a:p>
            <a:pPr algn="ctr">
              <a:defRPr/>
            </a:pPr>
            <a:r>
              <a:rPr lang="en-US" dirty="0" smtClean="0">
                <a:ea typeface="ＭＳ Ｐゴシック" charset="0"/>
                <a:cs typeface="Calibri"/>
              </a:rPr>
              <a:t>Example: </a:t>
            </a:r>
            <a:r>
              <a:rPr lang="en-US" i="1" dirty="0" smtClean="0">
                <a:ea typeface="ＭＳ Ｐゴシック" charset="0"/>
                <a:cs typeface="Calibri"/>
              </a:rPr>
              <a:t>100B packet from A to B</a:t>
            </a:r>
            <a:endParaRPr lang="en-US" i="1" dirty="0">
              <a:ea typeface="ＭＳ Ｐゴシック" charset="0"/>
              <a:cs typeface="Calibri"/>
            </a:endParaRPr>
          </a:p>
        </p:txBody>
      </p: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3523422" y="4879975"/>
            <a:ext cx="3639378" cy="1676400"/>
            <a:chOff x="3371022" y="4727575"/>
            <a:chExt cx="3639378" cy="1676400"/>
          </a:xfrm>
        </p:grpSpPr>
        <p:sp>
          <p:nvSpPr>
            <p:cNvPr id="35" name="Rounded Rectangle 34"/>
            <p:cNvSpPr>
              <a:spLocks noChangeArrowheads="1"/>
            </p:cNvSpPr>
            <p:nvPr/>
          </p:nvSpPr>
          <p:spPr bwMode="auto">
            <a:xfrm>
              <a:off x="3371022" y="4727575"/>
              <a:ext cx="2209800" cy="167640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259">
                <a:defRPr/>
              </a:pPr>
              <a:r>
                <a:rPr lang="en-US" sz="1969" dirty="0" smtClean="0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This is exactly</a:t>
              </a:r>
            </a:p>
            <a:p>
              <a:pPr defTabSz="914259">
                <a:defRPr/>
              </a:pPr>
              <a:r>
                <a:rPr lang="en-US" sz="1969" dirty="0" smtClean="0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transmission </a:t>
              </a:r>
            </a:p>
            <a:p>
              <a:pPr defTabSz="914259">
                <a:defRPr/>
              </a:pPr>
              <a:r>
                <a:rPr lang="en-US" sz="1969" dirty="0" smtClean="0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plus </a:t>
              </a:r>
              <a:r>
                <a:rPr lang="en-US" sz="1969" dirty="0" err="1" smtClean="0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propogation</a:t>
              </a:r>
              <a:endParaRPr lang="en-US" sz="1969" dirty="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endParaRPr>
            </a:p>
            <a:p>
              <a:pPr defTabSz="914259">
                <a:defRPr/>
              </a:pPr>
              <a:r>
                <a:rPr lang="en-US" sz="1969" dirty="0" smtClean="0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delays!</a:t>
              </a:r>
              <a:endParaRPr lang="en-US" sz="1969" dirty="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39" name="Straight Arrow Connector 38"/>
            <p:cNvCxnSpPr>
              <a:cxnSpLocks noChangeShapeType="1"/>
            </p:cNvCxnSpPr>
            <p:nvPr/>
          </p:nvCxnSpPr>
          <p:spPr bwMode="auto">
            <a:xfrm>
              <a:off x="6629400" y="480060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57373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11" grpId="0" animBg="1"/>
      <p:bldP spid="22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ea typeface="ＭＳ Ｐゴシック" charset="0"/>
                <a:cs typeface="Calibri"/>
              </a:rPr>
              <a:t>Example: </a:t>
            </a:r>
            <a:r>
              <a:rPr lang="en-US" i="1" dirty="0">
                <a:ea typeface="ＭＳ Ｐゴシック" charset="0"/>
                <a:cs typeface="Calibri"/>
              </a:rPr>
              <a:t>100B packet from A to B</a:t>
            </a:r>
            <a:endParaRPr lang="en-US" sz="3586" b="0" i="1" dirty="0">
              <a:solidFill>
                <a:srgbClr val="800080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438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900" y="2146300"/>
            <a:ext cx="90170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438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700" y="2146300"/>
            <a:ext cx="90170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4388" name="Straight Connector 6"/>
          <p:cNvCxnSpPr>
            <a:cxnSpLocks noChangeShapeType="1"/>
            <a:stCxn id="144386" idx="3"/>
            <a:endCxn id="144387" idx="1"/>
          </p:cNvCxnSpPr>
          <p:nvPr/>
        </p:nvCxnSpPr>
        <p:spPr bwMode="auto">
          <a:xfrm>
            <a:off x="3276600" y="2590800"/>
            <a:ext cx="28321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57" name="TextBox 1"/>
          <p:cNvSpPr txBox="1">
            <a:spLocks noChangeArrowheads="1"/>
          </p:cNvSpPr>
          <p:nvPr/>
        </p:nvSpPr>
        <p:spPr bwMode="auto">
          <a:xfrm>
            <a:off x="2659063" y="1765300"/>
            <a:ext cx="401637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>
              <a:defRPr/>
            </a:pPr>
            <a:r>
              <a:rPr lang="en-US" sz="2812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3558" name="TextBox 12"/>
          <p:cNvSpPr txBox="1">
            <a:spLocks noChangeArrowheads="1"/>
          </p:cNvSpPr>
          <p:nvPr/>
        </p:nvSpPr>
        <p:spPr bwMode="auto">
          <a:xfrm>
            <a:off x="6316663" y="1765300"/>
            <a:ext cx="401637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>
              <a:defRPr/>
            </a:pPr>
            <a:r>
              <a:rPr lang="en-US" sz="2812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1" name="AutoShape 17"/>
          <p:cNvSpPr>
            <a:spLocks noChangeArrowheads="1"/>
          </p:cNvSpPr>
          <p:nvPr/>
        </p:nvSpPr>
        <p:spPr bwMode="auto">
          <a:xfrm rot="5400000">
            <a:off x="3990181" y="2182019"/>
            <a:ext cx="1392238" cy="3886200"/>
          </a:xfrm>
          <a:prstGeom prst="parallelogram">
            <a:avLst>
              <a:gd name="adj" fmla="val 25000"/>
            </a:avLst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182792" tIns="0" rIns="91389" bIns="45698" anchor="ctr"/>
          <a:lstStyle/>
          <a:p>
            <a:pPr defTabSz="914259">
              <a:spcBef>
                <a:spcPts val="1000"/>
              </a:spcBef>
              <a:spcAft>
                <a:spcPts val="1000"/>
              </a:spcAft>
              <a:defRPr/>
            </a:pPr>
            <a:r>
              <a:rPr lang="en-US" altLang="zh-TW" sz="1406">
                <a:solidFill>
                  <a:srgbClr val="000000"/>
                </a:solidFill>
                <a:latin typeface="Arial" charset="0"/>
                <a:ea typeface="PMingLiU" charset="0"/>
                <a:cs typeface="PMingLiU" charset="0"/>
              </a:rPr>
              <a:t>100Byte packet</a:t>
            </a:r>
          </a:p>
        </p:txBody>
      </p:sp>
      <p:grpSp>
        <p:nvGrpSpPr>
          <p:cNvPr id="144392" name="Group 33"/>
          <p:cNvGrpSpPr>
            <a:grpSpLocks/>
          </p:cNvGrpSpPr>
          <p:nvPr/>
        </p:nvGrpSpPr>
        <p:grpSpPr bwMode="auto">
          <a:xfrm>
            <a:off x="2743200" y="3048000"/>
            <a:ext cx="3886200" cy="3508375"/>
            <a:chOff x="2743200" y="3048000"/>
            <a:chExt cx="3886200" cy="3508375"/>
          </a:xfrm>
        </p:grpSpPr>
        <p:sp>
          <p:nvSpPr>
            <p:cNvPr id="23576" name="Line 18"/>
            <p:cNvSpPr>
              <a:spLocks noChangeShapeType="1"/>
            </p:cNvSpPr>
            <p:nvPr/>
          </p:nvSpPr>
          <p:spPr bwMode="auto">
            <a:xfrm>
              <a:off x="2743200" y="3048000"/>
              <a:ext cx="0" cy="3508375"/>
            </a:xfrm>
            <a:prstGeom prst="lin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lIns="64289" tIns="32145" rIns="64289" bIns="32145" anchor="ctr"/>
            <a:lstStyle/>
            <a:p>
              <a:pPr algn="r" defTabSz="914259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577" name="Line 18"/>
            <p:cNvSpPr>
              <a:spLocks noChangeShapeType="1"/>
            </p:cNvSpPr>
            <p:nvPr/>
          </p:nvSpPr>
          <p:spPr bwMode="auto">
            <a:xfrm>
              <a:off x="6629400" y="3048000"/>
              <a:ext cx="0" cy="3508375"/>
            </a:xfrm>
            <a:prstGeom prst="lin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lIns="64289" tIns="32145" rIns="64289" bIns="32145" anchor="ctr"/>
            <a:lstStyle/>
            <a:p>
              <a:pPr algn="r" defTabSz="914259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029075" y="5386388"/>
              <a:ext cx="831850" cy="42703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defTabSz="914259">
                <a:defRPr/>
              </a:pPr>
              <a:r>
                <a:rPr lang="en-US" sz="2180" dirty="0">
                  <a:solidFill>
                    <a:srgbClr val="000090"/>
                  </a:solidFill>
                  <a:latin typeface="Arial"/>
                  <a:ea typeface="ＭＳ Ｐゴシック" charset="0"/>
                  <a:cs typeface="ＭＳ Ｐゴシック" charset="0"/>
                </a:rPr>
                <a:t>Time</a:t>
              </a:r>
            </a:p>
          </p:txBody>
        </p:sp>
        <p:cxnSp>
          <p:nvCxnSpPr>
            <p:cNvPr id="144411" name="Straight Arrow Connector 4"/>
            <p:cNvCxnSpPr>
              <a:cxnSpLocks noChangeShapeType="1"/>
            </p:cNvCxnSpPr>
            <p:nvPr/>
          </p:nvCxnSpPr>
          <p:spPr bwMode="auto">
            <a:xfrm>
              <a:off x="4439819" y="5867400"/>
              <a:ext cx="0" cy="609600"/>
            </a:xfrm>
            <a:prstGeom prst="straightConnector1">
              <a:avLst/>
            </a:prstGeom>
            <a:noFill/>
            <a:ln w="9525">
              <a:solidFill>
                <a:srgbClr val="00009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" name="TextBox 21"/>
          <p:cNvSpPr txBox="1"/>
          <p:nvPr/>
        </p:nvSpPr>
        <p:spPr>
          <a:xfrm>
            <a:off x="3810000" y="2057400"/>
            <a:ext cx="1862138" cy="495300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2180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rPr>
              <a:t>1Mbps, 1ms </a:t>
            </a:r>
          </a:p>
        </p:txBody>
      </p:sp>
      <p:sp>
        <p:nvSpPr>
          <p:cNvPr id="46" name="Rounded Rectangle 45"/>
          <p:cNvSpPr>
            <a:spLocks noChangeArrowheads="1"/>
          </p:cNvSpPr>
          <p:nvPr/>
        </p:nvSpPr>
        <p:spPr bwMode="auto">
          <a:xfrm>
            <a:off x="3733800" y="1600200"/>
            <a:ext cx="1828800" cy="5334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 defTabSz="914259">
              <a:defRPr/>
            </a:pPr>
            <a:r>
              <a:rPr lang="en-US" sz="218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1Gbps, 1ms?</a:t>
            </a:r>
          </a:p>
        </p:txBody>
      </p:sp>
      <p:sp>
        <p:nvSpPr>
          <p:cNvPr id="23563" name="Rounded Rectangle 40"/>
          <p:cNvSpPr>
            <a:spLocks noChangeArrowheads="1"/>
          </p:cNvSpPr>
          <p:nvPr/>
        </p:nvSpPr>
        <p:spPr bwMode="auto">
          <a:xfrm>
            <a:off x="6705600" y="4953000"/>
            <a:ext cx="2362200" cy="14478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 defTabSz="914259">
              <a:defRPr/>
            </a:pPr>
            <a:r>
              <a:rPr lang="en-US" sz="1969" dirty="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The </a:t>
            </a:r>
            <a:r>
              <a:rPr lang="en-US" sz="1969" dirty="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last </a:t>
            </a:r>
            <a:r>
              <a:rPr lang="en-US" sz="1969" dirty="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bit </a:t>
            </a:r>
            <a:br>
              <a:rPr lang="en-US" sz="1969" dirty="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</a:br>
            <a:r>
              <a:rPr lang="en-US" sz="1969" dirty="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reaches B at </a:t>
            </a:r>
          </a:p>
          <a:p>
            <a:pPr defTabSz="914259">
              <a:defRPr/>
            </a:pPr>
            <a:r>
              <a:rPr lang="en-US" sz="1969" dirty="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(800x1/10</a:t>
            </a:r>
            <a:r>
              <a:rPr lang="en-US" sz="1969" baseline="30000" dirty="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6</a:t>
            </a:r>
            <a:r>
              <a:rPr lang="en-US" sz="1969" dirty="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)+1/10</a:t>
            </a:r>
            <a:r>
              <a:rPr lang="en-US" sz="1969" baseline="30000" dirty="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3</a:t>
            </a:r>
            <a:r>
              <a:rPr lang="en-US" sz="1969" dirty="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s</a:t>
            </a:r>
          </a:p>
          <a:p>
            <a:pPr defTabSz="914259">
              <a:defRPr/>
            </a:pPr>
            <a:r>
              <a:rPr lang="en-US" sz="1969" dirty="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= 1.8ms</a:t>
            </a:r>
          </a:p>
        </p:txBody>
      </p:sp>
      <p:sp>
        <p:nvSpPr>
          <p:cNvPr id="50" name="Rounded Rectangle 49"/>
          <p:cNvSpPr>
            <a:spLocks noChangeArrowheads="1"/>
          </p:cNvSpPr>
          <p:nvPr/>
        </p:nvSpPr>
        <p:spPr bwMode="auto">
          <a:xfrm>
            <a:off x="2935184" y="1054100"/>
            <a:ext cx="3657600" cy="533400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 defTabSz="914259">
              <a:defRPr/>
            </a:pPr>
            <a:r>
              <a:rPr lang="en-US" sz="218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1GB file in 100B packets</a:t>
            </a:r>
          </a:p>
        </p:txBody>
      </p:sp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>
            <a:off x="2743200" y="3429000"/>
            <a:ext cx="3886200" cy="381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2743200" y="3352800"/>
            <a:ext cx="3886200" cy="3962400"/>
            <a:chOff x="-4800600" y="1676400"/>
            <a:chExt cx="3886200" cy="3962400"/>
          </a:xfrm>
        </p:grpSpPr>
        <p:sp>
          <p:nvSpPr>
            <p:cNvPr id="23570" name="AutoShape 17"/>
            <p:cNvSpPr>
              <a:spLocks noChangeArrowheads="1"/>
            </p:cNvSpPr>
            <p:nvPr/>
          </p:nvSpPr>
          <p:spPr bwMode="auto">
            <a:xfrm rot="5400000">
              <a:off x="-4838700" y="1714500"/>
              <a:ext cx="3962400" cy="3886200"/>
            </a:xfrm>
            <a:prstGeom prst="parallelogram">
              <a:avLst>
                <a:gd name="adj" fmla="val 9507"/>
              </a:avLst>
            </a:prstGeom>
            <a:solidFill>
              <a:srgbClr val="00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lIns="128548" tIns="0" rIns="64269" bIns="32136" anchor="ctr"/>
            <a:lstStyle/>
            <a:p>
              <a:pPr defTabSz="914259">
                <a:spcBef>
                  <a:spcPts val="1000"/>
                </a:spcBef>
                <a:spcAft>
                  <a:spcPts val="1000"/>
                </a:spcAft>
                <a:defRPr/>
              </a:pPr>
              <a:endParaRPr lang="en-US" altLang="zh-TW" sz="1617">
                <a:solidFill>
                  <a:srgbClr val="FFFFFF"/>
                </a:solidFill>
                <a:latin typeface="Arial" charset="0"/>
                <a:ea typeface="PMingLiU" charset="0"/>
                <a:cs typeface="PMingLiU" charset="0"/>
              </a:endParaRPr>
            </a:p>
          </p:txBody>
        </p:sp>
        <p:cxnSp>
          <p:nvCxnSpPr>
            <p:cNvPr id="144403" name="Straight Connector 13"/>
            <p:cNvCxnSpPr>
              <a:cxnSpLocks noChangeShapeType="1"/>
            </p:cNvCxnSpPr>
            <p:nvPr/>
          </p:nvCxnSpPr>
          <p:spPr bwMode="auto">
            <a:xfrm>
              <a:off x="-4800600" y="1828800"/>
              <a:ext cx="3886200" cy="3810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404" name="Straight Connector 55"/>
            <p:cNvCxnSpPr>
              <a:cxnSpLocks noChangeShapeType="1"/>
            </p:cNvCxnSpPr>
            <p:nvPr/>
          </p:nvCxnSpPr>
          <p:spPr bwMode="auto">
            <a:xfrm>
              <a:off x="-4800600" y="1905000"/>
              <a:ext cx="3886200" cy="3810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405" name="Straight Connector 56"/>
            <p:cNvCxnSpPr>
              <a:cxnSpLocks noChangeShapeType="1"/>
            </p:cNvCxnSpPr>
            <p:nvPr/>
          </p:nvCxnSpPr>
          <p:spPr bwMode="auto">
            <a:xfrm>
              <a:off x="-4800600" y="1981200"/>
              <a:ext cx="3886200" cy="3810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406" name="Straight Connector 57"/>
            <p:cNvCxnSpPr>
              <a:cxnSpLocks noChangeShapeType="1"/>
            </p:cNvCxnSpPr>
            <p:nvPr/>
          </p:nvCxnSpPr>
          <p:spPr bwMode="auto">
            <a:xfrm>
              <a:off x="-4800600" y="2057400"/>
              <a:ext cx="3886200" cy="3810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407" name="Straight Connector 58"/>
            <p:cNvCxnSpPr>
              <a:cxnSpLocks noChangeShapeType="1"/>
            </p:cNvCxnSpPr>
            <p:nvPr/>
          </p:nvCxnSpPr>
          <p:spPr bwMode="auto">
            <a:xfrm>
              <a:off x="-4800600" y="2133600"/>
              <a:ext cx="3886200" cy="3810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3" name="Rounded Rectangle 42"/>
          <p:cNvSpPr>
            <a:spLocks noChangeArrowheads="1"/>
          </p:cNvSpPr>
          <p:nvPr/>
        </p:nvSpPr>
        <p:spPr bwMode="auto">
          <a:xfrm>
            <a:off x="4267200" y="5029200"/>
            <a:ext cx="2362200" cy="13716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 defTabSz="914259">
              <a:defRPr/>
            </a:pPr>
            <a:r>
              <a:rPr lang="en-US" sz="1969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The last bit </a:t>
            </a:r>
            <a:br>
              <a:rPr lang="en-US" sz="1969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</a:br>
            <a:r>
              <a:rPr lang="en-US" sz="1969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reaches B at </a:t>
            </a:r>
          </a:p>
          <a:p>
            <a:pPr defTabSz="914259">
              <a:defRPr/>
            </a:pPr>
            <a:r>
              <a:rPr lang="en-US" sz="1969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(800x</a:t>
            </a:r>
            <a:r>
              <a:rPr lang="en-US" sz="1969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rPr>
              <a:t>1/10</a:t>
            </a:r>
            <a:r>
              <a:rPr lang="en-US" sz="1969" baseline="3000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rPr>
              <a:t>9</a:t>
            </a:r>
            <a:r>
              <a:rPr lang="en-US" sz="1969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)+1/10</a:t>
            </a:r>
            <a:r>
              <a:rPr lang="en-US" sz="1969" baseline="3000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3</a:t>
            </a:r>
            <a:r>
              <a:rPr lang="en-US" sz="1969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s</a:t>
            </a:r>
          </a:p>
          <a:p>
            <a:pPr defTabSz="914259">
              <a:defRPr/>
            </a:pPr>
            <a:r>
              <a:rPr lang="en-US" sz="1969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= </a:t>
            </a:r>
            <a:r>
              <a:rPr lang="en-US" sz="1969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rPr>
              <a:t>1.0008ms</a:t>
            </a:r>
          </a:p>
        </p:txBody>
      </p:sp>
      <p:sp>
        <p:nvSpPr>
          <p:cNvPr id="53" name="Rounded Rectangle 52"/>
          <p:cNvSpPr>
            <a:spLocks noChangeArrowheads="1"/>
          </p:cNvSpPr>
          <p:nvPr/>
        </p:nvSpPr>
        <p:spPr bwMode="auto">
          <a:xfrm>
            <a:off x="838200" y="5029200"/>
            <a:ext cx="3276600" cy="14478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 defTabSz="914259">
              <a:defRPr/>
            </a:pPr>
            <a:r>
              <a:rPr lang="en-US" sz="1969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The last bit in the file </a:t>
            </a:r>
            <a:br>
              <a:rPr lang="en-US" sz="1969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</a:br>
            <a:r>
              <a:rPr lang="en-US" sz="1969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reaches B at </a:t>
            </a:r>
          </a:p>
          <a:p>
            <a:pPr defTabSz="914259">
              <a:defRPr/>
            </a:pPr>
            <a:r>
              <a:rPr lang="en-US" sz="1969">
                <a:solidFill>
                  <a:srgbClr val="0000FF"/>
                </a:solidFill>
                <a:latin typeface="Arial" charset="0"/>
                <a:ea typeface="ＭＳ Ｐゴシック" charset="0"/>
                <a:cs typeface="Arial" charset="0"/>
              </a:rPr>
              <a:t>(10</a:t>
            </a:r>
            <a:r>
              <a:rPr lang="en-US" sz="1969" baseline="30000">
                <a:solidFill>
                  <a:srgbClr val="0000FF"/>
                </a:solidFill>
                <a:latin typeface="Arial" charset="0"/>
                <a:ea typeface="ＭＳ Ｐゴシック" charset="0"/>
                <a:cs typeface="Arial" charset="0"/>
              </a:rPr>
              <a:t>7</a:t>
            </a:r>
            <a:r>
              <a:rPr lang="en-US" sz="1969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x800x</a:t>
            </a:r>
            <a:r>
              <a:rPr lang="en-US" sz="1969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rPr>
              <a:t>1/10</a:t>
            </a:r>
            <a:r>
              <a:rPr lang="en-US" sz="1969" baseline="3000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rPr>
              <a:t>9</a:t>
            </a:r>
            <a:r>
              <a:rPr lang="en-US" sz="1969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)+1/10</a:t>
            </a:r>
            <a:r>
              <a:rPr lang="en-US" sz="1969" baseline="3000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3</a:t>
            </a:r>
            <a:r>
              <a:rPr lang="en-US" sz="1969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s</a:t>
            </a:r>
          </a:p>
          <a:p>
            <a:pPr defTabSz="914259">
              <a:defRPr/>
            </a:pPr>
            <a:r>
              <a:rPr lang="en-US" sz="1969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= </a:t>
            </a:r>
            <a:r>
              <a:rPr lang="en-US" sz="1969">
                <a:solidFill>
                  <a:srgbClr val="0000FF"/>
                </a:solidFill>
                <a:latin typeface="Arial" charset="0"/>
                <a:ea typeface="ＭＳ Ｐゴシック" charset="0"/>
                <a:cs typeface="Arial" charset="0"/>
              </a:rPr>
              <a:t>8001</a:t>
            </a:r>
            <a:r>
              <a:rPr lang="en-US" sz="1969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ms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63925" y="4191000"/>
            <a:ext cx="2287588" cy="373063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algn="r" defTabSz="914259">
              <a:defRPr/>
            </a:pPr>
            <a:r>
              <a:rPr lang="en-US" sz="1828" dirty="0">
                <a:solidFill>
                  <a:srgbClr val="FFFFFF"/>
                </a:solidFill>
                <a:latin typeface="Arial"/>
                <a:ea typeface="ＭＳ Ｐゴシック" charset="0"/>
                <a:cs typeface="ＭＳ Ｐゴシック" charset="0"/>
              </a:rPr>
              <a:t>10</a:t>
            </a:r>
            <a:r>
              <a:rPr lang="en-US" sz="1828" baseline="30000" dirty="0">
                <a:solidFill>
                  <a:srgbClr val="FFFFFF"/>
                </a:solidFill>
                <a:latin typeface="Arial"/>
                <a:ea typeface="ＭＳ Ｐゴシック" charset="0"/>
                <a:cs typeface="ＭＳ Ｐゴシック" charset="0"/>
              </a:rPr>
              <a:t>7</a:t>
            </a:r>
            <a:r>
              <a:rPr lang="en-US" sz="1828" dirty="0">
                <a:solidFill>
                  <a:srgbClr val="FFFFFF"/>
                </a:solidFill>
                <a:latin typeface="Arial"/>
                <a:ea typeface="ＭＳ Ｐゴシック" charset="0"/>
                <a:cs typeface="ＭＳ Ｐゴシック" charset="0"/>
              </a:rPr>
              <a:t> x 100B packets</a:t>
            </a:r>
          </a:p>
        </p:txBody>
      </p:sp>
    </p:spTree>
    <p:extLst>
      <p:ext uri="{BB962C8B-B14F-4D97-AF65-F5344CB8AC3E}">
        <p14:creationId xmlns:p14="http://schemas.microsoft.com/office/powerpoint/2010/main" val="131185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6" grpId="0" animBg="1"/>
      <p:bldP spid="50" grpId="0" animBg="1"/>
      <p:bldP spid="43" grpId="0" animBg="1"/>
      <p:bldP spid="53" grpId="0" animBg="1"/>
      <p:bldP spid="21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hree cases with 1msec prop. delay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991600" cy="4835525"/>
          </a:xfrm>
        </p:spPr>
        <p:txBody>
          <a:bodyPr/>
          <a:lstStyle/>
          <a:p>
            <a:r>
              <a:rPr lang="en-US" dirty="0"/>
              <a:t>1GB file, 1Gbps link: transmission time </a:t>
            </a:r>
            <a:r>
              <a:rPr lang="en-US" dirty="0" smtClean="0"/>
              <a:t>dominant</a:t>
            </a:r>
            <a:endParaRPr lang="en-US" dirty="0"/>
          </a:p>
          <a:p>
            <a:endParaRPr lang="en-US" dirty="0"/>
          </a:p>
          <a:p>
            <a:r>
              <a:rPr lang="en-US" dirty="0"/>
              <a:t>100B packet, 1Gbps link: propagation delay </a:t>
            </a:r>
            <a:r>
              <a:rPr lang="en-US" dirty="0" smtClean="0"/>
              <a:t>dominant</a:t>
            </a:r>
            <a:endParaRPr lang="en-US" dirty="0"/>
          </a:p>
          <a:p>
            <a:endParaRPr lang="en-US" dirty="0"/>
          </a:p>
          <a:p>
            <a:r>
              <a:rPr lang="en-US" dirty="0"/>
              <a:t>100B packet, 1Mbps link: </a:t>
            </a:r>
            <a:r>
              <a:rPr lang="en-US" dirty="0" smtClean="0"/>
              <a:t>transmission ~ propagation</a:t>
            </a:r>
            <a:endParaRPr lang="en-US" dirty="0"/>
          </a:p>
          <a:p>
            <a:endParaRPr lang="en-US" dirty="0"/>
          </a:p>
          <a:p>
            <a:r>
              <a:rPr lang="en-US" b="1" dirty="0" smtClean="0"/>
              <a:t>Network design might differ </a:t>
            </a:r>
            <a:r>
              <a:rPr lang="en-US" b="1" dirty="0"/>
              <a:t>based on which </a:t>
            </a:r>
            <a:r>
              <a:rPr lang="en-US" b="1" dirty="0" smtClean="0"/>
              <a:t>dominates</a:t>
            </a:r>
          </a:p>
          <a:p>
            <a:pPr lvl="1"/>
            <a:r>
              <a:rPr lang="en-US" i="1" dirty="0" smtClean="0"/>
              <a:t>But in the Internet, can’t know in advance!</a:t>
            </a:r>
            <a:endParaRPr lang="en-US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73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19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Technology Trends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Propagation delay? </a:t>
            </a:r>
          </a:p>
          <a:p>
            <a:pPr lvl="1"/>
            <a:r>
              <a:rPr lang="en-US" altLang="en-US" dirty="0"/>
              <a:t>No change</a:t>
            </a:r>
          </a:p>
          <a:p>
            <a:r>
              <a:rPr lang="en-US" altLang="en-US" dirty="0"/>
              <a:t>Transmission delay? </a:t>
            </a:r>
          </a:p>
          <a:p>
            <a:pPr lvl="1"/>
            <a:r>
              <a:rPr lang="en-US" altLang="en-US" dirty="0"/>
              <a:t>Getting smaller!</a:t>
            </a:r>
          </a:p>
          <a:p>
            <a:r>
              <a:rPr lang="en-US" altLang="en-US" dirty="0"/>
              <a:t>Queueing delay? </a:t>
            </a:r>
          </a:p>
          <a:p>
            <a:pPr lvl="1"/>
            <a:r>
              <a:rPr lang="en-US" altLang="en-US" dirty="0"/>
              <a:t>Usually smaller</a:t>
            </a:r>
          </a:p>
          <a:p>
            <a:r>
              <a:rPr lang="en-US" altLang="en-US" b="1" i="1" dirty="0"/>
              <a:t>How does this affect applications?</a:t>
            </a:r>
          </a:p>
          <a:p>
            <a:pPr lvl="1"/>
            <a:r>
              <a:rPr lang="en-US" altLang="en-US" dirty="0"/>
              <a:t>CDNs work very hard to move data near clients</a:t>
            </a:r>
          </a:p>
          <a:p>
            <a:pPr lvl="1"/>
            <a:r>
              <a:rPr lang="en-US" altLang="en-US" dirty="0"/>
              <a:t>Reduces backbone bandwidth requirements</a:t>
            </a:r>
          </a:p>
          <a:p>
            <a:pPr lvl="1"/>
            <a:r>
              <a:rPr lang="en-US" altLang="en-US" dirty="0"/>
              <a:t>But also decreases latency</a:t>
            </a:r>
          </a:p>
          <a:p>
            <a:pPr lvl="1"/>
            <a:r>
              <a:rPr lang="en-US" altLang="en-US" dirty="0"/>
              <a:t>Google: time is money!</a:t>
            </a:r>
          </a:p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fld id="{CBA423D1-404C-1541-AA5C-95EDF5557816}" type="slidenum">
              <a:rPr lang="en-US" smtClean="0">
                <a:latin typeface="+mn-lt"/>
                <a:ea typeface="+mn-ea"/>
              </a:rPr>
              <a:pPr algn="l">
                <a:defRPr/>
              </a:pPr>
              <a:t>74</a:t>
            </a:fld>
            <a:endParaRPr lang="en-US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76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Trend Did I Leave 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dominance of video</a:t>
            </a:r>
          </a:p>
          <a:p>
            <a:pPr lvl="3"/>
            <a:endParaRPr lang="en-US" dirty="0"/>
          </a:p>
          <a:p>
            <a:r>
              <a:rPr lang="en-US" dirty="0" smtClean="0"/>
              <a:t>Very high fraction of traffic is video</a:t>
            </a:r>
          </a:p>
          <a:p>
            <a:pPr lvl="3"/>
            <a:endParaRPr lang="en-US" dirty="0"/>
          </a:p>
          <a:p>
            <a:r>
              <a:rPr lang="en-US" dirty="0" smtClean="0"/>
              <a:t>Files getting larger</a:t>
            </a:r>
          </a:p>
          <a:p>
            <a:pPr lvl="3"/>
            <a:endParaRPr lang="en-US" dirty="0"/>
          </a:p>
          <a:p>
            <a:r>
              <a:rPr lang="en-US" dirty="0" smtClean="0"/>
              <a:t>But also many, many small flows…</a:t>
            </a:r>
          </a:p>
          <a:p>
            <a:pPr lvl="3"/>
            <a:endParaRPr lang="en-US" dirty="0"/>
          </a:p>
          <a:p>
            <a:r>
              <a:rPr lang="en-US" dirty="0" smtClean="0"/>
              <a:t>Crucial aspect of Internet traffic:</a:t>
            </a:r>
          </a:p>
          <a:p>
            <a:pPr lvl="1"/>
            <a:r>
              <a:rPr lang="en-US" dirty="0" smtClean="0"/>
              <a:t>Most flows are tiny</a:t>
            </a:r>
          </a:p>
          <a:p>
            <a:pPr lvl="1"/>
            <a:r>
              <a:rPr lang="en-US" dirty="0" smtClean="0"/>
              <a:t>Most bytes in large flows</a:t>
            </a:r>
          </a:p>
          <a:p>
            <a:pPr lvl="1"/>
            <a:r>
              <a:rPr lang="en-US" dirty="0" smtClean="0"/>
              <a:t>Can’t only design for either end of the spectrum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75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304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Queueing and Packet Dynamics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76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359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9505" name="Straight Connector 16"/>
          <p:cNvCxnSpPr>
            <a:cxnSpLocks noChangeShapeType="1"/>
          </p:cNvCxnSpPr>
          <p:nvPr/>
        </p:nvCxnSpPr>
        <p:spPr bwMode="auto">
          <a:xfrm rot="1739168">
            <a:off x="1236663" y="3071813"/>
            <a:ext cx="3276600" cy="0"/>
          </a:xfrm>
          <a:prstGeom prst="line">
            <a:avLst/>
          </a:prstGeom>
          <a:noFill/>
          <a:ln w="2857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9506" name="Straight Connector 17"/>
          <p:cNvCxnSpPr>
            <a:cxnSpLocks noChangeShapeType="1"/>
          </p:cNvCxnSpPr>
          <p:nvPr/>
        </p:nvCxnSpPr>
        <p:spPr bwMode="auto">
          <a:xfrm rot="1739168">
            <a:off x="1050925" y="3405188"/>
            <a:ext cx="3276600" cy="0"/>
          </a:xfrm>
          <a:prstGeom prst="line">
            <a:avLst/>
          </a:prstGeom>
          <a:noFill/>
          <a:ln w="2857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Straight Connector 32"/>
          <p:cNvCxnSpPr/>
          <p:nvPr/>
        </p:nvCxnSpPr>
        <p:spPr bwMode="auto">
          <a:xfrm rot="20179596">
            <a:off x="1004888" y="4924425"/>
            <a:ext cx="3276600" cy="0"/>
          </a:xfrm>
          <a:prstGeom prst="line">
            <a:avLst/>
          </a:prstGeom>
          <a:solidFill>
            <a:schemeClr val="tx2">
              <a:lumMod val="40000"/>
              <a:lumOff val="60000"/>
            </a:schemeClr>
          </a:solidFill>
          <a:ln w="2857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 rot="20179596">
            <a:off x="1158875" y="5273675"/>
            <a:ext cx="3276600" cy="0"/>
          </a:xfrm>
          <a:prstGeom prst="line">
            <a:avLst/>
          </a:prstGeom>
          <a:solidFill>
            <a:schemeClr val="tx2">
              <a:lumMod val="40000"/>
              <a:lumOff val="60000"/>
            </a:schemeClr>
          </a:solidFill>
          <a:ln w="2857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593850" y="2471738"/>
            <a:ext cx="2640013" cy="3140075"/>
            <a:chOff x="2266809" y="3515363"/>
            <a:chExt cx="3753723" cy="4465071"/>
          </a:xfrm>
        </p:grpSpPr>
        <p:sp>
          <p:nvSpPr>
            <p:cNvPr id="29" name="Rectangle 28"/>
            <p:cNvSpPr/>
            <p:nvPr/>
          </p:nvSpPr>
          <p:spPr bwMode="auto">
            <a:xfrm rot="1739168">
              <a:off x="5083794" y="5052629"/>
              <a:ext cx="433382" cy="544026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 rot="1739168">
              <a:off x="4654926" y="4833665"/>
              <a:ext cx="433382" cy="544025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 rot="1739168">
              <a:off x="3496983" y="4199344"/>
              <a:ext cx="433382" cy="544026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 rot="1739168">
              <a:off x="2266809" y="3515363"/>
              <a:ext cx="433382" cy="544025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 rot="20179596">
              <a:off x="2609903" y="7438666"/>
              <a:ext cx="433382" cy="54176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 rot="20179596">
              <a:off x="5587150" y="6133908"/>
              <a:ext cx="433382" cy="54176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 rot="20179596">
              <a:off x="3998082" y="6829177"/>
              <a:ext cx="433382" cy="54176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49510" name="Group 38"/>
          <p:cNvGrpSpPr>
            <a:grpSpLocks/>
          </p:cNvGrpSpPr>
          <p:nvPr/>
        </p:nvGrpSpPr>
        <p:grpSpPr bwMode="auto">
          <a:xfrm>
            <a:off x="4876800" y="4038600"/>
            <a:ext cx="3276600" cy="381000"/>
            <a:chOff x="2590800" y="5943600"/>
            <a:chExt cx="3276600" cy="381000"/>
          </a:xfrm>
        </p:grpSpPr>
        <p:cxnSp>
          <p:nvCxnSpPr>
            <p:cNvPr id="149518" name="Straight Connector 39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9519" name="Straight Connector 40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8" name="Group 47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49" name="Straight Connector 48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9512" name="Shape 69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424242"/>
                </a:solidFill>
              </a:rPr>
              <a:t>Queueing </a:t>
            </a:r>
            <a:r>
              <a:rPr lang="en-US" altLang="en-US" dirty="0">
                <a:solidFill>
                  <a:srgbClr val="424242"/>
                </a:solidFill>
              </a:rPr>
              <a:t>D</a:t>
            </a:r>
            <a:r>
              <a:rPr lang="en-US" altLang="en-US" dirty="0" smtClean="0">
                <a:solidFill>
                  <a:srgbClr val="424242"/>
                </a:solidFill>
              </a:rPr>
              <a:t>elay</a:t>
            </a:r>
            <a:endParaRPr lang="en-US" altLang="en-US" dirty="0">
              <a:solidFill>
                <a:srgbClr val="42424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hape 891"/>
          <p:cNvSpPr/>
          <p:nvPr/>
        </p:nvSpPr>
        <p:spPr>
          <a:xfrm>
            <a:off x="965200" y="224313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0" name="Shape 891"/>
          <p:cNvSpPr/>
          <p:nvPr/>
        </p:nvSpPr>
        <p:spPr>
          <a:xfrm>
            <a:off x="938213" y="5651500"/>
            <a:ext cx="357187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1" name="Shape 486"/>
          <p:cNvSpPr/>
          <p:nvPr/>
        </p:nvSpPr>
        <p:spPr>
          <a:xfrm>
            <a:off x="4271963" y="3984625"/>
            <a:ext cx="446087" cy="447675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6" name="Straight Arrow Connector 5"/>
          <p:cNvCxnSpPr>
            <a:cxnSpLocks noChangeShapeType="1"/>
          </p:cNvCxnSpPr>
          <p:nvPr/>
        </p:nvCxnSpPr>
        <p:spPr bwMode="auto">
          <a:xfrm>
            <a:off x="2747963" y="2735263"/>
            <a:ext cx="754062" cy="425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Straight Arrow Connector 39"/>
          <p:cNvCxnSpPr>
            <a:cxnSpLocks noChangeShapeType="1"/>
          </p:cNvCxnSpPr>
          <p:nvPr/>
        </p:nvCxnSpPr>
        <p:spPr bwMode="auto">
          <a:xfrm flipV="1">
            <a:off x="2649538" y="5199063"/>
            <a:ext cx="901700" cy="384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74612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529" name="Group 1"/>
          <p:cNvGrpSpPr>
            <a:grpSpLocks/>
          </p:cNvGrpSpPr>
          <p:nvPr/>
        </p:nvGrpSpPr>
        <p:grpSpPr bwMode="auto">
          <a:xfrm rot="1739168">
            <a:off x="1143000" y="3048000"/>
            <a:ext cx="3276600" cy="381000"/>
            <a:chOff x="2590800" y="5943600"/>
            <a:chExt cx="3276600" cy="381000"/>
          </a:xfrm>
        </p:grpSpPr>
        <p:cxnSp>
          <p:nvCxnSpPr>
            <p:cNvPr id="150545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546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2"/>
          <p:cNvGrpSpPr/>
          <p:nvPr/>
        </p:nvGrpSpPr>
        <p:grpSpPr>
          <a:xfrm rot="20179596">
            <a:off x="1081627" y="4908984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3" name="Straight Connector 32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0531" name="Group 38"/>
          <p:cNvGrpSpPr>
            <a:grpSpLocks/>
          </p:cNvGrpSpPr>
          <p:nvPr/>
        </p:nvGrpSpPr>
        <p:grpSpPr bwMode="auto">
          <a:xfrm>
            <a:off x="4919663" y="4022725"/>
            <a:ext cx="3276600" cy="396875"/>
            <a:chOff x="2590800" y="5927120"/>
            <a:chExt cx="3276600" cy="397480"/>
          </a:xfrm>
        </p:grpSpPr>
        <p:cxnSp>
          <p:nvCxnSpPr>
            <p:cNvPr id="150539" name="Straight Connector 39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540" name="Straight Connector 40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Rectangle 41"/>
            <p:cNvSpPr/>
            <p:nvPr/>
          </p:nvSpPr>
          <p:spPr bwMode="auto">
            <a:xfrm>
              <a:off x="5153025" y="5927120"/>
              <a:ext cx="304800" cy="381581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4813300" y="5941430"/>
              <a:ext cx="304800" cy="381581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3886200" y="5943019"/>
              <a:ext cx="304800" cy="381581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2895600" y="5943019"/>
              <a:ext cx="304800" cy="381581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49" name="Straight Connector 48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" name="Rectangle 50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5562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43434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5181600" y="2667000"/>
            <a:ext cx="3124200" cy="584765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200" dirty="0">
                <a:solidFill>
                  <a:srgbClr val="FF0000"/>
                </a:solidFill>
                <a:latin typeface="+mn-lt"/>
                <a:ea typeface="ＭＳ Ｐゴシック" charset="0"/>
                <a:cs typeface="Calibri"/>
              </a:rPr>
              <a:t>No overload!</a:t>
            </a:r>
          </a:p>
        </p:txBody>
      </p:sp>
      <p:sp>
        <p:nvSpPr>
          <p:cNvPr id="150534" name="Shape 69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424242"/>
                </a:solidFill>
              </a:rPr>
              <a:t>Queueing Delay</a:t>
            </a:r>
            <a:endParaRPr lang="en-US" altLang="en-US" b="0" dirty="0">
              <a:solidFill>
                <a:srgbClr val="424242"/>
              </a:solidFill>
              <a:latin typeface="Calibri" charset="0"/>
            </a:endParaRPr>
          </a:p>
        </p:txBody>
      </p:sp>
      <p:sp>
        <p:nvSpPr>
          <p:cNvPr id="28" name="Shape 891"/>
          <p:cNvSpPr/>
          <p:nvPr/>
        </p:nvSpPr>
        <p:spPr>
          <a:xfrm>
            <a:off x="965200" y="224313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9" name="Shape 891"/>
          <p:cNvSpPr/>
          <p:nvPr/>
        </p:nvSpPr>
        <p:spPr>
          <a:xfrm>
            <a:off x="938213" y="5651500"/>
            <a:ext cx="357187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0" name="Shape 486"/>
          <p:cNvSpPr/>
          <p:nvPr/>
        </p:nvSpPr>
        <p:spPr>
          <a:xfrm>
            <a:off x="4271963" y="3984625"/>
            <a:ext cx="446087" cy="447675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150538" name="Straight Arrow Connector 30"/>
          <p:cNvCxnSpPr>
            <a:cxnSpLocks noChangeShapeType="1"/>
          </p:cNvCxnSpPr>
          <p:nvPr/>
        </p:nvCxnSpPr>
        <p:spPr bwMode="auto">
          <a:xfrm>
            <a:off x="5584825" y="3816350"/>
            <a:ext cx="9017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74761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553" name="Group 1"/>
          <p:cNvGrpSpPr>
            <a:grpSpLocks/>
          </p:cNvGrpSpPr>
          <p:nvPr/>
        </p:nvGrpSpPr>
        <p:grpSpPr bwMode="auto">
          <a:xfrm rot="1739168">
            <a:off x="1141413" y="3040063"/>
            <a:ext cx="3276600" cy="403225"/>
            <a:chOff x="2590800" y="5936044"/>
            <a:chExt cx="3276600" cy="403532"/>
          </a:xfrm>
        </p:grpSpPr>
        <p:cxnSp>
          <p:nvCxnSpPr>
            <p:cNvPr id="151568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569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Rectangle 28"/>
            <p:cNvSpPr/>
            <p:nvPr/>
          </p:nvSpPr>
          <p:spPr bwMode="auto">
            <a:xfrm>
              <a:off x="5514679" y="5958144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5244407" y="5935445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949023" y="5952567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890509" y="5941889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 rot="20179596">
            <a:off x="1084207" y="4908445"/>
            <a:ext cx="3276600" cy="393881"/>
            <a:chOff x="2590800" y="5105400"/>
            <a:chExt cx="3276600" cy="393881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3" name="Straight Connector 32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Rectangle 35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5562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5247606" y="5118281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4648200" y="5486400"/>
            <a:ext cx="4267200" cy="584765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200" dirty="0">
                <a:solidFill>
                  <a:srgbClr val="FF0000"/>
                </a:solidFill>
                <a:latin typeface="+mn-lt"/>
                <a:ea typeface="ＭＳ Ｐゴシック" charset="0"/>
                <a:cs typeface="Calibri"/>
              </a:rPr>
              <a:t>Transient Overload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648200" y="6019800"/>
            <a:ext cx="4267200" cy="584765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200" dirty="0">
                <a:solidFill>
                  <a:srgbClr val="000000"/>
                </a:solidFill>
                <a:latin typeface="+mn-lt"/>
                <a:ea typeface="ＭＳ Ｐゴシック" charset="0"/>
                <a:cs typeface="Calibri"/>
              </a:rPr>
              <a:t>Not a rare event!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151565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566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567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425760" y="3124200"/>
            <a:ext cx="822640" cy="33854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Queue</a:t>
            </a:r>
          </a:p>
        </p:txBody>
      </p:sp>
      <p:cxnSp>
        <p:nvCxnSpPr>
          <p:cNvPr id="12" name="Straight Arrow Connector 11"/>
          <p:cNvCxnSpPr>
            <a:cxnSpLocks noChangeShapeType="1"/>
            <a:stCxn id="10" idx="1"/>
          </p:cNvCxnSpPr>
          <p:nvPr/>
        </p:nvCxnSpPr>
        <p:spPr bwMode="auto">
          <a:xfrm flipH="1">
            <a:off x="4800600" y="3293472"/>
            <a:ext cx="625160" cy="593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9" name="Group 68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70" name="Straight Connector 69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1561" name="Shape 69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424242"/>
                </a:solidFill>
              </a:rPr>
              <a:t>Queueing Delay</a:t>
            </a:r>
            <a:endParaRPr lang="en-US" altLang="en-US" sz="4500" b="0" dirty="0">
              <a:solidFill>
                <a:srgbClr val="424242"/>
              </a:solidFill>
              <a:latin typeface="Calibri" charset="0"/>
            </a:endParaRPr>
          </a:p>
        </p:txBody>
      </p:sp>
      <p:sp>
        <p:nvSpPr>
          <p:cNvPr id="39" name="Shape 891"/>
          <p:cNvSpPr/>
          <p:nvPr/>
        </p:nvSpPr>
        <p:spPr>
          <a:xfrm>
            <a:off x="965200" y="224313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0" name="Shape 891"/>
          <p:cNvSpPr/>
          <p:nvPr/>
        </p:nvSpPr>
        <p:spPr>
          <a:xfrm>
            <a:off x="938213" y="5651500"/>
            <a:ext cx="357187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1" name="Shape 486"/>
          <p:cNvSpPr/>
          <p:nvPr/>
        </p:nvSpPr>
        <p:spPr>
          <a:xfrm>
            <a:off x="4271963" y="3984625"/>
            <a:ext cx="446087" cy="447675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548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35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4FB79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4FB79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4FB79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7652" name="Shape 152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653" name="Shape 153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654" name="Shape 154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/>
          <a:p>
            <a:pPr algn="ctr"/>
            <a:r>
              <a:rPr lang="en-US" dirty="0" smtClean="0"/>
              <a:t>Packets Must Be Sent Along Path</a:t>
            </a:r>
            <a:endParaRPr lang="en-US" dirty="0"/>
          </a:p>
        </p:txBody>
      </p:sp>
      <p:sp>
        <p:nvSpPr>
          <p:cNvPr id="27655" name="Shape 15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B5CA18-91B1-0F41-B529-EFFCC86B5D12}" type="slidenum">
              <a:rPr lang="en-US" altLang="en-US" sz="1000">
                <a:solidFill>
                  <a:srgbClr val="91919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000">
              <a:solidFill>
                <a:srgbClr val="919191"/>
              </a:solidFill>
            </a:endParaRPr>
          </a:p>
        </p:txBody>
      </p:sp>
      <p:sp>
        <p:nvSpPr>
          <p:cNvPr id="27656" name="Shape 156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657" name="Shape 157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658" name="Shape 158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9" name="Shape 159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7662" name="Shape 162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663" name="Shape 163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4" name="Shape 164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7666" name="Shape 166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7" name="Shape 167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7668" name="Shape 168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669" name="Shape 169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70" name="Shape 170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7672" name="Shape 172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73" name="Shape 173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7676" name="Shape 176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677" name="Shape 177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678" name="Shape 178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679" name="Shape 179"/>
          <p:cNvSpPr>
            <a:spLocks noChangeArrowheads="1"/>
          </p:cNvSpPr>
          <p:nvPr/>
        </p:nvSpPr>
        <p:spPr bwMode="auto">
          <a:xfrm>
            <a:off x="276225" y="3694113"/>
            <a:ext cx="20891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000" b="0">
                <a:solidFill>
                  <a:srgbClr val="3366FF"/>
                </a:solidFill>
                <a:sym typeface="Calibri" charset="0"/>
              </a:rPr>
              <a:t>end-system</a:t>
            </a:r>
          </a:p>
        </p:txBody>
      </p:sp>
      <p:sp>
        <p:nvSpPr>
          <p:cNvPr id="27680" name="Shape 180"/>
          <p:cNvSpPr>
            <a:spLocks noChangeArrowheads="1"/>
          </p:cNvSpPr>
          <p:nvPr/>
        </p:nvSpPr>
        <p:spPr bwMode="auto">
          <a:xfrm>
            <a:off x="5683250" y="3640138"/>
            <a:ext cx="11414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000" b="0">
                <a:solidFill>
                  <a:srgbClr val="000000"/>
                </a:solidFill>
                <a:sym typeface="Calibri" charset="0"/>
              </a:rPr>
              <a:t>switch</a:t>
            </a:r>
          </a:p>
        </p:txBody>
      </p:sp>
      <p:sp>
        <p:nvSpPr>
          <p:cNvPr id="27681" name="Shape 181"/>
          <p:cNvSpPr>
            <a:spLocks noChangeArrowheads="1"/>
          </p:cNvSpPr>
          <p:nvPr/>
        </p:nvSpPr>
        <p:spPr bwMode="auto">
          <a:xfrm>
            <a:off x="4017963" y="2139950"/>
            <a:ext cx="64928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000" b="0">
                <a:solidFill>
                  <a:schemeClr val="bg2"/>
                </a:solidFill>
                <a:sym typeface="Calibri" charset="0"/>
              </a:rPr>
              <a:t>link</a:t>
            </a:r>
          </a:p>
        </p:txBody>
      </p:sp>
      <p:sp>
        <p:nvSpPr>
          <p:cNvPr id="182" name="Shape 182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1241425" y="4062413"/>
            <a:ext cx="357188" cy="777875"/>
          </a:xfrm>
          <a:prstGeom prst="rect">
            <a:avLst/>
          </a:prstGeom>
          <a:solidFill>
            <a:srgbClr val="00009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6" name="Shape 186"/>
          <p:cNvSpPr>
            <a:spLocks noChangeArrowheads="1"/>
          </p:cNvSpPr>
          <p:nvPr/>
        </p:nvSpPr>
        <p:spPr bwMode="auto">
          <a:xfrm>
            <a:off x="166688" y="4724400"/>
            <a:ext cx="12049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000" b="0">
                <a:solidFill>
                  <a:srgbClr val="000090"/>
                </a:solidFill>
                <a:sym typeface="Calibri" charset="0"/>
              </a:rPr>
              <a:t>packet</a:t>
            </a:r>
          </a:p>
        </p:txBody>
      </p:sp>
      <p:sp>
        <p:nvSpPr>
          <p:cNvPr id="187" name="Shape 187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pic>
        <p:nvPicPr>
          <p:cNvPr id="188" name="Picture 18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050" y="3552825"/>
            <a:ext cx="6135688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0" name="Shape 190"/>
          <p:cNvSpPr>
            <a:spLocks noChangeArrowheads="1"/>
          </p:cNvSpPr>
          <p:nvPr/>
        </p:nvSpPr>
        <p:spPr bwMode="auto">
          <a:xfrm>
            <a:off x="4149725" y="3960813"/>
            <a:ext cx="820738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000" b="0">
                <a:solidFill>
                  <a:srgbClr val="660066"/>
                </a:solidFill>
                <a:sym typeface="Calibri" charset="0"/>
              </a:rPr>
              <a:t>path</a:t>
            </a:r>
          </a:p>
        </p:txBody>
      </p:sp>
    </p:spTree>
    <p:extLst>
      <p:ext uri="{BB962C8B-B14F-4D97-AF65-F5344CB8AC3E}">
        <p14:creationId xmlns:p14="http://schemas.microsoft.com/office/powerpoint/2010/main" val="167391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77" name="Group 1"/>
          <p:cNvGrpSpPr>
            <a:grpSpLocks/>
          </p:cNvGrpSpPr>
          <p:nvPr/>
        </p:nvGrpSpPr>
        <p:grpSpPr bwMode="auto">
          <a:xfrm rot="1739168">
            <a:off x="1141413" y="3036888"/>
            <a:ext cx="3276600" cy="406400"/>
            <a:chOff x="2590800" y="5932228"/>
            <a:chExt cx="3276600" cy="407348"/>
          </a:xfrm>
        </p:grpSpPr>
        <p:cxnSp>
          <p:nvCxnSpPr>
            <p:cNvPr id="152593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2594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Rectangle 28"/>
            <p:cNvSpPr/>
            <p:nvPr/>
          </p:nvSpPr>
          <p:spPr bwMode="auto">
            <a:xfrm>
              <a:off x="5515832" y="5958836"/>
              <a:ext cx="304800" cy="380298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4459496" y="5932380"/>
              <a:ext cx="304800" cy="380297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329947" y="5946690"/>
              <a:ext cx="304800" cy="381889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 rot="20179596">
            <a:off x="1080453" y="4903429"/>
            <a:ext cx="3276600" cy="386802"/>
            <a:chOff x="2590800" y="5099598"/>
            <a:chExt cx="3276600" cy="386802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3" name="Straight Connector 32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Rectangle 35"/>
            <p:cNvSpPr/>
            <p:nvPr/>
          </p:nvSpPr>
          <p:spPr bwMode="auto">
            <a:xfrm>
              <a:off x="3841375" y="5099598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5562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67" name="Rectangle 66"/>
          <p:cNvSpPr/>
          <p:nvPr/>
        </p:nvSpPr>
        <p:spPr bwMode="auto">
          <a:xfrm rot="5400000">
            <a:off x="4381500" y="3467100"/>
            <a:ext cx="304800" cy="381000"/>
          </a:xfrm>
          <a:prstGeom prst="rect">
            <a:avLst/>
          </a:prstGeom>
          <a:solidFill>
            <a:srgbClr val="CCFFFF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grpSp>
        <p:nvGrpSpPr>
          <p:cNvPr id="152580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152590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2591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2592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7291" name="TextBox 9"/>
          <p:cNvSpPr txBox="1">
            <a:spLocks noChangeArrowheads="1"/>
          </p:cNvSpPr>
          <p:nvPr/>
        </p:nvSpPr>
        <p:spPr bwMode="auto">
          <a:xfrm>
            <a:off x="5425760" y="3124200"/>
            <a:ext cx="822640" cy="33854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Queue</a:t>
            </a:r>
          </a:p>
        </p:txBody>
      </p:sp>
      <p:cxnSp>
        <p:nvCxnSpPr>
          <p:cNvPr id="152582" name="Straight Arrow Connector 11"/>
          <p:cNvCxnSpPr>
            <a:cxnSpLocks noChangeShapeType="1"/>
            <a:stCxn id="97291" idx="1"/>
          </p:cNvCxnSpPr>
          <p:nvPr/>
        </p:nvCxnSpPr>
        <p:spPr bwMode="auto">
          <a:xfrm flipH="1">
            <a:off x="4800600" y="3293472"/>
            <a:ext cx="625160" cy="593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0" name="Group 29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1" name="Straight Connector 30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25908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52584" name="Shape 69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424242"/>
                </a:solidFill>
              </a:rPr>
              <a:t>Queueing Delay</a:t>
            </a:r>
            <a:endParaRPr lang="en-US" altLang="en-US" sz="4500" b="0" dirty="0">
              <a:solidFill>
                <a:srgbClr val="424242"/>
              </a:solidFill>
              <a:latin typeface="Calibri" charset="0"/>
            </a:endParaRPr>
          </a:p>
        </p:txBody>
      </p:sp>
      <p:sp>
        <p:nvSpPr>
          <p:cNvPr id="40" name="Shape 891"/>
          <p:cNvSpPr/>
          <p:nvPr/>
        </p:nvSpPr>
        <p:spPr>
          <a:xfrm>
            <a:off x="965200" y="224313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2" name="Shape 891"/>
          <p:cNvSpPr/>
          <p:nvPr/>
        </p:nvSpPr>
        <p:spPr>
          <a:xfrm>
            <a:off x="938213" y="5651500"/>
            <a:ext cx="357187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3" name="Shape 486"/>
          <p:cNvSpPr/>
          <p:nvPr/>
        </p:nvSpPr>
        <p:spPr>
          <a:xfrm>
            <a:off x="4271963" y="3984625"/>
            <a:ext cx="446087" cy="447675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648200" y="5486400"/>
            <a:ext cx="4267200" cy="568325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solidFill>
                  <a:srgbClr val="FF0000"/>
                </a:solidFill>
                <a:latin typeface="Calibri"/>
                <a:ea typeface="ＭＳ Ｐゴシック" charset="0"/>
                <a:cs typeface="Calibri"/>
              </a:rPr>
              <a:t>Transient Overload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648200" y="6019800"/>
            <a:ext cx="4267200" cy="568325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solidFill>
                  <a:srgbClr val="000000"/>
                </a:solidFill>
                <a:latin typeface="Calibri"/>
                <a:ea typeface="ＭＳ Ｐゴシック" charset="0"/>
                <a:cs typeface="Calibri"/>
              </a:rPr>
              <a:t>Not a rare event!</a:t>
            </a:r>
          </a:p>
        </p:txBody>
      </p:sp>
    </p:spTree>
    <p:extLst>
      <p:ext uri="{BB962C8B-B14F-4D97-AF65-F5344CB8AC3E}">
        <p14:creationId xmlns:p14="http://schemas.microsoft.com/office/powerpoint/2010/main" val="101672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01" name="Group 1"/>
          <p:cNvGrpSpPr>
            <a:grpSpLocks/>
          </p:cNvGrpSpPr>
          <p:nvPr/>
        </p:nvGrpSpPr>
        <p:grpSpPr bwMode="auto">
          <a:xfrm rot="1739168">
            <a:off x="1149350" y="3022600"/>
            <a:ext cx="3276600" cy="407988"/>
            <a:chOff x="2590800" y="5916892"/>
            <a:chExt cx="3276600" cy="407708"/>
          </a:xfrm>
        </p:grpSpPr>
        <p:cxnSp>
          <p:nvCxnSpPr>
            <p:cNvPr id="153619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620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Rectangle 27"/>
            <p:cNvSpPr/>
            <p:nvPr/>
          </p:nvSpPr>
          <p:spPr bwMode="auto">
            <a:xfrm>
              <a:off x="4988050" y="5930926"/>
              <a:ext cx="304800" cy="380739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4020359" y="5917135"/>
              <a:ext cx="304800" cy="380739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 rot="20179596">
            <a:off x="1080838" y="4905290"/>
            <a:ext cx="3276600" cy="384861"/>
            <a:chOff x="2590800" y="5101539"/>
            <a:chExt cx="3276600" cy="384861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3" name="Straight Connector 32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Rectangle 35"/>
            <p:cNvSpPr/>
            <p:nvPr/>
          </p:nvSpPr>
          <p:spPr bwMode="auto">
            <a:xfrm>
              <a:off x="4450310" y="5101539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67" name="Rectangle 66"/>
          <p:cNvSpPr/>
          <p:nvPr/>
        </p:nvSpPr>
        <p:spPr bwMode="auto">
          <a:xfrm rot="5400000">
            <a:off x="4381500" y="3467100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grpSp>
        <p:nvGrpSpPr>
          <p:cNvPr id="153604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153616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617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618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8315" name="TextBox 9"/>
          <p:cNvSpPr txBox="1">
            <a:spLocks noChangeArrowheads="1"/>
          </p:cNvSpPr>
          <p:nvPr/>
        </p:nvSpPr>
        <p:spPr bwMode="auto">
          <a:xfrm>
            <a:off x="5425760" y="3124200"/>
            <a:ext cx="822640" cy="33854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Queue</a:t>
            </a:r>
          </a:p>
        </p:txBody>
      </p:sp>
      <p:cxnSp>
        <p:nvCxnSpPr>
          <p:cNvPr id="153606" name="Straight Arrow Connector 11"/>
          <p:cNvCxnSpPr>
            <a:cxnSpLocks noChangeShapeType="1"/>
            <a:stCxn id="98315" idx="1"/>
          </p:cNvCxnSpPr>
          <p:nvPr/>
        </p:nvCxnSpPr>
        <p:spPr bwMode="auto">
          <a:xfrm flipH="1">
            <a:off x="4800600" y="3293472"/>
            <a:ext cx="625160" cy="593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0" name="Group 29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1" name="Straight Connector 30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2590800" y="5105400"/>
              <a:ext cx="304800" cy="38100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38" name="Rectangle 37"/>
          <p:cNvSpPr/>
          <p:nvPr/>
        </p:nvSpPr>
        <p:spPr bwMode="auto">
          <a:xfrm>
            <a:off x="5257800" y="4038600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 rot="5400000">
            <a:off x="4381500" y="3162300"/>
            <a:ext cx="304800" cy="381000"/>
          </a:xfrm>
          <a:prstGeom prst="rect">
            <a:avLst/>
          </a:prstGeom>
          <a:solidFill>
            <a:srgbClr val="CCFFFF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53610" name="Shape 69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424242"/>
                </a:solidFill>
              </a:rPr>
              <a:t>Queueing Delay</a:t>
            </a:r>
            <a:endParaRPr lang="en-US" altLang="en-US" sz="4500" b="0" dirty="0">
              <a:solidFill>
                <a:srgbClr val="424242"/>
              </a:solidFill>
              <a:latin typeface="Calibri" charset="0"/>
            </a:endParaRPr>
          </a:p>
        </p:txBody>
      </p:sp>
      <p:sp>
        <p:nvSpPr>
          <p:cNvPr id="42" name="Shape 891"/>
          <p:cNvSpPr/>
          <p:nvPr/>
        </p:nvSpPr>
        <p:spPr>
          <a:xfrm>
            <a:off x="965200" y="224313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3" name="Shape 891"/>
          <p:cNvSpPr/>
          <p:nvPr/>
        </p:nvSpPr>
        <p:spPr>
          <a:xfrm>
            <a:off x="938213" y="5651500"/>
            <a:ext cx="357187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4" name="Shape 486"/>
          <p:cNvSpPr/>
          <p:nvPr/>
        </p:nvSpPr>
        <p:spPr>
          <a:xfrm>
            <a:off x="4271963" y="3984625"/>
            <a:ext cx="446087" cy="447675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48200" y="5486400"/>
            <a:ext cx="4267200" cy="584765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200" dirty="0">
                <a:solidFill>
                  <a:srgbClr val="FF0000"/>
                </a:solidFill>
                <a:latin typeface="+mn-lt"/>
                <a:ea typeface="ＭＳ Ｐゴシック" charset="0"/>
                <a:cs typeface="Calibri"/>
              </a:rPr>
              <a:t>Transient Overload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648200" y="6019800"/>
            <a:ext cx="4267200" cy="584765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200" dirty="0">
                <a:solidFill>
                  <a:srgbClr val="000000"/>
                </a:solidFill>
                <a:latin typeface="+mn-lt"/>
                <a:ea typeface="ＭＳ Ｐゴシック" charset="0"/>
                <a:cs typeface="Calibri"/>
              </a:rPr>
              <a:t>Not a rare event!</a:t>
            </a:r>
          </a:p>
        </p:txBody>
      </p:sp>
    </p:spTree>
    <p:extLst>
      <p:ext uri="{BB962C8B-B14F-4D97-AF65-F5344CB8AC3E}">
        <p14:creationId xmlns:p14="http://schemas.microsoft.com/office/powerpoint/2010/main" val="48650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625" name="Group 1"/>
          <p:cNvGrpSpPr>
            <a:grpSpLocks/>
          </p:cNvGrpSpPr>
          <p:nvPr/>
        </p:nvGrpSpPr>
        <p:grpSpPr bwMode="auto">
          <a:xfrm rot="1739168">
            <a:off x="1147763" y="3030538"/>
            <a:ext cx="3276600" cy="400050"/>
            <a:chOff x="2590800" y="5924235"/>
            <a:chExt cx="3276600" cy="400365"/>
          </a:xfrm>
        </p:grpSpPr>
        <p:cxnSp>
          <p:nvCxnSpPr>
            <p:cNvPr id="154643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644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Rectangle 27"/>
            <p:cNvSpPr/>
            <p:nvPr/>
          </p:nvSpPr>
          <p:spPr bwMode="auto">
            <a:xfrm>
              <a:off x="5151427" y="5924559"/>
              <a:ext cx="304800" cy="38130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4291868" y="5939680"/>
              <a:ext cx="304800" cy="379712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 rot="20179596">
            <a:off x="1081710" y="4908968"/>
            <a:ext cx="3276600" cy="381479"/>
            <a:chOff x="2590800" y="5105400"/>
            <a:chExt cx="3276600" cy="381479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3" name="Straight Connector 32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Rectangle 35"/>
            <p:cNvSpPr/>
            <p:nvPr/>
          </p:nvSpPr>
          <p:spPr bwMode="auto">
            <a:xfrm>
              <a:off x="4614812" y="5105879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54627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154640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641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642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9338" name="TextBox 9"/>
          <p:cNvSpPr txBox="1">
            <a:spLocks noChangeArrowheads="1"/>
          </p:cNvSpPr>
          <p:nvPr/>
        </p:nvSpPr>
        <p:spPr bwMode="auto">
          <a:xfrm>
            <a:off x="5425760" y="3124200"/>
            <a:ext cx="822640" cy="33854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Queue</a:t>
            </a:r>
          </a:p>
        </p:txBody>
      </p:sp>
      <p:cxnSp>
        <p:nvCxnSpPr>
          <p:cNvPr id="154629" name="Straight Arrow Connector 11"/>
          <p:cNvCxnSpPr>
            <a:cxnSpLocks noChangeShapeType="1"/>
            <a:stCxn id="99338" idx="1"/>
          </p:cNvCxnSpPr>
          <p:nvPr/>
        </p:nvCxnSpPr>
        <p:spPr bwMode="auto">
          <a:xfrm flipH="1">
            <a:off x="4800600" y="3293472"/>
            <a:ext cx="625160" cy="593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0" name="Group 29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1" name="Straight Connector 30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2590800" y="5105400"/>
              <a:ext cx="304800" cy="381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99341" name="Rectangle 37"/>
          <p:cNvSpPr>
            <a:spLocks noChangeArrowheads="1"/>
          </p:cNvSpPr>
          <p:nvPr/>
        </p:nvSpPr>
        <p:spPr bwMode="auto">
          <a:xfrm>
            <a:off x="5257800" y="4038600"/>
            <a:ext cx="3048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 rot="5400000">
            <a:off x="4381500" y="3467100"/>
            <a:ext cx="304800" cy="381000"/>
          </a:xfrm>
          <a:prstGeom prst="rect">
            <a:avLst/>
          </a:prstGeom>
          <a:solidFill>
            <a:srgbClr val="CCFFFF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562600" y="4038600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54634" name="Shape 69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424242"/>
                </a:solidFill>
              </a:rPr>
              <a:t>Queueing Delay</a:t>
            </a:r>
            <a:endParaRPr lang="en-US" altLang="en-US" sz="4500" b="0" dirty="0">
              <a:solidFill>
                <a:srgbClr val="424242"/>
              </a:solidFill>
              <a:latin typeface="Calibri" charset="0"/>
            </a:endParaRPr>
          </a:p>
        </p:txBody>
      </p:sp>
      <p:sp>
        <p:nvSpPr>
          <p:cNvPr id="42" name="Shape 891"/>
          <p:cNvSpPr/>
          <p:nvPr/>
        </p:nvSpPr>
        <p:spPr>
          <a:xfrm>
            <a:off x="965200" y="224313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3" name="Shape 891"/>
          <p:cNvSpPr/>
          <p:nvPr/>
        </p:nvSpPr>
        <p:spPr>
          <a:xfrm>
            <a:off x="938213" y="5651500"/>
            <a:ext cx="357187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4" name="Shape 486"/>
          <p:cNvSpPr/>
          <p:nvPr/>
        </p:nvSpPr>
        <p:spPr>
          <a:xfrm>
            <a:off x="4271963" y="3984625"/>
            <a:ext cx="446087" cy="447675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48200" y="5486400"/>
            <a:ext cx="4267200" cy="584765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200" dirty="0">
                <a:solidFill>
                  <a:srgbClr val="FF0000"/>
                </a:solidFill>
                <a:latin typeface="+mn-lt"/>
                <a:ea typeface="ＭＳ Ｐゴシック" charset="0"/>
                <a:cs typeface="Calibri"/>
              </a:rPr>
              <a:t>Transient Overload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648200" y="6019800"/>
            <a:ext cx="4267200" cy="584765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200" dirty="0">
                <a:solidFill>
                  <a:srgbClr val="000000"/>
                </a:solidFill>
                <a:latin typeface="+mn-lt"/>
                <a:ea typeface="ＭＳ Ｐゴシック" charset="0"/>
                <a:cs typeface="Calibri"/>
              </a:rPr>
              <a:t>Not a rare event!</a:t>
            </a:r>
          </a:p>
        </p:txBody>
      </p:sp>
    </p:spTree>
    <p:extLst>
      <p:ext uri="{BB962C8B-B14F-4D97-AF65-F5344CB8AC3E}">
        <p14:creationId xmlns:p14="http://schemas.microsoft.com/office/powerpoint/2010/main" val="115493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649" name="Group 1"/>
          <p:cNvGrpSpPr>
            <a:grpSpLocks/>
          </p:cNvGrpSpPr>
          <p:nvPr/>
        </p:nvGrpSpPr>
        <p:grpSpPr bwMode="auto">
          <a:xfrm rot="1739168">
            <a:off x="1147763" y="3030538"/>
            <a:ext cx="3276600" cy="400050"/>
            <a:chOff x="2590800" y="5925025"/>
            <a:chExt cx="3276600" cy="399575"/>
          </a:xfrm>
        </p:grpSpPr>
        <p:cxnSp>
          <p:nvCxnSpPr>
            <p:cNvPr id="155667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5668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Rectangle 27"/>
            <p:cNvSpPr/>
            <p:nvPr/>
          </p:nvSpPr>
          <p:spPr bwMode="auto">
            <a:xfrm>
              <a:off x="5420798" y="5926749"/>
              <a:ext cx="304800" cy="380548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4631956" y="5924575"/>
              <a:ext cx="304800" cy="380548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 rot="20179596">
            <a:off x="1077385" y="4888824"/>
            <a:ext cx="3276600" cy="402053"/>
            <a:chOff x="2590800" y="5084347"/>
            <a:chExt cx="3276600" cy="402053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3" name="Straight Connector 32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Rectangle 35"/>
            <p:cNvSpPr/>
            <p:nvPr/>
          </p:nvSpPr>
          <p:spPr bwMode="auto">
            <a:xfrm>
              <a:off x="4790655" y="5084347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55651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155664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5665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5666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0362" name="TextBox 9"/>
          <p:cNvSpPr txBox="1">
            <a:spLocks noChangeArrowheads="1"/>
          </p:cNvSpPr>
          <p:nvPr/>
        </p:nvSpPr>
        <p:spPr bwMode="auto">
          <a:xfrm>
            <a:off x="5425760" y="3124200"/>
            <a:ext cx="822640" cy="33854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Queue</a:t>
            </a:r>
          </a:p>
        </p:txBody>
      </p:sp>
      <p:cxnSp>
        <p:nvCxnSpPr>
          <p:cNvPr id="155653" name="Straight Arrow Connector 11"/>
          <p:cNvCxnSpPr>
            <a:cxnSpLocks noChangeShapeType="1"/>
            <a:stCxn id="100362" idx="1"/>
          </p:cNvCxnSpPr>
          <p:nvPr/>
        </p:nvCxnSpPr>
        <p:spPr bwMode="auto">
          <a:xfrm flipH="1">
            <a:off x="4800600" y="3293472"/>
            <a:ext cx="625160" cy="593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0" name="Group 29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1" name="Straight Connector 30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2590800" y="5105400"/>
              <a:ext cx="304800" cy="38100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00365" name="Rectangle 37"/>
          <p:cNvSpPr>
            <a:spLocks noChangeArrowheads="1"/>
          </p:cNvSpPr>
          <p:nvPr/>
        </p:nvSpPr>
        <p:spPr bwMode="auto">
          <a:xfrm>
            <a:off x="5257800" y="4038600"/>
            <a:ext cx="304800" cy="381000"/>
          </a:xfrm>
          <a:prstGeom prst="rect">
            <a:avLst/>
          </a:prstGeom>
          <a:solidFill>
            <a:srgbClr val="AD5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00366" name="Rectangle 36"/>
          <p:cNvSpPr>
            <a:spLocks noChangeArrowheads="1"/>
          </p:cNvSpPr>
          <p:nvPr/>
        </p:nvSpPr>
        <p:spPr bwMode="auto">
          <a:xfrm>
            <a:off x="5562600" y="4038600"/>
            <a:ext cx="3048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00367" name="Rectangle 41"/>
          <p:cNvSpPr>
            <a:spLocks noChangeArrowheads="1"/>
          </p:cNvSpPr>
          <p:nvPr/>
        </p:nvSpPr>
        <p:spPr bwMode="auto">
          <a:xfrm>
            <a:off x="5867400" y="4038600"/>
            <a:ext cx="304800" cy="381000"/>
          </a:xfrm>
          <a:prstGeom prst="rect">
            <a:avLst/>
          </a:prstGeom>
          <a:solidFill>
            <a:srgbClr val="AD5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55658" name="Shape 69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424242"/>
                </a:solidFill>
              </a:rPr>
              <a:t>Queueing Delay</a:t>
            </a:r>
            <a:endParaRPr lang="en-US" altLang="en-US" sz="4500" b="0" dirty="0">
              <a:solidFill>
                <a:srgbClr val="424242"/>
              </a:solidFill>
              <a:latin typeface="Calibri" charset="0"/>
            </a:endParaRPr>
          </a:p>
        </p:txBody>
      </p:sp>
      <p:sp>
        <p:nvSpPr>
          <p:cNvPr id="38" name="Shape 891"/>
          <p:cNvSpPr/>
          <p:nvPr/>
        </p:nvSpPr>
        <p:spPr>
          <a:xfrm>
            <a:off x="965200" y="224313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0" name="Shape 891"/>
          <p:cNvSpPr/>
          <p:nvPr/>
        </p:nvSpPr>
        <p:spPr>
          <a:xfrm>
            <a:off x="938213" y="5651500"/>
            <a:ext cx="357187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2" name="Shape 486"/>
          <p:cNvSpPr/>
          <p:nvPr/>
        </p:nvSpPr>
        <p:spPr>
          <a:xfrm>
            <a:off x="4271963" y="3984625"/>
            <a:ext cx="446087" cy="447675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48200" y="5486400"/>
            <a:ext cx="4267200" cy="584765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200" dirty="0">
                <a:solidFill>
                  <a:srgbClr val="FF0000"/>
                </a:solidFill>
                <a:latin typeface="+mn-lt"/>
                <a:ea typeface="ＭＳ Ｐゴシック" charset="0"/>
                <a:cs typeface="Calibri"/>
              </a:rPr>
              <a:t>Transient Overload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648200" y="6019800"/>
            <a:ext cx="4267200" cy="584765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200" dirty="0">
                <a:solidFill>
                  <a:srgbClr val="000000"/>
                </a:solidFill>
                <a:latin typeface="+mn-lt"/>
                <a:ea typeface="ＭＳ Ｐゴシック" charset="0"/>
                <a:cs typeface="Calibri"/>
              </a:rPr>
              <a:t>Not a rare event!</a:t>
            </a:r>
          </a:p>
        </p:txBody>
      </p:sp>
    </p:spTree>
    <p:extLst>
      <p:ext uri="{BB962C8B-B14F-4D97-AF65-F5344CB8AC3E}">
        <p14:creationId xmlns:p14="http://schemas.microsoft.com/office/powerpoint/2010/main" val="206673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73" name="Group 1"/>
          <p:cNvGrpSpPr>
            <a:grpSpLocks/>
          </p:cNvGrpSpPr>
          <p:nvPr/>
        </p:nvGrpSpPr>
        <p:grpSpPr bwMode="auto">
          <a:xfrm rot="1739168">
            <a:off x="1143000" y="3048000"/>
            <a:ext cx="3276600" cy="381000"/>
            <a:chOff x="2590800" y="5943600"/>
            <a:chExt cx="3276600" cy="381000"/>
          </a:xfrm>
        </p:grpSpPr>
        <p:cxnSp>
          <p:nvCxnSpPr>
            <p:cNvPr id="156697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698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2"/>
          <p:cNvGrpSpPr/>
          <p:nvPr/>
        </p:nvGrpSpPr>
        <p:grpSpPr>
          <a:xfrm rot="20179596">
            <a:off x="1081622" y="4908986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3" name="Straight Connector 32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6675" name="Group 38"/>
          <p:cNvGrpSpPr>
            <a:grpSpLocks/>
          </p:cNvGrpSpPr>
          <p:nvPr/>
        </p:nvGrpSpPr>
        <p:grpSpPr bwMode="auto">
          <a:xfrm>
            <a:off x="4953000" y="4022725"/>
            <a:ext cx="3276600" cy="396875"/>
            <a:chOff x="2590800" y="5927120"/>
            <a:chExt cx="3276600" cy="397480"/>
          </a:xfrm>
        </p:grpSpPr>
        <p:cxnSp>
          <p:nvCxnSpPr>
            <p:cNvPr id="156691" name="Straight Connector 39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692" name="Straight Connector 40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Rectangle 41"/>
            <p:cNvSpPr/>
            <p:nvPr/>
          </p:nvSpPr>
          <p:spPr bwMode="auto">
            <a:xfrm>
              <a:off x="5291138" y="5927120"/>
              <a:ext cx="304800" cy="381581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4648200" y="5941430"/>
              <a:ext cx="304800" cy="381581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4114800" y="5943019"/>
              <a:ext cx="304800" cy="381581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3200400" y="5943019"/>
              <a:ext cx="304800" cy="381581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49" name="Straight Connector 48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" name="Rectangle 50"/>
            <p:cNvSpPr/>
            <p:nvPr/>
          </p:nvSpPr>
          <p:spPr bwMode="auto">
            <a:xfrm>
              <a:off x="3657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5562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49530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56677" name="Group 34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156688" name="Straight Connector 4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689" name="Straight Connector 46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690" name="Straight Connector 54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1386" name="TextBox 55"/>
          <p:cNvSpPr txBox="1">
            <a:spLocks noChangeArrowheads="1"/>
          </p:cNvSpPr>
          <p:nvPr/>
        </p:nvSpPr>
        <p:spPr bwMode="auto">
          <a:xfrm>
            <a:off x="5425760" y="3124200"/>
            <a:ext cx="822640" cy="33854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Queue</a:t>
            </a:r>
          </a:p>
        </p:txBody>
      </p:sp>
      <p:cxnSp>
        <p:nvCxnSpPr>
          <p:cNvPr id="156679" name="Straight Arrow Connector 56"/>
          <p:cNvCxnSpPr>
            <a:cxnSpLocks noChangeShapeType="1"/>
            <a:stCxn id="101386" idx="1"/>
          </p:cNvCxnSpPr>
          <p:nvPr/>
        </p:nvCxnSpPr>
        <p:spPr bwMode="auto">
          <a:xfrm flipH="1">
            <a:off x="4800600" y="3293472"/>
            <a:ext cx="625160" cy="593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6680" name="Shape 69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424242"/>
                </a:solidFill>
              </a:rPr>
              <a:t>Queueing Delay</a:t>
            </a:r>
            <a:endParaRPr lang="en-US" altLang="en-US" sz="4500" b="0" dirty="0">
              <a:solidFill>
                <a:srgbClr val="424242"/>
              </a:solidFill>
              <a:latin typeface="Calibri" charset="0"/>
            </a:endParaRPr>
          </a:p>
        </p:txBody>
      </p:sp>
      <p:sp>
        <p:nvSpPr>
          <p:cNvPr id="37" name="Shape 891"/>
          <p:cNvSpPr/>
          <p:nvPr/>
        </p:nvSpPr>
        <p:spPr>
          <a:xfrm>
            <a:off x="965200" y="224313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8" name="Shape 891"/>
          <p:cNvSpPr/>
          <p:nvPr/>
        </p:nvSpPr>
        <p:spPr>
          <a:xfrm>
            <a:off x="938213" y="5651500"/>
            <a:ext cx="357187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9" name="Shape 486"/>
          <p:cNvSpPr/>
          <p:nvPr/>
        </p:nvSpPr>
        <p:spPr>
          <a:xfrm>
            <a:off x="4271963" y="3984625"/>
            <a:ext cx="446087" cy="447675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48200" y="5486400"/>
            <a:ext cx="4267200" cy="568325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solidFill>
                  <a:srgbClr val="FF0000"/>
                </a:solidFill>
                <a:latin typeface="Calibri"/>
                <a:ea typeface="ＭＳ Ｐゴシック" charset="0"/>
                <a:cs typeface="Calibri"/>
              </a:rPr>
              <a:t>Transient Overload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648200" y="6019800"/>
            <a:ext cx="4267200" cy="568325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solidFill>
                  <a:srgbClr val="000000"/>
                </a:solidFill>
                <a:latin typeface="Calibri"/>
                <a:ea typeface="ＭＳ Ｐゴシック" charset="0"/>
                <a:cs typeface="Calibri"/>
              </a:rPr>
              <a:t>Not a rare event!</a:t>
            </a:r>
          </a:p>
        </p:txBody>
      </p:sp>
      <p:sp>
        <p:nvSpPr>
          <p:cNvPr id="63" name="Rounded Rectangle 62"/>
          <p:cNvSpPr/>
          <p:nvPr/>
        </p:nvSpPr>
        <p:spPr bwMode="auto">
          <a:xfrm>
            <a:off x="381000" y="5600699"/>
            <a:ext cx="8486775" cy="86349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80008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81000" y="5800725"/>
            <a:ext cx="8637588" cy="461655"/>
          </a:xfrm>
          <a:prstGeom prst="rect">
            <a:avLst/>
          </a:prstGeom>
          <a:noFill/>
        </p:spPr>
        <p:txBody>
          <a:bodyPr wrap="square"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2400" b="0" dirty="0">
                <a:solidFill>
                  <a:srgbClr val="800080"/>
                </a:solidFill>
                <a:latin typeface="+mn-lt"/>
                <a:ea typeface="ＭＳ Ｐゴシック" charset="0"/>
                <a:cs typeface="Calibri"/>
              </a:rPr>
              <a:t>Queues absorb transient bursts but introduce </a:t>
            </a:r>
            <a:r>
              <a:rPr lang="en-US" sz="2400" b="0" dirty="0" smtClean="0">
                <a:solidFill>
                  <a:srgbClr val="800080"/>
                </a:solidFill>
                <a:latin typeface="+mn-lt"/>
                <a:ea typeface="ＭＳ Ｐゴシック" charset="0"/>
                <a:cs typeface="Calibri"/>
              </a:rPr>
              <a:t>queueing </a:t>
            </a:r>
            <a:r>
              <a:rPr lang="en-US" sz="2400" b="0" dirty="0">
                <a:solidFill>
                  <a:srgbClr val="800080"/>
                </a:solidFill>
                <a:latin typeface="+mn-lt"/>
                <a:ea typeface="ＭＳ Ｐゴシック" charset="0"/>
                <a:cs typeface="Calibri"/>
              </a:rPr>
              <a:t>delay</a:t>
            </a:r>
          </a:p>
        </p:txBody>
      </p:sp>
    </p:spTree>
    <p:extLst>
      <p:ext uri="{BB962C8B-B14F-4D97-AF65-F5344CB8AC3E}">
        <p14:creationId xmlns:p14="http://schemas.microsoft.com/office/powerpoint/2010/main" val="13253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438400" y="5486400"/>
            <a:ext cx="6705600" cy="590550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200" dirty="0">
                <a:solidFill>
                  <a:srgbClr val="FF0000"/>
                </a:solidFill>
                <a:latin typeface="+mn-lt"/>
                <a:ea typeface="ＭＳ Ｐゴシック" charset="0"/>
                <a:cs typeface="Calibri"/>
              </a:rPr>
              <a:t>What about persistent overload?</a:t>
            </a:r>
          </a:p>
        </p:txBody>
      </p:sp>
      <p:grpSp>
        <p:nvGrpSpPr>
          <p:cNvPr id="157698" name="Group 4"/>
          <p:cNvGrpSpPr>
            <a:grpSpLocks/>
          </p:cNvGrpSpPr>
          <p:nvPr/>
        </p:nvGrpSpPr>
        <p:grpSpPr bwMode="auto">
          <a:xfrm rot="1693316">
            <a:off x="1144588" y="3032125"/>
            <a:ext cx="3276600" cy="407988"/>
            <a:chOff x="1146992" y="3032552"/>
            <a:chExt cx="3276600" cy="408682"/>
          </a:xfrm>
        </p:grpSpPr>
        <p:grpSp>
          <p:nvGrpSpPr>
            <p:cNvPr id="157730" name="Group 1"/>
            <p:cNvGrpSpPr>
              <a:grpSpLocks/>
            </p:cNvGrpSpPr>
            <p:nvPr/>
          </p:nvGrpSpPr>
          <p:grpSpPr bwMode="auto">
            <a:xfrm>
              <a:off x="1146992" y="3032552"/>
              <a:ext cx="3276600" cy="397480"/>
              <a:chOff x="2590800" y="5927120"/>
              <a:chExt cx="3276600" cy="397480"/>
            </a:xfrm>
          </p:grpSpPr>
          <p:cxnSp>
            <p:nvCxnSpPr>
              <p:cNvPr id="157735" name="Straight Connector 16"/>
              <p:cNvCxnSpPr>
                <a:cxnSpLocks noChangeShapeType="1"/>
              </p:cNvCxnSpPr>
              <p:nvPr/>
            </p:nvCxnSpPr>
            <p:spPr bwMode="auto">
              <a:xfrm>
                <a:off x="2590800" y="5943600"/>
                <a:ext cx="3276600" cy="0"/>
              </a:xfrm>
              <a:prstGeom prst="line">
                <a:avLst/>
              </a:prstGeom>
              <a:noFill/>
              <a:ln w="28575">
                <a:solidFill>
                  <a:srgbClr val="00009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7736" name="Straight Connector 17"/>
              <p:cNvCxnSpPr>
                <a:cxnSpLocks noChangeShapeType="1"/>
              </p:cNvCxnSpPr>
              <p:nvPr/>
            </p:nvCxnSpPr>
            <p:spPr bwMode="auto">
              <a:xfrm>
                <a:off x="2590800" y="6324600"/>
                <a:ext cx="3276600" cy="0"/>
              </a:xfrm>
              <a:prstGeom prst="line">
                <a:avLst/>
              </a:prstGeom>
              <a:noFill/>
              <a:ln w="28575">
                <a:solidFill>
                  <a:srgbClr val="00009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9" name="Rectangle 28"/>
              <p:cNvSpPr/>
              <p:nvPr/>
            </p:nvSpPr>
            <p:spPr bwMode="auto">
              <a:xfrm>
                <a:off x="5144117" y="5925360"/>
                <a:ext cx="304800" cy="381648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r" defTabSz="914306">
                  <a:defRPr/>
                </a:pPr>
                <a:endParaRPr lang="en-US" sz="1969">
                  <a:solidFill>
                    <a:srgbClr val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4803586" y="5938784"/>
                <a:ext cx="304800" cy="381648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r" defTabSz="914306">
                  <a:defRPr/>
                </a:pPr>
                <a:endParaRPr lang="en-US" sz="1969">
                  <a:solidFill>
                    <a:srgbClr val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3875369" y="5941490"/>
                <a:ext cx="304800" cy="381648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r" defTabSz="914306">
                  <a:defRPr/>
                </a:pPr>
                <a:endParaRPr lang="en-US" sz="1969">
                  <a:solidFill>
                    <a:srgbClr val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 bwMode="auto">
              <a:xfrm>
                <a:off x="2886353" y="5940894"/>
                <a:ext cx="304800" cy="383239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r" defTabSz="914306">
                  <a:defRPr/>
                </a:pPr>
                <a:endParaRPr lang="en-US" sz="1969">
                  <a:solidFill>
                    <a:srgbClr val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5" name="Rectangle 34"/>
            <p:cNvSpPr/>
            <p:nvPr/>
          </p:nvSpPr>
          <p:spPr bwMode="auto">
            <a:xfrm>
              <a:off x="1747902" y="3046183"/>
              <a:ext cx="304800" cy="380057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2072537" y="3059460"/>
              <a:ext cx="304800" cy="381648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2740193" y="3048735"/>
              <a:ext cx="304800" cy="380058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3040603" y="3047857"/>
              <a:ext cx="304800" cy="380057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 rot="20033246">
            <a:off x="1139454" y="4921530"/>
            <a:ext cx="3276600" cy="397480"/>
            <a:chOff x="1146992" y="3032552"/>
            <a:chExt cx="3276600" cy="397480"/>
          </a:xfrm>
          <a:solidFill>
            <a:schemeClr val="tx2">
              <a:lumMod val="40000"/>
              <a:lumOff val="60000"/>
            </a:schemeClr>
          </a:solidFill>
        </p:grpSpPr>
        <p:grpSp>
          <p:nvGrpSpPr>
            <p:cNvPr id="57" name="Group 56"/>
            <p:cNvGrpSpPr/>
            <p:nvPr/>
          </p:nvGrpSpPr>
          <p:grpSpPr>
            <a:xfrm>
              <a:off x="1146992" y="3032552"/>
              <a:ext cx="3276600" cy="397480"/>
              <a:chOff x="2590800" y="5927120"/>
              <a:chExt cx="3276600" cy="397480"/>
            </a:xfrm>
            <a:grpFill/>
          </p:grpSpPr>
          <p:cxnSp>
            <p:nvCxnSpPr>
              <p:cNvPr id="62" name="Straight Connector 61"/>
              <p:cNvCxnSpPr/>
              <p:nvPr/>
            </p:nvCxnSpPr>
            <p:spPr bwMode="auto">
              <a:xfrm>
                <a:off x="2590800" y="5943600"/>
                <a:ext cx="3276600" cy="0"/>
              </a:xfrm>
              <a:prstGeom prst="line">
                <a:avLst/>
              </a:prstGeom>
              <a:grpFill/>
              <a:ln w="285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3" name="Straight Connector 62"/>
              <p:cNvCxnSpPr/>
              <p:nvPr/>
            </p:nvCxnSpPr>
            <p:spPr bwMode="auto">
              <a:xfrm>
                <a:off x="2590800" y="6324600"/>
                <a:ext cx="3276600" cy="0"/>
              </a:xfrm>
              <a:prstGeom prst="line">
                <a:avLst/>
              </a:prstGeom>
              <a:grpFill/>
              <a:ln w="285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4" name="Rectangle 63"/>
              <p:cNvSpPr/>
              <p:nvPr/>
            </p:nvSpPr>
            <p:spPr bwMode="auto">
              <a:xfrm>
                <a:off x="5153070" y="5927120"/>
                <a:ext cx="304800" cy="3810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r" defTabSz="914306">
                  <a:defRPr/>
                </a:pPr>
                <a:endParaRPr lang="en-US" sz="1969">
                  <a:solidFill>
                    <a:srgbClr val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 bwMode="auto">
              <a:xfrm>
                <a:off x="4812598" y="5941516"/>
                <a:ext cx="304800" cy="3810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r" defTabSz="914306">
                  <a:defRPr/>
                </a:pPr>
                <a:endParaRPr lang="en-US" sz="1969">
                  <a:solidFill>
                    <a:srgbClr val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 bwMode="auto">
              <a:xfrm>
                <a:off x="3886200" y="5943600"/>
                <a:ext cx="304800" cy="3810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r" defTabSz="914306">
                  <a:defRPr/>
                </a:pPr>
                <a:endParaRPr lang="en-US" sz="1969">
                  <a:solidFill>
                    <a:srgbClr val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 bwMode="auto">
              <a:xfrm>
                <a:off x="2895600" y="5943600"/>
                <a:ext cx="304800" cy="3810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r" defTabSz="914306">
                  <a:defRPr/>
                </a:pPr>
                <a:endParaRPr lang="en-US" sz="1969">
                  <a:solidFill>
                    <a:srgbClr val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8" name="Rectangle 57"/>
            <p:cNvSpPr/>
            <p:nvPr/>
          </p:nvSpPr>
          <p:spPr bwMode="auto">
            <a:xfrm>
              <a:off x="1822011" y="3040457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76980" y="3044727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743200" y="30480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3048000" y="30480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69" name="Rectangle 68"/>
          <p:cNvSpPr/>
          <p:nvPr/>
        </p:nvSpPr>
        <p:spPr bwMode="auto">
          <a:xfrm rot="1693316">
            <a:off x="1376363" y="2389188"/>
            <a:ext cx="304800" cy="381000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 rot="20033246">
            <a:off x="1303338" y="5591175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4343400" y="2895600"/>
            <a:ext cx="3886200" cy="1524000"/>
            <a:chOff x="4343400" y="2895600"/>
            <a:chExt cx="3886200" cy="1524000"/>
          </a:xfrm>
        </p:grpSpPr>
        <p:grpSp>
          <p:nvGrpSpPr>
            <p:cNvPr id="157711" name="Group 38"/>
            <p:cNvGrpSpPr>
              <a:grpSpLocks/>
            </p:cNvGrpSpPr>
            <p:nvPr/>
          </p:nvGrpSpPr>
          <p:grpSpPr bwMode="auto">
            <a:xfrm>
              <a:off x="4920291" y="4022120"/>
              <a:ext cx="3276600" cy="397480"/>
              <a:chOff x="2590800" y="5927120"/>
              <a:chExt cx="3276600" cy="397480"/>
            </a:xfrm>
          </p:grpSpPr>
          <p:cxnSp>
            <p:nvCxnSpPr>
              <p:cNvPr id="157724" name="Straight Connector 39"/>
              <p:cNvCxnSpPr>
                <a:cxnSpLocks noChangeShapeType="1"/>
              </p:cNvCxnSpPr>
              <p:nvPr/>
            </p:nvCxnSpPr>
            <p:spPr bwMode="auto">
              <a:xfrm>
                <a:off x="2590800" y="5943600"/>
                <a:ext cx="3276600" cy="0"/>
              </a:xfrm>
              <a:prstGeom prst="line">
                <a:avLst/>
              </a:prstGeom>
              <a:noFill/>
              <a:ln w="28575">
                <a:solidFill>
                  <a:srgbClr val="00009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7725" name="Straight Connector 40"/>
              <p:cNvCxnSpPr>
                <a:cxnSpLocks noChangeShapeType="1"/>
              </p:cNvCxnSpPr>
              <p:nvPr/>
            </p:nvCxnSpPr>
            <p:spPr bwMode="auto">
              <a:xfrm>
                <a:off x="2590800" y="6324600"/>
                <a:ext cx="3276600" cy="0"/>
              </a:xfrm>
              <a:prstGeom prst="line">
                <a:avLst/>
              </a:prstGeom>
              <a:noFill/>
              <a:ln w="28575">
                <a:solidFill>
                  <a:srgbClr val="00009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2" name="Rectangle 41"/>
              <p:cNvSpPr/>
              <p:nvPr/>
            </p:nvSpPr>
            <p:spPr bwMode="auto">
              <a:xfrm>
                <a:off x="5290509" y="5927725"/>
                <a:ext cx="304800" cy="381000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r" defTabSz="914306">
                  <a:defRPr/>
                </a:pPr>
                <a:endParaRPr lang="en-US" sz="1969">
                  <a:solidFill>
                    <a:srgbClr val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4985709" y="5942013"/>
                <a:ext cx="304800" cy="381000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r" defTabSz="914306">
                  <a:defRPr/>
                </a:pPr>
                <a:endParaRPr lang="en-US" sz="1969">
                  <a:solidFill>
                    <a:srgbClr val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3885572" y="5943600"/>
                <a:ext cx="304800" cy="381000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r" defTabSz="914306">
                  <a:defRPr/>
                </a:pPr>
                <a:endParaRPr lang="en-US" sz="1969">
                  <a:solidFill>
                    <a:srgbClr val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2894972" y="5943600"/>
                <a:ext cx="304800" cy="381000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r" defTabSz="914306">
                  <a:defRPr/>
                </a:pPr>
                <a:endParaRPr lang="en-US" sz="1969">
                  <a:solidFill>
                    <a:srgbClr val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4953000" y="4038600"/>
              <a:ext cx="3276600" cy="381000"/>
              <a:chOff x="2590800" y="5105400"/>
              <a:chExt cx="3276600" cy="381000"/>
            </a:xfrm>
            <a:solidFill>
              <a:schemeClr val="tx2">
                <a:lumMod val="40000"/>
                <a:lumOff val="60000"/>
              </a:schemeClr>
            </a:solidFill>
          </p:grpSpPr>
          <p:cxnSp>
            <p:nvCxnSpPr>
              <p:cNvPr id="49" name="Straight Connector 48"/>
              <p:cNvCxnSpPr/>
              <p:nvPr/>
            </p:nvCxnSpPr>
            <p:spPr bwMode="auto">
              <a:xfrm>
                <a:off x="2590800" y="5105400"/>
                <a:ext cx="3276600" cy="0"/>
              </a:xfrm>
              <a:prstGeom prst="line">
                <a:avLst/>
              </a:prstGeom>
              <a:grpFill/>
              <a:ln w="285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" name="Straight Connector 49"/>
              <p:cNvCxnSpPr/>
              <p:nvPr/>
            </p:nvCxnSpPr>
            <p:spPr bwMode="auto">
              <a:xfrm>
                <a:off x="2590800" y="5486400"/>
                <a:ext cx="3276600" cy="0"/>
              </a:xfrm>
              <a:prstGeom prst="line">
                <a:avLst/>
              </a:prstGeom>
              <a:grpFill/>
              <a:ln w="285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51" name="Rectangle 50"/>
              <p:cNvSpPr/>
              <p:nvPr/>
            </p:nvSpPr>
            <p:spPr bwMode="auto">
              <a:xfrm>
                <a:off x="3200400" y="5105400"/>
                <a:ext cx="304800" cy="3810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r" defTabSz="914306">
                  <a:defRPr/>
                </a:pPr>
                <a:endParaRPr lang="en-US" sz="1969">
                  <a:solidFill>
                    <a:srgbClr val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5562600" y="5105400"/>
                <a:ext cx="304800" cy="3810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r" defTabSz="914306">
                  <a:defRPr/>
                </a:pPr>
                <a:endParaRPr lang="en-US" sz="1969">
                  <a:solidFill>
                    <a:srgbClr val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4343400" y="5105400"/>
                <a:ext cx="304800" cy="3810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r" defTabSz="914306">
                  <a:defRPr/>
                </a:pPr>
                <a:endParaRPr lang="en-US" sz="1969">
                  <a:solidFill>
                    <a:srgbClr val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2" name="Rectangle 71"/>
            <p:cNvSpPr/>
            <p:nvPr/>
          </p:nvSpPr>
          <p:spPr bwMode="auto">
            <a:xfrm>
              <a:off x="7010400" y="4038600"/>
              <a:ext cx="304800" cy="381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6477000" y="4038600"/>
              <a:ext cx="228600" cy="38100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5867400" y="4038600"/>
              <a:ext cx="304800" cy="381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4876800" y="4038600"/>
              <a:ext cx="304800" cy="381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 rot="5400000">
              <a:off x="4381500" y="3467100"/>
              <a:ext cx="304800" cy="381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57718" name="Group 80"/>
            <p:cNvGrpSpPr>
              <a:grpSpLocks/>
            </p:cNvGrpSpPr>
            <p:nvPr/>
          </p:nvGrpSpPr>
          <p:grpSpPr bwMode="auto">
            <a:xfrm>
              <a:off x="4343400" y="2971800"/>
              <a:ext cx="381000" cy="838200"/>
              <a:chOff x="6096000" y="3962400"/>
              <a:chExt cx="381000" cy="838200"/>
            </a:xfrm>
          </p:grpSpPr>
          <p:cxnSp>
            <p:nvCxnSpPr>
              <p:cNvPr id="157721" name="Straight Connector 81"/>
              <p:cNvCxnSpPr>
                <a:cxnSpLocks noChangeShapeType="1"/>
              </p:cNvCxnSpPr>
              <p:nvPr/>
            </p:nvCxnSpPr>
            <p:spPr bwMode="auto">
              <a:xfrm>
                <a:off x="6096000" y="3962400"/>
                <a:ext cx="0" cy="838200"/>
              </a:xfrm>
              <a:prstGeom prst="line">
                <a:avLst/>
              </a:prstGeom>
              <a:noFill/>
              <a:ln w="28575">
                <a:solidFill>
                  <a:srgbClr val="00009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7722" name="Straight Connector 82"/>
              <p:cNvCxnSpPr>
                <a:cxnSpLocks noChangeShapeType="1"/>
              </p:cNvCxnSpPr>
              <p:nvPr/>
            </p:nvCxnSpPr>
            <p:spPr bwMode="auto">
              <a:xfrm>
                <a:off x="6477000" y="3962400"/>
                <a:ext cx="0" cy="838200"/>
              </a:xfrm>
              <a:prstGeom prst="line">
                <a:avLst/>
              </a:prstGeom>
              <a:noFill/>
              <a:ln w="28575">
                <a:solidFill>
                  <a:srgbClr val="00009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7723" name="Straight Connector 83"/>
              <p:cNvCxnSpPr>
                <a:cxnSpLocks noChangeShapeType="1"/>
              </p:cNvCxnSpPr>
              <p:nvPr/>
            </p:nvCxnSpPr>
            <p:spPr bwMode="auto">
              <a:xfrm>
                <a:off x="6096000" y="4800600"/>
                <a:ext cx="381000" cy="0"/>
              </a:xfrm>
              <a:prstGeom prst="line">
                <a:avLst/>
              </a:prstGeom>
              <a:noFill/>
              <a:ln w="28575">
                <a:solidFill>
                  <a:srgbClr val="00009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85" name="Rectangle 84"/>
            <p:cNvSpPr/>
            <p:nvPr/>
          </p:nvSpPr>
          <p:spPr bwMode="auto">
            <a:xfrm rot="5400000">
              <a:off x="4381500" y="3162300"/>
              <a:ext cx="304800" cy="381000"/>
            </a:xfrm>
            <a:prstGeom prst="rect">
              <a:avLst/>
            </a:prstGeom>
            <a:solidFill>
              <a:srgbClr val="CCFFFF"/>
            </a:solidFill>
            <a:ln w="635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" name="Rectangle 91"/>
            <p:cNvSpPr/>
            <p:nvPr/>
          </p:nvSpPr>
          <p:spPr bwMode="auto">
            <a:xfrm rot="5400000">
              <a:off x="4381500" y="2857500"/>
              <a:ext cx="304800" cy="381000"/>
            </a:xfrm>
            <a:prstGeom prst="rect">
              <a:avLst/>
            </a:prstGeom>
            <a:solidFill>
              <a:srgbClr val="CCFFFF"/>
            </a:solidFill>
            <a:ln w="635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93" name="Rectangle 92"/>
          <p:cNvSpPr/>
          <p:nvPr/>
        </p:nvSpPr>
        <p:spPr bwMode="auto">
          <a:xfrm rot="20033246">
            <a:off x="3894138" y="4295775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94" name="Rectangle 93"/>
          <p:cNvSpPr/>
          <p:nvPr/>
        </p:nvSpPr>
        <p:spPr bwMode="auto">
          <a:xfrm rot="1693316">
            <a:off x="3805238" y="3684588"/>
            <a:ext cx="304800" cy="381000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&quot;No&quot; Symbol 5"/>
          <p:cNvSpPr/>
          <p:nvPr/>
        </p:nvSpPr>
        <p:spPr bwMode="auto">
          <a:xfrm>
            <a:off x="4267200" y="2590800"/>
            <a:ext cx="457200" cy="457200"/>
          </a:xfrm>
          <a:prstGeom prst="noSmoking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967119" y="6067512"/>
            <a:ext cx="7239000" cy="584765"/>
          </a:xfrm>
          <a:prstGeom prst="rect">
            <a:avLst/>
          </a:prstGeom>
          <a:noFill/>
        </p:spPr>
        <p:txBody>
          <a:bodyPr wrap="square"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200" dirty="0">
                <a:solidFill>
                  <a:srgbClr val="000000"/>
                </a:solidFill>
                <a:latin typeface="+mn-lt"/>
                <a:ea typeface="ＭＳ Ｐゴシック" charset="0"/>
                <a:cs typeface="Calibri"/>
              </a:rPr>
              <a:t>Will eventually drop packets (“loss”)</a:t>
            </a:r>
          </a:p>
        </p:txBody>
      </p:sp>
      <p:sp>
        <p:nvSpPr>
          <p:cNvPr id="157707" name="Shape 69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424242"/>
                </a:solidFill>
              </a:rPr>
              <a:t>Queueing Delay</a:t>
            </a:r>
            <a:endParaRPr lang="en-US" altLang="en-US" sz="4500" b="0" dirty="0">
              <a:solidFill>
                <a:srgbClr val="424242"/>
              </a:solidFill>
              <a:latin typeface="Calibri" charset="0"/>
            </a:endParaRPr>
          </a:p>
        </p:txBody>
      </p:sp>
      <p:sp>
        <p:nvSpPr>
          <p:cNvPr id="71" name="Shape 891"/>
          <p:cNvSpPr/>
          <p:nvPr/>
        </p:nvSpPr>
        <p:spPr>
          <a:xfrm>
            <a:off x="965200" y="224313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6" name="Shape 891"/>
          <p:cNvSpPr/>
          <p:nvPr/>
        </p:nvSpPr>
        <p:spPr>
          <a:xfrm>
            <a:off x="938213" y="5651500"/>
            <a:ext cx="357187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7" name="Shape 486"/>
          <p:cNvSpPr/>
          <p:nvPr/>
        </p:nvSpPr>
        <p:spPr>
          <a:xfrm>
            <a:off x="4271963" y="3984625"/>
            <a:ext cx="446087" cy="447675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848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95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More packet animations….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7D9B67-AD95-4B46-A0DA-F2AED6E84BCE}" type="slidenum">
              <a:rPr lang="en-US" altLang="en-US" smtClean="0"/>
              <a:pPr>
                <a:defRPr/>
              </a:pPr>
              <a:t>86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143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1"/>
          <p:cNvGrpSpPr>
            <a:grpSpLocks/>
          </p:cNvGrpSpPr>
          <p:nvPr/>
        </p:nvGrpSpPr>
        <p:grpSpPr bwMode="auto">
          <a:xfrm>
            <a:off x="3200400" y="2667000"/>
            <a:ext cx="2286000" cy="762000"/>
            <a:chOff x="2016" y="1680"/>
            <a:chExt cx="1440" cy="480"/>
          </a:xfrm>
        </p:grpSpPr>
        <p:sp>
          <p:nvSpPr>
            <p:cNvPr id="8" name="Freeform 4"/>
            <p:cNvSpPr>
              <a:spLocks/>
            </p:cNvSpPr>
            <p:nvPr/>
          </p:nvSpPr>
          <p:spPr bwMode="auto">
            <a:xfrm>
              <a:off x="2016" y="1680"/>
              <a:ext cx="1056" cy="480"/>
            </a:xfrm>
            <a:custGeom>
              <a:avLst/>
              <a:gdLst>
                <a:gd name="T0" fmla="*/ 0 w 1056"/>
                <a:gd name="T1" fmla="*/ 0 h 480"/>
                <a:gd name="T2" fmla="*/ 1056 w 1056"/>
                <a:gd name="T3" fmla="*/ 0 h 480"/>
                <a:gd name="T4" fmla="*/ 1056 w 1056"/>
                <a:gd name="T5" fmla="*/ 480 h 480"/>
                <a:gd name="T6" fmla="*/ 0 w 1056"/>
                <a:gd name="T7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6" h="480">
                  <a:moveTo>
                    <a:pt x="0" y="0"/>
                  </a:moveTo>
                  <a:lnTo>
                    <a:pt x="1056" y="0"/>
                  </a:lnTo>
                  <a:lnTo>
                    <a:pt x="1056" y="480"/>
                  </a:lnTo>
                  <a:lnTo>
                    <a:pt x="0" y="480"/>
                  </a:lnTo>
                </a:path>
              </a:pathLst>
            </a:custGeom>
            <a:solidFill>
              <a:schemeClr val="bg1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3072" y="1728"/>
              <a:ext cx="384" cy="3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Lifecycle of Packets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5486400" y="3048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191185" y="3597275"/>
            <a:ext cx="199041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 smtClean="0">
                <a:latin typeface="Times New Roman" charset="0"/>
              </a:rPr>
              <a:t>Excess Packets </a:t>
            </a:r>
          </a:p>
          <a:p>
            <a:r>
              <a:rPr lang="en-US" i="1" dirty="0" smtClean="0">
                <a:latin typeface="Times New Roman" charset="0"/>
              </a:rPr>
              <a:t>Stored in Buffer</a:t>
            </a:r>
            <a:endParaRPr lang="en-US" i="1" dirty="0">
              <a:latin typeface="Times New Roman" charset="0"/>
            </a:endParaRP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369658" y="3124200"/>
            <a:ext cx="193531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i="1" dirty="0" smtClean="0">
                <a:latin typeface="Times New Roman" charset="0"/>
              </a:rPr>
              <a:t>Packet Arriving </a:t>
            </a:r>
          </a:p>
          <a:p>
            <a:pPr algn="ctr"/>
            <a:r>
              <a:rPr lang="en-US" i="1" dirty="0" smtClean="0">
                <a:latin typeface="Times New Roman" charset="0"/>
              </a:rPr>
              <a:t>at Switch</a:t>
            </a:r>
            <a:endParaRPr lang="en-US" i="1" dirty="0">
              <a:latin typeface="Times New Roman" charset="0"/>
            </a:endParaRP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5334000" y="3200400"/>
            <a:ext cx="160782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i="1" dirty="0" smtClean="0">
                <a:latin typeface="Times New Roman" charset="0"/>
              </a:rPr>
              <a:t>Packet</a:t>
            </a:r>
          </a:p>
          <a:p>
            <a:pPr algn="ctr"/>
            <a:r>
              <a:rPr lang="en-US" i="1" dirty="0" smtClean="0">
                <a:latin typeface="Times New Roman" charset="0"/>
              </a:rPr>
              <a:t>Being</a:t>
            </a:r>
          </a:p>
          <a:p>
            <a:pPr algn="ctr"/>
            <a:r>
              <a:rPr lang="en-US" i="1" dirty="0" smtClean="0">
                <a:latin typeface="Times New Roman" charset="0"/>
              </a:rPr>
              <a:t> Transmitted</a:t>
            </a:r>
            <a:endParaRPr lang="en-US" i="1" dirty="0">
              <a:latin typeface="Times New Roman" charset="0"/>
            </a:endParaRPr>
          </a:p>
        </p:txBody>
      </p:sp>
      <p:sp>
        <p:nvSpPr>
          <p:cNvPr id="44" name="Oval 43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Oval 15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Oval 29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3104674" y="2819400"/>
            <a:ext cx="17404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 smtClean="0">
                <a:latin typeface="Times New Roman" charset="0"/>
              </a:rPr>
              <a:t>Packet Buffer</a:t>
            </a:r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5783697" y="2571690"/>
            <a:ext cx="76950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 smtClean="0">
                <a:latin typeface="Times New Roman" charset="0"/>
              </a:rPr>
              <a:t>Link</a:t>
            </a: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4038600" y="1295400"/>
            <a:ext cx="223487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 smtClean="0">
                <a:latin typeface="Times New Roman" charset="0"/>
              </a:rPr>
              <a:t>Packet Currently </a:t>
            </a:r>
          </a:p>
          <a:p>
            <a:r>
              <a:rPr lang="en-US" i="1" dirty="0" smtClean="0">
                <a:latin typeface="Times New Roman" charset="0"/>
              </a:rPr>
              <a:t>Being Transmitted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5156038" y="1981200"/>
            <a:ext cx="25562" cy="6096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18073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0997E-6 -1.6215E-8 L 0.61722 0.0004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61" y="2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722 0.00046 L 1.15074 0.00046 " pathEditMode="relative" ptsTypes="AA">
                                      <p:cBhvr>
                                        <p:cTn id="2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0997E-6 -1.6215E-8 L 0.61722 0.0004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6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48148E-6 L 0.55035 0.00046 " pathEditMode="fixed" rAng="0" ptsTypes="AA">
                                      <p:cBhvr>
                                        <p:cTn id="3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1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722 0.00046 L 1.15074 0.00046 " pathEditMode="relative" ptsTypes="AA">
                                      <p:cBhvr>
                                        <p:cTn id="4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035 0.00046 L 0.61702 0.0004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722 0.00046 L 1.15074 0.00046 " pathEditMode="relative" ptsTypes="AA">
                                      <p:cBhvr>
                                        <p:cTn id="5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5" grpId="0"/>
      <p:bldP spid="15" grpId="1"/>
      <p:bldP spid="19" grpId="0"/>
      <p:bldP spid="19" grpId="1"/>
      <p:bldP spid="44" grpId="0" animBg="1"/>
      <p:bldP spid="44" grpId="1" animBg="1"/>
      <p:bldP spid="44" grpId="2" animBg="1"/>
      <p:bldP spid="20" grpId="0" animBg="1"/>
      <p:bldP spid="20" grpId="1" animBg="1"/>
      <p:bldP spid="30" grpId="0" animBg="1"/>
      <p:bldP spid="30" grpId="1" animBg="1"/>
      <p:bldP spid="21" grpId="0"/>
      <p:bldP spid="21" grpId="1"/>
      <p:bldP spid="21" grpId="2"/>
      <p:bldP spid="22" grpId="0"/>
      <p:bldP spid="22" grpId="1"/>
      <p:bldP spid="22" grpId="2"/>
      <p:bldP spid="23" grpId="0"/>
      <p:bldP spid="23" grpId="1"/>
      <p:bldP spid="23" grpId="2"/>
      <p:bldP spid="23" grpId="3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1"/>
          <p:cNvGrpSpPr>
            <a:grpSpLocks/>
          </p:cNvGrpSpPr>
          <p:nvPr/>
        </p:nvGrpSpPr>
        <p:grpSpPr bwMode="auto">
          <a:xfrm>
            <a:off x="3200400" y="2667000"/>
            <a:ext cx="2286000" cy="762000"/>
            <a:chOff x="2016" y="1680"/>
            <a:chExt cx="1440" cy="480"/>
          </a:xfrm>
        </p:grpSpPr>
        <p:sp>
          <p:nvSpPr>
            <p:cNvPr id="8" name="Freeform 4"/>
            <p:cNvSpPr>
              <a:spLocks/>
            </p:cNvSpPr>
            <p:nvPr/>
          </p:nvSpPr>
          <p:spPr bwMode="auto">
            <a:xfrm>
              <a:off x="2016" y="1680"/>
              <a:ext cx="1056" cy="480"/>
            </a:xfrm>
            <a:custGeom>
              <a:avLst/>
              <a:gdLst>
                <a:gd name="T0" fmla="*/ 0 w 1056"/>
                <a:gd name="T1" fmla="*/ 0 h 480"/>
                <a:gd name="T2" fmla="*/ 1056 w 1056"/>
                <a:gd name="T3" fmla="*/ 0 h 480"/>
                <a:gd name="T4" fmla="*/ 1056 w 1056"/>
                <a:gd name="T5" fmla="*/ 480 h 480"/>
                <a:gd name="T6" fmla="*/ 0 w 1056"/>
                <a:gd name="T7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6" h="480">
                  <a:moveTo>
                    <a:pt x="0" y="0"/>
                  </a:moveTo>
                  <a:lnTo>
                    <a:pt x="1056" y="0"/>
                  </a:lnTo>
                  <a:lnTo>
                    <a:pt x="1056" y="480"/>
                  </a:lnTo>
                  <a:lnTo>
                    <a:pt x="0" y="480"/>
                  </a:lnTo>
                </a:path>
              </a:pathLst>
            </a:custGeom>
            <a:solidFill>
              <a:schemeClr val="bg1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3072" y="1728"/>
              <a:ext cx="384" cy="3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Delays of Their Lives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5486400" y="3048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643633" y="3597275"/>
            <a:ext cx="176081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i="1" dirty="0" err="1" smtClean="0">
                <a:latin typeface="Times New Roman" charset="0"/>
              </a:rPr>
              <a:t>Queueing</a:t>
            </a:r>
            <a:endParaRPr lang="en-US" sz="2800" i="1" dirty="0" smtClean="0">
              <a:latin typeface="Times New Roman" charset="0"/>
            </a:endParaRPr>
          </a:p>
          <a:p>
            <a:pPr algn="ctr"/>
            <a:r>
              <a:rPr lang="en-US" sz="2800" i="1" dirty="0" smtClean="0">
                <a:latin typeface="Times New Roman" charset="0"/>
              </a:rPr>
              <a:t>Delay</a:t>
            </a:r>
            <a:endParaRPr lang="en-US" sz="2800" i="1" dirty="0">
              <a:latin typeface="Times New Roman" charset="0"/>
            </a:endParaRP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4984611" y="3236893"/>
            <a:ext cx="230660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i="1" dirty="0" smtClean="0">
                <a:latin typeface="Times New Roman" charset="0"/>
              </a:rPr>
              <a:t>Transmission</a:t>
            </a:r>
          </a:p>
          <a:p>
            <a:pPr algn="ctr"/>
            <a:r>
              <a:rPr lang="en-US" sz="2800" i="1" dirty="0" smtClean="0">
                <a:latin typeface="Times New Roman" charset="0"/>
              </a:rPr>
              <a:t> Delay</a:t>
            </a:r>
            <a:endParaRPr lang="en-US" sz="2800" i="1" dirty="0">
              <a:latin typeface="Times New Roman" charset="0"/>
            </a:endParaRPr>
          </a:p>
        </p:txBody>
      </p:sp>
      <p:sp>
        <p:nvSpPr>
          <p:cNvPr id="44" name="Oval 43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Oval 15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Oval 29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923686" y="4495800"/>
            <a:ext cx="750551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i="1" dirty="0" smtClean="0">
                <a:latin typeface="Times New Roman" charset="0"/>
              </a:rPr>
              <a:t>Propagation Delay is how long it takes</a:t>
            </a:r>
          </a:p>
          <a:p>
            <a:pPr algn="ctr"/>
            <a:r>
              <a:rPr lang="en-US" sz="3200" i="1" dirty="0" smtClean="0">
                <a:latin typeface="Times New Roman" charset="0"/>
              </a:rPr>
              <a:t>to reach the next switch after transmission</a:t>
            </a:r>
            <a:endParaRPr lang="en-US" sz="3200" i="1" dirty="0">
              <a:latin typeface="Times New Roman" charset="0"/>
            </a:endParaRPr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1042774" y="3992940"/>
            <a:ext cx="755360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i="1" dirty="0" smtClean="0">
                <a:latin typeface="Times New Roman" charset="0"/>
              </a:rPr>
              <a:t>Round-Trip Time (RTT) is the time it takes</a:t>
            </a:r>
          </a:p>
          <a:p>
            <a:pPr algn="ctr"/>
            <a:r>
              <a:rPr lang="en-US" sz="3200" i="1" dirty="0" smtClean="0">
                <a:latin typeface="Times New Roman" charset="0"/>
              </a:rPr>
              <a:t>a packet to reach the destination and </a:t>
            </a:r>
          </a:p>
          <a:p>
            <a:pPr algn="ctr"/>
            <a:r>
              <a:rPr lang="en-US" sz="3200" i="1" dirty="0" smtClean="0">
                <a:latin typeface="Times New Roman" charset="0"/>
              </a:rPr>
              <a:t>the response to return to the sender</a:t>
            </a:r>
            <a:endParaRPr lang="en-US" sz="3200" i="1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61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0997E-6 -1.6215E-8 L 0.61722 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6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722 0.00046 L 1.15074 0.00046 " pathEditMode="relative" ptsTypes="AA">
                                      <p:cBhvr>
                                        <p:cTn id="1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0997E-6 -1.6215E-8 L 0.61722 0.0004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6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48148E-6 L 0.55035 0.00046 " pathEditMode="fixed" rAng="0" ptsTypes="AA">
                                      <p:cBhvr>
                                        <p:cTn id="2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1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722 0.00046 L 1.15074 0.00046 " pathEditMode="relative" ptsTypes="AA">
                                      <p:cBhvr>
                                        <p:cTn id="2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035 0.00046 L 0.61702 0.0004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722 0.00046 L 1.15074 0.00046 " pathEditMode="relative" ptsTypes="AA">
                                      <p:cBhvr>
                                        <p:cTn id="3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9" grpId="0"/>
      <p:bldP spid="19" grpId="1"/>
      <p:bldP spid="44" grpId="0" animBg="1"/>
      <p:bldP spid="44" grpId="1" animBg="1"/>
      <p:bldP spid="44" grpId="2" animBg="1"/>
      <p:bldP spid="20" grpId="0" animBg="1"/>
      <p:bldP spid="20" grpId="1" animBg="1"/>
      <p:bldP spid="30" grpId="0" animBg="1"/>
      <p:bldP spid="30" grpId="1" animBg="1"/>
      <p:bldP spid="21" grpId="0"/>
      <p:bldP spid="21" grpId="1"/>
      <p:bldP spid="22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1"/>
          <p:cNvGrpSpPr>
            <a:grpSpLocks/>
          </p:cNvGrpSpPr>
          <p:nvPr/>
        </p:nvGrpSpPr>
        <p:grpSpPr bwMode="auto">
          <a:xfrm>
            <a:off x="3200400" y="2667000"/>
            <a:ext cx="2286000" cy="762000"/>
            <a:chOff x="2016" y="1680"/>
            <a:chExt cx="1440" cy="480"/>
          </a:xfrm>
        </p:grpSpPr>
        <p:sp>
          <p:nvSpPr>
            <p:cNvPr id="8" name="Freeform 4"/>
            <p:cNvSpPr>
              <a:spLocks/>
            </p:cNvSpPr>
            <p:nvPr/>
          </p:nvSpPr>
          <p:spPr bwMode="auto">
            <a:xfrm>
              <a:off x="2016" y="1680"/>
              <a:ext cx="1056" cy="480"/>
            </a:xfrm>
            <a:custGeom>
              <a:avLst/>
              <a:gdLst>
                <a:gd name="T0" fmla="*/ 0 w 1056"/>
                <a:gd name="T1" fmla="*/ 0 h 480"/>
                <a:gd name="T2" fmla="*/ 1056 w 1056"/>
                <a:gd name="T3" fmla="*/ 0 h 480"/>
                <a:gd name="T4" fmla="*/ 1056 w 1056"/>
                <a:gd name="T5" fmla="*/ 480 h 480"/>
                <a:gd name="T6" fmla="*/ 0 w 1056"/>
                <a:gd name="T7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6" h="480">
                  <a:moveTo>
                    <a:pt x="0" y="0"/>
                  </a:moveTo>
                  <a:lnTo>
                    <a:pt x="1056" y="0"/>
                  </a:lnTo>
                  <a:lnTo>
                    <a:pt x="1056" y="480"/>
                  </a:lnTo>
                  <a:lnTo>
                    <a:pt x="0" y="480"/>
                  </a:lnTo>
                </a:path>
              </a:pathLst>
            </a:custGeom>
            <a:solidFill>
              <a:schemeClr val="bg1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3072" y="1728"/>
              <a:ext cx="384" cy="3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839200" cy="1219200"/>
          </a:xfrm>
        </p:spPr>
        <p:txBody>
          <a:bodyPr/>
          <a:lstStyle/>
          <a:p>
            <a:r>
              <a:rPr lang="en-US" dirty="0" smtClean="0"/>
              <a:t>Smooth Arrivals = No </a:t>
            </a:r>
            <a:r>
              <a:rPr lang="en-US" dirty="0" err="1" smtClean="0"/>
              <a:t>Queueing</a:t>
            </a:r>
            <a:r>
              <a:rPr lang="en-US" dirty="0" smtClean="0"/>
              <a:t> Delays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89</a:t>
            </a:fld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5486400" y="3048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19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Oval 15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Oval 29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5486400" y="3048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1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Oval 22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Oval 23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5" name="Oval 24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31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0997E-6 -1.6215E-8 L 0.61722 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6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722 0.00046 L 1.15074 0.00046 " pathEditMode="relative" ptsTypes="AA">
                                      <p:cBhvr>
                                        <p:cTn id="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0997E-6 -1.6215E-8 L 0.61722 0.0004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6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722 0.00046 L 1.15074 0.00046 " pathEditMode="relative" ptsTypes="AA">
                                      <p:cBhvr>
                                        <p:cTn id="1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0997E-6 -1.6215E-8 L 0.61722 0.0004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6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722 0.00046 L 1.15074 0.00046 " pathEditMode="relative" ptsTypes="AA">
                                      <p:cBhvr>
                                        <p:cTn id="2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0997E-6 -1.6215E-8 L 0.61722 0.0004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6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4000"/>
                            </p:stCondLst>
                            <p:childTnLst>
                              <p:par>
                                <p:cTn id="2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722 0.00046 L 1.15074 0.00046 " pathEditMode="relative" ptsTypes="AA">
                                      <p:cBhvr>
                                        <p:cTn id="2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30" grpId="0" animBg="1"/>
      <p:bldP spid="30" grpId="1" animBg="1"/>
      <p:bldP spid="22" grpId="0" animBg="1"/>
      <p:bldP spid="22" grpId="1" animBg="1"/>
      <p:bldP spid="25" grpId="0" animBg="1"/>
      <p:bldP spid="2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Must Header Contain For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Packet must describe where it should be sent</a:t>
            </a:r>
          </a:p>
          <a:p>
            <a:pPr lvl="5"/>
            <a:endParaRPr lang="en-US" dirty="0"/>
          </a:p>
          <a:p>
            <a:r>
              <a:rPr lang="en-US" dirty="0"/>
              <a:t>R</a:t>
            </a:r>
            <a:r>
              <a:rPr lang="en-US" dirty="0" smtClean="0"/>
              <a:t>equires an </a:t>
            </a:r>
            <a:r>
              <a:rPr lang="en-US" b="1" dirty="0" smtClean="0"/>
              <a:t>address</a:t>
            </a:r>
            <a:r>
              <a:rPr lang="en-US" dirty="0" smtClean="0"/>
              <a:t> for the destination host</a:t>
            </a:r>
            <a:endParaRPr lang="en-US" dirty="0"/>
          </a:p>
          <a:p>
            <a:pPr lvl="3"/>
            <a:endParaRPr lang="en-US" dirty="0"/>
          </a:p>
          <a:p>
            <a:r>
              <a:rPr lang="en-US" dirty="0" smtClean="0"/>
              <a:t>That’s the only way a router/switch can know what to do with the packet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798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1"/>
          <p:cNvGrpSpPr>
            <a:grpSpLocks/>
          </p:cNvGrpSpPr>
          <p:nvPr/>
        </p:nvGrpSpPr>
        <p:grpSpPr bwMode="auto">
          <a:xfrm>
            <a:off x="3200400" y="2667000"/>
            <a:ext cx="2286000" cy="762000"/>
            <a:chOff x="2016" y="1680"/>
            <a:chExt cx="1440" cy="480"/>
          </a:xfrm>
        </p:grpSpPr>
        <p:sp>
          <p:nvSpPr>
            <p:cNvPr id="8" name="Freeform 4"/>
            <p:cNvSpPr>
              <a:spLocks/>
            </p:cNvSpPr>
            <p:nvPr/>
          </p:nvSpPr>
          <p:spPr bwMode="auto">
            <a:xfrm>
              <a:off x="2016" y="1680"/>
              <a:ext cx="1056" cy="480"/>
            </a:xfrm>
            <a:custGeom>
              <a:avLst/>
              <a:gdLst>
                <a:gd name="T0" fmla="*/ 0 w 1056"/>
                <a:gd name="T1" fmla="*/ 0 h 480"/>
                <a:gd name="T2" fmla="*/ 1056 w 1056"/>
                <a:gd name="T3" fmla="*/ 0 h 480"/>
                <a:gd name="T4" fmla="*/ 1056 w 1056"/>
                <a:gd name="T5" fmla="*/ 480 h 480"/>
                <a:gd name="T6" fmla="*/ 0 w 1056"/>
                <a:gd name="T7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6" h="480">
                  <a:moveTo>
                    <a:pt x="0" y="0"/>
                  </a:moveTo>
                  <a:lnTo>
                    <a:pt x="1056" y="0"/>
                  </a:lnTo>
                  <a:lnTo>
                    <a:pt x="1056" y="480"/>
                  </a:lnTo>
                  <a:lnTo>
                    <a:pt x="0" y="480"/>
                  </a:lnTo>
                </a:path>
              </a:pathLst>
            </a:custGeom>
            <a:solidFill>
              <a:schemeClr val="bg1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3072" y="1728"/>
              <a:ext cx="384" cy="3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Bursty</a:t>
            </a:r>
            <a:r>
              <a:rPr lang="en-US" dirty="0" smtClean="0"/>
              <a:t> Arrivals = </a:t>
            </a:r>
            <a:r>
              <a:rPr lang="en-US" dirty="0" err="1" smtClean="0"/>
              <a:t>Queueing</a:t>
            </a:r>
            <a:r>
              <a:rPr lang="en-US" dirty="0" smtClean="0"/>
              <a:t> Delays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90</a:t>
            </a:fld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5486400" y="3048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Oval 43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Oval 15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Oval 29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5486400" y="3048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1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Oval 22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Oval 23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5" name="Oval 24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Line 12"/>
          <p:cNvSpPr>
            <a:spLocks noChangeShapeType="1"/>
          </p:cNvSpPr>
          <p:nvPr/>
        </p:nvSpPr>
        <p:spPr bwMode="auto">
          <a:xfrm>
            <a:off x="5486400" y="3048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Oval 27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Oval 28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Oval 31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>
            <a:off x="5486400" y="3048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Oval 33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5" name="Oval 34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Oval 35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Oval 36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Oval 37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Oval 38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Line 12"/>
          <p:cNvSpPr>
            <a:spLocks noChangeShapeType="1"/>
          </p:cNvSpPr>
          <p:nvPr/>
        </p:nvSpPr>
        <p:spPr bwMode="auto">
          <a:xfrm>
            <a:off x="5486400" y="3048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Oval 40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Oval 41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Oval 42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Oval 44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Line 12"/>
          <p:cNvSpPr>
            <a:spLocks noChangeShapeType="1"/>
          </p:cNvSpPr>
          <p:nvPr/>
        </p:nvSpPr>
        <p:spPr bwMode="auto">
          <a:xfrm>
            <a:off x="5486400" y="3048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Oval 46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Oval 47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Oval 48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Oval 49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Line 12"/>
          <p:cNvSpPr>
            <a:spLocks noChangeShapeType="1"/>
          </p:cNvSpPr>
          <p:nvPr/>
        </p:nvSpPr>
        <p:spPr bwMode="auto">
          <a:xfrm>
            <a:off x="5486400" y="3048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Oval 51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3" name="Oval 52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4" name="Oval 53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5" name="Oval 54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6" name="Oval 55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8" name="Line 12"/>
          <p:cNvSpPr>
            <a:spLocks noChangeShapeType="1"/>
          </p:cNvSpPr>
          <p:nvPr/>
        </p:nvSpPr>
        <p:spPr bwMode="auto">
          <a:xfrm>
            <a:off x="5486400" y="3048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0" name="Oval 59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1" name="Oval 60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2" name="Oval 61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3" name="Line 12"/>
          <p:cNvSpPr>
            <a:spLocks noChangeShapeType="1"/>
          </p:cNvSpPr>
          <p:nvPr/>
        </p:nvSpPr>
        <p:spPr bwMode="auto">
          <a:xfrm>
            <a:off x="5486400" y="3048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Oval 63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5" name="Oval 64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6" name="Oval 65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7" name="Oval 66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Line 12"/>
          <p:cNvSpPr>
            <a:spLocks noChangeShapeType="1"/>
          </p:cNvSpPr>
          <p:nvPr/>
        </p:nvSpPr>
        <p:spPr bwMode="auto">
          <a:xfrm>
            <a:off x="5486400" y="3048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Oval 68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0" name="Oval 69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1" name="Oval 70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2" name="Oval 71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3" name="Oval 72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4" name="Oval 73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5" name="Line 12"/>
          <p:cNvSpPr>
            <a:spLocks noChangeShapeType="1"/>
          </p:cNvSpPr>
          <p:nvPr/>
        </p:nvSpPr>
        <p:spPr bwMode="auto">
          <a:xfrm>
            <a:off x="5486400" y="3048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Oval 75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7" name="Oval 76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8" name="Oval 77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9" name="Oval 78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0" name="Line 12"/>
          <p:cNvSpPr>
            <a:spLocks noChangeShapeType="1"/>
          </p:cNvSpPr>
          <p:nvPr/>
        </p:nvSpPr>
        <p:spPr bwMode="auto">
          <a:xfrm>
            <a:off x="5486400" y="3048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Oval 80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2" name="Oval 81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3" name="Oval 82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4" name="Oval 83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4648200"/>
            <a:ext cx="7467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+mn-lt"/>
              </a:rPr>
              <a:t>There is substantial </a:t>
            </a:r>
            <a:r>
              <a:rPr lang="en-US" sz="2800" b="0" dirty="0" err="1" smtClean="0">
                <a:latin typeface="+mn-lt"/>
              </a:rPr>
              <a:t>queueing</a:t>
            </a:r>
            <a:r>
              <a:rPr lang="en-US" sz="2800" b="0" dirty="0" smtClean="0">
                <a:latin typeface="+mn-lt"/>
              </a:rPr>
              <a:t> delay even though link is underutilized</a:t>
            </a:r>
            <a:endParaRPr lang="en-US" sz="2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329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0997E-6 -1.6215E-8 L 0.61722 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6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48148E-6 L 0.55035 0.00046 " pathEditMode="fixed" rAng="0" ptsTypes="AA">
                                      <p:cBhvr>
                                        <p:cTn id="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1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722 0.00046 L 1.15074 0.00046 " pathEditMode="relative" ptsTypes="AA">
                                      <p:cBhvr>
                                        <p:cTn id="1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035 0.00046 L 0.61702 0.0004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722 0.00046 L 1.15074 0.00046 " pathEditMode="relative" ptsTypes="AA">
                                      <p:cBhvr>
                                        <p:cTn id="1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000"/>
                            </p:stCondLst>
                            <p:childTnLst>
                              <p:par>
                                <p:cTn id="1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0997E-6 -1.6215E-8 L 0.61722 0.0004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6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0"/>
                            </p:stCondLst>
                            <p:childTnLst>
                              <p:par>
                                <p:cTn id="22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0.55035 0.00047 " pathEditMode="fixed" rAng="0" ptsTypes="AA">
                                      <p:cBhvr>
                                        <p:cTn id="2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1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722 0.00046 L 1.15074 0.00046 " pathEditMode="relative" ptsTypes="AA">
                                      <p:cBhvr>
                                        <p:cTn id="2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035 0.00046 L 0.61702 0.0004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4000"/>
                            </p:stCondLst>
                            <p:childTnLst>
                              <p:par>
                                <p:cTn id="3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722 0.00046 L 1.15074 0.00046 " pathEditMode="relative" ptsTypes="AA">
                                      <p:cBhvr>
                                        <p:cTn id="3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000"/>
                            </p:stCondLst>
                            <p:childTnLst>
                              <p:par>
                                <p:cTn id="3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0997E-6 -1.6215E-8 L 0.61722 0.0004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6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8000"/>
                            </p:stCondLst>
                            <p:childTnLst>
                              <p:par>
                                <p:cTn id="36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0.55035 0.00047 " pathEditMode="fixed" rAng="0" ptsTypes="AA">
                                      <p:cBhvr>
                                        <p:cTn id="3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1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0"/>
                            </p:stCondLst>
                            <p:childTnLst>
                              <p:par>
                                <p:cTn id="3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722 0.00046 L 1.15074 0.00046 " pathEditMode="relative" ptsTypes="AA">
                                      <p:cBhvr>
                                        <p:cTn id="4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035 0.00046 L 0.61702 0.0004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000"/>
                            </p:stCondLst>
                            <p:childTnLst>
                              <p:par>
                                <p:cTn id="4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722 0.00046 L 1.15074 0.00046 " pathEditMode="relative" ptsTypes="AA">
                                      <p:cBhvr>
                                        <p:cTn id="45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4000"/>
                            </p:stCondLst>
                            <p:childTnLst>
                              <p:par>
                                <p:cTn id="4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0997E-6 -1.6215E-8 L 0.61722 0.0004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6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6000"/>
                            </p:stCondLst>
                            <p:childTnLst>
                              <p:par>
                                <p:cTn id="50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34 -1.48148E-6 L 0.55034 0.00046 " pathEditMode="fixed" rAng="0" ptsTypes="AA">
                                      <p:cBhvr>
                                        <p:cTn id="51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34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8000"/>
                            </p:stCondLst>
                            <p:childTnLst>
                              <p:par>
                                <p:cTn id="5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722 0.00046 L 1.15074 0.00046 " pathEditMode="relative" ptsTypes="AA">
                                      <p:cBhvr>
                                        <p:cTn id="54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035 0.00046 L 0.61702 0.0004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0"/>
                            </p:stCondLst>
                            <p:childTnLst>
                              <p:par>
                                <p:cTn id="5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722 0.00046 L 1.15074 0.00046 " pathEditMode="relative" ptsTypes="AA">
                                      <p:cBhvr>
                                        <p:cTn id="59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  <p:bldP spid="44" grpId="2" animBg="1"/>
      <p:bldP spid="30" grpId="0" animBg="1"/>
      <p:bldP spid="30" grpId="1" animBg="1"/>
      <p:bldP spid="34" grpId="0" animBg="1"/>
      <p:bldP spid="34" grpId="1" animBg="1"/>
      <p:bldP spid="34" grpId="2" animBg="1"/>
      <p:bldP spid="38" grpId="0" animBg="1"/>
      <p:bldP spid="38" grpId="1" animBg="1"/>
      <p:bldP spid="52" grpId="0" animBg="1"/>
      <p:bldP spid="52" grpId="1" animBg="1"/>
      <p:bldP spid="52" grpId="2" animBg="1"/>
      <p:bldP spid="56" grpId="0" animBg="1"/>
      <p:bldP spid="56" grpId="1" animBg="1"/>
      <p:bldP spid="69" grpId="0" animBg="1"/>
      <p:bldP spid="69" grpId="1" animBg="1"/>
      <p:bldP spid="69" grpId="2" animBg="1"/>
      <p:bldP spid="73" grpId="0" animBg="1"/>
      <p:bldP spid="73" grpId="1" animBg="1"/>
      <p:bldP spid="3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1"/>
          <p:cNvGrpSpPr>
            <a:grpSpLocks/>
          </p:cNvGrpSpPr>
          <p:nvPr/>
        </p:nvGrpSpPr>
        <p:grpSpPr bwMode="auto">
          <a:xfrm>
            <a:off x="3200400" y="2667000"/>
            <a:ext cx="2286000" cy="762000"/>
            <a:chOff x="2016" y="1680"/>
            <a:chExt cx="1440" cy="480"/>
          </a:xfrm>
        </p:grpSpPr>
        <p:sp>
          <p:nvSpPr>
            <p:cNvPr id="8" name="Freeform 4"/>
            <p:cNvSpPr>
              <a:spLocks/>
            </p:cNvSpPr>
            <p:nvPr/>
          </p:nvSpPr>
          <p:spPr bwMode="auto">
            <a:xfrm>
              <a:off x="2016" y="1680"/>
              <a:ext cx="1056" cy="480"/>
            </a:xfrm>
            <a:custGeom>
              <a:avLst/>
              <a:gdLst>
                <a:gd name="T0" fmla="*/ 0 w 1056"/>
                <a:gd name="T1" fmla="*/ 0 h 480"/>
                <a:gd name="T2" fmla="*/ 1056 w 1056"/>
                <a:gd name="T3" fmla="*/ 0 h 480"/>
                <a:gd name="T4" fmla="*/ 1056 w 1056"/>
                <a:gd name="T5" fmla="*/ 480 h 480"/>
                <a:gd name="T6" fmla="*/ 0 w 1056"/>
                <a:gd name="T7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6" h="480">
                  <a:moveTo>
                    <a:pt x="0" y="0"/>
                  </a:moveTo>
                  <a:lnTo>
                    <a:pt x="1056" y="0"/>
                  </a:lnTo>
                  <a:lnTo>
                    <a:pt x="1056" y="480"/>
                  </a:lnTo>
                  <a:lnTo>
                    <a:pt x="0" y="480"/>
                  </a:lnTo>
                </a:path>
              </a:pathLst>
            </a:custGeom>
            <a:solidFill>
              <a:schemeClr val="bg1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3072" y="1728"/>
              <a:ext cx="384" cy="3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Losses: Buffers Full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91</a:t>
            </a:fld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5486400" y="3048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19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Oval 21"/>
          <p:cNvSpPr>
            <a:spLocks noChangeAspect="1"/>
          </p:cNvSpPr>
          <p:nvPr/>
        </p:nvSpPr>
        <p:spPr bwMode="auto">
          <a:xfrm>
            <a:off x="48768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Oval 22"/>
          <p:cNvSpPr>
            <a:spLocks noChangeAspect="1"/>
          </p:cNvSpPr>
          <p:nvPr/>
        </p:nvSpPr>
        <p:spPr bwMode="auto">
          <a:xfrm>
            <a:off x="42672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Oval 23"/>
          <p:cNvSpPr>
            <a:spLocks noChangeAspect="1"/>
          </p:cNvSpPr>
          <p:nvPr/>
        </p:nvSpPr>
        <p:spPr bwMode="auto">
          <a:xfrm>
            <a:off x="36576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5" name="Oval 24"/>
          <p:cNvSpPr>
            <a:spLocks noChangeAspect="1"/>
          </p:cNvSpPr>
          <p:nvPr/>
        </p:nvSpPr>
        <p:spPr bwMode="auto">
          <a:xfrm>
            <a:off x="3048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26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48148E-6 L 0.34202 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0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1"/>
          <p:cNvGrpSpPr>
            <a:grpSpLocks/>
          </p:cNvGrpSpPr>
          <p:nvPr/>
        </p:nvGrpSpPr>
        <p:grpSpPr bwMode="auto">
          <a:xfrm>
            <a:off x="3200400" y="2667000"/>
            <a:ext cx="2286000" cy="762000"/>
            <a:chOff x="2016" y="1680"/>
            <a:chExt cx="1440" cy="480"/>
          </a:xfrm>
        </p:grpSpPr>
        <p:sp>
          <p:nvSpPr>
            <p:cNvPr id="8" name="Freeform 4"/>
            <p:cNvSpPr>
              <a:spLocks/>
            </p:cNvSpPr>
            <p:nvPr/>
          </p:nvSpPr>
          <p:spPr bwMode="auto">
            <a:xfrm>
              <a:off x="2016" y="1680"/>
              <a:ext cx="1056" cy="480"/>
            </a:xfrm>
            <a:custGeom>
              <a:avLst/>
              <a:gdLst>
                <a:gd name="T0" fmla="*/ 0 w 1056"/>
                <a:gd name="T1" fmla="*/ 0 h 480"/>
                <a:gd name="T2" fmla="*/ 1056 w 1056"/>
                <a:gd name="T3" fmla="*/ 0 h 480"/>
                <a:gd name="T4" fmla="*/ 1056 w 1056"/>
                <a:gd name="T5" fmla="*/ 480 h 480"/>
                <a:gd name="T6" fmla="*/ 0 w 1056"/>
                <a:gd name="T7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6" h="480">
                  <a:moveTo>
                    <a:pt x="0" y="0"/>
                  </a:moveTo>
                  <a:lnTo>
                    <a:pt x="1056" y="0"/>
                  </a:lnTo>
                  <a:lnTo>
                    <a:pt x="1056" y="480"/>
                  </a:lnTo>
                  <a:lnTo>
                    <a:pt x="0" y="480"/>
                  </a:lnTo>
                </a:path>
              </a:pathLst>
            </a:custGeom>
            <a:solidFill>
              <a:schemeClr val="bg1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3072" y="1728"/>
              <a:ext cx="384" cy="3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Losses: Corruption</a:t>
            </a:r>
            <a:endParaRPr lang="en-US" dirty="0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5486400" y="3048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Oval 29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" name="Pie 4"/>
          <p:cNvSpPr>
            <a:spLocks noChangeAspect="1"/>
          </p:cNvSpPr>
          <p:nvPr/>
        </p:nvSpPr>
        <p:spPr bwMode="auto">
          <a:xfrm>
            <a:off x="7397496" y="2743200"/>
            <a:ext cx="603504" cy="603504"/>
          </a:xfrm>
          <a:prstGeom prst="pi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49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0997E-6 -1.6215E-8 L 0.61722 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6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719 0.00046 L 0.89202 0.0004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0.00046 L 0.18299 0.00046 " pathEditMode="relative" ptsTypes="AA">
                                      <p:cBhvr>
                                        <p:cTn id="19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0" grpId="2" animBg="1"/>
      <p:bldP spid="5" grpId="0" animBg="1"/>
      <p:bldP spid="5" grpId="1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Internet is a huge, complicated system</a:t>
            </a:r>
          </a:p>
          <a:p>
            <a:pPr lvl="4"/>
            <a:endParaRPr lang="en-US" dirty="0"/>
          </a:p>
          <a:p>
            <a:r>
              <a:rPr lang="en-US" dirty="0" smtClean="0"/>
              <a:t>One can study the parts in isolation</a:t>
            </a:r>
          </a:p>
          <a:p>
            <a:pPr lvl="1"/>
            <a:r>
              <a:rPr lang="en-US" dirty="0" smtClean="0"/>
              <a:t>Routing</a:t>
            </a:r>
          </a:p>
          <a:p>
            <a:pPr lvl="1"/>
            <a:r>
              <a:rPr lang="en-US" dirty="0" smtClean="0"/>
              <a:t>Congestion control</a:t>
            </a:r>
          </a:p>
          <a:p>
            <a:pPr lvl="1"/>
            <a:r>
              <a:rPr lang="is-IS" dirty="0" smtClean="0"/>
              <a:t>….</a:t>
            </a:r>
          </a:p>
          <a:p>
            <a:pPr lvl="4"/>
            <a:endParaRPr lang="is-IS" dirty="0"/>
          </a:p>
          <a:p>
            <a:r>
              <a:rPr lang="is-IS" dirty="0" smtClean="0"/>
              <a:t>But the pieces all fit together in a particular way</a:t>
            </a:r>
          </a:p>
          <a:p>
            <a:pPr lvl="4"/>
            <a:endParaRPr lang="is-IS" dirty="0"/>
          </a:p>
          <a:p>
            <a:r>
              <a:rPr lang="is-IS" dirty="0" smtClean="0"/>
              <a:t>Today was quick </a:t>
            </a:r>
            <a:r>
              <a:rPr lang="is-IS" dirty="0" smtClean="0"/>
              <a:t>overview of how </a:t>
            </a:r>
            <a:r>
              <a:rPr lang="is-IS" dirty="0" smtClean="0"/>
              <a:t>pieces fit...</a:t>
            </a:r>
            <a:endParaRPr lang="is-IS" dirty="0" smtClean="0"/>
          </a:p>
          <a:p>
            <a:pPr lvl="1"/>
            <a:r>
              <a:rPr lang="is-IS" b="1" dirty="0"/>
              <a:t>D</a:t>
            </a:r>
            <a:r>
              <a:rPr lang="is-IS" b="1" dirty="0" smtClean="0"/>
              <a:t>on’t worry if you didn’t understand much of it</a:t>
            </a:r>
          </a:p>
          <a:p>
            <a:pPr lvl="1"/>
            <a:r>
              <a:rPr lang="is-IS" i="1" dirty="0" smtClean="0"/>
              <a:t>You probably absorbed more than you realize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93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8290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Thursday’s lecture….</a:t>
            </a:r>
            <a:endParaRPr lang="en-US" altLang="en-US"/>
          </a:p>
        </p:txBody>
      </p:sp>
      <p:sp>
        <p:nvSpPr>
          <p:cNvPr id="3000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Layering, principles, the “good stuff”</a:t>
            </a:r>
          </a:p>
          <a:p>
            <a:endParaRPr lang="en-US" altLang="en-US" smtClean="0"/>
          </a:p>
          <a:p>
            <a:r>
              <a:rPr lang="en-US" altLang="en-US" smtClean="0"/>
              <a:t>Read K&amp;R 1.4-1.8 (mostly for context)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876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24174</TotalTime>
  <Words>3092</Words>
  <Application>Microsoft Macintosh PowerPoint</Application>
  <PresentationFormat>On-screen Show (4:3)</PresentationFormat>
  <Paragraphs>766</Paragraphs>
  <Slides>94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94</vt:i4>
      </vt:variant>
    </vt:vector>
  </HeadingPairs>
  <TitlesOfParts>
    <vt:vector size="111" baseType="lpstr">
      <vt:lpstr>Calibri</vt:lpstr>
      <vt:lpstr>Courier New</vt:lpstr>
      <vt:lpstr>Helvetica</vt:lpstr>
      <vt:lpstr>ＭＳ Ｐゴシック</vt:lpstr>
      <vt:lpstr>PMingLiU</vt:lpstr>
      <vt:lpstr>Times New Roman</vt:lpstr>
      <vt:lpstr>Wingdings</vt:lpstr>
      <vt:lpstr>Zapf Dingbats</vt:lpstr>
      <vt:lpstr>Arial</vt:lpstr>
      <vt:lpstr>Arial</vt:lpstr>
      <vt:lpstr>Network</vt:lpstr>
      <vt:lpstr>1_Network</vt:lpstr>
      <vt:lpstr>2_Network</vt:lpstr>
      <vt:lpstr>3_Network</vt:lpstr>
      <vt:lpstr>4_Network</vt:lpstr>
      <vt:lpstr>Excel.Chart.8</vt:lpstr>
      <vt:lpstr>Chart</vt:lpstr>
      <vt:lpstr>CS 168  How the Internet Works</vt:lpstr>
      <vt:lpstr>PowerPoint Presentation</vt:lpstr>
      <vt:lpstr>Administrivia</vt:lpstr>
      <vt:lpstr>Today’s Lecture</vt:lpstr>
      <vt:lpstr>Networks Deliver Packets</vt:lpstr>
      <vt:lpstr>The Core Task of Internet</vt:lpstr>
      <vt:lpstr>Packets</vt:lpstr>
      <vt:lpstr>Packets Must Be Sent Along Path</vt:lpstr>
      <vt:lpstr>What Must Header Contain For This?</vt:lpstr>
      <vt:lpstr>Names vs Addresses</vt:lpstr>
      <vt:lpstr>Packets Must Be Sent Along Path</vt:lpstr>
      <vt:lpstr>Fundamental Challenge #1</vt:lpstr>
      <vt:lpstr>Routing Protocols (Conceptually)</vt:lpstr>
      <vt:lpstr>Control Plane vs Data Plane</vt:lpstr>
      <vt:lpstr>Questions?</vt:lpstr>
      <vt:lpstr>Fundamental Challenge #2</vt:lpstr>
      <vt:lpstr>Two Questions about Reliability</vt:lpstr>
      <vt:lpstr>Other Important Challenges</vt:lpstr>
      <vt:lpstr>What Challenges Have We Missed?</vt:lpstr>
      <vt:lpstr>Mapping Names to Addresses</vt:lpstr>
      <vt:lpstr>Questions?</vt:lpstr>
      <vt:lpstr>Finishing Our Story</vt:lpstr>
      <vt:lpstr>Two Meanings of “Port”</vt:lpstr>
      <vt:lpstr>Of Sockets and Ports</vt:lpstr>
      <vt:lpstr>Implications for Packet Header</vt:lpstr>
      <vt:lpstr>Separation of Concerns</vt:lpstr>
      <vt:lpstr>Who Cares?</vt:lpstr>
      <vt:lpstr>Separation of Concerns</vt:lpstr>
      <vt:lpstr>Review of Important Issues</vt:lpstr>
      <vt:lpstr>What Else Are We Missing?</vt:lpstr>
      <vt:lpstr>These Are Our Topics</vt:lpstr>
      <vt:lpstr>Questions?</vt:lpstr>
      <vt:lpstr>Why Packets?</vt:lpstr>
      <vt:lpstr>Fundamental Fact About Networks</vt:lpstr>
      <vt:lpstr>Links/Switches are Shared</vt:lpstr>
      <vt:lpstr>Two approaches to sharing</vt:lpstr>
      <vt:lpstr>Example of Statistical Multiplexing</vt:lpstr>
      <vt:lpstr>Two Design Choices</vt:lpstr>
      <vt:lpstr>Two approaches to sharing</vt:lpstr>
      <vt:lpstr>Two approaches to sharing</vt:lpstr>
      <vt:lpstr>Circuit Switching</vt:lpstr>
      <vt:lpstr>Circuit Switching</vt:lpstr>
      <vt:lpstr>Many kinds of “circuits”</vt:lpstr>
      <vt:lpstr>Circuit Switching and Failures</vt:lpstr>
      <vt:lpstr>Packet switching</vt:lpstr>
      <vt:lpstr>Packet switching</vt:lpstr>
      <vt:lpstr>Packet Switching and Failures</vt:lpstr>
      <vt:lpstr>Which is better: Circuits or Packets?</vt:lpstr>
      <vt:lpstr>Circuits vs Packets</vt:lpstr>
      <vt:lpstr>Example: three constant sources</vt:lpstr>
      <vt:lpstr>Example: Three “bursty” sources</vt:lpstr>
      <vt:lpstr>What happens with reservations?</vt:lpstr>
      <vt:lpstr>What happens with reservations?</vt:lpstr>
      <vt:lpstr>What happens with on-demand?</vt:lpstr>
      <vt:lpstr>Peak vs Average Rates</vt:lpstr>
      <vt:lpstr>Smooth vs Bursty Applications</vt:lpstr>
      <vt:lpstr>Questions?</vt:lpstr>
      <vt:lpstr>Packet Delays</vt:lpstr>
      <vt:lpstr>Performance Metrics</vt:lpstr>
      <vt:lpstr>Delay</vt:lpstr>
      <vt:lpstr>Loss</vt:lpstr>
      <vt:lpstr>Throughput</vt:lpstr>
      <vt:lpstr>Today</vt:lpstr>
      <vt:lpstr>A network link</vt:lpstr>
      <vt:lpstr>Examples of BDP</vt:lpstr>
      <vt:lpstr>Delay</vt:lpstr>
      <vt:lpstr>Transmission Delay</vt:lpstr>
      <vt:lpstr>Propagation Delay</vt:lpstr>
      <vt:lpstr>PowerPoint Presentation</vt:lpstr>
      <vt:lpstr>Now ask a more practical question</vt:lpstr>
      <vt:lpstr>Example: 100B packet from A to B</vt:lpstr>
      <vt:lpstr>Example: 100B packet from A to B</vt:lpstr>
      <vt:lpstr>Three cases with 1msec prop. delay</vt:lpstr>
      <vt:lpstr>Technology Trends</vt:lpstr>
      <vt:lpstr>What Trend Did I Leave Out?</vt:lpstr>
      <vt:lpstr>Queueing and Packet Dynamics</vt:lpstr>
      <vt:lpstr>Queueing Delay</vt:lpstr>
      <vt:lpstr>Queueing Delay</vt:lpstr>
      <vt:lpstr>Queueing Delay</vt:lpstr>
      <vt:lpstr>Queueing Delay</vt:lpstr>
      <vt:lpstr>Queueing Delay</vt:lpstr>
      <vt:lpstr>Queueing Delay</vt:lpstr>
      <vt:lpstr>Queueing Delay</vt:lpstr>
      <vt:lpstr>Queueing Delay</vt:lpstr>
      <vt:lpstr>Queueing Delay</vt:lpstr>
      <vt:lpstr>More packet animations….</vt:lpstr>
      <vt:lpstr>The Lifecycle of Packets</vt:lpstr>
      <vt:lpstr>The Delays of Their Lives</vt:lpstr>
      <vt:lpstr>Smooth Arrivals = No Queueing Delays</vt:lpstr>
      <vt:lpstr>Bursty Arrivals = Queueing Delays</vt:lpstr>
      <vt:lpstr>Packet Losses: Buffers Full</vt:lpstr>
      <vt:lpstr>Packet Losses: Corruption</vt:lpstr>
      <vt:lpstr>About Today’s Lecture</vt:lpstr>
      <vt:lpstr>Thursday’s lecture….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168  Introduction to the Internet: Architecture and Protocols</dc:title>
  <dc:creator>shenker@icsi.berkeley.edu</dc:creator>
  <cp:lastModifiedBy>Scott Shenker</cp:lastModifiedBy>
  <cp:revision>234</cp:revision>
  <cp:lastPrinted>2016-08-13T16:19:44Z</cp:lastPrinted>
  <dcterms:created xsi:type="dcterms:W3CDTF">2015-08-26T13:04:16Z</dcterms:created>
  <dcterms:modified xsi:type="dcterms:W3CDTF">2017-08-29T20:43:51Z</dcterms:modified>
</cp:coreProperties>
</file>