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1702" r:id="rId2"/>
    <p:sldId id="1703" r:id="rId3"/>
    <p:sldId id="2037" r:id="rId4"/>
    <p:sldId id="2038" r:id="rId5"/>
    <p:sldId id="2039" r:id="rId6"/>
    <p:sldId id="2040" r:id="rId7"/>
    <p:sldId id="2041" r:id="rId8"/>
    <p:sldId id="2042" r:id="rId9"/>
    <p:sldId id="2045" r:id="rId10"/>
    <p:sldId id="2063" r:id="rId11"/>
    <p:sldId id="2064" r:id="rId12"/>
    <p:sldId id="2061" r:id="rId13"/>
    <p:sldId id="2062" r:id="rId14"/>
    <p:sldId id="2065" r:id="rId15"/>
    <p:sldId id="2068" r:id="rId16"/>
    <p:sldId id="2067" r:id="rId17"/>
    <p:sldId id="2046" r:id="rId18"/>
    <p:sldId id="2047" r:id="rId19"/>
    <p:sldId id="2048" r:id="rId20"/>
    <p:sldId id="2066" r:id="rId21"/>
    <p:sldId id="2049" r:id="rId22"/>
    <p:sldId id="2050" r:id="rId23"/>
    <p:sldId id="2051" r:id="rId24"/>
    <p:sldId id="2052" r:id="rId25"/>
    <p:sldId id="2053" r:id="rId26"/>
    <p:sldId id="2054" r:id="rId27"/>
    <p:sldId id="2055" r:id="rId28"/>
    <p:sldId id="2056" r:id="rId29"/>
    <p:sldId id="2057" r:id="rId30"/>
    <p:sldId id="2058" r:id="rId31"/>
    <p:sldId id="2059" r:id="rId32"/>
    <p:sldId id="2032" r:id="rId33"/>
    <p:sldId id="2031" r:id="rId34"/>
    <p:sldId id="2033" r:id="rId35"/>
    <p:sldId id="1827" r:id="rId36"/>
    <p:sldId id="1828" r:id="rId37"/>
    <p:sldId id="1829" r:id="rId38"/>
    <p:sldId id="2034" r:id="rId39"/>
    <p:sldId id="1830" r:id="rId40"/>
    <p:sldId id="1831" r:id="rId41"/>
    <p:sldId id="1832" r:id="rId42"/>
    <p:sldId id="1833" r:id="rId43"/>
    <p:sldId id="1834" r:id="rId44"/>
    <p:sldId id="1835" r:id="rId45"/>
    <p:sldId id="1836" r:id="rId46"/>
    <p:sldId id="1837" r:id="rId47"/>
    <p:sldId id="1838" r:id="rId48"/>
    <p:sldId id="1839" r:id="rId49"/>
    <p:sldId id="1840" r:id="rId50"/>
    <p:sldId id="1841" r:id="rId51"/>
    <p:sldId id="1842" r:id="rId52"/>
    <p:sldId id="1843" r:id="rId53"/>
    <p:sldId id="1844" r:id="rId54"/>
    <p:sldId id="1845" r:id="rId55"/>
    <p:sldId id="1846" r:id="rId56"/>
    <p:sldId id="1847" r:id="rId57"/>
    <p:sldId id="1848" r:id="rId58"/>
    <p:sldId id="1849" r:id="rId59"/>
    <p:sldId id="1850" r:id="rId60"/>
    <p:sldId id="1851" r:id="rId61"/>
    <p:sldId id="1972" r:id="rId62"/>
    <p:sldId id="1973" r:id="rId63"/>
    <p:sldId id="1974" r:id="rId64"/>
    <p:sldId id="1975" r:id="rId65"/>
    <p:sldId id="1976" r:id="rId66"/>
    <p:sldId id="1977" r:id="rId6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45"/>
    <p:restoredTop sz="76963"/>
  </p:normalViewPr>
  <p:slideViewPr>
    <p:cSldViewPr>
      <p:cViewPr>
        <p:scale>
          <a:sx n="76" d="100"/>
          <a:sy n="76" d="100"/>
        </p:scale>
        <p:origin x="6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commentAuthors" Target="commentAuthors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3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43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8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64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this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043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45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46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527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71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B15A-FC0D-BE47-8BCD-E82CD28FAFF1}" type="slidenum">
              <a:rPr lang="en-US"/>
              <a:pPr/>
              <a:t>62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4288" y="746125"/>
            <a:ext cx="4757737" cy="3568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5750" cy="4303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16" tIns="47459" rIns="94916" bIns="47459"/>
          <a:lstStyle/>
          <a:p>
            <a:pPr defTabSz="9588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3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98DB-7297-7747-8500-F18E83A59716}" type="slidenum">
              <a:rPr lang="en-US"/>
              <a:pPr/>
              <a:t>63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5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3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11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ASK!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2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45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1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90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More 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Time Diagram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4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C60C0D-9AE5-5A46-A197-8B630DF5BCA7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of 1 MSS, but take advantage of knowing the previous value of CWND.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really looks like…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new-rtt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4117"/>
            <a:ext cx="8140700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8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Dividing By 2 Not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To “fill the pipe” we need CWND ≥ B x RTT</a:t>
            </a:r>
          </a:p>
          <a:p>
            <a:pPr lvl="1"/>
            <a:r>
              <a:rPr lang="en-US" dirty="0" smtClean="0"/>
              <a:t>Assuming path has single </a:t>
            </a:r>
            <a:r>
              <a:rPr lang="en-US" dirty="0" smtClean="0"/>
              <a:t>bottleneck of bandwidth B</a:t>
            </a:r>
          </a:p>
          <a:p>
            <a:pPr lvl="2"/>
            <a:endParaRPr lang="en-US" dirty="0"/>
          </a:p>
          <a:p>
            <a:r>
              <a:rPr lang="en-US" dirty="0" smtClean="0"/>
              <a:t>But RTT is made up of two pieces:</a:t>
            </a:r>
          </a:p>
          <a:p>
            <a:pPr lvl="1"/>
            <a:r>
              <a:rPr lang="en-US" dirty="0" smtClean="0"/>
              <a:t>Latency: round-trip latency </a:t>
            </a:r>
            <a:r>
              <a:rPr lang="en-US" dirty="0" smtClean="0"/>
              <a:t>RTL (which is </a:t>
            </a:r>
            <a:r>
              <a:rPr lang="en-US" dirty="0" err="1" smtClean="0"/>
              <a:t>RTT</a:t>
            </a:r>
            <a:r>
              <a:rPr lang="en-US" baseline="-25000" dirty="0" err="1" smtClean="0"/>
              <a:t>min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Queueing</a:t>
            </a:r>
            <a:r>
              <a:rPr lang="en-US" dirty="0" smtClean="0"/>
              <a:t>: Q/B (where Q is bytes in queue)</a:t>
            </a:r>
          </a:p>
          <a:p>
            <a:pPr lvl="2"/>
            <a:r>
              <a:rPr lang="en-US" dirty="0" smtClean="0"/>
              <a:t>There are many queues, but assume only queue is </a:t>
            </a:r>
            <a:r>
              <a:rPr lang="en-US" dirty="0" smtClean="0"/>
              <a:t>at bottleneck</a:t>
            </a:r>
          </a:p>
          <a:p>
            <a:pPr lvl="2"/>
            <a:endParaRPr lang="en-US" dirty="0"/>
          </a:p>
          <a:p>
            <a:r>
              <a:rPr lang="en-US" dirty="0" err="1" smtClean="0"/>
              <a:t>RTT</a:t>
            </a:r>
            <a:r>
              <a:rPr lang="en-US" baseline="-25000" dirty="0" err="1" smtClean="0"/>
              <a:t>min</a:t>
            </a:r>
            <a:r>
              <a:rPr lang="en-US" dirty="0" smtClean="0"/>
              <a:t> = RTL		</a:t>
            </a:r>
            <a:r>
              <a:rPr lang="en-US" dirty="0" err="1" smtClean="0"/>
              <a:t>RTT</a:t>
            </a:r>
            <a:r>
              <a:rPr lang="en-US" baseline="-25000" dirty="0" err="1" smtClean="0"/>
              <a:t>max</a:t>
            </a:r>
            <a:r>
              <a:rPr lang="en-US" dirty="0" smtClean="0"/>
              <a:t> = RTL +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max</a:t>
            </a:r>
            <a:r>
              <a:rPr lang="en-US" dirty="0" smtClean="0"/>
              <a:t>/B</a:t>
            </a:r>
          </a:p>
          <a:p>
            <a:endParaRPr lang="en-US" dirty="0"/>
          </a:p>
          <a:p>
            <a:r>
              <a:rPr lang="en-US" dirty="0" smtClean="0"/>
              <a:t>Minimal CWND to fill pipe: B </a:t>
            </a:r>
            <a:r>
              <a:rPr lang="en-US" dirty="0" err="1" smtClean="0"/>
              <a:t>RTT</a:t>
            </a:r>
            <a:r>
              <a:rPr lang="en-US" baseline="-25000" dirty="0" err="1" smtClean="0"/>
              <a:t>min</a:t>
            </a:r>
            <a:endParaRPr lang="en-US" baseline="-25000" dirty="0" smtClean="0"/>
          </a:p>
          <a:p>
            <a:r>
              <a:rPr lang="en-US" dirty="0" smtClean="0"/>
              <a:t>Max CWND that does not overflow buffer B </a:t>
            </a:r>
            <a:r>
              <a:rPr lang="en-US" dirty="0" err="1" smtClean="0"/>
              <a:t>RTT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51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of thumb for </a:t>
            </a:r>
            <a:r>
              <a:rPr lang="en-US" dirty="0" smtClean="0"/>
              <a:t>buffer sizing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max queue </a:t>
            </a:r>
            <a:r>
              <a:rPr lang="en-US" dirty="0" smtClean="0"/>
              <a:t>size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to be B x RTL</a:t>
            </a:r>
          </a:p>
          <a:p>
            <a:pPr lvl="1"/>
            <a:endParaRPr lang="en-US" dirty="0"/>
          </a:p>
          <a:p>
            <a:r>
              <a:rPr lang="en-US" dirty="0"/>
              <a:t>So </a:t>
            </a:r>
            <a:r>
              <a:rPr lang="en-US" dirty="0" smtClean="0"/>
              <a:t>then </a:t>
            </a:r>
            <a:r>
              <a:rPr lang="en-US" dirty="0" err="1" smtClean="0"/>
              <a:t>RTT</a:t>
            </a:r>
            <a:r>
              <a:rPr lang="en-US" baseline="-25000" dirty="0" err="1" smtClean="0"/>
              <a:t>max</a:t>
            </a:r>
            <a:r>
              <a:rPr lang="en-US" dirty="0" smtClean="0"/>
              <a:t> = </a:t>
            </a:r>
            <a:r>
              <a:rPr lang="en-US" dirty="0"/>
              <a:t>RTL +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max</a:t>
            </a:r>
            <a:r>
              <a:rPr lang="en-US" dirty="0" smtClean="0"/>
              <a:t>/B = </a:t>
            </a:r>
            <a:r>
              <a:rPr lang="en-US" dirty="0"/>
              <a:t>2RTL</a:t>
            </a:r>
          </a:p>
          <a:p>
            <a:pPr lvl="1"/>
            <a:endParaRPr lang="en-US" dirty="0"/>
          </a:p>
          <a:p>
            <a:r>
              <a:rPr lang="en-US" dirty="0" smtClean="0"/>
              <a:t>When you </a:t>
            </a:r>
            <a:r>
              <a:rPr lang="en-US" dirty="0" smtClean="0"/>
              <a:t>drop </a:t>
            </a:r>
            <a:r>
              <a:rPr lang="en-US" dirty="0" smtClean="0"/>
              <a:t>packet, queue is full, at </a:t>
            </a:r>
            <a:r>
              <a:rPr lang="en-US" dirty="0" err="1" smtClean="0"/>
              <a:t>RTT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/>
              <a:t>CWND </a:t>
            </a:r>
            <a:r>
              <a:rPr lang="en-US" dirty="0" smtClean="0"/>
              <a:t>= B </a:t>
            </a:r>
            <a:r>
              <a:rPr lang="en-US" dirty="0" err="1" smtClean="0"/>
              <a:t>RTT</a:t>
            </a:r>
            <a:r>
              <a:rPr lang="en-US" baseline="-25000" dirty="0" err="1" smtClean="0"/>
              <a:t>max</a:t>
            </a:r>
            <a:r>
              <a:rPr lang="en-US" dirty="0" smtClean="0"/>
              <a:t> =  2 </a:t>
            </a:r>
            <a:r>
              <a:rPr lang="en-US" dirty="0" smtClean="0"/>
              <a:t>B </a:t>
            </a:r>
            <a:r>
              <a:rPr lang="en-US" dirty="0" smtClean="0"/>
              <a:t>RTL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When you decrease by </a:t>
            </a:r>
            <a:r>
              <a:rPr lang="en-US" dirty="0" smtClean="0"/>
              <a:t>½, then CWND = BRTL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Which is still big enough to fill pipe!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Buffer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 descr="new-rtt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4117"/>
            <a:ext cx="8140700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0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are much more complicated!</a:t>
            </a:r>
          </a:p>
          <a:p>
            <a:endParaRPr lang="en-US" dirty="0"/>
          </a:p>
          <a:p>
            <a:r>
              <a:rPr lang="en-US" dirty="0" smtClean="0"/>
              <a:t>Many simultaneous flows</a:t>
            </a:r>
          </a:p>
          <a:p>
            <a:endParaRPr lang="en-US" dirty="0"/>
          </a:p>
          <a:p>
            <a:r>
              <a:rPr lang="en-US" dirty="0" smtClean="0"/>
              <a:t>Queues don’t fill and empty quite so easily</a:t>
            </a:r>
          </a:p>
          <a:p>
            <a:endParaRPr lang="en-US" dirty="0"/>
          </a:p>
          <a:p>
            <a:r>
              <a:rPr lang="en-US" dirty="0" smtClean="0"/>
              <a:t>ACK-smashing and other effects</a:t>
            </a:r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.but the rule of thumb still works pretty well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F5061-46DE-5F40-8717-B0C451628FE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09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67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Phase: 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congestion avoidance too slow in recovering from an isolated loss </a:t>
            </a:r>
          </a:p>
          <a:p>
            <a:endParaRPr lang="en-US" dirty="0"/>
          </a:p>
          <a:p>
            <a:r>
              <a:rPr lang="en-US" dirty="0" smtClean="0"/>
              <a:t>This last feature improves performance, but is not conceptually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  <a:p>
            <a:pPr lvl="1"/>
            <a:r>
              <a:rPr lang="en-US" dirty="0" smtClean="0"/>
              <a:t>What ACKs do they generate?</a:t>
            </a:r>
          </a:p>
          <a:p>
            <a:pPr lvl="1"/>
            <a:r>
              <a:rPr lang="en-US" dirty="0" smtClean="0"/>
              <a:t>And how does the sender respond?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</a:t>
            </a:r>
            <a:r>
              <a:rPr lang="en-US" sz="2000" dirty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Plus no packets in flight so no ACKs for another RTT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38800" y="3124200"/>
            <a:ext cx="3810000" cy="1828800"/>
          </a:xfrm>
          <a:prstGeom prst="wedgeRoundRectCallout">
            <a:avLst>
              <a:gd name="adj1" fmla="val -79947"/>
              <a:gd name="adj2" fmla="val -20632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Note that you do not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r</a:t>
            </a:r>
            <a:r>
              <a:rPr lang="en-US" sz="2400" b="0" dirty="0" smtClean="0">
                <a:latin typeface="+mn-lt"/>
              </a:rPr>
              <a:t>estart </a:t>
            </a:r>
            <a:r>
              <a:rPr lang="en-US" sz="2400" b="0" dirty="0" err="1" smtClean="0">
                <a:latin typeface="+mn-lt"/>
              </a:rPr>
              <a:t>dupACK</a:t>
            </a:r>
            <a:r>
              <a:rPr lang="en-US" sz="2400" b="0" dirty="0" smtClean="0">
                <a:latin typeface="+mn-lt"/>
              </a:rPr>
              <a:t> counter</a:t>
            </a:r>
            <a:endParaRPr lang="en-US" sz="2400" b="0" dirty="0"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on same packet!</a:t>
            </a:r>
          </a:p>
        </p:txBody>
      </p:sp>
    </p:spTree>
    <p:extLst>
      <p:ext uri="{BB962C8B-B14F-4D97-AF65-F5344CB8AC3E}">
        <p14:creationId xmlns:p14="http://schemas.microsoft.com/office/powerpoint/2010/main" val="200201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understand the problem?</a:t>
            </a:r>
          </a:p>
          <a:p>
            <a:pPr lvl="1"/>
            <a:r>
              <a:rPr lang="en-US" dirty="0" smtClean="0"/>
              <a:t>Have to wait a long time before sending again</a:t>
            </a:r>
          </a:p>
          <a:p>
            <a:pPr lvl="1"/>
            <a:r>
              <a:rPr lang="en-US" dirty="0" smtClean="0"/>
              <a:t>When </a:t>
            </a:r>
            <a:r>
              <a:rPr lang="en-US" smtClean="0"/>
              <a:t>you finally send, </a:t>
            </a:r>
            <a:r>
              <a:rPr lang="en-US" dirty="0" smtClean="0"/>
              <a:t>you have to send </a:t>
            </a:r>
            <a:r>
              <a:rPr lang="en-US" smtClean="0"/>
              <a:t>full window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would you fix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6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Idea: Grant the sender temporary “credit” for each </a:t>
            </a:r>
            <a:r>
              <a:rPr lang="en-US" sz="2400" dirty="0" err="1" smtClean="0"/>
              <a:t>dupACK</a:t>
            </a:r>
            <a:r>
              <a:rPr lang="en-US" sz="2400" dirty="0" smtClean="0"/>
              <a:t> so as to keep packets in flight (each ACK due to arriving </a:t>
            </a:r>
            <a:r>
              <a:rPr lang="en-US" sz="2400" dirty="0" err="1" smtClean="0"/>
              <a:t>pkt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dupACKcount</a:t>
            </a:r>
            <a:r>
              <a:rPr lang="en-US" sz="2400" dirty="0" smtClean="0"/>
              <a:t> = 3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= </a:t>
            </a:r>
            <a:r>
              <a:rPr lang="en-US" sz="2000" dirty="0" err="1" smtClean="0"/>
              <a:t>cwnd</a:t>
            </a:r>
            <a:r>
              <a:rPr lang="en-US" sz="2000" dirty="0" smtClean="0"/>
              <a:t>/2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cwnd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+ 3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While in fast recovery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+ 1 for </a:t>
            </a:r>
            <a:r>
              <a:rPr lang="en-US" sz="2000" dirty="0">
                <a:solidFill>
                  <a:srgbClr val="FF0000"/>
                </a:solidFill>
              </a:rPr>
              <a:t>each additional duplicate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Exit fast recovery after </a:t>
            </a:r>
            <a:r>
              <a:rPr lang="en-US" sz="2400" dirty="0"/>
              <a:t>receiving new </a:t>
            </a:r>
            <a:r>
              <a:rPr lang="en-US" sz="2400" dirty="0" smtClean="0"/>
              <a:t>ACK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ssthresh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(which had been set to </a:t>
            </a:r>
            <a:r>
              <a:rPr lang="en-US" sz="2000" dirty="0" err="1" smtClean="0"/>
              <a:t>cwnd</a:t>
            </a:r>
            <a:r>
              <a:rPr lang="en-US" sz="2000" dirty="0" smtClean="0"/>
              <a:t>/2 after loss)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7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Packet 101 is dropped</a:t>
            </a:r>
          </a:p>
        </p:txBody>
      </p:sp>
    </p:spTree>
    <p:extLst>
      <p:ext uri="{BB962C8B-B14F-4D97-AF65-F5344CB8AC3E}">
        <p14:creationId xmlns:p14="http://schemas.microsoft.com/office/powerpoint/2010/main" val="20848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REXMIT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= 9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Packets 111-114 already in flight (and now sending 115)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congestion avoidance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122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“Phases”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Slow-start</a:t>
            </a:r>
          </a:p>
          <a:p>
            <a:pPr lvl="1"/>
            <a:r>
              <a:rPr lang="en-US" dirty="0" smtClean="0"/>
              <a:t>Enter on timeout</a:t>
            </a:r>
          </a:p>
          <a:p>
            <a:pPr lvl="1"/>
            <a:r>
              <a:rPr lang="en-US" dirty="0" smtClean="0"/>
              <a:t>Leave when CWND &gt; </a:t>
            </a:r>
            <a:r>
              <a:rPr lang="en-US" dirty="0" err="1"/>
              <a:t>s</a:t>
            </a:r>
            <a:r>
              <a:rPr lang="en-US" dirty="0" err="1" smtClean="0"/>
              <a:t>shresh</a:t>
            </a:r>
            <a:r>
              <a:rPr lang="en-US" dirty="0" smtClean="0"/>
              <a:t> (to Cong. Avoid.)</a:t>
            </a:r>
          </a:p>
          <a:p>
            <a:pPr lvl="1"/>
            <a:endParaRPr lang="en-US" dirty="0"/>
          </a:p>
          <a:p>
            <a:r>
              <a:rPr lang="en-US" dirty="0" smtClean="0"/>
              <a:t>Congestion Avoidance</a:t>
            </a:r>
          </a:p>
          <a:p>
            <a:pPr lvl="1"/>
            <a:r>
              <a:rPr lang="en-US" dirty="0" smtClean="0"/>
              <a:t>Leave when </a:t>
            </a:r>
            <a:r>
              <a:rPr lang="en-US" dirty="0" smtClean="0"/>
              <a:t>timeout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Fast Recovery</a:t>
            </a:r>
          </a:p>
          <a:p>
            <a:pPr lvl="1"/>
            <a:r>
              <a:rPr lang="en-US" dirty="0" smtClean="0"/>
              <a:t>Enter when </a:t>
            </a:r>
            <a:r>
              <a:rPr lang="en-US" dirty="0" err="1" smtClean="0"/>
              <a:t>dupACK</a:t>
            </a:r>
            <a:r>
              <a:rPr lang="en-US" dirty="0" smtClean="0"/>
              <a:t>=3</a:t>
            </a:r>
          </a:p>
          <a:p>
            <a:pPr lvl="1"/>
            <a:r>
              <a:rPr lang="en-US" dirty="0" smtClean="0"/>
              <a:t>Leave when New ACK or Timeout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6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92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30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34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352800" y="2209800"/>
            <a:ext cx="205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cwnd</a:t>
            </a:r>
            <a:r>
              <a:rPr lang="en-US" sz="1800" i="1" dirty="0" smtClean="0">
                <a:solidFill>
                  <a:srgbClr val="0000FF"/>
                </a:solidFill>
                <a:latin typeface="+mn-lt"/>
              </a:rPr>
              <a:t> &gt; </a:t>
            </a:r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ssthresh</a:t>
            </a:r>
            <a:endParaRPr lang="en-US" sz="1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5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leave Slow-Start only when CWND &gt; </a:t>
            </a:r>
            <a:r>
              <a:rPr lang="en-US" dirty="0" err="1" smtClean="0"/>
              <a:t>ssthresh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you remain in congestion avoidance even when CWND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ssthresh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CWND &lt; </a:t>
            </a:r>
            <a:r>
              <a:rPr lang="en-US" dirty="0" err="1" smtClean="0"/>
              <a:t>ssthresh</a:t>
            </a:r>
            <a:r>
              <a:rPr lang="en-US" dirty="0" smtClean="0"/>
              <a:t>, you are in Slow-Start</a:t>
            </a:r>
          </a:p>
          <a:p>
            <a:endParaRPr lang="en-US" dirty="0"/>
          </a:p>
          <a:p>
            <a:r>
              <a:rPr lang="en-US" dirty="0" smtClean="0"/>
              <a:t>When CWND &gt; </a:t>
            </a:r>
            <a:r>
              <a:rPr lang="en-US" dirty="0" err="1" smtClean="0"/>
              <a:t>ssthresh</a:t>
            </a:r>
            <a:r>
              <a:rPr lang="en-US" dirty="0" smtClean="0"/>
              <a:t>, you are in Cong. Av.</a:t>
            </a:r>
          </a:p>
          <a:p>
            <a:endParaRPr lang="en-US" dirty="0"/>
          </a:p>
          <a:p>
            <a:r>
              <a:rPr lang="en-US" dirty="0" smtClean="0"/>
              <a:t>When CWND = </a:t>
            </a:r>
            <a:r>
              <a:rPr lang="en-US" dirty="0" err="1" smtClean="0"/>
              <a:t>ssthresh</a:t>
            </a:r>
            <a:r>
              <a:rPr lang="en-US" dirty="0" smtClean="0"/>
              <a:t>, it depends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0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  <a:p>
            <a:endParaRPr lang="en-US" dirty="0"/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TCP-Tahoe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</a:t>
            </a:r>
            <a:r>
              <a:rPr lang="en-US" dirty="0" smtClean="0"/>
              <a:t>on 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TCP-Reno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on timeout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 </a:t>
            </a:r>
            <a:r>
              <a:rPr lang="en-US" dirty="0" smtClean="0"/>
              <a:t>CWND/</a:t>
            </a:r>
            <a:r>
              <a:rPr lang="en-US" dirty="0"/>
              <a:t>2 on </a:t>
            </a:r>
            <a:r>
              <a:rPr lang="en-US" dirty="0" smtClean="0"/>
              <a:t>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marL="742950" lvl="1" indent="-285750"/>
            <a:r>
              <a:rPr lang="en-US" dirty="0"/>
              <a:t>TCP-Reno + i</a:t>
            </a:r>
            <a:r>
              <a:rPr lang="en-US" dirty="0" smtClean="0"/>
              <a:t>mproved </a:t>
            </a:r>
            <a:r>
              <a:rPr lang="en-US" dirty="0"/>
              <a:t>fast </a:t>
            </a:r>
            <a:r>
              <a:rPr lang="en-US" dirty="0" smtClean="0"/>
              <a:t>recovery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smtClean="0"/>
              <a:t>SACK</a:t>
            </a:r>
          </a:p>
          <a:p>
            <a:pPr lvl="1" indent="-342900"/>
            <a:r>
              <a:rPr lang="en-US" dirty="0" smtClean="0"/>
              <a:t>incorporates selective acknowledgements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5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Our default </a:t>
            </a:r>
            <a:br>
              <a:rPr lang="en-US" sz="2400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assumption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Interoperability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How can all these algorithms coexist? Don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t we need a single, uniform standard?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What happens if I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m using Reno and you are using Tahoe, and we try to communicate?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What happens if I’m using Tahoe and you are using SACK?</a:t>
            </a:r>
          </a:p>
        </p:txBody>
      </p:sp>
    </p:spTree>
    <p:extLst>
      <p:ext uri="{BB962C8B-B14F-4D97-AF65-F5344CB8AC3E}">
        <p14:creationId xmlns:p14="http://schemas.microsoft.com/office/powerpoint/2010/main" val="14154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Throughput Equation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throughput results from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control determines window size</a:t>
            </a:r>
          </a:p>
          <a:p>
            <a:endParaRPr lang="en-US" dirty="0"/>
          </a:p>
          <a:p>
            <a:r>
              <a:rPr lang="en-US" dirty="0" smtClean="0"/>
              <a:t>Window size determines throughput (W/RTT)</a:t>
            </a:r>
          </a:p>
          <a:p>
            <a:endParaRPr lang="en-US" dirty="0"/>
          </a:p>
          <a:p>
            <a:r>
              <a:rPr lang="en-US" dirty="0" smtClean="0"/>
              <a:t>So what throughput does TCP produce?</a:t>
            </a:r>
          </a:p>
          <a:p>
            <a:endParaRPr lang="en-US" dirty="0"/>
          </a:p>
          <a:p>
            <a:r>
              <a:rPr lang="en-US" dirty="0" smtClean="0"/>
              <a:t>Depends on:</a:t>
            </a:r>
          </a:p>
          <a:p>
            <a:pPr lvl="1"/>
            <a:r>
              <a:rPr lang="en-US" dirty="0" smtClean="0"/>
              <a:t>RTT</a:t>
            </a:r>
          </a:p>
          <a:p>
            <a:pPr lvl="1"/>
            <a:r>
              <a:rPr lang="en-US" dirty="0" smtClean="0"/>
              <a:t>Drop rate p</a:t>
            </a:r>
          </a:p>
          <a:p>
            <a:pPr lvl="1"/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1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on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loss occurs whenever </a:t>
            </a:r>
            <a:r>
              <a:rPr lang="en-US" dirty="0" err="1" smtClean="0"/>
              <a:t>cwnd</a:t>
            </a:r>
            <a:r>
              <a:rPr lang="en-US" dirty="0" smtClean="0"/>
              <a:t> reaches W</a:t>
            </a:r>
          </a:p>
          <a:p>
            <a:pPr lvl="1"/>
            <a:r>
              <a:rPr lang="en-US" dirty="0" smtClean="0"/>
              <a:t>And detected by duplicate ACKs</a:t>
            </a:r>
          </a:p>
          <a:p>
            <a:pPr lvl="2"/>
            <a:endParaRPr lang="en-US" dirty="0"/>
          </a:p>
          <a:p>
            <a:r>
              <a:rPr lang="en-US" dirty="0" smtClean="0"/>
              <a:t>Window: W/2, W/2+1, W/2+2, …W, W/2, …</a:t>
            </a:r>
          </a:p>
          <a:p>
            <a:pPr lvl="1"/>
            <a:r>
              <a:rPr lang="en-US" dirty="0" smtClean="0"/>
              <a:t>W/2 RTTs, then drop, then repeat</a:t>
            </a:r>
          </a:p>
          <a:p>
            <a:pPr lvl="2"/>
            <a:endParaRPr lang="en-US" dirty="0"/>
          </a:p>
          <a:p>
            <a:r>
              <a:rPr lang="en-US" dirty="0" smtClean="0"/>
              <a:t>Average throughput: .75W(MSS/RTT)</a:t>
            </a:r>
          </a:p>
          <a:p>
            <a:pPr lvl="1"/>
            <a:r>
              <a:rPr lang="en-US" dirty="0" smtClean="0"/>
              <a:t>One packet dropped out of (W/2)*(3W/4)</a:t>
            </a:r>
          </a:p>
          <a:p>
            <a:pPr lvl="1"/>
            <a:r>
              <a:rPr lang="en-US" dirty="0" smtClean="0"/>
              <a:t>Packet drop rate p =  (8/3) W</a:t>
            </a:r>
            <a:r>
              <a:rPr lang="en-US" baseline="30000" dirty="0" smtClean="0"/>
              <a:t>-2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Throughput = (MSS/RTT) </a:t>
            </a:r>
            <a:r>
              <a:rPr lang="en-US" dirty="0" err="1" smtClean="0"/>
              <a:t>sqrt</a:t>
            </a:r>
            <a:r>
              <a:rPr lang="en-US" dirty="0" smtClean="0"/>
              <a:t>(3/2p) </a:t>
            </a:r>
            <a:endParaRPr lang="en-US" dirty="0" smtClean="0"/>
          </a:p>
          <a:p>
            <a:pPr lvl="1"/>
            <a:r>
              <a:rPr lang="en-US" dirty="0" smtClean="0"/>
              <a:t>Don’t worry about slight inaccuracies in calculation!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rgbClr val="000090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rgbClr val="000090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1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9821" y="2741615"/>
            <a:ext cx="3508892" cy="2057400"/>
            <a:chOff x="148708" y="2743200"/>
            <a:chExt cx="3508892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148708" y="2743200"/>
              <a:ext cx="3280292" cy="504824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8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Equation" r:id="rId8" imgW="2717800" imgH="1511300" progId="Equation.3">
                  <p:embed/>
                </p:oleObj>
              </mc:Choice>
              <mc:Fallback>
                <p:oleObj name="Equation" r:id="rId8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7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TCP </a:t>
            </a:r>
            <a:r>
              <a:rPr lang="en-US" dirty="0" err="1" smtClean="0"/>
              <a:t>Eqtn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It tells you about the asymptotic behavior of TCP</a:t>
            </a:r>
          </a:p>
          <a:p>
            <a:pPr lvl="1"/>
            <a:r>
              <a:rPr lang="en-US" dirty="0" smtClean="0"/>
              <a:t>At low drop rates (or high speeds)</a:t>
            </a:r>
          </a:p>
          <a:p>
            <a:pPr lvl="1"/>
            <a:endParaRPr lang="en-US" dirty="0"/>
          </a:p>
          <a:p>
            <a:r>
              <a:rPr lang="en-US" dirty="0" smtClean="0"/>
              <a:t>You can use it (and similar </a:t>
            </a:r>
            <a:r>
              <a:rPr lang="en-US" dirty="0" err="1" smtClean="0"/>
              <a:t>eqtns</a:t>
            </a:r>
            <a:r>
              <a:rPr lang="en-US" dirty="0" smtClean="0"/>
              <a:t>) to see how design changes impact asymptotic behavior</a:t>
            </a:r>
          </a:p>
          <a:p>
            <a:pPr lvl="1"/>
            <a:r>
              <a:rPr lang="en-US" dirty="0" smtClean="0"/>
              <a:t>Does changing additive constant change power law? </a:t>
            </a:r>
          </a:p>
          <a:p>
            <a:pPr lvl="1"/>
            <a:r>
              <a:rPr lang="en-US" dirty="0" smtClean="0"/>
              <a:t>Does changing multiplicative constant change power law?</a:t>
            </a:r>
          </a:p>
          <a:p>
            <a:pPr lvl="1"/>
            <a:r>
              <a:rPr lang="en-US" dirty="0" smtClean="0"/>
              <a:t>What would change the power law?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1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pPr lvl="1"/>
            <a:r>
              <a:rPr lang="en-US" dirty="0" smtClean="0"/>
              <a:t>Fairness issue?</a:t>
            </a:r>
          </a:p>
          <a:p>
            <a:pPr lvl="1"/>
            <a:endParaRPr lang="en-US" dirty="0"/>
          </a:p>
          <a:p>
            <a:r>
              <a:rPr lang="en-US" dirty="0" smtClean="0"/>
              <a:t>One can dispense with TCP and just match </a:t>
            </a:r>
            <a:r>
              <a:rPr lang="en-US" dirty="0" err="1" smtClean="0"/>
              <a:t>eqtn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Equation-based congestion control</a:t>
            </a:r>
          </a:p>
          <a:p>
            <a:pPr lvl="1"/>
            <a:r>
              <a:rPr lang="en-US" dirty="0" smtClean="0"/>
              <a:t>Measure drop percentage p, and set rate accordingly</a:t>
            </a:r>
          </a:p>
          <a:p>
            <a:pPr lvl="1"/>
            <a:r>
              <a:rPr lang="en-US" dirty="0" smtClean="0"/>
              <a:t>Useful for streaming applications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Critical Analysis of TCP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r>
              <a:rPr lang="en-US" dirty="0" smtClean="0"/>
              <a:t>, as before]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at sender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</a:p>
          <a:p>
            <a:pPr lvl="4"/>
            <a:endParaRPr lang="en-US" dirty="0"/>
          </a:p>
          <a:p>
            <a:r>
              <a:rPr lang="en-US" dirty="0" smtClean="0"/>
              <a:t>What about receiver? Just send ACKs upon </a:t>
            </a:r>
            <a:r>
              <a:rPr lang="en-US" dirty="0" smtClean="0"/>
              <a:t>arrival</a:t>
            </a:r>
            <a:endParaRPr lang="en-US" dirty="0"/>
          </a:p>
          <a:p>
            <a:pPr lvl="1"/>
            <a:r>
              <a:rPr lang="en-US" dirty="0" smtClean="0"/>
              <a:t>In reality receivers can “delay ACKs”, but we ignore that</a:t>
            </a:r>
          </a:p>
        </p:txBody>
      </p:sp>
    </p:spTree>
    <p:extLst>
      <p:ext uri="{BB962C8B-B14F-4D97-AF65-F5344CB8AC3E}">
        <p14:creationId xmlns:p14="http://schemas.microsoft.com/office/powerpoint/2010/main" val="1649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Failings of TCP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Cumulative ACKs are stupid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Fills </a:t>
            </a:r>
            <a:r>
              <a:rPr lang="en-US" dirty="0"/>
              <a:t>up queues (large delays)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losses (</a:t>
            </a:r>
            <a:r>
              <a:rPr lang="en-US" dirty="0" err="1"/>
              <a:t>noncongestive</a:t>
            </a:r>
            <a:r>
              <a:rPr lang="en-US" dirty="0"/>
              <a:t> losses)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not scale to high-speed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Produces irregular saw-tooth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RTT (unfair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Takes a long time to reach steady 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cheat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Relies on homogeneity for performance/fairness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Cumulative ACK Stupidity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cumulative ACKs, we must:</a:t>
            </a:r>
          </a:p>
          <a:p>
            <a:pPr lvl="1"/>
            <a:r>
              <a:rPr lang="en-US" dirty="0" smtClean="0"/>
              <a:t>Guess which data has arrived</a:t>
            </a:r>
          </a:p>
          <a:p>
            <a:pPr lvl="1"/>
            <a:r>
              <a:rPr lang="en-US" dirty="0" smtClean="0"/>
              <a:t>Play games with CWND to send additional packets</a:t>
            </a:r>
          </a:p>
          <a:p>
            <a:pPr lvl="7"/>
            <a:endParaRPr lang="en-US" dirty="0"/>
          </a:p>
          <a:p>
            <a:r>
              <a:rPr lang="en-US" dirty="0" smtClean="0"/>
              <a:t>TCP SACK:</a:t>
            </a:r>
          </a:p>
          <a:p>
            <a:pPr lvl="1"/>
            <a:r>
              <a:rPr lang="en-US" dirty="0" smtClean="0"/>
              <a:t>Selective Acknowledgements</a:t>
            </a:r>
          </a:p>
          <a:p>
            <a:pPr lvl="2"/>
            <a:r>
              <a:rPr lang="en-US" dirty="0" smtClean="0"/>
              <a:t>Think: complete listing of all received packets</a:t>
            </a:r>
          </a:p>
          <a:p>
            <a:pPr lvl="1"/>
            <a:r>
              <a:rPr lang="en-US" dirty="0" smtClean="0"/>
              <a:t>Would remove need for “fast recovery”</a:t>
            </a:r>
          </a:p>
          <a:p>
            <a:pPr lvl="1"/>
            <a:endParaRPr lang="en-US" dirty="0"/>
          </a:p>
          <a:p>
            <a:r>
              <a:rPr lang="en-US" dirty="0" smtClean="0"/>
              <a:t>Could design very simple CC algorithm</a:t>
            </a:r>
          </a:p>
          <a:p>
            <a:pPr lvl="1"/>
            <a:r>
              <a:rPr lang="en-US" dirty="0" smtClean="0"/>
              <a:t>Just slow-start, congestion avoidance, fast-retransmit</a:t>
            </a:r>
          </a:p>
          <a:p>
            <a:pPr lvl="1"/>
            <a:r>
              <a:rPr lang="en-US" dirty="0" smtClean="0"/>
              <a:t>Much more robust to drops (almost never time out)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TCP fills up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only slows down when queues fill up</a:t>
            </a:r>
          </a:p>
          <a:p>
            <a:pPr lvl="4"/>
            <a:endParaRPr lang="en-US" dirty="0"/>
          </a:p>
          <a:p>
            <a:r>
              <a:rPr lang="en-US" dirty="0" smtClean="0"/>
              <a:t>Means that delays are large for everyone</a:t>
            </a:r>
          </a:p>
          <a:p>
            <a:pPr lvl="3"/>
            <a:endParaRPr lang="en-US" dirty="0"/>
          </a:p>
          <a:p>
            <a:r>
              <a:rPr lang="en-US" dirty="0" smtClean="0"/>
              <a:t>And many packets are dropped when buffer fills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ot always, but it does tend to increase packet drops</a:t>
            </a:r>
          </a:p>
          <a:p>
            <a:pPr lvl="4"/>
            <a:endParaRPr lang="en-US" dirty="0"/>
          </a:p>
          <a:p>
            <a:r>
              <a:rPr lang="en-US" dirty="0" smtClean="0"/>
              <a:t>Alternative: Random Early Drop (LBL)</a:t>
            </a:r>
          </a:p>
          <a:p>
            <a:pPr lvl="1"/>
            <a:r>
              <a:rPr lang="en-US" dirty="0" smtClean="0"/>
              <a:t>Drop packets on purpose </a:t>
            </a:r>
            <a:r>
              <a:rPr lang="en-US" b="1" i="1" dirty="0" smtClean="0"/>
              <a:t>before</a:t>
            </a:r>
            <a:r>
              <a:rPr lang="en-US" dirty="0" smtClean="0"/>
              <a:t> queue is full</a:t>
            </a:r>
          </a:p>
          <a:p>
            <a:pPr lvl="1"/>
            <a:r>
              <a:rPr lang="en-US" dirty="0" smtClean="0"/>
              <a:t>This was a very clever idea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Early Drop (or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Measure </a:t>
            </a:r>
            <a:r>
              <a:rPr lang="en-US" dirty="0" err="1" smtClean="0"/>
              <a:t>avg</a:t>
            </a:r>
            <a:r>
              <a:rPr lang="en-US" dirty="0" smtClean="0"/>
              <a:t> queue size </a:t>
            </a:r>
            <a:r>
              <a:rPr lang="en-US" b="1" i="1" dirty="0" smtClean="0"/>
              <a:t>A</a:t>
            </a:r>
            <a:r>
              <a:rPr lang="en-US" dirty="0" smtClean="0"/>
              <a:t> with exp. weighting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: Allows </a:t>
            </a:r>
            <a:r>
              <a:rPr lang="en-US" dirty="0" smtClean="0"/>
              <a:t>short bursts of packets without over-reacting</a:t>
            </a:r>
          </a:p>
          <a:p>
            <a:pPr lvl="4"/>
            <a:endParaRPr lang="en-US" dirty="0"/>
          </a:p>
          <a:p>
            <a:r>
              <a:rPr lang="en-US" dirty="0" smtClean="0"/>
              <a:t>Drop probability is a function of </a:t>
            </a:r>
            <a:r>
              <a:rPr lang="en-US" b="1" i="1" dirty="0" smtClean="0"/>
              <a:t>A</a:t>
            </a:r>
          </a:p>
          <a:p>
            <a:pPr lvl="1"/>
            <a:r>
              <a:rPr lang="en-US" dirty="0" smtClean="0"/>
              <a:t>No drops if </a:t>
            </a:r>
            <a:r>
              <a:rPr lang="en-US" b="1" i="1" dirty="0" smtClean="0"/>
              <a:t>A</a:t>
            </a:r>
            <a:r>
              <a:rPr lang="en-US" dirty="0" smtClean="0"/>
              <a:t> is very small</a:t>
            </a:r>
          </a:p>
          <a:p>
            <a:pPr lvl="1"/>
            <a:r>
              <a:rPr lang="en-US" dirty="0" smtClean="0"/>
              <a:t>Low drop rate for moderate </a:t>
            </a:r>
            <a:r>
              <a:rPr lang="en-US" b="1" i="1" dirty="0" smtClean="0"/>
              <a:t>A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Drop everything if </a:t>
            </a:r>
            <a:r>
              <a:rPr lang="en-US" b="1" i="1" dirty="0" smtClean="0"/>
              <a:t>A</a:t>
            </a:r>
            <a:r>
              <a:rPr lang="en-US" dirty="0" smtClean="0"/>
              <a:t> is too big</a:t>
            </a:r>
          </a:p>
          <a:p>
            <a:pPr lvl="1"/>
            <a:endParaRPr lang="en-US" dirty="0"/>
          </a:p>
          <a:p>
            <a:r>
              <a:rPr lang="en-US" dirty="0" smtClean="0"/>
              <a:t>Drop probability applied to incoming packets</a:t>
            </a:r>
          </a:p>
          <a:p>
            <a:endParaRPr lang="en-US" dirty="0"/>
          </a:p>
          <a:p>
            <a:r>
              <a:rPr lang="en-US" dirty="0" smtClean="0"/>
              <a:t>Intuition: link is fully utilized well before buffer is full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Dropping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112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queues smaller, while allowing bursts</a:t>
            </a:r>
          </a:p>
          <a:p>
            <a:pPr lvl="1"/>
            <a:r>
              <a:rPr lang="en-US" dirty="0" smtClean="0"/>
              <a:t>Just using small buffers in routers can’t do the latter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Reduces synchronization between flows</a:t>
            </a:r>
          </a:p>
          <a:p>
            <a:pPr lvl="1"/>
            <a:r>
              <a:rPr lang="en-US" dirty="0" smtClean="0"/>
              <a:t>Not all flows are dropping packets at once</a:t>
            </a:r>
          </a:p>
          <a:p>
            <a:pPr lvl="1"/>
            <a:r>
              <a:rPr lang="en-US" dirty="0" smtClean="0"/>
              <a:t>Increases/decreases are more gentle</a:t>
            </a:r>
          </a:p>
          <a:p>
            <a:pPr lvl="7"/>
            <a:endParaRPr lang="en-US" dirty="0"/>
          </a:p>
          <a:p>
            <a:r>
              <a:rPr lang="en-US" dirty="0" smtClean="0"/>
              <a:t>Now being used to reduce buffer-bloat</a:t>
            </a:r>
          </a:p>
          <a:p>
            <a:pPr lvl="1"/>
            <a:r>
              <a:rPr lang="en-US" dirty="0" smtClean="0"/>
              <a:t>“buffer-bloat”: experiencing large delays</a:t>
            </a:r>
          </a:p>
          <a:p>
            <a:pPr lvl="1"/>
            <a:r>
              <a:rPr lang="en-US" dirty="0" smtClean="0"/>
              <a:t>Try uploading large file from home</a:t>
            </a:r>
            <a:r>
              <a:rPr lang="is-IS" dirty="0" smtClean="0"/>
              <a:t>…</a:t>
            </a:r>
          </a:p>
          <a:p>
            <a:pPr lvl="7"/>
            <a:endParaRPr lang="is-I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RED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gives all flows roughly the same drop rate</a:t>
            </a:r>
          </a:p>
          <a:p>
            <a:pPr lvl="1"/>
            <a:endParaRPr lang="en-US" dirty="0"/>
          </a:p>
          <a:p>
            <a:r>
              <a:rPr lang="en-US" dirty="0" smtClean="0"/>
              <a:t>The TCP equation gives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Resulting throughputs depend on RTT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 had a competing proposal called FQ</a:t>
            </a:r>
          </a:p>
          <a:p>
            <a:pPr lvl="1"/>
            <a:r>
              <a:rPr lang="en-US" dirty="0" smtClean="0"/>
              <a:t>More on that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4600" y="3251199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51199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7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639762"/>
          </a:xfrm>
        </p:spPr>
        <p:txBody>
          <a:bodyPr/>
          <a:lstStyle/>
          <a:p>
            <a:r>
              <a:rPr lang="en-US" dirty="0" smtClean="0"/>
              <a:t>History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6525"/>
          </a:xfrm>
        </p:spPr>
        <p:txBody>
          <a:bodyPr/>
          <a:lstStyle/>
          <a:p>
            <a:r>
              <a:rPr lang="en-US" dirty="0" smtClean="0"/>
              <a:t>RED proposed (Floyd and Jacobson)</a:t>
            </a:r>
          </a:p>
          <a:p>
            <a:pPr lvl="1"/>
            <a:r>
              <a:rPr lang="en-US" dirty="0" smtClean="0"/>
              <a:t>Huge support from research community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perators find it hard to configure, see few advantages</a:t>
            </a:r>
          </a:p>
          <a:p>
            <a:pPr lvl="7"/>
            <a:endParaRPr lang="en-US" dirty="0"/>
          </a:p>
          <a:p>
            <a:r>
              <a:rPr lang="en-US" dirty="0" smtClean="0"/>
              <a:t>Adaptive RED (Floyd)</a:t>
            </a:r>
          </a:p>
          <a:p>
            <a:pPr lvl="1"/>
            <a:r>
              <a:rPr lang="en-US" dirty="0" smtClean="0"/>
              <a:t>Self-configuring version of RED.  Largely ignored.</a:t>
            </a:r>
          </a:p>
          <a:p>
            <a:pPr lvl="8"/>
            <a:endParaRPr lang="en-US" dirty="0"/>
          </a:p>
          <a:p>
            <a:r>
              <a:rPr lang="en-US" dirty="0" err="1" smtClean="0"/>
              <a:t>CoDel</a:t>
            </a:r>
            <a:r>
              <a:rPr lang="en-US" dirty="0" smtClean="0"/>
              <a:t> (Nichols and Jacobson)</a:t>
            </a:r>
          </a:p>
          <a:p>
            <a:pPr lvl="1"/>
            <a:r>
              <a:rPr lang="en-US" dirty="0" smtClean="0"/>
              <a:t>Cleaner self-configuring version of RED.</a:t>
            </a:r>
          </a:p>
          <a:p>
            <a:pPr lvl="1"/>
            <a:r>
              <a:rPr lang="en-US" dirty="0" smtClean="0"/>
              <a:t>Lots of press (</a:t>
            </a:r>
            <a:r>
              <a:rPr lang="en-US" dirty="0" err="1" smtClean="0"/>
              <a:t>bufferbloat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err="1" smtClean="0"/>
              <a:t>Implementors</a:t>
            </a:r>
            <a:r>
              <a:rPr lang="en-US" dirty="0" smtClean="0"/>
              <a:t> adopt FQ-</a:t>
            </a:r>
            <a:r>
              <a:rPr lang="en-US" dirty="0" err="1" smtClean="0"/>
              <a:t>CoDel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Karma’s a bitch!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4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Non-congestion-related Losses?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Explicit Congestion Notification (ECN)</a:t>
            </a:r>
          </a:p>
          <a:p>
            <a:pPr lvl="5"/>
            <a:endParaRPr lang="en-US" dirty="0"/>
          </a:p>
          <a:p>
            <a:r>
              <a:rPr lang="en-US" dirty="0" smtClean="0"/>
              <a:t>Bit in IP packet header (actually two)</a:t>
            </a:r>
            <a:endParaRPr lang="en-US" dirty="0"/>
          </a:p>
          <a:p>
            <a:pPr lvl="1"/>
            <a:r>
              <a:rPr lang="en-US" dirty="0" smtClean="0"/>
              <a:t>TCP receiver returns this bit in ACK</a:t>
            </a:r>
          </a:p>
          <a:p>
            <a:pPr lvl="5"/>
            <a:endParaRPr lang="en-US" dirty="0"/>
          </a:p>
          <a:p>
            <a:r>
              <a:rPr lang="en-US" dirty="0" smtClean="0"/>
              <a:t>When RED router would drop, it sets bit instead</a:t>
            </a:r>
          </a:p>
          <a:p>
            <a:pPr lvl="1"/>
            <a:r>
              <a:rPr lang="en-US" dirty="0" smtClean="0"/>
              <a:t>Congestion semantics of bit exactly like that of drop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Doesn’t confuse corruption with congestion</a:t>
            </a:r>
          </a:p>
          <a:p>
            <a:pPr lvl="1"/>
            <a:r>
              <a:rPr lang="en-US" dirty="0" smtClean="0"/>
              <a:t>Doesn’t confuse recovery with rate adjustment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Does AIMD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= (MSS/RTT) </a:t>
            </a:r>
            <a:r>
              <a:rPr lang="en-US" dirty="0" err="1"/>
              <a:t>sqrt</a:t>
            </a:r>
            <a:r>
              <a:rPr lang="en-US" dirty="0"/>
              <a:t>(3/2p) </a:t>
            </a:r>
          </a:p>
          <a:p>
            <a:pPr lvl="1"/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 slow start</a:t>
            </a:r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59400" y="1503362"/>
            <a:ext cx="3352800" cy="1752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6700" y="1779062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    </a:t>
            </a:r>
            <a:r>
              <a:rPr lang="en-US" b="0" i="1" dirty="0" smtClean="0">
                <a:solidFill>
                  <a:srgbClr val="FF0000"/>
                </a:solidFill>
                <a:latin typeface="+mn-lt"/>
              </a:rPr>
              <a:t>CWND = 2xCWND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AIMD “constants” depend on CWND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very high speeds, </a:t>
            </a:r>
          </a:p>
          <a:p>
            <a:pPr lvl="1"/>
            <a:r>
              <a:rPr lang="en-US" dirty="0" smtClean="0"/>
              <a:t>Increase CWND by more than MSS in a RTT</a:t>
            </a:r>
          </a:p>
          <a:p>
            <a:pPr lvl="1"/>
            <a:r>
              <a:rPr lang="en-US" dirty="0" smtClean="0"/>
              <a:t>Decrease CWND by less than ½ after a loss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 smtClean="0"/>
              <a:t>We will discuss other approaches later…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 Proposal (Floyd)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5" name="Group 475"/>
          <p:cNvGraphicFramePr>
            <a:graphicFrameLocks/>
          </p:cNvGraphicFramePr>
          <p:nvPr>
            <p:extLst/>
          </p:nvPr>
        </p:nvGraphicFramePr>
        <p:xfrm>
          <a:off x="-76201" y="1905000"/>
          <a:ext cx="9067802" cy="4191001"/>
        </p:xfrm>
        <a:graphic>
          <a:graphicData uri="http://schemas.openxmlformats.org/drawingml/2006/table">
            <a:tbl>
              <a:tblPr/>
              <a:tblGrid>
                <a:gridCol w="2266507"/>
                <a:gridCol w="2268282"/>
                <a:gridCol w="2266506"/>
                <a:gridCol w="226650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AvgCwnd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pkts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Increase  a(w)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Decrease b(w)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1.5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100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8333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83333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1286"/>
            <a:ext cx="7862804" cy="55440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6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changes the TCP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~ p</a:t>
            </a:r>
            <a:r>
              <a:rPr lang="en-US" baseline="30000" dirty="0" smtClean="0"/>
              <a:t>-.8 </a:t>
            </a:r>
            <a:r>
              <a:rPr lang="en-US" dirty="0" smtClean="0"/>
              <a:t> (rather than p</a:t>
            </a:r>
            <a:r>
              <a:rPr lang="en-US" baseline="30000" dirty="0" smtClean="0"/>
              <a:t>-.5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drops every tens of seconds</a:t>
            </a:r>
          </a:p>
          <a:p>
            <a:endParaRPr lang="en-US" baseline="30000" dirty="0"/>
          </a:p>
          <a:p>
            <a:r>
              <a:rPr lang="en-US" dirty="0" smtClean="0"/>
              <a:t>To achieve high throughput: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need such a tiny drop rate…</a:t>
            </a:r>
          </a:p>
          <a:p>
            <a:pPr lvl="1"/>
            <a:r>
              <a:rPr lang="en-US" dirty="0" smtClean="0"/>
              <a:t>Can ramp up more quickly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can this coexist with normal TCP?</a:t>
            </a:r>
          </a:p>
          <a:p>
            <a:pPr lvl="1"/>
            <a:r>
              <a:rPr lang="en-US" dirty="0" smtClean="0"/>
              <a:t>Only invoke new parameters at large window sizes</a:t>
            </a:r>
          </a:p>
          <a:p>
            <a:pPr lvl="1"/>
            <a:r>
              <a:rPr lang="en-US" dirty="0" smtClean="0"/>
              <a:t>Competes fairly with normal TCP at normal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(5) </a:t>
            </a:r>
            <a:r>
              <a:rPr lang="en-US" sz="3600" dirty="0" err="1" smtClean="0"/>
              <a:t>Sawtooth</a:t>
            </a:r>
            <a:r>
              <a:rPr lang="en-US" sz="3600" dirty="0" smtClean="0"/>
              <a:t> Behavior Uneven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</a:rPr>
              <a:t>TCP throughput is “choppy”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epeated swings between W/2 to 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>
                <a:solidFill>
                  <a:srgbClr val="000090"/>
                </a:solidFill>
              </a:rPr>
              <a:t>Some apps would prefer sending at a steady rate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e.g., streaming apps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 solution: “Equation-Based Congestion Control”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itch TCP’s increase/decrease rules and just follow the equation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easure drop percentage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and set rate accordingly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Following the TCP equation ensures we’re “</a:t>
            </a:r>
            <a:r>
              <a:rPr lang="en-US" sz="2400" dirty="0">
                <a:solidFill>
                  <a:srgbClr val="000090"/>
                </a:solidFill>
              </a:rPr>
              <a:t>TCP friendly”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i.e., use no more than TCP does in similar setting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9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43200" y="47244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1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Problems Are All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published and often standardized solutions</a:t>
            </a:r>
          </a:p>
          <a:p>
            <a:r>
              <a:rPr lang="en-US" dirty="0" smtClean="0"/>
              <a:t>TCP-SACK</a:t>
            </a:r>
          </a:p>
          <a:p>
            <a:r>
              <a:rPr lang="en-US" dirty="0" smtClean="0"/>
              <a:t>RED (and its many variants)</a:t>
            </a:r>
          </a:p>
          <a:p>
            <a:r>
              <a:rPr lang="en-US" dirty="0" smtClean="0"/>
              <a:t>ECN</a:t>
            </a:r>
          </a:p>
          <a:p>
            <a:r>
              <a:rPr lang="en-US" dirty="0" smtClean="0"/>
              <a:t>High-Speed TCP</a:t>
            </a:r>
          </a:p>
          <a:p>
            <a:r>
              <a:rPr lang="en-US" dirty="0" smtClean="0"/>
              <a:t>Equation-based congestion control (EBCC)</a:t>
            </a:r>
          </a:p>
          <a:p>
            <a:r>
              <a:rPr lang="en-US" dirty="0" smtClean="0"/>
              <a:t>Datagram congestion control protocol (DCCP)</a:t>
            </a:r>
          </a:p>
          <a:p>
            <a:pPr marL="0" indent="-4763">
              <a:buNone/>
            </a:pPr>
            <a:endParaRPr lang="en-US" dirty="0" smtClean="0"/>
          </a:p>
          <a:p>
            <a:pPr marL="0" indent="-4763">
              <a:buNone/>
            </a:pPr>
            <a:r>
              <a:rPr lang="en-US" dirty="0" smtClean="0"/>
              <a:t>Some widely used, others not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7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2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Bias Against Long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TCP unfair in the face of heterogeneous RTTs!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60649" y="3171868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49" y="3171868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95400" y="4114800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715000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link</a:t>
            </a:r>
            <a:endParaRPr lang="en-US" sz="18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648420" y="4524418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66006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537090" y="5362617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800" y="4419600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660066"/>
                </a:solidFill>
                <a:latin typeface="+mn-lt"/>
              </a:rPr>
              <a:t>100ms</a:t>
            </a:r>
            <a:endParaRPr lang="en-US" sz="1800" i="1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800" y="5574268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6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0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additive constant proportional to RTT</a:t>
            </a:r>
          </a:p>
          <a:p>
            <a:endParaRPr lang="en-US" dirty="0" smtClean="0"/>
          </a:p>
          <a:p>
            <a:r>
              <a:rPr lang="en-US" dirty="0" smtClean="0"/>
              <a:t>But people don’t really care about this</a:t>
            </a:r>
            <a:r>
              <a:rPr lang="is-IS" dirty="0" smtClean="0"/>
              <a:t>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2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(7) How do short flows fare?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50% of flows have &lt; 1500B to send; 80% &lt; 100KB</a:t>
            </a:r>
          </a:p>
          <a:p>
            <a:pPr lvl="3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Short flows are slowed down by slow-start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It takes several round-trips to send 8 packets!</a:t>
            </a:r>
          </a:p>
          <a:p>
            <a:pPr lvl="2"/>
            <a:r>
              <a:rPr lang="en-US" dirty="0" smtClean="0">
                <a:sym typeface="Wingdings"/>
              </a:rPr>
              <a:t>Handshake, CWND=1, CWND=2, CWND=4</a:t>
            </a:r>
            <a:r>
              <a:rPr lang="is-IS" dirty="0" smtClean="0">
                <a:sym typeface="Wingdings"/>
              </a:rPr>
              <a:t>, CWND=8</a:t>
            </a:r>
            <a:endParaRPr lang="en-US" dirty="0">
              <a:sym typeface="Wingdings"/>
            </a:endParaRP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 few </a:t>
            </a:r>
            <a:r>
              <a:rPr lang="en-US" dirty="0">
                <a:sym typeface="Wingdings"/>
              </a:rPr>
              <a:t>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>
                <a:sym typeface="Wingdings"/>
              </a:rPr>
              <a:t>Isolated loss may lead to </a:t>
            </a:r>
            <a:r>
              <a:rPr lang="en-US" dirty="0" smtClean="0">
                <a:sym typeface="Wingdings"/>
              </a:rPr>
              <a:t>timeouts</a:t>
            </a:r>
          </a:p>
          <a:p>
            <a:pPr lvl="7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At </a:t>
            </a:r>
            <a:r>
              <a:rPr lang="en-US" dirty="0" smtClean="0">
                <a:sym typeface="Wingdings"/>
              </a:rPr>
              <a:t>typical </a:t>
            </a:r>
            <a:r>
              <a:rPr lang="en-US" dirty="0">
                <a:sym typeface="Wingdings"/>
              </a:rPr>
              <a:t>timeout values of ~</a:t>
            </a:r>
            <a:r>
              <a:rPr lang="en-US" dirty="0" smtClean="0">
                <a:sym typeface="Wingdings"/>
              </a:rPr>
              <a:t>500ms</a:t>
            </a:r>
            <a:r>
              <a:rPr lang="is-IS" dirty="0" smtClean="0">
                <a:sym typeface="Wingdings"/>
              </a:rPr>
              <a:t>…</a:t>
            </a:r>
          </a:p>
          <a:p>
            <a:pPr lvl="1"/>
            <a:r>
              <a:rPr lang="is-IS" dirty="0" smtClean="0">
                <a:sym typeface="Wingdings"/>
              </a:rPr>
              <a:t>...m</a:t>
            </a:r>
            <a:r>
              <a:rPr lang="en-US" dirty="0" err="1" smtClean="0">
                <a:sym typeface="Wingdings"/>
              </a:rPr>
              <a:t>ight</a:t>
            </a:r>
            <a:r>
              <a:rPr lang="en-US" dirty="0" smtClean="0">
                <a:sym typeface="Wingdings"/>
              </a:rPr>
              <a:t> severely </a:t>
            </a:r>
            <a:r>
              <a:rPr lang="en-US" dirty="0">
                <a:sym typeface="Wingdings"/>
              </a:rPr>
              <a:t>impact </a:t>
            </a:r>
            <a:r>
              <a:rPr lang="en-US" dirty="0" smtClean="0">
                <a:sym typeface="Wingdings"/>
              </a:rPr>
              <a:t>flow </a:t>
            </a:r>
            <a:r>
              <a:rPr lang="en-US" dirty="0">
                <a:sym typeface="Wingdings"/>
              </a:rPr>
              <a:t>completion time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27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in slow start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489075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9521" y="1791642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Slow start phase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88521" y="4027786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100223"/>
                <a:gd name="adj2" fmla="val -66532"/>
                <a:gd name="adj3" fmla="val 16667"/>
              </a:avLst>
            </a:prstGeom>
            <a:solidFill>
              <a:srgbClr val="E2E2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33009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    </a:t>
              </a:r>
              <a:r>
                <a:rPr lang="en-US" b="0" i="1" dirty="0" smtClean="0">
                  <a:solidFill>
                    <a:srgbClr val="FF0000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2849859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921" y="2760018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“Congestion </a:t>
            </a:r>
            <a:br>
              <a:rPr lang="en-US" sz="24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Avoidance” phase (additive increase)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initial window?</a:t>
            </a:r>
          </a:p>
          <a:p>
            <a:pPr lvl="1"/>
            <a:r>
              <a:rPr lang="en-US" dirty="0" smtClean="0"/>
              <a:t>Google proposed moving from ~4KB to ~15KB</a:t>
            </a:r>
            <a:endParaRPr lang="en-US" dirty="0"/>
          </a:p>
          <a:p>
            <a:pPr lvl="1"/>
            <a:r>
              <a:rPr lang="en-US" dirty="0" smtClean="0"/>
              <a:t>Covers </a:t>
            </a:r>
            <a:r>
              <a:rPr lang="en-US" dirty="0"/>
              <a:t>≈90% of HTTP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Decreases delay by ~5%</a:t>
            </a:r>
          </a:p>
          <a:p>
            <a:pPr lvl="4"/>
            <a:endParaRPr lang="en-US" dirty="0"/>
          </a:p>
          <a:p>
            <a:r>
              <a:rPr lang="en-US" dirty="0" smtClean="0"/>
              <a:t>Recursively cautious congestion control (RC3)</a:t>
            </a:r>
          </a:p>
          <a:p>
            <a:pPr lvl="1"/>
            <a:r>
              <a:rPr lang="en-US" dirty="0" smtClean="0"/>
              <a:t>Run normal TCP at normal priority</a:t>
            </a:r>
          </a:p>
          <a:p>
            <a:pPr lvl="1"/>
            <a:r>
              <a:rPr lang="en-US" dirty="0" smtClean="0"/>
              <a:t>Send aggressively at lower priorities</a:t>
            </a:r>
          </a:p>
          <a:p>
            <a:pPr lvl="1"/>
            <a:r>
              <a:rPr lang="en-US" dirty="0" smtClean="0"/>
              <a:t>With a limit on each priority level</a:t>
            </a:r>
          </a:p>
          <a:p>
            <a:pPr lvl="1"/>
            <a:r>
              <a:rPr lang="en-US" dirty="0" smtClean="0"/>
              <a:t>Ramps up to full speed immediately, no harm to others</a:t>
            </a:r>
            <a:endParaRPr lang="en-US" dirty="0"/>
          </a:p>
          <a:p>
            <a:pPr lvl="1"/>
            <a:r>
              <a:rPr lang="en-US" i="1" dirty="0" smtClean="0"/>
              <a:t>I failed at providing better </a:t>
            </a:r>
            <a:r>
              <a:rPr lang="en-US" i="1" dirty="0" err="1" smtClean="0"/>
              <a:t>QoS</a:t>
            </a:r>
            <a:r>
              <a:rPr lang="en-US" i="1" dirty="0" smtClean="0"/>
              <a:t>; this exploits worse </a:t>
            </a:r>
            <a:r>
              <a:rPr lang="en-US" i="1" dirty="0" err="1" smtClean="0"/>
              <a:t>QoS</a:t>
            </a:r>
            <a:r>
              <a:rPr lang="en-US" i="1" dirty="0" smtClean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3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 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was designed assuming a cooperative world</a:t>
            </a:r>
          </a:p>
          <a:p>
            <a:endParaRPr lang="en-US" dirty="0"/>
          </a:p>
          <a:p>
            <a:r>
              <a:rPr lang="en-US" dirty="0" smtClean="0"/>
              <a:t>No attempt was made to prevent cheating</a:t>
            </a:r>
          </a:p>
          <a:p>
            <a:endParaRPr lang="en-US" dirty="0"/>
          </a:p>
          <a:p>
            <a:r>
              <a:rPr lang="en-US" dirty="0" smtClean="0"/>
              <a:t>Many ways to cheat, will present three</a:t>
            </a:r>
          </a:p>
        </p:txBody>
      </p:sp>
    </p:spTree>
    <p:extLst>
      <p:ext uri="{BB962C8B-B14F-4D97-AF65-F5344CB8AC3E}">
        <p14:creationId xmlns:p14="http://schemas.microsoft.com/office/powerpoint/2010/main" val="6979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4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Cheating #1: ACK-splitting (</a:t>
            </a:r>
            <a:r>
              <a:rPr lang="en-US" sz="3500" dirty="0" err="1" smtClean="0"/>
              <a:t>Rcvr</a:t>
            </a:r>
            <a:r>
              <a:rPr lang="en-US" sz="3500" dirty="0" smtClean="0"/>
              <a:t>)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471B6-9EDE-3748-BF9B-5A42D75EE218}" type="slidenum">
              <a:rPr lang="en-US"/>
              <a:pPr/>
              <a:t>62</a:t>
            </a:fld>
            <a:endParaRPr lang="en-US"/>
          </a:p>
        </p:txBody>
      </p:sp>
      <p:sp>
        <p:nvSpPr>
          <p:cNvPr id="934914" name="Line 2"/>
          <p:cNvSpPr>
            <a:spLocks noChangeShapeType="1"/>
          </p:cNvSpPr>
          <p:nvPr/>
        </p:nvSpPr>
        <p:spPr bwMode="auto">
          <a:xfrm>
            <a:off x="1701800" y="2005013"/>
            <a:ext cx="6350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915" name="AutoShape 3"/>
          <p:cNvSpPr>
            <a:spLocks/>
          </p:cNvSpPr>
          <p:nvPr/>
        </p:nvSpPr>
        <p:spPr bwMode="auto">
          <a:xfrm>
            <a:off x="1309688" y="2135188"/>
            <a:ext cx="425450" cy="1096962"/>
          </a:xfrm>
          <a:prstGeom prst="leftBrace">
            <a:avLst>
              <a:gd name="adj1" fmla="val 214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1280160" anchor="ctr"/>
          <a:lstStyle/>
          <a:p>
            <a:pPr algn="ctr" eaLnBrk="0" hangingPunct="0"/>
            <a:r>
              <a:rPr lang="en-US" sz="2400" b="0">
                <a:latin typeface="Arial" charset="0"/>
              </a:rPr>
              <a:t>Round-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Trip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Time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(RTT)</a:t>
            </a:r>
            <a:endParaRPr lang="en-US" sz="2400" b="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76325" y="14478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Sender</a:t>
            </a:r>
          </a:p>
        </p:txBody>
      </p:sp>
      <p:sp>
        <p:nvSpPr>
          <p:cNvPr id="934917" name="Text Box 5"/>
          <p:cNvSpPr txBox="1">
            <a:spLocks noChangeArrowheads="1"/>
          </p:cNvSpPr>
          <p:nvPr/>
        </p:nvSpPr>
        <p:spPr bwMode="auto">
          <a:xfrm>
            <a:off x="3886200" y="14478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Receiver</a:t>
            </a:r>
          </a:p>
        </p:txBody>
      </p:sp>
      <p:grpSp>
        <p:nvGrpSpPr>
          <p:cNvPr id="934918" name="Group 6"/>
          <p:cNvGrpSpPr>
            <a:grpSpLocks/>
          </p:cNvGrpSpPr>
          <p:nvPr/>
        </p:nvGrpSpPr>
        <p:grpSpPr bwMode="auto">
          <a:xfrm rot="-621974">
            <a:off x="1701800" y="2501900"/>
            <a:ext cx="2938463" cy="846138"/>
            <a:chOff x="3264" y="1795"/>
            <a:chExt cx="1968" cy="533"/>
          </a:xfrm>
        </p:grpSpPr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486</a:t>
              </a:r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endParaRPr lang="en-US"/>
            </a:p>
          </p:txBody>
        </p:sp>
        <p:sp>
          <p:nvSpPr>
            <p:cNvPr id="934921" name="Text Box 9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22" name="Group 10"/>
          <p:cNvGrpSpPr>
            <a:grpSpLocks/>
          </p:cNvGrpSpPr>
          <p:nvPr/>
        </p:nvGrpSpPr>
        <p:grpSpPr bwMode="auto">
          <a:xfrm rot="657088">
            <a:off x="1716088" y="5040313"/>
            <a:ext cx="3028950" cy="358775"/>
            <a:chOff x="3504" y="1702"/>
            <a:chExt cx="1920" cy="288"/>
          </a:xfrm>
        </p:grpSpPr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4" name="Text Box 12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4381:5841</a:t>
              </a:r>
              <a:endParaRPr lang="en-US" sz="2400" b="0"/>
            </a:p>
          </p:txBody>
        </p:sp>
      </p:grpSp>
      <p:grpSp>
        <p:nvGrpSpPr>
          <p:cNvPr id="934925" name="Group 13"/>
          <p:cNvGrpSpPr>
            <a:grpSpLocks/>
          </p:cNvGrpSpPr>
          <p:nvPr/>
        </p:nvGrpSpPr>
        <p:grpSpPr bwMode="auto">
          <a:xfrm rot="657088">
            <a:off x="1716088" y="4160838"/>
            <a:ext cx="3028950" cy="358775"/>
            <a:chOff x="3504" y="1702"/>
            <a:chExt cx="1920" cy="288"/>
          </a:xfrm>
        </p:grpSpPr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1461:2921</a:t>
              </a:r>
              <a:endParaRPr lang="en-US" sz="2400" b="0"/>
            </a:p>
          </p:txBody>
        </p:sp>
      </p:grpSp>
      <p:grpSp>
        <p:nvGrpSpPr>
          <p:cNvPr id="934928" name="Group 16"/>
          <p:cNvGrpSpPr>
            <a:grpSpLocks/>
          </p:cNvGrpSpPr>
          <p:nvPr/>
        </p:nvGrpSpPr>
        <p:grpSpPr bwMode="auto">
          <a:xfrm rot="657088">
            <a:off x="1714500" y="4605338"/>
            <a:ext cx="3030538" cy="358775"/>
            <a:chOff x="3504" y="1702"/>
            <a:chExt cx="1920" cy="288"/>
          </a:xfrm>
        </p:grpSpPr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0" name="Text Box 18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2921:4381</a:t>
              </a:r>
              <a:endParaRPr lang="en-US" sz="2400" b="0"/>
            </a:p>
          </p:txBody>
        </p:sp>
      </p:grpSp>
      <p:grpSp>
        <p:nvGrpSpPr>
          <p:cNvPr id="934931" name="Group 19"/>
          <p:cNvGrpSpPr>
            <a:grpSpLocks/>
          </p:cNvGrpSpPr>
          <p:nvPr/>
        </p:nvGrpSpPr>
        <p:grpSpPr bwMode="auto">
          <a:xfrm rot="657088">
            <a:off x="1714500" y="5478463"/>
            <a:ext cx="3030538" cy="360362"/>
            <a:chOff x="3504" y="1702"/>
            <a:chExt cx="1920" cy="288"/>
          </a:xfrm>
        </p:grpSpPr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5841:7301</a:t>
              </a:r>
              <a:endParaRPr lang="en-US" sz="2400" b="0"/>
            </a:p>
          </p:txBody>
        </p:sp>
      </p:grpSp>
      <p:grpSp>
        <p:nvGrpSpPr>
          <p:cNvPr id="934934" name="Group 22"/>
          <p:cNvGrpSpPr>
            <a:grpSpLocks/>
          </p:cNvGrpSpPr>
          <p:nvPr/>
        </p:nvGrpSpPr>
        <p:grpSpPr bwMode="auto">
          <a:xfrm rot="-621974">
            <a:off x="1714500" y="2917825"/>
            <a:ext cx="2941638" cy="847725"/>
            <a:chOff x="3264" y="1795"/>
            <a:chExt cx="1968" cy="533"/>
          </a:xfrm>
        </p:grpSpPr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973</a:t>
              </a:r>
            </a:p>
          </p:txBody>
        </p:sp>
        <p:sp>
          <p:nvSpPr>
            <p:cNvPr id="934936" name="Line 24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38" name="Group 26"/>
          <p:cNvGrpSpPr>
            <a:grpSpLocks/>
          </p:cNvGrpSpPr>
          <p:nvPr/>
        </p:nvGrpSpPr>
        <p:grpSpPr bwMode="auto">
          <a:xfrm rot="-621974">
            <a:off x="1714500" y="3311525"/>
            <a:ext cx="2941638" cy="846138"/>
            <a:chOff x="3264" y="1795"/>
            <a:chExt cx="1968" cy="533"/>
          </a:xfrm>
        </p:grpSpPr>
        <p:sp>
          <p:nvSpPr>
            <p:cNvPr id="934939" name="Text Box 2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1461</a:t>
              </a:r>
            </a:p>
          </p:txBody>
        </p:sp>
        <p:sp>
          <p:nvSpPr>
            <p:cNvPr id="934940" name="Line 2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41" name="Text Box 29"/>
            <p:cNvSpPr txBox="1">
              <a:spLocks noChangeArrowheads="1"/>
            </p:cNvSpPr>
            <p:nvPr/>
          </p:nvSpPr>
          <p:spPr bwMode="auto">
            <a:xfrm>
              <a:off x="4127" y="2081"/>
              <a:ext cx="10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sp>
        <p:nvSpPr>
          <p:cNvPr id="934942" name="Line 30"/>
          <p:cNvSpPr>
            <a:spLocks noChangeShapeType="1"/>
          </p:cNvSpPr>
          <p:nvPr/>
        </p:nvSpPr>
        <p:spPr bwMode="auto">
          <a:xfrm>
            <a:off x="4641850" y="2005013"/>
            <a:ext cx="7938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4943" name="Group 31"/>
          <p:cNvGrpSpPr>
            <a:grpSpLocks/>
          </p:cNvGrpSpPr>
          <p:nvPr/>
        </p:nvGrpSpPr>
        <p:grpSpPr bwMode="auto">
          <a:xfrm rot="657088">
            <a:off x="1714500" y="2070100"/>
            <a:ext cx="3030538" cy="358775"/>
            <a:chOff x="3504" y="1702"/>
            <a:chExt cx="1920" cy="288"/>
          </a:xfrm>
        </p:grpSpPr>
        <p:sp>
          <p:nvSpPr>
            <p:cNvPr id="934944" name="Line 32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45" name="Text Box 33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1:1461</a:t>
              </a:r>
              <a:endParaRPr lang="en-US" sz="2400" b="0"/>
            </a:p>
          </p:txBody>
        </p:sp>
      </p:grpSp>
      <p:sp>
        <p:nvSpPr>
          <p:cNvPr id="934946" name="Text Box 34"/>
          <p:cNvSpPr txBox="1">
            <a:spLocks noChangeArrowheads="1"/>
          </p:cNvSpPr>
          <p:nvPr/>
        </p:nvSpPr>
        <p:spPr bwMode="auto">
          <a:xfrm>
            <a:off x="5075238" y="2286000"/>
            <a:ext cx="4068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Rule: grow window by one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full-sized packet for each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valid ACK received 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</a:t>
            </a: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Send </a:t>
            </a:r>
            <a:r>
              <a:rPr lang="en-US" sz="2400" dirty="0">
                <a:latin typeface="Arial" charset="0"/>
              </a:rPr>
              <a:t>M</a:t>
            </a:r>
            <a:r>
              <a:rPr lang="en-US" sz="2400" b="0" dirty="0">
                <a:latin typeface="Arial" charset="0"/>
              </a:rPr>
              <a:t> (distinct) ACKs for one packet</a:t>
            </a:r>
          </a:p>
          <a:p>
            <a:pPr algn="l" eaLnBrk="0" hangingPunct="0">
              <a:buFontTx/>
              <a:buChar char="•"/>
            </a:pPr>
            <a:endParaRPr lang="en-US" sz="2400" b="0" dirty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Growth factor proportional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to </a:t>
            </a:r>
            <a:r>
              <a:rPr lang="en-US" sz="2400" dirty="0">
                <a:latin typeface="Arial" charset="0"/>
              </a:rPr>
              <a:t>M</a:t>
            </a:r>
            <a:endParaRPr lang="en-US" sz="2400" b="0" dirty="0">
              <a:latin typeface="Arial" charset="0"/>
            </a:endParaRPr>
          </a:p>
          <a:p>
            <a:pPr algn="l" eaLnBrk="0" hangingPunct="0"/>
            <a:endParaRPr lang="en-US" sz="2400" b="0" dirty="0" smtClean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 smtClean="0">
                <a:latin typeface="Arial" charset="0"/>
              </a:rPr>
              <a:t> What</a:t>
            </a:r>
            <a:r>
              <a:rPr lang="en-US" sz="2400" b="0" dirty="0" smtClean="0">
                <a:latin typeface="Arial"/>
              </a:rPr>
              <a:t>’</a:t>
            </a:r>
            <a:r>
              <a:rPr lang="en-US" sz="2400" b="0" dirty="0" smtClean="0">
                <a:latin typeface="Arial" charset="0"/>
              </a:rPr>
              <a:t>s the fix?</a:t>
            </a: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 </a:t>
            </a:r>
            <a:endParaRPr lang="en-US" sz="2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line change to Linux TCP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C51-5424-2C49-96E7-69ED63E6BCA5}" type="slidenum">
              <a:rPr lang="en-US"/>
              <a:pPr/>
              <a:t>63</a:t>
            </a:fld>
            <a:endParaRPr lang="en-US"/>
          </a:p>
        </p:txBody>
      </p:sp>
      <p:graphicFrame>
        <p:nvGraphicFramePr>
          <p:cNvPr id="936962" name="Object 2"/>
          <p:cNvGraphicFramePr>
            <a:graphicFrameLocks noChangeAspect="1"/>
          </p:cNvGraphicFramePr>
          <p:nvPr/>
        </p:nvGraphicFramePr>
        <p:xfrm>
          <a:off x="368300" y="1604963"/>
          <a:ext cx="8162925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hart" r:id="rId4" imgW="5549900" imgH="3149600" progId="Excel.Chart.8">
                  <p:embed/>
                </p:oleObj>
              </mc:Choice>
              <mc:Fallback>
                <p:oleObj name="Chart" r:id="rId4" imgW="5549900" imgH="3149600" progId="Excel.Char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04963"/>
                        <a:ext cx="8162925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7239000" y="3459163"/>
            <a:ext cx="1409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(Courtesy of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Stefan Savage)</a:t>
            </a:r>
          </a:p>
        </p:txBody>
      </p:sp>
    </p:spTree>
    <p:extLst>
      <p:ext uri="{BB962C8B-B14F-4D97-AF65-F5344CB8AC3E}">
        <p14:creationId xmlns:p14="http://schemas.microsoft.com/office/powerpoint/2010/main" val="591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#2: Increasing CWND </a:t>
            </a:r>
            <a:r>
              <a:rPr lang="en-US" dirty="0"/>
              <a:t>Faster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defTabSz="820738" eaLnBrk="1" hangingPunct="1"/>
            <a:endParaRPr lang="en-US" sz="2000">
              <a:latin typeface="Tahoma" charset="0"/>
            </a:endParaRPr>
          </a:p>
        </p:txBody>
      </p:sp>
      <p:sp>
        <p:nvSpPr>
          <p:cNvPr id="1051667" name="Text Box 19"/>
          <p:cNvSpPr txBox="1">
            <a:spLocks noChangeArrowheads="1"/>
          </p:cNvSpPr>
          <p:nvPr/>
        </p:nvSpPr>
        <p:spPr bwMode="auto">
          <a:xfrm>
            <a:off x="5756032" y="4210834"/>
            <a:ext cx="256222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Limit rates:</a:t>
            </a:r>
          </a:p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x = 2y</a:t>
            </a:r>
          </a:p>
        </p:txBody>
      </p:sp>
      <p:sp>
        <p:nvSpPr>
          <p:cNvPr id="1051668" name="Line 20"/>
          <p:cNvSpPr>
            <a:spLocks noChangeShapeType="1"/>
          </p:cNvSpPr>
          <p:nvPr/>
        </p:nvSpPr>
        <p:spPr bwMode="auto">
          <a:xfrm flipH="1">
            <a:off x="3954219" y="4872821"/>
            <a:ext cx="2286000" cy="146050"/>
          </a:xfrm>
          <a:prstGeom prst="line">
            <a:avLst/>
          </a:prstGeom>
          <a:noFill/>
          <a:ln w="28575">
            <a:solidFill>
              <a:srgbClr val="FF6699"/>
            </a:solidFill>
            <a:prstDash val="sysDot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69" name="Line 21"/>
          <p:cNvSpPr>
            <a:spLocks noChangeShapeType="1"/>
          </p:cNvSpPr>
          <p:nvPr/>
        </p:nvSpPr>
        <p:spPr bwMode="auto">
          <a:xfrm flipH="1">
            <a:off x="1965082" y="4547384"/>
            <a:ext cx="447675" cy="127000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70" name="Line 22"/>
          <p:cNvSpPr>
            <a:spLocks noChangeShapeType="1"/>
          </p:cNvSpPr>
          <p:nvPr/>
        </p:nvSpPr>
        <p:spPr bwMode="auto">
          <a:xfrm flipV="1">
            <a:off x="1952382" y="2124859"/>
            <a:ext cx="1587" cy="37099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1" name="Freeform 23"/>
          <p:cNvSpPr>
            <a:spLocks/>
          </p:cNvSpPr>
          <p:nvPr/>
        </p:nvSpPr>
        <p:spPr bwMode="auto">
          <a:xfrm>
            <a:off x="1869832" y="2124859"/>
            <a:ext cx="163512" cy="77787"/>
          </a:xfrm>
          <a:custGeom>
            <a:avLst/>
            <a:gdLst>
              <a:gd name="T0" fmla="*/ 113 w 113"/>
              <a:gd name="T1" fmla="*/ 56 h 56"/>
              <a:gd name="T2" fmla="*/ 57 w 113"/>
              <a:gd name="T3" fmla="*/ 0 h 56"/>
              <a:gd name="T4" fmla="*/ 0 w 113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6">
                <a:moveTo>
                  <a:pt x="113" y="56"/>
                </a:moveTo>
                <a:lnTo>
                  <a:pt x="57" y="0"/>
                </a:lnTo>
                <a:lnTo>
                  <a:pt x="0" y="5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2" name="Line 24"/>
          <p:cNvSpPr>
            <a:spLocks noChangeShapeType="1"/>
          </p:cNvSpPr>
          <p:nvPr/>
        </p:nvSpPr>
        <p:spPr bwMode="auto">
          <a:xfrm>
            <a:off x="1952382" y="5834846"/>
            <a:ext cx="38782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3" name="Freeform 25"/>
          <p:cNvSpPr>
            <a:spLocks/>
          </p:cNvSpPr>
          <p:nvPr/>
        </p:nvSpPr>
        <p:spPr bwMode="auto">
          <a:xfrm>
            <a:off x="5749682" y="5757059"/>
            <a:ext cx="80962" cy="157162"/>
          </a:xfrm>
          <a:custGeom>
            <a:avLst/>
            <a:gdLst>
              <a:gd name="T0" fmla="*/ 0 w 56"/>
              <a:gd name="T1" fmla="*/ 113 h 113"/>
              <a:gd name="T2" fmla="*/ 56 w 56"/>
              <a:gd name="T3" fmla="*/ 56 h 113"/>
              <a:gd name="T4" fmla="*/ 0 w 56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3">
                <a:moveTo>
                  <a:pt x="0" y="113"/>
                </a:moveTo>
                <a:lnTo>
                  <a:pt x="56" y="5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4" name="Rectangle 26"/>
          <p:cNvSpPr>
            <a:spLocks noChangeArrowheads="1"/>
          </p:cNvSpPr>
          <p:nvPr/>
        </p:nvSpPr>
        <p:spPr bwMode="auto">
          <a:xfrm>
            <a:off x="1524000" y="2131209"/>
            <a:ext cx="2870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000000"/>
                </a:solidFill>
                <a:latin typeface="+mn-lt"/>
              </a:rPr>
              <a:t>C</a:t>
            </a:r>
            <a:endParaRPr lang="en-US" sz="2000">
              <a:latin typeface="+mn-lt"/>
            </a:endParaRPr>
          </a:p>
        </p:txBody>
      </p:sp>
      <p:sp>
        <p:nvSpPr>
          <p:cNvPr id="1051675" name="Rectangle 27"/>
          <p:cNvSpPr>
            <a:spLocks noChangeArrowheads="1"/>
          </p:cNvSpPr>
          <p:nvPr/>
        </p:nvSpPr>
        <p:spPr bwMode="auto">
          <a:xfrm>
            <a:off x="5954037" y="5771346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FF0000"/>
                </a:solidFill>
                <a:latin typeface="+mn-lt"/>
              </a:rPr>
              <a:t>x</a:t>
            </a:r>
            <a:endParaRPr lang="en-US" sz="2000">
              <a:latin typeface="+mn-lt"/>
            </a:endParaRPr>
          </a:p>
        </p:txBody>
      </p:sp>
      <p:sp>
        <p:nvSpPr>
          <p:cNvPr id="1051676" name="Rectangle 28"/>
          <p:cNvSpPr>
            <a:spLocks noChangeArrowheads="1"/>
          </p:cNvSpPr>
          <p:nvPr/>
        </p:nvSpPr>
        <p:spPr bwMode="auto">
          <a:xfrm>
            <a:off x="2137687" y="1939121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3366FF"/>
                </a:solidFill>
                <a:latin typeface="+mn-lt"/>
              </a:rPr>
              <a:t>y</a:t>
            </a:r>
            <a:endParaRPr lang="en-US" sz="2000">
              <a:latin typeface="+mn-lt"/>
            </a:endParaRPr>
          </a:p>
        </p:txBody>
      </p:sp>
      <p:sp>
        <p:nvSpPr>
          <p:cNvPr id="1051677" name="Oval 29"/>
          <p:cNvSpPr>
            <a:spLocks noChangeArrowheads="1"/>
          </p:cNvSpPr>
          <p:nvPr/>
        </p:nvSpPr>
        <p:spPr bwMode="auto">
          <a:xfrm>
            <a:off x="2361957" y="4412446"/>
            <a:ext cx="138112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8" name="Oval 30"/>
          <p:cNvSpPr>
            <a:spLocks noChangeArrowheads="1"/>
          </p:cNvSpPr>
          <p:nvPr/>
        </p:nvSpPr>
        <p:spPr bwMode="auto">
          <a:xfrm>
            <a:off x="2222257" y="3326596"/>
            <a:ext cx="139700" cy="1333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9" name="Text Box 31"/>
          <p:cNvSpPr txBox="1">
            <a:spLocks noChangeArrowheads="1"/>
          </p:cNvSpPr>
          <p:nvPr/>
        </p:nvSpPr>
        <p:spPr bwMode="auto">
          <a:xfrm>
            <a:off x="4082997" y="2288371"/>
            <a:ext cx="4020947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 b="0" dirty="0">
                <a:latin typeface="+mn-lt"/>
              </a:rPr>
              <a:t>x increases by 2 per RTT</a:t>
            </a:r>
          </a:p>
          <a:p>
            <a:pPr eaLnBrk="1" hangingPunct="1"/>
            <a:r>
              <a:rPr lang="en-US" sz="2700" b="0" dirty="0">
                <a:latin typeface="+mn-lt"/>
              </a:rPr>
              <a:t>y increases by 1 per RTT</a:t>
            </a:r>
          </a:p>
        </p:txBody>
      </p:sp>
      <p:sp>
        <p:nvSpPr>
          <p:cNvPr id="1051680" name="Line 32"/>
          <p:cNvSpPr>
            <a:spLocks noChangeShapeType="1"/>
          </p:cNvSpPr>
          <p:nvPr/>
        </p:nvSpPr>
        <p:spPr bwMode="auto">
          <a:xfrm flipH="1">
            <a:off x="2481019" y="3124984"/>
            <a:ext cx="434975" cy="12509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1" name="Line 33"/>
          <p:cNvSpPr>
            <a:spLocks noChangeShapeType="1"/>
          </p:cNvSpPr>
          <p:nvPr/>
        </p:nvSpPr>
        <p:spPr bwMode="auto">
          <a:xfrm>
            <a:off x="1946032" y="2518559"/>
            <a:ext cx="3394075" cy="329565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2" name="Line 34"/>
          <p:cNvSpPr>
            <a:spLocks noChangeShapeType="1"/>
          </p:cNvSpPr>
          <p:nvPr/>
        </p:nvSpPr>
        <p:spPr bwMode="auto">
          <a:xfrm flipV="1">
            <a:off x="2292107" y="3090059"/>
            <a:ext cx="623887" cy="303212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3" name="Line 35"/>
          <p:cNvSpPr>
            <a:spLocks noChangeShapeType="1"/>
          </p:cNvSpPr>
          <p:nvPr/>
        </p:nvSpPr>
        <p:spPr bwMode="auto">
          <a:xfrm flipV="1">
            <a:off x="2430219" y="3840946"/>
            <a:ext cx="1316038" cy="639763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4" name="Line 36"/>
          <p:cNvSpPr>
            <a:spLocks noChangeShapeType="1"/>
          </p:cNvSpPr>
          <p:nvPr/>
        </p:nvSpPr>
        <p:spPr bwMode="auto">
          <a:xfrm flipH="1">
            <a:off x="1971432" y="4883934"/>
            <a:ext cx="850900" cy="947737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5" name="Line 37"/>
          <p:cNvSpPr>
            <a:spLocks noChangeShapeType="1"/>
          </p:cNvSpPr>
          <p:nvPr/>
        </p:nvSpPr>
        <p:spPr bwMode="auto">
          <a:xfrm flipH="1">
            <a:off x="2933457" y="3942546"/>
            <a:ext cx="762000" cy="8064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6" name="Oval 38"/>
          <p:cNvSpPr>
            <a:spLocks noChangeArrowheads="1"/>
          </p:cNvSpPr>
          <p:nvPr/>
        </p:nvSpPr>
        <p:spPr bwMode="auto">
          <a:xfrm>
            <a:off x="2776294" y="4748996"/>
            <a:ext cx="139700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87" name="Line 39"/>
          <p:cNvSpPr>
            <a:spLocks noChangeShapeType="1"/>
          </p:cNvSpPr>
          <p:nvPr/>
        </p:nvSpPr>
        <p:spPr bwMode="auto">
          <a:xfrm flipV="1">
            <a:off x="2846144" y="42441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8" name="Line 40"/>
          <p:cNvSpPr>
            <a:spLocks noChangeShapeType="1"/>
          </p:cNvSpPr>
          <p:nvPr/>
        </p:nvSpPr>
        <p:spPr bwMode="auto">
          <a:xfrm flipH="1">
            <a:off x="1946032" y="5033159"/>
            <a:ext cx="1038225" cy="7921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9" name="Oval 41"/>
          <p:cNvSpPr>
            <a:spLocks noChangeArrowheads="1"/>
          </p:cNvSpPr>
          <p:nvPr/>
        </p:nvSpPr>
        <p:spPr bwMode="auto">
          <a:xfrm>
            <a:off x="2915994" y="4950609"/>
            <a:ext cx="138113" cy="13493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90" name="Line 42"/>
          <p:cNvSpPr>
            <a:spLocks noChangeShapeType="1"/>
          </p:cNvSpPr>
          <p:nvPr/>
        </p:nvSpPr>
        <p:spPr bwMode="auto">
          <a:xfrm flipH="1">
            <a:off x="3066807" y="4279096"/>
            <a:ext cx="887412" cy="6921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1" name="Line 43"/>
          <p:cNvSpPr>
            <a:spLocks noChangeShapeType="1"/>
          </p:cNvSpPr>
          <p:nvPr/>
        </p:nvSpPr>
        <p:spPr bwMode="auto">
          <a:xfrm flipV="1">
            <a:off x="2984257" y="44473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2" name="Line 44"/>
          <p:cNvSpPr>
            <a:spLocks noChangeShapeType="1"/>
          </p:cNvSpPr>
          <p:nvPr/>
        </p:nvSpPr>
        <p:spPr bwMode="auto">
          <a:xfrm flipH="1">
            <a:off x="2014294" y="4412446"/>
            <a:ext cx="2147888" cy="1412875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3" name="Line 45"/>
          <p:cNvSpPr>
            <a:spLocks noChangeShapeType="1"/>
          </p:cNvSpPr>
          <p:nvPr/>
        </p:nvSpPr>
        <p:spPr bwMode="auto">
          <a:xfrm flipV="1">
            <a:off x="1946032" y="4580721"/>
            <a:ext cx="2562225" cy="1244600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4" name="Line 46"/>
          <p:cNvSpPr>
            <a:spLocks noChangeShapeType="1"/>
          </p:cNvSpPr>
          <p:nvPr/>
        </p:nvSpPr>
        <p:spPr bwMode="auto">
          <a:xfrm flipV="1">
            <a:off x="3123957" y="4614059"/>
            <a:ext cx="1316037" cy="639762"/>
          </a:xfrm>
          <a:prstGeom prst="line">
            <a:avLst/>
          </a:prstGeom>
          <a:noFill/>
          <a:ln w="3810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67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Cheating #3: Open Many Connections</a:t>
            </a:r>
            <a:endParaRPr lang="en-US" sz="2400" dirty="0" smtClean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54738" name="Text Box 18"/>
          <p:cNvSpPr txBox="1">
            <a:spLocks noChangeArrowheads="1"/>
          </p:cNvSpPr>
          <p:nvPr/>
        </p:nvSpPr>
        <p:spPr bwMode="auto">
          <a:xfrm>
            <a:off x="701675" y="3429000"/>
            <a:ext cx="7375525" cy="22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Assume 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A starts 10 connections to B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D starts 1 connection to E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Each connection gets about the same throughput</a:t>
            </a:r>
          </a:p>
          <a:p>
            <a:pPr algn="l" eaLnBrk="1" hangingPunct="1"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Then A gets 10 times more throughput than D</a:t>
            </a:r>
          </a:p>
        </p:txBody>
      </p:sp>
    </p:spTree>
    <p:extLst>
      <p:ext uri="{BB962C8B-B14F-4D97-AF65-F5344CB8AC3E}">
        <p14:creationId xmlns:p14="http://schemas.microsoft.com/office/powerpoint/2010/main" val="21205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 smtClean="0"/>
              <a:t>Either sender or receiver can independently cheat!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Why hasn’t Internet suffered congestion collapse yet?</a:t>
            </a:r>
          </a:p>
          <a:p>
            <a:pPr lvl="1"/>
            <a:r>
              <a:rPr lang="en-US" dirty="0" smtClean="0"/>
              <a:t>Individuals don’t hack TCP (not worth it)</a:t>
            </a:r>
          </a:p>
          <a:p>
            <a:pPr lvl="1"/>
            <a:r>
              <a:rPr lang="en-US" dirty="0" smtClean="0"/>
              <a:t>Companies need to avoid TCP wars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/>
              <a:t>How can we prevent cheating?</a:t>
            </a:r>
          </a:p>
          <a:p>
            <a:pPr lvl="1"/>
            <a:r>
              <a:rPr lang="en-US" dirty="0" smtClean="0"/>
              <a:t>Verify TCP implementations?</a:t>
            </a:r>
          </a:p>
          <a:p>
            <a:pPr lvl="1"/>
            <a:r>
              <a:rPr lang="en-US" dirty="0" smtClean="0"/>
              <a:t>Controlling end points is hopeless!</a:t>
            </a:r>
          </a:p>
          <a:p>
            <a:pPr lvl="1"/>
            <a:endParaRPr lang="en-US" dirty="0"/>
          </a:p>
          <a:p>
            <a:r>
              <a:rPr lang="en-US" dirty="0" smtClean="0"/>
              <a:t>So what should we do?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5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TimeOut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dupACK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= </a:t>
            </a:r>
            <a:r>
              <a:rPr lang="en-US" dirty="0" smtClean="0">
                <a:solidFill>
                  <a:srgbClr val="FF0000"/>
                </a:solidFill>
              </a:rPr>
              <a:t>CWND/2     (but never less than 1)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181600" y="4572000"/>
            <a:ext cx="3352800" cy="1752600"/>
          </a:xfrm>
          <a:prstGeom prst="wedgeRoundRectCallout">
            <a:avLst>
              <a:gd name="adj1" fmla="val -114570"/>
              <a:gd name="adj2" fmla="val -68993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Remains in congestion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voidance after fast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retransmission</a:t>
            </a:r>
            <a:r>
              <a:rPr lang="is-IS" sz="2400" b="0" dirty="0" smtClean="0">
                <a:latin typeface="+mn-lt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2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TCP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Slow-Start: ramp up quickly</a:t>
            </a:r>
          </a:p>
          <a:p>
            <a:endParaRPr lang="en-US" dirty="0"/>
          </a:p>
          <a:p>
            <a:r>
              <a:rPr lang="en-US" dirty="0" smtClean="0"/>
              <a:t>Congestion Avoidance: probe bandwidth gently</a:t>
            </a:r>
          </a:p>
          <a:p>
            <a:pPr lvl="1"/>
            <a:r>
              <a:rPr lang="en-US" dirty="0" smtClean="0"/>
              <a:t>AIMD</a:t>
            </a:r>
          </a:p>
          <a:p>
            <a:endParaRPr lang="en-US" dirty="0"/>
          </a:p>
          <a:p>
            <a:r>
              <a:rPr lang="en-US" dirty="0" smtClean="0"/>
              <a:t>Tractable version:</a:t>
            </a:r>
          </a:p>
          <a:p>
            <a:pPr lvl="1"/>
            <a:r>
              <a:rPr lang="en-US" dirty="0" smtClean="0"/>
              <a:t>CWND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smtClean="0"/>
              <a:t>FLOOR[CWND/2] on loss</a:t>
            </a:r>
          </a:p>
          <a:p>
            <a:pPr lvl="1"/>
            <a:r>
              <a:rPr lang="en-US" dirty="0" smtClean="0"/>
              <a:t>CWND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smtClean="0"/>
              <a:t>CWND+1/FLOOR[CWND]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F5061-46DE-5F40-8717-B0C451628FE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64477</TotalTime>
  <Words>2845</Words>
  <Application>Microsoft Macintosh PowerPoint</Application>
  <PresentationFormat>On-screen Show (4:3)</PresentationFormat>
  <Paragraphs>704</Paragraphs>
  <Slides>66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Comic Sans MS</vt:lpstr>
      <vt:lpstr>Courier New</vt:lpstr>
      <vt:lpstr>Helvetica</vt:lpstr>
      <vt:lpstr>ＭＳ Ｐゴシック</vt:lpstr>
      <vt:lpstr>Tahoma</vt:lpstr>
      <vt:lpstr>Times</vt:lpstr>
      <vt:lpstr>Times New Roman</vt:lpstr>
      <vt:lpstr>Wingdings</vt:lpstr>
      <vt:lpstr>Arial</vt:lpstr>
      <vt:lpstr>Network</vt:lpstr>
      <vt:lpstr>Equation</vt:lpstr>
      <vt:lpstr>Chart</vt:lpstr>
      <vt:lpstr>CS 168  More Congestion Control</vt:lpstr>
      <vt:lpstr>PowerPoint Presentation</vt:lpstr>
      <vt:lpstr>TCP Congestion Control Details</vt:lpstr>
      <vt:lpstr>Implementation</vt:lpstr>
      <vt:lpstr>Event: ACK (new data)</vt:lpstr>
      <vt:lpstr>Event: ACK (new data)</vt:lpstr>
      <vt:lpstr>Event: TimeOut</vt:lpstr>
      <vt:lpstr>Event: dupACK</vt:lpstr>
      <vt:lpstr>Components of TCP</vt:lpstr>
      <vt:lpstr>Time Diagram</vt:lpstr>
      <vt:lpstr>What is really looks like…</vt:lpstr>
      <vt:lpstr>Why Is Dividing By 2 Not Bad?</vt:lpstr>
      <vt:lpstr>PowerPoint Presentation</vt:lpstr>
      <vt:lpstr>Look at the Buffer</vt:lpstr>
      <vt:lpstr>In Real Life</vt:lpstr>
      <vt:lpstr>Any Questions?</vt:lpstr>
      <vt:lpstr>One Final Phase: Fast Recovery</vt:lpstr>
      <vt:lpstr>Example</vt:lpstr>
      <vt:lpstr>Timeline</vt:lpstr>
      <vt:lpstr>Two Questions</vt:lpstr>
      <vt:lpstr>Solution: Fast Recovery</vt:lpstr>
      <vt:lpstr>Example</vt:lpstr>
      <vt:lpstr>Timeline</vt:lpstr>
      <vt:lpstr>TCP “Phases”</vt:lpstr>
      <vt:lpstr> TCP State Machine</vt:lpstr>
      <vt:lpstr> TCP State Machine</vt:lpstr>
      <vt:lpstr> TCP State Machine</vt:lpstr>
      <vt:lpstr> TCP State Machine</vt:lpstr>
      <vt:lpstr>Note</vt:lpstr>
      <vt:lpstr>TCP Flavors </vt:lpstr>
      <vt:lpstr>Interoperability</vt:lpstr>
      <vt:lpstr>Throughput Equation</vt:lpstr>
      <vt:lpstr>What throughput results from this?</vt:lpstr>
      <vt:lpstr>Calculation on Simple Model</vt:lpstr>
      <vt:lpstr>A Simple Model for TCP Throughput</vt:lpstr>
      <vt:lpstr>A Simple Model for TCP Throughput</vt:lpstr>
      <vt:lpstr>Why Care About TCP Eqtn?</vt:lpstr>
      <vt:lpstr>Some implications</vt:lpstr>
      <vt:lpstr>A Critical Analysis of TCP</vt:lpstr>
      <vt:lpstr>The Many Failings of TCP CC</vt:lpstr>
      <vt:lpstr>(1) Cumulative ACK Stupidity</vt:lpstr>
      <vt:lpstr>(2) TCP fills up queues</vt:lpstr>
      <vt:lpstr>Random Early Drop (or Detection)</vt:lpstr>
      <vt:lpstr>RED Dropping Probability</vt:lpstr>
      <vt:lpstr>Advantages of RED</vt:lpstr>
      <vt:lpstr>Why Isn’t RED Fair?</vt:lpstr>
      <vt:lpstr>History of RED</vt:lpstr>
      <vt:lpstr>(3) Non-congestion-related Losses?</vt:lpstr>
      <vt:lpstr>(4) Does AIMD work at high speed?</vt:lpstr>
      <vt:lpstr>Adapting TCP to High Speed</vt:lpstr>
      <vt:lpstr>High-Speed TCP Proposal (Floyd)</vt:lpstr>
      <vt:lpstr>High-Speed TCP</vt:lpstr>
      <vt:lpstr>This changes the TCP Equation</vt:lpstr>
      <vt:lpstr>(5) Sawtooth Behavior Uneven</vt:lpstr>
      <vt:lpstr>These Problems Are All Solved</vt:lpstr>
      <vt:lpstr>Any Questions?</vt:lpstr>
      <vt:lpstr>(6) Bias Against Long RTTs</vt:lpstr>
      <vt:lpstr>Possible Solutions?</vt:lpstr>
      <vt:lpstr>(7) How do short flows fare? </vt:lpstr>
      <vt:lpstr>Possible Solutions?</vt:lpstr>
      <vt:lpstr>(8) Cheating</vt:lpstr>
      <vt:lpstr>Cheating #1: ACK-splitting (Rcvr)</vt:lpstr>
      <vt:lpstr>10 line change to Linux TCP</vt:lpstr>
      <vt:lpstr>Cheating #2: Increasing CWND Faster</vt:lpstr>
      <vt:lpstr>Cheating #3: Open Many Connections</vt:lpstr>
      <vt:lpstr>Cheating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809</cp:revision>
  <cp:lastPrinted>2017-11-01T19:38:07Z</cp:lastPrinted>
  <dcterms:created xsi:type="dcterms:W3CDTF">2015-08-26T13:04:16Z</dcterms:created>
  <dcterms:modified xsi:type="dcterms:W3CDTF">2017-11-02T23:43:49Z</dcterms:modified>
</cp:coreProperties>
</file>