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6"/>
  </p:notesMasterIdLst>
  <p:handoutMasterIdLst>
    <p:handoutMasterId r:id="rId87"/>
  </p:handoutMasterIdLst>
  <p:sldIdLst>
    <p:sldId id="1702" r:id="rId2"/>
    <p:sldId id="1703" r:id="rId3"/>
    <p:sldId id="2127" r:id="rId4"/>
    <p:sldId id="2126" r:id="rId5"/>
    <p:sldId id="2128" r:id="rId6"/>
    <p:sldId id="2129" r:id="rId7"/>
    <p:sldId id="2066" r:id="rId8"/>
    <p:sldId id="2067" r:id="rId9"/>
    <p:sldId id="2068" r:id="rId10"/>
    <p:sldId id="2069" r:id="rId11"/>
    <p:sldId id="2070" r:id="rId12"/>
    <p:sldId id="2071" r:id="rId13"/>
    <p:sldId id="2072" r:id="rId14"/>
    <p:sldId id="2073" r:id="rId15"/>
    <p:sldId id="2074" r:id="rId16"/>
    <p:sldId id="2075" r:id="rId17"/>
    <p:sldId id="2076" r:id="rId18"/>
    <p:sldId id="2077" r:id="rId19"/>
    <p:sldId id="2078" r:id="rId20"/>
    <p:sldId id="2079" r:id="rId21"/>
    <p:sldId id="2080" r:id="rId22"/>
    <p:sldId id="2081" r:id="rId23"/>
    <p:sldId id="2082" r:id="rId24"/>
    <p:sldId id="2083" r:id="rId25"/>
    <p:sldId id="2084" r:id="rId26"/>
    <p:sldId id="2085" r:id="rId27"/>
    <p:sldId id="2086" r:id="rId28"/>
    <p:sldId id="2087" r:id="rId29"/>
    <p:sldId id="2088" r:id="rId30"/>
    <p:sldId id="2089" r:id="rId31"/>
    <p:sldId id="2090" r:id="rId32"/>
    <p:sldId id="1858" r:id="rId33"/>
    <p:sldId id="1859" r:id="rId34"/>
    <p:sldId id="1860" r:id="rId35"/>
    <p:sldId id="1980" r:id="rId36"/>
    <p:sldId id="1981" r:id="rId37"/>
    <p:sldId id="1982" r:id="rId38"/>
    <p:sldId id="1983" r:id="rId39"/>
    <p:sldId id="1984" r:id="rId40"/>
    <p:sldId id="1985" r:id="rId41"/>
    <p:sldId id="1986" r:id="rId42"/>
    <p:sldId id="1987" r:id="rId43"/>
    <p:sldId id="1988" r:id="rId44"/>
    <p:sldId id="1989" r:id="rId45"/>
    <p:sldId id="1990" r:id="rId46"/>
    <p:sldId id="1991" r:id="rId47"/>
    <p:sldId id="1992" r:id="rId48"/>
    <p:sldId id="1993" r:id="rId49"/>
    <p:sldId id="1994" r:id="rId50"/>
    <p:sldId id="1995" r:id="rId51"/>
    <p:sldId id="1996" r:id="rId52"/>
    <p:sldId id="1997" r:id="rId53"/>
    <p:sldId id="1998" r:id="rId54"/>
    <p:sldId id="1999" r:id="rId55"/>
    <p:sldId id="2000" r:id="rId56"/>
    <p:sldId id="2001" r:id="rId57"/>
    <p:sldId id="2002" r:id="rId58"/>
    <p:sldId id="2003" r:id="rId59"/>
    <p:sldId id="2004" r:id="rId60"/>
    <p:sldId id="2005" r:id="rId61"/>
    <p:sldId id="2125" r:id="rId62"/>
    <p:sldId id="2007" r:id="rId63"/>
    <p:sldId id="2008" r:id="rId64"/>
    <p:sldId id="2009" r:id="rId65"/>
    <p:sldId id="2010" r:id="rId66"/>
    <p:sldId id="2011" r:id="rId67"/>
    <p:sldId id="2012" r:id="rId68"/>
    <p:sldId id="2013" r:id="rId69"/>
    <p:sldId id="2014" r:id="rId70"/>
    <p:sldId id="2015" r:id="rId71"/>
    <p:sldId id="2016" r:id="rId72"/>
    <p:sldId id="2017" r:id="rId73"/>
    <p:sldId id="2018" r:id="rId74"/>
    <p:sldId id="2020" r:id="rId75"/>
    <p:sldId id="2021" r:id="rId76"/>
    <p:sldId id="2022" r:id="rId77"/>
    <p:sldId id="2023" r:id="rId78"/>
    <p:sldId id="2024" r:id="rId79"/>
    <p:sldId id="2025" r:id="rId80"/>
    <p:sldId id="2026" r:id="rId81"/>
    <p:sldId id="2027" r:id="rId82"/>
    <p:sldId id="2028" r:id="rId83"/>
    <p:sldId id="2029" r:id="rId84"/>
    <p:sldId id="2030" r:id="rId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98"/>
    <p:restoredTop sz="77074"/>
  </p:normalViewPr>
  <p:slideViewPr>
    <p:cSldViewPr>
      <p:cViewPr>
        <p:scale>
          <a:sx n="76" d="100"/>
          <a:sy n="76" d="100"/>
        </p:scale>
        <p:origin x="736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commentAuthors" Target="commentAuthors.xml"/><Relationship Id="rId8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4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7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5E09E-C8A3-CB48-89C9-C736783AD834}" type="slidenum">
              <a:rPr lang="en-GB">
                <a:solidFill>
                  <a:srgbClr val="000000"/>
                </a:solidFill>
              </a:rPr>
              <a:pPr/>
              <a:t>74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9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4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3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1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3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6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17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93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27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28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20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etf.org/internet-drafts/draft-briscoe-tsvarea-fair-01.pdf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The End of 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queues smaller, while allowing bursts</a:t>
            </a:r>
          </a:p>
          <a:p>
            <a:pPr lvl="1"/>
            <a:r>
              <a:rPr lang="en-US" dirty="0" smtClean="0"/>
              <a:t>Just using small buffers in routers can’t do the latter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Reduces synchronization between flows</a:t>
            </a:r>
          </a:p>
          <a:p>
            <a:pPr lvl="1"/>
            <a:r>
              <a:rPr lang="en-US" dirty="0" smtClean="0"/>
              <a:t>Not all flows are dropping packets at once</a:t>
            </a:r>
          </a:p>
          <a:p>
            <a:pPr lvl="1"/>
            <a:r>
              <a:rPr lang="en-US" dirty="0" smtClean="0"/>
              <a:t>Increases/decreases are more gentle</a:t>
            </a:r>
          </a:p>
          <a:p>
            <a:pPr lvl="7"/>
            <a:endParaRPr lang="en-US" dirty="0"/>
          </a:p>
          <a:p>
            <a:r>
              <a:rPr lang="en-US" dirty="0" smtClean="0"/>
              <a:t>Now being used to reduce buffer-bloat</a:t>
            </a:r>
          </a:p>
          <a:p>
            <a:pPr lvl="1"/>
            <a:r>
              <a:rPr lang="en-US" dirty="0" smtClean="0"/>
              <a:t>“buffer-bloat”: experiencing large delays</a:t>
            </a:r>
          </a:p>
          <a:p>
            <a:pPr lvl="1"/>
            <a:r>
              <a:rPr lang="en-US" dirty="0" smtClean="0"/>
              <a:t>Try uploading large file from home</a:t>
            </a:r>
            <a:r>
              <a:rPr lang="is-IS" dirty="0" smtClean="0"/>
              <a:t>…</a:t>
            </a:r>
          </a:p>
          <a:p>
            <a:pPr lvl="7"/>
            <a:endParaRPr lang="is-I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RED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gives all flows roughly the same drop rate</a:t>
            </a:r>
          </a:p>
          <a:p>
            <a:pPr lvl="1"/>
            <a:endParaRPr lang="en-US" dirty="0"/>
          </a:p>
          <a:p>
            <a:r>
              <a:rPr lang="en-US" dirty="0" smtClean="0"/>
              <a:t>The TCP equation gives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Resulting throughputs depend on RTT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I had a competing proposal called FQ</a:t>
            </a:r>
          </a:p>
          <a:p>
            <a:pPr lvl="1"/>
            <a:r>
              <a:rPr lang="en-US" dirty="0" smtClean="0"/>
              <a:t>More on that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3251199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51199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 smtClean="0"/>
              <a:t>History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6525"/>
          </a:xfrm>
        </p:spPr>
        <p:txBody>
          <a:bodyPr/>
          <a:lstStyle/>
          <a:p>
            <a:r>
              <a:rPr lang="en-US" dirty="0" smtClean="0"/>
              <a:t>RED proposed (Floyd and Jacobson)</a:t>
            </a:r>
          </a:p>
          <a:p>
            <a:pPr lvl="1"/>
            <a:r>
              <a:rPr lang="en-US" dirty="0" smtClean="0"/>
              <a:t>Huge support from research community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 find it hard to configure, see few advantages</a:t>
            </a:r>
          </a:p>
          <a:p>
            <a:pPr lvl="7"/>
            <a:endParaRPr lang="en-US" dirty="0"/>
          </a:p>
          <a:p>
            <a:r>
              <a:rPr lang="en-US" dirty="0" smtClean="0"/>
              <a:t>Adaptive RED (Floyd)</a:t>
            </a:r>
          </a:p>
          <a:p>
            <a:pPr lvl="1"/>
            <a:r>
              <a:rPr lang="en-US" dirty="0" smtClean="0"/>
              <a:t>Self-configuring version of RED.  Largely ignored.</a:t>
            </a:r>
          </a:p>
          <a:p>
            <a:pPr lvl="8"/>
            <a:endParaRPr lang="en-US" dirty="0"/>
          </a:p>
          <a:p>
            <a:r>
              <a:rPr lang="en-US" dirty="0" err="1" smtClean="0"/>
              <a:t>CoDel</a:t>
            </a:r>
            <a:r>
              <a:rPr lang="en-US" dirty="0" smtClean="0"/>
              <a:t> (Nichols and Jacobson)</a:t>
            </a:r>
          </a:p>
          <a:p>
            <a:pPr lvl="1"/>
            <a:r>
              <a:rPr lang="en-US" dirty="0" smtClean="0"/>
              <a:t>Cleaner self-configuring version of RED.</a:t>
            </a:r>
          </a:p>
          <a:p>
            <a:pPr lvl="1"/>
            <a:r>
              <a:rPr lang="en-US" dirty="0" smtClean="0"/>
              <a:t>Lots of press (</a:t>
            </a:r>
            <a:r>
              <a:rPr lang="en-US" dirty="0" err="1" smtClean="0"/>
              <a:t>bufferbloat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err="1" smtClean="0"/>
              <a:t>Implementors</a:t>
            </a:r>
            <a:r>
              <a:rPr lang="en-US" dirty="0" smtClean="0"/>
              <a:t> adopt FQ-</a:t>
            </a:r>
            <a:r>
              <a:rPr lang="en-US" dirty="0" err="1" smtClean="0"/>
              <a:t>CoDel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Karma’s a bitch!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Non-congestion-related Losses?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Explicit Congestion Notification (ECN)</a:t>
            </a:r>
          </a:p>
          <a:p>
            <a:pPr lvl="5"/>
            <a:endParaRPr lang="en-US" dirty="0"/>
          </a:p>
          <a:p>
            <a:r>
              <a:rPr lang="en-US" dirty="0" smtClean="0"/>
              <a:t>Bit in IP packet header (actually two)</a:t>
            </a:r>
            <a:endParaRPr lang="en-US" dirty="0"/>
          </a:p>
          <a:p>
            <a:pPr lvl="1"/>
            <a:r>
              <a:rPr lang="en-US" dirty="0" smtClean="0"/>
              <a:t>TCP receiver returns this bit in </a:t>
            </a:r>
            <a:r>
              <a:rPr lang="en-US" dirty="0" smtClean="0"/>
              <a:t>ACK</a:t>
            </a:r>
          </a:p>
          <a:p>
            <a:pPr lvl="1"/>
            <a:r>
              <a:rPr lang="en-US" dirty="0" smtClean="0"/>
              <a:t>Think about this!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When RED router would drop, it sets bit instead</a:t>
            </a:r>
          </a:p>
          <a:p>
            <a:pPr lvl="1"/>
            <a:r>
              <a:rPr lang="en-US" dirty="0" smtClean="0"/>
              <a:t>Congestion semantics of bit exactly like that of drop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Doesn’t confuse corruption with congestion</a:t>
            </a:r>
          </a:p>
          <a:p>
            <a:pPr lvl="1"/>
            <a:r>
              <a:rPr lang="en-US" dirty="0" smtClean="0"/>
              <a:t>Doesn’t confuse recovery with rate adjustment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Does AIMD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= (MSS/RTT) </a:t>
            </a:r>
            <a:r>
              <a:rPr lang="en-US" dirty="0" err="1"/>
              <a:t>sqrt</a:t>
            </a:r>
            <a:r>
              <a:rPr lang="en-US" dirty="0"/>
              <a:t>(3/2p) </a:t>
            </a:r>
          </a:p>
          <a:p>
            <a:pPr lvl="1"/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AIMD “constants” depend on CWND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very high speeds, </a:t>
            </a:r>
          </a:p>
          <a:p>
            <a:pPr lvl="1"/>
            <a:r>
              <a:rPr lang="en-US" dirty="0" smtClean="0"/>
              <a:t>Increase CWND by more than MSS in a RTT</a:t>
            </a:r>
          </a:p>
          <a:p>
            <a:pPr lvl="1"/>
            <a:r>
              <a:rPr lang="en-US" dirty="0" smtClean="0"/>
              <a:t>Decrease CWND by less than ½ after a loss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We will discuss other approaches later…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 Proposal (Floyd)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Group 475"/>
          <p:cNvGraphicFramePr>
            <a:graphicFrameLocks/>
          </p:cNvGraphicFramePr>
          <p:nvPr>
            <p:extLst/>
          </p:nvPr>
        </p:nvGraphicFramePr>
        <p:xfrm>
          <a:off x="-76201" y="1905000"/>
          <a:ext cx="9067802" cy="4191001"/>
        </p:xfrm>
        <a:graphic>
          <a:graphicData uri="http://schemas.openxmlformats.org/drawingml/2006/table">
            <a:tbl>
              <a:tblPr/>
              <a:tblGrid>
                <a:gridCol w="2266507"/>
                <a:gridCol w="2268282"/>
                <a:gridCol w="2266506"/>
                <a:gridCol w="226650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AvgCwnd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pkts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Increase  a(w)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Decrease b(w)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1.5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100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83333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286"/>
            <a:ext cx="7862804" cy="554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changes the TCP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~ p</a:t>
            </a:r>
            <a:r>
              <a:rPr lang="en-US" baseline="30000" dirty="0" smtClean="0"/>
              <a:t>-.8 </a:t>
            </a:r>
            <a:r>
              <a:rPr lang="en-US" dirty="0" smtClean="0"/>
              <a:t> (rather than p</a:t>
            </a:r>
            <a:r>
              <a:rPr lang="en-US" baseline="30000" dirty="0" smtClean="0"/>
              <a:t>-.5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drops every tens of seconds</a:t>
            </a:r>
          </a:p>
          <a:p>
            <a:endParaRPr lang="en-US" baseline="30000" dirty="0"/>
          </a:p>
          <a:p>
            <a:r>
              <a:rPr lang="en-US" dirty="0" smtClean="0"/>
              <a:t>To achieve high throughput: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need such a tiny drop rate…</a:t>
            </a:r>
          </a:p>
          <a:p>
            <a:pPr lvl="1"/>
            <a:r>
              <a:rPr lang="en-US" dirty="0" smtClean="0"/>
              <a:t>Can ramp up more quickly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can this coexist with normal TCP?</a:t>
            </a:r>
          </a:p>
          <a:p>
            <a:pPr lvl="1"/>
            <a:r>
              <a:rPr lang="en-US" dirty="0" smtClean="0"/>
              <a:t>Only invoke new parameters at large window sizes</a:t>
            </a:r>
          </a:p>
          <a:p>
            <a:pPr lvl="1"/>
            <a:r>
              <a:rPr lang="en-US" dirty="0" smtClean="0"/>
              <a:t>Competes fairly with normal TCP at normal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(5) </a:t>
            </a:r>
            <a:r>
              <a:rPr lang="en-US" sz="3600" dirty="0" err="1" smtClean="0"/>
              <a:t>Sawtooth</a:t>
            </a:r>
            <a:r>
              <a:rPr lang="en-US" sz="3600" dirty="0" smtClean="0"/>
              <a:t> Behavior Uneven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</a:rPr>
              <a:t>TCP throughput is “choppy”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epeated swings between W/2 to 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rgbClr val="000090"/>
                </a:solidFill>
              </a:rPr>
              <a:t>Some apps would prefer sending at a steady rate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streaming apps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solution: “Equation-Based Congestion Control”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itch TCP’s increase/decrease rules and just follow the equation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easure drop percentage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and set rate accordingly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Following the TCP equation ensures we’re “</a:t>
            </a:r>
            <a:r>
              <a:rPr lang="en-US" sz="2400" dirty="0">
                <a:solidFill>
                  <a:srgbClr val="000090"/>
                </a:solidFill>
              </a:rPr>
              <a:t>TCP friendly”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i.e., use no more than TCP does in similar setting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9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43200" y="47244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0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 Are All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published and often standardized solutions</a:t>
            </a:r>
          </a:p>
          <a:p>
            <a:r>
              <a:rPr lang="en-US" dirty="0" smtClean="0"/>
              <a:t>TCP-SACK</a:t>
            </a:r>
          </a:p>
          <a:p>
            <a:r>
              <a:rPr lang="en-US" dirty="0" smtClean="0"/>
              <a:t>RED (and its many variants)</a:t>
            </a:r>
          </a:p>
          <a:p>
            <a:r>
              <a:rPr lang="en-US" dirty="0" smtClean="0"/>
              <a:t>ECN</a:t>
            </a:r>
          </a:p>
          <a:p>
            <a:r>
              <a:rPr lang="en-US" dirty="0" smtClean="0"/>
              <a:t>High-Speed TCP</a:t>
            </a:r>
          </a:p>
          <a:p>
            <a:r>
              <a:rPr lang="en-US" dirty="0" smtClean="0"/>
              <a:t>Equation-based congestion control (EBCC)</a:t>
            </a:r>
          </a:p>
          <a:p>
            <a:r>
              <a:rPr lang="en-US" dirty="0" smtClean="0"/>
              <a:t>Datagram congestion control protocol (DCCP)</a:t>
            </a:r>
          </a:p>
          <a:p>
            <a:pPr marL="0" indent="-4763">
              <a:buNone/>
            </a:pPr>
            <a:endParaRPr lang="en-US" dirty="0" smtClean="0"/>
          </a:p>
          <a:p>
            <a:pPr marL="0" indent="-4763">
              <a:buNone/>
            </a:pPr>
            <a:r>
              <a:rPr lang="en-US" dirty="0" smtClean="0"/>
              <a:t>Some widely used, others not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6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Bias Against Long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TCP unfair in the face of heterogeneous RTTs!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60649" y="3171868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49" y="3171868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95400" y="4114800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715000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48420" y="4524418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66006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537090" y="5362617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419600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660066"/>
                </a:solidFill>
                <a:latin typeface="+mn-lt"/>
              </a:rPr>
              <a:t>100ms</a:t>
            </a:r>
            <a:endParaRPr lang="en-US" sz="1800" i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5574268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4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additive constant proportional to RTT</a:t>
            </a:r>
          </a:p>
          <a:p>
            <a:endParaRPr lang="en-US" dirty="0" smtClean="0"/>
          </a:p>
          <a:p>
            <a:r>
              <a:rPr lang="en-US" dirty="0" smtClean="0"/>
              <a:t>But people don’t really care about this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(7) How do short flows fare?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50% of flows have &lt; 1500B to send; 80% &lt; 100KB</a:t>
            </a:r>
          </a:p>
          <a:p>
            <a:pPr lvl="3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Short flows are slowed down by slow-start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It takes several round-trips to send 8 packets!</a:t>
            </a:r>
          </a:p>
          <a:p>
            <a:pPr lvl="2"/>
            <a:r>
              <a:rPr lang="en-US" dirty="0" smtClean="0">
                <a:sym typeface="Wingdings"/>
              </a:rPr>
              <a:t>Handshake, CWND=1, CWND=2, CWND=4</a:t>
            </a:r>
            <a:r>
              <a:rPr lang="is-IS" dirty="0" smtClean="0">
                <a:sym typeface="Wingdings"/>
              </a:rPr>
              <a:t>, CWND=8</a:t>
            </a:r>
            <a:endParaRPr lang="en-US" dirty="0">
              <a:sym typeface="Wingdings"/>
            </a:endParaRP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 few </a:t>
            </a:r>
            <a:r>
              <a:rPr lang="en-US" dirty="0">
                <a:sym typeface="Wingdings"/>
              </a:rPr>
              <a:t>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Isolated loss may lead to </a:t>
            </a:r>
            <a:r>
              <a:rPr lang="en-US" dirty="0" smtClean="0">
                <a:sym typeface="Wingdings"/>
              </a:rPr>
              <a:t>timeouts</a:t>
            </a:r>
          </a:p>
          <a:p>
            <a:pPr lvl="7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</a:t>
            </a:r>
            <a:r>
              <a:rPr lang="en-US" dirty="0" smtClean="0">
                <a:sym typeface="Wingdings"/>
              </a:rPr>
              <a:t>typical </a:t>
            </a:r>
            <a:r>
              <a:rPr lang="en-US" dirty="0">
                <a:sym typeface="Wingdings"/>
              </a:rPr>
              <a:t>timeout values of ~</a:t>
            </a:r>
            <a:r>
              <a:rPr lang="en-US" dirty="0" smtClean="0">
                <a:sym typeface="Wingdings"/>
              </a:rPr>
              <a:t>500ms</a:t>
            </a:r>
            <a:r>
              <a:rPr lang="is-IS" dirty="0" smtClean="0">
                <a:sym typeface="Wingdings"/>
              </a:rPr>
              <a:t>…</a:t>
            </a:r>
          </a:p>
          <a:p>
            <a:pPr lvl="1"/>
            <a:r>
              <a:rPr lang="is-IS" dirty="0" smtClean="0">
                <a:sym typeface="Wingdings"/>
              </a:rPr>
              <a:t>...m</a:t>
            </a:r>
            <a:r>
              <a:rPr lang="en-US" dirty="0" err="1" smtClean="0">
                <a:sym typeface="Wingdings"/>
              </a:rPr>
              <a:t>ight</a:t>
            </a:r>
            <a:r>
              <a:rPr lang="en-US" dirty="0" smtClean="0">
                <a:sym typeface="Wingdings"/>
              </a:rPr>
              <a:t> severely </a:t>
            </a:r>
            <a:r>
              <a:rPr lang="en-US" dirty="0">
                <a:sym typeface="Wingdings"/>
              </a:rPr>
              <a:t>impact </a:t>
            </a:r>
            <a:r>
              <a:rPr lang="en-US" dirty="0" smtClean="0">
                <a:sym typeface="Wingdings"/>
              </a:rPr>
              <a:t>flow </a:t>
            </a:r>
            <a:r>
              <a:rPr lang="en-US" dirty="0">
                <a:sym typeface="Wingdings"/>
              </a:rPr>
              <a:t>completion time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447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initial window?</a:t>
            </a:r>
          </a:p>
          <a:p>
            <a:pPr lvl="1"/>
            <a:r>
              <a:rPr lang="en-US" dirty="0" smtClean="0"/>
              <a:t>Google proposed moving from ~4KB to ~15KB</a:t>
            </a:r>
            <a:endParaRPr lang="en-US" dirty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≈90% of HTTP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Decreases delay by ~5%</a:t>
            </a:r>
          </a:p>
          <a:p>
            <a:pPr lvl="4"/>
            <a:endParaRPr lang="en-US" dirty="0"/>
          </a:p>
          <a:p>
            <a:r>
              <a:rPr lang="en-US" dirty="0" smtClean="0"/>
              <a:t>Recursively cautious congestion control (RC3)</a:t>
            </a:r>
          </a:p>
          <a:p>
            <a:pPr lvl="1"/>
            <a:r>
              <a:rPr lang="en-US" dirty="0" smtClean="0"/>
              <a:t>Run normal TCP at normal priority</a:t>
            </a:r>
          </a:p>
          <a:p>
            <a:pPr lvl="1"/>
            <a:r>
              <a:rPr lang="en-US" dirty="0" smtClean="0"/>
              <a:t>Send aggressively at lower priorities</a:t>
            </a:r>
          </a:p>
          <a:p>
            <a:pPr lvl="1"/>
            <a:r>
              <a:rPr lang="en-US" dirty="0" smtClean="0"/>
              <a:t>With a limit on each priority level</a:t>
            </a:r>
          </a:p>
          <a:p>
            <a:pPr lvl="1"/>
            <a:r>
              <a:rPr lang="en-US" dirty="0" smtClean="0"/>
              <a:t>Ramps up to full speed immediately, no harm to others</a:t>
            </a:r>
            <a:endParaRPr lang="en-US" dirty="0"/>
          </a:p>
          <a:p>
            <a:pPr lvl="1"/>
            <a:r>
              <a:rPr lang="en-US" i="1" dirty="0" smtClean="0"/>
              <a:t>I failed at providing better </a:t>
            </a:r>
            <a:r>
              <a:rPr lang="en-US" i="1" dirty="0" err="1" smtClean="0"/>
              <a:t>QoS</a:t>
            </a:r>
            <a:r>
              <a:rPr lang="en-US" i="1" dirty="0" smtClean="0"/>
              <a:t>; this exploits worse </a:t>
            </a:r>
            <a:r>
              <a:rPr lang="en-US" i="1" dirty="0" err="1" smtClean="0"/>
              <a:t>QoS</a:t>
            </a:r>
            <a:r>
              <a:rPr lang="en-US" i="1" dirty="0" smtClean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2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cheat, will present three</a:t>
            </a:r>
          </a:p>
        </p:txBody>
      </p:sp>
    </p:spTree>
    <p:extLst>
      <p:ext uri="{BB962C8B-B14F-4D97-AF65-F5344CB8AC3E}">
        <p14:creationId xmlns:p14="http://schemas.microsoft.com/office/powerpoint/2010/main" val="5495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27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3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Chart" r:id="rId4" imgW="5549900" imgH="3149600" progId="Excel.Chart.8">
                  <p:embed/>
                </p:oleObj>
              </mc:Choice>
              <mc:Fallback>
                <p:oleObj name="Chart" r:id="rId4" imgW="5549900" imgH="3149600" progId="Excel.Char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8374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3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Participation: </a:t>
            </a:r>
            <a:r>
              <a:rPr lang="en-US" dirty="0" smtClean="0"/>
              <a:t>(see Piazza post and </a:t>
            </a:r>
            <a:r>
              <a:rPr lang="en-US" dirty="0" err="1" smtClean="0"/>
              <a:t>followup</a:t>
            </a:r>
            <a:r>
              <a:rPr lang="en-US" dirty="0" smtClean="0"/>
              <a:t> rules)</a:t>
            </a:r>
            <a:endParaRPr lang="en-US" dirty="0" smtClean="0"/>
          </a:p>
          <a:p>
            <a:pPr lvl="1"/>
            <a:r>
              <a:rPr lang="en-US" dirty="0" smtClean="0"/>
              <a:t>293 of you have recorded participation</a:t>
            </a:r>
          </a:p>
          <a:p>
            <a:pPr lvl="1"/>
            <a:r>
              <a:rPr lang="en-US" dirty="0" smtClean="0"/>
              <a:t>234 of you have not!</a:t>
            </a:r>
          </a:p>
          <a:p>
            <a:pPr lvl="1"/>
            <a:r>
              <a:rPr lang="en-US" dirty="0" smtClean="0"/>
              <a:t>There are 6 more classes and 3 more OHs</a:t>
            </a:r>
          </a:p>
          <a:p>
            <a:pPr lvl="1"/>
            <a:r>
              <a:rPr lang="en-US" b="1" dirty="0" smtClean="0"/>
              <a:t>I will show no mercy: either participate or fail.</a:t>
            </a:r>
          </a:p>
          <a:p>
            <a:endParaRPr lang="en-US" dirty="0"/>
          </a:p>
          <a:p>
            <a:r>
              <a:rPr lang="en-US" dirty="0" smtClean="0"/>
              <a:t>Detailed Example</a:t>
            </a:r>
          </a:p>
          <a:p>
            <a:pPr lvl="1"/>
            <a:r>
              <a:rPr lang="en-US" dirty="0" smtClean="0"/>
              <a:t>Two weeks ago I went through a detailed example</a:t>
            </a:r>
          </a:p>
          <a:p>
            <a:pPr lvl="1"/>
            <a:r>
              <a:rPr lang="en-US" dirty="0" smtClean="0"/>
              <a:t>I have now posted that example</a:t>
            </a:r>
          </a:p>
          <a:p>
            <a:pPr lvl="1"/>
            <a:r>
              <a:rPr lang="en-US" dirty="0" smtClean="0"/>
              <a:t>Please go over it carefully; make sure you understand</a:t>
            </a:r>
          </a:p>
          <a:p>
            <a:pPr lvl="1"/>
            <a:r>
              <a:rPr lang="en-US" dirty="0" smtClean="0"/>
              <a:t>This is fair game for the final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4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19485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hasn’t Internet suffered congestion collapse yet?</a:t>
            </a:r>
          </a:p>
          <a:p>
            <a:pPr lvl="1"/>
            <a:r>
              <a:rPr lang="en-US" dirty="0" smtClean="0"/>
              <a:t>Individuals don’t hack TCP (not worth it)</a:t>
            </a:r>
          </a:p>
          <a:p>
            <a:pPr lvl="1"/>
            <a:r>
              <a:rPr lang="en-US" dirty="0" smtClean="0"/>
              <a:t>Companies need to avoid TCP wars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4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 Converse of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be fair, need to be TCP-friendly</a:t>
            </a:r>
          </a:p>
          <a:p>
            <a:pPr lvl="1"/>
            <a:r>
              <a:rPr lang="en-US" dirty="0" smtClean="0"/>
              <a:t>The requirement that whatever CC you use, it competes fairly with TCP</a:t>
            </a:r>
          </a:p>
          <a:p>
            <a:endParaRPr lang="en-US" dirty="0"/>
          </a:p>
          <a:p>
            <a:r>
              <a:rPr lang="en-US" dirty="0" smtClean="0"/>
              <a:t>Everyone uses “similar” CC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This doesn’t apply in your own datacenters</a:t>
            </a:r>
          </a:p>
          <a:p>
            <a:pPr lvl="1"/>
            <a:r>
              <a:rPr lang="en-US" dirty="0" smtClean="0"/>
              <a:t>But does apply in Internet more generally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Slows down innovation!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5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9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solve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against long RTTs</a:t>
            </a:r>
          </a:p>
          <a:p>
            <a:endParaRPr lang="en-US" dirty="0"/>
          </a:p>
          <a:p>
            <a:r>
              <a:rPr lang="en-US" dirty="0" smtClean="0"/>
              <a:t>Slow to ramp up (for short flows)</a:t>
            </a:r>
          </a:p>
          <a:p>
            <a:endParaRPr lang="en-US" dirty="0"/>
          </a:p>
          <a:p>
            <a:r>
              <a:rPr lang="en-US" dirty="0" smtClean="0"/>
              <a:t>Cheating</a:t>
            </a:r>
          </a:p>
          <a:p>
            <a:endParaRPr lang="en-US" dirty="0"/>
          </a:p>
          <a:p>
            <a:r>
              <a:rPr lang="en-US" dirty="0" smtClean="0"/>
              <a:t>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Network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/>
              <a:t>How can routers help?</a:t>
            </a:r>
          </a:p>
          <a:p>
            <a:endParaRPr lang="en-US" dirty="0"/>
          </a:p>
          <a:p>
            <a:r>
              <a:rPr lang="en-US" dirty="0" smtClean="0"/>
              <a:t>Routers can provide guidance for speed to send at</a:t>
            </a:r>
          </a:p>
          <a:p>
            <a:pPr lvl="1"/>
            <a:r>
              <a:rPr lang="en-US" dirty="0" smtClean="0"/>
              <a:t>Routers have better visibility, and their feedback flows through network, collecting from routers along path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Routers can provide isolation/fairness</a:t>
            </a:r>
          </a:p>
          <a:p>
            <a:pPr lvl="1"/>
            <a:r>
              <a:rPr lang="en-US" dirty="0" smtClean="0"/>
              <a:t>Via packet scheduling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Routers can provide priority for some flows</a:t>
            </a:r>
          </a:p>
          <a:p>
            <a:pPr lvl="1"/>
            <a:r>
              <a:rPr lang="en-US" dirty="0" smtClean="0"/>
              <a:t>Via packet scheduling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4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for sending rate deals with</a:t>
            </a:r>
          </a:p>
          <a:p>
            <a:pPr lvl="1"/>
            <a:r>
              <a:rPr lang="en-US" dirty="0" smtClean="0"/>
              <a:t>Slow to ramp up</a:t>
            </a:r>
          </a:p>
          <a:p>
            <a:pPr lvl="1"/>
            <a:r>
              <a:rPr lang="en-US" dirty="0" smtClean="0"/>
              <a:t>Bias against long RTTs</a:t>
            </a:r>
          </a:p>
          <a:p>
            <a:pPr lvl="1"/>
            <a:r>
              <a:rPr lang="en-US" dirty="0" smtClean="0"/>
              <a:t>Does not deal with cheating or need for uniformity</a:t>
            </a:r>
          </a:p>
          <a:p>
            <a:pPr lvl="1"/>
            <a:endParaRPr lang="en-US" dirty="0"/>
          </a:p>
          <a:p>
            <a:r>
              <a:rPr lang="en-US" dirty="0" smtClean="0"/>
              <a:t>Providing Isolation/Fairness deals with</a:t>
            </a:r>
          </a:p>
          <a:p>
            <a:pPr lvl="1"/>
            <a:r>
              <a:rPr lang="en-US" dirty="0" smtClean="0"/>
              <a:t>Prevents most cheating, allows innovation</a:t>
            </a:r>
          </a:p>
          <a:p>
            <a:pPr lvl="1"/>
            <a:r>
              <a:rPr lang="en-US" dirty="0" smtClean="0"/>
              <a:t>Innovation deals with bias and ramp 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You’ll see</a:t>
            </a:r>
            <a:r>
              <a:rPr lang="is-IS" dirty="0" smtClean="0"/>
              <a:t>….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outers tell hosts how fast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Routers insert “fair share” </a:t>
            </a:r>
            <a:r>
              <a:rPr lang="en-US" i="1" dirty="0" smtClean="0"/>
              <a:t>f</a:t>
            </a:r>
            <a:r>
              <a:rPr lang="en-US" dirty="0" smtClean="0"/>
              <a:t> in packet header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Only insert if your f is smaller than current field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Source then sees minimum fair share along path</a:t>
            </a:r>
          </a:p>
          <a:p>
            <a:pPr lvl="4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End-hosts set sending rate (or window size) to </a:t>
            </a:r>
            <a:r>
              <a:rPr lang="en-US" i="1" dirty="0" smtClean="0">
                <a:latin typeface="Arial" charset="0"/>
                <a:cs typeface="Arial" charset="0"/>
              </a:rPr>
              <a:t>f</a:t>
            </a:r>
          </a:p>
          <a:p>
            <a:pPr lvl="3"/>
            <a:endParaRPr lang="en-US" i="1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This is the basic idea behind the “Rate Control Protocol” (RCP) from </a:t>
            </a:r>
            <a:r>
              <a:rPr lang="en-US" dirty="0" err="1" smtClean="0">
                <a:latin typeface="Arial" charset="0"/>
                <a:cs typeface="Arial" charset="0"/>
              </a:rPr>
              <a:t>Dukkipati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</a:t>
            </a:r>
            <a:r>
              <a:rPr lang="en-US" dirty="0" smtClean="0">
                <a:latin typeface="Arial" charset="0"/>
                <a:cs typeface="Arial" charset="0"/>
              </a:rPr>
              <a:t> ’07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</a:p>
          <a:p>
            <a:pPr lvl="1"/>
            <a:r>
              <a:rPr lang="en-US" dirty="0" smtClean="0"/>
              <a:t>Router estimates rate </a:t>
            </a:r>
            <a:r>
              <a:rPr lang="en-US" i="1" dirty="0" smtClean="0"/>
              <a:t>f</a:t>
            </a:r>
            <a:r>
              <a:rPr lang="en-US" dirty="0" smtClean="0"/>
              <a:t> that will use its capacity</a:t>
            </a:r>
          </a:p>
          <a:p>
            <a:pPr lvl="1"/>
            <a:r>
              <a:rPr lang="en-US" dirty="0"/>
              <a:t>Adaptive process of guessing (why not exact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Link underutilized: increase f   </a:t>
            </a:r>
            <a:r>
              <a:rPr lang="en-US" dirty="0" smtClean="0"/>
              <a:t>  Link </a:t>
            </a:r>
            <a:r>
              <a:rPr lang="en-US" dirty="0" smtClean="0"/>
              <a:t>congested: decrease f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Flows get immediately up to speed</a:t>
            </a:r>
          </a:p>
          <a:p>
            <a:pPr lvl="1"/>
            <a:r>
              <a:rPr lang="en-US" dirty="0" smtClean="0"/>
              <a:t>And no need to “probe” (gently or otherwise)</a:t>
            </a:r>
          </a:p>
          <a:p>
            <a:pPr lvl="1"/>
            <a:endParaRPr lang="en-US" dirty="0"/>
          </a:p>
          <a:p>
            <a:r>
              <a:rPr lang="en-US" dirty="0" smtClean="0"/>
              <a:t>TCP still does loss recovery through </a:t>
            </a:r>
            <a:r>
              <a:rPr lang="en-US" dirty="0" err="1" smtClean="0"/>
              <a:t>retx’s</a:t>
            </a:r>
            <a:endParaRPr lang="en-US" dirty="0" smtClean="0"/>
          </a:p>
          <a:p>
            <a:pPr lvl="1"/>
            <a:r>
              <a:rPr lang="en-US" dirty="0" smtClean="0"/>
              <a:t>But does not need to worry about adjusting CWND based on these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5013"/>
            <a:ext cx="62865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698625"/>
            <a:ext cx="6264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Helps! (Ignore XCP)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6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Cumulative ACKs are stupid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</a:t>
            </a:r>
            <a:r>
              <a:rPr lang="en-US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not scale to high-speed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 long time to reach steady 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9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link </a:t>
            </a:r>
            <a:r>
              <a:rPr lang="en-US" dirty="0" smtClean="0"/>
              <a:t>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1"/>
            <a:endParaRPr lang="en-US" dirty="0"/>
          </a:p>
          <a:p>
            <a:r>
              <a:rPr lang="en-US" dirty="0" smtClean="0"/>
              <a:t>If I send too fast, only my packets are dropped</a:t>
            </a:r>
          </a:p>
          <a:p>
            <a:pPr lvl="1"/>
            <a:r>
              <a:rPr lang="en-US" dirty="0" smtClean="0"/>
              <a:t>I can’t hurt other users</a:t>
            </a:r>
            <a:r>
              <a:rPr lang="is-IS" dirty="0" smtClean="0"/>
              <a:t>…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</a:t>
            </a:r>
            <a:r>
              <a:rPr lang="en-US" i="1" u="sng" dirty="0" smtClean="0"/>
              <a:t>ask</a:t>
            </a:r>
            <a:r>
              <a:rPr lang="en-US" dirty="0" smtClean="0"/>
              <a:t> for an amount of bandwidth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In reality, this request is implicit (the amount they send)</a:t>
            </a:r>
          </a:p>
          <a:p>
            <a:pPr lvl="1"/>
            <a:endParaRPr lang="en-US" dirty="0"/>
          </a:p>
          <a:p>
            <a:r>
              <a:rPr lang="en-US" dirty="0" smtClean="0"/>
              <a:t>The link gives them an amount </a:t>
            </a:r>
            <a:r>
              <a:rPr lang="en-US" dirty="0" err="1" smtClean="0"/>
              <a:t>ai</a:t>
            </a:r>
            <a:endParaRPr lang="en-US" dirty="0" smtClean="0"/>
          </a:p>
          <a:p>
            <a:pPr lvl="1"/>
            <a:r>
              <a:rPr lang="en-US" dirty="0" smtClean="0"/>
              <a:t>Again, this is implicit (by how much is forwarded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is some total capacity C</a:t>
            </a:r>
          </a:p>
          <a:p>
            <a:pPr lvl="1"/>
            <a:r>
              <a:rPr lang="en-US" dirty="0" smtClean="0"/>
              <a:t>Sum </a:t>
            </a:r>
            <a:r>
              <a:rPr lang="en-US" dirty="0" err="1" smtClean="0"/>
              <a:t>ai</a:t>
            </a:r>
            <a:r>
              <a:rPr lang="en-US" dirty="0" smtClean="0"/>
              <a:t> ≤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Note:</a:t>
            </a:r>
            <a:endParaRPr lang="en-US" dirty="0" smtClean="0"/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happens here?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8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You can’t have that and invite innovation!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2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 (and solutions) are not main point</a:t>
            </a:r>
          </a:p>
          <a:p>
            <a:pPr lvl="1"/>
            <a:r>
              <a:rPr lang="en-US" dirty="0" smtClean="0"/>
              <a:t>Though you need to know them</a:t>
            </a:r>
          </a:p>
          <a:p>
            <a:endParaRPr lang="en-US" dirty="0"/>
          </a:p>
          <a:p>
            <a:r>
              <a:rPr lang="en-US" dirty="0" smtClean="0"/>
              <a:t>But are a way to get you to think more generally</a:t>
            </a:r>
          </a:p>
          <a:p>
            <a:pPr lvl="1"/>
            <a:r>
              <a:rPr lang="en-US" dirty="0" smtClean="0"/>
              <a:t>Beyond congestion control (CC) as a TCP cookbook</a:t>
            </a:r>
          </a:p>
          <a:p>
            <a:endParaRPr lang="en-US" dirty="0"/>
          </a:p>
          <a:p>
            <a:r>
              <a:rPr lang="en-US" dirty="0" smtClean="0"/>
              <a:t>Both about CC and other protocol design tasks</a:t>
            </a:r>
          </a:p>
          <a:p>
            <a:endParaRPr lang="en-US" dirty="0"/>
          </a:p>
          <a:p>
            <a:r>
              <a:rPr lang="en-US" dirty="0" smtClean="0"/>
              <a:t>(Will skip some sections of lecture as needed)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demands are in increasing order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If C/N ≤ r1, then ai = C/N for all i.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Else, a1 = r1, set C = C-a1 and N = N-1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Repeat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Intuition: all flows requesting less than fair share get their request.  Remaining flows divide equally.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1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Work this out, talk to your neighbors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9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Max-min fairness the natural per-link fairness</a:t>
            </a:r>
          </a:p>
          <a:p>
            <a:endParaRPr lang="en-US" dirty="0"/>
          </a:p>
          <a:p>
            <a:r>
              <a:rPr lang="en-US" dirty="0" smtClean="0"/>
              <a:t>Only one that is: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Incentive compatible (asking for more doesn’t help)</a:t>
            </a:r>
          </a:p>
          <a:p>
            <a:pPr lvl="1"/>
            <a:endParaRPr lang="en-US" dirty="0"/>
          </a:p>
          <a:p>
            <a:r>
              <a:rPr lang="en-US" dirty="0" smtClean="0"/>
              <a:t>Why is incentive compatibility important here, but not for TCP (where we ignore cheating)?</a:t>
            </a:r>
          </a:p>
          <a:p>
            <a:pPr lvl="1"/>
            <a:r>
              <a:rPr lang="en-US" dirty="0" smtClean="0"/>
              <a:t>TCP requires uniformity, FQ enables innovation</a:t>
            </a:r>
          </a:p>
          <a:p>
            <a:pPr lvl="1"/>
            <a:r>
              <a:rPr lang="en-US" dirty="0" smtClean="0"/>
              <a:t>Want to make sure innovation does not hurt others!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5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8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As A Whole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way more complicated! But calculating allocations just a bit more complicated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 with switch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/>
              <a:t> with smallest C</a:t>
            </a:r>
            <a:r>
              <a:rPr lang="en-US" baseline="300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/</a:t>
            </a:r>
            <a:r>
              <a:rPr lang="en-US" dirty="0" smtClean="0"/>
              <a:t>N</a:t>
            </a:r>
            <a:r>
              <a:rPr lang="en-US" baseline="30000" dirty="0" smtClean="0">
                <a:latin typeface="Symbol" charset="2"/>
                <a:ea typeface="Symbol" charset="2"/>
                <a:cs typeface="Symbol" charset="2"/>
              </a:rPr>
              <a:t>a</a:t>
            </a:r>
          </a:p>
          <a:p>
            <a:endParaRPr lang="en-US" baseline="30000" dirty="0">
              <a:latin typeface="Symbol" charset="2"/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Apply algorithm to smallest </a:t>
            </a:r>
            <a:r>
              <a:rPr lang="en-US" dirty="0" err="1">
                <a:ea typeface="Symbol" charset="2"/>
                <a:cs typeface="Symbol" charset="2"/>
              </a:rPr>
              <a:t>r</a:t>
            </a:r>
            <a:r>
              <a:rPr lang="en-US" dirty="0" err="1" smtClean="0">
                <a:ea typeface="Symbol" charset="2"/>
                <a:cs typeface="Symbol" charset="2"/>
              </a:rPr>
              <a:t>i</a:t>
            </a:r>
            <a:r>
              <a:rPr lang="en-US" dirty="0" smtClean="0">
                <a:ea typeface="Symbol" charset="2"/>
                <a:cs typeface="Symbol" charset="2"/>
              </a:rPr>
              <a:t> at switch</a:t>
            </a:r>
          </a:p>
          <a:p>
            <a:pPr lvl="1"/>
            <a:endParaRPr lang="en-US" dirty="0"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Remove that flow from system, adjusting C and N where appropriate (all hops along path).</a:t>
            </a:r>
          </a:p>
          <a:p>
            <a:pPr lvl="1"/>
            <a:endParaRPr lang="en-US" dirty="0"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Repeat</a:t>
            </a:r>
            <a:endParaRPr lang="en-US" dirty="0">
              <a:ea typeface="Symbol" charset="2"/>
              <a:cs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4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Issues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cheating hurt?</a:t>
            </a:r>
          </a:p>
          <a:p>
            <a:endParaRPr lang="en-US" dirty="0"/>
          </a:p>
          <a:p>
            <a:r>
              <a:rPr lang="en-US" dirty="0" smtClean="0"/>
              <a:t>What is fairness?</a:t>
            </a:r>
          </a:p>
          <a:p>
            <a:endParaRPr lang="en-US" dirty="0"/>
          </a:p>
          <a:p>
            <a:r>
              <a:rPr lang="en-US" dirty="0" smtClean="0"/>
              <a:t>How does fairness help innovation?</a:t>
            </a:r>
          </a:p>
          <a:p>
            <a:endParaRPr lang="en-US" dirty="0"/>
          </a:p>
          <a:p>
            <a:r>
              <a:rPr lang="en-US" dirty="0" smtClean="0"/>
              <a:t>What is the golden rule of research?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22238"/>
            <a:ext cx="96774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Dealing with different packet sizes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Mental model: Bit-by-bit round robin (“fluid flow”)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Treat every bit as a separate packet!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Can you do this in practice?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No, packets cannot be shredded into separate bits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But we can approximate it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This is what “fair queuing” routers do</a:t>
            </a:r>
          </a:p>
        </p:txBody>
      </p:sp>
    </p:spTree>
    <p:extLst>
      <p:ext uri="{BB962C8B-B14F-4D97-AF65-F5344CB8AC3E}">
        <p14:creationId xmlns:p14="http://schemas.microsoft.com/office/powerpoint/2010/main" val="12594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Fair Queuing (FQ) 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For each packet, compute the </a:t>
            </a:r>
            <a:r>
              <a:rPr lang="en-US" dirty="0" smtClean="0">
                <a:cs typeface="+mn-cs"/>
              </a:rPr>
              <a:t>“round” </a:t>
            </a:r>
            <a:r>
              <a:rPr lang="en-US" dirty="0" smtClean="0">
                <a:cs typeface="+mn-cs"/>
              </a:rPr>
              <a:t>in which the last bit of a packet would have left the router </a:t>
            </a:r>
            <a:r>
              <a:rPr lang="en-US" i="1" dirty="0" smtClean="0">
                <a:cs typeface="+mn-cs"/>
              </a:rPr>
              <a:t>if</a:t>
            </a:r>
            <a:r>
              <a:rPr lang="en-US" dirty="0" smtClean="0">
                <a:cs typeface="+mn-cs"/>
              </a:rPr>
              <a:t> flows are served bit-by-bit round-robin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A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arrival time (in rounds) of </a:t>
            </a:r>
            <a:r>
              <a:rPr lang="en-US" dirty="0" err="1" smtClean="0">
                <a:cs typeface="+mn-cs"/>
              </a:rPr>
              <a:t>i</a:t>
            </a:r>
            <a:r>
              <a:rPr lang="en-US" baseline="30000" dirty="0" err="1" smtClean="0">
                <a:cs typeface="+mn-cs"/>
              </a:rPr>
              <a:t>th</a:t>
            </a:r>
            <a:r>
              <a:rPr lang="en-US" dirty="0" smtClean="0">
                <a:cs typeface="+mn-cs"/>
              </a:rPr>
              <a:t> packet in flow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P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size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dirty="0" smtClean="0">
                <a:cs typeface="+mn-cs"/>
              </a:rPr>
              <a:t> packet in flow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S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start time (round)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dirty="0" smtClean="0">
                <a:cs typeface="+mn-cs"/>
              </a:rPr>
              <a:t> packet in flow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finish time (round)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dirty="0" smtClean="0">
                <a:cs typeface="+mn-cs"/>
              </a:rPr>
              <a:t> packet in flow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S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MAX[A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, F</a:t>
            </a:r>
            <a:r>
              <a:rPr lang="en-US" baseline="-25000" dirty="0" smtClean="0">
                <a:cs typeface="+mn-cs"/>
              </a:rPr>
              <a:t>i-1</a:t>
            </a:r>
            <a:r>
              <a:rPr lang="en-US" dirty="0" smtClean="0">
                <a:cs typeface="+mn-cs"/>
              </a:rPr>
              <a:t>]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= S</a:t>
            </a:r>
            <a:r>
              <a:rPr lang="en-US" baseline="-25000" dirty="0" smtClean="0">
                <a:cs typeface="+mn-cs"/>
              </a:rPr>
              <a:t>i</a:t>
            </a:r>
            <a:r>
              <a:rPr lang="en-US" dirty="0" smtClean="0">
                <a:cs typeface="+mn-cs"/>
              </a:rPr>
              <a:t> + P</a:t>
            </a:r>
            <a:r>
              <a:rPr lang="en-US" baseline="-25000" dirty="0" smtClean="0">
                <a:cs typeface="+mn-cs"/>
              </a:rPr>
              <a:t>i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Then serve packets in the increasing order of their finish times F</a:t>
            </a:r>
            <a:r>
              <a:rPr lang="en-US" baseline="-25000" dirty="0" smtClean="0"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347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77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Implementation of round-robin generalized to case where not all packets are MTUs</a:t>
            </a: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Weighted fair </a:t>
            </a:r>
            <a:r>
              <a:rPr lang="en-US" dirty="0" err="1" smtClean="0">
                <a:latin typeface="Arial" charset="0"/>
                <a:cs typeface="Arial" charset="0"/>
              </a:rPr>
              <a:t>queueing</a:t>
            </a:r>
            <a:r>
              <a:rPr lang="en-US" dirty="0" smtClean="0">
                <a:latin typeface="Arial" charset="0"/>
                <a:cs typeface="Arial" charset="0"/>
              </a:rPr>
              <a:t> (WFQ) lets you assign different flows different shares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WFQ is implemented in almost all routers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true in </a:t>
            </a:r>
            <a:r>
              <a:rPr lang="en-US" dirty="0">
                <a:latin typeface="Arial" charset="0"/>
                <a:cs typeface="Arial" charset="0"/>
              </a:rPr>
              <a:t>the 1980-90s, when CC was being developed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Mostly used to isolate </a:t>
            </a:r>
            <a:r>
              <a:rPr lang="en-US" dirty="0" smtClean="0">
                <a:latin typeface="Arial" charset="0"/>
                <a:cs typeface="Arial" charset="0"/>
              </a:rPr>
              <a:t>larger </a:t>
            </a:r>
            <a:r>
              <a:rPr lang="en-US" dirty="0">
                <a:latin typeface="Arial" charset="0"/>
                <a:cs typeface="Arial" charset="0"/>
              </a:rPr>
              <a:t>granularities (e.g., per-prefix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F07DA-2F41-2641-AFF5-8D3E4AB82D53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FQ vs. FIFO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FQ advantages: </a:t>
            </a:r>
          </a:p>
          <a:p>
            <a:pPr lvl="1">
              <a:defRPr/>
            </a:pPr>
            <a:r>
              <a:rPr lang="en-US" dirty="0"/>
              <a:t>C</a:t>
            </a:r>
            <a:r>
              <a:rPr lang="en-US" dirty="0" smtClean="0"/>
              <a:t>heating flows don’t benefit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/>
              <a:t>share does not depend on </a:t>
            </a:r>
            <a:r>
              <a:rPr lang="en-US" dirty="0" smtClean="0"/>
              <a:t>RTT</a:t>
            </a:r>
          </a:p>
          <a:p>
            <a:pPr lvl="1"/>
            <a:r>
              <a:rPr lang="en-US" dirty="0"/>
              <a:t>Flows can pick any rate adjustment scheme they </a:t>
            </a:r>
            <a:r>
              <a:rPr lang="en-US" dirty="0" smtClean="0"/>
              <a:t>want</a:t>
            </a:r>
            <a:endParaRPr lang="en-US" dirty="0"/>
          </a:p>
          <a:p>
            <a:pPr marL="693737" lvl="2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Disadvantages:</a:t>
            </a:r>
          </a:p>
          <a:p>
            <a:pPr lvl="1">
              <a:defRPr/>
            </a:pPr>
            <a:r>
              <a:rPr lang="en-US" dirty="0" smtClean="0"/>
              <a:t>More complex than FIFO: per flow queue/state, additional per-packet book-keeping </a:t>
            </a:r>
          </a:p>
        </p:txBody>
      </p:sp>
    </p:spTree>
    <p:extLst>
      <p:ext uri="{BB962C8B-B14F-4D97-AF65-F5344CB8AC3E}">
        <p14:creationId xmlns:p14="http://schemas.microsoft.com/office/powerpoint/2010/main" val="4625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in “Control Theory”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FQ routers, the network is globally stable as long as every congestion control algorithm is “unilaterally stable”.</a:t>
            </a:r>
          </a:p>
          <a:p>
            <a:pPr lvl="1"/>
            <a:r>
              <a:rPr lang="en-US" dirty="0" smtClean="0"/>
              <a:t>If each flow is stable (holding others fixed) then system is stable.  Why?</a:t>
            </a:r>
            <a:endParaRPr lang="en-US" dirty="0"/>
          </a:p>
          <a:p>
            <a:r>
              <a:rPr lang="en-US" dirty="0" smtClean="0"/>
              <a:t>This is not true with FIFO routers….</a:t>
            </a:r>
          </a:p>
          <a:p>
            <a:pPr lvl="8"/>
            <a:endParaRPr lang="en-US" dirty="0"/>
          </a:p>
          <a:p>
            <a:r>
              <a:rPr lang="en-US" dirty="0" smtClean="0"/>
              <a:t>There’s an interesting theory question here:</a:t>
            </a:r>
          </a:p>
          <a:p>
            <a:pPr lvl="1"/>
            <a:r>
              <a:rPr lang="en-US" dirty="0" smtClean="0"/>
              <a:t>What kinds of unilateral stability guarantee global stability with FIFO?</a:t>
            </a:r>
          </a:p>
          <a:p>
            <a:pPr lvl="1"/>
            <a:r>
              <a:rPr lang="en-US" dirty="0" smtClean="0"/>
              <a:t>Conjecture about guaranteed unilateral stability</a:t>
            </a:r>
            <a:r>
              <a:rPr lang="is-IS" dirty="0" smtClean="0"/>
              <a:t>…..</a:t>
            </a:r>
          </a:p>
          <a:p>
            <a:pPr lvl="2"/>
            <a:r>
              <a:rPr lang="is-IS" dirty="0" smtClean="0"/>
              <a:t>Haven’t thought about in years, but seems doable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in Economics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became “serial cost sharing”</a:t>
            </a:r>
          </a:p>
          <a:p>
            <a:pPr lvl="1"/>
            <a:r>
              <a:rPr lang="en-US" dirty="0" err="1" smtClean="0"/>
              <a:t>Herve</a:t>
            </a:r>
            <a:r>
              <a:rPr lang="en-US" dirty="0" smtClean="0"/>
              <a:t>’ Moulin: “You are stupid: your mechanism is neat”</a:t>
            </a:r>
          </a:p>
          <a:p>
            <a:pPr lvl="8"/>
            <a:endParaRPr lang="en-US" dirty="0"/>
          </a:p>
          <a:p>
            <a:r>
              <a:rPr lang="en-US" dirty="0" smtClean="0"/>
              <a:t>Applies to problems where total cost increases with total usage, but agents want different amounts</a:t>
            </a:r>
            <a:endParaRPr lang="en-US" dirty="0"/>
          </a:p>
          <a:p>
            <a:pPr lvl="1"/>
            <a:r>
              <a:rPr lang="en-US" dirty="0" smtClean="0"/>
              <a:t>Serial cost sharing is strategy-proof, and uniquely so…</a:t>
            </a:r>
          </a:p>
          <a:p>
            <a:pPr lvl="1"/>
            <a:r>
              <a:rPr lang="en-US" dirty="0" smtClean="0"/>
              <a:t>Very strong strategic properties (e.g., coalitions, etc.)</a:t>
            </a:r>
          </a:p>
          <a:p>
            <a:pPr lvl="5"/>
            <a:endParaRPr lang="en-US" dirty="0"/>
          </a:p>
          <a:p>
            <a:r>
              <a:rPr lang="en-US" dirty="0" smtClean="0"/>
              <a:t>Now a popular cost sharing mechanism in econ</a:t>
            </a:r>
            <a:endParaRPr lang="en-US" dirty="0"/>
          </a:p>
          <a:p>
            <a:pPr lvl="1"/>
            <a:r>
              <a:rPr lang="en-US" dirty="0" smtClean="0"/>
              <a:t>Not the most “fair” but it is the most “stable”….</a:t>
            </a:r>
          </a:p>
          <a:p>
            <a:pPr lvl="1"/>
            <a:r>
              <a:rPr lang="en-US" dirty="0" smtClean="0"/>
              <a:t>In econ, if allocation isn’t stable, then it isn’t relevant…..</a:t>
            </a:r>
          </a:p>
        </p:txBody>
      </p:sp>
    </p:spTree>
    <p:extLst>
      <p:ext uri="{BB962C8B-B14F-4D97-AF65-F5344CB8AC3E}">
        <p14:creationId xmlns:p14="http://schemas.microsoft.com/office/powerpoint/2010/main" val="1357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of Networking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assume all users are selfish, how can you design network so that the resulting outcome is socially optimal?</a:t>
            </a:r>
          </a:p>
          <a:p>
            <a:pPr lvl="4"/>
            <a:endParaRPr lang="en-US" dirty="0"/>
          </a:p>
          <a:p>
            <a:r>
              <a:rPr lang="en-US" dirty="0" smtClean="0"/>
              <a:t>FQ is the answer for packet scheduling.</a:t>
            </a:r>
          </a:p>
          <a:p>
            <a:pPr lvl="4"/>
            <a:endParaRPr lang="en-US" dirty="0"/>
          </a:p>
          <a:p>
            <a:r>
              <a:rPr lang="en-US" dirty="0" smtClean="0"/>
              <a:t>But the question is more generally applicable</a:t>
            </a:r>
          </a:p>
          <a:p>
            <a:pPr lvl="4"/>
            <a:endParaRPr lang="en-US" dirty="0"/>
          </a:p>
          <a:p>
            <a:r>
              <a:rPr lang="en-US" dirty="0" smtClean="0"/>
              <a:t>This is not about celebrating greed, but about how to design complicated distributed systems that can achieve socially optimal outcomes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Selfish behavior is merely doing local maximization</a:t>
            </a:r>
          </a:p>
          <a:p>
            <a:pPr lvl="1"/>
            <a:r>
              <a:rPr lang="is-IS" dirty="0" smtClean="0"/>
              <a:t>Nice if that results in overall system optimality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FQ?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8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Through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FQ uses scheduling to achieve fairness</a:t>
            </a:r>
          </a:p>
          <a:p>
            <a:pPr lvl="1"/>
            <a:r>
              <a:rPr lang="en-US" dirty="0" smtClean="0"/>
              <a:t>Scheduling: order in which packets are sent</a:t>
            </a:r>
          </a:p>
          <a:p>
            <a:endParaRPr lang="en-US" dirty="0"/>
          </a:p>
          <a:p>
            <a:r>
              <a:rPr lang="en-US" dirty="0" smtClean="0"/>
              <a:t>But note that dropping is sufficient to give fairness</a:t>
            </a:r>
          </a:p>
          <a:p>
            <a:endParaRPr lang="en-US" dirty="0"/>
          </a:p>
          <a:p>
            <a:r>
              <a:rPr lang="en-US" dirty="0" smtClean="0"/>
              <a:t>Assume a set of incoming rates </a:t>
            </a:r>
            <a:r>
              <a:rPr lang="en-US" dirty="0" err="1" smtClean="0"/>
              <a:t>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Dropping at rates pi </a:t>
            </a:r>
            <a:r>
              <a:rPr lang="en-US" smtClean="0"/>
              <a:t>= MAX[0,1-f/</a:t>
            </a:r>
            <a:r>
              <a:rPr lang="en-US" dirty="0" err="1" smtClean="0"/>
              <a:t>ri</a:t>
            </a:r>
            <a:r>
              <a:rPr lang="en-US" dirty="0" smtClean="0"/>
              <a:t>] yields fairness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i</a:t>
            </a:r>
            <a:r>
              <a:rPr lang="en-US" dirty="0" smtClean="0"/>
              <a:t>(1-pi) = Min[</a:t>
            </a:r>
            <a:r>
              <a:rPr lang="en-US" dirty="0" err="1" smtClean="0"/>
              <a:t>ri,f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TCP fills up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only slows down when queues fill up</a:t>
            </a:r>
          </a:p>
          <a:p>
            <a:pPr lvl="4"/>
            <a:endParaRPr lang="en-US" dirty="0"/>
          </a:p>
          <a:p>
            <a:r>
              <a:rPr lang="en-US" dirty="0" smtClean="0"/>
              <a:t>Means that delays are large for everyone</a:t>
            </a:r>
          </a:p>
          <a:p>
            <a:pPr lvl="3"/>
            <a:endParaRPr lang="en-US" dirty="0"/>
          </a:p>
          <a:p>
            <a:r>
              <a:rPr lang="en-US" dirty="0" smtClean="0"/>
              <a:t>And many packets are dropped when buffer fills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ot always, but it does tend to increase packet drops</a:t>
            </a:r>
          </a:p>
          <a:p>
            <a:pPr lvl="4"/>
            <a:endParaRPr lang="en-US" dirty="0"/>
          </a:p>
          <a:p>
            <a:r>
              <a:rPr lang="en-US" dirty="0" smtClean="0"/>
              <a:t>Alternative: Random Early Drop (LBL)</a:t>
            </a:r>
          </a:p>
          <a:p>
            <a:pPr lvl="1"/>
            <a:r>
              <a:rPr lang="en-US" dirty="0" smtClean="0"/>
              <a:t>Drop packets on purpose </a:t>
            </a:r>
            <a:r>
              <a:rPr lang="en-US" b="1" i="1" dirty="0" smtClean="0"/>
              <a:t>before</a:t>
            </a:r>
            <a:r>
              <a:rPr lang="en-US" dirty="0" smtClean="0"/>
              <a:t> queue is full</a:t>
            </a:r>
          </a:p>
          <a:p>
            <a:pPr lvl="1"/>
            <a:r>
              <a:rPr lang="en-US" dirty="0" smtClean="0"/>
              <a:t>This was a very clever idea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all flows have same drop probability</a:t>
            </a:r>
          </a:p>
          <a:p>
            <a:endParaRPr lang="en-US" dirty="0"/>
          </a:p>
          <a:p>
            <a:r>
              <a:rPr lang="en-US" dirty="0" smtClean="0"/>
              <a:t>FQ via dropping: per-flow drop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3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Dropping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Estimate rate </a:t>
            </a:r>
            <a:r>
              <a:rPr lang="en-US" dirty="0" err="1" smtClean="0"/>
              <a:t>ri</a:t>
            </a:r>
            <a:r>
              <a:rPr lang="en-US" dirty="0" smtClean="0"/>
              <a:t> at edge, stick in packet header</a:t>
            </a:r>
          </a:p>
          <a:p>
            <a:pPr lvl="1"/>
            <a:r>
              <a:rPr lang="en-US" dirty="0" smtClean="0"/>
              <a:t>Then individual routers drop with probability 1-</a:t>
            </a:r>
            <a:r>
              <a:rPr lang="en-US" i="1" dirty="0" smtClean="0"/>
              <a:t>f</a:t>
            </a:r>
            <a:r>
              <a:rPr lang="en-US" dirty="0" smtClean="0"/>
              <a:t>/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Where each router computes its own </a:t>
            </a:r>
            <a:r>
              <a:rPr lang="en-US" i="1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Estimate rate at every router using “shadow buffer”</a:t>
            </a:r>
          </a:p>
          <a:p>
            <a:pPr lvl="1"/>
            <a:r>
              <a:rPr lang="en-US" dirty="0" smtClean="0"/>
              <a:t>See how many packets of a flow are in shadow buffer</a:t>
            </a:r>
          </a:p>
          <a:p>
            <a:pPr lvl="1"/>
            <a:r>
              <a:rPr lang="en-US" dirty="0" smtClean="0"/>
              <a:t>Use this to estimate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Why does this simple estimation strategy work?</a:t>
            </a:r>
          </a:p>
          <a:p>
            <a:pPr lvl="1"/>
            <a:r>
              <a:rPr lang="en-US" dirty="0" smtClean="0"/>
              <a:t>Implemented on significant fraction of Cisco product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9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/>
              <a:t>flow rate fairness</a:t>
            </a:r>
            <a:br>
              <a:rPr lang="en-GB" sz="3200"/>
            </a:br>
            <a:r>
              <a:rPr lang="en-GB" sz="3200"/>
              <a:t>dismantling a religion</a:t>
            </a:r>
            <a:br>
              <a:rPr lang="en-GB" sz="3200"/>
            </a:br>
            <a:r>
              <a:rPr lang="en-GB" sz="2000"/>
              <a:t>&lt;</a:t>
            </a:r>
            <a:r>
              <a:rPr lang="en-GB" sz="2000">
                <a:hlinkClick r:id="rId3"/>
              </a:rPr>
              <a:t>draft-briscoe-tsvarea-fair-01.pdf</a:t>
            </a:r>
            <a:r>
              <a:rPr lang="en-GB" sz="200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Bob Briscoe</a:t>
            </a:r>
          </a:p>
          <a:p>
            <a:r>
              <a:rPr lang="en-GB"/>
              <a:t>Chief Researcher, BT Group</a:t>
            </a:r>
          </a:p>
          <a:p>
            <a:r>
              <a:rPr lang="en-GB"/>
              <a:t>IETF-68 tsvwg Mar 2007</a:t>
            </a:r>
          </a:p>
        </p:txBody>
      </p:sp>
    </p:spTree>
    <p:extLst>
      <p:ext uri="{BB962C8B-B14F-4D97-AF65-F5344CB8AC3E}">
        <p14:creationId xmlns:p14="http://schemas.microsoft.com/office/powerpoint/2010/main" val="19878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equal </a:t>
            </a:r>
            <a:r>
              <a:rPr lang="en-US" dirty="0"/>
              <a:t>shares to </a:t>
            </a:r>
            <a:r>
              <a:rPr lang="en-US" dirty="0" smtClean="0"/>
              <a:t>“</a:t>
            </a:r>
            <a:r>
              <a:rPr lang="en-US" dirty="0"/>
              <a:t>flows” is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4…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not penalize for using more scarce bandwidth?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And 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Whenever I get ECN bit set, I have to pay $$$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debate over what a flow is, or what fair is…</a:t>
            </a:r>
          </a:p>
          <a:p>
            <a:pPr lvl="2"/>
            <a:endParaRPr lang="en-US" dirty="0"/>
          </a:p>
          <a:p>
            <a:r>
              <a:rPr lang="en-US" dirty="0" smtClean="0"/>
              <a:t>Idea started by Frank Kelly,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b="1" dirty="0" smtClean="0"/>
              <a:t>Never going to happen…</a:t>
            </a:r>
          </a:p>
          <a:p>
            <a:pPr lvl="1"/>
            <a:endParaRPr lang="en-US" b="1" dirty="0"/>
          </a:p>
          <a:p>
            <a:r>
              <a:rPr lang="en-US" i="1" dirty="0" smtClean="0"/>
              <a:t>Cannot bake economics into architecture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Network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considered two approaches:</a:t>
            </a:r>
          </a:p>
          <a:p>
            <a:pPr lvl="1"/>
            <a:r>
              <a:rPr lang="en-US" dirty="0" smtClean="0"/>
              <a:t>Providing guidance for sending rate</a:t>
            </a:r>
          </a:p>
          <a:p>
            <a:pPr lvl="1"/>
            <a:r>
              <a:rPr lang="en-US" dirty="0" smtClean="0"/>
              <a:t>Providing isolation/fairness</a:t>
            </a:r>
          </a:p>
          <a:p>
            <a:pPr lvl="1"/>
            <a:endParaRPr lang="en-US" dirty="0"/>
          </a:p>
          <a:p>
            <a:r>
              <a:rPr lang="en-US" dirty="0" smtClean="0"/>
              <a:t>What have we left out?</a:t>
            </a:r>
          </a:p>
          <a:p>
            <a:pPr lvl="1"/>
            <a:r>
              <a:rPr lang="en-US" dirty="0" smtClean="0"/>
              <a:t>Providing priority for some flows</a:t>
            </a:r>
          </a:p>
          <a:p>
            <a:pPr lvl="1"/>
            <a:endParaRPr lang="en-US" dirty="0"/>
          </a:p>
          <a:p>
            <a:r>
              <a:rPr lang="en-US" dirty="0" smtClean="0"/>
              <a:t>To motivate this, we need to step back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7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Metric of 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improve application performance!</a:t>
            </a:r>
          </a:p>
          <a:p>
            <a:pPr lvl="3"/>
            <a:endParaRPr lang="en-US" dirty="0"/>
          </a:p>
          <a:p>
            <a:r>
              <a:rPr lang="en-US" dirty="0" smtClean="0"/>
              <a:t>And how do you do that?</a:t>
            </a:r>
          </a:p>
          <a:p>
            <a:pPr lvl="3"/>
            <a:endParaRPr lang="en-US" dirty="0"/>
          </a:p>
          <a:p>
            <a:r>
              <a:rPr lang="en-US" dirty="0" smtClean="0"/>
              <a:t>By minimizing flow completion time (FCT)</a:t>
            </a:r>
          </a:p>
          <a:p>
            <a:pPr lvl="2"/>
            <a:endParaRPr lang="en-US" dirty="0"/>
          </a:p>
          <a:p>
            <a:r>
              <a:rPr lang="en-US" dirty="0" smtClean="0"/>
              <a:t>We have said congestion control should utilize available bandwidth, minimize packet delay</a:t>
            </a:r>
          </a:p>
          <a:p>
            <a:pPr lvl="1"/>
            <a:r>
              <a:rPr lang="en-US" dirty="0" smtClean="0"/>
              <a:t>But these are only means to a higher goal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ultimate goal is minimizing FCT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single router, to minimize FCT you prioritize packets in terms of the shortest remaining processing time (SRPT)</a:t>
            </a:r>
          </a:p>
          <a:p>
            <a:pPr lvl="3"/>
            <a:endParaRPr lang="en-US" dirty="0"/>
          </a:p>
          <a:p>
            <a:r>
              <a:rPr lang="en-US" dirty="0" smtClean="0"/>
              <a:t>In other words: packets whose flows are closest to finishing are sent first</a:t>
            </a:r>
          </a:p>
          <a:p>
            <a:pPr lvl="4"/>
            <a:endParaRPr lang="en-US" dirty="0"/>
          </a:p>
          <a:p>
            <a:r>
              <a:rPr lang="en-US" dirty="0" smtClean="0"/>
              <a:t>If you don’t know how many bytes have left, then round-robin (FQ) is best you can do</a:t>
            </a:r>
          </a:p>
          <a:p>
            <a:pPr lvl="1"/>
            <a:r>
              <a:rPr lang="en-US" dirty="0" smtClean="0"/>
              <a:t>FQ FCT much better than FIFO FCT</a:t>
            </a:r>
          </a:p>
          <a:p>
            <a:pPr lvl="4"/>
            <a:endParaRPr lang="en-US" dirty="0"/>
          </a:p>
          <a:p>
            <a:r>
              <a:rPr lang="en-US" dirty="0" smtClean="0"/>
              <a:t>But if you know, then you can do SRPT directly</a:t>
            </a:r>
          </a:p>
          <a:p>
            <a:pPr lvl="1"/>
            <a:r>
              <a:rPr lang="en-US" dirty="0" smtClean="0"/>
              <a:t>Ignore the issue of how you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9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Early Drop (or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dirty="0" err="1" smtClean="0"/>
              <a:t>avg</a:t>
            </a:r>
            <a:r>
              <a:rPr lang="en-US" dirty="0" smtClean="0"/>
              <a:t> queue size </a:t>
            </a:r>
            <a:r>
              <a:rPr lang="en-US" b="1" i="1" dirty="0" smtClean="0"/>
              <a:t>A</a:t>
            </a:r>
            <a:r>
              <a:rPr lang="en-US" dirty="0" smtClean="0"/>
              <a:t> with exp. weighting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: Allows short bursts of packets without over-reacting</a:t>
            </a:r>
          </a:p>
          <a:p>
            <a:pPr lvl="4"/>
            <a:endParaRPr lang="en-US" dirty="0"/>
          </a:p>
          <a:p>
            <a:r>
              <a:rPr lang="en-US" dirty="0" smtClean="0"/>
              <a:t>Drop probability is a function of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No drops if </a:t>
            </a:r>
            <a:r>
              <a:rPr lang="en-US" b="1" i="1" dirty="0" smtClean="0"/>
              <a:t>A</a:t>
            </a:r>
            <a:r>
              <a:rPr lang="en-US" dirty="0" smtClean="0"/>
              <a:t> is very small</a:t>
            </a:r>
          </a:p>
          <a:p>
            <a:pPr lvl="1"/>
            <a:r>
              <a:rPr lang="en-US" dirty="0" smtClean="0"/>
              <a:t>Low drop rate for moderate </a:t>
            </a:r>
            <a:r>
              <a:rPr lang="en-US" b="1" i="1" dirty="0" smtClean="0"/>
              <a:t>A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Drop everything if </a:t>
            </a:r>
            <a:r>
              <a:rPr lang="en-US" b="1" i="1" dirty="0" smtClean="0"/>
              <a:t>A</a:t>
            </a:r>
            <a:r>
              <a:rPr lang="en-US" dirty="0" smtClean="0"/>
              <a:t> is too big</a:t>
            </a:r>
          </a:p>
          <a:p>
            <a:pPr lvl="1"/>
            <a:endParaRPr lang="en-US" dirty="0"/>
          </a:p>
          <a:p>
            <a:r>
              <a:rPr lang="en-US" dirty="0" smtClean="0"/>
              <a:t>Drop probability applied to incoming packets</a:t>
            </a:r>
          </a:p>
          <a:p>
            <a:endParaRPr lang="en-US" dirty="0"/>
          </a:p>
          <a:p>
            <a:r>
              <a:rPr lang="en-US" dirty="0" smtClean="0"/>
              <a:t>Intuition: link is fully utilized well before buffer is full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A of size </a:t>
            </a:r>
            <a:r>
              <a:rPr lang="en-US" dirty="0" smtClean="0"/>
              <a:t>15 </a:t>
            </a:r>
            <a:r>
              <a:rPr lang="en-US" dirty="0" smtClean="0"/>
              <a:t>(packets) arrives first.</a:t>
            </a:r>
          </a:p>
          <a:p>
            <a:r>
              <a:rPr lang="en-US" dirty="0" smtClean="0"/>
              <a:t>Then Flow B of size 2 (packet) arrives, </a:t>
            </a:r>
            <a:r>
              <a:rPr lang="en-US" dirty="0" smtClean="0"/>
              <a:t>right after first </a:t>
            </a:r>
            <a:r>
              <a:rPr lang="en-US" dirty="0" smtClean="0"/>
              <a:t>packet of Flow A </a:t>
            </a:r>
            <a:r>
              <a:rPr lang="en-US" dirty="0" smtClean="0"/>
              <a:t>starts transmission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Assume each packet takes one time unit.</a:t>
            </a:r>
          </a:p>
          <a:p>
            <a:endParaRPr lang="en-US" dirty="0"/>
          </a:p>
          <a:p>
            <a:r>
              <a:rPr lang="en-US" dirty="0" smtClean="0"/>
              <a:t>FIFO: Average FCT = </a:t>
            </a:r>
            <a:r>
              <a:rPr lang="en-US" dirty="0" smtClean="0"/>
              <a:t>16</a:t>
            </a:r>
            <a:endParaRPr lang="en-US" dirty="0" smtClean="0"/>
          </a:p>
          <a:p>
            <a:pPr lvl="1"/>
            <a:r>
              <a:rPr lang="en-US" dirty="0" smtClean="0"/>
              <a:t>Flow A finishes at time </a:t>
            </a:r>
            <a:r>
              <a:rPr lang="en-US" dirty="0" smtClean="0"/>
              <a:t>15</a:t>
            </a:r>
            <a:r>
              <a:rPr lang="en-US" dirty="0" smtClean="0"/>
              <a:t>, Flow B finishes at time </a:t>
            </a:r>
            <a:r>
              <a:rPr lang="en-US" dirty="0" smtClean="0"/>
              <a:t>17</a:t>
            </a:r>
            <a:endParaRPr lang="en-US" dirty="0" smtClean="0"/>
          </a:p>
          <a:p>
            <a:r>
              <a:rPr lang="en-US" dirty="0" smtClean="0"/>
              <a:t>FQ: Average FCT = </a:t>
            </a:r>
            <a:r>
              <a:rPr lang="en-US" dirty="0" smtClean="0"/>
              <a:t>10.5</a:t>
            </a:r>
            <a:endParaRPr lang="en-US" dirty="0" smtClean="0"/>
          </a:p>
          <a:p>
            <a:pPr lvl="1"/>
            <a:r>
              <a:rPr lang="en-US" dirty="0" smtClean="0"/>
              <a:t>Flow B finishes at time 4, Flow A at time </a:t>
            </a:r>
            <a:r>
              <a:rPr lang="en-US" dirty="0" smtClean="0"/>
              <a:t>17</a:t>
            </a:r>
            <a:endParaRPr lang="en-US" dirty="0" smtClean="0"/>
          </a:p>
          <a:p>
            <a:r>
              <a:rPr lang="en-US" dirty="0" smtClean="0"/>
              <a:t>SRPT: Average FCT = </a:t>
            </a:r>
            <a:r>
              <a:rPr lang="en-US" dirty="0" smtClean="0"/>
              <a:t>10</a:t>
            </a:r>
            <a:endParaRPr lang="en-US" dirty="0" smtClean="0"/>
          </a:p>
          <a:p>
            <a:pPr lvl="1"/>
            <a:r>
              <a:rPr lang="en-US" dirty="0" smtClean="0"/>
              <a:t>Flow B finishes at time 3, Flow A at time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</a:t>
            </a:r>
            <a:fld id="{D6AD96B3-034F-0E44-B7B5-FAB526374CDC}" type="slidenum">
              <a:rPr lang="en-US" altLang="en-US" smtClean="0"/>
              <a:pPr>
                <a:defRPr/>
              </a:pPr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04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put SRPT scheduling in router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oesn’t matter what endpoints do as long as isn’t stupid</a:t>
            </a:r>
            <a:endParaRPr lang="en-US" dirty="0"/>
          </a:p>
          <a:p>
            <a:r>
              <a:rPr lang="en-US" dirty="0" smtClean="0"/>
              <a:t>But if you have FIFO, then it matters a lot how you respond to congestion.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0075" y="4001631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DCTCP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sophisticated CC design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minTCP</a:t>
            </a:r>
            <a:r>
              <a:rPr lang="en-US" sz="2400" dirty="0" smtClean="0">
                <a:latin typeface="+mn-lt"/>
              </a:rPr>
              <a:t> is a very simple CC design</a:t>
            </a:r>
          </a:p>
          <a:p>
            <a:endParaRPr lang="en-US" dirty="0" smtClean="0">
              <a:latin typeface="+mn-lt"/>
            </a:endParaRP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59667"/>
            <a:ext cx="5264675" cy="359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9311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CC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task: Make SRPT practical</a:t>
            </a:r>
          </a:p>
          <a:p>
            <a:endParaRPr lang="en-US" dirty="0"/>
          </a:p>
          <a:p>
            <a:r>
              <a:rPr lang="en-US" dirty="0" smtClean="0"/>
              <a:t>Router mechanisms</a:t>
            </a:r>
            <a:r>
              <a:rPr lang="is-IS" dirty="0" smtClean="0"/>
              <a:t>….can use regular priority Qs</a:t>
            </a:r>
          </a:p>
          <a:p>
            <a:endParaRPr lang="is-IS" dirty="0"/>
          </a:p>
          <a:p>
            <a:r>
              <a:rPr lang="is-IS" dirty="0" smtClean="0"/>
              <a:t>Host mechanisms to make flow size visible</a:t>
            </a:r>
          </a:p>
          <a:p>
            <a:pPr lvl="1"/>
            <a:r>
              <a:rPr lang="is-IS" dirty="0" smtClean="0"/>
              <a:t>Straightforward.....</a:t>
            </a:r>
          </a:p>
          <a:p>
            <a:pPr lvl="1"/>
            <a:endParaRPr lang="is-IS" dirty="0"/>
          </a:p>
          <a:p>
            <a:r>
              <a:rPr lang="is-IS" dirty="0" smtClean="0"/>
              <a:t>Highly applicable to datacenters (perf. </a:t>
            </a:r>
            <a:r>
              <a:rPr lang="en-US" dirty="0" err="1"/>
              <a:t>i</a:t>
            </a:r>
            <a:r>
              <a:rPr lang="is-IS" dirty="0" smtClean="0"/>
              <a:t>mportant)</a:t>
            </a:r>
          </a:p>
          <a:p>
            <a:pPr lvl="1"/>
            <a:r>
              <a:rPr lang="is-IS" dirty="0" smtClean="0"/>
              <a:t>Doubtful for wide-area...(where fairness more important)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Congestion Control </a:t>
            </a:r>
            <a:r>
              <a:rPr lang="en-US" dirty="0" err="1" smtClean="0"/>
              <a:t>Rsch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days:</a:t>
            </a:r>
          </a:p>
          <a:p>
            <a:pPr lvl="1"/>
            <a:r>
              <a:rPr lang="en-US" dirty="0" smtClean="0"/>
              <a:t>Jacobsen/DEC invented modern CC</a:t>
            </a:r>
          </a:p>
          <a:p>
            <a:pPr lvl="1"/>
            <a:r>
              <a:rPr lang="en-US" dirty="0" smtClean="0"/>
              <a:t>Then many papers on small variations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Continued stream of papers</a:t>
            </a:r>
          </a:p>
          <a:p>
            <a:pPr lvl="1"/>
            <a:r>
              <a:rPr lang="en-US" dirty="0" smtClean="0"/>
              <a:t>Small hacks for how flows should react to congestion</a:t>
            </a:r>
          </a:p>
          <a:p>
            <a:pPr lvl="1"/>
            <a:r>
              <a:rPr lang="en-US" dirty="0" smtClean="0"/>
              <a:t>Control theory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Datacenters!</a:t>
            </a:r>
          </a:p>
          <a:p>
            <a:pPr lvl="1"/>
            <a:r>
              <a:rPr lang="en-US" dirty="0" smtClean="0"/>
              <a:t>Can actually deploy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extremely critical</a:t>
            </a:r>
          </a:p>
          <a:p>
            <a:pPr lvl="1"/>
            <a:r>
              <a:rPr lang="en-US" dirty="0" smtClean="0"/>
              <a:t>More hacks for how flows should react to congestion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you use SRPT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most of the congestion control research on how to respond to congestion is a waste of time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Golden rule of research:</a:t>
            </a:r>
          </a:p>
          <a:p>
            <a:pPr lvl="1"/>
            <a:r>
              <a:rPr lang="is-IS" dirty="0" smtClean="0"/>
              <a:t>If you can’t come up with good ideas on your own</a:t>
            </a:r>
          </a:p>
          <a:p>
            <a:pPr lvl="1"/>
            <a:r>
              <a:rPr lang="is-IS" dirty="0" smtClean="0"/>
              <a:t>Then prove that their research is a waste of time...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1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Dropping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12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67868</TotalTime>
  <Words>4010</Words>
  <Application>Microsoft Macintosh PowerPoint</Application>
  <PresentationFormat>On-screen Show (4:3)</PresentationFormat>
  <Paragraphs>909</Paragraphs>
  <Slides>84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7" baseType="lpstr">
      <vt:lpstr>Comic Sans MS</vt:lpstr>
      <vt:lpstr>Courier New</vt:lpstr>
      <vt:lpstr>Helvetica</vt:lpstr>
      <vt:lpstr>ＭＳ Ｐゴシック</vt:lpstr>
      <vt:lpstr>Symbol</vt:lpstr>
      <vt:lpstr>Tahoma</vt:lpstr>
      <vt:lpstr>Times</vt:lpstr>
      <vt:lpstr>Times New Roman</vt:lpstr>
      <vt:lpstr>Wingdings</vt:lpstr>
      <vt:lpstr>Arial</vt:lpstr>
      <vt:lpstr>Network</vt:lpstr>
      <vt:lpstr>Equation</vt:lpstr>
      <vt:lpstr>Chart</vt:lpstr>
      <vt:lpstr>CS 168  The End of Congestion Control</vt:lpstr>
      <vt:lpstr>PowerPoint Presentation</vt:lpstr>
      <vt:lpstr>Announcements</vt:lpstr>
      <vt:lpstr>The Many Failings of TCP CC</vt:lpstr>
      <vt:lpstr>Purpose of Today</vt:lpstr>
      <vt:lpstr>Examples of Issues Addressed</vt:lpstr>
      <vt:lpstr>(2) TCP fills up queues</vt:lpstr>
      <vt:lpstr>Random Early Drop (or Detection)</vt:lpstr>
      <vt:lpstr>RED Dropping Probability</vt:lpstr>
      <vt:lpstr>Advantages of RED</vt:lpstr>
      <vt:lpstr>Why Isn’t RED Fair?</vt:lpstr>
      <vt:lpstr>History of RED</vt:lpstr>
      <vt:lpstr>(3) Non-congestion-related Losses?</vt:lpstr>
      <vt:lpstr>(4) Does AIMD work at high speed?</vt:lpstr>
      <vt:lpstr>Adapting TCP to High Speed</vt:lpstr>
      <vt:lpstr>High-Speed TCP Proposal (Floyd)</vt:lpstr>
      <vt:lpstr>High-Speed TCP</vt:lpstr>
      <vt:lpstr>This changes the TCP Equation</vt:lpstr>
      <vt:lpstr>(5) Sawtooth Behavior Uneven</vt:lpstr>
      <vt:lpstr>These Problems Are All Solved</vt:lpstr>
      <vt:lpstr>Any Questions?</vt:lpstr>
      <vt:lpstr>(6) Bias Against Long RTTs</vt:lpstr>
      <vt:lpstr>Possible Solutions?</vt:lpstr>
      <vt:lpstr>(7) How do short flows fare? </vt:lpstr>
      <vt:lpstr>Possible Solutions?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  <vt:lpstr>(9) Converse of Cheating</vt:lpstr>
      <vt:lpstr>Any Questions?</vt:lpstr>
      <vt:lpstr>How do you solve these problems?</vt:lpstr>
      <vt:lpstr>Get the Network Involved!</vt:lpstr>
      <vt:lpstr>How Does This Help?</vt:lpstr>
      <vt:lpstr>Routers tell hosts how fast to send</vt:lpstr>
      <vt:lpstr>A Few More Details</vt:lpstr>
      <vt:lpstr>How This Helps! (Ignore XCP)</vt:lpstr>
      <vt:lpstr>Any Questions?</vt:lpstr>
      <vt:lpstr>How can routers ensure each flow gets its “fair share”?</vt:lpstr>
      <vt:lpstr>Isolation</vt:lpstr>
      <vt:lpstr>Benefits</vt:lpstr>
      <vt:lpstr>Four Challenges</vt:lpstr>
      <vt:lpstr>Four Challenges</vt:lpstr>
      <vt:lpstr>Consider a Simple Model</vt:lpstr>
      <vt:lpstr>Fairness</vt:lpstr>
      <vt:lpstr>Example 1</vt:lpstr>
      <vt:lpstr>Example 2</vt:lpstr>
      <vt:lpstr>Example 3</vt:lpstr>
      <vt:lpstr>Max-Min Fairness</vt:lpstr>
      <vt:lpstr>Computing Max-Min Fairness</vt:lpstr>
      <vt:lpstr>Example</vt:lpstr>
      <vt:lpstr>Example</vt:lpstr>
      <vt:lpstr>Max-Min Fairness</vt:lpstr>
      <vt:lpstr>Reality Of Congestion Control</vt:lpstr>
      <vt:lpstr>Network As A Whole….</vt:lpstr>
      <vt:lpstr>Any Questions?</vt:lpstr>
      <vt:lpstr>Four Challenges</vt:lpstr>
      <vt:lpstr>Dealing with different packet sizes</vt:lpstr>
      <vt:lpstr>Fair Queuing (FQ) </vt:lpstr>
      <vt:lpstr>Example</vt:lpstr>
      <vt:lpstr>Fair Queuing (FQ)</vt:lpstr>
      <vt:lpstr>FQ vs. FIFO</vt:lpstr>
      <vt:lpstr>Role in “Control Theory” Literature</vt:lpstr>
      <vt:lpstr>Role in Economics Literature</vt:lpstr>
      <vt:lpstr>Line of Networking Research</vt:lpstr>
      <vt:lpstr>Four Challenges</vt:lpstr>
      <vt:lpstr>Fairness Through Dropping</vt:lpstr>
      <vt:lpstr>Contrast with RED</vt:lpstr>
      <vt:lpstr>Two Dropping Approaches</vt:lpstr>
      <vt:lpstr>Any Questions?</vt:lpstr>
      <vt:lpstr>Four Challenges</vt:lpstr>
      <vt:lpstr>flow rate fairness dismantling a religion &lt;draft-briscoe-tsvarea-fair-01.pdf&gt;</vt:lpstr>
      <vt:lpstr>Giving equal shares to “flows” is silly</vt:lpstr>
      <vt:lpstr>Charge people for congestion!</vt:lpstr>
      <vt:lpstr>Review of Network Involvement</vt:lpstr>
      <vt:lpstr>What Is Metric of Success?</vt:lpstr>
      <vt:lpstr>Theory Result</vt:lpstr>
      <vt:lpstr>Example</vt:lpstr>
      <vt:lpstr>Practical Result</vt:lpstr>
      <vt:lpstr>Implications for CC Research</vt:lpstr>
      <vt:lpstr>History of Congestion Control Rsch</vt:lpstr>
      <vt:lpstr>But if you use SRPT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813</cp:revision>
  <cp:lastPrinted>2017-11-07T23:18:33Z</cp:lastPrinted>
  <dcterms:created xsi:type="dcterms:W3CDTF">2015-08-26T13:04:16Z</dcterms:created>
  <dcterms:modified xsi:type="dcterms:W3CDTF">2017-11-08T00:36:42Z</dcterms:modified>
</cp:coreProperties>
</file>