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9"/>
  </p:notesMasterIdLst>
  <p:handoutMasterIdLst>
    <p:handoutMasterId r:id="rId70"/>
  </p:handoutMasterIdLst>
  <p:sldIdLst>
    <p:sldId id="1106" r:id="rId2"/>
    <p:sldId id="1108" r:id="rId3"/>
    <p:sldId id="1956" r:id="rId4"/>
    <p:sldId id="1957" r:id="rId5"/>
    <p:sldId id="1958" r:id="rId6"/>
    <p:sldId id="1959" r:id="rId7"/>
    <p:sldId id="1960" r:id="rId8"/>
    <p:sldId id="1961" r:id="rId9"/>
    <p:sldId id="1962" r:id="rId10"/>
    <p:sldId id="1963" r:id="rId11"/>
    <p:sldId id="1964" r:id="rId12"/>
    <p:sldId id="1965" r:id="rId13"/>
    <p:sldId id="1966" r:id="rId14"/>
    <p:sldId id="2015" r:id="rId15"/>
    <p:sldId id="2016" r:id="rId16"/>
    <p:sldId id="2017" r:id="rId17"/>
    <p:sldId id="2018" r:id="rId18"/>
    <p:sldId id="2019" r:id="rId19"/>
    <p:sldId id="2020" r:id="rId20"/>
    <p:sldId id="2021" r:id="rId21"/>
    <p:sldId id="1968" r:id="rId22"/>
    <p:sldId id="1969" r:id="rId23"/>
    <p:sldId id="1970" r:id="rId24"/>
    <p:sldId id="1971" r:id="rId25"/>
    <p:sldId id="1972" r:id="rId26"/>
    <p:sldId id="1973" r:id="rId27"/>
    <p:sldId id="1974" r:id="rId28"/>
    <p:sldId id="1975" r:id="rId29"/>
    <p:sldId id="1976" r:id="rId30"/>
    <p:sldId id="1977" r:id="rId31"/>
    <p:sldId id="1978" r:id="rId32"/>
    <p:sldId id="1979" r:id="rId33"/>
    <p:sldId id="1980" r:id="rId34"/>
    <p:sldId id="1981" r:id="rId35"/>
    <p:sldId id="1982" r:id="rId36"/>
    <p:sldId id="1983" r:id="rId37"/>
    <p:sldId id="1984" r:id="rId38"/>
    <p:sldId id="1985" r:id="rId39"/>
    <p:sldId id="1986" r:id="rId40"/>
    <p:sldId id="1987" r:id="rId41"/>
    <p:sldId id="1988" r:id="rId42"/>
    <p:sldId id="1989" r:id="rId43"/>
    <p:sldId id="1990" r:id="rId44"/>
    <p:sldId id="1991" r:id="rId45"/>
    <p:sldId id="1992" r:id="rId46"/>
    <p:sldId id="1993" r:id="rId47"/>
    <p:sldId id="1994" r:id="rId48"/>
    <p:sldId id="1995" r:id="rId49"/>
    <p:sldId id="1996" r:id="rId50"/>
    <p:sldId id="1997" r:id="rId51"/>
    <p:sldId id="1998" r:id="rId52"/>
    <p:sldId id="1999" r:id="rId53"/>
    <p:sldId id="2000" r:id="rId54"/>
    <p:sldId id="2001" r:id="rId55"/>
    <p:sldId id="2002" r:id="rId56"/>
    <p:sldId id="2003" r:id="rId57"/>
    <p:sldId id="2004" r:id="rId58"/>
    <p:sldId id="2005" r:id="rId59"/>
    <p:sldId id="2006" r:id="rId60"/>
    <p:sldId id="2007" r:id="rId61"/>
    <p:sldId id="2008" r:id="rId62"/>
    <p:sldId id="2009" r:id="rId63"/>
    <p:sldId id="2010" r:id="rId64"/>
    <p:sldId id="2011" r:id="rId65"/>
    <p:sldId id="2012" r:id="rId66"/>
    <p:sldId id="2013" r:id="rId67"/>
    <p:sldId id="2014" r:id="rId6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369"/>
    <p:restoredTop sz="76963"/>
  </p:normalViewPr>
  <p:slideViewPr>
    <p:cSldViewPr>
      <p:cViewPr>
        <p:scale>
          <a:sx n="76" d="100"/>
          <a:sy n="76" d="100"/>
        </p:scale>
        <p:origin x="52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commentAuthors" Target="commentAuthors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25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7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6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27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6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91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28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5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12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0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9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94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4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69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4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D18BEC-A056-7144-A3AC-8A1884F31600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52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2BBD68-8DFB-FF46-9006-BD7BFF0BC90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43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EFA2DB-9DAD-C648-96A9-F486218E1C8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95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9DEE11-CF9D-0643-AD09-7655EDD8769C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45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B0E22D-38DF-774C-AF15-3C892D8C59D1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56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5E82BA-D080-C040-94F7-0973F1F0306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5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02F694-B5A1-1A4F-86BC-2DFE1793D717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3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through Q??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2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73627B-B18B-6C49-BA45-C571484357A8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5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EFCCE-CB6B-654F-84DC-7821524CF96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2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3BAB87-D406-0F44-8290-F6A8A4C49262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17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AF598D-2F29-1947-85A8-68A56322B02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69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C7CA94-A3F3-C043-9A58-CD6A7027182A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33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A417C8-FA05-C346-B414-A6005BE76D9A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5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B233AD-DC5F-6D45-827A-0311FBAD6CAA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93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B9F34-B409-D24E-9673-0B1F061F58D2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64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43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997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45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439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6CF59-68AF-4245-9CD2-3D7A42496AF5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5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7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70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0" Type="http://schemas.openxmlformats.org/officeDocument/2006/relationships/oleObject" Target="../embeddings/oleObject13.bin"/><Relationship Id="rId11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oleObject" Target="../embeddings/oleObject22.bin"/><Relationship Id="rId13" Type="http://schemas.openxmlformats.org/officeDocument/2006/relationships/oleObject" Target="../embeddings/oleObject23.bin"/><Relationship Id="rId14" Type="http://schemas.openxmlformats.org/officeDocument/2006/relationships/oleObject" Target="../embeddings/oleObject24.bin"/><Relationship Id="rId15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8" Type="http://schemas.openxmlformats.org/officeDocument/2006/relationships/oleObject" Target="../embeddings/oleObject18.bin"/><Relationship Id="rId9" Type="http://schemas.openxmlformats.org/officeDocument/2006/relationships/oleObject" Target="../embeddings/oleObject19.bin"/><Relationship Id="rId10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2.bin"/><Relationship Id="rId12" Type="http://schemas.openxmlformats.org/officeDocument/2006/relationships/oleObject" Target="../embeddings/oleObject33.bin"/><Relationship Id="rId13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7.bin"/><Relationship Id="rId7" Type="http://schemas.openxmlformats.org/officeDocument/2006/relationships/oleObject" Target="../embeddings/oleObject28.bin"/><Relationship Id="rId8" Type="http://schemas.openxmlformats.org/officeDocument/2006/relationships/oleObject" Target="../embeddings/oleObject29.bin"/><Relationship Id="rId9" Type="http://schemas.openxmlformats.org/officeDocument/2006/relationships/oleObject" Target="../embeddings/oleObject30.bin"/><Relationship Id="rId10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8" Type="http://schemas.openxmlformats.org/officeDocument/2006/relationships/oleObject" Target="../embeddings/oleObject38.bin"/><Relationship Id="rId9" Type="http://schemas.openxmlformats.org/officeDocument/2006/relationships/oleObject" Target="../embeddings/oleObject39.bin"/><Relationship Id="rId10" Type="http://schemas.openxmlformats.org/officeDocument/2006/relationships/oleObject" Target="../embeddings/oleObject40.bin"/><Relationship Id="rId11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 smtClean="0"/>
              <a:t>Interdomain</a:t>
            </a:r>
            <a:r>
              <a:rPr lang="en-US" altLang="en-US" dirty="0" smtClean="0"/>
              <a:t> Routing (II)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rules: never cause unreachability</a:t>
            </a:r>
          </a:p>
          <a:p>
            <a:pPr lvl="1"/>
            <a:r>
              <a:rPr lang="en-US" dirty="0" smtClean="0"/>
              <a:t>I am picking one of the available routes</a:t>
            </a:r>
          </a:p>
          <a:p>
            <a:pPr lvl="1"/>
            <a:r>
              <a:rPr lang="en-US" dirty="0" smtClean="0"/>
              <a:t>So if a route is offered, I am connected to that prefix</a:t>
            </a:r>
          </a:p>
          <a:p>
            <a:pPr lvl="1"/>
            <a:r>
              <a:rPr lang="en-US" b="1" i="1" dirty="0" smtClean="0"/>
              <a:t>I will not knowingly disconnect myself!</a:t>
            </a:r>
          </a:p>
          <a:p>
            <a:pPr lvl="2"/>
            <a:endParaRPr lang="en-US" dirty="0"/>
          </a:p>
          <a:p>
            <a:r>
              <a:rPr lang="en-US" dirty="0" smtClean="0"/>
              <a:t>Export rules: can cause unreachability</a:t>
            </a:r>
          </a:p>
          <a:p>
            <a:pPr lvl="1"/>
            <a:r>
              <a:rPr lang="en-US" dirty="0" smtClean="0"/>
              <a:t>If I choose to not export some routes, then an AS might never be able to reach those prefixes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on’t know if I’m disconnecting domain (and don’t care)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If the graph is connected, but an AS cannot reach a given prefix, it is because of export rules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7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Gao-Rexford Interesting Fact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Adding IDR links cannot hurt reachability</a:t>
            </a:r>
          </a:p>
          <a:p>
            <a:pPr lvl="1"/>
            <a:r>
              <a:rPr lang="en-US" dirty="0" smtClean="0"/>
              <a:t>If A could reach B before, then they still can after addition</a:t>
            </a:r>
          </a:p>
          <a:p>
            <a:pPr lvl="1"/>
            <a:r>
              <a:rPr lang="en-US" dirty="0" smtClean="0"/>
              <a:t>Reason: </a:t>
            </a:r>
            <a:r>
              <a:rPr lang="en-US" dirty="0" smtClean="0"/>
              <a:t>continue </a:t>
            </a:r>
            <a:r>
              <a:rPr lang="en-US" dirty="0" smtClean="0"/>
              <a:t>to </a:t>
            </a:r>
            <a:r>
              <a:rPr lang="en-US" dirty="0" smtClean="0"/>
              <a:t>export all previously exported routes</a:t>
            </a:r>
          </a:p>
          <a:p>
            <a:pPr lvl="2"/>
            <a:r>
              <a:rPr lang="en-US" dirty="0" smtClean="0"/>
              <a:t>Or more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71600" y="3118167"/>
          <a:ext cx="6019800" cy="35959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09900"/>
                <a:gridCol w="3009900"/>
              </a:tblGrid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(providers, peers, other customers)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Gao-Rexford Interesting Fact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Paths are “single-peaked”.</a:t>
            </a:r>
          </a:p>
          <a:p>
            <a:endParaRPr lang="en-US" dirty="0"/>
          </a:p>
          <a:p>
            <a:r>
              <a:rPr lang="en-US" dirty="0" smtClean="0"/>
              <a:t>Following </a:t>
            </a:r>
            <a:r>
              <a:rPr lang="en-US" dirty="0"/>
              <a:t>sequence of domains from source to destination, you will find: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p</a:t>
            </a:r>
            <a:r>
              <a:rPr lang="en-US" dirty="0"/>
              <a:t> provider links, where N</a:t>
            </a:r>
            <a:r>
              <a:rPr lang="en-US" baseline="-25000" dirty="0"/>
              <a:t>p</a:t>
            </a:r>
            <a:r>
              <a:rPr lang="en-US" dirty="0"/>
              <a:t>≥0</a:t>
            </a:r>
          </a:p>
          <a:p>
            <a:pPr lvl="1"/>
            <a:r>
              <a:rPr lang="en-US" dirty="0"/>
              <a:t>0 or 1 peering links</a:t>
            </a:r>
          </a:p>
          <a:p>
            <a:pPr lvl="1"/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 customer links, where N</a:t>
            </a:r>
            <a:r>
              <a:rPr lang="en-US" baseline="-25000" dirty="0"/>
              <a:t>c</a:t>
            </a:r>
            <a:r>
              <a:rPr lang="en-US" dirty="0"/>
              <a:t>≥</a:t>
            </a:r>
            <a:r>
              <a:rPr lang="en-US" dirty="0" smtClean="0"/>
              <a:t>0</a:t>
            </a:r>
          </a:p>
          <a:p>
            <a:pPr lvl="1"/>
            <a:endParaRPr lang="en-US" dirty="0"/>
          </a:p>
          <a:p>
            <a:r>
              <a:rPr lang="en-US" dirty="0" smtClean="0"/>
              <a:t>That is, paths go up provider hierarchy, and then down</a:t>
            </a:r>
            <a:r>
              <a:rPr lang="is-IS" dirty="0" smtClean="0"/>
              <a:t>….with perhaps a peering link at top.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4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9445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 Routing Follows the Money!</a:t>
            </a:r>
          </a:p>
        </p:txBody>
      </p:sp>
      <p:sp>
        <p:nvSpPr>
          <p:cNvPr id="46089" name="Content Placeholder 39"/>
          <p:cNvSpPr>
            <a:spLocks noGrp="1"/>
          </p:cNvSpPr>
          <p:nvPr>
            <p:ph idx="1"/>
          </p:nvPr>
        </p:nvSpPr>
        <p:spPr>
          <a:xfrm>
            <a:off x="381000" y="5638800"/>
            <a:ext cx="8763000" cy="10668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Can D reach F?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4609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0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/>
          </p:nvPr>
        </p:nvGraphicFramePr>
        <p:xfrm>
          <a:off x="838200" y="2620124"/>
          <a:ext cx="2234978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20124"/>
                        <a:ext cx="2234978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/>
          </p:nvPr>
        </p:nvGraphicFramePr>
        <p:xfrm>
          <a:off x="3438718" y="2631853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718" y="2631853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5994623" y="2590800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623" y="2590800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/>
          </p:nvPr>
        </p:nvGraphicFramePr>
        <p:xfrm>
          <a:off x="1196545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545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/>
          </p:nvPr>
        </p:nvGraphicFramePr>
        <p:xfrm>
          <a:off x="3890607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607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/>
          </p:nvPr>
        </p:nvGraphicFramePr>
        <p:xfrm>
          <a:off x="6515590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Photo Editor Photo" r:id="rId10" imgW="1905266" imgH="1390844" progId="">
                  <p:embed/>
                </p:oleObj>
              </mc:Choice>
              <mc:Fallback>
                <p:oleObj name="Photo Editor Photo" r:id="rId10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590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91" name="Straight Connector 11"/>
          <p:cNvCxnSpPr>
            <a:cxnSpLocks noChangeShapeType="1"/>
          </p:cNvCxnSpPr>
          <p:nvPr/>
        </p:nvCxnSpPr>
        <p:spPr bwMode="auto">
          <a:xfrm>
            <a:off x="2979634" y="3055280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2" name="Straight Connector 12"/>
          <p:cNvCxnSpPr>
            <a:cxnSpLocks noChangeShapeType="1"/>
          </p:cNvCxnSpPr>
          <p:nvPr/>
        </p:nvCxnSpPr>
        <p:spPr bwMode="auto">
          <a:xfrm>
            <a:off x="5535538" y="3055280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3" name="Straight Connector 13"/>
          <p:cNvCxnSpPr>
            <a:cxnSpLocks noChangeShapeType="1"/>
          </p:cNvCxnSpPr>
          <p:nvPr/>
        </p:nvCxnSpPr>
        <p:spPr bwMode="auto">
          <a:xfrm rot="5400000">
            <a:off x="1702882" y="3871373"/>
            <a:ext cx="619307" cy="287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4" name="Straight Connector 15"/>
          <p:cNvCxnSpPr>
            <a:cxnSpLocks noChangeShapeType="1"/>
          </p:cNvCxnSpPr>
          <p:nvPr/>
        </p:nvCxnSpPr>
        <p:spPr bwMode="auto">
          <a:xfrm rot="5400000">
            <a:off x="4327145" y="387092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5" name="Straight Connector 16"/>
          <p:cNvCxnSpPr>
            <a:cxnSpLocks noChangeShapeType="1"/>
          </p:cNvCxnSpPr>
          <p:nvPr/>
        </p:nvCxnSpPr>
        <p:spPr bwMode="auto">
          <a:xfrm rot="5400000">
            <a:off x="6883050" y="387092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096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7" name="Freeform 32"/>
          <p:cNvSpPr>
            <a:spLocks noChangeArrowheads="1"/>
          </p:cNvSpPr>
          <p:nvPr/>
        </p:nvSpPr>
        <p:spPr bwMode="auto">
          <a:xfrm>
            <a:off x="2192427" y="3137385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8" name="Freeform 33"/>
          <p:cNvSpPr>
            <a:spLocks noChangeArrowheads="1"/>
          </p:cNvSpPr>
          <p:nvPr/>
        </p:nvSpPr>
        <p:spPr bwMode="auto">
          <a:xfrm>
            <a:off x="4706596" y="3111581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1884" y="288307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855" y="288637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62501" y="288637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21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9911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65816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324076"/>
          <a:ext cx="1912403" cy="11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Photo Editor Photo" r:id="rId11" imgW="1905266" imgH="1390844" progId="">
                  <p:embed/>
                </p:oleObj>
              </mc:Choice>
              <mc:Fallback>
                <p:oleObj name="Photo Editor Photo" r:id="rId11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24076"/>
                        <a:ext cx="1912403" cy="11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16"/>
          <p:cNvCxnSpPr>
            <a:cxnSpLocks noChangeShapeType="1"/>
          </p:cNvCxnSpPr>
          <p:nvPr/>
        </p:nvCxnSpPr>
        <p:spPr bwMode="auto">
          <a:xfrm>
            <a:off x="3886200" y="2133600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Straight Connector 16"/>
          <p:cNvCxnSpPr>
            <a:cxnSpLocks noChangeShapeType="1"/>
          </p:cNvCxnSpPr>
          <p:nvPr/>
        </p:nvCxnSpPr>
        <p:spPr bwMode="auto">
          <a:xfrm flipH="1">
            <a:off x="2514600" y="22098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2120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7851314" y="14478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55795" y="1219200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</a:t>
            </a:r>
            <a:endParaRPr lang="en-US" sz="1800" b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6395" y="1249978"/>
            <a:ext cx="4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Cu</a:t>
            </a:r>
            <a:endParaRPr lang="en-US" sz="1800" b="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195" y="158109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784" y="1611868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cxnSp>
        <p:nvCxnSpPr>
          <p:cNvPr id="42" name="Straight Connector 11"/>
          <p:cNvCxnSpPr>
            <a:cxnSpLocks noChangeShapeType="1"/>
          </p:cNvCxnSpPr>
          <p:nvPr/>
        </p:nvCxnSpPr>
        <p:spPr bwMode="auto">
          <a:xfrm>
            <a:off x="7914969" y="1752600"/>
            <a:ext cx="355226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3685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build="p"/>
      <p:bldP spid="44" grpId="0"/>
      <p:bldP spid="45" grpId="0"/>
      <p:bldP spid="46096" grpId="0" animBg="1"/>
      <p:bldP spid="46097" grpId="0" animBg="1"/>
      <p:bldP spid="460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050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Who speaks BGP?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0"/>
            <a:ext cx="1835150" cy="762000"/>
            <a:chOff x="192" y="2496"/>
            <a:chExt cx="1156" cy="480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Times New Roman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3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4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5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6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905000" y="3579813"/>
            <a:ext cx="4876800" cy="1449387"/>
            <a:chOff x="1200" y="2255"/>
            <a:chExt cx="3072" cy="913"/>
          </a:xfrm>
        </p:grpSpPr>
        <p:grpSp>
          <p:nvGrpSpPr>
            <p:cNvPr id="36937" name="Group 44"/>
            <p:cNvGrpSpPr>
              <a:grpSpLocks/>
            </p:cNvGrpSpPr>
            <p:nvPr/>
          </p:nvGrpSpPr>
          <p:grpSpPr bwMode="auto">
            <a:xfrm>
              <a:off x="2112" y="2255"/>
              <a:ext cx="2160" cy="319"/>
              <a:chOff x="1824" y="2303"/>
              <a:chExt cx="2160" cy="319"/>
            </a:xfrm>
          </p:grpSpPr>
          <p:graphicFrame>
            <p:nvGraphicFramePr>
              <p:cNvPr id="36866" name="Object 2"/>
              <p:cNvGraphicFramePr>
                <a:graphicFrameLocks noChangeAspect="1"/>
              </p:cNvGraphicFramePr>
              <p:nvPr/>
            </p:nvGraphicFramePr>
            <p:xfrm>
              <a:off x="2880" y="2303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7" name="Visio" r:id="rId9" imgW="1095022" imgH="666045" progId="Visio.Drawing.11">
                      <p:embed/>
                    </p:oleObj>
                  </mc:Choice>
                  <mc:Fallback>
                    <p:oleObj name="Visio" r:id="rId9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303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7" name="Object 3"/>
              <p:cNvGraphicFramePr>
                <a:graphicFrameLocks noChangeAspect="1"/>
              </p:cNvGraphicFramePr>
              <p:nvPr/>
            </p:nvGraphicFramePr>
            <p:xfrm>
              <a:off x="1824" y="2448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8" name="Visio" r:id="rId10" imgW="1095022" imgH="666045" progId="Visio.Drawing.11">
                      <p:embed/>
                    </p:oleObj>
                  </mc:Choice>
                  <mc:Fallback>
                    <p:oleObj name="Visio" r:id="rId10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48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8" name="Object 4"/>
              <p:cNvGraphicFramePr>
                <a:graphicFrameLocks noChangeAspect="1"/>
              </p:cNvGraphicFramePr>
              <p:nvPr/>
            </p:nvGraphicFramePr>
            <p:xfrm>
              <a:off x="3696" y="2400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9" name="Visio" r:id="rId11" imgW="1095022" imgH="666045" progId="Visio.Drawing.11">
                      <p:embed/>
                    </p:oleObj>
                  </mc:Choice>
                  <mc:Fallback>
                    <p:oleObj name="Visio" r:id="rId11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400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38" name="Text Box 48"/>
            <p:cNvSpPr txBox="1">
              <a:spLocks noChangeArrowheads="1"/>
            </p:cNvSpPr>
            <p:nvPr/>
          </p:nvSpPr>
          <p:spPr bwMode="auto">
            <a:xfrm>
              <a:off x="1200" y="2880"/>
              <a:ext cx="1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>
                  <a:latin typeface="Times New Roman" charset="0"/>
                </a:rPr>
                <a:t>Internal router</a:t>
              </a:r>
            </a:p>
          </p:txBody>
        </p:sp>
        <p:sp>
          <p:nvSpPr>
            <p:cNvPr id="36939" name="Line 49"/>
            <p:cNvSpPr>
              <a:spLocks noChangeShapeType="1"/>
            </p:cNvSpPr>
            <p:nvPr/>
          </p:nvSpPr>
          <p:spPr bwMode="auto">
            <a:xfrm flipV="1">
              <a:off x="1968" y="259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at an Autonomous System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9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686800" cy="1173162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Some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Border Routers Don’t 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Need BGP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839200" cy="1557337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Customer that connects to a single upstream ISP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ISP can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advertise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prefixes into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BGP on behalf of customer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… and the customer can simply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default-route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to the ISP</a:t>
            </a:r>
          </a:p>
        </p:txBody>
      </p:sp>
      <p:sp>
        <p:nvSpPr>
          <p:cNvPr id="150533" name="Line 4"/>
          <p:cNvSpPr>
            <a:spLocks noChangeShapeType="1"/>
          </p:cNvSpPr>
          <p:nvPr/>
        </p:nvSpPr>
        <p:spPr bwMode="auto">
          <a:xfrm>
            <a:off x="6000750" y="4368800"/>
            <a:ext cx="0" cy="908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4" name="Line 5"/>
          <p:cNvSpPr>
            <a:spLocks noChangeShapeType="1"/>
          </p:cNvSpPr>
          <p:nvPr/>
        </p:nvSpPr>
        <p:spPr bwMode="auto">
          <a:xfrm>
            <a:off x="3244850" y="4305300"/>
            <a:ext cx="0" cy="906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053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814638"/>
            <a:ext cx="768667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6" name="Text Box 7"/>
          <p:cNvSpPr txBox="1">
            <a:spLocks noChangeArrowheads="1"/>
          </p:cNvSpPr>
          <p:nvPr/>
        </p:nvSpPr>
        <p:spPr bwMode="auto">
          <a:xfrm>
            <a:off x="4191000" y="2891135"/>
            <a:ext cx="1433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+mn-lt"/>
              </a:rPr>
              <a:t>Provider</a:t>
            </a:r>
            <a:endParaRPr lang="en-US" sz="2400" dirty="0">
              <a:latin typeface="+mn-lt"/>
            </a:endParaRPr>
          </a:p>
        </p:txBody>
      </p:sp>
      <p:pic>
        <p:nvPicPr>
          <p:cNvPr id="150537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757738"/>
            <a:ext cx="50768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8" name="Rectangle 9"/>
          <p:cNvSpPr>
            <a:spLocks noChangeArrowheads="1"/>
          </p:cNvSpPr>
          <p:nvPr/>
        </p:nvSpPr>
        <p:spPr bwMode="auto">
          <a:xfrm>
            <a:off x="4092511" y="5786093"/>
            <a:ext cx="162248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 smtClean="0">
                <a:latin typeface="+mn-lt"/>
              </a:rPr>
              <a:t>Customer</a:t>
            </a:r>
            <a:endParaRPr lang="en-US" sz="2400" dirty="0">
              <a:latin typeface="+mn-lt"/>
            </a:endParaRPr>
          </a:p>
        </p:txBody>
      </p:sp>
      <p:pic>
        <p:nvPicPr>
          <p:cNvPr id="15053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4044950"/>
            <a:ext cx="7143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0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4887913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1" name="Picture 1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4887913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2" name="Picture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4110038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43" name="Text Box 14"/>
          <p:cNvSpPr txBox="1">
            <a:spLocks noChangeArrowheads="1"/>
          </p:cNvSpPr>
          <p:nvPr/>
        </p:nvSpPr>
        <p:spPr bwMode="auto">
          <a:xfrm>
            <a:off x="3048000" y="5144869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 smtClean="0">
                <a:latin typeface="+mn-lt"/>
              </a:rPr>
              <a:t>Install default </a:t>
            </a:r>
            <a:r>
              <a:rPr lang="en-US" sz="1800" b="0" dirty="0">
                <a:latin typeface="+mn-lt"/>
              </a:rPr>
              <a:t>routes </a:t>
            </a:r>
            <a:r>
              <a:rPr lang="en-US" sz="1800" b="0" dirty="0" smtClean="0">
                <a:latin typeface="+mn-lt"/>
              </a:rPr>
              <a:t/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pointing </a:t>
            </a:r>
            <a:r>
              <a:rPr lang="en-US" sz="1800" b="0" dirty="0">
                <a:latin typeface="+mn-lt"/>
              </a:rPr>
              <a:t>to </a:t>
            </a:r>
            <a:r>
              <a:rPr lang="en-US" sz="1800" b="0" dirty="0" smtClean="0">
                <a:latin typeface="+mn-lt"/>
              </a:rPr>
              <a:t>Provider</a:t>
            </a:r>
            <a:endParaRPr lang="en-US" sz="1800" b="0" dirty="0">
              <a:latin typeface="+mn-lt"/>
            </a:endParaRPr>
          </a:p>
        </p:txBody>
      </p:sp>
      <p:sp>
        <p:nvSpPr>
          <p:cNvPr id="150544" name="Text Box 15"/>
          <p:cNvSpPr txBox="1">
            <a:spLocks noChangeArrowheads="1"/>
          </p:cNvSpPr>
          <p:nvPr/>
        </p:nvSpPr>
        <p:spPr bwMode="auto">
          <a:xfrm>
            <a:off x="2362200" y="3429000"/>
            <a:ext cx="579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 dirty="0" smtClean="0">
                <a:latin typeface="+mn-lt"/>
              </a:rPr>
              <a:t>Install </a:t>
            </a:r>
            <a:r>
              <a:rPr lang="en-US" sz="1800" b="0" dirty="0">
                <a:latin typeface="+mn-lt"/>
              </a:rPr>
              <a:t>routes 130.132.0.0/</a:t>
            </a:r>
            <a:r>
              <a:rPr lang="en-US" sz="1800" b="0" dirty="0" smtClean="0">
                <a:latin typeface="+mn-lt"/>
              </a:rPr>
              <a:t>16 pointing to Customer</a:t>
            </a:r>
            <a:endParaRPr lang="en-US" sz="1800" b="0" dirty="0">
              <a:latin typeface="+mn-lt"/>
            </a:endParaRPr>
          </a:p>
        </p:txBody>
      </p:sp>
      <p:sp>
        <p:nvSpPr>
          <p:cNvPr id="150545" name="Text Box 16"/>
          <p:cNvSpPr txBox="1">
            <a:spLocks noChangeArrowheads="1"/>
          </p:cNvSpPr>
          <p:nvPr/>
        </p:nvSpPr>
        <p:spPr bwMode="auto">
          <a:xfrm>
            <a:off x="3970338" y="6183313"/>
            <a:ext cx="20002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>
                <a:solidFill>
                  <a:schemeClr val="bg1"/>
                </a:solidFill>
                <a:latin typeface="Arial Black" charset="0"/>
              </a:rPr>
              <a:t>130.132.0.0/16</a:t>
            </a:r>
          </a:p>
        </p:txBody>
      </p:sp>
    </p:spTree>
    <p:extLst>
      <p:ext uri="{BB962C8B-B14F-4D97-AF65-F5344CB8AC3E}">
        <p14:creationId xmlns:p14="http://schemas.microsoft.com/office/powerpoint/2010/main" val="6844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6" grpId="0"/>
      <p:bldP spid="150538" grpId="0"/>
      <p:bldP spid="150543" grpId="0"/>
      <p:bldP spid="150544" grpId="0"/>
      <p:bldP spid="1505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http://</a:t>
            </a:r>
            <a:r>
              <a:rPr lang="en-US" dirty="0" err="1"/>
              <a:t>tools.ietf.org</a:t>
            </a:r>
            <a:r>
              <a:rPr lang="en-US" dirty="0"/>
              <a:t>/html/rfc4271</a:t>
            </a:r>
          </a:p>
          <a:p>
            <a:pPr lvl="8"/>
            <a:endParaRPr lang="en-US" dirty="0"/>
          </a:p>
          <a:p>
            <a:r>
              <a:rPr lang="en-US" dirty="0"/>
              <a:t>Specifies </a:t>
            </a:r>
            <a:r>
              <a:rPr lang="en-US" dirty="0" smtClean="0"/>
              <a:t>messaging with other </a:t>
            </a:r>
            <a:r>
              <a:rPr lang="en-US" dirty="0"/>
              <a:t>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pPr lvl="4"/>
            <a:endParaRPr lang="en-US" dirty="0"/>
          </a:p>
          <a:p>
            <a:r>
              <a:rPr lang="en-US" dirty="0"/>
              <a:t>And </a:t>
            </a:r>
            <a:r>
              <a:rPr lang="en-US" dirty="0" smtClean="0"/>
              <a:t>how </a:t>
            </a:r>
            <a:r>
              <a:rPr lang="en-US" dirty="0"/>
              <a:t>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</a:t>
            </a:r>
            <a:r>
              <a:rPr lang="en-US" dirty="0"/>
              <a:t>BGP state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rotocol </a:t>
            </a:r>
            <a:r>
              <a:rPr lang="en-US" dirty="0"/>
              <a:t>spec + policy decisions,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“sessions”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447800" y="31242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10000" y="25908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5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6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7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8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79811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9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0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1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52800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speaks BGP with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border routers in other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ASes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/>
          </p:nvPr>
        </p:nvGraphicFramePr>
        <p:xfrm>
          <a:off x="7620000" y="2438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38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/>
          </p:nvPr>
        </p:nvGraphicFramePr>
        <p:xfrm>
          <a:off x="7696200" y="4343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7848600" y="2819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7848600" y="3733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81400" y="2438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5715000" y="685800"/>
            <a:ext cx="2146742" cy="461665"/>
          </a:xfrm>
          <a:prstGeom prst="rect">
            <a:avLst/>
          </a:prstGeom>
          <a:solidFill>
            <a:srgbClr val="3333CC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 smtClean="0">
                <a:solidFill>
                  <a:schemeClr val="bg1"/>
                </a:solidFill>
                <a:latin typeface="Times New Roman" charset="0"/>
              </a:rPr>
              <a:t>“</a:t>
            </a:r>
            <a:r>
              <a:rPr lang="en-US" sz="2400" b="0" dirty="0" err="1" smtClean="0">
                <a:solidFill>
                  <a:schemeClr val="bg1"/>
                </a:solidFill>
                <a:latin typeface="Times New Roman" charset="0"/>
              </a:rPr>
              <a:t>eBGP</a:t>
            </a:r>
            <a:r>
              <a:rPr lang="en-US" sz="2400" b="0" dirty="0" smtClean="0">
                <a:solidFill>
                  <a:schemeClr val="bg1"/>
                </a:solidFill>
                <a:latin typeface="Times New Roman" charset="0"/>
              </a:rPr>
              <a:t> session”</a:t>
            </a:r>
            <a:endParaRPr lang="en-US" sz="2400" b="0" dirty="0">
              <a:solidFill>
                <a:schemeClr val="bg1"/>
              </a:solidFill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78" idx="2"/>
          </p:cNvCxnSpPr>
          <p:nvPr/>
        </p:nvCxnSpPr>
        <p:spPr bwMode="auto">
          <a:xfrm>
            <a:off x="6788371" y="1147465"/>
            <a:ext cx="1136429" cy="20529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endCxn id="36954" idx="1"/>
          </p:cNvCxnSpPr>
          <p:nvPr/>
        </p:nvCxnSpPr>
        <p:spPr bwMode="auto">
          <a:xfrm flipH="1">
            <a:off x="3771900" y="1143000"/>
            <a:ext cx="2476500" cy="1598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57" name="Object 8"/>
          <p:cNvGraphicFramePr>
            <a:graphicFrameLocks noChangeAspect="1"/>
          </p:cNvGraphicFramePr>
          <p:nvPr>
            <p:extLst/>
          </p:nvPr>
        </p:nvGraphicFramePr>
        <p:xfrm>
          <a:off x="3505200" y="22098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Visio" r:id="rId14" imgW="1095022" imgH="666045" progId="Visio.Drawing.11">
                  <p:embed/>
                </p:oleObj>
              </mc:Choice>
              <mc:Fallback>
                <p:oleObj name="Visio" r:id="rId14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/>
          </p:nvPr>
        </p:nvGraphicFramePr>
        <p:xfrm>
          <a:off x="1143000" y="27432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Visio" r:id="rId15" imgW="1095022" imgH="666045" progId="Visio.Drawing.11">
                  <p:embed/>
                </p:oleObj>
              </mc:Choice>
              <mc:Fallback>
                <p:oleObj name="Visio" r:id="rId15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 bwMode="auto">
          <a:xfrm>
            <a:off x="1524000" y="30480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356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“sessions”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10000" y="25908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5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6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7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8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81400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9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0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1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52800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speaks BGP with other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(interior and border) routers in its own AS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/>
          </p:nvPr>
        </p:nvGraphicFramePr>
        <p:xfrm>
          <a:off x="7620000" y="2438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38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/>
          </p:nvPr>
        </p:nvGraphicFramePr>
        <p:xfrm>
          <a:off x="7696200" y="4343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7848600" y="2819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7848600" y="3733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81400" y="2438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1524000" y="30480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5610322" y="1062335"/>
            <a:ext cx="20858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 smtClean="0">
                <a:latin typeface="Times New Roman" charset="0"/>
              </a:rPr>
              <a:t>“</a:t>
            </a:r>
            <a:r>
              <a:rPr lang="en-US" sz="2400" b="0" dirty="0" err="1" smtClean="0">
                <a:latin typeface="Times New Roman" charset="0"/>
              </a:rPr>
              <a:t>iBGP</a:t>
            </a:r>
            <a:r>
              <a:rPr lang="en-US" sz="2400" b="0" dirty="0" smtClean="0">
                <a:latin typeface="Times New Roman" charset="0"/>
              </a:rPr>
              <a:t> session”</a:t>
            </a:r>
            <a:endParaRPr lang="en-US" sz="2400" b="0" dirty="0"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78" idx="2"/>
          </p:cNvCxnSpPr>
          <p:nvPr/>
        </p:nvCxnSpPr>
        <p:spPr bwMode="auto">
          <a:xfrm flipH="1">
            <a:off x="6019800" y="1524000"/>
            <a:ext cx="633461" cy="1828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4419600" y="1524000"/>
            <a:ext cx="1752600" cy="1981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95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991600" cy="1173162"/>
          </a:xfrm>
        </p:spPr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220200" cy="5138737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eBGP</a:t>
            </a:r>
            <a:r>
              <a:rPr lang="en-US" sz="2400" dirty="0" smtClean="0"/>
              <a:t>: BGP sessions between border routers in </a:t>
            </a:r>
            <a:r>
              <a:rPr lang="en-US" sz="2400" u="sng" dirty="0" smtClean="0"/>
              <a:t>different</a:t>
            </a:r>
            <a:r>
              <a:rPr lang="en-US" sz="2400" dirty="0" smtClean="0"/>
              <a:t> </a:t>
            </a:r>
            <a:r>
              <a:rPr lang="en-US" sz="2400" dirty="0" err="1" smtClean="0"/>
              <a:t>ASes</a:t>
            </a:r>
            <a:endParaRPr lang="en-US" sz="2400" dirty="0" smtClean="0"/>
          </a:p>
          <a:p>
            <a:pPr lvl="1"/>
            <a:r>
              <a:rPr lang="en-US" sz="2000" dirty="0" smtClean="0"/>
              <a:t>Learn routes to external destinations</a:t>
            </a:r>
          </a:p>
          <a:p>
            <a:pPr lvl="1"/>
            <a:r>
              <a:rPr lang="en-US" sz="2000" dirty="0" smtClean="0"/>
              <a:t>What I typically mean when I say BGP.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iBGP</a:t>
            </a:r>
            <a:r>
              <a:rPr lang="en-US" sz="2400" dirty="0" smtClean="0"/>
              <a:t>: BGP sessions between border routers and other</a:t>
            </a:r>
            <a:br>
              <a:rPr lang="en-US" sz="2400" dirty="0" smtClean="0"/>
            </a:br>
            <a:r>
              <a:rPr lang="en-US" sz="2400" dirty="0" smtClean="0"/>
              <a:t>routers within the </a:t>
            </a:r>
            <a:r>
              <a:rPr lang="en-US" sz="2400" u="sng" dirty="0" smtClean="0"/>
              <a:t>same</a:t>
            </a:r>
            <a:r>
              <a:rPr lang="en-US" sz="2400" dirty="0" smtClean="0"/>
              <a:t> AS</a:t>
            </a:r>
            <a:endParaRPr lang="en-US" sz="2400" dirty="0"/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istribute externally learned routes internally</a:t>
            </a:r>
          </a:p>
          <a:p>
            <a:pPr lvl="1"/>
            <a:endParaRPr lang="en-US" sz="18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IGP</a:t>
            </a:r>
            <a:r>
              <a:rPr lang="en-US" sz="2400" dirty="0" smtClean="0"/>
              <a:t>: “Interior Gateway Protocol” = </a:t>
            </a:r>
            <a:r>
              <a:rPr lang="en-US" sz="2400" dirty="0" err="1" smtClean="0"/>
              <a:t>Intradomain</a:t>
            </a:r>
            <a:r>
              <a:rPr lang="en-US" sz="2400" dirty="0" smtClean="0"/>
              <a:t> routing protocol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rovide internal reachability </a:t>
            </a:r>
          </a:p>
          <a:p>
            <a:pPr lvl="1"/>
            <a:r>
              <a:rPr lang="en-US" sz="2000" dirty="0" smtClean="0"/>
              <a:t>e.g., OSPF, RIP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11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676400" y="3048000"/>
            <a:ext cx="6172200" cy="1524000"/>
            <a:chOff x="-384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Putting the pieces together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36942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5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6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7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8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79811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9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0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1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2284413" y="3209925"/>
            <a:ext cx="5183187" cy="1362075"/>
            <a:chOff x="1439" y="2016"/>
            <a:chExt cx="3265" cy="858"/>
          </a:xfrm>
        </p:grpSpPr>
        <p:grpSp>
          <p:nvGrpSpPr>
            <p:cNvPr id="36930" name="Group 51"/>
            <p:cNvGrpSpPr>
              <a:grpSpLocks/>
            </p:cNvGrpSpPr>
            <p:nvPr/>
          </p:nvGrpSpPr>
          <p:grpSpPr bwMode="auto">
            <a:xfrm>
              <a:off x="1439" y="2016"/>
              <a:ext cx="3265" cy="858"/>
              <a:chOff x="1439" y="2030"/>
              <a:chExt cx="3265" cy="858"/>
            </a:xfrm>
          </p:grpSpPr>
          <p:sp>
            <p:nvSpPr>
              <p:cNvPr id="36932" name="Freeform 52"/>
              <p:cNvSpPr>
                <a:spLocks/>
              </p:cNvSpPr>
              <p:nvPr/>
            </p:nvSpPr>
            <p:spPr bwMode="auto">
              <a:xfrm>
                <a:off x="3463" y="2322"/>
                <a:ext cx="1197" cy="51"/>
              </a:xfrm>
              <a:custGeom>
                <a:avLst/>
                <a:gdLst>
                  <a:gd name="T0" fmla="*/ 1197 w 1197"/>
                  <a:gd name="T1" fmla="*/ 0 h 51"/>
                  <a:gd name="T2" fmla="*/ 204 w 1197"/>
                  <a:gd name="T3" fmla="*/ 45 h 51"/>
                  <a:gd name="T4" fmla="*/ 0 w 1197"/>
                  <a:gd name="T5" fmla="*/ 38 h 51"/>
                  <a:gd name="T6" fmla="*/ 0 60000 65536"/>
                  <a:gd name="T7" fmla="*/ 0 60000 65536"/>
                  <a:gd name="T8" fmla="*/ 0 60000 65536"/>
                  <a:gd name="T9" fmla="*/ 0 w 1197"/>
                  <a:gd name="T10" fmla="*/ 0 h 51"/>
                  <a:gd name="T11" fmla="*/ 1197 w 119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97" h="51">
                    <a:moveTo>
                      <a:pt x="1197" y="0"/>
                    </a:moveTo>
                    <a:cubicBezTo>
                      <a:pt x="1032" y="7"/>
                      <a:pt x="403" y="39"/>
                      <a:pt x="204" y="45"/>
                    </a:cubicBezTo>
                    <a:cubicBezTo>
                      <a:pt x="5" y="51"/>
                      <a:pt x="42" y="39"/>
                      <a:pt x="0" y="3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3" name="Freeform 53"/>
              <p:cNvSpPr>
                <a:spLocks/>
              </p:cNvSpPr>
              <p:nvPr/>
            </p:nvSpPr>
            <p:spPr bwMode="auto">
              <a:xfrm>
                <a:off x="2697" y="2030"/>
                <a:ext cx="1959" cy="234"/>
              </a:xfrm>
              <a:custGeom>
                <a:avLst/>
                <a:gdLst>
                  <a:gd name="T0" fmla="*/ 1959 w 1959"/>
                  <a:gd name="T1" fmla="*/ 234 h 234"/>
                  <a:gd name="T2" fmla="*/ 373 w 1959"/>
                  <a:gd name="T3" fmla="*/ 42 h 234"/>
                  <a:gd name="T4" fmla="*/ 0 w 1959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1959"/>
                  <a:gd name="T10" fmla="*/ 0 h 234"/>
                  <a:gd name="T11" fmla="*/ 1959 w 1959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9" h="234">
                    <a:moveTo>
                      <a:pt x="1959" y="234"/>
                    </a:moveTo>
                    <a:cubicBezTo>
                      <a:pt x="1695" y="202"/>
                      <a:pt x="699" y="81"/>
                      <a:pt x="373" y="42"/>
                    </a:cubicBezTo>
                    <a:cubicBezTo>
                      <a:pt x="47" y="3"/>
                      <a:pt x="78" y="9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4" name="Freeform 54"/>
              <p:cNvSpPr>
                <a:spLocks/>
              </p:cNvSpPr>
              <p:nvPr/>
            </p:nvSpPr>
            <p:spPr bwMode="auto">
              <a:xfrm rot="366366">
                <a:off x="1439" y="2112"/>
                <a:ext cx="3216" cy="432"/>
              </a:xfrm>
              <a:custGeom>
                <a:avLst/>
                <a:gdLst>
                  <a:gd name="T0" fmla="*/ 3475 w 2976"/>
                  <a:gd name="T1" fmla="*/ 0 h 192"/>
                  <a:gd name="T2" fmla="*/ 1233 w 2976"/>
                  <a:gd name="T3" fmla="*/ 243 h 192"/>
                  <a:gd name="T4" fmla="*/ 0 w 2976"/>
                  <a:gd name="T5" fmla="*/ 972 h 192"/>
                  <a:gd name="T6" fmla="*/ 0 60000 65536"/>
                  <a:gd name="T7" fmla="*/ 0 60000 65536"/>
                  <a:gd name="T8" fmla="*/ 0 60000 65536"/>
                  <a:gd name="T9" fmla="*/ 0 w 2976"/>
                  <a:gd name="T10" fmla="*/ 0 h 192"/>
                  <a:gd name="T11" fmla="*/ 2976 w 297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76" h="192">
                    <a:moveTo>
                      <a:pt x="2976" y="0"/>
                    </a:moveTo>
                    <a:cubicBezTo>
                      <a:pt x="2264" y="8"/>
                      <a:pt x="1552" y="16"/>
                      <a:pt x="1056" y="48"/>
                    </a:cubicBezTo>
                    <a:cubicBezTo>
                      <a:pt x="560" y="80"/>
                      <a:pt x="280" y="136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5" name="Freeform 55"/>
              <p:cNvSpPr>
                <a:spLocks/>
              </p:cNvSpPr>
              <p:nvPr/>
            </p:nvSpPr>
            <p:spPr bwMode="auto">
              <a:xfrm rot="238716">
                <a:off x="2352" y="2208"/>
                <a:ext cx="2304" cy="288"/>
              </a:xfrm>
              <a:custGeom>
                <a:avLst/>
                <a:gdLst>
                  <a:gd name="T0" fmla="*/ 2353 w 2256"/>
                  <a:gd name="T1" fmla="*/ 0 h 288"/>
                  <a:gd name="T2" fmla="*/ 400 w 2256"/>
                  <a:gd name="T3" fmla="*/ 144 h 288"/>
                  <a:gd name="T4" fmla="*/ 0 w 225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2256"/>
                  <a:gd name="T10" fmla="*/ 0 h 288"/>
                  <a:gd name="T11" fmla="*/ 2256 w 225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6" h="288">
                    <a:moveTo>
                      <a:pt x="2256" y="0"/>
                    </a:moveTo>
                    <a:cubicBezTo>
                      <a:pt x="1508" y="48"/>
                      <a:pt x="760" y="96"/>
                      <a:pt x="384" y="144"/>
                    </a:cubicBezTo>
                    <a:cubicBezTo>
                      <a:pt x="8" y="192"/>
                      <a:pt x="4" y="240"/>
                      <a:pt x="0" y="28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6" name="Freeform 56"/>
              <p:cNvSpPr>
                <a:spLocks/>
              </p:cNvSpPr>
              <p:nvPr/>
            </p:nvSpPr>
            <p:spPr bwMode="auto">
              <a:xfrm>
                <a:off x="3360" y="2360"/>
                <a:ext cx="1344" cy="528"/>
              </a:xfrm>
              <a:custGeom>
                <a:avLst/>
                <a:gdLst>
                  <a:gd name="T0" fmla="*/ 1344 w 1344"/>
                  <a:gd name="T1" fmla="*/ 0 h 528"/>
                  <a:gd name="T2" fmla="*/ 336 w 1344"/>
                  <a:gd name="T3" fmla="*/ 336 h 528"/>
                  <a:gd name="T4" fmla="*/ 0 w 134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528"/>
                  <a:gd name="T11" fmla="*/ 1344 w 134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528">
                    <a:moveTo>
                      <a:pt x="1344" y="0"/>
                    </a:moveTo>
                    <a:cubicBezTo>
                      <a:pt x="952" y="124"/>
                      <a:pt x="560" y="248"/>
                      <a:pt x="336" y="336"/>
                    </a:cubicBezTo>
                    <a:cubicBezTo>
                      <a:pt x="112" y="424"/>
                      <a:pt x="56" y="476"/>
                      <a:pt x="0" y="52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31" name="Freeform 57"/>
            <p:cNvSpPr>
              <a:spLocks/>
            </p:cNvSpPr>
            <p:nvPr/>
          </p:nvSpPr>
          <p:spPr bwMode="auto">
            <a:xfrm rot="1272211">
              <a:off x="4272" y="2304"/>
              <a:ext cx="432" cy="192"/>
            </a:xfrm>
            <a:custGeom>
              <a:avLst/>
              <a:gdLst>
                <a:gd name="T0" fmla="*/ 648 w 288"/>
                <a:gd name="T1" fmla="*/ 0 h 240"/>
                <a:gd name="T2" fmla="*/ 432 w 288"/>
                <a:gd name="T3" fmla="*/ 92 h 240"/>
                <a:gd name="T4" fmla="*/ 0 w 288"/>
                <a:gd name="T5" fmla="*/ 154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0"/>
                  </a:moveTo>
                  <a:cubicBezTo>
                    <a:pt x="264" y="52"/>
                    <a:pt x="240" y="104"/>
                    <a:pt x="192" y="144"/>
                  </a:cubicBezTo>
                  <a:cubicBezTo>
                    <a:pt x="144" y="184"/>
                    <a:pt x="72" y="212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447800" y="2233613"/>
            <a:ext cx="6781800" cy="2262187"/>
            <a:chOff x="912" y="1407"/>
            <a:chExt cx="4272" cy="1425"/>
          </a:xfrm>
        </p:grpSpPr>
        <p:sp>
          <p:nvSpPr>
            <p:cNvPr id="36926" name="AutoShape 59"/>
            <p:cNvSpPr>
              <a:spLocks noChangeArrowheads="1"/>
            </p:cNvSpPr>
            <p:nvPr/>
          </p:nvSpPr>
          <p:spPr bwMode="auto">
            <a:xfrm rot="4154241">
              <a:off x="2112" y="1503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7" name="AutoShape 60"/>
            <p:cNvSpPr>
              <a:spLocks noChangeArrowheads="1"/>
            </p:cNvSpPr>
            <p:nvPr/>
          </p:nvSpPr>
          <p:spPr bwMode="auto">
            <a:xfrm rot="2975012">
              <a:off x="816" y="1871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AutoShape 61"/>
            <p:cNvSpPr>
              <a:spLocks noChangeArrowheads="1"/>
            </p:cNvSpPr>
            <p:nvPr/>
          </p:nvSpPr>
          <p:spPr bwMode="auto">
            <a:xfrm rot="6537443">
              <a:off x="4752" y="1632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AutoShape 62"/>
            <p:cNvSpPr>
              <a:spLocks noChangeArrowheads="1"/>
            </p:cNvSpPr>
            <p:nvPr/>
          </p:nvSpPr>
          <p:spPr bwMode="auto">
            <a:xfrm rot="-6498625">
              <a:off x="4848" y="2496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2209800" y="3340100"/>
            <a:ext cx="5181600" cy="1155700"/>
            <a:chOff x="1392" y="2104"/>
            <a:chExt cx="3264" cy="728"/>
          </a:xfrm>
        </p:grpSpPr>
        <p:sp>
          <p:nvSpPr>
            <p:cNvPr id="36919" name="Freeform 64"/>
            <p:cNvSpPr>
              <a:spLocks/>
            </p:cNvSpPr>
            <p:nvPr/>
          </p:nvSpPr>
          <p:spPr bwMode="auto">
            <a:xfrm>
              <a:off x="1440" y="2264"/>
              <a:ext cx="1776" cy="48"/>
            </a:xfrm>
            <a:custGeom>
              <a:avLst/>
              <a:gdLst>
                <a:gd name="T0" fmla="*/ 0 w 1776"/>
                <a:gd name="T1" fmla="*/ 21 h 112"/>
                <a:gd name="T2" fmla="*/ 1296 w 1776"/>
                <a:gd name="T3" fmla="*/ 3 h 112"/>
                <a:gd name="T4" fmla="*/ 1776 w 1776"/>
                <a:gd name="T5" fmla="*/ 3 h 112"/>
                <a:gd name="T6" fmla="*/ 0 60000 65536"/>
                <a:gd name="T7" fmla="*/ 0 60000 65536"/>
                <a:gd name="T8" fmla="*/ 0 60000 65536"/>
                <a:gd name="T9" fmla="*/ 0 w 1776"/>
                <a:gd name="T10" fmla="*/ 0 h 112"/>
                <a:gd name="T11" fmla="*/ 1776 w 1776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112">
                  <a:moveTo>
                    <a:pt x="0" y="112"/>
                  </a:moveTo>
                  <a:cubicBezTo>
                    <a:pt x="500" y="72"/>
                    <a:pt x="1000" y="32"/>
                    <a:pt x="1296" y="16"/>
                  </a:cubicBezTo>
                  <a:cubicBezTo>
                    <a:pt x="1592" y="0"/>
                    <a:pt x="1684" y="8"/>
                    <a:pt x="1776" y="1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20" name="Group 65"/>
            <p:cNvGrpSpPr>
              <a:grpSpLocks/>
            </p:cNvGrpSpPr>
            <p:nvPr/>
          </p:nvGrpSpPr>
          <p:grpSpPr bwMode="auto">
            <a:xfrm>
              <a:off x="1392" y="2104"/>
              <a:ext cx="3264" cy="728"/>
              <a:chOff x="1392" y="2112"/>
              <a:chExt cx="3264" cy="728"/>
            </a:xfrm>
          </p:grpSpPr>
          <p:sp>
            <p:nvSpPr>
              <p:cNvPr id="36921" name="Freeform 66"/>
              <p:cNvSpPr>
                <a:spLocks/>
              </p:cNvSpPr>
              <p:nvPr/>
            </p:nvSpPr>
            <p:spPr bwMode="auto">
              <a:xfrm>
                <a:off x="1440" y="21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480 w 864"/>
                  <a:gd name="T3" fmla="*/ 96 h 192"/>
                  <a:gd name="T4" fmla="*/ 864 w 864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92"/>
                  <a:gd name="T11" fmla="*/ 864 w 86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92">
                    <a:moveTo>
                      <a:pt x="0" y="192"/>
                    </a:moveTo>
                    <a:cubicBezTo>
                      <a:pt x="168" y="160"/>
                      <a:pt x="336" y="128"/>
                      <a:pt x="480" y="96"/>
                    </a:cubicBezTo>
                    <a:cubicBezTo>
                      <a:pt x="624" y="64"/>
                      <a:pt x="744" y="32"/>
                      <a:pt x="864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2" name="Freeform 67"/>
              <p:cNvSpPr>
                <a:spLocks/>
              </p:cNvSpPr>
              <p:nvPr/>
            </p:nvSpPr>
            <p:spPr bwMode="auto">
              <a:xfrm>
                <a:off x="1392" y="2408"/>
                <a:ext cx="720" cy="96"/>
              </a:xfrm>
              <a:custGeom>
                <a:avLst/>
                <a:gdLst>
                  <a:gd name="T0" fmla="*/ 0 w 720"/>
                  <a:gd name="T1" fmla="*/ 0 h 96"/>
                  <a:gd name="T2" fmla="*/ 720 w 720"/>
                  <a:gd name="T3" fmla="*/ 96 h 96"/>
                  <a:gd name="T4" fmla="*/ 0 60000 65536"/>
                  <a:gd name="T5" fmla="*/ 0 60000 65536"/>
                  <a:gd name="T6" fmla="*/ 0 w 720"/>
                  <a:gd name="T7" fmla="*/ 0 h 96"/>
                  <a:gd name="T8" fmla="*/ 720 w 720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0" h="96">
                    <a:moveTo>
                      <a:pt x="0" y="0"/>
                    </a:moveTo>
                    <a:cubicBezTo>
                      <a:pt x="300" y="40"/>
                      <a:pt x="600" y="80"/>
                      <a:pt x="720" y="9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Freeform 68"/>
              <p:cNvSpPr>
                <a:spLocks/>
              </p:cNvSpPr>
              <p:nvPr/>
            </p:nvSpPr>
            <p:spPr bwMode="auto">
              <a:xfrm>
                <a:off x="1440" y="2208"/>
                <a:ext cx="2592" cy="152"/>
              </a:xfrm>
              <a:custGeom>
                <a:avLst/>
                <a:gdLst>
                  <a:gd name="T0" fmla="*/ 0 w 2592"/>
                  <a:gd name="T1" fmla="*/ 104 h 152"/>
                  <a:gd name="T2" fmla="*/ 1968 w 2592"/>
                  <a:gd name="T3" fmla="*/ 8 h 152"/>
                  <a:gd name="T4" fmla="*/ 2592 w 259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2592"/>
                  <a:gd name="T10" fmla="*/ 0 h 152"/>
                  <a:gd name="T11" fmla="*/ 2592 w 259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92" h="152">
                    <a:moveTo>
                      <a:pt x="0" y="104"/>
                    </a:moveTo>
                    <a:cubicBezTo>
                      <a:pt x="768" y="52"/>
                      <a:pt x="1536" y="0"/>
                      <a:pt x="1968" y="8"/>
                    </a:cubicBezTo>
                    <a:cubicBezTo>
                      <a:pt x="2400" y="16"/>
                      <a:pt x="2496" y="84"/>
                      <a:pt x="2592" y="15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4" name="Freeform 69"/>
              <p:cNvSpPr>
                <a:spLocks/>
              </p:cNvSpPr>
              <p:nvPr/>
            </p:nvSpPr>
            <p:spPr bwMode="auto">
              <a:xfrm rot="-171745">
                <a:off x="1440" y="2112"/>
                <a:ext cx="3216" cy="200"/>
              </a:xfrm>
              <a:custGeom>
                <a:avLst/>
                <a:gdLst>
                  <a:gd name="T0" fmla="*/ 0 w 3360"/>
                  <a:gd name="T1" fmla="*/ 152 h 200"/>
                  <a:gd name="T2" fmla="*/ 2243 w 3360"/>
                  <a:gd name="T3" fmla="*/ 8 h 200"/>
                  <a:gd name="T4" fmla="*/ 3078 w 3360"/>
                  <a:gd name="T5" fmla="*/ 200 h 200"/>
                  <a:gd name="T6" fmla="*/ 0 60000 65536"/>
                  <a:gd name="T7" fmla="*/ 0 60000 65536"/>
                  <a:gd name="T8" fmla="*/ 0 60000 65536"/>
                  <a:gd name="T9" fmla="*/ 0 w 3360"/>
                  <a:gd name="T10" fmla="*/ 0 h 200"/>
                  <a:gd name="T11" fmla="*/ 3360 w 3360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0" h="200">
                    <a:moveTo>
                      <a:pt x="0" y="152"/>
                    </a:moveTo>
                    <a:cubicBezTo>
                      <a:pt x="944" y="76"/>
                      <a:pt x="1888" y="0"/>
                      <a:pt x="2448" y="8"/>
                    </a:cubicBezTo>
                    <a:cubicBezTo>
                      <a:pt x="3008" y="16"/>
                      <a:pt x="3184" y="108"/>
                      <a:pt x="3360" y="2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5" name="Freeform 70"/>
              <p:cNvSpPr>
                <a:spLocks/>
              </p:cNvSpPr>
              <p:nvPr/>
            </p:nvSpPr>
            <p:spPr bwMode="auto">
              <a:xfrm>
                <a:off x="1440" y="2440"/>
                <a:ext cx="1544" cy="400"/>
              </a:xfrm>
              <a:custGeom>
                <a:avLst/>
                <a:gdLst>
                  <a:gd name="T0" fmla="*/ 0 w 1544"/>
                  <a:gd name="T1" fmla="*/ 0 h 400"/>
                  <a:gd name="T2" fmla="*/ 1296 w 1544"/>
                  <a:gd name="T3" fmla="*/ 336 h 400"/>
                  <a:gd name="T4" fmla="*/ 1488 w 1544"/>
                  <a:gd name="T5" fmla="*/ 384 h 400"/>
                  <a:gd name="T6" fmla="*/ 0 60000 65536"/>
                  <a:gd name="T7" fmla="*/ 0 60000 65536"/>
                  <a:gd name="T8" fmla="*/ 0 60000 65536"/>
                  <a:gd name="T9" fmla="*/ 0 w 1544"/>
                  <a:gd name="T10" fmla="*/ 0 h 400"/>
                  <a:gd name="T11" fmla="*/ 1544 w 1544"/>
                  <a:gd name="T12" fmla="*/ 400 h 4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4" h="400">
                    <a:moveTo>
                      <a:pt x="0" y="0"/>
                    </a:moveTo>
                    <a:cubicBezTo>
                      <a:pt x="524" y="136"/>
                      <a:pt x="1048" y="272"/>
                      <a:pt x="1296" y="336"/>
                    </a:cubicBezTo>
                    <a:cubicBezTo>
                      <a:pt x="1544" y="400"/>
                      <a:pt x="1516" y="392"/>
                      <a:pt x="1488" y="3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9575" name="Text Box 71"/>
          <p:cNvSpPr txBox="1">
            <a:spLocks noChangeArrowheads="1"/>
          </p:cNvSpPr>
          <p:nvPr/>
        </p:nvSpPr>
        <p:spPr bwMode="auto">
          <a:xfrm>
            <a:off x="228600" y="4704388"/>
            <a:ext cx="7467600" cy="188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indent="0" algn="l" eaLnBrk="1" hangingPunct="1">
              <a:lnSpc>
                <a:spcPct val="60000"/>
              </a:lnSpc>
              <a:spcBef>
                <a:spcPts val="3000"/>
              </a:spcBef>
            </a:pPr>
            <a:endParaRPr lang="en-US" b="0" dirty="0">
              <a:latin typeface="Times New Roman" charset="0"/>
            </a:endParaRPr>
          </a:p>
          <a:p>
            <a:pPr algn="l" eaLnBrk="1" hangingPunct="1">
              <a:lnSpc>
                <a:spcPct val="60000"/>
              </a:lnSpc>
              <a:spcBef>
                <a:spcPts val="3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Provide internal reachability (</a:t>
            </a:r>
            <a:r>
              <a:rPr lang="en-US" dirty="0">
                <a:latin typeface="Times New Roman" charset="0"/>
              </a:rPr>
              <a:t>IGP</a:t>
            </a:r>
            <a:r>
              <a:rPr lang="en-US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Learn routes to external destinations (</a:t>
            </a:r>
            <a:r>
              <a:rPr lang="en-US" dirty="0" err="1">
                <a:latin typeface="Times New Roman" charset="0"/>
              </a:rPr>
              <a:t>eBGP</a:t>
            </a:r>
            <a:r>
              <a:rPr lang="en-US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Distribute externally learned routes internally (</a:t>
            </a:r>
            <a:r>
              <a:rPr lang="en-US" dirty="0" err="1">
                <a:latin typeface="Times New Roman" charset="0"/>
              </a:rPr>
              <a:t>iBGP</a:t>
            </a:r>
            <a:r>
              <a:rPr lang="en-US" b="0" dirty="0" smtClean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 smtClean="0">
                <a:latin typeface="Times New Roman" charset="0"/>
              </a:rPr>
              <a:t>Travel shortest path to egress (IGP)</a:t>
            </a:r>
            <a:endParaRPr lang="en-US" b="0" dirty="0">
              <a:latin typeface="Times New Roman" charset="0"/>
            </a:endParaRPr>
          </a:p>
        </p:txBody>
      </p:sp>
      <p:sp>
        <p:nvSpPr>
          <p:cNvPr id="2069576" name="AutoShape 72"/>
          <p:cNvSpPr>
            <a:spLocks noChangeArrowheads="1"/>
          </p:cNvSpPr>
          <p:nvPr/>
        </p:nvSpPr>
        <p:spPr bwMode="auto">
          <a:xfrm>
            <a:off x="5410200" y="55425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577" name="Line 73"/>
          <p:cNvSpPr>
            <a:spLocks noChangeShapeType="1"/>
          </p:cNvSpPr>
          <p:nvPr/>
        </p:nvSpPr>
        <p:spPr bwMode="auto">
          <a:xfrm>
            <a:off x="6324600" y="607598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579" name="Line 75"/>
          <p:cNvSpPr>
            <a:spLocks noChangeShapeType="1"/>
          </p:cNvSpPr>
          <p:nvPr/>
        </p:nvSpPr>
        <p:spPr bwMode="auto">
          <a:xfrm>
            <a:off x="4572000" y="53901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100387"/>
            <a:ext cx="5105400" cy="1319213"/>
            <a:chOff x="1440" y="1968"/>
            <a:chExt cx="3216" cy="831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12"/>
              <a:ext cx="3216" cy="687"/>
              <a:chOff x="1440" y="2097"/>
              <a:chExt cx="3216" cy="687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1" name="Text Box 84"/>
              <p:cNvSpPr txBox="1">
                <a:spLocks noChangeArrowheads="1"/>
              </p:cNvSpPr>
              <p:nvPr/>
            </p:nvSpPr>
            <p:spPr bwMode="auto">
              <a:xfrm>
                <a:off x="1718" y="22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36912" name="Text Box 85"/>
              <p:cNvSpPr txBox="1">
                <a:spLocks noChangeArrowheads="1"/>
              </p:cNvSpPr>
              <p:nvPr/>
            </p:nvSpPr>
            <p:spPr bwMode="auto">
              <a:xfrm>
                <a:off x="2208" y="209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6913" name="Text Box 86"/>
              <p:cNvSpPr txBox="1">
                <a:spLocks noChangeArrowheads="1"/>
              </p:cNvSpPr>
              <p:nvPr/>
            </p:nvSpPr>
            <p:spPr bwMode="auto">
              <a:xfrm>
                <a:off x="2688" y="21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36914" name="Text Box 87"/>
              <p:cNvSpPr txBox="1">
                <a:spLocks noChangeArrowheads="1"/>
              </p:cNvSpPr>
              <p:nvPr/>
            </p:nvSpPr>
            <p:spPr bwMode="auto">
              <a:xfrm>
                <a:off x="3648" y="21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9</a:t>
                </a:r>
              </a:p>
            </p:txBody>
          </p:sp>
          <p:sp>
            <p:nvSpPr>
              <p:cNvPr id="36915" name="Text Box 88"/>
              <p:cNvSpPr txBox="1">
                <a:spLocks noChangeArrowheads="1"/>
              </p:cNvSpPr>
              <p:nvPr/>
            </p:nvSpPr>
            <p:spPr bwMode="auto">
              <a:xfrm>
                <a:off x="4364" y="21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6916" name="Text Box 89"/>
              <p:cNvSpPr txBox="1">
                <a:spLocks noChangeArrowheads="1"/>
              </p:cNvSpPr>
              <p:nvPr/>
            </p:nvSpPr>
            <p:spPr bwMode="auto">
              <a:xfrm>
                <a:off x="3216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6917" name="Text Box 90"/>
              <p:cNvSpPr txBox="1">
                <a:spLocks noChangeArrowheads="1"/>
              </p:cNvSpPr>
              <p:nvPr/>
            </p:nvSpPr>
            <p:spPr bwMode="auto">
              <a:xfrm>
                <a:off x="2688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3</a:t>
                </a:r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Text Box 93"/>
            <p:cNvSpPr txBox="1">
              <a:spLocks noChangeArrowheads="1"/>
            </p:cNvSpPr>
            <p:nvPr/>
          </p:nvSpPr>
          <p:spPr bwMode="auto">
            <a:xfrm>
              <a:off x="2832" y="196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99" name="Group 94"/>
          <p:cNvGrpSpPr>
            <a:grpSpLocks/>
          </p:cNvGrpSpPr>
          <p:nvPr/>
        </p:nvGrpSpPr>
        <p:grpSpPr bwMode="auto">
          <a:xfrm>
            <a:off x="3429000" y="2362200"/>
            <a:ext cx="4343400" cy="1524000"/>
            <a:chOff x="2160" y="1488"/>
            <a:chExt cx="2736" cy="960"/>
          </a:xfrm>
        </p:grpSpPr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2160" y="1584"/>
              <a:ext cx="144" cy="864"/>
            </a:xfrm>
            <a:custGeom>
              <a:avLst/>
              <a:gdLst>
                <a:gd name="T0" fmla="*/ 0 w 144"/>
                <a:gd name="T1" fmla="*/ 864 h 864"/>
                <a:gd name="T2" fmla="*/ 144 w 144"/>
                <a:gd name="T3" fmla="*/ 480 h 864"/>
                <a:gd name="T4" fmla="*/ 0 w 144"/>
                <a:gd name="T5" fmla="*/ 0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864"/>
                  </a:moveTo>
                  <a:cubicBezTo>
                    <a:pt x="72" y="744"/>
                    <a:pt x="144" y="624"/>
                    <a:pt x="144" y="480"/>
                  </a:cubicBezTo>
                  <a:cubicBezTo>
                    <a:pt x="144" y="336"/>
                    <a:pt x="72" y="168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2496" y="1488"/>
              <a:ext cx="768" cy="816"/>
            </a:xfrm>
            <a:custGeom>
              <a:avLst/>
              <a:gdLst>
                <a:gd name="T0" fmla="*/ 768 w 768"/>
                <a:gd name="T1" fmla="*/ 816 h 816"/>
                <a:gd name="T2" fmla="*/ 192 w 768"/>
                <a:gd name="T3" fmla="*/ 480 h 816"/>
                <a:gd name="T4" fmla="*/ 0 w 768"/>
                <a:gd name="T5" fmla="*/ 0 h 816"/>
                <a:gd name="T6" fmla="*/ 0 60000 65536"/>
                <a:gd name="T7" fmla="*/ 0 60000 65536"/>
                <a:gd name="T8" fmla="*/ 0 60000 65536"/>
                <a:gd name="T9" fmla="*/ 0 w 768"/>
                <a:gd name="T10" fmla="*/ 0 h 816"/>
                <a:gd name="T11" fmla="*/ 768 w 76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816">
                  <a:moveTo>
                    <a:pt x="768" y="816"/>
                  </a:moveTo>
                  <a:cubicBezTo>
                    <a:pt x="544" y="716"/>
                    <a:pt x="320" y="616"/>
                    <a:pt x="192" y="480"/>
                  </a:cubicBezTo>
                  <a:cubicBezTo>
                    <a:pt x="64" y="344"/>
                    <a:pt x="32" y="172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4080" y="1632"/>
              <a:ext cx="816" cy="768"/>
            </a:xfrm>
            <a:custGeom>
              <a:avLst/>
              <a:gdLst>
                <a:gd name="T0" fmla="*/ 0 w 816"/>
                <a:gd name="T1" fmla="*/ 768 h 768"/>
                <a:gd name="T2" fmla="*/ 672 w 816"/>
                <a:gd name="T3" fmla="*/ 480 h 768"/>
                <a:gd name="T4" fmla="*/ 816 w 816"/>
                <a:gd name="T5" fmla="*/ 0 h 768"/>
                <a:gd name="T6" fmla="*/ 0 60000 65536"/>
                <a:gd name="T7" fmla="*/ 0 60000 65536"/>
                <a:gd name="T8" fmla="*/ 0 60000 65536"/>
                <a:gd name="T9" fmla="*/ 0 w 816"/>
                <a:gd name="T10" fmla="*/ 0 h 768"/>
                <a:gd name="T11" fmla="*/ 816 w 81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768">
                  <a:moveTo>
                    <a:pt x="0" y="768"/>
                  </a:moveTo>
                  <a:cubicBezTo>
                    <a:pt x="268" y="688"/>
                    <a:pt x="536" y="608"/>
                    <a:pt x="672" y="480"/>
                  </a:cubicBezTo>
                  <a:cubicBezTo>
                    <a:pt x="808" y="352"/>
                    <a:pt x="812" y="176"/>
                    <a:pt x="816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4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576" grpId="0" animBg="1"/>
      <p:bldP spid="2069577" grpId="0" animBg="1"/>
      <p:bldP spid="20695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in AS has two routing tables:</a:t>
            </a:r>
          </a:p>
          <a:p>
            <a:pPr lvl="1"/>
            <a:r>
              <a:rPr lang="en-US" dirty="0" smtClean="0"/>
              <a:t>From IGP: next hop to all internal locations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iBGP</a:t>
            </a:r>
            <a:r>
              <a:rPr lang="en-US" dirty="0" smtClean="0"/>
              <a:t>: egress router to all external locations</a:t>
            </a:r>
          </a:p>
          <a:p>
            <a:pPr lvl="1"/>
            <a:endParaRPr lang="en-US" dirty="0"/>
          </a:p>
          <a:p>
            <a:r>
              <a:rPr lang="en-US" dirty="0" smtClean="0"/>
              <a:t>For internal addresses, just use IGP</a:t>
            </a:r>
          </a:p>
          <a:p>
            <a:pPr lvl="1"/>
            <a:r>
              <a:rPr lang="en-US" dirty="0" smtClean="0"/>
              <a:t>Entry &lt;internal subnet, internal next hop&gt;</a:t>
            </a:r>
          </a:p>
          <a:p>
            <a:endParaRPr lang="en-US" dirty="0"/>
          </a:p>
          <a:p>
            <a:r>
              <a:rPr lang="en-US" dirty="0" smtClean="0"/>
              <a:t>For external locations:</a:t>
            </a:r>
          </a:p>
          <a:p>
            <a:pPr lvl="1"/>
            <a:r>
              <a:rPr lang="en-US" dirty="0" smtClean="0"/>
              <a:t>Use IGP to find next hop to egress router</a:t>
            </a:r>
          </a:p>
          <a:p>
            <a:pPr lvl="1"/>
            <a:r>
              <a:rPr lang="en-US" dirty="0" smtClean="0"/>
              <a:t>Entry &lt;external prefix, internal next hop&gt;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4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Many different ways to configure a domain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Option #1: run </a:t>
            </a:r>
            <a:r>
              <a:rPr lang="en-US" dirty="0" err="1" smtClean="0"/>
              <a:t>iBGP</a:t>
            </a:r>
            <a:r>
              <a:rPr lang="en-US" dirty="0" smtClean="0"/>
              <a:t> between all routers in domain</a:t>
            </a:r>
          </a:p>
          <a:p>
            <a:pPr lvl="1"/>
            <a:r>
              <a:rPr lang="en-US" dirty="0" smtClean="0"/>
              <a:t>Requires N</a:t>
            </a:r>
            <a:r>
              <a:rPr lang="en-US" baseline="30000" dirty="0" smtClean="0"/>
              <a:t>2</a:t>
            </a:r>
            <a:r>
              <a:rPr lang="en-US" dirty="0" smtClean="0"/>
              <a:t> connections.  Not always practical.</a:t>
            </a:r>
          </a:p>
          <a:p>
            <a:pPr lvl="1"/>
            <a:r>
              <a:rPr lang="en-US" dirty="0" smtClean="0"/>
              <a:t>This is what we will assume.</a:t>
            </a:r>
          </a:p>
          <a:p>
            <a:pPr lvl="4"/>
            <a:endParaRPr lang="en-US" dirty="0"/>
          </a:p>
          <a:p>
            <a:r>
              <a:rPr lang="en-US" dirty="0" smtClean="0"/>
              <a:t>Option #2: only run </a:t>
            </a:r>
            <a:r>
              <a:rPr lang="en-US" dirty="0" err="1" smtClean="0"/>
              <a:t>iBGP</a:t>
            </a:r>
            <a:r>
              <a:rPr lang="en-US" dirty="0" smtClean="0"/>
              <a:t> between border routers</a:t>
            </a:r>
          </a:p>
          <a:p>
            <a:pPr lvl="1"/>
            <a:r>
              <a:rPr lang="en-US" dirty="0" smtClean="0"/>
              <a:t>Inject external routes into IGP</a:t>
            </a:r>
          </a:p>
          <a:p>
            <a:pPr lvl="1"/>
            <a:r>
              <a:rPr lang="en-US" dirty="0" smtClean="0"/>
              <a:t>Can impair functioning of IGP due to scaling</a:t>
            </a:r>
          </a:p>
          <a:p>
            <a:pPr lvl="4"/>
            <a:endParaRPr lang="en-US" dirty="0"/>
          </a:p>
          <a:p>
            <a:r>
              <a:rPr lang="en-US" dirty="0" smtClean="0"/>
              <a:t>Option #3: Run a route reflector for </a:t>
            </a:r>
            <a:r>
              <a:rPr lang="en-US" dirty="0" err="1" smtClean="0"/>
              <a:t>iBGP</a:t>
            </a:r>
            <a:endParaRPr lang="en-US" dirty="0" smtClean="0"/>
          </a:p>
          <a:p>
            <a:pPr lvl="1"/>
            <a:r>
              <a:rPr lang="en-US" dirty="0" smtClean="0"/>
              <a:t>N rather than N</a:t>
            </a:r>
            <a:r>
              <a:rPr lang="en-US" baseline="30000" dirty="0" smtClean="0"/>
              <a:t>2</a:t>
            </a:r>
            <a:r>
              <a:rPr lang="en-US" dirty="0" smtClean="0"/>
              <a:t> connections</a:t>
            </a:r>
          </a:p>
          <a:p>
            <a:pPr lvl="1"/>
            <a:r>
              <a:rPr lang="en-US" dirty="0" smtClean="0"/>
              <a:t>Can also use “BGP confederations”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1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Protocol Details (</a:t>
            </a:r>
            <a:r>
              <a:rPr lang="en-US" dirty="0" err="1" smtClean="0"/>
              <a:t>zzzzzzz</a:t>
            </a:r>
            <a:r>
              <a:rPr lang="is-IS" dirty="0" smtClean="0"/>
              <a:t>….)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00600"/>
          </a:xfrm>
        </p:spPr>
        <p:txBody>
          <a:bodyPr/>
          <a:lstStyle/>
          <a:p>
            <a:pPr marL="342900" indent="-342900"/>
            <a:r>
              <a:rPr lang="en-US" b="1" dirty="0" smtClean="0"/>
              <a:t>Open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Establishes BGP </a:t>
            </a:r>
            <a:r>
              <a:rPr lang="en-US" dirty="0" smtClean="0">
                <a:solidFill>
                  <a:srgbClr val="000090"/>
                </a:solidFill>
              </a:rPr>
              <a:t>session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BGP uses </a:t>
            </a:r>
            <a:r>
              <a:rPr lang="en-US" dirty="0" smtClean="0">
                <a:solidFill>
                  <a:srgbClr val="000090"/>
                </a:solidFill>
              </a:rPr>
              <a:t>TCP</a:t>
            </a:r>
            <a:endParaRPr lang="en-US" i="1" dirty="0">
              <a:solidFill>
                <a:srgbClr val="000090"/>
              </a:solidFill>
            </a:endParaRPr>
          </a:p>
          <a:p>
            <a:pPr marL="342900" indent="-342900"/>
            <a:r>
              <a:rPr lang="en-US" b="1" dirty="0" smtClean="0"/>
              <a:t>Notification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Report unusual conditions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Update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new </a:t>
            </a:r>
            <a:r>
              <a:rPr lang="en-US" dirty="0" smtClean="0">
                <a:solidFill>
                  <a:srgbClr val="000090"/>
                </a:solidFill>
              </a:rPr>
              <a:t>routes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</a:t>
            </a:r>
            <a:r>
              <a:rPr lang="en-US" dirty="0" smtClean="0">
                <a:solidFill>
                  <a:srgbClr val="000090"/>
                </a:solidFill>
              </a:rPr>
              <a:t>old </a:t>
            </a:r>
            <a:r>
              <a:rPr lang="en-US" dirty="0">
                <a:solidFill>
                  <a:srgbClr val="000090"/>
                </a:solidFill>
              </a:rPr>
              <a:t>routes that become inactive</a:t>
            </a:r>
          </a:p>
          <a:p>
            <a:pPr marL="342900" indent="-342900"/>
            <a:r>
              <a:rPr lang="en-US" b="1" dirty="0" err="1" smtClean="0"/>
              <a:t>Keepalive</a:t>
            </a:r>
            <a:r>
              <a:rPr lang="en-US" b="1" dirty="0" smtClean="0"/>
              <a:t>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that connection is still viable</a:t>
            </a:r>
          </a:p>
        </p:txBody>
      </p:sp>
    </p:spTree>
    <p:extLst>
      <p:ext uri="{BB962C8B-B14F-4D97-AF65-F5344CB8AC3E}">
        <p14:creationId xmlns:p14="http://schemas.microsoft.com/office/powerpoint/2010/main" val="19372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63000" cy="4038600"/>
          </a:xfrm>
        </p:spPr>
        <p:txBody>
          <a:bodyPr/>
          <a:lstStyle/>
          <a:p>
            <a:pPr marL="342900" indent="-342900"/>
            <a:endParaRPr lang="en-US" sz="2800" dirty="0"/>
          </a:p>
          <a:p>
            <a:pPr marL="342900" indent="-342900"/>
            <a:r>
              <a:rPr lang="en-US" dirty="0" smtClean="0"/>
              <a:t>Format </a:t>
            </a:r>
            <a:r>
              <a:rPr lang="en-US" i="1" dirty="0" smtClean="0">
                <a:solidFill>
                  <a:srgbClr val="FF0000"/>
                </a:solidFill>
              </a:rPr>
              <a:t>&lt;IP prefix: route attributes&gt;</a:t>
            </a:r>
            <a:endParaRPr lang="en-US" i="1" dirty="0">
              <a:solidFill>
                <a:srgbClr val="FF0000"/>
              </a:solidFill>
            </a:endParaRPr>
          </a:p>
          <a:p>
            <a:pPr lvl="1" indent="-342900"/>
            <a:r>
              <a:rPr lang="en-US" sz="2400" dirty="0" smtClean="0"/>
              <a:t>attributes describe properties of the route</a:t>
            </a:r>
          </a:p>
          <a:p>
            <a:pPr lvl="1" indent="-342900"/>
            <a:endParaRPr lang="en-US" dirty="0"/>
          </a:p>
          <a:p>
            <a:r>
              <a:rPr lang="en-US" dirty="0" smtClean="0"/>
              <a:t>Two kinds of updates</a:t>
            </a:r>
            <a:endParaRPr lang="en-US" dirty="0"/>
          </a:p>
          <a:p>
            <a:pPr lvl="1" indent="-342900"/>
            <a:r>
              <a:rPr lang="en-US" sz="2400" dirty="0" smtClean="0">
                <a:solidFill>
                  <a:srgbClr val="FF0000"/>
                </a:solidFill>
              </a:rPr>
              <a:t>announcements</a:t>
            </a:r>
            <a:r>
              <a:rPr lang="en-US" sz="2400" dirty="0" smtClean="0"/>
              <a:t>: new routes or changes to existing routes</a:t>
            </a:r>
          </a:p>
          <a:p>
            <a:pPr lvl="1" indent="-342900"/>
            <a:r>
              <a:rPr lang="en-US" dirty="0" smtClean="0">
                <a:solidFill>
                  <a:srgbClr val="FF0000"/>
                </a:solidFill>
              </a:rPr>
              <a:t>withdrawal</a:t>
            </a:r>
            <a:r>
              <a:rPr lang="en-US" dirty="0" smtClean="0"/>
              <a:t>: remove routes that no longer exist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9144000" cy="1173162"/>
          </a:xfrm>
        </p:spPr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95800"/>
          </a:xfrm>
        </p:spPr>
        <p:txBody>
          <a:bodyPr/>
          <a:lstStyle/>
          <a:p>
            <a:pPr marL="342900" indent="-342900"/>
            <a:r>
              <a:rPr lang="en-US" dirty="0" smtClean="0"/>
              <a:t>Routes are described using attributes</a:t>
            </a:r>
          </a:p>
          <a:p>
            <a:pPr lvl="1" indent="-342900"/>
            <a:r>
              <a:rPr lang="en-US" dirty="0" smtClean="0"/>
              <a:t>Used in route selection/export decisions</a:t>
            </a:r>
          </a:p>
          <a:p>
            <a:pPr lvl="7" indent="-342900"/>
            <a:endParaRPr lang="en-US" dirty="0" smtClean="0"/>
          </a:p>
          <a:p>
            <a:pPr marL="342900" indent="-342900"/>
            <a:r>
              <a:rPr lang="en-US" sz="2800" dirty="0" smtClean="0"/>
              <a:t>Some attributes are local</a:t>
            </a:r>
          </a:p>
          <a:p>
            <a:pPr lvl="1" indent="-342900"/>
            <a:r>
              <a:rPr lang="en-US" sz="2400" dirty="0" smtClean="0"/>
              <a:t>i.e., private within an AS, not included in announcements</a:t>
            </a:r>
          </a:p>
          <a:p>
            <a:pPr lvl="7" indent="-342900"/>
            <a:endParaRPr lang="en-US" dirty="0" smtClean="0"/>
          </a:p>
          <a:p>
            <a:pPr marL="342900" indent="-342900"/>
            <a:r>
              <a:rPr lang="en-US" sz="2800" dirty="0" smtClean="0"/>
              <a:t>Some attributes are </a:t>
            </a:r>
            <a:r>
              <a:rPr lang="en-US" dirty="0" smtClean="0"/>
              <a:t>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pPr lvl="8" indent="-342900"/>
            <a:endParaRPr lang="en-US" dirty="0"/>
          </a:p>
          <a:p>
            <a:pPr marL="393700" indent="-285750"/>
            <a:r>
              <a:rPr lang="en-US" dirty="0" smtClean="0"/>
              <a:t>There are many standardized attributes in BGP</a:t>
            </a:r>
          </a:p>
          <a:p>
            <a:pPr marL="742950" lvl="1" indent="-285750"/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discuss a few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(1):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ASPATH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401888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Carried in route announcements</a:t>
            </a:r>
          </a:p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Vector that lists all the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a route advertisement has traversed (in reverse order)</a:t>
            </a:r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3655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7286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4154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7640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7640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5418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7192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51085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7640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791200"/>
            <a:ext cx="1936628" cy="58541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88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51895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3894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</a:t>
              </a:r>
              <a:r>
                <a:rPr lang="en-US" sz="2400" dirty="0" smtClean="0">
                  <a:latin typeface="Arial" charset="0"/>
                </a:rPr>
                <a:t>88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 smtClean="0">
                  <a:latin typeface="Arial" charset="0"/>
                </a:rPr>
                <a:t>Princeton,</a:t>
              </a:r>
              <a:br>
                <a:rPr lang="en-US" sz="1400" dirty="0" smtClean="0">
                  <a:latin typeface="Arial" charset="0"/>
                </a:rPr>
              </a:br>
              <a:r>
                <a:rPr lang="en-US" sz="1400" dirty="0" smtClean="0">
                  <a:latin typeface="Arial" charset="0"/>
                </a:rPr>
                <a:t> 128.112/16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IP prefix = 128.112.0.0</a:t>
              </a: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88</a:t>
              </a: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FF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8402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50688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(2):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LOCAL PREF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2438400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cs typeface="Arial" charset="0"/>
              </a:rPr>
              <a:t>“Local Preference”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Used to choose between different </a:t>
            </a:r>
            <a:r>
              <a:rPr lang="en-US" sz="2600" dirty="0">
                <a:latin typeface="Arial" charset="0"/>
                <a:cs typeface="Arial" charset="0"/>
              </a:rPr>
              <a:t>AS </a:t>
            </a:r>
            <a:r>
              <a:rPr lang="en-US" sz="2600" dirty="0" smtClean="0">
                <a:latin typeface="Arial" charset="0"/>
                <a:cs typeface="Arial" charset="0"/>
              </a:rPr>
              <a:t>paths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higher the value the more </a:t>
            </a:r>
            <a:r>
              <a:rPr lang="en-US" sz="2600" dirty="0" smtClean="0">
                <a:latin typeface="Arial" charset="0"/>
                <a:cs typeface="Arial" charset="0"/>
              </a:rPr>
              <a:t>preferred</a:t>
            </a:r>
          </a:p>
          <a:p>
            <a:pPr lvl="1"/>
            <a:r>
              <a:rPr lang="en-US" sz="2200" b="1" dirty="0" smtClean="0">
                <a:latin typeface="Arial" charset="0"/>
                <a:cs typeface="Arial" charset="0"/>
              </a:rPr>
              <a:t>This is where customer &gt; peer &gt; provider is expressed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Local to an AS; carried only in </a:t>
            </a:r>
            <a:r>
              <a:rPr lang="en-US" sz="2600" dirty="0" err="1" smtClean="0">
                <a:latin typeface="Arial" charset="0"/>
                <a:cs typeface="Arial" charset="0"/>
              </a:rPr>
              <a:t>iBGP</a:t>
            </a:r>
            <a:r>
              <a:rPr lang="en-US" sz="2600" dirty="0" smtClean="0">
                <a:latin typeface="Arial" charset="0"/>
                <a:cs typeface="Arial" charset="0"/>
              </a:rPr>
              <a:t> messages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4190999"/>
            <a:ext cx="2971800" cy="2438400"/>
            <a:chOff x="5410200" y="1351935"/>
            <a:chExt cx="2984500" cy="3067665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6477000" y="3810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6584950" y="3946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5410200" y="3048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5518150" y="3184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7467600" y="29718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7575550" y="31083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6400800" y="21336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6508750" y="22701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6019800" y="25908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7162800" y="3505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6019800" y="3581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7086600" y="2590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7086600" y="1351935"/>
              <a:ext cx="1308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1" name="Rectangle 17"/>
            <p:cNvSpPr>
              <a:spLocks noChangeArrowheads="1"/>
            </p:cNvSpPr>
            <p:nvPr/>
          </p:nvSpPr>
          <p:spPr bwMode="auto">
            <a:xfrm>
              <a:off x="7086600" y="1447800"/>
              <a:ext cx="1295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6934200" y="1828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/>
          </p:nvPr>
        </p:nvGraphicFramePr>
        <p:xfrm>
          <a:off x="4572000" y="5010150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10150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4572000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FF0000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9017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review of BGP basics</a:t>
            </a:r>
          </a:p>
          <a:p>
            <a:endParaRPr lang="en-US" dirty="0"/>
          </a:p>
          <a:p>
            <a:r>
              <a:rPr lang="en-US" dirty="0" smtClean="0"/>
              <a:t>Protocol details</a:t>
            </a:r>
          </a:p>
          <a:p>
            <a:endParaRPr lang="en-US" dirty="0"/>
          </a:p>
          <a:p>
            <a:r>
              <a:rPr lang="en-US" dirty="0" smtClean="0"/>
              <a:t>Analysis of BGP “issues”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17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(3) :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 MED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953000" cy="42672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“Multi-Exit Discriminator”</a:t>
            </a:r>
          </a:p>
          <a:p>
            <a:pPr marL="342900" indent="-342900">
              <a:lnSpc>
                <a:spcPct val="90000"/>
              </a:lnSpc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Used when </a:t>
            </a:r>
            <a:r>
              <a:rPr lang="en-US" sz="2000" dirty="0" err="1">
                <a:latin typeface="Arial" charset="0"/>
                <a:cs typeface="Arial" charset="0"/>
              </a:rPr>
              <a:t>ASes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are interconnected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via </a:t>
            </a:r>
            <a:r>
              <a:rPr lang="en-US" sz="2000" dirty="0">
                <a:latin typeface="Arial" charset="0"/>
                <a:cs typeface="Arial" charset="0"/>
              </a:rPr>
              <a:t>2 or more </a:t>
            </a:r>
            <a:r>
              <a:rPr lang="en-US" sz="2000" dirty="0" smtClean="0">
                <a:latin typeface="Arial" charset="0"/>
                <a:cs typeface="Arial" charset="0"/>
              </a:rPr>
              <a:t>links to </a:t>
            </a:r>
            <a:r>
              <a:rPr lang="en-US" sz="2000" dirty="0">
                <a:latin typeface="Arial" charset="0"/>
                <a:cs typeface="Arial" charset="0"/>
              </a:rPr>
              <a:t>specify how close a prefix is to the link it is announced </a:t>
            </a:r>
            <a:r>
              <a:rPr lang="en-US" sz="2000" dirty="0" smtClean="0">
                <a:latin typeface="Arial" charset="0"/>
                <a:cs typeface="Arial" charset="0"/>
              </a:rPr>
              <a:t>on</a:t>
            </a: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Lower is better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AS </a:t>
            </a:r>
            <a:r>
              <a:rPr lang="en-US" sz="2000" dirty="0">
                <a:latin typeface="Arial" charset="0"/>
                <a:cs typeface="Arial" charset="0"/>
              </a:rPr>
              <a:t>announcing prefix sets </a:t>
            </a:r>
            <a:r>
              <a:rPr lang="en-US" sz="2000" dirty="0" smtClean="0">
                <a:latin typeface="Arial" charset="0"/>
                <a:cs typeface="Arial" charset="0"/>
              </a:rPr>
              <a:t>MED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AS receiving prefix </a:t>
            </a:r>
            <a:r>
              <a:rPr lang="en-US" sz="2000" dirty="0" smtClean="0">
                <a:latin typeface="Arial" charset="0"/>
                <a:cs typeface="Arial" charset="0"/>
              </a:rPr>
              <a:t>(optionally!) uses </a:t>
            </a:r>
            <a:r>
              <a:rPr lang="en-US" sz="2000" dirty="0">
                <a:latin typeface="Arial" charset="0"/>
                <a:cs typeface="Arial" charset="0"/>
              </a:rPr>
              <a:t>MED to select </a:t>
            </a:r>
            <a:r>
              <a:rPr lang="en-US" sz="2000" dirty="0" smtClean="0">
                <a:latin typeface="Arial" charset="0"/>
                <a:cs typeface="Arial" charset="0"/>
              </a:rPr>
              <a:t>link 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latin typeface="Times New Roman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B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A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12" name="Freeform 16"/>
          <p:cNvSpPr>
            <a:spLocks/>
          </p:cNvSpPr>
          <p:nvPr/>
        </p:nvSpPr>
        <p:spPr bwMode="auto">
          <a:xfrm>
            <a:off x="7769225" y="3429000"/>
            <a:ext cx="304800" cy="762000"/>
          </a:xfrm>
          <a:custGeom>
            <a:avLst/>
            <a:gdLst>
              <a:gd name="T0" fmla="*/ 0 w 200"/>
              <a:gd name="T1" fmla="*/ 1908616926 h 296"/>
              <a:gd name="T2" fmla="*/ 222967296 w 200"/>
              <a:gd name="T3" fmla="*/ 1908616926 h 296"/>
              <a:gd name="T4" fmla="*/ 334450944 w 200"/>
              <a:gd name="T5" fmla="*/ 1590515392 h 296"/>
              <a:gd name="T6" fmla="*/ 445934592 w 200"/>
              <a:gd name="T7" fmla="*/ 318104108 h 296"/>
              <a:gd name="T8" fmla="*/ 445934592 w 20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296"/>
              <a:gd name="T17" fmla="*/ 200 w 20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296">
                <a:moveTo>
                  <a:pt x="0" y="288"/>
                </a:moveTo>
                <a:cubicBezTo>
                  <a:pt x="36" y="292"/>
                  <a:pt x="72" y="296"/>
                  <a:pt x="96" y="288"/>
                </a:cubicBezTo>
                <a:cubicBezTo>
                  <a:pt x="120" y="280"/>
                  <a:pt x="128" y="280"/>
                  <a:pt x="144" y="240"/>
                </a:cubicBezTo>
                <a:cubicBezTo>
                  <a:pt x="160" y="200"/>
                  <a:pt x="184" y="88"/>
                  <a:pt x="192" y="48"/>
                </a:cubicBezTo>
                <a:cubicBezTo>
                  <a:pt x="200" y="8"/>
                  <a:pt x="192" y="8"/>
                  <a:pt x="192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MED=10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052114" name="Freeform 18"/>
          <p:cNvSpPr>
            <a:spLocks/>
          </p:cNvSpPr>
          <p:nvPr/>
        </p:nvSpPr>
        <p:spPr bwMode="auto">
          <a:xfrm>
            <a:off x="6054725" y="3276600"/>
            <a:ext cx="1714500" cy="1066800"/>
          </a:xfrm>
          <a:custGeom>
            <a:avLst/>
            <a:gdLst>
              <a:gd name="T0" fmla="*/ 2147483647 w 984"/>
              <a:gd name="T1" fmla="*/ 1646502083 h 576"/>
              <a:gd name="T2" fmla="*/ 2147483647 w 984"/>
              <a:gd name="T3" fmla="*/ 1811152292 h 576"/>
              <a:gd name="T4" fmla="*/ 2147483647 w 984"/>
              <a:gd name="T5" fmla="*/ 1975802500 h 576"/>
              <a:gd name="T6" fmla="*/ 1238639131 w 984"/>
              <a:gd name="T7" fmla="*/ 1811152292 h 576"/>
              <a:gd name="T8" fmla="*/ 510028902 w 984"/>
              <a:gd name="T9" fmla="*/ 1646502083 h 576"/>
              <a:gd name="T10" fmla="*/ 72861023 w 984"/>
              <a:gd name="T11" fmla="*/ 1481851875 h 576"/>
              <a:gd name="T12" fmla="*/ 72861023 w 984"/>
              <a:gd name="T13" fmla="*/ 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4"/>
              <a:gd name="T22" fmla="*/ 0 h 576"/>
              <a:gd name="T23" fmla="*/ 984 w 984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4" h="576">
                <a:moveTo>
                  <a:pt x="984" y="480"/>
                </a:moveTo>
                <a:cubicBezTo>
                  <a:pt x="976" y="496"/>
                  <a:pt x="968" y="512"/>
                  <a:pt x="936" y="528"/>
                </a:cubicBezTo>
                <a:cubicBezTo>
                  <a:pt x="904" y="544"/>
                  <a:pt x="880" y="576"/>
                  <a:pt x="792" y="576"/>
                </a:cubicBezTo>
                <a:cubicBezTo>
                  <a:pt x="704" y="576"/>
                  <a:pt x="512" y="544"/>
                  <a:pt x="408" y="528"/>
                </a:cubicBezTo>
                <a:cubicBezTo>
                  <a:pt x="304" y="512"/>
                  <a:pt x="232" y="496"/>
                  <a:pt x="168" y="480"/>
                </a:cubicBezTo>
                <a:cubicBezTo>
                  <a:pt x="104" y="464"/>
                  <a:pt x="48" y="512"/>
                  <a:pt x="24" y="432"/>
                </a:cubicBezTo>
                <a:cubicBezTo>
                  <a:pt x="0" y="352"/>
                  <a:pt x="24" y="72"/>
                  <a:pt x="24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MED=50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AS1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AS2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5425" y="5486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921625" y="56388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AS3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69225" y="4267200"/>
            <a:ext cx="381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90160" y="6172200"/>
            <a:ext cx="142524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latin typeface="+mn-lt"/>
              </a:rPr>
              <a:t>destination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prefix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4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2" grpId="0" animBg="1"/>
      <p:bldP spid="2052113" grpId="0"/>
      <p:bldP spid="2052114" grpId="0" animBg="1"/>
      <p:bldP spid="20521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7A8695-AA3A-E247-9B99-913B603731D7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(4): IGP cost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Used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cs typeface="Arial" charset="0"/>
              </a:rPr>
              <a:t>hot-potato routing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router selects the closest egress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based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on the path cost 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intra-domain protocol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4389" name="Picture 4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581650"/>
            <a:ext cx="1612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0" name="Line 5"/>
          <p:cNvSpPr>
            <a:spLocks noChangeShapeType="1"/>
          </p:cNvSpPr>
          <p:nvPr/>
        </p:nvSpPr>
        <p:spPr bwMode="auto">
          <a:xfrm flipH="1" flipV="1">
            <a:off x="2036763" y="6270625"/>
            <a:ext cx="422275" cy="77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Text Box 6"/>
          <p:cNvSpPr txBox="1">
            <a:spLocks noChangeArrowheads="1"/>
          </p:cNvSpPr>
          <p:nvPr/>
        </p:nvSpPr>
        <p:spPr bwMode="auto">
          <a:xfrm>
            <a:off x="2459038" y="6156325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hot potato</a:t>
            </a:r>
          </a:p>
        </p:txBody>
      </p:sp>
      <p:grpSp>
        <p:nvGrpSpPr>
          <p:cNvPr id="144392" name="Group 7"/>
          <p:cNvGrpSpPr>
            <a:grpSpLocks/>
          </p:cNvGrpSpPr>
          <p:nvPr/>
        </p:nvGrpSpPr>
        <p:grpSpPr bwMode="auto">
          <a:xfrm>
            <a:off x="4225925" y="3733801"/>
            <a:ext cx="4427538" cy="2317751"/>
            <a:chOff x="2910" y="1776"/>
            <a:chExt cx="2789" cy="1460"/>
          </a:xfrm>
        </p:grpSpPr>
        <p:sp>
          <p:nvSpPr>
            <p:cNvPr id="1664008" name="Cloud"/>
            <p:cNvSpPr>
              <a:spLocks noChangeAspect="1" noEditPoints="1" noChangeArrowheads="1"/>
            </p:cNvSpPr>
            <p:nvPr/>
          </p:nvSpPr>
          <p:spPr bwMode="auto">
            <a:xfrm>
              <a:off x="2910" y="2331"/>
              <a:ext cx="2789" cy="90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44396" name="Oval 9"/>
            <p:cNvSpPr>
              <a:spLocks noChangeArrowheads="1"/>
            </p:cNvSpPr>
            <p:nvPr/>
          </p:nvSpPr>
          <p:spPr bwMode="auto">
            <a:xfrm>
              <a:off x="3165" y="2413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  <p:sp>
          <p:nvSpPr>
            <p:cNvPr id="144397" name="Oval 10"/>
            <p:cNvSpPr>
              <a:spLocks noChangeArrowheads="1"/>
            </p:cNvSpPr>
            <p:nvPr/>
          </p:nvSpPr>
          <p:spPr bwMode="auto">
            <a:xfrm>
              <a:off x="5141" y="2320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398" name="Oval 11"/>
            <p:cNvSpPr>
              <a:spLocks noChangeArrowheads="1"/>
            </p:cNvSpPr>
            <p:nvPr/>
          </p:nvSpPr>
          <p:spPr bwMode="auto">
            <a:xfrm>
              <a:off x="3879" y="304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  <p:sp>
          <p:nvSpPr>
            <p:cNvPr id="144399" name="Oval 12"/>
            <p:cNvSpPr>
              <a:spLocks noChangeArrowheads="1"/>
            </p:cNvSpPr>
            <p:nvPr/>
          </p:nvSpPr>
          <p:spPr bwMode="auto">
            <a:xfrm>
              <a:off x="3938" y="2480"/>
              <a:ext cx="202" cy="17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  <p:sp>
          <p:nvSpPr>
            <p:cNvPr id="144400" name="Oval 13"/>
            <p:cNvSpPr>
              <a:spLocks noChangeArrowheads="1"/>
            </p:cNvSpPr>
            <p:nvPr/>
          </p:nvSpPr>
          <p:spPr bwMode="auto">
            <a:xfrm>
              <a:off x="5305" y="2704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G</a:t>
              </a:r>
            </a:p>
          </p:txBody>
        </p:sp>
        <p:sp>
          <p:nvSpPr>
            <p:cNvPr id="144401" name="Oval 14"/>
            <p:cNvSpPr>
              <a:spLocks noChangeArrowheads="1"/>
            </p:cNvSpPr>
            <p:nvPr/>
          </p:nvSpPr>
          <p:spPr bwMode="auto">
            <a:xfrm>
              <a:off x="4419" y="2830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  <p:sp>
          <p:nvSpPr>
            <p:cNvPr id="144402" name="Oval 15"/>
            <p:cNvSpPr>
              <a:spLocks noChangeArrowheads="1"/>
            </p:cNvSpPr>
            <p:nvPr/>
          </p:nvSpPr>
          <p:spPr bwMode="auto">
            <a:xfrm>
              <a:off x="3315" y="287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  <p:sp>
          <p:nvSpPr>
            <p:cNvPr id="144403" name="Line 16"/>
            <p:cNvSpPr>
              <a:spLocks noChangeShapeType="1"/>
            </p:cNvSpPr>
            <p:nvPr/>
          </p:nvSpPr>
          <p:spPr bwMode="auto">
            <a:xfrm flipH="1" flipV="1">
              <a:off x="3276" y="2556"/>
              <a:ext cx="103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4" name="Line 17"/>
            <p:cNvSpPr>
              <a:spLocks noChangeShapeType="1"/>
            </p:cNvSpPr>
            <p:nvPr/>
          </p:nvSpPr>
          <p:spPr bwMode="auto">
            <a:xfrm>
              <a:off x="3484" y="3020"/>
              <a:ext cx="436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5" name="Line 18"/>
            <p:cNvSpPr>
              <a:spLocks noChangeShapeType="1"/>
            </p:cNvSpPr>
            <p:nvPr/>
          </p:nvSpPr>
          <p:spPr bwMode="auto">
            <a:xfrm>
              <a:off x="3403" y="2477"/>
              <a:ext cx="539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6" name="Line 19"/>
            <p:cNvSpPr>
              <a:spLocks noChangeShapeType="1"/>
            </p:cNvSpPr>
            <p:nvPr/>
          </p:nvSpPr>
          <p:spPr bwMode="auto">
            <a:xfrm flipV="1">
              <a:off x="4088" y="2960"/>
              <a:ext cx="37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7" name="Line 20"/>
            <p:cNvSpPr>
              <a:spLocks noChangeShapeType="1"/>
            </p:cNvSpPr>
            <p:nvPr/>
          </p:nvSpPr>
          <p:spPr bwMode="auto">
            <a:xfrm>
              <a:off x="4111" y="2642"/>
              <a:ext cx="28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8" name="Line 21"/>
            <p:cNvSpPr>
              <a:spLocks noChangeShapeType="1"/>
            </p:cNvSpPr>
            <p:nvPr/>
          </p:nvSpPr>
          <p:spPr bwMode="auto">
            <a:xfrm flipV="1">
              <a:off x="4136" y="2406"/>
              <a:ext cx="9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9" name="Line 22"/>
            <p:cNvSpPr>
              <a:spLocks noChangeShapeType="1"/>
            </p:cNvSpPr>
            <p:nvPr/>
          </p:nvSpPr>
          <p:spPr bwMode="auto">
            <a:xfrm flipV="1">
              <a:off x="4621" y="2795"/>
              <a:ext cx="66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0" name="Line 23"/>
            <p:cNvSpPr>
              <a:spLocks noChangeShapeType="1"/>
            </p:cNvSpPr>
            <p:nvPr/>
          </p:nvSpPr>
          <p:spPr bwMode="auto">
            <a:xfrm flipH="1" flipV="1">
              <a:off x="5273" y="2456"/>
              <a:ext cx="11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1" name="Text Box 24"/>
            <p:cNvSpPr txBox="1">
              <a:spLocks noChangeArrowheads="1"/>
            </p:cNvSpPr>
            <p:nvPr/>
          </p:nvSpPr>
          <p:spPr bwMode="auto">
            <a:xfrm>
              <a:off x="3182" y="269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2" name="Text Box 25"/>
            <p:cNvSpPr txBox="1">
              <a:spLocks noChangeArrowheads="1"/>
            </p:cNvSpPr>
            <p:nvPr/>
          </p:nvSpPr>
          <p:spPr bwMode="auto">
            <a:xfrm>
              <a:off x="3559" y="283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144413" name="Text Box 26"/>
            <p:cNvSpPr txBox="1">
              <a:spLocks noChangeArrowheads="1"/>
            </p:cNvSpPr>
            <p:nvPr/>
          </p:nvSpPr>
          <p:spPr bwMode="auto">
            <a:xfrm>
              <a:off x="3567" y="25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4" name="Text Box 27"/>
            <p:cNvSpPr txBox="1">
              <a:spLocks noChangeArrowheads="1"/>
            </p:cNvSpPr>
            <p:nvPr/>
          </p:nvSpPr>
          <p:spPr bwMode="auto">
            <a:xfrm>
              <a:off x="4449" y="231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9</a:t>
              </a:r>
            </a:p>
          </p:txBody>
        </p:sp>
        <p:sp>
          <p:nvSpPr>
            <p:cNvPr id="144415" name="Text Box 28"/>
            <p:cNvSpPr txBox="1">
              <a:spLocks noChangeArrowheads="1"/>
            </p:cNvSpPr>
            <p:nvPr/>
          </p:nvSpPr>
          <p:spPr bwMode="auto">
            <a:xfrm>
              <a:off x="4262" y="2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6" name="Text Box 29"/>
            <p:cNvSpPr txBox="1">
              <a:spLocks noChangeArrowheads="1"/>
            </p:cNvSpPr>
            <p:nvPr/>
          </p:nvSpPr>
          <p:spPr bwMode="auto">
            <a:xfrm>
              <a:off x="5309" y="24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7" name="Text Box 30"/>
            <p:cNvSpPr txBox="1">
              <a:spLocks noChangeArrowheads="1"/>
            </p:cNvSpPr>
            <p:nvPr/>
          </p:nvSpPr>
          <p:spPr bwMode="auto">
            <a:xfrm>
              <a:off x="4892" y="2605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10</a:t>
              </a:r>
            </a:p>
          </p:txBody>
        </p:sp>
        <p:sp>
          <p:nvSpPr>
            <p:cNvPr id="144418" name="Line 31"/>
            <p:cNvSpPr>
              <a:spLocks noChangeShapeType="1"/>
            </p:cNvSpPr>
            <p:nvPr/>
          </p:nvSpPr>
          <p:spPr bwMode="auto">
            <a:xfrm flipV="1">
              <a:off x="4604" y="2442"/>
              <a:ext cx="593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9" name="Text Box 32"/>
            <p:cNvSpPr txBox="1">
              <a:spLocks noChangeArrowheads="1"/>
            </p:cNvSpPr>
            <p:nvPr/>
          </p:nvSpPr>
          <p:spPr bwMode="auto">
            <a:xfrm>
              <a:off x="4665" y="253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0" name="Text Box 33"/>
            <p:cNvSpPr txBox="1">
              <a:spLocks noChangeArrowheads="1"/>
            </p:cNvSpPr>
            <p:nvPr/>
          </p:nvSpPr>
          <p:spPr bwMode="auto">
            <a:xfrm>
              <a:off x="4139" y="28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1" name="Oval 34"/>
            <p:cNvSpPr>
              <a:spLocks noChangeArrowheads="1"/>
            </p:cNvSpPr>
            <p:nvPr/>
          </p:nvSpPr>
          <p:spPr bwMode="auto">
            <a:xfrm>
              <a:off x="3166" y="2398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A</a:t>
              </a:r>
            </a:p>
          </p:txBody>
        </p:sp>
        <p:sp>
          <p:nvSpPr>
            <p:cNvPr id="144422" name="Oval 35"/>
            <p:cNvSpPr>
              <a:spLocks noChangeArrowheads="1"/>
            </p:cNvSpPr>
            <p:nvPr/>
          </p:nvSpPr>
          <p:spPr bwMode="auto">
            <a:xfrm>
              <a:off x="5141" y="2320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423" name="Freeform 36"/>
            <p:cNvSpPr>
              <a:spLocks/>
            </p:cNvSpPr>
            <p:nvPr/>
          </p:nvSpPr>
          <p:spPr bwMode="auto">
            <a:xfrm>
              <a:off x="3315" y="2016"/>
              <a:ext cx="821" cy="285"/>
            </a:xfrm>
            <a:custGeom>
              <a:avLst/>
              <a:gdLst>
                <a:gd name="T0" fmla="*/ 0 w 713"/>
                <a:gd name="T1" fmla="*/ 205 h 205"/>
                <a:gd name="T2" fmla="*/ 274 w 713"/>
                <a:gd name="T3" fmla="*/ 23 h 205"/>
                <a:gd name="T4" fmla="*/ 567 w 713"/>
                <a:gd name="T5" fmla="*/ 68 h 205"/>
                <a:gd name="T6" fmla="*/ 713 w 713"/>
                <a:gd name="T7" fmla="*/ 13 h 2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3"/>
                <a:gd name="T13" fmla="*/ 0 h 205"/>
                <a:gd name="T14" fmla="*/ 713 w 713"/>
                <a:gd name="T15" fmla="*/ 205 h 2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3" h="205">
                  <a:moveTo>
                    <a:pt x="0" y="205"/>
                  </a:moveTo>
                  <a:cubicBezTo>
                    <a:pt x="90" y="125"/>
                    <a:pt x="180" y="46"/>
                    <a:pt x="274" y="23"/>
                  </a:cubicBezTo>
                  <a:cubicBezTo>
                    <a:pt x="368" y="0"/>
                    <a:pt x="494" y="70"/>
                    <a:pt x="567" y="68"/>
                  </a:cubicBezTo>
                  <a:cubicBezTo>
                    <a:pt x="640" y="66"/>
                    <a:pt x="676" y="39"/>
                    <a:pt x="713" y="1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4" name="Freeform 37"/>
            <p:cNvSpPr>
              <a:spLocks/>
            </p:cNvSpPr>
            <p:nvPr/>
          </p:nvSpPr>
          <p:spPr bwMode="auto">
            <a:xfrm rot="547321">
              <a:off x="4376" y="1991"/>
              <a:ext cx="907" cy="212"/>
            </a:xfrm>
            <a:custGeom>
              <a:avLst/>
              <a:gdLst>
                <a:gd name="T0" fmla="*/ 832 w 853"/>
                <a:gd name="T1" fmla="*/ 212 h 212"/>
                <a:gd name="T2" fmla="*/ 714 w 853"/>
                <a:gd name="T3" fmla="*/ 20 h 212"/>
                <a:gd name="T4" fmla="*/ 0 w 853"/>
                <a:gd name="T5" fmla="*/ 93 h 212"/>
                <a:gd name="T6" fmla="*/ 0 60000 65536"/>
                <a:gd name="T7" fmla="*/ 0 60000 65536"/>
                <a:gd name="T8" fmla="*/ 0 60000 65536"/>
                <a:gd name="T9" fmla="*/ 0 w 853"/>
                <a:gd name="T10" fmla="*/ 0 h 212"/>
                <a:gd name="T11" fmla="*/ 853 w 853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3" h="212">
                  <a:moveTo>
                    <a:pt x="832" y="212"/>
                  </a:moveTo>
                  <a:cubicBezTo>
                    <a:pt x="842" y="126"/>
                    <a:pt x="853" y="40"/>
                    <a:pt x="714" y="20"/>
                  </a:cubicBezTo>
                  <a:cubicBezTo>
                    <a:pt x="575" y="0"/>
                    <a:pt x="287" y="46"/>
                    <a:pt x="0" y="9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5" name="Text Box 38"/>
            <p:cNvSpPr txBox="1">
              <a:spLocks noChangeArrowheads="1"/>
            </p:cNvSpPr>
            <p:nvPr/>
          </p:nvSpPr>
          <p:spPr bwMode="auto">
            <a:xfrm>
              <a:off x="4043" y="1776"/>
              <a:ext cx="3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err="1">
                  <a:solidFill>
                    <a:srgbClr val="0000FF"/>
                  </a:solidFill>
                  <a:latin typeface="Arial" charset="0"/>
                </a:rPr>
                <a:t>dst</a:t>
              </a:r>
              <a:endParaRPr lang="en-US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44393" name="Line 39"/>
          <p:cNvSpPr>
            <a:spLocks noChangeShapeType="1"/>
          </p:cNvSpPr>
          <p:nvPr/>
        </p:nvSpPr>
        <p:spPr bwMode="auto">
          <a:xfrm flipH="1" flipV="1">
            <a:off x="4495798" y="4876800"/>
            <a:ext cx="228601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40"/>
          <p:cNvSpPr>
            <a:spLocks noChangeShapeType="1"/>
          </p:cNvSpPr>
          <p:nvPr/>
        </p:nvSpPr>
        <p:spPr bwMode="auto">
          <a:xfrm flipH="1" flipV="1">
            <a:off x="8153400" y="4572000"/>
            <a:ext cx="223838" cy="779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IGP may conflict with 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019800" cy="40059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 rot="21216728">
            <a:off x="1672323" y="3128744"/>
            <a:ext cx="5410200" cy="228600"/>
          </a:xfrm>
          <a:prstGeom prst="ellipse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21216728">
            <a:off x="1756677" y="3509744"/>
            <a:ext cx="54102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35052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3409890"/>
            <a:ext cx="543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sf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081021" y="30288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81021" y="34290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371600" y="3581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91734" y="3810000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414" y="4038600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MED=100</a:t>
            </a:r>
            <a:endParaRPr lang="en-US" sz="1600" b="0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83134" y="2861846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5414" y="3166646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MED=500</a:t>
            </a:r>
            <a:endParaRPr lang="en-US" sz="1600" b="0" baseline="-25000" dirty="0"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239000" y="2819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057400" y="35052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81800" y="29718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Oval 2"/>
          <p:cNvSpPr/>
          <p:nvPr/>
        </p:nvSpPr>
        <p:spPr bwMode="auto">
          <a:xfrm>
            <a:off x="6477000" y="34290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9279" y="566537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Can lead to asymmetric routes!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Policy is 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534400" cy="3649662"/>
          </a:xfrm>
        </p:spPr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length) 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69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534400" cy="1173162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 smtClean="0"/>
              <a:t>Typical 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highest LOCAL</a:t>
                      </a:r>
                      <a:r>
                        <a:rPr lang="en-US" baseline="0" dirty="0" smtClean="0"/>
                        <a:t> 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shortest ASPATH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MED preferred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iBGP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AS learn route via </a:t>
                      </a:r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(preferred)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iBGP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iBGP</a:t>
                      </a:r>
                      <a:r>
                        <a:rPr lang="en-US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</a:t>
                      </a:r>
                      <a:r>
                        <a:rPr lang="en-US" baseline="0" dirty="0" smtClean="0"/>
                        <a:t> IGP cost to next hop (egress router)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 next-hop router’s</a:t>
                      </a:r>
                      <a:r>
                        <a:rPr lang="en-US" baseline="0" dirty="0" smtClean="0"/>
                        <a:t> IP address as tie-breaker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800600"/>
            <a:ext cx="9144000" cy="2008188"/>
          </a:xfrm>
          <a:prstGeom prst="rect">
            <a:avLst/>
          </a:prstGeom>
          <a:solidFill>
            <a:srgbClr val="E2E2AA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6172200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BGP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UPDATE Processing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2209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1350"/>
            <a:chOff x="2832100" y="3438525"/>
            <a:chExt cx="1422400" cy="641350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65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50925" y="3429000"/>
            <a:ext cx="1450975" cy="641350"/>
            <a:chOff x="1050925" y="3429000"/>
            <a:chExt cx="1450975" cy="641350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50925" y="3429000"/>
              <a:ext cx="14351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1350"/>
            <a:chOff x="4584700" y="3446463"/>
            <a:chExt cx="1422400" cy="641350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4509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3874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7724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>
            <a:off x="5257800" y="4071938"/>
            <a:ext cx="0" cy="175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5600" y="5144227"/>
            <a:ext cx="1218833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forwarding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Entries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6200" y="3086827"/>
            <a:ext cx="96962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4650" y="2741613"/>
            <a:ext cx="96962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 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842000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latin typeface="Calibri"/>
                  <a:cs typeface="Calibri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295400"/>
            <a:ext cx="51528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                 Open ended programming.</a:t>
            </a:r>
          </a:p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381386" y="4724400"/>
            <a:ext cx="157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Data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8687" y="2586335"/>
            <a:ext cx="191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Control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3716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56191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499220" y="2315610"/>
            <a:ext cx="2474592" cy="1036439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Import Policies: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Set attributes, etc.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89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  <p:bldP spid="41" grpId="0" animBg="1"/>
      <p:bldP spid="4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Issues with BGP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4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Issues with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BGP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Reachability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Security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Convergence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Anomalies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Relevance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(1) Reachability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normal routing, if graph is connected then reachability is assured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4267200" y="5334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4279900" y="5613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562600" y="3810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5576888" y="4089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895600" y="3810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2909888" y="4089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953000" y="46482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581400" y="46482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524000" y="40386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477000" y="40386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164138" y="56372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9752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the Internet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Assumption 1: Policies obey Gao-Rexford</a:t>
            </a:r>
          </a:p>
          <a:p>
            <a:pPr lvl="1"/>
            <a:r>
              <a:rPr lang="en-US" dirty="0" smtClean="0"/>
              <a:t>Or at least are no more restrictive..</a:t>
            </a:r>
          </a:p>
          <a:p>
            <a:pPr lvl="2"/>
            <a:endParaRPr lang="en-US" dirty="0"/>
          </a:p>
          <a:p>
            <a:r>
              <a:rPr lang="en-US" dirty="0" smtClean="0"/>
              <a:t>Assumption 2: Starting from any AS, and following the chain of providers, leads to a tier 1 ISP</a:t>
            </a:r>
          </a:p>
          <a:p>
            <a:pPr lvl="1"/>
            <a:r>
              <a:rPr lang="en-US" dirty="0" smtClean="0"/>
              <a:t>Tier 1: group of ISPs that all peer with each other</a:t>
            </a:r>
          </a:p>
          <a:p>
            <a:pPr lvl="2"/>
            <a:endParaRPr lang="en-US" dirty="0"/>
          </a:p>
          <a:p>
            <a:r>
              <a:rPr lang="en-US" dirty="0" smtClean="0"/>
              <a:t>Under these assumptions, </a:t>
            </a:r>
            <a:r>
              <a:rPr lang="en-US" b="1" i="1" dirty="0" smtClean="0"/>
              <a:t>all ASes are connected</a:t>
            </a:r>
          </a:p>
          <a:p>
            <a:pPr lvl="4"/>
            <a:endParaRPr lang="en-US" b="1" i="1" dirty="0"/>
          </a:p>
          <a:p>
            <a:r>
              <a:rPr lang="en-US" b="1" i="1" dirty="0" smtClean="0"/>
              <a:t>Proof?</a:t>
            </a:r>
            <a:endParaRPr lang="en-US" dirty="0" smtClean="0"/>
          </a:p>
          <a:p>
            <a:pPr lvl="1"/>
            <a:r>
              <a:rPr lang="en-US" dirty="0" smtClean="0"/>
              <a:t>First, eliminate all peering except at tier 1.  Reachable</a:t>
            </a:r>
          </a:p>
          <a:p>
            <a:pPr lvl="1"/>
            <a:r>
              <a:rPr lang="en-US" dirty="0" smtClean="0"/>
              <a:t>Second, recall lemma: adding links does not disconnect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37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8438"/>
            <a:ext cx="8915400" cy="1173162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Helvetica" charset="0"/>
                <a:ea typeface="宋体" charset="0"/>
                <a:cs typeface="宋体" charset="0"/>
              </a:rPr>
              <a:t>Policy imposed in how routes are </a:t>
            </a:r>
            <a:r>
              <a:rPr lang="en-US" altLang="zh-CN" dirty="0" smtClean="0">
                <a:solidFill>
                  <a:srgbClr val="0000FF"/>
                </a:solidFill>
                <a:latin typeface="Helvetica" charset="0"/>
                <a:ea typeface="宋体" charset="0"/>
                <a:cs typeface="宋体" charset="0"/>
              </a:rPr>
              <a:t>selected and exported</a:t>
            </a:r>
            <a:endParaRPr lang="en-US" altLang="zh-CN" sz="3200" dirty="0">
              <a:solidFill>
                <a:srgbClr val="0000FF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2400" y="3215579"/>
            <a:ext cx="1600200" cy="899221"/>
            <a:chOff x="7620000" y="3215579"/>
            <a:chExt cx="1600200" cy="899221"/>
          </a:xfrm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7430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4800" y="2667000"/>
            <a:ext cx="7848600" cy="2286000"/>
            <a:chOff x="304800" y="2667000"/>
            <a:chExt cx="7848600" cy="22860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61454" name="Line 24"/>
              <p:cNvSpPr>
                <a:spLocks noChangeShapeType="1"/>
              </p:cNvSpPr>
              <p:nvPr/>
            </p:nvSpPr>
            <p:spPr bwMode="auto">
              <a:xfrm flipH="1" flipV="1">
                <a:off x="1601788" y="3049588"/>
                <a:ext cx="1141412" cy="1508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4800" y="2667000"/>
                <a:ext cx="7848600" cy="2286000"/>
                <a:chOff x="304800" y="2667000"/>
                <a:chExt cx="7848600" cy="2286000"/>
              </a:xfrm>
            </p:grpSpPr>
            <p:sp>
              <p:nvSpPr>
                <p:cNvPr id="1979395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2057400" y="2667000"/>
                  <a:ext cx="3962400" cy="198120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08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04800" y="2667000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6144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562600" y="3201988"/>
                  <a:ext cx="99060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48" name="Line 18"/>
                <p:cNvSpPr>
                  <a:spLocks noChangeShapeType="1"/>
                </p:cNvSpPr>
                <p:nvPr/>
              </p:nvSpPr>
              <p:spPr bwMode="auto">
                <a:xfrm>
                  <a:off x="5562600" y="3582988"/>
                  <a:ext cx="114300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414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477000" y="4116388"/>
                  <a:ext cx="1600200" cy="83661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15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553200" y="2822575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32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04800" y="3886200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6147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5450" y="2833688"/>
                  <a:ext cx="1250950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Customer</a:t>
                  </a:r>
                </a:p>
              </p:txBody>
            </p:sp>
            <p:sp>
              <p:nvSpPr>
                <p:cNvPr id="614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49250" y="4114800"/>
                  <a:ext cx="14033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Competitor</a:t>
                  </a:r>
                </a:p>
              </p:txBody>
            </p:sp>
            <p:sp>
              <p:nvSpPr>
                <p:cNvPr id="6147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162800" y="2971800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1</a:t>
                  </a:r>
                  <a:endParaRPr lang="en-US" altLang="zh-CN" sz="1800" dirty="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086600" y="4278868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5</a:t>
                  </a:r>
                  <a:endParaRPr lang="en-US" altLang="zh-CN" sz="1800" dirty="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61468" name="Line 41"/>
              <p:cNvSpPr>
                <a:spLocks noChangeShapeType="1"/>
              </p:cNvSpPr>
              <p:nvPr/>
            </p:nvSpPr>
            <p:spPr bwMode="auto">
              <a:xfrm flipH="1">
                <a:off x="1600200" y="4038600"/>
                <a:ext cx="10668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" name="Text Box 45"/>
            <p:cNvSpPr txBox="1">
              <a:spLocks noChangeArrowheads="1"/>
            </p:cNvSpPr>
            <p:nvPr/>
          </p:nvSpPr>
          <p:spPr bwMode="auto">
            <a:xfrm>
              <a:off x="3757822" y="3593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CN" sz="1800" dirty="0" smtClean="0">
                  <a:solidFill>
                    <a:srgbClr val="FF0000"/>
                  </a:solidFill>
                  <a:latin typeface="Arial" charset="0"/>
                  <a:ea typeface="宋体" charset="0"/>
                  <a:cs typeface="宋体" charset="0"/>
                </a:rPr>
                <a:t>10</a:t>
              </a:r>
              <a:endParaRPr lang="en-US" altLang="zh-CN" sz="18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8956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10000"/>
            <a:ext cx="304800" cy="533400"/>
            <a:chOff x="1392" y="2688"/>
            <a:chExt cx="192" cy="336"/>
          </a:xfrm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8862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7432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6576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133600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6668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971800"/>
            <a:ext cx="73638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38100" cmpd="sng">
            <a:solidFill>
              <a:schemeClr val="tx1"/>
            </a:solidFill>
            <a:prstDash val="dash"/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(2) Security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 AS can claim to serve a prefix that they actually </a:t>
            </a:r>
            <a:r>
              <a:rPr lang="en-US" dirty="0" smtClean="0">
                <a:latin typeface="Arial" charset="0"/>
                <a:cs typeface="Arial" charset="0"/>
              </a:rPr>
              <a:t>don’t </a:t>
            </a:r>
            <a:r>
              <a:rPr lang="en-US" dirty="0">
                <a:latin typeface="Arial" charset="0"/>
                <a:cs typeface="Arial" charset="0"/>
              </a:rPr>
              <a:t>have a route to (blackholing traffic)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roblem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not specific to policy or path vector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mportant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because of AS autonomy</a:t>
            </a:r>
          </a:p>
          <a:p>
            <a:pPr lvl="1"/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Fixable: make ASes 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prove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they have a </a:t>
            </a:r>
            <a:r>
              <a:rPr 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path</a:t>
            </a:r>
          </a:p>
          <a:p>
            <a:pPr lvl="2"/>
            <a:r>
              <a:rPr lang="en-US" b="1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How?  What would you need?</a:t>
            </a:r>
            <a:endParaRPr lang="en-US" b="1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Note: AS </a:t>
            </a:r>
            <a:r>
              <a:rPr lang="en-US" dirty="0" smtClean="0">
                <a:latin typeface="Arial" charset="0"/>
                <a:cs typeface="Arial" charset="0"/>
              </a:rPr>
              <a:t>may forward </a:t>
            </a:r>
            <a:r>
              <a:rPr lang="en-US" dirty="0">
                <a:latin typeface="Arial" charset="0"/>
                <a:cs typeface="Arial" charset="0"/>
              </a:rPr>
              <a:t>packets along a route different from what is </a:t>
            </a:r>
            <a:r>
              <a:rPr lang="en-US" dirty="0" smtClean="0">
                <a:latin typeface="Arial" charset="0"/>
                <a:cs typeface="Arial" charset="0"/>
              </a:rPr>
              <a:t>advertised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Forcing the advertised paths to exist is doable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Forcing an AS to use that path is much harder!</a:t>
            </a:r>
          </a:p>
          <a:p>
            <a:pPr lvl="2"/>
            <a:r>
              <a:rPr lang="en-US" b="1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Why?</a:t>
            </a:r>
            <a:endParaRPr lang="en-US" b="1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 If all AS policies follow “Gao-Rexford” rules, BGP is guaranteed to converge (safety)</a:t>
            </a:r>
          </a:p>
          <a:p>
            <a:endParaRPr lang="en-US" dirty="0"/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3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601200" cy="685800"/>
          </a:xfrm>
        </p:spPr>
        <p:txBody>
          <a:bodyPr/>
          <a:lstStyle/>
          <a:p>
            <a:r>
              <a:rPr lang="en-US" altLang="zh-CN" dirty="0">
                <a:latin typeface="Helvetica" charset="0"/>
                <a:ea typeface="宋体" charset="0"/>
                <a:cs typeface="宋体" charset="0"/>
              </a:rPr>
              <a:t>Example of Policy Oscillation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6571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81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6582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6583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987611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0" y="2362200"/>
            <a:ext cx="2819400" cy="1066800"/>
          </a:xfrm>
          <a:prstGeom prst="wedgeRoundRectCallout">
            <a:avLst>
              <a:gd name="adj1" fmla="val 57523"/>
              <a:gd name="adj2" fmla="val 8625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</a:p>
          <a:p>
            <a:pPr algn="l"/>
            <a:r>
              <a:rPr lang="en-US" dirty="0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1987611" grpId="0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601200" cy="685800"/>
          </a:xfrm>
        </p:spPr>
        <p:txBody>
          <a:bodyPr/>
          <a:lstStyle/>
          <a:p>
            <a:r>
              <a:rPr lang="en-US" altLang="zh-CN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  <p:sp>
        <p:nvSpPr>
          <p:cNvPr id="1987587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38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Initially:  nodes 1, 2, 3 know only shortest path to 0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861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861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862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863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863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6861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6861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68616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6861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25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1 0 to 2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0670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1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6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7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8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9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80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0681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0682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0661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0662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0663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066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0665" name="Freeform 27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1747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2718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19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2723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4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5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6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8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2729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2730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2708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BFBFBF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2709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BFBFBF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2710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2711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712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713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71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8966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476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477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478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478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4756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4757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4758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4759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76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761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762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4763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74765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3 0 to 1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7733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6814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15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6819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0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1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2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3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4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6825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6826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680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680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680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6807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808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80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6810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2135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8865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66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8870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1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2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3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4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5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8876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887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8852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8853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8854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8855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6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8858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9" name="Freeform 26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96270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1 0 from 2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890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9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0910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1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0915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6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7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8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9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20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0921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0922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0900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0901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0902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0903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0905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06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2454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Selection and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Selection: Which path to use?</a:t>
            </a:r>
          </a:p>
          <a:p>
            <a:pPr lvl="1"/>
            <a:r>
              <a:rPr lang="en-US" dirty="0" smtClean="0"/>
              <a:t>Determines </a:t>
            </a:r>
            <a:r>
              <a:rPr lang="en-US" b="1" dirty="0" smtClean="0"/>
              <a:t>where</a:t>
            </a:r>
            <a:r>
              <a:rPr lang="en-US" dirty="0" smtClean="0"/>
              <a:t> your traffic </a:t>
            </a:r>
            <a:r>
              <a:rPr lang="en-US" b="1" i="1" dirty="0" smtClean="0">
                <a:solidFill>
                  <a:srgbClr val="FF0000"/>
                </a:solidFill>
              </a:rPr>
              <a:t>goes</a:t>
            </a:r>
          </a:p>
          <a:p>
            <a:pPr lvl="1"/>
            <a:r>
              <a:rPr lang="en-US" dirty="0" smtClean="0"/>
              <a:t>Why?  Because this involves choosing the route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Export: Which path to advertise?</a:t>
            </a:r>
          </a:p>
          <a:p>
            <a:pPr lvl="1"/>
            <a:r>
              <a:rPr lang="en-US" dirty="0" smtClean="0"/>
              <a:t>Determines </a:t>
            </a:r>
            <a:r>
              <a:rPr lang="en-US" b="1" dirty="0" smtClean="0"/>
              <a:t>which</a:t>
            </a:r>
            <a:r>
              <a:rPr lang="en-US" dirty="0" smtClean="0"/>
              <a:t> traffic you </a:t>
            </a:r>
            <a:r>
              <a:rPr lang="en-US" b="1" i="1" dirty="0" smtClean="0">
                <a:solidFill>
                  <a:srgbClr val="FF0000"/>
                </a:solidFill>
              </a:rPr>
              <a:t>carry</a:t>
            </a:r>
          </a:p>
          <a:p>
            <a:pPr lvl="1"/>
            <a:r>
              <a:rPr lang="en-US" dirty="0"/>
              <a:t>Why?  T</a:t>
            </a:r>
            <a:r>
              <a:rPr lang="en-US" dirty="0" smtClean="0"/>
              <a:t>his determines who can send traffic to you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2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2961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2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2966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8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9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70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71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2972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2973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2948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2949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2950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295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52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2953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54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55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82957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2 0 to 3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19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5006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07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5011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2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3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4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5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6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5017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5018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4996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4997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4998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499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5000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1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2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2723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7057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58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7062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3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4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5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6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7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7068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7069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704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704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7046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704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7048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7049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7050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8705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10446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3 0 from 1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6372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1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9102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3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9107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8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9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0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1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2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9113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9114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9092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9093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9094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9095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9096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097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098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85043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9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1153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54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1158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59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0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1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2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3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1164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1165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1140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1141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1142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1143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1144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145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146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147" name="Freeform 30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91148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1 0 to 2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  <p:sp>
        <p:nvSpPr>
          <p:cNvPr id="30" name="TextBox 29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</p:spTree>
    <p:extLst>
      <p:ext uri="{BB962C8B-B14F-4D97-AF65-F5344CB8AC3E}">
        <p14:creationId xmlns:p14="http://schemas.microsoft.com/office/powerpoint/2010/main" val="62934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3198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99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3203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4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5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6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8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3209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3210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3188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3189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3190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3191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3192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193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194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42223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524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525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526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526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5236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5237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5238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523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5240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5241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524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95244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2 0 from 3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5240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7295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296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7300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1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2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3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4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5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7306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730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728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728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728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728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7288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728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729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811213" y="5479961"/>
            <a:ext cx="7460376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i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We are back to where we started</a:t>
            </a:r>
            <a:r>
              <a:rPr lang="en-US" sz="3600" i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algn="ctr">
              <a:defRPr/>
            </a:pPr>
            <a:r>
              <a:rPr lang="en-US" sz="3600" i="1" dirty="0" smtClean="0">
                <a:solidFill>
                  <a:srgbClr val="CC0000"/>
                </a:solidFill>
                <a:latin typeface="+mn-lt"/>
                <a:ea typeface="+mn-ea"/>
              </a:rPr>
              <a:t>And there is no stable state</a:t>
            </a:r>
            <a:r>
              <a:rPr lang="is-IS" sz="3600" i="1" dirty="0" smtClean="0">
                <a:solidFill>
                  <a:srgbClr val="CC0000"/>
                </a:solidFill>
                <a:latin typeface="+mn-lt"/>
                <a:ea typeface="+mn-ea"/>
              </a:rPr>
              <a:t>…..</a:t>
            </a:r>
            <a:endParaRPr lang="en-US" sz="3600" i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83916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these policies violate G-R?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prefers route through neighbor (over direct)</a:t>
            </a:r>
          </a:p>
          <a:p>
            <a:pPr lvl="3"/>
            <a:endParaRPr lang="en-US" dirty="0"/>
          </a:p>
          <a:p>
            <a:r>
              <a:rPr lang="en-US" dirty="0" smtClean="0"/>
              <a:t>Thus, if 0 is a peer to all them, then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must be </a:t>
            </a:r>
            <a:r>
              <a:rPr lang="en-US" dirty="0"/>
              <a:t>2</a:t>
            </a:r>
            <a:r>
              <a:rPr lang="en-US" dirty="0" smtClean="0"/>
              <a:t>’s customer (since 2 prefers 2-1-0 over 2-0)</a:t>
            </a:r>
          </a:p>
          <a:p>
            <a:pPr lvl="1"/>
            <a:r>
              <a:rPr lang="en-US" dirty="0" smtClean="0"/>
              <a:t>2 must be 1’s customer (since 1 advertises route </a:t>
            </a:r>
            <a:r>
              <a:rPr lang="en-US" smtClean="0"/>
              <a:t>to 2))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Similar reasoning applies to any set of relationships between 0, 1, 2,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89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Policy Oscillations (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Policy autonomy vs network stability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Policy oscillations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with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even small degree of autonomy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ocus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much recent research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 an easy problem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PSPACE-complete to decide whether given policies will eventually converge!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However, if policies follow normal business practices, stability is </a:t>
            </a:r>
            <a:r>
              <a:rPr lang="en-US" dirty="0" smtClean="0">
                <a:latin typeface="Arial" charset="0"/>
                <a:cs typeface="Arial" charset="0"/>
              </a:rPr>
              <a:t>guaranteed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“Gao-Rexford conditions”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67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FE6DBA-76D2-B34C-93A4-473DEEDB3281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u="sng" dirty="0" smtClean="0"/>
              <a:t>Selection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Most important rule:</a:t>
            </a:r>
          </a:p>
          <a:p>
            <a:pPr lvl="1"/>
            <a:r>
              <a:rPr lang="en-US" dirty="0" smtClean="0"/>
              <a:t>Favor customers over peers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r>
              <a:rPr lang="is-IS" dirty="0" smtClean="0"/>
              <a:t>….a</a:t>
            </a:r>
            <a:r>
              <a:rPr lang="en-US" dirty="0" err="1" smtClean="0"/>
              <a:t>nd</a:t>
            </a:r>
            <a:r>
              <a:rPr lang="en-US" dirty="0" smtClean="0"/>
              <a:t> peers over providers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2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Theoretical Results (in more detail)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preferences obey Gao-Rexford, BGP is safe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Safe = guaranteed to converge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there is no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dispute wheel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, BGP is safe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converse is not true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there are two </a:t>
            </a:r>
            <a:r>
              <a:rPr lang="en-US" dirty="0" smtClean="0">
                <a:latin typeface="Arial" charset="0"/>
                <a:cs typeface="Arial" charset="0"/>
              </a:rPr>
              <a:t>“stable states”, </a:t>
            </a:r>
            <a:r>
              <a:rPr lang="en-US" dirty="0">
                <a:latin typeface="Arial" charset="0"/>
                <a:cs typeface="Arial" charset="0"/>
              </a:rPr>
              <a:t>BGP is unsafe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converse is not true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FD535-B7E5-AE47-BC95-1FE7612822D1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(4) Performance Nonissues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Internal routing (non)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Domains typically use “hot potato” routing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ot always optimal, but economically expedient</a:t>
            </a:r>
          </a:p>
          <a:p>
            <a:pPr marL="1030287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Policy not about performance (non)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So policy-chosen paths aren’t shortest</a:t>
            </a:r>
          </a:p>
          <a:p>
            <a:pPr marL="1030287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AS path length can be misleading (non)</a:t>
            </a:r>
            <a:endParaRPr lang="en-US" dirty="0">
              <a:latin typeface="Arial" charset="0"/>
              <a:cs typeface="Arial" charset="0"/>
            </a:endParaRP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20</a:t>
            </a:r>
            <a:r>
              <a:rPr lang="en-US" dirty="0">
                <a:latin typeface="Arial" charset="0"/>
                <a:cs typeface="Arial" charset="0"/>
              </a:rPr>
              <a:t>% of paths inflated by at least 5 router </a:t>
            </a:r>
            <a:r>
              <a:rPr lang="en-US" dirty="0" smtClean="0">
                <a:latin typeface="Arial" charset="0"/>
                <a:cs typeface="Arial" charset="0"/>
              </a:rPr>
              <a:t>hops</a:t>
            </a:r>
          </a:p>
        </p:txBody>
      </p:sp>
    </p:spTree>
    <p:extLst>
      <p:ext uri="{BB962C8B-B14F-4D97-AF65-F5344CB8AC3E}">
        <p14:creationId xmlns:p14="http://schemas.microsoft.com/office/powerpoint/2010/main" val="13966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3024188" y="5943600"/>
            <a:ext cx="2133600" cy="685800"/>
            <a:chOff x="676" y="1108"/>
            <a:chExt cx="2968" cy="1192"/>
          </a:xfrm>
        </p:grpSpPr>
        <p:grpSp>
          <p:nvGrpSpPr>
            <p:cNvPr id="73866" name="Group 3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79" name="Oval 4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0" name="Oval 5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1" name="Oval 6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2" name="Oval 7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3" name="Oval 8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4" name="Oval 9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5" name="Oval 10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6" name="Oval 11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7" name="Oval 12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8" name="Oval 13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9" name="Oval 14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867" name="Group 15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68" name="Oval 16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9" name="Oval 17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0" name="Oval 18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1" name="Oval 19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2" name="Oval 20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3" name="Oval 21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4" name="Oval 22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5" name="Oval 23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6" name="Oval 24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7" name="Oval 25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8" name="Oval 26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Performance (example)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595438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 path length can be misleading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An AS may have many router-level hops</a:t>
            </a:r>
          </a:p>
        </p:txBody>
      </p:sp>
      <p:grpSp>
        <p:nvGrpSpPr>
          <p:cNvPr id="73734" name="Group 29"/>
          <p:cNvGrpSpPr>
            <a:grpSpLocks/>
          </p:cNvGrpSpPr>
          <p:nvPr/>
        </p:nvGrpSpPr>
        <p:grpSpPr bwMode="auto">
          <a:xfrm>
            <a:off x="1652588" y="2239963"/>
            <a:ext cx="4800600" cy="1752600"/>
            <a:chOff x="676" y="1108"/>
            <a:chExt cx="2968" cy="1192"/>
          </a:xfrm>
        </p:grpSpPr>
        <p:grpSp>
          <p:nvGrpSpPr>
            <p:cNvPr id="73842" name="Group 3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55" name="Oval 3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6" name="Oval 3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7" name="Oval 3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8" name="Oval 3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9" name="Oval 3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0" name="Oval 3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1" name="Oval 3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2" name="Oval 3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3" name="Oval 3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4" name="Oval 4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5" name="Oval 4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843" name="Group 4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44" name="Oval 4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5" name="Oval 4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6" name="Oval 4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7" name="Oval 4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8" name="Oval 4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9" name="Oval 4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0" name="Oval 4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1" name="Oval 5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2" name="Oval 5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3" name="Oval 5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4" name="Oval 5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3735" name="Group 54"/>
          <p:cNvGrpSpPr>
            <a:grpSpLocks/>
          </p:cNvGrpSpPr>
          <p:nvPr/>
        </p:nvGrpSpPr>
        <p:grpSpPr bwMode="auto">
          <a:xfrm>
            <a:off x="1881188" y="4221163"/>
            <a:ext cx="2133600" cy="685800"/>
            <a:chOff x="676" y="1108"/>
            <a:chExt cx="2968" cy="1192"/>
          </a:xfrm>
        </p:grpSpPr>
        <p:grpSp>
          <p:nvGrpSpPr>
            <p:cNvPr id="73818" name="Group 5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31" name="Oval 5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2" name="Oval 5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3" name="Oval 5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4" name="Oval 5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5" name="Oval 6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6" name="Oval 6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7" name="Oval 6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8" name="Oval 6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9" name="Oval 6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0" name="Oval 6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1" name="Oval 6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819" name="Group 6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20" name="Oval 6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1" name="Oval 6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2" name="Oval 7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3" name="Oval 7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4" name="Oval 7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5" name="Oval 7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6" name="Oval 7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7" name="Oval 7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8" name="Oval 7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9" name="Oval 7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0" name="Oval 7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3736" name="Group 79"/>
          <p:cNvGrpSpPr>
            <a:grpSpLocks/>
          </p:cNvGrpSpPr>
          <p:nvPr/>
        </p:nvGrpSpPr>
        <p:grpSpPr bwMode="auto">
          <a:xfrm>
            <a:off x="2338388" y="5059363"/>
            <a:ext cx="2133600" cy="685800"/>
            <a:chOff x="676" y="1108"/>
            <a:chExt cx="2968" cy="1192"/>
          </a:xfrm>
        </p:grpSpPr>
        <p:grpSp>
          <p:nvGrpSpPr>
            <p:cNvPr id="73794" name="Group 8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07" name="Oval 8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8" name="Oval 8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9" name="Oval 8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0" name="Oval 8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1" name="Oval 8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2" name="Oval 8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3" name="Oval 8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4" name="Oval 8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5" name="Oval 8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6" name="Oval 9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7" name="Oval 9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795" name="Group 9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796" name="Oval 9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7" name="Oval 9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8" name="Oval 9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9" name="Oval 9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0" name="Oval 9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1" name="Oval 9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2" name="Oval 9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3" name="Oval 10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4" name="Oval 10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5" name="Oval 10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6" name="Oval 10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3737" name="Group 104"/>
          <p:cNvGrpSpPr>
            <a:grpSpLocks/>
          </p:cNvGrpSpPr>
          <p:nvPr/>
        </p:nvGrpSpPr>
        <p:grpSpPr bwMode="auto">
          <a:xfrm>
            <a:off x="5638800" y="3352800"/>
            <a:ext cx="2514600" cy="3276600"/>
            <a:chOff x="676" y="1108"/>
            <a:chExt cx="2968" cy="1192"/>
          </a:xfrm>
        </p:grpSpPr>
        <p:grpSp>
          <p:nvGrpSpPr>
            <p:cNvPr id="73770" name="Group 10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783" name="Oval 10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4" name="Oval 10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5" name="Oval 10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6" name="Oval 10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7" name="Oval 11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8" name="Oval 11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9" name="Oval 11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0" name="Oval 11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1" name="Oval 11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2" name="Oval 11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3" name="Oval 11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771" name="Group 11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772" name="Oval 11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3" name="Oval 11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4" name="Oval 12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5" name="Oval 12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6" name="Oval 12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7" name="Oval 12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8" name="Oval 12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9" name="Oval 12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0" name="Oval 12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1" name="Oval 12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2" name="Oval 12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73738" name="Line 129"/>
          <p:cNvSpPr>
            <a:spLocks noChangeShapeType="1"/>
          </p:cNvSpPr>
          <p:nvPr/>
        </p:nvSpPr>
        <p:spPr bwMode="auto">
          <a:xfrm>
            <a:off x="5233988" y="3535363"/>
            <a:ext cx="990600" cy="5334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39" name="Line 130"/>
          <p:cNvSpPr>
            <a:spLocks noChangeShapeType="1"/>
          </p:cNvSpPr>
          <p:nvPr/>
        </p:nvSpPr>
        <p:spPr bwMode="auto">
          <a:xfrm>
            <a:off x="6376988" y="4068763"/>
            <a:ext cx="9906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0" name="Line 131"/>
          <p:cNvSpPr>
            <a:spLocks noChangeShapeType="1"/>
          </p:cNvSpPr>
          <p:nvPr/>
        </p:nvSpPr>
        <p:spPr bwMode="auto">
          <a:xfrm flipV="1">
            <a:off x="6300788" y="4449763"/>
            <a:ext cx="10668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1" name="Line 132"/>
          <p:cNvSpPr>
            <a:spLocks noChangeShapeType="1"/>
          </p:cNvSpPr>
          <p:nvPr/>
        </p:nvSpPr>
        <p:spPr bwMode="auto">
          <a:xfrm>
            <a:off x="6300788" y="46783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2" name="Line 133"/>
          <p:cNvSpPr>
            <a:spLocks noChangeShapeType="1"/>
          </p:cNvSpPr>
          <p:nvPr/>
        </p:nvSpPr>
        <p:spPr bwMode="auto">
          <a:xfrm flipV="1">
            <a:off x="6224588" y="4906963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3" name="Line 134"/>
          <p:cNvSpPr>
            <a:spLocks noChangeShapeType="1"/>
          </p:cNvSpPr>
          <p:nvPr/>
        </p:nvSpPr>
        <p:spPr bwMode="auto">
          <a:xfrm>
            <a:off x="6300788" y="52117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4" name="Line 135"/>
          <p:cNvSpPr>
            <a:spLocks noChangeShapeType="1"/>
          </p:cNvSpPr>
          <p:nvPr/>
        </p:nvSpPr>
        <p:spPr bwMode="auto">
          <a:xfrm flipV="1">
            <a:off x="6224588" y="5364163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5" name="Line 136"/>
          <p:cNvSpPr>
            <a:spLocks noChangeShapeType="1"/>
          </p:cNvSpPr>
          <p:nvPr/>
        </p:nvSpPr>
        <p:spPr bwMode="auto">
          <a:xfrm>
            <a:off x="6300788" y="56689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6" name="Line 137"/>
          <p:cNvSpPr>
            <a:spLocks noChangeShapeType="1"/>
          </p:cNvSpPr>
          <p:nvPr/>
        </p:nvSpPr>
        <p:spPr bwMode="auto">
          <a:xfrm flipV="1">
            <a:off x="6605588" y="5897563"/>
            <a:ext cx="8382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7" name="Line 138"/>
          <p:cNvSpPr>
            <a:spLocks noChangeShapeType="1"/>
          </p:cNvSpPr>
          <p:nvPr/>
        </p:nvSpPr>
        <p:spPr bwMode="auto">
          <a:xfrm flipV="1">
            <a:off x="4533900" y="6278563"/>
            <a:ext cx="2147888" cy="698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8" name="Line 139"/>
          <p:cNvSpPr>
            <a:spLocks noChangeShapeType="1"/>
          </p:cNvSpPr>
          <p:nvPr/>
        </p:nvSpPr>
        <p:spPr bwMode="auto">
          <a:xfrm>
            <a:off x="3176588" y="3611563"/>
            <a:ext cx="76200" cy="8382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9" name="Line 140"/>
          <p:cNvSpPr>
            <a:spLocks noChangeShapeType="1"/>
          </p:cNvSpPr>
          <p:nvPr/>
        </p:nvSpPr>
        <p:spPr bwMode="auto">
          <a:xfrm>
            <a:off x="3252788" y="4373563"/>
            <a:ext cx="457200" cy="990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50" name="Line 141"/>
          <p:cNvSpPr>
            <a:spLocks noChangeShapeType="1"/>
          </p:cNvSpPr>
          <p:nvPr/>
        </p:nvSpPr>
        <p:spPr bwMode="auto">
          <a:xfrm>
            <a:off x="3765550" y="5465763"/>
            <a:ext cx="422275" cy="766762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3751" name="Picture 1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52117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2" name="Picture 14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4373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3" name="Picture 14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382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4" name="Picture 1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3382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5" name="Picture 14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3916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6" name="Picture 1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4525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7" name="Picture 14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4297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8" name="Picture 1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5059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9" name="Picture 15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4754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0" name="Picture 15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5287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1" name="Picture 1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5516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2" name="Picture 15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57451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3" name="Picture 15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61261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64" name="Rectangle 155"/>
          <p:cNvSpPr>
            <a:spLocks noChangeArrowheads="1"/>
          </p:cNvSpPr>
          <p:nvPr/>
        </p:nvSpPr>
        <p:spPr bwMode="auto">
          <a:xfrm>
            <a:off x="7062788" y="38401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4</a:t>
            </a:r>
          </a:p>
        </p:txBody>
      </p:sp>
      <p:sp>
        <p:nvSpPr>
          <p:cNvPr id="73765" name="Rectangle 156"/>
          <p:cNvSpPr>
            <a:spLocks noChangeArrowheads="1"/>
          </p:cNvSpPr>
          <p:nvPr/>
        </p:nvSpPr>
        <p:spPr bwMode="auto">
          <a:xfrm>
            <a:off x="2185988" y="43735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3</a:t>
            </a:r>
          </a:p>
        </p:txBody>
      </p:sp>
      <p:sp>
        <p:nvSpPr>
          <p:cNvPr id="73766" name="Rectangle 157"/>
          <p:cNvSpPr>
            <a:spLocks noChangeArrowheads="1"/>
          </p:cNvSpPr>
          <p:nvPr/>
        </p:nvSpPr>
        <p:spPr bwMode="auto">
          <a:xfrm>
            <a:off x="2795588" y="52117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2</a:t>
            </a:r>
          </a:p>
        </p:txBody>
      </p:sp>
      <p:sp>
        <p:nvSpPr>
          <p:cNvPr id="73767" name="Rectangle 158"/>
          <p:cNvSpPr>
            <a:spLocks noChangeArrowheads="1"/>
          </p:cNvSpPr>
          <p:nvPr/>
        </p:nvSpPr>
        <p:spPr bwMode="auto">
          <a:xfrm>
            <a:off x="3429000" y="61722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1</a:t>
            </a:r>
          </a:p>
        </p:txBody>
      </p:sp>
      <p:sp>
        <p:nvSpPr>
          <p:cNvPr id="73768" name="Text Box 159"/>
          <p:cNvSpPr txBox="1">
            <a:spLocks noChangeArrowheads="1"/>
          </p:cNvSpPr>
          <p:nvPr/>
        </p:nvSpPr>
        <p:spPr bwMode="auto">
          <a:xfrm>
            <a:off x="2566988" y="2392363"/>
            <a:ext cx="2908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b="0" dirty="0">
                <a:latin typeface="Arial Black" charset="0"/>
              </a:rPr>
              <a:t>    BGP says that </a:t>
            </a:r>
          </a:p>
          <a:p>
            <a:pPr algn="l" eaLnBrk="1" hangingPunct="1"/>
            <a:r>
              <a:rPr lang="en-US" b="0" dirty="0">
                <a:latin typeface="Arial Black" charset="0"/>
              </a:rPr>
              <a:t>    path </a:t>
            </a:r>
            <a:r>
              <a:rPr lang="en-US" b="0" u="sng" dirty="0">
                <a:latin typeface="Arial Black" charset="0"/>
              </a:rPr>
              <a:t>4 1</a:t>
            </a:r>
            <a:r>
              <a:rPr lang="en-US" b="0" dirty="0">
                <a:latin typeface="Arial Black" charset="0"/>
              </a:rPr>
              <a:t> is better</a:t>
            </a:r>
          </a:p>
          <a:p>
            <a:pPr algn="l" eaLnBrk="1" hangingPunct="1"/>
            <a:r>
              <a:rPr lang="en-US" b="0" dirty="0">
                <a:latin typeface="Arial Black" charset="0"/>
              </a:rPr>
              <a:t>     than path </a:t>
            </a:r>
            <a:r>
              <a:rPr lang="en-US" b="0" u="sng" dirty="0">
                <a:latin typeface="Arial Black" charset="0"/>
              </a:rPr>
              <a:t>3 2 1</a:t>
            </a:r>
          </a:p>
        </p:txBody>
      </p:sp>
      <p:pic>
        <p:nvPicPr>
          <p:cNvPr id="73769" name="Picture 16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619918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3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Real Performance Issue: Slow convergence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7738"/>
            <a:ext cx="8686800" cy="4411662"/>
          </a:xfrm>
        </p:spPr>
        <p:txBody>
          <a:bodyPr/>
          <a:lstStyle/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</a:t>
            </a:r>
            <a:r>
              <a:rPr lang="en-US" dirty="0">
                <a:latin typeface="Arial" charset="0"/>
                <a:cs typeface="Arial" charset="0"/>
              </a:rPr>
              <a:t>outages </a:t>
            </a:r>
            <a:r>
              <a:rPr lang="en-US" dirty="0" smtClean="0">
                <a:latin typeface="Arial" charset="0"/>
                <a:cs typeface="Arial" charset="0"/>
              </a:rPr>
              <a:t>biggest </a:t>
            </a:r>
            <a:r>
              <a:rPr lang="en-US" dirty="0">
                <a:latin typeface="Arial" charset="0"/>
                <a:cs typeface="Arial" charset="0"/>
              </a:rPr>
              <a:t>source of Internet </a:t>
            </a:r>
            <a:r>
              <a:rPr lang="en-US" dirty="0" smtClean="0">
                <a:latin typeface="Arial" charset="0"/>
                <a:cs typeface="Arial" charset="0"/>
              </a:rPr>
              <a:t>problems</a:t>
            </a:r>
          </a:p>
          <a:p>
            <a:pPr marL="1271588" lvl="3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Labovitz </a:t>
            </a:r>
            <a:r>
              <a:rPr lang="en-US" i="1" dirty="0" smtClean="0">
                <a:latin typeface="Arial" charset="0"/>
                <a:cs typeface="Arial" charset="0"/>
              </a:rPr>
              <a:t>et al. </a:t>
            </a:r>
            <a:r>
              <a:rPr lang="en-US" sz="2400" i="1" dirty="0" smtClean="0">
                <a:latin typeface="Arial" charset="0"/>
                <a:cs typeface="Arial" charset="0"/>
              </a:rPr>
              <a:t>SIGCOMM’97</a:t>
            </a:r>
            <a:endParaRPr lang="en-US" i="1" dirty="0" smtClean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10% of routes available less than 95% of time </a:t>
            </a: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Less than 35% of routes available 99.99% of the time </a:t>
            </a:r>
          </a:p>
          <a:p>
            <a:pPr marL="1589088" lvl="4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Labovitz </a:t>
            </a:r>
            <a:r>
              <a:rPr lang="en-US" i="1" dirty="0">
                <a:latin typeface="Arial" charset="0"/>
                <a:cs typeface="Arial" charset="0"/>
              </a:rPr>
              <a:t>et al. </a:t>
            </a:r>
            <a:r>
              <a:rPr lang="en-US" sz="2400" i="1" dirty="0" smtClean="0">
                <a:latin typeface="Arial" charset="0"/>
                <a:cs typeface="Arial" charset="0"/>
              </a:rPr>
              <a:t>SIGCOMM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cs typeface="Arial" charset="0"/>
              </a:rPr>
              <a:t>2000</a:t>
            </a:r>
            <a:endParaRPr lang="en-US" i="1" dirty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40% of path outages take 30+ minutes to repair </a:t>
            </a:r>
          </a:p>
          <a:p>
            <a:pPr marL="1589088" lvl="4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But most popular paths are very stable</a:t>
            </a:r>
          </a:p>
          <a:p>
            <a:pPr marL="1271588" lvl="3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i="1" dirty="0" smtClean="0">
                <a:latin typeface="Arial" charset="0"/>
                <a:cs typeface="Arial" charset="0"/>
              </a:rPr>
              <a:t>Internet better if stability were a policy attribute</a:t>
            </a:r>
            <a:endParaRPr lang="en-US" i="1" dirty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marL="682625"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9725" lvl="1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8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Route Recalculation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more paths need to be recomputed in BGP</a:t>
            </a:r>
          </a:p>
          <a:p>
            <a:pPr lvl="1"/>
            <a:r>
              <a:rPr lang="en-US" dirty="0" smtClean="0"/>
              <a:t>Compared to DV</a:t>
            </a:r>
          </a:p>
          <a:p>
            <a:pPr lvl="1"/>
            <a:endParaRPr lang="en-US" dirty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This is part of BGP’s slowness to respond</a:t>
            </a:r>
          </a:p>
          <a:p>
            <a:pPr lvl="1"/>
            <a:r>
              <a:rPr lang="en-US" dirty="0" smtClean="0"/>
              <a:t>Large routing table updates</a:t>
            </a:r>
          </a:p>
          <a:p>
            <a:pPr lvl="1"/>
            <a:r>
              <a:rPr lang="en-US" dirty="0" smtClean="0"/>
              <a:t>Need to suppress rapid changes</a:t>
            </a:r>
          </a:p>
          <a:p>
            <a:pPr lvl="1"/>
            <a:r>
              <a:rPr lang="en-US" dirty="0" smtClean="0"/>
              <a:t>Path exploration (updates every time a new path is tested, not just when the distance changes)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02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(5) BGP Misconfigurations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2"/>
            <a:ext cx="8610600" cy="4910137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protocol is both bloated and underspecified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lots of attributes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lots of leeway in how to set and interpret attributes</a:t>
            </a:r>
            <a:endParaRPr lang="en-US" i="1" dirty="0" smtClean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necessary to allow autonomy, diverse policies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but also gives operators plenty of rope</a:t>
            </a: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Much of this configuration is manual and </a:t>
            </a:r>
            <a:r>
              <a:rPr lang="en-US" i="1" dirty="0" smtClean="0">
                <a:latin typeface="Arial" charset="0"/>
                <a:cs typeface="Arial" charset="0"/>
              </a:rPr>
              <a:t>ad hoc</a:t>
            </a:r>
          </a:p>
          <a:p>
            <a:pPr>
              <a:lnSpc>
                <a:spcPct val="90000"/>
              </a:lnSpc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And the core abstraction is fundamentally flawed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disjoint per-router configuration to effect AS-wide policy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now strong industry interest in changing this! [later: SDN]</a:t>
            </a:r>
            <a:endParaRPr lang="en-US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9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 World of Policies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ISPs are now “eyeball” and/or “content” ISPs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Less focus on “transit”, more on nature of customers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No systematic policy practices yet</a:t>
            </a:r>
          </a:p>
          <a:p>
            <a:pPr lvl="1"/>
            <a:r>
              <a:rPr lang="en-US" dirty="0" smtClean="0"/>
              <a:t>Details of peering arrangements are private</a:t>
            </a:r>
          </a:p>
          <a:p>
            <a:pPr lvl="5"/>
            <a:endParaRPr lang="en-US" dirty="0"/>
          </a:p>
          <a:p>
            <a:r>
              <a:rPr lang="en-US" dirty="0" smtClean="0"/>
              <a:t>And interconnection points (IXPs) are replacing many pairwise peering arrangements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6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BGP: How did we get here?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was designed for a different time 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commercial ISPs and their needs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address aggregation 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multi-homing  </a:t>
            </a:r>
          </a:p>
          <a:p>
            <a:pPr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We don’t get a second chance: `clean slate’ designs virtually impossible to deploy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cs typeface="Arial" charset="0"/>
              </a:rPr>
              <a:t>Thought experiment: how would you design a policy-driven interdomain routing solution?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3276600"/>
            <a:ext cx="6605588" cy="2590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1989 : BGP-1 [RFC 1105]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Arial Black" charset="0"/>
              </a:rPr>
              <a:t>Replacement for EGP (1984, RFC 904)</a:t>
            </a:r>
            <a:r>
              <a:rPr lang="en-US" sz="1800" b="0" dirty="0">
                <a:latin typeface="Arial Black" charset="0"/>
              </a:rPr>
              <a:t>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1990 : BGP-2 [RFC 1163]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1991 : BGP-3 [RFC 1267]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1995 : BGP-4 [RFC 1771] 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Arial Black" charset="0"/>
              </a:rPr>
              <a:t>Support for Classless Interdomain Routing (CIDR)</a:t>
            </a:r>
            <a:r>
              <a:rPr lang="en-US" sz="1600" b="0" dirty="0">
                <a:solidFill>
                  <a:schemeClr val="bg1"/>
                </a:solidFill>
                <a:latin typeface="Arial Black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u="sng" dirty="0" smtClean="0"/>
              <a:t>Export</a:t>
            </a:r>
            <a:r>
              <a:rPr lang="en-US" dirty="0" smtClean="0"/>
              <a:t>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19528"/>
              </p:ext>
            </p:extLst>
          </p:nvPr>
        </p:nvGraphicFramePr>
        <p:xfrm>
          <a:off x="1371600" y="1295400"/>
          <a:ext cx="6019800" cy="35959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09900"/>
                <a:gridCol w="3009900"/>
              </a:tblGrid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(providers, peers, other customers)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51054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+mn-lt"/>
              </a:rPr>
              <a:t>Exported routes do one of two things: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0" dirty="0" smtClean="0">
                <a:latin typeface="+mn-lt"/>
              </a:rPr>
              <a:t>Tell customers how to reach other destinations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0" dirty="0" smtClean="0">
                <a:latin typeface="+mn-lt"/>
              </a:rPr>
              <a:t>Tell others how to reach customers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Customer-Provider-Peering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Peering </a:t>
            </a:r>
            <a:r>
              <a:rPr lang="en-US" dirty="0"/>
              <a:t>relationships can be </a:t>
            </a:r>
            <a:r>
              <a:rPr lang="en-US" dirty="0" smtClean="0"/>
              <a:t>cyclic</a:t>
            </a:r>
          </a:p>
          <a:p>
            <a:pPr lvl="1"/>
            <a:r>
              <a:rPr lang="en-US" dirty="0" smtClean="0"/>
              <a:t>The peer of my peer can also be my peer</a:t>
            </a:r>
          </a:p>
          <a:p>
            <a:pPr lvl="3"/>
            <a:endParaRPr lang="en-US" dirty="0"/>
          </a:p>
          <a:p>
            <a:r>
              <a:rPr lang="en-US" b="1" dirty="0" smtClean="0"/>
              <a:t>But we always assume </a:t>
            </a:r>
            <a:r>
              <a:rPr lang="en-US" dirty="0" smtClean="0"/>
              <a:t>that the graph of customer-provider relationships is acyclic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You </a:t>
            </a:r>
            <a:r>
              <a:rPr lang="en-US" b="1" dirty="0" smtClean="0"/>
              <a:t>cannot</a:t>
            </a:r>
            <a:r>
              <a:rPr lang="en-US" dirty="0" smtClean="0"/>
              <a:t> find a sequence of domains A</a:t>
            </a:r>
            <a:r>
              <a:rPr lang="en-US" baseline="-25000" dirty="0" smtClean="0"/>
              <a:t>i</a:t>
            </a:r>
            <a:r>
              <a:rPr lang="en-US" dirty="0" smtClean="0"/>
              <a:t> where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=A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i+1</a:t>
            </a:r>
            <a:r>
              <a:rPr lang="en-US" dirty="0" smtClean="0"/>
              <a:t> is provider of A</a:t>
            </a:r>
            <a:r>
              <a:rPr lang="en-US" baseline="-25000" dirty="0" smtClean="0"/>
              <a:t>i </a:t>
            </a:r>
            <a:r>
              <a:rPr lang="en-US" dirty="0" smtClean="0"/>
              <a:t>for all I</a:t>
            </a:r>
          </a:p>
          <a:p>
            <a:pPr lvl="3"/>
            <a:endParaRPr lang="en-US" dirty="0"/>
          </a:p>
          <a:p>
            <a:r>
              <a:rPr lang="en-US" dirty="0" smtClean="0"/>
              <a:t>This means one can arrange providers in a hierarchy (e.g., tier 1, tier 2, tier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7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Gao-Rexford: Typical Policies/Acyclic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practices close to the Gao-Rexford model</a:t>
            </a:r>
          </a:p>
          <a:p>
            <a:endParaRPr lang="en-US" dirty="0"/>
          </a:p>
          <a:p>
            <a:r>
              <a:rPr lang="en-US" dirty="0" smtClean="0"/>
              <a:t>This is why </a:t>
            </a:r>
            <a:r>
              <a:rPr lang="en-US" dirty="0" err="1" smtClean="0"/>
              <a:t>interdomain</a:t>
            </a:r>
            <a:r>
              <a:rPr lang="en-US" dirty="0" smtClean="0"/>
              <a:t> routing works</a:t>
            </a:r>
          </a:p>
          <a:p>
            <a:endParaRPr lang="en-US" dirty="0"/>
          </a:p>
          <a:p>
            <a:r>
              <a:rPr lang="en-US" dirty="0" smtClean="0"/>
              <a:t>In its full generality, BGP has many problems</a:t>
            </a:r>
          </a:p>
          <a:p>
            <a:endParaRPr lang="en-US" dirty="0"/>
          </a:p>
          <a:p>
            <a:r>
              <a:rPr lang="en-US" dirty="0" smtClean="0"/>
              <a:t>But current business practices eliminate some...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70212</TotalTime>
  <Words>3037</Words>
  <Application>Microsoft Macintosh PowerPoint</Application>
  <PresentationFormat>On-screen Show (4:3)</PresentationFormat>
  <Paragraphs>785</Paragraphs>
  <Slides>67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81" baseType="lpstr">
      <vt:lpstr>American Typewriter</vt:lpstr>
      <vt:lpstr>Arial Black</vt:lpstr>
      <vt:lpstr>Calibri</vt:lpstr>
      <vt:lpstr>Courier New</vt:lpstr>
      <vt:lpstr>Helvetica</vt:lpstr>
      <vt:lpstr>ＭＳ Ｐゴシック</vt:lpstr>
      <vt:lpstr>Times New Roman</vt:lpstr>
      <vt:lpstr>Wingdings</vt:lpstr>
      <vt:lpstr>宋体</vt:lpstr>
      <vt:lpstr>Arial</vt:lpstr>
      <vt:lpstr>Network</vt:lpstr>
      <vt:lpstr>Photo Editor Photo</vt:lpstr>
      <vt:lpstr>Visio</vt:lpstr>
      <vt:lpstr>Document</vt:lpstr>
      <vt:lpstr>CS 168  Interdomain Routing (II)</vt:lpstr>
      <vt:lpstr>PowerPoint Presentation</vt:lpstr>
      <vt:lpstr>Agenda</vt:lpstr>
      <vt:lpstr>Policy imposed in how routes are selected and exported</vt:lpstr>
      <vt:lpstr>The Role of Selection and Export</vt:lpstr>
      <vt:lpstr>Typical Selection Policy</vt:lpstr>
      <vt:lpstr>Typical Export Policy</vt:lpstr>
      <vt:lpstr>Customer-Provider-Peering</vt:lpstr>
      <vt:lpstr>Gao-Rexford: Typical Policies/Acyclic</vt:lpstr>
      <vt:lpstr>Reasoning about Reachability</vt:lpstr>
      <vt:lpstr>Gao-Rexford Interesting Fact #1</vt:lpstr>
      <vt:lpstr>Gao-Rexford Interesting Fact #2</vt:lpstr>
      <vt:lpstr>   Routing Follows the Money!</vt:lpstr>
      <vt:lpstr>Who speaks BGP?</vt:lpstr>
      <vt:lpstr>Some Border Routers Don’t Need BGP</vt:lpstr>
      <vt:lpstr>What does “speak BGP” mean?</vt:lpstr>
      <vt:lpstr>BGP “sessions”</vt:lpstr>
      <vt:lpstr>BGP “sessions”</vt:lpstr>
      <vt:lpstr>eBGP, iBGP, IGP</vt:lpstr>
      <vt:lpstr>Putting the pieces together</vt:lpstr>
      <vt:lpstr>Short Summary</vt:lpstr>
      <vt:lpstr>In Reality….</vt:lpstr>
      <vt:lpstr>Any Questions?</vt:lpstr>
      <vt:lpstr>Border Gateway Protocol (BGP)</vt:lpstr>
      <vt:lpstr>Basic Messages in BGP</vt:lpstr>
      <vt:lpstr>Route Updates</vt:lpstr>
      <vt:lpstr>Route Attributes</vt:lpstr>
      <vt:lpstr>Attributes (1): ASPATH</vt:lpstr>
      <vt:lpstr>Attributes (2): LOCAL PREF</vt:lpstr>
      <vt:lpstr>Attributes (3) : MED</vt:lpstr>
      <vt:lpstr>Attributes (4): IGP cost</vt:lpstr>
      <vt:lpstr>IGP may conflict with MED</vt:lpstr>
      <vt:lpstr>Typical Selection Policy is Ordered</vt:lpstr>
      <vt:lpstr>Using Attributes</vt:lpstr>
      <vt:lpstr>BGP UPDATE Processing</vt:lpstr>
      <vt:lpstr>Border Gateway Protocol (BGP)</vt:lpstr>
      <vt:lpstr>Issues with BGP</vt:lpstr>
      <vt:lpstr>(1) Reachability</vt:lpstr>
      <vt:lpstr>Why Does the Internet Work?</vt:lpstr>
      <vt:lpstr>(2) Security</vt:lpstr>
      <vt:lpstr>(3) Convergence</vt:lpstr>
      <vt:lpstr>Example of Policy Oscillation</vt:lpstr>
      <vt:lpstr>Step-by-Step of Policy Oscillation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these policies violate G-R?</vt:lpstr>
      <vt:lpstr>Policy Oscillations (cont’d)</vt:lpstr>
      <vt:lpstr>Theoretical Results (in more detail)</vt:lpstr>
      <vt:lpstr>(4) Performance Nonissues</vt:lpstr>
      <vt:lpstr>Performance (example)</vt:lpstr>
      <vt:lpstr>Real Performance Issue: Slow convergence</vt:lpstr>
      <vt:lpstr>BGP Route Recalculation</vt:lpstr>
      <vt:lpstr> (5) BGP Misconfigurations</vt:lpstr>
      <vt:lpstr>(6) World of Policies Changing</vt:lpstr>
      <vt:lpstr>BGP: How did we get here?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894</cp:revision>
  <cp:lastPrinted>2017-11-08T17:43:12Z</cp:lastPrinted>
  <dcterms:created xsi:type="dcterms:W3CDTF">2015-08-26T13:04:16Z</dcterms:created>
  <dcterms:modified xsi:type="dcterms:W3CDTF">2017-11-15T00:59:06Z</dcterms:modified>
</cp:coreProperties>
</file>