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7"/>
  </p:notesMasterIdLst>
  <p:handoutMasterIdLst>
    <p:handoutMasterId r:id="rId88"/>
  </p:handoutMasterIdLst>
  <p:sldIdLst>
    <p:sldId id="1106" r:id="rId2"/>
    <p:sldId id="2004" r:id="rId3"/>
    <p:sldId id="2250" r:id="rId4"/>
    <p:sldId id="2251" r:id="rId5"/>
    <p:sldId id="2252" r:id="rId6"/>
    <p:sldId id="2253" r:id="rId7"/>
    <p:sldId id="2254" r:id="rId8"/>
    <p:sldId id="2255" r:id="rId9"/>
    <p:sldId id="2256" r:id="rId10"/>
    <p:sldId id="2257" r:id="rId11"/>
    <p:sldId id="2259" r:id="rId12"/>
    <p:sldId id="2260" r:id="rId13"/>
    <p:sldId id="2261" r:id="rId14"/>
    <p:sldId id="2262" r:id="rId15"/>
    <p:sldId id="2263" r:id="rId16"/>
    <p:sldId id="2264" r:id="rId17"/>
    <p:sldId id="2265" r:id="rId18"/>
    <p:sldId id="2266" r:id="rId19"/>
    <p:sldId id="2267" r:id="rId20"/>
    <p:sldId id="2268" r:id="rId21"/>
    <p:sldId id="2269" r:id="rId22"/>
    <p:sldId id="2271" r:id="rId23"/>
    <p:sldId id="2272" r:id="rId24"/>
    <p:sldId id="2273" r:id="rId25"/>
    <p:sldId id="2274" r:id="rId26"/>
    <p:sldId id="2336" r:id="rId27"/>
    <p:sldId id="2275" r:id="rId28"/>
    <p:sldId id="2276" r:id="rId29"/>
    <p:sldId id="2277" r:id="rId30"/>
    <p:sldId id="2278" r:id="rId31"/>
    <p:sldId id="2279" r:id="rId32"/>
    <p:sldId id="2280" r:id="rId33"/>
    <p:sldId id="2281" r:id="rId34"/>
    <p:sldId id="2282" r:id="rId35"/>
    <p:sldId id="2283" r:id="rId36"/>
    <p:sldId id="2284" r:id="rId37"/>
    <p:sldId id="2286" r:id="rId38"/>
    <p:sldId id="2287" r:id="rId39"/>
    <p:sldId id="2288" r:id="rId40"/>
    <p:sldId id="2289" r:id="rId41"/>
    <p:sldId id="2334" r:id="rId42"/>
    <p:sldId id="2290" r:id="rId43"/>
    <p:sldId id="2291" r:id="rId44"/>
    <p:sldId id="2292" r:id="rId45"/>
    <p:sldId id="2293" r:id="rId46"/>
    <p:sldId id="2294" r:id="rId47"/>
    <p:sldId id="2295" r:id="rId48"/>
    <p:sldId id="2296" r:id="rId49"/>
    <p:sldId id="2297" r:id="rId50"/>
    <p:sldId id="2298" r:id="rId51"/>
    <p:sldId id="2299" r:id="rId52"/>
    <p:sldId id="2340" r:id="rId53"/>
    <p:sldId id="2333" r:id="rId54"/>
    <p:sldId id="2300" r:id="rId55"/>
    <p:sldId id="2301" r:id="rId56"/>
    <p:sldId id="2302" r:id="rId57"/>
    <p:sldId id="2303" r:id="rId58"/>
    <p:sldId id="2304" r:id="rId59"/>
    <p:sldId id="2305" r:id="rId60"/>
    <p:sldId id="2306" r:id="rId61"/>
    <p:sldId id="2307" r:id="rId62"/>
    <p:sldId id="2308" r:id="rId63"/>
    <p:sldId id="2309" r:id="rId64"/>
    <p:sldId id="2310" r:id="rId65"/>
    <p:sldId id="2311" r:id="rId66"/>
    <p:sldId id="2312" r:id="rId67"/>
    <p:sldId id="2313" r:id="rId68"/>
    <p:sldId id="2314" r:id="rId69"/>
    <p:sldId id="2331" r:id="rId70"/>
    <p:sldId id="2338" r:id="rId71"/>
    <p:sldId id="2315" r:id="rId72"/>
    <p:sldId id="2316" r:id="rId73"/>
    <p:sldId id="2339" r:id="rId74"/>
    <p:sldId id="2317" r:id="rId75"/>
    <p:sldId id="2318" r:id="rId76"/>
    <p:sldId id="2319" r:id="rId77"/>
    <p:sldId id="2320" r:id="rId78"/>
    <p:sldId id="2321" r:id="rId79"/>
    <p:sldId id="2322" r:id="rId80"/>
    <p:sldId id="2323" r:id="rId81"/>
    <p:sldId id="2324" r:id="rId82"/>
    <p:sldId id="2325" r:id="rId83"/>
    <p:sldId id="2326" r:id="rId84"/>
    <p:sldId id="2328" r:id="rId85"/>
    <p:sldId id="2329" r:id="rId8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00"/>
    <a:srgbClr val="800080"/>
    <a:srgbClr val="66CCFF"/>
    <a:srgbClr val="FF9857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324"/>
    <p:restoredTop sz="76963"/>
  </p:normalViewPr>
  <p:slideViewPr>
    <p:cSldViewPr>
      <p:cViewPr>
        <p:scale>
          <a:sx n="76" d="100"/>
          <a:sy n="76" d="100"/>
        </p:scale>
        <p:origin x="312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02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53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1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5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4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0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0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8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1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17, 123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3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0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3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2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7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1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8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2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6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0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5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3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4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this in different order!!!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05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39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6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9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52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3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70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05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671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70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090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59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53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20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64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570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64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10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00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76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7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99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23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9718309" indent="-39239575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787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5746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3620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1493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317A56-7A70-DE42-AD8F-B8B28A4DF1A1}" type="slidenum">
              <a:rPr lang="en-US" sz="1300"/>
              <a:pPr/>
              <a:t>76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321548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9718309" indent="-39239575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787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5746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3620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1493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DB94BE-A369-1242-91D8-3AB40D3CBD3B}" type="slidenum">
              <a:rPr lang="en-US" sz="1300"/>
              <a:pPr/>
              <a:t>79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596185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9718309" indent="-39239575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787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5746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3620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1493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3E85FC-4C3E-C046-8E85-35B162AC57EC}" type="slidenum">
              <a:rPr lang="en-US" sz="1300"/>
              <a:pPr/>
              <a:t>82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189366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7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7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9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Software-Defined Networking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of SDN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widely </a:t>
            </a:r>
            <a:r>
              <a:rPr lang="en-US" dirty="0"/>
              <a:t>accepted as “</a:t>
            </a:r>
            <a:r>
              <a:rPr lang="en-US" b="1" dirty="0"/>
              <a:t>future of networking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Commercialized</a:t>
            </a:r>
            <a:r>
              <a:rPr lang="en-US" dirty="0"/>
              <a:t>, in production </a:t>
            </a:r>
            <a:r>
              <a:rPr lang="en-US" dirty="0" smtClean="0"/>
              <a:t>use, growing revenue</a:t>
            </a:r>
          </a:p>
          <a:p>
            <a:pPr lvl="2"/>
            <a:r>
              <a:rPr lang="en-US" dirty="0" smtClean="0"/>
              <a:t>E.g., controls Google’s networks, carriers adopting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insane level of SDN hype, and backlash…</a:t>
            </a:r>
          </a:p>
          <a:p>
            <a:pPr lvl="1"/>
            <a:r>
              <a:rPr lang="en-US" dirty="0" smtClean="0"/>
              <a:t>SDN doesn’t work miracles, merely makes things easier</a:t>
            </a:r>
          </a:p>
          <a:p>
            <a:pPr lvl="1"/>
            <a:r>
              <a:rPr lang="en-US" dirty="0" smtClean="0"/>
              <a:t>The fight isn’t over whether SDN will be adopted, but which version of SDN will be adopted….</a:t>
            </a:r>
          </a:p>
          <a:p>
            <a:pPr lvl="8"/>
            <a:endParaRPr lang="en-US" dirty="0"/>
          </a:p>
          <a:p>
            <a:r>
              <a:rPr lang="en-US" dirty="0" smtClean="0"/>
              <a:t>But the real question is: </a:t>
            </a:r>
            <a:r>
              <a:rPr lang="en-US" i="1" dirty="0" smtClean="0"/>
              <a:t>why the rapid adoption?</a:t>
            </a:r>
          </a:p>
          <a:p>
            <a:pPr lvl="1"/>
            <a:r>
              <a:rPr lang="en-US" dirty="0" smtClean="0"/>
              <a:t>2004: </a:t>
            </a:r>
            <a:r>
              <a:rPr lang="en-US" b="1" dirty="0" smtClean="0"/>
              <a:t>idea</a:t>
            </a:r>
            <a:r>
              <a:rPr lang="en-US" dirty="0" smtClean="0"/>
              <a:t>,   2008: </a:t>
            </a:r>
            <a:r>
              <a:rPr lang="en-US" b="1" dirty="0" smtClean="0"/>
              <a:t>design</a:t>
            </a:r>
            <a:r>
              <a:rPr lang="en-US" dirty="0" smtClean="0"/>
              <a:t>,   2011: industry </a:t>
            </a:r>
            <a:r>
              <a:rPr lang="en-US" b="1" dirty="0" smtClean="0"/>
              <a:t>frenzy</a:t>
            </a:r>
          </a:p>
          <a:p>
            <a:pPr lvl="1"/>
            <a:r>
              <a:rPr lang="en-US" i="1" dirty="0" smtClean="0"/>
              <a:t>Many better research ideas have gone nowhere!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#2: </a:t>
            </a:r>
            <a:r>
              <a:rPr lang="en-US" dirty="0"/>
              <a:t>The </a:t>
            </a:r>
            <a:r>
              <a:rPr lang="en-US" dirty="0" smtClean="0"/>
              <a:t>Field of Networking…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esearch built </a:t>
            </a:r>
            <a:r>
              <a:rPr lang="en-US" dirty="0"/>
              <a:t>a great </a:t>
            </a:r>
            <a:r>
              <a:rPr lang="en-US" dirty="0" smtClean="0"/>
              <a:t>artifact: Internet</a:t>
            </a:r>
            <a:endParaRPr lang="en-US" dirty="0"/>
          </a:p>
          <a:p>
            <a:pPr lvl="1"/>
            <a:r>
              <a:rPr lang="en-US" dirty="0"/>
              <a:t>Mostly unrelated to academic research which came </a:t>
            </a:r>
            <a:r>
              <a:rPr lang="en-US" dirty="0" smtClean="0"/>
              <a:t>later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CS networking now largely the study of the Internet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Also interesting research in wireless, optical</a:t>
            </a:r>
          </a:p>
          <a:p>
            <a:pPr lvl="1"/>
            <a:r>
              <a:rPr lang="en-US" dirty="0" smtClean="0"/>
              <a:t>Much of it is EE research into underlying technologies</a:t>
            </a:r>
          </a:p>
          <a:p>
            <a:pPr lvl="1"/>
            <a:r>
              <a:rPr lang="en-US" dirty="0" smtClean="0"/>
              <a:t>Some wireless research (such at </a:t>
            </a:r>
            <a:r>
              <a:rPr lang="en-US" dirty="0" err="1" smtClean="0"/>
              <a:t>Katabi</a:t>
            </a:r>
            <a:r>
              <a:rPr lang="en-US" dirty="0" smtClean="0"/>
              <a:t> at MIT) broader</a:t>
            </a:r>
          </a:p>
          <a:p>
            <a:pPr marL="2744787" lvl="7" indent="0">
              <a:buNone/>
            </a:pPr>
            <a:endParaRPr lang="en-US" dirty="0"/>
          </a:p>
          <a:p>
            <a:r>
              <a:rPr lang="en-US" dirty="0" smtClean="0"/>
              <a:t>But we failed to create an academic discipline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00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Artifact, Not a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fields in “systems”</a:t>
            </a:r>
            <a:r>
              <a:rPr lang="en-US" dirty="0" smtClean="0"/>
              <a:t>: OS, DB, etc.</a:t>
            </a:r>
            <a:endParaRPr lang="en-US" dirty="0"/>
          </a:p>
          <a:p>
            <a:pPr lvl="1"/>
            <a:r>
              <a:rPr lang="en-US" dirty="0"/>
              <a:t>Teach basic principles</a:t>
            </a:r>
          </a:p>
          <a:p>
            <a:pPr lvl="1"/>
            <a:r>
              <a:rPr lang="en-US" dirty="0"/>
              <a:t>Are easily managed</a:t>
            </a:r>
          </a:p>
          <a:p>
            <a:pPr lvl="1"/>
            <a:r>
              <a:rPr lang="en-US" dirty="0"/>
              <a:t>Continue to evolve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Networking:</a:t>
            </a:r>
          </a:p>
          <a:p>
            <a:pPr lvl="1"/>
            <a:r>
              <a:rPr lang="en-US" dirty="0"/>
              <a:t>Teach big bag of </a:t>
            </a:r>
            <a:r>
              <a:rPr lang="en-US" dirty="0" smtClean="0"/>
              <a:t>protocols</a:t>
            </a:r>
            <a:endParaRPr lang="en-US" dirty="0"/>
          </a:p>
          <a:p>
            <a:pPr lvl="1"/>
            <a:r>
              <a:rPr lang="en-US" dirty="0" smtClean="0"/>
              <a:t>Notoriously </a:t>
            </a:r>
            <a:r>
              <a:rPr lang="en-US" dirty="0"/>
              <a:t>difficult to manage</a:t>
            </a:r>
          </a:p>
          <a:p>
            <a:pPr lvl="1"/>
            <a:r>
              <a:rPr lang="en-US" dirty="0"/>
              <a:t>Evolves very </a:t>
            </a:r>
            <a:r>
              <a:rPr lang="en-US" dirty="0" smtClean="0"/>
              <a:t>slowly</a:t>
            </a:r>
          </a:p>
          <a:p>
            <a:pPr lvl="1"/>
            <a:endParaRPr lang="en-US" dirty="0"/>
          </a:p>
          <a:p>
            <a:r>
              <a:rPr lang="en-US" b="1" i="1" dirty="0"/>
              <a:t>N</a:t>
            </a:r>
            <a:r>
              <a:rPr lang="en-US" b="1" i="1" dirty="0" smtClean="0"/>
              <a:t>etworks are much more primitive and less understood than other computer systems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07158-3B47-5C4A-A629-85941308565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left with two key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Why the rapid adoption of SDN?</a:t>
            </a:r>
          </a:p>
          <a:p>
            <a:pPr lvl="1"/>
            <a:r>
              <a:rPr lang="en-US" dirty="0" smtClean="0"/>
              <a:t>What problem is it solving?</a:t>
            </a:r>
          </a:p>
          <a:p>
            <a:pPr lvl="1"/>
            <a:endParaRPr lang="en-US" dirty="0"/>
          </a:p>
          <a:p>
            <a:r>
              <a:rPr lang="en-US" i="1" dirty="0" smtClean="0"/>
              <a:t>Why is networking behind other fields in CS?</a:t>
            </a:r>
          </a:p>
          <a:p>
            <a:pPr lvl="1"/>
            <a:r>
              <a:rPr lang="en-US" dirty="0" smtClean="0"/>
              <a:t>What is missing in the field?</a:t>
            </a:r>
          </a:p>
          <a:p>
            <a:pPr lvl="1"/>
            <a:endParaRPr lang="en-US" dirty="0"/>
          </a:p>
          <a:p>
            <a:r>
              <a:rPr lang="en-US" dirty="0" smtClean="0"/>
              <a:t>The answers are related, but will unfold </a:t>
            </a:r>
            <a:r>
              <a:rPr lang="en-US" dirty="0" smtClean="0"/>
              <a:t>slowly</a:t>
            </a:r>
          </a:p>
          <a:p>
            <a:pPr lvl="1"/>
            <a:r>
              <a:rPr lang="en-US" dirty="0" smtClean="0"/>
              <a:t>Starting with a discussion of Network Management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07158-3B47-5C4A-A629-85941308565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Network Management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2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two “planes” of networking</a:t>
            </a:r>
          </a:p>
          <a:p>
            <a:pPr lvl="6"/>
            <a:endParaRPr lang="en-US" dirty="0"/>
          </a:p>
          <a:p>
            <a:r>
              <a:rPr lang="en-US" b="1" dirty="0" smtClean="0"/>
              <a:t>Data plane</a:t>
            </a:r>
            <a:r>
              <a:rPr lang="en-US" dirty="0" smtClean="0"/>
              <a:t>: forwarding packets</a:t>
            </a:r>
          </a:p>
          <a:p>
            <a:pPr lvl="1"/>
            <a:r>
              <a:rPr lang="en-US" dirty="0" smtClean="0"/>
              <a:t>Based on local forwarding state</a:t>
            </a:r>
          </a:p>
          <a:p>
            <a:pPr lvl="5"/>
            <a:endParaRPr lang="en-US" dirty="0"/>
          </a:p>
          <a:p>
            <a:r>
              <a:rPr lang="en-US" b="1" dirty="0" smtClean="0"/>
              <a:t>Control plane</a:t>
            </a:r>
            <a:r>
              <a:rPr lang="en-US" dirty="0" smtClean="0"/>
              <a:t>: computing that forwarding state</a:t>
            </a:r>
          </a:p>
          <a:p>
            <a:pPr lvl="1"/>
            <a:r>
              <a:rPr lang="en-US" dirty="0" smtClean="0"/>
              <a:t>Involves coordination with rest of system</a:t>
            </a:r>
          </a:p>
          <a:p>
            <a:pPr lvl="1"/>
            <a:endParaRPr lang="en-US" dirty="0"/>
          </a:p>
          <a:p>
            <a:r>
              <a:rPr lang="en-US" dirty="0" smtClean="0"/>
              <a:t>Broad definition of “network management”:</a:t>
            </a:r>
          </a:p>
          <a:p>
            <a:pPr lvl="1"/>
            <a:r>
              <a:rPr lang="en-US" b="1" i="1" dirty="0"/>
              <a:t>E</a:t>
            </a:r>
            <a:r>
              <a:rPr lang="en-US" b="1" i="1" dirty="0" smtClean="0"/>
              <a:t>verything having to do with the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9993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connectivity</a:t>
            </a:r>
            <a:r>
              <a:rPr lang="en-US" dirty="0" smtClean="0"/>
              <a:t>: route packets to destination</a:t>
            </a:r>
          </a:p>
          <a:p>
            <a:pPr lvl="1"/>
            <a:r>
              <a:rPr lang="en-US" dirty="0" smtClean="0"/>
              <a:t>Local state computed by routing protocols</a:t>
            </a:r>
          </a:p>
          <a:p>
            <a:pPr lvl="1"/>
            <a:r>
              <a:rPr lang="en-US" dirty="0" smtClean="0"/>
              <a:t>Globally (</a:t>
            </a:r>
            <a:r>
              <a:rPr lang="en-US" dirty="0" err="1" smtClean="0"/>
              <a:t>intradomain</a:t>
            </a:r>
            <a:r>
              <a:rPr lang="en-US" dirty="0" smtClean="0"/>
              <a:t>) distributed algorithms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Interdomain</a:t>
            </a:r>
            <a:r>
              <a:rPr lang="en-US" b="1" dirty="0" smtClean="0"/>
              <a:t> policy</a:t>
            </a:r>
            <a:r>
              <a:rPr lang="en-US" dirty="0" smtClean="0"/>
              <a:t>: find policy-compliant paths</a:t>
            </a:r>
          </a:p>
          <a:p>
            <a:pPr lvl="1"/>
            <a:r>
              <a:rPr lang="en-US" dirty="0" smtClean="0"/>
              <a:t>Done by globally (</a:t>
            </a:r>
            <a:r>
              <a:rPr lang="en-US" dirty="0" err="1" smtClean="0"/>
              <a:t>interdomain</a:t>
            </a:r>
            <a:r>
              <a:rPr lang="en-US" dirty="0" smtClean="0"/>
              <a:t>) distributed BGP</a:t>
            </a:r>
          </a:p>
          <a:p>
            <a:pPr lvl="1"/>
            <a:endParaRPr lang="en-US" dirty="0"/>
          </a:p>
          <a:p>
            <a:r>
              <a:rPr lang="en-US" dirty="0" smtClean="0"/>
              <a:t>For long time, these were the only relevant goals!</a:t>
            </a:r>
          </a:p>
          <a:p>
            <a:pPr lvl="1"/>
            <a:r>
              <a:rPr lang="en-US" i="1" dirty="0" smtClean="0"/>
              <a:t>What other goals are there in running a </a:t>
            </a:r>
            <a:r>
              <a:rPr lang="en-US" i="1" dirty="0" smtClean="0"/>
              <a:t>network, now?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991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L2 </a:t>
            </a:r>
            <a:r>
              <a:rPr lang="en-US" dirty="0" err="1" smtClean="0"/>
              <a:t>bcast</a:t>
            </a:r>
            <a:r>
              <a:rPr lang="en-US" dirty="0" smtClean="0"/>
              <a:t> protocols often used for discovery</a:t>
            </a:r>
          </a:p>
          <a:p>
            <a:pPr lvl="1"/>
            <a:r>
              <a:rPr lang="en-US" dirty="0" smtClean="0"/>
              <a:t>Useful, </a:t>
            </a:r>
            <a:r>
              <a:rPr lang="en-US" dirty="0" err="1" smtClean="0"/>
              <a:t>unscalable</a:t>
            </a:r>
            <a:r>
              <a:rPr lang="en-US" dirty="0" smtClean="0"/>
              <a:t>, invasive</a:t>
            </a:r>
          </a:p>
          <a:p>
            <a:pPr lvl="8"/>
            <a:endParaRPr lang="en-US" dirty="0"/>
          </a:p>
          <a:p>
            <a:r>
              <a:rPr lang="en-US" dirty="0" smtClean="0"/>
              <a:t>Want multiple logical LANs on a physical network</a:t>
            </a:r>
          </a:p>
          <a:p>
            <a:pPr lvl="1"/>
            <a:r>
              <a:rPr lang="en-US" dirty="0" smtClean="0"/>
              <a:t>Retain usefulness, cope with scaling, provide isolation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VLANs (virtual LANs) tags in L2 </a:t>
            </a:r>
            <a:r>
              <a:rPr lang="en-US" dirty="0" smtClean="0"/>
              <a:t>headers</a:t>
            </a:r>
            <a:endParaRPr lang="en-US" dirty="0"/>
          </a:p>
          <a:p>
            <a:pPr lvl="1"/>
            <a:r>
              <a:rPr lang="en-US" dirty="0"/>
              <a:t>Controls where broadcast packets </a:t>
            </a:r>
            <a:r>
              <a:rPr lang="en-US" dirty="0" smtClean="0"/>
              <a:t>go</a:t>
            </a:r>
            <a:endParaRPr lang="en-US" dirty="0"/>
          </a:p>
          <a:p>
            <a:pPr lvl="1"/>
            <a:r>
              <a:rPr lang="en-US" dirty="0"/>
              <a:t>Gives support for logical L2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Routers connect these logical L2 networks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No universal method for setting VLAN state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2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want to limit access to various hosts</a:t>
            </a:r>
          </a:p>
          <a:p>
            <a:pPr lvl="1"/>
            <a:r>
              <a:rPr lang="en-US" dirty="0" smtClean="0"/>
              <a:t>“Don’t let laptops access backend database machines”</a:t>
            </a:r>
          </a:p>
          <a:p>
            <a:pPr lvl="1"/>
            <a:endParaRPr lang="en-US" dirty="0"/>
          </a:p>
          <a:p>
            <a:r>
              <a:rPr lang="en-US" dirty="0" smtClean="0"/>
              <a:t>This can be imposed by routers using ACLs</a:t>
            </a:r>
          </a:p>
          <a:p>
            <a:pPr lvl="1"/>
            <a:r>
              <a:rPr lang="en-US" dirty="0" smtClean="0"/>
              <a:t>ACL: Access Control </a:t>
            </a:r>
            <a:r>
              <a:rPr lang="en-US" dirty="0"/>
              <a:t>L</a:t>
            </a:r>
            <a:r>
              <a:rPr lang="en-US" dirty="0" smtClean="0"/>
              <a:t>ist</a:t>
            </a:r>
          </a:p>
          <a:p>
            <a:pPr lvl="1"/>
            <a:endParaRPr lang="en-US" dirty="0"/>
          </a:p>
          <a:p>
            <a:r>
              <a:rPr lang="en-US" dirty="0" smtClean="0"/>
              <a:t>Example entry in ACL: &lt;header template; drop&gt;</a:t>
            </a:r>
          </a:p>
          <a:p>
            <a:pPr lvl="1"/>
            <a:r>
              <a:rPr lang="en-US" dirty="0" smtClean="0"/>
              <a:t>If not port 80, drop</a:t>
            </a:r>
          </a:p>
          <a:p>
            <a:pPr lvl="1"/>
            <a:r>
              <a:rPr lang="en-US" dirty="0" smtClean="0"/>
              <a:t>If source address = X, </a:t>
            </a:r>
            <a:r>
              <a:rPr lang="en-US" dirty="0" smtClean="0"/>
              <a:t>drop</a:t>
            </a:r>
          </a:p>
          <a:p>
            <a:pPr lvl="1"/>
            <a:endParaRPr lang="en-US" dirty="0"/>
          </a:p>
          <a:p>
            <a:r>
              <a:rPr lang="en-US" dirty="0" smtClean="0"/>
              <a:t>These are typically configured manually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3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avoid persistent overloads on links</a:t>
            </a:r>
          </a:p>
          <a:p>
            <a:pPr lvl="7"/>
            <a:endParaRPr lang="en-US" dirty="0"/>
          </a:p>
          <a:p>
            <a:r>
              <a:rPr lang="en-US" dirty="0" smtClean="0"/>
              <a:t>Choose routes to spread traffic load across links</a:t>
            </a:r>
          </a:p>
          <a:p>
            <a:pPr lvl="7"/>
            <a:endParaRPr lang="en-US" dirty="0"/>
          </a:p>
          <a:p>
            <a:r>
              <a:rPr lang="en-US" dirty="0" smtClean="0"/>
              <a:t>Two main methods:</a:t>
            </a:r>
          </a:p>
          <a:p>
            <a:pPr lvl="1"/>
            <a:r>
              <a:rPr lang="en-US" dirty="0" smtClean="0"/>
              <a:t>Setting up MPLS tunnels </a:t>
            </a:r>
            <a:r>
              <a:rPr lang="en-US" i="1" dirty="0" smtClean="0"/>
              <a:t>(MPLS is layer 2.5)</a:t>
            </a:r>
          </a:p>
          <a:p>
            <a:pPr lvl="1"/>
            <a:r>
              <a:rPr lang="en-US" dirty="0" smtClean="0"/>
              <a:t>Adjusting weights in OSPF</a:t>
            </a:r>
          </a:p>
          <a:p>
            <a:pPr lvl="6"/>
            <a:endParaRPr lang="en-US" dirty="0"/>
          </a:p>
          <a:p>
            <a:r>
              <a:rPr lang="en-US" dirty="0" smtClean="0"/>
              <a:t>Often done with centralized computation</a:t>
            </a:r>
          </a:p>
          <a:p>
            <a:pPr lvl="1"/>
            <a:r>
              <a:rPr lang="en-US" dirty="0" smtClean="0"/>
              <a:t>Take snapshot of topology and load</a:t>
            </a:r>
          </a:p>
          <a:p>
            <a:pPr lvl="1"/>
            <a:r>
              <a:rPr lang="en-US" dirty="0" smtClean="0"/>
              <a:t>Compute appropriate MPLS/OSPF state</a:t>
            </a:r>
          </a:p>
          <a:p>
            <a:pPr lvl="1"/>
            <a:r>
              <a:rPr lang="en-US" dirty="0" smtClean="0"/>
              <a:t>Send to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4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</a:t>
            </a:r>
            <a:r>
              <a:rPr lang="en-US" dirty="0"/>
              <a:t>management has many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these goals is job of the control plane…</a:t>
            </a:r>
          </a:p>
          <a:p>
            <a:pPr lvl="3"/>
            <a:endParaRPr lang="en-US" dirty="0"/>
          </a:p>
          <a:p>
            <a:r>
              <a:rPr lang="en-US" dirty="0" smtClean="0"/>
              <a:t>…which currently involves many mechanisms</a:t>
            </a:r>
          </a:p>
          <a:p>
            <a:endParaRPr lang="en-US" dirty="0"/>
          </a:p>
          <a:p>
            <a:r>
              <a:rPr lang="en-US" b="1" dirty="0"/>
              <a:t>Globally distributed:</a:t>
            </a:r>
            <a:r>
              <a:rPr lang="en-US" dirty="0"/>
              <a:t> routing algorithms</a:t>
            </a:r>
          </a:p>
          <a:p>
            <a:pPr lvl="7"/>
            <a:endParaRPr lang="en-US" dirty="0"/>
          </a:p>
          <a:p>
            <a:r>
              <a:rPr lang="en-US" b="1" dirty="0"/>
              <a:t>Manual/scripted configuration:</a:t>
            </a:r>
            <a:r>
              <a:rPr lang="en-US" dirty="0"/>
              <a:t> ACLs, VLANs</a:t>
            </a:r>
          </a:p>
          <a:p>
            <a:pPr lvl="6"/>
            <a:endParaRPr lang="en-US" dirty="0"/>
          </a:p>
          <a:p>
            <a:r>
              <a:rPr lang="en-US" b="1" dirty="0"/>
              <a:t>Centralized computation:</a:t>
            </a:r>
            <a:r>
              <a:rPr lang="en-US" dirty="0"/>
              <a:t> Traffic engineering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0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control plane mechanisms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Each designed from scratch for their intended goal</a:t>
            </a:r>
          </a:p>
          <a:p>
            <a:pPr lvl="6"/>
            <a:endParaRPr lang="en-US" dirty="0"/>
          </a:p>
          <a:p>
            <a:r>
              <a:rPr lang="en-US" dirty="0" smtClean="0"/>
              <a:t>Encompassing a wide variety of implementations</a:t>
            </a:r>
          </a:p>
          <a:p>
            <a:pPr lvl="1"/>
            <a:r>
              <a:rPr lang="en-US" dirty="0" smtClean="0"/>
              <a:t>Distributed, manual, centralized,…</a:t>
            </a:r>
          </a:p>
          <a:p>
            <a:pPr lvl="1"/>
            <a:endParaRPr lang="en-US" dirty="0"/>
          </a:p>
          <a:p>
            <a:r>
              <a:rPr lang="en-US" dirty="0" smtClean="0"/>
              <a:t>And none of them particularly well designed</a:t>
            </a:r>
          </a:p>
          <a:p>
            <a:pPr lvl="7"/>
            <a:endParaRPr lang="en-US" dirty="0"/>
          </a:p>
          <a:p>
            <a:r>
              <a:rPr lang="en-US" b="1" dirty="0" smtClean="0"/>
              <a:t>Network control plane is a complicated mess!</a:t>
            </a:r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We Managed To Survive?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Net</a:t>
            </a:r>
            <a:r>
              <a:rPr lang="en-US" dirty="0"/>
              <a:t>. admins miraculously master this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Understand all aspects of networks</a:t>
            </a:r>
          </a:p>
          <a:p>
            <a:pPr lvl="1"/>
            <a:r>
              <a:rPr lang="en-US" dirty="0" smtClean="0"/>
              <a:t>Must keep myriad details in mind</a:t>
            </a:r>
            <a:endParaRPr lang="en-US" dirty="0"/>
          </a:p>
          <a:p>
            <a:pPr lvl="4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ability to master complexity is both a blessing</a:t>
            </a:r>
          </a:p>
          <a:p>
            <a:pPr lvl="1"/>
            <a:r>
              <a:rPr lang="en-US" b="1" dirty="0"/>
              <a:t>…and a curse!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1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Story About Complexity...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  <a:p>
            <a:r>
              <a:rPr lang="en-US" dirty="0"/>
              <a:t>~1985: Don Norman visits Xerox PARC </a:t>
            </a:r>
          </a:p>
          <a:p>
            <a:pPr lvl="1"/>
            <a:r>
              <a:rPr lang="en-US" dirty="0"/>
              <a:t>Talks about user interfaces and stick </a:t>
            </a:r>
            <a:r>
              <a:rPr lang="en-US" dirty="0" smtClean="0"/>
              <a:t>shifts</a:t>
            </a:r>
          </a:p>
          <a:p>
            <a:pPr lvl="1"/>
            <a:r>
              <a:rPr lang="en-US" dirty="0" smtClean="0"/>
              <a:t>Do you even know what a stick shift is?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Photo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6296" r="42222" b="66482"/>
          <a:stretch/>
        </p:blipFill>
        <p:spPr>
          <a:xfrm>
            <a:off x="3378200" y="3289300"/>
            <a:ext cx="199675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His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b="1" dirty="0"/>
              <a:t>master complexity </a:t>
            </a:r>
            <a:r>
              <a:rPr lang="en-US" dirty="0" smtClean="0"/>
              <a:t>is valuable</a:t>
            </a:r>
          </a:p>
          <a:p>
            <a:pPr lvl="1"/>
            <a:r>
              <a:rPr lang="en-US" dirty="0" smtClean="0"/>
              <a:t>But not </a:t>
            </a:r>
            <a:r>
              <a:rPr lang="en-US" dirty="0"/>
              <a:t>the same as the ability to </a:t>
            </a:r>
            <a:r>
              <a:rPr lang="en-US" b="1" dirty="0"/>
              <a:t>extract </a:t>
            </a:r>
            <a:r>
              <a:rPr lang="en-US" b="1" dirty="0" smtClean="0"/>
              <a:t>simplicity</a:t>
            </a:r>
            <a:endParaRPr lang="en-US" b="1" dirty="0"/>
          </a:p>
          <a:p>
            <a:pPr lvl="5"/>
            <a:endParaRPr lang="en-US" b="1" dirty="0"/>
          </a:p>
          <a:p>
            <a:r>
              <a:rPr lang="en-US" dirty="0" smtClean="0"/>
              <a:t>Each has its role: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first getting </a:t>
            </a:r>
            <a:r>
              <a:rPr lang="en-US" dirty="0" smtClean="0"/>
              <a:t>systems </a:t>
            </a:r>
            <a:r>
              <a:rPr lang="en-US" dirty="0"/>
              <a:t>to </a:t>
            </a:r>
            <a:r>
              <a:rPr lang="en-US" dirty="0" smtClean="0"/>
              <a:t>work, </a:t>
            </a:r>
            <a:r>
              <a:rPr lang="en-US" i="1" dirty="0" smtClean="0"/>
              <a:t>master complexity</a:t>
            </a:r>
          </a:p>
          <a:p>
            <a:pPr lvl="2"/>
            <a:r>
              <a:rPr lang="en-US" b="1" i="1" dirty="0" smtClean="0"/>
              <a:t>Stick shifts!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making system easy to </a:t>
            </a:r>
            <a:r>
              <a:rPr lang="en-US" dirty="0" smtClean="0"/>
              <a:t>use, </a:t>
            </a:r>
            <a:r>
              <a:rPr lang="en-US" i="1" dirty="0" smtClean="0"/>
              <a:t>extract simplicity</a:t>
            </a:r>
          </a:p>
          <a:p>
            <a:pPr lvl="2"/>
            <a:r>
              <a:rPr lang="en-US" b="1" i="1" dirty="0" smtClean="0"/>
              <a:t>Automatic transmissions!</a:t>
            </a:r>
          </a:p>
          <a:p>
            <a:pPr lvl="6"/>
            <a:endParaRPr lang="en-US" dirty="0"/>
          </a:p>
          <a:p>
            <a:r>
              <a:rPr lang="en-US" dirty="0" smtClean="0"/>
              <a:t>You will never succeed in extracting simplicity</a:t>
            </a:r>
          </a:p>
          <a:p>
            <a:pPr lvl="1"/>
            <a:r>
              <a:rPr lang="en-US" b="1" i="1" dirty="0" smtClean="0"/>
              <a:t>If you don’t recognize it is a different skill set than mastering complexity!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u="sng" dirty="0" smtClean="0"/>
              <a:t>My</a:t>
            </a:r>
            <a:r>
              <a:rPr lang="en-US" dirty="0" smtClean="0"/>
              <a:t>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</a:t>
            </a:r>
            <a:r>
              <a:rPr lang="en-US" dirty="0"/>
              <a:t>has never </a:t>
            </a:r>
            <a:r>
              <a:rPr lang="en-US" dirty="0" smtClean="0"/>
              <a:t>made the distinction…</a:t>
            </a:r>
          </a:p>
          <a:p>
            <a:pPr lvl="1"/>
            <a:r>
              <a:rPr lang="en-US" dirty="0"/>
              <a:t>And therefore has never made the </a:t>
            </a:r>
            <a:r>
              <a:rPr lang="en-US" dirty="0" smtClean="0"/>
              <a:t>transition from mastering complexity to extracting simplicity</a:t>
            </a:r>
            <a:endParaRPr lang="en-US" dirty="0"/>
          </a:p>
          <a:p>
            <a:pPr lvl="6"/>
            <a:endParaRPr lang="en-US" dirty="0"/>
          </a:p>
          <a:p>
            <a:r>
              <a:rPr lang="en-US" dirty="0" smtClean="0"/>
              <a:t>Still focused on mastering complexity</a:t>
            </a:r>
          </a:p>
          <a:p>
            <a:pPr lvl="1"/>
            <a:r>
              <a:rPr lang="en-US" dirty="0" smtClean="0"/>
              <a:t>Networking </a:t>
            </a:r>
            <a:r>
              <a:rPr lang="en-US" dirty="0"/>
              <a:t>“experts” are those that know all the </a:t>
            </a:r>
            <a:r>
              <a:rPr lang="en-US" dirty="0" smtClean="0"/>
              <a:t>details</a:t>
            </a:r>
          </a:p>
          <a:p>
            <a:pPr lvl="8"/>
            <a:endParaRPr lang="en-US" dirty="0" smtClean="0"/>
          </a:p>
          <a:p>
            <a:r>
              <a:rPr lang="en-US" i="1" dirty="0" smtClean="0"/>
              <a:t>Extracting simplicity lays intellectual foundations</a:t>
            </a:r>
          </a:p>
          <a:p>
            <a:pPr lvl="1"/>
            <a:r>
              <a:rPr lang="en-US" i="1" dirty="0" smtClean="0"/>
              <a:t>By providing elegant conceptual formulations</a:t>
            </a:r>
          </a:p>
          <a:p>
            <a:pPr lvl="8"/>
            <a:endParaRPr lang="en-US" dirty="0"/>
          </a:p>
          <a:p>
            <a:r>
              <a:rPr lang="en-US" dirty="0"/>
              <a:t>This is why networking </a:t>
            </a:r>
            <a:r>
              <a:rPr lang="en-US" dirty="0" smtClean="0"/>
              <a:t>has weak foundation</a:t>
            </a:r>
            <a:endParaRPr lang="en-US" dirty="0"/>
          </a:p>
          <a:p>
            <a:pPr lvl="1"/>
            <a:r>
              <a:rPr lang="en-US" dirty="0" smtClean="0"/>
              <a:t>We are </a:t>
            </a:r>
            <a:r>
              <a:rPr lang="en-US" b="1" i="1" u="sng" dirty="0" smtClean="0"/>
              <a:t>still</a:t>
            </a:r>
            <a:r>
              <a:rPr lang="en-US" dirty="0" smtClean="0"/>
              <a:t> building the artifact, not the discipline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Progress Recently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have been attempts to extract simplicity</a:t>
            </a:r>
          </a:p>
          <a:p>
            <a:pPr lvl="1"/>
            <a:r>
              <a:rPr lang="en-US" dirty="0" smtClean="0"/>
              <a:t>Mostly following from SDN</a:t>
            </a:r>
          </a:p>
          <a:p>
            <a:endParaRPr lang="en-US" dirty="0"/>
          </a:p>
          <a:p>
            <a:r>
              <a:rPr lang="en-US" dirty="0" smtClean="0"/>
              <a:t>But they are isolated to individual papers</a:t>
            </a:r>
          </a:p>
          <a:p>
            <a:endParaRPr lang="en-US" dirty="0"/>
          </a:p>
          <a:p>
            <a:r>
              <a:rPr lang="en-US" dirty="0" smtClean="0"/>
              <a:t>The field as a whole is still far from a conceptually-oriented discipline</a:t>
            </a:r>
          </a:p>
          <a:p>
            <a:endParaRPr lang="en-US" dirty="0"/>
          </a:p>
          <a:p>
            <a:r>
              <a:rPr lang="en-US" dirty="0" smtClean="0"/>
              <a:t>Partly because we cannot change current architecture, so </a:t>
            </a:r>
            <a:r>
              <a:rPr lang="en-US" dirty="0" smtClean="0"/>
              <a:t>we have to teach what is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7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answered one of our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 networking is not a discipline is because it has not sought to extract simplicity</a:t>
            </a:r>
          </a:p>
          <a:p>
            <a:pPr lvl="1"/>
            <a:r>
              <a:rPr lang="en-US" dirty="0" smtClean="0"/>
              <a:t>Other fields, such as OS, DB, </a:t>
            </a:r>
            <a:r>
              <a:rPr lang="en-US" dirty="0" err="1" smtClean="0"/>
              <a:t>etc</a:t>
            </a:r>
            <a:r>
              <a:rPr lang="en-US" dirty="0" smtClean="0"/>
              <a:t>, have</a:t>
            </a:r>
          </a:p>
          <a:p>
            <a:pPr lvl="1"/>
            <a:r>
              <a:rPr lang="en-US" dirty="0" smtClean="0"/>
              <a:t>Those fields are more mature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One reason for this difference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can build their own artifacts, we are tied to Internet</a:t>
            </a:r>
          </a:p>
          <a:p>
            <a:pPr lvl="6"/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xtracting simplicity is also how you generalize to larger, more complicated systems</a:t>
            </a:r>
          </a:p>
          <a:p>
            <a:pPr lvl="1"/>
            <a:r>
              <a:rPr lang="en-US" dirty="0" smtClean="0"/>
              <a:t>So it has practical advantages as well….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4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people to make the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really good at mastering complexity</a:t>
            </a:r>
          </a:p>
          <a:p>
            <a:pPr lvl="1"/>
            <a:r>
              <a:rPr lang="en-US" dirty="0"/>
              <a:t>And it has worked for us for decades, why change?</a:t>
            </a:r>
          </a:p>
          <a:p>
            <a:pPr lvl="5"/>
            <a:endParaRPr lang="en-US" dirty="0"/>
          </a:p>
          <a:p>
            <a:r>
              <a:rPr lang="en-US" dirty="0"/>
              <a:t>How do you make people change?</a:t>
            </a:r>
          </a:p>
          <a:p>
            <a:pPr lvl="1"/>
            <a:r>
              <a:rPr lang="en-US" dirty="0"/>
              <a:t>Make them cry!</a:t>
            </a:r>
          </a:p>
          <a:p>
            <a:pPr lvl="1"/>
            <a:endParaRPr lang="en-US" dirty="0"/>
          </a:p>
          <a:p>
            <a:r>
              <a:rPr lang="en-US" dirty="0"/>
              <a:t>A personal story about algebra and complexity</a:t>
            </a:r>
          </a:p>
          <a:p>
            <a:pPr lvl="1"/>
            <a:r>
              <a:rPr lang="en-US" dirty="0"/>
              <a:t>School problems: </a:t>
            </a:r>
          </a:p>
          <a:p>
            <a:pPr marL="339725" lvl="1" indent="0">
              <a:buNone/>
            </a:pPr>
            <a:r>
              <a:rPr lang="en-US" dirty="0"/>
              <a:t>		3x + 2y = 8		x + y = 3</a:t>
            </a:r>
          </a:p>
          <a:p>
            <a:pPr lvl="1"/>
            <a:r>
              <a:rPr lang="en-US" dirty="0"/>
              <a:t>My father’s problems:</a:t>
            </a:r>
          </a:p>
          <a:p>
            <a:pPr marL="339725" lvl="1" indent="0">
              <a:buNone/>
            </a:pPr>
            <a:r>
              <a:rPr lang="en-US" dirty="0"/>
              <a:t>		327x + 26y = 8757	45x + 57y = 7776</a:t>
            </a:r>
          </a:p>
          <a:p>
            <a:pPr lvl="6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Helvetica" charset="0"/>
              </a:rPr>
              <a:t>Making Network Operators Cry…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3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Provide the “why” of software-defined networking</a:t>
            </a:r>
          </a:p>
          <a:p>
            <a:pPr lvl="1"/>
            <a:r>
              <a:rPr lang="en-US" dirty="0" smtClean="0"/>
              <a:t>Some history</a:t>
            </a:r>
          </a:p>
          <a:p>
            <a:pPr lvl="1"/>
            <a:r>
              <a:rPr lang="en-US" dirty="0" smtClean="0"/>
              <a:t>Some gossip</a:t>
            </a:r>
          </a:p>
          <a:p>
            <a:pPr lvl="1"/>
            <a:r>
              <a:rPr lang="en-US" b="1" i="1" dirty="0" smtClean="0"/>
              <a:t>And an </a:t>
            </a:r>
            <a:r>
              <a:rPr lang="en-US" b="1" i="1" dirty="0" smtClean="0"/>
              <a:t>exercise in </a:t>
            </a:r>
            <a:r>
              <a:rPr lang="en-US" b="1" i="1" dirty="0" smtClean="0"/>
              <a:t>retrospective architectural thinking</a:t>
            </a:r>
          </a:p>
          <a:p>
            <a:endParaRPr lang="en-US" dirty="0"/>
          </a:p>
          <a:p>
            <a:r>
              <a:rPr lang="en-US" dirty="0" smtClean="0"/>
              <a:t>Not much of the “what” </a:t>
            </a:r>
          </a:p>
          <a:p>
            <a:pPr lvl="1"/>
            <a:r>
              <a:rPr lang="en-US" dirty="0" smtClean="0"/>
              <a:t>Go read papers (NOX, ONIX, </a:t>
            </a:r>
            <a:r>
              <a:rPr lang="en-US" dirty="0" err="1" smtClean="0"/>
              <a:t>NetVirt</a:t>
            </a:r>
            <a:r>
              <a:rPr lang="en-US" dirty="0" smtClean="0"/>
              <a:t>, Fabric,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Besides, the details are boring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6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Large datacenters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100,000s </a:t>
            </a:r>
            <a:r>
              <a:rPr lang="en-US" dirty="0"/>
              <a:t>machines; 10,000s </a:t>
            </a:r>
            <a:r>
              <a:rPr lang="en-US" dirty="0" smtClean="0"/>
              <a:t>switches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is pushing the limits of what we can handle….</a:t>
            </a:r>
          </a:p>
          <a:p>
            <a:pPr lvl="6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30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Multiple </a:t>
            </a:r>
            <a:r>
              <a:rPr lang="en-US" dirty="0" smtClean="0"/>
              <a:t>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datacenters can host many </a:t>
            </a:r>
            <a:r>
              <a:rPr lang="en-US" dirty="0" smtClean="0"/>
              <a:t>customers</a:t>
            </a:r>
          </a:p>
          <a:p>
            <a:pPr lvl="6"/>
            <a:endParaRPr lang="en-US" dirty="0"/>
          </a:p>
          <a:p>
            <a:r>
              <a:rPr lang="en-US" dirty="0"/>
              <a:t>Each customer gets their own logical network</a:t>
            </a:r>
          </a:p>
          <a:p>
            <a:pPr lvl="1"/>
            <a:r>
              <a:rPr lang="en-US" dirty="0"/>
              <a:t>Customer should be able to set policies on this network</a:t>
            </a:r>
          </a:p>
          <a:p>
            <a:pPr lvl="1"/>
            <a:r>
              <a:rPr lang="en-US" dirty="0"/>
              <a:t>ACLs, VLANs, etc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If there are 1000 customers, that adds 3 </a:t>
            </a:r>
            <a:r>
              <a:rPr lang="en-US" dirty="0" err="1" smtClean="0"/>
              <a:t>oom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oom</a:t>
            </a:r>
            <a:r>
              <a:rPr lang="en-US" dirty="0" smtClean="0"/>
              <a:t> = orders of magnitude</a:t>
            </a:r>
          </a:p>
          <a:p>
            <a:pPr lvl="7"/>
            <a:endParaRPr lang="en-US" dirty="0"/>
          </a:p>
          <a:p>
            <a:r>
              <a:rPr lang="en-US" dirty="0"/>
              <a:t>This goes </a:t>
            </a:r>
            <a:r>
              <a:rPr lang="en-US" i="1" dirty="0"/>
              <a:t>way</a:t>
            </a:r>
            <a:r>
              <a:rPr lang="en-US" dirty="0"/>
              <a:t> beyond what we can </a:t>
            </a:r>
            <a:r>
              <a:rPr lang="en-US" dirty="0" smtClean="0"/>
              <a:t>handle</a:t>
            </a:r>
          </a:p>
          <a:p>
            <a:pPr lvl="1"/>
            <a:r>
              <a:rPr lang="en-US" dirty="0" smtClean="0"/>
              <a:t>Because our control plane is so primitive!</a:t>
            </a:r>
            <a:endParaRPr lang="en-US" dirty="0"/>
          </a:p>
          <a:p>
            <a:pPr lvl="7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Operators Were Now Weeping…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had been beaten by complexity</a:t>
            </a:r>
          </a:p>
          <a:p>
            <a:pPr lvl="4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era of ad hoc control mechanisms </a:t>
            </a:r>
            <a:r>
              <a:rPr lang="en-US" dirty="0" smtClean="0"/>
              <a:t>was over</a:t>
            </a:r>
          </a:p>
          <a:p>
            <a:pPr lvl="4"/>
            <a:endParaRPr lang="en-US" dirty="0"/>
          </a:p>
          <a:p>
            <a:r>
              <a:rPr lang="en-US" dirty="0" smtClean="0"/>
              <a:t>We needed a simpler, more systematic design</a:t>
            </a:r>
          </a:p>
          <a:p>
            <a:pPr lvl="4"/>
            <a:endParaRPr lang="en-US" dirty="0"/>
          </a:p>
          <a:p>
            <a:r>
              <a:rPr lang="en-US" dirty="0" smtClean="0"/>
              <a:t>Which is the answer to: why the rapid adoption?</a:t>
            </a:r>
          </a:p>
          <a:p>
            <a:pPr lvl="1"/>
            <a:r>
              <a:rPr lang="en-US" dirty="0" smtClean="0"/>
              <a:t>Also, everyone hated Cisco</a:t>
            </a:r>
            <a:r>
              <a:rPr lang="is-IS" dirty="0" smtClean="0"/>
              <a:t>….</a:t>
            </a:r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So we had to “extract simplicity”!</a:t>
            </a:r>
          </a:p>
          <a:p>
            <a:pPr lvl="4"/>
            <a:endParaRPr lang="en-US" dirty="0"/>
          </a:p>
          <a:p>
            <a:r>
              <a:rPr lang="en-US" b="1" i="1" dirty="0"/>
              <a:t>So how do you “extract simplicity”?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dirty="0" err="1" smtClean="0"/>
              <a:t>Transition</a:t>
            </a:r>
            <a:r>
              <a:rPr lang="pl-PL" dirty="0" smtClean="0"/>
              <a:t>: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languages: no abstractions</a:t>
            </a:r>
          </a:p>
          <a:p>
            <a:pPr lvl="1"/>
            <a:r>
              <a:rPr lang="en-US" dirty="0" smtClean="0"/>
              <a:t>Had to deal with low-level details</a:t>
            </a:r>
          </a:p>
          <a:p>
            <a:pPr lvl="1"/>
            <a:r>
              <a:rPr lang="en-US" dirty="0" smtClean="0"/>
              <a:t>Mastering complexity was crucial</a:t>
            </a:r>
          </a:p>
          <a:p>
            <a:pPr lvl="1"/>
            <a:endParaRPr lang="en-US" dirty="0" smtClean="0"/>
          </a:p>
          <a:p>
            <a:r>
              <a:rPr lang="ro-RO" dirty="0" smtClean="0"/>
              <a:t>Higher-level languages: OS and other abstractions</a:t>
            </a:r>
          </a:p>
          <a:p>
            <a:pPr lvl="1"/>
            <a:r>
              <a:rPr lang="ro-RO" dirty="0" smtClean="0"/>
              <a:t>File system, virtual memory, abstract data types, ...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Modern languages: even more abstractions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orientation, garbage collection,...</a:t>
            </a:r>
          </a:p>
          <a:p>
            <a:pPr lvl="1"/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 smtClean="0">
                <a:solidFill>
                  <a:srgbClr val="008000"/>
                </a:solidFill>
              </a:rPr>
              <a:t>Abstractions key to extracting simplicity</a:t>
            </a:r>
          </a:p>
        </p:txBody>
      </p:sp>
    </p:spTree>
    <p:extLst>
      <p:ext uri="{BB962C8B-B14F-4D97-AF65-F5344CB8AC3E}">
        <p14:creationId xmlns:p14="http://schemas.microsoft.com/office/powerpoint/2010/main" val="15937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“The Power of Abstraction”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</a:p>
          <a:p>
            <a:pPr marL="5715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Modularity </a:t>
            </a:r>
            <a:r>
              <a:rPr lang="en-US" sz="3600" b="1" dirty="0">
                <a:solidFill>
                  <a:schemeClr val="accent1"/>
                </a:solidFill>
              </a:rPr>
              <a:t>based on </a:t>
            </a:r>
            <a:r>
              <a:rPr lang="en-US" sz="3600" b="1" dirty="0" smtClean="0">
                <a:solidFill>
                  <a:schemeClr val="accent1"/>
                </a:solidFill>
              </a:rPr>
              <a:t>abstraction</a:t>
            </a:r>
          </a:p>
          <a:p>
            <a:pPr marL="5715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 is </a:t>
            </a:r>
            <a:r>
              <a:rPr lang="en-US" sz="3600" b="1" dirty="0">
                <a:solidFill>
                  <a:schemeClr val="accent1"/>
                </a:solidFill>
              </a:rPr>
              <a:t>the </a:t>
            </a:r>
            <a:r>
              <a:rPr lang="en-US" sz="3600" b="1" dirty="0" smtClean="0">
                <a:solidFill>
                  <a:schemeClr val="accent1"/>
                </a:solidFill>
              </a:rPr>
              <a:t>way things </a:t>
            </a:r>
            <a:r>
              <a:rPr lang="en-US" sz="3600" b="1" dirty="0">
                <a:solidFill>
                  <a:schemeClr val="accent1"/>
                </a:solidFill>
              </a:rPr>
              <a:t>get done</a:t>
            </a:r>
            <a:r>
              <a:rPr lang="en-US" sz="3600" b="1" dirty="0" smtClean="0">
                <a:solidFill>
                  <a:schemeClr val="accent1"/>
                </a:solidFill>
              </a:rPr>
              <a:t>”</a:t>
            </a:r>
          </a:p>
          <a:p>
            <a:pPr marL="57150" indent="0" algn="ctr">
              <a:buNone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dirty="0" smtClean="0"/>
              <a:t>−Barbara </a:t>
            </a:r>
            <a:r>
              <a:rPr lang="en-US" dirty="0" err="1" smtClean="0"/>
              <a:t>Liskov</a:t>
            </a:r>
            <a:endParaRPr lang="en-US" dirty="0"/>
          </a:p>
          <a:p>
            <a:pPr marL="5715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Abstractions </a:t>
            </a:r>
            <a:r>
              <a:rPr lang="en-US" sz="3200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b="1" dirty="0">
                <a:sym typeface="Wingdings"/>
              </a:rPr>
              <a:t> </a:t>
            </a:r>
            <a:r>
              <a:rPr lang="en-US" sz="3200" b="1" dirty="0" smtClean="0">
                <a:sym typeface="Wingdings"/>
              </a:rPr>
              <a:t>Interfaces </a:t>
            </a:r>
            <a:r>
              <a:rPr lang="en-US" sz="3200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b="1" dirty="0">
                <a:sym typeface="Wingdings"/>
              </a:rPr>
              <a:t> </a:t>
            </a:r>
            <a:r>
              <a:rPr lang="en-US" sz="3200" b="1" dirty="0" smtClean="0">
                <a:sym typeface="Wingdings"/>
              </a:rPr>
              <a:t>Modularity</a:t>
            </a:r>
            <a:endParaRPr lang="en-US" sz="3200" b="1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8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About Network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onsider the data and control planes separately</a:t>
            </a:r>
          </a:p>
          <a:p>
            <a:pPr lvl="4"/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ifferent tasks, so naturally different abstractions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3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for Data Plane: Layers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1567839"/>
            <a:ext cx="2705100" cy="423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99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270804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07158-3B47-5C4A-A629-85941308565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Control Plane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06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Variety of goals, no modularity:</a:t>
            </a:r>
          </a:p>
          <a:p>
            <a:pPr lvl="1"/>
            <a:r>
              <a:rPr lang="en-US" b="1" dirty="0" smtClean="0"/>
              <a:t>Routing: </a:t>
            </a:r>
            <a:r>
              <a:rPr lang="en-US" dirty="0" smtClean="0"/>
              <a:t>distributed routing algorithms</a:t>
            </a:r>
          </a:p>
          <a:p>
            <a:pPr lvl="1"/>
            <a:r>
              <a:rPr lang="en-US" b="1" dirty="0" smtClean="0"/>
              <a:t>Isolation</a:t>
            </a:r>
            <a:r>
              <a:rPr lang="en-US" dirty="0"/>
              <a:t>: </a:t>
            </a:r>
            <a:r>
              <a:rPr lang="en-US" dirty="0" smtClean="0"/>
              <a:t>ACLs, VLANs, Firewalls,…</a:t>
            </a:r>
            <a:endParaRPr lang="en-US" dirty="0"/>
          </a:p>
          <a:p>
            <a:pPr lvl="1"/>
            <a:r>
              <a:rPr lang="en-US" b="1" dirty="0"/>
              <a:t>Traffic engineering</a:t>
            </a:r>
            <a:r>
              <a:rPr lang="en-US" dirty="0"/>
              <a:t>: a</a:t>
            </a:r>
            <a:r>
              <a:rPr lang="en-US" dirty="0" smtClean="0"/>
              <a:t>djusting </a:t>
            </a:r>
            <a:r>
              <a:rPr lang="en-US" dirty="0"/>
              <a:t>weights, MPLS</a:t>
            </a:r>
            <a:r>
              <a:rPr lang="en-US" dirty="0" smtClean="0"/>
              <a:t>,…</a:t>
            </a:r>
          </a:p>
          <a:p>
            <a:pPr lvl="8"/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r>
              <a:rPr lang="en-US" b="1" dirty="0" smtClean="0"/>
              <a:t>Control Plane: mechanism without abstraction</a:t>
            </a:r>
          </a:p>
          <a:p>
            <a:pPr lvl="1"/>
            <a:r>
              <a:rPr lang="en-US" b="1" i="1" dirty="0" smtClean="0"/>
              <a:t>Too many mechanisms, not enough functionality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4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Finding Control Plane Abstractions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latin typeface="Helvetica" charset="0"/>
              </a:rPr>
              <a:t>Caveats and Context</a:t>
            </a:r>
            <a:endParaRPr lang="en-US" i="1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find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first decompose the problem….</a:t>
            </a:r>
          </a:p>
          <a:p>
            <a:pPr lvl="3"/>
            <a:endParaRPr lang="en-US" dirty="0"/>
          </a:p>
          <a:p>
            <a:r>
              <a:rPr lang="en-US" dirty="0" smtClean="0"/>
              <a:t>…and define abstractions for each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b="1" dirty="0" smtClean="0"/>
              <a:t>So what is the control plane problem?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80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problem is it solving?</a:t>
            </a:r>
          </a:p>
          <a:p>
            <a:endParaRPr lang="en-US" dirty="0"/>
          </a:p>
          <a:p>
            <a:r>
              <a:rPr lang="en-US" dirty="0" smtClean="0"/>
              <a:t>Decompose it like we did the data plane</a:t>
            </a:r>
          </a:p>
          <a:p>
            <a:pPr lvl="1"/>
            <a:r>
              <a:rPr lang="en-US" dirty="0" smtClean="0"/>
              <a:t>i.e., break it down into smaller problems</a:t>
            </a:r>
            <a:r>
              <a:rPr lang="is-IS" dirty="0" smtClean="0"/>
              <a:t>….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Talk to your neighbors.</a:t>
            </a:r>
          </a:p>
          <a:p>
            <a:endParaRPr lang="en-US" dirty="0"/>
          </a:p>
          <a:p>
            <a:r>
              <a:rPr lang="en-US" dirty="0" smtClean="0"/>
              <a:t>Don’t look ahead at the slides.</a:t>
            </a:r>
          </a:p>
          <a:p>
            <a:endParaRPr lang="en-US" dirty="0"/>
          </a:p>
          <a:p>
            <a:r>
              <a:rPr lang="en-US" dirty="0" smtClean="0"/>
              <a:t>3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1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Compute forwarding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</a:t>
            </a:r>
            <a:r>
              <a:rPr lang="en-US" dirty="0"/>
              <a:t>with </a:t>
            </a:r>
            <a:r>
              <a:rPr lang="en-US" dirty="0" smtClean="0"/>
              <a:t>low</a:t>
            </a:r>
            <a:r>
              <a:rPr lang="en-US" dirty="0"/>
              <a:t>-level hardware/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Which might depend on particular vendor</a:t>
            </a:r>
          </a:p>
          <a:p>
            <a:pPr lvl="6"/>
            <a:endParaRPr lang="en-US" dirty="0"/>
          </a:p>
          <a:p>
            <a:r>
              <a:rPr lang="en-US" dirty="0"/>
              <a:t>Based on entire network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Because many control decisions depend on topology</a:t>
            </a:r>
          </a:p>
          <a:p>
            <a:pPr lvl="5"/>
            <a:endParaRPr lang="en-US" dirty="0"/>
          </a:p>
          <a:p>
            <a:r>
              <a:rPr lang="en-US" dirty="0"/>
              <a:t>For all routers/</a:t>
            </a:r>
            <a:r>
              <a:rPr lang="en-US" dirty="0" smtClean="0"/>
              <a:t>switches in network</a:t>
            </a:r>
          </a:p>
          <a:p>
            <a:pPr lvl="1"/>
            <a:r>
              <a:rPr lang="en-US" dirty="0" smtClean="0"/>
              <a:t>Every router/switch needs forwarding state</a:t>
            </a:r>
            <a:endParaRPr lang="en-US" dirty="0"/>
          </a:p>
          <a:p>
            <a:pPr marL="3201987" lvl="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one-off mechanisms that solve all three</a:t>
            </a:r>
          </a:p>
          <a:p>
            <a:pPr lvl="5"/>
            <a:endParaRPr lang="en-US" dirty="0"/>
          </a:p>
          <a:p>
            <a:r>
              <a:rPr lang="en-US" dirty="0" smtClean="0"/>
              <a:t>A sign of how much we love complexity</a:t>
            </a:r>
          </a:p>
          <a:p>
            <a:pPr lvl="5"/>
            <a:endParaRPr lang="en-US" dirty="0"/>
          </a:p>
          <a:p>
            <a:r>
              <a:rPr lang="en-US" dirty="0" smtClean="0"/>
              <a:t>No other field would deal with such a problem!</a:t>
            </a:r>
          </a:p>
          <a:p>
            <a:pPr lvl="4"/>
            <a:endParaRPr lang="en-US" dirty="0"/>
          </a:p>
          <a:p>
            <a:r>
              <a:rPr lang="en-US" dirty="0" smtClean="0"/>
              <a:t>They would define abstractions for each subtask</a:t>
            </a:r>
          </a:p>
          <a:p>
            <a:pPr lvl="5"/>
            <a:endParaRPr lang="en-US" dirty="0"/>
          </a:p>
          <a:p>
            <a:r>
              <a:rPr lang="en-US" dirty="0" smtClean="0"/>
              <a:t>…and so should we!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compatible with low-level hardware/</a:t>
            </a:r>
            <a:r>
              <a:rPr lang="en-US" dirty="0" smtClean="0"/>
              <a:t>software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47A00"/>
                </a:solidFill>
              </a:rPr>
              <a:t>   Need an abstraction for general </a:t>
            </a:r>
            <a:r>
              <a:rPr lang="en-US" b="1" dirty="0" smtClean="0">
                <a:solidFill>
                  <a:srgbClr val="F47A00"/>
                </a:solidFill>
              </a:rPr>
              <a:t>forwarding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decisions based on entire network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47A00"/>
                </a:solidFill>
              </a:rPr>
              <a:t>   Need an abstraction for </a:t>
            </a:r>
            <a:r>
              <a:rPr lang="en-US" b="1" dirty="0" smtClean="0">
                <a:solidFill>
                  <a:srgbClr val="F47A00"/>
                </a:solidFill>
              </a:rPr>
              <a:t>network state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Compute configuration </a:t>
            </a:r>
            <a:r>
              <a:rPr lang="en-US" dirty="0"/>
              <a:t>of each physical device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47A00"/>
                </a:solidFill>
              </a:rPr>
              <a:t>   Need an abstraction that </a:t>
            </a:r>
            <a:r>
              <a:rPr lang="en-US" b="1" dirty="0" smtClean="0">
                <a:solidFill>
                  <a:srgbClr val="F47A00"/>
                </a:solidFill>
              </a:rPr>
              <a:t>simplifies configuration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21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Abs#1: Forwarding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intent independent of implementation</a:t>
            </a:r>
          </a:p>
          <a:p>
            <a:pPr lvl="1"/>
            <a:r>
              <a:rPr lang="en-US" dirty="0" smtClean="0"/>
              <a:t>Don’t want to deal with proprietary HW and SW</a:t>
            </a:r>
          </a:p>
          <a:p>
            <a:pPr lvl="4"/>
            <a:endParaRPr lang="en-US" dirty="0"/>
          </a:p>
          <a:p>
            <a:r>
              <a:rPr lang="en-US" dirty="0" err="1"/>
              <a:t>OpenFlow</a:t>
            </a:r>
            <a:r>
              <a:rPr lang="en-US" dirty="0"/>
              <a:t> is current proposal for forwarding</a:t>
            </a:r>
          </a:p>
          <a:p>
            <a:pPr lvl="1"/>
            <a:r>
              <a:rPr lang="en-US" dirty="0" smtClean="0"/>
              <a:t>Standardized interface to switch</a:t>
            </a:r>
          </a:p>
          <a:p>
            <a:pPr lvl="1"/>
            <a:r>
              <a:rPr lang="en-US" dirty="0" smtClean="0"/>
              <a:t>Configuration in terms of flow entries: </a:t>
            </a:r>
            <a:r>
              <a:rPr lang="en-US" dirty="0"/>
              <a:t>&lt;header, action&gt;</a:t>
            </a:r>
          </a:p>
          <a:p>
            <a:pPr lvl="3"/>
            <a:endParaRPr lang="en-US" dirty="0"/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Facets to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Switches accept external control messages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closed, proprietary boxes</a:t>
            </a:r>
          </a:p>
          <a:p>
            <a:pPr marL="1373187" lvl="4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Standardized flow entry format</a:t>
            </a:r>
          </a:p>
          <a:p>
            <a:pPr lvl="1"/>
            <a:r>
              <a:rPr lang="en-US" dirty="0" smtClean="0"/>
              <a:t>So switches are </a:t>
            </a:r>
            <a:r>
              <a:rPr lang="en-US" dirty="0" err="1" smtClean="0"/>
              <a:t>interchangable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Be compatible with low-level hardware/</a:t>
            </a: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software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   Need an abstraction for general </a:t>
            </a:r>
            <a:r>
              <a:rPr lang="en-US" b="1" dirty="0" smtClean="0">
                <a:solidFill>
                  <a:schemeClr val="accent3">
                    <a:lumMod val="65000"/>
                  </a:schemeClr>
                </a:solidFill>
              </a:rPr>
              <a:t>forwarding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Make decisions based on entire network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47A00"/>
                </a:solidFill>
              </a:rPr>
              <a:t>   Need an abstraction for </a:t>
            </a:r>
            <a:r>
              <a:rPr lang="en-US" b="1" dirty="0" smtClean="0">
                <a:solidFill>
                  <a:srgbClr val="F47A00"/>
                </a:solidFill>
              </a:rPr>
              <a:t>network state</a:t>
            </a:r>
            <a:endParaRPr lang="en-US" b="1" dirty="0">
              <a:solidFill>
                <a:srgbClr val="F47A00"/>
              </a:solidFill>
            </a:endParaRPr>
          </a:p>
          <a:p>
            <a:pPr marL="5715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Compute configuration of each physical device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   Need an abstraction that simplifies configuration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accent3">
                  <a:lumMod val="65000"/>
                </a:schemeClr>
              </a:solidFill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9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</a:t>
            </a:r>
            <a:r>
              <a:rPr lang="en-US" dirty="0" smtClean="0"/>
              <a:t>#2: </a:t>
            </a:r>
            <a:r>
              <a:rPr lang="en-US" dirty="0"/>
              <a:t>Network </a:t>
            </a:r>
            <a:r>
              <a:rPr lang="en-US" dirty="0" smtClean="0"/>
              <a:t>State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bstract away various distributed mechanisms</a:t>
            </a:r>
          </a:p>
          <a:p>
            <a:pPr lvl="8"/>
            <a:endParaRPr lang="en-US" dirty="0"/>
          </a:p>
          <a:p>
            <a:r>
              <a:rPr lang="en-US" dirty="0" smtClean="0"/>
              <a:t>Abstraction: </a:t>
            </a:r>
            <a:r>
              <a:rPr lang="en-US" b="1" dirty="0" smtClean="0"/>
              <a:t>global network view</a:t>
            </a:r>
            <a:endParaRPr lang="en-US" dirty="0"/>
          </a:p>
          <a:p>
            <a:pPr lvl="1"/>
            <a:r>
              <a:rPr lang="en-US" dirty="0"/>
              <a:t>Annotated network </a:t>
            </a:r>
            <a:r>
              <a:rPr lang="en-US" dirty="0" smtClean="0"/>
              <a:t>graph provided through an API</a:t>
            </a:r>
          </a:p>
          <a:p>
            <a:pPr lvl="8"/>
            <a:endParaRPr lang="en-US" dirty="0"/>
          </a:p>
          <a:p>
            <a:r>
              <a:rPr lang="en-US" dirty="0"/>
              <a:t>Implementation: “Network Operating System”</a:t>
            </a:r>
          </a:p>
          <a:p>
            <a:pPr lvl="1"/>
            <a:r>
              <a:rPr lang="en-US" dirty="0"/>
              <a:t>Runs on servers in network </a:t>
            </a:r>
            <a:r>
              <a:rPr lang="en-US" dirty="0" smtClean="0"/>
              <a:t>(“controllers”)</a:t>
            </a:r>
          </a:p>
          <a:p>
            <a:pPr lvl="1"/>
            <a:r>
              <a:rPr lang="en-US" dirty="0" smtClean="0"/>
              <a:t>Replicated for reliability</a:t>
            </a:r>
            <a:endParaRPr lang="en-US" dirty="0"/>
          </a:p>
          <a:p>
            <a:pPr lvl="5"/>
            <a:endParaRPr lang="en-US" dirty="0"/>
          </a:p>
          <a:p>
            <a:r>
              <a:rPr lang="en-US" dirty="0" smtClean="0"/>
              <a:t>Information flows both ways</a:t>
            </a:r>
          </a:p>
          <a:p>
            <a:pPr lvl="1"/>
            <a:r>
              <a:rPr lang="en-US" dirty="0" smtClean="0"/>
              <a:t>Information </a:t>
            </a:r>
            <a:r>
              <a:rPr lang="en-US" i="1" u="sng" dirty="0" smtClean="0"/>
              <a:t>from</a:t>
            </a:r>
            <a:r>
              <a:rPr lang="en-US" dirty="0" smtClean="0"/>
              <a:t> routers/switches to form “view”</a:t>
            </a:r>
          </a:p>
          <a:p>
            <a:pPr lvl="1"/>
            <a:r>
              <a:rPr lang="en-US" dirty="0" smtClean="0"/>
              <a:t>Configurations </a:t>
            </a:r>
            <a:r>
              <a:rPr lang="en-US" i="1" u="sng" dirty="0" smtClean="0"/>
              <a:t>to</a:t>
            </a:r>
            <a:r>
              <a:rPr lang="en-US" dirty="0" smtClean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it as a centralized link-state algorithm</a:t>
            </a:r>
          </a:p>
          <a:p>
            <a:pPr lvl="6"/>
            <a:endParaRPr lang="en-US" dirty="0"/>
          </a:p>
          <a:p>
            <a:r>
              <a:rPr lang="en-US" dirty="0" smtClean="0"/>
              <a:t>Switches send connectivity info to controller</a:t>
            </a:r>
          </a:p>
          <a:p>
            <a:pPr lvl="4"/>
            <a:endParaRPr lang="en-US" dirty="0"/>
          </a:p>
          <a:p>
            <a:r>
              <a:rPr lang="en-US" dirty="0" smtClean="0"/>
              <a:t>Controller computes forwarding state</a:t>
            </a:r>
          </a:p>
          <a:p>
            <a:pPr lvl="1"/>
            <a:r>
              <a:rPr lang="en-US" dirty="0" smtClean="0"/>
              <a:t>Some control program that uses the topology as input</a:t>
            </a:r>
          </a:p>
          <a:p>
            <a:pPr lvl="4"/>
            <a:endParaRPr lang="en-US" dirty="0"/>
          </a:p>
          <a:p>
            <a:r>
              <a:rPr lang="en-US" dirty="0" smtClean="0"/>
              <a:t>Controller sends forwarding state to switches</a:t>
            </a:r>
          </a:p>
          <a:p>
            <a:pPr lvl="4"/>
            <a:endParaRPr lang="en-US" dirty="0"/>
          </a:p>
          <a:p>
            <a:r>
              <a:rPr lang="en-US" dirty="0" smtClean="0"/>
              <a:t>Controller is replicated for resilience</a:t>
            </a:r>
          </a:p>
          <a:p>
            <a:pPr lvl="1"/>
            <a:r>
              <a:rPr lang="en-US" dirty="0" smtClean="0"/>
              <a:t>System is only “logically centralized”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 cofounded a startup (</a:t>
            </a:r>
            <a:r>
              <a:rPr lang="en-US" dirty="0" err="1" smtClean="0"/>
              <a:t>Nicira</a:t>
            </a:r>
            <a:r>
              <a:rPr lang="en-US" dirty="0" smtClean="0"/>
              <a:t>) that worked on SDN</a:t>
            </a:r>
          </a:p>
          <a:p>
            <a:pPr lvl="1"/>
            <a:r>
              <a:rPr lang="en-US" dirty="0" smtClean="0"/>
              <a:t>With Mart</a:t>
            </a:r>
            <a:r>
              <a:rPr lang="en-US" dirty="0"/>
              <a:t>í</a:t>
            </a:r>
            <a:r>
              <a:rPr lang="en-US" dirty="0" smtClean="0"/>
              <a:t>n </a:t>
            </a:r>
            <a:r>
              <a:rPr lang="en-US" dirty="0" err="1" smtClean="0"/>
              <a:t>Casado</a:t>
            </a:r>
            <a:r>
              <a:rPr lang="en-US" dirty="0" smtClean="0"/>
              <a:t> and Nick </a:t>
            </a:r>
            <a:r>
              <a:rPr lang="en-US" dirty="0" err="1" smtClean="0"/>
              <a:t>McKeown</a:t>
            </a:r>
            <a:endParaRPr lang="en-US" dirty="0" smtClean="0"/>
          </a:p>
          <a:p>
            <a:pPr lvl="1"/>
            <a:r>
              <a:rPr lang="en-US" dirty="0" smtClean="0"/>
              <a:t>My views on SDN may therefore be biased</a:t>
            </a:r>
          </a:p>
          <a:p>
            <a:pPr lvl="1"/>
            <a:r>
              <a:rPr lang="en-US" dirty="0" smtClean="0"/>
              <a:t>I have no financial interest in the outcome, just ego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SDN is not a revolutionary technology…</a:t>
            </a:r>
          </a:p>
          <a:p>
            <a:pPr lvl="1"/>
            <a:r>
              <a:rPr lang="en-US" dirty="0" smtClean="0"/>
              <a:t>…just a way of organizing network functionality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that’s all the Internet architecture is….</a:t>
            </a:r>
          </a:p>
          <a:p>
            <a:pPr lvl="1"/>
            <a:r>
              <a:rPr lang="en-US" dirty="0" smtClean="0"/>
              <a:t>The Internet architecture isn’t clever, but it is deeply wise</a:t>
            </a:r>
          </a:p>
          <a:p>
            <a:pPr lvl="1"/>
            <a:r>
              <a:rPr lang="en-US" i="1" dirty="0" smtClean="0"/>
              <a:t>We know SDN isn’t clever, but we hope it is wise….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37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1568450" y="1778000"/>
            <a:ext cx="5389564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0" y="254000"/>
            <a:ext cx="9144000" cy="7112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Software Defined Network (SDN)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2444750" y="4678363"/>
            <a:ext cx="1393825" cy="1122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4014788" y="4562475"/>
            <a:ext cx="1106487" cy="73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 flipV="1">
            <a:off x="4102100" y="5800725"/>
            <a:ext cx="1285875" cy="742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1916113" y="6278563"/>
            <a:ext cx="1400175" cy="265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flipV="1">
            <a:off x="5759450" y="5056188"/>
            <a:ext cx="1198563" cy="496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 rot="16200000" flipH="1">
            <a:off x="347662" y="4527551"/>
            <a:ext cx="244157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5400000">
            <a:off x="3137694" y="3740944"/>
            <a:ext cx="86995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 rot="5400000">
            <a:off x="4391819" y="4302919"/>
            <a:ext cx="19939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 bwMode="auto">
          <a:xfrm rot="5400000">
            <a:off x="6330950" y="3935413"/>
            <a:ext cx="125412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1296988" y="5608638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3127375" y="6111875"/>
            <a:ext cx="1147763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998788" y="4176713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814888" y="52736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6472238" y="45116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2367756" y="4936331"/>
            <a:ext cx="681832" cy="592138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 bwMode="auto">
          <a:xfrm>
            <a:off x="4102100" y="4846638"/>
            <a:ext cx="712788" cy="466725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 bwMode="auto">
          <a:xfrm>
            <a:off x="2495550" y="6199188"/>
            <a:ext cx="554038" cy="176212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 bwMode="auto">
          <a:xfrm flipV="1">
            <a:off x="4351733" y="5930900"/>
            <a:ext cx="475855" cy="268288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 flipV="1">
            <a:off x="5949950" y="5068888"/>
            <a:ext cx="465138" cy="244475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24257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2984500" y="26019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81" name="Title 31"/>
          <p:cNvSpPr txBox="1">
            <a:spLocks/>
          </p:cNvSpPr>
          <p:nvPr/>
        </p:nvSpPr>
        <p:spPr bwMode="auto">
          <a:xfrm>
            <a:off x="0" y="304800"/>
            <a:ext cx="9144000" cy="698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9" tIns="44446" rIns="90479" bIns="44446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9pPr>
          </a:lstStyle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Traditional Control Mechanisms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itle 31"/>
          <p:cNvSpPr txBox="1">
            <a:spLocks/>
          </p:cNvSpPr>
          <p:nvPr/>
        </p:nvSpPr>
        <p:spPr bwMode="auto">
          <a:xfrm>
            <a:off x="0" y="37465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9" tIns="44446" rIns="90479" bIns="44446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9pPr>
          </a:lstStyle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Network of Switches and/or Routers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27000" y="2362200"/>
            <a:ext cx="938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 smtClean="0">
                <a:latin typeface="+mn-lt"/>
              </a:rPr>
              <a:t>Distributed algorithm running between neighbors</a:t>
            </a:r>
          </a:p>
          <a:p>
            <a:pPr algn="ctr"/>
            <a:r>
              <a:rPr lang="en-US" sz="2400" b="0" i="1" dirty="0" smtClean="0">
                <a:latin typeface="+mn-lt"/>
              </a:rPr>
              <a:t>Complicated task-specific distributed algorithm</a:t>
            </a:r>
            <a:endParaRPr lang="en-US" sz="2400" b="0" i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1" y="12801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routing, access control, etc.</a:t>
            </a:r>
            <a:endParaRPr lang="en-US" sz="2800" dirty="0">
              <a:latin typeface="+mn-lt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840163" y="3929063"/>
            <a:ext cx="0" cy="218281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0120" grpId="0"/>
      <p:bldP spid="79" grpId="0" animBg="1"/>
      <p:bldP spid="90126" grpId="0"/>
      <p:bldP spid="81" grpId="0"/>
      <p:bldP spid="81" grpId="1"/>
      <p:bldP spid="82" grpId="0"/>
      <p:bldP spid="31" grpId="0"/>
      <p:bldP spid="31" grpId="1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Change in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6675"/>
            <a:ext cx="8686800" cy="4835525"/>
          </a:xfrm>
        </p:spPr>
        <p:txBody>
          <a:bodyPr/>
          <a:lstStyle/>
          <a:p>
            <a:r>
              <a:rPr lang="en-US" dirty="0"/>
              <a:t>Control program: </a:t>
            </a:r>
            <a:r>
              <a:rPr lang="pl-PL" b="1" dirty="0" err="1"/>
              <a:t>Configuration</a:t>
            </a:r>
            <a:r>
              <a:rPr lang="pl-PL" b="1" dirty="0"/>
              <a:t> = </a:t>
            </a:r>
            <a:r>
              <a:rPr lang="pl-PL" b="1" dirty="0" err="1"/>
              <a:t>Function</a:t>
            </a:r>
            <a:r>
              <a:rPr lang="pl-PL" b="1" dirty="0"/>
              <a:t>(</a:t>
            </a:r>
            <a:r>
              <a:rPr lang="pl-PL" b="1" dirty="0" err="1"/>
              <a:t>view</a:t>
            </a:r>
            <a:r>
              <a:rPr lang="pl-PL" b="1" dirty="0" smtClean="0"/>
              <a:t>)</a:t>
            </a:r>
          </a:p>
          <a:p>
            <a:pPr lvl="1"/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means</a:t>
            </a:r>
            <a:r>
              <a:rPr lang="pl-PL" dirty="0" smtClean="0"/>
              <a:t> set of </a:t>
            </a:r>
            <a:r>
              <a:rPr lang="pl-PL" dirty="0" err="1" smtClean="0"/>
              <a:t>forwarding</a:t>
            </a:r>
            <a:r>
              <a:rPr lang="pl-PL" dirty="0" smtClean="0"/>
              <a:t> </a:t>
            </a:r>
            <a:r>
              <a:rPr lang="pl-PL" dirty="0" err="1" smtClean="0"/>
              <a:t>entries</a:t>
            </a:r>
            <a:endParaRPr lang="pl-PL" dirty="0"/>
          </a:p>
          <a:p>
            <a:pPr lvl="7"/>
            <a:endParaRPr lang="en-US" dirty="0"/>
          </a:p>
          <a:p>
            <a:r>
              <a:rPr lang="en-US" dirty="0"/>
              <a:t>Control mechanism </a:t>
            </a:r>
            <a:r>
              <a:rPr lang="en-US" dirty="0" smtClean="0"/>
              <a:t>now </a:t>
            </a:r>
            <a:r>
              <a:rPr lang="en-US" dirty="0"/>
              <a:t>program using NOS API</a:t>
            </a:r>
          </a:p>
          <a:p>
            <a:pPr lvl="5"/>
            <a:endParaRPr lang="en-US" dirty="0"/>
          </a:p>
          <a:p>
            <a:r>
              <a:rPr lang="en-US" dirty="0"/>
              <a:t>Not a distributed protocol, just a graph </a:t>
            </a:r>
            <a:r>
              <a:rPr lang="en-US" dirty="0" smtClean="0"/>
              <a:t>algorithm</a:t>
            </a:r>
          </a:p>
          <a:p>
            <a:pPr lvl="5"/>
            <a:endParaRPr lang="en-US" dirty="0"/>
          </a:p>
          <a:p>
            <a:r>
              <a:rPr lang="en-US" dirty="0" smtClean="0"/>
              <a:t>Configurations are passed to switches by NOS</a:t>
            </a:r>
            <a:endParaRPr lang="en-US" dirty="0"/>
          </a:p>
          <a:p>
            <a:pPr lvl="8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1568450" y="1778000"/>
            <a:ext cx="5389564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0" y="254000"/>
            <a:ext cx="9144000" cy="7112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Software Defined Network (SDN)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2444750" y="4678363"/>
            <a:ext cx="1393825" cy="1122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4014788" y="4562475"/>
            <a:ext cx="1106487" cy="73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 flipV="1">
            <a:off x="4102100" y="5800725"/>
            <a:ext cx="1285875" cy="742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1916113" y="6278563"/>
            <a:ext cx="1400175" cy="265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flipV="1">
            <a:off x="5759450" y="5056188"/>
            <a:ext cx="1198563" cy="496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 rot="16200000" flipH="1">
            <a:off x="347662" y="4527551"/>
            <a:ext cx="244157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5400000">
            <a:off x="3137694" y="3740944"/>
            <a:ext cx="86995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 rot="5400000">
            <a:off x="4391819" y="4302919"/>
            <a:ext cx="19939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 bwMode="auto">
          <a:xfrm rot="5400000">
            <a:off x="6330950" y="3935413"/>
            <a:ext cx="125412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1296988" y="5608638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3127375" y="6111875"/>
            <a:ext cx="1147763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998788" y="4176713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814888" y="52736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6472238" y="45116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24257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2984500" y="26019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1" y="12801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routing, access control, etc.</a:t>
            </a:r>
            <a:endParaRPr lang="en-US" sz="2800" dirty="0">
              <a:latin typeface="+mn-lt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840163" y="3929063"/>
            <a:ext cx="0" cy="218281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9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0120" grpId="0"/>
      <p:bldP spid="79" grpId="0" animBg="1"/>
      <p:bldP spid="90126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Be compatible with low-level hardware/software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   Need an abstraction for general forwarding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Make decisions based on entire network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   Need an abstraction for network state</a:t>
            </a:r>
          </a:p>
          <a:p>
            <a:pPr marL="5715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Compute configuration </a:t>
            </a:r>
            <a:r>
              <a:rPr lang="en-US" b="1" dirty="0"/>
              <a:t>of each physical device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47A00"/>
                </a:solidFill>
              </a:rPr>
              <a:t>   Need an abstraction that simplifies </a:t>
            </a:r>
            <a:r>
              <a:rPr lang="en-US" b="1" dirty="0" smtClean="0">
                <a:solidFill>
                  <a:srgbClr val="F47A00"/>
                </a:solidFill>
              </a:rPr>
              <a:t>configuration</a:t>
            </a:r>
            <a:br>
              <a:rPr lang="en-US" b="1" dirty="0" smtClean="0">
                <a:solidFill>
                  <a:srgbClr val="F47A00"/>
                </a:solidFill>
              </a:rPr>
            </a:br>
            <a:endParaRPr lang="en-US" dirty="0"/>
          </a:p>
          <a:p>
            <a:pPr marL="457200" lvl="1" indent="0" algn="ctr">
              <a:buNone/>
            </a:pPr>
            <a:r>
              <a:rPr lang="en-US" sz="2800" dirty="0" smtClean="0"/>
              <a:t>Otherwise, control program must compute forwarding entries for every switch in network</a:t>
            </a:r>
            <a:r>
              <a:rPr lang="is-IS" sz="2800" dirty="0" smtClean="0"/>
              <a:t>….</a:t>
            </a:r>
            <a:endParaRPr lang="en-US" sz="2800" dirty="0"/>
          </a:p>
          <a:p>
            <a:pPr marL="457200" lvl="1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2941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</a:t>
            </a:r>
            <a:r>
              <a:rPr lang="en-US" dirty="0" smtClean="0"/>
              <a:t>#3: </a:t>
            </a:r>
            <a:r>
              <a:rPr lang="en-US" dirty="0"/>
              <a:t>Specification </a:t>
            </a: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Control mechanism expresses desired behavior</a:t>
            </a:r>
          </a:p>
          <a:p>
            <a:pPr lvl="1"/>
            <a:r>
              <a:rPr lang="en-US" dirty="0" smtClean="0"/>
              <a:t>Whether it be isolation, access control, or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It should not be responsible for </a:t>
            </a:r>
            <a:r>
              <a:rPr lang="en-US" b="1" i="1" dirty="0" smtClean="0"/>
              <a:t>implementing</a:t>
            </a:r>
            <a:r>
              <a:rPr lang="en-US" dirty="0" smtClean="0"/>
              <a:t> that behavior on physical network infrastructure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equires configuring the forwarding tables in each switch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Proposed abstraction: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b="1" dirty="0" smtClean="0"/>
              <a:t>view </a:t>
            </a:r>
            <a:r>
              <a:rPr lang="en-US" dirty="0" smtClean="0"/>
              <a:t>of network</a:t>
            </a:r>
            <a:endParaRPr lang="en-US" dirty="0"/>
          </a:p>
          <a:p>
            <a:pPr lvl="1"/>
            <a:r>
              <a:rPr lang="en-US" dirty="0" smtClean="0"/>
              <a:t>Abstract view models only enough detail to </a:t>
            </a:r>
            <a:r>
              <a:rPr lang="en-US" i="1" u="sng" dirty="0" smtClean="0"/>
              <a:t>specify goals</a:t>
            </a:r>
          </a:p>
          <a:p>
            <a:pPr lvl="1"/>
            <a:r>
              <a:rPr lang="en-US" dirty="0" smtClean="0"/>
              <a:t>Will depend on task semantics</a:t>
            </a:r>
          </a:p>
          <a:p>
            <a:pPr lvl="6"/>
            <a:endParaRPr lang="en-US" dirty="0"/>
          </a:p>
          <a:p>
            <a:pPr marL="3657600" lvl="8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532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Access Control</a:t>
            </a:r>
            <a:endParaRPr lang="en-US" dirty="0"/>
          </a:p>
        </p:txBody>
      </p:sp>
      <p:cxnSp>
        <p:nvCxnSpPr>
          <p:cNvPr id="6" name="Straight Connector 5"/>
          <p:cNvCxnSpPr>
            <a:stCxn id="18" idx="5"/>
            <a:endCxn id="19" idx="1"/>
          </p:cNvCxnSpPr>
          <p:nvPr/>
        </p:nvCxnSpPr>
        <p:spPr bwMode="auto">
          <a:xfrm>
            <a:off x="4347065" y="4623064"/>
            <a:ext cx="392720" cy="4218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endCxn id="18" idx="2"/>
          </p:cNvCxnSpPr>
          <p:nvPr/>
        </p:nvCxnSpPr>
        <p:spPr bwMode="auto">
          <a:xfrm>
            <a:off x="3018935" y="4076700"/>
            <a:ext cx="905365" cy="393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1" idx="7"/>
          </p:cNvCxnSpPr>
          <p:nvPr/>
        </p:nvCxnSpPr>
        <p:spPr bwMode="auto">
          <a:xfrm flipV="1">
            <a:off x="2931015" y="4613605"/>
            <a:ext cx="1027720" cy="377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endCxn id="20" idx="0"/>
          </p:cNvCxnSpPr>
          <p:nvPr/>
        </p:nvCxnSpPr>
        <p:spPr bwMode="auto">
          <a:xfrm>
            <a:off x="2895600" y="5321300"/>
            <a:ext cx="590550" cy="431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endCxn id="20" idx="3"/>
          </p:cNvCxnSpPr>
          <p:nvPr/>
        </p:nvCxnSpPr>
        <p:spPr bwMode="auto">
          <a:xfrm flipV="1">
            <a:off x="2641600" y="6121664"/>
            <a:ext cx="669435" cy="355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5"/>
          </p:cNvCxnSpPr>
          <p:nvPr/>
        </p:nvCxnSpPr>
        <p:spPr bwMode="auto">
          <a:xfrm>
            <a:off x="3661265" y="6121664"/>
            <a:ext cx="586885" cy="1902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568450" y="5168900"/>
            <a:ext cx="939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20" idx="6"/>
            <a:endCxn id="19" idx="3"/>
          </p:cNvCxnSpPr>
          <p:nvPr/>
        </p:nvCxnSpPr>
        <p:spPr bwMode="auto">
          <a:xfrm flipV="1">
            <a:off x="3733800" y="5350205"/>
            <a:ext cx="1005985" cy="618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18" idx="7"/>
          </p:cNvCxnSpPr>
          <p:nvPr/>
        </p:nvCxnSpPr>
        <p:spPr bwMode="auto">
          <a:xfrm flipV="1">
            <a:off x="4347065" y="3702050"/>
            <a:ext cx="939800" cy="6156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7" idx="3"/>
          </p:cNvCxnSpPr>
          <p:nvPr/>
        </p:nvCxnSpPr>
        <p:spPr bwMode="auto">
          <a:xfrm flipV="1">
            <a:off x="781050" y="5321564"/>
            <a:ext cx="364635" cy="5458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1073150" y="49530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24300" y="42545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667250" y="4981641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238500" y="57531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508250" y="49276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781050" y="4635500"/>
            <a:ext cx="364635" cy="3461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auto">
          <a:xfrm>
            <a:off x="5067300" y="59690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15000" y="4397705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248400" y="56896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cxnSp>
        <p:nvCxnSpPr>
          <p:cNvPr id="42" name="Straight Connector 41"/>
          <p:cNvCxnSpPr>
            <a:stCxn id="33" idx="7"/>
          </p:cNvCxnSpPr>
          <p:nvPr/>
        </p:nvCxnSpPr>
        <p:spPr bwMode="auto">
          <a:xfrm flipV="1">
            <a:off x="6137765" y="3946657"/>
            <a:ext cx="980585" cy="514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6"/>
            <a:endCxn id="34" idx="2"/>
          </p:cNvCxnSpPr>
          <p:nvPr/>
        </p:nvCxnSpPr>
        <p:spPr bwMode="auto">
          <a:xfrm flipV="1">
            <a:off x="5562600" y="5905500"/>
            <a:ext cx="685800" cy="279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3" idx="5"/>
            <a:endCxn id="34" idx="0"/>
          </p:cNvCxnSpPr>
          <p:nvPr/>
        </p:nvCxnSpPr>
        <p:spPr bwMode="auto">
          <a:xfrm>
            <a:off x="6137765" y="4766269"/>
            <a:ext cx="358285" cy="9233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9" idx="5"/>
            <a:endCxn id="32" idx="0"/>
          </p:cNvCxnSpPr>
          <p:nvPr/>
        </p:nvCxnSpPr>
        <p:spPr bwMode="auto">
          <a:xfrm>
            <a:off x="5090015" y="5350205"/>
            <a:ext cx="224935" cy="618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19" idx="7"/>
            <a:endCxn id="33" idx="3"/>
          </p:cNvCxnSpPr>
          <p:nvPr/>
        </p:nvCxnSpPr>
        <p:spPr bwMode="auto">
          <a:xfrm flipV="1">
            <a:off x="5090015" y="4766269"/>
            <a:ext cx="697520" cy="2786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34" idx="5"/>
          </p:cNvCxnSpPr>
          <p:nvPr/>
        </p:nvCxnSpPr>
        <p:spPr bwMode="auto">
          <a:xfrm>
            <a:off x="6671165" y="6058164"/>
            <a:ext cx="447185" cy="58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2" idx="5"/>
          </p:cNvCxnSpPr>
          <p:nvPr/>
        </p:nvCxnSpPr>
        <p:spPr bwMode="auto">
          <a:xfrm>
            <a:off x="5490065" y="6337564"/>
            <a:ext cx="647700" cy="30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4" idx="7"/>
          </p:cNvCxnSpPr>
          <p:nvPr/>
        </p:nvCxnSpPr>
        <p:spPr bwMode="auto">
          <a:xfrm flipV="1">
            <a:off x="6671165" y="5413441"/>
            <a:ext cx="599585" cy="339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21" idx="3"/>
          </p:cNvCxnSpPr>
          <p:nvPr/>
        </p:nvCxnSpPr>
        <p:spPr bwMode="auto">
          <a:xfrm flipV="1">
            <a:off x="1972165" y="5296164"/>
            <a:ext cx="608620" cy="4439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3"/>
          </p:cNvCxnSpPr>
          <p:nvPr/>
        </p:nvCxnSpPr>
        <p:spPr bwMode="auto">
          <a:xfrm flipH="1">
            <a:off x="4419601" y="6337564"/>
            <a:ext cx="720234" cy="30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34250" y="4613605"/>
            <a:ext cx="1682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Global</a:t>
            </a:r>
          </a:p>
          <a:p>
            <a:r>
              <a:rPr lang="en-US" sz="2400" dirty="0" smtClean="0"/>
              <a:t>Network View</a:t>
            </a:r>
            <a:endParaRPr lang="en-US" sz="24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3336435" y="1009914"/>
            <a:ext cx="5464665" cy="2577572"/>
            <a:chOff x="3336435" y="1009914"/>
            <a:chExt cx="5464665" cy="2577572"/>
          </a:xfrm>
        </p:grpSpPr>
        <p:sp>
          <p:nvSpPr>
            <p:cNvPr id="22" name="Oval 21"/>
            <p:cNvSpPr/>
            <p:nvPr/>
          </p:nvSpPr>
          <p:spPr bwMode="auto">
            <a:xfrm>
              <a:off x="3924300" y="1549400"/>
              <a:ext cx="1638300" cy="1498600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itchFamily="33" charset="0"/>
                <a:ea typeface="ＭＳ Ｐゴシック" pitchFamily="33" charset="-128"/>
                <a:cs typeface="ＭＳ Ｐゴシック" pitchFamily="33" charset="-128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V="1">
              <a:off x="5162550" y="1241558"/>
              <a:ext cx="400050" cy="4602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2" idx="0"/>
            </p:cNvCxnSpPr>
            <p:nvPr/>
          </p:nvCxnSpPr>
          <p:spPr bwMode="auto">
            <a:xfrm flipH="1" flipV="1">
              <a:off x="4739785" y="1009914"/>
              <a:ext cx="3665" cy="539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5490065" y="1663701"/>
              <a:ext cx="529735" cy="382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>
              <a:off x="5544530" y="2314441"/>
              <a:ext cx="5932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2" idx="1"/>
            </p:cNvCxnSpPr>
            <p:nvPr/>
          </p:nvCxnSpPr>
          <p:spPr bwMode="auto">
            <a:xfrm flipH="1" flipV="1">
              <a:off x="3817728" y="1241558"/>
              <a:ext cx="346495" cy="52730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 flipH="1" flipV="1">
              <a:off x="3336435" y="1768865"/>
              <a:ext cx="647702" cy="2773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>
              <a:off x="3361835" y="2314441"/>
              <a:ext cx="5932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4736120" y="3048000"/>
              <a:ext cx="3665" cy="539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auto">
            <a:xfrm>
              <a:off x="5377597" y="2749282"/>
              <a:ext cx="529735" cy="2987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5089162" y="2940542"/>
              <a:ext cx="288435" cy="5265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3984137" y="2940542"/>
              <a:ext cx="400050" cy="4602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3524250" y="2665480"/>
              <a:ext cx="529735" cy="382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743700" y="1815388"/>
              <a:ext cx="20574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Abstract Network</a:t>
              </a:r>
            </a:p>
            <a:p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8000" y="4343136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054850" y="64420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87185" y="15017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61050" y="28479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25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21" name="Group 31"/>
          <p:cNvGrpSpPr>
            <a:grpSpLocks/>
          </p:cNvGrpSpPr>
          <p:nvPr/>
        </p:nvGrpSpPr>
        <p:grpSpPr bwMode="auto">
          <a:xfrm>
            <a:off x="1296988" y="3306763"/>
            <a:ext cx="6323012" cy="3475037"/>
            <a:chOff x="611188" y="2646363"/>
            <a:chExt cx="7559675" cy="395287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983431" y="4206566"/>
              <a:ext cx="1666431" cy="1276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0539" y="4074743"/>
              <a:ext cx="1322895" cy="839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4927" y="5483259"/>
              <a:ext cx="1537368" cy="845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51402" y="6026803"/>
              <a:ext cx="1674023" cy="301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46424" y="4636344"/>
              <a:ext cx="1432980" cy="56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452911" y="4035017"/>
              <a:ext cx="2777306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37163" y="3140200"/>
              <a:ext cx="9895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369208" y="3779450"/>
              <a:ext cx="22680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666116" y="3361456"/>
              <a:ext cx="142657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611188" y="5264759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9564" y="5837194"/>
              <a:ext cx="1372244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645828" y="3635936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817124" y="488373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6798620" y="401695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32004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3251200" y="27543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09913" y="17526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Abstract Network </a:t>
            </a:r>
            <a:r>
              <a:rPr lang="en-US" sz="1800" dirty="0" smtClean="0"/>
              <a:t>View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1568450" y="2209800"/>
            <a:ext cx="5466878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066800" y="2133600"/>
            <a:ext cx="6662738" cy="609600"/>
            <a:chOff x="1066800" y="2133600"/>
            <a:chExt cx="6663266" cy="609600"/>
          </a:xfrm>
        </p:grpSpPr>
        <p:sp>
          <p:nvSpPr>
            <p:cNvPr id="39" name="Rounded Rectangle 38"/>
            <p:cNvSpPr/>
            <p:nvPr/>
          </p:nvSpPr>
          <p:spPr>
            <a:xfrm>
              <a:off x="1066800" y="2133600"/>
              <a:ext cx="6663266" cy="6096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 smtClean="0">
                  <a:solidFill>
                    <a:srgbClr val="FFFFFF"/>
                  </a:solidFill>
                  <a:latin typeface="Calibri" charset="0"/>
                </a:rPr>
                <a:t>Virtualization Layer</a:t>
              </a:r>
              <a:endParaRPr lang="en-US" dirty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6" name="Group 64"/>
            <p:cNvGrpSpPr/>
            <p:nvPr/>
          </p:nvGrpSpPr>
          <p:grpSpPr>
            <a:xfrm>
              <a:off x="5689600" y="2133600"/>
              <a:ext cx="558800" cy="609600"/>
              <a:chOff x="7848600" y="1752600"/>
              <a:chExt cx="762000" cy="838200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>
                <a:stCxn id="53" idx="7"/>
                <a:endCxn id="54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0"/>
                <a:endCxn id="5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0" idx="7"/>
                <a:endCxn id="54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6477000" y="2286000"/>
              <a:ext cx="838200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7" idx="6"/>
                <a:endCxn id="78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787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Software Defined 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54 " pathEditMode="relative" ptsTypes="AA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86400"/>
          </a:xfrm>
        </p:spPr>
        <p:txBody>
          <a:bodyPr/>
          <a:lstStyle/>
          <a:p>
            <a:r>
              <a:rPr lang="en-US" altLang="ja-JP" b="1" dirty="0">
                <a:latin typeface="Arial" charset="0"/>
                <a:cs typeface="ＭＳ Ｐゴシック" charset="0"/>
              </a:rPr>
              <a:t>Control program: </a:t>
            </a:r>
            <a:r>
              <a:rPr lang="en-US" altLang="ja-JP" dirty="0">
                <a:latin typeface="Arial" charset="0"/>
                <a:cs typeface="ＭＳ Ｐゴシック" charset="0"/>
              </a:rPr>
              <a:t>express goals on abstract view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Operator </a:t>
            </a:r>
            <a:r>
              <a:rPr lang="en-US" altLang="ja-JP" b="1" dirty="0" smtClean="0">
                <a:latin typeface="Arial" charset="0"/>
                <a:ea typeface="ＭＳ Ｐゴシック" charset="0"/>
                <a:cs typeface="ＭＳ Ｐゴシック" charset="0"/>
              </a:rPr>
              <a:t>Requirements</a:t>
            </a:r>
          </a:p>
          <a:p>
            <a:pPr lvl="1"/>
            <a:endParaRPr lang="en-US" altLang="ja-JP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4"/>
            <a:endParaRPr lang="en-US" altLang="ja-JP" b="1" dirty="0">
              <a:latin typeface="Arial" charset="0"/>
              <a:cs typeface="ＭＳ Ｐゴシック" charset="0"/>
            </a:endParaRPr>
          </a:p>
          <a:p>
            <a:r>
              <a:rPr lang="en-US" altLang="ja-JP" b="1" dirty="0" err="1" smtClean="0">
                <a:latin typeface="Arial" charset="0"/>
                <a:cs typeface="ＭＳ Ｐゴシック" charset="0"/>
              </a:rPr>
              <a:t>Virt</a:t>
            </a:r>
            <a:r>
              <a:rPr lang="en-US" altLang="ja-JP" b="1" dirty="0" smtClean="0">
                <a:latin typeface="Arial" charset="0"/>
                <a:cs typeface="ＭＳ Ｐゴシック" charset="0"/>
              </a:rPr>
              <a:t>. Layer</a:t>
            </a:r>
            <a:r>
              <a:rPr lang="en-US" altLang="ja-JP" b="1" dirty="0">
                <a:latin typeface="Arial" charset="0"/>
                <a:cs typeface="ＭＳ Ｐゴシック" charset="0"/>
              </a:rPr>
              <a:t>: </a:t>
            </a:r>
            <a:r>
              <a:rPr lang="en-US" altLang="ja-JP" dirty="0">
                <a:latin typeface="Arial" charset="0"/>
                <a:cs typeface="ＭＳ Ｐゴシック" charset="0"/>
              </a:rPr>
              <a:t>abstract view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dirty="0">
                <a:latin typeface="Arial" charset="0"/>
                <a:cs typeface="ＭＳ Ｐゴシック" charset="0"/>
              </a:rPr>
              <a:t> global view</a:t>
            </a:r>
          </a:p>
          <a:p>
            <a:pPr lvl="1"/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Implements goals on network (as in global view)</a:t>
            </a:r>
          </a:p>
          <a:p>
            <a:pPr lvl="1"/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Driven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Specification Abstraction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for particular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task</a:t>
            </a:r>
          </a:p>
          <a:p>
            <a:pPr lvl="1"/>
            <a:endParaRPr lang="en-US" altLang="ja-JP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4"/>
            <a:endParaRPr lang="en-US" altLang="ja-JP" b="1" dirty="0">
              <a:latin typeface="Arial" charset="0"/>
              <a:cs typeface="ＭＳ Ｐゴシック" charset="0"/>
            </a:endParaRPr>
          </a:p>
          <a:p>
            <a:r>
              <a:rPr lang="en-US" altLang="ja-JP" b="1" dirty="0">
                <a:latin typeface="Arial" charset="0"/>
                <a:cs typeface="ＭＳ Ｐゴシック" charset="0"/>
              </a:rPr>
              <a:t>NOS: </a:t>
            </a:r>
            <a:r>
              <a:rPr lang="en-US" altLang="ja-JP" dirty="0">
                <a:latin typeface="Arial" charset="0"/>
                <a:cs typeface="ＭＳ Ｐゴシック" charset="0"/>
              </a:rPr>
              <a:t>global view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dirty="0">
                <a:latin typeface="Arial" charset="0"/>
                <a:cs typeface="ＭＳ Ｐゴシック" charset="0"/>
              </a:rPr>
              <a:t> physical switches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API: 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Network State Abstraction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Switch interface: 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Forwarding Abstraction</a:t>
            </a:r>
          </a:p>
          <a:p>
            <a:pPr lvl="1"/>
            <a:endParaRPr lang="en-US" altLang="ja-JP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21" name="Group 31"/>
          <p:cNvGrpSpPr>
            <a:grpSpLocks/>
          </p:cNvGrpSpPr>
          <p:nvPr/>
        </p:nvGrpSpPr>
        <p:grpSpPr bwMode="auto">
          <a:xfrm>
            <a:off x="1296988" y="3306763"/>
            <a:ext cx="6323012" cy="3475037"/>
            <a:chOff x="611188" y="2646363"/>
            <a:chExt cx="7559675" cy="395287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983431" y="4206566"/>
              <a:ext cx="1666431" cy="1276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0539" y="4074743"/>
              <a:ext cx="1322895" cy="839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4927" y="5483259"/>
              <a:ext cx="1537368" cy="845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51402" y="6026803"/>
              <a:ext cx="1674023" cy="301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46424" y="4636344"/>
              <a:ext cx="1432980" cy="56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452911" y="4035017"/>
              <a:ext cx="2777306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37163" y="3140200"/>
              <a:ext cx="9895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369208" y="3779450"/>
              <a:ext cx="22680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666116" y="3361456"/>
              <a:ext cx="142657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611188" y="5264759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9564" y="5837194"/>
              <a:ext cx="1372244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645828" y="3635936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817124" y="488373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6798620" y="401695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32004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3251200" y="27543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09913" y="17526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Abstract Network </a:t>
            </a:r>
            <a:r>
              <a:rPr lang="en-US" sz="1800" dirty="0" smtClean="0"/>
              <a:t>View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1568450" y="1181100"/>
            <a:ext cx="5466878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066800" y="2133600"/>
            <a:ext cx="6662738" cy="609600"/>
            <a:chOff x="1066800" y="2133600"/>
            <a:chExt cx="6663266" cy="609600"/>
          </a:xfrm>
        </p:grpSpPr>
        <p:sp>
          <p:nvSpPr>
            <p:cNvPr id="39" name="Rounded Rectangle 38"/>
            <p:cNvSpPr/>
            <p:nvPr/>
          </p:nvSpPr>
          <p:spPr>
            <a:xfrm>
              <a:off x="1066800" y="2133600"/>
              <a:ext cx="6663266" cy="6096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 smtClean="0">
                  <a:solidFill>
                    <a:srgbClr val="FFFFFF"/>
                  </a:solidFill>
                  <a:latin typeface="Calibri" charset="0"/>
                </a:rPr>
                <a:t>Virtualization Layer</a:t>
              </a:r>
              <a:endParaRPr lang="en-US" dirty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6" name="Group 64"/>
            <p:cNvGrpSpPr/>
            <p:nvPr/>
          </p:nvGrpSpPr>
          <p:grpSpPr>
            <a:xfrm>
              <a:off x="5689600" y="2133600"/>
              <a:ext cx="558800" cy="609600"/>
              <a:chOff x="7848600" y="1752600"/>
              <a:chExt cx="762000" cy="838200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>
                <a:stCxn id="53" idx="7"/>
                <a:endCxn id="54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0"/>
                <a:endCxn id="5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0" idx="7"/>
                <a:endCxn id="54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6477000" y="2286000"/>
              <a:ext cx="838200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7" idx="6"/>
                <a:endCxn id="78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7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SDN: </a:t>
            </a:r>
            <a:r>
              <a:rPr lang="en-US" sz="4000" i="1" u="sng" dirty="0" smtClean="0">
                <a:latin typeface="Calibri" charset="0"/>
                <a:ea typeface="ＭＳ Ｐゴシック" charset="0"/>
                <a:cs typeface="ＭＳ Ｐゴシック" charset="0"/>
              </a:rPr>
              <a:t>Layers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 for the Control Plane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Where </a:t>
            </a:r>
            <a:r>
              <a:rPr lang="en-US" i="1" dirty="0" smtClean="0"/>
              <a:t>did SDN come from?</a:t>
            </a:r>
          </a:p>
          <a:p>
            <a:pPr lvl="3"/>
            <a:endParaRPr lang="en-US" dirty="0"/>
          </a:p>
          <a:p>
            <a:r>
              <a:rPr lang="en-US" i="1" dirty="0" smtClean="0"/>
              <a:t>And what is the state of networking as a field?</a:t>
            </a:r>
          </a:p>
          <a:p>
            <a:pPr lvl="4"/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Keep </a:t>
            </a:r>
            <a:r>
              <a:rPr lang="en-US" b="1" dirty="0" smtClean="0"/>
              <a:t>context in mind as you learn about SDN…</a:t>
            </a:r>
          </a:p>
          <a:p>
            <a:pPr lvl="1"/>
            <a:r>
              <a:rPr lang="en-US" i="1" dirty="0" smtClean="0"/>
              <a:t>It will clarify why we think SDN is a big deal</a:t>
            </a:r>
          </a:p>
          <a:p>
            <a:pPr lvl="1"/>
            <a:r>
              <a:rPr lang="en-US" i="1" dirty="0" smtClean="0"/>
              <a:t>And why it took us so long to wake up….</a:t>
            </a:r>
          </a:p>
        </p:txBody>
      </p:sp>
    </p:spTree>
    <p:extLst>
      <p:ext uri="{BB962C8B-B14F-4D97-AF65-F5344CB8AC3E}">
        <p14:creationId xmlns:p14="http://schemas.microsoft.com/office/powerpoint/2010/main" val="68979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Separation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</a:t>
            </a:r>
            <a:r>
              <a:rPr lang="en-US" dirty="0"/>
              <a:t>separates control and data planes</a:t>
            </a:r>
          </a:p>
          <a:p>
            <a:pPr lvl="1"/>
            <a:r>
              <a:rPr lang="en-US" dirty="0"/>
              <a:t>SDN platform does control </a:t>
            </a:r>
            <a:r>
              <a:rPr lang="en-US" dirty="0" smtClean="0"/>
              <a:t>plane</a:t>
            </a:r>
            <a:endParaRPr lang="en-US" dirty="0"/>
          </a:p>
          <a:p>
            <a:pPr lvl="1"/>
            <a:r>
              <a:rPr lang="en-US" dirty="0" smtClean="0"/>
              <a:t>Switches/routers </a:t>
            </a:r>
            <a:r>
              <a:rPr lang="en-US" dirty="0"/>
              <a:t>do data </a:t>
            </a:r>
            <a:r>
              <a:rPr lang="en-US" dirty="0" smtClean="0"/>
              <a:t>plane</a:t>
            </a:r>
          </a:p>
          <a:p>
            <a:pPr lvl="1"/>
            <a:endParaRPr lang="en-US" dirty="0"/>
          </a:p>
          <a:p>
            <a:r>
              <a:rPr lang="en-US" dirty="0" smtClean="0"/>
              <a:t>Today’s switches/routers do both</a:t>
            </a:r>
          </a:p>
          <a:p>
            <a:pPr lvl="1"/>
            <a:r>
              <a:rPr lang="en-US" dirty="0" smtClean="0"/>
              <a:t>Requiring standardized control planes</a:t>
            </a:r>
          </a:p>
          <a:p>
            <a:pPr lvl="1"/>
            <a:r>
              <a:rPr lang="en-US" dirty="0" smtClean="0"/>
              <a:t>Or vendor lock-in</a:t>
            </a:r>
          </a:p>
          <a:p>
            <a:pPr lvl="1"/>
            <a:endParaRPr lang="en-US" dirty="0"/>
          </a:p>
          <a:p>
            <a:r>
              <a:rPr lang="en-US" dirty="0" smtClean="0"/>
              <a:t>Better off separating control and data planes</a:t>
            </a:r>
          </a:p>
          <a:p>
            <a:pPr lvl="1"/>
            <a:r>
              <a:rPr lang="en-US" dirty="0" smtClean="0"/>
              <a:t>So that one can reason globally about control plane</a:t>
            </a:r>
          </a:p>
          <a:p>
            <a:pPr lvl="1"/>
            <a:r>
              <a:rPr lang="en-US" dirty="0" smtClean="0"/>
              <a:t>And have independent data plane implementations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5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Changes Ecosystem!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We could go from vertically integrated solutions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Proprietary HW and SW sold by big vendors</a:t>
            </a:r>
          </a:p>
          <a:p>
            <a:pPr lvl="2"/>
            <a:endParaRPr lang="en-US" dirty="0"/>
          </a:p>
          <a:p>
            <a:r>
              <a:rPr lang="is-IS" dirty="0" smtClean="0"/>
              <a:t>…to regime like current computational ecosystem</a:t>
            </a:r>
          </a:p>
          <a:p>
            <a:pPr lvl="1"/>
            <a:r>
              <a:rPr lang="is-IS" dirty="0" smtClean="0"/>
              <a:t>Commodity hardware (using broadcom and similar chips)</a:t>
            </a:r>
          </a:p>
          <a:p>
            <a:pPr lvl="1"/>
            <a:r>
              <a:rPr lang="is-IS" dirty="0" smtClean="0"/>
              <a:t>Third-party and open-source software</a:t>
            </a:r>
          </a:p>
          <a:p>
            <a:pPr lvl="2"/>
            <a:endParaRPr lang="is-IS" dirty="0"/>
          </a:p>
          <a:p>
            <a:r>
              <a:rPr lang="is-IS" dirty="0" smtClean="0"/>
              <a:t>Good for....</a:t>
            </a:r>
          </a:p>
          <a:p>
            <a:pPr lvl="1"/>
            <a:r>
              <a:rPr lang="is-IS" dirty="0" smtClean="0"/>
              <a:t>Providers</a:t>
            </a:r>
          </a:p>
          <a:p>
            <a:pPr lvl="1"/>
            <a:r>
              <a:rPr lang="is-IS" dirty="0" smtClean="0"/>
              <a:t>Users</a:t>
            </a:r>
          </a:p>
          <a:p>
            <a:pPr lvl="1"/>
            <a:r>
              <a:rPr lang="is-IS" dirty="0" smtClean="0"/>
              <a:t>Research</a:t>
            </a:r>
          </a:p>
          <a:p>
            <a:pPr lvl="1"/>
            <a:r>
              <a:rPr lang="is-IS" dirty="0" smtClean="0"/>
              <a:t>Understanding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1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r>
              <a:rPr lang="en-US" dirty="0" err="1" smtClean="0"/>
              <a:t>Abstrns</a:t>
            </a:r>
            <a:r>
              <a:rPr lang="en-US" dirty="0" smtClean="0"/>
              <a:t> Don’t Remove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NOS, Virtualization are complicated pieces of code</a:t>
            </a:r>
          </a:p>
          <a:p>
            <a:pPr lvl="6"/>
            <a:endParaRPr lang="en-US" b="1" i="1" dirty="0"/>
          </a:p>
          <a:p>
            <a:r>
              <a:rPr lang="en-US" dirty="0" smtClean="0"/>
              <a:t>SDN merely localizes the complexity:</a:t>
            </a:r>
          </a:p>
          <a:p>
            <a:pPr lvl="1"/>
            <a:r>
              <a:rPr lang="en-US" dirty="0" smtClean="0"/>
              <a:t>Simplifies interface for control program (</a:t>
            </a:r>
            <a:r>
              <a:rPr lang="en-US" dirty="0" smtClean="0"/>
              <a:t>use-specific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Pushes complexity into </a:t>
            </a:r>
            <a:r>
              <a:rPr lang="en-US" b="1" i="1" dirty="0" smtClean="0"/>
              <a:t>reusable</a:t>
            </a:r>
            <a:r>
              <a:rPr lang="en-US" dirty="0" smtClean="0"/>
              <a:t> code (SDN platform)</a:t>
            </a:r>
          </a:p>
          <a:p>
            <a:pPr lvl="4"/>
            <a:endParaRPr lang="en-US" dirty="0"/>
          </a:p>
          <a:p>
            <a:r>
              <a:rPr lang="en-US" dirty="0" smtClean="0"/>
              <a:t>This is the big payoff of SDN: modularity!</a:t>
            </a:r>
          </a:p>
          <a:p>
            <a:pPr lvl="1"/>
            <a:r>
              <a:rPr lang="en-US" dirty="0" smtClean="0"/>
              <a:t>The core distribution mechanisms can be reused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programs only deal with their specific function</a:t>
            </a:r>
          </a:p>
        </p:txBody>
      </p:sp>
    </p:spTree>
    <p:extLst>
      <p:ext uri="{BB962C8B-B14F-4D97-AF65-F5344CB8AC3E}">
        <p14:creationId xmlns:p14="http://schemas.microsoft.com/office/powerpoint/2010/main" val="1981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This Really Means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Look at graph of network</a:t>
            </a:r>
          </a:p>
          <a:p>
            <a:pPr lvl="3"/>
            <a:endParaRPr lang="en-US" dirty="0"/>
          </a:p>
          <a:p>
            <a:r>
              <a:rPr lang="en-US" dirty="0" smtClean="0"/>
              <a:t>Compute routes</a:t>
            </a:r>
          </a:p>
          <a:p>
            <a:pPr lvl="3"/>
            <a:endParaRPr lang="en-US" dirty="0"/>
          </a:p>
          <a:p>
            <a:r>
              <a:rPr lang="en-US" dirty="0" smtClean="0"/>
              <a:t>Give to SDN platform, which passes on to switches</a:t>
            </a:r>
          </a:p>
          <a:p>
            <a:pPr lvl="3"/>
            <a:endParaRPr lang="en-US" dirty="0"/>
          </a:p>
          <a:p>
            <a:r>
              <a:rPr lang="en-US" i="1" dirty="0" smtClean="0"/>
              <a:t>Graph algorithm, not distributed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program decides who can talk to who</a:t>
            </a:r>
          </a:p>
          <a:p>
            <a:pPr lvl="3"/>
            <a:endParaRPr lang="en-US" dirty="0"/>
          </a:p>
          <a:p>
            <a:r>
              <a:rPr lang="en-US" dirty="0" smtClean="0"/>
              <a:t>Pass this information to SDN platform</a:t>
            </a:r>
          </a:p>
          <a:p>
            <a:pPr lvl="4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ppropriate ACL flow entries are added to network</a:t>
            </a:r>
          </a:p>
          <a:p>
            <a:pPr lvl="1"/>
            <a:r>
              <a:rPr lang="en-US" dirty="0" smtClean="0"/>
              <a:t>In the right places (based on the topology)</a:t>
            </a:r>
          </a:p>
          <a:p>
            <a:pPr lvl="4"/>
            <a:endParaRPr lang="en-US" dirty="0"/>
          </a:p>
          <a:p>
            <a:r>
              <a:rPr lang="en-US" i="1" dirty="0" smtClean="0"/>
              <a:t>The control program that decides who can talk to whom doesn’t care what the network looks like!</a:t>
            </a:r>
          </a:p>
          <a:p>
            <a:pPr lvl="4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8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SDN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design:</a:t>
            </a:r>
          </a:p>
          <a:p>
            <a:pPr lvl="1"/>
            <a:r>
              <a:rPr lang="en-US" dirty="0" smtClean="0"/>
              <a:t>It is more modular, enabling faster innovation</a:t>
            </a:r>
          </a:p>
          <a:p>
            <a:pPr lvl="1"/>
            <a:r>
              <a:rPr lang="en-US" dirty="0" smtClean="0"/>
              <a:t>Control programs become very simple!</a:t>
            </a:r>
          </a:p>
          <a:p>
            <a:pPr lvl="3"/>
            <a:endParaRPr lang="en-US" dirty="0"/>
          </a:p>
          <a:p>
            <a:r>
              <a:rPr lang="en-US" dirty="0" smtClean="0"/>
              <a:t>As an academic endeavor:</a:t>
            </a:r>
          </a:p>
          <a:p>
            <a:pPr lvl="1"/>
            <a:r>
              <a:rPr lang="en-US" dirty="0" smtClean="0"/>
              <a:t>Provides abstractions that enable systematic reasoning</a:t>
            </a:r>
          </a:p>
          <a:p>
            <a:pPr lvl="1"/>
            <a:r>
              <a:rPr lang="en-US" dirty="0" smtClean="0"/>
              <a:t>Can reason about control program, without looking at each switch</a:t>
            </a:r>
            <a:r>
              <a:rPr lang="is-IS" dirty="0" smtClean="0"/>
              <a:t>…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As a change in the ecosystem:</a:t>
            </a:r>
          </a:p>
          <a:p>
            <a:pPr lvl="1"/>
            <a:r>
              <a:rPr lang="en-US" dirty="0" smtClean="0"/>
              <a:t>Open switch interfaces reduce vendor lock-in</a:t>
            </a:r>
          </a:p>
          <a:p>
            <a:pPr lvl="1"/>
            <a:r>
              <a:rPr lang="en-US" dirty="0" smtClean="0"/>
              <a:t>Massive change, which some vendors are resisting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5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 about SDN?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SDN less scalable, secure, resilient,…?	</a:t>
            </a:r>
            <a:endParaRPr lang="en-US" b="1" dirty="0" smtClean="0">
              <a:solidFill>
                <a:srgbClr val="8B0F0A"/>
              </a:solidFill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Is SDN </a:t>
            </a:r>
            <a:r>
              <a:rPr lang="en-US" dirty="0"/>
              <a:t>incrementally deployable?		</a:t>
            </a:r>
            <a:endParaRPr lang="en-US" b="1" dirty="0" smtClean="0">
              <a:solidFill>
                <a:srgbClr val="8B0F0A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Can SDN be extended to the WAN?</a:t>
            </a:r>
            <a:r>
              <a:rPr lang="en-US" dirty="0"/>
              <a:t>		</a:t>
            </a:r>
            <a:endParaRPr lang="en-US" b="1" dirty="0" smtClean="0">
              <a:solidFill>
                <a:srgbClr val="8B0F0A"/>
              </a:solidFill>
            </a:endParaRPr>
          </a:p>
          <a:p>
            <a:pPr marL="693737" lvl="2" indent="0">
              <a:buNone/>
            </a:pPr>
            <a:endParaRPr lang="en-US" b="1" dirty="0">
              <a:solidFill>
                <a:srgbClr val="8B0F0A"/>
              </a:solidFill>
            </a:endParaRPr>
          </a:p>
          <a:p>
            <a:r>
              <a:rPr lang="en-US" dirty="0" smtClean="0"/>
              <a:t>Is </a:t>
            </a:r>
            <a:r>
              <a:rPr lang="en-US" dirty="0" err="1" smtClean="0"/>
              <a:t>OpenFlow</a:t>
            </a:r>
            <a:r>
              <a:rPr lang="en-US" dirty="0" smtClean="0"/>
              <a:t> the right </a:t>
            </a:r>
            <a:r>
              <a:rPr lang="en-US" dirty="0" err="1" smtClean="0"/>
              <a:t>fwding</a:t>
            </a:r>
            <a:r>
              <a:rPr lang="en-US" dirty="0" smtClean="0"/>
              <a:t> abstraction?	</a:t>
            </a:r>
            <a:endParaRPr lang="en-US" b="1" dirty="0">
              <a:solidFill>
                <a:srgbClr val="8B0F0A"/>
              </a:solidFill>
            </a:endParaRPr>
          </a:p>
          <a:p>
            <a:endParaRPr lang="en-US" b="1" dirty="0">
              <a:solidFill>
                <a:srgbClr val="8B0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 about SDN?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SDN less scalable, secure, resilient,…?	</a:t>
            </a:r>
            <a:r>
              <a:rPr lang="en-US" b="1" dirty="0" smtClean="0">
                <a:solidFill>
                  <a:srgbClr val="8B0F0A"/>
                </a:solidFill>
              </a:rPr>
              <a:t>No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Is SDN </a:t>
            </a:r>
            <a:r>
              <a:rPr lang="en-US" dirty="0"/>
              <a:t>incrementally deployable?		</a:t>
            </a:r>
            <a:r>
              <a:rPr lang="en-US" b="1" dirty="0" smtClean="0">
                <a:solidFill>
                  <a:srgbClr val="8B0F0A"/>
                </a:solidFill>
              </a:rPr>
              <a:t>Yes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Can SDN be extended to the WAN?</a:t>
            </a:r>
            <a:r>
              <a:rPr lang="en-US" dirty="0"/>
              <a:t>		</a:t>
            </a:r>
            <a:r>
              <a:rPr lang="en-US" b="1" dirty="0" smtClean="0">
                <a:solidFill>
                  <a:srgbClr val="8B0F0A"/>
                </a:solidFill>
              </a:rPr>
              <a:t>Yes</a:t>
            </a:r>
          </a:p>
          <a:p>
            <a:pPr marL="693737" lvl="2" indent="0">
              <a:buNone/>
            </a:pPr>
            <a:endParaRPr lang="en-US" b="1" dirty="0">
              <a:solidFill>
                <a:srgbClr val="8B0F0A"/>
              </a:solidFill>
            </a:endParaRPr>
          </a:p>
          <a:p>
            <a:r>
              <a:rPr lang="en-US" dirty="0" smtClean="0"/>
              <a:t>Is </a:t>
            </a:r>
            <a:r>
              <a:rPr lang="en-US" dirty="0" err="1" smtClean="0"/>
              <a:t>OpenFlow</a:t>
            </a:r>
            <a:r>
              <a:rPr lang="en-US" dirty="0" smtClean="0"/>
              <a:t> the right </a:t>
            </a:r>
            <a:r>
              <a:rPr lang="en-US" dirty="0" err="1" smtClean="0"/>
              <a:t>fwding</a:t>
            </a:r>
            <a:r>
              <a:rPr lang="en-US" dirty="0" smtClean="0"/>
              <a:t> abstraction?	</a:t>
            </a:r>
            <a:r>
              <a:rPr lang="en-US" b="1" dirty="0" smtClean="0">
                <a:solidFill>
                  <a:srgbClr val="8B0F0A"/>
                </a:solidFill>
              </a:rPr>
              <a:t>No</a:t>
            </a:r>
            <a:endParaRPr lang="en-US" b="1" dirty="0">
              <a:solidFill>
                <a:srgbClr val="8B0F0A"/>
              </a:solidFill>
            </a:endParaRPr>
          </a:p>
          <a:p>
            <a:endParaRPr lang="en-US" b="1" dirty="0">
              <a:solidFill>
                <a:srgbClr val="8B0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Did We Do a Startup?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An exercise in speaking truth </a:t>
            </a:r>
            <a:r>
              <a:rPr lang="en-US" i="1" dirty="0"/>
              <a:t>to </a:t>
            </a:r>
            <a:r>
              <a:rPr lang="en-US" i="1" dirty="0" smtClean="0"/>
              <a:t>power</a:t>
            </a:r>
            <a:r>
              <a:rPr lang="is-IS" i="1" dirty="0"/>
              <a:t>….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0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C#1: Where did SDN come from?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~2004: Research on new management paradigms</a:t>
            </a:r>
          </a:p>
          <a:p>
            <a:pPr lvl="1"/>
            <a:r>
              <a:rPr lang="en-US" dirty="0" smtClean="0"/>
              <a:t>RCP, 4D</a:t>
            </a:r>
            <a:r>
              <a:rPr lang="en-US" dirty="0"/>
              <a:t> </a:t>
            </a:r>
            <a:r>
              <a:rPr lang="en-US" dirty="0" smtClean="0"/>
              <a:t>[Princeton, CMU,….]</a:t>
            </a:r>
          </a:p>
          <a:p>
            <a:pPr lvl="1"/>
            <a:r>
              <a:rPr lang="en-US" dirty="0" smtClean="0"/>
              <a:t>SANE, Ethane [Stanford/Berkeley]</a:t>
            </a:r>
          </a:p>
          <a:p>
            <a:pPr lvl="1"/>
            <a:r>
              <a:rPr lang="en-US" dirty="0" smtClean="0"/>
              <a:t>Industrial efforts with similar flavor (not published)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2008: Software-Defined Networking (SDN)</a:t>
            </a:r>
          </a:p>
          <a:p>
            <a:pPr lvl="1"/>
            <a:r>
              <a:rPr lang="en-US" dirty="0" smtClean="0"/>
              <a:t>NOX Network Operating System </a:t>
            </a:r>
            <a:r>
              <a:rPr lang="en-US" dirty="0"/>
              <a:t>[</a:t>
            </a:r>
            <a:r>
              <a:rPr lang="en-US" dirty="0" err="1" smtClean="0"/>
              <a:t>Nicira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switch interface [Stanford/</a:t>
            </a:r>
            <a:r>
              <a:rPr lang="en-US" dirty="0" err="1" smtClean="0"/>
              <a:t>Nicira</a:t>
            </a:r>
            <a:r>
              <a:rPr lang="en-US" dirty="0"/>
              <a:t>]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2011: </a:t>
            </a:r>
            <a:r>
              <a:rPr lang="en-US" dirty="0"/>
              <a:t>Open Networking Foundation </a:t>
            </a:r>
            <a:r>
              <a:rPr lang="en-US" dirty="0" smtClean="0"/>
              <a:t>(ONF)</a:t>
            </a:r>
          </a:p>
          <a:p>
            <a:pPr lvl="1"/>
            <a:r>
              <a:rPr lang="en-US" b="1" dirty="0" smtClean="0"/>
              <a:t>Board</a:t>
            </a:r>
            <a:r>
              <a:rPr lang="en-US" dirty="0"/>
              <a:t>: </a:t>
            </a:r>
            <a:r>
              <a:rPr lang="en-US" dirty="0" err="1"/>
              <a:t>Google</a:t>
            </a:r>
            <a:r>
              <a:rPr lang="en-US" dirty="0" err="1" smtClean="0"/>
              <a:t>,Yahoo,Verizon,DT,Msft</a:t>
            </a:r>
            <a:r>
              <a:rPr lang="en-US" dirty="0" smtClean="0"/>
              <a:t>, </a:t>
            </a:r>
            <a:r>
              <a:rPr lang="en-US" dirty="0" err="1" smtClean="0"/>
              <a:t>Fbook,NTT,GS</a:t>
            </a:r>
            <a:endParaRPr lang="en-US" dirty="0"/>
          </a:p>
          <a:p>
            <a:pPr lvl="1"/>
            <a:r>
              <a:rPr lang="en-US" b="1" dirty="0"/>
              <a:t>Members</a:t>
            </a:r>
            <a:r>
              <a:rPr lang="en-US" dirty="0"/>
              <a:t>: Cisco, Juniper, HP, Dell, Broadcom, IBM,…..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7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This Deployed?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everyone to buy </a:t>
            </a:r>
            <a:r>
              <a:rPr lang="en-US" dirty="0" err="1" smtClean="0"/>
              <a:t>OpenFlow</a:t>
            </a:r>
            <a:r>
              <a:rPr lang="en-US" dirty="0" smtClean="0"/>
              <a:t> switches</a:t>
            </a:r>
          </a:p>
          <a:p>
            <a:pPr lvl="1"/>
            <a:r>
              <a:rPr lang="en-US" dirty="0" smtClean="0"/>
              <a:t>And then install our control software?</a:t>
            </a:r>
          </a:p>
          <a:p>
            <a:pPr lvl="2"/>
            <a:endParaRPr lang="en-US" dirty="0"/>
          </a:p>
          <a:p>
            <a:r>
              <a:rPr lang="en-US" dirty="0" smtClean="0"/>
              <a:t>That’s ludicrous.  So, how did we do it?</a:t>
            </a:r>
          </a:p>
          <a:p>
            <a:pPr lvl="1"/>
            <a:r>
              <a:rPr lang="en-US" dirty="0" smtClean="0"/>
              <a:t>Without them buying new switching hardware?</a:t>
            </a:r>
          </a:p>
          <a:p>
            <a:pPr lvl="1"/>
            <a:r>
              <a:rPr lang="en-US" dirty="0" smtClean="0"/>
              <a:t>And in some cases not even talking to the networking team at the company</a:t>
            </a:r>
            <a:r>
              <a:rPr lang="is-IS" dirty="0" smtClean="0"/>
              <a:t>….</a:t>
            </a:r>
          </a:p>
          <a:p>
            <a:pPr lvl="2"/>
            <a:endParaRPr lang="is-IS" dirty="0"/>
          </a:p>
          <a:p>
            <a:r>
              <a:rPr lang="is-IS" dirty="0" smtClean="0"/>
              <a:t>Don’t look at the next slides.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 have 3 minutes</a:t>
            </a:r>
            <a:r>
              <a:rPr lang="is-IS" dirty="0" smtClean="0"/>
              <a:t>…..go!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6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</a:rPr>
              <a:t>Deployability</a:t>
            </a:r>
            <a:endParaRPr lang="en-US" dirty="0">
              <a:latin typeface="Helvetica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999534" indent="-35999534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3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2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39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5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8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functionality can be implemented at edge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….</a:t>
            </a:r>
          </a:p>
          <a:p>
            <a:pPr lvl="5"/>
            <a:endParaRPr lang="en-US" dirty="0"/>
          </a:p>
          <a:p>
            <a:r>
              <a:rPr lang="en-US" dirty="0" smtClean="0"/>
              <a:t>Network core merely needs to deliver packets</a:t>
            </a:r>
          </a:p>
          <a:p>
            <a:pPr lvl="1"/>
            <a:r>
              <a:rPr lang="en-US" dirty="0" smtClean="0"/>
              <a:t>Current networking technologies pretty good at this</a:t>
            </a:r>
          </a:p>
          <a:p>
            <a:pPr lvl="1"/>
            <a:endParaRPr lang="en-US" dirty="0"/>
          </a:p>
          <a:p>
            <a:r>
              <a:rPr lang="en-US" dirty="0" smtClean="0"/>
              <a:t>So only need to add SDN at edge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operators who were crying were from large multitenant datacenters</a:t>
            </a:r>
            <a:r>
              <a:rPr lang="is-IS" dirty="0" smtClean="0"/>
              <a:t>….</a:t>
            </a:r>
          </a:p>
          <a:p>
            <a:endParaRPr lang="is-IS" dirty="0"/>
          </a:p>
          <a:p>
            <a:r>
              <a:rPr lang="en-US" dirty="0" smtClean="0"/>
              <a:t>They run hypervisors on their hosts, support VMs running for tenants</a:t>
            </a:r>
          </a:p>
          <a:p>
            <a:endParaRPr lang="en-US" dirty="0"/>
          </a:p>
          <a:p>
            <a:r>
              <a:rPr lang="en-US" dirty="0" smtClean="0"/>
              <a:t>This gave us an opening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9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makes this easy…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(VMs) is supported by hypervisors</a:t>
            </a:r>
          </a:p>
          <a:p>
            <a:pPr lvl="3"/>
            <a:endParaRPr lang="en-US" dirty="0"/>
          </a:p>
          <a:p>
            <a:r>
              <a:rPr lang="en-US" dirty="0" smtClean="0"/>
              <a:t>Hypervisors use software switch to connect VMs</a:t>
            </a:r>
          </a:p>
          <a:p>
            <a:pPr lvl="3"/>
            <a:endParaRPr lang="en-US" dirty="0"/>
          </a:p>
          <a:p>
            <a:r>
              <a:rPr lang="en-US" dirty="0" smtClean="0"/>
              <a:t>Make this software switch SDN-compatible</a:t>
            </a:r>
          </a:p>
          <a:p>
            <a:pPr lvl="1"/>
            <a:r>
              <a:rPr lang="en-US" dirty="0" smtClean="0"/>
              <a:t>And you’ll be able to deploy SDN without any new HW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> is now in Linux,  </a:t>
            </a:r>
            <a:r>
              <a:rPr lang="en-US" dirty="0" err="1" smtClean="0"/>
              <a:t>Xen</a:t>
            </a:r>
            <a:r>
              <a:rPr lang="en-US" dirty="0" smtClean="0"/>
              <a:t>, etc.</a:t>
            </a:r>
          </a:p>
          <a:p>
            <a:pPr lvl="3"/>
            <a:endParaRPr lang="en-US" dirty="0"/>
          </a:p>
          <a:p>
            <a:r>
              <a:rPr lang="en-US" dirty="0" smtClean="0"/>
              <a:t>SDN now deployable without any HW deployment!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Network in Regular Setting</a:t>
            </a:r>
          </a:p>
        </p:txBody>
      </p:sp>
      <p:sp>
        <p:nvSpPr>
          <p:cNvPr id="59395" name="TextBox 17"/>
          <p:cNvSpPr txBox="1">
            <a:spLocks noChangeArrowheads="1"/>
          </p:cNvSpPr>
          <p:nvPr/>
        </p:nvSpPr>
        <p:spPr bwMode="auto">
          <a:xfrm>
            <a:off x="152401" y="47244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152401" y="4738052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sp>
        <p:nvSpPr>
          <p:cNvPr id="59397" name="TextBox 17"/>
          <p:cNvSpPr txBox="1">
            <a:spLocks noChangeArrowheads="1"/>
          </p:cNvSpPr>
          <p:nvPr/>
        </p:nvSpPr>
        <p:spPr bwMode="auto">
          <a:xfrm>
            <a:off x="1524001" y="26670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398" name="TextBox 15"/>
          <p:cNvSpPr txBox="1">
            <a:spLocks noChangeArrowheads="1"/>
          </p:cNvSpPr>
          <p:nvPr/>
        </p:nvSpPr>
        <p:spPr bwMode="auto">
          <a:xfrm>
            <a:off x="1524001" y="2682877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sp>
        <p:nvSpPr>
          <p:cNvPr id="59399" name="TextBox 17"/>
          <p:cNvSpPr txBox="1">
            <a:spLocks noChangeArrowheads="1"/>
          </p:cNvSpPr>
          <p:nvPr/>
        </p:nvSpPr>
        <p:spPr bwMode="auto">
          <a:xfrm>
            <a:off x="4648200" y="26670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400" name="TextBox 23"/>
          <p:cNvSpPr txBox="1">
            <a:spLocks noChangeArrowheads="1"/>
          </p:cNvSpPr>
          <p:nvPr/>
        </p:nvSpPr>
        <p:spPr bwMode="auto">
          <a:xfrm>
            <a:off x="4648200" y="2672402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sp>
        <p:nvSpPr>
          <p:cNvPr id="59401" name="TextBox 17"/>
          <p:cNvSpPr txBox="1">
            <a:spLocks noChangeArrowheads="1"/>
          </p:cNvSpPr>
          <p:nvPr/>
        </p:nvSpPr>
        <p:spPr bwMode="auto">
          <a:xfrm>
            <a:off x="6248400" y="47244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402" name="TextBox 31"/>
          <p:cNvSpPr txBox="1">
            <a:spLocks noChangeArrowheads="1"/>
          </p:cNvSpPr>
          <p:nvPr/>
        </p:nvSpPr>
        <p:spPr bwMode="auto">
          <a:xfrm>
            <a:off x="6248400" y="4752977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pic>
        <p:nvPicPr>
          <p:cNvPr id="59403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4" name="TextBox 11"/>
          <p:cNvSpPr txBox="1">
            <a:spLocks noChangeArrowheads="1"/>
          </p:cNvSpPr>
          <p:nvPr/>
        </p:nvSpPr>
        <p:spPr bwMode="auto">
          <a:xfrm>
            <a:off x="3429000" y="5334001"/>
            <a:ext cx="25908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Physical Switch</a:t>
            </a:r>
          </a:p>
        </p:txBody>
      </p:sp>
    </p:spTree>
    <p:extLst>
      <p:ext uri="{BB962C8B-B14F-4D97-AF65-F5344CB8AC3E}">
        <p14:creationId xmlns:p14="http://schemas.microsoft.com/office/powerpoint/2010/main" val="3020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Network in Virtualized Setting</a:t>
            </a:r>
          </a:p>
        </p:txBody>
      </p:sp>
      <p:grpSp>
        <p:nvGrpSpPr>
          <p:cNvPr id="60419" name="Group 12"/>
          <p:cNvGrpSpPr>
            <a:grpSpLocks/>
          </p:cNvGrpSpPr>
          <p:nvPr/>
        </p:nvGrpSpPr>
        <p:grpSpPr bwMode="auto">
          <a:xfrm>
            <a:off x="152400" y="3867152"/>
            <a:ext cx="2667001" cy="1318944"/>
            <a:chOff x="3505199" y="3333690"/>
            <a:chExt cx="2667001" cy="1318991"/>
          </a:xfrm>
        </p:grpSpPr>
        <p:sp>
          <p:nvSpPr>
            <p:cNvPr id="60446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47" name="TextBox 6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49" name="TextBox 8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50" name="TextBox 9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51" name="TextBox 10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52" name="TextBox 11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0420" name="Group 13"/>
          <p:cNvGrpSpPr>
            <a:grpSpLocks/>
          </p:cNvGrpSpPr>
          <p:nvPr/>
        </p:nvGrpSpPr>
        <p:grpSpPr bwMode="auto">
          <a:xfrm>
            <a:off x="1524000" y="1809752"/>
            <a:ext cx="2667001" cy="1318944"/>
            <a:chOff x="3505199" y="3333690"/>
            <a:chExt cx="2667001" cy="1318991"/>
          </a:xfrm>
        </p:grpSpPr>
        <p:sp>
          <p:nvSpPr>
            <p:cNvPr id="60439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40" name="TextBox 15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42" name="TextBox 17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43" name="TextBox 18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44" name="TextBox 19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45" name="TextBox 20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0421" name="Group 21"/>
          <p:cNvGrpSpPr>
            <a:grpSpLocks/>
          </p:cNvGrpSpPr>
          <p:nvPr/>
        </p:nvGrpSpPr>
        <p:grpSpPr bwMode="auto">
          <a:xfrm>
            <a:off x="4648200" y="1809752"/>
            <a:ext cx="2667000" cy="1318944"/>
            <a:chOff x="3505200" y="3333690"/>
            <a:chExt cx="2667000" cy="1318991"/>
          </a:xfrm>
        </p:grpSpPr>
        <p:sp>
          <p:nvSpPr>
            <p:cNvPr id="60432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33" name="TextBox 23"/>
            <p:cNvSpPr txBox="1">
              <a:spLocks noChangeArrowheads="1"/>
            </p:cNvSpPr>
            <p:nvPr/>
          </p:nvSpPr>
          <p:spPr bwMode="auto">
            <a:xfrm>
              <a:off x="35052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35" name="TextBox 25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6" name="TextBox 26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7" name="TextBox 27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8" name="TextBox 28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0422" name="Group 29"/>
          <p:cNvGrpSpPr>
            <a:grpSpLocks/>
          </p:cNvGrpSpPr>
          <p:nvPr/>
        </p:nvGrpSpPr>
        <p:grpSpPr bwMode="auto">
          <a:xfrm>
            <a:off x="6248400" y="3867152"/>
            <a:ext cx="2667000" cy="1318944"/>
            <a:chOff x="3505200" y="3333690"/>
            <a:chExt cx="2667000" cy="1318991"/>
          </a:xfrm>
        </p:grpSpPr>
        <p:sp>
          <p:nvSpPr>
            <p:cNvPr id="60425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26" name="TextBox 31"/>
            <p:cNvSpPr txBox="1">
              <a:spLocks noChangeArrowheads="1"/>
            </p:cNvSpPr>
            <p:nvPr/>
          </p:nvSpPr>
          <p:spPr bwMode="auto">
            <a:xfrm>
              <a:off x="35052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28" name="TextBox 33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29" name="TextBox 34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0" name="TextBox 35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1" name="TextBox 36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pic>
        <p:nvPicPr>
          <p:cNvPr id="60423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1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Virtual Switches (Vswitch)</a:t>
            </a:r>
          </a:p>
        </p:txBody>
      </p:sp>
      <p:grpSp>
        <p:nvGrpSpPr>
          <p:cNvPr id="62467" name="Group 12"/>
          <p:cNvGrpSpPr>
            <a:grpSpLocks/>
          </p:cNvGrpSpPr>
          <p:nvPr/>
        </p:nvGrpSpPr>
        <p:grpSpPr bwMode="auto">
          <a:xfrm>
            <a:off x="1600200" y="1219200"/>
            <a:ext cx="6172200" cy="2154238"/>
            <a:chOff x="1600200" y="3530024"/>
            <a:chExt cx="6172200" cy="2154436"/>
          </a:xfrm>
        </p:grpSpPr>
        <p:sp>
          <p:nvSpPr>
            <p:cNvPr id="7" name="TextBox 6"/>
            <p:cNvSpPr txBox="1"/>
            <p:nvPr/>
          </p:nvSpPr>
          <p:spPr>
            <a:xfrm>
              <a:off x="1600200" y="4114278"/>
              <a:ext cx="6172200" cy="1570182"/>
            </a:xfrm>
            <a:prstGeom prst="rect">
              <a:avLst/>
            </a:prstGeom>
            <a:solidFill>
              <a:schemeClr val="accent3">
                <a:lumMod val="85000"/>
                <a:alpha val="77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3200" dirty="0">
                <a:ea typeface="ＭＳ Ｐゴシック" pitchFamily="34" charset="-128"/>
                <a:cs typeface="ＭＳ Ｐゴシック" pitchFamily="34" charset="-128"/>
              </a:endParaRPr>
            </a:p>
            <a:p>
              <a:pPr algn="ctr">
                <a:defRPr/>
              </a:pPr>
              <a:endParaRPr lang="en-US" sz="3200" dirty="0">
                <a:ea typeface="ＭＳ Ｐゴシック" pitchFamily="34" charset="-128"/>
                <a:cs typeface="ＭＳ Ｐゴシック" pitchFamily="34" charset="-128"/>
              </a:endParaRPr>
            </a:p>
            <a:p>
              <a:pPr algn="ctr">
                <a:defRPr/>
              </a:pPr>
              <a:r>
                <a:rPr lang="en-US" sz="3200" dirty="0">
                  <a:ea typeface="ＭＳ Ｐゴシック" pitchFamily="34" charset="-128"/>
                  <a:cs typeface="ＭＳ Ｐゴシック" pitchFamily="34" charset="-128"/>
                </a:rPr>
                <a:t>Virtual Switch</a:t>
              </a:r>
            </a:p>
          </p:txBody>
        </p:sp>
        <p:sp>
          <p:nvSpPr>
            <p:cNvPr id="62470" name="TextBox 7"/>
            <p:cNvSpPr txBox="1">
              <a:spLocks noChangeArrowheads="1"/>
            </p:cNvSpPr>
            <p:nvPr/>
          </p:nvSpPr>
          <p:spPr bwMode="auto">
            <a:xfrm>
              <a:off x="1600200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  <p:sp>
          <p:nvSpPr>
            <p:cNvPr id="62471" name="TextBox 8"/>
            <p:cNvSpPr txBox="1">
              <a:spLocks noChangeArrowheads="1"/>
            </p:cNvSpPr>
            <p:nvPr/>
          </p:nvSpPr>
          <p:spPr bwMode="auto">
            <a:xfrm>
              <a:off x="4774474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  <p:sp>
          <p:nvSpPr>
            <p:cNvPr id="62472" name="TextBox 9"/>
            <p:cNvSpPr txBox="1">
              <a:spLocks noChangeArrowheads="1"/>
            </p:cNvSpPr>
            <p:nvPr/>
          </p:nvSpPr>
          <p:spPr bwMode="auto">
            <a:xfrm>
              <a:off x="3187337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  <p:sp>
          <p:nvSpPr>
            <p:cNvPr id="62473" name="TextBox 10"/>
            <p:cNvSpPr txBox="1">
              <a:spLocks noChangeArrowheads="1"/>
            </p:cNvSpPr>
            <p:nvPr/>
          </p:nvSpPr>
          <p:spPr bwMode="auto">
            <a:xfrm>
              <a:off x="6361611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</p:grpSp>
      <p:sp>
        <p:nvSpPr>
          <p:cNvPr id="62468" name="Content Placeholder 2"/>
          <p:cNvSpPr>
            <a:spLocks noGrp="1"/>
          </p:cNvSpPr>
          <p:nvPr>
            <p:ph idx="1"/>
          </p:nvPr>
        </p:nvSpPr>
        <p:spPr>
          <a:xfrm>
            <a:off x="228600" y="4114800"/>
            <a:ext cx="8763000" cy="1828800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Vswitch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first-hop switch for all VMs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Software switch (speed is not an issue)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Should support </a:t>
            </a:r>
            <a:r>
              <a:rPr lang="en-US" dirty="0" err="1" smtClean="0">
                <a:latin typeface="Arial" charset="0"/>
                <a:ea typeface="ＭＳ Ｐゴシック" charset="0"/>
              </a:rPr>
              <a:t>OpenFlow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Can be controlled by Network Operating System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3572691" y="1889158"/>
            <a:ext cx="2050869" cy="9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Physical View of Virtualized Network</a:t>
            </a:r>
          </a:p>
        </p:txBody>
      </p:sp>
      <p:grpSp>
        <p:nvGrpSpPr>
          <p:cNvPr id="63491" name="Group 12"/>
          <p:cNvGrpSpPr>
            <a:grpSpLocks/>
          </p:cNvGrpSpPr>
          <p:nvPr/>
        </p:nvGrpSpPr>
        <p:grpSpPr bwMode="auto">
          <a:xfrm>
            <a:off x="152400" y="3867152"/>
            <a:ext cx="2667001" cy="1318944"/>
            <a:chOff x="3505199" y="3333690"/>
            <a:chExt cx="2667001" cy="1318991"/>
          </a:xfrm>
        </p:grpSpPr>
        <p:sp>
          <p:nvSpPr>
            <p:cNvPr id="63517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18" name="TextBox 6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20" name="TextBox 8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1" name="TextBox 9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2" name="TextBox 10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3" name="TextBox 11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2" name="Group 13"/>
          <p:cNvGrpSpPr>
            <a:grpSpLocks/>
          </p:cNvGrpSpPr>
          <p:nvPr/>
        </p:nvGrpSpPr>
        <p:grpSpPr bwMode="auto">
          <a:xfrm>
            <a:off x="1524000" y="1809752"/>
            <a:ext cx="2667001" cy="1318944"/>
            <a:chOff x="3505199" y="3333690"/>
            <a:chExt cx="2667001" cy="1318991"/>
          </a:xfrm>
        </p:grpSpPr>
        <p:sp>
          <p:nvSpPr>
            <p:cNvPr id="63510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11" name="TextBox 15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13" name="TextBox 17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4" name="TextBox 18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5" name="TextBox 19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6" name="TextBox 20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3" name="Group 21"/>
          <p:cNvGrpSpPr>
            <a:grpSpLocks/>
          </p:cNvGrpSpPr>
          <p:nvPr/>
        </p:nvGrpSpPr>
        <p:grpSpPr bwMode="auto">
          <a:xfrm>
            <a:off x="4648200" y="1809752"/>
            <a:ext cx="2667000" cy="1318944"/>
            <a:chOff x="3505200" y="3333690"/>
            <a:chExt cx="2667000" cy="1318991"/>
          </a:xfrm>
        </p:grpSpPr>
        <p:sp>
          <p:nvSpPr>
            <p:cNvPr id="63503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04" name="TextBox 23"/>
            <p:cNvSpPr txBox="1">
              <a:spLocks noChangeArrowheads="1"/>
            </p:cNvSpPr>
            <p:nvPr/>
          </p:nvSpPr>
          <p:spPr bwMode="auto">
            <a:xfrm>
              <a:off x="35052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06" name="TextBox 25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7" name="TextBox 26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8" name="TextBox 27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9" name="TextBox 28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4" name="Group 29"/>
          <p:cNvGrpSpPr>
            <a:grpSpLocks/>
          </p:cNvGrpSpPr>
          <p:nvPr/>
        </p:nvGrpSpPr>
        <p:grpSpPr bwMode="auto">
          <a:xfrm>
            <a:off x="6172200" y="3867152"/>
            <a:ext cx="2743200" cy="1318944"/>
            <a:chOff x="3429000" y="3333690"/>
            <a:chExt cx="2743200" cy="1318991"/>
          </a:xfrm>
        </p:grpSpPr>
        <p:sp>
          <p:nvSpPr>
            <p:cNvPr id="63496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497" name="TextBox 31"/>
            <p:cNvSpPr txBox="1">
              <a:spLocks noChangeArrowheads="1"/>
            </p:cNvSpPr>
            <p:nvPr/>
          </p:nvSpPr>
          <p:spPr bwMode="auto">
            <a:xfrm>
              <a:off x="34290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499" name="TextBox 33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0" name="TextBox 34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1" name="TextBox 35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2" name="TextBox 36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pic>
        <p:nvPicPr>
          <p:cNvPr id="63495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1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Logical View of Virtualized Network</a:t>
            </a:r>
          </a:p>
        </p:txBody>
      </p:sp>
      <p:sp>
        <p:nvSpPr>
          <p:cNvPr id="64515" name="TextBox 8"/>
          <p:cNvSpPr txBox="1">
            <a:spLocks noChangeArrowheads="1"/>
          </p:cNvSpPr>
          <p:nvPr/>
        </p:nvSpPr>
        <p:spPr bwMode="auto">
          <a:xfrm>
            <a:off x="1524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6" name="TextBox 9"/>
          <p:cNvSpPr txBox="1">
            <a:spLocks noChangeArrowheads="1"/>
          </p:cNvSpPr>
          <p:nvPr/>
        </p:nvSpPr>
        <p:spPr bwMode="auto">
          <a:xfrm>
            <a:off x="15240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7" name="TextBox 10"/>
          <p:cNvSpPr txBox="1">
            <a:spLocks noChangeArrowheads="1"/>
          </p:cNvSpPr>
          <p:nvPr/>
        </p:nvSpPr>
        <p:spPr bwMode="auto">
          <a:xfrm>
            <a:off x="8382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22098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9" name="TextBox 17"/>
          <p:cNvSpPr txBox="1">
            <a:spLocks noChangeArrowheads="1"/>
          </p:cNvSpPr>
          <p:nvPr/>
        </p:nvSpPr>
        <p:spPr bwMode="auto">
          <a:xfrm>
            <a:off x="15240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0" name="TextBox 18"/>
          <p:cNvSpPr txBox="1">
            <a:spLocks noChangeArrowheads="1"/>
          </p:cNvSpPr>
          <p:nvPr/>
        </p:nvSpPr>
        <p:spPr bwMode="auto">
          <a:xfrm>
            <a:off x="28956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1" name="TextBox 19"/>
          <p:cNvSpPr txBox="1">
            <a:spLocks noChangeArrowheads="1"/>
          </p:cNvSpPr>
          <p:nvPr/>
        </p:nvSpPr>
        <p:spPr bwMode="auto">
          <a:xfrm>
            <a:off x="22098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2" name="TextBox 20"/>
          <p:cNvSpPr txBox="1">
            <a:spLocks noChangeArrowheads="1"/>
          </p:cNvSpPr>
          <p:nvPr/>
        </p:nvSpPr>
        <p:spPr bwMode="auto">
          <a:xfrm>
            <a:off x="35814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3" name="TextBox 25"/>
          <p:cNvSpPr txBox="1">
            <a:spLocks noChangeArrowheads="1"/>
          </p:cNvSpPr>
          <p:nvPr/>
        </p:nvSpPr>
        <p:spPr bwMode="auto">
          <a:xfrm>
            <a:off x="46482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4" name="TextBox 26"/>
          <p:cNvSpPr txBox="1">
            <a:spLocks noChangeArrowheads="1"/>
          </p:cNvSpPr>
          <p:nvPr/>
        </p:nvSpPr>
        <p:spPr bwMode="auto">
          <a:xfrm>
            <a:off x="60198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5" name="TextBox 27"/>
          <p:cNvSpPr txBox="1">
            <a:spLocks noChangeArrowheads="1"/>
          </p:cNvSpPr>
          <p:nvPr/>
        </p:nvSpPr>
        <p:spPr bwMode="auto">
          <a:xfrm>
            <a:off x="53340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6" name="TextBox 28"/>
          <p:cNvSpPr txBox="1">
            <a:spLocks noChangeArrowheads="1"/>
          </p:cNvSpPr>
          <p:nvPr/>
        </p:nvSpPr>
        <p:spPr bwMode="auto">
          <a:xfrm>
            <a:off x="67056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7" name="TextBox 33"/>
          <p:cNvSpPr txBox="1">
            <a:spLocks noChangeArrowheads="1"/>
          </p:cNvSpPr>
          <p:nvPr/>
        </p:nvSpPr>
        <p:spPr bwMode="auto">
          <a:xfrm>
            <a:off x="62484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8" name="TextBox 34"/>
          <p:cNvSpPr txBox="1">
            <a:spLocks noChangeArrowheads="1"/>
          </p:cNvSpPr>
          <p:nvPr/>
        </p:nvSpPr>
        <p:spPr bwMode="auto">
          <a:xfrm>
            <a:off x="76200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9" name="TextBox 35"/>
          <p:cNvSpPr txBox="1">
            <a:spLocks noChangeArrowheads="1"/>
          </p:cNvSpPr>
          <p:nvPr/>
        </p:nvSpPr>
        <p:spPr bwMode="auto">
          <a:xfrm>
            <a:off x="69342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30" name="TextBox 36"/>
          <p:cNvSpPr txBox="1">
            <a:spLocks noChangeArrowheads="1"/>
          </p:cNvSpPr>
          <p:nvPr/>
        </p:nvSpPr>
        <p:spPr bwMode="auto">
          <a:xfrm>
            <a:off x="83058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pic>
        <p:nvPicPr>
          <p:cNvPr id="6453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914400" y="4343400"/>
            <a:ext cx="1093854" cy="5322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2286000" y="2362200"/>
            <a:ext cx="1093854" cy="5322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5410200" y="2362200"/>
            <a:ext cx="1093854" cy="5322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7010400" y="4343400"/>
            <a:ext cx="1093854" cy="532256"/>
          </a:xfrm>
          <a:prstGeom prst="rect">
            <a:avLst/>
          </a:prstGeom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143000" y="5791200"/>
            <a:ext cx="6781800" cy="59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>
                <a:solidFill>
                  <a:srgbClr val="8B0F0A"/>
                </a:solidFill>
              </a:rPr>
              <a:t>All edge switches are Vswitches</a:t>
            </a:r>
          </a:p>
        </p:txBody>
      </p:sp>
    </p:spTree>
    <p:extLst>
      <p:ext uri="{BB962C8B-B14F-4D97-AF65-F5344CB8AC3E}">
        <p14:creationId xmlns:p14="http://schemas.microsoft.com/office/powerpoint/2010/main" val="19639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SDN really come from?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20147" b="20147"/>
          <a:stretch>
            <a:fillRect/>
          </a:stretch>
        </p:blipFill>
        <p:spPr/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6253163"/>
            <a:ext cx="9144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Martín </a:t>
            </a:r>
            <a:r>
              <a:rPr lang="en-US" kern="0" dirty="0" err="1" smtClean="0"/>
              <a:t>Casado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4308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Vswitches are Sufficient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Vswitches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are enough to implement most functions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Access control, </a:t>
            </a:r>
            <a:r>
              <a:rPr lang="en-US" dirty="0" err="1">
                <a:latin typeface="Arial" charset="0"/>
                <a:ea typeface="ＭＳ Ｐゴシック" charset="0"/>
              </a:rPr>
              <a:t>QoS</a:t>
            </a:r>
            <a:r>
              <a:rPr lang="en-US" dirty="0">
                <a:latin typeface="Arial" charset="0"/>
                <a:ea typeface="ＭＳ Ｐゴシック" charset="0"/>
              </a:rPr>
              <a:t>, mobility, migration, monitoring,…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Physical network becomes static crossbar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Simple to implement and manage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Components can be legacy and static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47801" y="2819400"/>
            <a:ext cx="6248400" cy="40010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txBody>
          <a:bodyPr lIns="91425" tIns="45713" rIns="91425" bIns="45713">
            <a:spAutoFit/>
          </a:bodyPr>
          <a:lstStyle/>
          <a:p>
            <a:pPr>
              <a:defRPr/>
            </a:pP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Managing Physical Network</a:t>
            </a:r>
          </a:p>
        </p:txBody>
      </p:sp>
      <p:sp>
        <p:nvSpPr>
          <p:cNvPr id="67588" name="TextBox 24"/>
          <p:cNvSpPr txBox="1">
            <a:spLocks noChangeArrowheads="1"/>
          </p:cNvSpPr>
          <p:nvPr/>
        </p:nvSpPr>
        <p:spPr bwMode="auto">
          <a:xfrm>
            <a:off x="1447801" y="2814949"/>
            <a:ext cx="62484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NOS</a:t>
            </a:r>
          </a:p>
        </p:txBody>
      </p:sp>
      <p:sp>
        <p:nvSpPr>
          <p:cNvPr id="67589" name="TextBox 15"/>
          <p:cNvSpPr txBox="1">
            <a:spLocks noChangeArrowheads="1"/>
          </p:cNvSpPr>
          <p:nvPr/>
        </p:nvSpPr>
        <p:spPr bwMode="auto">
          <a:xfrm>
            <a:off x="2743200" y="4572001"/>
            <a:ext cx="37338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Physical Switches</a:t>
            </a:r>
          </a:p>
        </p:txBody>
      </p:sp>
      <p:pic>
        <p:nvPicPr>
          <p:cNvPr id="67590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180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57600"/>
            <a:ext cx="180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180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33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Managing Virtualized Network</a:t>
            </a:r>
          </a:p>
        </p:txBody>
      </p:sp>
      <p:pic>
        <p:nvPicPr>
          <p:cNvPr id="68611" name="Picture 3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5300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1268346" y="4114800"/>
            <a:ext cx="1093854" cy="5322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2335147" y="2514600"/>
            <a:ext cx="1093854" cy="5322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5764147" y="2514600"/>
            <a:ext cx="1093854" cy="5322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6830946" y="4114800"/>
            <a:ext cx="1093854" cy="532256"/>
          </a:xfrm>
          <a:prstGeom prst="rect">
            <a:avLst/>
          </a:prstGeom>
        </p:spPr>
      </p:pic>
      <p:sp>
        <p:nvSpPr>
          <p:cNvPr id="25" name="Block Arc 24"/>
          <p:cNvSpPr/>
          <p:nvPr/>
        </p:nvSpPr>
        <p:spPr bwMode="auto">
          <a:xfrm>
            <a:off x="2727328" y="2709863"/>
            <a:ext cx="3749675" cy="4224337"/>
          </a:xfrm>
          <a:prstGeom prst="blockArc">
            <a:avLst>
              <a:gd name="adj1" fmla="val 10780577"/>
              <a:gd name="adj2" fmla="val 21506808"/>
              <a:gd name="adj3" fmla="val 14556"/>
            </a:avLst>
          </a:prstGeom>
          <a:solidFill>
            <a:schemeClr val="accent5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3" rIns="91425" bIns="45713"/>
          <a:lstStyle/>
          <a:p>
            <a:pPr>
              <a:defRPr/>
            </a:pPr>
            <a:endParaRPr lang="en-US"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68617" name="TextBox 25"/>
          <p:cNvSpPr txBox="1">
            <a:spLocks noChangeArrowheads="1"/>
          </p:cNvSpPr>
          <p:nvPr/>
        </p:nvSpPr>
        <p:spPr bwMode="auto">
          <a:xfrm>
            <a:off x="2057400" y="6096000"/>
            <a:ext cx="59436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800000"/>
                </a:solidFill>
              </a:rPr>
              <a:t>Physical network is logical crossbar</a:t>
            </a:r>
          </a:p>
        </p:txBody>
      </p:sp>
      <p:sp>
        <p:nvSpPr>
          <p:cNvPr id="68618" name="TextBox 26"/>
          <p:cNvSpPr txBox="1">
            <a:spLocks noChangeArrowheads="1"/>
          </p:cNvSpPr>
          <p:nvPr/>
        </p:nvSpPr>
        <p:spPr bwMode="auto">
          <a:xfrm>
            <a:off x="4114800" y="2743203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1"/>
                </a:solidFill>
              </a:rPr>
              <a:t>NOS</a:t>
            </a:r>
          </a:p>
        </p:txBody>
      </p:sp>
      <p:sp>
        <p:nvSpPr>
          <p:cNvPr id="68619" name="TextBox 27"/>
          <p:cNvSpPr txBox="1">
            <a:spLocks noChangeArrowheads="1"/>
          </p:cNvSpPr>
          <p:nvPr/>
        </p:nvSpPr>
        <p:spPr bwMode="auto">
          <a:xfrm>
            <a:off x="0" y="1828801"/>
            <a:ext cx="9144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800000"/>
                </a:solidFill>
              </a:rPr>
              <a:t>Only Vswitches need to be controlled by NOS</a:t>
            </a:r>
          </a:p>
        </p:txBody>
      </p:sp>
    </p:spTree>
    <p:extLst>
      <p:ext uri="{BB962C8B-B14F-4D97-AF65-F5344CB8AC3E}">
        <p14:creationId xmlns:p14="http://schemas.microsoft.com/office/powerpoint/2010/main" val="19315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Vswitches as Insertion Point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insert new functionality into old networks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Hypervisors with </a:t>
            </a:r>
            <a:r>
              <a:rPr lang="en-US" dirty="0" err="1" smtClean="0">
                <a:latin typeface="Arial" charset="0"/>
                <a:ea typeface="ＭＳ Ｐゴシック" charset="0"/>
              </a:rPr>
              <a:t>OpenFlow</a:t>
            </a:r>
            <a:r>
              <a:rPr lang="en-US" dirty="0" smtClean="0">
                <a:latin typeface="Arial" charset="0"/>
                <a:ea typeface="ＭＳ Ｐゴシック" charset="0"/>
              </a:rPr>
              <a:t>-enabled </a:t>
            </a:r>
            <a:r>
              <a:rPr lang="en-US" dirty="0" err="1" smtClean="0">
                <a:latin typeface="Arial" charset="0"/>
                <a:ea typeface="ＭＳ Ｐゴシック" charset="0"/>
              </a:rPr>
              <a:t>Vswitch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Network Operating System (on servers)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 change to physical infrastructure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Legacy hosts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Legacy network components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are done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6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from a Wired profile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“</a:t>
            </a:r>
            <a:r>
              <a:rPr lang="en-US" sz="3600" i="1" dirty="0"/>
              <a:t>Martin </a:t>
            </a:r>
            <a:r>
              <a:rPr lang="en-US" sz="3600" i="1" dirty="0" err="1"/>
              <a:t>Casado</a:t>
            </a:r>
            <a:r>
              <a:rPr lang="en-US" sz="3600" i="1" dirty="0"/>
              <a:t> is fucking amazing</a:t>
            </a:r>
            <a:r>
              <a:rPr lang="en-US" sz="3600" dirty="0"/>
              <a:t>,” says Scott </a:t>
            </a:r>
            <a:r>
              <a:rPr lang="en-US" sz="3600" dirty="0" smtClean="0"/>
              <a:t>Shenker ….. </a:t>
            </a:r>
            <a:r>
              <a:rPr lang="en-US" sz="3600" dirty="0"/>
              <a:t>“</a:t>
            </a:r>
            <a:r>
              <a:rPr lang="en-US" sz="3600" i="1" dirty="0"/>
              <a:t>I’ve known a lot of smart people in my life, and on any dimension you care to mention, he’s off the scale</a:t>
            </a:r>
            <a:r>
              <a:rPr lang="en-US" sz="36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5033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80685</TotalTime>
  <Words>3256</Words>
  <Application>Microsoft Macintosh PowerPoint</Application>
  <PresentationFormat>On-screen Show (4:3)</PresentationFormat>
  <Paragraphs>822</Paragraphs>
  <Slides>85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Calibri</vt:lpstr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CS 168  Software-Defined Networking</vt:lpstr>
      <vt:lpstr>PowerPoint Presentation</vt:lpstr>
      <vt:lpstr>Goal for Today</vt:lpstr>
      <vt:lpstr>Caveats and Context</vt:lpstr>
      <vt:lpstr>Caveats</vt:lpstr>
      <vt:lpstr>Context</vt:lpstr>
      <vt:lpstr>C#1: Where did SDN come from?</vt:lpstr>
      <vt:lpstr>Where did SDN really come from?</vt:lpstr>
      <vt:lpstr>Quote from a Wired profile….</vt:lpstr>
      <vt:lpstr>Current Status of SDN</vt:lpstr>
      <vt:lpstr>C#2: The Field of Networking…</vt:lpstr>
      <vt:lpstr>Building an Artifact, Not a Discipline</vt:lpstr>
      <vt:lpstr>We are left with two key questions</vt:lpstr>
      <vt:lpstr>Network Management</vt:lpstr>
      <vt:lpstr>What is Network Management?</vt:lpstr>
      <vt:lpstr>Original goals for the control plane</vt:lpstr>
      <vt:lpstr>Isolation</vt:lpstr>
      <vt:lpstr>Access Control</vt:lpstr>
      <vt:lpstr>Traffic Engineering</vt:lpstr>
      <vt:lpstr>Net management has many goals</vt:lpstr>
      <vt:lpstr>Bottom Line</vt:lpstr>
      <vt:lpstr>How Have We Managed To Survive?</vt:lpstr>
      <vt:lpstr>A Simple Story About Complexity...</vt:lpstr>
      <vt:lpstr>What Was His Point?</vt:lpstr>
      <vt:lpstr>What Is My Point?</vt:lpstr>
      <vt:lpstr>More Progress Recently</vt:lpstr>
      <vt:lpstr>Have answered one of our questions</vt:lpstr>
      <vt:lpstr>Forcing people to make the transition</vt:lpstr>
      <vt:lpstr>Making Network Operators Cry…</vt:lpstr>
      <vt:lpstr>Step 1: Large datacenters</vt:lpstr>
      <vt:lpstr>Step 2: Multiple tenancy</vt:lpstr>
      <vt:lpstr>Net Operators Were Now Weeping…</vt:lpstr>
      <vt:lpstr>An Example Transition: Programming</vt:lpstr>
      <vt:lpstr>“The Power of Abstraction”</vt:lpstr>
      <vt:lpstr>What About Network Abstractions?</vt:lpstr>
      <vt:lpstr>Abstractions for Data Plane: Layers</vt:lpstr>
      <vt:lpstr>Control Plane Abstractions</vt:lpstr>
      <vt:lpstr>Many Control Plane Mechanisms</vt:lpstr>
      <vt:lpstr>Finding Control Plane Abstractions</vt:lpstr>
      <vt:lpstr>How do you find abstractions?</vt:lpstr>
      <vt:lpstr>Decomposing the Control Plane</vt:lpstr>
      <vt:lpstr>Task: Compute forwarding state</vt:lpstr>
      <vt:lpstr>Our current approach</vt:lpstr>
      <vt:lpstr>Separate Concerns with Abstractions</vt:lpstr>
      <vt:lpstr>Abs#1: Forwarding Abstraction</vt:lpstr>
      <vt:lpstr>Two Important Facets to OpenFlow</vt:lpstr>
      <vt:lpstr>Separate Concerns with Abstractions</vt:lpstr>
      <vt:lpstr>Abs#2: Network State Abstraction</vt:lpstr>
      <vt:lpstr>Network Operating System</vt:lpstr>
      <vt:lpstr>Software Defined Network (SDN)</vt:lpstr>
      <vt:lpstr>Major Change in Paradigm</vt:lpstr>
      <vt:lpstr>Software Defined Network (SDN)</vt:lpstr>
      <vt:lpstr>Questions?</vt:lpstr>
      <vt:lpstr>Separate Concerns with Abstractions</vt:lpstr>
      <vt:lpstr>Abs#3: Specification Abstraction</vt:lpstr>
      <vt:lpstr>Simple Example: Access Control</vt:lpstr>
      <vt:lpstr>Software Defined Network</vt:lpstr>
      <vt:lpstr>Clean Separation of Concerns</vt:lpstr>
      <vt:lpstr>SDN: Layers for the Control Plane</vt:lpstr>
      <vt:lpstr>Another Separation</vt:lpstr>
      <vt:lpstr>Completely Changes Ecosystem!</vt:lpstr>
      <vt:lpstr>Abstrns Don’t Remove Complexity</vt:lpstr>
      <vt:lpstr>What This Really Means</vt:lpstr>
      <vt:lpstr>Routing Application</vt:lpstr>
      <vt:lpstr>Access Control Application</vt:lpstr>
      <vt:lpstr>Why Is SDN Important?</vt:lpstr>
      <vt:lpstr>Common Questions about SDN?</vt:lpstr>
      <vt:lpstr>Common Questions about SDN?</vt:lpstr>
      <vt:lpstr>Why Did We Do a Startup?</vt:lpstr>
      <vt:lpstr>How Did We Get This Deployed?</vt:lpstr>
      <vt:lpstr>Deployability</vt:lpstr>
      <vt:lpstr>Fact #1</vt:lpstr>
      <vt:lpstr>Fact #2</vt:lpstr>
      <vt:lpstr>Virtualization makes this easy…</vt:lpstr>
      <vt:lpstr>Network in Regular Setting</vt:lpstr>
      <vt:lpstr>Network in Virtualized Setting</vt:lpstr>
      <vt:lpstr>Virtual Switches (Vswitch)</vt:lpstr>
      <vt:lpstr>Physical View of Virtualized Network</vt:lpstr>
      <vt:lpstr>Logical View of Virtualized Network</vt:lpstr>
      <vt:lpstr>Vswitches are Sufficient</vt:lpstr>
      <vt:lpstr>Managing Physical Network</vt:lpstr>
      <vt:lpstr>Managing Virtualized Network</vt:lpstr>
      <vt:lpstr>Vswitches as Insertion Point</vt:lpstr>
      <vt:lpstr>Questions?</vt:lpstr>
      <vt:lpstr>We are done….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1017</cp:revision>
  <cp:lastPrinted>2016-11-09T19:00:07Z</cp:lastPrinted>
  <dcterms:created xsi:type="dcterms:W3CDTF">2015-08-26T13:04:16Z</dcterms:created>
  <dcterms:modified xsi:type="dcterms:W3CDTF">2017-11-17T00:33:27Z</dcterms:modified>
</cp:coreProperties>
</file>