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9"/>
  </p:notesMasterIdLst>
  <p:handoutMasterIdLst>
    <p:handoutMasterId r:id="rId90"/>
  </p:handoutMasterIdLst>
  <p:sldIdLst>
    <p:sldId id="1106" r:id="rId2"/>
    <p:sldId id="2004" r:id="rId3"/>
    <p:sldId id="2457" r:id="rId4"/>
    <p:sldId id="2449" r:id="rId5"/>
    <p:sldId id="2454" r:id="rId6"/>
    <p:sldId id="2455" r:id="rId7"/>
    <p:sldId id="2456" r:id="rId8"/>
    <p:sldId id="2398" r:id="rId9"/>
    <p:sldId id="2400" r:id="rId10"/>
    <p:sldId id="2305" r:id="rId11"/>
    <p:sldId id="2304" r:id="rId12"/>
    <p:sldId id="2458" r:id="rId13"/>
    <p:sldId id="2401" r:id="rId14"/>
    <p:sldId id="2402" r:id="rId15"/>
    <p:sldId id="2321" r:id="rId16"/>
    <p:sldId id="2322" r:id="rId17"/>
    <p:sldId id="2323" r:id="rId18"/>
    <p:sldId id="2405" r:id="rId19"/>
    <p:sldId id="2403" r:id="rId20"/>
    <p:sldId id="2389" r:id="rId21"/>
    <p:sldId id="2390" r:id="rId22"/>
    <p:sldId id="2391" r:id="rId23"/>
    <p:sldId id="2392" r:id="rId24"/>
    <p:sldId id="2393" r:id="rId25"/>
    <p:sldId id="2394" r:id="rId26"/>
    <p:sldId id="2395" r:id="rId27"/>
    <p:sldId id="2404" r:id="rId28"/>
    <p:sldId id="2396" r:id="rId29"/>
    <p:sldId id="2397" r:id="rId30"/>
    <p:sldId id="2406" r:id="rId31"/>
    <p:sldId id="2342" r:id="rId32"/>
    <p:sldId id="2343" r:id="rId33"/>
    <p:sldId id="2344" r:id="rId34"/>
    <p:sldId id="2345" r:id="rId35"/>
    <p:sldId id="2346" r:id="rId36"/>
    <p:sldId id="2347" r:id="rId37"/>
    <p:sldId id="2348" r:id="rId38"/>
    <p:sldId id="2349" r:id="rId39"/>
    <p:sldId id="2350" r:id="rId40"/>
    <p:sldId id="2351" r:id="rId41"/>
    <p:sldId id="2352" r:id="rId42"/>
    <p:sldId id="2353" r:id="rId43"/>
    <p:sldId id="2354" r:id="rId44"/>
    <p:sldId id="2355" r:id="rId45"/>
    <p:sldId id="2356" r:id="rId46"/>
    <p:sldId id="2357" r:id="rId47"/>
    <p:sldId id="2358" r:id="rId48"/>
    <p:sldId id="2359" r:id="rId49"/>
    <p:sldId id="2360" r:id="rId50"/>
    <p:sldId id="2361" r:id="rId51"/>
    <p:sldId id="2362" r:id="rId52"/>
    <p:sldId id="2363" r:id="rId53"/>
    <p:sldId id="2364" r:id="rId54"/>
    <p:sldId id="2365" r:id="rId55"/>
    <p:sldId id="2366" r:id="rId56"/>
    <p:sldId id="2367" r:id="rId57"/>
    <p:sldId id="2368" r:id="rId58"/>
    <p:sldId id="2369" r:id="rId59"/>
    <p:sldId id="2370" r:id="rId60"/>
    <p:sldId id="2371" r:id="rId61"/>
    <p:sldId id="2372" r:id="rId62"/>
    <p:sldId id="2373" r:id="rId63"/>
    <p:sldId id="2388" r:id="rId64"/>
    <p:sldId id="2407" r:id="rId65"/>
    <p:sldId id="2408" r:id="rId66"/>
    <p:sldId id="2409" r:id="rId67"/>
    <p:sldId id="2410" r:id="rId68"/>
    <p:sldId id="2411" r:id="rId69"/>
    <p:sldId id="2412" r:id="rId70"/>
    <p:sldId id="2413" r:id="rId71"/>
    <p:sldId id="2414" r:id="rId72"/>
    <p:sldId id="2415" r:id="rId73"/>
    <p:sldId id="2432" r:id="rId74"/>
    <p:sldId id="2433" r:id="rId75"/>
    <p:sldId id="2434" r:id="rId76"/>
    <p:sldId id="2435" r:id="rId77"/>
    <p:sldId id="2436" r:id="rId78"/>
    <p:sldId id="2441" r:id="rId79"/>
    <p:sldId id="2443" r:id="rId80"/>
    <p:sldId id="2442" r:id="rId81"/>
    <p:sldId id="2444" r:id="rId82"/>
    <p:sldId id="2445" r:id="rId83"/>
    <p:sldId id="2446" r:id="rId84"/>
    <p:sldId id="2447" r:id="rId85"/>
    <p:sldId id="2448" r:id="rId86"/>
    <p:sldId id="2328" r:id="rId87"/>
    <p:sldId id="2329" r:id="rId8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15"/>
    <p:restoredTop sz="76959"/>
  </p:normalViewPr>
  <p:slideViewPr>
    <p:cSldViewPr>
      <p:cViewPr>
        <p:scale>
          <a:sx n="70" d="100"/>
          <a:sy n="70" d="100"/>
        </p:scale>
        <p:origin x="392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FFF812-591B-9242-8A78-00A6FDD502B4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Stay on this slide a bit…..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029E76-E466-8747-9E8B-1A2BCBA3B9C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Bandwidth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plentiful in link; don’t worry about wasting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5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0B5F1E-A1C0-6342-AE77-E4217556930B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D6737C-B179-D845-B152-B42D6FA1BC9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3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7D685D-641C-4E45-944F-F3A45935384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0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913A48-CEFF-2046-9361-D4DCB3B458D6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16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54344-F6C3-3143-AE45-83511A948FD8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6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EA2C17-2F61-DB4C-89E8-647DA37C52BA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39BE1-61A6-5A40-A67B-B00D00359A53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67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57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7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58ED71-CD67-6944-8579-412ECFF2CC69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59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1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78F592-1C88-0C48-B771-7D87E74897D5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9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CE072-6F3B-684F-81E4-688E0D3A90C0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1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41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11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B94BE-A369-1242-91D8-3AB40D3CBD3B}" type="slidenum">
              <a:rPr lang="en-US" sz="1300"/>
              <a:pPr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596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32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7F164-EFC6-A245-A586-0A84C6603116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3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D446E8-DBAD-1949-A951-F3E61BACA410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2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F09355-F47D-8647-B762-42F05A40347D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MPLS, Multicast, and More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11811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SDN: </a:t>
            </a:r>
            <a:r>
              <a:rPr lang="en-US" sz="4000" i="1" u="sng" dirty="0" smtClean="0">
                <a:latin typeface="Calibri" charset="0"/>
                <a:ea typeface="ＭＳ Ｐゴシック" charset="0"/>
                <a:cs typeface="ＭＳ Ｐゴシック" charset="0"/>
              </a:rPr>
              <a:t>Layers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 for the Control Plane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Example: Access control: who can talk to who</a:t>
            </a:r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 err="1" smtClean="0">
                <a:latin typeface="Arial" charset="0"/>
                <a:cs typeface="ＭＳ Ｐゴシック" charset="0"/>
              </a:rPr>
              <a:t>Virt</a:t>
            </a:r>
            <a:r>
              <a:rPr lang="en-US" altLang="ja-JP" b="1" dirty="0" smtClean="0">
                <a:latin typeface="Arial" charset="0"/>
                <a:cs typeface="ＭＳ Ｐゴシック" charset="0"/>
              </a:rPr>
              <a:t>. Layer</a:t>
            </a:r>
            <a:r>
              <a:rPr lang="en-US" altLang="ja-JP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global </a:t>
            </a:r>
            <a:r>
              <a:rPr lang="en-US" altLang="ja-JP" dirty="0" smtClean="0">
                <a:latin typeface="Arial" charset="0"/>
                <a:cs typeface="ＭＳ Ｐゴシック" charset="0"/>
              </a:rPr>
              <a:t>view</a:t>
            </a:r>
          </a:p>
          <a:p>
            <a:pPr lvl="1"/>
            <a:r>
              <a:rPr lang="en-US" altLang="ja-JP" dirty="0" smtClean="0">
                <a:latin typeface="Arial" charset="0"/>
                <a:cs typeface="ＭＳ Ｐゴシック" charset="0"/>
              </a:rPr>
              <a:t>Translates control program goals into real </a:t>
            </a:r>
            <a:r>
              <a:rPr lang="en-US" altLang="ja-JP" dirty="0" err="1" smtClean="0">
                <a:latin typeface="Arial" charset="0"/>
                <a:cs typeface="ＭＳ Ｐゴシック" charset="0"/>
              </a:rPr>
              <a:t>fwding</a:t>
            </a:r>
            <a:r>
              <a:rPr lang="en-US" altLang="ja-JP" dirty="0" smtClean="0">
                <a:latin typeface="Arial" charset="0"/>
                <a:cs typeface="ＭＳ Ｐゴシック" charset="0"/>
              </a:rPr>
              <a:t> state</a:t>
            </a:r>
          </a:p>
          <a:p>
            <a:pPr lvl="1"/>
            <a:r>
              <a:rPr lang="en-US" altLang="ja-JP" dirty="0" smtClean="0">
                <a:latin typeface="Arial" charset="0"/>
                <a:cs typeface="ＭＳ Ｐゴシック" charset="0"/>
              </a:rPr>
              <a:t>Think of it as a “compiler”</a:t>
            </a:r>
            <a:endParaRPr lang="en-US" altLang="ja-JP" dirty="0">
              <a:latin typeface="Arial" charset="0"/>
              <a:cs typeface="ＭＳ Ｐゴシック" charset="0"/>
            </a:endParaRPr>
          </a:p>
          <a:p>
            <a:pPr lvl="1"/>
            <a: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  <a:t>API to </a:t>
            </a:r>
            <a:r>
              <a:rPr lang="en-US" altLang="ja-JP" u="sng" dirty="0" smtClean="0">
                <a:latin typeface="Arial" charset="0"/>
                <a:ea typeface="ＭＳ Ｐゴシック" charset="0"/>
                <a:cs typeface="ＭＳ Ｐゴシック" charset="0"/>
              </a:rPr>
              <a:t>Control Program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Presents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abstract view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to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control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program (sometimes)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Accepts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configured abstract view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control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program</a:t>
            </a:r>
            <a:endParaRPr lang="en-US" altLang="ja-JP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  <a:t>API to </a:t>
            </a:r>
            <a:r>
              <a:rPr lang="en-US" altLang="ja-JP" u="sng" dirty="0" smtClean="0">
                <a:latin typeface="Arial" charset="0"/>
                <a:ea typeface="ＭＳ Ｐゴシック" charset="0"/>
                <a:cs typeface="ＭＳ Ｐゴシック" charset="0"/>
              </a:rPr>
              <a:t>NOS</a:t>
            </a:r>
            <a: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Accepts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global view </a:t>
            </a:r>
            <a:r>
              <a:rPr lang="en-US" altLang="ja-JP" b="1" dirty="0" smtClean="0">
                <a:latin typeface="Arial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NOS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Presents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forwarding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state for all switches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to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NOS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Separation of </a:t>
            </a:r>
            <a:r>
              <a:rPr lang="en-US" dirty="0" smtClean="0"/>
              <a:t>Concerns (</a:t>
            </a:r>
            <a:r>
              <a:rPr lang="en-US" dirty="0" err="1" smtClean="0"/>
              <a:t>cntd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NOS: </a:t>
            </a:r>
            <a:r>
              <a:rPr lang="en-US" altLang="ja-JP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  <a:t>API to Virtualization layer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Presents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annotated network graph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to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Virt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. Layer</a:t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Accepts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switch forwarding state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Virt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.  Layer</a:t>
            </a:r>
          </a:p>
          <a:p>
            <a:pPr lvl="1"/>
            <a: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  <a:t>API to Switches</a:t>
            </a:r>
            <a:br>
              <a:rPr lang="en-US" altLang="ja-JP" u="sng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Accepts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topology information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switches</a:t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Presents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forwarding state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to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switches</a:t>
            </a:r>
            <a:b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0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Product: 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operators to create several different virtual networks on same physical network</a:t>
            </a:r>
          </a:p>
          <a:p>
            <a:pPr lvl="1"/>
            <a:r>
              <a:rPr lang="en-US" dirty="0" smtClean="0"/>
              <a:t>Virtual network: routers, switches, ACLs, VLANs, etc.</a:t>
            </a:r>
          </a:p>
          <a:p>
            <a:pPr lvl="1"/>
            <a:r>
              <a:rPr lang="en-US" dirty="0" smtClean="0"/>
              <a:t>By annotating an abstract view</a:t>
            </a:r>
          </a:p>
          <a:p>
            <a:pPr lvl="3"/>
            <a:endParaRPr lang="en-US" dirty="0"/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Multitenant datacenters: multiple tenants (customers)</a:t>
            </a:r>
          </a:p>
          <a:p>
            <a:pPr lvl="1"/>
            <a:r>
              <a:rPr lang="en-US" dirty="0" smtClean="0"/>
              <a:t>Enterprise datacenters: absorbing internal use cases</a:t>
            </a:r>
          </a:p>
          <a:p>
            <a:pPr lvl="3"/>
            <a:endParaRPr lang="en-US" dirty="0"/>
          </a:p>
          <a:p>
            <a:r>
              <a:rPr lang="en-US" dirty="0" smtClean="0"/>
              <a:t>Why so valuable:</a:t>
            </a:r>
          </a:p>
          <a:p>
            <a:pPr lvl="1"/>
            <a:r>
              <a:rPr lang="en-US" dirty="0" smtClean="0"/>
              <a:t>Allowed customers to think the “old” way (VLANs, etc.)</a:t>
            </a:r>
          </a:p>
          <a:p>
            <a:pPr lvl="1"/>
            <a:r>
              <a:rPr lang="en-US" dirty="0" smtClean="0"/>
              <a:t>But allowed operators to implement the new way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Insertion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Edge is sufficient for most functionality</a:t>
            </a:r>
          </a:p>
          <a:p>
            <a:endParaRPr lang="en-US" dirty="0"/>
          </a:p>
          <a:p>
            <a:r>
              <a:rPr lang="en-US" dirty="0" smtClean="0"/>
              <a:t>Edge in virtualized datacenters controlled by </a:t>
            </a:r>
            <a:r>
              <a:rPr lang="en-US" dirty="0" err="1" smtClean="0"/>
              <a:t>vSwitch</a:t>
            </a:r>
            <a:endParaRPr lang="en-US" dirty="0" smtClean="0"/>
          </a:p>
          <a:p>
            <a:pPr lvl="1"/>
            <a:r>
              <a:rPr lang="en-US" dirty="0" err="1" smtClean="0"/>
              <a:t>vSwitch</a:t>
            </a:r>
            <a:r>
              <a:rPr lang="en-US" dirty="0" smtClean="0"/>
              <a:t> = virtual switch in hypervisor (or kernel)</a:t>
            </a:r>
          </a:p>
          <a:p>
            <a:endParaRPr lang="en-US" dirty="0"/>
          </a:p>
          <a:p>
            <a:r>
              <a:rPr lang="en-US" dirty="0" smtClean="0"/>
              <a:t>Make a </a:t>
            </a:r>
            <a:r>
              <a:rPr lang="en-US" dirty="0" err="1" smtClean="0"/>
              <a:t>vSwitch</a:t>
            </a:r>
            <a:r>
              <a:rPr lang="en-US" dirty="0" smtClean="0"/>
              <a:t> that can be controlled by SDN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(OVS) is the dominant example</a:t>
            </a:r>
          </a:p>
          <a:p>
            <a:endParaRPr lang="en-US" dirty="0"/>
          </a:p>
          <a:p>
            <a:r>
              <a:rPr lang="en-US" dirty="0" smtClean="0"/>
              <a:t>Once widely deployed, SDN can be inserted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View of Virtualized Network</a:t>
            </a:r>
          </a:p>
        </p:txBody>
      </p:sp>
      <p:grpSp>
        <p:nvGrpSpPr>
          <p:cNvPr id="63491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3517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8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20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1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2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3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3510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1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13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4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5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6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04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06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7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8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9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4" name="Group 29"/>
          <p:cNvGrpSpPr>
            <a:grpSpLocks/>
          </p:cNvGrpSpPr>
          <p:nvPr/>
        </p:nvGrpSpPr>
        <p:grpSpPr bwMode="auto">
          <a:xfrm>
            <a:off x="6172200" y="3867152"/>
            <a:ext cx="2743200" cy="1318944"/>
            <a:chOff x="3429000" y="3333690"/>
            <a:chExt cx="2743200" cy="1318991"/>
          </a:xfrm>
        </p:grpSpPr>
        <p:sp>
          <p:nvSpPr>
            <p:cNvPr id="6349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497" name="TextBox 31"/>
            <p:cNvSpPr txBox="1">
              <a:spLocks noChangeArrowheads="1"/>
            </p:cNvSpPr>
            <p:nvPr/>
          </p:nvSpPr>
          <p:spPr bwMode="auto">
            <a:xfrm>
              <a:off x="34290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499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0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1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2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3495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Logical View of Virtualized Network</a:t>
            </a:r>
          </a:p>
        </p:txBody>
      </p:sp>
      <p:sp>
        <p:nvSpPr>
          <p:cNvPr id="64515" name="TextBox 8"/>
          <p:cNvSpPr txBox="1">
            <a:spLocks noChangeArrowheads="1"/>
          </p:cNvSpPr>
          <p:nvPr/>
        </p:nvSpPr>
        <p:spPr bwMode="auto">
          <a:xfrm>
            <a:off x="1524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6" name="TextBox 9"/>
          <p:cNvSpPr txBox="1">
            <a:spLocks noChangeArrowheads="1"/>
          </p:cNvSpPr>
          <p:nvPr/>
        </p:nvSpPr>
        <p:spPr bwMode="auto">
          <a:xfrm>
            <a:off x="15240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7" name="TextBox 10"/>
          <p:cNvSpPr txBox="1">
            <a:spLocks noChangeArrowheads="1"/>
          </p:cNvSpPr>
          <p:nvPr/>
        </p:nvSpPr>
        <p:spPr bwMode="auto">
          <a:xfrm>
            <a:off x="8382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22098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9" name="TextBox 17"/>
          <p:cNvSpPr txBox="1">
            <a:spLocks noChangeArrowheads="1"/>
          </p:cNvSpPr>
          <p:nvPr/>
        </p:nvSpPr>
        <p:spPr bwMode="auto">
          <a:xfrm>
            <a:off x="15240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0" name="TextBox 18"/>
          <p:cNvSpPr txBox="1">
            <a:spLocks noChangeArrowheads="1"/>
          </p:cNvSpPr>
          <p:nvPr/>
        </p:nvSpPr>
        <p:spPr bwMode="auto">
          <a:xfrm>
            <a:off x="28956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1" name="TextBox 19"/>
          <p:cNvSpPr txBox="1">
            <a:spLocks noChangeArrowheads="1"/>
          </p:cNvSpPr>
          <p:nvPr/>
        </p:nvSpPr>
        <p:spPr bwMode="auto">
          <a:xfrm>
            <a:off x="22098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2" name="TextBox 20"/>
          <p:cNvSpPr txBox="1">
            <a:spLocks noChangeArrowheads="1"/>
          </p:cNvSpPr>
          <p:nvPr/>
        </p:nvSpPr>
        <p:spPr bwMode="auto">
          <a:xfrm>
            <a:off x="35814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3" name="TextBox 25"/>
          <p:cNvSpPr txBox="1">
            <a:spLocks noChangeArrowheads="1"/>
          </p:cNvSpPr>
          <p:nvPr/>
        </p:nvSpPr>
        <p:spPr bwMode="auto">
          <a:xfrm>
            <a:off x="46482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4" name="TextBox 26"/>
          <p:cNvSpPr txBox="1">
            <a:spLocks noChangeArrowheads="1"/>
          </p:cNvSpPr>
          <p:nvPr/>
        </p:nvSpPr>
        <p:spPr bwMode="auto">
          <a:xfrm>
            <a:off x="60198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5" name="TextBox 27"/>
          <p:cNvSpPr txBox="1">
            <a:spLocks noChangeArrowheads="1"/>
          </p:cNvSpPr>
          <p:nvPr/>
        </p:nvSpPr>
        <p:spPr bwMode="auto">
          <a:xfrm>
            <a:off x="53340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6" name="TextBox 28"/>
          <p:cNvSpPr txBox="1">
            <a:spLocks noChangeArrowheads="1"/>
          </p:cNvSpPr>
          <p:nvPr/>
        </p:nvSpPr>
        <p:spPr bwMode="auto">
          <a:xfrm>
            <a:off x="67056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7" name="TextBox 33"/>
          <p:cNvSpPr txBox="1">
            <a:spLocks noChangeArrowheads="1"/>
          </p:cNvSpPr>
          <p:nvPr/>
        </p:nvSpPr>
        <p:spPr bwMode="auto">
          <a:xfrm>
            <a:off x="62484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8" name="TextBox 34"/>
          <p:cNvSpPr txBox="1">
            <a:spLocks noChangeArrowheads="1"/>
          </p:cNvSpPr>
          <p:nvPr/>
        </p:nvSpPr>
        <p:spPr bwMode="auto">
          <a:xfrm>
            <a:off x="76200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9" name="TextBox 35"/>
          <p:cNvSpPr txBox="1">
            <a:spLocks noChangeArrowheads="1"/>
          </p:cNvSpPr>
          <p:nvPr/>
        </p:nvSpPr>
        <p:spPr bwMode="auto">
          <a:xfrm>
            <a:off x="69342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30" name="TextBox 36"/>
          <p:cNvSpPr txBox="1">
            <a:spLocks noChangeArrowheads="1"/>
          </p:cNvSpPr>
          <p:nvPr/>
        </p:nvSpPr>
        <p:spPr bwMode="auto">
          <a:xfrm>
            <a:off x="83058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pic>
        <p:nvPicPr>
          <p:cNvPr id="6453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914400" y="43434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286000" y="23622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410200" y="23622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7010400" y="4343400"/>
            <a:ext cx="1093854" cy="532256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43000" y="5791200"/>
            <a:ext cx="6781800" cy="59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8B0F0A"/>
                </a:solidFill>
              </a:rPr>
              <a:t>All edge switches are Vswitches</a:t>
            </a:r>
          </a:p>
        </p:txBody>
      </p:sp>
    </p:spTree>
    <p:extLst>
      <p:ext uri="{BB962C8B-B14F-4D97-AF65-F5344CB8AC3E}">
        <p14:creationId xmlns:p14="http://schemas.microsoft.com/office/powerpoint/2010/main" val="19639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are Sufficient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>
                <a:latin typeface="Arial" charset="0"/>
                <a:ea typeface="ＭＳ Ｐゴシック" charset="0"/>
              </a:rPr>
              <a:t>QoS</a:t>
            </a:r>
            <a:r>
              <a:rPr lang="en-US" dirty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Components can be legacy and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static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Crossbar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network structure that connects all hosts to each other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Only functionality is connectivity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Edge handles everything else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1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6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 (TE)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Connectivity is necessary but not sufficient</a:t>
            </a:r>
          </a:p>
          <a:p>
            <a:pPr lvl="3"/>
            <a:endParaRPr lang="en-US" dirty="0"/>
          </a:p>
          <a:p>
            <a:r>
              <a:rPr lang="en-US" dirty="0" smtClean="0"/>
              <a:t>Need to also provide decent service</a:t>
            </a:r>
          </a:p>
          <a:p>
            <a:pPr lvl="3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that links on the path not be overloaded</a:t>
            </a:r>
          </a:p>
          <a:p>
            <a:pPr lvl="1"/>
            <a:r>
              <a:rPr lang="en-US" dirty="0" smtClean="0"/>
              <a:t>Congestion control lowers drop rate, but need to provide reasonable bandwidth to connections by spreading load</a:t>
            </a:r>
          </a:p>
          <a:p>
            <a:pPr lvl="3"/>
            <a:endParaRPr lang="en-US" dirty="0"/>
          </a:p>
          <a:p>
            <a:r>
              <a:rPr lang="en-US" dirty="0" smtClean="0"/>
              <a:t>TE is a way of distributing load on the network</a:t>
            </a:r>
          </a:p>
          <a:p>
            <a:pPr lvl="1"/>
            <a:r>
              <a:rPr lang="en-US" dirty="0" smtClean="0"/>
              <a:t>i.e., not all packets travel the “shortest path”</a:t>
            </a:r>
          </a:p>
          <a:p>
            <a:pPr lvl="1"/>
            <a:endParaRPr lang="en-US" dirty="0"/>
          </a:p>
          <a:p>
            <a:r>
              <a:rPr lang="en-US" dirty="0" smtClean="0"/>
              <a:t>Currently done by spreading load over MPLS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Multiprotocol Label Switching (MPLS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wanted more flexibility in routing traffic</a:t>
            </a:r>
          </a:p>
          <a:p>
            <a:pPr lvl="1"/>
            <a:r>
              <a:rPr lang="en-US" dirty="0" smtClean="0"/>
              <a:t>Normal routing just used destination address…</a:t>
            </a:r>
          </a:p>
          <a:p>
            <a:pPr lvl="7"/>
            <a:endParaRPr lang="en-US" dirty="0"/>
          </a:p>
          <a:p>
            <a:r>
              <a:rPr lang="en-US" dirty="0" smtClean="0"/>
              <a:t>Wanted ability to route on larger aggregates</a:t>
            </a:r>
          </a:p>
          <a:p>
            <a:pPr lvl="1"/>
            <a:r>
              <a:rPr lang="en-US" dirty="0" smtClean="0"/>
              <a:t>First decide if flow belongs to aggregate, then route </a:t>
            </a:r>
            <a:r>
              <a:rPr lang="en-US" dirty="0" err="1" smtClean="0"/>
              <a:t>agg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all traffic from LA to NY follow same path</a:t>
            </a:r>
          </a:p>
          <a:p>
            <a:pPr lvl="8"/>
            <a:endParaRPr lang="en-US" dirty="0"/>
          </a:p>
          <a:p>
            <a:r>
              <a:rPr lang="en-US" dirty="0" smtClean="0"/>
              <a:t>Wanted ability to route at finer granularity</a:t>
            </a:r>
          </a:p>
          <a:p>
            <a:pPr lvl="1"/>
            <a:r>
              <a:rPr lang="en-US" dirty="0" smtClean="0"/>
              <a:t>Not all packets with same destination take same path</a:t>
            </a:r>
          </a:p>
          <a:p>
            <a:pPr lvl="8"/>
            <a:endParaRPr lang="en-US" dirty="0"/>
          </a:p>
          <a:p>
            <a:r>
              <a:rPr lang="en-US" dirty="0" smtClean="0"/>
              <a:t>Solution: insert a “label” before IP header</a:t>
            </a:r>
          </a:p>
          <a:p>
            <a:pPr lvl="1"/>
            <a:r>
              <a:rPr lang="en-US" dirty="0" smtClean="0"/>
              <a:t>Route based on that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6" y="1981200"/>
            <a:ext cx="801038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distinction between edge and core routers</a:t>
            </a:r>
          </a:p>
          <a:p>
            <a:pPr lvl="3"/>
            <a:endParaRPr lang="en-US" dirty="0"/>
          </a:p>
          <a:p>
            <a:r>
              <a:rPr lang="en-US" dirty="0" smtClean="0"/>
              <a:t>Edge routers inspect IP header, insert MPLS label</a:t>
            </a:r>
          </a:p>
          <a:p>
            <a:pPr lvl="3"/>
            <a:endParaRPr lang="en-US" dirty="0"/>
          </a:p>
          <a:p>
            <a:r>
              <a:rPr lang="en-US" dirty="0" smtClean="0"/>
              <a:t>Core routers route based on MPLS label</a:t>
            </a:r>
          </a:p>
          <a:p>
            <a:pPr lvl="4"/>
            <a:endParaRPr lang="en-US" dirty="0"/>
          </a:p>
          <a:p>
            <a:r>
              <a:rPr lang="en-US" dirty="0" smtClean="0"/>
              <a:t>Must set up forwarding state for MPLS labels</a:t>
            </a:r>
          </a:p>
          <a:p>
            <a:pPr lvl="1"/>
            <a:r>
              <a:rPr lang="en-US" dirty="0" smtClean="0"/>
              <a:t>Done in a variety of ways, for a variety of goals</a:t>
            </a:r>
            <a:endParaRPr lang="en-US" dirty="0"/>
          </a:p>
          <a:p>
            <a:pPr lvl="1"/>
            <a:r>
              <a:rPr lang="en-US" dirty="0" smtClean="0"/>
              <a:t>Supporting failover paths, TE,…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MPLS 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7745076" cy="4381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3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Model of Carrier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2400300" y="1447800"/>
            <a:ext cx="4343400" cy="43434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737" y="3124200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+mn-lt"/>
              </a:rPr>
              <a:t>IP Everywhere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0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View of Most Carrier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2400300" y="1447800"/>
            <a:ext cx="4343400" cy="43434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647950" y="1695450"/>
            <a:ext cx="3848100" cy="38481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n-lt"/>
              </a:rPr>
              <a:t>MPLS Core</a:t>
            </a:r>
            <a:endParaRPr lang="en-US" sz="3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5" y="22492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+mn-lt"/>
              </a:rPr>
              <a:t>IP Edge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Case of Edge/Core Split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Edge: has all the intelligence/functionality</a:t>
            </a:r>
          </a:p>
          <a:p>
            <a:pPr lvl="4"/>
            <a:endParaRPr lang="en-US" dirty="0"/>
          </a:p>
          <a:p>
            <a:r>
              <a:rPr lang="en-US" dirty="0" smtClean="0"/>
              <a:t>Core: dumb plumbing providing connectivity</a:t>
            </a:r>
          </a:p>
          <a:p>
            <a:pPr lvl="3"/>
            <a:endParaRPr lang="en-US" dirty="0"/>
          </a:p>
          <a:p>
            <a:r>
              <a:rPr lang="en-US" dirty="0" smtClean="0"/>
              <a:t>We saw this in SDN, and now in MPLS</a:t>
            </a:r>
          </a:p>
          <a:p>
            <a:pPr lvl="3"/>
            <a:endParaRPr lang="en-US" dirty="0"/>
          </a:p>
          <a:p>
            <a:r>
              <a:rPr lang="en-US" dirty="0" smtClean="0"/>
              <a:t>An example of modularity:</a:t>
            </a:r>
          </a:p>
          <a:p>
            <a:pPr lvl="1"/>
            <a:r>
              <a:rPr lang="en-US" dirty="0" smtClean="0"/>
              <a:t>Keep core simple, fast, cheap (but has to be distributed)</a:t>
            </a:r>
          </a:p>
          <a:p>
            <a:pPr lvl="1"/>
            <a:r>
              <a:rPr lang="en-US" dirty="0" smtClean="0"/>
              <a:t>Let edge be complex and slower (no distribution)</a:t>
            </a:r>
          </a:p>
          <a:p>
            <a:pPr lvl="3"/>
            <a:endParaRPr lang="en-US" dirty="0"/>
          </a:p>
          <a:p>
            <a:r>
              <a:rPr lang="en-US" dirty="0" smtClean="0"/>
              <a:t>Distinction should be recognized more broadly</a:t>
            </a:r>
          </a:p>
          <a:p>
            <a:pPr lvl="3"/>
            <a:endParaRPr lang="en-US" dirty="0"/>
          </a:p>
          <a:p>
            <a:r>
              <a:rPr lang="en-US" dirty="0" smtClean="0"/>
              <a:t>Made edge software on x86s, core hardware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2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is widely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important practically, not intellectually</a:t>
            </a:r>
          </a:p>
          <a:p>
            <a:pPr lvl="1"/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ecause it is not tightly tied to a single purpose</a:t>
            </a:r>
          </a:p>
          <a:p>
            <a:pPr lvl="1"/>
            <a:r>
              <a:rPr lang="en-US" dirty="0" smtClean="0"/>
              <a:t>Used for VPNs, TE, etc.</a:t>
            </a:r>
          </a:p>
          <a:p>
            <a:pPr lvl="1"/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use is ad hoc, rather than overall paradigm</a:t>
            </a:r>
          </a:p>
          <a:p>
            <a:pPr lvl="1"/>
            <a:endParaRPr lang="en-US" dirty="0"/>
          </a:p>
          <a:p>
            <a:r>
              <a:rPr lang="en-US" dirty="0" smtClean="0"/>
              <a:t>Like the IPv6 flow ID: all mechanism, no policy</a:t>
            </a:r>
          </a:p>
          <a:p>
            <a:endParaRPr lang="en-US" dirty="0"/>
          </a:p>
          <a:p>
            <a:r>
              <a:rPr lang="en-US" dirty="0" smtClean="0"/>
              <a:t>If IPv6 happened sooner, we wouldn’t need MPLS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operators to nail up paths between two points</a:t>
            </a:r>
          </a:p>
          <a:p>
            <a:pPr lvl="1"/>
            <a:r>
              <a:rPr lang="en-US" dirty="0" smtClean="0"/>
              <a:t>Think of an MPLS tunnel as a virtual link (layer 2.5)</a:t>
            </a:r>
          </a:p>
          <a:p>
            <a:pPr lvl="4"/>
            <a:endParaRPr lang="en-US" dirty="0"/>
          </a:p>
          <a:p>
            <a:r>
              <a:rPr lang="en-US" dirty="0" smtClean="0"/>
              <a:t>Most modern backbones are built out of MPLS</a:t>
            </a:r>
          </a:p>
          <a:p>
            <a:pPr lvl="1"/>
            <a:r>
              <a:rPr lang="en-US" dirty="0" smtClean="0"/>
              <a:t>With backup paths to deal with failure</a:t>
            </a:r>
          </a:p>
          <a:p>
            <a:pPr lvl="4"/>
            <a:endParaRPr lang="en-US" dirty="0"/>
          </a:p>
          <a:p>
            <a:r>
              <a:rPr lang="en-US" dirty="0" smtClean="0"/>
              <a:t>Load is spread by having multiple MPLS paths between any two points, and then adjusting how load is split between them</a:t>
            </a:r>
            <a:r>
              <a:rPr lang="is-IS" dirty="0" smtClean="0"/>
              <a:t>….</a:t>
            </a:r>
          </a:p>
          <a:p>
            <a:pPr lvl="4"/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766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come if you have </a:t>
            </a:r>
            <a:r>
              <a:rPr lang="en-US" b="1" i="1" u="sng" dirty="0" smtClean="0"/>
              <a:t>not</a:t>
            </a:r>
            <a:r>
              <a:rPr lang="en-US" dirty="0" smtClean="0"/>
              <a:t> participated previously</a:t>
            </a:r>
          </a:p>
          <a:p>
            <a:endParaRPr lang="en-US" dirty="0" smtClean="0"/>
          </a:p>
          <a:p>
            <a:r>
              <a:rPr lang="en-US" dirty="0" smtClean="0"/>
              <a:t>Ask your question, listen to the answer (optional!), then you can leave</a:t>
            </a:r>
            <a:r>
              <a:rPr lang="en-US" dirty="0"/>
              <a:t> </a:t>
            </a:r>
            <a:r>
              <a:rPr lang="en-US" dirty="0" smtClean="0"/>
              <a:t>and start enjoying your holiday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3A8A1-2222-6046-BB2B-85AC5114E59A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Motivating Example: Internet Radio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Internet concert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than 1M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online listeners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Could we do this with parallel unicast streams?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Bandwidth usage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each stream was 1Mbps, concert requires &gt;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Tbps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Coordination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Hard to keep track of each listener as they come and go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Multicast addresses both problems….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0DA4C1-2842-1246-AC85-D450371E52B2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Unicast approach does not scale…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69893D-52F4-DB45-A508-38404A84CD63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2092325" y="3554413"/>
            <a:ext cx="2065338" cy="1135062"/>
            <a:chOff x="144" y="1584"/>
            <a:chExt cx="1584" cy="960"/>
          </a:xfrm>
        </p:grpSpPr>
        <p:sp>
          <p:nvSpPr>
            <p:cNvPr id="23914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5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6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917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918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920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9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921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2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3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924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94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50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1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2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3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5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93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41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2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3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4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6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9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32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3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4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5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919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58" name="Group 58"/>
          <p:cNvGrpSpPr>
            <a:grpSpLocks/>
          </p:cNvGrpSpPr>
          <p:nvPr/>
        </p:nvGrpSpPr>
        <p:grpSpPr bwMode="auto">
          <a:xfrm>
            <a:off x="3844925" y="2759075"/>
            <a:ext cx="2378075" cy="1079500"/>
            <a:chOff x="1488" y="960"/>
            <a:chExt cx="1824" cy="720"/>
          </a:xfrm>
        </p:grpSpPr>
        <p:grpSp>
          <p:nvGrpSpPr>
            <p:cNvPr id="23898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3900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1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2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3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4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5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6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7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8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9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0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1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2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3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899" name="Text Box 74"/>
            <p:cNvSpPr txBox="1">
              <a:spLocks noChangeArrowheads="1"/>
            </p:cNvSpPr>
            <p:nvPr/>
          </p:nvSpPr>
          <p:spPr bwMode="auto">
            <a:xfrm>
              <a:off x="1921" y="1100"/>
              <a:ext cx="100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Backbone</a:t>
              </a:r>
            </a:p>
            <a:p>
              <a:pPr algn="ctr" eaLnBrk="1" hangingPunct="1"/>
              <a:r>
                <a:rPr lang="en-US" dirty="0"/>
                <a:t>ISP</a:t>
              </a:r>
            </a:p>
          </p:txBody>
        </p:sp>
      </p:grpSp>
      <p:grpSp>
        <p:nvGrpSpPr>
          <p:cNvPr id="23559" name="Group 75"/>
          <p:cNvGrpSpPr>
            <a:grpSpLocks/>
          </p:cNvGrpSpPr>
          <p:nvPr/>
        </p:nvGrpSpPr>
        <p:grpSpPr bwMode="auto">
          <a:xfrm>
            <a:off x="5784850" y="3611563"/>
            <a:ext cx="2065338" cy="1135062"/>
            <a:chOff x="144" y="1584"/>
            <a:chExt cx="1584" cy="960"/>
          </a:xfrm>
        </p:grpSpPr>
        <p:sp>
          <p:nvSpPr>
            <p:cNvPr id="23844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5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6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847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848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850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8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851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2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3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54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7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8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9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80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1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2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3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5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6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71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2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3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4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6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57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8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9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0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1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62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3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4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5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849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0" name="Group 130"/>
          <p:cNvGrpSpPr>
            <a:grpSpLocks/>
          </p:cNvGrpSpPr>
          <p:nvPr/>
        </p:nvGrpSpPr>
        <p:grpSpPr bwMode="auto">
          <a:xfrm>
            <a:off x="3844925" y="4122738"/>
            <a:ext cx="2065338" cy="1135062"/>
            <a:chOff x="144" y="1584"/>
            <a:chExt cx="1584" cy="960"/>
          </a:xfrm>
        </p:grpSpPr>
        <p:sp>
          <p:nvSpPr>
            <p:cNvPr id="23790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1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2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793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794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796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30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1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2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3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4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5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7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8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0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1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2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3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797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8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9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00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21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4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5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26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7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8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9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1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1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4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6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17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8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9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0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2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0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08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09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0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1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795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1" name="Group 185"/>
          <p:cNvGrpSpPr>
            <a:grpSpLocks/>
          </p:cNvGrpSpPr>
          <p:nvPr/>
        </p:nvGrpSpPr>
        <p:grpSpPr bwMode="auto">
          <a:xfrm>
            <a:off x="3719513" y="3497263"/>
            <a:ext cx="438150" cy="284162"/>
            <a:chOff x="4282" y="248"/>
            <a:chExt cx="351" cy="165"/>
          </a:xfrm>
        </p:grpSpPr>
        <p:grpSp>
          <p:nvGrpSpPr>
            <p:cNvPr id="23772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87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8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9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73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4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5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76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77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83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4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5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6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78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79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0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1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2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2" name="Group 204"/>
          <p:cNvGrpSpPr>
            <a:grpSpLocks/>
          </p:cNvGrpSpPr>
          <p:nvPr/>
        </p:nvGrpSpPr>
        <p:grpSpPr bwMode="auto">
          <a:xfrm>
            <a:off x="4783138" y="3838575"/>
            <a:ext cx="438150" cy="284163"/>
            <a:chOff x="4282" y="248"/>
            <a:chExt cx="351" cy="165"/>
          </a:xfrm>
        </p:grpSpPr>
        <p:grpSp>
          <p:nvGrpSpPr>
            <p:cNvPr id="23754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69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0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1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55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6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7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58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59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65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6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7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8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60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61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2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3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4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3" name="Group 223"/>
          <p:cNvGrpSpPr>
            <a:grpSpLocks/>
          </p:cNvGrpSpPr>
          <p:nvPr/>
        </p:nvGrpSpPr>
        <p:grpSpPr bwMode="auto">
          <a:xfrm>
            <a:off x="6097588" y="3554413"/>
            <a:ext cx="438150" cy="284162"/>
            <a:chOff x="4282" y="248"/>
            <a:chExt cx="351" cy="165"/>
          </a:xfrm>
        </p:grpSpPr>
        <p:grpSp>
          <p:nvGrpSpPr>
            <p:cNvPr id="23736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51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2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3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37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8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9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40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41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47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8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9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50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42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43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4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5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6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4" name="Group 242"/>
          <p:cNvGrpSpPr>
            <a:grpSpLocks/>
          </p:cNvGrpSpPr>
          <p:nvPr/>
        </p:nvGrpSpPr>
        <p:grpSpPr bwMode="auto">
          <a:xfrm>
            <a:off x="2906713" y="2532063"/>
            <a:ext cx="1000125" cy="568325"/>
            <a:chOff x="960" y="1440"/>
            <a:chExt cx="768" cy="480"/>
          </a:xfrm>
        </p:grpSpPr>
        <p:grpSp>
          <p:nvGrpSpPr>
            <p:cNvPr id="23720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722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3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4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5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6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7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8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9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0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1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2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3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4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5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721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5" name="Group 259"/>
          <p:cNvGrpSpPr>
            <a:grpSpLocks/>
          </p:cNvGrpSpPr>
          <p:nvPr/>
        </p:nvGrpSpPr>
        <p:grpSpPr bwMode="auto">
          <a:xfrm>
            <a:off x="3783013" y="2873375"/>
            <a:ext cx="436562" cy="284163"/>
            <a:chOff x="4282" y="248"/>
            <a:chExt cx="351" cy="165"/>
          </a:xfrm>
        </p:grpSpPr>
        <p:grpSp>
          <p:nvGrpSpPr>
            <p:cNvPr id="23702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17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8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9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03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4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5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06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07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13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4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5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6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08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09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0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1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2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6" name="Group 278"/>
          <p:cNvGrpSpPr>
            <a:grpSpLocks/>
          </p:cNvGrpSpPr>
          <p:nvPr/>
        </p:nvGrpSpPr>
        <p:grpSpPr bwMode="auto">
          <a:xfrm>
            <a:off x="5910263" y="2362200"/>
            <a:ext cx="1001712" cy="568325"/>
            <a:chOff x="960" y="1440"/>
            <a:chExt cx="768" cy="480"/>
          </a:xfrm>
        </p:grpSpPr>
        <p:grpSp>
          <p:nvGrpSpPr>
            <p:cNvPr id="23686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688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89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0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1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2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3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4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5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6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7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8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9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0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1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687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7" name="Group 295"/>
          <p:cNvGrpSpPr>
            <a:grpSpLocks/>
          </p:cNvGrpSpPr>
          <p:nvPr/>
        </p:nvGrpSpPr>
        <p:grpSpPr bwMode="auto">
          <a:xfrm>
            <a:off x="5722938" y="2759075"/>
            <a:ext cx="436562" cy="284163"/>
            <a:chOff x="4282" y="248"/>
            <a:chExt cx="351" cy="165"/>
          </a:xfrm>
        </p:grpSpPr>
        <p:grpSp>
          <p:nvGrpSpPr>
            <p:cNvPr id="2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683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4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5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669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0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1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672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673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679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0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1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2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674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675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6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7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8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625" name="Group 314"/>
          <p:cNvGrpSpPr>
            <a:grpSpLocks/>
          </p:cNvGrpSpPr>
          <p:nvPr/>
        </p:nvGrpSpPr>
        <p:grpSpPr bwMode="auto">
          <a:xfrm>
            <a:off x="2209800" y="2676525"/>
            <a:ext cx="5553075" cy="2438400"/>
            <a:chOff x="1296" y="2550"/>
            <a:chExt cx="3498" cy="1536"/>
          </a:xfrm>
        </p:grpSpPr>
        <p:sp>
          <p:nvSpPr>
            <p:cNvPr id="23632" name="Freeform 315"/>
            <p:cNvSpPr>
              <a:spLocks/>
            </p:cNvSpPr>
            <p:nvPr/>
          </p:nvSpPr>
          <p:spPr bwMode="auto">
            <a:xfrm>
              <a:off x="1404" y="2688"/>
              <a:ext cx="1140" cy="816"/>
            </a:xfrm>
            <a:custGeom>
              <a:avLst/>
              <a:gdLst>
                <a:gd name="T0" fmla="*/ 0 w 1140"/>
                <a:gd name="T1" fmla="*/ 816 h 816"/>
                <a:gd name="T2" fmla="*/ 984 w 1140"/>
                <a:gd name="T3" fmla="*/ 435 h 816"/>
                <a:gd name="T4" fmla="*/ 1140 w 1140"/>
                <a:gd name="T5" fmla="*/ 44 h 816"/>
                <a:gd name="T6" fmla="*/ 328 w 1140"/>
                <a:gd name="T7" fmla="*/ 65 h 816"/>
                <a:gd name="T8" fmla="*/ 57 w 1140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816"/>
                <a:gd name="T17" fmla="*/ 1140 w 1140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816">
                  <a:moveTo>
                    <a:pt x="0" y="816"/>
                  </a:moveTo>
                  <a:lnTo>
                    <a:pt x="984" y="435"/>
                  </a:lnTo>
                  <a:lnTo>
                    <a:pt x="1140" y="44"/>
                  </a:lnTo>
                  <a:lnTo>
                    <a:pt x="328" y="65"/>
                  </a:lnTo>
                  <a:lnTo>
                    <a:pt x="57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3" name="Freeform 316"/>
            <p:cNvSpPr>
              <a:spLocks/>
            </p:cNvSpPr>
            <p:nvPr/>
          </p:nvSpPr>
          <p:spPr bwMode="auto">
            <a:xfrm>
              <a:off x="1296" y="2640"/>
              <a:ext cx="1164" cy="762"/>
            </a:xfrm>
            <a:custGeom>
              <a:avLst/>
              <a:gdLst>
                <a:gd name="T0" fmla="*/ 0 w 1164"/>
                <a:gd name="T1" fmla="*/ 762 h 762"/>
                <a:gd name="T2" fmla="*/ 1140 w 1164"/>
                <a:gd name="T3" fmla="*/ 435 h 762"/>
                <a:gd name="T4" fmla="*/ 1164 w 1164"/>
                <a:gd name="T5" fmla="*/ 138 h 762"/>
                <a:gd name="T6" fmla="*/ 484 w 1164"/>
                <a:gd name="T7" fmla="*/ 65 h 762"/>
                <a:gd name="T8" fmla="*/ 213 w 1164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762"/>
                <a:gd name="T17" fmla="*/ 1164 w 1164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762">
                  <a:moveTo>
                    <a:pt x="0" y="762"/>
                  </a:moveTo>
                  <a:lnTo>
                    <a:pt x="1140" y="435"/>
                  </a:lnTo>
                  <a:lnTo>
                    <a:pt x="1164" y="138"/>
                  </a:lnTo>
                  <a:lnTo>
                    <a:pt x="484" y="65"/>
                  </a:lnTo>
                  <a:lnTo>
                    <a:pt x="213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4" name="Freeform 317"/>
            <p:cNvSpPr>
              <a:spLocks/>
            </p:cNvSpPr>
            <p:nvPr/>
          </p:nvSpPr>
          <p:spPr bwMode="auto">
            <a:xfrm>
              <a:off x="1353" y="2651"/>
              <a:ext cx="1203" cy="767"/>
            </a:xfrm>
            <a:custGeom>
              <a:avLst/>
              <a:gdLst>
                <a:gd name="T0" fmla="*/ 0 w 1203"/>
                <a:gd name="T1" fmla="*/ 767 h 767"/>
                <a:gd name="T2" fmla="*/ 1132 w 1203"/>
                <a:gd name="T3" fmla="*/ 411 h 767"/>
                <a:gd name="T4" fmla="*/ 1203 w 1203"/>
                <a:gd name="T5" fmla="*/ 55 h 767"/>
                <a:gd name="T6" fmla="*/ 467 w 1203"/>
                <a:gd name="T7" fmla="*/ 58 h 767"/>
                <a:gd name="T8" fmla="*/ 194 w 1203"/>
                <a:gd name="T9" fmla="*/ 0 h 7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3"/>
                <a:gd name="T16" fmla="*/ 0 h 767"/>
                <a:gd name="T17" fmla="*/ 1203 w 1203"/>
                <a:gd name="T18" fmla="*/ 767 h 7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3" h="767">
                  <a:moveTo>
                    <a:pt x="0" y="767"/>
                  </a:moveTo>
                  <a:lnTo>
                    <a:pt x="1132" y="411"/>
                  </a:lnTo>
                  <a:lnTo>
                    <a:pt x="1203" y="55"/>
                  </a:lnTo>
                  <a:lnTo>
                    <a:pt x="467" y="58"/>
                  </a:lnTo>
                  <a:lnTo>
                    <a:pt x="194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5" name="Freeform 318"/>
            <p:cNvSpPr>
              <a:spLocks/>
            </p:cNvSpPr>
            <p:nvPr/>
          </p:nvSpPr>
          <p:spPr bwMode="auto">
            <a:xfrm>
              <a:off x="1488" y="2616"/>
              <a:ext cx="906" cy="846"/>
            </a:xfrm>
            <a:custGeom>
              <a:avLst/>
              <a:gdLst>
                <a:gd name="T0" fmla="*/ 36 w 906"/>
                <a:gd name="T1" fmla="*/ 846 h 846"/>
                <a:gd name="T2" fmla="*/ 888 w 906"/>
                <a:gd name="T3" fmla="*/ 420 h 846"/>
                <a:gd name="T4" fmla="*/ 906 w 906"/>
                <a:gd name="T5" fmla="*/ 30 h 846"/>
                <a:gd name="T6" fmla="*/ 172 w 906"/>
                <a:gd name="T7" fmla="*/ 89 h 846"/>
                <a:gd name="T8" fmla="*/ 0 w 906"/>
                <a:gd name="T9" fmla="*/ 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846"/>
                <a:gd name="T17" fmla="*/ 906 w 90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846">
                  <a:moveTo>
                    <a:pt x="36" y="846"/>
                  </a:moveTo>
                  <a:lnTo>
                    <a:pt x="888" y="420"/>
                  </a:lnTo>
                  <a:lnTo>
                    <a:pt x="906" y="30"/>
                  </a:lnTo>
                  <a:lnTo>
                    <a:pt x="172" y="89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6" name="Freeform 319"/>
            <p:cNvSpPr>
              <a:spLocks/>
            </p:cNvSpPr>
            <p:nvPr/>
          </p:nvSpPr>
          <p:spPr bwMode="auto">
            <a:xfrm>
              <a:off x="1542" y="2604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906 w 906"/>
                <a:gd name="T5" fmla="*/ 588 h 1038"/>
                <a:gd name="T6" fmla="*/ 810 w 906"/>
                <a:gd name="T7" fmla="*/ 156 h 1038"/>
                <a:gd name="T8" fmla="*/ 0 w 906"/>
                <a:gd name="T9" fmla="*/ 0 h 10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1038"/>
                <a:gd name="T17" fmla="*/ 906 w 906"/>
                <a:gd name="T18" fmla="*/ 1038 h 10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7" name="Freeform 320"/>
            <p:cNvSpPr>
              <a:spLocks/>
            </p:cNvSpPr>
            <p:nvPr/>
          </p:nvSpPr>
          <p:spPr bwMode="auto">
            <a:xfrm>
              <a:off x="1584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8" name="Freeform 321"/>
            <p:cNvSpPr>
              <a:spLocks/>
            </p:cNvSpPr>
            <p:nvPr/>
          </p:nvSpPr>
          <p:spPr bwMode="auto">
            <a:xfrm>
              <a:off x="1632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9" name="Freeform 322"/>
            <p:cNvSpPr>
              <a:spLocks/>
            </p:cNvSpPr>
            <p:nvPr/>
          </p:nvSpPr>
          <p:spPr bwMode="auto">
            <a:xfrm>
              <a:off x="1728" y="2640"/>
              <a:ext cx="810" cy="1038"/>
            </a:xfrm>
            <a:custGeom>
              <a:avLst/>
              <a:gdLst>
                <a:gd name="T0" fmla="*/ 138 w 810"/>
                <a:gd name="T1" fmla="*/ 1038 h 1038"/>
                <a:gd name="T2" fmla="*/ 444 w 810"/>
                <a:gd name="T3" fmla="*/ 792 h 1038"/>
                <a:gd name="T4" fmla="*/ 696 w 810"/>
                <a:gd name="T5" fmla="*/ 690 h 1038"/>
                <a:gd name="T6" fmla="*/ 786 w 810"/>
                <a:gd name="T7" fmla="*/ 534 h 1038"/>
                <a:gd name="T8" fmla="*/ 810 w 810"/>
                <a:gd name="T9" fmla="*/ 156 h 1038"/>
                <a:gd name="T10" fmla="*/ 0 w 810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1038"/>
                <a:gd name="T20" fmla="*/ 810 w 810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1038">
                  <a:moveTo>
                    <a:pt x="138" y="1038"/>
                  </a:moveTo>
                  <a:lnTo>
                    <a:pt x="444" y="792"/>
                  </a:lnTo>
                  <a:lnTo>
                    <a:pt x="696" y="690"/>
                  </a:lnTo>
                  <a:lnTo>
                    <a:pt x="786" y="534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0" name="Freeform 323"/>
            <p:cNvSpPr>
              <a:spLocks/>
            </p:cNvSpPr>
            <p:nvPr/>
          </p:nvSpPr>
          <p:spPr bwMode="auto">
            <a:xfrm>
              <a:off x="1560" y="256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696 w 930"/>
                <a:gd name="T3" fmla="*/ 85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696" y="85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1" name="Freeform 324"/>
            <p:cNvSpPr>
              <a:spLocks/>
            </p:cNvSpPr>
            <p:nvPr/>
          </p:nvSpPr>
          <p:spPr bwMode="auto">
            <a:xfrm>
              <a:off x="1632" y="259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558 w 930"/>
                <a:gd name="T3" fmla="*/ 82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558" y="82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2" name="Freeform 325"/>
            <p:cNvSpPr>
              <a:spLocks/>
            </p:cNvSpPr>
            <p:nvPr/>
          </p:nvSpPr>
          <p:spPr bwMode="auto">
            <a:xfrm>
              <a:off x="1728" y="2592"/>
              <a:ext cx="858" cy="1020"/>
            </a:xfrm>
            <a:custGeom>
              <a:avLst/>
              <a:gdLst>
                <a:gd name="T0" fmla="*/ 594 w 858"/>
                <a:gd name="T1" fmla="*/ 1020 h 1020"/>
                <a:gd name="T2" fmla="*/ 492 w 858"/>
                <a:gd name="T3" fmla="*/ 786 h 1020"/>
                <a:gd name="T4" fmla="*/ 678 w 858"/>
                <a:gd name="T5" fmla="*/ 540 h 1020"/>
                <a:gd name="T6" fmla="*/ 858 w 858"/>
                <a:gd name="T7" fmla="*/ 162 h 1020"/>
                <a:gd name="T8" fmla="*/ 0 w 858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1020"/>
                <a:gd name="T17" fmla="*/ 858 w 858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1020">
                  <a:moveTo>
                    <a:pt x="594" y="1020"/>
                  </a:moveTo>
                  <a:lnTo>
                    <a:pt x="492" y="786"/>
                  </a:lnTo>
                  <a:lnTo>
                    <a:pt x="678" y="540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3" name="Freeform 326"/>
            <p:cNvSpPr>
              <a:spLocks/>
            </p:cNvSpPr>
            <p:nvPr/>
          </p:nvSpPr>
          <p:spPr bwMode="auto">
            <a:xfrm>
              <a:off x="1638" y="2556"/>
              <a:ext cx="840" cy="1008"/>
            </a:xfrm>
            <a:custGeom>
              <a:avLst/>
              <a:gdLst>
                <a:gd name="T0" fmla="*/ 828 w 840"/>
                <a:gd name="T1" fmla="*/ 1008 h 1008"/>
                <a:gd name="T2" fmla="*/ 618 w 840"/>
                <a:gd name="T3" fmla="*/ 840 h 1008"/>
                <a:gd name="T4" fmla="*/ 840 w 840"/>
                <a:gd name="T5" fmla="*/ 618 h 1008"/>
                <a:gd name="T6" fmla="*/ 828 w 840"/>
                <a:gd name="T7" fmla="*/ 150 h 1008"/>
                <a:gd name="T8" fmla="*/ 0 w 84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1008"/>
                <a:gd name="T17" fmla="*/ 840 w 840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1008">
                  <a:moveTo>
                    <a:pt x="828" y="1008"/>
                  </a:moveTo>
                  <a:lnTo>
                    <a:pt x="618" y="840"/>
                  </a:lnTo>
                  <a:lnTo>
                    <a:pt x="840" y="618"/>
                  </a:lnTo>
                  <a:lnTo>
                    <a:pt x="828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4" name="Freeform 327"/>
            <p:cNvSpPr>
              <a:spLocks/>
            </p:cNvSpPr>
            <p:nvPr/>
          </p:nvSpPr>
          <p:spPr bwMode="auto">
            <a:xfrm>
              <a:off x="1548" y="2664"/>
              <a:ext cx="1542" cy="1170"/>
            </a:xfrm>
            <a:custGeom>
              <a:avLst/>
              <a:gdLst>
                <a:gd name="T0" fmla="*/ 864 w 1542"/>
                <a:gd name="T1" fmla="*/ 1170 h 1170"/>
                <a:gd name="T2" fmla="*/ 1230 w 1542"/>
                <a:gd name="T3" fmla="*/ 1002 h 1170"/>
                <a:gd name="T4" fmla="*/ 1542 w 1542"/>
                <a:gd name="T5" fmla="*/ 702 h 1170"/>
                <a:gd name="T6" fmla="*/ 900 w 1542"/>
                <a:gd name="T7" fmla="*/ 72 h 1170"/>
                <a:gd name="T8" fmla="*/ 0 w 1542"/>
                <a:gd name="T9" fmla="*/ 0 h 1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1170"/>
                <a:gd name="T17" fmla="*/ 1542 w 1542"/>
                <a:gd name="T18" fmla="*/ 1170 h 1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1170">
                  <a:moveTo>
                    <a:pt x="864" y="1170"/>
                  </a:moveTo>
                  <a:lnTo>
                    <a:pt x="1230" y="1002"/>
                  </a:lnTo>
                  <a:lnTo>
                    <a:pt x="1542" y="70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5" name="Freeform 328"/>
            <p:cNvSpPr>
              <a:spLocks/>
            </p:cNvSpPr>
            <p:nvPr/>
          </p:nvSpPr>
          <p:spPr bwMode="auto">
            <a:xfrm>
              <a:off x="1584" y="2688"/>
              <a:ext cx="1440" cy="1140"/>
            </a:xfrm>
            <a:custGeom>
              <a:avLst/>
              <a:gdLst>
                <a:gd name="T0" fmla="*/ 960 w 1440"/>
                <a:gd name="T1" fmla="*/ 1140 h 1140"/>
                <a:gd name="T2" fmla="*/ 1230 w 1440"/>
                <a:gd name="T3" fmla="*/ 1002 h 1140"/>
                <a:gd name="T4" fmla="*/ 1440 w 1440"/>
                <a:gd name="T5" fmla="*/ 642 h 1140"/>
                <a:gd name="T6" fmla="*/ 900 w 1440"/>
                <a:gd name="T7" fmla="*/ 72 h 1140"/>
                <a:gd name="T8" fmla="*/ 0 w 1440"/>
                <a:gd name="T9" fmla="*/ 0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40"/>
                <a:gd name="T17" fmla="*/ 1440 w 1440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40">
                  <a:moveTo>
                    <a:pt x="960" y="1140"/>
                  </a:moveTo>
                  <a:lnTo>
                    <a:pt x="1230" y="1002"/>
                  </a:lnTo>
                  <a:lnTo>
                    <a:pt x="1440" y="64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6" name="Freeform 329"/>
            <p:cNvSpPr>
              <a:spLocks/>
            </p:cNvSpPr>
            <p:nvPr/>
          </p:nvSpPr>
          <p:spPr bwMode="auto">
            <a:xfrm>
              <a:off x="1680" y="2688"/>
              <a:ext cx="1308" cy="1152"/>
            </a:xfrm>
            <a:custGeom>
              <a:avLst/>
              <a:gdLst>
                <a:gd name="T0" fmla="*/ 960 w 1308"/>
                <a:gd name="T1" fmla="*/ 1152 h 1152"/>
                <a:gd name="T2" fmla="*/ 1104 w 1308"/>
                <a:gd name="T3" fmla="*/ 1002 h 1152"/>
                <a:gd name="T4" fmla="*/ 1308 w 1308"/>
                <a:gd name="T5" fmla="*/ 648 h 1152"/>
                <a:gd name="T6" fmla="*/ 900 w 1308"/>
                <a:gd name="T7" fmla="*/ 72 h 1152"/>
                <a:gd name="T8" fmla="*/ 0 w 13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152"/>
                <a:gd name="T17" fmla="*/ 1308 w 13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152">
                  <a:moveTo>
                    <a:pt x="960" y="1152"/>
                  </a:moveTo>
                  <a:lnTo>
                    <a:pt x="1104" y="1002"/>
                  </a:lnTo>
                  <a:lnTo>
                    <a:pt x="1308" y="648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7" name="Freeform 330"/>
            <p:cNvSpPr>
              <a:spLocks/>
            </p:cNvSpPr>
            <p:nvPr/>
          </p:nvSpPr>
          <p:spPr bwMode="auto">
            <a:xfrm>
              <a:off x="1824" y="2640"/>
              <a:ext cx="1188" cy="1206"/>
            </a:xfrm>
            <a:custGeom>
              <a:avLst/>
              <a:gdLst>
                <a:gd name="T0" fmla="*/ 894 w 1188"/>
                <a:gd name="T1" fmla="*/ 1206 h 1206"/>
                <a:gd name="T2" fmla="*/ 990 w 1188"/>
                <a:gd name="T3" fmla="*/ 1080 h 1206"/>
                <a:gd name="T4" fmla="*/ 1188 w 1188"/>
                <a:gd name="T5" fmla="*/ 738 h 1206"/>
                <a:gd name="T6" fmla="*/ 654 w 1188"/>
                <a:gd name="T7" fmla="*/ 102 h 1206"/>
                <a:gd name="T8" fmla="*/ 0 w 1188"/>
                <a:gd name="T9" fmla="*/ 0 h 1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8"/>
                <a:gd name="T16" fmla="*/ 0 h 1206"/>
                <a:gd name="T17" fmla="*/ 1188 w 1188"/>
                <a:gd name="T18" fmla="*/ 1206 h 1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8" h="1206">
                  <a:moveTo>
                    <a:pt x="894" y="1206"/>
                  </a:moveTo>
                  <a:lnTo>
                    <a:pt x="990" y="1080"/>
                  </a:lnTo>
                  <a:lnTo>
                    <a:pt x="1188" y="738"/>
                  </a:lnTo>
                  <a:lnTo>
                    <a:pt x="654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8" name="Freeform 331"/>
            <p:cNvSpPr>
              <a:spLocks/>
            </p:cNvSpPr>
            <p:nvPr/>
          </p:nvSpPr>
          <p:spPr bwMode="auto">
            <a:xfrm>
              <a:off x="1566" y="2616"/>
              <a:ext cx="1506" cy="1470"/>
            </a:xfrm>
            <a:custGeom>
              <a:avLst/>
              <a:gdLst>
                <a:gd name="T0" fmla="*/ 1104 w 1506"/>
                <a:gd name="T1" fmla="*/ 1470 h 1470"/>
                <a:gd name="T2" fmla="*/ 1446 w 1506"/>
                <a:gd name="T3" fmla="*/ 1158 h 1470"/>
                <a:gd name="T4" fmla="*/ 1506 w 1506"/>
                <a:gd name="T5" fmla="*/ 714 h 1470"/>
                <a:gd name="T6" fmla="*/ 1110 w 1506"/>
                <a:gd name="T7" fmla="*/ 336 h 1470"/>
                <a:gd name="T8" fmla="*/ 0 w 1506"/>
                <a:gd name="T9" fmla="*/ 0 h 1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6"/>
                <a:gd name="T16" fmla="*/ 0 h 1470"/>
                <a:gd name="T17" fmla="*/ 1506 w 1506"/>
                <a:gd name="T18" fmla="*/ 1470 h 1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6" h="1470">
                  <a:moveTo>
                    <a:pt x="1104" y="1470"/>
                  </a:moveTo>
                  <a:lnTo>
                    <a:pt x="1446" y="1158"/>
                  </a:lnTo>
                  <a:lnTo>
                    <a:pt x="1506" y="714"/>
                  </a:lnTo>
                  <a:lnTo>
                    <a:pt x="1110" y="33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9" name="Freeform 332"/>
            <p:cNvSpPr>
              <a:spLocks/>
            </p:cNvSpPr>
            <p:nvPr/>
          </p:nvSpPr>
          <p:spPr bwMode="auto">
            <a:xfrm>
              <a:off x="1626" y="2634"/>
              <a:ext cx="1434" cy="1428"/>
            </a:xfrm>
            <a:custGeom>
              <a:avLst/>
              <a:gdLst>
                <a:gd name="T0" fmla="*/ 1206 w 1434"/>
                <a:gd name="T1" fmla="*/ 1428 h 1428"/>
                <a:gd name="T2" fmla="*/ 1410 w 1434"/>
                <a:gd name="T3" fmla="*/ 1182 h 1428"/>
                <a:gd name="T4" fmla="*/ 1434 w 1434"/>
                <a:gd name="T5" fmla="*/ 720 h 1428"/>
                <a:gd name="T6" fmla="*/ 1212 w 1434"/>
                <a:gd name="T7" fmla="*/ 294 h 1428"/>
                <a:gd name="T8" fmla="*/ 834 w 1434"/>
                <a:gd name="T9" fmla="*/ 126 h 1428"/>
                <a:gd name="T10" fmla="*/ 0 w 1434"/>
                <a:gd name="T11" fmla="*/ 0 h 14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4"/>
                <a:gd name="T19" fmla="*/ 0 h 1428"/>
                <a:gd name="T20" fmla="*/ 1434 w 1434"/>
                <a:gd name="T21" fmla="*/ 1428 h 14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4" h="1428">
                  <a:moveTo>
                    <a:pt x="1206" y="1428"/>
                  </a:moveTo>
                  <a:lnTo>
                    <a:pt x="1410" y="1182"/>
                  </a:lnTo>
                  <a:lnTo>
                    <a:pt x="1434" y="720"/>
                  </a:lnTo>
                  <a:lnTo>
                    <a:pt x="1212" y="294"/>
                  </a:lnTo>
                  <a:lnTo>
                    <a:pt x="834" y="12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0" name="Freeform 333"/>
            <p:cNvSpPr>
              <a:spLocks/>
            </p:cNvSpPr>
            <p:nvPr/>
          </p:nvSpPr>
          <p:spPr bwMode="auto">
            <a:xfrm>
              <a:off x="1656" y="2604"/>
              <a:ext cx="1368" cy="1458"/>
            </a:xfrm>
            <a:custGeom>
              <a:avLst/>
              <a:gdLst>
                <a:gd name="T0" fmla="*/ 1272 w 1368"/>
                <a:gd name="T1" fmla="*/ 1458 h 1458"/>
                <a:gd name="T2" fmla="*/ 1368 w 1368"/>
                <a:gd name="T3" fmla="*/ 1176 h 1458"/>
                <a:gd name="T4" fmla="*/ 1368 w 1368"/>
                <a:gd name="T5" fmla="*/ 768 h 1458"/>
                <a:gd name="T6" fmla="*/ 786 w 1368"/>
                <a:gd name="T7" fmla="*/ 192 h 1458"/>
                <a:gd name="T8" fmla="*/ 0 w 1368"/>
                <a:gd name="T9" fmla="*/ 0 h 1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8"/>
                <a:gd name="T16" fmla="*/ 0 h 1458"/>
                <a:gd name="T17" fmla="*/ 1368 w 1368"/>
                <a:gd name="T18" fmla="*/ 1458 h 14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8" h="1458">
                  <a:moveTo>
                    <a:pt x="1272" y="1458"/>
                  </a:moveTo>
                  <a:lnTo>
                    <a:pt x="1368" y="1176"/>
                  </a:lnTo>
                  <a:lnTo>
                    <a:pt x="1368" y="768"/>
                  </a:lnTo>
                  <a:lnTo>
                    <a:pt x="786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1" name="Freeform 334"/>
            <p:cNvSpPr>
              <a:spLocks/>
            </p:cNvSpPr>
            <p:nvPr/>
          </p:nvSpPr>
          <p:spPr bwMode="auto">
            <a:xfrm>
              <a:off x="1602" y="2574"/>
              <a:ext cx="1524" cy="1440"/>
            </a:xfrm>
            <a:custGeom>
              <a:avLst/>
              <a:gdLst>
                <a:gd name="T0" fmla="*/ 1470 w 1524"/>
                <a:gd name="T1" fmla="*/ 1440 h 1440"/>
                <a:gd name="T2" fmla="*/ 1458 w 1524"/>
                <a:gd name="T3" fmla="*/ 1200 h 1440"/>
                <a:gd name="T4" fmla="*/ 1524 w 1524"/>
                <a:gd name="T5" fmla="*/ 780 h 1440"/>
                <a:gd name="T6" fmla="*/ 852 w 1524"/>
                <a:gd name="T7" fmla="*/ 180 h 1440"/>
                <a:gd name="T8" fmla="*/ 0 w 1524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4"/>
                <a:gd name="T16" fmla="*/ 0 h 1440"/>
                <a:gd name="T17" fmla="*/ 1524 w 1524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4" h="1440">
                  <a:moveTo>
                    <a:pt x="1470" y="1440"/>
                  </a:moveTo>
                  <a:lnTo>
                    <a:pt x="1458" y="1200"/>
                  </a:lnTo>
                  <a:lnTo>
                    <a:pt x="1524" y="780"/>
                  </a:lnTo>
                  <a:lnTo>
                    <a:pt x="852" y="1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2" name="Freeform 335"/>
            <p:cNvSpPr>
              <a:spLocks/>
            </p:cNvSpPr>
            <p:nvPr/>
          </p:nvSpPr>
          <p:spPr bwMode="auto">
            <a:xfrm>
              <a:off x="1560" y="2604"/>
              <a:ext cx="1722" cy="1332"/>
            </a:xfrm>
            <a:custGeom>
              <a:avLst/>
              <a:gdLst>
                <a:gd name="T0" fmla="*/ 1638 w 1722"/>
                <a:gd name="T1" fmla="*/ 1332 h 1332"/>
                <a:gd name="T2" fmla="*/ 1722 w 1722"/>
                <a:gd name="T3" fmla="*/ 1170 h 1332"/>
                <a:gd name="T4" fmla="*/ 1506 w 1722"/>
                <a:gd name="T5" fmla="*/ 744 h 1332"/>
                <a:gd name="T6" fmla="*/ 906 w 1722"/>
                <a:gd name="T7" fmla="*/ 114 h 1332"/>
                <a:gd name="T8" fmla="*/ 0 w 1722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2"/>
                <a:gd name="T16" fmla="*/ 0 h 1332"/>
                <a:gd name="T17" fmla="*/ 1722 w 1722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2" h="1332">
                  <a:moveTo>
                    <a:pt x="1638" y="1332"/>
                  </a:moveTo>
                  <a:lnTo>
                    <a:pt x="1722" y="1170"/>
                  </a:lnTo>
                  <a:lnTo>
                    <a:pt x="1506" y="744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3" name="Freeform 336"/>
            <p:cNvSpPr>
              <a:spLocks/>
            </p:cNvSpPr>
            <p:nvPr/>
          </p:nvSpPr>
          <p:spPr bwMode="auto">
            <a:xfrm>
              <a:off x="1680" y="2592"/>
              <a:ext cx="1638" cy="1332"/>
            </a:xfrm>
            <a:custGeom>
              <a:avLst/>
              <a:gdLst>
                <a:gd name="T0" fmla="*/ 1638 w 1638"/>
                <a:gd name="T1" fmla="*/ 1332 h 1332"/>
                <a:gd name="T2" fmla="*/ 1632 w 1638"/>
                <a:gd name="T3" fmla="*/ 1170 h 1332"/>
                <a:gd name="T4" fmla="*/ 1386 w 1638"/>
                <a:gd name="T5" fmla="*/ 750 h 1332"/>
                <a:gd name="T6" fmla="*/ 906 w 1638"/>
                <a:gd name="T7" fmla="*/ 114 h 1332"/>
                <a:gd name="T8" fmla="*/ 0 w 1638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8"/>
                <a:gd name="T16" fmla="*/ 0 h 1332"/>
                <a:gd name="T17" fmla="*/ 1638 w 1638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8" h="1332">
                  <a:moveTo>
                    <a:pt x="1638" y="1332"/>
                  </a:moveTo>
                  <a:lnTo>
                    <a:pt x="1632" y="1170"/>
                  </a:lnTo>
                  <a:lnTo>
                    <a:pt x="1386" y="750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4" name="Freeform 337"/>
            <p:cNvSpPr>
              <a:spLocks/>
            </p:cNvSpPr>
            <p:nvPr/>
          </p:nvSpPr>
          <p:spPr bwMode="auto">
            <a:xfrm>
              <a:off x="1602" y="2616"/>
              <a:ext cx="1812" cy="1308"/>
            </a:xfrm>
            <a:custGeom>
              <a:avLst/>
              <a:gdLst>
                <a:gd name="T0" fmla="*/ 1812 w 1812"/>
                <a:gd name="T1" fmla="*/ 1308 h 1308"/>
                <a:gd name="T2" fmla="*/ 1728 w 1812"/>
                <a:gd name="T3" fmla="*/ 1152 h 1308"/>
                <a:gd name="T4" fmla="*/ 1512 w 1812"/>
                <a:gd name="T5" fmla="*/ 744 h 1308"/>
                <a:gd name="T6" fmla="*/ 846 w 1812"/>
                <a:gd name="T7" fmla="*/ 114 h 1308"/>
                <a:gd name="T8" fmla="*/ 0 w 1812"/>
                <a:gd name="T9" fmla="*/ 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2"/>
                <a:gd name="T16" fmla="*/ 0 h 1308"/>
                <a:gd name="T17" fmla="*/ 1812 w 1812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2" h="1308">
                  <a:moveTo>
                    <a:pt x="1812" y="1308"/>
                  </a:moveTo>
                  <a:lnTo>
                    <a:pt x="1728" y="1152"/>
                  </a:lnTo>
                  <a:lnTo>
                    <a:pt x="1512" y="744"/>
                  </a:lnTo>
                  <a:lnTo>
                    <a:pt x="84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5" name="Freeform 338"/>
            <p:cNvSpPr>
              <a:spLocks/>
            </p:cNvSpPr>
            <p:nvPr/>
          </p:nvSpPr>
          <p:spPr bwMode="auto">
            <a:xfrm>
              <a:off x="1644" y="2622"/>
              <a:ext cx="1914" cy="1302"/>
            </a:xfrm>
            <a:custGeom>
              <a:avLst/>
              <a:gdLst>
                <a:gd name="T0" fmla="*/ 1914 w 1914"/>
                <a:gd name="T1" fmla="*/ 1302 h 1302"/>
                <a:gd name="T2" fmla="*/ 1680 w 1914"/>
                <a:gd name="T3" fmla="*/ 1152 h 1302"/>
                <a:gd name="T4" fmla="*/ 1392 w 1914"/>
                <a:gd name="T5" fmla="*/ 744 h 1302"/>
                <a:gd name="T6" fmla="*/ 816 w 1914"/>
                <a:gd name="T7" fmla="*/ 156 h 1302"/>
                <a:gd name="T8" fmla="*/ 0 w 1914"/>
                <a:gd name="T9" fmla="*/ 0 h 1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4"/>
                <a:gd name="T16" fmla="*/ 0 h 1302"/>
                <a:gd name="T17" fmla="*/ 1914 w 1914"/>
                <a:gd name="T18" fmla="*/ 1302 h 1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4" h="1302">
                  <a:moveTo>
                    <a:pt x="1914" y="1302"/>
                  </a:moveTo>
                  <a:lnTo>
                    <a:pt x="1680" y="1152"/>
                  </a:lnTo>
                  <a:lnTo>
                    <a:pt x="1392" y="744"/>
                  </a:lnTo>
                  <a:lnTo>
                    <a:pt x="816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6" name="Freeform 339"/>
            <p:cNvSpPr>
              <a:spLocks/>
            </p:cNvSpPr>
            <p:nvPr/>
          </p:nvSpPr>
          <p:spPr bwMode="auto">
            <a:xfrm>
              <a:off x="1596" y="2598"/>
              <a:ext cx="2418" cy="870"/>
            </a:xfrm>
            <a:custGeom>
              <a:avLst/>
              <a:gdLst>
                <a:gd name="T0" fmla="*/ 2052 w 2418"/>
                <a:gd name="T1" fmla="*/ 870 h 870"/>
                <a:gd name="T2" fmla="*/ 2418 w 2418"/>
                <a:gd name="T3" fmla="*/ 702 h 870"/>
                <a:gd name="T4" fmla="*/ 2286 w 2418"/>
                <a:gd name="T5" fmla="*/ 564 h 870"/>
                <a:gd name="T6" fmla="*/ 918 w 2418"/>
                <a:gd name="T7" fmla="*/ 114 h 870"/>
                <a:gd name="T8" fmla="*/ 0 w 2418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870"/>
                <a:gd name="T17" fmla="*/ 2418 w 2418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870">
                  <a:moveTo>
                    <a:pt x="2052" y="870"/>
                  </a:moveTo>
                  <a:lnTo>
                    <a:pt x="2418" y="702"/>
                  </a:lnTo>
                  <a:lnTo>
                    <a:pt x="2286" y="564"/>
                  </a:lnTo>
                  <a:lnTo>
                    <a:pt x="918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7" name="Freeform 340"/>
            <p:cNvSpPr>
              <a:spLocks/>
            </p:cNvSpPr>
            <p:nvPr/>
          </p:nvSpPr>
          <p:spPr bwMode="auto">
            <a:xfrm>
              <a:off x="1644" y="2550"/>
              <a:ext cx="2406" cy="912"/>
            </a:xfrm>
            <a:custGeom>
              <a:avLst/>
              <a:gdLst>
                <a:gd name="T0" fmla="*/ 2136 w 2406"/>
                <a:gd name="T1" fmla="*/ 912 h 912"/>
                <a:gd name="T2" fmla="*/ 2406 w 2406"/>
                <a:gd name="T3" fmla="*/ 774 h 912"/>
                <a:gd name="T4" fmla="*/ 2340 w 2406"/>
                <a:gd name="T5" fmla="*/ 672 h 912"/>
                <a:gd name="T6" fmla="*/ 2166 w 2406"/>
                <a:gd name="T7" fmla="*/ 594 h 912"/>
                <a:gd name="T8" fmla="*/ 744 w 2406"/>
                <a:gd name="T9" fmla="*/ 150 h 912"/>
                <a:gd name="T10" fmla="*/ 0 w 2406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6"/>
                <a:gd name="T19" fmla="*/ 0 h 912"/>
                <a:gd name="T20" fmla="*/ 2406 w 2406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6" h="912">
                  <a:moveTo>
                    <a:pt x="2136" y="912"/>
                  </a:moveTo>
                  <a:lnTo>
                    <a:pt x="2406" y="774"/>
                  </a:lnTo>
                  <a:lnTo>
                    <a:pt x="2340" y="672"/>
                  </a:lnTo>
                  <a:lnTo>
                    <a:pt x="2166" y="594"/>
                  </a:lnTo>
                  <a:lnTo>
                    <a:pt x="744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8" name="Freeform 341"/>
            <p:cNvSpPr>
              <a:spLocks/>
            </p:cNvSpPr>
            <p:nvPr/>
          </p:nvSpPr>
          <p:spPr bwMode="auto">
            <a:xfrm>
              <a:off x="1596" y="2616"/>
              <a:ext cx="2424" cy="858"/>
            </a:xfrm>
            <a:custGeom>
              <a:avLst/>
              <a:gdLst>
                <a:gd name="T0" fmla="*/ 2280 w 2424"/>
                <a:gd name="T1" fmla="*/ 858 h 858"/>
                <a:gd name="T2" fmla="*/ 2424 w 2424"/>
                <a:gd name="T3" fmla="*/ 708 h 858"/>
                <a:gd name="T4" fmla="*/ 2292 w 2424"/>
                <a:gd name="T5" fmla="*/ 552 h 858"/>
                <a:gd name="T6" fmla="*/ 846 w 2424"/>
                <a:gd name="T7" fmla="*/ 162 h 858"/>
                <a:gd name="T8" fmla="*/ 0 w 2424"/>
                <a:gd name="T9" fmla="*/ 0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4"/>
                <a:gd name="T16" fmla="*/ 0 h 858"/>
                <a:gd name="T17" fmla="*/ 2424 w 2424"/>
                <a:gd name="T18" fmla="*/ 858 h 8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4" h="858">
                  <a:moveTo>
                    <a:pt x="2280" y="858"/>
                  </a:moveTo>
                  <a:lnTo>
                    <a:pt x="2424" y="708"/>
                  </a:lnTo>
                  <a:lnTo>
                    <a:pt x="2292" y="552"/>
                  </a:lnTo>
                  <a:lnTo>
                    <a:pt x="846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9" name="Freeform 342"/>
            <p:cNvSpPr>
              <a:spLocks/>
            </p:cNvSpPr>
            <p:nvPr/>
          </p:nvSpPr>
          <p:spPr bwMode="auto">
            <a:xfrm>
              <a:off x="1704" y="2598"/>
              <a:ext cx="2346" cy="882"/>
            </a:xfrm>
            <a:custGeom>
              <a:avLst/>
              <a:gdLst>
                <a:gd name="T0" fmla="*/ 2250 w 2346"/>
                <a:gd name="T1" fmla="*/ 882 h 882"/>
                <a:gd name="T2" fmla="*/ 2346 w 2346"/>
                <a:gd name="T3" fmla="*/ 756 h 882"/>
                <a:gd name="T4" fmla="*/ 2262 w 2346"/>
                <a:gd name="T5" fmla="*/ 528 h 882"/>
                <a:gd name="T6" fmla="*/ 690 w 2346"/>
                <a:gd name="T7" fmla="*/ 72 h 882"/>
                <a:gd name="T8" fmla="*/ 0 w 2346"/>
                <a:gd name="T9" fmla="*/ 0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6"/>
                <a:gd name="T16" fmla="*/ 0 h 882"/>
                <a:gd name="T17" fmla="*/ 2346 w 2346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6" h="882">
                  <a:moveTo>
                    <a:pt x="2250" y="882"/>
                  </a:moveTo>
                  <a:lnTo>
                    <a:pt x="2346" y="756"/>
                  </a:lnTo>
                  <a:lnTo>
                    <a:pt x="2262" y="528"/>
                  </a:lnTo>
                  <a:lnTo>
                    <a:pt x="69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0" name="Freeform 343"/>
            <p:cNvSpPr>
              <a:spLocks/>
            </p:cNvSpPr>
            <p:nvPr/>
          </p:nvSpPr>
          <p:spPr bwMode="auto">
            <a:xfrm>
              <a:off x="1722" y="2574"/>
              <a:ext cx="2490" cy="1146"/>
            </a:xfrm>
            <a:custGeom>
              <a:avLst/>
              <a:gdLst>
                <a:gd name="T0" fmla="*/ 2184 w 2490"/>
                <a:gd name="T1" fmla="*/ 1146 h 1146"/>
                <a:gd name="T2" fmla="*/ 2490 w 2490"/>
                <a:gd name="T3" fmla="*/ 864 h 1146"/>
                <a:gd name="T4" fmla="*/ 2112 w 2490"/>
                <a:gd name="T5" fmla="*/ 666 h 1146"/>
                <a:gd name="T6" fmla="*/ 780 w 2490"/>
                <a:gd name="T7" fmla="*/ 192 h 1146"/>
                <a:gd name="T8" fmla="*/ 0 w 2490"/>
                <a:gd name="T9" fmla="*/ 0 h 1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0"/>
                <a:gd name="T16" fmla="*/ 0 h 1146"/>
                <a:gd name="T17" fmla="*/ 2490 w 2490"/>
                <a:gd name="T18" fmla="*/ 1146 h 1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0" h="1146">
                  <a:moveTo>
                    <a:pt x="2184" y="1146"/>
                  </a:moveTo>
                  <a:lnTo>
                    <a:pt x="2490" y="864"/>
                  </a:lnTo>
                  <a:lnTo>
                    <a:pt x="2112" y="666"/>
                  </a:lnTo>
                  <a:lnTo>
                    <a:pt x="780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1" name="Freeform 344"/>
            <p:cNvSpPr>
              <a:spLocks/>
            </p:cNvSpPr>
            <p:nvPr/>
          </p:nvSpPr>
          <p:spPr bwMode="auto">
            <a:xfrm>
              <a:off x="1542" y="2616"/>
              <a:ext cx="2730" cy="1080"/>
            </a:xfrm>
            <a:custGeom>
              <a:avLst/>
              <a:gdLst>
                <a:gd name="T0" fmla="*/ 2526 w 2730"/>
                <a:gd name="T1" fmla="*/ 1080 h 1080"/>
                <a:gd name="T2" fmla="*/ 2730 w 2730"/>
                <a:gd name="T3" fmla="*/ 834 h 1080"/>
                <a:gd name="T4" fmla="*/ 2292 w 2730"/>
                <a:gd name="T5" fmla="*/ 564 h 1080"/>
                <a:gd name="T6" fmla="*/ 2388 w 2730"/>
                <a:gd name="T7" fmla="*/ 552 h 1080"/>
                <a:gd name="T8" fmla="*/ 834 w 2730"/>
                <a:gd name="T9" fmla="*/ 108 h 1080"/>
                <a:gd name="T10" fmla="*/ 0 w 2730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0"/>
                <a:gd name="T19" fmla="*/ 0 h 1080"/>
                <a:gd name="T20" fmla="*/ 2730 w 2730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0" h="1080">
                  <a:moveTo>
                    <a:pt x="2526" y="1080"/>
                  </a:moveTo>
                  <a:lnTo>
                    <a:pt x="2730" y="834"/>
                  </a:lnTo>
                  <a:lnTo>
                    <a:pt x="2292" y="564"/>
                  </a:lnTo>
                  <a:lnTo>
                    <a:pt x="2388" y="552"/>
                  </a:lnTo>
                  <a:lnTo>
                    <a:pt x="834" y="10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2" name="Freeform 345"/>
            <p:cNvSpPr>
              <a:spLocks/>
            </p:cNvSpPr>
            <p:nvPr/>
          </p:nvSpPr>
          <p:spPr bwMode="auto">
            <a:xfrm>
              <a:off x="1584" y="2580"/>
              <a:ext cx="2676" cy="1116"/>
            </a:xfrm>
            <a:custGeom>
              <a:avLst/>
              <a:gdLst>
                <a:gd name="T0" fmla="*/ 2580 w 2676"/>
                <a:gd name="T1" fmla="*/ 1116 h 1116"/>
                <a:gd name="T2" fmla="*/ 2676 w 2676"/>
                <a:gd name="T3" fmla="*/ 834 h 1116"/>
                <a:gd name="T4" fmla="*/ 2364 w 2676"/>
                <a:gd name="T5" fmla="*/ 570 h 1116"/>
                <a:gd name="T6" fmla="*/ 756 w 2676"/>
                <a:gd name="T7" fmla="*/ 138 h 1116"/>
                <a:gd name="T8" fmla="*/ 0 w 2676"/>
                <a:gd name="T9" fmla="*/ 0 h 1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1116"/>
                <a:gd name="T17" fmla="*/ 2676 w 2676"/>
                <a:gd name="T18" fmla="*/ 1116 h 1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1116">
                  <a:moveTo>
                    <a:pt x="2580" y="1116"/>
                  </a:moveTo>
                  <a:lnTo>
                    <a:pt x="2676" y="834"/>
                  </a:lnTo>
                  <a:lnTo>
                    <a:pt x="2364" y="570"/>
                  </a:lnTo>
                  <a:lnTo>
                    <a:pt x="756" y="13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3" name="Freeform 346"/>
            <p:cNvSpPr>
              <a:spLocks/>
            </p:cNvSpPr>
            <p:nvPr/>
          </p:nvSpPr>
          <p:spPr bwMode="auto">
            <a:xfrm>
              <a:off x="1584" y="2628"/>
              <a:ext cx="2724" cy="1020"/>
            </a:xfrm>
            <a:custGeom>
              <a:avLst/>
              <a:gdLst>
                <a:gd name="T0" fmla="*/ 2724 w 2724"/>
                <a:gd name="T1" fmla="*/ 1020 h 1020"/>
                <a:gd name="T2" fmla="*/ 2712 w 2724"/>
                <a:gd name="T3" fmla="*/ 780 h 1020"/>
                <a:gd name="T4" fmla="*/ 2352 w 2724"/>
                <a:gd name="T5" fmla="*/ 504 h 1020"/>
                <a:gd name="T6" fmla="*/ 924 w 2724"/>
                <a:gd name="T7" fmla="*/ 60 h 1020"/>
                <a:gd name="T8" fmla="*/ 0 w 2724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4"/>
                <a:gd name="T16" fmla="*/ 0 h 1020"/>
                <a:gd name="T17" fmla="*/ 2724 w 2724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4" h="1020">
                  <a:moveTo>
                    <a:pt x="2724" y="1020"/>
                  </a:moveTo>
                  <a:lnTo>
                    <a:pt x="2712" y="780"/>
                  </a:lnTo>
                  <a:lnTo>
                    <a:pt x="2352" y="504"/>
                  </a:lnTo>
                  <a:lnTo>
                    <a:pt x="924" y="6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4" name="Freeform 347"/>
            <p:cNvSpPr>
              <a:spLocks/>
            </p:cNvSpPr>
            <p:nvPr/>
          </p:nvSpPr>
          <p:spPr bwMode="auto">
            <a:xfrm>
              <a:off x="1656" y="2556"/>
              <a:ext cx="2862" cy="1014"/>
            </a:xfrm>
            <a:custGeom>
              <a:avLst/>
              <a:gdLst>
                <a:gd name="T0" fmla="*/ 2778 w 2862"/>
                <a:gd name="T1" fmla="*/ 1014 h 1014"/>
                <a:gd name="T2" fmla="*/ 2862 w 2862"/>
                <a:gd name="T3" fmla="*/ 852 h 1014"/>
                <a:gd name="T4" fmla="*/ 2352 w 2862"/>
                <a:gd name="T5" fmla="*/ 606 h 1014"/>
                <a:gd name="T6" fmla="*/ 888 w 2862"/>
                <a:gd name="T7" fmla="*/ 168 h 1014"/>
                <a:gd name="T8" fmla="*/ 0 w 2862"/>
                <a:gd name="T9" fmla="*/ 0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2"/>
                <a:gd name="T16" fmla="*/ 0 h 1014"/>
                <a:gd name="T17" fmla="*/ 2862 w 2862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2" h="1014">
                  <a:moveTo>
                    <a:pt x="2778" y="1014"/>
                  </a:moveTo>
                  <a:lnTo>
                    <a:pt x="2862" y="852"/>
                  </a:lnTo>
                  <a:lnTo>
                    <a:pt x="2352" y="606"/>
                  </a:lnTo>
                  <a:lnTo>
                    <a:pt x="888" y="16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5" name="Freeform 348"/>
            <p:cNvSpPr>
              <a:spLocks/>
            </p:cNvSpPr>
            <p:nvPr/>
          </p:nvSpPr>
          <p:spPr bwMode="auto">
            <a:xfrm>
              <a:off x="1680" y="2568"/>
              <a:ext cx="2874" cy="990"/>
            </a:xfrm>
            <a:custGeom>
              <a:avLst/>
              <a:gdLst>
                <a:gd name="T0" fmla="*/ 2874 w 2874"/>
                <a:gd name="T1" fmla="*/ 990 h 990"/>
                <a:gd name="T2" fmla="*/ 2868 w 2874"/>
                <a:gd name="T3" fmla="*/ 828 h 990"/>
                <a:gd name="T4" fmla="*/ 2172 w 2874"/>
                <a:gd name="T5" fmla="*/ 534 h 990"/>
                <a:gd name="T6" fmla="*/ 852 w 2874"/>
                <a:gd name="T7" fmla="*/ 114 h 990"/>
                <a:gd name="T8" fmla="*/ 0 w 2874"/>
                <a:gd name="T9" fmla="*/ 0 h 9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4"/>
                <a:gd name="T16" fmla="*/ 0 h 990"/>
                <a:gd name="T17" fmla="*/ 2874 w 2874"/>
                <a:gd name="T18" fmla="*/ 990 h 9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4" h="990">
                  <a:moveTo>
                    <a:pt x="2874" y="990"/>
                  </a:moveTo>
                  <a:lnTo>
                    <a:pt x="2868" y="828"/>
                  </a:lnTo>
                  <a:lnTo>
                    <a:pt x="2172" y="534"/>
                  </a:lnTo>
                  <a:lnTo>
                    <a:pt x="852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6" name="Freeform 349"/>
            <p:cNvSpPr>
              <a:spLocks/>
            </p:cNvSpPr>
            <p:nvPr/>
          </p:nvSpPr>
          <p:spPr bwMode="auto">
            <a:xfrm>
              <a:off x="1536" y="2628"/>
              <a:ext cx="3114" cy="930"/>
            </a:xfrm>
            <a:custGeom>
              <a:avLst/>
              <a:gdLst>
                <a:gd name="T0" fmla="*/ 3114 w 3114"/>
                <a:gd name="T1" fmla="*/ 930 h 930"/>
                <a:gd name="T2" fmla="*/ 3030 w 3114"/>
                <a:gd name="T3" fmla="*/ 774 h 930"/>
                <a:gd name="T4" fmla="*/ 2262 w 3114"/>
                <a:gd name="T5" fmla="*/ 534 h 930"/>
                <a:gd name="T6" fmla="*/ 990 w 3114"/>
                <a:gd name="T7" fmla="*/ 102 h 930"/>
                <a:gd name="T8" fmla="*/ 0 w 3114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4"/>
                <a:gd name="T16" fmla="*/ 0 h 930"/>
                <a:gd name="T17" fmla="*/ 3114 w 3114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4" h="930">
                  <a:moveTo>
                    <a:pt x="3114" y="930"/>
                  </a:moveTo>
                  <a:lnTo>
                    <a:pt x="3030" y="774"/>
                  </a:lnTo>
                  <a:lnTo>
                    <a:pt x="2262" y="534"/>
                  </a:lnTo>
                  <a:lnTo>
                    <a:pt x="990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7" name="Freeform 350"/>
            <p:cNvSpPr>
              <a:spLocks/>
            </p:cNvSpPr>
            <p:nvPr/>
          </p:nvSpPr>
          <p:spPr bwMode="auto">
            <a:xfrm>
              <a:off x="1638" y="2598"/>
              <a:ext cx="3156" cy="960"/>
            </a:xfrm>
            <a:custGeom>
              <a:avLst/>
              <a:gdLst>
                <a:gd name="T0" fmla="*/ 3156 w 3156"/>
                <a:gd name="T1" fmla="*/ 960 h 960"/>
                <a:gd name="T2" fmla="*/ 2922 w 3156"/>
                <a:gd name="T3" fmla="*/ 810 h 960"/>
                <a:gd name="T4" fmla="*/ 2160 w 3156"/>
                <a:gd name="T5" fmla="*/ 552 h 960"/>
                <a:gd name="T6" fmla="*/ 900 w 3156"/>
                <a:gd name="T7" fmla="*/ 144 h 960"/>
                <a:gd name="T8" fmla="*/ 0 w 3156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6"/>
                <a:gd name="T16" fmla="*/ 0 h 960"/>
                <a:gd name="T17" fmla="*/ 3156 w 3156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6" h="960">
                  <a:moveTo>
                    <a:pt x="3156" y="960"/>
                  </a:moveTo>
                  <a:lnTo>
                    <a:pt x="2922" y="810"/>
                  </a:lnTo>
                  <a:lnTo>
                    <a:pt x="2160" y="552"/>
                  </a:lnTo>
                  <a:lnTo>
                    <a:pt x="900" y="14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668" name="Group 351"/>
          <p:cNvGrpSpPr>
            <a:grpSpLocks/>
          </p:cNvGrpSpPr>
          <p:nvPr/>
        </p:nvGrpSpPr>
        <p:grpSpPr bwMode="auto">
          <a:xfrm>
            <a:off x="2743200" y="2286000"/>
            <a:ext cx="3840163" cy="1797050"/>
            <a:chOff x="1632" y="2304"/>
            <a:chExt cx="2419" cy="1132"/>
          </a:xfrm>
        </p:grpSpPr>
        <p:grpSp>
          <p:nvGrpSpPr>
            <p:cNvPr id="23572" name="Group 352"/>
            <p:cNvGrpSpPr>
              <a:grpSpLocks/>
            </p:cNvGrpSpPr>
            <p:nvPr/>
          </p:nvGrpSpPr>
          <p:grpSpPr bwMode="auto">
            <a:xfrm>
              <a:off x="3744" y="2928"/>
              <a:ext cx="307" cy="268"/>
              <a:chOff x="1946" y="2155"/>
              <a:chExt cx="411" cy="341"/>
            </a:xfrm>
          </p:grpSpPr>
          <p:sp>
            <p:nvSpPr>
              <p:cNvPr id="23618" name="Freeform 35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9" name="Freeform 35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0" name="Freeform 35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1" name="Freeform 35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2" name="Freeform 35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3" name="Freeform 35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4" name="Freeform 35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" name="Group 36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28" name="Freeform 36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29" name="Freeform 36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0" name="Freeform 36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1" name="Freeform 36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26" name="Freeform 36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7" name="Freeform 36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3" name="Group 367"/>
            <p:cNvGrpSpPr>
              <a:grpSpLocks/>
            </p:cNvGrpSpPr>
            <p:nvPr/>
          </p:nvGrpSpPr>
          <p:grpSpPr bwMode="auto">
            <a:xfrm>
              <a:off x="2256" y="2976"/>
              <a:ext cx="307" cy="268"/>
              <a:chOff x="1946" y="2155"/>
              <a:chExt cx="411" cy="341"/>
            </a:xfrm>
          </p:grpSpPr>
          <p:sp>
            <p:nvSpPr>
              <p:cNvPr id="23604" name="Freeform 36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5" name="Freeform 36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6" name="Freeform 37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7" name="Freeform 37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8" name="Freeform 37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9" name="Freeform 37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0" name="Freeform 37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611" name="Group 37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14" name="Freeform 37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5" name="Freeform 37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6" name="Freeform 37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7" name="Freeform 37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12" name="Freeform 38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3" name="Freeform 38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4" name="Group 382"/>
            <p:cNvGrpSpPr>
              <a:grpSpLocks/>
            </p:cNvGrpSpPr>
            <p:nvPr/>
          </p:nvGrpSpPr>
          <p:grpSpPr bwMode="auto">
            <a:xfrm>
              <a:off x="1632" y="2304"/>
              <a:ext cx="432" cy="528"/>
              <a:chOff x="1946" y="2155"/>
              <a:chExt cx="411" cy="341"/>
            </a:xfrm>
          </p:grpSpPr>
          <p:sp>
            <p:nvSpPr>
              <p:cNvPr id="23590" name="Freeform 38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1" name="Freeform 38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2" name="Freeform 38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3" name="Freeform 38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4" name="Freeform 38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5" name="Freeform 38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6" name="Freeform 38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97" name="Group 39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00" name="Freeform 39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1" name="Freeform 39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2" name="Freeform 39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3" name="Freeform 39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98" name="Freeform 39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9" name="Freeform 39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5" name="Group 397"/>
            <p:cNvGrpSpPr>
              <a:grpSpLocks/>
            </p:cNvGrpSpPr>
            <p:nvPr/>
          </p:nvGrpSpPr>
          <p:grpSpPr bwMode="auto">
            <a:xfrm>
              <a:off x="2880" y="3168"/>
              <a:ext cx="307" cy="268"/>
              <a:chOff x="1946" y="2155"/>
              <a:chExt cx="411" cy="341"/>
            </a:xfrm>
          </p:grpSpPr>
          <p:sp>
            <p:nvSpPr>
              <p:cNvPr id="23576" name="Freeform 39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7" name="Freeform 39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8" name="Freeform 40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9" name="Freeform 40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0" name="Freeform 40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1" name="Freeform 40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2" name="Freeform 40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83" name="Group 40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586" name="Freeform 40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7" name="Freeform 40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8" name="Freeform 40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9" name="Freeform 40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84" name="Freeform 41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5" name="Freeform 41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3570" name="Text Box 412"/>
          <p:cNvSpPr txBox="1">
            <a:spLocks noChangeArrowheads="1"/>
          </p:cNvSpPr>
          <p:nvPr/>
        </p:nvSpPr>
        <p:spPr bwMode="auto">
          <a:xfrm>
            <a:off x="1622425" y="2794000"/>
            <a:ext cx="1176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Broadcast</a:t>
            </a:r>
          </a:p>
          <a:p>
            <a:pPr algn="ctr" eaLnBrk="1" hangingPunct="1"/>
            <a:r>
              <a:rPr lang="en-US" dirty="0"/>
              <a:t>Center</a:t>
            </a:r>
          </a:p>
        </p:txBody>
      </p:sp>
      <p:pic>
        <p:nvPicPr>
          <p:cNvPr id="23571" name="Picture 4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52600" y="19050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9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467"/>
            <a:ext cx="9144000" cy="8683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Instead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 data replication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FF4764-2451-214A-A1B8-C7ACAB9104D6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2244725" y="3706813"/>
            <a:ext cx="2065338" cy="1135062"/>
            <a:chOff x="144" y="1584"/>
            <a:chExt cx="1584" cy="960"/>
          </a:xfrm>
        </p:grpSpPr>
        <p:sp>
          <p:nvSpPr>
            <p:cNvPr id="25885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6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7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88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89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91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92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9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4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92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3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4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95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9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21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2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3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4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6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90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12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3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4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5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7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9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9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03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4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5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6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90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6" name="Group 58"/>
          <p:cNvGrpSpPr>
            <a:grpSpLocks/>
          </p:cNvGrpSpPr>
          <p:nvPr/>
        </p:nvGrpSpPr>
        <p:grpSpPr bwMode="auto">
          <a:xfrm>
            <a:off x="3997325" y="2911475"/>
            <a:ext cx="2378075" cy="1079500"/>
            <a:chOff x="1488" y="960"/>
            <a:chExt cx="1824" cy="720"/>
          </a:xfrm>
        </p:grpSpPr>
        <p:grpSp>
          <p:nvGrpSpPr>
            <p:cNvPr id="25869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5871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2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3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4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5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6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7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8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9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0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1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2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3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4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870" name="Text Box 74"/>
            <p:cNvSpPr txBox="1">
              <a:spLocks noChangeArrowheads="1"/>
            </p:cNvSpPr>
            <p:nvPr/>
          </p:nvSpPr>
          <p:spPr bwMode="auto">
            <a:xfrm>
              <a:off x="1885" y="1100"/>
              <a:ext cx="108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Backbone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ISP</a:t>
              </a:r>
            </a:p>
          </p:txBody>
        </p:sp>
      </p:grpSp>
      <p:grpSp>
        <p:nvGrpSpPr>
          <p:cNvPr id="25607" name="Group 75"/>
          <p:cNvGrpSpPr>
            <a:grpSpLocks/>
          </p:cNvGrpSpPr>
          <p:nvPr/>
        </p:nvGrpSpPr>
        <p:grpSpPr bwMode="auto">
          <a:xfrm>
            <a:off x="5937250" y="3763963"/>
            <a:ext cx="2065338" cy="1135062"/>
            <a:chOff x="144" y="1584"/>
            <a:chExt cx="1584" cy="960"/>
          </a:xfrm>
        </p:grpSpPr>
        <p:sp>
          <p:nvSpPr>
            <p:cNvPr id="25815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6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7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18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19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21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5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8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9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1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22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3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4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25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84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51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2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3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4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6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837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8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9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0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1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42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3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4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5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7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2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2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33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4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5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6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20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8" name="Group 130"/>
          <p:cNvGrpSpPr>
            <a:grpSpLocks/>
          </p:cNvGrpSpPr>
          <p:nvPr/>
        </p:nvGrpSpPr>
        <p:grpSpPr bwMode="auto">
          <a:xfrm>
            <a:off x="3997325" y="4275138"/>
            <a:ext cx="2065338" cy="1135062"/>
            <a:chOff x="144" y="1584"/>
            <a:chExt cx="1584" cy="960"/>
          </a:xfrm>
        </p:grpSpPr>
        <p:sp>
          <p:nvSpPr>
            <p:cNvPr id="25761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2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3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764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765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767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01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2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3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4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5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6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9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768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69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70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771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79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97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8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9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00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2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78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7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88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9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0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1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3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774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5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6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7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79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0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1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2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766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9" name="Group 185"/>
          <p:cNvGrpSpPr>
            <a:grpSpLocks/>
          </p:cNvGrpSpPr>
          <p:nvPr/>
        </p:nvGrpSpPr>
        <p:grpSpPr bwMode="auto">
          <a:xfrm>
            <a:off x="3871913" y="3649663"/>
            <a:ext cx="438150" cy="284162"/>
            <a:chOff x="4282" y="248"/>
            <a:chExt cx="351" cy="165"/>
          </a:xfrm>
        </p:grpSpPr>
        <p:grpSp>
          <p:nvGrpSpPr>
            <p:cNvPr id="25743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58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59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60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44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5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6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47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48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54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5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6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7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49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50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1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2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3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0" name="Group 204"/>
          <p:cNvGrpSpPr>
            <a:grpSpLocks/>
          </p:cNvGrpSpPr>
          <p:nvPr/>
        </p:nvGrpSpPr>
        <p:grpSpPr bwMode="auto">
          <a:xfrm>
            <a:off x="4935538" y="3990975"/>
            <a:ext cx="438150" cy="284163"/>
            <a:chOff x="4282" y="248"/>
            <a:chExt cx="351" cy="165"/>
          </a:xfrm>
        </p:grpSpPr>
        <p:grpSp>
          <p:nvGrpSpPr>
            <p:cNvPr id="25725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40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1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2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26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7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8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29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30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36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7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8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9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31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32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3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4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5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1" name="Group 223"/>
          <p:cNvGrpSpPr>
            <a:grpSpLocks/>
          </p:cNvGrpSpPr>
          <p:nvPr/>
        </p:nvGrpSpPr>
        <p:grpSpPr bwMode="auto">
          <a:xfrm>
            <a:off x="6249988" y="3706813"/>
            <a:ext cx="438150" cy="284162"/>
            <a:chOff x="4282" y="248"/>
            <a:chExt cx="351" cy="165"/>
          </a:xfrm>
        </p:grpSpPr>
        <p:grpSp>
          <p:nvGrpSpPr>
            <p:cNvPr id="25707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22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3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4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08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09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10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11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12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18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9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0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1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13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14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5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6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7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2" name="Group 242"/>
          <p:cNvGrpSpPr>
            <a:grpSpLocks/>
          </p:cNvGrpSpPr>
          <p:nvPr/>
        </p:nvGrpSpPr>
        <p:grpSpPr bwMode="auto">
          <a:xfrm>
            <a:off x="3059113" y="2684463"/>
            <a:ext cx="1000125" cy="568325"/>
            <a:chOff x="960" y="1440"/>
            <a:chExt cx="768" cy="480"/>
          </a:xfrm>
        </p:grpSpPr>
        <p:grpSp>
          <p:nvGrpSpPr>
            <p:cNvPr id="25691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93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4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5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6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7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8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9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0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1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2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3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4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5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6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92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3" name="Group 259"/>
          <p:cNvGrpSpPr>
            <a:grpSpLocks/>
          </p:cNvGrpSpPr>
          <p:nvPr/>
        </p:nvGrpSpPr>
        <p:grpSpPr bwMode="auto">
          <a:xfrm>
            <a:off x="3935413" y="3025775"/>
            <a:ext cx="436562" cy="284163"/>
            <a:chOff x="4282" y="248"/>
            <a:chExt cx="351" cy="165"/>
          </a:xfrm>
        </p:grpSpPr>
        <p:grpSp>
          <p:nvGrpSpPr>
            <p:cNvPr id="25673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88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89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90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74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5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6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77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78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84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5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6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7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79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80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1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2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3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4" name="Group 278"/>
          <p:cNvGrpSpPr>
            <a:grpSpLocks/>
          </p:cNvGrpSpPr>
          <p:nvPr/>
        </p:nvGrpSpPr>
        <p:grpSpPr bwMode="auto">
          <a:xfrm>
            <a:off x="6062663" y="2514600"/>
            <a:ext cx="1001712" cy="568325"/>
            <a:chOff x="960" y="1440"/>
            <a:chExt cx="768" cy="480"/>
          </a:xfrm>
        </p:grpSpPr>
        <p:grpSp>
          <p:nvGrpSpPr>
            <p:cNvPr id="25657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59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0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1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2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3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4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5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6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7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8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9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0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1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2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58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5" name="Group 295"/>
          <p:cNvGrpSpPr>
            <a:grpSpLocks/>
          </p:cNvGrpSpPr>
          <p:nvPr/>
        </p:nvGrpSpPr>
        <p:grpSpPr bwMode="auto">
          <a:xfrm>
            <a:off x="5875338" y="2911475"/>
            <a:ext cx="436562" cy="284163"/>
            <a:chOff x="4282" y="248"/>
            <a:chExt cx="351" cy="165"/>
          </a:xfrm>
        </p:grpSpPr>
        <p:grpSp>
          <p:nvGrpSpPr>
            <p:cNvPr id="25639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54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5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6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40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1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2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43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44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50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1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2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3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45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46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7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8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9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5616" name="Text Box 314"/>
          <p:cNvSpPr txBox="1">
            <a:spLocks noChangeArrowheads="1"/>
          </p:cNvSpPr>
          <p:nvPr/>
        </p:nvSpPr>
        <p:spPr bwMode="auto">
          <a:xfrm>
            <a:off x="1693863" y="2946400"/>
            <a:ext cx="13382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Broadcast</a:t>
            </a:r>
          </a:p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Center</a:t>
            </a:r>
          </a:p>
        </p:txBody>
      </p:sp>
      <p:pic>
        <p:nvPicPr>
          <p:cNvPr id="25617" name="Picture 3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05000" y="20574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77" name="Line 317"/>
          <p:cNvSpPr>
            <a:spLocks noChangeShapeType="1"/>
          </p:cNvSpPr>
          <p:nvPr/>
        </p:nvSpPr>
        <p:spPr bwMode="auto">
          <a:xfrm>
            <a:off x="4114800" y="3124200"/>
            <a:ext cx="990600" cy="914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8" name="Line 318"/>
          <p:cNvSpPr>
            <a:spLocks noChangeShapeType="1"/>
          </p:cNvSpPr>
          <p:nvPr/>
        </p:nvSpPr>
        <p:spPr bwMode="auto">
          <a:xfrm>
            <a:off x="2819400" y="2743200"/>
            <a:ext cx="12954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9" name="Line 319"/>
          <p:cNvSpPr>
            <a:spLocks noChangeShapeType="1"/>
          </p:cNvSpPr>
          <p:nvPr/>
        </p:nvSpPr>
        <p:spPr bwMode="auto">
          <a:xfrm>
            <a:off x="4114800" y="31242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0" name="Line 320"/>
          <p:cNvSpPr>
            <a:spLocks noChangeShapeType="1"/>
          </p:cNvSpPr>
          <p:nvPr/>
        </p:nvSpPr>
        <p:spPr bwMode="auto">
          <a:xfrm flipH="1">
            <a:off x="4724400" y="4191000"/>
            <a:ext cx="3810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1" name="Line 321"/>
          <p:cNvSpPr>
            <a:spLocks noChangeShapeType="1"/>
          </p:cNvSpPr>
          <p:nvPr/>
        </p:nvSpPr>
        <p:spPr bwMode="auto">
          <a:xfrm>
            <a:off x="5105400" y="41910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2" name="Line 322"/>
          <p:cNvSpPr>
            <a:spLocks noChangeShapeType="1"/>
          </p:cNvSpPr>
          <p:nvPr/>
        </p:nvSpPr>
        <p:spPr bwMode="auto">
          <a:xfrm flipH="1">
            <a:off x="3048000" y="3657600"/>
            <a:ext cx="10668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3" name="Line 323"/>
          <p:cNvSpPr>
            <a:spLocks noChangeShapeType="1"/>
          </p:cNvSpPr>
          <p:nvPr/>
        </p:nvSpPr>
        <p:spPr bwMode="auto">
          <a:xfrm>
            <a:off x="6629400" y="3810000"/>
            <a:ext cx="0" cy="3048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5" name="Line 325"/>
          <p:cNvSpPr>
            <a:spLocks noChangeShapeType="1"/>
          </p:cNvSpPr>
          <p:nvPr/>
        </p:nvSpPr>
        <p:spPr bwMode="auto">
          <a:xfrm>
            <a:off x="6629400" y="3810000"/>
            <a:ext cx="914400" cy="4572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6" name="Line 326"/>
          <p:cNvSpPr>
            <a:spLocks noChangeShapeType="1"/>
          </p:cNvSpPr>
          <p:nvPr/>
        </p:nvSpPr>
        <p:spPr bwMode="auto">
          <a:xfrm>
            <a:off x="4114800" y="3124200"/>
            <a:ext cx="2590800" cy="762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628" name="Oval 327"/>
          <p:cNvSpPr>
            <a:spLocks noChangeArrowheads="1"/>
          </p:cNvSpPr>
          <p:nvPr/>
        </p:nvSpPr>
        <p:spPr bwMode="auto">
          <a:xfrm>
            <a:off x="22098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29" name="Oval 328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0" name="Oval 329"/>
          <p:cNvSpPr>
            <a:spLocks noChangeArrowheads="1"/>
          </p:cNvSpPr>
          <p:nvPr/>
        </p:nvSpPr>
        <p:spPr bwMode="auto">
          <a:xfrm>
            <a:off x="27432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1" name="Oval 330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2" name="Oval 331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3" name="Oval 332"/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4" name="Oval 333"/>
          <p:cNvSpPr>
            <a:spLocks noChangeArrowheads="1"/>
          </p:cNvSpPr>
          <p:nvPr/>
        </p:nvSpPr>
        <p:spPr bwMode="auto">
          <a:xfrm>
            <a:off x="4572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5" name="Oval 334"/>
          <p:cNvSpPr>
            <a:spLocks noChangeArrowheads="1"/>
          </p:cNvSpPr>
          <p:nvPr/>
        </p:nvSpPr>
        <p:spPr bwMode="auto">
          <a:xfrm>
            <a:off x="4191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695" name="Text Box 335"/>
          <p:cNvSpPr txBox="1">
            <a:spLocks noChangeArrowheads="1"/>
          </p:cNvSpPr>
          <p:nvPr/>
        </p:nvSpPr>
        <p:spPr bwMode="auto">
          <a:xfrm>
            <a:off x="3119438" y="1295400"/>
            <a:ext cx="60182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 data at routers</a:t>
            </a:r>
          </a:p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 most one copy of a data packet per link</a:t>
            </a:r>
          </a:p>
        </p:txBody>
      </p:sp>
      <p:sp>
        <p:nvSpPr>
          <p:cNvPr id="1423697" name="Text Box 337"/>
          <p:cNvSpPr txBox="1">
            <a:spLocks noChangeArrowheads="1"/>
          </p:cNvSpPr>
          <p:nvPr/>
        </p:nvSpPr>
        <p:spPr bwMode="auto">
          <a:xfrm>
            <a:off x="6172200" y="5029200"/>
            <a:ext cx="320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18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LANs implement link layer multicast by broadcasting</a:t>
            </a:r>
          </a:p>
        </p:txBody>
      </p:sp>
      <p:sp>
        <p:nvSpPr>
          <p:cNvPr id="1423698" name="Text Box 338"/>
          <p:cNvSpPr txBox="1">
            <a:spLocks noChangeArrowheads="1"/>
          </p:cNvSpPr>
          <p:nvPr/>
        </p:nvSpPr>
        <p:spPr bwMode="auto">
          <a:xfrm>
            <a:off x="381000" y="5646738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keep track of groups in real-time</a:t>
            </a:r>
          </a:p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compute trees and forward packets along </a:t>
            </a:r>
            <a:r>
              <a:rPr lang="en-US" sz="2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them</a:t>
            </a:r>
          </a:p>
          <a:p>
            <a:pPr algn="l">
              <a:buFontTx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latin typeface="+mn-lt"/>
                <a:ea typeface="+mn-ea"/>
              </a:rPr>
              <a:t>Multicast: single sent packet delivered to many </a:t>
            </a:r>
            <a:r>
              <a:rPr lang="en-US" sz="2400" dirty="0" err="1" smtClean="0">
                <a:solidFill>
                  <a:schemeClr val="tx2"/>
                </a:solidFill>
                <a:latin typeface="+mn-lt"/>
                <a:ea typeface="+mn-ea"/>
              </a:rPr>
              <a:t>dests</a:t>
            </a:r>
            <a:endParaRPr lang="en-US" sz="24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3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77" grpId="0" animBg="1"/>
      <p:bldP spid="1423678" grpId="0" animBg="1"/>
      <p:bldP spid="1423679" grpId="0" animBg="1"/>
      <p:bldP spid="1423680" grpId="0" animBg="1"/>
      <p:bldP spid="1423681" grpId="0" animBg="1"/>
      <p:bldP spid="1423682" grpId="0" animBg="1"/>
      <p:bldP spid="1423683" grpId="0" animBg="1"/>
      <p:bldP spid="1423685" grpId="0" animBg="1"/>
      <p:bldP spid="1423686" grpId="0" animBg="1"/>
      <p:bldP spid="1423695" grpId="0"/>
      <p:bldP spid="1423697" grpId="0"/>
      <p:bldP spid="14236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852F6B-FCEA-F340-9AB1-2CE90D6CB7B9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Service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832225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Receivers join multicast group </a:t>
            </a:r>
            <a:r>
              <a:rPr lang="en-US" dirty="0" smtClean="0">
                <a:latin typeface="Arial" charset="0"/>
                <a:cs typeface="Arial" charset="0"/>
              </a:rPr>
              <a:t>with address </a:t>
            </a:r>
            <a:r>
              <a:rPr lang="en-US" dirty="0">
                <a:latin typeface="Arial" charset="0"/>
                <a:cs typeface="Arial" charset="0"/>
              </a:rPr>
              <a:t>G</a:t>
            </a:r>
          </a:p>
          <a:p>
            <a:r>
              <a:rPr lang="en-US" dirty="0">
                <a:latin typeface="Arial" charset="0"/>
                <a:cs typeface="Arial" charset="0"/>
              </a:rPr>
              <a:t>Sender(s) send data to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 routes data to each of the </a:t>
            </a:r>
            <a:r>
              <a:rPr lang="en-US" dirty="0" smtClean="0">
                <a:latin typeface="Arial" charset="0"/>
                <a:cs typeface="Arial" charset="0"/>
              </a:rPr>
              <a:t>receivers</a:t>
            </a:r>
            <a:endParaRPr lang="en-US" sz="200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ulticast both delivery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rendezvous mechanism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know list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receivers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latter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often more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important than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former</a:t>
            </a:r>
            <a:endParaRPr lang="en-US" b="1" i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4224338" y="1622425"/>
            <a:ext cx="1393825" cy="1936750"/>
            <a:chOff x="4437" y="1372"/>
            <a:chExt cx="878" cy="1220"/>
          </a:xfrm>
        </p:grpSpPr>
        <p:sp>
          <p:nvSpPr>
            <p:cNvPr id="27675" name="Line 84"/>
            <p:cNvSpPr>
              <a:spLocks noChangeShapeType="1"/>
            </p:cNvSpPr>
            <p:nvPr/>
          </p:nvSpPr>
          <p:spPr bwMode="auto">
            <a:xfrm flipH="1">
              <a:off x="4512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6" name="Text Box 87"/>
            <p:cNvSpPr txBox="1">
              <a:spLocks noChangeArrowheads="1"/>
            </p:cNvSpPr>
            <p:nvPr/>
          </p:nvSpPr>
          <p:spPr bwMode="auto">
            <a:xfrm rot="20904212">
              <a:off x="4437" y="170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0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7" name="Line 85"/>
            <p:cNvSpPr>
              <a:spLocks noChangeShapeType="1"/>
            </p:cNvSpPr>
            <p:nvPr/>
          </p:nvSpPr>
          <p:spPr bwMode="auto">
            <a:xfrm flipH="1">
              <a:off x="4464" y="1536"/>
              <a:ext cx="72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8" name="Text Box 88"/>
            <p:cNvSpPr txBox="1">
              <a:spLocks noChangeArrowheads="1"/>
            </p:cNvSpPr>
            <p:nvPr/>
          </p:nvSpPr>
          <p:spPr bwMode="auto">
            <a:xfrm rot="20623587">
              <a:off x="4437" y="1372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1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9" name="Line 86"/>
            <p:cNvSpPr>
              <a:spLocks noChangeShapeType="1"/>
            </p:cNvSpPr>
            <p:nvPr/>
          </p:nvSpPr>
          <p:spPr bwMode="auto">
            <a:xfrm flipH="1" flipV="1">
              <a:off x="4464" y="2208"/>
              <a:ext cx="672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0" name="Text Box 89"/>
            <p:cNvSpPr txBox="1">
              <a:spLocks noChangeArrowheads="1"/>
            </p:cNvSpPr>
            <p:nvPr/>
          </p:nvSpPr>
          <p:spPr bwMode="auto">
            <a:xfrm rot="1738412">
              <a:off x="4476" y="218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n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</p:grpSp>
      <p:sp>
        <p:nvSpPr>
          <p:cNvPr id="27654" name="Oval 153"/>
          <p:cNvSpPr>
            <a:spLocks noChangeArrowheads="1"/>
          </p:cNvSpPr>
          <p:nvPr/>
        </p:nvSpPr>
        <p:spPr bwMode="auto">
          <a:xfrm>
            <a:off x="1981200" y="2263775"/>
            <a:ext cx="381000" cy="381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5" name="Text Box 154"/>
          <p:cNvSpPr txBox="1">
            <a:spLocks noChangeArrowheads="1"/>
          </p:cNvSpPr>
          <p:nvPr/>
        </p:nvSpPr>
        <p:spPr bwMode="auto">
          <a:xfrm>
            <a:off x="2008188" y="2263775"/>
            <a:ext cx="354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sp>
        <p:nvSpPr>
          <p:cNvPr id="27656" name="Oval 155"/>
          <p:cNvSpPr>
            <a:spLocks noChangeArrowheads="1"/>
          </p:cNvSpPr>
          <p:nvPr/>
        </p:nvSpPr>
        <p:spPr bwMode="auto">
          <a:xfrm>
            <a:off x="5414963" y="16002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7" name="Text Box 156"/>
          <p:cNvSpPr txBox="1">
            <a:spLocks noChangeArrowheads="1"/>
          </p:cNvSpPr>
          <p:nvPr/>
        </p:nvSpPr>
        <p:spPr bwMode="auto">
          <a:xfrm>
            <a:off x="5403850" y="16002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0</a:t>
            </a:r>
          </a:p>
        </p:txBody>
      </p:sp>
      <p:sp>
        <p:nvSpPr>
          <p:cNvPr id="27658" name="Oval 157"/>
          <p:cNvSpPr>
            <a:spLocks noChangeArrowheads="1"/>
          </p:cNvSpPr>
          <p:nvPr/>
        </p:nvSpPr>
        <p:spPr bwMode="auto">
          <a:xfrm>
            <a:off x="5416550" y="2133600"/>
            <a:ext cx="458788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9" name="Text Box 158"/>
          <p:cNvSpPr txBox="1">
            <a:spLocks noChangeArrowheads="1"/>
          </p:cNvSpPr>
          <p:nvPr/>
        </p:nvSpPr>
        <p:spPr bwMode="auto">
          <a:xfrm>
            <a:off x="5403850" y="21336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1</a:t>
            </a:r>
          </a:p>
        </p:txBody>
      </p:sp>
      <p:sp>
        <p:nvSpPr>
          <p:cNvPr id="27660" name="Text Box 159"/>
          <p:cNvSpPr txBox="1">
            <a:spLocks noChangeArrowheads="1"/>
          </p:cNvSpPr>
          <p:nvPr/>
        </p:nvSpPr>
        <p:spPr bwMode="auto">
          <a:xfrm>
            <a:off x="5475288" y="2590800"/>
            <a:ext cx="254000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661" name="Oval 160"/>
          <p:cNvSpPr>
            <a:spLocks noChangeArrowheads="1"/>
          </p:cNvSpPr>
          <p:nvPr/>
        </p:nvSpPr>
        <p:spPr bwMode="auto">
          <a:xfrm>
            <a:off x="5414963" y="33528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80"/>
          <p:cNvGrpSpPr>
            <a:grpSpLocks/>
          </p:cNvGrpSpPr>
          <p:nvPr/>
        </p:nvGrpSpPr>
        <p:grpSpPr bwMode="auto">
          <a:xfrm>
            <a:off x="2338388" y="1622425"/>
            <a:ext cx="3125787" cy="1854200"/>
            <a:chOff x="3249" y="1376"/>
            <a:chExt cx="1969" cy="1168"/>
          </a:xfrm>
        </p:grpSpPr>
        <p:sp>
          <p:nvSpPr>
            <p:cNvPr id="27672" name="Text Box 175"/>
            <p:cNvSpPr txBox="1">
              <a:spLocks noChangeArrowheads="1"/>
            </p:cNvSpPr>
            <p:nvPr/>
          </p:nvSpPr>
          <p:spPr bwMode="auto">
            <a:xfrm rot="1460542">
              <a:off x="4483" y="2174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grpSp>
          <p:nvGrpSpPr>
            <p:cNvPr id="27667" name="Group 164"/>
            <p:cNvGrpSpPr>
              <a:grpSpLocks/>
            </p:cNvGrpSpPr>
            <p:nvPr/>
          </p:nvGrpSpPr>
          <p:grpSpPr bwMode="auto">
            <a:xfrm>
              <a:off x="3249" y="1650"/>
              <a:ext cx="735" cy="270"/>
              <a:chOff x="801" y="1410"/>
              <a:chExt cx="735" cy="270"/>
            </a:xfrm>
          </p:grpSpPr>
          <p:sp>
            <p:nvSpPr>
              <p:cNvPr id="27673" name="Line 16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/>
              <a:p>
                <a:pPr>
                  <a:defRPr/>
                </a:pPr>
                <a:endParaRPr lang="en-US" b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674" name="Text Box 166"/>
              <p:cNvSpPr txBox="1">
                <a:spLocks noChangeArrowheads="1"/>
              </p:cNvSpPr>
              <p:nvPr/>
            </p:nvSpPr>
            <p:spPr bwMode="auto">
              <a:xfrm>
                <a:off x="801" y="1410"/>
                <a:ext cx="735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0" dirty="0">
                    <a:latin typeface="+mn-lt"/>
                    <a:ea typeface="+mn-ea"/>
                    <a:cs typeface="+mn-cs"/>
                  </a:rPr>
                  <a:t>[G, data]</a:t>
                </a:r>
              </a:p>
            </p:txBody>
          </p:sp>
        </p:grpSp>
        <p:sp>
          <p:nvSpPr>
            <p:cNvPr id="4" name="Line 170"/>
            <p:cNvSpPr>
              <a:spLocks noChangeShapeType="1"/>
            </p:cNvSpPr>
            <p:nvPr/>
          </p:nvSpPr>
          <p:spPr bwMode="auto">
            <a:xfrm flipV="1">
              <a:off x="4512" y="1536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8" name="Text Box 171"/>
            <p:cNvSpPr txBox="1">
              <a:spLocks noChangeArrowheads="1"/>
            </p:cNvSpPr>
            <p:nvPr/>
          </p:nvSpPr>
          <p:spPr bwMode="auto">
            <a:xfrm rot="20870869">
              <a:off x="4400" y="1376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69" name="Line 172"/>
            <p:cNvSpPr>
              <a:spLocks noChangeShapeType="1"/>
            </p:cNvSpPr>
            <p:nvPr/>
          </p:nvSpPr>
          <p:spPr bwMode="auto">
            <a:xfrm flipV="1">
              <a:off x="4608" y="1872"/>
              <a:ext cx="5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0" name="Text Box 173"/>
            <p:cNvSpPr txBox="1">
              <a:spLocks noChangeArrowheads="1"/>
            </p:cNvSpPr>
            <p:nvPr/>
          </p:nvSpPr>
          <p:spPr bwMode="auto">
            <a:xfrm rot="24041">
              <a:off x="4448" y="1612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71" name="Line 174"/>
            <p:cNvSpPr>
              <a:spLocks noChangeShapeType="1"/>
            </p:cNvSpPr>
            <p:nvPr/>
          </p:nvSpPr>
          <p:spPr bwMode="auto">
            <a:xfrm>
              <a:off x="4512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663" name="Freeform 176"/>
          <p:cNvSpPr>
            <a:spLocks/>
          </p:cNvSpPr>
          <p:nvPr/>
        </p:nvSpPr>
        <p:spPr bwMode="auto">
          <a:xfrm>
            <a:off x="3505200" y="1882775"/>
            <a:ext cx="838200" cy="129540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64" name="Text Box 178"/>
          <p:cNvSpPr txBox="1">
            <a:spLocks noChangeArrowheads="1"/>
          </p:cNvSpPr>
          <p:nvPr/>
        </p:nvSpPr>
        <p:spPr bwMode="auto">
          <a:xfrm>
            <a:off x="5486400" y="3336925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n</a:t>
            </a:r>
          </a:p>
        </p:txBody>
      </p:sp>
      <p:sp>
        <p:nvSpPr>
          <p:cNvPr id="27665" name="Text Box 179"/>
          <p:cNvSpPr txBox="1">
            <a:spLocks noChangeArrowheads="1"/>
          </p:cNvSpPr>
          <p:nvPr/>
        </p:nvSpPr>
        <p:spPr bwMode="auto">
          <a:xfrm>
            <a:off x="3544888" y="2325688"/>
            <a:ext cx="5953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16848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about </a:t>
            </a:r>
            <a:r>
              <a:rPr lang="en-US" b="1" i="1" dirty="0" smtClean="0"/>
              <a:t>how</a:t>
            </a:r>
            <a:r>
              <a:rPr lang="en-US" dirty="0" smtClean="0"/>
              <a:t>, but about </a:t>
            </a:r>
            <a:r>
              <a:rPr lang="en-US" b="1" i="1" dirty="0" smtClean="0"/>
              <a:t>what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9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and Layering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Multicast can be implemented at different layers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Ethernet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etwork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IP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pplication 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End system multicast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Each layer has advantages and disadvantages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Link: easy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limited scope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IP: global scope, efficient, but hard to deploy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Application: less efficient, easier to deploy [not covered]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D16F-9C48-454C-8A87-D13D31ECAA94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Implementation Issues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is join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is send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much state is kept and who keeps it?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2EE6AD-783A-8B42-B978-45B27F50FCEB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Layer Multicast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Join group at multicast address </a:t>
            </a: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NIC = Network Interface Card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NIC normally only listens for packets sent to unicast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MAC address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and broadcast address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ff:ff:ff:ff:ff:ff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being instructed to join group G, NIC also listens for packets sent to multicast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Send to group 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treated like a broadcast packet, sent everywhere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Scalability: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State: Only host NICs keep state about who has joined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Requires broadcast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over subnet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Limitation: just over single </a:t>
            </a:r>
            <a:r>
              <a:rPr lang="en-US" dirty="0" smtClean="0">
                <a:latin typeface="Arial" charset="0"/>
                <a:cs typeface="Arial" charset="0"/>
              </a:rPr>
              <a:t>subnet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85A7E-9E88-6C41-9DB5-FE811CA2C1FE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Thanksgiving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always told that this "A time to give thanks”</a:t>
            </a:r>
          </a:p>
          <a:p>
            <a:pPr lvl="1"/>
            <a:r>
              <a:rPr lang="en-US" dirty="0" smtClean="0"/>
              <a:t>In a secular sense, for those around us, or for good luck</a:t>
            </a:r>
          </a:p>
          <a:p>
            <a:endParaRPr lang="en-US" dirty="0"/>
          </a:p>
          <a:p>
            <a:r>
              <a:rPr lang="en-US" dirty="0" smtClean="0"/>
              <a:t>My teenage self: “What a load of bullshit!”</a:t>
            </a:r>
          </a:p>
          <a:p>
            <a:pPr lvl="1"/>
            <a:r>
              <a:rPr lang="en-US" dirty="0" smtClean="0"/>
              <a:t>Seemed artificial, awkward, and awful</a:t>
            </a:r>
          </a:p>
          <a:p>
            <a:endParaRPr lang="en-US" dirty="0"/>
          </a:p>
          <a:p>
            <a:r>
              <a:rPr lang="en-US" dirty="0" smtClean="0"/>
              <a:t>But I was wrong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about the ritual (which still seems awkward)</a:t>
            </a:r>
          </a:p>
          <a:p>
            <a:pPr lvl="1"/>
            <a:r>
              <a:rPr lang="en-US" dirty="0" smtClean="0"/>
              <a:t>But about the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Layer (IP) Multicast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Performs inter-network multicast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Relies on link layer multicast for intra-network routing</a:t>
            </a:r>
          </a:p>
          <a:p>
            <a:r>
              <a:rPr lang="en-US" dirty="0">
                <a:latin typeface="Arial" charset="0"/>
                <a:cs typeface="Arial" charset="0"/>
              </a:rPr>
              <a:t>Portion of IP address space reserved for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28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addresses for entire Internet</a:t>
            </a:r>
            <a:endParaRPr lang="en-US" baseline="30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Open group membership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Anyone can join (sends IGMP message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Internet Group Management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Privacy preserved at application layer (encryption)</a:t>
            </a:r>
          </a:p>
          <a:p>
            <a:r>
              <a:rPr lang="en-US" dirty="0">
                <a:latin typeface="Arial" charset="0"/>
                <a:cs typeface="Arial" charset="0"/>
              </a:rPr>
              <a:t>Anyone can send to group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nonmembers (mistake!)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CDEA1F-D9E2-2A47-BC74-22BA9652F508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Design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Requirements:</a:t>
            </a:r>
            <a:endParaRPr lang="en-US" dirty="0"/>
          </a:p>
          <a:p>
            <a:r>
              <a:rPr lang="en-US" dirty="0" smtClean="0"/>
              <a:t>Receivers join group G (using IGMP message)</a:t>
            </a:r>
          </a:p>
          <a:p>
            <a:pPr lvl="1"/>
            <a:r>
              <a:rPr lang="en-US" dirty="0" smtClean="0"/>
              <a:t>Internet Group Management Protocol</a:t>
            </a:r>
          </a:p>
          <a:p>
            <a:r>
              <a:rPr lang="en-US" dirty="0" smtClean="0"/>
              <a:t>Senders send packet to destination G</a:t>
            </a:r>
          </a:p>
          <a:p>
            <a:pPr lvl="1"/>
            <a:r>
              <a:rPr lang="en-US" dirty="0" smtClean="0"/>
              <a:t>With no knowledge of who the receivers are</a:t>
            </a:r>
          </a:p>
          <a:p>
            <a:r>
              <a:rPr lang="en-US" u="sng" dirty="0" smtClean="0"/>
              <a:t>Intradomain</a:t>
            </a:r>
            <a:r>
              <a:rPr lang="en-US" dirty="0" smtClean="0"/>
              <a:t> network routes packets to all receivers</a:t>
            </a:r>
          </a:p>
          <a:p>
            <a:pPr lvl="1"/>
            <a:r>
              <a:rPr lang="en-US" dirty="0" smtClean="0"/>
              <a:t>All the responsibility placed on the network</a:t>
            </a:r>
          </a:p>
          <a:p>
            <a:r>
              <a:rPr lang="en-US" dirty="0" smtClean="0"/>
              <a:t>Must be much more efficient than flooding</a:t>
            </a:r>
          </a:p>
          <a:p>
            <a:r>
              <a:rPr lang="en-US" dirty="0" smtClean="0"/>
              <a:t>Need not deal with groups across multiple domains</a:t>
            </a:r>
          </a:p>
          <a:p>
            <a:endParaRPr lang="en-US" dirty="0"/>
          </a:p>
          <a:p>
            <a:r>
              <a:rPr lang="en-US" dirty="0" smtClean="0"/>
              <a:t>Talk to your friends.  3 minutes.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7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IP Multicast Routing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Intra-</a:t>
            </a:r>
            <a:r>
              <a:rPr lang="en-US" dirty="0" smtClean="0">
                <a:latin typeface="Arial" charset="0"/>
                <a:cs typeface="Arial" charset="0"/>
              </a:rPr>
              <a:t>domain (know the basics here)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Source Specific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Distance Vector Multicast Routing Protocol (DVRMP)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Shared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Core Based Tree (CBT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Single-Sender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SSM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Inter-domain [not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Very difficult</a:t>
            </a:r>
            <a:r>
              <a:rPr lang="is-I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…..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BBDEB-80A0-DE41-93B9-0D7BCFED8B9D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(Headings)" charset="0"/>
                <a:ea typeface="ＭＳ Ｐゴシック" charset="0"/>
                <a:cs typeface="Arial (Headings)" charset="0"/>
              </a:rPr>
              <a:t>Distance Vector Multicast Routing Protocol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Elegant extension to DV routing</a:t>
            </a:r>
          </a:p>
          <a:p>
            <a:pPr marL="3111500" lvl="8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Will cover two main steps </a:t>
            </a:r>
            <a:r>
              <a:rPr lang="en-US" dirty="0">
                <a:latin typeface="Arial" charset="0"/>
                <a:cs typeface="Arial" charset="0"/>
              </a:rPr>
              <a:t>in </a:t>
            </a:r>
            <a:r>
              <a:rPr lang="en-US" dirty="0" smtClean="0">
                <a:latin typeface="Arial" charset="0"/>
                <a:cs typeface="Arial" charset="0"/>
              </a:rPr>
              <a:t>DVRMP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Reverse Path Flooding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Truncation (pruning)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Discussion is drastically oversimplified!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93ECDF-180E-EE4F-BD79-F747E277FB74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flooding packets along a tree</a:t>
            </a:r>
          </a:p>
          <a:p>
            <a:pPr lvl="1"/>
            <a:r>
              <a:rPr lang="en-US" dirty="0" smtClean="0"/>
              <a:t>Flooding in the Internet requires some thought</a:t>
            </a:r>
          </a:p>
          <a:p>
            <a:pPr lvl="1"/>
            <a:r>
              <a:rPr lang="en-US" dirty="0" smtClean="0"/>
              <a:t>In particular, how do you flood without loops?</a:t>
            </a:r>
          </a:p>
          <a:p>
            <a:pPr lvl="1"/>
            <a:endParaRPr lang="en-US" dirty="0"/>
          </a:p>
          <a:p>
            <a:r>
              <a:rPr lang="en-US" dirty="0" smtClean="0"/>
              <a:t>Prune portions of tree that don’t have members</a:t>
            </a:r>
          </a:p>
          <a:p>
            <a:pPr lvl="1"/>
            <a:r>
              <a:rPr lang="en-US" dirty="0" smtClean="0"/>
              <a:t>So only the first few packets of a multicast flow wasted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2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tree from a source to all destinations</a:t>
            </a:r>
          </a:p>
          <a:p>
            <a:pPr lvl="1"/>
            <a:r>
              <a:rPr lang="en-US" dirty="0" smtClean="0"/>
              <a:t>This is done by using the </a:t>
            </a:r>
            <a:r>
              <a:rPr lang="en-US" b="1" i="1" dirty="0" smtClean="0"/>
              <a:t>reverse-paths</a:t>
            </a:r>
            <a:r>
              <a:rPr lang="en-US" dirty="0" smtClean="0"/>
              <a:t> from all destinations to the source</a:t>
            </a:r>
          </a:p>
          <a:p>
            <a:pPr lvl="1"/>
            <a:r>
              <a:rPr lang="en-US" dirty="0" smtClean="0"/>
              <a:t>That is, packets from multicast source S follows paths that unicast routing would take from each D </a:t>
            </a:r>
            <a:r>
              <a:rPr lang="en-US" b="1" i="1" dirty="0" smtClean="0"/>
              <a:t>to </a:t>
            </a:r>
            <a:r>
              <a:rPr lang="en-US" dirty="0" smtClean="0"/>
              <a:t>S.</a:t>
            </a:r>
          </a:p>
          <a:p>
            <a:pPr lvl="4"/>
            <a:endParaRPr lang="en-US" dirty="0"/>
          </a:p>
          <a:p>
            <a:r>
              <a:rPr lang="en-US" dirty="0" smtClean="0"/>
              <a:t>Why reverse paths?</a:t>
            </a:r>
          </a:p>
          <a:p>
            <a:pPr lvl="1"/>
            <a:r>
              <a:rPr lang="en-US" dirty="0" smtClean="0"/>
              <a:t>Forward paths from source to all destinations not guaranteed to be a tree  </a:t>
            </a:r>
            <a:r>
              <a:rPr lang="en-US" b="1" i="1" dirty="0" smtClean="0"/>
              <a:t>(why?)</a:t>
            </a:r>
          </a:p>
          <a:p>
            <a:pPr lvl="1"/>
            <a:r>
              <a:rPr lang="en-US" dirty="0" smtClean="0"/>
              <a:t>Reverse paths are set of paths from all destinations to source, and this must be a tree (for </a:t>
            </a:r>
            <a:r>
              <a:rPr lang="en-US" dirty="0" err="1" smtClean="0"/>
              <a:t>dest</a:t>
            </a:r>
            <a:r>
              <a:rPr lang="en-US" dirty="0" smtClean="0"/>
              <a:t>-based routing)</a:t>
            </a:r>
          </a:p>
          <a:p>
            <a:pPr lvl="4"/>
            <a:endParaRPr lang="en-US" dirty="0"/>
          </a:p>
          <a:p>
            <a:r>
              <a:rPr lang="en-US" dirty="0">
                <a:latin typeface="Arial" charset="0"/>
                <a:cs typeface="Arial" charset="0"/>
              </a:rPr>
              <a:t>Packets sent along </a:t>
            </a:r>
            <a:r>
              <a:rPr lang="en-US" dirty="0" smtClean="0">
                <a:latin typeface="Arial" charset="0"/>
                <a:cs typeface="Arial" charset="0"/>
              </a:rPr>
              <a:t>tree (copied </a:t>
            </a: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tree splits)</a:t>
            </a: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About what we want to do</a:t>
            </a:r>
            <a:r>
              <a:rPr lang="is-IS" b="1" i="1" dirty="0" smtClean="0"/>
              <a:t>…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1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If incoming link is shortest path </a:t>
            </a:r>
            <a:r>
              <a:rPr lang="en-US" b="1" dirty="0">
                <a:latin typeface="Arial" charset="0"/>
                <a:cs typeface="Arial" charset="0"/>
              </a:rPr>
              <a:t>to</a:t>
            </a:r>
            <a:r>
              <a:rPr lang="en-US" dirty="0">
                <a:latin typeface="Arial" charset="0"/>
                <a:cs typeface="Arial" charset="0"/>
              </a:rPr>
              <a:t> 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Send on all links except incoming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Otherwise, drop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Issues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Arial" charset="0"/>
                <a:cs typeface="Arial" charset="0"/>
              </a:rPr>
              <a:t>Every </a:t>
            </a:r>
            <a:r>
              <a:rPr lang="en-US" dirty="0">
                <a:latin typeface="Arial" charset="0"/>
                <a:cs typeface="Arial" charset="0"/>
              </a:rPr>
              <a:t>link receives each multicast packet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Some </a:t>
            </a:r>
            <a:r>
              <a:rPr lang="en-US" dirty="0">
                <a:latin typeface="Arial" charset="0"/>
                <a:cs typeface="Arial" charset="0"/>
              </a:rPr>
              <a:t>links (LANs) may receive multiple copies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Can be avoided by knowing your parent in r-tree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72200" y="2209800"/>
            <a:ext cx="1600200" cy="2667000"/>
            <a:chOff x="3888" y="1392"/>
            <a:chExt cx="1008" cy="1680"/>
          </a:xfrm>
        </p:grpSpPr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4128" y="2256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4896" y="2880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 flipV="1">
              <a:off x="4896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 flipV="1">
              <a:off x="3888" y="1392"/>
              <a:ext cx="432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91350" y="1617663"/>
            <a:ext cx="990600" cy="2438400"/>
            <a:chOff x="2590800" y="2691384"/>
            <a:chExt cx="990600" cy="2438400"/>
          </a:xfrm>
        </p:grpSpPr>
        <p:sp>
          <p:nvSpPr>
            <p:cNvPr id="40991" name="Line 38"/>
            <p:cNvSpPr>
              <a:spLocks noChangeShapeType="1"/>
            </p:cNvSpPr>
            <p:nvPr/>
          </p:nvSpPr>
          <p:spPr bwMode="auto">
            <a:xfrm>
              <a:off x="3581400" y="4824984"/>
              <a:ext cx="0" cy="304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0" name="Line 37"/>
            <p:cNvSpPr>
              <a:spLocks noChangeShapeType="1"/>
            </p:cNvSpPr>
            <p:nvPr/>
          </p:nvSpPr>
          <p:spPr bwMode="auto">
            <a:xfrm flipH="1" flipV="1">
              <a:off x="2971800" y="3300984"/>
              <a:ext cx="609600" cy="990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2" name="Line 39"/>
            <p:cNvSpPr>
              <a:spLocks noChangeShapeType="1"/>
            </p:cNvSpPr>
            <p:nvPr/>
          </p:nvSpPr>
          <p:spPr bwMode="auto">
            <a:xfrm flipV="1">
              <a:off x="2590800" y="2691384"/>
              <a:ext cx="304800" cy="457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Reverse Path Flooding (RPF)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2B9FD4-C962-7845-8D6B-2A67F26022C8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6096000" y="4876800"/>
            <a:ext cx="3810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cxnSp>
        <p:nvCxnSpPr>
          <p:cNvPr id="40967" name="AutoShape 6"/>
          <p:cNvCxnSpPr>
            <a:cxnSpLocks noChangeShapeType="1"/>
            <a:stCxn id="1445893" idx="0"/>
            <a:endCxn id="1445895" idx="2"/>
          </p:cNvCxnSpPr>
          <p:nvPr/>
        </p:nvCxnSpPr>
        <p:spPr bwMode="auto">
          <a:xfrm flipV="1">
            <a:off x="6286500" y="4495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45895" name="Rectangle 7"/>
          <p:cNvSpPr>
            <a:spLocks noChangeArrowheads="1"/>
          </p:cNvSpPr>
          <p:nvPr/>
        </p:nvSpPr>
        <p:spPr bwMode="auto">
          <a:xfrm>
            <a:off x="60960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s:1</a:t>
            </a:r>
          </a:p>
        </p:txBody>
      </p:sp>
      <p:cxnSp>
        <p:nvCxnSpPr>
          <p:cNvPr id="40969" name="AutoShape 8"/>
          <p:cNvCxnSpPr>
            <a:cxnSpLocks noChangeShapeType="1"/>
            <a:stCxn id="1445892" idx="2"/>
            <a:endCxn id="1445895" idx="0"/>
          </p:cNvCxnSpPr>
          <p:nvPr/>
        </p:nvCxnSpPr>
        <p:spPr bwMode="auto">
          <a:xfrm>
            <a:off x="62865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76962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sp>
        <p:nvSpPr>
          <p:cNvPr id="1445898" name="Rectangle 10"/>
          <p:cNvSpPr>
            <a:spLocks noChangeArrowheads="1"/>
          </p:cNvSpPr>
          <p:nvPr/>
        </p:nvSpPr>
        <p:spPr bwMode="auto">
          <a:xfrm>
            <a:off x="76962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cxnSp>
        <p:nvCxnSpPr>
          <p:cNvPr id="40972" name="AutoShape 11"/>
          <p:cNvCxnSpPr>
            <a:cxnSpLocks noChangeShapeType="1"/>
            <a:stCxn id="1445897" idx="2"/>
            <a:endCxn id="1445898" idx="0"/>
          </p:cNvCxnSpPr>
          <p:nvPr/>
        </p:nvCxnSpPr>
        <p:spPr bwMode="auto">
          <a:xfrm>
            <a:off x="78867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973" name="AutoShape 12"/>
          <p:cNvCxnSpPr>
            <a:cxnSpLocks noChangeShapeType="1"/>
            <a:stCxn id="1445898" idx="1"/>
            <a:endCxn id="1445895" idx="3"/>
          </p:cNvCxnSpPr>
          <p:nvPr/>
        </p:nvCxnSpPr>
        <p:spPr bwMode="auto">
          <a:xfrm flipH="1">
            <a:off x="6477000" y="43053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934200" y="2133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cxnSp>
        <p:nvCxnSpPr>
          <p:cNvPr id="40975" name="AutoShape 14"/>
          <p:cNvCxnSpPr>
            <a:cxnSpLocks noChangeShapeType="1"/>
            <a:stCxn id="1445901" idx="3"/>
            <a:endCxn id="1445897" idx="0"/>
          </p:cNvCxnSpPr>
          <p:nvPr/>
        </p:nvCxnSpPr>
        <p:spPr bwMode="auto">
          <a:xfrm>
            <a:off x="7315200" y="2324100"/>
            <a:ext cx="5715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0976" name="Group 15"/>
          <p:cNvGrpSpPr>
            <a:grpSpLocks/>
          </p:cNvGrpSpPr>
          <p:nvPr/>
        </p:nvGrpSpPr>
        <p:grpSpPr bwMode="auto">
          <a:xfrm>
            <a:off x="7696200" y="4495800"/>
            <a:ext cx="381000" cy="762000"/>
            <a:chOff x="4704" y="2640"/>
            <a:chExt cx="240" cy="480"/>
          </a:xfrm>
        </p:grpSpPr>
        <p:sp>
          <p:nvSpPr>
            <p:cNvPr id="1445904" name="Oval 16"/>
            <p:cNvSpPr>
              <a:spLocks noChangeArrowheads="1"/>
            </p:cNvSpPr>
            <p:nvPr/>
          </p:nvSpPr>
          <p:spPr bwMode="auto">
            <a:xfrm>
              <a:off x="4704" y="2880"/>
              <a:ext cx="240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41000" name="AutoShape 17"/>
            <p:cNvCxnSpPr>
              <a:cxnSpLocks noChangeShapeType="1"/>
              <a:stCxn id="1445904" idx="0"/>
              <a:endCxn id="1445898" idx="2"/>
            </p:cNvCxnSpPr>
            <p:nvPr/>
          </p:nvCxnSpPr>
          <p:spPr bwMode="auto">
            <a:xfrm flipV="1">
              <a:off x="4824" y="2640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0977" name="AutoShape 18"/>
          <p:cNvCxnSpPr>
            <a:cxnSpLocks noChangeShapeType="1"/>
            <a:stCxn id="1445901" idx="0"/>
          </p:cNvCxnSpPr>
          <p:nvPr/>
        </p:nvCxnSpPr>
        <p:spPr bwMode="auto">
          <a:xfrm flipV="1">
            <a:off x="7124700" y="1676400"/>
            <a:ext cx="3429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978" name="AutoShape 19"/>
          <p:cNvCxnSpPr>
            <a:cxnSpLocks noChangeShapeType="1"/>
            <a:stCxn id="1445892" idx="3"/>
            <a:endCxn id="1445897" idx="1"/>
          </p:cNvCxnSpPr>
          <p:nvPr/>
        </p:nvCxnSpPr>
        <p:spPr bwMode="auto">
          <a:xfrm>
            <a:off x="6477000" y="34671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79" name="Line 20"/>
          <p:cNvSpPr>
            <a:spLocks noChangeShapeType="1"/>
          </p:cNvSpPr>
          <p:nvPr/>
        </p:nvSpPr>
        <p:spPr bwMode="auto">
          <a:xfrm flipH="1" flipV="1">
            <a:off x="6400800" y="45720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 flipH="1" flipV="1">
            <a:off x="6400800" y="37338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 flipV="1">
            <a:off x="7391400" y="41910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 flipV="1">
            <a:off x="7391400" y="33528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 flipV="1">
            <a:off x="6858000" y="2590800"/>
            <a:ext cx="762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cxnSp>
        <p:nvCxnSpPr>
          <p:cNvPr id="40985" name="AutoShape 26"/>
          <p:cNvCxnSpPr>
            <a:cxnSpLocks noChangeShapeType="1"/>
            <a:stCxn id="1445901" idx="1"/>
            <a:endCxn id="1445892" idx="0"/>
          </p:cNvCxnSpPr>
          <p:nvPr/>
        </p:nvCxnSpPr>
        <p:spPr bwMode="auto">
          <a:xfrm flipH="1">
            <a:off x="6286500" y="2324100"/>
            <a:ext cx="6477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45915" name="Line 27"/>
          <p:cNvSpPr>
            <a:spLocks noChangeShapeType="1"/>
          </p:cNvSpPr>
          <p:nvPr/>
        </p:nvSpPr>
        <p:spPr bwMode="auto">
          <a:xfrm flipV="1">
            <a:off x="6172200" y="45720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72200" y="3733800"/>
            <a:ext cx="1447800" cy="685800"/>
            <a:chOff x="3888" y="2352"/>
            <a:chExt cx="912" cy="432"/>
          </a:xfrm>
        </p:grpSpPr>
        <p:sp>
          <p:nvSpPr>
            <p:cNvPr id="40997" name="Line 29"/>
            <p:cNvSpPr>
              <a:spLocks noChangeShapeType="1"/>
            </p:cNvSpPr>
            <p:nvPr/>
          </p:nvSpPr>
          <p:spPr bwMode="auto">
            <a:xfrm>
              <a:off x="4128" y="2784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8" name="Line 30"/>
            <p:cNvSpPr>
              <a:spLocks noChangeShapeType="1"/>
            </p:cNvSpPr>
            <p:nvPr/>
          </p:nvSpPr>
          <p:spPr bwMode="auto">
            <a:xfrm flipV="1">
              <a:off x="3888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9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RPF is not enough!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broadcast algorithm – the traffic goes </a:t>
            </a:r>
            <a:r>
              <a:rPr lang="en-US" dirty="0" smtClean="0">
                <a:latin typeface="Arial" charset="0"/>
                <a:cs typeface="Arial" charset="0"/>
              </a:rPr>
              <a:t>everywhere</a:t>
            </a:r>
          </a:p>
          <a:p>
            <a:pPr lvl="4"/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Need to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Prune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the tree when there are subtrees with no group </a:t>
            </a:r>
            <a:r>
              <a:rPr lang="en-US" dirty="0" smtClean="0">
                <a:latin typeface="Arial" charset="0"/>
                <a:cs typeface="Arial" charset="0"/>
              </a:rPr>
              <a:t>members</a:t>
            </a:r>
          </a:p>
          <a:p>
            <a:pPr lvl="5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Networks know they have members based on IGMP messages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Add 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leaf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nodes in tree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They start the pruning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Don’t worry how you know you are a leaf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(poisoned reverse is involved!)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B86CB9-E1E6-2E44-B2E3-01276F3AB1FA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that want to join group send IGMP message</a:t>
            </a:r>
          </a:p>
          <a:p>
            <a:pPr lvl="1"/>
            <a:r>
              <a:rPr lang="en-US" dirty="0" smtClean="0"/>
              <a:t>“I want to join group G”</a:t>
            </a:r>
          </a:p>
          <a:p>
            <a:pPr lvl="1"/>
            <a:r>
              <a:rPr lang="en-US" dirty="0" smtClean="0"/>
              <a:t>To first-hop router</a:t>
            </a:r>
          </a:p>
          <a:p>
            <a:pPr lvl="2"/>
            <a:endParaRPr lang="en-US" dirty="0"/>
          </a:p>
          <a:p>
            <a:r>
              <a:rPr lang="en-US" dirty="0" smtClean="0"/>
              <a:t>This router knows whether it has local members</a:t>
            </a:r>
          </a:p>
          <a:p>
            <a:pPr lvl="1"/>
            <a:endParaRPr lang="en-US" dirty="0"/>
          </a:p>
          <a:p>
            <a:r>
              <a:rPr lang="en-US" dirty="0" smtClean="0"/>
              <a:t>If it gets flooded messages from a source S, but has no local members (and is a leaf node), then it prunes itself from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9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Gratitude and Humility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Gratitude is the purest form of humility</a:t>
            </a:r>
          </a:p>
          <a:p>
            <a:pPr lvl="1"/>
            <a:r>
              <a:rPr lang="en-US" dirty="0" smtClean="0"/>
              <a:t>Acknowledging help from others, from context, from fate</a:t>
            </a:r>
          </a:p>
          <a:p>
            <a:pPr lvl="3"/>
            <a:endParaRPr lang="en-US" dirty="0"/>
          </a:p>
          <a:p>
            <a:r>
              <a:rPr lang="en-US" dirty="0" smtClean="0"/>
              <a:t>Humility helps foster personal growth</a:t>
            </a:r>
          </a:p>
          <a:p>
            <a:pPr lvl="1"/>
            <a:r>
              <a:rPr lang="en-US" dirty="0"/>
              <a:t>Humility doesn’t mean that you </a:t>
            </a:r>
            <a:r>
              <a:rPr lang="en-US" dirty="0" smtClean="0"/>
              <a:t>think badly about yourself</a:t>
            </a:r>
            <a:endParaRPr lang="en-US" dirty="0"/>
          </a:p>
          <a:p>
            <a:pPr lvl="1"/>
            <a:r>
              <a:rPr lang="en-US" dirty="0" smtClean="0"/>
              <a:t>Merely that you think: </a:t>
            </a:r>
            <a:r>
              <a:rPr lang="en-US" i="1" dirty="0" smtClean="0"/>
              <a:t>I can always be better</a:t>
            </a:r>
          </a:p>
          <a:p>
            <a:pPr lvl="1"/>
            <a:r>
              <a:rPr lang="en-US" dirty="0" smtClean="0"/>
              <a:t>Let you remain open to learning from others</a:t>
            </a:r>
          </a:p>
          <a:p>
            <a:pPr lvl="1"/>
            <a:r>
              <a:rPr lang="en-US" i="1" dirty="0" smtClean="0"/>
              <a:t>It keeps you from being a legend in your own mind</a:t>
            </a:r>
            <a:r>
              <a:rPr lang="mr-IN" i="1" dirty="0" smtClean="0"/>
              <a:t>…</a:t>
            </a:r>
            <a:r>
              <a:rPr lang="en-US" i="1" dirty="0" smtClean="0"/>
              <a:t>.</a:t>
            </a:r>
          </a:p>
          <a:p>
            <a:pPr lvl="3"/>
            <a:endParaRPr lang="en-US" dirty="0"/>
          </a:p>
          <a:p>
            <a:r>
              <a:rPr lang="en-US" dirty="0" smtClean="0"/>
              <a:t>And is a reminder that it isn’t all about you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In the big picture, your success really doesn’t matter much</a:t>
            </a:r>
          </a:p>
          <a:p>
            <a:pPr lvl="1"/>
            <a:r>
              <a:rPr lang="en-US" dirty="0" smtClean="0"/>
              <a:t>What you do in the world does matter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Pruning Details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Prune (</a:t>
            </a:r>
            <a:r>
              <a:rPr lang="en-US" dirty="0" err="1">
                <a:latin typeface="Arial" charset="0"/>
                <a:cs typeface="Arial" charset="0"/>
              </a:rPr>
              <a:t>Source,Group</a:t>
            </a:r>
            <a:r>
              <a:rPr lang="en-US" dirty="0">
                <a:latin typeface="Arial" charset="0"/>
                <a:cs typeface="Arial" charset="0"/>
              </a:rPr>
              <a:t>) at leaf if no members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Send Non-Membership Report (NMR)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towards source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If all children of router R send NMR, prune (S,G)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Propagate prune for (S,G) to parent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R</a:t>
            </a:r>
          </a:p>
          <a:p>
            <a:pPr marL="3478213" lvl="8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On timeout: 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Prune dropped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Flow is reinstated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Down stream routers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re-prune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Note: a soft-state approach 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CCBDD8-B1F0-D24B-AF5C-B6A43926D656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DVMRP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initially broadcast everywhere</a:t>
            </a:r>
          </a:p>
          <a:p>
            <a:pPr lvl="1"/>
            <a:r>
              <a:rPr lang="en-US" dirty="0" smtClean="0"/>
              <a:t>Using reverse paths to prevent loops</a:t>
            </a:r>
            <a:endParaRPr lang="en-US" b="1" i="1" dirty="0" smtClean="0"/>
          </a:p>
          <a:p>
            <a:pPr lvl="1"/>
            <a:endParaRPr lang="en-US" dirty="0"/>
          </a:p>
          <a:p>
            <a:r>
              <a:rPr lang="en-US" dirty="0" smtClean="0"/>
              <a:t>Leaf nodes send prunes if they have no members</a:t>
            </a:r>
          </a:p>
          <a:p>
            <a:pPr lvl="1"/>
            <a:r>
              <a:rPr lang="en-US" dirty="0" smtClean="0"/>
              <a:t>Prunes travel toward source (using forward path)</a:t>
            </a:r>
          </a:p>
          <a:p>
            <a:endParaRPr lang="en-US" dirty="0"/>
          </a:p>
          <a:p>
            <a:r>
              <a:rPr lang="en-US" b="1" i="1" dirty="0" smtClean="0"/>
              <a:t>Result</a:t>
            </a:r>
          </a:p>
          <a:p>
            <a:pPr lvl="1"/>
            <a:r>
              <a:rPr lang="en-US" dirty="0" smtClean="0"/>
              <a:t>When all prunes have been sent (and none have timed out), then all packets from source S travel the subtree that connects S to all members of the group</a:t>
            </a:r>
          </a:p>
          <a:p>
            <a:pPr lvl="2"/>
            <a:r>
              <a:rPr lang="en-US" dirty="0" smtClean="0"/>
              <a:t>In the reverse direction!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3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Multicast Scaling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State requirements: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O(Sources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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Groups) active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get better scaling?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Hierarchical Multicast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Core-based Trees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you need to know: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General strategy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Resulting paths (per source delivery trees)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44ED42-8197-9D46-8742-F8431AABFABF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3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Core-Based Trees (CBT)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Pick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 smtClean="0">
                <a:latin typeface="Arial" charset="0"/>
                <a:cs typeface="Arial" charset="0"/>
              </a:rPr>
              <a:t>rendezvous </a:t>
            </a:r>
            <a:r>
              <a:rPr lang="en-US" dirty="0">
                <a:latin typeface="Arial" charset="0"/>
                <a:cs typeface="Arial" charset="0"/>
              </a:rPr>
              <a:t>point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for the group (called core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mapping between group G and core IP address is known (somehow)</a:t>
            </a: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Build tree from all members to that </a:t>
            </a:r>
            <a:r>
              <a:rPr lang="en-US" dirty="0" smtClean="0">
                <a:latin typeface="Arial" charset="0"/>
                <a:cs typeface="Arial" charset="0"/>
              </a:rPr>
              <a:t>core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(using forward-path unicast routing)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Shared tree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More scalable: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routing table state from O(S x G) to O(G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initial flooding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6710C-3184-1645-9B25-3C9182AC1C29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Establishing Shared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</a:t>
            </a:r>
            <a:r>
              <a:rPr lang="en-US" dirty="0" smtClean="0">
                <a:latin typeface="Arial" charset="0"/>
                <a:cs typeface="Arial" charset="0"/>
              </a:rPr>
              <a:t>M3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/>
      <p:bldP spid="53273" grpId="0" animBg="1"/>
      <p:bldP spid="5327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Shared Tree for Delivery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M3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M1 sends data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1457181" name="Line 29"/>
          <p:cNvSpPr>
            <a:spLocks noChangeShapeType="1"/>
          </p:cNvSpPr>
          <p:nvPr/>
        </p:nvSpPr>
        <p:spPr bwMode="auto">
          <a:xfrm>
            <a:off x="2741613" y="3209925"/>
            <a:ext cx="15271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2" name="Line 30"/>
          <p:cNvSpPr>
            <a:spLocks noChangeShapeType="1"/>
          </p:cNvSpPr>
          <p:nvPr/>
        </p:nvSpPr>
        <p:spPr bwMode="auto">
          <a:xfrm>
            <a:off x="4343400" y="3290888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3" name="Line 31"/>
          <p:cNvSpPr>
            <a:spLocks noChangeShapeType="1"/>
          </p:cNvSpPr>
          <p:nvPr/>
        </p:nvSpPr>
        <p:spPr bwMode="auto">
          <a:xfrm flipH="1">
            <a:off x="3810000" y="3900488"/>
            <a:ext cx="4572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4" name="Line 32"/>
          <p:cNvSpPr>
            <a:spLocks noChangeShapeType="1"/>
          </p:cNvSpPr>
          <p:nvPr/>
        </p:nvSpPr>
        <p:spPr bwMode="auto">
          <a:xfrm flipV="1">
            <a:off x="4572000" y="2605088"/>
            <a:ext cx="3810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5" name="Line 33"/>
          <p:cNvSpPr>
            <a:spLocks noChangeShapeType="1"/>
          </p:cNvSpPr>
          <p:nvPr/>
        </p:nvSpPr>
        <p:spPr bwMode="auto">
          <a:xfrm>
            <a:off x="5257800" y="29098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6" name="Line 34"/>
          <p:cNvSpPr>
            <a:spLocks noChangeShapeType="1"/>
          </p:cNvSpPr>
          <p:nvPr/>
        </p:nvSpPr>
        <p:spPr bwMode="auto">
          <a:xfrm flipH="1">
            <a:off x="5638800" y="3367088"/>
            <a:ext cx="1524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762000" y="5867400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1457190" name="Text Box 38"/>
          <p:cNvSpPr txBox="1">
            <a:spLocks noChangeArrowheads="1"/>
          </p:cNvSpPr>
          <p:nvPr/>
        </p:nvSpPr>
        <p:spPr bwMode="auto">
          <a:xfrm>
            <a:off x="1098550" y="5686425"/>
            <a:ext cx="682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data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457192" name="Line 40"/>
          <p:cNvSpPr>
            <a:spLocks noChangeShapeType="1"/>
          </p:cNvSpPr>
          <p:nvPr/>
        </p:nvSpPr>
        <p:spPr bwMode="auto">
          <a:xfrm>
            <a:off x="5867400" y="4191000"/>
            <a:ext cx="9906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V="1">
            <a:off x="5257800" y="2376488"/>
            <a:ext cx="8382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81" grpId="0" animBg="1"/>
      <p:bldP spid="1457182" grpId="0" animBg="1"/>
      <p:bldP spid="1457183" grpId="0" animBg="1"/>
      <p:bldP spid="1457184" grpId="0" animBg="1"/>
      <p:bldP spid="1457185" grpId="0" animBg="1"/>
      <p:bldP spid="1457186" grpId="0" animBg="1"/>
      <p:bldP spid="1457192" grpId="0" animBg="1"/>
      <p:bldP spid="42" grpId="0" animBg="1"/>
      <p:bldP spid="42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Send on tree (broadcast)</a:t>
            </a:r>
          </a:p>
          <a:p>
            <a:pPr lvl="1"/>
            <a:endParaRPr lang="en-US" dirty="0"/>
          </a:p>
          <a:p>
            <a:r>
              <a:rPr lang="en-US" dirty="0" smtClean="0"/>
              <a:t>Nonmembers:</a:t>
            </a:r>
          </a:p>
          <a:p>
            <a:pPr lvl="1"/>
            <a:r>
              <a:rPr lang="en-US" dirty="0" smtClean="0"/>
              <a:t>Encapsulate packet and send to core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core’s IP address</a:t>
            </a:r>
          </a:p>
          <a:p>
            <a:pPr lvl="1"/>
            <a:r>
              <a:rPr lang="en-US" dirty="0" smtClean="0"/>
              <a:t>Core then sends it 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3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Core-Based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from all members to core or root</a:t>
            </a:r>
          </a:p>
          <a:p>
            <a:pPr lvl="1"/>
            <a:r>
              <a:rPr lang="en-US" dirty="0" smtClean="0"/>
              <a:t>Spanning tree of members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Packets are broadcast on tree</a:t>
            </a:r>
          </a:p>
          <a:p>
            <a:pPr lvl="1"/>
            <a:r>
              <a:rPr lang="en-US" dirty="0" smtClean="0"/>
              <a:t>We know how to broadcast on trees</a:t>
            </a:r>
          </a:p>
          <a:p>
            <a:pPr lvl="4"/>
            <a:endParaRPr lang="en-US" dirty="0"/>
          </a:p>
          <a:p>
            <a:r>
              <a:rPr lang="en-US" dirty="0" smtClean="0"/>
              <a:t>Requires knowing core per group</a:t>
            </a:r>
          </a:p>
          <a:p>
            <a:pPr lvl="1"/>
            <a:r>
              <a:rPr lang="en-US" dirty="0" smtClean="0"/>
              <a:t>This is a problem in many settings</a:t>
            </a:r>
          </a:p>
          <a:p>
            <a:pPr lvl="1"/>
            <a:r>
              <a:rPr lang="en-US" dirty="0" smtClean="0"/>
              <a:t>Core must exist before members join</a:t>
            </a:r>
          </a:p>
          <a:p>
            <a:pPr lvl="1"/>
            <a:r>
              <a:rPr lang="en-US" dirty="0" smtClean="0"/>
              <a:t>But what if core is far from members?</a:t>
            </a:r>
          </a:p>
          <a:p>
            <a:pPr lvl="3"/>
            <a:endParaRPr lang="en-US" dirty="0"/>
          </a:p>
          <a:p>
            <a:r>
              <a:rPr lang="en-US" dirty="0" smtClean="0"/>
              <a:t>What you need to know: everything.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Special-Case: Single-Source </a:t>
            </a:r>
            <a:r>
              <a:rPr lang="en-US" dirty="0" err="1" smtClean="0"/>
              <a:t>Mcast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SSM group, only a single sender</a:t>
            </a:r>
          </a:p>
          <a:p>
            <a:pPr lvl="1"/>
            <a:r>
              <a:rPr lang="en-US" dirty="0" smtClean="0"/>
              <a:t>Which serves as the core (perfectly located!)</a:t>
            </a:r>
          </a:p>
          <a:p>
            <a:pPr lvl="1"/>
            <a:endParaRPr lang="en-US" dirty="0"/>
          </a:p>
          <a:p>
            <a:r>
              <a:rPr lang="en-US" dirty="0" smtClean="0"/>
              <a:t>Well-suited to live event usage</a:t>
            </a:r>
          </a:p>
          <a:p>
            <a:pPr lvl="1"/>
            <a:r>
              <a:rPr lang="en-US" dirty="0" smtClean="0"/>
              <a:t>A natural single source</a:t>
            </a:r>
          </a:p>
          <a:p>
            <a:pPr lvl="1"/>
            <a:r>
              <a:rPr lang="en-US" dirty="0" smtClean="0"/>
              <a:t>Potential large audience for simultaneous reception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1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Barriers to Multicast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Hard to change 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Multicast means changes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Unicast IP remains same, but IP now must include multicast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Details of multicast were very hard to 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right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Years-long effort with many brilliant people</a:t>
            </a:r>
          </a:p>
          <a:p>
            <a:pPr lvl="2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Deering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Jacobson,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Estrin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Handley,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always consistent with ISP economic model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Charging done at edge, but single packet from edge can explode into millions of packets within network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4BAD8B-C4CC-7748-A5D1-4D3BF8EE0A27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Gratitude to Berkeley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DVMRP:</a:t>
            </a:r>
          </a:p>
          <a:p>
            <a:pPr lvl="1"/>
            <a:r>
              <a:rPr lang="en-US" dirty="0" smtClean="0"/>
              <a:t>Per-source trees (reverse path!)</a:t>
            </a:r>
          </a:p>
          <a:p>
            <a:pPr lvl="1"/>
            <a:r>
              <a:rPr lang="en-US" dirty="0" smtClean="0"/>
              <a:t>Flood then prune</a:t>
            </a:r>
          </a:p>
          <a:p>
            <a:pPr lvl="1"/>
            <a:r>
              <a:rPr lang="en-US" dirty="0" smtClean="0"/>
              <a:t>Issues: scalability (state) and flooding</a:t>
            </a:r>
          </a:p>
          <a:p>
            <a:pPr lvl="1"/>
            <a:endParaRPr lang="en-US" dirty="0"/>
          </a:p>
          <a:p>
            <a:r>
              <a:rPr lang="en-US" dirty="0" smtClean="0"/>
              <a:t>CBT:</a:t>
            </a:r>
          </a:p>
          <a:p>
            <a:pPr lvl="1"/>
            <a:r>
              <a:rPr lang="en-US" dirty="0" smtClean="0"/>
              <a:t>Shared tree</a:t>
            </a:r>
          </a:p>
          <a:p>
            <a:pPr lvl="1"/>
            <a:r>
              <a:rPr lang="en-US" dirty="0" smtClean="0"/>
              <a:t>Built by receiver joins sent to core</a:t>
            </a:r>
          </a:p>
          <a:p>
            <a:pPr lvl="1"/>
            <a:r>
              <a:rPr lang="en-US" dirty="0" smtClean="0"/>
              <a:t>Any sender can reach tree by going to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0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Interdomain</a:t>
            </a:r>
            <a:r>
              <a:rPr lang="en-US" dirty="0" smtClean="0"/>
              <a:t> </a:t>
            </a:r>
            <a:r>
              <a:rPr lang="en-US" dirty="0" err="1" smtClean="0"/>
              <a:t>Mcast</a:t>
            </a:r>
            <a:r>
              <a:rPr lang="en-US" dirty="0" smtClean="0"/>
              <a:t>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flood then prune in a global network</a:t>
            </a:r>
          </a:p>
          <a:p>
            <a:endParaRPr lang="en-US" dirty="0"/>
          </a:p>
          <a:p>
            <a:r>
              <a:rPr lang="en-US" dirty="0" smtClean="0"/>
              <a:t>If you use CBT, where do you place cores?</a:t>
            </a:r>
          </a:p>
          <a:p>
            <a:pPr lvl="1"/>
            <a:r>
              <a:rPr lang="en-US" dirty="0" smtClean="0"/>
              <a:t>Can be solved using large key-value stores</a:t>
            </a:r>
          </a:p>
          <a:p>
            <a:pPr lvl="1"/>
            <a:r>
              <a:rPr lang="en-US" dirty="0" smtClean="0"/>
              <a:t>And a hierarchical set of cores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43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vs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delivery need not be simultaneous, caching (as in CDNs) works well, and needs no change to IP</a:t>
            </a:r>
          </a:p>
          <a:p>
            <a:endParaRPr lang="en-US" dirty="0"/>
          </a:p>
          <a:p>
            <a:r>
              <a:rPr lang="en-US" dirty="0" smtClean="0"/>
              <a:t>This is true for almost all online applications except: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Videoconferences</a:t>
            </a:r>
          </a:p>
          <a:p>
            <a:pPr lvl="1"/>
            <a:r>
              <a:rPr lang="is-IS" dirty="0" smtClean="0"/>
              <a:t>…..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6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Security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arrowly defined….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definition of “network security”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/>
              <a:t>“network security” ≠ </a:t>
            </a:r>
            <a:r>
              <a:rPr lang="en-US" dirty="0" smtClean="0"/>
              <a:t>“security </a:t>
            </a:r>
            <a:r>
              <a:rPr lang="en-US" dirty="0"/>
              <a:t>in a connected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 smtClean="0"/>
              <a:t>For the latter, take CS 161 (</a:t>
            </a:r>
            <a:r>
              <a:rPr lang="en-US" i="1" dirty="0" smtClean="0"/>
              <a:t>spectacular course!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If network magically transfers data between known parties, there is no “network security” problem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i="1" dirty="0" smtClean="0"/>
              <a:t>many</a:t>
            </a:r>
            <a:r>
              <a:rPr lang="en-US" dirty="0" smtClean="0"/>
              <a:t> other security problems</a:t>
            </a:r>
          </a:p>
          <a:p>
            <a:pPr lvl="1"/>
            <a:r>
              <a:rPr lang="en-US" dirty="0" smtClean="0"/>
              <a:t>Distributed system (if A lies to B, does system crash?)</a:t>
            </a:r>
          </a:p>
          <a:p>
            <a:pPr lvl="1"/>
            <a:r>
              <a:rPr lang="en-US" dirty="0" smtClean="0"/>
              <a:t>Operating system (Can A’s system be compromised?)</a:t>
            </a:r>
          </a:p>
          <a:p>
            <a:pPr lvl="1"/>
            <a:r>
              <a:rPr lang="en-US" dirty="0" smtClean="0"/>
              <a:t>…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these may not require network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A few non-network security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“drive-by” exploits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Server vulnerabilities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Spam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Phishing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Account theft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Network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concern</a:t>
            </a:r>
            <a:r>
              <a:rPr lang="en-US" dirty="0" smtClean="0"/>
              <a:t>: accomplishing communication</a:t>
            </a:r>
          </a:p>
          <a:p>
            <a:pPr lvl="1"/>
            <a:r>
              <a:rPr lang="en-US" i="1" dirty="0" smtClean="0"/>
              <a:t>Getting the data from A to B intact</a:t>
            </a:r>
          </a:p>
          <a:p>
            <a:pPr lvl="1"/>
            <a:r>
              <a:rPr lang="en-US" i="1" dirty="0" smtClean="0"/>
              <a:t>Knowing it was from intended party, to intended party</a:t>
            </a:r>
          </a:p>
          <a:p>
            <a:endParaRPr lang="en-US" dirty="0"/>
          </a:p>
          <a:p>
            <a:r>
              <a:rPr lang="en-US" b="1" dirty="0" smtClean="0"/>
              <a:t>Also</a:t>
            </a:r>
            <a:r>
              <a:rPr lang="en-US" dirty="0" smtClean="0"/>
              <a:t>: Keeping bystanders as ignorant as possible</a:t>
            </a:r>
          </a:p>
          <a:p>
            <a:pPr lvl="1"/>
            <a:r>
              <a:rPr lang="en-US" i="1" dirty="0" smtClean="0"/>
              <a:t>Making sure C, D, etc. don’t know what A and B did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: Will the network deliver data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b="1" dirty="0" smtClean="0"/>
              <a:t>Authentication</a:t>
            </a:r>
            <a:r>
              <a:rPr lang="en-US" dirty="0"/>
              <a:t>: Who is </a:t>
            </a:r>
            <a:r>
              <a:rPr lang="en-US" dirty="0" smtClean="0"/>
              <a:t>sending me data?</a:t>
            </a:r>
          </a:p>
          <a:p>
            <a:pPr lvl="5"/>
            <a:endParaRPr lang="en-US" dirty="0"/>
          </a:p>
          <a:p>
            <a:r>
              <a:rPr lang="en-US" b="1" dirty="0" smtClean="0"/>
              <a:t>Integrity</a:t>
            </a:r>
            <a:r>
              <a:rPr lang="en-US" dirty="0"/>
              <a:t>: Do messages arrive in original form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r>
              <a:rPr lang="en-US" b="1" dirty="0" smtClean="0"/>
              <a:t>Provenance</a:t>
            </a:r>
            <a:r>
              <a:rPr lang="en-US" dirty="0"/>
              <a:t>: Who is responsible for this data?</a:t>
            </a:r>
          </a:p>
          <a:p>
            <a:pPr lvl="1"/>
            <a:r>
              <a:rPr lang="en-US" i="1" dirty="0" smtClean="0"/>
              <a:t>Not </a:t>
            </a:r>
            <a:r>
              <a:rPr lang="en-US" i="1" dirty="0"/>
              <a:t>who sent the data, but who created </a:t>
            </a:r>
            <a:r>
              <a:rPr lang="en-US" i="1" dirty="0" smtClean="0"/>
              <a:t>it</a:t>
            </a:r>
          </a:p>
          <a:p>
            <a:pPr lvl="1"/>
            <a:r>
              <a:rPr lang="en-US" dirty="0" smtClean="0"/>
              <a:t>Important because communication may not be directly between actors, but through intermediaries</a:t>
            </a:r>
          </a:p>
          <a:p>
            <a:pPr lvl="1"/>
            <a:r>
              <a:rPr lang="en-US" dirty="0" smtClean="0"/>
              <a:t>(i.e., did these headlines really come from CNN?)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Bystanders Ignorant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can others read data I send?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Anonymity</a:t>
            </a:r>
            <a:r>
              <a:rPr lang="en-US" dirty="0" smtClean="0"/>
              <a:t>: can I avoid revealing my identity?</a:t>
            </a:r>
          </a:p>
          <a:p>
            <a:pPr lvl="3"/>
            <a:endParaRPr lang="en-US" dirty="0"/>
          </a:p>
          <a:p>
            <a:r>
              <a:rPr lang="en-US" b="1" dirty="0"/>
              <a:t>Freedom from traffic analysis</a:t>
            </a:r>
            <a:r>
              <a:rPr lang="en-US" dirty="0"/>
              <a:t>: can someone tell when I am sending and to </a:t>
            </a:r>
            <a:r>
              <a:rPr lang="en-US" dirty="0" smtClean="0"/>
              <a:t>whom?</a:t>
            </a:r>
          </a:p>
          <a:p>
            <a:endParaRPr lang="en-US" dirty="0"/>
          </a:p>
          <a:p>
            <a:r>
              <a:rPr lang="en-US" i="1" dirty="0" smtClean="0"/>
              <a:t>Today, will ignore latter two and focus on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9067800" cy="4835525"/>
          </a:xfrm>
        </p:spPr>
        <p:txBody>
          <a:bodyPr/>
          <a:lstStyle/>
          <a:p>
            <a:r>
              <a:rPr lang="en-US" dirty="0" smtClean="0"/>
              <a:t>This used to be in the fall, but now is in the spring</a:t>
            </a:r>
          </a:p>
          <a:p>
            <a:pPr lvl="4"/>
            <a:endParaRPr lang="en-US" b="1" dirty="0"/>
          </a:p>
          <a:p>
            <a:r>
              <a:rPr lang="en-US" dirty="0" smtClean="0"/>
              <a:t>I realize that for many of you, Berkeley is a place to survive, not a place to thrive</a:t>
            </a:r>
          </a:p>
          <a:p>
            <a:pPr lvl="4"/>
            <a:endParaRPr lang="en-US" dirty="0"/>
          </a:p>
          <a:p>
            <a:r>
              <a:rPr lang="en-US" dirty="0" smtClean="0"/>
              <a:t>But at least in CS, we are doing what we can, against incredible odds and limited budgets</a:t>
            </a:r>
          </a:p>
          <a:p>
            <a:pPr lvl="4"/>
            <a:endParaRPr lang="en-US" dirty="0"/>
          </a:p>
          <a:p>
            <a:r>
              <a:rPr lang="en-US" dirty="0" smtClean="0"/>
              <a:t>I hope you find some gratitude in your hearts to give</a:t>
            </a:r>
          </a:p>
          <a:p>
            <a:pPr lvl="2"/>
            <a:endParaRPr lang="en-US" dirty="0"/>
          </a:p>
          <a:p>
            <a:r>
              <a:rPr lang="en-US" dirty="0" smtClean="0"/>
              <a:t>I will match all gifts 10:1</a:t>
            </a:r>
          </a:p>
          <a:p>
            <a:pPr lvl="1"/>
            <a:r>
              <a:rPr lang="en-US" dirty="0" smtClean="0"/>
              <a:t>Just send me your receipt.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8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4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Key Crypto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u="sng" dirty="0" smtClean="0"/>
              <a:t>authenticate</a:t>
            </a:r>
            <a:r>
              <a:rPr lang="en-US" dirty="0" smtClean="0"/>
              <a:t> yourself: </a:t>
            </a:r>
            <a:r>
              <a:rPr lang="en-US" b="1" dirty="0" smtClean="0"/>
              <a:t>signature</a:t>
            </a:r>
          </a:p>
          <a:p>
            <a:pPr lvl="4"/>
            <a:endParaRPr lang="en-US" b="1" dirty="0" smtClean="0"/>
          </a:p>
          <a:p>
            <a:r>
              <a:rPr lang="en-US" dirty="0" smtClean="0"/>
              <a:t>Way to ensure </a:t>
            </a:r>
            <a:r>
              <a:rPr lang="en-US" u="sng" dirty="0" smtClean="0"/>
              <a:t>privacy</a:t>
            </a:r>
            <a:r>
              <a:rPr lang="en-US" dirty="0" smtClean="0"/>
              <a:t>: </a:t>
            </a:r>
            <a:r>
              <a:rPr lang="en-US" b="1" dirty="0" smtClean="0"/>
              <a:t>encryption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rcvr’s</a:t>
            </a:r>
            <a:r>
              <a:rPr lang="en-US" dirty="0" smtClean="0"/>
              <a:t> public key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integrity</a:t>
            </a:r>
            <a:r>
              <a:rPr lang="en-US" dirty="0" smtClean="0"/>
              <a:t>: </a:t>
            </a:r>
            <a:r>
              <a:rPr lang="en-US" b="1" dirty="0" smtClean="0"/>
              <a:t>hash function </a:t>
            </a:r>
            <a:r>
              <a:rPr lang="en-US" dirty="0" smtClean="0"/>
              <a:t>(or MAC)</a:t>
            </a:r>
          </a:p>
          <a:p>
            <a:pPr lvl="3"/>
            <a:endParaRPr lang="en-US" b="1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provenance</a:t>
            </a:r>
            <a:r>
              <a:rPr lang="en-US" dirty="0" smtClean="0"/>
              <a:t>: </a:t>
            </a:r>
            <a:r>
              <a:rPr lang="en-US" b="1" dirty="0" smtClean="0"/>
              <a:t>signature</a:t>
            </a:r>
          </a:p>
          <a:p>
            <a:endParaRPr lang="en-US" b="1" dirty="0"/>
          </a:p>
          <a:p>
            <a:r>
              <a:rPr lang="en-US" i="1" dirty="0" smtClean="0"/>
              <a:t>In short, crypto provides all but availability!</a:t>
            </a:r>
          </a:p>
          <a:p>
            <a:pPr lvl="3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Protecting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availability be harmed?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dirty="0" smtClean="0"/>
              <a:t>Persistent outages due to natural events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dirty="0" smtClean="0"/>
              <a:t>Attackers can prevent protocols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dirty="0" smtClean="0"/>
              <a:t>If attackers compromise routers, can prevent network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dirty="0" smtClean="0"/>
              <a:t>Overwhelming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Good design and careful operation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Requires new thinking</a:t>
            </a:r>
            <a:r>
              <a:rPr lang="is-IS" b="1" i="1" dirty="0" smtClean="0">
                <a:solidFill>
                  <a:srgbClr val="C00000"/>
                </a:solidFill>
              </a:rPr>
              <a:t>….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Denial of Service (DoS)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Attacker prevents legitimate users from using something (network, server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Motives?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Retaliation, extortion,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ommercial advantage, etc.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Often done via some form of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flooding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Overwhelming some resource</a:t>
            </a:r>
            <a:r>
              <a:rPr lang="is-IS" b="1" dirty="0" smtClean="0">
                <a:latin typeface="Arial" charset="0"/>
                <a:cs typeface="Arial" charset="0"/>
              </a:rPr>
              <a:t>….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Can be done at different semantic levels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Network: clog a link or router with a huge rate of packets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Transport: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connections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Application: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requests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759CE4-8200-D346-AD9F-AABFC6641BC4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Mechanism</a:t>
            </a:r>
            <a:endParaRPr lang="en-US" dirty="0">
              <a:latin typeface="Helvetica" charset="0"/>
            </a:endParaRP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Attacker </a:t>
            </a:r>
            <a:r>
              <a:rPr lang="en-US" dirty="0">
                <a:latin typeface="Arial" charset="0"/>
                <a:cs typeface="Arial" charset="0"/>
              </a:rPr>
              <a:t>sends traffic to victim as fast as possible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will often use (many)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spoofed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source addresses …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Using </a:t>
            </a:r>
            <a:r>
              <a:rPr lang="en-US" dirty="0">
                <a:latin typeface="Arial" charset="0"/>
                <a:cs typeface="Arial" charset="0"/>
              </a:rPr>
              <a:t>multiple hosts 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Arial" charset="0"/>
                <a:cs typeface="Arial" charset="0"/>
              </a:rPr>
              <a:t>zombies</a:t>
            </a:r>
            <a:r>
              <a:rPr lang="en-US" dirty="0" smtClean="0">
                <a:latin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yields a 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Distributed Denial-of-Service</a:t>
            </a:r>
            <a:r>
              <a:rPr lang="en-US" dirty="0">
                <a:latin typeface="Arial" charset="0"/>
                <a:cs typeface="Arial" charset="0"/>
              </a:rPr>
              <a:t> attack, aka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DDoS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Traffic </a:t>
            </a: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i="1" dirty="0">
                <a:latin typeface="Arial" charset="0"/>
                <a:cs typeface="Arial" charset="0"/>
              </a:rPr>
              <a:t>varied</a:t>
            </a:r>
            <a:r>
              <a:rPr lang="en-US" dirty="0">
                <a:latin typeface="Arial" charset="0"/>
                <a:cs typeface="Arial" charset="0"/>
              </a:rPr>
              <a:t> (sources, destinations, ports, length) so no simple filter matches it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attacker has enough </a:t>
            </a:r>
            <a:r>
              <a:rPr lang="en-US" dirty="0" smtClean="0">
                <a:latin typeface="Arial" charset="0"/>
                <a:cs typeface="Arial" charset="0"/>
              </a:rPr>
              <a:t>zombies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Arial" charset="0"/>
                <a:cs typeface="Arial" charset="0"/>
              </a:rPr>
              <a:t>often </a:t>
            </a:r>
            <a:r>
              <a:rPr lang="en-US" i="1" dirty="0" err="1">
                <a:latin typeface="Arial" charset="0"/>
                <a:cs typeface="Arial" charset="0"/>
              </a:rPr>
              <a:t>doesn</a:t>
            </a:r>
            <a:r>
              <a:rPr lang="ja-JP" altLang="en-US" i="1" dirty="0">
                <a:latin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cs typeface="Arial" charset="0"/>
              </a:rPr>
              <a:t>t need to spoof</a:t>
            </a:r>
            <a:r>
              <a:rPr lang="en-US" dirty="0">
                <a:latin typeface="Arial" charset="0"/>
                <a:cs typeface="Arial" charset="0"/>
              </a:rPr>
              <a:t> - victim </a:t>
            </a:r>
            <a:r>
              <a:rPr lang="en-US" dirty="0" smtClean="0">
                <a:latin typeface="Arial" charset="0"/>
                <a:cs typeface="Arial" charset="0"/>
              </a:rPr>
              <a:t>can’t </a:t>
            </a:r>
            <a:r>
              <a:rPr lang="en-US" dirty="0">
                <a:latin typeface="Arial" charset="0"/>
                <a:cs typeface="Arial" charset="0"/>
              </a:rPr>
              <a:t>shut them down anyway! :-(</a:t>
            </a:r>
          </a:p>
        </p:txBody>
      </p:sp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F70CE-039D-C641-B601-F8653A42DF12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asy to identify hosts that participate in attacks.  </a:t>
            </a:r>
          </a:p>
          <a:p>
            <a:pPr lvl="3"/>
            <a:endParaRPr lang="en-US" dirty="0"/>
          </a:p>
          <a:p>
            <a:r>
              <a:rPr lang="en-US" dirty="0" smtClean="0"/>
              <a:t>But they typically have well-meaning owners</a:t>
            </a:r>
          </a:p>
          <a:p>
            <a:pPr lvl="1"/>
            <a:r>
              <a:rPr lang="en-US" dirty="0" smtClean="0"/>
              <a:t>They’ve just been compromised</a:t>
            </a:r>
          </a:p>
          <a:p>
            <a:pPr lvl="3"/>
            <a:endParaRPr lang="en-US" dirty="0"/>
          </a:p>
          <a:p>
            <a:r>
              <a:rPr lang="en-US" dirty="0" smtClean="0"/>
              <a:t>Cannot just disconnect all compromised hosts!</a:t>
            </a:r>
          </a:p>
          <a:p>
            <a:pPr lvl="1"/>
            <a:r>
              <a:rPr lang="en-US" i="1" dirty="0" smtClean="0"/>
              <a:t>Customers would sue their provider!</a:t>
            </a:r>
          </a:p>
          <a:p>
            <a:pPr lvl="3"/>
            <a:endParaRPr lang="en-US" dirty="0"/>
          </a:p>
          <a:p>
            <a:r>
              <a:rPr lang="en-US" dirty="0" smtClean="0"/>
              <a:t>Need to allow them to function, while preventing them from bringing down the Internet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</a:t>
            </a:r>
            <a:r>
              <a:rPr lang="en-US" dirty="0" err="1" smtClean="0"/>
              <a:t>Dyn</a:t>
            </a:r>
            <a:r>
              <a:rPr lang="en-US" dirty="0" smtClean="0"/>
              <a:t>: 10/21/2016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Dyn</a:t>
            </a:r>
            <a:r>
              <a:rPr lang="en-US" dirty="0"/>
              <a:t> </a:t>
            </a:r>
            <a:r>
              <a:rPr lang="en-US" dirty="0" smtClean="0"/>
              <a:t>provides DNS service to many companies</a:t>
            </a:r>
          </a:p>
          <a:p>
            <a:pPr lvl="2"/>
            <a:endParaRPr lang="en-US" dirty="0"/>
          </a:p>
          <a:p>
            <a:r>
              <a:rPr lang="en-US" dirty="0" smtClean="0"/>
              <a:t>Attack took the form of DNS </a:t>
            </a:r>
            <a:r>
              <a:rPr lang="en-US" dirty="0"/>
              <a:t>lookup requests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tens of millions of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Internet-connected devices (printers</a:t>
            </a:r>
            <a:r>
              <a:rPr lang="en-US" dirty="0"/>
              <a:t>, </a:t>
            </a:r>
            <a:r>
              <a:rPr lang="en-US" dirty="0" smtClean="0"/>
              <a:t>cameras, baby monitors, etc.) infected with </a:t>
            </a:r>
            <a:r>
              <a:rPr lang="en-US" dirty="0" err="1" smtClean="0"/>
              <a:t>Mirai</a:t>
            </a:r>
            <a:r>
              <a:rPr lang="en-US" dirty="0" smtClean="0"/>
              <a:t> malware.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Estimated load: 1.2 </a:t>
            </a:r>
            <a:r>
              <a:rPr lang="en-US" dirty="0"/>
              <a:t>terabits per </a:t>
            </a:r>
            <a:r>
              <a:rPr lang="en-US" dirty="0" smtClean="0"/>
              <a:t>second</a:t>
            </a:r>
          </a:p>
          <a:p>
            <a:pPr lvl="2"/>
            <a:endParaRPr lang="en-US" dirty="0"/>
          </a:p>
          <a:p>
            <a:r>
              <a:rPr lang="en-US" dirty="0" smtClean="0"/>
              <a:t>Defense:</a:t>
            </a:r>
          </a:p>
          <a:p>
            <a:pPr lvl="1"/>
            <a:r>
              <a:rPr lang="en-US" dirty="0" err="1" smtClean="0"/>
              <a:t>Anycast</a:t>
            </a:r>
            <a:r>
              <a:rPr lang="en-US" dirty="0" smtClean="0"/>
              <a:t>, internal filtering, external scrubbing,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58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SDN review</a:t>
            </a:r>
          </a:p>
          <a:p>
            <a:endParaRPr lang="en-US" dirty="0"/>
          </a:p>
          <a:p>
            <a:r>
              <a:rPr lang="en-US" dirty="0" smtClean="0"/>
              <a:t>MPLS</a:t>
            </a:r>
          </a:p>
          <a:p>
            <a:endParaRPr lang="en-US" dirty="0"/>
          </a:p>
          <a:p>
            <a:r>
              <a:rPr lang="en-US" dirty="0" smtClean="0"/>
              <a:t>Multicast</a:t>
            </a:r>
          </a:p>
          <a:p>
            <a:endParaRPr lang="en-US" dirty="0"/>
          </a:p>
          <a:p>
            <a:r>
              <a:rPr lang="en-US" dirty="0" smtClean="0"/>
              <a:t>Security?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6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DDoS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we have no systematic defense</a:t>
            </a:r>
          </a:p>
          <a:p>
            <a:endParaRPr lang="en-US" dirty="0"/>
          </a:p>
          <a:p>
            <a:r>
              <a:rPr lang="en-US" dirty="0" smtClean="0"/>
              <a:t>Can do ad hoc scrubbing</a:t>
            </a:r>
          </a:p>
          <a:p>
            <a:pPr lvl="1"/>
            <a:r>
              <a:rPr lang="en-US" dirty="0" smtClean="0"/>
              <a:t>Try to identify attacking traffic and block it</a:t>
            </a:r>
          </a:p>
          <a:p>
            <a:pPr lvl="1"/>
            <a:r>
              <a:rPr lang="en-US" dirty="0" smtClean="0"/>
              <a:t>While allowing real traffic through</a:t>
            </a:r>
          </a:p>
          <a:p>
            <a:pPr lvl="1"/>
            <a:r>
              <a:rPr lang="en-US" dirty="0" smtClean="0"/>
              <a:t>But this is a losing game</a:t>
            </a:r>
            <a:r>
              <a:rPr lang="is-I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could we change the architecture to defend against DDoS?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Approaches to </a:t>
            </a:r>
            <a:r>
              <a:rPr lang="en-US" dirty="0" err="1" smtClean="0"/>
              <a:t>DDoS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neighbors.  3 minutes.</a:t>
            </a:r>
          </a:p>
          <a:p>
            <a:endParaRPr lang="en-US" dirty="0"/>
          </a:p>
          <a:p>
            <a:r>
              <a:rPr lang="en-US" dirty="0" smtClean="0"/>
              <a:t>If you could redesign architecture, how would you design it so that DDoS attacks could be:</a:t>
            </a:r>
          </a:p>
          <a:p>
            <a:pPr lvl="1"/>
            <a:r>
              <a:rPr lang="en-US" dirty="0"/>
              <a:t>Mitigated </a:t>
            </a:r>
            <a:endParaRPr lang="en-US" dirty="0" smtClean="0"/>
          </a:p>
          <a:p>
            <a:pPr lvl="1"/>
            <a:r>
              <a:rPr lang="en-US" dirty="0" smtClean="0"/>
              <a:t>Prevented</a:t>
            </a:r>
          </a:p>
          <a:p>
            <a:pPr lvl="1"/>
            <a:r>
              <a:rPr lang="en-US" dirty="0" smtClean="0"/>
              <a:t>Blocked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if you don’t have to change the architecture, even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1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Fight-Fire-With-Fire (mitigation)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ictim has N customers whose traffic is overwhelmed by M attackers, even though M&lt;&lt;N</a:t>
            </a:r>
          </a:p>
          <a:p>
            <a:pPr lvl="2"/>
            <a:r>
              <a:rPr lang="en-US" dirty="0" smtClean="0"/>
              <a:t>Bringing down the victim’s server</a:t>
            </a:r>
          </a:p>
          <a:p>
            <a:pPr lvl="1"/>
            <a:r>
              <a:rPr lang="en-US" dirty="0" smtClean="0"/>
              <a:t>Because customers send intermittently, attackers are sending at full line rate</a:t>
            </a:r>
          </a:p>
          <a:p>
            <a:r>
              <a:rPr lang="en-US" dirty="0" smtClean="0"/>
              <a:t>“Crazy” Defense</a:t>
            </a:r>
          </a:p>
          <a:p>
            <a:pPr lvl="1"/>
            <a:r>
              <a:rPr lang="en-US" b="1" dirty="0" smtClean="0"/>
              <a:t>Don’t slow attackers down, just speed up customers</a:t>
            </a:r>
          </a:p>
          <a:p>
            <a:pPr lvl="1"/>
            <a:r>
              <a:rPr lang="en-US" dirty="0" smtClean="0"/>
              <a:t>Ask customers to send more rapidly, and then randomly filter traffic at server to serve only a small fraction</a:t>
            </a:r>
          </a:p>
          <a:p>
            <a:pPr lvl="1"/>
            <a:r>
              <a:rPr lang="en-US" dirty="0" smtClean="0"/>
              <a:t>Customers get their share of the service N/(N+M)</a:t>
            </a:r>
          </a:p>
          <a:p>
            <a:pPr lvl="1"/>
            <a:r>
              <a:rPr lang="en-US" dirty="0" smtClean="0"/>
              <a:t>Can’t do better than that without distinguishing attackers from customers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(prevention)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is “default-on”: Anyone can send to anyone without asking for permission</a:t>
            </a:r>
          </a:p>
          <a:p>
            <a:pPr lvl="2"/>
            <a:endParaRPr lang="en-US" dirty="0"/>
          </a:p>
          <a:p>
            <a:r>
              <a:rPr lang="en-US" dirty="0" smtClean="0"/>
              <a:t>One way to deal with DDoS is to force people to ask for permission to send (get “capabilities”)</a:t>
            </a:r>
          </a:p>
          <a:p>
            <a:pPr lvl="2"/>
            <a:endParaRPr lang="en-US" dirty="0"/>
          </a:p>
          <a:p>
            <a:r>
              <a:rPr lang="en-US" dirty="0" smtClean="0"/>
              <a:t>When attackers start up, can refuse to renew their permission to send</a:t>
            </a:r>
          </a:p>
          <a:p>
            <a:pPr lvl="2"/>
            <a:endParaRPr lang="en-US" dirty="0"/>
          </a:p>
          <a:p>
            <a:r>
              <a:rPr lang="en-US" dirty="0" smtClean="0"/>
              <a:t>Complicated design, huge change to architecture</a:t>
            </a:r>
          </a:p>
          <a:p>
            <a:pPr lvl="1"/>
            <a:r>
              <a:rPr lang="en-US" dirty="0" smtClean="0"/>
              <a:t>Yuck.  Cure worse than disease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7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Shut-Up Packets (blocking)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logic in NIC to handle shut-up requests</a:t>
            </a:r>
          </a:p>
          <a:p>
            <a:pPr lvl="1"/>
            <a:r>
              <a:rPr lang="en-US" smtClean="0"/>
              <a:t>NIC out of reach of OS, can’t be easily compromised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If host A sends a shut-up packet to host B, then host B’s NIC prevents B from sending packets to host A’s address (for some period of time)</a:t>
            </a:r>
          </a:p>
          <a:p>
            <a:pPr lvl="4"/>
            <a:endParaRPr lang="en-US" dirty="0"/>
          </a:p>
          <a:p>
            <a:r>
              <a:rPr lang="en-US" dirty="0" smtClean="0"/>
              <a:t>Easy to support in NIC.   Subtle points in design.</a:t>
            </a:r>
          </a:p>
          <a:p>
            <a:pPr lvl="4"/>
            <a:endParaRPr lang="en-US" dirty="0"/>
          </a:p>
          <a:p>
            <a:r>
              <a:rPr lang="en-US" dirty="0" smtClean="0"/>
              <a:t>Doesn’t shut down hosts.  Merely allows destinations to say “don’t send traffic to me”</a:t>
            </a:r>
          </a:p>
          <a:p>
            <a:pPr lvl="4"/>
            <a:endParaRPr lang="en-US" dirty="0"/>
          </a:p>
          <a:p>
            <a:r>
              <a:rPr lang="en-US" dirty="0" smtClean="0"/>
              <a:t>Best approach so far for DDoS in my opinion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4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Have a good holiday!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Separation of Concerns</a:t>
            </a:r>
          </a:p>
          <a:p>
            <a:endParaRPr lang="en-US" dirty="0"/>
          </a:p>
          <a:p>
            <a:r>
              <a:rPr lang="en-US" dirty="0" smtClean="0"/>
              <a:t>Initial Product</a:t>
            </a:r>
          </a:p>
          <a:p>
            <a:endParaRPr lang="en-US" dirty="0"/>
          </a:p>
          <a:p>
            <a:r>
              <a:rPr lang="en-US" dirty="0" smtClean="0"/>
              <a:t>Insertion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4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83514</TotalTime>
  <Words>3744</Words>
  <Application>Microsoft Macintosh PowerPoint</Application>
  <PresentationFormat>On-screen Show (4:3)</PresentationFormat>
  <Paragraphs>848</Paragraphs>
  <Slides>87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 (Headings)</vt:lpstr>
      <vt:lpstr>Calibri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Network</vt:lpstr>
      <vt:lpstr>Clip</vt:lpstr>
      <vt:lpstr>CS 168  MPLS, Multicast, and More</vt:lpstr>
      <vt:lpstr>PowerPoint Presentation</vt:lpstr>
      <vt:lpstr>Office Hours Today</vt:lpstr>
      <vt:lpstr>Thoughts on Thanksgiving</vt:lpstr>
      <vt:lpstr>Gratitude and Humility</vt:lpstr>
      <vt:lpstr>My Gratitude to Berkeley….</vt:lpstr>
      <vt:lpstr>The Big Give</vt:lpstr>
      <vt:lpstr>Topics for Today</vt:lpstr>
      <vt:lpstr>SDN Review</vt:lpstr>
      <vt:lpstr>SDN: Layers for the Control Plane</vt:lpstr>
      <vt:lpstr>Clean Separation of Concerns</vt:lpstr>
      <vt:lpstr>Clean Separation of Concerns (cntd)</vt:lpstr>
      <vt:lpstr>Initial Product: Network Virtualization</vt:lpstr>
      <vt:lpstr>SDN Insertion Strategy</vt:lpstr>
      <vt:lpstr>Physical View of Virtualized Network</vt:lpstr>
      <vt:lpstr>Logical View of Virtualized Network</vt:lpstr>
      <vt:lpstr>Vswitches are Sufficient</vt:lpstr>
      <vt:lpstr>Any Questions?</vt:lpstr>
      <vt:lpstr>Traffic Engineering</vt:lpstr>
      <vt:lpstr>Traffic Engineering (TE)</vt:lpstr>
      <vt:lpstr>Multiprotocol Label Switching (MPLS)</vt:lpstr>
      <vt:lpstr>MPLS Header</vt:lpstr>
      <vt:lpstr>Using MPLS</vt:lpstr>
      <vt:lpstr>How MPLS Works</vt:lpstr>
      <vt:lpstr>Theoretical Model of Carrier Network</vt:lpstr>
      <vt:lpstr>Actual View of Most Carrier Networks</vt:lpstr>
      <vt:lpstr>Another Case of Edge/Core Split </vt:lpstr>
      <vt:lpstr>MPLS is widely used</vt:lpstr>
      <vt:lpstr>MPLS and TE</vt:lpstr>
      <vt:lpstr>Any Questions?</vt:lpstr>
      <vt:lpstr>Multicast</vt:lpstr>
      <vt:lpstr>Motivating Example: Internet Radio</vt:lpstr>
      <vt:lpstr>Unicast approach does not scale…</vt:lpstr>
      <vt:lpstr>Instead build data replication trees</vt:lpstr>
      <vt:lpstr>Multicast Service Model</vt:lpstr>
      <vt:lpstr>Any Questions?</vt:lpstr>
      <vt:lpstr>Multicast and Layering</vt:lpstr>
      <vt:lpstr>Multicast Implementation Issues</vt:lpstr>
      <vt:lpstr>Link Layer Multicast</vt:lpstr>
      <vt:lpstr>Network Layer (IP) Multicast</vt:lpstr>
      <vt:lpstr>How Would YOU Design this?</vt:lpstr>
      <vt:lpstr>IP Multicast Routing</vt:lpstr>
      <vt:lpstr>Distance Vector Multicast Routing Protocol</vt:lpstr>
      <vt:lpstr>General Strategy</vt:lpstr>
      <vt:lpstr>General Tactics</vt:lpstr>
      <vt:lpstr>Any Questions?</vt:lpstr>
      <vt:lpstr>Reverse Path Flooding (RPF)</vt:lpstr>
      <vt:lpstr>RPF is not enough!</vt:lpstr>
      <vt:lpstr>Sending Joins</vt:lpstr>
      <vt:lpstr>Pruning Details</vt:lpstr>
      <vt:lpstr>DVMRP Review</vt:lpstr>
      <vt:lpstr>Distance Vector Multicast Scaling</vt:lpstr>
      <vt:lpstr>Core-Based Trees (CBT)</vt:lpstr>
      <vt:lpstr>Establishing Shared Tree</vt:lpstr>
      <vt:lpstr>Use Shared Tree for Delivery</vt:lpstr>
      <vt:lpstr>Sending Packets</vt:lpstr>
      <vt:lpstr>Core-Based Tree Approach</vt:lpstr>
      <vt:lpstr>Special-Case: Single-Source Mcast</vt:lpstr>
      <vt:lpstr>Barriers to Multicast</vt:lpstr>
      <vt:lpstr>Review of Multicast</vt:lpstr>
      <vt:lpstr>What Makes Interdomain Mcast Hard?</vt:lpstr>
      <vt:lpstr>Multicast vs Caching</vt:lpstr>
      <vt:lpstr>Any Questions?</vt:lpstr>
      <vt:lpstr>Network Security</vt:lpstr>
      <vt:lpstr>My definition of “network security”</vt:lpstr>
      <vt:lpstr>A few non-network security issues </vt:lpstr>
      <vt:lpstr>Two Kinds of Network Security Goals</vt:lpstr>
      <vt:lpstr>Core Security Requirements</vt:lpstr>
      <vt:lpstr>Keeping Bystanders Ignorant</vt:lpstr>
      <vt:lpstr>List of Goals</vt:lpstr>
      <vt:lpstr>Any Questions?</vt:lpstr>
      <vt:lpstr>Public Key Crypto Provides</vt:lpstr>
      <vt:lpstr>Protecting Availability</vt:lpstr>
      <vt:lpstr>How can availability be harmed?</vt:lpstr>
      <vt:lpstr>How Can We Avoid These?</vt:lpstr>
      <vt:lpstr>Denial of Service (DoS)</vt:lpstr>
      <vt:lpstr>Mechanism</vt:lpstr>
      <vt:lpstr>Unfortunate Fact</vt:lpstr>
      <vt:lpstr>Attack on Dyn: 10/21/2016</vt:lpstr>
      <vt:lpstr>Any Questions?</vt:lpstr>
      <vt:lpstr>Defending Against DDoS</vt:lpstr>
      <vt:lpstr>Architectural Approaches to DDoS?</vt:lpstr>
      <vt:lpstr>Fight-Fire-With-Fire (mitigation)</vt:lpstr>
      <vt:lpstr>Capabilities (prevention)</vt:lpstr>
      <vt:lpstr>Shut-Up Packets (blocking)</vt:lpstr>
      <vt:lpstr>Questions?</vt:lpstr>
      <vt:lpstr>We are done….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1062</cp:revision>
  <cp:lastPrinted>2016-11-09T19:00:07Z</cp:lastPrinted>
  <dcterms:created xsi:type="dcterms:W3CDTF">2015-08-26T13:04:16Z</dcterms:created>
  <dcterms:modified xsi:type="dcterms:W3CDTF">2017-11-28T14:53:49Z</dcterms:modified>
</cp:coreProperties>
</file>