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4"/>
  </p:notesMasterIdLst>
  <p:handoutMasterIdLst>
    <p:handoutMasterId r:id="rId75"/>
  </p:handoutMasterIdLst>
  <p:sldIdLst>
    <p:sldId id="1106" r:id="rId2"/>
    <p:sldId id="2004" r:id="rId3"/>
    <p:sldId id="2400" r:id="rId4"/>
    <p:sldId id="2513" r:id="rId5"/>
    <p:sldId id="2514" r:id="rId6"/>
    <p:sldId id="2543" r:id="rId7"/>
    <p:sldId id="2544" r:id="rId8"/>
    <p:sldId id="2545" r:id="rId9"/>
    <p:sldId id="2546" r:id="rId10"/>
    <p:sldId id="2515" r:id="rId11"/>
    <p:sldId id="2516" r:id="rId12"/>
    <p:sldId id="2517" r:id="rId13"/>
    <p:sldId id="2518" r:id="rId14"/>
    <p:sldId id="2519" r:id="rId15"/>
    <p:sldId id="2520" r:id="rId16"/>
    <p:sldId id="2521" r:id="rId17"/>
    <p:sldId id="2523" r:id="rId18"/>
    <p:sldId id="2522" r:id="rId19"/>
    <p:sldId id="2524" r:id="rId20"/>
    <p:sldId id="2525" r:id="rId21"/>
    <p:sldId id="2526" r:id="rId22"/>
    <p:sldId id="2527" r:id="rId23"/>
    <p:sldId id="2528" r:id="rId24"/>
    <p:sldId id="2529" r:id="rId25"/>
    <p:sldId id="2530" r:id="rId26"/>
    <p:sldId id="2531" r:id="rId27"/>
    <p:sldId id="2532" r:id="rId28"/>
    <p:sldId id="2533" r:id="rId29"/>
    <p:sldId id="2534" r:id="rId30"/>
    <p:sldId id="2535" r:id="rId31"/>
    <p:sldId id="2536" r:id="rId32"/>
    <p:sldId id="2537" r:id="rId33"/>
    <p:sldId id="2401" r:id="rId34"/>
    <p:sldId id="2402" r:id="rId35"/>
    <p:sldId id="2403" r:id="rId36"/>
    <p:sldId id="2404" r:id="rId37"/>
    <p:sldId id="2405" r:id="rId38"/>
    <p:sldId id="2406" r:id="rId39"/>
    <p:sldId id="2407" r:id="rId40"/>
    <p:sldId id="2408" r:id="rId41"/>
    <p:sldId id="2409" r:id="rId42"/>
    <p:sldId id="2410" r:id="rId43"/>
    <p:sldId id="2411" r:id="rId44"/>
    <p:sldId id="2412" r:id="rId45"/>
    <p:sldId id="2413" r:id="rId46"/>
    <p:sldId id="2414" r:id="rId47"/>
    <p:sldId id="2538" r:id="rId48"/>
    <p:sldId id="2415" r:id="rId49"/>
    <p:sldId id="2416" r:id="rId50"/>
    <p:sldId id="2418" r:id="rId51"/>
    <p:sldId id="2420" r:id="rId52"/>
    <p:sldId id="2421" r:id="rId53"/>
    <p:sldId id="2422" r:id="rId54"/>
    <p:sldId id="2423" r:id="rId55"/>
    <p:sldId id="2424" r:id="rId56"/>
    <p:sldId id="2425" r:id="rId57"/>
    <p:sldId id="2426" r:id="rId58"/>
    <p:sldId id="2427" r:id="rId59"/>
    <p:sldId id="2547" r:id="rId60"/>
    <p:sldId id="2539" r:id="rId61"/>
    <p:sldId id="2428" r:id="rId62"/>
    <p:sldId id="2540" r:id="rId63"/>
    <p:sldId id="2541" r:id="rId64"/>
    <p:sldId id="2429" r:id="rId65"/>
    <p:sldId id="2430" r:id="rId66"/>
    <p:sldId id="2431" r:id="rId67"/>
    <p:sldId id="2432" r:id="rId68"/>
    <p:sldId id="2433" r:id="rId69"/>
    <p:sldId id="2434" r:id="rId70"/>
    <p:sldId id="2435" r:id="rId71"/>
    <p:sldId id="2436" r:id="rId72"/>
    <p:sldId id="2486" r:id="rId7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3300"/>
    <a:srgbClr val="800080"/>
    <a:srgbClr val="66CCFF"/>
    <a:srgbClr val="FF9857"/>
    <a:srgbClr val="FFCC99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486"/>
    <p:restoredTop sz="77047"/>
  </p:normalViewPr>
  <p:slideViewPr>
    <p:cSldViewPr>
      <p:cViewPr>
        <p:scale>
          <a:sx n="76" d="100"/>
          <a:sy n="76" d="100"/>
        </p:scale>
        <p:origin x="744" y="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handoutMaster" Target="handoutMasters/handoutMaster1.xml"/><Relationship Id="rId76" Type="http://schemas.openxmlformats.org/officeDocument/2006/relationships/commentAuthors" Target="commentAuthors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01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5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Many paths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41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Buy a new middlebox, you need to learn what it does exactly. Routers</a:t>
            </a:r>
            <a:r>
              <a:rPr lang="en-US" baseline="0" dirty="0" smtClean="0"/>
              <a:t> can be hard to configure and have different CLI, but the basic functionality is the same! State: routers have a flow table that is updated through control plane, middleboxes keep state based on what it sees in the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– can potentially be updated with every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FB93A-420B-3946-9C29-32ECBACCCCA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49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work on middleboxes worked on how to avoid them, or even called them abominations, but the message</a:t>
            </a:r>
            <a:r>
              <a:rPr lang="en-US" baseline="0" dirty="0" smtClean="0"/>
              <a:t> from industry is strong: this is how we’re doing it, and they are here to stay!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FB93A-420B-3946-9C29-32ECBACCCCA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61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FB93A-420B-3946-9C29-32ECBACCCCA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02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103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74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948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modes: (</a:t>
            </a:r>
            <a:r>
              <a:rPr lang="en-US" dirty="0" err="1" smtClean="0"/>
              <a:t>i</a:t>
            </a:r>
            <a:r>
              <a:rPr lang="en-US" dirty="0" smtClean="0"/>
              <a:t>) configuration and (ii)</a:t>
            </a:r>
            <a:r>
              <a:rPr lang="en-US" baseline="0" dirty="0" smtClean="0"/>
              <a:t> populating</a:t>
            </a:r>
          </a:p>
          <a:p>
            <a:r>
              <a:rPr lang="en-US" baseline="0" dirty="0" smtClean="0"/>
              <a:t>Compiler configures the parser, lays out the tables (cognizant of switch resources and capabilities), and translates the rules to map to the hardware tables</a:t>
            </a:r>
          </a:p>
          <a:p>
            <a:r>
              <a:rPr lang="en-US" baseline="0" dirty="0" smtClean="0"/>
              <a:t>The compiler could run directly on the switch (or at least some backend portion of the compiler would do so)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4A564-B5A9-1B48-9539-F4CC86F953AC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43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316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399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0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4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3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78F592-1C88-0C48-B771-7D87E74897D5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9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DCE072-6F3B-684F-81E4-688E0D3A90C0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095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8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4.tiff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Current </a:t>
            </a:r>
            <a:r>
              <a:rPr lang="en-US" altLang="en-US" dirty="0" smtClean="0"/>
              <a:t>Trends and </a:t>
            </a:r>
            <a:r>
              <a:rPr lang="en-US" altLang="en-US" dirty="0"/>
              <a:t>Future </a:t>
            </a:r>
            <a:r>
              <a:rPr lang="en-US" altLang="en-US" dirty="0" smtClean="0"/>
              <a:t>Visions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2017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Network Security</a:t>
            </a:r>
            <a:endParaRPr lang="en-US" dirty="0">
              <a:latin typeface="Helvetica" charset="0"/>
            </a:endParaRPr>
          </a:p>
        </p:txBody>
      </p:sp>
      <p:sp>
        <p:nvSpPr>
          <p:cNvPr id="11264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arrowly defined….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264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5FA151-39F1-8443-BF69-79C7D4D2EA7A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07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definition of “network security”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/>
              <a:t>“network security” ≠ </a:t>
            </a:r>
            <a:r>
              <a:rPr lang="en-US" dirty="0" smtClean="0"/>
              <a:t>“security </a:t>
            </a:r>
            <a:r>
              <a:rPr lang="en-US" dirty="0"/>
              <a:t>in a connected </a:t>
            </a:r>
            <a:r>
              <a:rPr lang="en-US" dirty="0" smtClean="0"/>
              <a:t>world”</a:t>
            </a:r>
          </a:p>
          <a:p>
            <a:pPr lvl="1"/>
            <a:r>
              <a:rPr lang="en-US" dirty="0" smtClean="0"/>
              <a:t>For the latter, take CS 161 (</a:t>
            </a:r>
            <a:r>
              <a:rPr lang="en-US" i="1" dirty="0" smtClean="0"/>
              <a:t>spectacular course!</a:t>
            </a:r>
            <a:r>
              <a:rPr lang="en-US" dirty="0" smtClean="0"/>
              <a:t>)</a:t>
            </a:r>
          </a:p>
          <a:p>
            <a:pPr lvl="5"/>
            <a:endParaRPr lang="en-US" dirty="0"/>
          </a:p>
          <a:p>
            <a:r>
              <a:rPr lang="en-US" dirty="0" smtClean="0"/>
              <a:t>If network magically transfers data between known parties, there is no “network security” problem</a:t>
            </a:r>
          </a:p>
          <a:p>
            <a:pPr lvl="4"/>
            <a:endParaRPr lang="en-US" dirty="0"/>
          </a:p>
          <a:p>
            <a:r>
              <a:rPr lang="en-US" dirty="0" smtClean="0"/>
              <a:t>There </a:t>
            </a:r>
            <a:r>
              <a:rPr lang="en-US" dirty="0" smtClean="0"/>
              <a:t>are </a:t>
            </a:r>
            <a:r>
              <a:rPr lang="en-US" i="1" dirty="0" smtClean="0"/>
              <a:t>many</a:t>
            </a:r>
            <a:r>
              <a:rPr lang="en-US" dirty="0" smtClean="0"/>
              <a:t> other security problems</a:t>
            </a:r>
          </a:p>
          <a:p>
            <a:pPr lvl="1"/>
            <a:r>
              <a:rPr lang="en-US" dirty="0" smtClean="0"/>
              <a:t>Distributed system (if A lies to B, does system crash?)</a:t>
            </a:r>
          </a:p>
          <a:p>
            <a:pPr lvl="1"/>
            <a:r>
              <a:rPr lang="en-US" dirty="0" smtClean="0"/>
              <a:t>Operating system (Can A’s system be compromised?)</a:t>
            </a:r>
          </a:p>
          <a:p>
            <a:pPr lvl="1"/>
            <a:r>
              <a:rPr lang="en-US" dirty="0" smtClean="0"/>
              <a:t>…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Network might be involved in solving these problems, but not in causing them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2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A few non-network security issues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 “drive-by” exploits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Server vulnerabilities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Spam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Phishing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Account theft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0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Kinds of Network Security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Core concern</a:t>
            </a:r>
            <a:r>
              <a:rPr lang="en-US" dirty="0" smtClean="0"/>
              <a:t>: accomplishing communication</a:t>
            </a:r>
          </a:p>
          <a:p>
            <a:pPr lvl="1"/>
            <a:r>
              <a:rPr lang="en-US" i="1" dirty="0" smtClean="0"/>
              <a:t>Getting the data from A to B intact</a:t>
            </a:r>
          </a:p>
          <a:p>
            <a:pPr lvl="1"/>
            <a:r>
              <a:rPr lang="en-US" i="1" dirty="0" smtClean="0"/>
              <a:t>Knowing it was </a:t>
            </a:r>
            <a:r>
              <a:rPr lang="en-US" i="1" dirty="0" smtClean="0"/>
              <a:t>“from” </a:t>
            </a:r>
            <a:r>
              <a:rPr lang="en-US" i="1" dirty="0" smtClean="0"/>
              <a:t>intended party, to intended party</a:t>
            </a:r>
          </a:p>
          <a:p>
            <a:endParaRPr lang="en-US" dirty="0"/>
          </a:p>
          <a:p>
            <a:r>
              <a:rPr lang="en-US" b="1" dirty="0" smtClean="0"/>
              <a:t>Also</a:t>
            </a:r>
            <a:r>
              <a:rPr lang="en-US" dirty="0" smtClean="0"/>
              <a:t>: Keeping bystanders as ignorant as possible</a:t>
            </a:r>
          </a:p>
          <a:p>
            <a:pPr lvl="1"/>
            <a:r>
              <a:rPr lang="en-US" i="1" dirty="0" smtClean="0"/>
              <a:t>Making sure C, D, etc. don’t know what A and B did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Security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Availability</a:t>
            </a:r>
            <a:r>
              <a:rPr lang="en-US" dirty="0"/>
              <a:t>: Will the network deliver data</a:t>
            </a:r>
            <a:r>
              <a:rPr lang="en-US" dirty="0" smtClean="0"/>
              <a:t>?</a:t>
            </a:r>
          </a:p>
          <a:p>
            <a:pPr lvl="5"/>
            <a:endParaRPr lang="en-US" dirty="0"/>
          </a:p>
          <a:p>
            <a:r>
              <a:rPr lang="en-US" b="1" dirty="0" smtClean="0"/>
              <a:t>Authentication</a:t>
            </a:r>
            <a:r>
              <a:rPr lang="en-US" dirty="0"/>
              <a:t>: Who is </a:t>
            </a:r>
            <a:r>
              <a:rPr lang="en-US" dirty="0" smtClean="0"/>
              <a:t>sending me data?</a:t>
            </a:r>
          </a:p>
          <a:p>
            <a:pPr lvl="5"/>
            <a:endParaRPr lang="en-US" dirty="0"/>
          </a:p>
          <a:p>
            <a:r>
              <a:rPr lang="en-US" b="1" dirty="0" smtClean="0"/>
              <a:t>Integrity</a:t>
            </a:r>
            <a:r>
              <a:rPr lang="en-US" dirty="0"/>
              <a:t>: Do messages arrive in original form</a:t>
            </a:r>
            <a:r>
              <a:rPr lang="en-US" dirty="0" smtClean="0"/>
              <a:t>?</a:t>
            </a:r>
          </a:p>
          <a:p>
            <a:pPr lvl="6"/>
            <a:endParaRPr lang="en-US" dirty="0"/>
          </a:p>
          <a:p>
            <a:r>
              <a:rPr lang="en-US" b="1" dirty="0" smtClean="0"/>
              <a:t>Provenance</a:t>
            </a:r>
            <a:r>
              <a:rPr lang="en-US" dirty="0"/>
              <a:t>: Who is responsible for this data?</a:t>
            </a:r>
          </a:p>
          <a:p>
            <a:pPr lvl="1"/>
            <a:r>
              <a:rPr lang="en-US" i="1" dirty="0" smtClean="0"/>
              <a:t>Not </a:t>
            </a:r>
            <a:r>
              <a:rPr lang="en-US" i="1" dirty="0"/>
              <a:t>who sent the data, but who created </a:t>
            </a:r>
            <a:r>
              <a:rPr lang="en-US" i="1" dirty="0" smtClean="0"/>
              <a:t>it</a:t>
            </a:r>
          </a:p>
          <a:p>
            <a:pPr lvl="1"/>
            <a:r>
              <a:rPr lang="en-US" dirty="0" smtClean="0"/>
              <a:t>Important because communication may not be directly between actors, but through intermediaries</a:t>
            </a:r>
          </a:p>
          <a:p>
            <a:pPr lvl="1"/>
            <a:r>
              <a:rPr lang="en-US" dirty="0" smtClean="0"/>
              <a:t>(i.e., did these headlines really come from CNN?)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1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Bystanders Ignorant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Privacy</a:t>
            </a:r>
            <a:r>
              <a:rPr lang="en-US" dirty="0" smtClean="0"/>
              <a:t>: can others read data I send?</a:t>
            </a:r>
          </a:p>
          <a:p>
            <a:pPr lvl="4"/>
            <a:endParaRPr lang="en-US" dirty="0" smtClean="0"/>
          </a:p>
          <a:p>
            <a:r>
              <a:rPr lang="en-US" b="1" dirty="0" smtClean="0"/>
              <a:t>Anonymity</a:t>
            </a:r>
            <a:r>
              <a:rPr lang="en-US" dirty="0" smtClean="0"/>
              <a:t>: can I avoid revealing my identity?</a:t>
            </a:r>
          </a:p>
          <a:p>
            <a:pPr lvl="3"/>
            <a:endParaRPr lang="en-US" dirty="0"/>
          </a:p>
          <a:p>
            <a:r>
              <a:rPr lang="en-US" b="1" dirty="0"/>
              <a:t>Freedom from traffic analysis</a:t>
            </a:r>
            <a:r>
              <a:rPr lang="en-US" dirty="0"/>
              <a:t>: can someone tell when I am sending and to </a:t>
            </a:r>
            <a:r>
              <a:rPr lang="en-US" dirty="0" smtClean="0"/>
              <a:t>whom?</a:t>
            </a:r>
          </a:p>
          <a:p>
            <a:endParaRPr lang="en-US" dirty="0"/>
          </a:p>
          <a:p>
            <a:r>
              <a:rPr lang="en-US" i="1" dirty="0" smtClean="0"/>
              <a:t>Today, will ignore latter two and focus on privacy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5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Authentication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Integrity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Provenance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smtClean="0"/>
              <a:t>Key Crypto Provides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 to </a:t>
            </a:r>
            <a:r>
              <a:rPr lang="en-US" u="sng" dirty="0" smtClean="0"/>
              <a:t>authenticate</a:t>
            </a:r>
            <a:r>
              <a:rPr lang="en-US" dirty="0" smtClean="0"/>
              <a:t> yourself: </a:t>
            </a:r>
            <a:r>
              <a:rPr lang="en-US" b="1" dirty="0" smtClean="0"/>
              <a:t>signature</a:t>
            </a:r>
          </a:p>
          <a:p>
            <a:pPr lvl="4"/>
            <a:endParaRPr lang="en-US" b="1" dirty="0" smtClean="0"/>
          </a:p>
          <a:p>
            <a:r>
              <a:rPr lang="en-US" dirty="0" smtClean="0"/>
              <a:t>Way to ensure </a:t>
            </a:r>
            <a:r>
              <a:rPr lang="en-US" u="sng" dirty="0" smtClean="0"/>
              <a:t>privacy</a:t>
            </a:r>
            <a:r>
              <a:rPr lang="en-US" dirty="0" smtClean="0"/>
              <a:t>: </a:t>
            </a:r>
            <a:r>
              <a:rPr lang="en-US" b="1" dirty="0" smtClean="0"/>
              <a:t>encryption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rcvr’s</a:t>
            </a:r>
            <a:r>
              <a:rPr lang="en-US" dirty="0" smtClean="0"/>
              <a:t> public key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Way to verify </a:t>
            </a:r>
            <a:r>
              <a:rPr lang="en-US" u="sng" dirty="0" smtClean="0"/>
              <a:t>integrity</a:t>
            </a:r>
            <a:r>
              <a:rPr lang="en-US" dirty="0" smtClean="0"/>
              <a:t>: </a:t>
            </a:r>
            <a:r>
              <a:rPr lang="en-US" b="1" dirty="0" smtClean="0"/>
              <a:t>hash function </a:t>
            </a:r>
            <a:r>
              <a:rPr lang="en-US" dirty="0" smtClean="0"/>
              <a:t>(or MAC)</a:t>
            </a:r>
          </a:p>
          <a:p>
            <a:pPr lvl="3"/>
            <a:endParaRPr lang="en-US" b="1" dirty="0" smtClean="0"/>
          </a:p>
          <a:p>
            <a:r>
              <a:rPr lang="en-US" dirty="0" smtClean="0"/>
              <a:t>Way to verify </a:t>
            </a:r>
            <a:r>
              <a:rPr lang="en-US" u="sng" dirty="0" smtClean="0"/>
              <a:t>provenance</a:t>
            </a:r>
            <a:r>
              <a:rPr lang="en-US" dirty="0" smtClean="0"/>
              <a:t>: </a:t>
            </a:r>
            <a:r>
              <a:rPr lang="en-US" b="1" dirty="0" smtClean="0"/>
              <a:t>signature</a:t>
            </a:r>
          </a:p>
          <a:p>
            <a:endParaRPr lang="en-US" b="1" dirty="0"/>
          </a:p>
          <a:p>
            <a:r>
              <a:rPr lang="en-US" i="1" dirty="0" smtClean="0"/>
              <a:t>In short, crypto provides all but availability!</a:t>
            </a:r>
          </a:p>
          <a:p>
            <a:pPr lvl="3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3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Protecting Availability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4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5FA151-39F1-8443-BF69-79C7D4D2EA7A}" type="slidenum">
              <a:rPr lang="en-US" sz="1400" b="0">
                <a:latin typeface="Times New Roman" charset="0"/>
              </a:rPr>
              <a:pPr eaLnBrk="1" hangingPunct="1"/>
              <a:t>19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14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04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availability be harmed?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in basic protocols</a:t>
            </a:r>
          </a:p>
          <a:p>
            <a:pPr lvl="1"/>
            <a:r>
              <a:rPr lang="en-US" dirty="0" smtClean="0"/>
              <a:t>Persistent outages due to natural events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External vulnerabilities in basic protocols</a:t>
            </a:r>
          </a:p>
          <a:p>
            <a:pPr lvl="1"/>
            <a:r>
              <a:rPr lang="en-US" dirty="0" smtClean="0"/>
              <a:t>Attackers can prevent protocols from functioning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Internal vulnerabilities in basic protocols</a:t>
            </a:r>
          </a:p>
          <a:p>
            <a:pPr lvl="1"/>
            <a:r>
              <a:rPr lang="en-US" dirty="0" smtClean="0"/>
              <a:t>If attackers compromise routers, can prevent network from functioning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Denial-of-service attacks</a:t>
            </a:r>
          </a:p>
          <a:p>
            <a:pPr lvl="1"/>
            <a:r>
              <a:rPr lang="en-US" dirty="0" smtClean="0"/>
              <a:t>Overwhelming one or more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3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Avoid These?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in basic protocols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Good design and careful operation</a:t>
            </a:r>
            <a:endParaRPr lang="en-US" b="1" i="1" dirty="0" smtClean="0">
              <a:solidFill>
                <a:srgbClr val="C00000"/>
              </a:solidFill>
            </a:endParaRPr>
          </a:p>
          <a:p>
            <a:pPr lvl="5"/>
            <a:endParaRPr lang="en-US" dirty="0" smtClean="0"/>
          </a:p>
          <a:p>
            <a:r>
              <a:rPr lang="en-US" dirty="0" smtClean="0"/>
              <a:t>External vulnerabilities in basic protocols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Good design and careful operation</a:t>
            </a:r>
            <a:endParaRPr lang="en-US" b="1" i="1" dirty="0" smtClean="0">
              <a:solidFill>
                <a:srgbClr val="C00000"/>
              </a:solidFill>
            </a:endParaRPr>
          </a:p>
          <a:p>
            <a:pPr lvl="5"/>
            <a:endParaRPr lang="en-US" dirty="0" smtClean="0"/>
          </a:p>
          <a:p>
            <a:r>
              <a:rPr lang="en-US" dirty="0" smtClean="0"/>
              <a:t>Internal vulnerabilities in basic protocols</a:t>
            </a:r>
          </a:p>
          <a:p>
            <a:pPr lvl="1"/>
            <a:r>
              <a:rPr lang="en-US" b="1" i="1" dirty="0" smtClean="0">
                <a:solidFill>
                  <a:srgbClr val="C00000"/>
                </a:solidFill>
              </a:rPr>
              <a:t>Good design and careful operation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Denial-of-service attacks</a:t>
            </a:r>
          </a:p>
          <a:p>
            <a:pPr lvl="1"/>
            <a:r>
              <a:rPr lang="en-US" b="1" i="1" dirty="0" smtClean="0">
                <a:solidFill>
                  <a:srgbClr val="C00000"/>
                </a:solidFill>
              </a:rPr>
              <a:t>Requires new thinking</a:t>
            </a:r>
            <a:r>
              <a:rPr lang="is-IS" b="1" i="1" dirty="0" smtClean="0">
                <a:solidFill>
                  <a:srgbClr val="C00000"/>
                </a:solidFill>
              </a:rPr>
              <a:t>….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6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Denial of Service (DoS)</a:t>
            </a:r>
          </a:p>
        </p:txBody>
      </p:sp>
      <p:sp>
        <p:nvSpPr>
          <p:cNvPr id="1004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Attacker prevents legitimate users from using something (network, server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pPr lvl="3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Motives?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Retaliation, extortion,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ommercial advantage, etc.</a:t>
            </a:r>
          </a:p>
          <a:p>
            <a:pPr lvl="3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Often done via some form of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flooding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Arial" charset="0"/>
                <a:cs typeface="Arial" charset="0"/>
              </a:rPr>
              <a:t>Overwhelming some resource</a:t>
            </a:r>
            <a:r>
              <a:rPr lang="is-IS" b="1" dirty="0" smtClean="0">
                <a:latin typeface="Arial" charset="0"/>
                <a:cs typeface="Arial" charset="0"/>
              </a:rPr>
              <a:t>….</a:t>
            </a:r>
          </a:p>
          <a:p>
            <a:pPr lvl="3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Can be done at different semantic levels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  <a:ea typeface="Arial" charset="0"/>
                <a:cs typeface="Arial" charset="0"/>
              </a:rPr>
              <a:t>Network: clog a link or router with a huge rate of packets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  <a:ea typeface="Arial" charset="0"/>
                <a:cs typeface="Arial" charset="0"/>
              </a:rPr>
              <a:t>Transport: overwhelm victim</a:t>
            </a:r>
            <a:r>
              <a:rPr lang="ja-JP" altLang="en-US" sz="23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sz="2300" dirty="0">
                <a:latin typeface="Arial" charset="0"/>
                <a:ea typeface="Arial" charset="0"/>
                <a:cs typeface="Arial" charset="0"/>
              </a:rPr>
              <a:t>s ability to handle connections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  <a:ea typeface="Arial" charset="0"/>
                <a:cs typeface="Arial" charset="0"/>
              </a:rPr>
              <a:t>Application: overwhelm victim</a:t>
            </a:r>
            <a:r>
              <a:rPr lang="ja-JP" altLang="en-US" sz="23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sz="2300" dirty="0">
                <a:latin typeface="Arial" charset="0"/>
                <a:ea typeface="Arial" charset="0"/>
                <a:cs typeface="Arial" charset="0"/>
              </a:rPr>
              <a:t>s ability to handle requests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7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759CE4-8200-D346-AD9F-AABFC6641BC4}" type="slidenum">
              <a:rPr lang="en-US" sz="1400" b="0">
                <a:latin typeface="Times New Roman" charset="0"/>
              </a:rPr>
              <a:pPr eaLnBrk="1" hangingPunct="1"/>
              <a:t>22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6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Mechanism</a:t>
            </a:r>
            <a:endParaRPr lang="en-US" dirty="0">
              <a:latin typeface="Helvetica" charset="0"/>
            </a:endParaRPr>
          </a:p>
        </p:txBody>
      </p:sp>
      <p:sp>
        <p:nvSpPr>
          <p:cNvPr id="1006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Attacker </a:t>
            </a:r>
            <a:r>
              <a:rPr lang="en-US" dirty="0">
                <a:latin typeface="Arial" charset="0"/>
                <a:cs typeface="Arial" charset="0"/>
              </a:rPr>
              <a:t>sends traffic to victim as fast as possible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It will often use (many)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spoofed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source addresses …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Using </a:t>
            </a:r>
            <a:r>
              <a:rPr lang="en-US" dirty="0">
                <a:latin typeface="Arial" charset="0"/>
                <a:cs typeface="Arial" charset="0"/>
              </a:rPr>
              <a:t>multiple hosts </a:t>
            </a:r>
            <a:r>
              <a:rPr lang="en-US" dirty="0" smtClean="0">
                <a:latin typeface="Arial" charset="0"/>
                <a:cs typeface="Arial" charset="0"/>
              </a:rPr>
              <a:t>(</a:t>
            </a:r>
            <a:r>
              <a:rPr lang="en-US" i="1" dirty="0" smtClean="0">
                <a:latin typeface="Arial" charset="0"/>
                <a:cs typeface="Arial" charset="0"/>
              </a:rPr>
              <a:t>zombies</a:t>
            </a:r>
            <a:r>
              <a:rPr lang="en-US" dirty="0" smtClean="0">
                <a:latin typeface="Arial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yields a </a:t>
            </a:r>
            <a:r>
              <a:rPr 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Distributed Denial-of-Service</a:t>
            </a:r>
            <a:r>
              <a:rPr lang="en-US" dirty="0">
                <a:latin typeface="Arial" charset="0"/>
                <a:cs typeface="Arial" charset="0"/>
              </a:rPr>
              <a:t> attack, aka </a:t>
            </a:r>
            <a:r>
              <a:rPr 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DDoS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Traffic </a:t>
            </a:r>
            <a:r>
              <a:rPr lang="en-US" dirty="0">
                <a:latin typeface="Arial" charset="0"/>
                <a:cs typeface="Arial" charset="0"/>
              </a:rPr>
              <a:t>is </a:t>
            </a:r>
            <a:r>
              <a:rPr lang="en-US" i="1" dirty="0">
                <a:latin typeface="Arial" charset="0"/>
                <a:cs typeface="Arial" charset="0"/>
              </a:rPr>
              <a:t>varied</a:t>
            </a:r>
            <a:r>
              <a:rPr lang="en-US" dirty="0">
                <a:latin typeface="Arial" charset="0"/>
                <a:cs typeface="Arial" charset="0"/>
              </a:rPr>
              <a:t> (sources, destinations, ports, length) so no simple filter matches it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Arial" charset="0"/>
                <a:cs typeface="Arial" charset="0"/>
              </a:rPr>
              <a:t>attacker has enough </a:t>
            </a:r>
            <a:r>
              <a:rPr lang="en-US" dirty="0" smtClean="0">
                <a:latin typeface="Arial" charset="0"/>
                <a:cs typeface="Arial" charset="0"/>
              </a:rPr>
              <a:t>zombies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>
                <a:latin typeface="Arial" charset="0"/>
                <a:cs typeface="Arial" charset="0"/>
              </a:rPr>
              <a:t>often </a:t>
            </a:r>
            <a:r>
              <a:rPr lang="en-US" i="1" dirty="0" err="1">
                <a:latin typeface="Arial" charset="0"/>
                <a:cs typeface="Arial" charset="0"/>
              </a:rPr>
              <a:t>doesn</a:t>
            </a:r>
            <a:r>
              <a:rPr lang="ja-JP" altLang="en-US" i="1" dirty="0">
                <a:latin typeface="Arial" charset="0"/>
                <a:cs typeface="Arial" charset="0"/>
              </a:rPr>
              <a:t>’</a:t>
            </a:r>
            <a:r>
              <a:rPr lang="en-US" i="1" dirty="0">
                <a:latin typeface="Arial" charset="0"/>
                <a:cs typeface="Arial" charset="0"/>
              </a:rPr>
              <a:t>t need to spoof</a:t>
            </a:r>
            <a:r>
              <a:rPr lang="en-US" dirty="0">
                <a:latin typeface="Arial" charset="0"/>
                <a:cs typeface="Arial" charset="0"/>
              </a:rPr>
              <a:t> - victim </a:t>
            </a:r>
            <a:r>
              <a:rPr lang="en-US" dirty="0" smtClean="0">
                <a:latin typeface="Arial" charset="0"/>
                <a:cs typeface="Arial" charset="0"/>
              </a:rPr>
              <a:t>can’t </a:t>
            </a:r>
            <a:r>
              <a:rPr lang="en-US" dirty="0">
                <a:latin typeface="Arial" charset="0"/>
                <a:cs typeface="Arial" charset="0"/>
              </a:rPr>
              <a:t>shut them down anyway! :-(</a:t>
            </a:r>
          </a:p>
        </p:txBody>
      </p:sp>
      <p:sp>
        <p:nvSpPr>
          <p:cNvPr id="1187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6F70CE-039D-C641-B601-F8653A42DF12}" type="slidenum">
              <a:rPr lang="en-US" sz="1400" b="0">
                <a:latin typeface="Times New Roman" charset="0"/>
              </a:rPr>
              <a:pPr eaLnBrk="1" hangingPunct="1"/>
              <a:t>23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3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59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Unfortunate 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asy to identify hosts that participate in attacks.  </a:t>
            </a:r>
          </a:p>
          <a:p>
            <a:pPr lvl="3"/>
            <a:endParaRPr lang="en-US" dirty="0"/>
          </a:p>
          <a:p>
            <a:r>
              <a:rPr lang="en-US" dirty="0" smtClean="0"/>
              <a:t>But they typically have well-meaning owners</a:t>
            </a:r>
          </a:p>
          <a:p>
            <a:pPr lvl="1"/>
            <a:r>
              <a:rPr lang="en-US" dirty="0" smtClean="0"/>
              <a:t>They’ve just been compromised</a:t>
            </a:r>
          </a:p>
          <a:p>
            <a:pPr lvl="3"/>
            <a:endParaRPr lang="en-US" dirty="0"/>
          </a:p>
          <a:p>
            <a:r>
              <a:rPr lang="en-US" dirty="0" smtClean="0"/>
              <a:t>Cannot just disconnect all compromised hosts!</a:t>
            </a:r>
          </a:p>
          <a:p>
            <a:pPr lvl="1"/>
            <a:r>
              <a:rPr lang="en-US" i="1" dirty="0" smtClean="0"/>
              <a:t>Customers would sue their provider!</a:t>
            </a:r>
          </a:p>
          <a:p>
            <a:pPr lvl="3"/>
            <a:endParaRPr lang="en-US" dirty="0"/>
          </a:p>
          <a:p>
            <a:r>
              <a:rPr lang="en-US" dirty="0" smtClean="0"/>
              <a:t>Need to allow them to function, while preventing them from bringing down the Internet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3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on </a:t>
            </a:r>
            <a:r>
              <a:rPr lang="en-US" dirty="0" err="1" smtClean="0"/>
              <a:t>Dyn</a:t>
            </a:r>
            <a:r>
              <a:rPr lang="en-US" dirty="0" smtClean="0"/>
              <a:t>: 10/21/2016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Dyn</a:t>
            </a:r>
            <a:r>
              <a:rPr lang="en-US" dirty="0"/>
              <a:t> </a:t>
            </a:r>
            <a:r>
              <a:rPr lang="en-US" dirty="0" smtClean="0"/>
              <a:t>provides DNS service to many companies</a:t>
            </a:r>
          </a:p>
          <a:p>
            <a:pPr lvl="2"/>
            <a:endParaRPr lang="en-US" dirty="0"/>
          </a:p>
          <a:p>
            <a:r>
              <a:rPr lang="en-US" dirty="0" smtClean="0"/>
              <a:t>Attack took the form of DNS </a:t>
            </a:r>
            <a:r>
              <a:rPr lang="en-US" dirty="0"/>
              <a:t>lookup requests 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tens of millions of IP </a:t>
            </a:r>
            <a:r>
              <a:rPr lang="en-US" dirty="0" smtClean="0"/>
              <a:t>addresses</a:t>
            </a:r>
          </a:p>
          <a:p>
            <a:pPr lvl="1"/>
            <a:r>
              <a:rPr lang="en-US" dirty="0" smtClean="0"/>
              <a:t>Internet-connected devices (printers</a:t>
            </a:r>
            <a:r>
              <a:rPr lang="en-US" dirty="0"/>
              <a:t>, </a:t>
            </a:r>
            <a:r>
              <a:rPr lang="en-US" dirty="0" smtClean="0"/>
              <a:t>cameras, baby monitors, etc.) infected with </a:t>
            </a:r>
            <a:r>
              <a:rPr lang="en-US" dirty="0" err="1" smtClean="0"/>
              <a:t>Mirai</a:t>
            </a:r>
            <a:r>
              <a:rPr lang="en-US" dirty="0" smtClean="0"/>
              <a:t> malware.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Estimated load: 1.2 </a:t>
            </a:r>
            <a:r>
              <a:rPr lang="en-US" dirty="0"/>
              <a:t>terabits per </a:t>
            </a:r>
            <a:r>
              <a:rPr lang="en-US" dirty="0" smtClean="0"/>
              <a:t>second</a:t>
            </a:r>
          </a:p>
          <a:p>
            <a:pPr lvl="2"/>
            <a:endParaRPr lang="en-US" dirty="0"/>
          </a:p>
          <a:p>
            <a:r>
              <a:rPr lang="en-US" dirty="0" smtClean="0"/>
              <a:t>Defense:</a:t>
            </a:r>
          </a:p>
          <a:p>
            <a:pPr lvl="1"/>
            <a:r>
              <a:rPr lang="en-US" dirty="0" err="1" smtClean="0"/>
              <a:t>Anycast</a:t>
            </a:r>
            <a:r>
              <a:rPr lang="en-US" dirty="0" smtClean="0"/>
              <a:t>, internal filtering, external scrubbing, 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308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2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Defending Against DDoS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short, we have no systematic defense</a:t>
            </a:r>
          </a:p>
          <a:p>
            <a:endParaRPr lang="en-US" dirty="0"/>
          </a:p>
          <a:p>
            <a:r>
              <a:rPr lang="en-US" dirty="0" smtClean="0"/>
              <a:t>Can do ad hoc scrubbing</a:t>
            </a:r>
          </a:p>
          <a:p>
            <a:pPr lvl="1"/>
            <a:r>
              <a:rPr lang="en-US" dirty="0" smtClean="0"/>
              <a:t>Try to identify attacking traffic and block it</a:t>
            </a:r>
          </a:p>
          <a:p>
            <a:pPr lvl="1"/>
            <a:r>
              <a:rPr lang="en-US" dirty="0" smtClean="0"/>
              <a:t>While allowing real traffic through</a:t>
            </a:r>
          </a:p>
          <a:p>
            <a:pPr lvl="1"/>
            <a:r>
              <a:rPr lang="en-US" dirty="0" smtClean="0"/>
              <a:t>But this is a losing game</a:t>
            </a:r>
            <a:r>
              <a:rPr lang="is-IS" dirty="0" smtClean="0"/>
              <a:t>….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could we change the architecture to defend against DDoS?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45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Approaches to </a:t>
            </a:r>
            <a:r>
              <a:rPr lang="en-US" dirty="0" err="1" smtClean="0"/>
              <a:t>DDoS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your neighbors.  3 minutes.</a:t>
            </a:r>
          </a:p>
          <a:p>
            <a:endParaRPr lang="en-US" dirty="0"/>
          </a:p>
          <a:p>
            <a:r>
              <a:rPr lang="en-US" dirty="0" smtClean="0"/>
              <a:t>If you could redesign architecture, how would you design it so that DDoS attacks could be:</a:t>
            </a:r>
          </a:p>
          <a:p>
            <a:pPr lvl="1"/>
            <a:r>
              <a:rPr lang="en-US" dirty="0"/>
              <a:t>Mitigated </a:t>
            </a:r>
            <a:endParaRPr lang="en-US" dirty="0" smtClean="0"/>
          </a:p>
          <a:p>
            <a:pPr lvl="1"/>
            <a:r>
              <a:rPr lang="en-US" dirty="0" smtClean="0"/>
              <a:t>Prevented</a:t>
            </a:r>
          </a:p>
          <a:p>
            <a:pPr lvl="1"/>
            <a:r>
              <a:rPr lang="en-US" dirty="0" smtClean="0"/>
              <a:t>Blocked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And if you don’t have to change the architecture, even better!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90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Fight-Fire-With-Fire (mitigation)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ictim has N customers whose traffic is overwhelmed by M attackers, even though M&lt;&lt;N</a:t>
            </a:r>
          </a:p>
          <a:p>
            <a:pPr lvl="2"/>
            <a:r>
              <a:rPr lang="en-US" dirty="0" smtClean="0"/>
              <a:t>Bringing down the victim’s server</a:t>
            </a:r>
          </a:p>
          <a:p>
            <a:pPr lvl="1"/>
            <a:r>
              <a:rPr lang="en-US" dirty="0" smtClean="0"/>
              <a:t>Because customers send intermittently, attackers are sending at full line rate</a:t>
            </a:r>
          </a:p>
          <a:p>
            <a:r>
              <a:rPr lang="en-US" dirty="0" smtClean="0"/>
              <a:t>“Crazy” Defense</a:t>
            </a:r>
          </a:p>
          <a:p>
            <a:pPr lvl="1"/>
            <a:r>
              <a:rPr lang="en-US" b="1" dirty="0" smtClean="0"/>
              <a:t>Don’t slow attackers down, just speed up customers</a:t>
            </a:r>
          </a:p>
          <a:p>
            <a:pPr lvl="1"/>
            <a:r>
              <a:rPr lang="en-US" dirty="0" smtClean="0"/>
              <a:t>Ask customers to send more rapidly, and then randomly filter traffic at server to serve only a small fraction</a:t>
            </a:r>
          </a:p>
          <a:p>
            <a:pPr lvl="1"/>
            <a:r>
              <a:rPr lang="en-US" dirty="0" smtClean="0"/>
              <a:t>Customers get their share of the service N/(N+M)</a:t>
            </a:r>
          </a:p>
          <a:p>
            <a:pPr lvl="1"/>
            <a:r>
              <a:rPr lang="en-US" dirty="0" smtClean="0"/>
              <a:t>Can’t do better than that without distinguishing attackers from customers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6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Today: after class (in Soda 415 or 420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Open only to those who have not participated!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Next Thursday during class time (in Pimentel)</a:t>
            </a:r>
          </a:p>
          <a:p>
            <a:pPr lvl="1"/>
            <a:endParaRPr lang="en-US" dirty="0"/>
          </a:p>
          <a:p>
            <a:r>
              <a:rPr lang="en-US" b="1" dirty="0" smtClean="0"/>
              <a:t>These are your last chances to participate!</a:t>
            </a:r>
          </a:p>
          <a:p>
            <a:pPr lvl="1"/>
            <a:r>
              <a:rPr lang="en-US" b="1" dirty="0" smtClean="0"/>
              <a:t>Along with class today.  Don’t count on </a:t>
            </a:r>
            <a:r>
              <a:rPr lang="en-US" b="1" dirty="0" err="1" smtClean="0"/>
              <a:t>Th</a:t>
            </a:r>
            <a:r>
              <a:rPr lang="en-US" b="1" dirty="0" smtClean="0"/>
              <a:t> lecture.</a:t>
            </a:r>
          </a:p>
          <a:p>
            <a:pPr lvl="1"/>
            <a:endParaRPr lang="en-US" b="1" dirty="0"/>
          </a:p>
          <a:p>
            <a:r>
              <a:rPr lang="en-US" dirty="0" smtClean="0"/>
              <a:t>Over 40 of you have not participated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you do not satisfy this requirement, you will fail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36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(prevention)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is “default-on”: Anyone can send to anyone without asking for permission</a:t>
            </a:r>
          </a:p>
          <a:p>
            <a:pPr lvl="2"/>
            <a:endParaRPr lang="en-US" dirty="0"/>
          </a:p>
          <a:p>
            <a:r>
              <a:rPr lang="en-US" dirty="0" smtClean="0"/>
              <a:t>One way to deal with DDoS is to force people to ask for permission to send (get “capabilities”)</a:t>
            </a:r>
          </a:p>
          <a:p>
            <a:pPr lvl="2"/>
            <a:endParaRPr lang="en-US" dirty="0"/>
          </a:p>
          <a:p>
            <a:r>
              <a:rPr lang="en-US" dirty="0" smtClean="0"/>
              <a:t>When attackers start up, can refuse to renew their permission to send</a:t>
            </a:r>
          </a:p>
          <a:p>
            <a:pPr lvl="2"/>
            <a:endParaRPr lang="en-US" dirty="0"/>
          </a:p>
          <a:p>
            <a:r>
              <a:rPr lang="en-US" dirty="0" smtClean="0"/>
              <a:t>Complicated design, huge change to architecture</a:t>
            </a:r>
          </a:p>
          <a:p>
            <a:pPr lvl="1"/>
            <a:r>
              <a:rPr lang="en-US" dirty="0" smtClean="0"/>
              <a:t>Yuck.  Cure worse than disease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44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Shut-Up Packets (blocking)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 logic in NIC to handle shut-up requests</a:t>
            </a:r>
          </a:p>
          <a:p>
            <a:pPr lvl="1"/>
            <a:r>
              <a:rPr lang="en-US" smtClean="0"/>
              <a:t>NIC out of reach of OS, can’t be easily compromised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dirty="0" smtClean="0"/>
              <a:t>If host A sends a shut-up packet to host B, then host B’s NIC prevents B from sending packets to host A’s address (for some period of time)</a:t>
            </a:r>
          </a:p>
          <a:p>
            <a:pPr lvl="4"/>
            <a:endParaRPr lang="en-US" dirty="0"/>
          </a:p>
          <a:p>
            <a:r>
              <a:rPr lang="en-US" dirty="0" smtClean="0"/>
              <a:t>Easy to support in NIC.   Subtle points in design.</a:t>
            </a:r>
          </a:p>
          <a:p>
            <a:pPr lvl="4"/>
            <a:endParaRPr lang="en-US" dirty="0"/>
          </a:p>
          <a:p>
            <a:r>
              <a:rPr lang="en-US" dirty="0" smtClean="0"/>
              <a:t>Doesn’t shut down hosts.  Merely allows destinations to say “don’t send traffic to me”</a:t>
            </a:r>
          </a:p>
          <a:p>
            <a:pPr lvl="4"/>
            <a:endParaRPr lang="en-US" dirty="0"/>
          </a:p>
          <a:p>
            <a:r>
              <a:rPr lang="en-US" dirty="0" smtClean="0"/>
              <a:t>Best approach so far for DDoS in my opinion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7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Current Trends</a:t>
            </a:r>
            <a:endParaRPr lang="en-US" dirty="0">
              <a:latin typeface="Helvetica" charset="0"/>
            </a:endParaRPr>
          </a:p>
        </p:txBody>
      </p:sp>
      <p:sp>
        <p:nvSpPr>
          <p:cNvPr id="11264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264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5FA151-39F1-8443-BF69-79C7D4D2EA7A}" type="slidenum">
              <a:rPr lang="en-US" sz="1400" b="0">
                <a:latin typeface="Times New Roman" charset="0"/>
              </a:rPr>
              <a:pPr eaLnBrk="1" hangingPunct="1"/>
              <a:t>32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14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New networks: </a:t>
            </a:r>
            <a:r>
              <a:rPr lang="en-US" dirty="0" smtClean="0"/>
              <a:t>Datacenters</a:t>
            </a:r>
            <a:endParaRPr lang="en-US" dirty="0"/>
          </a:p>
          <a:p>
            <a:pPr lvl="1"/>
            <a:r>
              <a:rPr lang="en-US" dirty="0" smtClean="0"/>
              <a:t>Other: 5G, IXPs</a:t>
            </a:r>
          </a:p>
          <a:p>
            <a:pPr lvl="1"/>
            <a:endParaRPr lang="en-US" dirty="0"/>
          </a:p>
          <a:p>
            <a:r>
              <a:rPr lang="en-US" b="1" dirty="0" smtClean="0"/>
              <a:t>Deploying new functionality: </a:t>
            </a:r>
            <a:r>
              <a:rPr lang="en-US" dirty="0" err="1" smtClean="0"/>
              <a:t>Middleboxes</a:t>
            </a:r>
            <a:r>
              <a:rPr lang="en-US" dirty="0" smtClean="0"/>
              <a:t>, NFV</a:t>
            </a:r>
          </a:p>
          <a:p>
            <a:pPr lvl="1"/>
            <a:r>
              <a:rPr lang="en-US" dirty="0" smtClean="0"/>
              <a:t>Other: Low latency (Edge Computing)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New technology: </a:t>
            </a:r>
            <a:r>
              <a:rPr lang="en-US" dirty="0" smtClean="0"/>
              <a:t>Programmable </a:t>
            </a:r>
            <a:r>
              <a:rPr lang="en-US" dirty="0"/>
              <a:t>forwarding </a:t>
            </a:r>
            <a:r>
              <a:rPr lang="en-US" dirty="0" smtClean="0"/>
              <a:t>chips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33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Datacenter Networks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New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08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New: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Servers clustered into racks</a:t>
            </a:r>
          </a:p>
          <a:p>
            <a:pPr lvl="1"/>
            <a:r>
              <a:rPr lang="en-US" dirty="0" smtClean="0"/>
              <a:t>~40 servers per rack</a:t>
            </a:r>
          </a:p>
          <a:p>
            <a:endParaRPr lang="en-US" dirty="0" smtClean="0"/>
          </a:p>
          <a:p>
            <a:r>
              <a:rPr lang="en-US" dirty="0" smtClean="0"/>
              <a:t>Switches:</a:t>
            </a:r>
          </a:p>
          <a:p>
            <a:pPr lvl="1"/>
            <a:r>
              <a:rPr lang="en-US" dirty="0" smtClean="0"/>
              <a:t>Top-of-Rack</a:t>
            </a:r>
          </a:p>
          <a:p>
            <a:pPr lvl="1"/>
            <a:r>
              <a:rPr lang="en-US" dirty="0" smtClean="0"/>
              <a:t>Aggregation switches</a:t>
            </a:r>
          </a:p>
          <a:p>
            <a:endParaRPr lang="en-US" dirty="0" smtClean="0"/>
          </a:p>
          <a:p>
            <a:r>
              <a:rPr lang="en-US" b="1" dirty="0" smtClean="0"/>
              <a:t>Designed for full bisection bandwidth</a:t>
            </a:r>
          </a:p>
          <a:p>
            <a:pPr lvl="1"/>
            <a:r>
              <a:rPr lang="en-US" i="1" dirty="0" smtClean="0"/>
              <a:t>Nodes can </a:t>
            </a:r>
            <a:r>
              <a:rPr lang="en-US" i="1" dirty="0"/>
              <a:t>communicate at full speed with each </a:t>
            </a:r>
            <a:r>
              <a:rPr lang="en-US" i="1" dirty="0" smtClean="0"/>
              <a:t>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04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276" y="915023"/>
            <a:ext cx="9022668" cy="5224813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E.g., “Fat Tree” Topology </a:t>
            </a:r>
            <a:r>
              <a:rPr lang="en-US" sz="3200" dirty="0" smtClean="0">
                <a:latin typeface="Calibri" charset="0"/>
                <a:ea typeface="ＭＳ Ｐゴシック" charset="0"/>
                <a:cs typeface="ＭＳ Ｐゴシック" charset="0"/>
              </a:rPr>
              <a:t>[Sigcomm’08]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42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new: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5045"/>
          </a:xfrm>
        </p:spPr>
        <p:txBody>
          <a:bodyPr/>
          <a:lstStyle/>
          <a:p>
            <a:r>
              <a:rPr lang="en-US" dirty="0"/>
              <a:t>Scale </a:t>
            </a:r>
            <a:r>
              <a:rPr lang="en-US" dirty="0" smtClean="0"/>
              <a:t>~1M </a:t>
            </a:r>
            <a:r>
              <a:rPr lang="en-US" dirty="0"/>
              <a:t>servers/site [</a:t>
            </a:r>
            <a:r>
              <a:rPr lang="en-US" sz="2000" dirty="0"/>
              <a:t>Microsoft/Amazon/Google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Expensive to build (~1B), must manage at scale</a:t>
            </a:r>
          </a:p>
          <a:p>
            <a:pPr lvl="4"/>
            <a:endParaRPr lang="en-US" dirty="0"/>
          </a:p>
          <a:p>
            <a:r>
              <a:rPr lang="en-US" dirty="0" smtClean="0"/>
              <a:t>Complete control over entire design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Can modify network </a:t>
            </a:r>
            <a:r>
              <a:rPr lang="en-US" i="1" dirty="0">
                <a:solidFill>
                  <a:srgbClr val="000000"/>
                </a:solidFill>
              </a:rPr>
              <a:t>and</a:t>
            </a:r>
            <a:r>
              <a:rPr lang="en-US" dirty="0">
                <a:solidFill>
                  <a:srgbClr val="000000"/>
                </a:solidFill>
              </a:rPr>
              <a:t> endpoint(s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4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/>
              <a:t>Very low RTTs within </a:t>
            </a:r>
            <a:r>
              <a:rPr lang="en-US" sz="2600" dirty="0" smtClean="0">
                <a:latin typeface="Arial" charset="0"/>
                <a:ea typeface="ＭＳ Ｐゴシック" charset="0"/>
                <a:cs typeface="ＭＳ Ｐゴシック" charset="0"/>
              </a:rPr>
              <a:t>DC (measured in </a:t>
            </a:r>
            <a:r>
              <a:rPr lang="en-US" sz="2600" dirty="0" err="1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μsecs</a:t>
            </a:r>
            <a:r>
              <a:rPr lang="en-US" sz="260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BW </a:t>
            </a:r>
            <a:r>
              <a:rPr lang="en-US" dirty="0">
                <a:latin typeface="Arial" charset="0"/>
                <a:ea typeface="ＭＳ Ｐゴシック" charset="0"/>
              </a:rPr>
              <a:t>x delay: 10Gbps x 1μsec = 10000 bits </a:t>
            </a:r>
            <a:r>
              <a:rPr lang="en-US" dirty="0" smtClean="0">
                <a:latin typeface="Arial" charset="0"/>
                <a:ea typeface="ＭＳ Ｐゴシック" charset="0"/>
              </a:rPr>
              <a:t>= 1250B</a:t>
            </a:r>
          </a:p>
          <a:p>
            <a:pPr lvl="4"/>
            <a:endParaRPr lang="en-US" dirty="0" smtClean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Implications for congestion control</a:t>
            </a:r>
            <a:r>
              <a:rPr lang="is-IS" sz="3000" dirty="0" smtClean="0">
                <a:latin typeface="Arial" charset="0"/>
                <a:ea typeface="ＭＳ Ｐゴシック" charset="0"/>
              </a:rPr>
              <a:t>…</a:t>
            </a:r>
          </a:p>
          <a:p>
            <a:pPr lvl="1"/>
            <a:r>
              <a:rPr lang="is-IS" sz="2600" dirty="0" smtClean="0">
                <a:latin typeface="Arial" charset="0"/>
                <a:ea typeface="ＭＳ Ｐゴシック" charset="0"/>
              </a:rPr>
              <a:t>New design regime, and freedom to implement</a:t>
            </a:r>
            <a:endParaRPr lang="en-US" sz="26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4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New: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835525"/>
          </a:xfrm>
        </p:spPr>
        <p:txBody>
          <a:bodyPr/>
          <a:lstStyle/>
          <a:p>
            <a:r>
              <a:rPr lang="en-US" dirty="0"/>
              <a:t>Customer-facing, revenue generating services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Large-scale </a:t>
            </a:r>
            <a:r>
              <a:rPr lang="en-US" dirty="0"/>
              <a:t>computations (“big data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Many internal request/response flows in map-reduce or similar computational frameworks</a:t>
            </a:r>
          </a:p>
          <a:p>
            <a:pPr lvl="4"/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esponses to external requests must be fast</a:t>
            </a:r>
          </a:p>
          <a:p>
            <a:pPr lvl="1"/>
            <a:r>
              <a:rPr lang="en-US" dirty="0" smtClean="0"/>
              <a:t>Each external request spawns many parallel internal request/response interactions before external response</a:t>
            </a:r>
          </a:p>
          <a:p>
            <a:pPr lvl="1"/>
            <a:r>
              <a:rPr lang="en-US" dirty="0" smtClean="0"/>
              <a:t>Can return external response only when all internal interactions finish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Worst-case </a:t>
            </a:r>
            <a:r>
              <a:rPr lang="en-US" dirty="0"/>
              <a:t>(“tail”) latency is </a:t>
            </a:r>
            <a:r>
              <a:rPr lang="en-US" dirty="0" smtClean="0"/>
              <a:t>critical</a:t>
            </a:r>
          </a:p>
          <a:p>
            <a:pPr lvl="1"/>
            <a:r>
              <a:rPr lang="en-US" dirty="0" smtClean="0"/>
              <a:t>Typical designs focus on average delay, here it is the tail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042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New: Usage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Multitenancy is common</a:t>
            </a:r>
          </a:p>
          <a:p>
            <a:pPr lvl="1"/>
            <a:r>
              <a:rPr lang="en-US" dirty="0" smtClean="0"/>
              <a:t>Both for public cloud</a:t>
            </a:r>
          </a:p>
          <a:p>
            <a:pPr lvl="1"/>
            <a:r>
              <a:rPr lang="en-US" dirty="0" smtClean="0"/>
              <a:t>And for internal datacenters</a:t>
            </a:r>
          </a:p>
          <a:p>
            <a:pPr lvl="1"/>
            <a:endParaRPr lang="en-US" dirty="0"/>
          </a:p>
          <a:p>
            <a:r>
              <a:rPr lang="en-US" dirty="0" smtClean="0"/>
              <a:t>Requires sophisticated management</a:t>
            </a:r>
          </a:p>
          <a:p>
            <a:pPr lvl="1"/>
            <a:r>
              <a:rPr lang="en-US" dirty="0" smtClean="0"/>
              <a:t>To keep everything isolated</a:t>
            </a:r>
          </a:p>
          <a:p>
            <a:pPr lvl="1"/>
            <a:r>
              <a:rPr lang="en-US" dirty="0" smtClean="0"/>
              <a:t>To allocate to customers fairly</a:t>
            </a:r>
          </a:p>
          <a:p>
            <a:pPr lvl="1"/>
            <a:r>
              <a:rPr lang="is-IS" dirty="0" smtClean="0"/>
              <a:t>…</a:t>
            </a:r>
          </a:p>
          <a:p>
            <a:pPr lvl="1"/>
            <a:endParaRPr lang="is-IS" dirty="0"/>
          </a:p>
          <a:p>
            <a:r>
              <a:rPr lang="is-IS" dirty="0" smtClean="0"/>
              <a:t>Network virtualization (as in SDN) is key enabler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27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Coming out later this week</a:t>
            </a:r>
          </a:p>
          <a:p>
            <a:endParaRPr lang="en-US" dirty="0"/>
          </a:p>
          <a:p>
            <a:r>
              <a:rPr lang="en-US" dirty="0" smtClean="0"/>
              <a:t>Answers with problem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25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Datacenters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Topology (full bisection bandwidth)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Scale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Small BDP (new CC regime)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Complete local control (that enables new designs)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Applications (that make tail latency relevant)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Multitenancy (making Net. </a:t>
            </a:r>
            <a:r>
              <a:rPr lang="en-US" dirty="0" err="1" smtClean="0"/>
              <a:t>Virt</a:t>
            </a:r>
            <a:r>
              <a:rPr lang="en-US" dirty="0" smtClean="0"/>
              <a:t>. Crucial)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0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New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5G Wireless</a:t>
            </a:r>
          </a:p>
          <a:p>
            <a:pPr lvl="1"/>
            <a:r>
              <a:rPr lang="en-US" dirty="0" smtClean="0"/>
              <a:t>Promises everything to everyone</a:t>
            </a:r>
          </a:p>
          <a:p>
            <a:pPr lvl="1"/>
            <a:r>
              <a:rPr lang="en-US" dirty="0" smtClean="0"/>
              <a:t>High bandwidth, extremely low latency, </a:t>
            </a:r>
            <a:r>
              <a:rPr lang="en-US" dirty="0" err="1" smtClean="0"/>
              <a:t>etc</a:t>
            </a:r>
            <a:r>
              <a:rPr lang="is-IS" dirty="0" smtClean="0"/>
              <a:t>….</a:t>
            </a:r>
            <a:endParaRPr lang="en-US" dirty="0" smtClean="0"/>
          </a:p>
          <a:p>
            <a:pPr lvl="1"/>
            <a:r>
              <a:rPr lang="en-US" dirty="0" smtClean="0"/>
              <a:t>“Slicing” (can have several networks on same infra.)</a:t>
            </a:r>
          </a:p>
          <a:p>
            <a:pPr lvl="1"/>
            <a:endParaRPr lang="en-US" dirty="0"/>
          </a:p>
          <a:p>
            <a:r>
              <a:rPr lang="en-US" dirty="0" smtClean="0"/>
              <a:t>Interconnection Points (IXPs)</a:t>
            </a:r>
          </a:p>
          <a:p>
            <a:pPr lvl="1"/>
            <a:r>
              <a:rPr lang="en-US" dirty="0" smtClean="0"/>
              <a:t>Usually </a:t>
            </a:r>
            <a:r>
              <a:rPr lang="en-US" dirty="0" err="1" smtClean="0"/>
              <a:t>interdomain</a:t>
            </a:r>
            <a:r>
              <a:rPr lang="en-US" dirty="0" smtClean="0"/>
              <a:t> connections are bilateral</a:t>
            </a:r>
          </a:p>
          <a:p>
            <a:pPr lvl="1"/>
            <a:r>
              <a:rPr lang="en-US" dirty="0" smtClean="0"/>
              <a:t>But IXPs are points where 100s or </a:t>
            </a:r>
            <a:r>
              <a:rPr lang="en-US" dirty="0" err="1" smtClean="0"/>
              <a:t>ASes</a:t>
            </a:r>
            <a:r>
              <a:rPr lang="en-US" dirty="0" smtClean="0"/>
              <a:t> interconnect</a:t>
            </a:r>
          </a:p>
          <a:p>
            <a:pPr lvl="1"/>
            <a:r>
              <a:rPr lang="en-US" dirty="0" smtClean="0"/>
              <a:t>May provide basis for evolving BGP</a:t>
            </a:r>
            <a:r>
              <a:rPr lang="is-IS" dirty="0" smtClean="0"/>
              <a:t>…</a:t>
            </a:r>
          </a:p>
          <a:p>
            <a:pPr lvl="2"/>
            <a:r>
              <a:rPr lang="is-IS" dirty="0" smtClean="0"/>
              <a:t>Because can make local changes....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3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Middleboxes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Deploying New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93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What is a middlebox?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2214518"/>
            <a:ext cx="5308600" cy="1536700"/>
          </a:xfrm>
          <a:prstGeom prst="rect">
            <a:avLst/>
          </a:prstGeom>
          <a:ln w="38100" cap="sq" cmpd="sng">
            <a:solidFill>
              <a:schemeClr val="accent3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457200" y="4306626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i="1" dirty="0" smtClean="0">
                <a:latin typeface="+mn-lt"/>
              </a:rPr>
              <a:t>“…any </a:t>
            </a:r>
            <a:r>
              <a:rPr lang="en-US" sz="2400" i="1" dirty="0">
                <a:latin typeface="+mn-lt"/>
              </a:rPr>
              <a:t>intermediary device </a:t>
            </a:r>
            <a:r>
              <a:rPr lang="en-US" sz="2400" i="1" dirty="0" smtClean="0">
                <a:latin typeface="+mn-lt"/>
              </a:rPr>
              <a:t>performing functions </a:t>
            </a:r>
            <a:r>
              <a:rPr lang="en-US" sz="2400" i="1" dirty="0">
                <a:latin typeface="+mn-lt"/>
              </a:rPr>
              <a:t>other </a:t>
            </a:r>
            <a:r>
              <a:rPr lang="en-US" sz="2400" i="1" dirty="0" smtClean="0">
                <a:latin typeface="+mn-lt"/>
              </a:rPr>
              <a:t>than </a:t>
            </a:r>
            <a:r>
              <a:rPr lang="en-US" sz="2400" i="1" dirty="0">
                <a:latin typeface="+mn-lt"/>
              </a:rPr>
              <a:t>the normal, </a:t>
            </a:r>
            <a:r>
              <a:rPr lang="en-US" sz="2400" i="1" dirty="0" smtClean="0">
                <a:latin typeface="+mn-lt"/>
              </a:rPr>
              <a:t>standard functions </a:t>
            </a:r>
            <a:r>
              <a:rPr lang="en-US" sz="2400" i="1" dirty="0">
                <a:latin typeface="+mn-lt"/>
              </a:rPr>
              <a:t>of an IP router on the datagram path between a source host and destination </a:t>
            </a:r>
            <a:r>
              <a:rPr lang="en-US" sz="2400" i="1" dirty="0" smtClean="0">
                <a:latin typeface="+mn-lt"/>
              </a:rPr>
              <a:t>host.” [RFC 3234]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83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dirty="0" err="1" smtClean="0">
                <a:solidFill>
                  <a:schemeClr val="tx1"/>
                </a:solidFill>
              </a:rPr>
              <a:t>iddleboxes</a:t>
            </a:r>
            <a:r>
              <a:rPr lang="en-US" dirty="0" smtClean="0">
                <a:solidFill>
                  <a:schemeClr val="tx1"/>
                </a:solidFill>
              </a:rPr>
              <a:t> Differ from </a:t>
            </a: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outers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Behavior: </a:t>
            </a:r>
            <a:r>
              <a:rPr lang="en-US" dirty="0" smtClean="0"/>
              <a:t>middleboxes implement more complex and diverse functionality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State: </a:t>
            </a:r>
            <a:r>
              <a:rPr lang="en-US" dirty="0" err="1" smtClean="0"/>
              <a:t>middleboxes</a:t>
            </a:r>
            <a:r>
              <a:rPr lang="en-US" dirty="0" smtClean="0"/>
              <a:t> can keep fine-grained state based on that packets it has processed. </a:t>
            </a:r>
          </a:p>
          <a:p>
            <a:pPr lvl="1"/>
            <a:r>
              <a:rPr lang="en-US" dirty="0" smtClean="0"/>
              <a:t>Such as hole-punching firewalls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Why Middleboxes?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architecture has not changed significantly for over forty years.</a:t>
            </a:r>
          </a:p>
          <a:p>
            <a:pPr lvl="1"/>
            <a:r>
              <a:rPr lang="en-US" dirty="0" smtClean="0"/>
              <a:t>Impossible to introduce new functionality architecturally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Middleboxes</a:t>
            </a:r>
            <a:r>
              <a:rPr lang="en-US" dirty="0" smtClean="0"/>
              <a:t> have become the de-facto way we implement and deploy “smarter” traffic processing in the network infrastructure.</a:t>
            </a:r>
          </a:p>
          <a:p>
            <a:pPr lvl="1"/>
            <a:r>
              <a:rPr lang="en-US" dirty="0" smtClean="0"/>
              <a:t>Just put boxes into network</a:t>
            </a:r>
          </a:p>
          <a:p>
            <a:pPr lvl="1"/>
            <a:r>
              <a:rPr lang="en-US" dirty="0" smtClean="0"/>
              <a:t>Don’t change any hosts/routers</a:t>
            </a:r>
          </a:p>
        </p:txBody>
      </p:sp>
    </p:spTree>
    <p:extLst>
      <p:ext uri="{BB962C8B-B14F-4D97-AF65-F5344CB8AC3E}">
        <p14:creationId xmlns:p14="http://schemas.microsoft.com/office/powerpoint/2010/main" val="110238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 the Middle?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Deploying new boxes (rather than changing current boxes) makes sense</a:t>
            </a:r>
          </a:p>
          <a:p>
            <a:pPr lvl="2"/>
            <a:endParaRPr lang="en-US" dirty="0"/>
          </a:p>
          <a:p>
            <a:r>
              <a:rPr lang="en-US" dirty="0" smtClean="0"/>
              <a:t>But why “in the middle” not at the hosts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As End-to-End Principle would advocate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Because often the functionality is something the operator cares (or knows) more about (than host)</a:t>
            </a:r>
          </a:p>
          <a:p>
            <a:pPr lvl="1"/>
            <a:r>
              <a:rPr lang="en-US" dirty="0" smtClean="0"/>
              <a:t>So cannot expect hosts to implement functionality</a:t>
            </a:r>
          </a:p>
          <a:p>
            <a:pPr lvl="2"/>
            <a:endParaRPr lang="en-US" dirty="0"/>
          </a:p>
          <a:p>
            <a:r>
              <a:rPr lang="en-US" dirty="0" smtClean="0"/>
              <a:t>Firewalls are good example</a:t>
            </a:r>
          </a:p>
          <a:p>
            <a:pPr lvl="1"/>
            <a:r>
              <a:rPr lang="en-US" dirty="0" smtClean="0"/>
              <a:t>Operator knows policy, has responsibility: hosts don’t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73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 Survey (Sherry et al.)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57 enterprise network administrators</a:t>
            </a:r>
          </a:p>
          <a:p>
            <a:endParaRPr lang="en-US" dirty="0" smtClean="0"/>
          </a:p>
          <a:p>
            <a:r>
              <a:rPr lang="en-US" dirty="0" smtClean="0"/>
              <a:t>Small (&lt; 1k hosts) to XL ( &gt;100k hosts) </a:t>
            </a:r>
          </a:p>
          <a:p>
            <a:endParaRPr lang="en-US" dirty="0"/>
          </a:p>
          <a:p>
            <a:r>
              <a:rPr lang="en-US" dirty="0" smtClean="0"/>
              <a:t>Asked about deployment size, expenses, complexity, and failures.</a:t>
            </a:r>
          </a:p>
        </p:txBody>
      </p:sp>
    </p:spTree>
    <p:extLst>
      <p:ext uri="{BB962C8B-B14F-4D97-AF65-F5344CB8AC3E}">
        <p14:creationId xmlns:p14="http://schemas.microsoft.com/office/powerpoint/2010/main" val="86817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How many middleboxes do you deploy?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5470182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Typically on par with # routers and switches.</a:t>
            </a:r>
            <a:endParaRPr lang="en-US" sz="2800" dirty="0">
              <a:latin typeface="+mn-lt"/>
            </a:endParaRPr>
          </a:p>
        </p:txBody>
      </p:sp>
      <p:pic>
        <p:nvPicPr>
          <p:cNvPr id="3" name="Picture 2" descr="combo2_trim.t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31" y="1636896"/>
            <a:ext cx="7245207" cy="34855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571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Multicast review</a:t>
            </a:r>
          </a:p>
          <a:p>
            <a:endParaRPr lang="en-US" dirty="0"/>
          </a:p>
          <a:p>
            <a:r>
              <a:rPr lang="en-US" dirty="0" smtClean="0"/>
              <a:t>Security </a:t>
            </a:r>
            <a:r>
              <a:rPr lang="en-US" dirty="0"/>
              <a:t>Rant</a:t>
            </a:r>
          </a:p>
          <a:p>
            <a:endParaRPr lang="en-US" dirty="0" smtClean="0"/>
          </a:p>
          <a:p>
            <a:r>
              <a:rPr lang="en-US" dirty="0" smtClean="0"/>
              <a:t>Current Trends</a:t>
            </a:r>
          </a:p>
          <a:p>
            <a:endParaRPr lang="en-US" dirty="0"/>
          </a:p>
          <a:p>
            <a:r>
              <a:rPr lang="en-US" dirty="0" smtClean="0"/>
              <a:t>Two Design Debates</a:t>
            </a:r>
          </a:p>
          <a:p>
            <a:endParaRPr lang="en-US" dirty="0"/>
          </a:p>
          <a:p>
            <a:r>
              <a:rPr lang="en-US" dirty="0"/>
              <a:t>Critical Analysis of </a:t>
            </a:r>
            <a:r>
              <a:rPr lang="en-US" dirty="0" smtClean="0"/>
              <a:t>the </a:t>
            </a:r>
            <a:r>
              <a:rPr lang="en-US" dirty="0"/>
              <a:t>Internet Architecture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1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Variety of </a:t>
            </a:r>
            <a:r>
              <a:rPr lang="en-US" dirty="0" err="1" smtClean="0"/>
              <a:t>Middleboxes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t" hangingPunct="1"/>
            <a:r>
              <a:rPr lang="en-US" dirty="0"/>
              <a:t>Firewalls</a:t>
            </a:r>
          </a:p>
          <a:p>
            <a:pPr eaLnBrk="1" fontAlgn="t" hangingPunct="1"/>
            <a:r>
              <a:rPr lang="en-US" dirty="0" smtClean="0"/>
              <a:t>NIDS</a:t>
            </a:r>
            <a:endParaRPr lang="en-US" dirty="0"/>
          </a:p>
          <a:p>
            <a:pPr eaLnBrk="1" fontAlgn="t" hangingPunct="1"/>
            <a:r>
              <a:rPr lang="en-US" dirty="0" smtClean="0"/>
              <a:t>Media </a:t>
            </a:r>
            <a:r>
              <a:rPr lang="en-US" dirty="0"/>
              <a:t>gateways</a:t>
            </a:r>
          </a:p>
          <a:p>
            <a:pPr eaLnBrk="1" fontAlgn="t" hangingPunct="1"/>
            <a:r>
              <a:rPr lang="en-US" dirty="0" smtClean="0"/>
              <a:t>Load </a:t>
            </a:r>
            <a:r>
              <a:rPr lang="en-US" dirty="0"/>
              <a:t>balancers</a:t>
            </a:r>
          </a:p>
          <a:p>
            <a:pPr eaLnBrk="1" fontAlgn="t" hangingPunct="1"/>
            <a:r>
              <a:rPr lang="en-US" dirty="0" smtClean="0"/>
              <a:t>Proxies</a:t>
            </a:r>
            <a:endParaRPr lang="en-US" dirty="0"/>
          </a:p>
          <a:p>
            <a:pPr eaLnBrk="1" fontAlgn="t" hangingPunct="1"/>
            <a:r>
              <a:rPr lang="en-US" dirty="0" smtClean="0"/>
              <a:t>VPN </a:t>
            </a:r>
            <a:r>
              <a:rPr lang="en-US" dirty="0"/>
              <a:t>gateways</a:t>
            </a:r>
          </a:p>
          <a:p>
            <a:pPr eaLnBrk="1" fontAlgn="t" hangingPunct="1"/>
            <a:r>
              <a:rPr lang="en-US" dirty="0"/>
              <a:t>Voice gateways</a:t>
            </a:r>
          </a:p>
          <a:p>
            <a:pPr eaLnBrk="1" fontAlgn="t" hangingPunct="1"/>
            <a:r>
              <a:rPr lang="en-US" dirty="0" smtClean="0"/>
              <a:t>WAN </a:t>
            </a:r>
            <a:r>
              <a:rPr lang="en-US" dirty="0" smtClean="0"/>
              <a:t>Optimizers</a:t>
            </a:r>
          </a:p>
          <a:p>
            <a:pPr eaLnBrk="1" fontAlgn="t" hangingPunct="1"/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9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</a:t>
            </a:r>
            <a:r>
              <a:rPr lang="en-US" dirty="0" err="1" smtClean="0"/>
              <a:t>Middlebox</a:t>
            </a:r>
            <a:r>
              <a:rPr lang="en-US" dirty="0" smtClean="0"/>
              <a:t>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 of </a:t>
            </a:r>
            <a:r>
              <a:rPr lang="en-US" dirty="0" err="1" smtClean="0"/>
              <a:t>middleboxes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eployed as dedicated box, custom HW</a:t>
            </a:r>
          </a:p>
          <a:p>
            <a:pPr lvl="1"/>
            <a:endParaRPr lang="en-US" dirty="0"/>
          </a:p>
          <a:p>
            <a:r>
              <a:rPr lang="en-US" dirty="0" smtClean="0"/>
              <a:t>Phase 2 of </a:t>
            </a:r>
            <a:r>
              <a:rPr lang="en-US" dirty="0" err="1" smtClean="0"/>
              <a:t>middleboxes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eployed </a:t>
            </a:r>
            <a:r>
              <a:rPr lang="en-US" dirty="0"/>
              <a:t>as dedicated box, </a:t>
            </a:r>
            <a:r>
              <a:rPr lang="en-US" dirty="0" smtClean="0"/>
              <a:t>commodity HW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Phase 3 of </a:t>
            </a:r>
            <a:r>
              <a:rPr lang="en-US" dirty="0" err="1" smtClean="0"/>
              <a:t>middleboxes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Deployed as VM running on commodity rack</a:t>
            </a:r>
          </a:p>
          <a:p>
            <a:pPr lvl="1"/>
            <a:r>
              <a:rPr lang="en-US" dirty="0" smtClean="0"/>
              <a:t>This is the focus of most recent research and startup</a:t>
            </a:r>
          </a:p>
          <a:p>
            <a:pPr lvl="2"/>
            <a:r>
              <a:rPr lang="en-US" dirty="0" smtClean="0"/>
              <a:t>Led by Sylvia </a:t>
            </a:r>
            <a:r>
              <a:rPr lang="en-US" dirty="0" err="1" smtClean="0"/>
              <a:t>Ratnasamy</a:t>
            </a:r>
            <a:r>
              <a:rPr lang="en-US" dirty="0" smtClean="0"/>
              <a:t> (I’m just a passenger)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8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Function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approach:</a:t>
            </a:r>
          </a:p>
          <a:p>
            <a:pPr lvl="1"/>
            <a:r>
              <a:rPr lang="en-US" dirty="0" smtClean="0"/>
              <a:t>Deploy Network Functions (NFs) as VMs on racks</a:t>
            </a:r>
          </a:p>
          <a:p>
            <a:pPr lvl="1"/>
            <a:r>
              <a:rPr lang="en-US" dirty="0" smtClean="0"/>
              <a:t>Driven by carriers, for cost and complexity reduction</a:t>
            </a:r>
          </a:p>
          <a:p>
            <a:pPr lvl="1"/>
            <a:r>
              <a:rPr lang="en-US" dirty="0" smtClean="0"/>
              <a:t>Just spin up NFs as needed</a:t>
            </a:r>
          </a:p>
          <a:p>
            <a:pPr lvl="1"/>
            <a:r>
              <a:rPr lang="en-US" dirty="0" smtClean="0"/>
              <a:t>And specify traffic class to NF-chain mapping</a:t>
            </a:r>
          </a:p>
          <a:p>
            <a:pPr lvl="2"/>
            <a:endParaRPr lang="en-US" dirty="0"/>
          </a:p>
          <a:p>
            <a:r>
              <a:rPr lang="en-US" dirty="0" smtClean="0"/>
              <a:t>Technical challenges:</a:t>
            </a:r>
          </a:p>
          <a:p>
            <a:pPr lvl="1"/>
            <a:r>
              <a:rPr lang="en-US" dirty="0" smtClean="0"/>
              <a:t>Speed (packets per second)</a:t>
            </a:r>
          </a:p>
          <a:p>
            <a:pPr lvl="1"/>
            <a:r>
              <a:rPr lang="en-US" dirty="0" smtClean="0"/>
              <a:t>Seamless scaling, failover, upgrades</a:t>
            </a:r>
          </a:p>
          <a:p>
            <a:pPr lvl="1"/>
            <a:r>
              <a:rPr lang="en-US" dirty="0" smtClean="0"/>
              <a:t>Ease of writing NFs</a:t>
            </a:r>
          </a:p>
          <a:p>
            <a:pPr lvl="1"/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61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NFV Enables “Edge Computing”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NFV allows one to place NF functionality at edge</a:t>
            </a:r>
          </a:p>
          <a:p>
            <a:pPr lvl="2"/>
            <a:endParaRPr lang="en-US" dirty="0"/>
          </a:p>
          <a:p>
            <a:r>
              <a:rPr lang="en-US" dirty="0" smtClean="0"/>
              <a:t>Offloads computation from </a:t>
            </a:r>
          </a:p>
          <a:p>
            <a:pPr lvl="1"/>
            <a:r>
              <a:rPr lang="en-US" dirty="0" smtClean="0"/>
              <a:t>End-devices (to lessen computation burden)</a:t>
            </a:r>
          </a:p>
          <a:p>
            <a:pPr lvl="1"/>
            <a:r>
              <a:rPr lang="en-US" dirty="0" smtClean="0"/>
              <a:t>Datacenters (to reduce latency)</a:t>
            </a:r>
          </a:p>
          <a:p>
            <a:pPr lvl="1"/>
            <a:endParaRPr lang="en-US" dirty="0"/>
          </a:p>
          <a:p>
            <a:r>
              <a:rPr lang="en-US" dirty="0" smtClean="0"/>
              <a:t>Generalization of CDNs (e.g., Akamai)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00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0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smtClean="0"/>
              <a:t>Programmable Forwarding Chips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New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82788-C7CE-9044-87D5-275ACBF26035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09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Function vs Programmable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forwarding chips had fixed functions</a:t>
            </a:r>
          </a:p>
          <a:p>
            <a:pPr lvl="1"/>
            <a:r>
              <a:rPr lang="en-US" dirty="0" smtClean="0"/>
              <a:t>Looked at fixed set of header fields</a:t>
            </a:r>
          </a:p>
          <a:p>
            <a:pPr lvl="1"/>
            <a:r>
              <a:rPr lang="en-US" dirty="0" smtClean="0"/>
              <a:t>Performed fixed set of functions based on those fields</a:t>
            </a:r>
          </a:p>
          <a:p>
            <a:pPr lvl="1"/>
            <a:endParaRPr lang="en-US" dirty="0"/>
          </a:p>
          <a:p>
            <a:r>
              <a:rPr lang="en-US" dirty="0" smtClean="0"/>
              <a:t>New generation of chips allow for defining the parsing and control flow for packets with high-level language (P4)</a:t>
            </a:r>
          </a:p>
          <a:p>
            <a:pPr lvl="1"/>
            <a:r>
              <a:rPr lang="en-US" dirty="0" smtClean="0"/>
              <a:t>Set of functions are still fixed</a:t>
            </a:r>
          </a:p>
          <a:p>
            <a:pPr lvl="1"/>
            <a:r>
              <a:rPr lang="en-US" dirty="0" smtClean="0"/>
              <a:t>But can apply them much more flexibly</a:t>
            </a:r>
          </a:p>
          <a:p>
            <a:pPr lvl="1"/>
            <a:r>
              <a:rPr lang="en-US" dirty="0" smtClean="0"/>
              <a:t>Based on arbitrary parsing of packets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40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“Classic” </a:t>
            </a:r>
            <a:r>
              <a:rPr lang="en-US" dirty="0" err="1" smtClean="0"/>
              <a:t>OpenFlow</a:t>
            </a:r>
            <a:r>
              <a:rPr lang="en-US" dirty="0" smtClean="0"/>
              <a:t> (1.x)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t>57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427" y="5031483"/>
            <a:ext cx="3258944" cy="93545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920999" y="1567998"/>
            <a:ext cx="3198869" cy="8064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84045" y="5966941"/>
            <a:ext cx="2339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Target Switch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963332" y="1711995"/>
            <a:ext cx="3198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SDN Control Plane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22374" y="2374458"/>
            <a:ext cx="0" cy="286076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67792" y="3255447"/>
            <a:ext cx="2201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Installing and querying rules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316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OpenFlow</a:t>
            </a:r>
            <a:r>
              <a:rPr lang="en-US" dirty="0" smtClean="0"/>
              <a:t> 2.0”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427" y="5031483"/>
            <a:ext cx="3425774" cy="93545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920999" y="1567998"/>
            <a:ext cx="3198869" cy="8064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84045" y="5966941"/>
            <a:ext cx="2339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Target Switch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912532" y="1731929"/>
            <a:ext cx="3305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/>
              <a:t>SDN Control Plane</a:t>
            </a:r>
            <a:endParaRPr lang="en-US" sz="2400" b="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79482" y="2372068"/>
            <a:ext cx="0" cy="123212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84830" y="2193594"/>
            <a:ext cx="2180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800" dirty="0" smtClean="0"/>
          </a:p>
          <a:p>
            <a:pPr algn="ctr"/>
            <a:r>
              <a:rPr lang="en-US" sz="1800" b="1" dirty="0" smtClean="0"/>
              <a:t>Populating:</a:t>
            </a:r>
          </a:p>
          <a:p>
            <a:pPr algn="ctr"/>
            <a:r>
              <a:rPr lang="en-US" sz="1800" dirty="0" smtClean="0"/>
              <a:t>Installing and querying rules</a:t>
            </a:r>
            <a:endParaRPr lang="en-US" sz="1800" dirty="0"/>
          </a:p>
        </p:txBody>
      </p:sp>
      <p:sp>
        <p:nvSpPr>
          <p:cNvPr id="11" name="Rounded Rectangle 10"/>
          <p:cNvSpPr/>
          <p:nvPr/>
        </p:nvSpPr>
        <p:spPr>
          <a:xfrm>
            <a:off x="2658374" y="3604188"/>
            <a:ext cx="3894825" cy="911367"/>
          </a:xfrm>
          <a:prstGeom prst="roundRect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49328" y="3781133"/>
            <a:ext cx="180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Compiler</a:t>
            </a:r>
            <a:endParaRPr lang="en-US" sz="2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551260" y="4492332"/>
            <a:ext cx="0" cy="7428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70441" y="2372068"/>
            <a:ext cx="0" cy="123212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40996" y="4492332"/>
            <a:ext cx="0" cy="7428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19200" y="2193594"/>
            <a:ext cx="2487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800" dirty="0" smtClean="0"/>
          </a:p>
          <a:p>
            <a:pPr algn="ctr"/>
            <a:r>
              <a:rPr lang="en-US" sz="1800" b="1" dirty="0" smtClean="0"/>
              <a:t>Configuring</a:t>
            </a:r>
            <a:r>
              <a:rPr lang="en-US" sz="1800" dirty="0" smtClean="0"/>
              <a:t>:</a:t>
            </a:r>
          </a:p>
          <a:p>
            <a:pPr algn="ctr"/>
            <a:r>
              <a:rPr lang="en-US" sz="1800" dirty="0" smtClean="0"/>
              <a:t>Parser, tables, and control flow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2868403" y="3738800"/>
            <a:ext cx="1747631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 smtClean="0"/>
              <a:t>Parser &amp; Table Configuration</a:t>
            </a:r>
            <a:endParaRPr lang="en-US" sz="1400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5009936" y="3738800"/>
            <a:ext cx="125867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Rule</a:t>
            </a:r>
            <a:br>
              <a:rPr lang="en-US" sz="1400" dirty="0" smtClean="0"/>
            </a:br>
            <a:r>
              <a:rPr lang="en-US" sz="1400" dirty="0" smtClean="0"/>
              <a:t>Translator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2" idx="3"/>
            <a:endCxn id="18" idx="1"/>
          </p:cNvCxnSpPr>
          <p:nvPr/>
        </p:nvCxnSpPr>
        <p:spPr>
          <a:xfrm>
            <a:off x="4616034" y="4000410"/>
            <a:ext cx="3939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7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Debates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82788-C7CE-9044-87D5-275ACBF26035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16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Focused on Two Kinds of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CBT:</a:t>
            </a:r>
          </a:p>
          <a:p>
            <a:pPr lvl="1"/>
            <a:r>
              <a:rPr lang="en-US" dirty="0" smtClean="0"/>
              <a:t>Uses unicast routing for handling joins</a:t>
            </a:r>
            <a:endParaRPr lang="en-US" dirty="0"/>
          </a:p>
          <a:p>
            <a:pPr lvl="1"/>
            <a:r>
              <a:rPr lang="en-US" dirty="0" smtClean="0"/>
              <a:t>Each group G has a preassigned </a:t>
            </a:r>
            <a:r>
              <a:rPr lang="en-US" dirty="0"/>
              <a:t>core </a:t>
            </a:r>
            <a:r>
              <a:rPr lang="en-US" dirty="0" smtClean="0"/>
              <a:t>node</a:t>
            </a:r>
            <a:endParaRPr lang="en-US" dirty="0"/>
          </a:p>
          <a:p>
            <a:pPr lvl="1"/>
            <a:r>
              <a:rPr lang="en-US" dirty="0"/>
              <a:t>Members join </a:t>
            </a:r>
            <a:r>
              <a:rPr lang="en-US" dirty="0" smtClean="0"/>
              <a:t>G by </a:t>
            </a:r>
            <a:r>
              <a:rPr lang="en-US" dirty="0"/>
              <a:t>sending to core, creating shared tree</a:t>
            </a:r>
          </a:p>
          <a:p>
            <a:pPr lvl="1"/>
            <a:r>
              <a:rPr lang="en-US" dirty="0"/>
              <a:t>Packets are broadcast on tree, reaching all members</a:t>
            </a:r>
          </a:p>
          <a:p>
            <a:endParaRPr lang="en-US" dirty="0" smtClean="0"/>
          </a:p>
          <a:p>
            <a:r>
              <a:rPr lang="en-US" dirty="0" smtClean="0"/>
              <a:t>DVMRP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Uses unicast routing to find (</a:t>
            </a:r>
            <a:r>
              <a:rPr lang="en-US" dirty="0" err="1" smtClean="0"/>
              <a:t>i</a:t>
            </a:r>
            <a:r>
              <a:rPr lang="en-US" dirty="0" smtClean="0"/>
              <a:t>) paths and (ii) leaf nodes</a:t>
            </a:r>
          </a:p>
          <a:p>
            <a:pPr lvl="1"/>
            <a:r>
              <a:rPr lang="en-US" dirty="0" smtClean="0"/>
              <a:t>Uses </a:t>
            </a:r>
            <a:r>
              <a:rPr lang="en-US" b="1" i="1" u="sng" dirty="0" smtClean="0"/>
              <a:t>reverse-paths</a:t>
            </a:r>
            <a:r>
              <a:rPr lang="en-US" dirty="0" smtClean="0"/>
              <a:t> to flood to all nodes</a:t>
            </a:r>
          </a:p>
          <a:p>
            <a:pPr lvl="1"/>
            <a:r>
              <a:rPr lang="en-US" dirty="0" smtClean="0"/>
              <a:t>Then prunes (starting at edges) to restrict to members</a:t>
            </a:r>
          </a:p>
          <a:p>
            <a:pPr lvl="1"/>
            <a:r>
              <a:rPr lang="en-US" dirty="0" smtClean="0"/>
              <a:t>Result: reverse path tree to all members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65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Design Debates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Programmable Switches vs Edge Software</a:t>
            </a:r>
          </a:p>
          <a:p>
            <a:endParaRPr lang="en-US" dirty="0"/>
          </a:p>
          <a:p>
            <a:r>
              <a:rPr lang="en-US" dirty="0" smtClean="0"/>
              <a:t>Learning vs Design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908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Ideological Battle Over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I have long advocated edge/core split</a:t>
            </a:r>
          </a:p>
          <a:p>
            <a:pPr lvl="1"/>
            <a:r>
              <a:rPr lang="en-US" dirty="0" smtClean="0"/>
              <a:t>With software at edge, so have complete flexibility</a:t>
            </a:r>
          </a:p>
          <a:p>
            <a:pPr lvl="1"/>
            <a:endParaRPr lang="en-US" dirty="0"/>
          </a:p>
          <a:p>
            <a:r>
              <a:rPr lang="en-US" dirty="0" smtClean="0"/>
              <a:t>Programmable switches offer flexibility everywhere?</a:t>
            </a:r>
          </a:p>
          <a:p>
            <a:pPr lvl="1"/>
            <a:r>
              <a:rPr lang="en-US" dirty="0" smtClean="0"/>
              <a:t>Not nearly as much flexibility, but it is everywhere</a:t>
            </a:r>
          </a:p>
          <a:p>
            <a:endParaRPr lang="en-US" dirty="0"/>
          </a:p>
          <a:p>
            <a:r>
              <a:rPr lang="en-US" dirty="0" smtClean="0"/>
              <a:t>Will future networks be dominated by</a:t>
            </a:r>
          </a:p>
          <a:p>
            <a:pPr lvl="1"/>
            <a:r>
              <a:rPr lang="en-US" dirty="0" smtClean="0"/>
              <a:t>Programmable switches?</a:t>
            </a:r>
          </a:p>
          <a:p>
            <a:pPr lvl="1"/>
            <a:r>
              <a:rPr lang="en-US" dirty="0" smtClean="0"/>
              <a:t>Software edges?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3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Question: What Needed in Core?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flexibility do you need in core?</a:t>
            </a:r>
          </a:p>
          <a:p>
            <a:pPr lvl="4"/>
            <a:endParaRPr lang="en-US" dirty="0"/>
          </a:p>
          <a:p>
            <a:r>
              <a:rPr lang="en-US" dirty="0" smtClean="0"/>
              <a:t>What functionality can’t you do at edge?</a:t>
            </a:r>
          </a:p>
          <a:p>
            <a:pPr lvl="4"/>
            <a:endParaRPr lang="en-US" dirty="0"/>
          </a:p>
          <a:p>
            <a:r>
              <a:rPr lang="en-US" dirty="0" smtClean="0"/>
              <a:t>One answer: detailed monitoring</a:t>
            </a:r>
          </a:p>
          <a:p>
            <a:pPr lvl="1"/>
            <a:r>
              <a:rPr lang="en-US" dirty="0" smtClean="0"/>
              <a:t>Where are packets dropped?</a:t>
            </a:r>
          </a:p>
          <a:p>
            <a:pPr lvl="1"/>
            <a:r>
              <a:rPr lang="en-US" dirty="0" smtClean="0"/>
              <a:t>Where are delays </a:t>
            </a:r>
            <a:r>
              <a:rPr lang="en-US" dirty="0" err="1" smtClean="0"/>
              <a:t>occuring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Tracing flows that are getting bad service</a:t>
            </a:r>
            <a:r>
              <a:rPr lang="mr-IN" dirty="0" smtClean="0"/>
              <a:t>…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dirty="0"/>
              <a:t>In reality, you’ll probably have both</a:t>
            </a:r>
          </a:p>
          <a:p>
            <a:pPr lvl="1"/>
            <a:r>
              <a:rPr lang="en-US" dirty="0"/>
              <a:t>Programmable switches come at little additional </a:t>
            </a:r>
            <a:r>
              <a:rPr lang="en-US" dirty="0" smtClean="0"/>
              <a:t>cost</a:t>
            </a:r>
          </a:p>
          <a:p>
            <a:pPr lvl="2"/>
            <a:r>
              <a:rPr lang="en-US" dirty="0" smtClean="0"/>
              <a:t>Can be used for monitoring in core</a:t>
            </a:r>
            <a:endParaRPr lang="en-US" dirty="0"/>
          </a:p>
          <a:p>
            <a:pPr lvl="1"/>
            <a:r>
              <a:rPr lang="en-US" dirty="0" smtClean="0"/>
              <a:t>But </a:t>
            </a:r>
            <a:r>
              <a:rPr lang="en-US" dirty="0"/>
              <a:t>they cannot replace generality of software edge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73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ML Run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my dead body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There is a growing literature on this</a:t>
            </a:r>
          </a:p>
          <a:p>
            <a:endParaRPr lang="en-US" dirty="0"/>
          </a:p>
          <a:p>
            <a:r>
              <a:rPr lang="en-US" dirty="0" smtClean="0"/>
              <a:t>Is this a fad, or is this serious?</a:t>
            </a:r>
          </a:p>
          <a:p>
            <a:endParaRPr lang="en-US" dirty="0"/>
          </a:p>
          <a:p>
            <a:r>
              <a:rPr lang="en-US" dirty="0" smtClean="0"/>
              <a:t>I am very skeptical</a:t>
            </a:r>
          </a:p>
          <a:p>
            <a:pPr lvl="1"/>
            <a:r>
              <a:rPr lang="en-US" dirty="0" smtClean="0"/>
              <a:t>I don’t like fads</a:t>
            </a:r>
          </a:p>
          <a:p>
            <a:pPr lvl="1"/>
            <a:r>
              <a:rPr lang="en-US" dirty="0" smtClean="0"/>
              <a:t>Good design is better than generic learning</a:t>
            </a:r>
          </a:p>
          <a:p>
            <a:pPr lvl="1"/>
            <a:r>
              <a:rPr lang="en-US" dirty="0" smtClean="0"/>
              <a:t>And network doesn’t need to generalize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31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Critical Analysis of </a:t>
            </a:r>
            <a:br>
              <a:rPr lang="en-US" dirty="0" smtClean="0"/>
            </a:br>
            <a:r>
              <a:rPr lang="en-US" dirty="0" smtClean="0"/>
              <a:t>the Internet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82788-C7CE-9044-87D5-275ACBF26035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95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Today’s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“Accidents”</a:t>
            </a:r>
          </a:p>
          <a:p>
            <a:pPr lvl="1"/>
            <a:r>
              <a:rPr lang="en-US" dirty="0" smtClean="0"/>
              <a:t>Aspects widely used before seriously designed</a:t>
            </a:r>
          </a:p>
          <a:p>
            <a:pPr lvl="1"/>
            <a:r>
              <a:rPr lang="en-US" dirty="0" smtClean="0"/>
              <a:t>Or had to be redesigned under severe constraints</a:t>
            </a:r>
          </a:p>
          <a:p>
            <a:pPr lvl="1"/>
            <a:endParaRPr lang="en-US" dirty="0"/>
          </a:p>
          <a:p>
            <a:r>
              <a:rPr lang="en-US" dirty="0" smtClean="0"/>
              <a:t>Oversights</a:t>
            </a:r>
          </a:p>
          <a:p>
            <a:pPr lvl="1"/>
            <a:r>
              <a:rPr lang="en-US" dirty="0" smtClean="0"/>
              <a:t>Issues that were never seriously considered</a:t>
            </a:r>
          </a:p>
          <a:p>
            <a:endParaRPr lang="en-US" dirty="0"/>
          </a:p>
          <a:p>
            <a:r>
              <a:rPr lang="en-US" dirty="0" smtClean="0"/>
              <a:t>Open questions</a:t>
            </a:r>
          </a:p>
          <a:p>
            <a:pPr lvl="1"/>
            <a:r>
              <a:rPr lang="en-US" dirty="0" smtClean="0"/>
              <a:t>Issues that remain unanswered today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0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“Accidental” Aspects of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Addressing, </a:t>
            </a:r>
            <a:r>
              <a:rPr lang="en-US" dirty="0" err="1" smtClean="0"/>
              <a:t>multihoming</a:t>
            </a:r>
            <a:r>
              <a:rPr lang="en-US" dirty="0" smtClean="0"/>
              <a:t>, and aggregation</a:t>
            </a:r>
          </a:p>
          <a:p>
            <a:pPr lvl="1"/>
            <a:r>
              <a:rPr lang="en-US" dirty="0" smtClean="0"/>
              <a:t>Scaling relies on aligning allocation and topology</a:t>
            </a:r>
          </a:p>
          <a:p>
            <a:pPr lvl="1"/>
            <a:r>
              <a:rPr lang="en-US" dirty="0" smtClean="0"/>
              <a:t>No one would pretend CIDR is a fundamental design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Naming</a:t>
            </a:r>
          </a:p>
          <a:p>
            <a:pPr lvl="1"/>
            <a:r>
              <a:rPr lang="en-US" dirty="0" smtClean="0"/>
              <a:t>Designed for scaling and autonomy, not authentication</a:t>
            </a:r>
          </a:p>
          <a:p>
            <a:pPr lvl="1"/>
            <a:endParaRPr lang="en-US" dirty="0"/>
          </a:p>
          <a:p>
            <a:r>
              <a:rPr lang="en-US" dirty="0" smtClean="0"/>
              <a:t>Crucial aspects largely ignored by architecture</a:t>
            </a:r>
          </a:p>
          <a:p>
            <a:pPr lvl="1"/>
            <a:r>
              <a:rPr lang="en-US" dirty="0" smtClean="0"/>
              <a:t>Domains</a:t>
            </a:r>
            <a:endParaRPr lang="en-US" dirty="0"/>
          </a:p>
          <a:p>
            <a:pPr lvl="1"/>
            <a:r>
              <a:rPr lang="en-US" dirty="0" err="1" smtClean="0"/>
              <a:t>Middleboxes</a:t>
            </a:r>
            <a:endParaRPr lang="en-US" dirty="0" smtClean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51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</a:t>
            </a:r>
            <a:r>
              <a:rPr lang="en-US" dirty="0" err="1" smtClean="0"/>
              <a:t>Middleboxes</a:t>
            </a:r>
            <a:r>
              <a:rPr lang="en-US" dirty="0" smtClean="0"/>
              <a:t>/Domains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Domains:</a:t>
            </a:r>
          </a:p>
          <a:p>
            <a:pPr lvl="1"/>
            <a:r>
              <a:rPr lang="en-US" dirty="0" smtClean="0"/>
              <a:t>Original network architecture: hosts/networks</a:t>
            </a:r>
          </a:p>
          <a:p>
            <a:pPr lvl="1"/>
            <a:r>
              <a:rPr lang="en-US" dirty="0" smtClean="0"/>
              <a:t>New network reality: hosts/networks/domains</a:t>
            </a:r>
          </a:p>
          <a:p>
            <a:pPr lvl="1"/>
            <a:r>
              <a:rPr lang="en-US" dirty="0" smtClean="0"/>
              <a:t>While addresses are broken into host/network components, there is no “domain” component”</a:t>
            </a:r>
          </a:p>
          <a:p>
            <a:pPr lvl="1"/>
            <a:endParaRPr lang="en-US" dirty="0"/>
          </a:p>
          <a:p>
            <a:r>
              <a:rPr lang="en-US" dirty="0" err="1" smtClean="0"/>
              <a:t>Middleboxes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mboxes</a:t>
            </a:r>
            <a:r>
              <a:rPr lang="en-US" dirty="0" smtClean="0"/>
              <a:t> violate E2E principle</a:t>
            </a:r>
          </a:p>
          <a:p>
            <a:pPr lvl="1"/>
            <a:r>
              <a:rPr lang="en-US" dirty="0" smtClean="0"/>
              <a:t>But </a:t>
            </a:r>
            <a:r>
              <a:rPr lang="en-US" dirty="0" err="1" smtClean="0"/>
              <a:t>mboxes</a:t>
            </a:r>
            <a:r>
              <a:rPr lang="en-US" dirty="0" smtClean="0"/>
              <a:t> are right, and the E2E principle is wrong</a:t>
            </a:r>
          </a:p>
          <a:p>
            <a:pPr lvl="1"/>
            <a:r>
              <a:rPr lang="en-US" dirty="0" smtClean="0"/>
              <a:t>Wrong for functionality that is not host-oriented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5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Evolution: how do you </a:t>
            </a:r>
            <a:r>
              <a:rPr lang="en-US" i="1" dirty="0" smtClean="0"/>
              <a:t>change</a:t>
            </a:r>
            <a:r>
              <a:rPr lang="en-US" dirty="0" smtClean="0"/>
              <a:t> the architecture</a:t>
            </a:r>
          </a:p>
          <a:p>
            <a:pPr lvl="1"/>
            <a:r>
              <a:rPr lang="en-US" dirty="0" smtClean="0"/>
              <a:t>The version number in IP doesn’t address all the issues</a:t>
            </a:r>
          </a:p>
          <a:p>
            <a:endParaRPr lang="en-US" dirty="0"/>
          </a:p>
          <a:p>
            <a:r>
              <a:rPr lang="en-US" dirty="0" err="1" smtClean="0"/>
              <a:t>DDoS</a:t>
            </a:r>
            <a:r>
              <a:rPr lang="en-US" dirty="0" smtClean="0"/>
              <a:t>: preventing denial-of-service attacks</a:t>
            </a:r>
          </a:p>
          <a:p>
            <a:pPr lvl="1"/>
            <a:r>
              <a:rPr lang="en-US" dirty="0" smtClean="0"/>
              <a:t>Nothing in today’s architecture helps with this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73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Big Open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packet delivery right interface for the Internet?</a:t>
            </a:r>
          </a:p>
          <a:p>
            <a:endParaRPr lang="en-US" dirty="0"/>
          </a:p>
          <a:p>
            <a:r>
              <a:rPr lang="en-US" dirty="0" smtClean="0"/>
              <a:t>Some believe </a:t>
            </a:r>
            <a:r>
              <a:rPr lang="en-US" i="1" dirty="0" smtClean="0"/>
              <a:t>put-get</a:t>
            </a:r>
            <a:r>
              <a:rPr lang="en-US" dirty="0" smtClean="0"/>
              <a:t> is a better interface:</a:t>
            </a:r>
          </a:p>
          <a:p>
            <a:pPr lvl="1"/>
            <a:r>
              <a:rPr lang="en-US" dirty="0" smtClean="0"/>
              <a:t>Put: publish content, so others can retrieve</a:t>
            </a:r>
          </a:p>
          <a:p>
            <a:pPr lvl="1"/>
            <a:r>
              <a:rPr lang="en-US" dirty="0" smtClean="0"/>
              <a:t>Get: retrieve specified content (from nearest location)</a:t>
            </a:r>
            <a:endParaRPr lang="en-US" dirty="0"/>
          </a:p>
          <a:p>
            <a:pPr lvl="1"/>
            <a:r>
              <a:rPr lang="en-US" dirty="0" smtClean="0"/>
              <a:t>Information-centric networking (ICN)</a:t>
            </a:r>
          </a:p>
          <a:p>
            <a:pPr lvl="2"/>
            <a:r>
              <a:rPr lang="en-US" dirty="0" smtClean="0"/>
              <a:t>Interface is host-content, not host-host</a:t>
            </a:r>
          </a:p>
          <a:p>
            <a:pPr lvl="8"/>
            <a:endParaRPr lang="en-US" dirty="0"/>
          </a:p>
          <a:p>
            <a:r>
              <a:rPr lang="en-US" dirty="0" smtClean="0"/>
              <a:t>Others advocate delay-tolerant networking (DTN)</a:t>
            </a:r>
          </a:p>
          <a:p>
            <a:pPr lvl="1"/>
            <a:r>
              <a:rPr lang="en-US" dirty="0" smtClean="0"/>
              <a:t>Make no assumption about ends both being up</a:t>
            </a:r>
          </a:p>
          <a:p>
            <a:pPr lvl="1"/>
            <a:r>
              <a:rPr lang="en-US" dirty="0" smtClean="0"/>
              <a:t>Put-get makes delay-tolerant networking easier</a:t>
            </a:r>
          </a:p>
          <a:p>
            <a:pPr lvl="2"/>
            <a:r>
              <a:rPr lang="en-US" dirty="0" smtClean="0"/>
              <a:t>Since there is no host-to-host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62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Reverse-Paths?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987925"/>
          </a:xfrm>
        </p:spPr>
        <p:txBody>
          <a:bodyPr/>
          <a:lstStyle/>
          <a:p>
            <a:r>
              <a:rPr lang="en-US" dirty="0" smtClean="0"/>
              <a:t>Recall we needed a tree so that we could broadcast using a simple forwarding rule</a:t>
            </a:r>
            <a:r>
              <a:rPr lang="mr-IN" dirty="0" smtClean="0"/>
              <a:t>…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b="1" u="sng" dirty="0" smtClean="0"/>
              <a:t>Flooding Rule</a:t>
            </a:r>
            <a:r>
              <a:rPr lang="en-US" dirty="0" smtClean="0"/>
              <a:t>: When a packet comes in an input port that is on tree, it is sent out </a:t>
            </a:r>
            <a:r>
              <a:rPr lang="en-US" b="1" dirty="0" smtClean="0"/>
              <a:t>all</a:t>
            </a:r>
            <a:r>
              <a:rPr lang="en-US" dirty="0" smtClean="0"/>
              <a:t> other ports</a:t>
            </a:r>
          </a:p>
          <a:p>
            <a:pPr lvl="1"/>
            <a:r>
              <a:rPr lang="en-US" dirty="0" smtClean="0"/>
              <a:t>Later, we will trim some of these ports due to NMRs</a:t>
            </a:r>
          </a:p>
          <a:p>
            <a:pPr lvl="1"/>
            <a:r>
              <a:rPr lang="en-US" dirty="0" smtClean="0"/>
              <a:t>But initially we need to send packet everywhere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This is not just “forwarding along a tree”</a:t>
            </a:r>
          </a:p>
          <a:p>
            <a:pPr lvl="1"/>
            <a:r>
              <a:rPr lang="en-US" dirty="0" smtClean="0"/>
              <a:t>But tree-like </a:t>
            </a:r>
            <a:r>
              <a:rPr lang="en-US" dirty="0"/>
              <a:t>nature </a:t>
            </a:r>
            <a:r>
              <a:rPr lang="en-US" dirty="0" smtClean="0"/>
              <a:t>still prevents </a:t>
            </a:r>
            <a:r>
              <a:rPr lang="en-US" dirty="0"/>
              <a:t>this from creating </a:t>
            </a:r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Think about it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 smtClean="0"/>
              <a:t>The initial “tree” (before pruning) is per-source, but </a:t>
            </a:r>
            <a:r>
              <a:rPr lang="en-US" dirty="0" smtClean="0"/>
              <a:t>we create the same </a:t>
            </a:r>
            <a:r>
              <a:rPr lang="en-US" dirty="0" smtClean="0"/>
              <a:t>tree for all groups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88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Today’s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“Accidents”</a:t>
            </a:r>
          </a:p>
          <a:p>
            <a:pPr lvl="1"/>
            <a:r>
              <a:rPr lang="en-US" dirty="0" smtClean="0"/>
              <a:t>Addressing, naming, domains, </a:t>
            </a:r>
            <a:r>
              <a:rPr lang="en-US" dirty="0" err="1" smtClean="0"/>
              <a:t>middleboxes</a:t>
            </a:r>
            <a:r>
              <a:rPr lang="en-US" dirty="0" smtClean="0"/>
              <a:t>,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Oversights</a:t>
            </a:r>
          </a:p>
          <a:p>
            <a:pPr lvl="1"/>
            <a:r>
              <a:rPr lang="en-US" dirty="0" smtClean="0"/>
              <a:t>Evolution, DDoS</a:t>
            </a:r>
          </a:p>
          <a:p>
            <a:endParaRPr lang="en-US" dirty="0"/>
          </a:p>
          <a:p>
            <a:r>
              <a:rPr lang="en-US" dirty="0" smtClean="0"/>
              <a:t>Open questions</a:t>
            </a:r>
          </a:p>
          <a:p>
            <a:pPr lvl="1"/>
            <a:r>
              <a:rPr lang="en-US" dirty="0" smtClean="0"/>
              <a:t>What’s the right network interface?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6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would address these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r>
              <a:rPr lang="en-US" dirty="0" smtClean="0"/>
              <a:t>Step#1: </a:t>
            </a:r>
            <a:r>
              <a:rPr lang="en-US" dirty="0"/>
              <a:t>Change </a:t>
            </a:r>
            <a:r>
              <a:rPr lang="en-US" dirty="0" smtClean="0"/>
              <a:t>naming</a:t>
            </a:r>
          </a:p>
          <a:p>
            <a:pPr lvl="1"/>
            <a:r>
              <a:rPr lang="en-US" dirty="0" smtClean="0"/>
              <a:t>Provide basis for authentication without certificates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Step#2: Change basic addressing</a:t>
            </a:r>
          </a:p>
          <a:p>
            <a:pPr lvl="1"/>
            <a:r>
              <a:rPr lang="en-US" dirty="0"/>
              <a:t>Integrate domains into </a:t>
            </a:r>
            <a:r>
              <a:rPr lang="en-US" dirty="0" smtClean="0"/>
              <a:t>architecture</a:t>
            </a:r>
          </a:p>
          <a:p>
            <a:pPr lvl="4"/>
            <a:endParaRPr lang="en-US" dirty="0"/>
          </a:p>
          <a:p>
            <a:r>
              <a:rPr lang="en-US" dirty="0" smtClean="0"/>
              <a:t>Step #3: Change how we </a:t>
            </a:r>
            <a:r>
              <a:rPr lang="en-US" i="1" u="sng" dirty="0" smtClean="0"/>
              <a:t>build</a:t>
            </a:r>
            <a:r>
              <a:rPr lang="en-US" dirty="0" smtClean="0"/>
              <a:t> networks</a:t>
            </a:r>
          </a:p>
          <a:p>
            <a:pPr lvl="1"/>
            <a:r>
              <a:rPr lang="en-US" dirty="0" smtClean="0"/>
              <a:t>Software at edge</a:t>
            </a:r>
          </a:p>
          <a:p>
            <a:pPr lvl="1"/>
            <a:r>
              <a:rPr lang="en-US" dirty="0" smtClean="0"/>
              <a:t>Making </a:t>
            </a:r>
            <a:r>
              <a:rPr lang="en-US" dirty="0" err="1" smtClean="0"/>
              <a:t>middleboxes</a:t>
            </a:r>
            <a:r>
              <a:rPr lang="en-US" dirty="0" smtClean="0"/>
              <a:t> part of the architecture</a:t>
            </a:r>
          </a:p>
          <a:p>
            <a:pPr lvl="4"/>
            <a:endParaRPr lang="en-US" dirty="0"/>
          </a:p>
          <a:p>
            <a:r>
              <a:rPr lang="en-US" dirty="0" smtClean="0"/>
              <a:t>Step #4: Solve the evolution problem (next lecture)</a:t>
            </a:r>
          </a:p>
          <a:p>
            <a:pPr lvl="1"/>
            <a:r>
              <a:rPr lang="en-US" dirty="0" smtClean="0"/>
              <a:t>And </a:t>
            </a:r>
            <a:r>
              <a:rPr lang="en-US" dirty="0" smtClean="0"/>
              <a:t>let history decide what’s the right architecture</a:t>
            </a:r>
            <a:endParaRPr lang="is-IS" dirty="0"/>
          </a:p>
          <a:p>
            <a:pPr lvl="1"/>
            <a:r>
              <a:rPr lang="is-IS" b="1" i="1" dirty="0" smtClean="0"/>
              <a:t>This is the most important problem to solve!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52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are done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i="1" dirty="0" smtClean="0"/>
              <a:t>One more lecture to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82788-C7CE-9044-87D5-275ACBF26035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Forward-Paths?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Consider a destination-based routing algorithm</a:t>
            </a:r>
          </a:p>
          <a:p>
            <a:pPr lvl="4"/>
            <a:endParaRPr lang="en-US" dirty="0"/>
          </a:p>
          <a:p>
            <a:r>
              <a:rPr lang="en-US" dirty="0" smtClean="0"/>
              <a:t>And the union of paths from S to all destinations D</a:t>
            </a:r>
          </a:p>
          <a:p>
            <a:pPr lvl="4"/>
            <a:endParaRPr lang="en-US" dirty="0"/>
          </a:p>
          <a:p>
            <a:r>
              <a:rPr lang="en-US" dirty="0" smtClean="0"/>
              <a:t>In general, is this necessarily a tree?</a:t>
            </a:r>
          </a:p>
          <a:p>
            <a:pPr lvl="1"/>
            <a:r>
              <a:rPr lang="en-US" dirty="0" smtClean="0"/>
              <a:t>No</a:t>
            </a:r>
          </a:p>
          <a:p>
            <a:pPr lvl="4"/>
            <a:endParaRPr lang="en-US" dirty="0"/>
          </a:p>
          <a:p>
            <a:r>
              <a:rPr lang="en-US" dirty="0" smtClean="0"/>
              <a:t>If using shortest-path routing, is this always a tree?</a:t>
            </a:r>
          </a:p>
          <a:p>
            <a:pPr lvl="1"/>
            <a:r>
              <a:rPr lang="en-US" dirty="0" smtClean="0"/>
              <a:t>No (because of ties)</a:t>
            </a:r>
          </a:p>
          <a:p>
            <a:pPr lvl="4"/>
            <a:endParaRPr lang="en-US" dirty="0"/>
          </a:p>
          <a:p>
            <a:r>
              <a:rPr lang="en-US" dirty="0" smtClean="0"/>
              <a:t>If using shortest-path routing with the consistent tie-breaking mechanism, is this always a tree?</a:t>
            </a:r>
          </a:p>
          <a:p>
            <a:pPr lvl="1"/>
            <a:r>
              <a:rPr lang="en-US" dirty="0" smtClean="0"/>
              <a:t>Yes (because whenever two nodes are connected, you use the unique shortest path between them)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66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None of this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packet comes in, </a:t>
            </a:r>
            <a:r>
              <a:rPr lang="en-US" dirty="0" smtClean="0"/>
              <a:t>only information I have is:</a:t>
            </a:r>
          </a:p>
          <a:p>
            <a:pPr lvl="1"/>
            <a:r>
              <a:rPr lang="en-US" dirty="0" smtClean="0"/>
              <a:t>Source, Group, and the Incoming port</a:t>
            </a:r>
          </a:p>
          <a:p>
            <a:pPr lvl="4"/>
            <a:endParaRPr lang="en-US" dirty="0"/>
          </a:p>
          <a:p>
            <a:r>
              <a:rPr lang="en-US" dirty="0" smtClean="0"/>
              <a:t>Tree must be defined in terms of this information</a:t>
            </a:r>
          </a:p>
          <a:p>
            <a:pPr lvl="1"/>
            <a:r>
              <a:rPr lang="en-US" dirty="0" smtClean="0"/>
              <a:t>Which determines which packets to forward (not where)</a:t>
            </a:r>
          </a:p>
          <a:p>
            <a:pPr lvl="1"/>
            <a:r>
              <a:rPr lang="en-US" dirty="0" smtClean="0"/>
              <a:t>Group is irrelevant (before pruning)</a:t>
            </a:r>
          </a:p>
          <a:p>
            <a:pPr lvl="4"/>
            <a:endParaRPr lang="en-US" dirty="0"/>
          </a:p>
          <a:p>
            <a:r>
              <a:rPr lang="en-US" dirty="0" smtClean="0"/>
              <a:t>Destination-based routing: the only information I have for source is the paths </a:t>
            </a:r>
            <a:r>
              <a:rPr lang="en-US" b="1" dirty="0" smtClean="0"/>
              <a:t>toward</a:t>
            </a:r>
            <a:r>
              <a:rPr lang="en-US" dirty="0" smtClean="0"/>
              <a:t> source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list of all ports that are used to forward packets from that incoming port (or source) to any destination!</a:t>
            </a:r>
          </a:p>
          <a:p>
            <a:pPr lvl="4"/>
            <a:endParaRPr lang="en-US" dirty="0"/>
          </a:p>
          <a:p>
            <a:r>
              <a:rPr lang="en-US" dirty="0" smtClean="0"/>
              <a:t>Thus, reverse paths are the only ones I can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79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4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89366</TotalTime>
  <Words>3279</Words>
  <Application>Microsoft Macintosh PowerPoint</Application>
  <PresentationFormat>On-screen Show (4:3)</PresentationFormat>
  <Paragraphs>674</Paragraphs>
  <Slides>72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Calibri</vt:lpstr>
      <vt:lpstr>Courier New</vt:lpstr>
      <vt:lpstr>Helvetica</vt:lpstr>
      <vt:lpstr>ＭＳ Ｐゴシック</vt:lpstr>
      <vt:lpstr>Times New Roman</vt:lpstr>
      <vt:lpstr>Wingdings</vt:lpstr>
      <vt:lpstr>Arial</vt:lpstr>
      <vt:lpstr>Network</vt:lpstr>
      <vt:lpstr>CS 168  Current Trends and Future Visions</vt:lpstr>
      <vt:lpstr>PowerPoint Presentation</vt:lpstr>
      <vt:lpstr>Office Hours</vt:lpstr>
      <vt:lpstr>Problem Set</vt:lpstr>
      <vt:lpstr>Agenda for Today</vt:lpstr>
      <vt:lpstr>Focused on Two Kinds of Multicast</vt:lpstr>
      <vt:lpstr>Why Do We Reverse-Paths?</vt:lpstr>
      <vt:lpstr>Why Not Forward-Paths?</vt:lpstr>
      <vt:lpstr>But None of this Matters</vt:lpstr>
      <vt:lpstr>Network Security</vt:lpstr>
      <vt:lpstr>My definition of “network security”</vt:lpstr>
      <vt:lpstr>A few non-network security issues </vt:lpstr>
      <vt:lpstr>Two Kinds of Network Security Goals</vt:lpstr>
      <vt:lpstr>Core Security Requirements</vt:lpstr>
      <vt:lpstr>Keeping Bystanders Ignorant</vt:lpstr>
      <vt:lpstr>List of Goals</vt:lpstr>
      <vt:lpstr>Public Key Crypto Provides</vt:lpstr>
      <vt:lpstr>Any Questions?</vt:lpstr>
      <vt:lpstr>Protecting Availability</vt:lpstr>
      <vt:lpstr>How can availability be harmed?</vt:lpstr>
      <vt:lpstr>How Can We Avoid These?</vt:lpstr>
      <vt:lpstr>Denial of Service (DoS)</vt:lpstr>
      <vt:lpstr>Mechanism</vt:lpstr>
      <vt:lpstr>Unfortunate Fact</vt:lpstr>
      <vt:lpstr>Attack on Dyn: 10/21/2016</vt:lpstr>
      <vt:lpstr>Any Questions?</vt:lpstr>
      <vt:lpstr>Defending Against DDoS</vt:lpstr>
      <vt:lpstr>Architectural Approaches to DDoS?</vt:lpstr>
      <vt:lpstr>Fight-Fire-With-Fire (mitigation)</vt:lpstr>
      <vt:lpstr>Capabilities (prevention)</vt:lpstr>
      <vt:lpstr>Shut-Up Packets (blocking)</vt:lpstr>
      <vt:lpstr>Current Trends</vt:lpstr>
      <vt:lpstr>Current Trends</vt:lpstr>
      <vt:lpstr>Datacenter Networks</vt:lpstr>
      <vt:lpstr>What’s New: Topology</vt:lpstr>
      <vt:lpstr>E.g., “Fat Tree” Topology [Sigcomm’08]</vt:lpstr>
      <vt:lpstr>What’s new: Infrastructure</vt:lpstr>
      <vt:lpstr>What’s New: Applications</vt:lpstr>
      <vt:lpstr>What’s New: Usage Model</vt:lpstr>
      <vt:lpstr>What’s New in Datacenters</vt:lpstr>
      <vt:lpstr>Any Questions?</vt:lpstr>
      <vt:lpstr>Other New Networks</vt:lpstr>
      <vt:lpstr>Middleboxes</vt:lpstr>
      <vt:lpstr>What is a middlebox?</vt:lpstr>
      <vt:lpstr>Middleboxes Differ from Routers</vt:lpstr>
      <vt:lpstr>Why Middleboxes?</vt:lpstr>
      <vt:lpstr>Why In the Middle?</vt:lpstr>
      <vt:lpstr>A Survey (Sherry et al.)</vt:lpstr>
      <vt:lpstr>How many middleboxes do you deploy?</vt:lpstr>
      <vt:lpstr>Variety of Middleboxes</vt:lpstr>
      <vt:lpstr>History of Middlebox Deployment</vt:lpstr>
      <vt:lpstr>Network Function Virtualization</vt:lpstr>
      <vt:lpstr>NFV Enables “Edge Computing”</vt:lpstr>
      <vt:lpstr>Any Questions?</vt:lpstr>
      <vt:lpstr>Programmable Forwarding Chips</vt:lpstr>
      <vt:lpstr>Fixed Function vs Programmable</vt:lpstr>
      <vt:lpstr>“Classic” OpenFlow (1.x)</vt:lpstr>
      <vt:lpstr>“OpenFlow 2.0”</vt:lpstr>
      <vt:lpstr>Design Debates</vt:lpstr>
      <vt:lpstr>Two Design Debates</vt:lpstr>
      <vt:lpstr>Ideological Battle Over Infrastructure</vt:lpstr>
      <vt:lpstr>Key Question: What Needed in Core?</vt:lpstr>
      <vt:lpstr>Will ML Run Networks?</vt:lpstr>
      <vt:lpstr>Critical Analysis of  the Internet Architecture</vt:lpstr>
      <vt:lpstr>Problems with Today’s Architecture</vt:lpstr>
      <vt:lpstr>“Accidental” Aspects of Architecture</vt:lpstr>
      <vt:lpstr>Implications of Middleboxes/Domains</vt:lpstr>
      <vt:lpstr>Oversights</vt:lpstr>
      <vt:lpstr>A Big Open Question</vt:lpstr>
      <vt:lpstr>Problems with Today’s Architecture</vt:lpstr>
      <vt:lpstr>How I would address these problems</vt:lpstr>
      <vt:lpstr>We are done….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1069</cp:revision>
  <cp:lastPrinted>2016-11-09T19:00:07Z</cp:lastPrinted>
  <dcterms:created xsi:type="dcterms:W3CDTF">2015-08-26T13:04:16Z</dcterms:created>
  <dcterms:modified xsi:type="dcterms:W3CDTF">2017-11-29T00:29:45Z</dcterms:modified>
</cp:coreProperties>
</file>