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95"/>
  </p:notesMasterIdLst>
  <p:handoutMasterIdLst>
    <p:handoutMasterId r:id="rId96"/>
  </p:handoutMasterIdLst>
  <p:sldIdLst>
    <p:sldId id="912" r:id="rId2"/>
    <p:sldId id="793" r:id="rId3"/>
    <p:sldId id="915" r:id="rId4"/>
    <p:sldId id="914" r:id="rId5"/>
    <p:sldId id="916" r:id="rId6"/>
    <p:sldId id="917" r:id="rId7"/>
    <p:sldId id="1004" r:id="rId8"/>
    <p:sldId id="918" r:id="rId9"/>
    <p:sldId id="919" r:id="rId10"/>
    <p:sldId id="920" r:id="rId11"/>
    <p:sldId id="921" r:id="rId12"/>
    <p:sldId id="922" r:id="rId13"/>
    <p:sldId id="923" r:id="rId14"/>
    <p:sldId id="924" r:id="rId15"/>
    <p:sldId id="925" r:id="rId16"/>
    <p:sldId id="926" r:id="rId17"/>
    <p:sldId id="928" r:id="rId18"/>
    <p:sldId id="1001" r:id="rId19"/>
    <p:sldId id="929" r:id="rId20"/>
    <p:sldId id="930" r:id="rId21"/>
    <p:sldId id="931" r:id="rId22"/>
    <p:sldId id="932" r:id="rId23"/>
    <p:sldId id="933" r:id="rId24"/>
    <p:sldId id="934" r:id="rId25"/>
    <p:sldId id="935" r:id="rId26"/>
    <p:sldId id="936" r:id="rId27"/>
    <p:sldId id="937" r:id="rId28"/>
    <p:sldId id="938" r:id="rId29"/>
    <p:sldId id="939" r:id="rId30"/>
    <p:sldId id="941" r:id="rId31"/>
    <p:sldId id="940" r:id="rId32"/>
    <p:sldId id="1002" r:id="rId33"/>
    <p:sldId id="942" r:id="rId34"/>
    <p:sldId id="943" r:id="rId35"/>
    <p:sldId id="944" r:id="rId36"/>
    <p:sldId id="1006" r:id="rId37"/>
    <p:sldId id="1007" r:id="rId38"/>
    <p:sldId id="946" r:id="rId39"/>
    <p:sldId id="947" r:id="rId40"/>
    <p:sldId id="948" r:id="rId41"/>
    <p:sldId id="949" r:id="rId42"/>
    <p:sldId id="950" r:id="rId43"/>
    <p:sldId id="951" r:id="rId44"/>
    <p:sldId id="952" r:id="rId45"/>
    <p:sldId id="953" r:id="rId46"/>
    <p:sldId id="954" r:id="rId47"/>
    <p:sldId id="955" r:id="rId48"/>
    <p:sldId id="956" r:id="rId49"/>
    <p:sldId id="957" r:id="rId50"/>
    <p:sldId id="1003" r:id="rId51"/>
    <p:sldId id="958" r:id="rId52"/>
    <p:sldId id="959" r:id="rId53"/>
    <p:sldId id="960" r:id="rId54"/>
    <p:sldId id="961" r:id="rId55"/>
    <p:sldId id="962" r:id="rId56"/>
    <p:sldId id="963" r:id="rId57"/>
    <p:sldId id="964" r:id="rId58"/>
    <p:sldId id="965" r:id="rId59"/>
    <p:sldId id="966" r:id="rId60"/>
    <p:sldId id="967" r:id="rId61"/>
    <p:sldId id="968" r:id="rId62"/>
    <p:sldId id="969" r:id="rId63"/>
    <p:sldId id="970" r:id="rId64"/>
    <p:sldId id="971" r:id="rId65"/>
    <p:sldId id="972" r:id="rId66"/>
    <p:sldId id="973" r:id="rId67"/>
    <p:sldId id="974" r:id="rId68"/>
    <p:sldId id="975" r:id="rId69"/>
    <p:sldId id="976" r:id="rId70"/>
    <p:sldId id="977" r:id="rId71"/>
    <p:sldId id="978" r:id="rId72"/>
    <p:sldId id="979" r:id="rId73"/>
    <p:sldId id="980" r:id="rId74"/>
    <p:sldId id="981" r:id="rId75"/>
    <p:sldId id="982" r:id="rId76"/>
    <p:sldId id="983" r:id="rId77"/>
    <p:sldId id="984" r:id="rId78"/>
    <p:sldId id="985" r:id="rId79"/>
    <p:sldId id="986" r:id="rId80"/>
    <p:sldId id="987" r:id="rId81"/>
    <p:sldId id="988" r:id="rId82"/>
    <p:sldId id="989" r:id="rId83"/>
    <p:sldId id="990" r:id="rId84"/>
    <p:sldId id="991" r:id="rId85"/>
    <p:sldId id="992" r:id="rId86"/>
    <p:sldId id="993" r:id="rId87"/>
    <p:sldId id="994" r:id="rId88"/>
    <p:sldId id="995" r:id="rId89"/>
    <p:sldId id="996" r:id="rId90"/>
    <p:sldId id="997" r:id="rId91"/>
    <p:sldId id="998" r:id="rId92"/>
    <p:sldId id="999" r:id="rId93"/>
    <p:sldId id="1000" r:id="rId9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ker@icsi.berkeley.edu" initials="s" lastIdx="1" clrIdx="0"/>
  <p:cmAuthor id="2" name="shenker@icsi.berkeley.edu" initials="s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800080"/>
    <a:srgbClr val="FF9857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032"/>
    <p:restoredTop sz="86364"/>
  </p:normalViewPr>
  <p:slideViewPr>
    <p:cSldViewPr>
      <p:cViewPr>
        <p:scale>
          <a:sx n="90" d="100"/>
          <a:sy n="90" d="100"/>
        </p:scale>
        <p:origin x="440" y="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notesMaster" Target="notesMasters/notesMaster1.xml"/><Relationship Id="rId96" Type="http://schemas.openxmlformats.org/officeDocument/2006/relationships/handoutMaster" Target="handoutMasters/handoutMaster1.xml"/><Relationship Id="rId97" Type="http://schemas.openxmlformats.org/officeDocument/2006/relationships/commentAuthors" Target="commentAuthors.xml"/><Relationship Id="rId98" Type="http://schemas.openxmlformats.org/officeDocument/2006/relationships/presProps" Target="presProps.xml"/><Relationship Id="rId9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theme" Target="theme/theme1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27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4479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things:</a:t>
            </a:r>
          </a:p>
          <a:p>
            <a:r>
              <a:rPr lang="en-US" dirty="0" smtClean="0"/>
              <a:t>Strict</a:t>
            </a:r>
            <a:r>
              <a:rPr lang="en-US" baseline="0" dirty="0" smtClean="0"/>
              <a:t> layering</a:t>
            </a:r>
          </a:p>
          <a:p>
            <a:r>
              <a:rPr lang="en-US" baseline="0" dirty="0" smtClean="0"/>
              <a:t>Talk to companion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727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4509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5EA2A5C-38A0-E648-A60E-3E42752B254B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697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7F2108A-BAF6-574E-A307-A72F6263DEFB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31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Why go up? Why not stay down in the lower levels?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430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E37D4AD-B89A-4C4A-96E9-008ADD10A363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7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Why does it go up to network in Router?????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23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C74E9CE-01EC-5942-AEE1-9CC42F3F6454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44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E37D4AD-B89A-4C4A-96E9-008ADD10A363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7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84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CF88E94-EA0D-304D-B4B4-C7323CED4390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1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Deepest level most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61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E37D4AD-B89A-4C4A-96E9-008ADD10A363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7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7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am an idiot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433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0869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419A43F-993A-8348-9F5E-16585C747170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70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419A43F-993A-8348-9F5E-16585C747170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03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8F15DC3-AEEA-0044-A359-5914E7E8BEF8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74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Contrary to wisdom of the day!</a:t>
            </a:r>
          </a:p>
          <a:p>
            <a:r>
              <a:rPr lang="en-US" dirty="0" smtClean="0"/>
              <a:t>Talmud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68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A0873A3-F1E3-814F-BEB5-3D64E53284FB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95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634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54887D1-9FEC-774B-B473-95C12AC667C9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536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350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4E49A3B-FF92-594E-9F08-E58A41B9CCDD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556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909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611E0FF-08E2-7C42-806A-D9847F710725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576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One make hosts as simple as possible.  The other makes the network as simple as possible.  Which do you prefer?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483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259FF91-F48F-A049-82DC-C62A623BAB56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597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208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BA06B16-E925-A545-953A-589989E00BF6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617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5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 to last lecture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01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130871-2777-E640-A4AF-7229AEFE59E3}" type="slidenum">
              <a:rPr lang="en-US"/>
              <a:pPr/>
              <a:t>59</a:t>
            </a:fld>
            <a:endParaRPr 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065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Perfect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95834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9F971-FB2F-2D40-8BF7-D107A6D66A30}" type="slidenum">
              <a:rPr lang="en-US"/>
              <a:pPr/>
              <a:t>64</a:t>
            </a:fld>
            <a:endParaRPr lang="en-US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528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8E0EC6-41C9-9D44-91E9-D006DC34A686}" type="slidenum">
              <a:rPr lang="en-US"/>
              <a:pPr/>
              <a:t>65</a:t>
            </a:fld>
            <a:endParaRPr lang="en-US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145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FE0A2-C2B4-824A-8420-D1C94B756A14}" type="slidenum">
              <a:rPr lang="en-US"/>
              <a:pPr/>
              <a:t>66</a:t>
            </a:fld>
            <a:endParaRPr 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361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CAC2AD-59D7-EF42-8354-1C6BCD099DF4}" type="slidenum">
              <a:rPr lang="en-US"/>
              <a:pPr/>
              <a:t>67</a:t>
            </a:fld>
            <a:endParaRPr lang="en-US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666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74076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419A43F-993A-8348-9F5E-16585C747170}" type="slidenum">
              <a:rPr lang="en-US" sz="1300" b="0">
                <a:latin typeface="Times New Roman" charset="0"/>
              </a:rPr>
              <a:pPr eaLnBrk="1" hangingPunct="1"/>
              <a:t>73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155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 can do PS</a:t>
            </a:r>
          </a:p>
          <a:p>
            <a:r>
              <a:rPr lang="en-US" dirty="0" smtClean="0"/>
              <a:t>PS cannot to 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76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9917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33856F7-4759-4F45-8252-FABE3C1A4189}" type="slidenum">
              <a:rPr lang="en-US" sz="1300" b="0">
                <a:latin typeface="Times New Roman" charset="0"/>
              </a:rPr>
              <a:pPr eaLnBrk="1" hangingPunct="1"/>
              <a:t>80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00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74080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363874C-DBB8-D341-9A45-596A7F08D383}" type="slidenum">
              <a:rPr lang="en-US" sz="1300" b="0">
                <a:latin typeface="Times New Roman" charset="0"/>
              </a:rPr>
              <a:pPr eaLnBrk="1" hangingPunct="1"/>
              <a:t>86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252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27CB3F-EB39-D74C-BEAD-14214DA78EBB}" type="slidenum">
              <a:rPr lang="en-US" sz="1300" b="0">
                <a:latin typeface="Times New Roman" charset="0"/>
              </a:rPr>
              <a:pPr eaLnBrk="1" hangingPunct="1"/>
              <a:t>88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73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B4D722B-96C9-894A-8839-45C7FD2D79ED}" type="slidenum">
              <a:rPr lang="en-US" sz="1300" b="0">
                <a:latin typeface="Times New Roman" charset="0"/>
              </a:rPr>
              <a:pPr eaLnBrk="1" hangingPunct="1"/>
              <a:t>91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874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962A9C8-BEF3-7749-A126-053D90F350CB}" type="slidenum">
              <a:rPr lang="en-US" sz="1300" b="0">
                <a:latin typeface="Times New Roman" charset="0"/>
              </a:rPr>
              <a:pPr eaLnBrk="1" hangingPunct="1"/>
              <a:t>93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Missing:  resource sharing, other considerations of malicious users (traceback, etc.), address concerns of administrative domains visible</a:t>
            </a:r>
          </a:p>
        </p:txBody>
      </p:sp>
    </p:spTree>
    <p:extLst>
      <p:ext uri="{BB962C8B-B14F-4D97-AF65-F5344CB8AC3E}">
        <p14:creationId xmlns:p14="http://schemas.microsoft.com/office/powerpoint/2010/main" val="1776578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419A43F-993A-8348-9F5E-16585C747170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07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9EDCC1-5CF9-E94D-B907-7FC1E01BDC7F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75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09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DDF67D9-6D40-D341-B011-267D4EDB775B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91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419A43F-993A-8348-9F5E-16585C747170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20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would you decompose networking into tasks???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01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CS 168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Designing the Internet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</a:t>
            </a:r>
            <a:r>
              <a:rPr lang="en-US" altLang="en-US" dirty="0" smtClean="0">
                <a:solidFill>
                  <a:srgbClr val="660066"/>
                </a:solidFill>
              </a:rPr>
              <a:t>2017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dirty="0" smtClean="0">
                <a:solidFill>
                  <a:srgbClr val="660066"/>
                </a:solidFill>
              </a:rPr>
              <a:t>CS168.io</a:t>
            </a:r>
            <a:endParaRPr lang="en-US" altLang="en-US" u="sng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7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Computer System Modularity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Partition system into </a:t>
            </a:r>
            <a:r>
              <a:rPr lang="en-US" dirty="0" smtClean="0">
                <a:latin typeface="Arial" charset="0"/>
              </a:rPr>
              <a:t>modules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Each module has well-defined interface</a:t>
            </a:r>
          </a:p>
          <a:p>
            <a:pPr lvl="8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I</a:t>
            </a:r>
            <a:r>
              <a:rPr lang="en-US" dirty="0" smtClean="0">
                <a:latin typeface="Arial" charset="0"/>
              </a:rPr>
              <a:t>nterfaces </a:t>
            </a:r>
            <a:r>
              <a:rPr lang="en-US" dirty="0">
                <a:latin typeface="Arial" charset="0"/>
              </a:rPr>
              <a:t>give </a:t>
            </a:r>
            <a:r>
              <a:rPr lang="en-US" dirty="0" smtClean="0">
                <a:latin typeface="Arial" charset="0"/>
              </a:rPr>
              <a:t>flexibility in implementation</a:t>
            </a:r>
            <a:endParaRPr lang="en-US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Changes have limited scope</a:t>
            </a:r>
          </a:p>
          <a:p>
            <a:pPr marL="339725" lvl="1" indent="0">
              <a:lnSpc>
                <a:spcPct val="80000"/>
              </a:lnSpc>
              <a:buNone/>
            </a:pPr>
            <a:r>
              <a:rPr lang="en-US" dirty="0" smtClean="0">
                <a:latin typeface="Arial" charset="0"/>
              </a:rPr>
              <a:t>						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Examples: 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L</a:t>
            </a:r>
            <a:r>
              <a:rPr lang="en-US" dirty="0" smtClean="0">
                <a:latin typeface="Arial" charset="0"/>
              </a:rPr>
              <a:t>ibraries </a:t>
            </a:r>
            <a:r>
              <a:rPr lang="en-US" dirty="0">
                <a:latin typeface="Arial" charset="0"/>
              </a:rPr>
              <a:t>encapsulating set of </a:t>
            </a:r>
            <a:r>
              <a:rPr lang="en-US" dirty="0" smtClean="0">
                <a:latin typeface="Arial" charset="0"/>
              </a:rPr>
              <a:t>functionality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P</a:t>
            </a:r>
            <a:r>
              <a:rPr lang="en-US" dirty="0" smtClean="0">
                <a:latin typeface="Arial" charset="0"/>
              </a:rPr>
              <a:t>rogramming </a:t>
            </a:r>
            <a:r>
              <a:rPr lang="en-US" dirty="0">
                <a:latin typeface="Arial" charset="0"/>
              </a:rPr>
              <a:t>language </a:t>
            </a:r>
            <a:r>
              <a:rPr lang="en-US" dirty="0" smtClean="0">
                <a:latin typeface="Arial" charset="0"/>
              </a:rPr>
              <a:t>abstracts </a:t>
            </a:r>
            <a:r>
              <a:rPr lang="en-US" dirty="0">
                <a:latin typeface="Arial" charset="0"/>
              </a:rPr>
              <a:t>away </a:t>
            </a:r>
            <a:r>
              <a:rPr lang="en-US" dirty="0" smtClean="0">
                <a:latin typeface="Arial" charset="0"/>
              </a:rPr>
              <a:t>CPU</a:t>
            </a:r>
          </a:p>
          <a:p>
            <a:pPr lvl="8">
              <a:lnSpc>
                <a:spcPct val="80000"/>
              </a:lnSpc>
            </a:pPr>
            <a:endParaRPr lang="en-US" dirty="0" smtClean="0">
              <a:latin typeface="Arial" charset="0"/>
            </a:endParaRPr>
          </a:p>
          <a:p>
            <a:r>
              <a:rPr lang="en-US" dirty="0"/>
              <a:t>The trick is to find the </a:t>
            </a:r>
            <a:r>
              <a:rPr lang="en-US" i="1" dirty="0"/>
              <a:t>right</a:t>
            </a:r>
            <a:r>
              <a:rPr lang="en-US" dirty="0"/>
              <a:t> modularity</a:t>
            </a:r>
          </a:p>
          <a:p>
            <a:pPr lvl="1"/>
            <a:r>
              <a:rPr lang="en-US" dirty="0"/>
              <a:t>The interfaces should be long-lasting</a:t>
            </a:r>
          </a:p>
          <a:p>
            <a:pPr lvl="1"/>
            <a:r>
              <a:rPr lang="en-US" dirty="0"/>
              <a:t>If interfaces are changing often, modularity is wrong</a:t>
            </a:r>
          </a:p>
          <a:p>
            <a:pPr lvl="1"/>
            <a:endParaRPr lang="en-US" dirty="0"/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</a:endParaRPr>
          </a:p>
        </p:txBody>
      </p:sp>
      <p:sp>
        <p:nvSpPr>
          <p:cNvPr id="10649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A1FDDE6-2554-2A43-B62F-F18A40663DF1}" type="slidenum">
              <a:rPr lang="en-US" sz="1400" b="0">
                <a:latin typeface="Times New Roman" charset="0"/>
              </a:rPr>
              <a:pPr eaLnBrk="1" hangingPunct="1"/>
              <a:t>10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0298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Right 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Decompose problem into tasks or abstractions</a:t>
            </a:r>
          </a:p>
          <a:p>
            <a:pPr lvl="1"/>
            <a:r>
              <a:rPr lang="en-US" dirty="0" smtClean="0"/>
              <a:t>Task: </a:t>
            </a:r>
            <a:r>
              <a:rPr lang="en-US" i="1" dirty="0" smtClean="0"/>
              <a:t>e.g.</a:t>
            </a:r>
            <a:r>
              <a:rPr lang="en-US" dirty="0" smtClean="0"/>
              <a:t>, compute a function</a:t>
            </a:r>
          </a:p>
          <a:p>
            <a:pPr lvl="1"/>
            <a:r>
              <a:rPr lang="en-US" dirty="0" smtClean="0"/>
              <a:t>Abstraction: </a:t>
            </a:r>
            <a:r>
              <a:rPr lang="en-US" i="1" dirty="0" smtClean="0"/>
              <a:t>e.g.</a:t>
            </a:r>
            <a:r>
              <a:rPr lang="en-US" dirty="0" smtClean="0"/>
              <a:t>, provide reliable storage</a:t>
            </a:r>
          </a:p>
          <a:p>
            <a:pPr lvl="6"/>
            <a:endParaRPr lang="en-US" dirty="0"/>
          </a:p>
          <a:p>
            <a:r>
              <a:rPr lang="en-US" dirty="0" smtClean="0"/>
              <a:t>Define a module for each task/abstraction</a:t>
            </a:r>
          </a:p>
          <a:p>
            <a:pPr lvl="1"/>
            <a:r>
              <a:rPr lang="en-US" dirty="0" smtClean="0"/>
              <a:t>Involves defining a clean interface for each module</a:t>
            </a:r>
          </a:p>
          <a:p>
            <a:pPr lvl="1"/>
            <a:r>
              <a:rPr lang="en-US" dirty="0" smtClean="0"/>
              <a:t>“Clean” means hiding unnecessary details</a:t>
            </a:r>
          </a:p>
          <a:p>
            <a:pPr lvl="6"/>
            <a:endParaRPr lang="en-US" dirty="0"/>
          </a:p>
          <a:p>
            <a:r>
              <a:rPr lang="en-US" dirty="0" smtClean="0"/>
              <a:t>Implement system a few times:</a:t>
            </a:r>
          </a:p>
          <a:p>
            <a:pPr lvl="1"/>
            <a:r>
              <a:rPr lang="en-US" dirty="0" smtClean="0"/>
              <a:t>If interfaces seem to hold, you are on the right track…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2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Network System Modularity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The need for modularity still applies</a:t>
            </a:r>
          </a:p>
          <a:p>
            <a:pPr lvl="1"/>
            <a:r>
              <a:rPr lang="en-US" b="1" dirty="0" smtClean="0">
                <a:latin typeface="Arial" charset="0"/>
              </a:rPr>
              <a:t>And is even more important!</a:t>
            </a:r>
            <a:r>
              <a:rPr lang="en-US" dirty="0" smtClean="0">
                <a:latin typeface="Arial" charset="0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latin typeface="Arial" charset="0"/>
              </a:rPr>
              <a:t>(why?)</a:t>
            </a:r>
          </a:p>
          <a:p>
            <a:pPr lvl="8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Network implementations not just distributed across many lines of code</a:t>
            </a:r>
          </a:p>
          <a:p>
            <a:pPr lvl="1"/>
            <a:r>
              <a:rPr lang="en-US" dirty="0" smtClean="0">
                <a:latin typeface="Arial" charset="0"/>
              </a:rPr>
              <a:t>Normal modularity “organizes” that code</a:t>
            </a:r>
          </a:p>
          <a:p>
            <a:pPr lvl="6"/>
            <a:endParaRPr lang="en-US" dirty="0">
              <a:latin typeface="Arial" charset="0"/>
            </a:endParaRPr>
          </a:p>
          <a:p>
            <a:r>
              <a:rPr lang="en-US" i="1" u="sng" dirty="0" smtClean="0">
                <a:latin typeface="Arial" charset="0"/>
              </a:rPr>
              <a:t>Networking is distributed </a:t>
            </a:r>
            <a:r>
              <a:rPr lang="en-US" i="1" u="sng" dirty="0">
                <a:latin typeface="Arial" charset="0"/>
              </a:rPr>
              <a:t>across many </a:t>
            </a:r>
            <a:r>
              <a:rPr lang="en-US" i="1" u="sng" dirty="0" smtClean="0">
                <a:latin typeface="Arial" charset="0"/>
              </a:rPr>
              <a:t>machines</a:t>
            </a:r>
          </a:p>
          <a:p>
            <a:pPr lvl="1"/>
            <a:r>
              <a:rPr lang="en-US" dirty="0" smtClean="0">
                <a:latin typeface="Arial" charset="0"/>
              </a:rPr>
              <a:t>Hosts</a:t>
            </a:r>
          </a:p>
          <a:p>
            <a:pPr lvl="1"/>
            <a:r>
              <a:rPr lang="en-US" dirty="0" smtClean="0">
                <a:latin typeface="Arial" charset="0"/>
              </a:rPr>
              <a:t>Routers</a:t>
            </a:r>
          </a:p>
        </p:txBody>
      </p:sp>
      <p:sp>
        <p:nvSpPr>
          <p:cNvPr id="1095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7F435FF-A42A-6349-AA01-D43BEA785B35}" type="slidenum">
              <a:rPr lang="en-US" sz="1400" b="0">
                <a:latin typeface="Times New Roman" charset="0"/>
              </a:rPr>
              <a:pPr eaLnBrk="1" hangingPunct="1"/>
              <a:t>12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4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bldLvl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Modularity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break system into </a:t>
            </a:r>
            <a:r>
              <a:rPr lang="en-US" dirty="0" smtClean="0"/>
              <a:t>modules?</a:t>
            </a:r>
          </a:p>
          <a:p>
            <a:pPr lvl="1"/>
            <a:r>
              <a:rPr lang="en-US" dirty="0" smtClean="0"/>
              <a:t>Classic decomposition into tasks</a:t>
            </a:r>
          </a:p>
          <a:p>
            <a:pPr lvl="8"/>
            <a:endParaRPr lang="en-US" dirty="0"/>
          </a:p>
          <a:p>
            <a:r>
              <a:rPr lang="en-US" dirty="0" smtClean="0"/>
              <a:t>Where are modules implemented?</a:t>
            </a:r>
          </a:p>
          <a:p>
            <a:pPr lvl="1"/>
            <a:r>
              <a:rPr lang="en-US" dirty="0" smtClean="0"/>
              <a:t>Hosts?</a:t>
            </a:r>
          </a:p>
          <a:p>
            <a:pPr lvl="1"/>
            <a:r>
              <a:rPr lang="en-US" dirty="0" smtClean="0"/>
              <a:t>Routers?</a:t>
            </a:r>
          </a:p>
          <a:p>
            <a:pPr lvl="1"/>
            <a:r>
              <a:rPr lang="en-US" dirty="0" smtClean="0"/>
              <a:t>Both?</a:t>
            </a:r>
          </a:p>
          <a:p>
            <a:pPr lvl="8"/>
            <a:endParaRPr lang="en-US" dirty="0"/>
          </a:p>
          <a:p>
            <a:r>
              <a:rPr lang="en-US" dirty="0" smtClean="0"/>
              <a:t>Where is state stored?</a:t>
            </a:r>
          </a:p>
          <a:p>
            <a:pPr lvl="1"/>
            <a:r>
              <a:rPr lang="en-US" dirty="0" smtClean="0"/>
              <a:t>Hosts?</a:t>
            </a:r>
          </a:p>
          <a:p>
            <a:pPr lvl="1"/>
            <a:r>
              <a:rPr lang="en-US" dirty="0" smtClean="0"/>
              <a:t>Routers?</a:t>
            </a:r>
          </a:p>
          <a:p>
            <a:pPr lvl="1"/>
            <a:r>
              <a:rPr lang="en-US" dirty="0" smtClean="0"/>
              <a:t>Both?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7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Leads to three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break system into </a:t>
            </a:r>
            <a:r>
              <a:rPr lang="en-US" dirty="0" smtClean="0"/>
              <a:t>modules?</a:t>
            </a:r>
          </a:p>
          <a:p>
            <a:pPr lvl="1"/>
            <a:r>
              <a:rPr lang="en-US" b="1" dirty="0" smtClean="0"/>
              <a:t>Layering</a:t>
            </a:r>
          </a:p>
          <a:p>
            <a:pPr lvl="8"/>
            <a:endParaRPr lang="en-US" dirty="0"/>
          </a:p>
          <a:p>
            <a:r>
              <a:rPr lang="en-US" dirty="0" smtClean="0"/>
              <a:t>Where are modules implemented?</a:t>
            </a:r>
          </a:p>
          <a:p>
            <a:pPr lvl="1"/>
            <a:r>
              <a:rPr lang="en-US" b="1" dirty="0" smtClean="0"/>
              <a:t>End-to-End Principle</a:t>
            </a:r>
            <a:endParaRPr lang="en-US" dirty="0" smtClean="0"/>
          </a:p>
          <a:p>
            <a:pPr lvl="8"/>
            <a:endParaRPr lang="en-US" dirty="0"/>
          </a:p>
          <a:p>
            <a:r>
              <a:rPr lang="en-US" dirty="0" smtClean="0"/>
              <a:t>Where is state stored?</a:t>
            </a:r>
          </a:p>
          <a:p>
            <a:pPr lvl="1"/>
            <a:r>
              <a:rPr lang="en-US" b="1" dirty="0" smtClean="0"/>
              <a:t>Fate-Sharing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Layering</a:t>
            </a:r>
            <a:endParaRPr lang="en-US" dirty="0">
              <a:latin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8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in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r>
              <a:rPr lang="en-US" dirty="0" smtClean="0"/>
              <a:t>What does it take to send packets across country?</a:t>
            </a:r>
          </a:p>
          <a:p>
            <a:endParaRPr lang="en-US" dirty="0"/>
          </a:p>
          <a:p>
            <a:r>
              <a:rPr lang="en-US" dirty="0" smtClean="0"/>
              <a:t>Simplistic decomposition:</a:t>
            </a:r>
          </a:p>
          <a:p>
            <a:pPr lvl="1"/>
            <a:r>
              <a:rPr lang="en-US" dirty="0" smtClean="0"/>
              <a:t>Task 1: send along a single wire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Task 2: stitch these together to go across country</a:t>
            </a:r>
          </a:p>
          <a:p>
            <a:pPr lvl="1"/>
            <a:endParaRPr lang="en-US" dirty="0" smtClean="0"/>
          </a:p>
          <a:p>
            <a:pPr lvl="7"/>
            <a:endParaRPr lang="en-US" dirty="0"/>
          </a:p>
          <a:p>
            <a:r>
              <a:rPr lang="en-US" dirty="0" smtClean="0"/>
              <a:t>This gives idea of what I mean by decomposition</a:t>
            </a:r>
          </a:p>
          <a:p>
            <a:pPr lvl="3"/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ext slide presents a much more detailed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057400" y="3581400"/>
            <a:ext cx="4114800" cy="0"/>
          </a:xfrm>
          <a:prstGeom prst="line">
            <a:avLst/>
          </a:prstGeom>
          <a:noFill/>
          <a:ln w="76200" cap="flat" cmpd="sng" algn="ctr">
            <a:solidFill>
              <a:srgbClr val="008000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066800" y="4572000"/>
            <a:ext cx="1600200" cy="0"/>
          </a:xfrm>
          <a:prstGeom prst="line">
            <a:avLst/>
          </a:prstGeom>
          <a:noFill/>
          <a:ln w="76200" cap="flat" cmpd="sng" algn="ctr">
            <a:solidFill>
              <a:srgbClr val="008000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2667000" y="4572000"/>
            <a:ext cx="1600200" cy="0"/>
          </a:xfrm>
          <a:prstGeom prst="line">
            <a:avLst/>
          </a:prstGeom>
          <a:noFill/>
          <a:ln w="76200" cap="flat" cmpd="sng" algn="ctr">
            <a:solidFill>
              <a:srgbClr val="008000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4267200" y="4572000"/>
            <a:ext cx="1600200" cy="0"/>
          </a:xfrm>
          <a:prstGeom prst="line">
            <a:avLst/>
          </a:prstGeom>
          <a:noFill/>
          <a:ln w="76200" cap="flat" cmpd="sng" algn="ctr">
            <a:solidFill>
              <a:srgbClr val="008000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5867400" y="4572000"/>
            <a:ext cx="1600200" cy="0"/>
          </a:xfrm>
          <a:prstGeom prst="line">
            <a:avLst/>
          </a:prstGeom>
          <a:noFill/>
          <a:ln w="76200" cap="flat" cmpd="sng" algn="ctr">
            <a:solidFill>
              <a:srgbClr val="008000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4191000" y="4495800"/>
            <a:ext cx="152400" cy="152400"/>
          </a:xfrm>
          <a:prstGeom prst="ellipse">
            <a:avLst/>
          </a:prstGeom>
          <a:solidFill>
            <a:srgbClr val="FF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5791200" y="4495800"/>
            <a:ext cx="152400" cy="152400"/>
          </a:xfrm>
          <a:prstGeom prst="ellipse">
            <a:avLst/>
          </a:prstGeom>
          <a:solidFill>
            <a:srgbClr val="FF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2590800" y="4495800"/>
            <a:ext cx="152400" cy="152400"/>
          </a:xfrm>
          <a:prstGeom prst="ellipse">
            <a:avLst/>
          </a:prstGeom>
          <a:solidFill>
            <a:srgbClr val="FF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990600" y="4495800"/>
            <a:ext cx="152400" cy="152400"/>
          </a:xfrm>
          <a:prstGeom prst="ellipse">
            <a:avLst/>
          </a:prstGeom>
          <a:solidFill>
            <a:srgbClr val="FF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905000" y="3505200"/>
            <a:ext cx="152400" cy="152400"/>
          </a:xfrm>
          <a:prstGeom prst="ellipse">
            <a:avLst/>
          </a:prstGeom>
          <a:solidFill>
            <a:srgbClr val="FF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19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46666 -2.22222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1E-6 4.86449E-8 L 0.17506 4.86449E-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2501E-6 4.86449E-8 L 0.17506 4.86449E-8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4001E-6 4.86449E-8 L 0.17506 4.86449E-8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5019E-7 4.86449E-8 L 0.17506 4.86449E-8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6" grpId="2" animBg="1"/>
      <p:bldP spid="37" grpId="0" animBg="1"/>
      <p:bldP spid="37" grpId="1" animBg="1"/>
      <p:bldP spid="31" grpId="0" animBg="1"/>
      <p:bldP spid="31" grpId="1" animBg="1"/>
      <p:bldP spid="31" grpId="2" animBg="1"/>
      <p:bldP spid="26" grpId="0" animBg="1"/>
      <p:bldP spid="26" grpId="1" animBg="1"/>
      <p:bldP spid="26" grpId="2" animBg="1"/>
      <p:bldP spid="7" grpId="0" animBg="1"/>
      <p:bldP spid="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 into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Bits on wire</a:t>
            </a:r>
          </a:p>
          <a:p>
            <a:r>
              <a:rPr lang="en-US" dirty="0" smtClean="0"/>
              <a:t>Packets on wire</a:t>
            </a:r>
          </a:p>
          <a:p>
            <a:r>
              <a:rPr lang="en-US" dirty="0" smtClean="0"/>
              <a:t>Deliver packets to host across local network</a:t>
            </a:r>
          </a:p>
          <a:p>
            <a:pPr lvl="1"/>
            <a:r>
              <a:rPr lang="en-US" dirty="0" smtClean="0"/>
              <a:t>Local addresses</a:t>
            </a:r>
          </a:p>
          <a:p>
            <a:r>
              <a:rPr lang="en-US" dirty="0" smtClean="0"/>
              <a:t>Deliver packets to host across country</a:t>
            </a:r>
          </a:p>
          <a:p>
            <a:pPr lvl="1"/>
            <a:r>
              <a:rPr lang="en-US" dirty="0" smtClean="0"/>
              <a:t>Global addresses</a:t>
            </a:r>
          </a:p>
          <a:p>
            <a:r>
              <a:rPr lang="en-US" dirty="0" smtClean="0"/>
              <a:t>Deliver packets reliably, to correct process</a:t>
            </a:r>
          </a:p>
          <a:p>
            <a:r>
              <a:rPr lang="en-US" dirty="0" smtClean="0"/>
              <a:t>Do something with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9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Modules (layers)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b="1" dirty="0" smtClean="0"/>
              <a:t>Bits on wire (Physical)</a:t>
            </a:r>
          </a:p>
          <a:p>
            <a:r>
              <a:rPr lang="en-US" dirty="0" smtClean="0"/>
              <a:t>Packets on wire (contained in next layer)</a:t>
            </a:r>
          </a:p>
          <a:p>
            <a:r>
              <a:rPr lang="en-US" b="1" dirty="0" smtClean="0"/>
              <a:t>Deliver packets across local network (</a:t>
            </a:r>
            <a:r>
              <a:rPr lang="en-US" b="1" dirty="0" err="1" smtClean="0"/>
              <a:t>Datalink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Local addresses</a:t>
            </a:r>
          </a:p>
          <a:p>
            <a:r>
              <a:rPr lang="en-US" b="1" dirty="0" smtClean="0"/>
              <a:t>Deliver packets across country (</a:t>
            </a:r>
            <a:r>
              <a:rPr lang="en-US" b="1" dirty="0"/>
              <a:t>N</a:t>
            </a:r>
            <a:r>
              <a:rPr lang="en-US" b="1" dirty="0" smtClean="0"/>
              <a:t>etwork)</a:t>
            </a:r>
          </a:p>
          <a:p>
            <a:pPr lvl="1"/>
            <a:r>
              <a:rPr lang="en-US" dirty="0" smtClean="0"/>
              <a:t>Global addresses</a:t>
            </a:r>
          </a:p>
          <a:p>
            <a:r>
              <a:rPr lang="en-US" b="1" dirty="0"/>
              <a:t>Deliver packets </a:t>
            </a:r>
            <a:r>
              <a:rPr lang="en-US" b="1" dirty="0" smtClean="0"/>
              <a:t>reliably </a:t>
            </a:r>
            <a:r>
              <a:rPr lang="en-US" b="1" dirty="0"/>
              <a:t>to </a:t>
            </a:r>
            <a:r>
              <a:rPr lang="en-US" b="1" dirty="0" smtClean="0"/>
              <a:t>process (Transport)</a:t>
            </a:r>
          </a:p>
          <a:p>
            <a:r>
              <a:rPr lang="en-US" b="1" dirty="0" smtClean="0"/>
              <a:t>Do something with the data (Application)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8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Layers (top-down)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Application</a:t>
            </a:r>
            <a:r>
              <a:rPr lang="en-US" dirty="0" smtClean="0"/>
              <a:t>: Providing network support for apps</a:t>
            </a:r>
          </a:p>
          <a:p>
            <a:r>
              <a:rPr lang="en-US" b="1" dirty="0" smtClean="0"/>
              <a:t>Transport (L4)</a:t>
            </a:r>
            <a:r>
              <a:rPr lang="en-US" dirty="0" smtClean="0"/>
              <a:t>: (Reliable) end-to-end delivery</a:t>
            </a:r>
          </a:p>
          <a:p>
            <a:r>
              <a:rPr lang="en-US" b="1" dirty="0" smtClean="0"/>
              <a:t>Network (L3)</a:t>
            </a:r>
            <a:r>
              <a:rPr lang="en-US" dirty="0" smtClean="0"/>
              <a:t>: Global best-effort delivery</a:t>
            </a:r>
          </a:p>
          <a:p>
            <a:r>
              <a:rPr lang="en-US" b="1" dirty="0" err="1" smtClean="0"/>
              <a:t>Datalink</a:t>
            </a:r>
            <a:r>
              <a:rPr lang="en-US" b="1" dirty="0" smtClean="0"/>
              <a:t> (L2)</a:t>
            </a:r>
            <a:r>
              <a:rPr lang="en-US" dirty="0" smtClean="0"/>
              <a:t>: Local best-effort delivery</a:t>
            </a:r>
          </a:p>
          <a:p>
            <a:r>
              <a:rPr lang="en-US" b="1" dirty="0" smtClean="0"/>
              <a:t>Physical</a:t>
            </a:r>
            <a:r>
              <a:rPr lang="en-US" dirty="0" smtClean="0"/>
              <a:t>: Bits on wire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Interactions between these components?</a:t>
            </a:r>
          </a:p>
          <a:p>
            <a:pPr lvl="1"/>
            <a:r>
              <a:rPr lang="en-US" dirty="0" smtClean="0"/>
              <a:t>Do all components talk to each other?</a:t>
            </a:r>
          </a:p>
          <a:p>
            <a:pPr lvl="1"/>
            <a:r>
              <a:rPr lang="en-US" dirty="0" smtClean="0"/>
              <a:t>Or are the components limited in their interactions?</a:t>
            </a:r>
          </a:p>
          <a:p>
            <a:r>
              <a:rPr lang="en-US" dirty="0" smtClean="0"/>
              <a:t>Answer: they are strictly </a:t>
            </a:r>
            <a:r>
              <a:rPr lang="en-US" b="1" i="1" u="sng" dirty="0" smtClean="0"/>
              <a:t>layered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614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Strictly Layered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43000"/>
            <a:ext cx="3048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285919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Applications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43100" y="3907135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4700" y="2823889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4700" y="1796439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43100" y="5052367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22860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 smtClean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Reliable (or unreliable) transport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298254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 smtClean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Best-effort global packet delivery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436880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 smtClean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Best-effort local packet delivery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5552132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 smtClean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Physical transfer of bits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4267200" y="1600200"/>
            <a:ext cx="1905000" cy="838200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181600" y="5334000"/>
            <a:ext cx="990600" cy="533400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5791200" y="4724400"/>
            <a:ext cx="533400" cy="0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6019800" y="3657600"/>
            <a:ext cx="1143000" cy="228600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105400" y="2819400"/>
            <a:ext cx="1524000" cy="381000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2345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layer:</a:t>
            </a:r>
          </a:p>
          <a:p>
            <a:pPr lvl="1"/>
            <a:r>
              <a:rPr lang="en-US" dirty="0" smtClean="0"/>
              <a:t>Depends on layer below</a:t>
            </a:r>
          </a:p>
          <a:p>
            <a:pPr lvl="1"/>
            <a:r>
              <a:rPr lang="en-US" dirty="0" smtClean="0"/>
              <a:t>Supports layer above</a:t>
            </a:r>
          </a:p>
          <a:p>
            <a:pPr lvl="1"/>
            <a:r>
              <a:rPr lang="en-US" dirty="0" smtClean="0"/>
              <a:t>Independent of others</a:t>
            </a:r>
          </a:p>
          <a:p>
            <a:pPr lvl="6"/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ultiple versions in layer</a:t>
            </a:r>
          </a:p>
          <a:p>
            <a:pPr lvl="1"/>
            <a:r>
              <a:rPr lang="en-US" dirty="0" smtClean="0"/>
              <a:t>Interfaces differ somewhat</a:t>
            </a:r>
          </a:p>
          <a:p>
            <a:pPr lvl="1"/>
            <a:r>
              <a:rPr lang="en-US" dirty="0" smtClean="0"/>
              <a:t>Components pick which </a:t>
            </a:r>
            <a:br>
              <a:rPr lang="en-US" dirty="0" smtClean="0"/>
            </a:br>
            <a:r>
              <a:rPr lang="en-US" dirty="0" smtClean="0"/>
              <a:t>lower-level protocol to use</a:t>
            </a:r>
          </a:p>
          <a:p>
            <a:pPr lvl="6"/>
            <a:endParaRPr lang="en-US" dirty="0"/>
          </a:p>
          <a:p>
            <a:r>
              <a:rPr lang="en-US" dirty="0" smtClean="0"/>
              <a:t>But only one IP layer</a:t>
            </a:r>
          </a:p>
          <a:p>
            <a:pPr lvl="1"/>
            <a:r>
              <a:rPr lang="en-US" dirty="0" smtClean="0"/>
              <a:t>Unifying protocol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D56D2-2C54-664C-AB53-F3D5FDE5B1C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6" name="Picture 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6" b="7816"/>
          <a:stretch>
            <a:fillRect/>
          </a:stretch>
        </p:blipFill>
        <p:spPr bwMode="auto">
          <a:xfrm>
            <a:off x="5105400" y="1719263"/>
            <a:ext cx="4038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547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6" b="7816"/>
          <a:stretch>
            <a:fillRect/>
          </a:stretch>
        </p:blipFill>
        <p:spPr bwMode="auto">
          <a:xfrm>
            <a:off x="5181600" y="1219200"/>
            <a:ext cx="4038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220200" cy="868362"/>
          </a:xfrm>
        </p:spPr>
        <p:txBody>
          <a:bodyPr/>
          <a:lstStyle/>
          <a:p>
            <a:r>
              <a:rPr lang="en-US" dirty="0" smtClean="0"/>
              <a:t>Layering Crucial to Internet’s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Innovation </a:t>
            </a:r>
            <a:r>
              <a:rPr lang="en-US" dirty="0"/>
              <a:t>at </a:t>
            </a:r>
            <a:r>
              <a:rPr lang="en-US" dirty="0" smtClean="0"/>
              <a:t>most levels</a:t>
            </a:r>
            <a:endParaRPr lang="en-US" dirty="0"/>
          </a:p>
          <a:p>
            <a:pPr lvl="1"/>
            <a:r>
              <a:rPr lang="en-US" dirty="0" smtClean="0"/>
              <a:t>Applications (lots)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ransport (few)</a:t>
            </a:r>
            <a:endParaRPr lang="en-US" dirty="0"/>
          </a:p>
          <a:p>
            <a:pPr lvl="1"/>
            <a:r>
              <a:rPr lang="en-US" dirty="0" err="1" smtClean="0"/>
              <a:t>Datalink</a:t>
            </a:r>
            <a:r>
              <a:rPr lang="en-US" dirty="0" smtClean="0"/>
              <a:t> (few)</a:t>
            </a:r>
          </a:p>
          <a:p>
            <a:pPr lvl="1"/>
            <a:r>
              <a:rPr lang="en-US" dirty="0" smtClean="0"/>
              <a:t>Physical (lots)</a:t>
            </a:r>
          </a:p>
          <a:p>
            <a:pPr lvl="4"/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nnovation proceeded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largely in parallel</a:t>
            </a:r>
          </a:p>
          <a:p>
            <a:pPr lvl="1"/>
            <a:r>
              <a:rPr lang="en-US" b="1" dirty="0" smtClean="0"/>
              <a:t>Payoff of modularity!</a:t>
            </a:r>
            <a:endParaRPr lang="en-US" b="1" dirty="0"/>
          </a:p>
          <a:p>
            <a:pPr lvl="4"/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ursued by very </a:t>
            </a:r>
            <a:br>
              <a:rPr lang="en-US" dirty="0" smtClean="0"/>
            </a:br>
            <a:r>
              <a:rPr lang="en-US" dirty="0" smtClean="0"/>
              <a:t>different communities</a:t>
            </a:r>
          </a:p>
          <a:p>
            <a:pPr lvl="1"/>
            <a:r>
              <a:rPr lang="en-US" dirty="0" smtClean="0"/>
              <a:t>Like systems and chip designs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D56D2-2C54-664C-AB53-F3D5FDE5B1C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6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33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8686800" cy="868362"/>
          </a:xfrm>
        </p:spPr>
        <p:txBody>
          <a:bodyPr/>
          <a:lstStyle/>
          <a:p>
            <a:r>
              <a:rPr lang="en-US" dirty="0" smtClean="0"/>
              <a:t>Distributing Layers Across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4835525"/>
          </a:xfrm>
        </p:spPr>
        <p:txBody>
          <a:bodyPr/>
          <a:lstStyle/>
          <a:p>
            <a:r>
              <a:rPr lang="en-US" dirty="0" smtClean="0"/>
              <a:t>Layers are simple if only on a single machine</a:t>
            </a:r>
          </a:p>
          <a:p>
            <a:pPr lvl="1"/>
            <a:r>
              <a:rPr lang="en-US" dirty="0" smtClean="0"/>
              <a:t>Just stack of modules interacting with those above/below</a:t>
            </a:r>
          </a:p>
          <a:p>
            <a:pPr lvl="5"/>
            <a:endParaRPr lang="en-US" dirty="0"/>
          </a:p>
          <a:p>
            <a:r>
              <a:rPr lang="en-US" dirty="0" smtClean="0"/>
              <a:t>But we need to implement layers across machines</a:t>
            </a:r>
          </a:p>
          <a:p>
            <a:pPr lvl="1"/>
            <a:r>
              <a:rPr lang="en-US" dirty="0" smtClean="0"/>
              <a:t>Hosts</a:t>
            </a:r>
          </a:p>
          <a:p>
            <a:pPr lvl="1"/>
            <a:r>
              <a:rPr lang="en-US" dirty="0" smtClean="0"/>
              <a:t>Routers (switches)</a:t>
            </a:r>
          </a:p>
          <a:p>
            <a:pPr lvl="3"/>
            <a:endParaRPr lang="en-US" dirty="0"/>
          </a:p>
          <a:p>
            <a:r>
              <a:rPr lang="en-US" dirty="0" smtClean="0"/>
              <a:t>What gets implemented where?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1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Gets Implemented on Host?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r>
              <a:rPr lang="en-US" dirty="0" smtClean="0"/>
              <a:t>Bits arrive on wire, must make it up to application</a:t>
            </a:r>
          </a:p>
          <a:p>
            <a:pPr lvl="3"/>
            <a:endParaRPr lang="en-US" dirty="0"/>
          </a:p>
          <a:p>
            <a:r>
              <a:rPr lang="en-US" dirty="0" smtClean="0"/>
              <a:t>Therefore, all layers must exist at host!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8686800" cy="868362"/>
          </a:xfrm>
        </p:spPr>
        <p:txBody>
          <a:bodyPr/>
          <a:lstStyle/>
          <a:p>
            <a:r>
              <a:rPr lang="en-US" dirty="0" smtClean="0"/>
              <a:t>What Gets Implemented on Router?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Bits arrive on wire</a:t>
            </a:r>
          </a:p>
          <a:p>
            <a:pPr lvl="1"/>
            <a:r>
              <a:rPr lang="en-US" dirty="0" smtClean="0"/>
              <a:t>Physical layer necessary</a:t>
            </a:r>
          </a:p>
          <a:p>
            <a:pPr lvl="8"/>
            <a:endParaRPr lang="en-US" dirty="0"/>
          </a:p>
          <a:p>
            <a:r>
              <a:rPr lang="en-US" dirty="0" smtClean="0"/>
              <a:t>Packets must be delivered to next-hop </a:t>
            </a:r>
            <a:endParaRPr lang="en-US" dirty="0"/>
          </a:p>
          <a:p>
            <a:pPr lvl="1"/>
            <a:r>
              <a:rPr lang="en-US" dirty="0" err="1" smtClean="0"/>
              <a:t>Datalink</a:t>
            </a:r>
            <a:r>
              <a:rPr lang="en-US" dirty="0" smtClean="0"/>
              <a:t> layer </a:t>
            </a:r>
            <a:r>
              <a:rPr lang="en-US" dirty="0"/>
              <a:t>necessary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Routers participate in global delivery </a:t>
            </a:r>
            <a:endParaRPr lang="en-US" dirty="0"/>
          </a:p>
          <a:p>
            <a:pPr lvl="1"/>
            <a:r>
              <a:rPr lang="en-US" dirty="0" smtClean="0"/>
              <a:t>Network layer necessary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Routers don’t support reliable delivery </a:t>
            </a:r>
            <a:endParaRPr lang="en-US" dirty="0"/>
          </a:p>
          <a:p>
            <a:pPr lvl="1"/>
            <a:r>
              <a:rPr lang="en-US" dirty="0" smtClean="0"/>
              <a:t>Transport layer (and above) </a:t>
            </a:r>
            <a:r>
              <a:rPr lang="en-US" b="1" i="1" u="sng" dirty="0" smtClean="0"/>
              <a:t>not</a:t>
            </a:r>
            <a:r>
              <a:rPr lang="en-US" dirty="0" smtClean="0"/>
              <a:t> supported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296400" cy="868362"/>
          </a:xfrm>
        </p:spPr>
        <p:txBody>
          <a:bodyPr/>
          <a:lstStyle/>
          <a:p>
            <a:r>
              <a:rPr lang="en-US" dirty="0" smtClean="0"/>
              <a:t>What Gets Implemented on Switches?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Switches do what routers do, except they don’t participate in global delivery, just local delivery</a:t>
            </a:r>
          </a:p>
          <a:p>
            <a:pPr lvl="3"/>
            <a:endParaRPr lang="en-US" dirty="0"/>
          </a:p>
          <a:p>
            <a:r>
              <a:rPr lang="en-US" dirty="0" smtClean="0"/>
              <a:t>They only need to support Physical and </a:t>
            </a:r>
            <a:r>
              <a:rPr lang="en-US" dirty="0" err="1" smtClean="0"/>
              <a:t>Datalink</a:t>
            </a:r>
            <a:endParaRPr lang="en-US" dirty="0" smtClean="0"/>
          </a:p>
          <a:p>
            <a:pPr lvl="1"/>
            <a:r>
              <a:rPr lang="en-US" dirty="0" smtClean="0"/>
              <a:t>Don’t need to support Network layer</a:t>
            </a:r>
          </a:p>
          <a:p>
            <a:pPr lvl="4"/>
            <a:endParaRPr lang="en-US" dirty="0"/>
          </a:p>
          <a:p>
            <a:r>
              <a:rPr lang="en-US" dirty="0" smtClean="0"/>
              <a:t>Won’t focus on the router/switch distinction</a:t>
            </a:r>
          </a:p>
          <a:p>
            <a:pPr lvl="1"/>
            <a:r>
              <a:rPr lang="en-US" dirty="0" smtClean="0"/>
              <a:t>When I say switch, I almost always mean router</a:t>
            </a:r>
          </a:p>
          <a:p>
            <a:pPr lvl="1"/>
            <a:r>
              <a:rPr lang="en-US" dirty="0" smtClean="0"/>
              <a:t>Almost all boxes support network layer these days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Complicated Diagram</a:t>
            </a:r>
            <a:endParaRPr lang="en-US" dirty="0">
              <a:latin typeface="Helvetica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824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493AD-8713-B74C-80D4-97A7374098BC}" type="slidenum">
              <a:rPr lang="en-US" sz="1400" b="0">
                <a:latin typeface="Times New Roman" charset="0"/>
              </a:rPr>
              <a:pPr eaLnBrk="1" hangingPunct="1"/>
              <a:t>28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693738" y="1739900"/>
            <a:ext cx="914400" cy="582613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703263" y="2932113"/>
            <a:ext cx="914400" cy="5826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806450" y="1839913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Times New Roman" charset="0"/>
              </a:rPr>
              <a:t>HTTP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890588" y="3030538"/>
            <a:ext cx="60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Times New Roman" charset="0"/>
              </a:rPr>
              <a:t>TCP</a:t>
            </a:r>
          </a:p>
        </p:txBody>
      </p:sp>
      <p:grpSp>
        <p:nvGrpSpPr>
          <p:cNvPr id="138247" name="Group 7"/>
          <p:cNvGrpSpPr>
            <a:grpSpLocks/>
          </p:cNvGrpSpPr>
          <p:nvPr/>
        </p:nvGrpSpPr>
        <p:grpSpPr bwMode="auto">
          <a:xfrm>
            <a:off x="688975" y="4119563"/>
            <a:ext cx="914400" cy="582612"/>
            <a:chOff x="323" y="2664"/>
            <a:chExt cx="576" cy="367"/>
          </a:xfrm>
        </p:grpSpPr>
        <p:sp>
          <p:nvSpPr>
            <p:cNvPr id="138310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11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44" cy="231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Times New Roman" charset="0"/>
                </a:rPr>
                <a:t>IP</a:t>
              </a:r>
            </a:p>
          </p:txBody>
        </p:sp>
      </p:grpSp>
      <p:sp>
        <p:nvSpPr>
          <p:cNvPr id="138248" name="Rectangle 10"/>
          <p:cNvSpPr>
            <a:spLocks noChangeArrowheads="1"/>
          </p:cNvSpPr>
          <p:nvPr/>
        </p:nvSpPr>
        <p:spPr bwMode="auto">
          <a:xfrm>
            <a:off x="669925" y="5349875"/>
            <a:ext cx="906463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49" name="Text Box 11"/>
          <p:cNvSpPr txBox="1">
            <a:spLocks noChangeArrowheads="1"/>
          </p:cNvSpPr>
          <p:nvPr/>
        </p:nvSpPr>
        <p:spPr bwMode="auto">
          <a:xfrm>
            <a:off x="679450" y="5387975"/>
            <a:ext cx="895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interface</a:t>
            </a:r>
          </a:p>
        </p:txBody>
      </p:sp>
      <p:sp>
        <p:nvSpPr>
          <p:cNvPr id="138250" name="Line 12"/>
          <p:cNvSpPr>
            <a:spLocks noChangeShapeType="1"/>
          </p:cNvSpPr>
          <p:nvPr/>
        </p:nvSpPr>
        <p:spPr bwMode="auto">
          <a:xfrm>
            <a:off x="1147763" y="23145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51" name="Line 13"/>
          <p:cNvSpPr>
            <a:spLocks noChangeShapeType="1"/>
          </p:cNvSpPr>
          <p:nvPr/>
        </p:nvSpPr>
        <p:spPr bwMode="auto">
          <a:xfrm>
            <a:off x="1147763" y="35210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52" name="Line 14"/>
          <p:cNvSpPr>
            <a:spLocks noChangeShapeType="1"/>
          </p:cNvSpPr>
          <p:nvPr/>
        </p:nvSpPr>
        <p:spPr bwMode="auto">
          <a:xfrm>
            <a:off x="1147763" y="4713288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53" name="Rectangle 15"/>
          <p:cNvSpPr>
            <a:spLocks noChangeArrowheads="1"/>
          </p:cNvSpPr>
          <p:nvPr/>
        </p:nvSpPr>
        <p:spPr bwMode="auto">
          <a:xfrm>
            <a:off x="538163" y="1538288"/>
            <a:ext cx="1303337" cy="4848225"/>
          </a:xfrm>
          <a:prstGeom prst="rect">
            <a:avLst/>
          </a:prstGeom>
          <a:noFill/>
          <a:ln w="9525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4" name="Rectangle 16"/>
          <p:cNvSpPr>
            <a:spLocks noChangeArrowheads="1"/>
          </p:cNvSpPr>
          <p:nvPr/>
        </p:nvSpPr>
        <p:spPr bwMode="auto">
          <a:xfrm>
            <a:off x="7648575" y="1739900"/>
            <a:ext cx="914400" cy="582613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55" name="Rectangle 17"/>
          <p:cNvSpPr>
            <a:spLocks noChangeArrowheads="1"/>
          </p:cNvSpPr>
          <p:nvPr/>
        </p:nvSpPr>
        <p:spPr bwMode="auto">
          <a:xfrm>
            <a:off x="7658100" y="2932113"/>
            <a:ext cx="914400" cy="5826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56" name="Rectangle 18"/>
          <p:cNvSpPr>
            <a:spLocks noChangeArrowheads="1"/>
          </p:cNvSpPr>
          <p:nvPr/>
        </p:nvSpPr>
        <p:spPr bwMode="auto">
          <a:xfrm>
            <a:off x="7643813" y="4119563"/>
            <a:ext cx="914400" cy="58261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57" name="Rectangle 19"/>
          <p:cNvSpPr>
            <a:spLocks noChangeArrowheads="1"/>
          </p:cNvSpPr>
          <p:nvPr/>
        </p:nvSpPr>
        <p:spPr bwMode="auto">
          <a:xfrm>
            <a:off x="7659688" y="5310188"/>
            <a:ext cx="906462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58" name="Text Box 20"/>
          <p:cNvSpPr txBox="1">
            <a:spLocks noChangeArrowheads="1"/>
          </p:cNvSpPr>
          <p:nvPr/>
        </p:nvSpPr>
        <p:spPr bwMode="auto">
          <a:xfrm>
            <a:off x="7761288" y="1839913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Times New Roman" charset="0"/>
              </a:rPr>
              <a:t>HTTP</a:t>
            </a:r>
          </a:p>
        </p:txBody>
      </p:sp>
      <p:sp>
        <p:nvSpPr>
          <p:cNvPr id="138259" name="Text Box 21"/>
          <p:cNvSpPr txBox="1">
            <a:spLocks noChangeArrowheads="1"/>
          </p:cNvSpPr>
          <p:nvPr/>
        </p:nvSpPr>
        <p:spPr bwMode="auto">
          <a:xfrm>
            <a:off x="7845425" y="3030538"/>
            <a:ext cx="60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Times New Roman" charset="0"/>
              </a:rPr>
              <a:t>TCP</a:t>
            </a:r>
          </a:p>
        </p:txBody>
      </p:sp>
      <p:sp>
        <p:nvSpPr>
          <p:cNvPr id="138260" name="Text Box 22"/>
          <p:cNvSpPr txBox="1">
            <a:spLocks noChangeArrowheads="1"/>
          </p:cNvSpPr>
          <p:nvPr/>
        </p:nvSpPr>
        <p:spPr bwMode="auto">
          <a:xfrm>
            <a:off x="7940675" y="4235450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Times New Roman" charset="0"/>
              </a:rPr>
              <a:t>IP</a:t>
            </a:r>
          </a:p>
        </p:txBody>
      </p:sp>
      <p:sp>
        <p:nvSpPr>
          <p:cNvPr id="138261" name="Text Box 23"/>
          <p:cNvSpPr txBox="1">
            <a:spLocks noChangeArrowheads="1"/>
          </p:cNvSpPr>
          <p:nvPr/>
        </p:nvSpPr>
        <p:spPr bwMode="auto">
          <a:xfrm>
            <a:off x="7685088" y="5349875"/>
            <a:ext cx="895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interface</a:t>
            </a:r>
          </a:p>
        </p:txBody>
      </p:sp>
      <p:sp>
        <p:nvSpPr>
          <p:cNvPr id="138262" name="Line 24"/>
          <p:cNvSpPr>
            <a:spLocks noChangeShapeType="1"/>
          </p:cNvSpPr>
          <p:nvPr/>
        </p:nvSpPr>
        <p:spPr bwMode="auto">
          <a:xfrm>
            <a:off x="8102600" y="23145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63" name="Line 25"/>
          <p:cNvSpPr>
            <a:spLocks noChangeShapeType="1"/>
          </p:cNvSpPr>
          <p:nvPr/>
        </p:nvSpPr>
        <p:spPr bwMode="auto">
          <a:xfrm>
            <a:off x="8102600" y="35210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64" name="Line 26"/>
          <p:cNvSpPr>
            <a:spLocks noChangeShapeType="1"/>
          </p:cNvSpPr>
          <p:nvPr/>
        </p:nvSpPr>
        <p:spPr bwMode="auto">
          <a:xfrm>
            <a:off x="8102600" y="4713288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65" name="Rectangle 27"/>
          <p:cNvSpPr>
            <a:spLocks noChangeArrowheads="1"/>
          </p:cNvSpPr>
          <p:nvPr/>
        </p:nvSpPr>
        <p:spPr bwMode="auto">
          <a:xfrm>
            <a:off x="7493000" y="1538288"/>
            <a:ext cx="1303338" cy="4848225"/>
          </a:xfrm>
          <a:prstGeom prst="rect">
            <a:avLst/>
          </a:prstGeom>
          <a:noFill/>
          <a:ln w="9525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66" name="Line 28"/>
          <p:cNvSpPr>
            <a:spLocks noChangeShapeType="1"/>
          </p:cNvSpPr>
          <p:nvPr/>
        </p:nvSpPr>
        <p:spPr bwMode="auto">
          <a:xfrm>
            <a:off x="1139825" y="5935663"/>
            <a:ext cx="0" cy="373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67" name="Line 29"/>
          <p:cNvSpPr>
            <a:spLocks noChangeShapeType="1"/>
          </p:cNvSpPr>
          <p:nvPr/>
        </p:nvSpPr>
        <p:spPr bwMode="auto">
          <a:xfrm>
            <a:off x="808038" y="6308725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8268" name="Group 30"/>
          <p:cNvGrpSpPr>
            <a:grpSpLocks/>
          </p:cNvGrpSpPr>
          <p:nvPr/>
        </p:nvGrpSpPr>
        <p:grpSpPr bwMode="auto">
          <a:xfrm>
            <a:off x="2905125" y="4148138"/>
            <a:ext cx="914400" cy="582612"/>
            <a:chOff x="323" y="2664"/>
            <a:chExt cx="576" cy="367"/>
          </a:xfrm>
        </p:grpSpPr>
        <p:sp>
          <p:nvSpPr>
            <p:cNvPr id="138308" name="Rectangle 31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9" name="Text Box 32"/>
            <p:cNvSpPr txBox="1">
              <a:spLocks noChangeArrowheads="1"/>
            </p:cNvSpPr>
            <p:nvPr/>
          </p:nvSpPr>
          <p:spPr bwMode="auto">
            <a:xfrm>
              <a:off x="500" y="2729"/>
              <a:ext cx="244" cy="231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Times New Roman" charset="0"/>
                </a:rPr>
                <a:t>IP</a:t>
              </a:r>
            </a:p>
          </p:txBody>
        </p:sp>
      </p:grpSp>
      <p:grpSp>
        <p:nvGrpSpPr>
          <p:cNvPr id="138269" name="Group 33"/>
          <p:cNvGrpSpPr>
            <a:grpSpLocks/>
          </p:cNvGrpSpPr>
          <p:nvPr/>
        </p:nvGrpSpPr>
        <p:grpSpPr bwMode="auto">
          <a:xfrm>
            <a:off x="5549900" y="4148138"/>
            <a:ext cx="914400" cy="582612"/>
            <a:chOff x="323" y="2664"/>
            <a:chExt cx="576" cy="367"/>
          </a:xfrm>
        </p:grpSpPr>
        <p:sp>
          <p:nvSpPr>
            <p:cNvPr id="138306" name="Rectangle 34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7" name="Text Box 35"/>
            <p:cNvSpPr txBox="1">
              <a:spLocks noChangeArrowheads="1"/>
            </p:cNvSpPr>
            <p:nvPr/>
          </p:nvSpPr>
          <p:spPr bwMode="auto">
            <a:xfrm>
              <a:off x="500" y="2729"/>
              <a:ext cx="244" cy="231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Times New Roman" charset="0"/>
                </a:rPr>
                <a:t>IP</a:t>
              </a:r>
            </a:p>
          </p:txBody>
        </p:sp>
      </p:grpSp>
      <p:sp>
        <p:nvSpPr>
          <p:cNvPr id="138270" name="Rectangle 36"/>
          <p:cNvSpPr>
            <a:spLocks noChangeArrowheads="1"/>
          </p:cNvSpPr>
          <p:nvPr/>
        </p:nvSpPr>
        <p:spPr bwMode="auto">
          <a:xfrm>
            <a:off x="2306638" y="5349875"/>
            <a:ext cx="906462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71" name="Text Box 37"/>
          <p:cNvSpPr txBox="1">
            <a:spLocks noChangeArrowheads="1"/>
          </p:cNvSpPr>
          <p:nvPr/>
        </p:nvSpPr>
        <p:spPr bwMode="auto">
          <a:xfrm>
            <a:off x="2308225" y="5349875"/>
            <a:ext cx="895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interface</a:t>
            </a:r>
          </a:p>
        </p:txBody>
      </p:sp>
      <p:grpSp>
        <p:nvGrpSpPr>
          <p:cNvPr id="138272" name="Group 38"/>
          <p:cNvGrpSpPr>
            <a:grpSpLocks/>
          </p:cNvGrpSpPr>
          <p:nvPr/>
        </p:nvGrpSpPr>
        <p:grpSpPr bwMode="auto">
          <a:xfrm>
            <a:off x="6205538" y="5324475"/>
            <a:ext cx="912812" cy="606425"/>
            <a:chOff x="323" y="3421"/>
            <a:chExt cx="580" cy="367"/>
          </a:xfrm>
        </p:grpSpPr>
        <p:sp>
          <p:nvSpPr>
            <p:cNvPr id="138304" name="Rectangle 39"/>
            <p:cNvSpPr>
              <a:spLocks noChangeArrowheads="1"/>
            </p:cNvSpPr>
            <p:nvPr/>
          </p:nvSpPr>
          <p:spPr bwMode="auto">
            <a:xfrm>
              <a:off x="323" y="3421"/>
              <a:ext cx="576" cy="36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5" name="Text Box 40"/>
            <p:cNvSpPr txBox="1">
              <a:spLocks noChangeArrowheads="1"/>
            </p:cNvSpPr>
            <p:nvPr/>
          </p:nvSpPr>
          <p:spPr bwMode="auto">
            <a:xfrm>
              <a:off x="334" y="3429"/>
              <a:ext cx="569" cy="32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600" b="0">
                  <a:latin typeface="Times New Roman" charset="0"/>
                </a:rPr>
                <a:t>Ethernet</a:t>
              </a:r>
            </a:p>
            <a:p>
              <a:pPr algn="ctr">
                <a:lnSpc>
                  <a:spcPct val="90000"/>
                </a:lnSpc>
              </a:pPr>
              <a:r>
                <a:rPr lang="en-US" sz="1600" b="0">
                  <a:latin typeface="Times New Roman" charset="0"/>
                </a:rPr>
                <a:t>interface</a:t>
              </a:r>
            </a:p>
          </p:txBody>
        </p:sp>
      </p:grpSp>
      <p:sp>
        <p:nvSpPr>
          <p:cNvPr id="138273" name="Line 41"/>
          <p:cNvSpPr>
            <a:spLocks noChangeShapeType="1"/>
          </p:cNvSpPr>
          <p:nvPr/>
        </p:nvSpPr>
        <p:spPr bwMode="auto">
          <a:xfrm flipH="1">
            <a:off x="2744788" y="5964238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74" name="Line 42"/>
          <p:cNvSpPr>
            <a:spLocks noChangeShapeType="1"/>
          </p:cNvSpPr>
          <p:nvPr/>
        </p:nvSpPr>
        <p:spPr bwMode="auto">
          <a:xfrm flipH="1">
            <a:off x="2725738" y="4727575"/>
            <a:ext cx="541337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75" name="Line 43"/>
          <p:cNvSpPr>
            <a:spLocks noChangeShapeType="1"/>
          </p:cNvSpPr>
          <p:nvPr/>
        </p:nvSpPr>
        <p:spPr bwMode="auto">
          <a:xfrm>
            <a:off x="3529013" y="4741863"/>
            <a:ext cx="541337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76" name="Rectangle 44"/>
          <p:cNvSpPr>
            <a:spLocks noChangeArrowheads="1"/>
          </p:cNvSpPr>
          <p:nvPr/>
        </p:nvSpPr>
        <p:spPr bwMode="auto">
          <a:xfrm>
            <a:off x="3614738" y="5324475"/>
            <a:ext cx="906462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77" name="Text Box 45"/>
          <p:cNvSpPr txBox="1">
            <a:spLocks noChangeArrowheads="1"/>
          </p:cNvSpPr>
          <p:nvPr/>
        </p:nvSpPr>
        <p:spPr bwMode="auto">
          <a:xfrm>
            <a:off x="3636963" y="5349875"/>
            <a:ext cx="895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SONET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interface</a:t>
            </a:r>
          </a:p>
        </p:txBody>
      </p:sp>
      <p:sp>
        <p:nvSpPr>
          <p:cNvPr id="138278" name="Rectangle 46"/>
          <p:cNvSpPr>
            <a:spLocks noChangeArrowheads="1"/>
          </p:cNvSpPr>
          <p:nvPr/>
        </p:nvSpPr>
        <p:spPr bwMode="auto">
          <a:xfrm>
            <a:off x="4889500" y="5337175"/>
            <a:ext cx="906463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79" name="Text Box 47"/>
          <p:cNvSpPr txBox="1">
            <a:spLocks noChangeArrowheads="1"/>
          </p:cNvSpPr>
          <p:nvPr/>
        </p:nvSpPr>
        <p:spPr bwMode="auto">
          <a:xfrm>
            <a:off x="4903788" y="5387975"/>
            <a:ext cx="895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SONET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interface</a:t>
            </a:r>
          </a:p>
        </p:txBody>
      </p:sp>
      <p:sp>
        <p:nvSpPr>
          <p:cNvPr id="138280" name="Line 48"/>
          <p:cNvSpPr>
            <a:spLocks noChangeShapeType="1"/>
          </p:cNvSpPr>
          <p:nvPr/>
        </p:nvSpPr>
        <p:spPr bwMode="auto">
          <a:xfrm flipH="1">
            <a:off x="6680200" y="5924550"/>
            <a:ext cx="0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81" name="Line 49"/>
          <p:cNvSpPr>
            <a:spLocks noChangeShapeType="1"/>
          </p:cNvSpPr>
          <p:nvPr/>
        </p:nvSpPr>
        <p:spPr bwMode="auto">
          <a:xfrm flipH="1">
            <a:off x="6223000" y="6270625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82" name="Line 50"/>
          <p:cNvSpPr>
            <a:spLocks noChangeShapeType="1"/>
          </p:cNvSpPr>
          <p:nvPr/>
        </p:nvSpPr>
        <p:spPr bwMode="auto">
          <a:xfrm>
            <a:off x="8132763" y="59277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83" name="Line 51"/>
          <p:cNvSpPr>
            <a:spLocks noChangeShapeType="1"/>
          </p:cNvSpPr>
          <p:nvPr/>
        </p:nvSpPr>
        <p:spPr bwMode="auto">
          <a:xfrm flipH="1">
            <a:off x="5302250" y="4754563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84" name="Line 52"/>
          <p:cNvSpPr>
            <a:spLocks noChangeShapeType="1"/>
          </p:cNvSpPr>
          <p:nvPr/>
        </p:nvSpPr>
        <p:spPr bwMode="auto">
          <a:xfrm>
            <a:off x="6119813" y="4754563"/>
            <a:ext cx="5270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85" name="Rectangle 53"/>
          <p:cNvSpPr>
            <a:spLocks noChangeArrowheads="1"/>
          </p:cNvSpPr>
          <p:nvPr/>
        </p:nvSpPr>
        <p:spPr bwMode="auto">
          <a:xfrm>
            <a:off x="2144713" y="3948113"/>
            <a:ext cx="2522537" cy="21621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86" name="Rectangle 54"/>
          <p:cNvSpPr>
            <a:spLocks noChangeArrowheads="1"/>
          </p:cNvSpPr>
          <p:nvPr/>
        </p:nvSpPr>
        <p:spPr bwMode="auto">
          <a:xfrm>
            <a:off x="4776788" y="3948113"/>
            <a:ext cx="2522537" cy="21621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87" name="Line 55"/>
          <p:cNvSpPr>
            <a:spLocks noChangeShapeType="1"/>
          </p:cNvSpPr>
          <p:nvPr/>
        </p:nvSpPr>
        <p:spPr bwMode="auto">
          <a:xfrm flipH="1">
            <a:off x="4054475" y="5926138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88" name="Line 56"/>
          <p:cNvSpPr>
            <a:spLocks noChangeShapeType="1"/>
          </p:cNvSpPr>
          <p:nvPr/>
        </p:nvSpPr>
        <p:spPr bwMode="auto">
          <a:xfrm flipH="1">
            <a:off x="5314950" y="5938838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89" name="Line 57"/>
          <p:cNvSpPr>
            <a:spLocks noChangeShapeType="1"/>
          </p:cNvSpPr>
          <p:nvPr/>
        </p:nvSpPr>
        <p:spPr bwMode="auto">
          <a:xfrm>
            <a:off x="4071938" y="6270625"/>
            <a:ext cx="12461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90" name="Text Box 58"/>
          <p:cNvSpPr txBox="1">
            <a:spLocks noChangeArrowheads="1"/>
          </p:cNvSpPr>
          <p:nvPr/>
        </p:nvSpPr>
        <p:spPr bwMode="auto">
          <a:xfrm>
            <a:off x="860425" y="116205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3333FF"/>
                </a:solidFill>
                <a:latin typeface="Times New Roman" charset="0"/>
              </a:rPr>
              <a:t>host</a:t>
            </a:r>
          </a:p>
        </p:txBody>
      </p:sp>
      <p:sp>
        <p:nvSpPr>
          <p:cNvPr id="138291" name="Text Box 59"/>
          <p:cNvSpPr txBox="1">
            <a:spLocks noChangeArrowheads="1"/>
          </p:cNvSpPr>
          <p:nvPr/>
        </p:nvSpPr>
        <p:spPr bwMode="auto">
          <a:xfrm>
            <a:off x="7815263" y="11477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3333FF"/>
                </a:solidFill>
                <a:latin typeface="Times New Roman" charset="0"/>
              </a:rPr>
              <a:t>host</a:t>
            </a:r>
          </a:p>
        </p:txBody>
      </p:sp>
      <p:sp>
        <p:nvSpPr>
          <p:cNvPr id="138292" name="Text Box 60"/>
          <p:cNvSpPr txBox="1">
            <a:spLocks noChangeArrowheads="1"/>
          </p:cNvSpPr>
          <p:nvPr/>
        </p:nvSpPr>
        <p:spPr bwMode="auto">
          <a:xfrm>
            <a:off x="2981325" y="3544888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FF0000"/>
                </a:solidFill>
                <a:latin typeface="Times New Roman" charset="0"/>
              </a:rPr>
              <a:t>router</a:t>
            </a:r>
          </a:p>
        </p:txBody>
      </p:sp>
      <p:sp>
        <p:nvSpPr>
          <p:cNvPr id="138293" name="Text Box 61"/>
          <p:cNvSpPr txBox="1">
            <a:spLocks noChangeArrowheads="1"/>
          </p:cNvSpPr>
          <p:nvPr/>
        </p:nvSpPr>
        <p:spPr bwMode="auto">
          <a:xfrm>
            <a:off x="5611813" y="3559175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FF0000"/>
                </a:solidFill>
                <a:latin typeface="Times New Roman" charset="0"/>
              </a:rPr>
              <a:t>router</a:t>
            </a:r>
          </a:p>
        </p:txBody>
      </p:sp>
      <p:sp>
        <p:nvSpPr>
          <p:cNvPr id="138294" name="Line 62"/>
          <p:cNvSpPr>
            <a:spLocks noChangeShapeType="1"/>
          </p:cNvSpPr>
          <p:nvPr/>
        </p:nvSpPr>
        <p:spPr bwMode="auto">
          <a:xfrm>
            <a:off x="1619250" y="2036763"/>
            <a:ext cx="60404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95" name="Line 63"/>
          <p:cNvSpPr>
            <a:spLocks noChangeShapeType="1"/>
          </p:cNvSpPr>
          <p:nvPr/>
        </p:nvSpPr>
        <p:spPr bwMode="auto">
          <a:xfrm>
            <a:off x="1647825" y="3227388"/>
            <a:ext cx="60404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96" name="Text Box 64"/>
          <p:cNvSpPr txBox="1">
            <a:spLocks noChangeArrowheads="1"/>
          </p:cNvSpPr>
          <p:nvPr/>
        </p:nvSpPr>
        <p:spPr bwMode="auto">
          <a:xfrm>
            <a:off x="4005263" y="1668463"/>
            <a:ext cx="149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solidFill>
                  <a:srgbClr val="FF9900"/>
                </a:solidFill>
                <a:latin typeface="Times New Roman" charset="0"/>
              </a:rPr>
              <a:t>HTTP message</a:t>
            </a:r>
          </a:p>
        </p:txBody>
      </p:sp>
      <p:sp>
        <p:nvSpPr>
          <p:cNvPr id="138297" name="Text Box 65"/>
          <p:cNvSpPr txBox="1">
            <a:spLocks noChangeArrowheads="1"/>
          </p:cNvSpPr>
          <p:nvPr/>
        </p:nvSpPr>
        <p:spPr bwMode="auto">
          <a:xfrm>
            <a:off x="4103688" y="2873375"/>
            <a:ext cx="1352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solidFill>
                  <a:srgbClr val="FF9900"/>
                </a:solidFill>
                <a:latin typeface="Times New Roman" charset="0"/>
              </a:rPr>
              <a:t>TCP segment</a:t>
            </a:r>
          </a:p>
        </p:txBody>
      </p:sp>
      <p:sp>
        <p:nvSpPr>
          <p:cNvPr id="138298" name="Line 66"/>
          <p:cNvSpPr>
            <a:spLocks noChangeShapeType="1"/>
          </p:cNvSpPr>
          <p:nvPr/>
        </p:nvSpPr>
        <p:spPr bwMode="auto">
          <a:xfrm flipV="1">
            <a:off x="1620838" y="4432300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99" name="Line 67"/>
          <p:cNvSpPr>
            <a:spLocks noChangeShapeType="1"/>
          </p:cNvSpPr>
          <p:nvPr/>
        </p:nvSpPr>
        <p:spPr bwMode="auto">
          <a:xfrm flipV="1">
            <a:off x="3851275" y="4446588"/>
            <a:ext cx="17446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300" name="Line 68"/>
          <p:cNvSpPr>
            <a:spLocks noChangeShapeType="1"/>
          </p:cNvSpPr>
          <p:nvPr/>
        </p:nvSpPr>
        <p:spPr bwMode="auto">
          <a:xfrm flipV="1">
            <a:off x="6469063" y="4432300"/>
            <a:ext cx="11763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301" name="Text Box 69"/>
          <p:cNvSpPr txBox="1">
            <a:spLocks noChangeArrowheads="1"/>
          </p:cNvSpPr>
          <p:nvPr/>
        </p:nvSpPr>
        <p:spPr bwMode="auto">
          <a:xfrm>
            <a:off x="1776413" y="4105275"/>
            <a:ext cx="1014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solidFill>
                  <a:srgbClr val="FF9900"/>
                </a:solidFill>
                <a:latin typeface="Times New Roman" charset="0"/>
              </a:rPr>
              <a:t>IP packet</a:t>
            </a:r>
          </a:p>
        </p:txBody>
      </p:sp>
      <p:sp>
        <p:nvSpPr>
          <p:cNvPr id="138302" name="Text Box 70"/>
          <p:cNvSpPr txBox="1">
            <a:spLocks noChangeArrowheads="1"/>
          </p:cNvSpPr>
          <p:nvPr/>
        </p:nvSpPr>
        <p:spPr bwMode="auto">
          <a:xfrm>
            <a:off x="6597650" y="4133850"/>
            <a:ext cx="1014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solidFill>
                  <a:srgbClr val="FF9900"/>
                </a:solidFill>
                <a:latin typeface="Times New Roman" charset="0"/>
              </a:rPr>
              <a:t>IP packet</a:t>
            </a:r>
          </a:p>
        </p:txBody>
      </p:sp>
      <p:sp>
        <p:nvSpPr>
          <p:cNvPr id="138303" name="Text Box 71"/>
          <p:cNvSpPr txBox="1">
            <a:spLocks noChangeArrowheads="1"/>
          </p:cNvSpPr>
          <p:nvPr/>
        </p:nvSpPr>
        <p:spPr bwMode="auto">
          <a:xfrm>
            <a:off x="4200525" y="4119563"/>
            <a:ext cx="1014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solidFill>
                  <a:srgbClr val="FF9900"/>
                </a:solidFill>
                <a:latin typeface="Times New Roman" charset="0"/>
              </a:rPr>
              <a:t>IP packet</a:t>
            </a:r>
          </a:p>
        </p:txBody>
      </p:sp>
    </p:spTree>
    <p:extLst>
      <p:ext uri="{BB962C8B-B14F-4D97-AF65-F5344CB8AC3E}">
        <p14:creationId xmlns:p14="http://schemas.microsoft.com/office/powerpoint/2010/main" val="160951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Simple Diagram</a:t>
            </a:r>
            <a:endParaRPr lang="en-US" dirty="0">
              <a:latin typeface="Helvetica" charset="0"/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Lower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three layers implemented everywhere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Top two layers implemented only at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hosts</a:t>
            </a:r>
          </a:p>
        </p:txBody>
      </p:sp>
      <p:sp>
        <p:nvSpPr>
          <p:cNvPr id="13209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3119968-D343-C642-AAA2-4F689F78B70D}" type="slidenum">
              <a:rPr lang="en-US" sz="1400" b="0">
                <a:latin typeface="Times New Roman" charset="0"/>
              </a:rPr>
              <a:pPr eaLnBrk="1" hangingPunct="1"/>
              <a:t>29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1066800" y="3810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1233488" y="37941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Transport</a:t>
            </a: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10668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13255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2104" name="Rectangle 8"/>
          <p:cNvSpPr>
            <a:spLocks noChangeArrowheads="1"/>
          </p:cNvSpPr>
          <p:nvPr/>
        </p:nvSpPr>
        <p:spPr bwMode="auto">
          <a:xfrm>
            <a:off x="10668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1331913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2106" name="Rectangle 10"/>
          <p:cNvSpPr>
            <a:spLocks noChangeArrowheads="1"/>
          </p:cNvSpPr>
          <p:nvPr/>
        </p:nvSpPr>
        <p:spPr bwMode="auto">
          <a:xfrm>
            <a:off x="10668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13112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sp>
        <p:nvSpPr>
          <p:cNvPr id="132108" name="Rectangle 12"/>
          <p:cNvSpPr>
            <a:spLocks noChangeArrowheads="1"/>
          </p:cNvSpPr>
          <p:nvPr/>
        </p:nvSpPr>
        <p:spPr bwMode="auto">
          <a:xfrm>
            <a:off x="6477000" y="3810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6643688" y="37941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Transport</a:t>
            </a:r>
          </a:p>
        </p:txBody>
      </p:sp>
      <p:sp>
        <p:nvSpPr>
          <p:cNvPr id="132110" name="Rectangle 14"/>
          <p:cNvSpPr>
            <a:spLocks noChangeArrowheads="1"/>
          </p:cNvSpPr>
          <p:nvPr/>
        </p:nvSpPr>
        <p:spPr bwMode="auto">
          <a:xfrm>
            <a:off x="64770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67357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2112" name="Rectangle 16"/>
          <p:cNvSpPr>
            <a:spLocks noChangeArrowheads="1"/>
          </p:cNvSpPr>
          <p:nvPr/>
        </p:nvSpPr>
        <p:spPr bwMode="auto">
          <a:xfrm>
            <a:off x="64770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6742113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2114" name="Rectangle 18"/>
          <p:cNvSpPr>
            <a:spLocks noChangeArrowheads="1"/>
          </p:cNvSpPr>
          <p:nvPr/>
        </p:nvSpPr>
        <p:spPr bwMode="auto">
          <a:xfrm>
            <a:off x="64770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15" name="Text Box 19"/>
          <p:cNvSpPr txBox="1">
            <a:spLocks noChangeArrowheads="1"/>
          </p:cNvSpPr>
          <p:nvPr/>
        </p:nvSpPr>
        <p:spPr bwMode="auto">
          <a:xfrm>
            <a:off x="67214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sp>
        <p:nvSpPr>
          <p:cNvPr id="132116" name="Rectangle 20"/>
          <p:cNvSpPr>
            <a:spLocks noChangeArrowheads="1"/>
          </p:cNvSpPr>
          <p:nvPr/>
        </p:nvSpPr>
        <p:spPr bwMode="auto">
          <a:xfrm>
            <a:off x="3706813" y="4191000"/>
            <a:ext cx="1703387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3965575" y="4175125"/>
            <a:ext cx="1185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2118" name="Rectangle 22"/>
          <p:cNvSpPr>
            <a:spLocks noChangeArrowheads="1"/>
          </p:cNvSpPr>
          <p:nvPr/>
        </p:nvSpPr>
        <p:spPr bwMode="auto">
          <a:xfrm>
            <a:off x="3706813" y="4572000"/>
            <a:ext cx="1703387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3971925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2120" name="Rectangle 24"/>
          <p:cNvSpPr>
            <a:spLocks noChangeArrowheads="1"/>
          </p:cNvSpPr>
          <p:nvPr/>
        </p:nvSpPr>
        <p:spPr bwMode="auto">
          <a:xfrm>
            <a:off x="3706813" y="4953000"/>
            <a:ext cx="1703387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21" name="Text Box 25"/>
          <p:cNvSpPr txBox="1">
            <a:spLocks noChangeArrowheads="1"/>
          </p:cNvSpPr>
          <p:nvPr/>
        </p:nvSpPr>
        <p:spPr bwMode="auto">
          <a:xfrm>
            <a:off x="3951288" y="4937125"/>
            <a:ext cx="1214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cxnSp>
        <p:nvCxnSpPr>
          <p:cNvPr id="132122" name="AutoShape 26"/>
          <p:cNvCxnSpPr>
            <a:cxnSpLocks noChangeShapeType="1"/>
            <a:stCxn id="132106" idx="3"/>
            <a:endCxn id="132120" idx="1"/>
          </p:cNvCxnSpPr>
          <p:nvPr/>
        </p:nvCxnSpPr>
        <p:spPr bwMode="auto">
          <a:xfrm>
            <a:off x="2782888" y="51435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2123" name="AutoShape 27"/>
          <p:cNvCxnSpPr>
            <a:cxnSpLocks noChangeShapeType="1"/>
            <a:stCxn id="132104" idx="3"/>
            <a:endCxn id="132118" idx="1"/>
          </p:cNvCxnSpPr>
          <p:nvPr/>
        </p:nvCxnSpPr>
        <p:spPr bwMode="auto">
          <a:xfrm>
            <a:off x="2782888" y="47625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2124" name="AutoShape 28"/>
          <p:cNvCxnSpPr>
            <a:cxnSpLocks noChangeShapeType="1"/>
            <a:stCxn id="132102" idx="3"/>
            <a:endCxn id="132116" idx="1"/>
          </p:cNvCxnSpPr>
          <p:nvPr/>
        </p:nvCxnSpPr>
        <p:spPr bwMode="auto">
          <a:xfrm>
            <a:off x="2782888" y="43815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2125" name="AutoShape 29"/>
          <p:cNvCxnSpPr>
            <a:cxnSpLocks noChangeShapeType="1"/>
            <a:stCxn id="132120" idx="3"/>
            <a:endCxn id="132114" idx="1"/>
          </p:cNvCxnSpPr>
          <p:nvPr/>
        </p:nvCxnSpPr>
        <p:spPr bwMode="auto">
          <a:xfrm>
            <a:off x="5422900" y="51435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2126" name="AutoShape 30"/>
          <p:cNvCxnSpPr>
            <a:cxnSpLocks noChangeShapeType="1"/>
            <a:stCxn id="132118" idx="3"/>
            <a:endCxn id="132112" idx="1"/>
          </p:cNvCxnSpPr>
          <p:nvPr/>
        </p:nvCxnSpPr>
        <p:spPr bwMode="auto">
          <a:xfrm>
            <a:off x="5422900" y="47625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2127" name="AutoShape 31"/>
          <p:cNvCxnSpPr>
            <a:cxnSpLocks noChangeShapeType="1"/>
            <a:stCxn id="132116" idx="3"/>
            <a:endCxn id="132110" idx="1"/>
          </p:cNvCxnSpPr>
          <p:nvPr/>
        </p:nvCxnSpPr>
        <p:spPr bwMode="auto">
          <a:xfrm>
            <a:off x="5422900" y="43815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2128" name="AutoShape 32"/>
          <p:cNvCxnSpPr>
            <a:cxnSpLocks noChangeShapeType="1"/>
            <a:stCxn id="132100" idx="3"/>
            <a:endCxn id="132108" idx="1"/>
          </p:cNvCxnSpPr>
          <p:nvPr/>
        </p:nvCxnSpPr>
        <p:spPr bwMode="auto">
          <a:xfrm>
            <a:off x="2782888" y="40005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32129" name="Group 33"/>
          <p:cNvGrpSpPr>
            <a:grpSpLocks/>
          </p:cNvGrpSpPr>
          <p:nvPr/>
        </p:nvGrpSpPr>
        <p:grpSpPr bwMode="auto">
          <a:xfrm>
            <a:off x="1066800" y="3429000"/>
            <a:ext cx="7113588" cy="396875"/>
            <a:chOff x="647" y="2280"/>
            <a:chExt cx="4481" cy="250"/>
          </a:xfrm>
        </p:grpSpPr>
        <p:sp>
          <p:nvSpPr>
            <p:cNvPr id="132133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4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Application</a:t>
              </a:r>
            </a:p>
          </p:txBody>
        </p:sp>
        <p:sp>
          <p:nvSpPr>
            <p:cNvPr id="132135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6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Application</a:t>
              </a:r>
            </a:p>
          </p:txBody>
        </p:sp>
        <p:cxnSp>
          <p:nvCxnSpPr>
            <p:cNvPr id="132137" name="AutoShape 38"/>
            <p:cNvCxnSpPr>
              <a:cxnSpLocks noChangeShapeType="1"/>
              <a:stCxn id="132133" idx="3"/>
              <a:endCxn id="132136" idx="1"/>
            </p:cNvCxnSpPr>
            <p:nvPr/>
          </p:nvCxnSpPr>
          <p:spPr bwMode="auto">
            <a:xfrm>
              <a:off x="1728" y="2400"/>
              <a:ext cx="2348" cy="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32130" name="Text Box 39"/>
          <p:cNvSpPr txBox="1">
            <a:spLocks noChangeArrowheads="1"/>
          </p:cNvSpPr>
          <p:nvPr/>
        </p:nvSpPr>
        <p:spPr bwMode="auto">
          <a:xfrm>
            <a:off x="1261304" y="5486400"/>
            <a:ext cx="131279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Host A</a:t>
            </a:r>
            <a:endParaRPr lang="en-US" sz="2800" dirty="0">
              <a:latin typeface="Arial" charset="0"/>
            </a:endParaRPr>
          </a:p>
        </p:txBody>
      </p:sp>
      <p:sp>
        <p:nvSpPr>
          <p:cNvPr id="132131" name="Text Box 40"/>
          <p:cNvSpPr txBox="1">
            <a:spLocks noChangeArrowheads="1"/>
          </p:cNvSpPr>
          <p:nvPr/>
        </p:nvSpPr>
        <p:spPr bwMode="auto">
          <a:xfrm>
            <a:off x="6659766" y="5486400"/>
            <a:ext cx="133944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Host B</a:t>
            </a:r>
            <a:endParaRPr lang="en-US" sz="2800" dirty="0">
              <a:latin typeface="Arial" charset="0"/>
            </a:endParaRPr>
          </a:p>
        </p:txBody>
      </p:sp>
      <p:sp>
        <p:nvSpPr>
          <p:cNvPr id="132132" name="Text Box 41"/>
          <p:cNvSpPr txBox="1">
            <a:spLocks noChangeArrowheads="1"/>
          </p:cNvSpPr>
          <p:nvPr/>
        </p:nvSpPr>
        <p:spPr bwMode="auto">
          <a:xfrm>
            <a:off x="3887991" y="5486400"/>
            <a:ext cx="133944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Router</a:t>
            </a:r>
            <a:endParaRPr 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8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the end of today’s lecture you…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…will have heard Internet’s “why” and “when”</a:t>
            </a:r>
          </a:p>
          <a:p>
            <a:pPr lvl="1"/>
            <a:r>
              <a:rPr lang="en-US" dirty="0" smtClean="0"/>
              <a:t>Not the “how”….that will take the rest of the semester</a:t>
            </a:r>
          </a:p>
          <a:p>
            <a:pPr lvl="3"/>
            <a:endParaRPr lang="en-US" dirty="0"/>
          </a:p>
          <a:p>
            <a:r>
              <a:rPr lang="en-US" dirty="0" smtClean="0"/>
              <a:t>You will know more about Internet architecture than all my graduate students put together</a:t>
            </a:r>
          </a:p>
          <a:p>
            <a:pPr lvl="3"/>
            <a:endParaRPr lang="en-US" dirty="0"/>
          </a:p>
          <a:p>
            <a:r>
              <a:rPr lang="en-US" dirty="0" smtClean="0"/>
              <a:t>You </a:t>
            </a:r>
            <a:r>
              <a:rPr lang="en-US" dirty="0" smtClean="0"/>
              <a:t>won’t understand it all, but that’s ok</a:t>
            </a:r>
          </a:p>
          <a:p>
            <a:pPr lvl="1"/>
            <a:r>
              <a:rPr lang="en-US" dirty="0" smtClean="0"/>
              <a:t>Useful context before diving into details</a:t>
            </a:r>
          </a:p>
          <a:p>
            <a:pPr lvl="1"/>
            <a:r>
              <a:rPr lang="en-US" dirty="0" smtClean="0"/>
              <a:t>And review these slides every few weeks</a:t>
            </a:r>
          </a:p>
          <a:p>
            <a:pPr lvl="3"/>
            <a:endParaRPr lang="en-US" dirty="0"/>
          </a:p>
          <a:p>
            <a:r>
              <a:rPr lang="en-US" b="1" dirty="0" smtClean="0"/>
              <a:t>Do not worry</a:t>
            </a:r>
            <a:r>
              <a:rPr lang="en-US" dirty="0" smtClean="0"/>
              <a:t> about details of how things work</a:t>
            </a:r>
          </a:p>
          <a:p>
            <a:pPr lvl="1"/>
            <a:r>
              <a:rPr lang="en-US" dirty="0" smtClean="0"/>
              <a:t>This is an “architectural” lecture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25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Physical Communication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Communication goes down to physical network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Then from network peer to peer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Then up to relevant </a:t>
            </a:r>
            <a:r>
              <a:rPr lang="en-US" sz="2400" dirty="0" smtClean="0">
                <a:latin typeface="Arial" charset="0"/>
              </a:rPr>
              <a:t>layer</a:t>
            </a:r>
          </a:p>
          <a:p>
            <a:pPr lvl="3">
              <a:lnSpc>
                <a:spcPct val="90000"/>
              </a:lnSpc>
            </a:pPr>
            <a:endParaRPr lang="en-US" sz="1400" dirty="0">
              <a:latin typeface="Arial" charset="0"/>
            </a:endParaRPr>
          </a:p>
          <a:p>
            <a:pPr algn="ctr">
              <a:lnSpc>
                <a:spcPct val="90000"/>
              </a:lnSpc>
            </a:pPr>
            <a:r>
              <a:rPr lang="en-US" sz="2400" b="1" i="1" dirty="0" smtClean="0">
                <a:solidFill>
                  <a:srgbClr val="FF0000"/>
                </a:solidFill>
                <a:latin typeface="Arial" charset="0"/>
              </a:rPr>
              <a:t>Why does packet go up to network layer in router?</a:t>
            </a:r>
            <a:endParaRPr lang="en-US" sz="2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361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A2D10E8-5246-0541-AF86-AD85AA6D188D}" type="slidenum">
              <a:rPr lang="en-US" sz="1400" b="0">
                <a:latin typeface="Times New Roman" charset="0"/>
              </a:rPr>
              <a:pPr eaLnBrk="1" hangingPunct="1"/>
              <a:t>30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1066800" y="3810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1233488" y="37941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Transport</a:t>
            </a: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10668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13255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10668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1" name="Text Box 9"/>
          <p:cNvSpPr txBox="1">
            <a:spLocks noChangeArrowheads="1"/>
          </p:cNvSpPr>
          <p:nvPr/>
        </p:nvSpPr>
        <p:spPr bwMode="auto">
          <a:xfrm>
            <a:off x="1331913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10668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3" name="Text Box 11"/>
          <p:cNvSpPr txBox="1">
            <a:spLocks noChangeArrowheads="1"/>
          </p:cNvSpPr>
          <p:nvPr/>
        </p:nvSpPr>
        <p:spPr bwMode="auto">
          <a:xfrm>
            <a:off x="13112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6477000" y="3810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5" name="Text Box 13"/>
          <p:cNvSpPr txBox="1">
            <a:spLocks noChangeArrowheads="1"/>
          </p:cNvSpPr>
          <p:nvPr/>
        </p:nvSpPr>
        <p:spPr bwMode="auto">
          <a:xfrm>
            <a:off x="6643688" y="37941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Transport</a:t>
            </a:r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64770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7" name="Text Box 15"/>
          <p:cNvSpPr txBox="1">
            <a:spLocks noChangeArrowheads="1"/>
          </p:cNvSpPr>
          <p:nvPr/>
        </p:nvSpPr>
        <p:spPr bwMode="auto">
          <a:xfrm>
            <a:off x="67357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64770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9" name="Text Box 17"/>
          <p:cNvSpPr txBox="1">
            <a:spLocks noChangeArrowheads="1"/>
          </p:cNvSpPr>
          <p:nvPr/>
        </p:nvSpPr>
        <p:spPr bwMode="auto">
          <a:xfrm>
            <a:off x="6742113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64770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11" name="Text Box 19"/>
          <p:cNvSpPr txBox="1">
            <a:spLocks noChangeArrowheads="1"/>
          </p:cNvSpPr>
          <p:nvPr/>
        </p:nvSpPr>
        <p:spPr bwMode="auto">
          <a:xfrm>
            <a:off x="67214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sp>
        <p:nvSpPr>
          <p:cNvPr id="136212" name="Rectangle 20"/>
          <p:cNvSpPr>
            <a:spLocks noChangeArrowheads="1"/>
          </p:cNvSpPr>
          <p:nvPr/>
        </p:nvSpPr>
        <p:spPr bwMode="auto">
          <a:xfrm>
            <a:off x="37973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13" name="Text Box 21"/>
          <p:cNvSpPr txBox="1">
            <a:spLocks noChangeArrowheads="1"/>
          </p:cNvSpPr>
          <p:nvPr/>
        </p:nvSpPr>
        <p:spPr bwMode="auto">
          <a:xfrm>
            <a:off x="40560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6214" name="Rectangle 22"/>
          <p:cNvSpPr>
            <a:spLocks noChangeArrowheads="1"/>
          </p:cNvSpPr>
          <p:nvPr/>
        </p:nvSpPr>
        <p:spPr bwMode="auto">
          <a:xfrm>
            <a:off x="37973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15" name="Text Box 23"/>
          <p:cNvSpPr txBox="1">
            <a:spLocks noChangeArrowheads="1"/>
          </p:cNvSpPr>
          <p:nvPr/>
        </p:nvSpPr>
        <p:spPr bwMode="auto">
          <a:xfrm>
            <a:off x="4064000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6216" name="Rectangle 24"/>
          <p:cNvSpPr>
            <a:spLocks noChangeArrowheads="1"/>
          </p:cNvSpPr>
          <p:nvPr/>
        </p:nvSpPr>
        <p:spPr bwMode="auto">
          <a:xfrm>
            <a:off x="37973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17" name="Text Box 25"/>
          <p:cNvSpPr txBox="1">
            <a:spLocks noChangeArrowheads="1"/>
          </p:cNvSpPr>
          <p:nvPr/>
        </p:nvSpPr>
        <p:spPr bwMode="auto">
          <a:xfrm>
            <a:off x="40417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cxnSp>
        <p:nvCxnSpPr>
          <p:cNvPr id="136218" name="AutoShape 26"/>
          <p:cNvCxnSpPr>
            <a:cxnSpLocks noChangeShapeType="1"/>
            <a:stCxn id="136202" idx="3"/>
            <a:endCxn id="136216" idx="1"/>
          </p:cNvCxnSpPr>
          <p:nvPr/>
        </p:nvCxnSpPr>
        <p:spPr bwMode="auto">
          <a:xfrm>
            <a:off x="2782888" y="5143500"/>
            <a:ext cx="10017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6219" name="AutoShape 27"/>
          <p:cNvCxnSpPr>
            <a:cxnSpLocks noChangeShapeType="1"/>
            <a:stCxn id="136200" idx="3"/>
            <a:endCxn id="136214" idx="1"/>
          </p:cNvCxnSpPr>
          <p:nvPr/>
        </p:nvCxnSpPr>
        <p:spPr bwMode="auto">
          <a:xfrm>
            <a:off x="2782888" y="4762500"/>
            <a:ext cx="10017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6220" name="AutoShape 28"/>
          <p:cNvCxnSpPr>
            <a:cxnSpLocks noChangeShapeType="1"/>
            <a:stCxn id="136198" idx="3"/>
            <a:endCxn id="136212" idx="1"/>
          </p:cNvCxnSpPr>
          <p:nvPr/>
        </p:nvCxnSpPr>
        <p:spPr bwMode="auto">
          <a:xfrm>
            <a:off x="2782888" y="4381500"/>
            <a:ext cx="10017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6221" name="AutoShape 29"/>
          <p:cNvCxnSpPr>
            <a:cxnSpLocks noChangeShapeType="1"/>
            <a:stCxn id="136216" idx="3"/>
            <a:endCxn id="136210" idx="1"/>
          </p:cNvCxnSpPr>
          <p:nvPr/>
        </p:nvCxnSpPr>
        <p:spPr bwMode="auto">
          <a:xfrm>
            <a:off x="5513388" y="5143500"/>
            <a:ext cx="9509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6222" name="AutoShape 30"/>
          <p:cNvCxnSpPr>
            <a:cxnSpLocks noChangeShapeType="1"/>
            <a:stCxn id="136214" idx="3"/>
            <a:endCxn id="136208" idx="1"/>
          </p:cNvCxnSpPr>
          <p:nvPr/>
        </p:nvCxnSpPr>
        <p:spPr bwMode="auto">
          <a:xfrm>
            <a:off x="5513388" y="4762500"/>
            <a:ext cx="9509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6223" name="AutoShape 31"/>
          <p:cNvCxnSpPr>
            <a:cxnSpLocks noChangeShapeType="1"/>
            <a:stCxn id="136212" idx="3"/>
            <a:endCxn id="136206" idx="1"/>
          </p:cNvCxnSpPr>
          <p:nvPr/>
        </p:nvCxnSpPr>
        <p:spPr bwMode="auto">
          <a:xfrm>
            <a:off x="5513388" y="4381500"/>
            <a:ext cx="9509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6224" name="AutoShape 32"/>
          <p:cNvCxnSpPr>
            <a:cxnSpLocks noChangeShapeType="1"/>
            <a:stCxn id="136196" idx="3"/>
            <a:endCxn id="136204" idx="1"/>
          </p:cNvCxnSpPr>
          <p:nvPr/>
        </p:nvCxnSpPr>
        <p:spPr bwMode="auto">
          <a:xfrm>
            <a:off x="2782888" y="40005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36225" name="Group 33"/>
          <p:cNvGrpSpPr>
            <a:grpSpLocks/>
          </p:cNvGrpSpPr>
          <p:nvPr/>
        </p:nvGrpSpPr>
        <p:grpSpPr bwMode="auto">
          <a:xfrm>
            <a:off x="1066800" y="3429000"/>
            <a:ext cx="7113588" cy="396875"/>
            <a:chOff x="647" y="2280"/>
            <a:chExt cx="4481" cy="250"/>
          </a:xfrm>
        </p:grpSpPr>
        <p:sp>
          <p:nvSpPr>
            <p:cNvPr id="136230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1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Application</a:t>
              </a:r>
            </a:p>
          </p:txBody>
        </p:sp>
        <p:sp>
          <p:nvSpPr>
            <p:cNvPr id="136232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3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Application</a:t>
              </a:r>
            </a:p>
          </p:txBody>
        </p:sp>
        <p:cxnSp>
          <p:nvCxnSpPr>
            <p:cNvPr id="136234" name="AutoShape 38"/>
            <p:cNvCxnSpPr>
              <a:cxnSpLocks noChangeShapeType="1"/>
              <a:stCxn id="136230" idx="3"/>
              <a:endCxn id="136233" idx="1"/>
            </p:cNvCxnSpPr>
            <p:nvPr/>
          </p:nvCxnSpPr>
          <p:spPr bwMode="auto">
            <a:xfrm>
              <a:off x="1728" y="2400"/>
              <a:ext cx="2348" cy="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36226" name="Text Box 39"/>
          <p:cNvSpPr txBox="1">
            <a:spLocks noChangeArrowheads="1"/>
          </p:cNvSpPr>
          <p:nvPr/>
        </p:nvSpPr>
        <p:spPr bwMode="auto">
          <a:xfrm>
            <a:off x="1261304" y="5486400"/>
            <a:ext cx="131279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Host A</a:t>
            </a:r>
            <a:endParaRPr lang="en-US" sz="2800" dirty="0">
              <a:latin typeface="Arial" charset="0"/>
            </a:endParaRPr>
          </a:p>
        </p:txBody>
      </p:sp>
      <p:sp>
        <p:nvSpPr>
          <p:cNvPr id="136227" name="Text Box 40"/>
          <p:cNvSpPr txBox="1">
            <a:spLocks noChangeArrowheads="1"/>
          </p:cNvSpPr>
          <p:nvPr/>
        </p:nvSpPr>
        <p:spPr bwMode="auto">
          <a:xfrm>
            <a:off x="6659766" y="5486400"/>
            <a:ext cx="133944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Host B</a:t>
            </a:r>
            <a:endParaRPr lang="en-US" sz="2800" dirty="0">
              <a:latin typeface="Arial" charset="0"/>
            </a:endParaRPr>
          </a:p>
        </p:txBody>
      </p:sp>
      <p:sp>
        <p:nvSpPr>
          <p:cNvPr id="136228" name="Text Box 41"/>
          <p:cNvSpPr txBox="1">
            <a:spLocks noChangeArrowheads="1"/>
          </p:cNvSpPr>
          <p:nvPr/>
        </p:nvSpPr>
        <p:spPr bwMode="auto">
          <a:xfrm>
            <a:off x="3887991" y="5486400"/>
            <a:ext cx="133944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Router</a:t>
            </a:r>
            <a:endParaRPr lang="en-US" sz="2800" dirty="0">
              <a:latin typeface="Arial" charset="0"/>
            </a:endParaRPr>
          </a:p>
        </p:txBody>
      </p:sp>
      <p:sp>
        <p:nvSpPr>
          <p:cNvPr id="136229" name="Freeform 42"/>
          <p:cNvSpPr>
            <a:spLocks/>
          </p:cNvSpPr>
          <p:nvPr/>
        </p:nvSpPr>
        <p:spPr bwMode="auto">
          <a:xfrm>
            <a:off x="2438400" y="3429000"/>
            <a:ext cx="4422775" cy="1670050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4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Logical Communication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Layers interacts with </a:t>
            </a:r>
            <a:r>
              <a:rPr lang="en-US" dirty="0" smtClean="0">
                <a:latin typeface="Arial" charset="0"/>
              </a:rPr>
              <a:t>peer’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corresponding layer</a:t>
            </a:r>
            <a:endParaRPr lang="en-US" dirty="0">
              <a:latin typeface="Arial" charset="0"/>
            </a:endParaRPr>
          </a:p>
        </p:txBody>
      </p:sp>
      <p:sp>
        <p:nvSpPr>
          <p:cNvPr id="13414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33805A8-F7EE-E34A-A0C3-C48B07137149}" type="slidenum">
              <a:rPr lang="en-US" sz="1400" b="0">
                <a:latin typeface="Times New Roman" charset="0"/>
              </a:rPr>
              <a:pPr eaLnBrk="1" hangingPunct="1"/>
              <a:t>31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1066800" y="3810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1233488" y="37941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Transport</a:t>
            </a:r>
          </a:p>
        </p:txBody>
      </p:sp>
      <p:sp>
        <p:nvSpPr>
          <p:cNvPr id="134150" name="Rectangle 6"/>
          <p:cNvSpPr>
            <a:spLocks noChangeArrowheads="1"/>
          </p:cNvSpPr>
          <p:nvPr/>
        </p:nvSpPr>
        <p:spPr bwMode="auto">
          <a:xfrm>
            <a:off x="10668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13255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4152" name="Rectangle 8"/>
          <p:cNvSpPr>
            <a:spLocks noChangeArrowheads="1"/>
          </p:cNvSpPr>
          <p:nvPr/>
        </p:nvSpPr>
        <p:spPr bwMode="auto">
          <a:xfrm>
            <a:off x="10668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1331913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4154" name="Rectangle 10"/>
          <p:cNvSpPr>
            <a:spLocks noChangeArrowheads="1"/>
          </p:cNvSpPr>
          <p:nvPr/>
        </p:nvSpPr>
        <p:spPr bwMode="auto">
          <a:xfrm>
            <a:off x="10668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55" name="Text Box 11"/>
          <p:cNvSpPr txBox="1">
            <a:spLocks noChangeArrowheads="1"/>
          </p:cNvSpPr>
          <p:nvPr/>
        </p:nvSpPr>
        <p:spPr bwMode="auto">
          <a:xfrm>
            <a:off x="13112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sp>
        <p:nvSpPr>
          <p:cNvPr id="134156" name="Rectangle 12"/>
          <p:cNvSpPr>
            <a:spLocks noChangeArrowheads="1"/>
          </p:cNvSpPr>
          <p:nvPr/>
        </p:nvSpPr>
        <p:spPr bwMode="auto">
          <a:xfrm>
            <a:off x="6477000" y="3810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57" name="Text Box 13"/>
          <p:cNvSpPr txBox="1">
            <a:spLocks noChangeArrowheads="1"/>
          </p:cNvSpPr>
          <p:nvPr/>
        </p:nvSpPr>
        <p:spPr bwMode="auto">
          <a:xfrm>
            <a:off x="6643688" y="37941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Transport</a:t>
            </a:r>
          </a:p>
        </p:txBody>
      </p:sp>
      <p:sp>
        <p:nvSpPr>
          <p:cNvPr id="134158" name="Rectangle 14"/>
          <p:cNvSpPr>
            <a:spLocks noChangeArrowheads="1"/>
          </p:cNvSpPr>
          <p:nvPr/>
        </p:nvSpPr>
        <p:spPr bwMode="auto">
          <a:xfrm>
            <a:off x="64770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59" name="Text Box 15"/>
          <p:cNvSpPr txBox="1">
            <a:spLocks noChangeArrowheads="1"/>
          </p:cNvSpPr>
          <p:nvPr/>
        </p:nvSpPr>
        <p:spPr bwMode="auto">
          <a:xfrm>
            <a:off x="67357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4160" name="Rectangle 16"/>
          <p:cNvSpPr>
            <a:spLocks noChangeArrowheads="1"/>
          </p:cNvSpPr>
          <p:nvPr/>
        </p:nvSpPr>
        <p:spPr bwMode="auto">
          <a:xfrm>
            <a:off x="64770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61" name="Text Box 17"/>
          <p:cNvSpPr txBox="1">
            <a:spLocks noChangeArrowheads="1"/>
          </p:cNvSpPr>
          <p:nvPr/>
        </p:nvSpPr>
        <p:spPr bwMode="auto">
          <a:xfrm>
            <a:off x="6742113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4162" name="Rectangle 18"/>
          <p:cNvSpPr>
            <a:spLocks noChangeArrowheads="1"/>
          </p:cNvSpPr>
          <p:nvPr/>
        </p:nvSpPr>
        <p:spPr bwMode="auto">
          <a:xfrm>
            <a:off x="64770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63" name="Text Box 19"/>
          <p:cNvSpPr txBox="1">
            <a:spLocks noChangeArrowheads="1"/>
          </p:cNvSpPr>
          <p:nvPr/>
        </p:nvSpPr>
        <p:spPr bwMode="auto">
          <a:xfrm>
            <a:off x="67214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sp>
        <p:nvSpPr>
          <p:cNvPr id="134164" name="Rectangle 20"/>
          <p:cNvSpPr>
            <a:spLocks noChangeArrowheads="1"/>
          </p:cNvSpPr>
          <p:nvPr/>
        </p:nvSpPr>
        <p:spPr bwMode="auto">
          <a:xfrm>
            <a:off x="37338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65" name="Text Box 21"/>
          <p:cNvSpPr txBox="1">
            <a:spLocks noChangeArrowheads="1"/>
          </p:cNvSpPr>
          <p:nvPr/>
        </p:nvSpPr>
        <p:spPr bwMode="auto">
          <a:xfrm>
            <a:off x="39925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4166" name="Rectangle 22"/>
          <p:cNvSpPr>
            <a:spLocks noChangeArrowheads="1"/>
          </p:cNvSpPr>
          <p:nvPr/>
        </p:nvSpPr>
        <p:spPr bwMode="auto">
          <a:xfrm>
            <a:off x="37338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67" name="Text Box 23"/>
          <p:cNvSpPr txBox="1">
            <a:spLocks noChangeArrowheads="1"/>
          </p:cNvSpPr>
          <p:nvPr/>
        </p:nvSpPr>
        <p:spPr bwMode="auto">
          <a:xfrm>
            <a:off x="3998913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4168" name="Rectangle 24"/>
          <p:cNvSpPr>
            <a:spLocks noChangeArrowheads="1"/>
          </p:cNvSpPr>
          <p:nvPr/>
        </p:nvSpPr>
        <p:spPr bwMode="auto">
          <a:xfrm>
            <a:off x="37338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69" name="Text Box 25"/>
          <p:cNvSpPr txBox="1">
            <a:spLocks noChangeArrowheads="1"/>
          </p:cNvSpPr>
          <p:nvPr/>
        </p:nvSpPr>
        <p:spPr bwMode="auto">
          <a:xfrm>
            <a:off x="39782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cxnSp>
        <p:nvCxnSpPr>
          <p:cNvPr id="134170" name="AutoShape 26"/>
          <p:cNvCxnSpPr>
            <a:cxnSpLocks noChangeShapeType="1"/>
            <a:stCxn id="134154" idx="3"/>
            <a:endCxn id="134168" idx="1"/>
          </p:cNvCxnSpPr>
          <p:nvPr/>
        </p:nvCxnSpPr>
        <p:spPr bwMode="auto">
          <a:xfrm>
            <a:off x="2782888" y="5143500"/>
            <a:ext cx="93821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171" name="AutoShape 27"/>
          <p:cNvCxnSpPr>
            <a:cxnSpLocks noChangeShapeType="1"/>
            <a:stCxn id="134152" idx="3"/>
            <a:endCxn id="134166" idx="1"/>
          </p:cNvCxnSpPr>
          <p:nvPr/>
        </p:nvCxnSpPr>
        <p:spPr bwMode="auto">
          <a:xfrm>
            <a:off x="2782888" y="4762500"/>
            <a:ext cx="93821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172" name="AutoShape 28"/>
          <p:cNvCxnSpPr>
            <a:cxnSpLocks noChangeShapeType="1"/>
            <a:stCxn id="134150" idx="3"/>
            <a:endCxn id="134164" idx="1"/>
          </p:cNvCxnSpPr>
          <p:nvPr/>
        </p:nvCxnSpPr>
        <p:spPr bwMode="auto">
          <a:xfrm>
            <a:off x="2782888" y="4381500"/>
            <a:ext cx="93821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173" name="AutoShape 29"/>
          <p:cNvCxnSpPr>
            <a:cxnSpLocks noChangeShapeType="1"/>
            <a:stCxn id="134168" idx="3"/>
            <a:endCxn id="134162" idx="1"/>
          </p:cNvCxnSpPr>
          <p:nvPr/>
        </p:nvCxnSpPr>
        <p:spPr bwMode="auto">
          <a:xfrm>
            <a:off x="5449888" y="5143500"/>
            <a:ext cx="101441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174" name="AutoShape 30"/>
          <p:cNvCxnSpPr>
            <a:cxnSpLocks noChangeShapeType="1"/>
            <a:stCxn id="134166" idx="3"/>
            <a:endCxn id="134160" idx="1"/>
          </p:cNvCxnSpPr>
          <p:nvPr/>
        </p:nvCxnSpPr>
        <p:spPr bwMode="auto">
          <a:xfrm>
            <a:off x="5449888" y="4762500"/>
            <a:ext cx="101441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175" name="AutoShape 31"/>
          <p:cNvCxnSpPr>
            <a:cxnSpLocks noChangeShapeType="1"/>
            <a:stCxn id="134164" idx="3"/>
            <a:endCxn id="134158" idx="1"/>
          </p:cNvCxnSpPr>
          <p:nvPr/>
        </p:nvCxnSpPr>
        <p:spPr bwMode="auto">
          <a:xfrm>
            <a:off x="5449888" y="4381500"/>
            <a:ext cx="101441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176" name="AutoShape 32"/>
          <p:cNvCxnSpPr>
            <a:cxnSpLocks noChangeShapeType="1"/>
            <a:stCxn id="134148" idx="3"/>
            <a:endCxn id="134156" idx="1"/>
          </p:cNvCxnSpPr>
          <p:nvPr/>
        </p:nvCxnSpPr>
        <p:spPr bwMode="auto">
          <a:xfrm>
            <a:off x="2782888" y="4000500"/>
            <a:ext cx="368141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4177" name="Rectangle 33"/>
          <p:cNvSpPr>
            <a:spLocks noChangeArrowheads="1"/>
          </p:cNvSpPr>
          <p:nvPr/>
        </p:nvSpPr>
        <p:spPr bwMode="auto">
          <a:xfrm>
            <a:off x="1066800" y="3429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78" name="Text Box 34"/>
          <p:cNvSpPr txBox="1">
            <a:spLocks noChangeArrowheads="1"/>
          </p:cNvSpPr>
          <p:nvPr/>
        </p:nvSpPr>
        <p:spPr bwMode="auto">
          <a:xfrm>
            <a:off x="1143000" y="3429000"/>
            <a:ext cx="156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Application</a:t>
            </a:r>
          </a:p>
        </p:txBody>
      </p:sp>
      <p:sp>
        <p:nvSpPr>
          <p:cNvPr id="134179" name="Rectangle 35"/>
          <p:cNvSpPr>
            <a:spLocks noChangeArrowheads="1"/>
          </p:cNvSpPr>
          <p:nvPr/>
        </p:nvSpPr>
        <p:spPr bwMode="auto">
          <a:xfrm>
            <a:off x="6477000" y="3429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80" name="Text Box 36"/>
          <p:cNvSpPr txBox="1">
            <a:spLocks noChangeArrowheads="1"/>
          </p:cNvSpPr>
          <p:nvPr/>
        </p:nvSpPr>
        <p:spPr bwMode="auto">
          <a:xfrm>
            <a:off x="6510338" y="3429000"/>
            <a:ext cx="156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Application</a:t>
            </a:r>
          </a:p>
        </p:txBody>
      </p:sp>
      <p:cxnSp>
        <p:nvCxnSpPr>
          <p:cNvPr id="134181" name="AutoShape 37"/>
          <p:cNvCxnSpPr>
            <a:cxnSpLocks noChangeShapeType="1"/>
            <a:stCxn id="134177" idx="3"/>
            <a:endCxn id="134179" idx="1"/>
          </p:cNvCxnSpPr>
          <p:nvPr/>
        </p:nvCxnSpPr>
        <p:spPr bwMode="auto">
          <a:xfrm>
            <a:off x="2782888" y="3619500"/>
            <a:ext cx="368141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4182" name="Text Box 38"/>
          <p:cNvSpPr txBox="1">
            <a:spLocks noChangeArrowheads="1"/>
          </p:cNvSpPr>
          <p:nvPr/>
        </p:nvSpPr>
        <p:spPr bwMode="auto">
          <a:xfrm>
            <a:off x="1261304" y="5486400"/>
            <a:ext cx="131279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Host A</a:t>
            </a:r>
            <a:endParaRPr lang="en-US" sz="2800" dirty="0">
              <a:latin typeface="Arial" charset="0"/>
            </a:endParaRPr>
          </a:p>
        </p:txBody>
      </p:sp>
      <p:sp>
        <p:nvSpPr>
          <p:cNvPr id="134183" name="Text Box 39"/>
          <p:cNvSpPr txBox="1">
            <a:spLocks noChangeArrowheads="1"/>
          </p:cNvSpPr>
          <p:nvPr/>
        </p:nvSpPr>
        <p:spPr bwMode="auto">
          <a:xfrm>
            <a:off x="6659766" y="5486400"/>
            <a:ext cx="133944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Host B</a:t>
            </a:r>
            <a:endParaRPr lang="en-US" sz="2800" dirty="0">
              <a:latin typeface="Arial" charset="0"/>
            </a:endParaRPr>
          </a:p>
        </p:txBody>
      </p:sp>
      <p:sp>
        <p:nvSpPr>
          <p:cNvPr id="134184" name="Text Box 40"/>
          <p:cNvSpPr txBox="1">
            <a:spLocks noChangeArrowheads="1"/>
          </p:cNvSpPr>
          <p:nvPr/>
        </p:nvSpPr>
        <p:spPr bwMode="auto">
          <a:xfrm>
            <a:off x="3914979" y="5486400"/>
            <a:ext cx="133944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Router</a:t>
            </a:r>
            <a:endParaRPr 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77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What Does That Mean?</a:t>
            </a:r>
            <a:endParaRPr lang="en-US" dirty="0">
              <a:latin typeface="Helvetica" charset="0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latin typeface="Arial" charset="0"/>
            </a:endParaRPr>
          </a:p>
        </p:txBody>
      </p:sp>
      <p:sp>
        <p:nvSpPr>
          <p:cNvPr id="1361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A2D10E8-5246-0541-AF86-AD85AA6D188D}" type="slidenum">
              <a:rPr lang="en-US" sz="1400" b="0">
                <a:latin typeface="Times New Roman" charset="0"/>
              </a:rPr>
              <a:pPr eaLnBrk="1" hangingPunct="1"/>
              <a:t>32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1066800" y="3810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1233488" y="37941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Transport</a:t>
            </a: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10668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13255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10668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1" name="Text Box 9"/>
          <p:cNvSpPr txBox="1">
            <a:spLocks noChangeArrowheads="1"/>
          </p:cNvSpPr>
          <p:nvPr/>
        </p:nvSpPr>
        <p:spPr bwMode="auto">
          <a:xfrm>
            <a:off x="1331913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10668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3" name="Text Box 11"/>
          <p:cNvSpPr txBox="1">
            <a:spLocks noChangeArrowheads="1"/>
          </p:cNvSpPr>
          <p:nvPr/>
        </p:nvSpPr>
        <p:spPr bwMode="auto">
          <a:xfrm>
            <a:off x="13112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6477000" y="3810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5" name="Text Box 13"/>
          <p:cNvSpPr txBox="1">
            <a:spLocks noChangeArrowheads="1"/>
          </p:cNvSpPr>
          <p:nvPr/>
        </p:nvSpPr>
        <p:spPr bwMode="auto">
          <a:xfrm>
            <a:off x="6643688" y="37941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Transport</a:t>
            </a:r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64770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7" name="Text Box 15"/>
          <p:cNvSpPr txBox="1">
            <a:spLocks noChangeArrowheads="1"/>
          </p:cNvSpPr>
          <p:nvPr/>
        </p:nvSpPr>
        <p:spPr bwMode="auto">
          <a:xfrm>
            <a:off x="67357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64770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9" name="Text Box 17"/>
          <p:cNvSpPr txBox="1">
            <a:spLocks noChangeArrowheads="1"/>
          </p:cNvSpPr>
          <p:nvPr/>
        </p:nvSpPr>
        <p:spPr bwMode="auto">
          <a:xfrm>
            <a:off x="6742113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64770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11" name="Text Box 19"/>
          <p:cNvSpPr txBox="1">
            <a:spLocks noChangeArrowheads="1"/>
          </p:cNvSpPr>
          <p:nvPr/>
        </p:nvSpPr>
        <p:spPr bwMode="auto">
          <a:xfrm>
            <a:off x="67214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sp>
        <p:nvSpPr>
          <p:cNvPr id="136212" name="Rectangle 20"/>
          <p:cNvSpPr>
            <a:spLocks noChangeArrowheads="1"/>
          </p:cNvSpPr>
          <p:nvPr/>
        </p:nvSpPr>
        <p:spPr bwMode="auto">
          <a:xfrm>
            <a:off x="37973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13" name="Text Box 21"/>
          <p:cNvSpPr txBox="1">
            <a:spLocks noChangeArrowheads="1"/>
          </p:cNvSpPr>
          <p:nvPr/>
        </p:nvSpPr>
        <p:spPr bwMode="auto">
          <a:xfrm>
            <a:off x="40560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6214" name="Rectangle 22"/>
          <p:cNvSpPr>
            <a:spLocks noChangeArrowheads="1"/>
          </p:cNvSpPr>
          <p:nvPr/>
        </p:nvSpPr>
        <p:spPr bwMode="auto">
          <a:xfrm>
            <a:off x="37973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15" name="Text Box 23"/>
          <p:cNvSpPr txBox="1">
            <a:spLocks noChangeArrowheads="1"/>
          </p:cNvSpPr>
          <p:nvPr/>
        </p:nvSpPr>
        <p:spPr bwMode="auto">
          <a:xfrm>
            <a:off x="4064000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6216" name="Rectangle 24"/>
          <p:cNvSpPr>
            <a:spLocks noChangeArrowheads="1"/>
          </p:cNvSpPr>
          <p:nvPr/>
        </p:nvSpPr>
        <p:spPr bwMode="auto">
          <a:xfrm>
            <a:off x="37973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17" name="Text Box 25"/>
          <p:cNvSpPr txBox="1">
            <a:spLocks noChangeArrowheads="1"/>
          </p:cNvSpPr>
          <p:nvPr/>
        </p:nvSpPr>
        <p:spPr bwMode="auto">
          <a:xfrm>
            <a:off x="40417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cxnSp>
        <p:nvCxnSpPr>
          <p:cNvPr id="136218" name="AutoShape 26"/>
          <p:cNvCxnSpPr>
            <a:cxnSpLocks noChangeShapeType="1"/>
            <a:stCxn id="136202" idx="3"/>
            <a:endCxn id="136216" idx="1"/>
          </p:cNvCxnSpPr>
          <p:nvPr/>
        </p:nvCxnSpPr>
        <p:spPr bwMode="auto">
          <a:xfrm>
            <a:off x="2782888" y="5143500"/>
            <a:ext cx="10017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6219" name="AutoShape 27"/>
          <p:cNvCxnSpPr>
            <a:cxnSpLocks noChangeShapeType="1"/>
            <a:stCxn id="136200" idx="3"/>
            <a:endCxn id="136214" idx="1"/>
          </p:cNvCxnSpPr>
          <p:nvPr/>
        </p:nvCxnSpPr>
        <p:spPr bwMode="auto">
          <a:xfrm>
            <a:off x="2782888" y="4762500"/>
            <a:ext cx="10017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6220" name="AutoShape 28"/>
          <p:cNvCxnSpPr>
            <a:cxnSpLocks noChangeShapeType="1"/>
            <a:stCxn id="136198" idx="3"/>
            <a:endCxn id="136212" idx="1"/>
          </p:cNvCxnSpPr>
          <p:nvPr/>
        </p:nvCxnSpPr>
        <p:spPr bwMode="auto">
          <a:xfrm>
            <a:off x="2782888" y="4381500"/>
            <a:ext cx="10017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6221" name="AutoShape 29"/>
          <p:cNvCxnSpPr>
            <a:cxnSpLocks noChangeShapeType="1"/>
            <a:stCxn id="136216" idx="3"/>
            <a:endCxn id="136210" idx="1"/>
          </p:cNvCxnSpPr>
          <p:nvPr/>
        </p:nvCxnSpPr>
        <p:spPr bwMode="auto">
          <a:xfrm>
            <a:off x="5513388" y="5143500"/>
            <a:ext cx="9509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6222" name="AutoShape 30"/>
          <p:cNvCxnSpPr>
            <a:cxnSpLocks noChangeShapeType="1"/>
            <a:stCxn id="136214" idx="3"/>
            <a:endCxn id="136208" idx="1"/>
          </p:cNvCxnSpPr>
          <p:nvPr/>
        </p:nvCxnSpPr>
        <p:spPr bwMode="auto">
          <a:xfrm>
            <a:off x="5513388" y="4762500"/>
            <a:ext cx="9509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6223" name="AutoShape 31"/>
          <p:cNvCxnSpPr>
            <a:cxnSpLocks noChangeShapeType="1"/>
            <a:stCxn id="136212" idx="3"/>
            <a:endCxn id="136206" idx="1"/>
          </p:cNvCxnSpPr>
          <p:nvPr/>
        </p:nvCxnSpPr>
        <p:spPr bwMode="auto">
          <a:xfrm>
            <a:off x="5513388" y="4381500"/>
            <a:ext cx="9509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6224" name="AutoShape 32"/>
          <p:cNvCxnSpPr>
            <a:cxnSpLocks noChangeShapeType="1"/>
            <a:stCxn id="136196" idx="3"/>
            <a:endCxn id="136204" idx="1"/>
          </p:cNvCxnSpPr>
          <p:nvPr/>
        </p:nvCxnSpPr>
        <p:spPr bwMode="auto">
          <a:xfrm>
            <a:off x="2782888" y="40005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36225" name="Group 33"/>
          <p:cNvGrpSpPr>
            <a:grpSpLocks/>
          </p:cNvGrpSpPr>
          <p:nvPr/>
        </p:nvGrpSpPr>
        <p:grpSpPr bwMode="auto">
          <a:xfrm>
            <a:off x="1066800" y="3429000"/>
            <a:ext cx="7113588" cy="396875"/>
            <a:chOff x="647" y="2280"/>
            <a:chExt cx="4481" cy="250"/>
          </a:xfrm>
        </p:grpSpPr>
        <p:sp>
          <p:nvSpPr>
            <p:cNvPr id="136230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1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Application</a:t>
              </a:r>
            </a:p>
          </p:txBody>
        </p:sp>
        <p:sp>
          <p:nvSpPr>
            <p:cNvPr id="136232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3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Application</a:t>
              </a:r>
            </a:p>
          </p:txBody>
        </p:sp>
        <p:cxnSp>
          <p:nvCxnSpPr>
            <p:cNvPr id="136234" name="AutoShape 38"/>
            <p:cNvCxnSpPr>
              <a:cxnSpLocks noChangeShapeType="1"/>
              <a:stCxn id="136230" idx="3"/>
              <a:endCxn id="136233" idx="1"/>
            </p:cNvCxnSpPr>
            <p:nvPr/>
          </p:nvCxnSpPr>
          <p:spPr bwMode="auto">
            <a:xfrm>
              <a:off x="1728" y="2400"/>
              <a:ext cx="2348" cy="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36226" name="Text Box 39"/>
          <p:cNvSpPr txBox="1">
            <a:spLocks noChangeArrowheads="1"/>
          </p:cNvSpPr>
          <p:nvPr/>
        </p:nvSpPr>
        <p:spPr bwMode="auto">
          <a:xfrm>
            <a:off x="1261304" y="5486400"/>
            <a:ext cx="131279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Host A</a:t>
            </a:r>
            <a:endParaRPr lang="en-US" sz="2800" dirty="0">
              <a:latin typeface="Arial" charset="0"/>
            </a:endParaRPr>
          </a:p>
        </p:txBody>
      </p:sp>
      <p:sp>
        <p:nvSpPr>
          <p:cNvPr id="136227" name="Text Box 40"/>
          <p:cNvSpPr txBox="1">
            <a:spLocks noChangeArrowheads="1"/>
          </p:cNvSpPr>
          <p:nvPr/>
        </p:nvSpPr>
        <p:spPr bwMode="auto">
          <a:xfrm>
            <a:off x="6659766" y="5486400"/>
            <a:ext cx="133944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Host B</a:t>
            </a:r>
            <a:endParaRPr lang="en-US" sz="2800" dirty="0">
              <a:latin typeface="Arial" charset="0"/>
            </a:endParaRPr>
          </a:p>
        </p:txBody>
      </p:sp>
      <p:sp>
        <p:nvSpPr>
          <p:cNvPr id="136228" name="Text Box 41"/>
          <p:cNvSpPr txBox="1">
            <a:spLocks noChangeArrowheads="1"/>
          </p:cNvSpPr>
          <p:nvPr/>
        </p:nvSpPr>
        <p:spPr bwMode="auto">
          <a:xfrm>
            <a:off x="3887991" y="5486400"/>
            <a:ext cx="133944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Router</a:t>
            </a:r>
            <a:endParaRPr lang="en-US" sz="2800" dirty="0">
              <a:latin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36069" y="3307091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8000"/>
                </a:solidFill>
                <a:latin typeface="+mn-lt"/>
              </a:rPr>
              <a:t>Semantic Content</a:t>
            </a:r>
            <a:endParaRPr lang="en-US" sz="28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16213" y="366778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8000"/>
                </a:solidFill>
                <a:latin typeface="+mn-lt"/>
              </a:rPr>
              <a:t>Process Identity</a:t>
            </a:r>
            <a:endParaRPr lang="en-US" sz="28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80613" y="4080264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8000"/>
                </a:solidFill>
                <a:latin typeface="+mn-lt"/>
              </a:rPr>
              <a:t>GlobalLoc</a:t>
            </a:r>
            <a:endParaRPr lang="en-US" sz="28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47800" y="450598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8000"/>
                </a:solidFill>
                <a:latin typeface="+mn-lt"/>
              </a:rPr>
              <a:t>LocalLoc</a:t>
            </a:r>
            <a:endParaRPr lang="en-US" sz="2800" dirty="0">
              <a:solidFill>
                <a:srgbClr val="008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216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7" grpId="0"/>
      <p:bldP spid="4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Layer Encapsulation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028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F162AA8-3EB3-C046-9412-73145509C237}" type="slidenum">
              <a:rPr lang="en-US" sz="1400" b="0">
                <a:latin typeface="Times New Roman" charset="0"/>
              </a:rPr>
              <a:pPr eaLnBrk="1" hangingPunct="1"/>
              <a:t>33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140291" name="Group 3"/>
          <p:cNvGrpSpPr>
            <a:grpSpLocks/>
          </p:cNvGrpSpPr>
          <p:nvPr/>
        </p:nvGrpSpPr>
        <p:grpSpPr bwMode="auto">
          <a:xfrm>
            <a:off x="1600200" y="2438400"/>
            <a:ext cx="5791200" cy="3124200"/>
            <a:chOff x="1008" y="1536"/>
            <a:chExt cx="3648" cy="1968"/>
          </a:xfrm>
        </p:grpSpPr>
        <p:sp>
          <p:nvSpPr>
            <p:cNvPr id="140332" name="Line 4"/>
            <p:cNvSpPr>
              <a:spLocks noChangeShapeType="1"/>
            </p:cNvSpPr>
            <p:nvPr/>
          </p:nvSpPr>
          <p:spPr bwMode="auto">
            <a:xfrm>
              <a:off x="1008" y="1536"/>
              <a:ext cx="0" cy="15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3" name="Line 5"/>
            <p:cNvSpPr>
              <a:spLocks noChangeShapeType="1"/>
            </p:cNvSpPr>
            <p:nvPr/>
          </p:nvSpPr>
          <p:spPr bwMode="auto">
            <a:xfrm flipV="1">
              <a:off x="4656" y="1536"/>
              <a:ext cx="0" cy="15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334" name="Group 6"/>
            <p:cNvGrpSpPr>
              <a:grpSpLocks/>
            </p:cNvGrpSpPr>
            <p:nvPr/>
          </p:nvGrpSpPr>
          <p:grpSpPr bwMode="auto">
            <a:xfrm>
              <a:off x="1008" y="3264"/>
              <a:ext cx="3648" cy="240"/>
              <a:chOff x="1008" y="3264"/>
              <a:chExt cx="3648" cy="240"/>
            </a:xfrm>
          </p:grpSpPr>
          <p:sp>
            <p:nvSpPr>
              <p:cNvPr id="140335" name="Line 7"/>
              <p:cNvSpPr>
                <a:spLocks noChangeShapeType="1"/>
              </p:cNvSpPr>
              <p:nvPr/>
            </p:nvSpPr>
            <p:spPr bwMode="auto">
              <a:xfrm>
                <a:off x="1008" y="3504"/>
                <a:ext cx="364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36" name="Line 8"/>
              <p:cNvSpPr>
                <a:spLocks noChangeShapeType="1"/>
              </p:cNvSpPr>
              <p:nvPr/>
            </p:nvSpPr>
            <p:spPr bwMode="auto">
              <a:xfrm>
                <a:off x="1008" y="3264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37" name="Line 9"/>
              <p:cNvSpPr>
                <a:spLocks noChangeShapeType="1"/>
              </p:cNvSpPr>
              <p:nvPr/>
            </p:nvSpPr>
            <p:spPr bwMode="auto">
              <a:xfrm>
                <a:off x="4656" y="3264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914400" y="3429000"/>
            <a:ext cx="7162800" cy="838200"/>
            <a:chOff x="576" y="2160"/>
            <a:chExt cx="4512" cy="528"/>
          </a:xfrm>
        </p:grpSpPr>
        <p:sp>
          <p:nvSpPr>
            <p:cNvPr id="140325" name="Rectangle 11"/>
            <p:cNvSpPr>
              <a:spLocks noChangeArrowheads="1"/>
            </p:cNvSpPr>
            <p:nvPr/>
          </p:nvSpPr>
          <p:spPr bwMode="auto">
            <a:xfrm rot="10800000">
              <a:off x="1727" y="2352"/>
              <a:ext cx="384" cy="19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6" name="Rectangle 12"/>
            <p:cNvSpPr>
              <a:spLocks noChangeArrowheads="1"/>
            </p:cNvSpPr>
            <p:nvPr/>
          </p:nvSpPr>
          <p:spPr bwMode="auto">
            <a:xfrm rot="10800000">
              <a:off x="1631" y="2352"/>
              <a:ext cx="144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7" name="Rectangle 13"/>
            <p:cNvSpPr>
              <a:spLocks noChangeArrowheads="1"/>
            </p:cNvSpPr>
            <p:nvPr/>
          </p:nvSpPr>
          <p:spPr bwMode="auto">
            <a:xfrm>
              <a:off x="576" y="2160"/>
              <a:ext cx="912" cy="52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8" name="Rectangle 14"/>
            <p:cNvSpPr>
              <a:spLocks noChangeArrowheads="1"/>
            </p:cNvSpPr>
            <p:nvPr/>
          </p:nvSpPr>
          <p:spPr bwMode="auto">
            <a:xfrm>
              <a:off x="4176" y="2160"/>
              <a:ext cx="912" cy="52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9" name="Rectangle 15"/>
            <p:cNvSpPr>
              <a:spLocks noChangeArrowheads="1"/>
            </p:cNvSpPr>
            <p:nvPr/>
          </p:nvSpPr>
          <p:spPr bwMode="auto">
            <a:xfrm rot="10800000">
              <a:off x="3695" y="2352"/>
              <a:ext cx="384" cy="19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0" name="Rectangle 16"/>
            <p:cNvSpPr>
              <a:spLocks noChangeArrowheads="1"/>
            </p:cNvSpPr>
            <p:nvPr/>
          </p:nvSpPr>
          <p:spPr bwMode="auto">
            <a:xfrm rot="10800000">
              <a:off x="3599" y="2352"/>
              <a:ext cx="144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1" name="Text Box 17"/>
            <p:cNvSpPr txBox="1">
              <a:spLocks noChangeArrowheads="1"/>
            </p:cNvSpPr>
            <p:nvPr/>
          </p:nvSpPr>
          <p:spPr bwMode="auto">
            <a:xfrm>
              <a:off x="2352" y="2304"/>
              <a:ext cx="12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 dirty="0">
                  <a:solidFill>
                    <a:srgbClr val="000000"/>
                  </a:solidFill>
                  <a:latin typeface="Arial" charset="0"/>
                </a:rPr>
                <a:t>Trans: Connection ID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914400" y="4267200"/>
            <a:ext cx="7162800" cy="457200"/>
            <a:chOff x="576" y="2688"/>
            <a:chExt cx="4512" cy="288"/>
          </a:xfrm>
        </p:grpSpPr>
        <p:sp>
          <p:nvSpPr>
            <p:cNvPr id="140316" name="Rectangle 19"/>
            <p:cNvSpPr>
              <a:spLocks noChangeArrowheads="1"/>
            </p:cNvSpPr>
            <p:nvPr/>
          </p:nvSpPr>
          <p:spPr bwMode="auto">
            <a:xfrm rot="10800000">
              <a:off x="1824" y="2736"/>
              <a:ext cx="384" cy="19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7" name="Rectangle 20"/>
            <p:cNvSpPr>
              <a:spLocks noChangeArrowheads="1"/>
            </p:cNvSpPr>
            <p:nvPr/>
          </p:nvSpPr>
          <p:spPr bwMode="auto">
            <a:xfrm rot="10800000">
              <a:off x="1680" y="2736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8" name="Rectangle 21"/>
            <p:cNvSpPr>
              <a:spLocks noChangeArrowheads="1"/>
            </p:cNvSpPr>
            <p:nvPr/>
          </p:nvSpPr>
          <p:spPr bwMode="auto">
            <a:xfrm rot="10800000">
              <a:off x="1632" y="2736"/>
              <a:ext cx="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9" name="Rectangle 22"/>
            <p:cNvSpPr>
              <a:spLocks noChangeArrowheads="1"/>
            </p:cNvSpPr>
            <p:nvPr/>
          </p:nvSpPr>
          <p:spPr bwMode="auto">
            <a:xfrm>
              <a:off x="576" y="2688"/>
              <a:ext cx="91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0" name="Rectangle 23"/>
            <p:cNvSpPr>
              <a:spLocks noChangeArrowheads="1"/>
            </p:cNvSpPr>
            <p:nvPr/>
          </p:nvSpPr>
          <p:spPr bwMode="auto">
            <a:xfrm>
              <a:off x="4176" y="2688"/>
              <a:ext cx="91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1" name="Rectangle 24"/>
            <p:cNvSpPr>
              <a:spLocks noChangeArrowheads="1"/>
            </p:cNvSpPr>
            <p:nvPr/>
          </p:nvSpPr>
          <p:spPr bwMode="auto">
            <a:xfrm rot="10800000">
              <a:off x="3695" y="2736"/>
              <a:ext cx="384" cy="19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2" name="Rectangle 25"/>
            <p:cNvSpPr>
              <a:spLocks noChangeArrowheads="1"/>
            </p:cNvSpPr>
            <p:nvPr/>
          </p:nvSpPr>
          <p:spPr bwMode="auto">
            <a:xfrm rot="10800000">
              <a:off x="3551" y="2736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3" name="Rectangle 26"/>
            <p:cNvSpPr>
              <a:spLocks noChangeArrowheads="1"/>
            </p:cNvSpPr>
            <p:nvPr/>
          </p:nvSpPr>
          <p:spPr bwMode="auto">
            <a:xfrm rot="10800000">
              <a:off x="3503" y="2736"/>
              <a:ext cx="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4" name="Text Box 27"/>
            <p:cNvSpPr txBox="1">
              <a:spLocks noChangeArrowheads="1"/>
            </p:cNvSpPr>
            <p:nvPr/>
          </p:nvSpPr>
          <p:spPr bwMode="auto">
            <a:xfrm>
              <a:off x="2165" y="2736"/>
              <a:ext cx="126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 charset="0"/>
                </a:rPr>
                <a:t>    Net: </a:t>
              </a:r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G Source/</a:t>
              </a:r>
              <a:r>
                <a:rPr lang="en-US" sz="1400" dirty="0" err="1" smtClean="0">
                  <a:solidFill>
                    <a:srgbClr val="000000"/>
                  </a:solidFill>
                  <a:latin typeface="Arial" charset="0"/>
                </a:rPr>
                <a:t>Dest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914400" y="4724400"/>
            <a:ext cx="7162800" cy="457200"/>
            <a:chOff x="576" y="2976"/>
            <a:chExt cx="4512" cy="288"/>
          </a:xfrm>
        </p:grpSpPr>
        <p:sp>
          <p:nvSpPr>
            <p:cNvPr id="140305" name="Rectangle 29"/>
            <p:cNvSpPr>
              <a:spLocks noChangeArrowheads="1"/>
            </p:cNvSpPr>
            <p:nvPr/>
          </p:nvSpPr>
          <p:spPr bwMode="auto">
            <a:xfrm rot="10800000">
              <a:off x="1968" y="3024"/>
              <a:ext cx="384" cy="19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6" name="Rectangle 30"/>
            <p:cNvSpPr>
              <a:spLocks noChangeArrowheads="1"/>
            </p:cNvSpPr>
            <p:nvPr/>
          </p:nvSpPr>
          <p:spPr bwMode="auto">
            <a:xfrm rot="10800000">
              <a:off x="1824" y="3024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7" name="Rectangle 31"/>
            <p:cNvSpPr>
              <a:spLocks noChangeArrowheads="1"/>
            </p:cNvSpPr>
            <p:nvPr/>
          </p:nvSpPr>
          <p:spPr bwMode="auto">
            <a:xfrm rot="10800000">
              <a:off x="1680" y="302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8" name="Rectangle 32"/>
            <p:cNvSpPr>
              <a:spLocks noChangeArrowheads="1"/>
            </p:cNvSpPr>
            <p:nvPr/>
          </p:nvSpPr>
          <p:spPr bwMode="auto">
            <a:xfrm rot="10800000">
              <a:off x="1632" y="3024"/>
              <a:ext cx="144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9" name="Rectangle 33"/>
            <p:cNvSpPr>
              <a:spLocks noChangeArrowheads="1"/>
            </p:cNvSpPr>
            <p:nvPr/>
          </p:nvSpPr>
          <p:spPr bwMode="auto">
            <a:xfrm>
              <a:off x="576" y="2976"/>
              <a:ext cx="912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0" name="Rectangle 34"/>
            <p:cNvSpPr>
              <a:spLocks noChangeArrowheads="1"/>
            </p:cNvSpPr>
            <p:nvPr/>
          </p:nvSpPr>
          <p:spPr bwMode="auto">
            <a:xfrm>
              <a:off x="4176" y="2976"/>
              <a:ext cx="912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1" name="Rectangle 35"/>
            <p:cNvSpPr>
              <a:spLocks noChangeArrowheads="1"/>
            </p:cNvSpPr>
            <p:nvPr/>
          </p:nvSpPr>
          <p:spPr bwMode="auto">
            <a:xfrm rot="10800000">
              <a:off x="3695" y="3024"/>
              <a:ext cx="384" cy="19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2" name="Rectangle 36"/>
            <p:cNvSpPr>
              <a:spLocks noChangeArrowheads="1"/>
            </p:cNvSpPr>
            <p:nvPr/>
          </p:nvSpPr>
          <p:spPr bwMode="auto">
            <a:xfrm rot="10800000">
              <a:off x="3551" y="3024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3" name="Rectangle 37"/>
            <p:cNvSpPr>
              <a:spLocks noChangeArrowheads="1"/>
            </p:cNvSpPr>
            <p:nvPr/>
          </p:nvSpPr>
          <p:spPr bwMode="auto">
            <a:xfrm rot="10800000">
              <a:off x="3407" y="302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4" name="Rectangle 38"/>
            <p:cNvSpPr>
              <a:spLocks noChangeArrowheads="1"/>
            </p:cNvSpPr>
            <p:nvPr/>
          </p:nvSpPr>
          <p:spPr bwMode="auto">
            <a:xfrm rot="10800000">
              <a:off x="3359" y="3024"/>
              <a:ext cx="144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5" name="Text Box 39"/>
            <p:cNvSpPr txBox="1">
              <a:spLocks noChangeArrowheads="1"/>
            </p:cNvSpPr>
            <p:nvPr/>
          </p:nvSpPr>
          <p:spPr bwMode="auto">
            <a:xfrm>
              <a:off x="2400" y="3024"/>
              <a:ext cx="97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 dirty="0">
                  <a:solidFill>
                    <a:srgbClr val="000000"/>
                  </a:solidFill>
                  <a:latin typeface="Arial" charset="0"/>
                </a:rPr>
                <a:t>Link: </a:t>
              </a:r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L </a:t>
              </a:r>
              <a:r>
                <a:rPr lang="en-US" sz="1400" dirty="0" err="1" smtClean="0">
                  <a:solidFill>
                    <a:srgbClr val="000000"/>
                  </a:solidFill>
                  <a:latin typeface="Arial" charset="0"/>
                </a:rPr>
                <a:t>Src</a:t>
              </a:r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/</a:t>
              </a:r>
              <a:r>
                <a:rPr lang="en-US" sz="1400" dirty="0" err="1" smtClean="0">
                  <a:solidFill>
                    <a:srgbClr val="000000"/>
                  </a:solidFill>
                  <a:latin typeface="Arial" charset="0"/>
                </a:rPr>
                <a:t>Dest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914400" y="2024063"/>
            <a:ext cx="7162800" cy="1404938"/>
            <a:chOff x="576" y="1275"/>
            <a:chExt cx="4512" cy="885"/>
          </a:xfrm>
        </p:grpSpPr>
        <p:sp>
          <p:nvSpPr>
            <p:cNvPr id="140298" name="Rectangle 41"/>
            <p:cNvSpPr>
              <a:spLocks noChangeArrowheads="1"/>
            </p:cNvSpPr>
            <p:nvPr/>
          </p:nvSpPr>
          <p:spPr bwMode="auto">
            <a:xfrm>
              <a:off x="1632" y="1872"/>
              <a:ext cx="384" cy="19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299" name="Rectangle 42"/>
            <p:cNvSpPr>
              <a:spLocks noChangeArrowheads="1"/>
            </p:cNvSpPr>
            <p:nvPr/>
          </p:nvSpPr>
          <p:spPr bwMode="auto">
            <a:xfrm>
              <a:off x="576" y="1728"/>
              <a:ext cx="912" cy="43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0" name="Rectangle 43"/>
            <p:cNvSpPr>
              <a:spLocks noChangeArrowheads="1"/>
            </p:cNvSpPr>
            <p:nvPr/>
          </p:nvSpPr>
          <p:spPr bwMode="auto">
            <a:xfrm>
              <a:off x="4176" y="1728"/>
              <a:ext cx="912" cy="43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1" name="Rectangle 44"/>
            <p:cNvSpPr>
              <a:spLocks noChangeArrowheads="1"/>
            </p:cNvSpPr>
            <p:nvPr/>
          </p:nvSpPr>
          <p:spPr bwMode="auto">
            <a:xfrm>
              <a:off x="3648" y="1872"/>
              <a:ext cx="384" cy="19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2" name="Text Box 45"/>
            <p:cNvSpPr txBox="1">
              <a:spLocks noChangeArrowheads="1"/>
            </p:cNvSpPr>
            <p:nvPr/>
          </p:nvSpPr>
          <p:spPr bwMode="auto">
            <a:xfrm>
              <a:off x="2345" y="1824"/>
              <a:ext cx="12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Appl: Get index.html</a:t>
              </a:r>
            </a:p>
          </p:txBody>
        </p:sp>
        <p:sp>
          <p:nvSpPr>
            <p:cNvPr id="140303" name="Text Box 46"/>
            <p:cNvSpPr txBox="1">
              <a:spLocks noChangeArrowheads="1"/>
            </p:cNvSpPr>
            <p:nvPr/>
          </p:nvSpPr>
          <p:spPr bwMode="auto">
            <a:xfrm>
              <a:off x="672" y="1296"/>
              <a:ext cx="7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solidFill>
                    <a:srgbClr val="FF0000"/>
                  </a:solidFill>
                  <a:latin typeface="Arial" charset="0"/>
                </a:rPr>
                <a:t>User A</a:t>
              </a:r>
            </a:p>
          </p:txBody>
        </p:sp>
        <p:sp>
          <p:nvSpPr>
            <p:cNvPr id="140304" name="Text Box 47"/>
            <p:cNvSpPr txBox="1">
              <a:spLocks noChangeArrowheads="1"/>
            </p:cNvSpPr>
            <p:nvPr/>
          </p:nvSpPr>
          <p:spPr bwMode="auto">
            <a:xfrm>
              <a:off x="4337" y="1296"/>
              <a:ext cx="7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solidFill>
                    <a:srgbClr val="FF0000"/>
                  </a:solidFill>
                  <a:latin typeface="Arial" charset="0"/>
                </a:rPr>
                <a:t>User B</a:t>
              </a:r>
            </a:p>
          </p:txBody>
        </p:sp>
        <p:sp>
          <p:nvSpPr>
            <p:cNvPr id="52" name="Text Box 47"/>
            <p:cNvSpPr txBox="1">
              <a:spLocks noChangeArrowheads="1"/>
            </p:cNvSpPr>
            <p:nvPr/>
          </p:nvSpPr>
          <p:spPr bwMode="auto">
            <a:xfrm>
              <a:off x="2032" y="1275"/>
              <a:ext cx="177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b="0" i="1" dirty="0" smtClean="0">
                  <a:latin typeface="Arial" charset="0"/>
                </a:rPr>
                <a:t>Necessary Header </a:t>
              </a:r>
              <a:br>
                <a:rPr lang="en-US" sz="2400" b="0" i="1" dirty="0" smtClean="0">
                  <a:latin typeface="Arial" charset="0"/>
                </a:rPr>
              </a:br>
              <a:r>
                <a:rPr lang="en-US" sz="2400" b="0" i="1" dirty="0" smtClean="0">
                  <a:latin typeface="Arial" charset="0"/>
                </a:rPr>
                <a:t>Information</a:t>
              </a:r>
              <a:endParaRPr lang="en-US" sz="2400" b="0" i="1" dirty="0">
                <a:latin typeface="Arial" charset="0"/>
              </a:endParaRPr>
            </a:p>
          </p:txBody>
        </p:sp>
      </p:grpSp>
      <p:pic>
        <p:nvPicPr>
          <p:cNvPr id="140296" name="Picture 48" descr="MCj030408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256" y="958851"/>
            <a:ext cx="18430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5921" name="Text Box 49"/>
          <p:cNvSpPr txBox="1">
            <a:spLocks noChangeArrowheads="1"/>
          </p:cNvSpPr>
          <p:nvPr/>
        </p:nvSpPr>
        <p:spPr bwMode="auto">
          <a:xfrm>
            <a:off x="403225" y="6086445"/>
            <a:ext cx="8415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On wire, packet has: Local S/D, Global S/D, Transport ID, and Body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74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9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CEO A writes letter to CEO B</a:t>
            </a:r>
          </a:p>
          <a:p>
            <a:pPr lvl="1"/>
            <a:r>
              <a:rPr lang="en-US" dirty="0" smtClean="0"/>
              <a:t>Folds letter and hands it to administrative aide</a:t>
            </a:r>
          </a:p>
          <a:p>
            <a:r>
              <a:rPr lang="en-US" dirty="0" smtClean="0"/>
              <a:t>Aide:</a:t>
            </a:r>
          </a:p>
          <a:p>
            <a:pPr lvl="1"/>
            <a:r>
              <a:rPr lang="en-US" dirty="0" smtClean="0"/>
              <a:t>Puts letter in envelope with CEO B’s full name</a:t>
            </a:r>
          </a:p>
          <a:p>
            <a:pPr lvl="1"/>
            <a:r>
              <a:rPr lang="en-US" dirty="0" smtClean="0"/>
              <a:t>Takes to FedEx</a:t>
            </a:r>
          </a:p>
          <a:p>
            <a:r>
              <a:rPr lang="en-US" dirty="0" smtClean="0"/>
              <a:t>FedEx Office</a:t>
            </a:r>
          </a:p>
          <a:p>
            <a:pPr lvl="1"/>
            <a:r>
              <a:rPr lang="en-US" dirty="0" smtClean="0"/>
              <a:t>Puts letter in larger envelope</a:t>
            </a:r>
          </a:p>
          <a:p>
            <a:pPr lvl="1"/>
            <a:r>
              <a:rPr lang="en-US" dirty="0" smtClean="0"/>
              <a:t>Puts name and street address on FedEx envelope</a:t>
            </a:r>
          </a:p>
          <a:p>
            <a:pPr lvl="1"/>
            <a:r>
              <a:rPr lang="en-US" dirty="0" smtClean="0"/>
              <a:t>Puts package on FedEx delivery truck</a:t>
            </a:r>
            <a:endParaRPr lang="en-US" dirty="0"/>
          </a:p>
          <a:p>
            <a:r>
              <a:rPr lang="en-US" dirty="0" smtClean="0"/>
              <a:t>FedEx delivers to other company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296400" cy="868362"/>
          </a:xfrm>
        </p:spPr>
        <p:txBody>
          <a:bodyPr/>
          <a:lstStyle/>
          <a:p>
            <a:r>
              <a:rPr lang="en-US" dirty="0" smtClean="0"/>
              <a:t>Example of Layering in the Real World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7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514600" y="5029200"/>
            <a:ext cx="350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3366FF"/>
                </a:solidFill>
                <a:latin typeface="+mn-lt"/>
              </a:rPr>
              <a:t>Fedex</a:t>
            </a:r>
            <a:r>
              <a:rPr lang="en-US" sz="2800" dirty="0" smtClean="0">
                <a:solidFill>
                  <a:srgbClr val="3366FF"/>
                </a:solidFill>
                <a:latin typeface="+mn-lt"/>
              </a:rPr>
              <a:t> Envelope (FE)</a:t>
            </a:r>
            <a:endParaRPr lang="en-US" sz="2800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200400"/>
            <a:ext cx="851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CEO</a:t>
            </a:r>
            <a:endParaRPr lang="en-US" sz="24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9430" y="4191000"/>
            <a:ext cx="851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Aide</a:t>
            </a:r>
            <a:endParaRPr lang="en-US" sz="24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5105400"/>
            <a:ext cx="110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FedEx</a:t>
            </a:r>
            <a:endParaRPr lang="en-US" sz="2400" dirty="0">
              <a:latin typeface="+mn-lt"/>
            </a:endParaRPr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 bwMode="auto">
          <a:xfrm flipH="1">
            <a:off x="1245238" y="3662065"/>
            <a:ext cx="18770" cy="52893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1295400" y="4648200"/>
            <a:ext cx="9385" cy="52893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248400" y="3195935"/>
            <a:ext cx="851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CEO</a:t>
            </a:r>
            <a:endParaRPr lang="en-US" sz="24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64334" y="4186535"/>
            <a:ext cx="851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Aide</a:t>
            </a:r>
            <a:endParaRPr lang="en-US" sz="24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83104" y="5100935"/>
            <a:ext cx="110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FedEx</a:t>
            </a:r>
            <a:endParaRPr lang="en-US" sz="2400" dirty="0">
              <a:latin typeface="+mn-lt"/>
            </a:endParaRPr>
          </a:p>
        </p:txBody>
      </p:sp>
      <p:cxnSp>
        <p:nvCxnSpPr>
          <p:cNvPr id="18" name="Straight Arrow Connector 17"/>
          <p:cNvCxnSpPr>
            <a:stCxn id="15" idx="2"/>
            <a:endCxn id="16" idx="0"/>
          </p:cNvCxnSpPr>
          <p:nvPr/>
        </p:nvCxnSpPr>
        <p:spPr bwMode="auto">
          <a:xfrm>
            <a:off x="6674208" y="3657600"/>
            <a:ext cx="15934" cy="52893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6740304" y="4643735"/>
            <a:ext cx="9385" cy="52893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1" name="Straight Arrow Connector 20"/>
          <p:cNvCxnSpPr>
            <a:stCxn id="8" idx="3"/>
            <a:endCxn id="17" idx="1"/>
          </p:cNvCxnSpPr>
          <p:nvPr/>
        </p:nvCxnSpPr>
        <p:spPr bwMode="auto">
          <a:xfrm flipV="1">
            <a:off x="1946496" y="5331768"/>
            <a:ext cx="4336608" cy="446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362200" y="50292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8000"/>
                </a:solidFill>
                <a:latin typeface="+mn-lt"/>
              </a:rPr>
              <a:t>Location</a:t>
            </a:r>
            <a:endParaRPr lang="en-US" sz="28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Path of the Letter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48000" y="321058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3366FF"/>
                </a:solidFill>
                <a:latin typeface="+mn-lt"/>
              </a:rPr>
              <a:t>Letter</a:t>
            </a:r>
            <a:endParaRPr lang="en-US" sz="2800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48000" y="41148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3366FF"/>
                </a:solidFill>
                <a:latin typeface="+mn-lt"/>
              </a:rPr>
              <a:t>Envelope</a:t>
            </a:r>
            <a:endParaRPr lang="en-US" sz="2800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62200" y="32004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8000"/>
                </a:solidFill>
                <a:latin typeface="+mn-lt"/>
              </a:rPr>
              <a:t>Semantic Content</a:t>
            </a:r>
            <a:endParaRPr lang="en-US" sz="28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86000" y="41148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8000"/>
                </a:solidFill>
                <a:latin typeface="+mn-lt"/>
              </a:rPr>
              <a:t>Identity</a:t>
            </a:r>
            <a:endParaRPr lang="en-US" sz="28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7200" y="1295400"/>
            <a:ext cx="845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“Peers” on each side understand the same things</a:t>
            </a:r>
          </a:p>
          <a:p>
            <a:pPr algn="ctr"/>
            <a:r>
              <a:rPr lang="en-US" sz="2800" b="0" dirty="0" smtClean="0">
                <a:latin typeface="+mn-lt"/>
              </a:rPr>
              <a:t>No one else needs to</a:t>
            </a:r>
          </a:p>
          <a:p>
            <a:pPr algn="ctr"/>
            <a:r>
              <a:rPr lang="en-US" sz="2800" b="0" dirty="0" smtClean="0">
                <a:latin typeface="+mn-lt"/>
              </a:rPr>
              <a:t>Lowest level has most packaging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998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8" grpId="0"/>
      <p:bldP spid="22" grpId="0"/>
      <p:bldP spid="22" grpId="1"/>
      <p:bldP spid="23" grpId="0"/>
      <p:bldP spid="23" grpId="1"/>
      <p:bldP spid="25" grpId="0"/>
      <p:bldP spid="2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Back to Networking Picture</a:t>
            </a:r>
            <a:endParaRPr lang="en-US" dirty="0">
              <a:latin typeface="Helvetica" charset="0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latin typeface="Arial" charset="0"/>
            </a:endParaRPr>
          </a:p>
        </p:txBody>
      </p:sp>
      <p:sp>
        <p:nvSpPr>
          <p:cNvPr id="1361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A2D10E8-5246-0541-AF86-AD85AA6D188D}" type="slidenum">
              <a:rPr lang="en-US" sz="1400" b="0">
                <a:latin typeface="Times New Roman" charset="0"/>
              </a:rPr>
              <a:pPr eaLnBrk="1" hangingPunct="1"/>
              <a:t>36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1066800" y="3810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1233488" y="37941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Transport</a:t>
            </a: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10668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13255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10668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1" name="Text Box 9"/>
          <p:cNvSpPr txBox="1">
            <a:spLocks noChangeArrowheads="1"/>
          </p:cNvSpPr>
          <p:nvPr/>
        </p:nvSpPr>
        <p:spPr bwMode="auto">
          <a:xfrm>
            <a:off x="1331913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10668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3" name="Text Box 11"/>
          <p:cNvSpPr txBox="1">
            <a:spLocks noChangeArrowheads="1"/>
          </p:cNvSpPr>
          <p:nvPr/>
        </p:nvSpPr>
        <p:spPr bwMode="auto">
          <a:xfrm>
            <a:off x="13112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6477000" y="3810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5" name="Text Box 13"/>
          <p:cNvSpPr txBox="1">
            <a:spLocks noChangeArrowheads="1"/>
          </p:cNvSpPr>
          <p:nvPr/>
        </p:nvSpPr>
        <p:spPr bwMode="auto">
          <a:xfrm>
            <a:off x="6643688" y="37941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Transport</a:t>
            </a:r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64770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7" name="Text Box 15"/>
          <p:cNvSpPr txBox="1">
            <a:spLocks noChangeArrowheads="1"/>
          </p:cNvSpPr>
          <p:nvPr/>
        </p:nvSpPr>
        <p:spPr bwMode="auto">
          <a:xfrm>
            <a:off x="67357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64770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9" name="Text Box 17"/>
          <p:cNvSpPr txBox="1">
            <a:spLocks noChangeArrowheads="1"/>
          </p:cNvSpPr>
          <p:nvPr/>
        </p:nvSpPr>
        <p:spPr bwMode="auto">
          <a:xfrm>
            <a:off x="6742113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64770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11" name="Text Box 19"/>
          <p:cNvSpPr txBox="1">
            <a:spLocks noChangeArrowheads="1"/>
          </p:cNvSpPr>
          <p:nvPr/>
        </p:nvSpPr>
        <p:spPr bwMode="auto">
          <a:xfrm>
            <a:off x="67214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sp>
        <p:nvSpPr>
          <p:cNvPr id="136212" name="Rectangle 20"/>
          <p:cNvSpPr>
            <a:spLocks noChangeArrowheads="1"/>
          </p:cNvSpPr>
          <p:nvPr/>
        </p:nvSpPr>
        <p:spPr bwMode="auto">
          <a:xfrm>
            <a:off x="37973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13" name="Text Box 21"/>
          <p:cNvSpPr txBox="1">
            <a:spLocks noChangeArrowheads="1"/>
          </p:cNvSpPr>
          <p:nvPr/>
        </p:nvSpPr>
        <p:spPr bwMode="auto">
          <a:xfrm>
            <a:off x="40560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6214" name="Rectangle 22"/>
          <p:cNvSpPr>
            <a:spLocks noChangeArrowheads="1"/>
          </p:cNvSpPr>
          <p:nvPr/>
        </p:nvSpPr>
        <p:spPr bwMode="auto">
          <a:xfrm>
            <a:off x="37973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15" name="Text Box 23"/>
          <p:cNvSpPr txBox="1">
            <a:spLocks noChangeArrowheads="1"/>
          </p:cNvSpPr>
          <p:nvPr/>
        </p:nvSpPr>
        <p:spPr bwMode="auto">
          <a:xfrm>
            <a:off x="4064000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6216" name="Rectangle 24"/>
          <p:cNvSpPr>
            <a:spLocks noChangeArrowheads="1"/>
          </p:cNvSpPr>
          <p:nvPr/>
        </p:nvSpPr>
        <p:spPr bwMode="auto">
          <a:xfrm>
            <a:off x="37973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17" name="Text Box 25"/>
          <p:cNvSpPr txBox="1">
            <a:spLocks noChangeArrowheads="1"/>
          </p:cNvSpPr>
          <p:nvPr/>
        </p:nvSpPr>
        <p:spPr bwMode="auto">
          <a:xfrm>
            <a:off x="40417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cxnSp>
        <p:nvCxnSpPr>
          <p:cNvPr id="136218" name="AutoShape 26"/>
          <p:cNvCxnSpPr>
            <a:cxnSpLocks noChangeShapeType="1"/>
            <a:stCxn id="136202" idx="3"/>
            <a:endCxn id="136216" idx="1"/>
          </p:cNvCxnSpPr>
          <p:nvPr/>
        </p:nvCxnSpPr>
        <p:spPr bwMode="auto">
          <a:xfrm>
            <a:off x="2782888" y="5143500"/>
            <a:ext cx="10017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6219" name="AutoShape 27"/>
          <p:cNvCxnSpPr>
            <a:cxnSpLocks noChangeShapeType="1"/>
            <a:stCxn id="136200" idx="3"/>
            <a:endCxn id="136214" idx="1"/>
          </p:cNvCxnSpPr>
          <p:nvPr/>
        </p:nvCxnSpPr>
        <p:spPr bwMode="auto">
          <a:xfrm>
            <a:off x="2782888" y="4762500"/>
            <a:ext cx="10017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6220" name="AutoShape 28"/>
          <p:cNvCxnSpPr>
            <a:cxnSpLocks noChangeShapeType="1"/>
            <a:stCxn id="136198" idx="3"/>
            <a:endCxn id="136212" idx="1"/>
          </p:cNvCxnSpPr>
          <p:nvPr/>
        </p:nvCxnSpPr>
        <p:spPr bwMode="auto">
          <a:xfrm>
            <a:off x="2782888" y="4381500"/>
            <a:ext cx="10017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6221" name="AutoShape 29"/>
          <p:cNvCxnSpPr>
            <a:cxnSpLocks noChangeShapeType="1"/>
            <a:stCxn id="136216" idx="3"/>
            <a:endCxn id="136210" idx="1"/>
          </p:cNvCxnSpPr>
          <p:nvPr/>
        </p:nvCxnSpPr>
        <p:spPr bwMode="auto">
          <a:xfrm>
            <a:off x="5513388" y="5143500"/>
            <a:ext cx="9509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6222" name="AutoShape 30"/>
          <p:cNvCxnSpPr>
            <a:cxnSpLocks noChangeShapeType="1"/>
            <a:stCxn id="136214" idx="3"/>
            <a:endCxn id="136208" idx="1"/>
          </p:cNvCxnSpPr>
          <p:nvPr/>
        </p:nvCxnSpPr>
        <p:spPr bwMode="auto">
          <a:xfrm>
            <a:off x="5513388" y="4762500"/>
            <a:ext cx="9509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6223" name="AutoShape 31"/>
          <p:cNvCxnSpPr>
            <a:cxnSpLocks noChangeShapeType="1"/>
            <a:stCxn id="136212" idx="3"/>
            <a:endCxn id="136206" idx="1"/>
          </p:cNvCxnSpPr>
          <p:nvPr/>
        </p:nvCxnSpPr>
        <p:spPr bwMode="auto">
          <a:xfrm>
            <a:off x="5513388" y="4381500"/>
            <a:ext cx="9509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6224" name="AutoShape 32"/>
          <p:cNvCxnSpPr>
            <a:cxnSpLocks noChangeShapeType="1"/>
            <a:stCxn id="136196" idx="3"/>
            <a:endCxn id="136204" idx="1"/>
          </p:cNvCxnSpPr>
          <p:nvPr/>
        </p:nvCxnSpPr>
        <p:spPr bwMode="auto">
          <a:xfrm>
            <a:off x="2782888" y="40005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36225" name="Group 33"/>
          <p:cNvGrpSpPr>
            <a:grpSpLocks/>
          </p:cNvGrpSpPr>
          <p:nvPr/>
        </p:nvGrpSpPr>
        <p:grpSpPr bwMode="auto">
          <a:xfrm>
            <a:off x="1066800" y="3429000"/>
            <a:ext cx="7113588" cy="396875"/>
            <a:chOff x="647" y="2280"/>
            <a:chExt cx="4481" cy="250"/>
          </a:xfrm>
        </p:grpSpPr>
        <p:sp>
          <p:nvSpPr>
            <p:cNvPr id="136230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1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Application</a:t>
              </a:r>
            </a:p>
          </p:txBody>
        </p:sp>
        <p:sp>
          <p:nvSpPr>
            <p:cNvPr id="136232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3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Application</a:t>
              </a:r>
            </a:p>
          </p:txBody>
        </p:sp>
        <p:cxnSp>
          <p:nvCxnSpPr>
            <p:cNvPr id="136234" name="AutoShape 38"/>
            <p:cNvCxnSpPr>
              <a:cxnSpLocks noChangeShapeType="1"/>
              <a:stCxn id="136230" idx="3"/>
              <a:endCxn id="136233" idx="1"/>
            </p:cNvCxnSpPr>
            <p:nvPr/>
          </p:nvCxnSpPr>
          <p:spPr bwMode="auto">
            <a:xfrm>
              <a:off x="1728" y="2400"/>
              <a:ext cx="2348" cy="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36226" name="Text Box 39"/>
          <p:cNvSpPr txBox="1">
            <a:spLocks noChangeArrowheads="1"/>
          </p:cNvSpPr>
          <p:nvPr/>
        </p:nvSpPr>
        <p:spPr bwMode="auto">
          <a:xfrm>
            <a:off x="1261304" y="5486400"/>
            <a:ext cx="131279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Host A</a:t>
            </a:r>
            <a:endParaRPr lang="en-US" sz="2800" dirty="0">
              <a:latin typeface="Arial" charset="0"/>
            </a:endParaRPr>
          </a:p>
        </p:txBody>
      </p:sp>
      <p:sp>
        <p:nvSpPr>
          <p:cNvPr id="136227" name="Text Box 40"/>
          <p:cNvSpPr txBox="1">
            <a:spLocks noChangeArrowheads="1"/>
          </p:cNvSpPr>
          <p:nvPr/>
        </p:nvSpPr>
        <p:spPr bwMode="auto">
          <a:xfrm>
            <a:off x="6659766" y="5486400"/>
            <a:ext cx="133944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Host B</a:t>
            </a:r>
            <a:endParaRPr lang="en-US" sz="2800" dirty="0">
              <a:latin typeface="Arial" charset="0"/>
            </a:endParaRPr>
          </a:p>
        </p:txBody>
      </p:sp>
      <p:sp>
        <p:nvSpPr>
          <p:cNvPr id="136228" name="Text Box 41"/>
          <p:cNvSpPr txBox="1">
            <a:spLocks noChangeArrowheads="1"/>
          </p:cNvSpPr>
          <p:nvPr/>
        </p:nvSpPr>
        <p:spPr bwMode="auto">
          <a:xfrm>
            <a:off x="3887991" y="5486400"/>
            <a:ext cx="133944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Router</a:t>
            </a:r>
            <a:endParaRPr lang="en-US" sz="2800" dirty="0">
              <a:latin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36069" y="3307091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8000"/>
                </a:solidFill>
                <a:latin typeface="+mn-lt"/>
              </a:rPr>
              <a:t>Semantic Content</a:t>
            </a:r>
            <a:endParaRPr lang="en-US" sz="28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16213" y="366778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8000"/>
                </a:solidFill>
                <a:latin typeface="+mn-lt"/>
              </a:rPr>
              <a:t>Process Identity</a:t>
            </a:r>
            <a:endParaRPr lang="en-US" sz="28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80613" y="4080264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8000"/>
                </a:solidFill>
                <a:latin typeface="+mn-lt"/>
              </a:rPr>
              <a:t>GlobalLoc</a:t>
            </a:r>
            <a:endParaRPr lang="en-US" sz="28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47800" y="450598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8000"/>
                </a:solidFill>
                <a:latin typeface="+mn-lt"/>
              </a:rPr>
              <a:t>LocalLoc</a:t>
            </a:r>
            <a:endParaRPr lang="en-US" sz="2800" dirty="0">
              <a:solidFill>
                <a:srgbClr val="008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71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7" grpId="0"/>
      <p:bldP spid="4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Modularity gives us a set of components</a:t>
            </a:r>
          </a:p>
          <a:p>
            <a:endParaRPr lang="en-US" dirty="0"/>
          </a:p>
          <a:p>
            <a:r>
              <a:rPr lang="en-US" dirty="0" smtClean="0"/>
              <a:t>Nature of networking led to layered organization</a:t>
            </a:r>
          </a:p>
          <a:p>
            <a:endParaRPr lang="en-US" dirty="0"/>
          </a:p>
          <a:p>
            <a:r>
              <a:rPr lang="en-US" dirty="0" smtClean="0"/>
              <a:t>Layers on host A “talk to” corresponding layer on host B</a:t>
            </a:r>
          </a:p>
          <a:p>
            <a:endParaRPr lang="en-US" dirty="0"/>
          </a:p>
          <a:p>
            <a:r>
              <a:rPr lang="en-US" dirty="0" smtClean="0"/>
              <a:t>As packets go down through layers, they accumulate encapsulating headers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29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Two Other Design </a:t>
            </a:r>
            <a:r>
              <a:rPr lang="en-US" dirty="0" smtClean="0">
                <a:latin typeface="Helvetica" charset="0"/>
              </a:rPr>
              <a:t>Principles</a:t>
            </a:r>
            <a:endParaRPr lang="en-US" dirty="0">
              <a:latin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2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Internet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break system into </a:t>
            </a:r>
            <a:r>
              <a:rPr lang="en-US" dirty="0" smtClean="0"/>
              <a:t>modules?</a:t>
            </a:r>
          </a:p>
          <a:p>
            <a:pPr lvl="1"/>
            <a:r>
              <a:rPr lang="en-US" dirty="0" smtClean="0"/>
              <a:t>Layering</a:t>
            </a:r>
          </a:p>
          <a:p>
            <a:pPr lvl="1"/>
            <a:endParaRPr lang="en-US" dirty="0"/>
          </a:p>
          <a:p>
            <a:r>
              <a:rPr lang="en-US" b="1" dirty="0" smtClean="0"/>
              <a:t>Where are modules implemented?</a:t>
            </a:r>
          </a:p>
          <a:p>
            <a:pPr lvl="1"/>
            <a:r>
              <a:rPr lang="en-US" b="1" dirty="0" smtClean="0"/>
              <a:t>End-to-End Principle</a:t>
            </a:r>
          </a:p>
          <a:p>
            <a:pPr lvl="1"/>
            <a:endParaRPr lang="en-US" b="1" dirty="0"/>
          </a:p>
          <a:p>
            <a:r>
              <a:rPr lang="en-US" dirty="0" smtClean="0"/>
              <a:t>Where is state stored?</a:t>
            </a:r>
          </a:p>
          <a:p>
            <a:pPr lvl="1"/>
            <a:r>
              <a:rPr lang="en-US" dirty="0" smtClean="0"/>
              <a:t>Fate-Sharing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6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Modularity </a:t>
            </a:r>
            <a:r>
              <a:rPr lang="en-US" i="1" dirty="0" smtClean="0"/>
              <a:t>(technical)</a:t>
            </a:r>
          </a:p>
          <a:p>
            <a:pPr lvl="7"/>
            <a:endParaRPr lang="en-US" i="1" dirty="0"/>
          </a:p>
          <a:p>
            <a:r>
              <a:rPr lang="en-US" dirty="0" smtClean="0"/>
              <a:t>Layering</a:t>
            </a:r>
            <a:r>
              <a:rPr lang="en-US" i="1" dirty="0" smtClean="0"/>
              <a:t> (technical)</a:t>
            </a:r>
          </a:p>
          <a:p>
            <a:pPr lvl="7"/>
            <a:endParaRPr lang="en-US" dirty="0"/>
          </a:p>
          <a:p>
            <a:r>
              <a:rPr lang="en-US" dirty="0" smtClean="0"/>
              <a:t>Two other d</a:t>
            </a:r>
            <a:r>
              <a:rPr lang="en-US" dirty="0" smtClean="0"/>
              <a:t>esign </a:t>
            </a:r>
            <a:r>
              <a:rPr lang="en-US" dirty="0" smtClean="0"/>
              <a:t>principles </a:t>
            </a:r>
            <a:r>
              <a:rPr lang="en-US" i="1" dirty="0" smtClean="0"/>
              <a:t>(technical)</a:t>
            </a:r>
          </a:p>
          <a:p>
            <a:pPr lvl="6"/>
            <a:endParaRPr lang="en-US" dirty="0"/>
          </a:p>
          <a:p>
            <a:r>
              <a:rPr lang="en-US" dirty="0"/>
              <a:t>If the Internet is the answer, what were the questions</a:t>
            </a:r>
            <a:r>
              <a:rPr lang="en-US" dirty="0" smtClean="0"/>
              <a:t>? </a:t>
            </a:r>
            <a:r>
              <a:rPr lang="en-US" i="1" dirty="0" smtClean="0"/>
              <a:t>(context)</a:t>
            </a:r>
            <a:endParaRPr lang="en-US" i="1" dirty="0"/>
          </a:p>
          <a:p>
            <a:pPr lvl="6"/>
            <a:endParaRPr lang="en-US" dirty="0"/>
          </a:p>
          <a:p>
            <a:r>
              <a:rPr lang="en-US" dirty="0"/>
              <a:t>History of the </a:t>
            </a:r>
            <a:r>
              <a:rPr lang="en-US" dirty="0" smtClean="0"/>
              <a:t>Internet </a:t>
            </a:r>
            <a:r>
              <a:rPr lang="en-US" i="1" dirty="0" smtClean="0"/>
              <a:t>(context)</a:t>
            </a:r>
            <a:endParaRPr lang="en-US" i="1" dirty="0"/>
          </a:p>
          <a:p>
            <a:pPr lvl="6"/>
            <a:endParaRPr lang="en-US" dirty="0"/>
          </a:p>
          <a:p>
            <a:r>
              <a:rPr lang="en-US" dirty="0"/>
              <a:t>Design goals of the </a:t>
            </a:r>
            <a:r>
              <a:rPr lang="en-US" dirty="0" smtClean="0"/>
              <a:t>Internet </a:t>
            </a:r>
            <a:r>
              <a:rPr lang="en-US" i="1" dirty="0" smtClean="0"/>
              <a:t>(both)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4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The End-to-End Principle</a:t>
            </a:r>
            <a:endParaRPr lang="en-US" dirty="0">
              <a:latin typeface="Helvetica" charset="0"/>
            </a:endParaRP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Everyone believes it, but no one knows what it means…..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97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Placing Network Functionality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I</a:t>
            </a:r>
            <a:r>
              <a:rPr lang="en-US" dirty="0" smtClean="0">
                <a:latin typeface="Arial" charset="0"/>
              </a:rPr>
              <a:t>nfluential </a:t>
            </a:r>
            <a:r>
              <a:rPr lang="en-US" dirty="0">
                <a:latin typeface="Arial" charset="0"/>
              </a:rPr>
              <a:t>paper: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>
                <a:latin typeface="Arial" charset="0"/>
              </a:rPr>
              <a:t>End-to-End Arguments in System Design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>
                <a:latin typeface="Arial" charset="0"/>
              </a:rPr>
              <a:t> by </a:t>
            </a:r>
            <a:r>
              <a:rPr lang="en-US" altLang="ja-JP" dirty="0" err="1">
                <a:latin typeface="Arial" charset="0"/>
              </a:rPr>
              <a:t>Saltzer</a:t>
            </a:r>
            <a:r>
              <a:rPr lang="en-US" altLang="ja-JP" dirty="0">
                <a:latin typeface="Arial" charset="0"/>
              </a:rPr>
              <a:t>, Reed, and Clark (</a:t>
            </a:r>
            <a:r>
              <a:rPr lang="ja-JP" altLang="en-US" dirty="0">
                <a:latin typeface="Arial" charset="0"/>
              </a:rPr>
              <a:t>‘</a:t>
            </a:r>
            <a:r>
              <a:rPr lang="en-US" altLang="ja-JP" dirty="0">
                <a:latin typeface="Arial" charset="0"/>
              </a:rPr>
              <a:t>84</a:t>
            </a:r>
            <a:r>
              <a:rPr lang="en-US" altLang="ja-JP" dirty="0" smtClean="0">
                <a:latin typeface="Arial" charset="0"/>
              </a:rPr>
              <a:t>)</a:t>
            </a:r>
          </a:p>
          <a:p>
            <a:pPr lvl="1"/>
            <a:r>
              <a:rPr lang="en-US" altLang="ja-JP" dirty="0" smtClean="0">
                <a:latin typeface="Arial" charset="0"/>
              </a:rPr>
              <a:t>End-to-end principle</a:t>
            </a:r>
            <a:endParaRPr lang="en-US" altLang="ja-JP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Basic observation: some types of network functionality can only be correctly implemented </a:t>
            </a:r>
            <a:r>
              <a:rPr lang="en-US" b="1" i="1" dirty="0" smtClean="0">
                <a:solidFill>
                  <a:srgbClr val="FF0000"/>
                </a:solidFill>
                <a:latin typeface="Arial" charset="0"/>
              </a:rPr>
              <a:t>end-to-end</a:t>
            </a:r>
            <a:endParaRPr lang="en-US" b="1" i="1" dirty="0">
              <a:solidFill>
                <a:srgbClr val="FF0000"/>
              </a:solidFill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In these cases, end </a:t>
            </a:r>
            <a:r>
              <a:rPr lang="en-US" dirty="0">
                <a:latin typeface="Arial" charset="0"/>
              </a:rPr>
              <a:t>hosts:</a:t>
            </a:r>
          </a:p>
          <a:p>
            <a:pPr lvl="1"/>
            <a:r>
              <a:rPr lang="en-US" b="1" dirty="0"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satisfy the requirement without network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s help</a:t>
            </a:r>
          </a:p>
          <a:p>
            <a:pPr lvl="1"/>
            <a:r>
              <a:rPr lang="en-US" b="1" dirty="0">
                <a:latin typeface="Arial" charset="0"/>
                <a:ea typeface="Arial" charset="0"/>
                <a:cs typeface="Arial" charset="0"/>
              </a:rPr>
              <a:t>M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ust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do so, since can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t </a:t>
            </a:r>
            <a:r>
              <a:rPr lang="en-US" altLang="ja-JP" b="1" i="1" dirty="0">
                <a:latin typeface="Arial" charset="0"/>
                <a:ea typeface="Arial" charset="0"/>
                <a:cs typeface="Arial" charset="0"/>
              </a:rPr>
              <a:t>rely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on network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s help</a:t>
            </a:r>
            <a:endParaRPr lang="en-US" altLang="ja-JP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</a:rPr>
              <a:t>Thus, </a:t>
            </a:r>
            <a:r>
              <a:rPr lang="en-US" b="1" dirty="0" smtClean="0">
                <a:latin typeface="Arial" charset="0"/>
              </a:rPr>
              <a:t>don’</a:t>
            </a:r>
            <a:r>
              <a:rPr lang="en-US" altLang="ja-JP" b="1" dirty="0" smtClean="0">
                <a:latin typeface="Arial" charset="0"/>
              </a:rPr>
              <a:t>t</a:t>
            </a:r>
            <a:r>
              <a:rPr lang="en-US" altLang="ja-JP" dirty="0" smtClean="0">
                <a:latin typeface="Arial" charset="0"/>
              </a:rPr>
              <a:t> need to </a:t>
            </a:r>
            <a:r>
              <a:rPr lang="en-US" altLang="ja-JP" dirty="0">
                <a:latin typeface="Arial" charset="0"/>
              </a:rPr>
              <a:t>implement them in </a:t>
            </a:r>
            <a:r>
              <a:rPr lang="en-US" altLang="ja-JP" dirty="0" smtClean="0">
                <a:latin typeface="Arial" charset="0"/>
              </a:rPr>
              <a:t>network</a:t>
            </a:r>
          </a:p>
          <a:p>
            <a:pPr lvl="1"/>
            <a:r>
              <a:rPr lang="en-US" i="1" u="sng" dirty="0">
                <a:latin typeface="Arial" charset="0"/>
              </a:rPr>
              <a:t>D</a:t>
            </a:r>
            <a:r>
              <a:rPr lang="en-US" i="1" u="sng" dirty="0" smtClean="0">
                <a:latin typeface="Arial" charset="0"/>
              </a:rPr>
              <a:t>ebate about what the network does and doesn’t do…</a:t>
            </a:r>
            <a:endParaRPr lang="en-US" i="1" u="sng" dirty="0">
              <a:latin typeface="Arial" charset="0"/>
            </a:endParaRPr>
          </a:p>
        </p:txBody>
      </p:sp>
      <p:sp>
        <p:nvSpPr>
          <p:cNvPr id="14643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845A569-D96C-1F4F-A7EF-98A0CB29489C}" type="slidenum">
              <a:rPr lang="en-US" sz="1400" b="0">
                <a:latin typeface="Times New Roman" charset="0"/>
              </a:rPr>
              <a:pPr eaLnBrk="1" hangingPunct="1"/>
              <a:t>41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51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1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Example: Reliable File Transfer</a:t>
            </a:r>
          </a:p>
        </p:txBody>
      </p:sp>
      <p:sp>
        <p:nvSpPr>
          <p:cNvPr id="98406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Solution </a:t>
            </a:r>
            <a:r>
              <a:rPr lang="en-US" dirty="0">
                <a:latin typeface="Arial" charset="0"/>
              </a:rPr>
              <a:t>1: make each step </a:t>
            </a:r>
            <a:r>
              <a:rPr lang="en-US" dirty="0" smtClean="0">
                <a:latin typeface="Arial" charset="0"/>
              </a:rPr>
              <a:t>reliable, and string them together to make reliable end-to-end process </a:t>
            </a:r>
            <a:r>
              <a:rPr lang="en-US" i="1" dirty="0" smtClean="0">
                <a:latin typeface="Arial" charset="0"/>
              </a:rPr>
              <a:t>(requires network to handle reliability)</a:t>
            </a:r>
          </a:p>
          <a:p>
            <a:r>
              <a:rPr lang="en-US" dirty="0" smtClean="0">
                <a:latin typeface="Arial" charset="0"/>
              </a:rPr>
              <a:t>Solution </a:t>
            </a:r>
            <a:r>
              <a:rPr lang="en-US" dirty="0">
                <a:latin typeface="Arial" charset="0"/>
              </a:rPr>
              <a:t>2: </a:t>
            </a:r>
            <a:r>
              <a:rPr lang="en-US" dirty="0" smtClean="0">
                <a:latin typeface="Arial" charset="0"/>
              </a:rPr>
              <a:t>allow steps to be unreliable, but do end</a:t>
            </a:r>
            <a:r>
              <a:rPr lang="en-US" dirty="0">
                <a:latin typeface="Arial" charset="0"/>
              </a:rPr>
              <a:t>-to-end </a:t>
            </a:r>
            <a:r>
              <a:rPr lang="en-US" b="1" dirty="0">
                <a:latin typeface="Arial" charset="0"/>
              </a:rPr>
              <a:t>check</a:t>
            </a:r>
            <a:r>
              <a:rPr lang="en-US" dirty="0">
                <a:latin typeface="Arial" charset="0"/>
              </a:rPr>
              <a:t> and try again if </a:t>
            </a:r>
            <a:r>
              <a:rPr lang="en-US" dirty="0" smtClean="0">
                <a:latin typeface="Arial" charset="0"/>
              </a:rPr>
              <a:t>necessary</a:t>
            </a:r>
          </a:p>
          <a:p>
            <a:pPr lvl="1"/>
            <a:r>
              <a:rPr lang="en-US" dirty="0" smtClean="0">
                <a:latin typeface="Arial" charset="0"/>
              </a:rPr>
              <a:t>False negatives but no false positives</a:t>
            </a:r>
            <a:r>
              <a:rPr lang="is-IS" dirty="0" smtClean="0">
                <a:latin typeface="Arial" charset="0"/>
              </a:rPr>
              <a:t>….</a:t>
            </a:r>
            <a:endParaRPr lang="en-US" dirty="0">
              <a:latin typeface="Arial" charset="0"/>
            </a:endParaRPr>
          </a:p>
        </p:txBody>
      </p:sp>
      <p:sp>
        <p:nvSpPr>
          <p:cNvPr id="14848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2A14CB4-F4EF-E648-96B2-EFB3D1146CC2}" type="slidenum">
              <a:rPr lang="en-US" sz="1400" b="0">
                <a:latin typeface="Times New Roman" charset="0"/>
              </a:rPr>
              <a:pPr eaLnBrk="1" hangingPunct="1"/>
              <a:t>42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48482" name="Oval 2"/>
          <p:cNvSpPr>
            <a:spLocks noChangeArrowheads="1"/>
          </p:cNvSpPr>
          <p:nvPr/>
        </p:nvSpPr>
        <p:spPr bwMode="auto">
          <a:xfrm>
            <a:off x="2362200" y="1981200"/>
            <a:ext cx="1066800" cy="685800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485" name="Oval 5"/>
          <p:cNvSpPr>
            <a:spLocks noChangeArrowheads="1"/>
          </p:cNvSpPr>
          <p:nvPr/>
        </p:nvSpPr>
        <p:spPr bwMode="auto">
          <a:xfrm>
            <a:off x="1524000" y="3581400"/>
            <a:ext cx="609600" cy="152400"/>
          </a:xfrm>
          <a:prstGeom prst="ellipse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486" name="Rectangle 6"/>
          <p:cNvSpPr>
            <a:spLocks noChangeArrowheads="1"/>
          </p:cNvSpPr>
          <p:nvPr/>
        </p:nvSpPr>
        <p:spPr bwMode="auto">
          <a:xfrm>
            <a:off x="1524000" y="3352800"/>
            <a:ext cx="609600" cy="304800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87" name="Oval 7"/>
          <p:cNvSpPr>
            <a:spLocks noChangeArrowheads="1"/>
          </p:cNvSpPr>
          <p:nvPr/>
        </p:nvSpPr>
        <p:spPr bwMode="auto">
          <a:xfrm>
            <a:off x="1524000" y="3276600"/>
            <a:ext cx="609600" cy="152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488" name="Oval 8"/>
          <p:cNvSpPr>
            <a:spLocks noChangeArrowheads="1"/>
          </p:cNvSpPr>
          <p:nvPr/>
        </p:nvSpPr>
        <p:spPr bwMode="auto">
          <a:xfrm>
            <a:off x="7086600" y="3581400"/>
            <a:ext cx="609600" cy="152400"/>
          </a:xfrm>
          <a:prstGeom prst="ellipse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7086600" y="3352800"/>
            <a:ext cx="609600" cy="304800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0" name="Oval 10"/>
          <p:cNvSpPr>
            <a:spLocks noChangeArrowheads="1"/>
          </p:cNvSpPr>
          <p:nvPr/>
        </p:nvSpPr>
        <p:spPr bwMode="auto">
          <a:xfrm>
            <a:off x="7086600" y="3276600"/>
            <a:ext cx="609600" cy="152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86000" y="1905000"/>
            <a:ext cx="12192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2" name="Oval 12"/>
          <p:cNvSpPr>
            <a:spLocks noChangeArrowheads="1"/>
          </p:cNvSpPr>
          <p:nvPr/>
        </p:nvSpPr>
        <p:spPr bwMode="auto">
          <a:xfrm>
            <a:off x="2514600" y="2743200"/>
            <a:ext cx="914400" cy="533400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>
                <a:latin typeface="Arial" charset="0"/>
              </a:rPr>
              <a:t>OS</a:t>
            </a:r>
          </a:p>
        </p:txBody>
      </p:sp>
      <p:sp>
        <p:nvSpPr>
          <p:cNvPr id="148493" name="Text Box 13"/>
          <p:cNvSpPr txBox="1">
            <a:spLocks noChangeArrowheads="1"/>
          </p:cNvSpPr>
          <p:nvPr/>
        </p:nvSpPr>
        <p:spPr bwMode="auto">
          <a:xfrm>
            <a:off x="2498725" y="214471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Appl.</a:t>
            </a:r>
          </a:p>
        </p:txBody>
      </p:sp>
      <p:sp>
        <p:nvSpPr>
          <p:cNvPr id="148494" name="Oval 14"/>
          <p:cNvSpPr>
            <a:spLocks noChangeArrowheads="1"/>
          </p:cNvSpPr>
          <p:nvPr/>
        </p:nvSpPr>
        <p:spPr bwMode="auto">
          <a:xfrm>
            <a:off x="5715000" y="1981200"/>
            <a:ext cx="1066800" cy="685800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495" name="Rectangle 15"/>
          <p:cNvSpPr>
            <a:spLocks noChangeArrowheads="1"/>
          </p:cNvSpPr>
          <p:nvPr/>
        </p:nvSpPr>
        <p:spPr bwMode="auto">
          <a:xfrm>
            <a:off x="5638800" y="1905000"/>
            <a:ext cx="12192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6" name="Oval 16"/>
          <p:cNvSpPr>
            <a:spLocks noChangeArrowheads="1"/>
          </p:cNvSpPr>
          <p:nvPr/>
        </p:nvSpPr>
        <p:spPr bwMode="auto">
          <a:xfrm>
            <a:off x="5791200" y="2743200"/>
            <a:ext cx="914400" cy="533400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>
                <a:latin typeface="Arial" charset="0"/>
              </a:rPr>
              <a:t>OS</a:t>
            </a:r>
          </a:p>
        </p:txBody>
      </p:sp>
      <p:sp>
        <p:nvSpPr>
          <p:cNvPr id="148497" name="Text Box 17"/>
          <p:cNvSpPr txBox="1">
            <a:spLocks noChangeArrowheads="1"/>
          </p:cNvSpPr>
          <p:nvPr/>
        </p:nvSpPr>
        <p:spPr bwMode="auto">
          <a:xfrm>
            <a:off x="5851525" y="214471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Appl.</a:t>
            </a:r>
          </a:p>
        </p:txBody>
      </p:sp>
      <p:sp>
        <p:nvSpPr>
          <p:cNvPr id="148498" name="Line 18"/>
          <p:cNvSpPr>
            <a:spLocks noChangeShapeType="1"/>
          </p:cNvSpPr>
          <p:nvPr/>
        </p:nvSpPr>
        <p:spPr bwMode="auto">
          <a:xfrm>
            <a:off x="2743200" y="3505200"/>
            <a:ext cx="3886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9" name="Line 19"/>
          <p:cNvSpPr>
            <a:spLocks noChangeShapeType="1"/>
          </p:cNvSpPr>
          <p:nvPr/>
        </p:nvSpPr>
        <p:spPr bwMode="auto">
          <a:xfrm>
            <a:off x="2971800" y="3352800"/>
            <a:ext cx="0" cy="152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0" name="Line 20"/>
          <p:cNvSpPr>
            <a:spLocks noChangeShapeType="1"/>
          </p:cNvSpPr>
          <p:nvPr/>
        </p:nvSpPr>
        <p:spPr bwMode="auto">
          <a:xfrm>
            <a:off x="6248400" y="3352800"/>
            <a:ext cx="0" cy="152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5" name="Freeform 21"/>
          <p:cNvSpPr>
            <a:spLocks/>
          </p:cNvSpPr>
          <p:nvPr/>
        </p:nvSpPr>
        <p:spPr bwMode="auto">
          <a:xfrm>
            <a:off x="2132013" y="2513013"/>
            <a:ext cx="612775" cy="758825"/>
          </a:xfrm>
          <a:custGeom>
            <a:avLst/>
            <a:gdLst>
              <a:gd name="T0" fmla="*/ 0 w 384"/>
              <a:gd name="T1" fmla="*/ 2147483647 h 480"/>
              <a:gd name="T2" fmla="*/ 2147483647 w 384"/>
              <a:gd name="T3" fmla="*/ 2147483647 h 480"/>
              <a:gd name="T4" fmla="*/ 2147483647 w 384"/>
              <a:gd name="T5" fmla="*/ 2147483647 h 480"/>
              <a:gd name="T6" fmla="*/ 2147483647 w 384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480"/>
              <a:gd name="T14" fmla="*/ 384 w 384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480">
                <a:moveTo>
                  <a:pt x="0" y="480"/>
                </a:moveTo>
                <a:lnTo>
                  <a:pt x="336" y="384"/>
                </a:lnTo>
                <a:lnTo>
                  <a:pt x="384" y="288"/>
                </a:lnTo>
                <a:lnTo>
                  <a:pt x="384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6" name="Line 22"/>
          <p:cNvSpPr>
            <a:spLocks noChangeShapeType="1"/>
          </p:cNvSpPr>
          <p:nvPr/>
        </p:nvSpPr>
        <p:spPr bwMode="auto">
          <a:xfrm>
            <a:off x="3124200" y="2590800"/>
            <a:ext cx="76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7" name="Freeform 23"/>
          <p:cNvSpPr>
            <a:spLocks/>
          </p:cNvSpPr>
          <p:nvPr/>
        </p:nvSpPr>
        <p:spPr bwMode="auto">
          <a:xfrm>
            <a:off x="3200400" y="2971800"/>
            <a:ext cx="2819400" cy="457200"/>
          </a:xfrm>
          <a:custGeom>
            <a:avLst/>
            <a:gdLst>
              <a:gd name="T0" fmla="*/ 0 w 1776"/>
              <a:gd name="T1" fmla="*/ 2147483647 h 288"/>
              <a:gd name="T2" fmla="*/ 0 w 1776"/>
              <a:gd name="T3" fmla="*/ 2147483647 h 288"/>
              <a:gd name="T4" fmla="*/ 2147483647 w 1776"/>
              <a:gd name="T5" fmla="*/ 2147483647 h 288"/>
              <a:gd name="T6" fmla="*/ 2147483647 w 1776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1776"/>
              <a:gd name="T13" fmla="*/ 0 h 288"/>
              <a:gd name="T14" fmla="*/ 1776 w 177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6" h="288">
                <a:moveTo>
                  <a:pt x="0" y="96"/>
                </a:moveTo>
                <a:lnTo>
                  <a:pt x="0" y="288"/>
                </a:lnTo>
                <a:lnTo>
                  <a:pt x="1776" y="288"/>
                </a:lnTo>
                <a:lnTo>
                  <a:pt x="1776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8" name="Line 24"/>
          <p:cNvSpPr>
            <a:spLocks noChangeShapeType="1"/>
          </p:cNvSpPr>
          <p:nvPr/>
        </p:nvSpPr>
        <p:spPr bwMode="auto">
          <a:xfrm flipV="1">
            <a:off x="6019800" y="2514600"/>
            <a:ext cx="762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9" name="Freeform 25"/>
          <p:cNvSpPr>
            <a:spLocks/>
          </p:cNvSpPr>
          <p:nvPr/>
        </p:nvSpPr>
        <p:spPr bwMode="auto">
          <a:xfrm>
            <a:off x="6400800" y="2590800"/>
            <a:ext cx="685800" cy="685800"/>
          </a:xfrm>
          <a:custGeom>
            <a:avLst/>
            <a:gdLst>
              <a:gd name="T0" fmla="*/ 0 w 432"/>
              <a:gd name="T1" fmla="*/ 0 h 432"/>
              <a:gd name="T2" fmla="*/ 2147483647 w 432"/>
              <a:gd name="T3" fmla="*/ 2147483647 h 432"/>
              <a:gd name="T4" fmla="*/ 2147483647 w 432"/>
              <a:gd name="T5" fmla="*/ 2147483647 h 432"/>
              <a:gd name="T6" fmla="*/ 2147483647 w 432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432"/>
              <a:gd name="T14" fmla="*/ 432 w 432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432">
                <a:moveTo>
                  <a:pt x="0" y="0"/>
                </a:moveTo>
                <a:lnTo>
                  <a:pt x="48" y="288"/>
                </a:lnTo>
                <a:lnTo>
                  <a:pt x="240" y="384"/>
                </a:lnTo>
                <a:lnTo>
                  <a:pt x="432" y="43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6" name="Text Box 26"/>
          <p:cNvSpPr txBox="1">
            <a:spLocks noChangeArrowheads="1"/>
          </p:cNvSpPr>
          <p:nvPr/>
        </p:nvSpPr>
        <p:spPr bwMode="auto">
          <a:xfrm>
            <a:off x="2193925" y="1508125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Host A</a:t>
            </a:r>
          </a:p>
        </p:txBody>
      </p:sp>
      <p:sp>
        <p:nvSpPr>
          <p:cNvPr id="148507" name="Text Box 27"/>
          <p:cNvSpPr txBox="1">
            <a:spLocks noChangeArrowheads="1"/>
          </p:cNvSpPr>
          <p:nvPr/>
        </p:nvSpPr>
        <p:spPr bwMode="auto">
          <a:xfrm>
            <a:off x="5549900" y="1508125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Host B</a:t>
            </a:r>
          </a:p>
        </p:txBody>
      </p:sp>
      <p:sp>
        <p:nvSpPr>
          <p:cNvPr id="984092" name="Freeform 28"/>
          <p:cNvSpPr>
            <a:spLocks/>
          </p:cNvSpPr>
          <p:nvPr/>
        </p:nvSpPr>
        <p:spPr bwMode="auto">
          <a:xfrm>
            <a:off x="3200400" y="2438400"/>
            <a:ext cx="2819400" cy="914400"/>
          </a:xfrm>
          <a:custGeom>
            <a:avLst/>
            <a:gdLst>
              <a:gd name="T0" fmla="*/ 2147483647 w 1776"/>
              <a:gd name="T1" fmla="*/ 2147483647 h 576"/>
              <a:gd name="T2" fmla="*/ 2147483647 w 1776"/>
              <a:gd name="T3" fmla="*/ 2147483647 h 576"/>
              <a:gd name="T4" fmla="*/ 2147483647 w 1776"/>
              <a:gd name="T5" fmla="*/ 2147483647 h 576"/>
              <a:gd name="T6" fmla="*/ 2147483647 w 1776"/>
              <a:gd name="T7" fmla="*/ 2147483647 h 576"/>
              <a:gd name="T8" fmla="*/ 2147483647 w 1776"/>
              <a:gd name="T9" fmla="*/ 2147483647 h 576"/>
              <a:gd name="T10" fmla="*/ 0 w 1776"/>
              <a:gd name="T11" fmla="*/ 0 h 5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6"/>
              <a:gd name="T19" fmla="*/ 0 h 576"/>
              <a:gd name="T20" fmla="*/ 1776 w 1776"/>
              <a:gd name="T21" fmla="*/ 576 h 5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6" h="576">
                <a:moveTo>
                  <a:pt x="1776" y="48"/>
                </a:moveTo>
                <a:lnTo>
                  <a:pt x="1728" y="288"/>
                </a:lnTo>
                <a:lnTo>
                  <a:pt x="1728" y="576"/>
                </a:lnTo>
                <a:lnTo>
                  <a:pt x="48" y="576"/>
                </a:lnTo>
                <a:lnTo>
                  <a:pt x="48" y="384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276600" y="2438400"/>
            <a:ext cx="2667000" cy="865188"/>
            <a:chOff x="2064" y="1392"/>
            <a:chExt cx="1680" cy="545"/>
          </a:xfrm>
        </p:grpSpPr>
        <p:sp>
          <p:nvSpPr>
            <p:cNvPr id="148512" name="Freeform 30"/>
            <p:cNvSpPr>
              <a:spLocks/>
            </p:cNvSpPr>
            <p:nvPr/>
          </p:nvSpPr>
          <p:spPr bwMode="auto">
            <a:xfrm>
              <a:off x="2064" y="1392"/>
              <a:ext cx="1680" cy="528"/>
            </a:xfrm>
            <a:custGeom>
              <a:avLst/>
              <a:gdLst>
                <a:gd name="T0" fmla="*/ 0 w 1680"/>
                <a:gd name="T1" fmla="*/ 0 h 528"/>
                <a:gd name="T2" fmla="*/ 48 w 1680"/>
                <a:gd name="T3" fmla="*/ 288 h 528"/>
                <a:gd name="T4" fmla="*/ 48 w 1680"/>
                <a:gd name="T5" fmla="*/ 528 h 528"/>
                <a:gd name="T6" fmla="*/ 1632 w 1680"/>
                <a:gd name="T7" fmla="*/ 528 h 528"/>
                <a:gd name="T8" fmla="*/ 1632 w 1680"/>
                <a:gd name="T9" fmla="*/ 336 h 528"/>
                <a:gd name="T10" fmla="*/ 1680 w 1680"/>
                <a:gd name="T11" fmla="*/ 0 h 5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80"/>
                <a:gd name="T19" fmla="*/ 0 h 528"/>
                <a:gd name="T20" fmla="*/ 1680 w 1680"/>
                <a:gd name="T21" fmla="*/ 528 h 5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80" h="528">
                  <a:moveTo>
                    <a:pt x="0" y="0"/>
                  </a:moveTo>
                  <a:lnTo>
                    <a:pt x="48" y="288"/>
                  </a:lnTo>
                  <a:lnTo>
                    <a:pt x="48" y="528"/>
                  </a:lnTo>
                  <a:lnTo>
                    <a:pt x="1632" y="528"/>
                  </a:lnTo>
                  <a:lnTo>
                    <a:pt x="1632" y="336"/>
                  </a:lnTo>
                  <a:lnTo>
                    <a:pt x="1680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1430" tIns="45716" rIns="91430" bIns="45716">
              <a:spAutoFit/>
            </a:bodyPr>
            <a:lstStyle/>
            <a:p>
              <a:endParaRPr lang="en-US"/>
            </a:p>
          </p:txBody>
        </p:sp>
        <p:sp>
          <p:nvSpPr>
            <p:cNvPr id="148513" name="Text Box 31"/>
            <p:cNvSpPr txBox="1">
              <a:spLocks noChangeArrowheads="1"/>
            </p:cNvSpPr>
            <p:nvPr/>
          </p:nvSpPr>
          <p:spPr bwMode="auto">
            <a:xfrm>
              <a:off x="2582" y="1687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OK</a:t>
              </a:r>
            </a:p>
          </p:txBody>
        </p:sp>
      </p:grpSp>
      <p:cxnSp>
        <p:nvCxnSpPr>
          <p:cNvPr id="984096" name="AutoShape 32"/>
          <p:cNvCxnSpPr>
            <a:cxnSpLocks noChangeShapeType="1"/>
            <a:stCxn id="148490" idx="1"/>
            <a:endCxn id="148497" idx="2"/>
          </p:cNvCxnSpPr>
          <p:nvPr/>
        </p:nvCxnSpPr>
        <p:spPr bwMode="auto">
          <a:xfrm rot="5400000" flipH="1">
            <a:off x="6344444" y="2458244"/>
            <a:ext cx="747712" cy="914400"/>
          </a:xfrm>
          <a:prstGeom prst="curvedConnector3">
            <a:avLst>
              <a:gd name="adj1" fmla="val 50745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84097" name="AutoShape 33"/>
          <p:cNvCxnSpPr>
            <a:cxnSpLocks noChangeShapeType="1"/>
            <a:stCxn id="148487" idx="4"/>
            <a:endCxn id="984085" idx="3"/>
          </p:cNvCxnSpPr>
          <p:nvPr/>
        </p:nvCxnSpPr>
        <p:spPr bwMode="auto">
          <a:xfrm rot="5400000" flipH="1" flipV="1">
            <a:off x="1814513" y="2508250"/>
            <a:ext cx="944562" cy="915988"/>
          </a:xfrm>
          <a:prstGeom prst="curvedConnector5">
            <a:avLst>
              <a:gd name="adj1" fmla="val -23194"/>
              <a:gd name="adj2" fmla="val 124958"/>
              <a:gd name="adj3" fmla="val 143023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1111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8" grpId="0" build="p" autoUpdateAnimBg="0"/>
      <p:bldP spid="984085" grpId="0" animBg="1"/>
      <p:bldP spid="984086" grpId="0" animBg="1"/>
      <p:bldP spid="984087" grpId="0" animBg="1"/>
      <p:bldP spid="984088" grpId="0" animBg="1"/>
      <p:bldP spid="984089" grpId="0" animBg="1"/>
      <p:bldP spid="98409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/>
              <a:t>Solution 1 </a:t>
            </a:r>
            <a:r>
              <a:rPr lang="en-US" dirty="0" smtClean="0"/>
              <a:t>cannot be made perfectly reliable</a:t>
            </a:r>
            <a:endParaRPr lang="en-US" dirty="0"/>
          </a:p>
          <a:p>
            <a:pPr lvl="1"/>
            <a:r>
              <a:rPr lang="en-US" dirty="0"/>
              <a:t>What happens if </a:t>
            </a:r>
            <a:r>
              <a:rPr lang="en-US" dirty="0" smtClean="0"/>
              <a:t>a network </a:t>
            </a:r>
            <a:r>
              <a:rPr lang="en-US" dirty="0"/>
              <a:t>element misbehaves?</a:t>
            </a:r>
          </a:p>
          <a:p>
            <a:pPr lvl="1"/>
            <a:r>
              <a:rPr lang="en-US" dirty="0"/>
              <a:t>Receiver has to do the check anyway</a:t>
            </a:r>
            <a:r>
              <a:rPr lang="en-US" dirty="0" smtClean="0"/>
              <a:t>!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Solution 2 </a:t>
            </a:r>
            <a:r>
              <a:rPr lang="en-US" dirty="0" smtClean="0"/>
              <a:t>can also fail, but only if the end system itself fails (i.e., doesn’t follow its own protocol)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Solution 2 only relies on what it can control</a:t>
            </a:r>
          </a:p>
          <a:p>
            <a:pPr lvl="1"/>
            <a:r>
              <a:rPr lang="en-US" dirty="0" smtClean="0"/>
              <a:t>The endpoint behavior</a:t>
            </a:r>
          </a:p>
          <a:p>
            <a:r>
              <a:rPr lang="en-US" dirty="0" smtClean="0"/>
              <a:t>Solution 1 requires endpoints trust other elements</a:t>
            </a:r>
          </a:p>
          <a:p>
            <a:pPr lvl="1"/>
            <a:r>
              <a:rPr lang="en-US" dirty="0" smtClean="0"/>
              <a:t>That’s not what reliable means!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4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Two Notions of Reliability (Clark)</a:t>
            </a:r>
            <a:endParaRPr lang="en-US" dirty="0">
              <a:latin typeface="Helvetica" charset="0"/>
            </a:endParaRP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As long as the network is not partitioned, two endpoints should be able to </a:t>
            </a:r>
            <a:r>
              <a:rPr lang="en-US" dirty="0" smtClean="0">
                <a:latin typeface="Arial" charset="0"/>
              </a:rPr>
              <a:t>communicate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Failures </a:t>
            </a:r>
            <a:r>
              <a:rPr lang="en-US" dirty="0" smtClean="0">
                <a:latin typeface="Arial" charset="0"/>
              </a:rPr>
              <a:t>should </a:t>
            </a:r>
            <a:r>
              <a:rPr lang="en-US" dirty="0">
                <a:latin typeface="Arial" charset="0"/>
              </a:rPr>
              <a:t>not interfere with endpoint </a:t>
            </a:r>
            <a:r>
              <a:rPr lang="en-US" dirty="0" smtClean="0">
                <a:latin typeface="Arial" charset="0"/>
              </a:rPr>
              <a:t>semantics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The second requirement implies that we must adopt solution 2 (cannot depend on network).</a:t>
            </a: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6BCF9BF-9CA5-4143-9949-EC6E3522235C}" type="slidenum">
              <a:rPr lang="en-US" sz="1400" b="0">
                <a:latin typeface="Times New Roman" charset="0"/>
              </a:rPr>
              <a:pPr eaLnBrk="1" hangingPunct="1"/>
              <a:t>44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28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4835525"/>
          </a:xfrm>
        </p:spPr>
        <p:txBody>
          <a:bodyPr/>
          <a:lstStyle/>
          <a:p>
            <a:r>
              <a:rPr lang="en-US" dirty="0" smtClean="0"/>
              <a:t>Should you ever implement </a:t>
            </a:r>
            <a:r>
              <a:rPr lang="en-US" dirty="0"/>
              <a:t>reliability </a:t>
            </a:r>
            <a:r>
              <a:rPr lang="en-US" dirty="0" smtClean="0"/>
              <a:t>in network?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Perhaps, if needed for reasonable efficiency</a:t>
            </a:r>
          </a:p>
          <a:p>
            <a:pPr lvl="1"/>
            <a:r>
              <a:rPr lang="en-US" dirty="0" smtClean="0"/>
              <a:t>Don’t aim for perfect reliability, but ok to reduce error rate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If individual links fail 10% of the time, and are traversing 10 links, then E2E error rate is 65%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Implementing two retransmissions on links</a:t>
            </a:r>
          </a:p>
          <a:p>
            <a:pPr lvl="1"/>
            <a:r>
              <a:rPr lang="en-US" dirty="0" smtClean="0"/>
              <a:t>Link error rate reduced to 0.1%, E2E error rate is </a:t>
            </a:r>
            <a:r>
              <a:rPr lang="en-US" dirty="0"/>
              <a:t>1</a:t>
            </a:r>
            <a:r>
              <a:rPr lang="en-US" dirty="0" smtClean="0"/>
              <a:t>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Back to the </a:t>
            </a:r>
            <a:r>
              <a:rPr lang="en-US" dirty="0">
                <a:latin typeface="Helvetica" charset="0"/>
              </a:rPr>
              <a:t>End-to-End Principle</a:t>
            </a:r>
          </a:p>
        </p:txBody>
      </p:sp>
      <p:sp>
        <p:nvSpPr>
          <p:cNvPr id="988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915400" cy="48355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latin typeface="Arial" charset="0"/>
              </a:rPr>
              <a:t>Implementing </a:t>
            </a:r>
            <a:r>
              <a:rPr lang="en-US" dirty="0" smtClean="0">
                <a:latin typeface="Arial" charset="0"/>
              </a:rPr>
              <a:t>such functionality </a:t>
            </a:r>
            <a:r>
              <a:rPr lang="en-US" dirty="0">
                <a:latin typeface="Arial" charset="0"/>
              </a:rPr>
              <a:t>in the network:</a:t>
            </a:r>
          </a:p>
          <a:p>
            <a:r>
              <a:rPr lang="en-US" dirty="0" smtClean="0">
                <a:latin typeface="Arial" charset="0"/>
              </a:rPr>
              <a:t>Doesn’</a:t>
            </a:r>
            <a:r>
              <a:rPr lang="en-US" altLang="ja-JP" dirty="0" smtClean="0">
                <a:latin typeface="Arial" charset="0"/>
              </a:rPr>
              <a:t>t </a:t>
            </a:r>
            <a:r>
              <a:rPr lang="en-US" altLang="ja-JP" dirty="0">
                <a:latin typeface="Arial" charset="0"/>
              </a:rPr>
              <a:t>reduce host implementation complexity</a:t>
            </a:r>
          </a:p>
          <a:p>
            <a:r>
              <a:rPr lang="en-US" dirty="0">
                <a:latin typeface="Arial" charset="0"/>
              </a:rPr>
              <a:t>Does increase network complexity</a:t>
            </a:r>
          </a:p>
          <a:p>
            <a:r>
              <a:rPr lang="en-US" dirty="0" smtClean="0">
                <a:latin typeface="Arial" charset="0"/>
              </a:rPr>
              <a:t>Often imposes delay/overhead </a:t>
            </a:r>
            <a:r>
              <a:rPr lang="en-US" dirty="0">
                <a:latin typeface="Arial" charset="0"/>
              </a:rPr>
              <a:t>on all applications,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even if they </a:t>
            </a:r>
            <a:r>
              <a:rPr lang="en-US" b="1" dirty="0" smtClean="0">
                <a:solidFill>
                  <a:srgbClr val="FF0000"/>
                </a:solidFill>
                <a:latin typeface="Arial" charset="0"/>
              </a:rPr>
              <a:t>don’</a:t>
            </a:r>
            <a:r>
              <a:rPr lang="en-US" altLang="ja-JP" b="1" dirty="0" smtClean="0">
                <a:solidFill>
                  <a:srgbClr val="FF0000"/>
                </a:solidFill>
                <a:latin typeface="Arial" charset="0"/>
              </a:rPr>
              <a:t>t </a:t>
            </a:r>
            <a:r>
              <a:rPr lang="en-US" altLang="ja-JP" b="1" dirty="0">
                <a:solidFill>
                  <a:srgbClr val="FF0000"/>
                </a:solidFill>
                <a:latin typeface="Arial" charset="0"/>
              </a:rPr>
              <a:t>need </a:t>
            </a:r>
            <a:r>
              <a:rPr lang="en-US" altLang="ja-JP" b="1" dirty="0" smtClean="0">
                <a:solidFill>
                  <a:srgbClr val="FF0000"/>
                </a:solidFill>
                <a:latin typeface="Arial" charset="0"/>
              </a:rPr>
              <a:t>functionality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However, implementing in network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can</a:t>
            </a:r>
            <a:r>
              <a:rPr lang="en-US" dirty="0">
                <a:latin typeface="Arial" charset="0"/>
              </a:rPr>
              <a:t> enhance performance in some cases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E.g., very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lossy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link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Three interpretations of the end-to-end principle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Use </a:t>
            </a:r>
            <a:r>
              <a:rPr lang="en-US" b="1" i="1" dirty="0" smtClean="0">
                <a:latin typeface="Arial" charset="0"/>
                <a:ea typeface="Arial" charset="0"/>
                <a:cs typeface="Arial" charset="0"/>
              </a:rPr>
              <a:t>multicast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as a test case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257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1F57A5E-6C3C-9946-BA5D-A821219E6FD7}" type="slidenum">
              <a:rPr lang="en-US" sz="1400" b="0">
                <a:latin typeface="Times New Roman" charset="0"/>
              </a:rPr>
              <a:pPr eaLnBrk="1" hangingPunct="1"/>
              <a:t>46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85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816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“Only-if-Sufficient” Interpretation</a:t>
            </a:r>
            <a:endParaRPr lang="en-US" dirty="0">
              <a:latin typeface="Helvetica" charset="0"/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Don’</a:t>
            </a:r>
            <a:r>
              <a:rPr lang="en-US" altLang="ja-JP" dirty="0" smtClean="0">
                <a:latin typeface="Arial" charset="0"/>
              </a:rPr>
              <a:t>t </a:t>
            </a:r>
            <a:r>
              <a:rPr lang="en-US" altLang="ja-JP" dirty="0">
                <a:latin typeface="Arial" charset="0"/>
              </a:rPr>
              <a:t>implement a function at the lower levels of the system unless it can be completely implemented at this </a:t>
            </a:r>
            <a:r>
              <a:rPr lang="en-US" altLang="ja-JP" dirty="0" smtClean="0">
                <a:latin typeface="Arial" charset="0"/>
              </a:rPr>
              <a:t>level</a:t>
            </a:r>
          </a:p>
          <a:p>
            <a:pPr lvl="1"/>
            <a:r>
              <a:rPr lang="en-US" altLang="ja-JP" i="1" dirty="0" smtClean="0">
                <a:solidFill>
                  <a:srgbClr val="FF0000"/>
                </a:solidFill>
                <a:latin typeface="Arial" charset="0"/>
              </a:rPr>
              <a:t>This argues that multicast can be built in network</a:t>
            </a:r>
            <a:endParaRPr lang="en-US" altLang="ja-JP" i="1" dirty="0">
              <a:solidFill>
                <a:srgbClr val="FF0000"/>
              </a:solidFill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i="1" dirty="0">
                <a:latin typeface="Arial" charset="0"/>
              </a:rPr>
              <a:t>Unless you can relieve the burden from hosts, </a:t>
            </a:r>
            <a:r>
              <a:rPr lang="en-US" i="1" dirty="0" smtClean="0">
                <a:latin typeface="Arial" charset="0"/>
              </a:rPr>
              <a:t>don’</a:t>
            </a:r>
            <a:r>
              <a:rPr lang="en-US" altLang="ja-JP" i="1" dirty="0" smtClean="0">
                <a:latin typeface="Arial" charset="0"/>
              </a:rPr>
              <a:t>t </a:t>
            </a:r>
            <a:r>
              <a:rPr lang="en-US" altLang="ja-JP" i="1" dirty="0">
                <a:latin typeface="Arial" charset="0"/>
              </a:rPr>
              <a:t>bother</a:t>
            </a:r>
            <a:endParaRPr lang="en-US" i="1" dirty="0">
              <a:latin typeface="Arial" charset="0"/>
            </a:endParaRPr>
          </a:p>
        </p:txBody>
      </p:sp>
      <p:sp>
        <p:nvSpPr>
          <p:cNvPr id="1546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48AD962-C9C6-DE4D-91C4-4F8DFB14D3A9}" type="slidenum">
              <a:rPr lang="en-US" sz="1400" b="0">
                <a:latin typeface="Times New Roman" charset="0"/>
              </a:rPr>
              <a:pPr eaLnBrk="1" hangingPunct="1"/>
              <a:t>47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74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“Only-if</a:t>
            </a:r>
            <a:r>
              <a:rPr lang="en-US" dirty="0" smtClean="0">
                <a:latin typeface="Helvetica" charset="0"/>
              </a:rPr>
              <a:t>-Necessary” </a:t>
            </a:r>
            <a:r>
              <a:rPr lang="en-US" dirty="0">
                <a:latin typeface="Helvetica" charset="0"/>
              </a:rPr>
              <a:t>Interpretation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4835525"/>
          </a:xfrm>
        </p:spPr>
        <p:txBody>
          <a:bodyPr/>
          <a:lstStyle/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Don’</a:t>
            </a:r>
            <a:r>
              <a:rPr lang="en-US" altLang="ja-JP" dirty="0" smtClean="0">
                <a:latin typeface="Arial" charset="0"/>
              </a:rPr>
              <a:t>t </a:t>
            </a:r>
            <a:r>
              <a:rPr lang="en-US" altLang="ja-JP" dirty="0">
                <a:latin typeface="Arial" charset="0"/>
              </a:rPr>
              <a:t>implement </a:t>
            </a:r>
            <a:r>
              <a:rPr lang="en-US" altLang="ja-JP" i="1" dirty="0">
                <a:latin typeface="Arial" charset="0"/>
              </a:rPr>
              <a:t>anything</a:t>
            </a:r>
            <a:r>
              <a:rPr lang="en-US" altLang="ja-JP" dirty="0">
                <a:latin typeface="Arial" charset="0"/>
              </a:rPr>
              <a:t> in the network that can be implemented correctly by the hosts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This argues that multicast should not be built in network</a:t>
            </a:r>
            <a:endParaRPr lang="en-US" i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Make network layer absolutely minimal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This E2E interpretation trumps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performance issues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Increases flexibility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since lower layers stay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simple</a:t>
            </a:r>
          </a:p>
        </p:txBody>
      </p:sp>
      <p:sp>
        <p:nvSpPr>
          <p:cNvPr id="1566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4FBD5FF-141E-DD45-8297-1660347096F7}" type="slidenum">
              <a:rPr lang="en-US" sz="1400" b="0">
                <a:latin typeface="Times New Roman" charset="0"/>
              </a:rPr>
              <a:pPr eaLnBrk="1" hangingPunct="1"/>
              <a:t>48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10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“Only-if-Useful” Interpretation</a:t>
            </a:r>
            <a:endParaRPr lang="en-US" dirty="0">
              <a:latin typeface="Helvetica" charset="0"/>
            </a:endParaRP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If </a:t>
            </a:r>
            <a:r>
              <a:rPr lang="en-US" dirty="0">
                <a:latin typeface="Arial" charset="0"/>
              </a:rPr>
              <a:t>hosts can implement functionality correctly, implement it in a lower layer </a:t>
            </a:r>
            <a:r>
              <a:rPr lang="en-US" dirty="0">
                <a:solidFill>
                  <a:schemeClr val="accent1"/>
                </a:solidFill>
                <a:latin typeface="Arial" charset="0"/>
              </a:rPr>
              <a:t>only</a:t>
            </a:r>
            <a:r>
              <a:rPr lang="en-US" dirty="0">
                <a:latin typeface="Arial" charset="0"/>
              </a:rPr>
              <a:t> as a performance </a:t>
            </a:r>
            <a:r>
              <a:rPr lang="en-US" dirty="0" smtClean="0">
                <a:latin typeface="Arial" charset="0"/>
              </a:rPr>
              <a:t>enhancement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But do so only if it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does not impose burden</a:t>
            </a:r>
            <a:r>
              <a:rPr lang="en-US" dirty="0">
                <a:latin typeface="Arial" charset="0"/>
              </a:rPr>
              <a:t> on applications that do not require that </a:t>
            </a:r>
            <a:r>
              <a:rPr lang="en-US" dirty="0" smtClean="0">
                <a:latin typeface="Arial" charset="0"/>
              </a:rPr>
              <a:t>functionality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This argues for multicast</a:t>
            </a:r>
            <a:r>
              <a:rPr lang="is-IS" dirty="0">
                <a:latin typeface="Arial" charset="0"/>
              </a:rPr>
              <a:t> </a:t>
            </a:r>
            <a:r>
              <a:rPr lang="is-IS" dirty="0" smtClean="0">
                <a:latin typeface="Arial" charset="0"/>
              </a:rPr>
              <a:t>in network...</a:t>
            </a:r>
            <a:endParaRPr lang="en-US" dirty="0">
              <a:latin typeface="Arial" charset="0"/>
            </a:endParaRPr>
          </a:p>
        </p:txBody>
      </p:sp>
      <p:sp>
        <p:nvSpPr>
          <p:cNvPr id="15872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C63283D-1756-3149-BA59-38C88528444A}" type="slidenum">
              <a:rPr lang="en-US" sz="1400" b="0">
                <a:latin typeface="Times New Roman" charset="0"/>
              </a:rPr>
              <a:pPr eaLnBrk="1" hangingPunct="1"/>
              <a:t>49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8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deep technical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Invention of the Internet not due to cleverness…</a:t>
            </a:r>
          </a:p>
          <a:p>
            <a:endParaRPr lang="en-US" dirty="0"/>
          </a:p>
          <a:p>
            <a:r>
              <a:rPr lang="en-US" dirty="0" smtClean="0"/>
              <a:t>…but to </a:t>
            </a:r>
            <a:r>
              <a:rPr lang="en-US" b="1" dirty="0" smtClean="0"/>
              <a:t>wisdom</a:t>
            </a:r>
          </a:p>
          <a:p>
            <a:endParaRPr lang="en-US" b="1" dirty="0"/>
          </a:p>
          <a:p>
            <a:r>
              <a:rPr lang="en-US" dirty="0" smtClean="0"/>
              <a:t>The inventors asked the right questions…</a:t>
            </a:r>
          </a:p>
          <a:p>
            <a:pPr lvl="1"/>
            <a:r>
              <a:rPr lang="en-US" dirty="0" smtClean="0"/>
              <a:t>…and were willing to “think differently” to answer them</a:t>
            </a:r>
          </a:p>
          <a:p>
            <a:pPr lvl="1"/>
            <a:endParaRPr lang="en-US" dirty="0"/>
          </a:p>
          <a:p>
            <a:r>
              <a:rPr lang="en-US" dirty="0" smtClean="0"/>
              <a:t>But there were no technology breakthroughs…</a:t>
            </a:r>
          </a:p>
          <a:p>
            <a:pPr lvl="1"/>
            <a:r>
              <a:rPr lang="en-US" dirty="0" smtClean="0"/>
              <a:t>…or brilliant algorithms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98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Where</a:t>
            </a:r>
            <a:r>
              <a:rPr lang="en-US" dirty="0" smtClean="0"/>
              <a:t> to implement functionality is complicated</a:t>
            </a:r>
          </a:p>
          <a:p>
            <a:pPr lvl="1"/>
            <a:r>
              <a:rPr lang="en-US" dirty="0" smtClean="0"/>
              <a:t>No right or wrong answer</a:t>
            </a:r>
          </a:p>
          <a:p>
            <a:pPr lvl="1"/>
            <a:endParaRPr lang="en-US" dirty="0"/>
          </a:p>
          <a:p>
            <a:r>
              <a:rPr lang="en-US" dirty="0" smtClean="0"/>
              <a:t>But everyone agrees that reliability does not belong </a:t>
            </a:r>
            <a:r>
              <a:rPr lang="en-US" dirty="0" smtClean="0"/>
              <a:t>in </a:t>
            </a:r>
            <a:r>
              <a:rPr lang="en-US" dirty="0" smtClean="0"/>
              <a:t>the network!</a:t>
            </a:r>
          </a:p>
          <a:p>
            <a:endParaRPr lang="en-US" dirty="0"/>
          </a:p>
          <a:p>
            <a:r>
              <a:rPr lang="en-US" dirty="0" smtClean="0"/>
              <a:t>Multicast is a good test case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902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72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E2E Principle Ignore?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r>
              <a:rPr lang="en-US" dirty="0" smtClean="0"/>
              <a:t>There are other stakeholders besides users</a:t>
            </a:r>
          </a:p>
          <a:p>
            <a:pPr lvl="1"/>
            <a:r>
              <a:rPr lang="en-US" dirty="0" smtClean="0"/>
              <a:t>ISPs care about the operation/security of their network</a:t>
            </a:r>
          </a:p>
          <a:p>
            <a:pPr lvl="1"/>
            <a:endParaRPr lang="en-US" dirty="0"/>
          </a:p>
          <a:p>
            <a:r>
              <a:rPr lang="en-US" dirty="0" smtClean="0"/>
              <a:t>Some functions more easily done in the network.</a:t>
            </a:r>
          </a:p>
          <a:p>
            <a:pPr lvl="1"/>
            <a:r>
              <a:rPr lang="en-US" dirty="0" smtClean="0"/>
              <a:t>Think of firewalls</a:t>
            </a:r>
            <a:r>
              <a:rPr lang="en-US" dirty="0" smtClean="0"/>
              <a:t>…..</a:t>
            </a:r>
          </a:p>
          <a:p>
            <a:pPr lvl="1"/>
            <a:r>
              <a:rPr lang="en-US" b="1" i="1" dirty="0" smtClean="0"/>
              <a:t>Easier because this is what the ISPs control!</a:t>
            </a:r>
            <a:endParaRPr lang="en-US" b="1" i="1" dirty="0" smtClean="0"/>
          </a:p>
          <a:p>
            <a:pPr lvl="1"/>
            <a:endParaRPr lang="en-US" dirty="0"/>
          </a:p>
          <a:p>
            <a:r>
              <a:rPr lang="en-US" dirty="0" smtClean="0"/>
              <a:t>Thus, we need “</a:t>
            </a:r>
            <a:r>
              <a:rPr lang="en-US" dirty="0" err="1" smtClean="0"/>
              <a:t>middlebox</a:t>
            </a:r>
            <a:r>
              <a:rPr lang="en-US" dirty="0" smtClean="0"/>
              <a:t>” functionality</a:t>
            </a:r>
          </a:p>
          <a:p>
            <a:pPr lvl="1"/>
            <a:r>
              <a:rPr lang="en-US" dirty="0" smtClean="0"/>
              <a:t>Will cover later in course…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9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Internet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break system into </a:t>
            </a:r>
            <a:r>
              <a:rPr lang="en-US" dirty="0" smtClean="0"/>
              <a:t>modules?</a:t>
            </a:r>
          </a:p>
          <a:p>
            <a:pPr lvl="1"/>
            <a:r>
              <a:rPr lang="en-US" dirty="0" smtClean="0"/>
              <a:t>Layering</a:t>
            </a:r>
          </a:p>
          <a:p>
            <a:pPr lvl="1"/>
            <a:endParaRPr lang="en-US" dirty="0"/>
          </a:p>
          <a:p>
            <a:r>
              <a:rPr lang="en-US" dirty="0" smtClean="0"/>
              <a:t>Where are modules implemented?</a:t>
            </a:r>
          </a:p>
          <a:p>
            <a:pPr lvl="1"/>
            <a:r>
              <a:rPr lang="en-US" dirty="0" smtClean="0"/>
              <a:t>End-to-End Principle</a:t>
            </a:r>
          </a:p>
          <a:p>
            <a:pPr lvl="1"/>
            <a:endParaRPr lang="en-US" dirty="0"/>
          </a:p>
          <a:p>
            <a:r>
              <a:rPr lang="en-US" b="1" dirty="0" smtClean="0"/>
              <a:t>Where is state stored?</a:t>
            </a:r>
          </a:p>
          <a:p>
            <a:pPr lvl="1"/>
            <a:r>
              <a:rPr lang="en-US" b="1" dirty="0" smtClean="0"/>
              <a:t>Fate-Sharing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4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Fate-Sharing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4835525"/>
          </a:xfrm>
        </p:spPr>
        <p:txBody>
          <a:bodyPr/>
          <a:lstStyle/>
          <a:p>
            <a:r>
              <a:rPr lang="en-US" dirty="0" smtClean="0"/>
              <a:t>Note that E2E principles relied on “fate-sharing”</a:t>
            </a:r>
          </a:p>
          <a:p>
            <a:pPr lvl="1"/>
            <a:r>
              <a:rPr lang="en-US" dirty="0" smtClean="0"/>
              <a:t>Invariants break only when endpoints themselves break</a:t>
            </a:r>
          </a:p>
          <a:p>
            <a:pPr lvl="1"/>
            <a:r>
              <a:rPr lang="en-US" dirty="0" smtClean="0"/>
              <a:t>Minimize dependence on other network elements</a:t>
            </a:r>
          </a:p>
          <a:p>
            <a:pPr lvl="1"/>
            <a:endParaRPr lang="en-US" dirty="0"/>
          </a:p>
          <a:p>
            <a:r>
              <a:rPr lang="en-US" dirty="0" smtClean="0"/>
              <a:t>This should dictate placement of storage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0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General Principle: </a:t>
            </a:r>
            <a:r>
              <a:rPr lang="en-US" i="1" dirty="0" smtClean="0">
                <a:latin typeface="Helvetica" charset="0"/>
              </a:rPr>
              <a:t>Fate</a:t>
            </a:r>
            <a:r>
              <a:rPr lang="en-US" i="1" dirty="0">
                <a:latin typeface="Helvetica" charset="0"/>
              </a:rPr>
              <a:t>-Sharing</a:t>
            </a:r>
            <a:endParaRPr lang="en-US" dirty="0">
              <a:latin typeface="Helvetica" charset="0"/>
            </a:endParaRP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W</a:t>
            </a:r>
            <a:r>
              <a:rPr lang="en-US" dirty="0" smtClean="0">
                <a:latin typeface="Arial" charset="0"/>
              </a:rPr>
              <a:t>hen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storing state in a distributed system,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co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-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locate it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with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entities </a:t>
            </a:r>
            <a:r>
              <a:rPr lang="en-US" dirty="0">
                <a:latin typeface="Arial" charset="0"/>
              </a:rPr>
              <a:t>that </a:t>
            </a:r>
            <a:r>
              <a:rPr lang="en-US" dirty="0" smtClean="0">
                <a:latin typeface="Arial" charset="0"/>
              </a:rPr>
              <a:t>rely </a:t>
            </a:r>
            <a:r>
              <a:rPr lang="en-US" dirty="0">
                <a:latin typeface="Arial" charset="0"/>
              </a:rPr>
              <a:t>on </a:t>
            </a:r>
            <a:r>
              <a:rPr lang="en-US" dirty="0" smtClean="0">
                <a:latin typeface="Arial" charset="0"/>
              </a:rPr>
              <a:t>that state</a:t>
            </a:r>
          </a:p>
          <a:p>
            <a:pPr lvl="7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Only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way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failure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can cause loss of the critical state is if the entity that cares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about it also fails ...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… in which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case it </a:t>
            </a:r>
            <a:r>
              <a:rPr lang="en-US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doesn</a:t>
            </a:r>
            <a:r>
              <a:rPr lang="ja-JP" alt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 </a:t>
            </a:r>
            <a:r>
              <a:rPr lang="en-US" altLang="ja-JP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matter</a:t>
            </a:r>
          </a:p>
          <a:p>
            <a:pPr lvl="7"/>
            <a:endParaRPr lang="en-US" altLang="ja-JP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Often argues for keeping </a:t>
            </a:r>
            <a:r>
              <a:rPr lang="en-US" i="1" dirty="0">
                <a:latin typeface="Arial" charset="0"/>
              </a:rPr>
              <a:t>network state</a:t>
            </a:r>
            <a:r>
              <a:rPr lang="en-US" dirty="0">
                <a:latin typeface="Arial" charset="0"/>
              </a:rPr>
              <a:t> at end hosts rather than inside routers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E.g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., packet-switching rather than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circuit-switching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07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3E22B24-A498-DB45-8F5F-CD2B2C19B2C7}" type="slidenum">
              <a:rPr lang="en-US" sz="1400" b="0">
                <a:latin typeface="Times New Roman" charset="0"/>
              </a:rPr>
              <a:pPr eaLnBrk="1" hangingPunct="1"/>
              <a:t>55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24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296400" cy="868362"/>
          </a:xfrm>
        </p:spPr>
        <p:txBody>
          <a:bodyPr/>
          <a:lstStyle/>
          <a:p>
            <a:r>
              <a:rPr lang="en-US" dirty="0" smtClean="0"/>
              <a:t>A Cynical View of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A distributed system is one in which the failure of a computer you didn't even know existed can render your own computer unusable</a:t>
            </a:r>
            <a:r>
              <a:rPr lang="en-US" dirty="0" smtClean="0"/>
              <a:t>”</a:t>
            </a:r>
            <a:endParaRPr lang="en-US" b="1" dirty="0"/>
          </a:p>
          <a:p>
            <a:pPr marL="339725" lvl="1" indent="0">
              <a:buNone/>
            </a:pPr>
            <a:r>
              <a:rPr lang="en-US" b="1" dirty="0" smtClean="0"/>
              <a:t>					---Leslie </a:t>
            </a:r>
            <a:r>
              <a:rPr lang="en-US" b="1" dirty="0" err="1" smtClean="0"/>
              <a:t>Lamport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419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+mn-lt"/>
              </a:rPr>
              <a:t>Fate Sharing tries to prevent this!</a:t>
            </a:r>
            <a:endParaRPr lang="en-US" sz="36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49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Decisions and Their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break system into </a:t>
            </a:r>
            <a:r>
              <a:rPr lang="en-US" dirty="0" smtClean="0"/>
              <a:t>modules</a:t>
            </a:r>
          </a:p>
          <a:p>
            <a:pPr lvl="1"/>
            <a:r>
              <a:rPr lang="en-US" b="1" dirty="0" smtClean="0"/>
              <a:t>Dictated by Layering</a:t>
            </a:r>
          </a:p>
          <a:p>
            <a:pPr lvl="1"/>
            <a:endParaRPr lang="en-US" b="1" dirty="0"/>
          </a:p>
          <a:p>
            <a:r>
              <a:rPr lang="en-US" dirty="0"/>
              <a:t>Where modules are </a:t>
            </a:r>
            <a:r>
              <a:rPr lang="en-US" dirty="0" smtClean="0"/>
              <a:t>implemented</a:t>
            </a:r>
          </a:p>
          <a:p>
            <a:pPr lvl="1"/>
            <a:r>
              <a:rPr lang="en-US" b="1" dirty="0" smtClean="0"/>
              <a:t>Dictated by End-to-End Principle</a:t>
            </a:r>
          </a:p>
          <a:p>
            <a:pPr lvl="1"/>
            <a:endParaRPr lang="en-US" b="1" dirty="0"/>
          </a:p>
          <a:p>
            <a:r>
              <a:rPr lang="en-US" dirty="0" smtClean="0"/>
              <a:t>Where </a:t>
            </a:r>
            <a:r>
              <a:rPr lang="en-US" dirty="0"/>
              <a:t>state is </a:t>
            </a:r>
            <a:r>
              <a:rPr lang="en-US" dirty="0" smtClean="0"/>
              <a:t>stored</a:t>
            </a:r>
          </a:p>
          <a:p>
            <a:pPr lvl="1"/>
            <a:r>
              <a:rPr lang="en-US" b="1" dirty="0" smtClean="0"/>
              <a:t>Dictated by Fate-Sharing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7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If the Internet is the answer, what were the questions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82788-C7CE-9044-87D5-275ACBF26035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3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</a:t>
            </a:r>
            <a:r>
              <a:rPr lang="en-US" dirty="0" smtClean="0"/>
              <a:t>Prehistory (late 50’s)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r>
              <a:rPr lang="en-US" dirty="0" smtClean="0"/>
              <a:t>Telephone network is largest </a:t>
            </a:r>
            <a:r>
              <a:rPr lang="en-US" dirty="0" err="1" smtClean="0"/>
              <a:t>comm’n</a:t>
            </a:r>
            <a:r>
              <a:rPr lang="en-US" dirty="0" smtClean="0"/>
              <a:t> system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ses circuit switching</a:t>
            </a:r>
          </a:p>
          <a:p>
            <a:pPr lvl="8"/>
            <a:endParaRPr lang="en-US" dirty="0"/>
          </a:p>
          <a:p>
            <a:r>
              <a:rPr lang="en-US" dirty="0" smtClean="0"/>
              <a:t>Need to build networks for other tasks</a:t>
            </a:r>
          </a:p>
          <a:p>
            <a:pPr lvl="1"/>
            <a:r>
              <a:rPr lang="en-US" dirty="0" smtClean="0"/>
              <a:t>Defense</a:t>
            </a:r>
          </a:p>
          <a:p>
            <a:pPr lvl="1"/>
            <a:r>
              <a:rPr lang="en-US" dirty="0" smtClean="0"/>
              <a:t>Computers</a:t>
            </a:r>
          </a:p>
          <a:p>
            <a:pPr lvl="1"/>
            <a:r>
              <a:rPr lang="en-US" dirty="0" smtClean="0"/>
              <a:t>…</a:t>
            </a:r>
          </a:p>
          <a:p>
            <a:pPr lvl="8"/>
            <a:endParaRPr lang="en-US" dirty="0"/>
          </a:p>
          <a:p>
            <a:r>
              <a:rPr lang="en-US" dirty="0" smtClean="0"/>
              <a:t>But people knew that circuit switching was:</a:t>
            </a:r>
          </a:p>
          <a:p>
            <a:pPr lvl="1"/>
            <a:r>
              <a:rPr lang="en-US" dirty="0" smtClean="0"/>
              <a:t>Inefficient (for </a:t>
            </a:r>
            <a:r>
              <a:rPr lang="en-US" dirty="0" err="1" smtClean="0"/>
              <a:t>bursty</a:t>
            </a:r>
            <a:r>
              <a:rPr lang="en-US" dirty="0" smtClean="0"/>
              <a:t> loads)</a:t>
            </a:r>
          </a:p>
          <a:p>
            <a:pPr lvl="1"/>
            <a:r>
              <a:rPr lang="en-US" dirty="0" smtClean="0"/>
              <a:t>Not resilient</a:t>
            </a:r>
          </a:p>
          <a:p>
            <a:pPr lvl="2"/>
            <a:r>
              <a:rPr lang="en-US" dirty="0" smtClean="0"/>
              <a:t>Which is why AT&amp;T worked so hard to make components reliable</a:t>
            </a:r>
          </a:p>
        </p:txBody>
      </p:sp>
    </p:spTree>
    <p:extLst>
      <p:ext uri="{BB962C8B-B14F-4D97-AF65-F5344CB8AC3E}">
        <p14:creationId xmlns:p14="http://schemas.microsoft.com/office/powerpoint/2010/main" val="119041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Modularity</a:t>
            </a:r>
            <a:endParaRPr lang="en-US" dirty="0">
              <a:latin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3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crucial questions arose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Paul </a:t>
            </a:r>
            <a:r>
              <a:rPr lang="en-US" dirty="0" err="1"/>
              <a:t>Baran</a:t>
            </a:r>
            <a:r>
              <a:rPr lang="en-US" dirty="0"/>
              <a:t> </a:t>
            </a:r>
            <a:r>
              <a:rPr lang="en-US" dirty="0" smtClean="0"/>
              <a:t>(RAND) asked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b="1" i="1" dirty="0" smtClean="0">
                <a:solidFill>
                  <a:srgbClr val="FF3300"/>
                </a:solidFill>
              </a:rPr>
              <a:t>“How </a:t>
            </a:r>
            <a:r>
              <a:rPr lang="en-US" b="1" i="1" dirty="0">
                <a:solidFill>
                  <a:srgbClr val="FF3300"/>
                </a:solidFill>
              </a:rPr>
              <a:t>can we design a more resilient network</a:t>
            </a:r>
            <a:r>
              <a:rPr lang="en-US" b="1" i="1" dirty="0" smtClean="0">
                <a:solidFill>
                  <a:srgbClr val="FF3300"/>
                </a:solidFill>
              </a:rPr>
              <a:t>?”</a:t>
            </a:r>
          </a:p>
          <a:p>
            <a:pPr lvl="1"/>
            <a:r>
              <a:rPr lang="en-US" dirty="0" smtClean="0"/>
              <a:t>And invented the notion of packet switching</a:t>
            </a:r>
          </a:p>
          <a:p>
            <a:pPr lvl="1"/>
            <a:endParaRPr lang="en-US" dirty="0"/>
          </a:p>
          <a:p>
            <a:r>
              <a:rPr lang="en-US" dirty="0"/>
              <a:t>Len </a:t>
            </a:r>
            <a:r>
              <a:rPr lang="en-US" dirty="0" err="1"/>
              <a:t>Kleinrock</a:t>
            </a:r>
            <a:r>
              <a:rPr lang="en-US" dirty="0"/>
              <a:t> </a:t>
            </a:r>
            <a:r>
              <a:rPr lang="en-US" dirty="0" smtClean="0"/>
              <a:t>(UCLA) asked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b="1" i="1" dirty="0" smtClean="0">
                <a:solidFill>
                  <a:srgbClr val="FF3300"/>
                </a:solidFill>
              </a:rPr>
              <a:t>“How </a:t>
            </a:r>
            <a:r>
              <a:rPr lang="en-US" b="1" i="1" dirty="0">
                <a:solidFill>
                  <a:srgbClr val="FF3300"/>
                </a:solidFill>
              </a:rPr>
              <a:t>can we design a more efficient </a:t>
            </a:r>
            <a:r>
              <a:rPr lang="en-US" b="1" i="1" dirty="0" smtClean="0">
                <a:solidFill>
                  <a:srgbClr val="FF3300"/>
                </a:solidFill>
              </a:rPr>
              <a:t>network?”</a:t>
            </a:r>
          </a:p>
          <a:p>
            <a:pPr lvl="1"/>
            <a:r>
              <a:rPr lang="en-US" dirty="0" smtClean="0"/>
              <a:t>And invented the notion of packet switching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few years later Bob Kahn (DARPA) asked:</a:t>
            </a:r>
          </a:p>
          <a:p>
            <a:pPr lvl="1"/>
            <a:r>
              <a:rPr lang="en-US" b="1" i="1" dirty="0" smtClean="0">
                <a:solidFill>
                  <a:srgbClr val="FF3300"/>
                </a:solidFill>
              </a:rPr>
              <a:t>“How can we connect these networks together?”</a:t>
            </a:r>
          </a:p>
          <a:p>
            <a:pPr lvl="1"/>
            <a:r>
              <a:rPr lang="en-US" dirty="0" smtClean="0"/>
              <a:t>And invented the notion of the Internet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07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1961	</a:t>
            </a:r>
            <a:r>
              <a:rPr lang="en-US" dirty="0" err="1" smtClean="0"/>
              <a:t>Baran</a:t>
            </a:r>
            <a:r>
              <a:rPr lang="en-US" dirty="0" smtClean="0"/>
              <a:t>, </a:t>
            </a:r>
            <a:r>
              <a:rPr lang="en-US" dirty="0" err="1" smtClean="0"/>
              <a:t>Kleinrock</a:t>
            </a:r>
            <a:r>
              <a:rPr lang="en-US" dirty="0" smtClean="0"/>
              <a:t> advocate </a:t>
            </a:r>
            <a:r>
              <a:rPr lang="en-US" dirty="0"/>
              <a:t>packet </a:t>
            </a:r>
            <a:r>
              <a:rPr lang="en-US" dirty="0" smtClean="0"/>
              <a:t>switching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1962</a:t>
            </a:r>
            <a:r>
              <a:rPr lang="en-US" dirty="0"/>
              <a:t>	</a:t>
            </a:r>
            <a:r>
              <a:rPr lang="en-US" dirty="0" err="1"/>
              <a:t>Licklider’s</a:t>
            </a:r>
            <a:r>
              <a:rPr lang="en-US" dirty="0"/>
              <a:t> vision of Galactic Network</a:t>
            </a:r>
          </a:p>
          <a:p>
            <a:pPr marL="0" indent="0">
              <a:buNone/>
            </a:pPr>
            <a:r>
              <a:rPr lang="en-US" dirty="0"/>
              <a:t>1965	Roberts connects two computers </a:t>
            </a:r>
            <a:r>
              <a:rPr lang="en-US" dirty="0" smtClean="0"/>
              <a:t>via phone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1967 Roberts </a:t>
            </a:r>
            <a:r>
              <a:rPr lang="en-US" dirty="0"/>
              <a:t>publishes vision of ARPANET</a:t>
            </a:r>
          </a:p>
          <a:p>
            <a:pPr marL="0" indent="0">
              <a:buNone/>
            </a:pPr>
            <a:r>
              <a:rPr lang="en-US" dirty="0" smtClean="0"/>
              <a:t>1969 BBN </a:t>
            </a:r>
            <a:r>
              <a:rPr lang="en-US" dirty="0"/>
              <a:t>installs first IMP at </a:t>
            </a:r>
            <a:r>
              <a:rPr lang="en-US" dirty="0" smtClean="0"/>
              <a:t>UCLA</a:t>
            </a:r>
          </a:p>
          <a:p>
            <a:pPr marL="339725" lvl="1" indent="0">
              <a:buNone/>
            </a:pPr>
            <a:r>
              <a:rPr lang="en-US" dirty="0" smtClean="0"/>
              <a:t>IMP: Interface Message Processor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1971 Network </a:t>
            </a:r>
            <a:r>
              <a:rPr lang="en-US" dirty="0"/>
              <a:t>Control </a:t>
            </a:r>
            <a:r>
              <a:rPr lang="en-US" dirty="0" smtClean="0"/>
              <a:t>Program (protocol)</a:t>
            </a:r>
          </a:p>
          <a:p>
            <a:pPr marL="0" indent="0">
              <a:buNone/>
            </a:pPr>
            <a:r>
              <a:rPr lang="en-US" dirty="0" smtClean="0"/>
              <a:t>1972</a:t>
            </a: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demonstration of </a:t>
            </a:r>
            <a:r>
              <a:rPr lang="en-US" dirty="0" smtClean="0"/>
              <a:t>ARPANET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7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The opening of the Internet revolution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Kleinrock’s</a:t>
            </a:r>
            <a:r>
              <a:rPr lang="en-US" dirty="0" smtClean="0"/>
              <a:t> group at UCLA tried to log on to Stanford computer: His recollection of the event…</a:t>
            </a:r>
          </a:p>
          <a:p>
            <a:r>
              <a:rPr lang="en-US" dirty="0" smtClean="0">
                <a:solidFill>
                  <a:srgbClr val="FF3300"/>
                </a:solidFill>
              </a:rPr>
              <a:t>We </a:t>
            </a:r>
            <a:r>
              <a:rPr lang="en-US" dirty="0">
                <a:solidFill>
                  <a:srgbClr val="FF3300"/>
                </a:solidFill>
              </a:rPr>
              <a:t>typed the </a:t>
            </a:r>
            <a:r>
              <a:rPr lang="en-US" dirty="0" smtClean="0">
                <a:solidFill>
                  <a:srgbClr val="FF3300"/>
                </a:solidFill>
              </a:rPr>
              <a:t>L…</a:t>
            </a:r>
          </a:p>
          <a:p>
            <a:pPr lvl="1"/>
            <a:r>
              <a:rPr lang="en-US" dirty="0" smtClean="0"/>
              <a:t>“Do </a:t>
            </a:r>
            <a:r>
              <a:rPr lang="en-US" dirty="0"/>
              <a:t>you see the L</a:t>
            </a:r>
            <a:r>
              <a:rPr lang="en-US" dirty="0" smtClean="0"/>
              <a:t>?”</a:t>
            </a:r>
          </a:p>
          <a:p>
            <a:pPr lvl="1"/>
            <a:r>
              <a:rPr lang="en-US" dirty="0" smtClean="0"/>
              <a:t>“Yes</a:t>
            </a:r>
            <a:r>
              <a:rPr lang="en-US" dirty="0"/>
              <a:t>, we see the </a:t>
            </a:r>
            <a:r>
              <a:rPr lang="en-US" dirty="0" smtClean="0"/>
              <a:t>L.”</a:t>
            </a:r>
          </a:p>
          <a:p>
            <a:r>
              <a:rPr lang="en-US" dirty="0" smtClean="0">
                <a:solidFill>
                  <a:srgbClr val="FF3300"/>
                </a:solidFill>
              </a:rPr>
              <a:t>We </a:t>
            </a:r>
            <a:r>
              <a:rPr lang="en-US" dirty="0">
                <a:solidFill>
                  <a:srgbClr val="FF3300"/>
                </a:solidFill>
              </a:rPr>
              <a:t>typed the </a:t>
            </a:r>
            <a:r>
              <a:rPr lang="en-US" dirty="0" smtClean="0">
                <a:solidFill>
                  <a:srgbClr val="FF3300"/>
                </a:solidFill>
              </a:rPr>
              <a:t>O…</a:t>
            </a:r>
          </a:p>
          <a:p>
            <a:pPr lvl="1"/>
            <a:r>
              <a:rPr lang="en-US" dirty="0" smtClean="0"/>
              <a:t>“Do </a:t>
            </a:r>
            <a:r>
              <a:rPr lang="en-US" dirty="0"/>
              <a:t>you see the </a:t>
            </a:r>
            <a:r>
              <a:rPr lang="en-US" dirty="0" smtClean="0"/>
              <a:t>O?”</a:t>
            </a:r>
          </a:p>
          <a:p>
            <a:pPr lvl="1"/>
            <a:r>
              <a:rPr lang="en-US" dirty="0" smtClean="0"/>
              <a:t>“Yes</a:t>
            </a:r>
            <a:r>
              <a:rPr lang="en-US" dirty="0"/>
              <a:t>, we see the </a:t>
            </a:r>
            <a:r>
              <a:rPr lang="en-US" dirty="0" smtClean="0"/>
              <a:t>O.”</a:t>
            </a:r>
          </a:p>
          <a:p>
            <a:r>
              <a:rPr lang="en-US" dirty="0" smtClean="0">
                <a:solidFill>
                  <a:srgbClr val="FF3300"/>
                </a:solidFill>
              </a:rPr>
              <a:t>Then </a:t>
            </a:r>
            <a:r>
              <a:rPr lang="en-US" dirty="0">
                <a:solidFill>
                  <a:srgbClr val="FF3300"/>
                </a:solidFill>
              </a:rPr>
              <a:t>we typed the </a:t>
            </a:r>
            <a:r>
              <a:rPr lang="en-US" dirty="0" smtClean="0">
                <a:solidFill>
                  <a:srgbClr val="FF3300"/>
                </a:solidFill>
              </a:rPr>
              <a:t>G…</a:t>
            </a:r>
          </a:p>
          <a:p>
            <a:pPr lvl="1"/>
            <a:r>
              <a:rPr lang="en-US" sz="3600" b="1" dirty="0" smtClean="0"/>
              <a:t>…and </a:t>
            </a:r>
            <a:r>
              <a:rPr lang="en-US" sz="3600" b="1" dirty="0"/>
              <a:t>the system </a:t>
            </a:r>
            <a:r>
              <a:rPr lang="en-US" sz="3600" b="1" dirty="0" smtClean="0"/>
              <a:t>crashed!</a:t>
            </a:r>
            <a:endParaRPr lang="en-US" sz="36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0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1972	Email invented</a:t>
            </a:r>
          </a:p>
          <a:p>
            <a:pPr marL="0" indent="0">
              <a:buNone/>
            </a:pPr>
            <a:r>
              <a:rPr lang="en-US" dirty="0" smtClean="0"/>
              <a:t>1972 Telnet introduced </a:t>
            </a:r>
          </a:p>
          <a:p>
            <a:pPr marL="0" indent="0">
              <a:buNone/>
            </a:pPr>
            <a:r>
              <a:rPr lang="en-US" dirty="0" smtClean="0"/>
              <a:t>1972</a:t>
            </a:r>
            <a:r>
              <a:rPr lang="en-US" dirty="0"/>
              <a:t>	Kahn advocates Open Architecture networking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1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idx="1"/>
          </p:nvPr>
        </p:nvSpPr>
        <p:spPr>
          <a:xfrm>
            <a:off x="257175" y="1229907"/>
            <a:ext cx="8991600" cy="48355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Many different packet-switching networks </a:t>
            </a:r>
          </a:p>
          <a:p>
            <a:pPr>
              <a:lnSpc>
                <a:spcPct val="80000"/>
              </a:lnSpc>
            </a:pPr>
            <a:r>
              <a:rPr lang="en-US" dirty="0"/>
              <a:t>Only nodes on the same network could communicate</a:t>
            </a:r>
          </a:p>
        </p:txBody>
      </p:sp>
      <p:sp>
        <p:nvSpPr>
          <p:cNvPr id="157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20818D8-47F0-2F43-AEE6-5C2BFBF2E532}" type="slidenum">
              <a:rPr lang="en-US"/>
              <a:pPr/>
              <a:t>64</a:t>
            </a:fld>
            <a:endParaRPr lang="en-US"/>
          </a:p>
        </p:txBody>
      </p:sp>
      <p:grpSp>
        <p:nvGrpSpPr>
          <p:cNvPr id="404484" name="Group 4"/>
          <p:cNvGrpSpPr>
            <a:grpSpLocks/>
          </p:cNvGrpSpPr>
          <p:nvPr/>
        </p:nvGrpSpPr>
        <p:grpSpPr bwMode="auto">
          <a:xfrm>
            <a:off x="1392238" y="2482850"/>
            <a:ext cx="2179637" cy="1828800"/>
            <a:chOff x="832" y="1344"/>
            <a:chExt cx="1136" cy="1024"/>
          </a:xfrm>
        </p:grpSpPr>
        <p:sp>
          <p:nvSpPr>
            <p:cNvPr id="404485" name="Oval 5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86" name="Oval 6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87" name="Oval 7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88" name="Oval 8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89" name="Oval 9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90" name="Oval 10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91" name="Oval 11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92" name="Oval 12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93" name="Oval 13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4494" name="Rectangle 14"/>
          <p:cNvSpPr>
            <a:spLocks noChangeArrowheads="1"/>
          </p:cNvSpPr>
          <p:nvPr/>
        </p:nvSpPr>
        <p:spPr bwMode="auto">
          <a:xfrm>
            <a:off x="2047875" y="29400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495" name="Rectangle 15"/>
          <p:cNvSpPr>
            <a:spLocks noChangeArrowheads="1"/>
          </p:cNvSpPr>
          <p:nvPr/>
        </p:nvSpPr>
        <p:spPr bwMode="auto">
          <a:xfrm>
            <a:off x="1362075" y="34163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496" name="Rectangle 16"/>
          <p:cNvSpPr>
            <a:spLocks noChangeArrowheads="1"/>
          </p:cNvSpPr>
          <p:nvPr/>
        </p:nvSpPr>
        <p:spPr bwMode="auto">
          <a:xfrm>
            <a:off x="2006600" y="41021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497" name="Rectangle 17"/>
          <p:cNvSpPr>
            <a:spLocks noChangeArrowheads="1"/>
          </p:cNvSpPr>
          <p:nvPr/>
        </p:nvSpPr>
        <p:spPr bwMode="auto">
          <a:xfrm>
            <a:off x="2927350" y="41021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498" name="Rectangle 18"/>
          <p:cNvSpPr>
            <a:spLocks noChangeArrowheads="1"/>
          </p:cNvSpPr>
          <p:nvPr/>
        </p:nvSpPr>
        <p:spPr bwMode="auto">
          <a:xfrm>
            <a:off x="3295650" y="3159125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499" name="Rectangle 19"/>
          <p:cNvSpPr>
            <a:spLocks noChangeArrowheads="1"/>
          </p:cNvSpPr>
          <p:nvPr/>
        </p:nvSpPr>
        <p:spPr bwMode="auto">
          <a:xfrm>
            <a:off x="2743200" y="30734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404500" name="AutoShape 20"/>
          <p:cNvCxnSpPr>
            <a:cxnSpLocks noChangeShapeType="1"/>
            <a:stCxn id="404495" idx="3"/>
            <a:endCxn id="404494" idx="1"/>
          </p:cNvCxnSpPr>
          <p:nvPr/>
        </p:nvCxnSpPr>
        <p:spPr bwMode="auto">
          <a:xfrm flipV="1">
            <a:off x="1546225" y="3025775"/>
            <a:ext cx="501650" cy="47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01" name="AutoShape 21"/>
          <p:cNvCxnSpPr>
            <a:cxnSpLocks noChangeShapeType="1"/>
            <a:stCxn id="404494" idx="3"/>
            <a:endCxn id="404499" idx="1"/>
          </p:cNvCxnSpPr>
          <p:nvPr/>
        </p:nvCxnSpPr>
        <p:spPr bwMode="auto">
          <a:xfrm>
            <a:off x="2232025" y="3025775"/>
            <a:ext cx="511175" cy="133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02" name="AutoShape 22"/>
          <p:cNvCxnSpPr>
            <a:cxnSpLocks noChangeShapeType="1"/>
            <a:stCxn id="404499" idx="3"/>
            <a:endCxn id="404498" idx="1"/>
          </p:cNvCxnSpPr>
          <p:nvPr/>
        </p:nvCxnSpPr>
        <p:spPr bwMode="auto">
          <a:xfrm>
            <a:off x="2927350" y="3159125"/>
            <a:ext cx="368300" cy="85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03" name="AutoShape 23"/>
          <p:cNvCxnSpPr>
            <a:cxnSpLocks noChangeShapeType="1"/>
            <a:stCxn id="404496" idx="0"/>
            <a:endCxn id="404499" idx="2"/>
          </p:cNvCxnSpPr>
          <p:nvPr/>
        </p:nvCxnSpPr>
        <p:spPr bwMode="auto">
          <a:xfrm flipV="1">
            <a:off x="2098675" y="3244850"/>
            <a:ext cx="736600" cy="857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04" name="AutoShape 24"/>
          <p:cNvCxnSpPr>
            <a:cxnSpLocks noChangeShapeType="1"/>
            <a:stCxn id="404497" idx="0"/>
            <a:endCxn id="404498" idx="2"/>
          </p:cNvCxnSpPr>
          <p:nvPr/>
        </p:nvCxnSpPr>
        <p:spPr bwMode="auto">
          <a:xfrm flipV="1">
            <a:off x="3019425" y="333057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05" name="AutoShape 25"/>
          <p:cNvCxnSpPr>
            <a:cxnSpLocks noChangeShapeType="1"/>
            <a:stCxn id="404496" idx="3"/>
            <a:endCxn id="404497" idx="1"/>
          </p:cNvCxnSpPr>
          <p:nvPr/>
        </p:nvCxnSpPr>
        <p:spPr bwMode="auto">
          <a:xfrm>
            <a:off x="2190750" y="4187825"/>
            <a:ext cx="736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06" name="AutoShape 26"/>
          <p:cNvCxnSpPr>
            <a:cxnSpLocks noChangeShapeType="1"/>
          </p:cNvCxnSpPr>
          <p:nvPr/>
        </p:nvCxnSpPr>
        <p:spPr bwMode="auto">
          <a:xfrm>
            <a:off x="1514475" y="3473450"/>
            <a:ext cx="460375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4507" name="Group 27"/>
          <p:cNvGrpSpPr>
            <a:grpSpLocks/>
          </p:cNvGrpSpPr>
          <p:nvPr/>
        </p:nvGrpSpPr>
        <p:grpSpPr bwMode="auto">
          <a:xfrm>
            <a:off x="533400" y="3168650"/>
            <a:ext cx="523875" cy="488950"/>
            <a:chOff x="1014" y="912"/>
            <a:chExt cx="574" cy="596"/>
          </a:xfrm>
        </p:grpSpPr>
        <p:sp>
          <p:nvSpPr>
            <p:cNvPr id="404508" name="Freeform 2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09" name="Line 2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0" name="Line 3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1" name="Freeform 3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12" name="Line 3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3" name="Line 3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4" name="Line 3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5" name="Rectangle 3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6" name="Freeform 3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17" name="Line 3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8" name="Line 3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9" name="Line 3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4520" name="Group 40"/>
          <p:cNvGrpSpPr>
            <a:grpSpLocks/>
          </p:cNvGrpSpPr>
          <p:nvPr/>
        </p:nvGrpSpPr>
        <p:grpSpPr bwMode="auto">
          <a:xfrm>
            <a:off x="3657600" y="2863850"/>
            <a:ext cx="523875" cy="488950"/>
            <a:chOff x="1014" y="912"/>
            <a:chExt cx="574" cy="596"/>
          </a:xfrm>
        </p:grpSpPr>
        <p:sp>
          <p:nvSpPr>
            <p:cNvPr id="404521" name="Freeform 41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22" name="Line 42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23" name="Line 43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24" name="Freeform 44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25" name="Line 45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26" name="Line 46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27" name="Line 47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28" name="Rectangle 48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29" name="Freeform 49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30" name="Line 50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31" name="Line 51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32" name="Line 52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4533" name="AutoShape 53"/>
          <p:cNvCxnSpPr>
            <a:cxnSpLocks noChangeShapeType="1"/>
            <a:stCxn id="404508" idx="4"/>
            <a:endCxn id="404495" idx="1"/>
          </p:cNvCxnSpPr>
          <p:nvPr/>
        </p:nvCxnSpPr>
        <p:spPr bwMode="auto">
          <a:xfrm>
            <a:off x="1065213" y="3489325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34" name="AutoShape 54"/>
          <p:cNvCxnSpPr>
            <a:cxnSpLocks noChangeShapeType="1"/>
            <a:stCxn id="404498" idx="3"/>
            <a:endCxn id="404529" idx="22"/>
          </p:cNvCxnSpPr>
          <p:nvPr/>
        </p:nvCxnSpPr>
        <p:spPr bwMode="auto">
          <a:xfrm flipV="1">
            <a:off x="3479800" y="3200400"/>
            <a:ext cx="192088" cy="44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4535" name="Group 55"/>
          <p:cNvGrpSpPr>
            <a:grpSpLocks/>
          </p:cNvGrpSpPr>
          <p:nvPr/>
        </p:nvGrpSpPr>
        <p:grpSpPr bwMode="auto">
          <a:xfrm>
            <a:off x="5287963" y="3244850"/>
            <a:ext cx="2179637" cy="1828800"/>
            <a:chOff x="832" y="1344"/>
            <a:chExt cx="1136" cy="1024"/>
          </a:xfrm>
        </p:grpSpPr>
        <p:sp>
          <p:nvSpPr>
            <p:cNvPr id="404536" name="Oval 56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37" name="Oval 57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38" name="Oval 58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39" name="Oval 59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40" name="Oval 60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41" name="Oval 61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42" name="Oval 62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43" name="Oval 63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44" name="Oval 64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DDDDDD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4545" name="Rectangle 65"/>
          <p:cNvSpPr>
            <a:spLocks noChangeArrowheads="1"/>
          </p:cNvSpPr>
          <p:nvPr/>
        </p:nvSpPr>
        <p:spPr bwMode="auto">
          <a:xfrm>
            <a:off x="5867400" y="35814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46" name="Rectangle 66"/>
          <p:cNvSpPr>
            <a:spLocks noChangeArrowheads="1"/>
          </p:cNvSpPr>
          <p:nvPr/>
        </p:nvSpPr>
        <p:spPr bwMode="auto">
          <a:xfrm>
            <a:off x="5257800" y="41021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47" name="Rectangle 67"/>
          <p:cNvSpPr>
            <a:spLocks noChangeArrowheads="1"/>
          </p:cNvSpPr>
          <p:nvPr/>
        </p:nvSpPr>
        <p:spPr bwMode="auto">
          <a:xfrm>
            <a:off x="6292850" y="47879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48" name="Rectangle 68"/>
          <p:cNvSpPr>
            <a:spLocks noChangeArrowheads="1"/>
          </p:cNvSpPr>
          <p:nvPr/>
        </p:nvSpPr>
        <p:spPr bwMode="auto">
          <a:xfrm>
            <a:off x="6823075" y="47879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49" name="Rectangle 69"/>
          <p:cNvSpPr>
            <a:spLocks noChangeArrowheads="1"/>
          </p:cNvSpPr>
          <p:nvPr/>
        </p:nvSpPr>
        <p:spPr bwMode="auto">
          <a:xfrm>
            <a:off x="7191375" y="3844925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50" name="Rectangle 70"/>
          <p:cNvSpPr>
            <a:spLocks noChangeArrowheads="1"/>
          </p:cNvSpPr>
          <p:nvPr/>
        </p:nvSpPr>
        <p:spPr bwMode="auto">
          <a:xfrm>
            <a:off x="6521450" y="35052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404551" name="AutoShape 71"/>
          <p:cNvCxnSpPr>
            <a:cxnSpLocks noChangeShapeType="1"/>
            <a:stCxn id="404546" idx="3"/>
            <a:endCxn id="404545" idx="1"/>
          </p:cNvCxnSpPr>
          <p:nvPr/>
        </p:nvCxnSpPr>
        <p:spPr bwMode="auto">
          <a:xfrm flipV="1">
            <a:off x="5441950" y="3667125"/>
            <a:ext cx="425450" cy="52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52" name="AutoShape 72"/>
          <p:cNvCxnSpPr>
            <a:cxnSpLocks noChangeShapeType="1"/>
            <a:stCxn id="404545" idx="3"/>
            <a:endCxn id="404550" idx="1"/>
          </p:cNvCxnSpPr>
          <p:nvPr/>
        </p:nvCxnSpPr>
        <p:spPr bwMode="auto">
          <a:xfrm flipV="1">
            <a:off x="6051550" y="3590925"/>
            <a:ext cx="469900" cy="76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53" name="AutoShape 73"/>
          <p:cNvCxnSpPr>
            <a:cxnSpLocks noChangeShapeType="1"/>
            <a:stCxn id="404550" idx="3"/>
            <a:endCxn id="404549" idx="1"/>
          </p:cNvCxnSpPr>
          <p:nvPr/>
        </p:nvCxnSpPr>
        <p:spPr bwMode="auto">
          <a:xfrm>
            <a:off x="6705600" y="3590925"/>
            <a:ext cx="485775" cy="339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54" name="AutoShape 74"/>
          <p:cNvCxnSpPr>
            <a:cxnSpLocks noChangeShapeType="1"/>
            <a:stCxn id="404547" idx="0"/>
            <a:endCxn id="404550" idx="2"/>
          </p:cNvCxnSpPr>
          <p:nvPr/>
        </p:nvCxnSpPr>
        <p:spPr bwMode="auto">
          <a:xfrm flipV="1">
            <a:off x="6384925" y="3676650"/>
            <a:ext cx="228600" cy="1111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55" name="AutoShape 75"/>
          <p:cNvCxnSpPr>
            <a:cxnSpLocks noChangeShapeType="1"/>
            <a:stCxn id="404548" idx="0"/>
            <a:endCxn id="404549" idx="2"/>
          </p:cNvCxnSpPr>
          <p:nvPr/>
        </p:nvCxnSpPr>
        <p:spPr bwMode="auto">
          <a:xfrm flipV="1">
            <a:off x="6915150" y="401637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56" name="AutoShape 76"/>
          <p:cNvCxnSpPr>
            <a:cxnSpLocks noChangeShapeType="1"/>
            <a:stCxn id="404547" idx="3"/>
            <a:endCxn id="404548" idx="1"/>
          </p:cNvCxnSpPr>
          <p:nvPr/>
        </p:nvCxnSpPr>
        <p:spPr bwMode="auto">
          <a:xfrm>
            <a:off x="6477000" y="4873625"/>
            <a:ext cx="3460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4557" name="Group 77"/>
          <p:cNvGrpSpPr>
            <a:grpSpLocks/>
          </p:cNvGrpSpPr>
          <p:nvPr/>
        </p:nvGrpSpPr>
        <p:grpSpPr bwMode="auto">
          <a:xfrm>
            <a:off x="5791200" y="5073650"/>
            <a:ext cx="523875" cy="488950"/>
            <a:chOff x="1014" y="912"/>
            <a:chExt cx="574" cy="596"/>
          </a:xfrm>
        </p:grpSpPr>
        <p:sp>
          <p:nvSpPr>
            <p:cNvPr id="404558" name="Freeform 7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59" name="Line 7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0" name="Line 8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1" name="Freeform 8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62" name="Line 8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3" name="Line 8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4" name="Line 8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5" name="Rectangle 8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6" name="Freeform 8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67" name="Line 8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8" name="Line 8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9" name="Line 8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4570" name="Group 90"/>
          <p:cNvGrpSpPr>
            <a:grpSpLocks/>
          </p:cNvGrpSpPr>
          <p:nvPr/>
        </p:nvGrpSpPr>
        <p:grpSpPr bwMode="auto">
          <a:xfrm>
            <a:off x="7553325" y="3549650"/>
            <a:ext cx="523875" cy="488950"/>
            <a:chOff x="1014" y="912"/>
            <a:chExt cx="574" cy="596"/>
          </a:xfrm>
        </p:grpSpPr>
        <p:sp>
          <p:nvSpPr>
            <p:cNvPr id="404571" name="Freeform 91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72" name="Line 92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73" name="Line 93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74" name="Freeform 94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75" name="Line 95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76" name="Line 96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77" name="Line 97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78" name="Rectangle 98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79" name="Freeform 99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80" name="Line 100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81" name="Line 101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82" name="Line 102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4583" name="AutoShape 103"/>
          <p:cNvCxnSpPr>
            <a:cxnSpLocks noChangeShapeType="1"/>
            <a:stCxn id="404566" idx="14"/>
            <a:endCxn id="404547" idx="2"/>
          </p:cNvCxnSpPr>
          <p:nvPr/>
        </p:nvCxnSpPr>
        <p:spPr bwMode="auto">
          <a:xfrm flipV="1">
            <a:off x="6213475" y="4959350"/>
            <a:ext cx="171450" cy="149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84" name="AutoShape 104"/>
          <p:cNvCxnSpPr>
            <a:cxnSpLocks noChangeShapeType="1"/>
            <a:stCxn id="404549" idx="3"/>
            <a:endCxn id="404579" idx="22"/>
          </p:cNvCxnSpPr>
          <p:nvPr/>
        </p:nvCxnSpPr>
        <p:spPr bwMode="auto">
          <a:xfrm flipV="1">
            <a:off x="7375525" y="3886200"/>
            <a:ext cx="192088" cy="44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85" name="AutoShape 105"/>
          <p:cNvCxnSpPr>
            <a:cxnSpLocks noChangeShapeType="1"/>
            <a:stCxn id="404546" idx="3"/>
            <a:endCxn id="404547" idx="1"/>
          </p:cNvCxnSpPr>
          <p:nvPr/>
        </p:nvCxnSpPr>
        <p:spPr bwMode="auto">
          <a:xfrm>
            <a:off x="5441950" y="4187825"/>
            <a:ext cx="850900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4586" name="Group 106"/>
          <p:cNvGrpSpPr>
            <a:grpSpLocks/>
          </p:cNvGrpSpPr>
          <p:nvPr/>
        </p:nvGrpSpPr>
        <p:grpSpPr bwMode="auto">
          <a:xfrm>
            <a:off x="2849563" y="4387850"/>
            <a:ext cx="2179637" cy="1828800"/>
            <a:chOff x="832" y="1344"/>
            <a:chExt cx="1136" cy="1024"/>
          </a:xfrm>
        </p:grpSpPr>
        <p:sp>
          <p:nvSpPr>
            <p:cNvPr id="404587" name="Oval 10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88" name="Oval 10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89" name="Oval 10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90" name="Oval 11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91" name="Oval 11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92" name="Oval 11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93" name="Oval 11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94" name="Oval 11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95" name="Oval 11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4596" name="Rectangle 116"/>
          <p:cNvSpPr>
            <a:spLocks noChangeArrowheads="1"/>
          </p:cNvSpPr>
          <p:nvPr/>
        </p:nvSpPr>
        <p:spPr bwMode="auto">
          <a:xfrm>
            <a:off x="3505200" y="47688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97" name="Rectangle 117"/>
          <p:cNvSpPr>
            <a:spLocks noChangeArrowheads="1"/>
          </p:cNvSpPr>
          <p:nvPr/>
        </p:nvSpPr>
        <p:spPr bwMode="auto">
          <a:xfrm>
            <a:off x="2819400" y="52451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98" name="Rectangle 118"/>
          <p:cNvSpPr>
            <a:spLocks noChangeArrowheads="1"/>
          </p:cNvSpPr>
          <p:nvPr/>
        </p:nvSpPr>
        <p:spPr bwMode="auto">
          <a:xfrm>
            <a:off x="3463925" y="59309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99" name="Rectangle 119"/>
          <p:cNvSpPr>
            <a:spLocks noChangeArrowheads="1"/>
          </p:cNvSpPr>
          <p:nvPr/>
        </p:nvSpPr>
        <p:spPr bwMode="auto">
          <a:xfrm>
            <a:off x="4384675" y="59309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600" name="Rectangle 120"/>
          <p:cNvSpPr>
            <a:spLocks noChangeArrowheads="1"/>
          </p:cNvSpPr>
          <p:nvPr/>
        </p:nvSpPr>
        <p:spPr bwMode="auto">
          <a:xfrm>
            <a:off x="4752975" y="4987925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601" name="Rectangle 121"/>
          <p:cNvSpPr>
            <a:spLocks noChangeArrowheads="1"/>
          </p:cNvSpPr>
          <p:nvPr/>
        </p:nvSpPr>
        <p:spPr bwMode="auto">
          <a:xfrm>
            <a:off x="4235450" y="46736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404602" name="AutoShape 122"/>
          <p:cNvCxnSpPr>
            <a:cxnSpLocks noChangeShapeType="1"/>
            <a:stCxn id="404597" idx="3"/>
            <a:endCxn id="404596" idx="1"/>
          </p:cNvCxnSpPr>
          <p:nvPr/>
        </p:nvCxnSpPr>
        <p:spPr bwMode="auto">
          <a:xfrm flipV="1">
            <a:off x="3003550" y="4854575"/>
            <a:ext cx="501650" cy="47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03" name="AutoShape 123"/>
          <p:cNvCxnSpPr>
            <a:cxnSpLocks noChangeShapeType="1"/>
            <a:stCxn id="404596" idx="3"/>
            <a:endCxn id="404601" idx="1"/>
          </p:cNvCxnSpPr>
          <p:nvPr/>
        </p:nvCxnSpPr>
        <p:spPr bwMode="auto">
          <a:xfrm flipV="1">
            <a:off x="3689350" y="4759325"/>
            <a:ext cx="546100" cy="95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04" name="AutoShape 124"/>
          <p:cNvCxnSpPr>
            <a:cxnSpLocks noChangeShapeType="1"/>
            <a:stCxn id="404601" idx="3"/>
            <a:endCxn id="404600" idx="1"/>
          </p:cNvCxnSpPr>
          <p:nvPr/>
        </p:nvCxnSpPr>
        <p:spPr bwMode="auto">
          <a:xfrm>
            <a:off x="4419600" y="4759325"/>
            <a:ext cx="333375" cy="314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05" name="AutoShape 125"/>
          <p:cNvCxnSpPr>
            <a:cxnSpLocks noChangeShapeType="1"/>
            <a:stCxn id="404598" idx="0"/>
            <a:endCxn id="404601" idx="2"/>
          </p:cNvCxnSpPr>
          <p:nvPr/>
        </p:nvCxnSpPr>
        <p:spPr bwMode="auto">
          <a:xfrm flipV="1">
            <a:off x="3556000" y="4845050"/>
            <a:ext cx="771525" cy="1085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06" name="AutoShape 126"/>
          <p:cNvCxnSpPr>
            <a:cxnSpLocks noChangeShapeType="1"/>
            <a:stCxn id="404599" idx="0"/>
            <a:endCxn id="404600" idx="2"/>
          </p:cNvCxnSpPr>
          <p:nvPr/>
        </p:nvCxnSpPr>
        <p:spPr bwMode="auto">
          <a:xfrm flipV="1">
            <a:off x="4476750" y="515937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07" name="AutoShape 127"/>
          <p:cNvCxnSpPr>
            <a:cxnSpLocks noChangeShapeType="1"/>
            <a:stCxn id="404598" idx="3"/>
            <a:endCxn id="404599" idx="1"/>
          </p:cNvCxnSpPr>
          <p:nvPr/>
        </p:nvCxnSpPr>
        <p:spPr bwMode="auto">
          <a:xfrm>
            <a:off x="3648075" y="6016625"/>
            <a:ext cx="736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08" name="AutoShape 128"/>
          <p:cNvCxnSpPr>
            <a:cxnSpLocks noChangeShapeType="1"/>
          </p:cNvCxnSpPr>
          <p:nvPr/>
        </p:nvCxnSpPr>
        <p:spPr bwMode="auto">
          <a:xfrm>
            <a:off x="2971800" y="5302250"/>
            <a:ext cx="460375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4609" name="Group 129"/>
          <p:cNvGrpSpPr>
            <a:grpSpLocks/>
          </p:cNvGrpSpPr>
          <p:nvPr/>
        </p:nvGrpSpPr>
        <p:grpSpPr bwMode="auto">
          <a:xfrm>
            <a:off x="1990725" y="4997450"/>
            <a:ext cx="523875" cy="488950"/>
            <a:chOff x="1014" y="912"/>
            <a:chExt cx="574" cy="596"/>
          </a:xfrm>
        </p:grpSpPr>
        <p:sp>
          <p:nvSpPr>
            <p:cNvPr id="404610" name="Freeform 130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611" name="Line 131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12" name="Line 132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13" name="Freeform 133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614" name="Line 134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15" name="Line 135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16" name="Line 136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17" name="Rectangle 137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18" name="Freeform 138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619" name="Line 139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20" name="Line 140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21" name="Line 141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4622" name="Group 142"/>
          <p:cNvGrpSpPr>
            <a:grpSpLocks/>
          </p:cNvGrpSpPr>
          <p:nvPr/>
        </p:nvGrpSpPr>
        <p:grpSpPr bwMode="auto">
          <a:xfrm>
            <a:off x="2981325" y="6216650"/>
            <a:ext cx="523875" cy="488950"/>
            <a:chOff x="1014" y="912"/>
            <a:chExt cx="574" cy="596"/>
          </a:xfrm>
        </p:grpSpPr>
        <p:sp>
          <p:nvSpPr>
            <p:cNvPr id="404623" name="Freeform 143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624" name="Line 144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25" name="Line 145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26" name="Freeform 146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627" name="Line 147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28" name="Line 148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29" name="Line 149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30" name="Rectangle 150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31" name="Freeform 151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632" name="Line 152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33" name="Line 153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34" name="Line 154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4635" name="AutoShape 155"/>
          <p:cNvCxnSpPr>
            <a:cxnSpLocks noChangeShapeType="1"/>
            <a:stCxn id="404631" idx="14"/>
            <a:endCxn id="404598" idx="2"/>
          </p:cNvCxnSpPr>
          <p:nvPr/>
        </p:nvCxnSpPr>
        <p:spPr bwMode="auto">
          <a:xfrm flipV="1">
            <a:off x="3403600" y="6102350"/>
            <a:ext cx="152400" cy="149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36" name="AutoShape 156"/>
          <p:cNvCxnSpPr>
            <a:cxnSpLocks noChangeShapeType="1"/>
            <a:stCxn id="404610" idx="4"/>
            <a:endCxn id="404597" idx="1"/>
          </p:cNvCxnSpPr>
          <p:nvPr/>
        </p:nvCxnSpPr>
        <p:spPr bwMode="auto">
          <a:xfrm>
            <a:off x="2522538" y="5318125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5757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Kahn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Rules for Interconnection</a:t>
            </a:r>
            <a:endParaRPr lang="en-US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network is independent and must not be required to </a:t>
            </a:r>
            <a:r>
              <a:rPr lang="en-US" dirty="0" smtClean="0"/>
              <a:t>change (why?)</a:t>
            </a:r>
          </a:p>
          <a:p>
            <a:pPr lvl="1"/>
            <a:endParaRPr lang="en-US" dirty="0"/>
          </a:p>
          <a:p>
            <a:r>
              <a:rPr lang="en-US" dirty="0"/>
              <a:t>Best-effort </a:t>
            </a:r>
            <a:r>
              <a:rPr lang="en-US" dirty="0" smtClean="0"/>
              <a:t>communication (why?)</a:t>
            </a:r>
          </a:p>
          <a:p>
            <a:pPr lvl="1"/>
            <a:endParaRPr lang="en-US" dirty="0"/>
          </a:p>
          <a:p>
            <a:r>
              <a:rPr lang="en-US" dirty="0" smtClean="0"/>
              <a:t>Gateways (routers</a:t>
            </a:r>
            <a:r>
              <a:rPr lang="en-US" dirty="0"/>
              <a:t>) connect </a:t>
            </a:r>
            <a:r>
              <a:rPr lang="en-US" dirty="0" smtClean="0"/>
              <a:t>networks</a:t>
            </a:r>
          </a:p>
          <a:p>
            <a:pPr lvl="1"/>
            <a:endParaRPr lang="en-US" dirty="0"/>
          </a:p>
          <a:p>
            <a:r>
              <a:rPr lang="en-US" dirty="0"/>
              <a:t>No global control at operations </a:t>
            </a:r>
            <a:r>
              <a:rPr lang="en-US" dirty="0" smtClean="0"/>
              <a:t>level (why?)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CC0C137-82A1-8B49-8EAC-F6BE43B1ED5B}" type="slidenum">
              <a:rPr lang="en-US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2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7B348285-E869-CB40-B36B-A5151E39C32F}" type="slidenum">
              <a:rPr lang="en-US"/>
              <a:pPr/>
              <a:t>66</a:t>
            </a:fld>
            <a:endParaRPr lang="en-US"/>
          </a:p>
        </p:txBody>
      </p:sp>
      <p:grpSp>
        <p:nvGrpSpPr>
          <p:cNvPr id="409603" name="Group 3"/>
          <p:cNvGrpSpPr>
            <a:grpSpLocks/>
          </p:cNvGrpSpPr>
          <p:nvPr/>
        </p:nvGrpSpPr>
        <p:grpSpPr bwMode="auto">
          <a:xfrm>
            <a:off x="1392238" y="1752600"/>
            <a:ext cx="2179637" cy="1828800"/>
            <a:chOff x="832" y="1344"/>
            <a:chExt cx="1136" cy="1024"/>
          </a:xfrm>
        </p:grpSpPr>
        <p:sp>
          <p:nvSpPr>
            <p:cNvPr id="409604" name="Oval 4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05" name="Oval 5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06" name="Oval 6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07" name="Oval 7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08" name="Oval 8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09" name="Oval 9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10" name="Oval 10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11" name="Oval 11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12" name="Oval 12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13" name="Rectangle 13"/>
          <p:cNvSpPr>
            <a:spLocks noChangeArrowheads="1"/>
          </p:cNvSpPr>
          <p:nvPr/>
        </p:nvSpPr>
        <p:spPr bwMode="auto">
          <a:xfrm>
            <a:off x="2047875" y="22098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14" name="Rectangle 14"/>
          <p:cNvSpPr>
            <a:spLocks noChangeArrowheads="1"/>
          </p:cNvSpPr>
          <p:nvPr/>
        </p:nvSpPr>
        <p:spPr bwMode="auto">
          <a:xfrm>
            <a:off x="1362075" y="26860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15" name="Rectangle 15"/>
          <p:cNvSpPr>
            <a:spLocks noChangeArrowheads="1"/>
          </p:cNvSpPr>
          <p:nvPr/>
        </p:nvSpPr>
        <p:spPr bwMode="auto">
          <a:xfrm>
            <a:off x="2006600" y="33718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16" name="Rectangle 16"/>
          <p:cNvSpPr>
            <a:spLocks noChangeArrowheads="1"/>
          </p:cNvSpPr>
          <p:nvPr/>
        </p:nvSpPr>
        <p:spPr bwMode="auto">
          <a:xfrm>
            <a:off x="2927350" y="33718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17" name="Rectangle 17"/>
          <p:cNvSpPr>
            <a:spLocks noChangeArrowheads="1"/>
          </p:cNvSpPr>
          <p:nvPr/>
        </p:nvSpPr>
        <p:spPr bwMode="auto">
          <a:xfrm>
            <a:off x="3295650" y="2428875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18" name="Rectangle 18"/>
          <p:cNvSpPr>
            <a:spLocks noChangeArrowheads="1"/>
          </p:cNvSpPr>
          <p:nvPr/>
        </p:nvSpPr>
        <p:spPr bwMode="auto">
          <a:xfrm>
            <a:off x="2743200" y="23431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409619" name="AutoShape 19"/>
          <p:cNvCxnSpPr>
            <a:cxnSpLocks noChangeShapeType="1"/>
            <a:stCxn id="409614" idx="3"/>
            <a:endCxn id="409613" idx="1"/>
          </p:cNvCxnSpPr>
          <p:nvPr/>
        </p:nvCxnSpPr>
        <p:spPr bwMode="auto">
          <a:xfrm flipV="1">
            <a:off x="1546225" y="2295525"/>
            <a:ext cx="501650" cy="47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20" name="AutoShape 20"/>
          <p:cNvCxnSpPr>
            <a:cxnSpLocks noChangeShapeType="1"/>
            <a:stCxn id="409613" idx="3"/>
            <a:endCxn id="409618" idx="1"/>
          </p:cNvCxnSpPr>
          <p:nvPr/>
        </p:nvCxnSpPr>
        <p:spPr bwMode="auto">
          <a:xfrm>
            <a:off x="2232025" y="2295525"/>
            <a:ext cx="511175" cy="133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21" name="AutoShape 21"/>
          <p:cNvCxnSpPr>
            <a:cxnSpLocks noChangeShapeType="1"/>
            <a:stCxn id="409618" idx="3"/>
            <a:endCxn id="409617" idx="1"/>
          </p:cNvCxnSpPr>
          <p:nvPr/>
        </p:nvCxnSpPr>
        <p:spPr bwMode="auto">
          <a:xfrm>
            <a:off x="2927350" y="2428875"/>
            <a:ext cx="368300" cy="85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22" name="AutoShape 22"/>
          <p:cNvCxnSpPr>
            <a:cxnSpLocks noChangeShapeType="1"/>
            <a:stCxn id="409615" idx="0"/>
            <a:endCxn id="409618" idx="2"/>
          </p:cNvCxnSpPr>
          <p:nvPr/>
        </p:nvCxnSpPr>
        <p:spPr bwMode="auto">
          <a:xfrm flipV="1">
            <a:off x="2098675" y="2514600"/>
            <a:ext cx="736600" cy="857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23" name="AutoShape 23"/>
          <p:cNvCxnSpPr>
            <a:cxnSpLocks noChangeShapeType="1"/>
            <a:stCxn id="409616" idx="0"/>
            <a:endCxn id="409617" idx="2"/>
          </p:cNvCxnSpPr>
          <p:nvPr/>
        </p:nvCxnSpPr>
        <p:spPr bwMode="auto">
          <a:xfrm flipV="1">
            <a:off x="3019425" y="260032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24" name="AutoShape 24"/>
          <p:cNvCxnSpPr>
            <a:cxnSpLocks noChangeShapeType="1"/>
            <a:stCxn id="409615" idx="3"/>
            <a:endCxn id="409616" idx="1"/>
          </p:cNvCxnSpPr>
          <p:nvPr/>
        </p:nvCxnSpPr>
        <p:spPr bwMode="auto">
          <a:xfrm>
            <a:off x="2190750" y="3457575"/>
            <a:ext cx="736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25" name="AutoShape 25"/>
          <p:cNvCxnSpPr>
            <a:cxnSpLocks noChangeShapeType="1"/>
          </p:cNvCxnSpPr>
          <p:nvPr/>
        </p:nvCxnSpPr>
        <p:spPr bwMode="auto">
          <a:xfrm>
            <a:off x="1514475" y="2743200"/>
            <a:ext cx="460375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9626" name="Group 26"/>
          <p:cNvGrpSpPr>
            <a:grpSpLocks/>
          </p:cNvGrpSpPr>
          <p:nvPr/>
        </p:nvGrpSpPr>
        <p:grpSpPr bwMode="auto">
          <a:xfrm>
            <a:off x="533400" y="2438400"/>
            <a:ext cx="523875" cy="488950"/>
            <a:chOff x="1014" y="912"/>
            <a:chExt cx="574" cy="596"/>
          </a:xfrm>
        </p:grpSpPr>
        <p:sp>
          <p:nvSpPr>
            <p:cNvPr id="409627" name="Freeform 27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28" name="Line 28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29" name="Line 29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0" name="Freeform 30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31" name="Line 31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2" name="Line 32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3" name="Line 33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4" name="Rectangle 34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5" name="Freeform 35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36" name="Line 36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7" name="Line 37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8" name="Line 38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639" name="Group 39"/>
          <p:cNvGrpSpPr>
            <a:grpSpLocks/>
          </p:cNvGrpSpPr>
          <p:nvPr/>
        </p:nvGrpSpPr>
        <p:grpSpPr bwMode="auto">
          <a:xfrm>
            <a:off x="3657600" y="2133600"/>
            <a:ext cx="523875" cy="488950"/>
            <a:chOff x="1014" y="912"/>
            <a:chExt cx="574" cy="596"/>
          </a:xfrm>
        </p:grpSpPr>
        <p:sp>
          <p:nvSpPr>
            <p:cNvPr id="409640" name="Freeform 40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41" name="Line 41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42" name="Line 42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43" name="Freeform 43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44" name="Line 44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45" name="Line 45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46" name="Line 46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47" name="Rectangle 47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48" name="Freeform 48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49" name="Line 49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50" name="Line 50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51" name="Line 51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9652" name="AutoShape 52"/>
          <p:cNvCxnSpPr>
            <a:cxnSpLocks noChangeShapeType="1"/>
            <a:stCxn id="409627" idx="4"/>
            <a:endCxn id="409614" idx="1"/>
          </p:cNvCxnSpPr>
          <p:nvPr/>
        </p:nvCxnSpPr>
        <p:spPr bwMode="auto">
          <a:xfrm>
            <a:off x="1065213" y="2759075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53" name="AutoShape 53"/>
          <p:cNvCxnSpPr>
            <a:cxnSpLocks noChangeShapeType="1"/>
            <a:stCxn id="409617" idx="3"/>
            <a:endCxn id="409648" idx="22"/>
          </p:cNvCxnSpPr>
          <p:nvPr/>
        </p:nvCxnSpPr>
        <p:spPr bwMode="auto">
          <a:xfrm flipV="1">
            <a:off x="3479800" y="2470150"/>
            <a:ext cx="192088" cy="44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9654" name="Group 54"/>
          <p:cNvGrpSpPr>
            <a:grpSpLocks/>
          </p:cNvGrpSpPr>
          <p:nvPr/>
        </p:nvGrpSpPr>
        <p:grpSpPr bwMode="auto">
          <a:xfrm>
            <a:off x="5287963" y="2514600"/>
            <a:ext cx="2179637" cy="1828800"/>
            <a:chOff x="832" y="1344"/>
            <a:chExt cx="1136" cy="1024"/>
          </a:xfrm>
        </p:grpSpPr>
        <p:sp>
          <p:nvSpPr>
            <p:cNvPr id="409655" name="Oval 55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56" name="Oval 56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57" name="Oval 57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58" name="Oval 58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59" name="Oval 59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60" name="Oval 60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61" name="Oval 61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62" name="Oval 62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63" name="Oval 63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DDDDDD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64" name="Rectangle 64"/>
          <p:cNvSpPr>
            <a:spLocks noChangeArrowheads="1"/>
          </p:cNvSpPr>
          <p:nvPr/>
        </p:nvSpPr>
        <p:spPr bwMode="auto">
          <a:xfrm>
            <a:off x="5867400" y="28511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65" name="Rectangle 65"/>
          <p:cNvSpPr>
            <a:spLocks noChangeArrowheads="1"/>
          </p:cNvSpPr>
          <p:nvPr/>
        </p:nvSpPr>
        <p:spPr bwMode="auto">
          <a:xfrm>
            <a:off x="5257800" y="33718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66" name="Rectangle 66"/>
          <p:cNvSpPr>
            <a:spLocks noChangeArrowheads="1"/>
          </p:cNvSpPr>
          <p:nvPr/>
        </p:nvSpPr>
        <p:spPr bwMode="auto">
          <a:xfrm>
            <a:off x="6292850" y="40576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67" name="Rectangle 67"/>
          <p:cNvSpPr>
            <a:spLocks noChangeArrowheads="1"/>
          </p:cNvSpPr>
          <p:nvPr/>
        </p:nvSpPr>
        <p:spPr bwMode="auto">
          <a:xfrm>
            <a:off x="6823075" y="40576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68" name="Rectangle 68"/>
          <p:cNvSpPr>
            <a:spLocks noChangeArrowheads="1"/>
          </p:cNvSpPr>
          <p:nvPr/>
        </p:nvSpPr>
        <p:spPr bwMode="auto">
          <a:xfrm>
            <a:off x="7191375" y="3114675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69" name="Rectangle 69"/>
          <p:cNvSpPr>
            <a:spLocks noChangeArrowheads="1"/>
          </p:cNvSpPr>
          <p:nvPr/>
        </p:nvSpPr>
        <p:spPr bwMode="auto">
          <a:xfrm>
            <a:off x="6521450" y="27749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409670" name="AutoShape 70"/>
          <p:cNvCxnSpPr>
            <a:cxnSpLocks noChangeShapeType="1"/>
            <a:stCxn id="409665" idx="3"/>
            <a:endCxn id="409664" idx="1"/>
          </p:cNvCxnSpPr>
          <p:nvPr/>
        </p:nvCxnSpPr>
        <p:spPr bwMode="auto">
          <a:xfrm flipV="1">
            <a:off x="5441950" y="2936875"/>
            <a:ext cx="425450" cy="52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71" name="AutoShape 71"/>
          <p:cNvCxnSpPr>
            <a:cxnSpLocks noChangeShapeType="1"/>
            <a:stCxn id="409664" idx="3"/>
            <a:endCxn id="409669" idx="1"/>
          </p:cNvCxnSpPr>
          <p:nvPr/>
        </p:nvCxnSpPr>
        <p:spPr bwMode="auto">
          <a:xfrm flipV="1">
            <a:off x="6051550" y="2860675"/>
            <a:ext cx="469900" cy="76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72" name="AutoShape 72"/>
          <p:cNvCxnSpPr>
            <a:cxnSpLocks noChangeShapeType="1"/>
            <a:stCxn id="409669" idx="3"/>
            <a:endCxn id="409668" idx="1"/>
          </p:cNvCxnSpPr>
          <p:nvPr/>
        </p:nvCxnSpPr>
        <p:spPr bwMode="auto">
          <a:xfrm>
            <a:off x="6705600" y="2860675"/>
            <a:ext cx="485775" cy="339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73" name="AutoShape 73"/>
          <p:cNvCxnSpPr>
            <a:cxnSpLocks noChangeShapeType="1"/>
            <a:stCxn id="409666" idx="0"/>
            <a:endCxn id="409669" idx="2"/>
          </p:cNvCxnSpPr>
          <p:nvPr/>
        </p:nvCxnSpPr>
        <p:spPr bwMode="auto">
          <a:xfrm flipV="1">
            <a:off x="6384925" y="2946400"/>
            <a:ext cx="228600" cy="1111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74" name="AutoShape 74"/>
          <p:cNvCxnSpPr>
            <a:cxnSpLocks noChangeShapeType="1"/>
            <a:stCxn id="409667" idx="0"/>
            <a:endCxn id="409668" idx="2"/>
          </p:cNvCxnSpPr>
          <p:nvPr/>
        </p:nvCxnSpPr>
        <p:spPr bwMode="auto">
          <a:xfrm flipV="1">
            <a:off x="6915150" y="328612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75" name="AutoShape 75"/>
          <p:cNvCxnSpPr>
            <a:cxnSpLocks noChangeShapeType="1"/>
            <a:stCxn id="409666" idx="3"/>
            <a:endCxn id="409667" idx="1"/>
          </p:cNvCxnSpPr>
          <p:nvPr/>
        </p:nvCxnSpPr>
        <p:spPr bwMode="auto">
          <a:xfrm>
            <a:off x="6477000" y="4143375"/>
            <a:ext cx="3460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9676" name="Group 76"/>
          <p:cNvGrpSpPr>
            <a:grpSpLocks/>
          </p:cNvGrpSpPr>
          <p:nvPr/>
        </p:nvGrpSpPr>
        <p:grpSpPr bwMode="auto">
          <a:xfrm>
            <a:off x="5791200" y="4343400"/>
            <a:ext cx="523875" cy="488950"/>
            <a:chOff x="1014" y="912"/>
            <a:chExt cx="574" cy="596"/>
          </a:xfrm>
        </p:grpSpPr>
        <p:sp>
          <p:nvSpPr>
            <p:cNvPr id="409677" name="Freeform 77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78" name="Line 78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79" name="Line 79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0" name="Freeform 80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81" name="Line 81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2" name="Line 82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3" name="Line 83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4" name="Rectangle 84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5" name="Freeform 85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86" name="Line 86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7" name="Line 87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8" name="Line 88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689" name="Group 89"/>
          <p:cNvGrpSpPr>
            <a:grpSpLocks/>
          </p:cNvGrpSpPr>
          <p:nvPr/>
        </p:nvGrpSpPr>
        <p:grpSpPr bwMode="auto">
          <a:xfrm>
            <a:off x="7553325" y="2819400"/>
            <a:ext cx="523875" cy="488950"/>
            <a:chOff x="1014" y="912"/>
            <a:chExt cx="574" cy="596"/>
          </a:xfrm>
        </p:grpSpPr>
        <p:sp>
          <p:nvSpPr>
            <p:cNvPr id="409690" name="Freeform 90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91" name="Line 91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2" name="Line 92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3" name="Freeform 93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94" name="Line 94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5" name="Line 95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6" name="Line 96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7" name="Rectangle 97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8" name="Freeform 98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99" name="Line 99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00" name="Line 100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01" name="Line 101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9702" name="AutoShape 102"/>
          <p:cNvCxnSpPr>
            <a:cxnSpLocks noChangeShapeType="1"/>
            <a:stCxn id="409685" idx="14"/>
            <a:endCxn id="409666" idx="2"/>
          </p:cNvCxnSpPr>
          <p:nvPr/>
        </p:nvCxnSpPr>
        <p:spPr bwMode="auto">
          <a:xfrm flipV="1">
            <a:off x="6213475" y="4229100"/>
            <a:ext cx="171450" cy="149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03" name="AutoShape 103"/>
          <p:cNvCxnSpPr>
            <a:cxnSpLocks noChangeShapeType="1"/>
            <a:stCxn id="409668" idx="3"/>
            <a:endCxn id="409698" idx="22"/>
          </p:cNvCxnSpPr>
          <p:nvPr/>
        </p:nvCxnSpPr>
        <p:spPr bwMode="auto">
          <a:xfrm flipV="1">
            <a:off x="7375525" y="3155950"/>
            <a:ext cx="192088" cy="44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04" name="AutoShape 104"/>
          <p:cNvCxnSpPr>
            <a:cxnSpLocks noChangeShapeType="1"/>
            <a:stCxn id="409665" idx="3"/>
            <a:endCxn id="409666" idx="1"/>
          </p:cNvCxnSpPr>
          <p:nvPr/>
        </p:nvCxnSpPr>
        <p:spPr bwMode="auto">
          <a:xfrm>
            <a:off x="5441950" y="3457575"/>
            <a:ext cx="850900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9705" name="Group 105"/>
          <p:cNvGrpSpPr>
            <a:grpSpLocks/>
          </p:cNvGrpSpPr>
          <p:nvPr/>
        </p:nvGrpSpPr>
        <p:grpSpPr bwMode="auto">
          <a:xfrm>
            <a:off x="2849563" y="3657600"/>
            <a:ext cx="2179637" cy="1828800"/>
            <a:chOff x="832" y="1344"/>
            <a:chExt cx="1136" cy="1024"/>
          </a:xfrm>
        </p:grpSpPr>
        <p:sp>
          <p:nvSpPr>
            <p:cNvPr id="409706" name="Oval 106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07" name="Oval 107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08" name="Oval 108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09" name="Oval 109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10" name="Oval 110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11" name="Oval 111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12" name="Oval 112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13" name="Oval 113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14" name="Oval 114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715" name="Rectangle 115"/>
          <p:cNvSpPr>
            <a:spLocks noChangeArrowheads="1"/>
          </p:cNvSpPr>
          <p:nvPr/>
        </p:nvSpPr>
        <p:spPr bwMode="auto">
          <a:xfrm>
            <a:off x="3505200" y="40386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716" name="Rectangle 116"/>
          <p:cNvSpPr>
            <a:spLocks noChangeArrowheads="1"/>
          </p:cNvSpPr>
          <p:nvPr/>
        </p:nvSpPr>
        <p:spPr bwMode="auto">
          <a:xfrm>
            <a:off x="2819400" y="45148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717" name="Rectangle 117"/>
          <p:cNvSpPr>
            <a:spLocks noChangeArrowheads="1"/>
          </p:cNvSpPr>
          <p:nvPr/>
        </p:nvSpPr>
        <p:spPr bwMode="auto">
          <a:xfrm>
            <a:off x="3463925" y="52006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718" name="Rectangle 118"/>
          <p:cNvSpPr>
            <a:spLocks noChangeArrowheads="1"/>
          </p:cNvSpPr>
          <p:nvPr/>
        </p:nvSpPr>
        <p:spPr bwMode="auto">
          <a:xfrm>
            <a:off x="4384675" y="52006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719" name="Rectangle 119"/>
          <p:cNvSpPr>
            <a:spLocks noChangeArrowheads="1"/>
          </p:cNvSpPr>
          <p:nvPr/>
        </p:nvSpPr>
        <p:spPr bwMode="auto">
          <a:xfrm>
            <a:off x="4752975" y="4257675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720" name="Rectangle 120"/>
          <p:cNvSpPr>
            <a:spLocks noChangeArrowheads="1"/>
          </p:cNvSpPr>
          <p:nvPr/>
        </p:nvSpPr>
        <p:spPr bwMode="auto">
          <a:xfrm>
            <a:off x="4235450" y="39433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409721" name="AutoShape 121"/>
          <p:cNvCxnSpPr>
            <a:cxnSpLocks noChangeShapeType="1"/>
            <a:stCxn id="409716" idx="3"/>
            <a:endCxn id="409715" idx="1"/>
          </p:cNvCxnSpPr>
          <p:nvPr/>
        </p:nvCxnSpPr>
        <p:spPr bwMode="auto">
          <a:xfrm flipV="1">
            <a:off x="3003550" y="4124325"/>
            <a:ext cx="501650" cy="47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22" name="AutoShape 122"/>
          <p:cNvCxnSpPr>
            <a:cxnSpLocks noChangeShapeType="1"/>
            <a:stCxn id="409715" idx="3"/>
            <a:endCxn id="409720" idx="1"/>
          </p:cNvCxnSpPr>
          <p:nvPr/>
        </p:nvCxnSpPr>
        <p:spPr bwMode="auto">
          <a:xfrm flipV="1">
            <a:off x="3689350" y="4029075"/>
            <a:ext cx="546100" cy="95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23" name="AutoShape 123"/>
          <p:cNvCxnSpPr>
            <a:cxnSpLocks noChangeShapeType="1"/>
            <a:stCxn id="409720" idx="3"/>
            <a:endCxn id="409719" idx="1"/>
          </p:cNvCxnSpPr>
          <p:nvPr/>
        </p:nvCxnSpPr>
        <p:spPr bwMode="auto">
          <a:xfrm>
            <a:off x="4419600" y="4029075"/>
            <a:ext cx="333375" cy="314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24" name="AutoShape 124"/>
          <p:cNvCxnSpPr>
            <a:cxnSpLocks noChangeShapeType="1"/>
            <a:stCxn id="409717" idx="0"/>
            <a:endCxn id="409720" idx="2"/>
          </p:cNvCxnSpPr>
          <p:nvPr/>
        </p:nvCxnSpPr>
        <p:spPr bwMode="auto">
          <a:xfrm flipV="1">
            <a:off x="3556000" y="4114800"/>
            <a:ext cx="771525" cy="1085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25" name="AutoShape 125"/>
          <p:cNvCxnSpPr>
            <a:cxnSpLocks noChangeShapeType="1"/>
            <a:stCxn id="409718" idx="0"/>
            <a:endCxn id="409719" idx="2"/>
          </p:cNvCxnSpPr>
          <p:nvPr/>
        </p:nvCxnSpPr>
        <p:spPr bwMode="auto">
          <a:xfrm flipV="1">
            <a:off x="4476750" y="442912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26" name="AutoShape 126"/>
          <p:cNvCxnSpPr>
            <a:cxnSpLocks noChangeShapeType="1"/>
            <a:stCxn id="409717" idx="3"/>
            <a:endCxn id="409718" idx="1"/>
          </p:cNvCxnSpPr>
          <p:nvPr/>
        </p:nvCxnSpPr>
        <p:spPr bwMode="auto">
          <a:xfrm>
            <a:off x="3648075" y="5286375"/>
            <a:ext cx="736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27" name="AutoShape 127"/>
          <p:cNvCxnSpPr>
            <a:cxnSpLocks noChangeShapeType="1"/>
          </p:cNvCxnSpPr>
          <p:nvPr/>
        </p:nvCxnSpPr>
        <p:spPr bwMode="auto">
          <a:xfrm>
            <a:off x="2971800" y="4572000"/>
            <a:ext cx="460375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9728" name="Group 128"/>
          <p:cNvGrpSpPr>
            <a:grpSpLocks/>
          </p:cNvGrpSpPr>
          <p:nvPr/>
        </p:nvGrpSpPr>
        <p:grpSpPr bwMode="auto">
          <a:xfrm>
            <a:off x="1990725" y="4267200"/>
            <a:ext cx="523875" cy="488950"/>
            <a:chOff x="1014" y="912"/>
            <a:chExt cx="574" cy="596"/>
          </a:xfrm>
        </p:grpSpPr>
        <p:sp>
          <p:nvSpPr>
            <p:cNvPr id="409729" name="Freeform 129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30" name="Line 130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1" name="Line 131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2" name="Freeform 132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33" name="Line 133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4" name="Line 134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5" name="Line 135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6" name="Rectangle 136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7" name="Freeform 137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38" name="Line 138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9" name="Line 139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0" name="Line 140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741" name="Group 141"/>
          <p:cNvGrpSpPr>
            <a:grpSpLocks/>
          </p:cNvGrpSpPr>
          <p:nvPr/>
        </p:nvGrpSpPr>
        <p:grpSpPr bwMode="auto">
          <a:xfrm>
            <a:off x="2981325" y="5486400"/>
            <a:ext cx="523875" cy="488950"/>
            <a:chOff x="1014" y="912"/>
            <a:chExt cx="574" cy="596"/>
          </a:xfrm>
        </p:grpSpPr>
        <p:sp>
          <p:nvSpPr>
            <p:cNvPr id="409742" name="Freeform 142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43" name="Line 143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4" name="Line 144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5" name="Freeform 145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46" name="Line 146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7" name="Line 147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8" name="Line 148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9" name="Rectangle 149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50" name="Freeform 150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51" name="Line 151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52" name="Line 152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53" name="Line 153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9754" name="AutoShape 154"/>
          <p:cNvCxnSpPr>
            <a:cxnSpLocks noChangeShapeType="1"/>
            <a:stCxn id="409750" idx="14"/>
            <a:endCxn id="409717" idx="2"/>
          </p:cNvCxnSpPr>
          <p:nvPr/>
        </p:nvCxnSpPr>
        <p:spPr bwMode="auto">
          <a:xfrm flipV="1">
            <a:off x="3403600" y="5372100"/>
            <a:ext cx="152400" cy="149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55" name="AutoShape 155"/>
          <p:cNvCxnSpPr>
            <a:cxnSpLocks noChangeShapeType="1"/>
            <a:stCxn id="409729" idx="4"/>
            <a:endCxn id="409716" idx="1"/>
          </p:cNvCxnSpPr>
          <p:nvPr/>
        </p:nvCxnSpPr>
        <p:spPr bwMode="auto">
          <a:xfrm>
            <a:off x="2522538" y="4587875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9756" name="Group 156"/>
          <p:cNvGrpSpPr>
            <a:grpSpLocks/>
          </p:cNvGrpSpPr>
          <p:nvPr/>
        </p:nvGrpSpPr>
        <p:grpSpPr bwMode="auto">
          <a:xfrm>
            <a:off x="3048000" y="3657600"/>
            <a:ext cx="604838" cy="152400"/>
            <a:chOff x="2211" y="2443"/>
            <a:chExt cx="573" cy="149"/>
          </a:xfrm>
        </p:grpSpPr>
        <p:sp>
          <p:nvSpPr>
            <p:cNvPr id="409757" name="Rectangle 157"/>
            <p:cNvSpPr>
              <a:spLocks noChangeArrowheads="1"/>
            </p:cNvSpPr>
            <p:nvPr/>
          </p:nvSpPr>
          <p:spPr bwMode="auto">
            <a:xfrm>
              <a:off x="2211" y="2443"/>
              <a:ext cx="573" cy="149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58" name="Rectangle 158"/>
            <p:cNvSpPr>
              <a:spLocks noChangeArrowheads="1"/>
            </p:cNvSpPr>
            <p:nvPr/>
          </p:nvSpPr>
          <p:spPr bwMode="auto">
            <a:xfrm>
              <a:off x="2227" y="2463"/>
              <a:ext cx="538" cy="17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59" name="Freeform 159"/>
            <p:cNvSpPr>
              <a:spLocks noEditPoints="1"/>
            </p:cNvSpPr>
            <p:nvPr/>
          </p:nvSpPr>
          <p:spPr bwMode="auto">
            <a:xfrm>
              <a:off x="2236" y="2500"/>
              <a:ext cx="485" cy="72"/>
            </a:xfrm>
            <a:custGeom>
              <a:avLst/>
              <a:gdLst>
                <a:gd name="T0" fmla="*/ 0 w 485"/>
                <a:gd name="T1" fmla="*/ 46 h 72"/>
                <a:gd name="T2" fmla="*/ 10 w 485"/>
                <a:gd name="T3" fmla="*/ 26 h 72"/>
                <a:gd name="T4" fmla="*/ 64 w 485"/>
                <a:gd name="T5" fmla="*/ 26 h 72"/>
                <a:gd name="T6" fmla="*/ 74 w 485"/>
                <a:gd name="T7" fmla="*/ 46 h 72"/>
                <a:gd name="T8" fmla="*/ 64 w 485"/>
                <a:gd name="T9" fmla="*/ 62 h 72"/>
                <a:gd name="T10" fmla="*/ 10 w 485"/>
                <a:gd name="T11" fmla="*/ 62 h 72"/>
                <a:gd name="T12" fmla="*/ 0 w 485"/>
                <a:gd name="T13" fmla="*/ 46 h 72"/>
                <a:gd name="T14" fmla="*/ 163 w 485"/>
                <a:gd name="T15" fmla="*/ 26 h 72"/>
                <a:gd name="T16" fmla="*/ 287 w 485"/>
                <a:gd name="T17" fmla="*/ 26 h 72"/>
                <a:gd name="T18" fmla="*/ 297 w 485"/>
                <a:gd name="T19" fmla="*/ 0 h 72"/>
                <a:gd name="T20" fmla="*/ 153 w 485"/>
                <a:gd name="T21" fmla="*/ 0 h 72"/>
                <a:gd name="T22" fmla="*/ 163 w 485"/>
                <a:gd name="T23" fmla="*/ 26 h 72"/>
                <a:gd name="T24" fmla="*/ 163 w 485"/>
                <a:gd name="T25" fmla="*/ 72 h 72"/>
                <a:gd name="T26" fmla="*/ 287 w 485"/>
                <a:gd name="T27" fmla="*/ 72 h 72"/>
                <a:gd name="T28" fmla="*/ 297 w 485"/>
                <a:gd name="T29" fmla="*/ 46 h 72"/>
                <a:gd name="T30" fmla="*/ 153 w 485"/>
                <a:gd name="T31" fmla="*/ 46 h 72"/>
                <a:gd name="T32" fmla="*/ 163 w 485"/>
                <a:gd name="T33" fmla="*/ 72 h 72"/>
                <a:gd name="T34" fmla="*/ 395 w 485"/>
                <a:gd name="T35" fmla="*/ 26 h 72"/>
                <a:gd name="T36" fmla="*/ 485 w 485"/>
                <a:gd name="T37" fmla="*/ 26 h 72"/>
                <a:gd name="T38" fmla="*/ 485 w 485"/>
                <a:gd name="T39" fmla="*/ 0 h 72"/>
                <a:gd name="T40" fmla="*/ 395 w 485"/>
                <a:gd name="T41" fmla="*/ 0 h 72"/>
                <a:gd name="T42" fmla="*/ 395 w 485"/>
                <a:gd name="T43" fmla="*/ 26 h 72"/>
                <a:gd name="T44" fmla="*/ 427 w 485"/>
                <a:gd name="T45" fmla="*/ 72 h 72"/>
                <a:gd name="T46" fmla="*/ 453 w 485"/>
                <a:gd name="T47" fmla="*/ 72 h 72"/>
                <a:gd name="T48" fmla="*/ 453 w 485"/>
                <a:gd name="T49" fmla="*/ 46 h 72"/>
                <a:gd name="T50" fmla="*/ 427 w 485"/>
                <a:gd name="T51" fmla="*/ 46 h 72"/>
                <a:gd name="T52" fmla="*/ 427 w 485"/>
                <a:gd name="T5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5" h="72">
                  <a:moveTo>
                    <a:pt x="0" y="46"/>
                  </a:moveTo>
                  <a:lnTo>
                    <a:pt x="10" y="26"/>
                  </a:lnTo>
                  <a:lnTo>
                    <a:pt x="64" y="26"/>
                  </a:lnTo>
                  <a:lnTo>
                    <a:pt x="74" y="46"/>
                  </a:lnTo>
                  <a:lnTo>
                    <a:pt x="64" y="62"/>
                  </a:lnTo>
                  <a:lnTo>
                    <a:pt x="10" y="62"/>
                  </a:lnTo>
                  <a:lnTo>
                    <a:pt x="0" y="46"/>
                  </a:lnTo>
                  <a:close/>
                  <a:moveTo>
                    <a:pt x="163" y="26"/>
                  </a:moveTo>
                  <a:lnTo>
                    <a:pt x="287" y="26"/>
                  </a:lnTo>
                  <a:lnTo>
                    <a:pt x="297" y="0"/>
                  </a:lnTo>
                  <a:lnTo>
                    <a:pt x="153" y="0"/>
                  </a:lnTo>
                  <a:lnTo>
                    <a:pt x="163" y="26"/>
                  </a:lnTo>
                  <a:close/>
                  <a:moveTo>
                    <a:pt x="163" y="72"/>
                  </a:moveTo>
                  <a:lnTo>
                    <a:pt x="287" y="72"/>
                  </a:lnTo>
                  <a:lnTo>
                    <a:pt x="297" y="46"/>
                  </a:lnTo>
                  <a:lnTo>
                    <a:pt x="153" y="46"/>
                  </a:lnTo>
                  <a:lnTo>
                    <a:pt x="163" y="72"/>
                  </a:lnTo>
                  <a:close/>
                  <a:moveTo>
                    <a:pt x="395" y="26"/>
                  </a:moveTo>
                  <a:lnTo>
                    <a:pt x="485" y="26"/>
                  </a:lnTo>
                  <a:lnTo>
                    <a:pt x="485" y="0"/>
                  </a:lnTo>
                  <a:lnTo>
                    <a:pt x="395" y="0"/>
                  </a:lnTo>
                  <a:lnTo>
                    <a:pt x="395" y="26"/>
                  </a:lnTo>
                  <a:close/>
                  <a:moveTo>
                    <a:pt x="427" y="72"/>
                  </a:moveTo>
                  <a:lnTo>
                    <a:pt x="453" y="72"/>
                  </a:lnTo>
                  <a:lnTo>
                    <a:pt x="453" y="46"/>
                  </a:lnTo>
                  <a:lnTo>
                    <a:pt x="427" y="46"/>
                  </a:lnTo>
                  <a:lnTo>
                    <a:pt x="427" y="72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760" name="Group 160"/>
          <p:cNvGrpSpPr>
            <a:grpSpLocks/>
          </p:cNvGrpSpPr>
          <p:nvPr/>
        </p:nvGrpSpPr>
        <p:grpSpPr bwMode="auto">
          <a:xfrm>
            <a:off x="4576763" y="3657600"/>
            <a:ext cx="604837" cy="152400"/>
            <a:chOff x="2211" y="2443"/>
            <a:chExt cx="573" cy="149"/>
          </a:xfrm>
        </p:grpSpPr>
        <p:sp>
          <p:nvSpPr>
            <p:cNvPr id="409761" name="Rectangle 161"/>
            <p:cNvSpPr>
              <a:spLocks noChangeArrowheads="1"/>
            </p:cNvSpPr>
            <p:nvPr/>
          </p:nvSpPr>
          <p:spPr bwMode="auto">
            <a:xfrm>
              <a:off x="2211" y="2443"/>
              <a:ext cx="573" cy="149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62" name="Rectangle 162"/>
            <p:cNvSpPr>
              <a:spLocks noChangeArrowheads="1"/>
            </p:cNvSpPr>
            <p:nvPr/>
          </p:nvSpPr>
          <p:spPr bwMode="auto">
            <a:xfrm>
              <a:off x="2227" y="2463"/>
              <a:ext cx="538" cy="17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63" name="Freeform 163"/>
            <p:cNvSpPr>
              <a:spLocks noEditPoints="1"/>
            </p:cNvSpPr>
            <p:nvPr/>
          </p:nvSpPr>
          <p:spPr bwMode="auto">
            <a:xfrm>
              <a:off x="2236" y="2500"/>
              <a:ext cx="485" cy="72"/>
            </a:xfrm>
            <a:custGeom>
              <a:avLst/>
              <a:gdLst>
                <a:gd name="T0" fmla="*/ 0 w 485"/>
                <a:gd name="T1" fmla="*/ 46 h 72"/>
                <a:gd name="T2" fmla="*/ 10 w 485"/>
                <a:gd name="T3" fmla="*/ 26 h 72"/>
                <a:gd name="T4" fmla="*/ 64 w 485"/>
                <a:gd name="T5" fmla="*/ 26 h 72"/>
                <a:gd name="T6" fmla="*/ 74 w 485"/>
                <a:gd name="T7" fmla="*/ 46 h 72"/>
                <a:gd name="T8" fmla="*/ 64 w 485"/>
                <a:gd name="T9" fmla="*/ 62 h 72"/>
                <a:gd name="T10" fmla="*/ 10 w 485"/>
                <a:gd name="T11" fmla="*/ 62 h 72"/>
                <a:gd name="T12" fmla="*/ 0 w 485"/>
                <a:gd name="T13" fmla="*/ 46 h 72"/>
                <a:gd name="T14" fmla="*/ 163 w 485"/>
                <a:gd name="T15" fmla="*/ 26 h 72"/>
                <a:gd name="T16" fmla="*/ 287 w 485"/>
                <a:gd name="T17" fmla="*/ 26 h 72"/>
                <a:gd name="T18" fmla="*/ 297 w 485"/>
                <a:gd name="T19" fmla="*/ 0 h 72"/>
                <a:gd name="T20" fmla="*/ 153 w 485"/>
                <a:gd name="T21" fmla="*/ 0 h 72"/>
                <a:gd name="T22" fmla="*/ 163 w 485"/>
                <a:gd name="T23" fmla="*/ 26 h 72"/>
                <a:gd name="T24" fmla="*/ 163 w 485"/>
                <a:gd name="T25" fmla="*/ 72 h 72"/>
                <a:gd name="T26" fmla="*/ 287 w 485"/>
                <a:gd name="T27" fmla="*/ 72 h 72"/>
                <a:gd name="T28" fmla="*/ 297 w 485"/>
                <a:gd name="T29" fmla="*/ 46 h 72"/>
                <a:gd name="T30" fmla="*/ 153 w 485"/>
                <a:gd name="T31" fmla="*/ 46 h 72"/>
                <a:gd name="T32" fmla="*/ 163 w 485"/>
                <a:gd name="T33" fmla="*/ 72 h 72"/>
                <a:gd name="T34" fmla="*/ 395 w 485"/>
                <a:gd name="T35" fmla="*/ 26 h 72"/>
                <a:gd name="T36" fmla="*/ 485 w 485"/>
                <a:gd name="T37" fmla="*/ 26 h 72"/>
                <a:gd name="T38" fmla="*/ 485 w 485"/>
                <a:gd name="T39" fmla="*/ 0 h 72"/>
                <a:gd name="T40" fmla="*/ 395 w 485"/>
                <a:gd name="T41" fmla="*/ 0 h 72"/>
                <a:gd name="T42" fmla="*/ 395 w 485"/>
                <a:gd name="T43" fmla="*/ 26 h 72"/>
                <a:gd name="T44" fmla="*/ 427 w 485"/>
                <a:gd name="T45" fmla="*/ 72 h 72"/>
                <a:gd name="T46" fmla="*/ 453 w 485"/>
                <a:gd name="T47" fmla="*/ 72 h 72"/>
                <a:gd name="T48" fmla="*/ 453 w 485"/>
                <a:gd name="T49" fmla="*/ 46 h 72"/>
                <a:gd name="T50" fmla="*/ 427 w 485"/>
                <a:gd name="T51" fmla="*/ 46 h 72"/>
                <a:gd name="T52" fmla="*/ 427 w 485"/>
                <a:gd name="T5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5" h="72">
                  <a:moveTo>
                    <a:pt x="0" y="46"/>
                  </a:moveTo>
                  <a:lnTo>
                    <a:pt x="10" y="26"/>
                  </a:lnTo>
                  <a:lnTo>
                    <a:pt x="64" y="26"/>
                  </a:lnTo>
                  <a:lnTo>
                    <a:pt x="74" y="46"/>
                  </a:lnTo>
                  <a:lnTo>
                    <a:pt x="64" y="62"/>
                  </a:lnTo>
                  <a:lnTo>
                    <a:pt x="10" y="62"/>
                  </a:lnTo>
                  <a:lnTo>
                    <a:pt x="0" y="46"/>
                  </a:lnTo>
                  <a:close/>
                  <a:moveTo>
                    <a:pt x="163" y="26"/>
                  </a:moveTo>
                  <a:lnTo>
                    <a:pt x="287" y="26"/>
                  </a:lnTo>
                  <a:lnTo>
                    <a:pt x="297" y="0"/>
                  </a:lnTo>
                  <a:lnTo>
                    <a:pt x="153" y="0"/>
                  </a:lnTo>
                  <a:lnTo>
                    <a:pt x="163" y="26"/>
                  </a:lnTo>
                  <a:close/>
                  <a:moveTo>
                    <a:pt x="163" y="72"/>
                  </a:moveTo>
                  <a:lnTo>
                    <a:pt x="287" y="72"/>
                  </a:lnTo>
                  <a:lnTo>
                    <a:pt x="297" y="46"/>
                  </a:lnTo>
                  <a:lnTo>
                    <a:pt x="153" y="46"/>
                  </a:lnTo>
                  <a:lnTo>
                    <a:pt x="163" y="72"/>
                  </a:lnTo>
                  <a:close/>
                  <a:moveTo>
                    <a:pt x="395" y="26"/>
                  </a:moveTo>
                  <a:lnTo>
                    <a:pt x="485" y="26"/>
                  </a:lnTo>
                  <a:lnTo>
                    <a:pt x="485" y="0"/>
                  </a:lnTo>
                  <a:lnTo>
                    <a:pt x="395" y="0"/>
                  </a:lnTo>
                  <a:lnTo>
                    <a:pt x="395" y="26"/>
                  </a:lnTo>
                  <a:close/>
                  <a:moveTo>
                    <a:pt x="427" y="72"/>
                  </a:moveTo>
                  <a:lnTo>
                    <a:pt x="453" y="72"/>
                  </a:lnTo>
                  <a:lnTo>
                    <a:pt x="453" y="46"/>
                  </a:lnTo>
                  <a:lnTo>
                    <a:pt x="427" y="46"/>
                  </a:lnTo>
                  <a:lnTo>
                    <a:pt x="427" y="72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9764" name="AutoShape 164"/>
          <p:cNvCxnSpPr>
            <a:cxnSpLocks noChangeShapeType="1"/>
            <a:stCxn id="409616" idx="3"/>
            <a:endCxn id="409757" idx="0"/>
          </p:cNvCxnSpPr>
          <p:nvPr/>
        </p:nvCxnSpPr>
        <p:spPr bwMode="auto">
          <a:xfrm>
            <a:off x="3111500" y="3457575"/>
            <a:ext cx="239713" cy="1920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65" name="AutoShape 165"/>
          <p:cNvCxnSpPr>
            <a:cxnSpLocks noChangeShapeType="1"/>
            <a:stCxn id="409757" idx="2"/>
            <a:endCxn id="409715" idx="0"/>
          </p:cNvCxnSpPr>
          <p:nvPr/>
        </p:nvCxnSpPr>
        <p:spPr bwMode="auto">
          <a:xfrm>
            <a:off x="3351213" y="3817938"/>
            <a:ext cx="246062" cy="2206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66" name="AutoShape 166"/>
          <p:cNvCxnSpPr>
            <a:cxnSpLocks noChangeShapeType="1"/>
            <a:stCxn id="409720" idx="3"/>
            <a:endCxn id="409761" idx="2"/>
          </p:cNvCxnSpPr>
          <p:nvPr/>
        </p:nvCxnSpPr>
        <p:spPr bwMode="auto">
          <a:xfrm flipV="1">
            <a:off x="4419600" y="3817938"/>
            <a:ext cx="460375" cy="2111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67" name="AutoShape 167"/>
          <p:cNvCxnSpPr>
            <a:cxnSpLocks noChangeShapeType="1"/>
            <a:stCxn id="409761" idx="0"/>
            <a:endCxn id="409665" idx="1"/>
          </p:cNvCxnSpPr>
          <p:nvPr/>
        </p:nvCxnSpPr>
        <p:spPr bwMode="auto">
          <a:xfrm flipV="1">
            <a:off x="4879975" y="3457575"/>
            <a:ext cx="377825" cy="1920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9768" name="Text Box 168"/>
          <p:cNvSpPr txBox="1">
            <a:spLocks noChangeArrowheads="1"/>
          </p:cNvSpPr>
          <p:nvPr/>
        </p:nvSpPr>
        <p:spPr bwMode="auto">
          <a:xfrm>
            <a:off x="4495800" y="2057400"/>
            <a:ext cx="12477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Gateways</a:t>
            </a:r>
          </a:p>
        </p:txBody>
      </p:sp>
      <p:sp>
        <p:nvSpPr>
          <p:cNvPr id="409769" name="Line 169"/>
          <p:cNvSpPr>
            <a:spLocks noChangeShapeType="1"/>
          </p:cNvSpPr>
          <p:nvPr/>
        </p:nvSpPr>
        <p:spPr bwMode="auto">
          <a:xfrm flipH="1">
            <a:off x="3505200" y="2438400"/>
            <a:ext cx="1600200" cy="114300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09770" name="Line 170"/>
          <p:cNvSpPr>
            <a:spLocks noChangeShapeType="1"/>
          </p:cNvSpPr>
          <p:nvPr/>
        </p:nvSpPr>
        <p:spPr bwMode="auto">
          <a:xfrm flipH="1">
            <a:off x="4800600" y="2438400"/>
            <a:ext cx="381000" cy="114300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09771" name="Rectangle 171"/>
          <p:cNvSpPr>
            <a:spLocks noChangeArrowheads="1"/>
          </p:cNvSpPr>
          <p:nvPr/>
        </p:nvSpPr>
        <p:spPr bwMode="auto">
          <a:xfrm>
            <a:off x="4419600" y="2057400"/>
            <a:ext cx="1295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9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Kahn’s vision</a:t>
            </a:r>
            <a:endParaRPr lang="en-US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/>
              <a:t>Kahn imagined there would be only a few networks (~20) and thus only a few </a:t>
            </a:r>
            <a:r>
              <a:rPr lang="en-US" dirty="0" smtClean="0"/>
              <a:t>routers</a:t>
            </a:r>
          </a:p>
          <a:p>
            <a:pPr lvl="1"/>
            <a:r>
              <a:rPr lang="en-US" b="1" dirty="0" smtClean="0"/>
              <a:t>He </a:t>
            </a:r>
            <a:r>
              <a:rPr lang="en-US" b="1" dirty="0"/>
              <a:t>was </a:t>
            </a:r>
            <a:r>
              <a:rPr lang="en-US" b="1" dirty="0" smtClean="0"/>
              <a:t>wrong (why?)</a:t>
            </a:r>
          </a:p>
          <a:p>
            <a:pPr lvl="4"/>
            <a:endParaRPr lang="en-US" dirty="0"/>
          </a:p>
          <a:p>
            <a:r>
              <a:rPr lang="en-US" dirty="0" smtClean="0"/>
              <a:t>Proposed gateways to “translate” </a:t>
            </a:r>
            <a:r>
              <a:rPr lang="en-US" dirty="0" err="1" smtClean="0"/>
              <a:t>btwn</a:t>
            </a:r>
            <a:r>
              <a:rPr lang="en-US" dirty="0" smtClean="0"/>
              <a:t> networks</a:t>
            </a:r>
          </a:p>
          <a:p>
            <a:pPr lvl="1"/>
            <a:r>
              <a:rPr lang="en-US" dirty="0" smtClean="0"/>
              <a:t>Via a universal protocol that they all </a:t>
            </a:r>
            <a:r>
              <a:rPr lang="en-US" dirty="0" smtClean="0"/>
              <a:t>understood</a:t>
            </a:r>
          </a:p>
          <a:p>
            <a:pPr lvl="1"/>
            <a:r>
              <a:rPr lang="en-US" b="1" i="1" dirty="0" smtClean="0"/>
              <a:t>Why a “universal” protocol, rather than translators?</a:t>
            </a:r>
            <a:endParaRPr lang="en-US" b="1" i="1" dirty="0" smtClean="0"/>
          </a:p>
          <a:p>
            <a:pPr lvl="8"/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earch for “universal” protocol is birth of Internet</a:t>
            </a:r>
          </a:p>
          <a:p>
            <a:pPr lvl="1"/>
            <a:r>
              <a:rPr lang="en-US" dirty="0" smtClean="0"/>
              <a:t>The actual design of IP came later (Cerf and Kahn</a:t>
            </a:r>
            <a:r>
              <a:rPr lang="en-US" dirty="0" smtClean="0"/>
              <a:t>)</a:t>
            </a:r>
          </a:p>
          <a:p>
            <a:pPr lvl="1"/>
            <a:r>
              <a:rPr lang="en-US" b="1" i="1" dirty="0" smtClean="0"/>
              <a:t>The need to be universal means that there is only one protocol at the networking layer</a:t>
            </a:r>
            <a:endParaRPr lang="en-US" b="1" i="1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6D90493-3C75-0246-830F-1059ECDA5995}" type="slidenum">
              <a:rPr lang="en-US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499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continued….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1973 FTP introduced</a:t>
            </a:r>
          </a:p>
          <a:p>
            <a:pPr marL="0" indent="0">
              <a:buNone/>
            </a:pPr>
            <a:r>
              <a:rPr lang="en-US" dirty="0" smtClean="0"/>
              <a:t>1973 Ethernet invented (Xerox PARC)</a:t>
            </a:r>
          </a:p>
          <a:p>
            <a:pPr marL="0" indent="0">
              <a:buNone/>
            </a:pPr>
            <a:r>
              <a:rPr lang="en-US" dirty="0" smtClean="0"/>
              <a:t>1974</a:t>
            </a:r>
            <a:r>
              <a:rPr lang="en-US" dirty="0"/>
              <a:t>	Cerf and Kahn paper on TCP/IP</a:t>
            </a:r>
          </a:p>
          <a:p>
            <a:pPr marL="0" indent="0">
              <a:buNone/>
            </a:pPr>
            <a:r>
              <a:rPr lang="en-US" dirty="0"/>
              <a:t>1980	TCP/IP adopted as defense standard</a:t>
            </a:r>
          </a:p>
          <a:p>
            <a:pPr marL="0" indent="0">
              <a:buNone/>
            </a:pPr>
            <a:r>
              <a:rPr lang="en-US" dirty="0"/>
              <a:t>1983	Global NCP to TCP/IP flag day</a:t>
            </a:r>
          </a:p>
          <a:p>
            <a:pPr marL="0" indent="0">
              <a:buNone/>
            </a:pPr>
            <a:r>
              <a:rPr lang="en-US" dirty="0"/>
              <a:t>198x	XNS, </a:t>
            </a:r>
            <a:r>
              <a:rPr lang="en-US" dirty="0" err="1"/>
              <a:t>DECbit</a:t>
            </a:r>
            <a:r>
              <a:rPr lang="en-US" dirty="0"/>
              <a:t>, and other protocols</a:t>
            </a:r>
          </a:p>
          <a:p>
            <a:pPr marL="0" indent="0">
              <a:buNone/>
            </a:pPr>
            <a:r>
              <a:rPr lang="en-US" dirty="0"/>
              <a:t>1984	</a:t>
            </a:r>
            <a:r>
              <a:rPr lang="en-US" dirty="0" smtClean="0"/>
              <a:t>Janet (British research network)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1985	</a:t>
            </a:r>
            <a:r>
              <a:rPr lang="en-US" dirty="0" err="1"/>
              <a:t>NSFnet</a:t>
            </a:r>
            <a:r>
              <a:rPr lang="en-US" dirty="0"/>
              <a:t> (picks TCP/IP</a:t>
            </a:r>
            <a:r>
              <a:rPr lang="en-US" dirty="0" smtClean="0"/>
              <a:t>) [thank you Al Gore!]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198x	Internet meltdowns due to congestion</a:t>
            </a:r>
          </a:p>
          <a:p>
            <a:pPr marL="0" indent="0">
              <a:buNone/>
            </a:pPr>
            <a:r>
              <a:rPr lang="en-US" dirty="0" smtClean="0"/>
              <a:t>1986	Van </a:t>
            </a:r>
            <a:r>
              <a:rPr lang="en-US" dirty="0"/>
              <a:t>Jacobson saves the Internet (BSD </a:t>
            </a:r>
            <a:r>
              <a:rPr lang="en-US" dirty="0" smtClean="0"/>
              <a:t>TCP)</a:t>
            </a:r>
          </a:p>
          <a:p>
            <a:pPr marL="0" indent="0">
              <a:buNone/>
            </a:pPr>
            <a:r>
              <a:rPr lang="en-US" dirty="0" smtClean="0"/>
              <a:t>1988	Dave Clark steps down from IAB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2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Unsung hero of Internet: David Clark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r>
              <a:rPr lang="en-US" dirty="0" smtClean="0"/>
              <a:t>Chief Architect 1981-1988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Great consistency of vision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Kept the Internet true to its basic design principles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Authored End-to-End </a:t>
            </a:r>
            <a:r>
              <a:rPr lang="en-US" dirty="0"/>
              <a:t>P</a:t>
            </a:r>
            <a:r>
              <a:rPr lang="en-US" dirty="0" smtClean="0"/>
              <a:t>rinciple 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Conceives </a:t>
            </a:r>
            <a:r>
              <a:rPr lang="en-US" u="sng" dirty="0" smtClean="0"/>
              <a:t>and</a:t>
            </a:r>
            <a:r>
              <a:rPr lang="en-US" dirty="0" smtClean="0"/>
              <a:t> articulates architectural concepts</a:t>
            </a:r>
          </a:p>
          <a:p>
            <a:pPr lvl="1"/>
            <a:r>
              <a:rPr lang="en-US" dirty="0" smtClean="0"/>
              <a:t>Read “Active </a:t>
            </a:r>
            <a:r>
              <a:rPr lang="en-US" dirty="0"/>
              <a:t>Networking and End-To-End Arguments</a:t>
            </a:r>
            <a:r>
              <a:rPr lang="en-US" dirty="0" smtClean="0"/>
              <a:t>”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Perhaps the only “irreplaceable” Internet pioneer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7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Modularity?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Modularity is nothing more than decomposing programs/systems into smaller units</a:t>
            </a:r>
          </a:p>
          <a:p>
            <a:pPr lvl="1"/>
            <a:r>
              <a:rPr lang="en-US" dirty="0" smtClean="0"/>
              <a:t>A clean “separation of concerns”</a:t>
            </a:r>
          </a:p>
          <a:p>
            <a:endParaRPr lang="en-US" dirty="0"/>
          </a:p>
          <a:p>
            <a:r>
              <a:rPr lang="en-US" dirty="0" smtClean="0"/>
              <a:t>Plays a crucial role in computer science</a:t>
            </a:r>
            <a:r>
              <a:rPr lang="is-IS" dirty="0" smtClean="0"/>
              <a:t>…</a:t>
            </a:r>
          </a:p>
          <a:p>
            <a:endParaRPr lang="is-IS" dirty="0"/>
          </a:p>
          <a:p>
            <a:r>
              <a:rPr lang="is-IS" dirty="0" smtClean="0"/>
              <a:t>...and networking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05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1988	</a:t>
            </a:r>
            <a:r>
              <a:rPr lang="en-US" dirty="0" err="1" smtClean="0"/>
              <a:t>Deering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Cheriton</a:t>
            </a:r>
            <a:r>
              <a:rPr lang="en-US" dirty="0"/>
              <a:t> propose </a:t>
            </a:r>
            <a:r>
              <a:rPr lang="en-US" dirty="0" smtClean="0"/>
              <a:t>multicast</a:t>
            </a:r>
          </a:p>
          <a:p>
            <a:pPr marL="0" indent="0">
              <a:buNone/>
            </a:pPr>
            <a:r>
              <a:rPr lang="en-US" dirty="0" smtClean="0"/>
              <a:t>1989	Birth of the web….Tim Berners-Lee (CERN)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He invented HTTP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0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296400" cy="868362"/>
          </a:xfrm>
        </p:spPr>
        <p:txBody>
          <a:bodyPr/>
          <a:lstStyle/>
          <a:p>
            <a:r>
              <a:rPr lang="en-US" sz="3600" dirty="0" smtClean="0"/>
              <a:t>Why did it take a physicist to </a:t>
            </a:r>
            <a:r>
              <a:rPr lang="en-US" sz="3600" smtClean="0"/>
              <a:t>invent web?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839200" cy="4835525"/>
          </a:xfrm>
        </p:spPr>
        <p:txBody>
          <a:bodyPr/>
          <a:lstStyle/>
          <a:p>
            <a:r>
              <a:rPr lang="en-US" i="1" dirty="0" smtClean="0"/>
              <a:t>Physicists are the smartest people in the world?</a:t>
            </a:r>
          </a:p>
          <a:p>
            <a:r>
              <a:rPr lang="en-US" dirty="0" smtClean="0"/>
              <a:t>Computer scientists were trying to invent nirvana</a:t>
            </a:r>
          </a:p>
          <a:p>
            <a:pPr lvl="1"/>
            <a:r>
              <a:rPr lang="en-US" dirty="0" smtClean="0"/>
              <a:t>Well, actually </a:t>
            </a:r>
            <a:r>
              <a:rPr lang="en-US" dirty="0" err="1" smtClean="0"/>
              <a:t>Xanadu</a:t>
            </a:r>
            <a:r>
              <a:rPr lang="en-US" dirty="0" smtClean="0"/>
              <a:t> (Ted Nelson)</a:t>
            </a:r>
            <a:endParaRPr lang="en-US" dirty="0"/>
          </a:p>
          <a:p>
            <a:pPr lvl="1"/>
            <a:r>
              <a:rPr lang="en-US" dirty="0" smtClean="0"/>
              <a:t>More generally, CS researchers focused on </a:t>
            </a:r>
            <a:r>
              <a:rPr lang="en-US" dirty="0" err="1" smtClean="0"/>
              <a:t>hyptertext</a:t>
            </a:r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sers didn’t need what we wanted to invent</a:t>
            </a:r>
          </a:p>
          <a:p>
            <a:pPr lvl="1"/>
            <a:r>
              <a:rPr lang="en-US" dirty="0" smtClean="0"/>
              <a:t>Think about it: a paper on HTTP would have been rejected by every CS conference and journal</a:t>
            </a:r>
          </a:p>
          <a:p>
            <a:r>
              <a:rPr lang="en-US" dirty="0" smtClean="0"/>
              <a:t>In general, the CS research community is great at solving well-defined problems, but terrible at guessing what users will actually use</a:t>
            </a:r>
          </a:p>
          <a:p>
            <a:pPr lvl="1"/>
            <a:r>
              <a:rPr lang="en-US" i="1" dirty="0" smtClean="0">
                <a:solidFill>
                  <a:srgbClr val="FF3300"/>
                </a:solidFill>
              </a:rPr>
              <a:t>“Academics </a:t>
            </a:r>
            <a:r>
              <a:rPr lang="en-US" i="1" dirty="0">
                <a:solidFill>
                  <a:srgbClr val="FF3300"/>
                </a:solidFill>
              </a:rPr>
              <a:t>get paid for being clever, not for being right</a:t>
            </a:r>
            <a:r>
              <a:rPr lang="en-US" i="1" dirty="0" smtClean="0">
                <a:solidFill>
                  <a:srgbClr val="FF3300"/>
                </a:solidFill>
              </a:rPr>
              <a:t>.”</a:t>
            </a:r>
          </a:p>
          <a:p>
            <a:pPr marL="339725" lvl="1" indent="0">
              <a:buNone/>
            </a:pPr>
            <a:r>
              <a:rPr lang="en-US" dirty="0" smtClean="0"/>
              <a:t>                                          …Don Norman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4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continued…..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355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1993 Search engines invented (Excite)</a:t>
            </a:r>
          </a:p>
          <a:p>
            <a:pPr marL="0" indent="0">
              <a:buNone/>
            </a:pPr>
            <a:r>
              <a:rPr lang="en-US" dirty="0" smtClean="0"/>
              <a:t>1994 </a:t>
            </a:r>
            <a:r>
              <a:rPr lang="en-US" dirty="0"/>
              <a:t>Internet goes </a:t>
            </a:r>
            <a:r>
              <a:rPr lang="en-US" dirty="0" smtClean="0"/>
              <a:t>commercial</a:t>
            </a:r>
          </a:p>
          <a:p>
            <a:pPr marL="0" indent="0">
              <a:buNone/>
            </a:pPr>
            <a:r>
              <a:rPr lang="en-US" dirty="0"/>
              <a:t>199x	ATM rises and falls (as internetworking layer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 smtClean="0"/>
              <a:t>Telcos</a:t>
            </a:r>
            <a:r>
              <a:rPr lang="en-US" i="1" dirty="0" smtClean="0"/>
              <a:t> try to kill the Internet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199x	</a:t>
            </a:r>
            <a:r>
              <a:rPr lang="en-US" dirty="0" err="1"/>
              <a:t>QoS</a:t>
            </a:r>
            <a:r>
              <a:rPr lang="en-US" dirty="0"/>
              <a:t> rises and </a:t>
            </a:r>
            <a:r>
              <a:rPr lang="en-US" dirty="0" smtClean="0"/>
              <a:t>falls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I try to kill the Internet</a:t>
            </a:r>
          </a:p>
          <a:p>
            <a:pPr marL="0" indent="0">
              <a:buNone/>
            </a:pPr>
            <a:r>
              <a:rPr lang="en-US" dirty="0" smtClean="0"/>
              <a:t>1998	IPv6 </a:t>
            </a:r>
            <a:r>
              <a:rPr lang="en-US" dirty="0"/>
              <a:t>specification</a:t>
            </a:r>
          </a:p>
          <a:p>
            <a:pPr marL="0" indent="0">
              <a:buNone/>
            </a:pPr>
            <a:r>
              <a:rPr lang="en-US" dirty="0"/>
              <a:t>1998 Google reinvents search</a:t>
            </a:r>
          </a:p>
          <a:p>
            <a:pPr marL="0" indent="0">
              <a:buNone/>
            </a:pPr>
            <a:r>
              <a:rPr lang="en-US" dirty="0"/>
              <a:t>200x	The Internet boom and bust</a:t>
            </a:r>
          </a:p>
          <a:p>
            <a:pPr marL="0" indent="0">
              <a:buNone/>
            </a:pPr>
            <a:r>
              <a:rPr lang="en-US" dirty="0" smtClean="0"/>
              <a:t>201x</a:t>
            </a:r>
            <a:r>
              <a:rPr lang="en-US" b="1" dirty="0" smtClean="0"/>
              <a:t> </a:t>
            </a:r>
            <a:r>
              <a:rPr lang="en-US" dirty="0" smtClean="0"/>
              <a:t>ML takes over the world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6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Internet Design Goals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6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David Clark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Wrote a paper in 1988 that tried to capture why the Internet turned out as it did</a:t>
            </a:r>
          </a:p>
          <a:p>
            <a:r>
              <a:rPr lang="en-US" dirty="0" smtClean="0"/>
              <a:t>In particular, it described an ordered list of priorities that informed the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6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Internet Design Goals (Clark ‘88)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Arial" charset="0"/>
              </a:rPr>
              <a:t>Connect existing networks</a:t>
            </a:r>
          </a:p>
          <a:p>
            <a:r>
              <a:rPr lang="en-US">
                <a:latin typeface="Arial" charset="0"/>
              </a:rPr>
              <a:t>Robust in face of failures </a:t>
            </a:r>
          </a:p>
          <a:p>
            <a:r>
              <a:rPr lang="en-US">
                <a:latin typeface="Arial" charset="0"/>
              </a:rPr>
              <a:t>Support multiple types of delivery services</a:t>
            </a:r>
          </a:p>
          <a:p>
            <a:r>
              <a:rPr lang="en-US">
                <a:latin typeface="Arial" charset="0"/>
              </a:rPr>
              <a:t>Accommodate a variety of networks</a:t>
            </a:r>
          </a:p>
          <a:p>
            <a:r>
              <a:rPr lang="en-US">
                <a:latin typeface="Arial" charset="0"/>
              </a:rPr>
              <a:t>Allow distributed management</a:t>
            </a:r>
          </a:p>
          <a:p>
            <a:r>
              <a:rPr lang="en-US">
                <a:latin typeface="Arial" charset="0"/>
              </a:rPr>
              <a:t>Easy host attachment</a:t>
            </a:r>
          </a:p>
          <a:p>
            <a:r>
              <a:rPr lang="en-US">
                <a:latin typeface="Arial" charset="0"/>
              </a:rPr>
              <a:t>Cost effective</a:t>
            </a:r>
          </a:p>
          <a:p>
            <a:r>
              <a:rPr lang="en-US">
                <a:latin typeface="Arial" charset="0"/>
              </a:rPr>
              <a:t>Allow resource accountability 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6300740-E28C-7A42-90B4-C7F4F2F79242}" type="slidenum">
              <a:rPr lang="en-US" sz="1400" b="0">
                <a:latin typeface="Times New Roman" charset="0"/>
              </a:rPr>
              <a:pPr eaLnBrk="1" hangingPunct="1"/>
              <a:t>75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73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 Connect Existing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Wanted single protocol that could be used to connect any pair of (existing) networks</a:t>
            </a:r>
          </a:p>
          <a:p>
            <a:pPr lvl="5"/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Internet Protocol (IP) is that unifying protocol</a:t>
            </a:r>
          </a:p>
          <a:p>
            <a:pPr lvl="1"/>
            <a:r>
              <a:rPr lang="en-US" dirty="0" smtClean="0"/>
              <a:t>All (existing) networks must be able to implement it</a:t>
            </a:r>
          </a:p>
          <a:p>
            <a:pPr lvl="4"/>
            <a:endParaRPr lang="en-US" dirty="0"/>
          </a:p>
          <a:p>
            <a:r>
              <a:rPr lang="en-US" dirty="0" smtClean="0"/>
              <a:t>This is where the need for best effort arose….</a:t>
            </a:r>
          </a:p>
          <a:p>
            <a:pPr lvl="1"/>
            <a:r>
              <a:rPr lang="en-US" dirty="0" smtClean="0"/>
              <a:t>And this is where circuit switching died</a:t>
            </a:r>
          </a:p>
          <a:p>
            <a:pPr lvl="1"/>
            <a:r>
              <a:rPr lang="en-US" b="1" i="1" dirty="0" smtClean="0"/>
              <a:t>Why?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2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#2 Robust</a:t>
            </a:r>
            <a:endParaRPr lang="en-US" dirty="0">
              <a:latin typeface="Helvetica" charset="0"/>
            </a:endParaRP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4835525"/>
          </a:xfrm>
        </p:spPr>
        <p:txBody>
          <a:bodyPr/>
          <a:lstStyle/>
          <a:p>
            <a:r>
              <a:rPr lang="en-US" b="1" dirty="0" err="1" smtClean="0">
                <a:latin typeface="Arial" charset="0"/>
              </a:rPr>
              <a:t>Def’n</a:t>
            </a:r>
            <a:r>
              <a:rPr lang="en-US" b="1" dirty="0" smtClean="0">
                <a:latin typeface="Arial" charset="0"/>
              </a:rPr>
              <a:t> A</a:t>
            </a:r>
            <a:r>
              <a:rPr lang="en-US" dirty="0" smtClean="0">
                <a:latin typeface="Arial" charset="0"/>
              </a:rPr>
              <a:t>: As </a:t>
            </a:r>
            <a:r>
              <a:rPr lang="en-US" dirty="0">
                <a:latin typeface="Arial" charset="0"/>
              </a:rPr>
              <a:t>long as </a:t>
            </a:r>
            <a:r>
              <a:rPr lang="en-US" dirty="0" smtClean="0">
                <a:latin typeface="Arial" charset="0"/>
              </a:rPr>
              <a:t>network </a:t>
            </a:r>
            <a:r>
              <a:rPr lang="en-US" dirty="0">
                <a:latin typeface="Arial" charset="0"/>
              </a:rPr>
              <a:t>is not partitioned, two </a:t>
            </a:r>
            <a:r>
              <a:rPr lang="en-US" dirty="0" smtClean="0">
                <a:latin typeface="Arial" charset="0"/>
              </a:rPr>
              <a:t>hosts should </a:t>
            </a:r>
            <a:r>
              <a:rPr lang="en-US" dirty="0">
                <a:latin typeface="Arial" charset="0"/>
              </a:rPr>
              <a:t>be able to </a:t>
            </a:r>
            <a:r>
              <a:rPr lang="en-US" dirty="0" smtClean="0">
                <a:latin typeface="Arial" charset="0"/>
              </a:rPr>
              <a:t>communicate (eventually)</a:t>
            </a:r>
          </a:p>
          <a:p>
            <a:pPr lvl="1"/>
            <a:r>
              <a:rPr lang="en-US" i="1" dirty="0" smtClean="0">
                <a:latin typeface="Arial" charset="0"/>
              </a:rPr>
              <a:t>Can </a:t>
            </a:r>
            <a:r>
              <a:rPr lang="en-US" b="1" i="1" dirty="0" smtClean="0">
                <a:latin typeface="Arial" charset="0"/>
              </a:rPr>
              <a:t>recover</a:t>
            </a:r>
            <a:r>
              <a:rPr lang="en-US" i="1" dirty="0" smtClean="0">
                <a:latin typeface="Arial" charset="0"/>
              </a:rPr>
              <a:t> from failures</a:t>
            </a:r>
            <a:endParaRPr lang="en-US" i="1" dirty="0">
              <a:latin typeface="Arial" charset="0"/>
            </a:endParaRPr>
          </a:p>
          <a:p>
            <a:r>
              <a:rPr lang="en-US" b="1" dirty="0" err="1" smtClean="0">
                <a:latin typeface="Arial" charset="0"/>
              </a:rPr>
              <a:t>Def’n</a:t>
            </a:r>
            <a:r>
              <a:rPr lang="en-US" b="1" dirty="0" smtClean="0">
                <a:latin typeface="Arial" charset="0"/>
              </a:rPr>
              <a:t> B</a:t>
            </a:r>
            <a:r>
              <a:rPr lang="en-US" dirty="0" smtClean="0">
                <a:latin typeface="Arial" charset="0"/>
              </a:rPr>
              <a:t>: Failures </a:t>
            </a:r>
            <a:r>
              <a:rPr lang="en-US" dirty="0">
                <a:latin typeface="Arial" charset="0"/>
              </a:rPr>
              <a:t>(excepting network partition) should not interfere with endpoint </a:t>
            </a:r>
            <a:r>
              <a:rPr lang="en-US" dirty="0" smtClean="0">
                <a:latin typeface="Arial" charset="0"/>
              </a:rPr>
              <a:t>semantics</a:t>
            </a:r>
          </a:p>
          <a:p>
            <a:pPr lvl="1"/>
            <a:r>
              <a:rPr lang="en-US" i="1" dirty="0" smtClean="0">
                <a:latin typeface="Arial" charset="0"/>
              </a:rPr>
              <a:t>Can </a:t>
            </a:r>
            <a:r>
              <a:rPr lang="en-US" b="1" i="1" dirty="0" smtClean="0">
                <a:latin typeface="Arial" charset="0"/>
              </a:rPr>
              <a:t>isolate</a:t>
            </a:r>
            <a:r>
              <a:rPr lang="en-US" i="1" dirty="0" smtClean="0">
                <a:latin typeface="Arial" charset="0"/>
              </a:rPr>
              <a:t> endpoints from failures</a:t>
            </a:r>
          </a:p>
          <a:p>
            <a:pPr lvl="5"/>
            <a:endParaRPr lang="en-US" dirty="0">
              <a:latin typeface="Arial" charset="0"/>
            </a:endParaRPr>
          </a:p>
          <a:p>
            <a:r>
              <a:rPr lang="en-US" b="1" dirty="0" smtClean="0">
                <a:latin typeface="Arial" charset="0"/>
              </a:rPr>
              <a:t>A: </a:t>
            </a:r>
            <a:r>
              <a:rPr lang="en-US" i="1" dirty="0" smtClean="0">
                <a:latin typeface="Arial" charset="0"/>
              </a:rPr>
              <a:t>Very successful, not clear how relevant now</a:t>
            </a:r>
          </a:p>
          <a:p>
            <a:pPr lvl="1"/>
            <a:r>
              <a:rPr lang="en-US" dirty="0" smtClean="0">
                <a:latin typeface="Arial" charset="0"/>
              </a:rPr>
              <a:t>Availability more important than recovering from disaster</a:t>
            </a:r>
          </a:p>
          <a:p>
            <a:r>
              <a:rPr lang="en-US" b="1" dirty="0" smtClean="0">
                <a:latin typeface="Arial" charset="0"/>
              </a:rPr>
              <a:t>B: </a:t>
            </a:r>
            <a:r>
              <a:rPr lang="en-US" i="1" dirty="0" smtClean="0">
                <a:latin typeface="Arial" charset="0"/>
              </a:rPr>
              <a:t>This notion of robustness is underappreciated</a:t>
            </a:r>
          </a:p>
          <a:p>
            <a:pPr lvl="1"/>
            <a:r>
              <a:rPr lang="en-US" dirty="0" smtClean="0">
                <a:latin typeface="Arial" charset="0"/>
              </a:rPr>
              <a:t>Key to modularity of Internet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6BCF9BF-9CA5-4143-9949-EC6E3522235C}" type="slidenum">
              <a:rPr lang="en-US" sz="1400" b="0">
                <a:latin typeface="Times New Roman" charset="0"/>
              </a:rPr>
              <a:pPr eaLnBrk="1" hangingPunct="1"/>
              <a:t>77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96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Internet Architecture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52401" y="1295400"/>
          <a:ext cx="8534401" cy="4571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141"/>
                <a:gridCol w="1663065"/>
                <a:gridCol w="1663065"/>
                <a:gridCol w="1663065"/>
                <a:gridCol w="1663065"/>
              </a:tblGrid>
              <a:tr h="7405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Layer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Scope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Granularity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Where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Unique?</a:t>
                      </a:r>
                      <a:endParaRPr lang="en-US" dirty="0"/>
                    </a:p>
                  </a:txBody>
                  <a:tcPr marL="82296" marR="82296"/>
                </a:tc>
              </a:tr>
              <a:tr h="86915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Application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Host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82296" marR="82296"/>
                </a:tc>
              </a:tr>
              <a:tr h="7405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Reliability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Global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No</a:t>
                      </a:r>
                      <a:endParaRPr lang="en-US" sz="2400" b="0" dirty="0">
                        <a:solidFill>
                          <a:srgbClr val="000000"/>
                        </a:solidFill>
                      </a:endParaRPr>
                    </a:p>
                  </a:txBody>
                  <a:tcPr marL="82296" marR="82296"/>
                </a:tc>
              </a:tr>
              <a:tr h="7405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Network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Global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Packets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Network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 marL="82296" marR="82296"/>
                </a:tc>
              </a:tr>
              <a:tr h="7405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Link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Local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Packets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Network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 marL="82296" marR="82296"/>
                </a:tc>
              </a:tr>
              <a:tr h="7405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Physical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Local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Bits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Network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 marL="82296" marR="8229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17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Telephony Architecture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52401" y="1295400"/>
          <a:ext cx="8534401" cy="4648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141"/>
                <a:gridCol w="1663065"/>
                <a:gridCol w="1663065"/>
                <a:gridCol w="1663065"/>
                <a:gridCol w="1663065"/>
              </a:tblGrid>
              <a:tr h="7529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Layer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Scope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Granularity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Where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Unique?</a:t>
                      </a:r>
                      <a:endParaRPr lang="en-US" dirty="0"/>
                    </a:p>
                  </a:txBody>
                  <a:tcPr marL="82296" marR="82296"/>
                </a:tc>
              </a:tr>
              <a:tr h="88363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Application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Host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Network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en-US" sz="2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Host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82296" marR="82296"/>
                </a:tc>
              </a:tr>
              <a:tr h="75291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Reliability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Global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Network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No</a:t>
                      </a:r>
                      <a:endParaRPr lang="en-US" sz="2400" b="0" dirty="0">
                        <a:solidFill>
                          <a:srgbClr val="000000"/>
                        </a:solidFill>
                      </a:endParaRPr>
                    </a:p>
                  </a:txBody>
                  <a:tcPr marL="82296" marR="82296"/>
                </a:tc>
              </a:tr>
              <a:tr h="75291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Network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Global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Packets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Network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 marL="82296" marR="82296"/>
                </a:tc>
              </a:tr>
              <a:tr h="75291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Link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Local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Packets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Network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 marL="82296" marR="82296"/>
                </a:tc>
              </a:tr>
              <a:tr h="75291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Physical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Local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Bits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Network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 marL="82296" marR="8229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9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 in Computer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b="1" dirty="0" smtClean="0"/>
          </a:p>
          <a:p>
            <a:pPr marL="0" indent="0" algn="ctr">
              <a:buNone/>
            </a:pPr>
            <a:r>
              <a:rPr lang="en-US" sz="3600" b="1" dirty="0" smtClean="0"/>
              <a:t>“</a:t>
            </a:r>
            <a:r>
              <a:rPr lang="en-US" sz="3600" b="1" dirty="0"/>
              <a:t>Modularity based on abstraction</a:t>
            </a:r>
            <a:br>
              <a:rPr lang="en-US" sz="3600" b="1" dirty="0"/>
            </a:br>
            <a:r>
              <a:rPr lang="en-US" sz="3600" b="1" dirty="0"/>
              <a:t>is the way things get done”</a:t>
            </a:r>
          </a:p>
          <a:p>
            <a:pPr marL="0" indent="0">
              <a:buNone/>
            </a:pPr>
            <a:r>
              <a:rPr lang="en-US" dirty="0" smtClean="0"/>
              <a:t>					--Barbara </a:t>
            </a:r>
            <a:r>
              <a:rPr lang="en-US" dirty="0" err="1" smtClean="0"/>
              <a:t>Liskov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9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#3 Types </a:t>
            </a:r>
            <a:r>
              <a:rPr lang="en-US" dirty="0">
                <a:latin typeface="Helvetica" charset="0"/>
              </a:rPr>
              <a:t>of </a:t>
            </a:r>
            <a:r>
              <a:rPr lang="en-US" dirty="0" smtClean="0">
                <a:latin typeface="Helvetica" charset="0"/>
              </a:rPr>
              <a:t>Delivery Services</a:t>
            </a:r>
            <a:endParaRPr lang="en-US" dirty="0">
              <a:latin typeface="Helvetica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4835525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Use of the term </a:t>
            </a:r>
            <a:r>
              <a:rPr lang="ja-JP" altLang="en-US" dirty="0" smtClean="0">
                <a:latin typeface="Arial" charset="0"/>
              </a:rPr>
              <a:t>“</a:t>
            </a:r>
            <a:r>
              <a:rPr lang="en-US" altLang="ja-JP" dirty="0" smtClean="0">
                <a:latin typeface="Arial" charset="0"/>
              </a:rPr>
              <a:t>delivery services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>
                <a:latin typeface="Arial" charset="0"/>
              </a:rPr>
              <a:t> already implied </a:t>
            </a:r>
            <a:r>
              <a:rPr lang="en-US" altLang="ja-JP" dirty="0" smtClean="0">
                <a:latin typeface="Arial" charset="0"/>
              </a:rPr>
              <a:t>an application</a:t>
            </a:r>
            <a:r>
              <a:rPr lang="en-US" altLang="ja-JP" dirty="0">
                <a:latin typeface="Arial" charset="0"/>
              </a:rPr>
              <a:t>-neutral </a:t>
            </a:r>
            <a:r>
              <a:rPr lang="en-US" altLang="ja-JP" dirty="0" smtClean="0">
                <a:latin typeface="Arial" charset="0"/>
              </a:rPr>
              <a:t>network</a:t>
            </a:r>
          </a:p>
          <a:p>
            <a:pPr lvl="8"/>
            <a:endParaRPr lang="en-US" altLang="ja-JP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Built lowest common denominator service</a:t>
            </a:r>
          </a:p>
          <a:p>
            <a:pPr lvl="1"/>
            <a:r>
              <a:rPr lang="en-US" dirty="0" smtClean="0">
                <a:latin typeface="Arial" charset="0"/>
              </a:rPr>
              <a:t>Allow end-based protocols to provide better service</a:t>
            </a:r>
          </a:p>
          <a:p>
            <a:pPr lvl="1"/>
            <a:r>
              <a:rPr lang="en-US" dirty="0" smtClean="0">
                <a:latin typeface="Arial" charset="0"/>
              </a:rPr>
              <a:t>For instance, turn unreliable service into reliable service</a:t>
            </a:r>
          </a:p>
          <a:p>
            <a:pPr lvl="6"/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Example: recognition that TCP wasn’</a:t>
            </a:r>
            <a:r>
              <a:rPr lang="en-US" altLang="ja-JP" dirty="0" smtClean="0">
                <a:latin typeface="Arial" charset="0"/>
              </a:rPr>
              <a:t>t </a:t>
            </a:r>
            <a:r>
              <a:rPr lang="en-US" altLang="ja-JP" dirty="0">
                <a:latin typeface="Arial" charset="0"/>
              </a:rPr>
              <a:t>needed (or wanted) by some applications</a:t>
            </a:r>
          </a:p>
          <a:p>
            <a:pPr lvl="1"/>
            <a:r>
              <a:rPr lang="en-US" dirty="0">
                <a:latin typeface="Arial" charset="0"/>
              </a:rPr>
              <a:t>Separated TCP from IP, and introduced </a:t>
            </a:r>
            <a:r>
              <a:rPr lang="en-US" dirty="0" smtClean="0">
                <a:latin typeface="Arial" charset="0"/>
              </a:rPr>
              <a:t>UDP</a:t>
            </a:r>
          </a:p>
          <a:p>
            <a:pPr lvl="4"/>
            <a:endParaRPr lang="en-US" dirty="0">
              <a:latin typeface="Arial" charset="0"/>
            </a:endParaRPr>
          </a:p>
          <a:p>
            <a:r>
              <a:rPr lang="en-US" b="1" dirty="0" smtClean="0">
                <a:latin typeface="Arial" charset="0"/>
              </a:rPr>
              <a:t>But this isn’t as obvious as it seems</a:t>
            </a:r>
            <a:r>
              <a:rPr lang="mr-IN" b="1" dirty="0" smtClean="0">
                <a:latin typeface="Arial" charset="0"/>
              </a:rPr>
              <a:t>…</a:t>
            </a:r>
            <a:r>
              <a:rPr lang="en-US" b="1" dirty="0" smtClean="0">
                <a:latin typeface="Arial" charset="0"/>
              </a:rPr>
              <a:t>.</a:t>
            </a:r>
            <a:endParaRPr lang="en-US" b="1" dirty="0">
              <a:latin typeface="Arial" charset="0"/>
            </a:endParaRPr>
          </a:p>
        </p:txBody>
      </p:sp>
      <p:sp>
        <p:nvSpPr>
          <p:cNvPr id="716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AB0611C-D5A1-A349-B0C2-FA962B87FF55}" type="slidenum">
              <a:rPr lang="en-US" sz="1400" b="0">
                <a:latin typeface="Times New Roman" charset="0"/>
              </a:rPr>
              <a:pPr eaLnBrk="1" hangingPunct="1"/>
              <a:t>80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3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The paradox of the Internet’s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is to support many applications</a:t>
            </a:r>
          </a:p>
          <a:p>
            <a:pPr lvl="1"/>
            <a:endParaRPr lang="en-US" dirty="0"/>
          </a:p>
          <a:p>
            <a:r>
              <a:rPr lang="en-US" dirty="0" smtClean="0"/>
              <a:t>These applications have different requirements</a:t>
            </a:r>
          </a:p>
          <a:p>
            <a:pPr lvl="1"/>
            <a:endParaRPr lang="en-US" dirty="0"/>
          </a:p>
          <a:p>
            <a:r>
              <a:rPr lang="en-US" dirty="0" smtClean="0"/>
              <a:t>Shouldn’t the Internet support them all?</a:t>
            </a:r>
          </a:p>
          <a:p>
            <a:pPr lvl="1"/>
            <a:r>
              <a:rPr lang="en-US" dirty="0" smtClean="0"/>
              <a:t>That is, provide a service the satisfies all of them</a:t>
            </a:r>
          </a:p>
          <a:p>
            <a:pPr lvl="1"/>
            <a:r>
              <a:rPr lang="en-US" b="1" i="1" dirty="0" smtClean="0"/>
              <a:t>By meeting the most stringent requirements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9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296400" cy="868362"/>
          </a:xfrm>
        </p:spPr>
        <p:txBody>
          <a:bodyPr/>
          <a:lstStyle/>
          <a:p>
            <a:r>
              <a:rPr lang="en-US" dirty="0" smtClean="0"/>
              <a:t>What service should </a:t>
            </a:r>
            <a:r>
              <a:rPr lang="en-US" smtClean="0"/>
              <a:t>Internet support?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35525"/>
          </a:xfrm>
        </p:spPr>
        <p:txBody>
          <a:bodyPr/>
          <a:lstStyle/>
          <a:p>
            <a:r>
              <a:rPr lang="en-US" dirty="0" smtClean="0"/>
              <a:t>Strict delay bounds?</a:t>
            </a:r>
          </a:p>
          <a:p>
            <a:pPr lvl="1"/>
            <a:r>
              <a:rPr lang="en-US" dirty="0" smtClean="0"/>
              <a:t>Some applications require them</a:t>
            </a:r>
          </a:p>
          <a:p>
            <a:r>
              <a:rPr lang="en-US" dirty="0" smtClean="0"/>
              <a:t>Guaranteed delivery?</a:t>
            </a:r>
          </a:p>
          <a:p>
            <a:pPr lvl="1"/>
            <a:r>
              <a:rPr lang="en-US" dirty="0" smtClean="0"/>
              <a:t>Some applications are sensitive to packet drops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No applications mind getting good service</a:t>
            </a:r>
          </a:p>
          <a:p>
            <a:pPr lvl="1"/>
            <a:r>
              <a:rPr lang="en-US" dirty="0" smtClean="0"/>
              <a:t>Why not require Internet support all these guarantees?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6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life 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(1) People (or applications) </a:t>
            </a:r>
          </a:p>
          <a:p>
            <a:r>
              <a:rPr lang="en-US" dirty="0" smtClean="0"/>
              <a:t>Don’t always need what </a:t>
            </a:r>
            <a:r>
              <a:rPr lang="en-US" u="sng" dirty="0" smtClean="0"/>
              <a:t>they</a:t>
            </a:r>
            <a:r>
              <a:rPr lang="en-US" dirty="0" smtClean="0"/>
              <a:t> think they need</a:t>
            </a:r>
          </a:p>
          <a:p>
            <a:r>
              <a:rPr lang="en-US" dirty="0" smtClean="0"/>
              <a:t>Almost never need what </a:t>
            </a:r>
            <a:r>
              <a:rPr lang="en-US" u="sng" dirty="0" smtClean="0"/>
              <a:t>we</a:t>
            </a:r>
            <a:r>
              <a:rPr lang="en-US" dirty="0" smtClean="0"/>
              <a:t> think they need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(2) Flexibility often more important than performance</a:t>
            </a:r>
          </a:p>
          <a:p>
            <a:r>
              <a:rPr lang="en-US" b="1" dirty="0" smtClean="0"/>
              <a:t>But typically only in hindsight!</a:t>
            </a:r>
          </a:p>
          <a:p>
            <a:r>
              <a:rPr lang="en-US" dirty="0" smtClean="0"/>
              <a:t>Example: cell phones </a:t>
            </a:r>
            <a:r>
              <a:rPr lang="en-US" dirty="0" err="1" smtClean="0"/>
              <a:t>vs</a:t>
            </a:r>
            <a:r>
              <a:rPr lang="en-US" dirty="0" smtClean="0"/>
              <a:t> landlines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(3) Architect for flexibility, engineer for performance</a:t>
            </a:r>
          </a:p>
          <a:p>
            <a:r>
              <a:rPr lang="en-US" dirty="0" smtClean="0"/>
              <a:t>Flexibility ensures longevity</a:t>
            </a:r>
          </a:p>
          <a:p>
            <a:r>
              <a:rPr lang="en-US" dirty="0"/>
              <a:t>P</a:t>
            </a:r>
            <a:r>
              <a:rPr lang="en-US" dirty="0" smtClean="0"/>
              <a:t>erformance requirements are ephemeral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lessons to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Requiring performance guarantees would limit variety of networks that could attach to Internet</a:t>
            </a:r>
          </a:p>
          <a:p>
            <a:r>
              <a:rPr lang="en-US" dirty="0" smtClean="0"/>
              <a:t>Many applications don’t need these guarantees</a:t>
            </a:r>
          </a:p>
          <a:p>
            <a:r>
              <a:rPr lang="en-US" dirty="0" smtClean="0"/>
              <a:t>And those that do?  </a:t>
            </a:r>
          </a:p>
          <a:p>
            <a:pPr lvl="1"/>
            <a:r>
              <a:rPr lang="en-US" dirty="0" smtClean="0"/>
              <a:t>Well, they don’t either (usually)</a:t>
            </a:r>
          </a:p>
          <a:p>
            <a:pPr lvl="1"/>
            <a:r>
              <a:rPr lang="en-US" dirty="0" smtClean="0"/>
              <a:t>Tremendous ability to mask drops, delays</a:t>
            </a:r>
          </a:p>
          <a:p>
            <a:r>
              <a:rPr lang="en-US" dirty="0" smtClean="0"/>
              <a:t>And ISPs can work hard to deliver good service without changing the architecture (engineering)</a:t>
            </a:r>
          </a:p>
          <a:p>
            <a:r>
              <a:rPr lang="en-US" dirty="0" smtClean="0"/>
              <a:t>If the Internet had focused on voice applications early, it might have made different choices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9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choice of packet switching service is not as obvious as it might seem today</a:t>
            </a:r>
          </a:p>
          <a:p>
            <a:pPr lvl="4"/>
            <a:endParaRPr lang="en-US" dirty="0"/>
          </a:p>
          <a:p>
            <a:r>
              <a:rPr lang="en-US" dirty="0" smtClean="0"/>
              <a:t>Great vision on the part of the Internet designers</a:t>
            </a:r>
          </a:p>
          <a:p>
            <a:pPr lvl="5"/>
            <a:endParaRPr lang="en-US" dirty="0"/>
          </a:p>
          <a:p>
            <a:r>
              <a:rPr lang="en-US" dirty="0" smtClean="0"/>
              <a:t>And lucky that they were focused on applications that did not need great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5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#4 Variety </a:t>
            </a:r>
            <a:r>
              <a:rPr lang="en-US" dirty="0">
                <a:latin typeface="Helvetica" charset="0"/>
              </a:rPr>
              <a:t>of Networks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Incredibly successful!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Minimal requirements on networks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No need for reliability, in-order, fixed size packets, etc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 result of aiming for lowest common denominator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IP over everything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Then: ARPANET, X.25, DARPA satellite network..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Now: ATM, SONET, WDM…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7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8F42DE-1E48-304B-80DC-E09625EF40D6}" type="slidenum">
              <a:rPr lang="en-US" sz="1400" b="0">
                <a:latin typeface="Times New Roman" charset="0"/>
              </a:rPr>
              <a:pPr eaLnBrk="1" hangingPunct="1"/>
              <a:t>86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12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#5 Decentralized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a curse and a blessing</a:t>
            </a:r>
          </a:p>
          <a:p>
            <a:pPr lvl="1"/>
            <a:r>
              <a:rPr lang="en-US" dirty="0" smtClean="0"/>
              <a:t>Important for easy deployment</a:t>
            </a:r>
          </a:p>
          <a:p>
            <a:pPr lvl="1"/>
            <a:r>
              <a:rPr lang="en-US" dirty="0" smtClean="0"/>
              <a:t>Makes management hard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2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#6 Host </a:t>
            </a:r>
            <a:r>
              <a:rPr lang="en-US" dirty="0">
                <a:latin typeface="Helvetica" charset="0"/>
              </a:rPr>
              <a:t>Attachment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Clark observes that </a:t>
            </a:r>
            <a:r>
              <a:rPr lang="en-US" dirty="0" smtClean="0">
                <a:latin typeface="Arial" charset="0"/>
              </a:rPr>
              <a:t>cost </a:t>
            </a:r>
            <a:r>
              <a:rPr lang="en-US" dirty="0">
                <a:latin typeface="Arial" charset="0"/>
              </a:rPr>
              <a:t>of host attachment may be </a:t>
            </a:r>
            <a:r>
              <a:rPr lang="en-US" dirty="0" smtClean="0">
                <a:latin typeface="Arial" charset="0"/>
              </a:rPr>
              <a:t>higher </a:t>
            </a:r>
            <a:r>
              <a:rPr lang="en-US" dirty="0">
                <a:latin typeface="Arial" charset="0"/>
              </a:rPr>
              <a:t>because hosts have to be smart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But the administrative cost of adding hosts is very low, which is probably more </a:t>
            </a:r>
            <a:r>
              <a:rPr lang="en-US" dirty="0" smtClean="0">
                <a:latin typeface="Arial" charset="0"/>
              </a:rPr>
              <a:t>important</a:t>
            </a:r>
          </a:p>
          <a:p>
            <a:pPr lvl="1"/>
            <a:r>
              <a:rPr lang="en-US" dirty="0" smtClean="0">
                <a:latin typeface="Arial" charset="0"/>
              </a:rPr>
              <a:t>Plug-and-play kind of behavior….</a:t>
            </a:r>
          </a:p>
          <a:p>
            <a:endParaRPr lang="en-US" dirty="0">
              <a:latin typeface="Arial" charset="0"/>
            </a:endParaRPr>
          </a:p>
          <a:p>
            <a:pPr marL="0" indent="0"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757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4DE857-130B-C14D-ACD7-3FE1D04F4BAE}" type="slidenum">
              <a:rPr lang="en-US" sz="1400" b="0">
                <a:latin typeface="Times New Roman" charset="0"/>
              </a:rPr>
              <a:pPr eaLnBrk="1" hangingPunct="1"/>
              <a:t>88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92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#7 Cost Effective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Cheaper than circuit switching at low end</a:t>
            </a:r>
          </a:p>
          <a:p>
            <a:pPr lvl="2"/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ore expensive than circuit switching at high end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Not a bad compromise:</a:t>
            </a:r>
          </a:p>
          <a:p>
            <a:pPr lvl="1"/>
            <a:r>
              <a:rPr lang="en-US" dirty="0" smtClean="0"/>
              <a:t>Cheap where it counts (low-end)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ore expensive for those who can pay….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5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can’t build big systems out of spaghetti code</a:t>
            </a:r>
          </a:p>
          <a:p>
            <a:pPr lvl="1"/>
            <a:r>
              <a:rPr lang="en-US" dirty="0" smtClean="0"/>
              <a:t>Impossible to understand, debug</a:t>
            </a:r>
          </a:p>
          <a:p>
            <a:pPr lvl="1"/>
            <a:r>
              <a:rPr lang="en-US" dirty="0" smtClean="0"/>
              <a:t>Hard to update</a:t>
            </a:r>
          </a:p>
          <a:p>
            <a:pPr lvl="6"/>
            <a:endParaRPr lang="en-US" dirty="0"/>
          </a:p>
          <a:p>
            <a:r>
              <a:rPr lang="en-US" dirty="0" smtClean="0"/>
              <a:t>We need to limit the scope of changes, so that we can update system without rewriting it from scratch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Modularity is how we limit the scope of changes</a:t>
            </a:r>
          </a:p>
          <a:p>
            <a:pPr lvl="1"/>
            <a:r>
              <a:rPr lang="en-US" dirty="0" smtClean="0"/>
              <a:t>And understand the system at a higher level</a:t>
            </a:r>
          </a:p>
          <a:p>
            <a:pPr lvl="1"/>
            <a:r>
              <a:rPr lang="en-US" dirty="0" smtClean="0"/>
              <a:t>Think in terms of modules, not lines of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4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#8 Resource Accountability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Failure!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1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Internet Motto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i="1" dirty="0">
                <a:latin typeface="Arial" charset="0"/>
              </a:rPr>
              <a:t>We reject </a:t>
            </a:r>
            <a:r>
              <a:rPr lang="en-US" i="1" dirty="0" smtClean="0">
                <a:latin typeface="Arial" charset="0"/>
              </a:rPr>
              <a:t>kings, </a:t>
            </a:r>
            <a:r>
              <a:rPr lang="en-US" i="1" dirty="0">
                <a:latin typeface="Arial" charset="0"/>
              </a:rPr>
              <a:t>presidents, and voting. We believe in rough consensus and running code</a:t>
            </a:r>
            <a:r>
              <a:rPr lang="en-US" dirty="0">
                <a:latin typeface="Arial" charset="0"/>
              </a:rPr>
              <a:t>.</a:t>
            </a:r>
            <a:r>
              <a:rPr lang="ja-JP" altLang="en-US" dirty="0">
                <a:latin typeface="Arial" charset="0"/>
              </a:rPr>
              <a:t>”</a:t>
            </a:r>
            <a:endParaRPr lang="en-US" altLang="ja-JP" dirty="0">
              <a:latin typeface="Arial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Arial" charset="0"/>
              </a:rPr>
              <a:t>						David Clark</a:t>
            </a:r>
          </a:p>
        </p:txBody>
      </p:sp>
      <p:sp>
        <p:nvSpPr>
          <p:cNvPr id="798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0C1269C-77D8-D34B-A846-BA87186677B9}" type="slidenum">
              <a:rPr lang="en-US" sz="1400" b="0">
                <a:latin typeface="Times New Roman" charset="0"/>
              </a:rPr>
              <a:pPr eaLnBrk="1" hangingPunct="1"/>
              <a:t>91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11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Real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</a:rPr>
              <a:t>Build something that works!</a:t>
            </a:r>
          </a:p>
          <a:p>
            <a:r>
              <a:rPr lang="en-US" dirty="0">
                <a:latin typeface="Arial" charset="0"/>
              </a:rPr>
              <a:t>Connect existing networks</a:t>
            </a:r>
          </a:p>
          <a:p>
            <a:r>
              <a:rPr lang="en-US" dirty="0">
                <a:latin typeface="Arial" charset="0"/>
              </a:rPr>
              <a:t>Robust in face of failures </a:t>
            </a:r>
          </a:p>
          <a:p>
            <a:r>
              <a:rPr lang="en-US" dirty="0">
                <a:latin typeface="Arial" charset="0"/>
              </a:rPr>
              <a:t>Support multiple types of delivery services</a:t>
            </a:r>
          </a:p>
          <a:p>
            <a:r>
              <a:rPr lang="en-US" dirty="0">
                <a:latin typeface="Arial" charset="0"/>
              </a:rPr>
              <a:t>Accommodate a variety of networks</a:t>
            </a:r>
          </a:p>
          <a:p>
            <a:r>
              <a:rPr lang="en-US" dirty="0">
                <a:latin typeface="Arial" charset="0"/>
              </a:rPr>
              <a:t>Allow distributed management</a:t>
            </a:r>
          </a:p>
          <a:p>
            <a:r>
              <a:rPr lang="en-US" dirty="0">
                <a:latin typeface="Arial" charset="0"/>
              </a:rPr>
              <a:t>Easy host attachment</a:t>
            </a:r>
          </a:p>
          <a:p>
            <a:r>
              <a:rPr lang="en-US" dirty="0">
                <a:latin typeface="Arial" charset="0"/>
              </a:rPr>
              <a:t>Cost effective</a:t>
            </a:r>
          </a:p>
          <a:p>
            <a:r>
              <a:rPr lang="en-US" dirty="0">
                <a:latin typeface="Arial" charset="0"/>
              </a:rPr>
              <a:t>Allow resource accountability 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0FBC673-61D3-7B4D-9EB4-FA337A19D5D1}" type="slidenum">
              <a:rPr lang="en-US" sz="1400" b="0">
                <a:latin typeface="Times New Roman" charset="0"/>
              </a:rPr>
              <a:pPr eaLnBrk="1" hangingPunct="1"/>
              <a:t>92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70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Questions to think about….</a:t>
            </a:r>
            <a:endParaRPr lang="en-US" dirty="0">
              <a:latin typeface="Helvetica" charset="0"/>
            </a:endParaRP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What </a:t>
            </a:r>
            <a:r>
              <a:rPr lang="en-US" dirty="0" smtClean="0">
                <a:latin typeface="Arial" charset="0"/>
              </a:rPr>
              <a:t>priorities would </a:t>
            </a:r>
            <a:r>
              <a:rPr lang="en-US" dirty="0">
                <a:latin typeface="Arial" charset="0"/>
              </a:rPr>
              <a:t>a commercial design have?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What </a:t>
            </a:r>
            <a:r>
              <a:rPr lang="en-US" dirty="0" smtClean="0">
                <a:latin typeface="Arial" charset="0"/>
              </a:rPr>
              <a:t>would the resulting design look like? 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What goals are missing from this list?</a:t>
            </a:r>
          </a:p>
          <a:p>
            <a:pPr marL="339725" lvl="1" indent="0"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829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A6F354A-EC71-A442-9C95-8B956064E6C6}" type="slidenum">
              <a:rPr lang="en-US" sz="1400" b="0">
                <a:latin typeface="Times New Roman" charset="0"/>
              </a:rPr>
              <a:pPr eaLnBrk="1" hangingPunct="1"/>
              <a:t>93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24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9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26539</TotalTime>
  <Words>3825</Words>
  <Application>Microsoft Macintosh PowerPoint</Application>
  <PresentationFormat>On-screen Show (4:3)</PresentationFormat>
  <Paragraphs>1015</Paragraphs>
  <Slides>93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0" baseType="lpstr">
      <vt:lpstr>Courier New</vt:lpstr>
      <vt:lpstr>Helvetica</vt:lpstr>
      <vt:lpstr>ＭＳ Ｐゴシック</vt:lpstr>
      <vt:lpstr>Times New Roman</vt:lpstr>
      <vt:lpstr>Wingdings</vt:lpstr>
      <vt:lpstr>Arial</vt:lpstr>
      <vt:lpstr>Network</vt:lpstr>
      <vt:lpstr>CS 168  Designing the Internet</vt:lpstr>
      <vt:lpstr>PowerPoint Presentation</vt:lpstr>
      <vt:lpstr>At the end of today’s lecture you…</vt:lpstr>
      <vt:lpstr>Outline for Today</vt:lpstr>
      <vt:lpstr>No deep technical issues</vt:lpstr>
      <vt:lpstr>Modularity</vt:lpstr>
      <vt:lpstr>What is Modularity?</vt:lpstr>
      <vt:lpstr>Modularity in Computer Science</vt:lpstr>
      <vt:lpstr>The Role of Modularity</vt:lpstr>
      <vt:lpstr>Computer System Modularity</vt:lpstr>
      <vt:lpstr>Finding the Right Modularity</vt:lpstr>
      <vt:lpstr>Network System Modularity</vt:lpstr>
      <vt:lpstr>Network Modularity Decisions</vt:lpstr>
      <vt:lpstr>Leads to three design principles</vt:lpstr>
      <vt:lpstr>Layering</vt:lpstr>
      <vt:lpstr>Tasks in Networking</vt:lpstr>
      <vt:lpstr>Breakdown into Tasks</vt:lpstr>
      <vt:lpstr>Resulting Modules (layers)</vt:lpstr>
      <vt:lpstr>Five Layers (top-down)</vt:lpstr>
      <vt:lpstr>Strictly Layered Dependencies</vt:lpstr>
      <vt:lpstr>Three Observations</vt:lpstr>
      <vt:lpstr>Layering Crucial to Internet’s Success</vt:lpstr>
      <vt:lpstr>Questions?</vt:lpstr>
      <vt:lpstr>Distributing Layers Across Network</vt:lpstr>
      <vt:lpstr>What Gets Implemented on Host?</vt:lpstr>
      <vt:lpstr>What Gets Implemented on Router?</vt:lpstr>
      <vt:lpstr>What Gets Implemented on Switches?</vt:lpstr>
      <vt:lpstr>Complicated Diagram</vt:lpstr>
      <vt:lpstr>Simple Diagram</vt:lpstr>
      <vt:lpstr>Physical Communication</vt:lpstr>
      <vt:lpstr>Logical Communication</vt:lpstr>
      <vt:lpstr>What Does That Mean?</vt:lpstr>
      <vt:lpstr>Layer Encapsulation</vt:lpstr>
      <vt:lpstr>Example of Layering in the Real World</vt:lpstr>
      <vt:lpstr>The Path of the Letter</vt:lpstr>
      <vt:lpstr>Back to Networking Picture</vt:lpstr>
      <vt:lpstr>Quick Review</vt:lpstr>
      <vt:lpstr>Two Other Design Principles</vt:lpstr>
      <vt:lpstr>Three Internet Design Principles</vt:lpstr>
      <vt:lpstr>The End-to-End Principle</vt:lpstr>
      <vt:lpstr>Placing Network Functionality</vt:lpstr>
      <vt:lpstr>Example: Reliable File Transfer</vt:lpstr>
      <vt:lpstr>Discussion</vt:lpstr>
      <vt:lpstr>Two Notions of Reliability (Clark)</vt:lpstr>
      <vt:lpstr>Question?</vt:lpstr>
      <vt:lpstr>Back to the End-to-End Principle</vt:lpstr>
      <vt:lpstr>“Only-if-Sufficient” Interpretation</vt:lpstr>
      <vt:lpstr>“Only-if-Necessary” Interpretation</vt:lpstr>
      <vt:lpstr>“Only-if-Useful” Interpretation</vt:lpstr>
      <vt:lpstr>Summary</vt:lpstr>
      <vt:lpstr>Questions?</vt:lpstr>
      <vt:lpstr>What Does E2E Principle Ignore?</vt:lpstr>
      <vt:lpstr>Three Internet Design Principles</vt:lpstr>
      <vt:lpstr>Fate-Sharing</vt:lpstr>
      <vt:lpstr>General Principle: Fate-Sharing</vt:lpstr>
      <vt:lpstr>A Cynical View of Distributed Systems</vt:lpstr>
      <vt:lpstr>Decisions and Their Principles</vt:lpstr>
      <vt:lpstr>If the Internet is the answer, what were the questions?</vt:lpstr>
      <vt:lpstr>Internet Prehistory (late 50’s)</vt:lpstr>
      <vt:lpstr>Three crucial questions arose</vt:lpstr>
      <vt:lpstr>Internet Timeline</vt:lpstr>
      <vt:lpstr>The opening of the Internet revolution</vt:lpstr>
      <vt:lpstr>Timeline continued…</vt:lpstr>
      <vt:lpstr>The Problem</vt:lpstr>
      <vt:lpstr>Kahn’s Rules for Interconnection</vt:lpstr>
      <vt:lpstr>Solution</vt:lpstr>
      <vt:lpstr>Kahn’s vision</vt:lpstr>
      <vt:lpstr>Timeline continued….</vt:lpstr>
      <vt:lpstr>Unsung hero of Internet: David Clark</vt:lpstr>
      <vt:lpstr>Timeline continued…</vt:lpstr>
      <vt:lpstr>Why did it take a physicist to invent web?</vt:lpstr>
      <vt:lpstr>Timeline continued…..</vt:lpstr>
      <vt:lpstr>Internet Design Goals</vt:lpstr>
      <vt:lpstr>David Clark</vt:lpstr>
      <vt:lpstr>Internet Design Goals (Clark ‘88)</vt:lpstr>
      <vt:lpstr>#1 Connect Existing Networks</vt:lpstr>
      <vt:lpstr>#2 Robust</vt:lpstr>
      <vt:lpstr>The Internet Architecture</vt:lpstr>
      <vt:lpstr>The Telephony Architecture</vt:lpstr>
      <vt:lpstr>#3 Types of Delivery Services</vt:lpstr>
      <vt:lpstr>The paradox of the Internet’s design</vt:lpstr>
      <vt:lpstr>What service should Internet support?</vt:lpstr>
      <vt:lpstr>Important life lessons</vt:lpstr>
      <vt:lpstr>Applying lessons to Internet</vt:lpstr>
      <vt:lpstr>Bottom Line</vt:lpstr>
      <vt:lpstr>#4 Variety of Networks</vt:lpstr>
      <vt:lpstr>#5 Decentralized Management</vt:lpstr>
      <vt:lpstr>#6 Host Attachment</vt:lpstr>
      <vt:lpstr>#7 Cost Effective</vt:lpstr>
      <vt:lpstr>#8 Resource Accountability</vt:lpstr>
      <vt:lpstr>Internet Motto</vt:lpstr>
      <vt:lpstr>Real Goals</vt:lpstr>
      <vt:lpstr>Questions to think about….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Scott Shenker</cp:lastModifiedBy>
  <cp:revision>237</cp:revision>
  <cp:lastPrinted>2016-08-13T16:19:44Z</cp:lastPrinted>
  <dcterms:created xsi:type="dcterms:W3CDTF">2015-08-26T13:04:16Z</dcterms:created>
  <dcterms:modified xsi:type="dcterms:W3CDTF">2017-08-31T23:29:29Z</dcterms:modified>
</cp:coreProperties>
</file>