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5"/>
  </p:notesMasterIdLst>
  <p:handoutMasterIdLst>
    <p:handoutMasterId r:id="rId76"/>
  </p:handoutMasterIdLst>
  <p:sldIdLst>
    <p:sldId id="912" r:id="rId2"/>
    <p:sldId id="793" r:id="rId3"/>
    <p:sldId id="1167" r:id="rId4"/>
    <p:sldId id="1128" r:id="rId5"/>
    <p:sldId id="1129" r:id="rId6"/>
    <p:sldId id="1168" r:id="rId7"/>
    <p:sldId id="1130" r:id="rId8"/>
    <p:sldId id="1172" r:id="rId9"/>
    <p:sldId id="1131" r:id="rId10"/>
    <p:sldId id="1132" r:id="rId11"/>
    <p:sldId id="1133" r:id="rId12"/>
    <p:sldId id="1134" r:id="rId13"/>
    <p:sldId id="1149" r:id="rId14"/>
    <p:sldId id="1135" r:id="rId15"/>
    <p:sldId id="1136" r:id="rId16"/>
    <p:sldId id="1137" r:id="rId17"/>
    <p:sldId id="1138" r:id="rId18"/>
    <p:sldId id="1139" r:id="rId19"/>
    <p:sldId id="1140" r:id="rId20"/>
    <p:sldId id="1173" r:id="rId21"/>
    <p:sldId id="1141" r:id="rId22"/>
    <p:sldId id="1142" r:id="rId23"/>
    <p:sldId id="1143" r:id="rId24"/>
    <p:sldId id="1144" r:id="rId25"/>
    <p:sldId id="1145" r:id="rId26"/>
    <p:sldId id="1146" r:id="rId27"/>
    <p:sldId id="1147" r:id="rId28"/>
    <p:sldId id="1156" r:id="rId29"/>
    <p:sldId id="1150" r:id="rId30"/>
    <p:sldId id="1169" r:id="rId31"/>
    <p:sldId id="974" r:id="rId32"/>
    <p:sldId id="977" r:id="rId33"/>
    <p:sldId id="978" r:id="rId34"/>
    <p:sldId id="1175" r:id="rId35"/>
    <p:sldId id="979" r:id="rId36"/>
    <p:sldId id="980" r:id="rId37"/>
    <p:sldId id="1177" r:id="rId38"/>
    <p:sldId id="981" r:id="rId39"/>
    <p:sldId id="982" r:id="rId40"/>
    <p:sldId id="1170" r:id="rId41"/>
    <p:sldId id="983" r:id="rId42"/>
    <p:sldId id="984" r:id="rId43"/>
    <p:sldId id="1097" r:id="rId44"/>
    <p:sldId id="986" r:id="rId45"/>
    <p:sldId id="987" r:id="rId46"/>
    <p:sldId id="988" r:id="rId47"/>
    <p:sldId id="1174" r:id="rId48"/>
    <p:sldId id="1160" r:id="rId49"/>
    <p:sldId id="1161" r:id="rId50"/>
    <p:sldId id="1162" r:id="rId51"/>
    <p:sldId id="1163" r:id="rId52"/>
    <p:sldId id="1164" r:id="rId53"/>
    <p:sldId id="1165" r:id="rId54"/>
    <p:sldId id="1166" r:id="rId55"/>
    <p:sldId id="991" r:id="rId56"/>
    <p:sldId id="993" r:id="rId57"/>
    <p:sldId id="994" r:id="rId58"/>
    <p:sldId id="995" r:id="rId59"/>
    <p:sldId id="996" r:id="rId60"/>
    <p:sldId id="997" r:id="rId61"/>
    <p:sldId id="998" r:id="rId62"/>
    <p:sldId id="1126" r:id="rId63"/>
    <p:sldId id="1158" r:id="rId64"/>
    <p:sldId id="1159" r:id="rId65"/>
    <p:sldId id="1171" r:id="rId66"/>
    <p:sldId id="1098" r:id="rId67"/>
    <p:sldId id="1099" r:id="rId68"/>
    <p:sldId id="1176" r:id="rId69"/>
    <p:sldId id="1100" r:id="rId70"/>
    <p:sldId id="1101" r:id="rId71"/>
    <p:sldId id="1127" r:id="rId72"/>
    <p:sldId id="1105" r:id="rId73"/>
    <p:sldId id="1157" r:id="rId7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50"/>
    <p:restoredTop sz="86442"/>
  </p:normalViewPr>
  <p:slideViewPr>
    <p:cSldViewPr>
      <p:cViewPr>
        <p:scale>
          <a:sx n="97" d="100"/>
          <a:sy n="97" d="100"/>
        </p:scale>
        <p:origin x="36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commentAuthors" Target="commentAuthors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irregular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very detailed, couldn’t get a better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part of the network, but the takeaway</a:t>
            </a:r>
            <a:r>
              <a:rPr lang="en-US" baseline="0" dirty="0" smtClean="0"/>
              <a:t> is that the network is very regular, involving levels of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5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coincide?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4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all know what a spanning tree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telephone, point by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4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can do PS</a:t>
            </a:r>
          </a:p>
          <a:p>
            <a:r>
              <a:rPr lang="en-US" dirty="0" smtClean="0"/>
              <a:t>PS cannot to 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3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1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The End of Architecture</a:t>
            </a:r>
            <a:br>
              <a:rPr lang="en-US" altLang="en-US" dirty="0" smtClean="0"/>
            </a:br>
            <a:r>
              <a:rPr lang="en-US" altLang="en-US" dirty="0" smtClean="0"/>
              <a:t>and the Beginning of Design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835525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(eventually)</a:t>
            </a:r>
          </a:p>
          <a:p>
            <a:pPr lvl="1"/>
            <a:r>
              <a:rPr lang="en-US" i="1" dirty="0" smtClean="0">
                <a:latin typeface="Arial" charset="0"/>
              </a:rPr>
              <a:t>Must </a:t>
            </a:r>
            <a:r>
              <a:rPr lang="en-US" b="1" i="1" dirty="0" smtClean="0">
                <a:latin typeface="Arial" charset="0"/>
              </a:rPr>
              <a:t>eventually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</a:t>
            </a:r>
            <a:r>
              <a:rPr lang="en-US" dirty="0" smtClean="0">
                <a:latin typeface="Arial" charset="0"/>
              </a:rPr>
              <a:t>should never interfere </a:t>
            </a:r>
            <a:r>
              <a:rPr lang="en-US" dirty="0">
                <a:latin typeface="Arial" charset="0"/>
              </a:rPr>
              <a:t>with endpoint </a:t>
            </a:r>
            <a:r>
              <a:rPr lang="en-US" dirty="0" smtClean="0">
                <a:latin typeface="Arial" charset="0"/>
              </a:rPr>
              <a:t>(i.e., application) semantics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i="1" dirty="0" smtClean="0">
                <a:latin typeface="Arial" charset="0"/>
              </a:rPr>
              <a:t>Must </a:t>
            </a:r>
            <a:r>
              <a:rPr lang="en-US" b="1" i="1" dirty="0" smtClean="0">
                <a:latin typeface="Arial" charset="0"/>
              </a:rPr>
              <a:t>always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i="1" u="sng" dirty="0" smtClean="0">
                <a:latin typeface="Arial" charset="0"/>
              </a:rPr>
              <a:t>Availability</a:t>
            </a:r>
            <a:r>
              <a:rPr lang="en-US" dirty="0" smtClean="0">
                <a:latin typeface="Arial" charset="0"/>
              </a:rPr>
              <a:t> more important than </a:t>
            </a:r>
            <a:r>
              <a:rPr lang="en-US" i="1" u="sng" dirty="0" smtClean="0">
                <a:latin typeface="Arial" charset="0"/>
              </a:rPr>
              <a:t>recovering</a:t>
            </a:r>
            <a:r>
              <a:rPr lang="en-US" dirty="0" smtClean="0">
                <a:latin typeface="Arial" charset="0"/>
              </a:rPr>
              <a:t>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691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8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Telephony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83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Violates E2E principle: reliability via network</a:t>
            </a:r>
          </a:p>
          <a:p>
            <a:endParaRPr lang="en-US" dirty="0"/>
          </a:p>
          <a:p>
            <a:r>
              <a:rPr lang="en-US" dirty="0" smtClean="0"/>
              <a:t>And puts application logic in network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a resul</a:t>
            </a:r>
            <a:r>
              <a:rPr lang="en-US" dirty="0"/>
              <a:t>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Endpoint semantics at risk when network fails</a:t>
            </a:r>
          </a:p>
          <a:p>
            <a:pPr lvl="1"/>
            <a:r>
              <a:rPr lang="en-US" dirty="0" smtClean="0"/>
              <a:t>So design is not “robust” according to Clark (B)</a:t>
            </a:r>
          </a:p>
          <a:p>
            <a:pPr lvl="1"/>
            <a:endParaRPr lang="en-US" dirty="0"/>
          </a:p>
          <a:p>
            <a:r>
              <a:rPr lang="en-US" smtClean="0"/>
              <a:t>These are crucial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</a:p>
          <a:p>
            <a:pPr lvl="4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But this isn’t as obvious as it seems</a:t>
            </a:r>
            <a:r>
              <a:rPr lang="mr-IN" b="1" dirty="0" smtClean="0">
                <a:latin typeface="Arial" charset="0"/>
              </a:rPr>
              <a:t>…</a:t>
            </a:r>
            <a:r>
              <a:rPr lang="en-US" b="1" dirty="0" smtClean="0">
                <a:latin typeface="Arial" charset="0"/>
              </a:rPr>
              <a:t>.</a:t>
            </a:r>
            <a:endParaRPr lang="en-US" b="1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service should </a:t>
            </a:r>
            <a:r>
              <a:rPr lang="en-US" smtClean="0"/>
              <a:t>Internet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all these guarantees?</a:t>
            </a:r>
          </a:p>
          <a:p>
            <a:pPr lvl="1"/>
            <a:endParaRPr lang="en-US" dirty="0"/>
          </a:p>
          <a:p>
            <a:r>
              <a:rPr lang="en-US" dirty="0" smtClean="0"/>
              <a:t>This is what I would have done, if they asked </a:t>
            </a:r>
            <a:r>
              <a:rPr lang="en-US" dirty="0" smtClean="0"/>
              <a:t>me</a:t>
            </a:r>
          </a:p>
          <a:p>
            <a:pPr lvl="1"/>
            <a:endParaRPr lang="en-US" dirty="0"/>
          </a:p>
          <a:p>
            <a:r>
              <a:rPr lang="en-US" dirty="0" smtClean="0"/>
              <a:t>And I would have been tragically wrong</a:t>
            </a:r>
            <a:r>
              <a:rPr lang="mr-IN" dirty="0" smtClean="0"/>
              <a:t>…</a:t>
            </a:r>
            <a:r>
              <a:rPr lang="en-US" b="1" i="1" dirty="0" smtClean="0">
                <a:solidFill>
                  <a:srgbClr val="FF0000"/>
                </a:solidFill>
              </a:rPr>
              <a:t>why?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life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applications) </a:t>
            </a:r>
          </a:p>
          <a:p>
            <a:r>
              <a:rPr lang="en-US" dirty="0" smtClean="0"/>
              <a:t>Don’t 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need</a:t>
            </a:r>
          </a:p>
          <a:p>
            <a:r>
              <a:rPr lang="en-US" dirty="0" smtClean="0"/>
              <a:t>Almost never need 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for flexibility, engineer for 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Many applications don’t need these guarantees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And ISPs can work hard to deliver good service without changing the architecture</a:t>
            </a:r>
          </a:p>
          <a:p>
            <a:pPr lvl="1"/>
            <a:r>
              <a:rPr lang="en-US" i="1" dirty="0" smtClean="0"/>
              <a:t>Through good engineering and provisioning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packet switching service is not as obvious as it might seem today</a:t>
            </a:r>
          </a:p>
          <a:p>
            <a:pPr lvl="1"/>
            <a:r>
              <a:rPr lang="en-US" b="1" i="1" dirty="0" smtClean="0"/>
              <a:t>Reservation-based service was more obvious choice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1"/>
            <a:r>
              <a:rPr lang="en-US" b="1" dirty="0" smtClean="0"/>
              <a:t>To see past so-called “requirements”</a:t>
            </a:r>
            <a:r>
              <a:rPr lang="mr-IN" b="1" dirty="0" smtClean="0"/>
              <a:t>…</a:t>
            </a:r>
            <a:endParaRPr lang="en-US" b="1" dirty="0" smtClean="0"/>
          </a:p>
          <a:p>
            <a:pPr lvl="1"/>
            <a:r>
              <a:rPr lang="mr-IN" b="1" dirty="0" smtClean="0"/>
              <a:t>…</a:t>
            </a:r>
            <a:r>
              <a:rPr lang="en-US" b="1" dirty="0" smtClean="0"/>
              <a:t>and envision a future where </a:t>
            </a:r>
            <a:r>
              <a:rPr lang="en-US" b="1" i="1" u="sng" dirty="0" smtClean="0"/>
              <a:t>application agility </a:t>
            </a:r>
            <a:r>
              <a:rPr lang="en-US" b="1" dirty="0" smtClean="0"/>
              <a:t>minimizes the need for perfect infrastructure</a:t>
            </a:r>
          </a:p>
          <a:p>
            <a:pPr lvl="5"/>
            <a:endParaRPr lang="en-US" dirty="0"/>
          </a:p>
          <a:p>
            <a:r>
              <a:rPr lang="en-US" dirty="0" smtClean="0"/>
              <a:t>And lucky that they were focused on applications that did not need great </a:t>
            </a:r>
            <a:r>
              <a:rPr lang="en-US" dirty="0" smtClean="0"/>
              <a:t>service (file transfer, email)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6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ATM, SONET,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WDM,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WiFi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new radio technologies, 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</a:p>
          <a:p>
            <a:pPr lvl="1"/>
            <a:endParaRPr lang="en-US" dirty="0"/>
          </a:p>
          <a:p>
            <a:r>
              <a:rPr lang="en-US" dirty="0"/>
              <a:t>Recent efforts have improved management of individual networks</a:t>
            </a:r>
          </a:p>
          <a:p>
            <a:pPr lvl="1"/>
            <a:r>
              <a:rPr lang="en-US" dirty="0"/>
              <a:t>But no attempt to manage the Internet as a whole….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</a:t>
            </a:r>
            <a:r>
              <a:rPr lang="en-US" dirty="0" smtClean="0">
                <a:latin typeface="Arial" charset="0"/>
              </a:rPr>
              <a:t>have been higher </a:t>
            </a:r>
            <a:r>
              <a:rPr lang="en-US" dirty="0">
                <a:latin typeface="Arial" charset="0"/>
              </a:rPr>
              <a:t>because hosts </a:t>
            </a:r>
            <a:r>
              <a:rPr lang="en-US" dirty="0" smtClean="0">
                <a:latin typeface="Arial" charset="0"/>
              </a:rPr>
              <a:t>had </a:t>
            </a:r>
            <a:r>
              <a:rPr lang="en-US" dirty="0">
                <a:latin typeface="Arial" charset="0"/>
              </a:rPr>
              <a:t>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now most </a:t>
            </a:r>
            <a:r>
              <a:rPr lang="en-US" dirty="0">
                <a:latin typeface="Arial" charset="0"/>
              </a:rPr>
              <a:t>hosts </a:t>
            </a:r>
            <a:r>
              <a:rPr lang="en-US" dirty="0" smtClean="0">
                <a:latin typeface="Arial" charset="0"/>
              </a:rPr>
              <a:t>are smart </a:t>
            </a:r>
            <a:r>
              <a:rPr lang="en-US" dirty="0">
                <a:latin typeface="Arial" charset="0"/>
              </a:rPr>
              <a:t>for other reasons</a:t>
            </a:r>
          </a:p>
          <a:p>
            <a:pPr lvl="1"/>
            <a:r>
              <a:rPr lang="en-US" dirty="0">
                <a:latin typeface="Arial" charset="0"/>
              </a:rPr>
              <a:t>So the cost is actually minimal</a:t>
            </a:r>
            <a:r>
              <a:rPr lang="is-IS" dirty="0" smtClean="0">
                <a:latin typeface="Arial" charset="0"/>
              </a:rPr>
              <a:t>….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dirty="0" smtClean="0">
                <a:latin typeface="Arial" charset="0"/>
              </a:rPr>
              <a:t>Probably focus on high-revenue applications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r>
              <a:rPr lang="en-US" dirty="0" smtClean="0">
                <a:latin typeface="Arial" charset="0"/>
              </a:rPr>
              <a:t>Probably bake some of the application into the network</a:t>
            </a:r>
          </a:p>
          <a:p>
            <a:pPr lvl="1"/>
            <a:r>
              <a:rPr lang="en-US" dirty="0" smtClean="0">
                <a:latin typeface="Arial" charset="0"/>
              </a:rPr>
              <a:t>As in the phone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b="1" i="1" dirty="0" smtClean="0">
                <a:latin typeface="Arial" charset="0"/>
              </a:rPr>
              <a:t>Suggestions?</a:t>
            </a:r>
            <a:endParaRPr lang="en-US" b="1" i="1" dirty="0">
              <a:latin typeface="Arial" charset="0"/>
            </a:endParaRP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missing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5525"/>
          </a:xfrm>
        </p:spPr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Resilience </a:t>
            </a:r>
            <a:r>
              <a:rPr lang="en-US" dirty="0"/>
              <a:t>to attacks (denial-of-service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Endpoint security</a:t>
            </a:r>
          </a:p>
          <a:p>
            <a:pPr lvl="1"/>
            <a:r>
              <a:rPr lang="en-US" dirty="0" smtClean="0"/>
              <a:t>Tracking down misbehaving users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Resource sharing (fairness, etc.)</a:t>
            </a:r>
          </a:p>
          <a:p>
            <a:r>
              <a:rPr lang="en-US" dirty="0" smtClean="0"/>
              <a:t>ISP-level concerns</a:t>
            </a:r>
          </a:p>
          <a:p>
            <a:pPr lvl="1"/>
            <a:r>
              <a:rPr lang="en-US" dirty="0" smtClean="0"/>
              <a:t>Technical issues of interconnection and internal management</a:t>
            </a:r>
          </a:p>
          <a:p>
            <a:pPr lvl="1"/>
            <a:r>
              <a:rPr lang="en-US" dirty="0" smtClean="0"/>
              <a:t>Economic issues of interconnection</a:t>
            </a:r>
          </a:p>
          <a:p>
            <a:pPr lvl="1"/>
            <a:r>
              <a:rPr lang="en-US" dirty="0" smtClean="0"/>
              <a:t>Value flow (who should get paid for these bits?)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design goals:</a:t>
            </a:r>
          </a:p>
          <a:p>
            <a:pPr lvl="1"/>
            <a:r>
              <a:rPr lang="en-US" dirty="0" smtClean="0"/>
              <a:t>What were the designers trying to accomplish?</a:t>
            </a:r>
          </a:p>
          <a:p>
            <a:pPr lvl="1"/>
            <a:r>
              <a:rPr lang="en-US" dirty="0" smtClean="0"/>
              <a:t>The last discussion of “architecture” for a while</a:t>
            </a:r>
          </a:p>
          <a:p>
            <a:pPr lvl="2"/>
            <a:endParaRPr lang="en-US" dirty="0"/>
          </a:p>
          <a:p>
            <a:r>
              <a:rPr lang="en-US" dirty="0" smtClean="0"/>
              <a:t>Organization of course</a:t>
            </a:r>
          </a:p>
          <a:p>
            <a:pPr lvl="1"/>
            <a:r>
              <a:rPr lang="en-US" dirty="0" smtClean="0"/>
              <a:t>Why the Internet is layered but this course is not</a:t>
            </a:r>
          </a:p>
          <a:p>
            <a:pPr lvl="2"/>
            <a:endParaRPr lang="en-US" dirty="0"/>
          </a:p>
          <a:p>
            <a:r>
              <a:rPr lang="en-US" dirty="0" smtClean="0"/>
              <a:t>The design of routing algorithms</a:t>
            </a:r>
          </a:p>
          <a:p>
            <a:pPr lvl="1"/>
            <a:r>
              <a:rPr lang="en-US" dirty="0" smtClean="0"/>
              <a:t>Just a brief taste of Internet design</a:t>
            </a:r>
          </a:p>
          <a:p>
            <a:pPr lvl="2"/>
            <a:endParaRPr lang="en-US" dirty="0"/>
          </a:p>
          <a:p>
            <a:r>
              <a:rPr lang="en-US" dirty="0" smtClean="0"/>
              <a:t>Learning from 40 beanbags!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8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of Course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73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each layer in order (as in our textbook)</a:t>
            </a:r>
          </a:p>
          <a:p>
            <a:pPr lvl="1"/>
            <a:r>
              <a:rPr lang="en-US" dirty="0" smtClean="0"/>
              <a:t>Philosophies differ as to top-down vs bottom-up</a:t>
            </a:r>
          </a:p>
          <a:p>
            <a:pPr lvl="4"/>
            <a:endParaRPr lang="en-US" dirty="0"/>
          </a:p>
          <a:p>
            <a:r>
              <a:rPr lang="en-US" dirty="0" smtClean="0"/>
              <a:t>I prefer to focus on the distinctions between</a:t>
            </a:r>
          </a:p>
          <a:p>
            <a:pPr lvl="1"/>
            <a:r>
              <a:rPr lang="en-US" dirty="0" smtClean="0"/>
              <a:t>General architectural considerations</a:t>
            </a:r>
          </a:p>
          <a:p>
            <a:pPr lvl="1"/>
            <a:r>
              <a:rPr lang="en-US" dirty="0" smtClean="0"/>
              <a:t>Fundamental intellectual challenges</a:t>
            </a:r>
          </a:p>
          <a:p>
            <a:pPr lvl="1"/>
            <a:r>
              <a:rPr lang="en-US" dirty="0" smtClean="0"/>
              <a:t>Design/implementation choices in today’s Internet</a:t>
            </a:r>
          </a:p>
          <a:p>
            <a:pPr lvl="1"/>
            <a:r>
              <a:rPr lang="en-US" dirty="0" smtClean="0"/>
              <a:t>Special topics</a:t>
            </a:r>
            <a:r>
              <a:rPr lang="mr-IN" dirty="0" smtClean="0"/>
              <a:t>…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 smtClean="0"/>
              <a:t>We will next address fundamental challenges</a:t>
            </a:r>
          </a:p>
          <a:p>
            <a:pPr lvl="3"/>
            <a:endParaRPr lang="en-US" dirty="0"/>
          </a:p>
          <a:p>
            <a:r>
              <a:rPr lang="en-US" dirty="0" smtClean="0"/>
              <a:t>Later will discuss current designs in each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Architecture to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2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tasks are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Application: not a fundamental challenge</a:t>
            </a:r>
          </a:p>
          <a:p>
            <a:pPr lvl="1"/>
            <a:r>
              <a:rPr lang="en-US" dirty="0" smtClean="0"/>
              <a:t>Not general, and not necessarily hard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Reliable transport: a fundamental challenge</a:t>
            </a:r>
          </a:p>
          <a:p>
            <a:pPr lvl="1"/>
            <a:r>
              <a:rPr lang="en-US" dirty="0" smtClean="0"/>
              <a:t>General, and difficult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Global and local packet delivery: </a:t>
            </a:r>
          </a:p>
          <a:p>
            <a:pPr lvl="1"/>
            <a:r>
              <a:rPr lang="en-US" dirty="0" smtClean="0"/>
              <a:t>Local and global packet delivery both require routing</a:t>
            </a:r>
          </a:p>
          <a:p>
            <a:pPr lvl="1"/>
            <a:r>
              <a:rPr lang="en-US" dirty="0" smtClean="0"/>
              <a:t>This is a general and difficult challenge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Physical transfer: not a fundamental challenge</a:t>
            </a:r>
          </a:p>
          <a:p>
            <a:pPr lvl="1"/>
            <a:r>
              <a:rPr lang="en-US" dirty="0" smtClean="0"/>
              <a:t>Not general, and not conceptually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Fundamental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i="1" u="sng" dirty="0" smtClean="0"/>
              <a:t>Routing</a:t>
            </a:r>
            <a:r>
              <a:rPr lang="en-US" dirty="0" smtClean="0"/>
              <a:t>: guiding packets from source to destination</a:t>
            </a:r>
          </a:p>
          <a:p>
            <a:pPr lvl="6"/>
            <a:endParaRPr lang="en-US" dirty="0" smtClean="0"/>
          </a:p>
          <a:p>
            <a:r>
              <a:rPr lang="en-US" i="1" u="sng" dirty="0" smtClean="0"/>
              <a:t>Reliable delivery</a:t>
            </a:r>
            <a:r>
              <a:rPr lang="en-US" dirty="0" smtClean="0"/>
              <a:t>: building a reliable transport service on top of best-effort delivery</a:t>
            </a:r>
          </a:p>
          <a:p>
            <a:pPr lvl="7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ther pieces required to build operational networks</a:t>
            </a:r>
          </a:p>
          <a:p>
            <a:pPr lvl="1"/>
            <a:r>
              <a:rPr lang="en-US" dirty="0" smtClean="0"/>
              <a:t>Naming, addressing, congestion control,….</a:t>
            </a:r>
          </a:p>
          <a:p>
            <a:pPr lvl="1"/>
            <a:r>
              <a:rPr lang="en-US" dirty="0" smtClean="0"/>
              <a:t>We will get to those later in the course</a:t>
            </a:r>
          </a:p>
          <a:p>
            <a:pPr lvl="8"/>
            <a:endParaRPr lang="en-US" dirty="0"/>
          </a:p>
          <a:p>
            <a:r>
              <a:rPr lang="en-US" dirty="0" smtClean="0"/>
              <a:t>But these two are </a:t>
            </a:r>
            <a:r>
              <a:rPr lang="en-US" b="1" i="1" dirty="0" smtClean="0"/>
              <a:t>inherent</a:t>
            </a:r>
            <a:r>
              <a:rPr lang="en-US" dirty="0" smtClean="0"/>
              <a:t> and </a:t>
            </a:r>
            <a:r>
              <a:rPr lang="en-US" b="1" i="1" dirty="0" smtClean="0"/>
              <a:t>hard</a:t>
            </a:r>
          </a:p>
          <a:p>
            <a:pPr lvl="1"/>
            <a:r>
              <a:rPr lang="en-US" dirty="0" smtClean="0"/>
              <a:t>Routing: next few </a:t>
            </a:r>
            <a:r>
              <a:rPr lang="en-US" dirty="0" smtClean="0"/>
              <a:t>lectures</a:t>
            </a:r>
            <a:endParaRPr lang="en-US" dirty="0" smtClean="0"/>
          </a:p>
          <a:p>
            <a:pPr lvl="1"/>
            <a:r>
              <a:rPr lang="en-US" dirty="0" smtClean="0"/>
              <a:t>Reliable transport: lecture after that</a:t>
            </a:r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1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0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Network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11"/>
          <p:cNvSpPr>
            <a:spLocks noChangeArrowheads="1"/>
          </p:cNvSpPr>
          <p:nvPr/>
        </p:nvSpPr>
        <p:spPr bwMode="auto">
          <a:xfrm>
            <a:off x="3733800" y="1219200"/>
            <a:ext cx="5181600" cy="685800"/>
          </a:xfrm>
          <a:prstGeom prst="wedgeRoundRectCallout">
            <a:avLst>
              <a:gd name="adj1" fmla="val -45684"/>
              <a:gd name="adj2" fmla="val 245830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6 attached links</a:t>
            </a:r>
            <a:endParaRPr lang="en-US" sz="2800" dirty="0">
              <a:latin typeface="+mn-lt"/>
            </a:endParaRPr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auto">
          <a:xfrm>
            <a:off x="3048000" y="5562600"/>
            <a:ext cx="5410200" cy="685800"/>
          </a:xfrm>
          <a:prstGeom prst="wedgeRoundRectCallout">
            <a:avLst>
              <a:gd name="adj1" fmla="val -31389"/>
              <a:gd name="adj2" fmla="val -20787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4 attached links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7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Edge: Connected to end hosts</a:t>
            </a:r>
          </a:p>
          <a:p>
            <a:endParaRPr lang="en-US" dirty="0"/>
          </a:p>
          <a:p>
            <a:r>
              <a:rPr lang="en-US" dirty="0" smtClean="0"/>
              <a:t>Border: Connected to routers in another network</a:t>
            </a:r>
          </a:p>
          <a:p>
            <a:endParaRPr lang="en-US" dirty="0"/>
          </a:p>
          <a:p>
            <a:r>
              <a:rPr lang="en-US" dirty="0" smtClean="0"/>
              <a:t>Core/backbone: Connected to other internal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Variety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ISPs</a:t>
            </a:r>
            <a:r>
              <a:rPr lang="en-US" dirty="0" smtClean="0"/>
              <a:t>: carriers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Edge (connecting to customers)</a:t>
            </a:r>
          </a:p>
          <a:p>
            <a:pPr lvl="1"/>
            <a:r>
              <a:rPr lang="en-US" dirty="0" smtClean="0"/>
              <a:t>Border (to other ISPs)</a:t>
            </a:r>
          </a:p>
          <a:p>
            <a:r>
              <a:rPr lang="en-US" b="1" dirty="0" smtClean="0"/>
              <a:t>Enterprises</a:t>
            </a:r>
            <a:r>
              <a:rPr lang="en-US" dirty="0" smtClean="0"/>
              <a:t>: companies, universities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Edge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r>
              <a:rPr lang="en-US" b="1" dirty="0" smtClean="0"/>
              <a:t>Datacenters</a:t>
            </a:r>
            <a:r>
              <a:rPr lang="en-US" dirty="0" smtClean="0"/>
              <a:t>: massive collections of machines</a:t>
            </a:r>
          </a:p>
          <a:p>
            <a:pPr lvl="1"/>
            <a:r>
              <a:rPr lang="en-US" dirty="0"/>
              <a:t>Aggregation and Core</a:t>
            </a:r>
          </a:p>
          <a:p>
            <a:pPr lvl="1"/>
            <a:r>
              <a:rPr lang="en-US" dirty="0" smtClean="0"/>
              <a:t>Top-of-Rack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UUNET’s North American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531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1334"/>
            <a:ext cx="9144000" cy="868362"/>
          </a:xfrm>
        </p:spPr>
        <p:txBody>
          <a:bodyPr/>
          <a:lstStyle/>
          <a:p>
            <a:r>
              <a:rPr lang="en-US" dirty="0" smtClean="0"/>
              <a:t>Level3’s Global Network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296400" cy="71835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76400"/>
            <a:ext cx="61045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Berkeley’s Campus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91" y="1295400"/>
            <a:ext cx="6048618" cy="4835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Datacenter Network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568"/>
            <a:ext cx="8534400" cy="35831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475" y="294790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</a:t>
            </a: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676399" cy="88845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3549357" y="3702726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Forwarding Step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 paper in 1988 that tried to capture why the Internet turned out as it did</a:t>
            </a:r>
          </a:p>
          <a:p>
            <a:endParaRPr lang="en-US" dirty="0" smtClean="0"/>
          </a:p>
          <a:p>
            <a:r>
              <a:rPr lang="en-US" dirty="0" smtClean="0"/>
              <a:t>In particular, it described an ordered list of priorities that informed the design</a:t>
            </a:r>
          </a:p>
          <a:p>
            <a:endParaRPr lang="en-US" dirty="0"/>
          </a:p>
          <a:p>
            <a:r>
              <a:rPr lang="en-US" dirty="0" smtClean="0"/>
              <a:t>What do you think those priorities were?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 of forwarding in a router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address from packet’s </a:t>
            </a:r>
            <a:r>
              <a:rPr lang="en-US" dirty="0" smtClean="0"/>
              <a:t>header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routing state for correct output port</a:t>
            </a:r>
          </a:p>
          <a:p>
            <a:pPr lvl="1"/>
            <a:r>
              <a:rPr lang="en-US" dirty="0" smtClean="0"/>
              <a:t>Send (within router) to correct output port</a:t>
            </a:r>
          </a:p>
          <a:p>
            <a:pPr lvl="1"/>
            <a:endParaRPr lang="en-US" dirty="0"/>
          </a:p>
          <a:p>
            <a:r>
              <a:rPr lang="en-US" dirty="0" smtClean="0"/>
              <a:t>Forwarding is a </a:t>
            </a:r>
            <a:r>
              <a:rPr lang="en-US" b="1" i="1" dirty="0" smtClean="0"/>
              <a:t>local</a:t>
            </a:r>
            <a:r>
              <a:rPr lang="en-US" dirty="0" smtClean="0"/>
              <a:t> process within a router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is what computes the routing state</a:t>
            </a:r>
          </a:p>
          <a:p>
            <a:pPr lvl="1"/>
            <a:r>
              <a:rPr lang="en-US" dirty="0" smtClean="0"/>
              <a:t>Also called forwarding state</a:t>
            </a:r>
          </a:p>
          <a:p>
            <a:endParaRPr lang="en-US" dirty="0"/>
          </a:p>
          <a:p>
            <a:r>
              <a:rPr lang="en-US" dirty="0" smtClean="0"/>
              <a:t>This is inherently a global process</a:t>
            </a:r>
          </a:p>
          <a:p>
            <a:pPr lvl="1"/>
            <a:r>
              <a:rPr lang="en-US" i="1" dirty="0" smtClean="0"/>
              <a:t>How can you know where to send packets without knowing what the overall network looks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switch#6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30827" y="1126252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routing state is </a:t>
            </a:r>
            <a:r>
              <a:rPr lang="en-US" dirty="0" smtClean="0"/>
              <a:t>table </a:t>
            </a:r>
            <a:r>
              <a:rPr lang="en-US" dirty="0"/>
              <a:t>in a single router</a:t>
            </a:r>
          </a:p>
          <a:p>
            <a:pPr lvl="1"/>
            <a:r>
              <a:rPr lang="en-US" dirty="0"/>
              <a:t>By itself, the state in a single router can’t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endParaRPr lang="en-US" dirty="0"/>
          </a:p>
          <a:p>
            <a:r>
              <a:rPr lang="en-US" dirty="0"/>
              <a:t>Global state </a:t>
            </a:r>
            <a:r>
              <a:rPr lang="en-US" dirty="0" smtClean="0"/>
              <a:t>is collection </a:t>
            </a:r>
            <a:r>
              <a:rPr lang="en-US" dirty="0"/>
              <a:t>of </a:t>
            </a:r>
            <a:r>
              <a:rPr lang="en-US" dirty="0" smtClean="0"/>
              <a:t>tables </a:t>
            </a:r>
            <a:r>
              <a:rPr lang="en-US" dirty="0"/>
              <a:t>in </a:t>
            </a:r>
            <a:r>
              <a:rPr lang="en-US" dirty="0" smtClean="0"/>
              <a:t>all routers</a:t>
            </a:r>
            <a:endParaRPr lang="en-US" dirty="0"/>
          </a:p>
          <a:p>
            <a:pPr lvl="1"/>
            <a:r>
              <a:rPr lang="en-US" dirty="0"/>
              <a:t>Global state determines which paths packets </a:t>
            </a:r>
            <a:r>
              <a:rPr lang="en-US" dirty="0" smtClean="0"/>
              <a:t>take</a:t>
            </a:r>
            <a:endParaRPr lang="en-US" dirty="0"/>
          </a:p>
          <a:p>
            <a:pPr lvl="1"/>
            <a:r>
              <a:rPr lang="en-US" dirty="0"/>
              <a:t>(Will discuss later where this routing state comes from)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routing state is “valid” if it produces forwarding decisions that always deliver packets to their destinations</a:t>
            </a:r>
          </a:p>
          <a:p>
            <a:pPr lvl="1"/>
            <a:r>
              <a:rPr lang="en-US" b="1" i="1" dirty="0" smtClean="0"/>
              <a:t>Valid is my terminology, not standard</a:t>
            </a:r>
          </a:p>
          <a:p>
            <a:pPr lvl="1"/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 of routing protocols: compute valid state</a:t>
            </a:r>
          </a:p>
          <a:p>
            <a:endParaRPr lang="en-US" dirty="0"/>
          </a:p>
          <a:p>
            <a:r>
              <a:rPr lang="en-US" dirty="0" smtClean="0"/>
              <a:t>How can you do that?</a:t>
            </a:r>
          </a:p>
          <a:p>
            <a:endParaRPr lang="en-US" dirty="0"/>
          </a:p>
          <a:p>
            <a:r>
              <a:rPr lang="en-US" dirty="0" smtClean="0"/>
              <a:t>Focus on next few lectures</a:t>
            </a:r>
            <a:r>
              <a:rPr lang="mr-IN" dirty="0" smtClean="0"/>
              <a:t>…</a:t>
            </a:r>
            <a:r>
              <a:rPr lang="en-US" dirty="0" smtClean="0"/>
              <a:t>at an abstract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Forwarding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Switches and routers make the following mapping:</a:t>
            </a:r>
          </a:p>
          <a:p>
            <a:pPr marL="0" indent="0" algn="ctr">
              <a:buNone/>
            </a:pPr>
            <a:r>
              <a:rPr lang="en-US" dirty="0" smtClean="0"/>
              <a:t>Header + Routing Table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 </a:t>
            </a:r>
            <a:r>
              <a:rPr lang="en-US" dirty="0" err="1" smtClean="0"/>
              <a:t>OutgoingPort</a:t>
            </a:r>
            <a:endParaRPr lang="en-US" dirty="0"/>
          </a:p>
          <a:p>
            <a:pPr lvl="4"/>
            <a:endParaRPr lang="en-US" i="1" dirty="0" smtClean="0"/>
          </a:p>
          <a:p>
            <a:r>
              <a:rPr lang="en-US" dirty="0" smtClean="0"/>
              <a:t>Most do so in single transmission time </a:t>
            </a:r>
          </a:p>
          <a:p>
            <a:pPr lvl="1"/>
            <a:r>
              <a:rPr lang="en-US" dirty="0" smtClean="0"/>
              <a:t>Forwarding decisions must be </a:t>
            </a:r>
            <a:r>
              <a:rPr lang="en-US" b="1" i="1" u="sng" dirty="0" smtClean="0">
                <a:solidFill>
                  <a:schemeClr val="accent1"/>
                </a:solidFill>
              </a:rPr>
              <a:t>simple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ssume forwarding decisions are </a:t>
            </a:r>
            <a:r>
              <a:rPr lang="en-US" b="1" dirty="0" smtClean="0">
                <a:solidFill>
                  <a:srgbClr val="FF6600"/>
                </a:solidFill>
              </a:rPr>
              <a:t>deterministic</a:t>
            </a:r>
          </a:p>
          <a:p>
            <a:pPr lvl="1"/>
            <a:r>
              <a:rPr lang="en-US" dirty="0" smtClean="0"/>
              <a:t>Packets with </a:t>
            </a:r>
            <a:r>
              <a:rPr lang="en-US" smtClean="0"/>
              <a:t>same </a:t>
            </a:r>
            <a:r>
              <a:rPr lang="en-US" smtClean="0"/>
              <a:t>header always </a:t>
            </a:r>
            <a:r>
              <a:rPr lang="en-US" dirty="0" smtClean="0"/>
              <a:t>routed to same port</a:t>
            </a:r>
          </a:p>
          <a:p>
            <a:pPr lvl="4"/>
            <a:endParaRPr lang="en-US" dirty="0"/>
          </a:p>
          <a:p>
            <a:r>
              <a:rPr lang="en-US" dirty="0" smtClean="0"/>
              <a:t>Decisions based on packet header:</a:t>
            </a:r>
          </a:p>
          <a:p>
            <a:pPr lvl="1"/>
            <a:r>
              <a:rPr lang="en-US" dirty="0" smtClean="0"/>
              <a:t>Destination Address, Source Address, etc.</a:t>
            </a:r>
          </a:p>
          <a:p>
            <a:pPr marL="1282700" lvl="4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339725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6600"/>
                </a:solidFill>
              </a:rPr>
              <a:t>M</a:t>
            </a:r>
            <a:r>
              <a:rPr lang="en-US" b="1" i="1" dirty="0" smtClean="0">
                <a:solidFill>
                  <a:srgbClr val="FF6600"/>
                </a:solidFill>
              </a:rPr>
              <a:t>ust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depend on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Could also depend on :</a:t>
            </a:r>
          </a:p>
          <a:p>
            <a:pPr lvl="1"/>
            <a:r>
              <a:rPr lang="en-US" b="1" dirty="0" smtClean="0"/>
              <a:t>Source</a:t>
            </a:r>
            <a:r>
              <a:rPr lang="en-US" dirty="0" smtClean="0"/>
              <a:t>: requires n</a:t>
            </a:r>
            <a:r>
              <a:rPr lang="en-US" baseline="30000" dirty="0" smtClean="0"/>
              <a:t>2</a:t>
            </a:r>
            <a:r>
              <a:rPr lang="en-US" dirty="0" smtClean="0"/>
              <a:t> state</a:t>
            </a:r>
          </a:p>
          <a:p>
            <a:pPr lvl="1"/>
            <a:r>
              <a:rPr lang="en-US" b="1" dirty="0" smtClean="0"/>
              <a:t>Input port</a:t>
            </a:r>
            <a:r>
              <a:rPr lang="en-US" dirty="0" smtClean="0"/>
              <a:t>: not clear what this buys you</a:t>
            </a:r>
          </a:p>
          <a:p>
            <a:pPr lvl="1"/>
            <a:r>
              <a:rPr lang="en-US" b="1" dirty="0" smtClean="0"/>
              <a:t>Other header information</a:t>
            </a:r>
            <a:r>
              <a:rPr lang="en-US" dirty="0" smtClean="0"/>
              <a:t>: ignore for now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only on destination-based routing</a:t>
            </a:r>
          </a:p>
          <a:p>
            <a:pPr lvl="1"/>
            <a:r>
              <a:rPr lang="en-US" dirty="0" smtClean="0"/>
              <a:t>But first consider the alternative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Source/Destination-Based Routing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solidFill>
                  <a:srgbClr val="008000"/>
                </a:solidFill>
              </a:ln>
              <a:solidFill>
                <a:srgbClr val="008000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3276600"/>
            <a:ext cx="327118" cy="511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3886200"/>
            <a:ext cx="914400" cy="6858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2"/>
          </p:cNvCxnSpPr>
          <p:nvPr/>
        </p:nvCxnSpPr>
        <p:spPr bwMode="auto">
          <a:xfrm flipH="1" flipV="1">
            <a:off x="38100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7" idx="3"/>
          </p:cNvCxnSpPr>
          <p:nvPr/>
        </p:nvCxnSpPr>
        <p:spPr bwMode="auto">
          <a:xfrm flipV="1">
            <a:off x="3886200" y="2187482"/>
            <a:ext cx="98518" cy="101291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191000" y="2232118"/>
            <a:ext cx="1600200" cy="892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257800" y="3200400"/>
            <a:ext cx="457200" cy="11430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95400" y="55228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can be very different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5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667000" y="32766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962400" y="35052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57200" y="55228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must coincide once they overlap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9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Paths to same destination never cross</a:t>
            </a:r>
          </a:p>
          <a:p>
            <a:pPr lvl="1"/>
            <a:endParaRPr lang="en-US" dirty="0"/>
          </a:p>
          <a:p>
            <a:r>
              <a:rPr lang="en-US" dirty="0" smtClean="0"/>
              <a:t>Once paths to destination meet, they never split</a:t>
            </a:r>
          </a:p>
          <a:p>
            <a:pPr lvl="1"/>
            <a:endParaRPr lang="en-US" dirty="0"/>
          </a:p>
          <a:p>
            <a:r>
              <a:rPr lang="en-US" dirty="0" smtClean="0"/>
              <a:t>Set of paths to destination create a “delivery tree”</a:t>
            </a:r>
          </a:p>
          <a:p>
            <a:pPr lvl="1"/>
            <a:r>
              <a:rPr lang="en-US" dirty="0" smtClean="0"/>
              <a:t>Must cover every node exactly once</a:t>
            </a:r>
          </a:p>
          <a:p>
            <a:pPr lvl="1"/>
            <a:r>
              <a:rPr lang="en-US" dirty="0" smtClean="0"/>
              <a:t>Only one outgoing arrow at each node</a:t>
            </a:r>
          </a:p>
          <a:p>
            <a:pPr lvl="1"/>
            <a:r>
              <a:rPr lang="en-US" dirty="0" smtClean="0"/>
              <a:t>All nodes have path to destination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Produces Spanning Tree rooted at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Anti-Telephony Network!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goals quite different from phone network</a:t>
            </a:r>
          </a:p>
          <a:p>
            <a:endParaRPr lang="en-US" dirty="0"/>
          </a:p>
          <a:p>
            <a:r>
              <a:rPr lang="en-US" dirty="0" smtClean="0"/>
              <a:t>It is easy to trivialize these differences as just reservation vs best-effort</a:t>
            </a:r>
          </a:p>
          <a:p>
            <a:endParaRPr lang="en-US" dirty="0"/>
          </a:p>
          <a:p>
            <a:r>
              <a:rPr lang="en-US" dirty="0" smtClean="0"/>
              <a:t>Differences are more subtle than people assume</a:t>
            </a:r>
          </a:p>
          <a:p>
            <a:endParaRPr lang="en-US" dirty="0"/>
          </a:p>
          <a:p>
            <a:r>
              <a:rPr lang="en-US" dirty="0" smtClean="0"/>
              <a:t>And it makes for a more interesting paper..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“Delivery Tree” for a Destination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057400" y="1981200"/>
              <a:ext cx="533400" cy="10668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667000" y="3124200"/>
              <a:ext cx="1219200" cy="76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038600" y="3352800"/>
              <a:ext cx="12192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5" idx="4"/>
            </p:cNvCxnSpPr>
            <p:nvPr/>
          </p:nvCxnSpPr>
          <p:spPr bwMode="auto">
            <a:xfrm flipV="1">
              <a:off x="1371600" y="1981200"/>
              <a:ext cx="5334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3" idx="4"/>
            </p:cNvCxnSpPr>
            <p:nvPr/>
          </p:nvCxnSpPr>
          <p:spPr bwMode="auto">
            <a:xfrm>
              <a:off x="1752600" y="4800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2819400" y="3962400"/>
              <a:ext cx="228600" cy="11430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3124200" y="4038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114800" y="4572000"/>
              <a:ext cx="10668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4191000" y="2286000"/>
              <a:ext cx="1524000" cy="838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5257800" y="3124200"/>
              <a:ext cx="457200" cy="1219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91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rest of lecture (and course)…..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Crucial Routing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create these directed delivery trees?</a:t>
            </a:r>
          </a:p>
          <a:p>
            <a:pPr lvl="1"/>
            <a:r>
              <a:rPr lang="en-US" dirty="0" smtClean="0"/>
              <a:t>One for each destination</a:t>
            </a:r>
          </a:p>
          <a:p>
            <a:pPr lvl="1"/>
            <a:r>
              <a:rPr lang="en-US" dirty="0" smtClean="0"/>
              <a:t>Describes the paths from </a:t>
            </a:r>
            <a:br>
              <a:rPr lang="en-US" dirty="0" smtClean="0"/>
            </a:br>
            <a:r>
              <a:rPr lang="en-US" dirty="0" smtClean="0"/>
              <a:t>all sources to that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Each tree must</a:t>
            </a:r>
          </a:p>
          <a:p>
            <a:pPr lvl="1"/>
            <a:r>
              <a:rPr lang="en-US" dirty="0" smtClean="0"/>
              <a:t>Span all hosts (because each can send a packet)</a:t>
            </a:r>
          </a:p>
          <a:p>
            <a:pPr lvl="1"/>
            <a:r>
              <a:rPr lang="en-US" dirty="0" smtClean="0"/>
              <a:t>And converge on the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There are many approaches to routing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They differ in fundamental ways</a:t>
            </a:r>
          </a:p>
          <a:p>
            <a:pPr lvl="1"/>
            <a:r>
              <a:rPr lang="is-IS" dirty="0" smtClean="0"/>
              <a:t>We will discuss some of them on Thursday</a:t>
            </a:r>
          </a:p>
          <a:p>
            <a:pPr lvl="1"/>
            <a:r>
              <a:rPr lang="is-IS" dirty="0" smtClean="0"/>
              <a:t>But today....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410200" y="1861171"/>
            <a:ext cx="2286000" cy="1828800"/>
            <a:chOff x="1219200" y="1828800"/>
            <a:chExt cx="4724400" cy="3505200"/>
          </a:xfrm>
        </p:grpSpPr>
        <p:sp>
          <p:nvSpPr>
            <p:cNvPr id="6" name="Oval 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8" idx="5"/>
              <a:endCxn id="13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3"/>
              <a:endCxn id="9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5"/>
              <a:endCxn id="16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endCxn id="15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7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7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4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18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12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11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11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3" idx="6"/>
              <a:endCxn id="17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057400" y="1981200"/>
              <a:ext cx="533400" cy="10668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2667000" y="3124200"/>
              <a:ext cx="1219200" cy="76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4038600" y="3352800"/>
              <a:ext cx="12192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8" idx="4"/>
            </p:cNvCxnSpPr>
            <p:nvPr/>
          </p:nvCxnSpPr>
          <p:spPr bwMode="auto">
            <a:xfrm flipV="1">
              <a:off x="1371600" y="1981200"/>
              <a:ext cx="5334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16" idx="4"/>
            </p:cNvCxnSpPr>
            <p:nvPr/>
          </p:nvCxnSpPr>
          <p:spPr bwMode="auto">
            <a:xfrm>
              <a:off x="1752600" y="4800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2819400" y="3962400"/>
              <a:ext cx="228600" cy="11430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3124200" y="4038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4114800" y="4572000"/>
              <a:ext cx="10668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191000" y="2286000"/>
              <a:ext cx="1524000" cy="838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5257800" y="3124200"/>
              <a:ext cx="457200" cy="1219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89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Exercise: Invent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Job: design a way to compute routes</a:t>
            </a:r>
          </a:p>
          <a:p>
            <a:endParaRPr lang="en-US" dirty="0"/>
          </a:p>
          <a:p>
            <a:r>
              <a:rPr lang="en-US" dirty="0" smtClean="0"/>
              <a:t>It must be possible to implement in the </a:t>
            </a:r>
            <a:r>
              <a:rPr lang="en-US" dirty="0" smtClean="0"/>
              <a:t>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Exercise: How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people around you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a few minutes</a:t>
            </a:r>
            <a:r>
              <a:rPr lang="en-US" dirty="0" smtClean="0"/>
              <a:t>, I will call on a few groups….</a:t>
            </a:r>
          </a:p>
          <a:p>
            <a:pPr lvl="2"/>
            <a:endParaRPr lang="en-US" dirty="0"/>
          </a:p>
          <a:p>
            <a:r>
              <a:rPr lang="en-US" dirty="0" smtClean="0"/>
              <a:t>Point of exercise not </a:t>
            </a:r>
            <a:r>
              <a:rPr lang="en-US" dirty="0"/>
              <a:t>to get the “right answer</a:t>
            </a:r>
            <a:r>
              <a:rPr lang="en-US" dirty="0" smtClean="0"/>
              <a:t>”!</a:t>
            </a:r>
          </a:p>
          <a:p>
            <a:pPr lvl="2"/>
            <a:endParaRPr lang="en-US" dirty="0"/>
          </a:p>
          <a:p>
            <a:r>
              <a:rPr lang="en-US" dirty="0"/>
              <a:t>I want you to </a:t>
            </a:r>
            <a:r>
              <a:rPr lang="en-US" dirty="0" smtClean="0"/>
              <a:t>think about </a:t>
            </a:r>
            <a:r>
              <a:rPr lang="en-US" dirty="0" smtClean="0"/>
              <a:t>the problem first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 for something completely different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7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Will Learn By Doing!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40 volunteers</a:t>
            </a:r>
          </a:p>
          <a:p>
            <a:r>
              <a:rPr lang="en-US" b="1" i="1" dirty="0" smtClean="0"/>
              <a:t>If you haven’t participated, this is your chance!</a:t>
            </a:r>
            <a:endParaRPr lang="en-US" b="1" i="1" dirty="0"/>
          </a:p>
        </p:txBody>
      </p:sp>
      <p:sp>
        <p:nvSpPr>
          <p:cNvPr id="8806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Do not look at sheet of paper until I say so</a:t>
            </a:r>
          </a:p>
          <a:p>
            <a:pPr lvl="1"/>
            <a:endParaRPr lang="en-US" dirty="0"/>
          </a:p>
          <a:p>
            <a:r>
              <a:rPr lang="en-US" dirty="0" smtClean="0"/>
              <a:t>You will have five minutes to complete this task</a:t>
            </a:r>
          </a:p>
          <a:p>
            <a:pPr lvl="1"/>
            <a:endParaRPr lang="en-US" dirty="0"/>
          </a:p>
          <a:p>
            <a:r>
              <a:rPr lang="en-US" dirty="0" smtClean="0"/>
              <a:t>Each sheet says: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6600"/>
                </a:solidFill>
              </a:rPr>
              <a:t>You are node X  You are connected to nodes Y,Z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Your job: </a:t>
            </a:r>
            <a:r>
              <a:rPr lang="en-US" dirty="0" smtClean="0">
                <a:solidFill>
                  <a:srgbClr val="000000"/>
                </a:solidFill>
              </a:rPr>
              <a:t>find route from source (node 1) to destination (node 40) in five minutes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done this exercise for the past few years</a:t>
            </a:r>
          </a:p>
          <a:p>
            <a:endParaRPr lang="en-US" dirty="0"/>
          </a:p>
          <a:p>
            <a:r>
              <a:rPr lang="en-US" dirty="0" smtClean="0"/>
              <a:t>Last year’s class failed miserably</a:t>
            </a:r>
            <a:r>
              <a:rPr lang="mr-IN" dirty="0" smtClean="0"/>
              <a:t>…</a:t>
            </a:r>
            <a:r>
              <a:rPr lang="en-US" dirty="0" smtClean="0"/>
              <a:t> twice!</a:t>
            </a:r>
          </a:p>
          <a:p>
            <a:endParaRPr lang="en-US" dirty="0"/>
          </a:p>
          <a:p>
            <a:r>
              <a:rPr lang="en-US" dirty="0" smtClean="0"/>
              <a:t>These miserable failures are now your TAs</a:t>
            </a:r>
          </a:p>
          <a:p>
            <a:endParaRPr lang="en-US" dirty="0"/>
          </a:p>
          <a:p>
            <a:r>
              <a:rPr lang="en-US" dirty="0" smtClean="0"/>
              <a:t>Your task: make them look bad!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4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may 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Leave your seat (but you can stand)</a:t>
            </a:r>
          </a:p>
          <a:p>
            <a:pPr lvl="1"/>
            <a:r>
              <a:rPr lang="en-US" dirty="0" smtClean="0"/>
              <a:t>Pass your sheet of paper</a:t>
            </a:r>
          </a:p>
          <a:p>
            <a:pPr lvl="1"/>
            <a:r>
              <a:rPr lang="en-US" dirty="0" smtClean="0"/>
              <a:t>Let anyone copy your sheet of paper</a:t>
            </a:r>
          </a:p>
          <a:p>
            <a:pPr lvl="1"/>
            <a:endParaRPr lang="en-US" dirty="0"/>
          </a:p>
          <a:p>
            <a:r>
              <a:rPr lang="en-US" b="1" dirty="0" smtClean="0"/>
              <a:t>You may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Ask nearby friends for advice</a:t>
            </a:r>
          </a:p>
          <a:p>
            <a:pPr lvl="1"/>
            <a:r>
              <a:rPr lang="en-US" dirty="0" smtClean="0"/>
              <a:t>Shout to other participants (anything you want)</a:t>
            </a:r>
          </a:p>
          <a:p>
            <a:pPr lvl="1"/>
            <a:r>
              <a:rPr lang="en-US" dirty="0" smtClean="0"/>
              <a:t>Curse your instructor (</a:t>
            </a:r>
            <a:r>
              <a:rPr lang="en-US" i="1" dirty="0" smtClean="0"/>
              <a:t>sotto voce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smtClean="0"/>
              <a:t>You must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b="1" dirty="0">
                <a:latin typeface="Arial" charset="0"/>
              </a:rPr>
              <a:t>Connect existing </a:t>
            </a:r>
            <a:r>
              <a:rPr lang="en-US" b="1" dirty="0" smtClean="0">
                <a:latin typeface="Arial" charset="0"/>
              </a:rPr>
              <a:t>networks </a:t>
            </a:r>
            <a:r>
              <a:rPr lang="en-US" b="1" smtClean="0">
                <a:latin typeface="Arial" charset="0"/>
              </a:rPr>
              <a:t>(Kahn’s stated goal)</a:t>
            </a:r>
            <a:endParaRPr lang="en-US" b="1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9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  <a:p>
            <a:endParaRPr lang="en-US" dirty="0"/>
          </a:p>
          <a:p>
            <a:r>
              <a:rPr lang="en-US" dirty="0" smtClean="0"/>
              <a:t>What went wrong?</a:t>
            </a:r>
          </a:p>
          <a:p>
            <a:endParaRPr lang="en-US" dirty="0"/>
          </a:p>
          <a:p>
            <a:r>
              <a:rPr lang="en-US" dirty="0" smtClean="0"/>
              <a:t>What did you learn?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Principled way to think about routing</a:t>
            </a:r>
          </a:p>
          <a:p>
            <a:endParaRPr lang="en-US" dirty="0"/>
          </a:p>
          <a:p>
            <a:r>
              <a:rPr lang="en-US" dirty="0" smtClean="0"/>
              <a:t>A few </a:t>
            </a:r>
            <a:r>
              <a:rPr lang="en-US" smtClean="0"/>
              <a:t>basic paradigms for routing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This is Not the Phone Network!</a:t>
            </a:r>
            <a:endParaRPr lang="en-US" dirty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b="1" dirty="0">
                <a:latin typeface="Arial" charset="0"/>
              </a:rPr>
              <a:t>Connect existing </a:t>
            </a:r>
            <a:r>
              <a:rPr lang="en-US" b="1" dirty="0" smtClean="0">
                <a:latin typeface="Arial" charset="0"/>
              </a:rPr>
              <a:t>networks (Kahn’s stated goal)</a:t>
            </a:r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Robust in face of failures </a:t>
            </a:r>
          </a:p>
          <a:p>
            <a:r>
              <a:rPr lang="en-US" b="1" dirty="0">
                <a:latin typeface="Arial" charset="0"/>
              </a:rPr>
              <a:t>Support multiple types of delivery services</a:t>
            </a:r>
          </a:p>
          <a:p>
            <a:r>
              <a:rPr lang="en-US" b="1" dirty="0">
                <a:latin typeface="Arial" charset="0"/>
              </a:rPr>
              <a:t>Accommodate a variety of networks</a:t>
            </a:r>
          </a:p>
          <a:p>
            <a:r>
              <a:rPr lang="en-US" b="1" dirty="0">
                <a:latin typeface="Arial" charset="0"/>
              </a:rPr>
              <a:t>Allow distributed management</a:t>
            </a:r>
          </a:p>
          <a:p>
            <a:r>
              <a:rPr lang="en-US" b="1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7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1"/>
            <a:r>
              <a:rPr lang="en-US" dirty="0" smtClean="0"/>
              <a:t>This is why we have the “narrow waist” of IP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died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28174</TotalTime>
  <Words>2544</Words>
  <Application>Microsoft Macintosh PowerPoint</Application>
  <PresentationFormat>On-screen Show (4:3)</PresentationFormat>
  <Paragraphs>689</Paragraphs>
  <Slides>73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The End of Architecture and the Beginning of Design</vt:lpstr>
      <vt:lpstr>PowerPoint Presentation</vt:lpstr>
      <vt:lpstr>Agenda For Today</vt:lpstr>
      <vt:lpstr>Internet Design Goals</vt:lpstr>
      <vt:lpstr>David Clark</vt:lpstr>
      <vt:lpstr>The Anti-Telephony Network!</vt:lpstr>
      <vt:lpstr>Internet Design Goals (Clark ‘88)</vt:lpstr>
      <vt:lpstr>This is Not the Phone Network!</vt:lpstr>
      <vt:lpstr>#1 Connect Existing Networks</vt:lpstr>
      <vt:lpstr>#2 Robust</vt:lpstr>
      <vt:lpstr>The Internet Architecture</vt:lpstr>
      <vt:lpstr>The Telephony Architecture</vt:lpstr>
      <vt:lpstr>What Is Wrong With This?</vt:lpstr>
      <vt:lpstr>#3 Types of Delivery Services</vt:lpstr>
      <vt:lpstr>The paradox of the Internet’s design</vt:lpstr>
      <vt:lpstr>What service should Internet support?</vt:lpstr>
      <vt:lpstr>Important life lessons</vt:lpstr>
      <vt:lpstr>Applying lessons to Internet</vt:lpstr>
      <vt:lpstr>Bottom Line</vt:lpstr>
      <vt:lpstr>Questions?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  <vt:lpstr>Some of the missing issues</vt:lpstr>
      <vt:lpstr>Questions?</vt:lpstr>
      <vt:lpstr>Organization of Course</vt:lpstr>
      <vt:lpstr>Five Layers</vt:lpstr>
      <vt:lpstr>Traditional Courses</vt:lpstr>
      <vt:lpstr>From Architecture to Design</vt:lpstr>
      <vt:lpstr>Which of these tasks are hard?</vt:lpstr>
      <vt:lpstr>Two Fundamental Challenges</vt:lpstr>
      <vt:lpstr>Questions?</vt:lpstr>
      <vt:lpstr>A Few Preliminaries</vt:lpstr>
      <vt:lpstr>Example of Network Graph</vt:lpstr>
      <vt:lpstr>Three Kinds of Routers</vt:lpstr>
      <vt:lpstr>A Variety of Networks</vt:lpstr>
      <vt:lpstr>UUNET’s North American Network</vt:lpstr>
      <vt:lpstr>Level3’s Global Network</vt:lpstr>
      <vt:lpstr>Enterprise Network</vt:lpstr>
      <vt:lpstr>Berkeley’s Campus Network</vt:lpstr>
      <vt:lpstr>Partial Datacenter Network</vt:lpstr>
      <vt:lpstr>Forwarding</vt:lpstr>
      <vt:lpstr>Animation of Forwarding</vt:lpstr>
      <vt:lpstr>The Key Forwarding Step</vt:lpstr>
      <vt:lpstr>Forwarding</vt:lpstr>
      <vt:lpstr>Routing</vt:lpstr>
      <vt:lpstr>PowerPoint Presentation</vt:lpstr>
      <vt:lpstr>Local vs Global View of State</vt:lpstr>
      <vt:lpstr>“Valid” Routing State</vt:lpstr>
      <vt:lpstr>Nature of Forwarding Decisions</vt:lpstr>
      <vt:lpstr>Forwarding Decision Dependencies</vt:lpstr>
      <vt:lpstr>Source/Destination-Based Routing</vt:lpstr>
      <vt:lpstr>Destination-Based Routing</vt:lpstr>
      <vt:lpstr>Destination-Based Routing</vt:lpstr>
      <vt:lpstr>A “Delivery Tree” for a Destination</vt:lpstr>
      <vt:lpstr>Assume Destination-Based Routing</vt:lpstr>
      <vt:lpstr>The Crucial Routing Question</vt:lpstr>
      <vt:lpstr>Design Exercise: Invent Routing</vt:lpstr>
      <vt:lpstr>Design Exercise: How This Works</vt:lpstr>
      <vt:lpstr>And now for something completely different….</vt:lpstr>
      <vt:lpstr>We Will Learn By Doing!</vt:lpstr>
      <vt:lpstr>The Task</vt:lpstr>
      <vt:lpstr>Context</vt:lpstr>
      <vt:lpstr>Ground Rules</vt:lpstr>
      <vt:lpstr>Go!</vt:lpstr>
      <vt:lpstr>PowerPoint Presentation</vt:lpstr>
      <vt:lpstr>Postmortem</vt:lpstr>
      <vt:lpstr>Next Lecture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335</cp:revision>
  <cp:lastPrinted>2016-09-05T17:39:52Z</cp:lastPrinted>
  <dcterms:created xsi:type="dcterms:W3CDTF">2015-08-26T13:04:16Z</dcterms:created>
  <dcterms:modified xsi:type="dcterms:W3CDTF">2017-09-05T22:39:26Z</dcterms:modified>
</cp:coreProperties>
</file>