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mp4" ContentType="video/mp4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1"/>
  </p:notesMasterIdLst>
  <p:handoutMasterIdLst>
    <p:handoutMasterId r:id="rId92"/>
  </p:handoutMasterIdLst>
  <p:sldIdLst>
    <p:sldId id="1106" r:id="rId2"/>
    <p:sldId id="1107" r:id="rId3"/>
    <p:sldId id="1197" r:id="rId4"/>
    <p:sldId id="1223" r:id="rId5"/>
    <p:sldId id="1143" r:id="rId6"/>
    <p:sldId id="1165" r:id="rId7"/>
    <p:sldId id="1005" r:id="rId8"/>
    <p:sldId id="1007" r:id="rId9"/>
    <p:sldId id="1008" r:id="rId10"/>
    <p:sldId id="1009" r:id="rId11"/>
    <p:sldId id="1010" r:id="rId12"/>
    <p:sldId id="1166" r:id="rId13"/>
    <p:sldId id="1167" r:id="rId14"/>
    <p:sldId id="1014" r:id="rId15"/>
    <p:sldId id="1015" r:id="rId16"/>
    <p:sldId id="1016" r:id="rId17"/>
    <p:sldId id="1036" r:id="rId18"/>
    <p:sldId id="1037" r:id="rId19"/>
    <p:sldId id="1038" r:id="rId20"/>
    <p:sldId id="1039" r:id="rId21"/>
    <p:sldId id="1040" r:id="rId22"/>
    <p:sldId id="1041" r:id="rId23"/>
    <p:sldId id="1042" r:id="rId24"/>
    <p:sldId id="1043" r:id="rId25"/>
    <p:sldId id="1044" r:id="rId26"/>
    <p:sldId id="1045" r:id="rId27"/>
    <p:sldId id="1046" r:id="rId28"/>
    <p:sldId id="1047" r:id="rId29"/>
    <p:sldId id="1048" r:id="rId30"/>
    <p:sldId id="1065" r:id="rId31"/>
    <p:sldId id="1168" r:id="rId32"/>
    <p:sldId id="1169" r:id="rId33"/>
    <p:sldId id="1170" r:id="rId34"/>
    <p:sldId id="1146" r:id="rId35"/>
    <p:sldId id="1152" r:id="rId36"/>
    <p:sldId id="1160" r:id="rId37"/>
    <p:sldId id="1161" r:id="rId38"/>
    <p:sldId id="1128" r:id="rId39"/>
    <p:sldId id="1154" r:id="rId40"/>
    <p:sldId id="1156" r:id="rId41"/>
    <p:sldId id="1155" r:id="rId42"/>
    <p:sldId id="1157" r:id="rId43"/>
    <p:sldId id="1158" r:id="rId44"/>
    <p:sldId id="1067" r:id="rId45"/>
    <p:sldId id="1068" r:id="rId46"/>
    <p:sldId id="1224" r:id="rId47"/>
    <p:sldId id="1069" r:id="rId48"/>
    <p:sldId id="1070" r:id="rId49"/>
    <p:sldId id="1164" r:id="rId50"/>
    <p:sldId id="1071" r:id="rId51"/>
    <p:sldId id="1072" r:id="rId52"/>
    <p:sldId id="1073" r:id="rId53"/>
    <p:sldId id="1074" r:id="rId54"/>
    <p:sldId id="1075" r:id="rId55"/>
    <p:sldId id="1076" r:id="rId56"/>
    <p:sldId id="1077" r:id="rId57"/>
    <p:sldId id="1078" r:id="rId58"/>
    <p:sldId id="1081" r:id="rId59"/>
    <p:sldId id="1082" r:id="rId60"/>
    <p:sldId id="1083" r:id="rId61"/>
    <p:sldId id="1084" r:id="rId62"/>
    <p:sldId id="1085" r:id="rId63"/>
    <p:sldId id="1086" r:id="rId64"/>
    <p:sldId id="1087" r:id="rId65"/>
    <p:sldId id="1088" r:id="rId66"/>
    <p:sldId id="1089" r:id="rId67"/>
    <p:sldId id="1090" r:id="rId68"/>
    <p:sldId id="1171" r:id="rId69"/>
    <p:sldId id="1159" r:id="rId70"/>
    <p:sldId id="1225" r:id="rId71"/>
    <p:sldId id="1226" r:id="rId72"/>
    <p:sldId id="1227" r:id="rId73"/>
    <p:sldId id="1228" r:id="rId74"/>
    <p:sldId id="1229" r:id="rId75"/>
    <p:sldId id="1230" r:id="rId76"/>
    <p:sldId id="1231" r:id="rId77"/>
    <p:sldId id="1232" r:id="rId78"/>
    <p:sldId id="1233" r:id="rId79"/>
    <p:sldId id="1234" r:id="rId80"/>
    <p:sldId id="1235" r:id="rId81"/>
    <p:sldId id="1236" r:id="rId82"/>
    <p:sldId id="1237" r:id="rId83"/>
    <p:sldId id="1238" r:id="rId84"/>
    <p:sldId id="1239" r:id="rId85"/>
    <p:sldId id="1240" r:id="rId86"/>
    <p:sldId id="1241" r:id="rId87"/>
    <p:sldId id="1242" r:id="rId88"/>
    <p:sldId id="1243" r:id="rId89"/>
    <p:sldId id="1244" r:id="rId9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94"/>
    <p:restoredTop sz="86579"/>
  </p:normalViewPr>
  <p:slideViewPr>
    <p:cSldViewPr>
      <p:cViewPr>
        <p:scale>
          <a:sx n="90" d="100"/>
          <a:sy n="90" d="100"/>
        </p:scale>
        <p:origin x="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commentAuthors" Target="commentAuthors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2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properties one wants in routing </a:t>
            </a:r>
            <a:r>
              <a:rPr lang="en-US" dirty="0" err="1" smtClean="0"/>
              <a:t>algoirithms</a:t>
            </a:r>
            <a:r>
              <a:rPr lang="en-US" baseline="0" dirty="0" smtClean="0"/>
              <a:t> (instant recovery from failures), and that goes beyond what we are doing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61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8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3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74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3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75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2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76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5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77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65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80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77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81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35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82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48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83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64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84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2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version of Drake vs Meek Mill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2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0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/>
              <a:t> </a:t>
            </a:r>
            <a:r>
              <a:rPr lang="en-US" altLang="en-US" smtClean="0"/>
              <a:t>Fundamentals of </a:t>
            </a:r>
            <a:r>
              <a:rPr lang="en-US" altLang="en-US" dirty="0" smtClean="0"/>
              <a:t>Routing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Hitting Dead End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1828800" y="1752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5638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reaches </a:t>
            </a:r>
            <a:r>
              <a:rPr lang="en-US" sz="2800" b="0" dirty="0" err="1" smtClean="0">
                <a:latin typeface="+mn-lt"/>
              </a:rPr>
              <a:t>deadend</a:t>
            </a:r>
            <a:r>
              <a:rPr lang="en-US" sz="2800" b="0" dirty="0" smtClean="0">
                <a:latin typeface="+mn-lt"/>
              </a:rPr>
              <a:t> and stops (and dropped)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1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 0.00972 -0.00295 0.01597 -0.00972 0.02222 C -0.01076 0.02593 -0.01059 0.03056 -0.0125 0.03333 C -0.01528 0.03681 -0.01806 0.03958 -0.01944 0.04445 C -0.02622 0.06412 -0.01875 0.04838 -0.025 0.06111 C -0.02674 0.06945 -0.02656 0.07269 -0.03194 0.07778 C -0.03247 0.08009 -0.03264 0.08287 -0.03333 0.08519 C -0.0349 0.08912 -0.03785 0.0919 -0.03889 0.0963 C -0.04236 0.10949 -0.0401 0.10394 -0.04444 0.11296 C -0.04618 0.12153 -0.0467 0.125 -0.05139 0.13148 C -0.05521 0.14653 -0.05382 0.13866 -0.05556 0.15556 C -0.05469 0.18588 -0.05573 0.23102 -0.04167 0.25926 C -0.03976 0.27014 -0.03924 0.28148 -0.0375 0.29259 C -0.0349 0.31042 -0.02847 0.3294 -0.02083 0.34445 C -0.01858 0.35695 -0.01701 0.36968 -0.0125 0.38148 C -0.01215 0.38565 -0.01267 0.39051 -0.01111 0.39445 C -0.00903 0.4 -0.00399 0.39375 -0.00278 0.39259 C 0.0033 0.38565 0.01163 0.37732 0.01944 0.37407 C 0.02413 0.36759 0.02309 0.36829 0.02917 0.36296 C 0.03177 0.36019 0.0375 0.35556 0.0375 0.35556 C 0.04201 0.34607 0.04913 0.34375 0.05556 0.33704 C 0.06493 0.32685 0.06615 0.32338 0.075 0.31852 C 0.08524 0.3125 0.07118 0.32361 0.0875 0.30926 C 0.08889 0.30787 0.09167 0.30556 0.09167 0.30556 C 0.09253 0.3037 0.09306 0.30139 0.09444 0.3 C 0.09549 0.29861 0.09757 0.29931 0.09861 0.29815 C 0.10087 0.29491 0.10087 0.28796 0.10417 0.28704 C 0.11163 0.28449 0.1184 0.28333 0.125 0.27778 C 0.13247 0.27917 0.13958 0.28125 0.14722 0.28333 C 0.15573 0.29468 0.15712 0.29884 0.16806 0.3037 C 0.17083 0.30486 0.17361 0.30602 0.17639 0.30741 C 0.17778 0.30787 0.18056 0.30926 0.18056 0.30926 C 0.1849 0.31505 0.1901 0.31875 0.19583 0.32222 C 0.19844 0.32361 0.20156 0.32361 0.20417 0.32593 C 0.20694 0.32824 0.2092 0.33171 0.2125 0.33333 C 0.21701 0.33519 0.225 0.34259 0.225 0.34259 C 0.2316 0.35579 0.22813 0.35046 0.23472 0.35926 C 0.24201 0.35741 0.24618 0.35602 0.25278 0.35185 C 0.30486 0.35278 0.34931 0.35718 0.39861 0.34259 C 0.40295 0.31875 0.40851 0.2956 0.41389 0.27222 C 0.41806 0.25301 0.42049 0.2331 0.42639 0.21482 C 0.42865 0.20695 0.43264 0.20023 0.43472 0.19259 C 0.43681 0.1838 0.43958 0.17431 0.44306 0.16667 C 0.44826 0.15417 0.44722 0.16458 0.44722 0.15185 " pathEditMode="relative" ptsTypes="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57200" y="56489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falls into loop and never reaches destination</a:t>
            </a:r>
            <a:endParaRPr lang="en-US" sz="28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Entering Loop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962400" y="2057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0.00046 0.02413 -0.00069 0.03611 0.00185 C 0.04201 0.00301 0.04705 0.00857 0.05278 0.01111 C 0.07326 0.02014 0.08958 0.03704 0.10694 0.0537 C 0.11285 0.05926 0.1158 0.06829 0.12222 0.07408 C 0.12639 0.08542 0.12326 0.07986 0.13333 0.08889 C 0.13472 0.09005 0.1375 0.09259 0.1375 0.09259 C 0.14288 0.10347 0.15139 0.10301 0.15833 0.11111 C 0.16111 0.11458 0.16667 0.12222 0.16667 0.12222 C 0.16614 0.13195 0.16597 0.1419 0.16528 0.15185 C 0.16389 0.16829 0.15608 0.18171 0.15139 0.1963 C 0.15017 0.19977 0.14983 0.2037 0.14861 0.20741 C 0.14757 0.20972 0.1467 0.21227 0.14583 0.21482 C 0.14375 0.22801 0.14149 0.24051 0.13889 0.2537 C 0.13559 0.26898 0.13489 0.28449 0.125 0.29445 C 0.12153 0.30324 0.11892 0.31343 0.11389 0.32037 C 0.11337 0.32222 0.11337 0.32454 0.1125 0.32593 C 0.11007 0.32894 0.10417 0.33333 0.10417 0.33333 C 0.10104 0.32778 0.0993 0.3213 0.09583 0.31667 C 0.0934 0.31343 0.0875 0.30926 0.0875 0.30926 C 0.08073 0.29583 0.06944 0.2882 0.05972 0.27963 C 0.05868 0.27778 0.05816 0.27546 0.05694 0.27408 C 0.05434 0.27107 0.04861 0.26667 0.04861 0.26667 C 0.04323 0.25255 0.03611 0.2419 0.02639 0.23333 C 0.02292 0.22639 0.01962 0.22292 0.01389 0.22037 C 0.00312 0.20602 -0.01511 0.20394 -0.02778 0.19259 C -0.03299 0.18218 -0.02778 0.19028 -0.03472 0.18519 C -0.03767 0.18287 -0.04306 0.17778 -0.04306 0.17778 C -0.06285 0.18287 -0.08021 0.19653 -0.1 0.20185 C -0.11615 0.21458 -0.13299 0.22222 -0.15139 0.22593 C -0.1632 0.21806 -0.15191 0.22732 -0.15972 0.21482 C -0.16094 0.21296 -0.16267 0.2125 -0.16389 0.21111 C -0.16545 0.20926 -0.16701 0.20741 -0.16806 0.20556 C -0.17014 0.20185 -0.17257 0.19861 -0.17361 0.19445 C -0.17465 0.19074 -0.17483 0.18658 -0.17639 0.18333 C -0.17917 0.17778 -0.17951 0.17824 -0.18056 0.17222 C -0.18125 0.16898 -0.18125 0.16574 -0.18195 0.16296 C -0.18351 0.15764 -0.18524 0.15255 -0.1875 0.14815 C -0.18941 0.14445 -0.19306 0.13704 -0.19306 0.13704 C -0.19462 0.12269 -0.19774 0.1081 -0.20139 0.09445 C -0.20417 0.08449 -0.20504 0.07315 -0.20972 0.06482 C -0.2125 0.05972 -0.21597 0.05533 -0.21806 0.05 C -0.22882 0.02269 -0.23663 -0.01227 -0.23889 -0.04259 C -0.24653 -0.03588 -0.25243 -0.03148 -0.25833 -0.02222 C -0.25955 -0.0206 -0.26024 -0.01852 -0.26111 -0.01667 C -0.26302 -0.01366 -0.26476 -0.01042 -0.26667 -0.00741 C -0.26979 -0.00301 -0.27396 0.00046 -0.27639 0.00556 C -0.28281 0.01829 -0.29045 0.03033 -0.3 0.03889 C -0.30295 0.0463 -0.30538 0.05139 -0.30972 0.05741 C -0.31233 0.06759 -0.31615 0.07593 -0.31806 0.08704 C -0.31858 0.10232 -0.3184 0.11783 -0.31945 0.13333 C -0.31979 0.13588 -0.3217 0.13796 -0.32222 0.14074 C -0.32344 0.14537 -0.325 0.15556 -0.325 0.15556 C -0.32396 0.17546 -0.3257 0.20741 -0.31528 0.22593 C -0.31302 0.23542 -0.30833 0.24375 -0.30556 0.2537 C -0.29965 0.27546 -0.29323 0.29884 -0.28333 0.31852 C -0.27934 0.32662 -0.27622 0.33681 -0.27361 0.3463 C -0.27274 0.34977 -0.27188 0.3537 -0.27083 0.35741 C -0.27049 0.35926 -0.26945 0.36296 -0.26945 0.36296 C -0.25399 0.33171 -0.23715 0.30185 -0.22222 0.27037 C -0.2184 0.26181 -0.21806 0.25255 -0.21389 0.24445 C -0.2125 0.23681 -0.21111 0.23102 -0.20833 0.22408 C -0.2066 0.21181 -0.20486 0.19861 -0.20139 0.18704 C -0.19879 0.17755 -0.19288 0.17269 -0.19028 0.16296 C -0.19392 0.14884 -0.18872 0.16551 -0.19583 0.1537 C -0.19809 0.15 -0.19844 0.14491 -0.2 0.14074 C -0.20191 0.1287 -0.20521 0.11736 -0.20695 0.10556 C -0.20903 0.09167 -0.2099 0.0757 -0.21389 0.06296 C -0.21458 0.06088 -0.21597 0.05926 -0.21667 0.05741 C -0.21771 0.05486 -0.21875 0.05255 -0.21945 0.05 C -0.22014 0.04745 -0.21997 0.04468 -0.22083 0.04259 C -0.22188 0.04028 -0.22379 0.03889 -0.225 0.03704 C -0.22622 0.03519 -0.22708 0.03333 -0.22778 0.03148 C -0.23021 0.02523 -0.22934 0.01759 -0.23333 0.01296 C -0.23594 0.00995 -0.24167 0.00556 -0.24167 0.00556 C -0.24445 -0.00532 -0.24097 0.00463 -0.24722 -0.0037 C -0.25122 -0.00903 -0.25347 -0.01435 -0.25833 -0.01852 C -0.26215 -0.02616 -0.26372 -0.02755 -0.26945 -0.02222 C -0.27326 -0.01481 -0.27795 -0.00903 -0.28195 -0.00185 C -0.28368 0.00093 -0.28438 0.00463 -0.28611 0.00741 C -0.28733 0.00903 -0.28906 0.00949 -0.29028 0.01111 C -0.29583 0.01713 -0.30469 0.03195 -0.30833 0.04074 C -0.31406 0.0537 -0.31927 0.08102 -0.32778 0.08889 C -0.3309 0.10533 -0.3309 0.12222 -0.33333 0.13889 C -0.33386 0.16111 -0.33472 0.1831 -0.33472 0.20556 C -0.33472 0.23079 -0.3342 0.25602 -0.33333 0.28148 C -0.33247 0.30995 -0.31719 0.33195 -0.30556 0.3537 C -0.30035 0.36343 -0.29653 0.37454 -0.28889 0.38148 C -0.27761 0.37894 -0.27361 0.375 -0.26667 0.36296 C -0.2658 0.35903 -0.26354 0.35556 -0.2625 0.35185 C -0.25573 0.32408 -0.26632 0.35417 -0.25833 0.33333 C -0.25677 0.31759 -0.2533 0.29352 -0.24722 0.27963 C -0.24479 0.27361 -0.2408 0.26898 -0.23889 0.26296 C -0.23403 0.24653 -0.22743 0.23241 -0.21945 0.21852 C -0.21754 0.21019 -0.21372 0.20625 -0.20972 0.2 C -0.20695 0.19514 -0.20139 0.18519 -0.20139 0.18519 C -0.19965 0.17801 -0.19636 0.17732 -0.19445 0.17037 C -0.1967 0.16181 -0.2 0.15695 -0.20417 0.15 C -0.20816 0.13403 -0.21111 0.11574 -0.21806 0.10185 C -0.22014 0.09097 -0.22049 0.07014 -0.225 0.06111 C -0.23663 0.03796 -0.22292 0.07107 -0.23195 0.05 C -0.23629 0.04005 -0.23698 0.02801 -0.24583 0.02408 C -0.25261 0.01505 -0.25347 0.01644 -0.25139 0.0037 C -0.25226 -0.0088 -0.24896 -0.02361 -0.25833 -0.02778 C -0.27118 -0.01088 -0.2809 0.00857 -0.29167 0.02778 C -0.29583 0.03519 -0.30174 0.0412 -0.30417 0.05 C -0.30695 0.05926 -0.30851 0.06945 -0.3125 0.07778 C -0.32205 0.09653 -0.32691 0.1162 -0.32917 0.13889 C -0.32882 0.15185 -0.32951 0.16482 -0.32778 0.17778 C -0.32691 0.18472 -0.31493 0.20857 -0.3125 0.21482 C -0.30573 0.23287 -0.29931 0.25093 -0.29167 0.26852 C -0.28889 0.275 -0.28455 0.28009 -0.28195 0.28704 C -0.27986 0.29259 -0.27899 0.30023 -0.27639 0.30556 C -0.27309 0.31204 -0.27014 0.31597 -0.26806 0.32408 C -0.26771 0.33889 -0.26788 0.3537 -0.26667 0.36852 C -0.26667 0.37037 -0.26597 0.36458 -0.26528 0.36296 C -0.26302 0.35671 -0.26076 0.35046 -0.25833 0.34445 C -0.25365 0.33148 -0.24792 0.31921 -0.24028 0.30926 C -0.23646 0.29329 -0.2316 0.29074 -0.225 0.27778 C -0.21979 0.2669 -0.21667 0.25533 -0.20972 0.2463 C -0.20695 0.23634 -0.20417 0.22639 -0.20139 0.21667 C -0.20052 0.21296 -0.19965 0.20926 -0.19861 0.20556 C -0.19826 0.2037 -0.19722 0.2 -0.19722 0.2 C -0.19566 0.16875 -0.19392 0.16713 -0.19722 0.13333 C -0.19844 0.12199 -0.20573 0.11273 -0.20972 0.1037 C -0.21979 0.08148 -0.22674 0.05139 -0.24028 0.03333 C -0.24219 0.02593 -0.24271 0.01759 -0.24583 0.01111 C -0.25104 0.00093 -0.25347 -0.00694 -0.25556 -0.01852 C -0.26458 -0.01574 -0.26389 -0.01134 -0.26945 -0.0037 C -0.2757 0.0044 -0.27222 -0.00509 -0.27778 0.00556 C -0.2842 0.01736 -0.27656 0.00926 -0.28472 0.01667 C -0.29601 0.03912 -0.30556 0.0625 -0.31389 0.08704 C -0.31719 0.0963 -0.32257 0.10671 -0.325 0.11667 C -0.32813 0.1287 -0.32899 0.14144 -0.33195 0.1537 C -0.33073 0.16806 -0.32917 0.17685 -0.32361 0.18889 C -0.3217 0.19954 -0.31649 0.20695 -0.3125 0.21667 C -0.30417 0.2375 -0.31076 0.22523 -0.30139 0.24074 C -0.29931 0.24908 -0.29549 0.25718 -0.29167 0.26482 C -0.28663 0.2919 -0.28733 0.3213 -0.28056 0.34815 C -0.27969 0.35185 -0.27951 0.35579 -0.27778 0.35926 C -0.27691 0.36111 -0.2757 0.36273 -0.275 0.36482 C -0.27396 0.36829 -0.27222 0.37593 -0.27222 0.37593 C -0.26771 0.35718 -0.26076 0.33935 -0.25417 0.32222 C -0.25 0.31065 -0.2434 0.30046 -0.23889 0.28889 C -0.23386 0.275 -0.23021 0.25995 -0.225 0.2463 C -0.22222 0.23843 -0.21597 0.22986 -0.21389 0.22222 C -0.20938 0.20394 -0.20573 0.18333 -0.19306 0.17222 C -0.19757 0.14583 -0.20486 0.12083 -0.21528 0.09815 C -0.22205 0.08333 -0.22309 0.09236 -0.22778 0.07037 C -0.23004 0.06042 -0.23229 0.05347 -0.23472 0.04445 C -0.23958 0.02755 -0.24115 0.0132 -0.24861 -0.00185 C -0.25 -0.00926 -0.24826 -0.01805 -0.25139 -0.02407 C -0.25261 -0.02616 -0.25521 -0.02292 -0.25695 -0.02222 C -0.26927 -0.00602 -0.25382 -0.02592 -0.26528 -0.01296 C -0.27031 -0.00764 -0.27257 -0.00162 -0.27778 0.0037 C -0.28195 0.02523 -0.29549 0.04491 -0.30278 0.06482 C -0.30868 0.08009 -0.3132 0.10116 -0.32083 0.11482 C -0.32379 0.13033 -0.31979 0.11435 -0.32639 0.12778 C -0.32674 0.12801 -0.33038 0.13843 -0.33056 0.13889 C -0.32847 0.16435 -0.32726 0.2007 -0.3125 0.22037 C -0.31024 0.22963 -0.30729 0.2382 -0.30278 0.2463 C -0.30122 0.25255 -0.29861 0.2588 -0.29583 0.26482 C -0.29427 0.26852 -0.29028 0.27593 -0.29028 0.27593 C -0.28854 0.28588 -0.28472 0.2963 -0.27917 0.3037 C -0.27813 0.31204 -0.27778 0.32338 -0.275 0.33148 C -0.27396 0.33472 -0.27205 0.33727 -0.27083 0.34074 C -0.26979 0.34421 -0.26806 0.35185 -0.26806 0.35185 C -0.26771 0.35671 -0.27031 0.36528 -0.26667 0.36667 C -0.26337 0.36759 -0.26372 0.3581 -0.2625 0.3537 C -0.25903 0.34074 -0.25868 0.32616 -0.25556 0.31296 C -0.24722 0.27639 -0.22691 0.24421 -0.21111 0.21296 L -0.20417 0.19445 C -0.20417 0.19445 -0.20417 0.19445 -0.20417 0.19445 C -0.20035 0.18102 -0.19653 0.16921 -0.18889 0.15926 C -0.19618 0.13056 -0.20851 0.10394 -0.21945 0.07778 C -0.22795 0.05741 -0.2342 0.03634 -0.24306 0.01667 C -0.24462 0.00833 -0.24792 -0.00231 -0.25139 -0.00926 C -0.25313 -0.01852 -0.25573 -0.02361 -0.25695 -0.03333 C -0.26076 -0.02361 -0.26337 -0.01273 -0.26806 -0.0037 C -0.27795 0.01435 -0.28767 0.03195 -0.29722 0.05 C -0.30295 0.06042 -0.30625 0.07315 -0.3125 0.08333 C -0.31511 0.08727 -0.3191 0.08958 -0.32083 0.09445 C -0.32743 0.11158 -0.32361 0.10533 -0.33056 0.11482 C -0.33281 0.12593 -0.33785 0.1375 -0.34167 0.14815 C -0.33663 0.16181 -0.33299 0.17685 -0.32778 0.19074 C -0.32292 0.20394 -0.31701 0.21667 -0.31111 0.22963 C -0.30833 0.23611 -0.30226 0.24445 -0.3 0.25185 C -0.29913 0.25486 -0.29861 0.2581 -0.29722 0.26111 C -0.29636 0.2632 -0.29427 0.26435 -0.29306 0.26667 C -0.28889 0.27546 -0.28681 0.28519 -0.28333 0.29445 C -0.27934 0.30509 -0.27344 0.31273 -0.26806 0.32222 C -0.26528 0.33773 -0.26111 0.35232 -0.26111 0.36852 " pathEditMode="relative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69087" y="1093755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2" name="TextBox 1"/>
          <p:cNvSpPr txBox="1"/>
          <p:nvPr/>
        </p:nvSpPr>
        <p:spPr>
          <a:xfrm>
            <a:off x="3106182" y="283236"/>
            <a:ext cx="1467068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800080"/>
                </a:solidFill>
                <a:latin typeface="+mj-lt"/>
              </a:rPr>
              <a:t>Loop!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949700" y="902885"/>
            <a:ext cx="1270001" cy="344346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695699" y="902885"/>
            <a:ext cx="1524002" cy="3440514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4138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4450" y="283236"/>
            <a:ext cx="2133918" cy="120032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800080"/>
                </a:solidFill>
                <a:latin typeface="+mj-lt"/>
              </a:rPr>
              <a:t>Deadend</a:t>
            </a:r>
            <a:r>
              <a:rPr lang="en-US" sz="3600" dirty="0">
                <a:solidFill>
                  <a:srgbClr val="800080"/>
                </a:solidFill>
                <a:latin typeface="+mj-lt"/>
              </a:rPr>
              <a:t/>
            </a:r>
            <a:br>
              <a:rPr lang="en-US" sz="3600" dirty="0">
                <a:solidFill>
                  <a:srgbClr val="800080"/>
                </a:solidFill>
                <a:latin typeface="+mj-lt"/>
              </a:rPr>
            </a:br>
            <a:r>
              <a:rPr lang="en-US" sz="3600" dirty="0">
                <a:solidFill>
                  <a:srgbClr val="800080"/>
                </a:solidFill>
                <a:latin typeface="+mj-lt"/>
              </a:rPr>
              <a:t>(to MIT)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949700" y="1278701"/>
            <a:ext cx="1308953" cy="2074100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2"/>
            <a:endParaRPr lang="en-US" dirty="0"/>
          </a:p>
          <a:p>
            <a:r>
              <a:rPr lang="en-US" dirty="0" smtClean="0"/>
              <a:t>Necessary: (only if)</a:t>
            </a:r>
          </a:p>
          <a:p>
            <a:pPr lvl="1"/>
            <a:r>
              <a:rPr lang="en-US" dirty="0" smtClean="0"/>
              <a:t>If routing state valid, then there are no loops/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Sufficient: (if)</a:t>
            </a:r>
          </a:p>
          <a:p>
            <a:pPr lvl="1"/>
            <a:r>
              <a:rPr lang="en-US" dirty="0" smtClean="0"/>
              <a:t>If no loops/</a:t>
            </a:r>
            <a:r>
              <a:rPr lang="en-US" dirty="0" err="1" smtClean="0"/>
              <a:t>deadends</a:t>
            </a:r>
            <a:r>
              <a:rPr lang="en-US" dirty="0" smtClean="0"/>
              <a:t>, then routing state is valid</a:t>
            </a:r>
          </a:p>
          <a:p>
            <a:pPr lvl="2"/>
            <a:endParaRPr lang="en-US" dirty="0"/>
          </a:p>
          <a:p>
            <a:r>
              <a:rPr lang="en-US" i="1" dirty="0" smtClean="0"/>
              <a:t>This result holds for any deterministic forwarding state (i.e., need not be destination-based)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run into a </a:t>
            </a:r>
            <a:r>
              <a:rPr lang="en-US" dirty="0" err="1" smtClean="0"/>
              <a:t>deadend</a:t>
            </a:r>
            <a:r>
              <a:rPr lang="en-US" dirty="0" smtClean="0"/>
              <a:t> before hitting destination, you’ll never reach the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If you run into a loop, you’ll never reach destination</a:t>
            </a:r>
          </a:p>
          <a:p>
            <a:pPr lvl="1"/>
            <a:r>
              <a:rPr lang="en-US" dirty="0" smtClean="0"/>
              <a:t>With deterministic forwarding, once you loop, you’ll loop forever (assuming routing state is static)</a:t>
            </a:r>
          </a:p>
          <a:p>
            <a:pPr lvl="1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routing state valid, then there are no loops/</a:t>
            </a:r>
            <a:r>
              <a:rPr lang="en-US" i="1" dirty="0" err="1"/>
              <a:t>deadends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(“if”): More Subtle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deadends</a:t>
            </a:r>
            <a:r>
              <a:rPr lang="en-US" dirty="0" smtClean="0"/>
              <a:t>, no </a:t>
            </a:r>
            <a:r>
              <a:rPr lang="en-US" dirty="0" smtClean="0"/>
              <a:t>loops, yet not valid</a:t>
            </a:r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Packet must keep wandering, without repeating</a:t>
            </a:r>
          </a:p>
          <a:p>
            <a:pPr lvl="1"/>
            <a:r>
              <a:rPr lang="en-US" dirty="0" smtClean="0"/>
              <a:t>If ever enter same switch from same port, will loop</a:t>
            </a:r>
          </a:p>
          <a:p>
            <a:pPr lvl="1"/>
            <a:r>
              <a:rPr lang="en-US" dirty="0" smtClean="0"/>
              <a:t>Because forwarding decisions are deterministic</a:t>
            </a:r>
          </a:p>
          <a:p>
            <a:pPr lvl="6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nly a finite number of possible ports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no loops/</a:t>
            </a:r>
            <a:r>
              <a:rPr lang="en-US" i="1" dirty="0" err="1"/>
              <a:t>deadends</a:t>
            </a:r>
            <a:r>
              <a:rPr lang="en-US" i="1" dirty="0"/>
              <a:t>, then routing state is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b="1" i="1" dirty="0" smtClean="0"/>
              <a:t>verify</a:t>
            </a:r>
            <a:r>
              <a:rPr lang="en-US" dirty="0" smtClean="0"/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 </a:t>
            </a:r>
            <a:r>
              <a:rPr lang="en-US" b="1" i="1" dirty="0" smtClean="0"/>
              <a:t>(why can we do this?)</a:t>
            </a:r>
          </a:p>
          <a:p>
            <a:pPr lvl="5"/>
            <a:endParaRPr lang="en-US" dirty="0"/>
          </a:p>
          <a:p>
            <a:r>
              <a:rPr lang="en-US" dirty="0" smtClean="0"/>
              <a:t>For each node, mark outgoing port with arrow</a:t>
            </a:r>
          </a:p>
          <a:p>
            <a:pPr lvl="1"/>
            <a:r>
              <a:rPr lang="en-US" dirty="0" smtClean="0"/>
              <a:t>There can only be one at each node </a:t>
            </a:r>
            <a:r>
              <a:rPr lang="en-US" i="1" dirty="0" smtClean="0"/>
              <a:t>(destination-based)</a:t>
            </a:r>
          </a:p>
          <a:p>
            <a:pPr lvl="5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5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pPr lvl="1"/>
            <a:r>
              <a:rPr lang="en-US" dirty="0" smtClean="0"/>
              <a:t>State is valid if and only if remaining graph is spanning tree rooted at destination</a:t>
            </a:r>
          </a:p>
          <a:p>
            <a:pPr lvl="1"/>
            <a:r>
              <a:rPr lang="en-US" dirty="0" smtClean="0"/>
              <a:t>Spanning tree: tree that touches all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78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78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Put Arrows on Outgoing Ports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output ports towards </a:t>
            </a:r>
            <a:r>
              <a:rPr lang="en-US" dirty="0" smtClean="0"/>
              <a:t>green dot)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72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2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46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8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1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2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arrow, can’t be connected to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destination (and rest of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can we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5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1"/>
            <a:endParaRPr lang="en-US" dirty="0"/>
          </a:p>
          <a:p>
            <a:r>
              <a:rPr lang="en-US" dirty="0" smtClean="0"/>
              <a:t>Like Tuesday, we will learn-by-doing</a:t>
            </a:r>
            <a:r>
              <a:rPr lang="is-IS" dirty="0" smtClean="0"/>
              <a:t>…</a:t>
            </a:r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is Extremely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My name is not Professor Shenker:</a:t>
            </a:r>
          </a:p>
          <a:p>
            <a:pPr lvl="1"/>
            <a:r>
              <a:rPr lang="en-US" dirty="0" smtClean="0"/>
              <a:t>That’s my brother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My name is not Dr. Shenker</a:t>
            </a:r>
          </a:p>
          <a:p>
            <a:pPr lvl="1"/>
            <a:r>
              <a:rPr lang="en-US" dirty="0" smtClean="0"/>
              <a:t>That was my father</a:t>
            </a:r>
            <a:r>
              <a:rPr lang="mr-IN" dirty="0" smtClean="0"/>
              <a:t>…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My name is Scott.</a:t>
            </a:r>
          </a:p>
          <a:p>
            <a:pPr lvl="3"/>
            <a:endParaRPr lang="en-US" dirty="0"/>
          </a:p>
          <a:p>
            <a:r>
              <a:rPr lang="en-US" dirty="0" smtClean="0"/>
              <a:t>I’m not trying to be one of you, or be your friend</a:t>
            </a:r>
            <a:r>
              <a:rPr lang="mr-IN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I just don’t believe in titles or being formal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beneath my affable informality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I’m still an arrogant and self-centered asshole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48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Exercise: Five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people around you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Try to design a way to avoid loops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After five minutes, I will call on a few groups….</a:t>
            </a:r>
          </a:p>
          <a:p>
            <a:pPr lvl="2"/>
            <a:endParaRPr lang="en-US" dirty="0"/>
          </a:p>
          <a:p>
            <a:r>
              <a:rPr lang="en-US" dirty="0" smtClean="0"/>
              <a:t>Point of exercise not </a:t>
            </a:r>
            <a:r>
              <a:rPr lang="en-US" dirty="0"/>
              <a:t>to get the “right answer</a:t>
            </a:r>
            <a:r>
              <a:rPr lang="en-US" dirty="0" smtClean="0"/>
              <a:t>”!</a:t>
            </a:r>
          </a:p>
          <a:p>
            <a:pPr lvl="2"/>
            <a:endParaRPr lang="en-US" dirty="0"/>
          </a:p>
          <a:p>
            <a:r>
              <a:rPr lang="en-US" dirty="0"/>
              <a:t>I want you to think about loop avoidance yourself</a:t>
            </a:r>
          </a:p>
          <a:p>
            <a:pPr lvl="1"/>
            <a:r>
              <a:rPr lang="en-US" dirty="0"/>
              <a:t>Then the rest of the lecture will make more sense!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Create Tree Out of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enough links to create a tree topology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the topology has no loops, then just:</a:t>
            </a:r>
          </a:p>
          <a:p>
            <a:pPr lvl="1"/>
            <a:r>
              <a:rPr lang="en-US" dirty="0" smtClean="0"/>
              <a:t>Make sure that you never send packets back to where they came from (that causes an immediate loop)</a:t>
            </a:r>
          </a:p>
          <a:p>
            <a:pPr lvl="4"/>
            <a:endParaRPr lang="en-US" dirty="0"/>
          </a:p>
          <a:p>
            <a:r>
              <a:rPr lang="en-US" dirty="0" smtClean="0"/>
              <a:t>Thus, if the topology has no loops, and routing doesn’t do anything </a:t>
            </a:r>
            <a:r>
              <a:rPr lang="en-US" i="1" u="sng" dirty="0" smtClean="0"/>
              <a:t>locally stupid</a:t>
            </a:r>
            <a:r>
              <a:rPr lang="en-US" dirty="0" smtClean="0"/>
              <a:t>, routing is valid</a:t>
            </a:r>
          </a:p>
          <a:p>
            <a:pPr lvl="4"/>
            <a:endParaRPr lang="en-US" dirty="0"/>
          </a:p>
          <a:p>
            <a:r>
              <a:rPr lang="en-US" i="1" dirty="0"/>
              <a:t>F</a:t>
            </a:r>
            <a:r>
              <a:rPr lang="en-US" i="1" dirty="0" smtClean="0"/>
              <a:t>irst challenge: reduce general topology to a tree!</a:t>
            </a:r>
          </a:p>
          <a:p>
            <a:r>
              <a:rPr lang="en-US" i="1" dirty="0"/>
              <a:t>S</a:t>
            </a:r>
            <a:r>
              <a:rPr lang="en-US" i="1" dirty="0" smtClean="0"/>
              <a:t>econd challenge: choose which branches to take</a:t>
            </a:r>
          </a:p>
          <a:p>
            <a:r>
              <a:rPr lang="en-US" i="1" dirty="0" smtClean="0"/>
              <a:t>Third challenge: route without pre-installed routing state (no route computation)!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7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Obtain a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see the entire </a:t>
            </a:r>
            <a:r>
              <a:rPr lang="en-US" dirty="0" smtClean="0"/>
              <a:t>network, then </a:t>
            </a:r>
            <a:r>
              <a:rPr lang="en-US" dirty="0"/>
              <a:t>when computing paths I can </a:t>
            </a:r>
            <a:r>
              <a:rPr lang="en-US" dirty="0" smtClean="0"/>
              <a:t>explicitly avoid loops</a:t>
            </a:r>
          </a:p>
          <a:p>
            <a:pPr lvl="1"/>
            <a:r>
              <a:rPr lang="en-US" dirty="0" smtClean="0"/>
              <a:t>Many graph algorithms for computing loop-free paths</a:t>
            </a:r>
          </a:p>
          <a:p>
            <a:pPr lvl="1"/>
            <a:r>
              <a:rPr lang="en-US" dirty="0" smtClean="0"/>
              <a:t>You can use any of them</a:t>
            </a:r>
            <a:r>
              <a:rPr lang="is-IS" dirty="0" smtClean="0"/>
              <a:t>….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algorithm:</a:t>
            </a:r>
          </a:p>
          <a:p>
            <a:pPr lvl="1"/>
            <a:r>
              <a:rPr lang="en-US" dirty="0"/>
              <a:t>For given source, pick an arbitrary path </a:t>
            </a:r>
            <a:r>
              <a:rPr lang="en-US" dirty="0" smtClean="0"/>
              <a:t>to destination</a:t>
            </a:r>
            <a:endParaRPr lang="en-US" dirty="0"/>
          </a:p>
          <a:p>
            <a:pPr lvl="1"/>
            <a:r>
              <a:rPr lang="en-US" dirty="0"/>
              <a:t>For any node not on path, draw a path that does not contradict earlier path</a:t>
            </a:r>
          </a:p>
          <a:p>
            <a:pPr lvl="1"/>
            <a:r>
              <a:rPr lang="en-US" dirty="0"/>
              <a:t>Continue until all nodes are </a:t>
            </a:r>
            <a:r>
              <a:rPr lang="en-US" dirty="0" smtClean="0"/>
              <a:t>covered</a:t>
            </a:r>
          </a:p>
          <a:p>
            <a:pPr lvl="4"/>
            <a:endParaRPr lang="en-US" dirty="0"/>
          </a:p>
          <a:p>
            <a:r>
              <a:rPr lang="en-US" dirty="0" smtClean="0"/>
              <a:t>Challenge is how to get this global view of network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Was Approach on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r>
              <a:rPr lang="en-US" dirty="0" smtClean="0"/>
              <a:t>Have everyone stand and report their connectivity</a:t>
            </a:r>
          </a:p>
          <a:p>
            <a:endParaRPr lang="en-US" dirty="0"/>
          </a:p>
          <a:p>
            <a:r>
              <a:rPr lang="en-US" dirty="0" smtClean="0"/>
              <a:t>Have someone record this data</a:t>
            </a:r>
          </a:p>
          <a:p>
            <a:endParaRPr lang="en-US" dirty="0"/>
          </a:p>
          <a:p>
            <a:r>
              <a:rPr lang="en-US" dirty="0" smtClean="0"/>
              <a:t>And then compute a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Distributed Route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A: Computation minimizes metric</a:t>
            </a:r>
          </a:p>
          <a:p>
            <a:pPr lvl="1"/>
            <a:r>
              <a:rPr lang="en-US" b="1" i="1" dirty="0" smtClean="0"/>
              <a:t>Why does this work?</a:t>
            </a:r>
          </a:p>
          <a:p>
            <a:endParaRPr lang="en-US" dirty="0" smtClean="0"/>
          </a:p>
          <a:p>
            <a:r>
              <a:rPr lang="en-US" dirty="0" smtClean="0"/>
              <a:t>Approach B: Routers explicitly exchange paths</a:t>
            </a:r>
          </a:p>
          <a:p>
            <a:pPr lvl="1"/>
            <a:r>
              <a:rPr lang="en-US" dirty="0" smtClean="0"/>
              <a:t>If the route computation shows the paths being computed, can always avoid creating a loop</a:t>
            </a:r>
          </a:p>
          <a:p>
            <a:pPr lvl="1"/>
            <a:r>
              <a:rPr lang="en-US" dirty="0" smtClean="0"/>
              <a:t>Will explain this later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2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Approach </a:t>
            </a:r>
            <a:r>
              <a:rPr lang="en-US" dirty="0"/>
              <a:t>A</a:t>
            </a:r>
            <a:r>
              <a:rPr lang="en-US" dirty="0" smtClean="0"/>
              <a:t>: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Destination stands up (distance 0)</a:t>
            </a:r>
          </a:p>
          <a:p>
            <a:pPr lvl="1"/>
            <a:r>
              <a:rPr lang="en-US" dirty="0" smtClean="0"/>
              <a:t>Announces neighbors and distance (and then sits down)</a:t>
            </a:r>
          </a:p>
          <a:p>
            <a:r>
              <a:rPr lang="en-US" dirty="0" smtClean="0"/>
              <a:t>Neighbors stand up (distance 1)</a:t>
            </a:r>
          </a:p>
          <a:p>
            <a:pPr lvl="1"/>
            <a:r>
              <a:rPr lang="en-US" b="1" dirty="0"/>
              <a:t>They remember who called them to </a:t>
            </a:r>
            <a:r>
              <a:rPr lang="en-US" b="1" dirty="0" smtClean="0"/>
              <a:t>stand</a:t>
            </a:r>
            <a:endParaRPr lang="en-US" dirty="0" smtClean="0"/>
          </a:p>
          <a:p>
            <a:pPr lvl="1"/>
            <a:r>
              <a:rPr lang="en-US" dirty="0" smtClean="0"/>
              <a:t>They announce their neighbors (distance 2), and sit</a:t>
            </a:r>
          </a:p>
          <a:p>
            <a:r>
              <a:rPr lang="en-US" dirty="0" smtClean="0"/>
              <a:t>These neighbors stand up </a:t>
            </a:r>
            <a:r>
              <a:rPr lang="en-US" b="1" i="1" dirty="0" smtClean="0"/>
              <a:t>(if haven’t already)</a:t>
            </a:r>
          </a:p>
          <a:p>
            <a:r>
              <a:rPr lang="en-US" dirty="0" smtClean="0"/>
              <a:t>…..and so on, until source stands</a:t>
            </a:r>
          </a:p>
          <a:p>
            <a:pPr lvl="8"/>
            <a:endParaRPr lang="en-US" dirty="0"/>
          </a:p>
          <a:p>
            <a:r>
              <a:rPr lang="en-US" dirty="0" smtClean="0"/>
              <a:t>At that point, the source can send a packet to the person who called them to stand, and then recursively the packet can reach the destination….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you should have done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there’s only one way to deal with the shame</a:t>
            </a:r>
            <a:endParaRPr lang="en-US" dirty="0"/>
          </a:p>
          <a:p>
            <a:pPr lvl="1"/>
            <a:r>
              <a:rPr lang="en-US" dirty="0" smtClean="0"/>
              <a:t>We must try again, and </a:t>
            </a:r>
            <a:r>
              <a:rPr lang="en-US" b="1" dirty="0" smtClean="0"/>
              <a:t>do it live!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5" name="OReillyEdited2.mp4">
            <a:hlinkClick r:id="" action="ppaction://media"/>
            <a:hlinkHover r:id="" action="ppaction://ole?verb=0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90700" y="2819400"/>
            <a:ext cx="5562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Act Out This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Destination stands up (distance 0)</a:t>
            </a:r>
          </a:p>
          <a:p>
            <a:pPr lvl="1"/>
            <a:r>
              <a:rPr lang="en-US" dirty="0" smtClean="0"/>
              <a:t>Announces neighbors and distance (and then sits down)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Neighbors stand up (distance 1)</a:t>
            </a:r>
          </a:p>
          <a:p>
            <a:pPr lvl="1"/>
            <a:r>
              <a:rPr lang="en-US" b="1" dirty="0"/>
              <a:t>They remember who called them to </a:t>
            </a:r>
            <a:r>
              <a:rPr lang="en-US" b="1" dirty="0" smtClean="0"/>
              <a:t>stand</a:t>
            </a:r>
            <a:endParaRPr lang="en-US" dirty="0" smtClean="0"/>
          </a:p>
          <a:p>
            <a:pPr lvl="1"/>
            <a:r>
              <a:rPr lang="en-US" dirty="0" smtClean="0"/>
              <a:t>They announce their neighbors (distance 2), and sit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These neighbors stand up </a:t>
            </a:r>
            <a:r>
              <a:rPr lang="en-US" b="1" i="1" dirty="0" smtClean="0"/>
              <a:t>(if haven’t already)</a:t>
            </a:r>
          </a:p>
          <a:p>
            <a:r>
              <a:rPr lang="en-US" dirty="0" smtClean="0"/>
              <a:t>…..and so on, until source stands</a:t>
            </a:r>
          </a:p>
          <a:p>
            <a:pPr lvl="8"/>
            <a:endParaRPr lang="en-US" dirty="0"/>
          </a:p>
          <a:p>
            <a:r>
              <a:rPr lang="en-US" b="1" i="1" dirty="0" smtClean="0"/>
              <a:t>Why do you not stand up twice?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3430" y="70555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49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23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38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12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720" y="1323617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62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36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51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25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4720" y="197272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62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36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51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25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4720" y="255127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62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36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51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25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8831" y="320038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03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77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92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66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60121" y="381844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16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90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05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79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0121" y="446754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16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90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5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79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0121" y="504610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16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90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05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79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54" name="Straight Connector 53"/>
          <p:cNvCxnSpPr>
            <a:stCxn id="4" idx="3"/>
            <a:endCxn id="14" idx="1"/>
          </p:cNvCxnSpPr>
          <p:nvPr/>
        </p:nvCxnSpPr>
        <p:spPr>
          <a:xfrm flipV="1">
            <a:off x="3245541" y="88457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  <a:endCxn id="15" idx="1"/>
          </p:cNvCxnSpPr>
          <p:nvPr/>
        </p:nvCxnSpPr>
        <p:spPr>
          <a:xfrm>
            <a:off x="4047052" y="884576"/>
            <a:ext cx="265289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834452" y="87893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21852" y="8902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259652" y="15082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30120" y="151637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33142" y="150104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V="1">
            <a:off x="4461919" y="36700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V="1">
            <a:off x="5263430" y="367592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V="1">
            <a:off x="6079259" y="3689655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V="1">
            <a:off x="2877241" y="306104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V="1">
            <a:off x="6044191" y="18127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V="1">
            <a:off x="6049835" y="11837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V="1">
            <a:off x="2885708" y="11950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4" idx="2"/>
            <a:endCxn id="49" idx="0"/>
          </p:cNvCxnSpPr>
          <p:nvPr/>
        </p:nvCxnSpPr>
        <p:spPr>
          <a:xfrm>
            <a:off x="3822688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262475" y="336370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47253" y="216106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845741" y="215823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47052" y="215541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254007" y="214733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640196" y="273435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64086" y="27315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871143" y="399832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85054" y="400999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672654" y="522355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59853" y="52179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058342" y="338308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45741" y="337744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661364" y="337179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672654" y="465911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859853" y="466475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072453" y="467039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82229" y="467604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22586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14221" y="2342055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042341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19964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8" idx="1"/>
            <a:endCxn id="48" idx="1"/>
          </p:cNvCxnSpPr>
          <p:nvPr/>
        </p:nvCxnSpPr>
        <p:spPr>
          <a:xfrm rot="10800000" flipV="1">
            <a:off x="2760121" y="4003108"/>
            <a:ext cx="12700" cy="1227657"/>
          </a:xfrm>
          <a:prstGeom prst="bentConnector3">
            <a:avLst>
              <a:gd name="adj1" fmla="val 180000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V="1">
            <a:off x="5410200" y="4590474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647253" y="1675830"/>
            <a:ext cx="279400" cy="29689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030120" y="2336411"/>
            <a:ext cx="321733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 flipV="1">
            <a:off x="5367313" y="2139392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V="1">
            <a:off x="6084903" y="431619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00308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V="1">
            <a:off x="2871597" y="431333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Freeform 132"/>
          <p:cNvSpPr/>
          <p:nvPr/>
        </p:nvSpPr>
        <p:spPr>
          <a:xfrm>
            <a:off x="2116653" y="3711220"/>
            <a:ext cx="1439333" cy="1792111"/>
          </a:xfrm>
          <a:custGeom>
            <a:avLst/>
            <a:gdLst>
              <a:gd name="connsiteX0" fmla="*/ 1439333 w 1439333"/>
              <a:gd name="connsiteY0" fmla="*/ 84667 h 1792111"/>
              <a:gd name="connsiteX1" fmla="*/ 1439333 w 1439333"/>
              <a:gd name="connsiteY1" fmla="*/ 84667 h 1792111"/>
              <a:gd name="connsiteX2" fmla="*/ 1312333 w 1439333"/>
              <a:gd name="connsiteY2" fmla="*/ 56445 h 1792111"/>
              <a:gd name="connsiteX3" fmla="*/ 1227667 w 1439333"/>
              <a:gd name="connsiteY3" fmla="*/ 28223 h 1792111"/>
              <a:gd name="connsiteX4" fmla="*/ 917222 w 1439333"/>
              <a:gd name="connsiteY4" fmla="*/ 0 h 1792111"/>
              <a:gd name="connsiteX5" fmla="*/ 437444 w 1439333"/>
              <a:gd name="connsiteY5" fmla="*/ 14111 h 1792111"/>
              <a:gd name="connsiteX6" fmla="*/ 395111 w 1439333"/>
              <a:gd name="connsiteY6" fmla="*/ 42334 h 1792111"/>
              <a:gd name="connsiteX7" fmla="*/ 338667 w 1439333"/>
              <a:gd name="connsiteY7" fmla="*/ 70556 h 1792111"/>
              <a:gd name="connsiteX8" fmla="*/ 324556 w 1439333"/>
              <a:gd name="connsiteY8" fmla="*/ 112889 h 1792111"/>
              <a:gd name="connsiteX9" fmla="*/ 282222 w 1439333"/>
              <a:gd name="connsiteY9" fmla="*/ 141111 h 1792111"/>
              <a:gd name="connsiteX10" fmla="*/ 254000 w 1439333"/>
              <a:gd name="connsiteY10" fmla="*/ 169334 h 1792111"/>
              <a:gd name="connsiteX11" fmla="*/ 183444 w 1439333"/>
              <a:gd name="connsiteY11" fmla="*/ 296334 h 1792111"/>
              <a:gd name="connsiteX12" fmla="*/ 155222 w 1439333"/>
              <a:gd name="connsiteY12" fmla="*/ 352778 h 1792111"/>
              <a:gd name="connsiteX13" fmla="*/ 127000 w 1439333"/>
              <a:gd name="connsiteY13" fmla="*/ 395111 h 1792111"/>
              <a:gd name="connsiteX14" fmla="*/ 98778 w 1439333"/>
              <a:gd name="connsiteY14" fmla="*/ 479778 h 1792111"/>
              <a:gd name="connsiteX15" fmla="*/ 56444 w 1439333"/>
              <a:gd name="connsiteY15" fmla="*/ 564445 h 1792111"/>
              <a:gd name="connsiteX16" fmla="*/ 42333 w 1439333"/>
              <a:gd name="connsiteY16" fmla="*/ 719667 h 1792111"/>
              <a:gd name="connsiteX17" fmla="*/ 14111 w 1439333"/>
              <a:gd name="connsiteY17" fmla="*/ 804334 h 1792111"/>
              <a:gd name="connsiteX18" fmla="*/ 0 w 1439333"/>
              <a:gd name="connsiteY18" fmla="*/ 846667 h 1792111"/>
              <a:gd name="connsiteX19" fmla="*/ 14111 w 1439333"/>
              <a:gd name="connsiteY19" fmla="*/ 1284111 h 1792111"/>
              <a:gd name="connsiteX20" fmla="*/ 28222 w 1439333"/>
              <a:gd name="connsiteY20" fmla="*/ 1326445 h 1792111"/>
              <a:gd name="connsiteX21" fmla="*/ 42333 w 1439333"/>
              <a:gd name="connsiteY21" fmla="*/ 1425223 h 1792111"/>
              <a:gd name="connsiteX22" fmla="*/ 56444 w 1439333"/>
              <a:gd name="connsiteY22" fmla="*/ 1467556 h 1792111"/>
              <a:gd name="connsiteX23" fmla="*/ 84667 w 1439333"/>
              <a:gd name="connsiteY23" fmla="*/ 1580445 h 1792111"/>
              <a:gd name="connsiteX24" fmla="*/ 98778 w 1439333"/>
              <a:gd name="connsiteY24" fmla="*/ 1622778 h 1792111"/>
              <a:gd name="connsiteX25" fmla="*/ 141111 w 1439333"/>
              <a:gd name="connsiteY25" fmla="*/ 1651000 h 1792111"/>
              <a:gd name="connsiteX26" fmla="*/ 254000 w 1439333"/>
              <a:gd name="connsiteY26" fmla="*/ 1735667 h 1792111"/>
              <a:gd name="connsiteX27" fmla="*/ 338667 w 1439333"/>
              <a:gd name="connsiteY27" fmla="*/ 1763889 h 1792111"/>
              <a:gd name="connsiteX28" fmla="*/ 381000 w 1439333"/>
              <a:gd name="connsiteY28" fmla="*/ 1778000 h 1792111"/>
              <a:gd name="connsiteX29" fmla="*/ 437444 w 1439333"/>
              <a:gd name="connsiteY29" fmla="*/ 1792111 h 1792111"/>
              <a:gd name="connsiteX30" fmla="*/ 592667 w 1439333"/>
              <a:gd name="connsiteY30" fmla="*/ 1778000 h 1792111"/>
              <a:gd name="connsiteX31" fmla="*/ 691444 w 1439333"/>
              <a:gd name="connsiteY31" fmla="*/ 1707445 h 1792111"/>
              <a:gd name="connsiteX32" fmla="*/ 691444 w 1439333"/>
              <a:gd name="connsiteY32" fmla="*/ 1707445 h 1792111"/>
              <a:gd name="connsiteX33" fmla="*/ 691444 w 1439333"/>
              <a:gd name="connsiteY33" fmla="*/ 1707445 h 1792111"/>
              <a:gd name="connsiteX34" fmla="*/ 691444 w 1439333"/>
              <a:gd name="connsiteY34" fmla="*/ 1707445 h 17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39333" h="1792111">
                <a:moveTo>
                  <a:pt x="1439333" y="84667"/>
                </a:moveTo>
                <a:lnTo>
                  <a:pt x="1439333" y="84667"/>
                </a:lnTo>
                <a:cubicBezTo>
                  <a:pt x="1397000" y="75260"/>
                  <a:pt x="1354235" y="67619"/>
                  <a:pt x="1312333" y="56445"/>
                </a:cubicBezTo>
                <a:cubicBezTo>
                  <a:pt x="1283589" y="48780"/>
                  <a:pt x="1257328" y="30505"/>
                  <a:pt x="1227667" y="28223"/>
                </a:cubicBezTo>
                <a:cubicBezTo>
                  <a:pt x="1001754" y="10844"/>
                  <a:pt x="1105176" y="20884"/>
                  <a:pt x="917222" y="0"/>
                </a:cubicBezTo>
                <a:cubicBezTo>
                  <a:pt x="757296" y="4704"/>
                  <a:pt x="596916" y="1181"/>
                  <a:pt x="437444" y="14111"/>
                </a:cubicBezTo>
                <a:cubicBezTo>
                  <a:pt x="420540" y="15482"/>
                  <a:pt x="409836" y="33920"/>
                  <a:pt x="395111" y="42334"/>
                </a:cubicBezTo>
                <a:cubicBezTo>
                  <a:pt x="376847" y="52771"/>
                  <a:pt x="357482" y="61149"/>
                  <a:pt x="338667" y="70556"/>
                </a:cubicBezTo>
                <a:cubicBezTo>
                  <a:pt x="333963" y="84667"/>
                  <a:pt x="333848" y="101274"/>
                  <a:pt x="324556" y="112889"/>
                </a:cubicBezTo>
                <a:cubicBezTo>
                  <a:pt x="313961" y="126132"/>
                  <a:pt x="295465" y="130516"/>
                  <a:pt x="282222" y="141111"/>
                </a:cubicBezTo>
                <a:cubicBezTo>
                  <a:pt x="271833" y="149422"/>
                  <a:pt x="263407" y="159926"/>
                  <a:pt x="254000" y="169334"/>
                </a:cubicBezTo>
                <a:cubicBezTo>
                  <a:pt x="195852" y="343779"/>
                  <a:pt x="262656" y="185438"/>
                  <a:pt x="183444" y="296334"/>
                </a:cubicBezTo>
                <a:cubicBezTo>
                  <a:pt x="171217" y="313451"/>
                  <a:pt x="165658" y="334514"/>
                  <a:pt x="155222" y="352778"/>
                </a:cubicBezTo>
                <a:cubicBezTo>
                  <a:pt x="146808" y="367503"/>
                  <a:pt x="136407" y="381000"/>
                  <a:pt x="127000" y="395111"/>
                </a:cubicBezTo>
                <a:cubicBezTo>
                  <a:pt x="117593" y="423333"/>
                  <a:pt x="115280" y="455025"/>
                  <a:pt x="98778" y="479778"/>
                </a:cubicBezTo>
                <a:cubicBezTo>
                  <a:pt x="62305" y="534488"/>
                  <a:pt x="75919" y="506022"/>
                  <a:pt x="56444" y="564445"/>
                </a:cubicBezTo>
                <a:cubicBezTo>
                  <a:pt x="51740" y="616186"/>
                  <a:pt x="51362" y="668504"/>
                  <a:pt x="42333" y="719667"/>
                </a:cubicBezTo>
                <a:cubicBezTo>
                  <a:pt x="37163" y="748963"/>
                  <a:pt x="23518" y="776112"/>
                  <a:pt x="14111" y="804334"/>
                </a:cubicBezTo>
                <a:lnTo>
                  <a:pt x="0" y="846667"/>
                </a:lnTo>
                <a:cubicBezTo>
                  <a:pt x="4704" y="992482"/>
                  <a:pt x="5544" y="1138472"/>
                  <a:pt x="14111" y="1284111"/>
                </a:cubicBezTo>
                <a:cubicBezTo>
                  <a:pt x="14984" y="1298960"/>
                  <a:pt x="25305" y="1311859"/>
                  <a:pt x="28222" y="1326445"/>
                </a:cubicBezTo>
                <a:cubicBezTo>
                  <a:pt x="34745" y="1359059"/>
                  <a:pt x="35810" y="1392609"/>
                  <a:pt x="42333" y="1425223"/>
                </a:cubicBezTo>
                <a:cubicBezTo>
                  <a:pt x="45250" y="1439808"/>
                  <a:pt x="52530" y="1453206"/>
                  <a:pt x="56444" y="1467556"/>
                </a:cubicBezTo>
                <a:cubicBezTo>
                  <a:pt x="66650" y="1504977"/>
                  <a:pt x="72401" y="1543648"/>
                  <a:pt x="84667" y="1580445"/>
                </a:cubicBezTo>
                <a:cubicBezTo>
                  <a:pt x="89371" y="1594556"/>
                  <a:pt x="89486" y="1611163"/>
                  <a:pt x="98778" y="1622778"/>
                </a:cubicBezTo>
                <a:cubicBezTo>
                  <a:pt x="109372" y="1636021"/>
                  <a:pt x="127868" y="1640405"/>
                  <a:pt x="141111" y="1651000"/>
                </a:cubicBezTo>
                <a:cubicBezTo>
                  <a:pt x="188871" y="1689209"/>
                  <a:pt x="169597" y="1707533"/>
                  <a:pt x="254000" y="1735667"/>
                </a:cubicBezTo>
                <a:lnTo>
                  <a:pt x="338667" y="1763889"/>
                </a:lnTo>
                <a:cubicBezTo>
                  <a:pt x="352778" y="1768593"/>
                  <a:pt x="366570" y="1774392"/>
                  <a:pt x="381000" y="1778000"/>
                </a:cubicBezTo>
                <a:lnTo>
                  <a:pt x="437444" y="1792111"/>
                </a:lnTo>
                <a:cubicBezTo>
                  <a:pt x="489185" y="1787407"/>
                  <a:pt x="542824" y="1792660"/>
                  <a:pt x="592667" y="1778000"/>
                </a:cubicBezTo>
                <a:cubicBezTo>
                  <a:pt x="635262" y="1765472"/>
                  <a:pt x="662685" y="1736204"/>
                  <a:pt x="691444" y="1707445"/>
                </a:cubicBezTo>
                <a:lnTo>
                  <a:pt x="691444" y="1707445"/>
                </a:lnTo>
                <a:lnTo>
                  <a:pt x="691444" y="1707445"/>
                </a:lnTo>
                <a:lnTo>
                  <a:pt x="691444" y="17074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5647253" y="1105084"/>
            <a:ext cx="253999" cy="22099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V="1">
            <a:off x="5264090" y="117262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Route Computation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2895600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2766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914400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0" y="4762500"/>
            <a:ext cx="2667000" cy="9906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 </a:t>
            </a:r>
            <a:r>
              <a:rPr lang="en-US" sz="280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am the </a:t>
            </a:r>
          </a:p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Destination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49530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As a class you’ve been great so far.</a:t>
            </a:r>
          </a:p>
          <a:p>
            <a:pPr lvl="2"/>
            <a:endParaRPr lang="en-US" dirty="0"/>
          </a:p>
          <a:p>
            <a:r>
              <a:rPr lang="en-US" dirty="0" smtClean="0"/>
              <a:t>Engaged</a:t>
            </a:r>
          </a:p>
          <a:p>
            <a:pPr lvl="2"/>
            <a:endParaRPr lang="en-US" dirty="0"/>
          </a:p>
          <a:p>
            <a:r>
              <a:rPr lang="en-US" dirty="0" smtClean="0"/>
              <a:t>Quiet</a:t>
            </a:r>
          </a:p>
          <a:p>
            <a:pPr lvl="2"/>
            <a:endParaRPr lang="en-US" dirty="0"/>
          </a:p>
          <a:p>
            <a:r>
              <a:rPr lang="en-US" dirty="0" smtClean="0"/>
              <a:t>Many are distracted by your screens, but enough of you pay attention so I don’t feel like a total failure.</a:t>
            </a:r>
          </a:p>
          <a:p>
            <a:pPr lvl="2"/>
            <a:endParaRPr lang="en-US" dirty="0"/>
          </a:p>
          <a:p>
            <a:r>
              <a:rPr lang="en-US" dirty="0" smtClean="0"/>
              <a:t>A few of you are asleep by my fourth slide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C’mon, fourth slide?  Give me a break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2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Robust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people don’t go in order?</a:t>
            </a:r>
          </a:p>
          <a:p>
            <a:pPr lvl="1"/>
            <a:r>
              <a:rPr lang="en-US" dirty="0" smtClean="0"/>
              <a:t>Someone who is three hops away stands up before someone who is two hops away?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Must announce the distance when you stand up</a:t>
            </a:r>
          </a:p>
          <a:p>
            <a:pPr lvl="4"/>
            <a:endParaRPr lang="en-US" dirty="0"/>
          </a:p>
          <a:p>
            <a:r>
              <a:rPr lang="en-US" dirty="0"/>
              <a:t>If learn shorter </a:t>
            </a:r>
            <a:r>
              <a:rPr lang="en-US" dirty="0" smtClean="0"/>
              <a:t>path:</a:t>
            </a:r>
          </a:p>
          <a:p>
            <a:pPr lvl="1"/>
            <a:r>
              <a:rPr lang="en-US" dirty="0" smtClean="0"/>
              <a:t>Announce your new distance</a:t>
            </a:r>
            <a:endParaRPr lang="en-US" dirty="0"/>
          </a:p>
          <a:p>
            <a:pPr lvl="1"/>
            <a:r>
              <a:rPr lang="en-US" dirty="0" smtClean="0"/>
              <a:t>Remember only shortest distance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Distributed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a path</a:t>
            </a:r>
          </a:p>
          <a:p>
            <a:pPr lvl="1"/>
            <a:r>
              <a:rPr lang="en-US" dirty="0" smtClean="0"/>
              <a:t>In fact, shortest path</a:t>
            </a:r>
          </a:p>
          <a:p>
            <a:endParaRPr lang="en-US" dirty="0"/>
          </a:p>
          <a:p>
            <a:r>
              <a:rPr lang="en-US"/>
              <a:t>C</a:t>
            </a:r>
            <a:r>
              <a:rPr lang="en-US" smtClean="0"/>
              <a:t>reates </a:t>
            </a:r>
            <a:r>
              <a:rPr lang="en-US" dirty="0" smtClean="0"/>
              <a:t>the appropriate routing state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packet to neighbor who has the shortest path</a:t>
            </a:r>
          </a:p>
          <a:p>
            <a:pPr lvl="1"/>
            <a:endParaRPr lang="en-US" dirty="0"/>
          </a:p>
          <a:p>
            <a:r>
              <a:rPr lang="en-US" dirty="0" smtClean="0"/>
              <a:t>And tells everyone the length of their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Distributed Route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 1: Computation minimizes metric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Why does this work?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Why does it have to be minimize?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dirty="0" smtClean="0"/>
              <a:t>Approach 2</a:t>
            </a:r>
            <a:r>
              <a:rPr lang="en-US" dirty="0" smtClean="0"/>
              <a:t>: Routers explicitly exchange paths</a:t>
            </a:r>
          </a:p>
          <a:p>
            <a:pPr lvl="1"/>
            <a:r>
              <a:rPr lang="en-US" dirty="0" smtClean="0"/>
              <a:t>If the route computation shows the paths being computed, can always avoid creating a loop</a:t>
            </a:r>
          </a:p>
          <a:p>
            <a:pPr lvl="1"/>
            <a:r>
              <a:rPr lang="en-US" dirty="0" smtClean="0"/>
              <a:t>Will explain this later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</a:t>
            </a:r>
            <a:r>
              <a:rPr lang="en-US" smtClean="0"/>
              <a:t>Approach </a:t>
            </a:r>
            <a:r>
              <a:rPr lang="en-US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Destination stands up</a:t>
            </a:r>
          </a:p>
          <a:p>
            <a:pPr lvl="1"/>
            <a:r>
              <a:rPr lang="en-US" dirty="0" smtClean="0"/>
              <a:t>Announces </a:t>
            </a:r>
            <a:r>
              <a:rPr lang="en-US" dirty="0" smtClean="0"/>
              <a:t>existence to </a:t>
            </a:r>
            <a:r>
              <a:rPr lang="en-US" i="1" u="sng" dirty="0" smtClean="0"/>
              <a:t>selected</a:t>
            </a:r>
            <a:r>
              <a:rPr lang="en-US" dirty="0" smtClean="0"/>
              <a:t> neighbors </a:t>
            </a:r>
            <a:r>
              <a:rPr lang="en-US" dirty="0" smtClean="0"/>
              <a:t>(and path)</a:t>
            </a:r>
          </a:p>
          <a:p>
            <a:r>
              <a:rPr lang="en-US" dirty="0" smtClean="0"/>
              <a:t>Neighbors stand up</a:t>
            </a:r>
          </a:p>
          <a:p>
            <a:pPr lvl="1"/>
            <a:r>
              <a:rPr lang="en-US" b="1" dirty="0" smtClean="0"/>
              <a:t>They remember path, and add themselves to path</a:t>
            </a:r>
            <a:endParaRPr lang="en-US" dirty="0" smtClean="0"/>
          </a:p>
          <a:p>
            <a:pPr lvl="1"/>
            <a:r>
              <a:rPr lang="en-US" dirty="0" smtClean="0"/>
              <a:t>Announce path to </a:t>
            </a:r>
            <a:r>
              <a:rPr lang="en-US" i="1" u="sng" dirty="0" smtClean="0"/>
              <a:t>selected</a:t>
            </a:r>
            <a:r>
              <a:rPr lang="en-US" dirty="0" smtClean="0"/>
              <a:t> neighbors, and sit</a:t>
            </a:r>
          </a:p>
          <a:p>
            <a:r>
              <a:rPr lang="en-US" dirty="0" smtClean="0"/>
              <a:t>These neighbors</a:t>
            </a:r>
          </a:p>
          <a:p>
            <a:pPr lvl="1"/>
            <a:r>
              <a:rPr lang="en-US" dirty="0" smtClean="0"/>
              <a:t>Decide whether to </a:t>
            </a:r>
            <a:r>
              <a:rPr lang="en-US" i="1" u="sng" dirty="0" smtClean="0"/>
              <a:t>choose</a:t>
            </a:r>
            <a:r>
              <a:rPr lang="en-US" dirty="0" smtClean="0"/>
              <a:t> path (but never create loop)</a:t>
            </a:r>
          </a:p>
          <a:p>
            <a:pPr lvl="1"/>
            <a:r>
              <a:rPr lang="en-US" dirty="0" smtClean="0"/>
              <a:t>If they choose this new path, they</a:t>
            </a:r>
          </a:p>
          <a:p>
            <a:pPr lvl="2"/>
            <a:r>
              <a:rPr lang="en-US" dirty="0" smtClean="0"/>
              <a:t>Add themselves to path</a:t>
            </a:r>
          </a:p>
          <a:p>
            <a:pPr lvl="2"/>
            <a:r>
              <a:rPr lang="en-US" dirty="0" smtClean="0"/>
              <a:t>Announce path to selected neighbors</a:t>
            </a:r>
          </a:p>
          <a:p>
            <a:r>
              <a:rPr lang="en-US" dirty="0" smtClean="0"/>
              <a:t>Neighbors only announce when they select a new path (or want to remind their neighbor)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tree-like topology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 smtClean="0"/>
              <a:t>Create a global view, then use graph algorithm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Routes that minimize some metric</a:t>
            </a:r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(In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dirty="0" smtClean="0"/>
              <a:t>Learning switches (L2)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Link-state and SDN routing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Minimizing a metric: Distance vector</a:t>
            </a:r>
          </a:p>
          <a:p>
            <a:pPr lvl="1"/>
            <a:r>
              <a:rPr lang="en-US" dirty="0" smtClean="0"/>
              <a:t>Showing path: BGP</a:t>
            </a:r>
          </a:p>
          <a:p>
            <a:pPr lvl="1"/>
            <a:endParaRPr lang="en-US" dirty="0"/>
          </a:p>
          <a:p>
            <a:pPr marL="344487" lvl="1" indent="0"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R</a:t>
            </a:r>
            <a:r>
              <a:rPr lang="en-US" sz="2800" b="1" i="1" dirty="0" smtClean="0">
                <a:solidFill>
                  <a:srgbClr val="FF0000"/>
                </a:solidFill>
              </a:rPr>
              <a:t>epresents essentially all routing algorithms….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These Approaches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Local-Area-Networks</a:t>
            </a:r>
            <a:r>
              <a:rPr lang="en-US" dirty="0" smtClean="0"/>
              <a:t> (LANs): typically L2</a:t>
            </a:r>
          </a:p>
          <a:p>
            <a:pPr lvl="1"/>
            <a:r>
              <a:rPr lang="en-US" dirty="0" smtClean="0"/>
              <a:t>Scope: Single buildings (or even floors of buildings)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Spanning Tree plus Learning</a:t>
            </a:r>
          </a:p>
          <a:p>
            <a:pPr lvl="1"/>
            <a:r>
              <a:rPr lang="en-US" dirty="0" smtClean="0"/>
              <a:t>Technology: Ethernet</a:t>
            </a:r>
          </a:p>
          <a:p>
            <a:r>
              <a:rPr lang="en-US" b="1" i="1" dirty="0" smtClean="0"/>
              <a:t>Enterprise</a:t>
            </a:r>
            <a:r>
              <a:rPr lang="en-US" dirty="0" smtClean="0"/>
              <a:t> and </a:t>
            </a:r>
            <a:r>
              <a:rPr lang="en-US" b="1" i="1" dirty="0" smtClean="0"/>
              <a:t>Carrier</a:t>
            </a:r>
            <a:r>
              <a:rPr lang="en-US" dirty="0" smtClean="0"/>
              <a:t> Networks: </a:t>
            </a:r>
            <a:r>
              <a:rPr lang="en-US" i="1" dirty="0" err="1" smtClean="0"/>
              <a:t>intradomain</a:t>
            </a:r>
            <a:endParaRPr lang="en-US" i="1" dirty="0" smtClean="0"/>
          </a:p>
          <a:p>
            <a:pPr lvl="1"/>
            <a:r>
              <a:rPr lang="en-US" dirty="0" smtClean="0"/>
              <a:t>Scope: campus to global, but within single domain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global view </a:t>
            </a:r>
            <a:r>
              <a:rPr lang="en-US" dirty="0" smtClean="0"/>
              <a:t>or</a:t>
            </a:r>
            <a:r>
              <a:rPr lang="en-US" b="1" dirty="0" smtClean="0"/>
              <a:t> distributed metric</a:t>
            </a:r>
          </a:p>
          <a:p>
            <a:pPr lvl="1"/>
            <a:r>
              <a:rPr lang="en-US" dirty="0" smtClean="0"/>
              <a:t>Protocols: OSPF (g. view) or RIP (minimize hop count)</a:t>
            </a:r>
          </a:p>
          <a:p>
            <a:r>
              <a:rPr lang="en-US" b="1" i="1" dirty="0" err="1" smtClean="0"/>
              <a:t>Interdomain</a:t>
            </a:r>
            <a:r>
              <a:rPr lang="en-US" dirty="0" smtClean="0"/>
              <a:t> routing (the highest level)</a:t>
            </a:r>
          </a:p>
          <a:p>
            <a:pPr lvl="1"/>
            <a:r>
              <a:rPr lang="en-US" dirty="0" smtClean="0"/>
              <a:t>Scope: global, between domains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distributed (path vector)</a:t>
            </a:r>
          </a:p>
          <a:p>
            <a:pPr lvl="1"/>
            <a:r>
              <a:rPr lang="en-US" dirty="0" smtClean="0"/>
              <a:t>Protocol: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Tackling spanning trees at an abstract level</a:t>
            </a:r>
          </a:p>
          <a:p>
            <a:endParaRPr lang="en-US" dirty="0"/>
          </a:p>
          <a:p>
            <a:r>
              <a:rPr lang="en-US" dirty="0" smtClean="0"/>
              <a:t>Will talk about the details of all three approaches next week (end of routing)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8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pPr lvl="1"/>
            <a:endParaRPr lang="en-US" dirty="0"/>
          </a:p>
          <a:p>
            <a:r>
              <a:rPr lang="en-US" dirty="0" smtClean="0"/>
              <a:t>Take arbitrary topology</a:t>
            </a:r>
          </a:p>
          <a:p>
            <a:pPr lvl="1"/>
            <a:endParaRPr lang="en-US" dirty="0"/>
          </a:p>
          <a:p>
            <a:r>
              <a:rPr lang="en-US" dirty="0" smtClean="0"/>
              <a:t>Build spanning tree</a:t>
            </a:r>
            <a:endParaRPr lang="en-US" i="1" dirty="0" smtClean="0"/>
          </a:p>
          <a:p>
            <a:pPr lvl="1"/>
            <a:r>
              <a:rPr lang="en-US" dirty="0" smtClean="0"/>
              <a:t>Ignore all other links</a:t>
            </a:r>
          </a:p>
          <a:p>
            <a:pPr lvl="1"/>
            <a:endParaRPr lang="en-US" dirty="0"/>
          </a:p>
          <a:p>
            <a:r>
              <a:rPr lang="en-US" dirty="0" smtClean="0"/>
              <a:t>Only one path to destinations on spanning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Spanning 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Spanning Tree Protocol (STP)</a:t>
            </a:r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Radia</a:t>
            </a:r>
            <a:r>
              <a:rPr lang="en-US" dirty="0" smtClean="0"/>
              <a:t> Perlman</a:t>
            </a:r>
          </a:p>
          <a:p>
            <a:pPr lvl="1"/>
            <a:r>
              <a:rPr lang="en-US" dirty="0" smtClean="0"/>
              <a:t>Used to link together Ethernets in the early Internet</a:t>
            </a:r>
          </a:p>
          <a:p>
            <a:pPr lvl="2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Pick lowest ID in network as root</a:t>
            </a:r>
          </a:p>
          <a:p>
            <a:pPr lvl="2"/>
            <a:r>
              <a:rPr lang="en-US" dirty="0" smtClean="0"/>
              <a:t>This is pretty easy…</a:t>
            </a:r>
          </a:p>
          <a:p>
            <a:pPr lvl="1"/>
            <a:r>
              <a:rPr lang="en-US" dirty="0" smtClean="0"/>
              <a:t>Build tree rooted in that node</a:t>
            </a:r>
          </a:p>
          <a:p>
            <a:pPr lvl="2"/>
            <a:r>
              <a:rPr lang="en-US" dirty="0" smtClean="0"/>
              <a:t>Using techniques similar to routing</a:t>
            </a:r>
          </a:p>
          <a:p>
            <a:pPr lvl="2"/>
            <a:endParaRPr lang="en-US" dirty="0"/>
          </a:p>
          <a:p>
            <a:r>
              <a:rPr lang="en-US" dirty="0" smtClean="0"/>
              <a:t>Will cover protocol </a:t>
            </a:r>
            <a:r>
              <a:rPr lang="en-US" dirty="0" smtClean="0"/>
              <a:t>later in lecture (or next time)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due Monday!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previous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64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1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38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41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Route on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path from source to destination</a:t>
            </a:r>
          </a:p>
          <a:p>
            <a:pPr lvl="3"/>
            <a:endParaRPr lang="en-US" dirty="0"/>
          </a:p>
          <a:p>
            <a:r>
              <a:rPr lang="en-US" dirty="0" smtClean="0"/>
              <a:t>How do you find that path? </a:t>
            </a:r>
            <a:r>
              <a:rPr lang="en-US" b="1" i="1" dirty="0" smtClean="0">
                <a:solidFill>
                  <a:srgbClr val="FF0000"/>
                </a:solidFill>
              </a:rPr>
              <a:t>Ideas?</a:t>
            </a:r>
          </a:p>
          <a:p>
            <a:pPr lvl="2"/>
            <a:endParaRPr lang="en-US" b="1" dirty="0"/>
          </a:p>
          <a:p>
            <a:r>
              <a:rPr lang="en-US" dirty="0" smtClean="0"/>
              <a:t>Easy to design routing algorithms for trees</a:t>
            </a:r>
          </a:p>
          <a:p>
            <a:pPr lvl="1"/>
            <a:r>
              <a:rPr lang="en-US" dirty="0" smtClean="0"/>
              <a:t>When a node “flood</a:t>
            </a:r>
            <a:r>
              <a:rPr lang="en-US" dirty="0" smtClean="0"/>
              <a:t>” packet to all other nodes</a:t>
            </a:r>
          </a:p>
          <a:p>
            <a:pPr lvl="1"/>
            <a:r>
              <a:rPr lang="en-US" dirty="0" smtClean="0"/>
              <a:t>All routers can then establish routing </a:t>
            </a:r>
            <a:r>
              <a:rPr lang="en-US" dirty="0" smtClean="0"/>
              <a:t>state for that node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Why bother? Just flood with no routing state</a:t>
            </a:r>
          </a:p>
          <a:p>
            <a:pPr lvl="1"/>
            <a:r>
              <a:rPr lang="en-US" dirty="0" smtClean="0"/>
              <a:t>Flood delivers a packet to destination</a:t>
            </a:r>
          </a:p>
          <a:p>
            <a:pPr lvl="1"/>
            <a:r>
              <a:rPr lang="en-US" dirty="0" smtClean="0"/>
              <a:t>No packets will loop, but most will hit 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r>
              <a:rPr lang="en-US" dirty="0" smtClean="0"/>
              <a:t>But one (and exactly one) will reach destination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want to send a packet that will reach all nodes, then switches can use the following rule:</a:t>
            </a:r>
          </a:p>
          <a:p>
            <a:pPr lvl="1"/>
            <a:r>
              <a:rPr lang="en-US" b="1" dirty="0" smtClean="0"/>
              <a:t>Ignoring all ports not on spanning tree!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Originating switch sends “flood” packet out all ports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a “flood” packet arrives on one incoming port, send it out all other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 (Again)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because the lack of loops prevents the flooding from cycling back on itself</a:t>
            </a:r>
          </a:p>
          <a:p>
            <a:endParaRPr lang="en-US" dirty="0" smtClean="0"/>
          </a:p>
          <a:p>
            <a:r>
              <a:rPr lang="en-US" dirty="0" smtClean="0"/>
              <a:t>Eventually all nodes will be covered, exactly </a:t>
            </a:r>
            <a:r>
              <a:rPr lang="en-US" dirty="0" smtClean="0"/>
              <a:t>once</a:t>
            </a:r>
          </a:p>
          <a:p>
            <a:endParaRPr lang="en-US" dirty="0"/>
          </a:p>
          <a:p>
            <a:r>
              <a:rPr lang="en-US" dirty="0" smtClean="0"/>
              <a:t>So one copy of the packet will be delivered to destination.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you can watch the packets going by, and learn from </a:t>
            </a:r>
            <a:r>
              <a:rPr lang="en-US" dirty="0" smtClean="0"/>
              <a:t>that (so not all future packets flooded)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There is a single path between any two nodes</a:t>
            </a:r>
          </a:p>
          <a:p>
            <a:pPr lvl="2"/>
            <a:endParaRPr lang="en-US" dirty="0"/>
          </a:p>
          <a:p>
            <a:r>
              <a:rPr lang="en-US" dirty="0" smtClean="0"/>
              <a:t>If node A sees a packet sent </a:t>
            </a:r>
            <a:r>
              <a:rPr lang="en-US" i="1" u="sng" dirty="0" smtClean="0"/>
              <a:t>from</a:t>
            </a:r>
            <a:r>
              <a:rPr lang="en-US" dirty="0" smtClean="0"/>
              <a:t> node B to node C, what can it conclude?</a:t>
            </a:r>
          </a:p>
          <a:p>
            <a:pPr lvl="1"/>
            <a:r>
              <a:rPr lang="en-US" dirty="0" smtClean="0"/>
              <a:t>Does it now know how to reach C?</a:t>
            </a:r>
          </a:p>
          <a:p>
            <a:pPr lvl="1"/>
            <a:r>
              <a:rPr lang="en-US" dirty="0" smtClean="0"/>
              <a:t>Does it now know how to reach B?</a:t>
            </a:r>
          </a:p>
          <a:p>
            <a:pPr lvl="2"/>
            <a:endParaRPr lang="en-US" dirty="0"/>
          </a:p>
          <a:p>
            <a:r>
              <a:rPr lang="en-US" b="1" dirty="0" smtClean="0"/>
              <a:t>It knows what port to use to reach 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Wallowing in the shame of failure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Exercise did not find a path, any path.</a:t>
            </a:r>
          </a:p>
          <a:p>
            <a:pPr lvl="1"/>
            <a:r>
              <a:rPr lang="is-IS" dirty="0" smtClean="0"/>
              <a:t>Worst failure in all my years of teaching this course....</a:t>
            </a:r>
          </a:p>
          <a:p>
            <a:pPr lvl="2"/>
            <a:endParaRPr lang="is-IS" dirty="0"/>
          </a:p>
          <a:p>
            <a:r>
              <a:rPr lang="is-IS" dirty="0" smtClean="0"/>
              <a:t>Today’s goals:</a:t>
            </a:r>
          </a:p>
          <a:p>
            <a:pPr lvl="1"/>
            <a:r>
              <a:rPr lang="is-IS" dirty="0"/>
              <a:t>U</a:t>
            </a:r>
            <a:r>
              <a:rPr lang="is-IS" dirty="0" smtClean="0"/>
              <a:t>nderstand routing</a:t>
            </a:r>
          </a:p>
          <a:p>
            <a:pPr lvl="1"/>
            <a:r>
              <a:rPr lang="is-IS" dirty="0"/>
              <a:t>R</a:t>
            </a:r>
            <a:r>
              <a:rPr lang="is-IS" dirty="0" smtClean="0"/>
              <a:t>eclaim your self-esteem</a:t>
            </a:r>
          </a:p>
          <a:p>
            <a:pPr lvl="2"/>
            <a:endParaRPr lang="is-IS" dirty="0"/>
          </a:p>
          <a:p>
            <a:r>
              <a:rPr lang="en-US" dirty="0"/>
              <a:t>Assuming destination-based routing (typical case)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7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can “learn” 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</a:t>
            </a:r>
            <a:r>
              <a:rPr lang="en-US" dirty="0"/>
              <a:t>can </a:t>
            </a:r>
            <a:r>
              <a:rPr lang="en-US" dirty="0" smtClean="0"/>
              <a:t>learn how </a:t>
            </a:r>
            <a:r>
              <a:rPr lang="en-US" dirty="0"/>
              <a:t>to reach </a:t>
            </a:r>
            <a:r>
              <a:rPr lang="en-US" dirty="0" smtClean="0"/>
              <a:t>nodes </a:t>
            </a:r>
            <a:r>
              <a:rPr lang="en-US" dirty="0"/>
              <a:t>by remembering where </a:t>
            </a:r>
            <a:r>
              <a:rPr lang="en-US" dirty="0" smtClean="0"/>
              <a:t>flooding </a:t>
            </a:r>
            <a:r>
              <a:rPr lang="en-US" dirty="0"/>
              <a:t>packets came from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If flood packet from Node A entered switch from port 4, then </a:t>
            </a:r>
            <a:r>
              <a:rPr lang="en-US" dirty="0" smtClean="0"/>
              <a:t>switch uses port 4 to reach Node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Until a node sends a packet, packets sent to it are flooded, but afterwards they can be routed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Packets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210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some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All switches learn where </a:t>
            </a:r>
            <a:r>
              <a:rPr lang="en-US" i="1" u="sng" dirty="0" smtClean="0"/>
              <a:t>you</a:t>
            </a:r>
            <a:r>
              <a:rPr lang="en-US" dirty="0" smtClean="0"/>
              <a:t> are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destination responds, some switches learn where </a:t>
            </a:r>
            <a:r>
              <a:rPr lang="en-US" i="1" u="sng" dirty="0" smtClean="0"/>
              <a:t>it</a:t>
            </a:r>
            <a:r>
              <a:rPr lang="en-US" dirty="0" smtClean="0"/>
              <a:t>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The decision to flood or not is done on a switch-by-switch basis….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Self-Learning Switch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a </a:t>
            </a:r>
            <a:r>
              <a:rPr lang="en-US" dirty="0" smtClean="0">
                <a:latin typeface="Arial" charset="0"/>
                <a:cs typeface="Arial" charset="0"/>
              </a:rPr>
              <a:t>packet arrives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ssociate with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incoming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time-to-live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field to eventually forget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CA19C7-DB64-D340-BD71-3B2A0107C30C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Packet tells switch how </a:t>
            </a:r>
            <a:r>
              <a:rPr lang="en-US" dirty="0">
                <a:solidFill>
                  <a:srgbClr val="FF3300"/>
                </a:solidFill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  <p:bldP spid="665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packet arrives </a:t>
            </a:r>
            <a:r>
              <a:rPr lang="en-US" dirty="0">
                <a:latin typeface="Arial" charset="0"/>
                <a:cs typeface="Arial" charset="0"/>
              </a:rPr>
              <a:t>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out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ports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Response will teach switch about that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86AB1B-3BE1-864E-80E9-0D146159D7AE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General Rule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When switch receives a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packet:</a:t>
            </a:r>
            <a:endParaRPr lang="en-US" u="sng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index the switch table using </a:t>
            </a:r>
            <a:r>
              <a:rPr lang="en-US" dirty="0" smtClean="0">
                <a:latin typeface="Arial" charset="0"/>
                <a:cs typeface="Arial" charset="0"/>
              </a:rPr>
              <a:t>destination ID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</a:t>
            </a:r>
            <a:r>
              <a:rPr lang="en-US" dirty="0" smtClean="0">
                <a:latin typeface="Arial" charset="0"/>
                <a:cs typeface="Arial" charset="0"/>
              </a:rPr>
              <a:t>port from </a:t>
            </a:r>
            <a:r>
              <a:rPr lang="en-US" dirty="0">
                <a:latin typeface="Arial" charset="0"/>
                <a:cs typeface="Arial" charset="0"/>
              </a:rPr>
              <a:t>which </a:t>
            </a:r>
            <a:r>
              <a:rPr lang="en-US" dirty="0" smtClean="0">
                <a:latin typeface="Arial" charset="0"/>
                <a:cs typeface="Arial" charset="0"/>
              </a:rPr>
              <a:t>packet arrived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 on port indicated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933556" y="4973741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2265218" y="4807847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800" y="2362200"/>
            <a:ext cx="2362200" cy="762000"/>
          </a:xfrm>
          <a:prstGeom prst="wedgeRectCallout">
            <a:avLst>
              <a:gd name="adj1" fmla="val -125658"/>
              <a:gd name="adj2" fmla="val 672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  <a:endParaRPr lang="en-US" sz="2800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makes flooding possible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Flooding allows packet to reach destination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in the process switches learn how to reach source of flood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explicit route “computation”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This Approach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nodes are coming and going</a:t>
            </a:r>
            <a:r>
              <a:rPr lang="is-IS" dirty="0" smtClean="0"/>
              <a:t>….</a:t>
            </a:r>
          </a:p>
          <a:p>
            <a:pPr lvl="2"/>
            <a:endParaRPr lang="is-IS" dirty="0"/>
          </a:p>
          <a:p>
            <a:r>
              <a:rPr lang="is-IS" dirty="0" smtClean="0"/>
              <a:t>No need to compute routing state beforehand</a:t>
            </a:r>
          </a:p>
          <a:p>
            <a:pPr lvl="2"/>
            <a:endParaRPr lang="is-IS" dirty="0"/>
          </a:p>
          <a:p>
            <a:r>
              <a:rPr lang="is-IS" dirty="0" smtClean="0"/>
              <a:t>Use flood for initial deliveries, and then learn how to reach based on responses</a:t>
            </a:r>
          </a:p>
          <a:p>
            <a:pPr lvl="2"/>
            <a:endParaRPr lang="is-IS" dirty="0"/>
          </a:p>
          <a:p>
            <a:r>
              <a:rPr lang="is-IS" dirty="0" smtClean="0"/>
              <a:t>Only need forwarding state for active hosts</a:t>
            </a:r>
          </a:p>
          <a:p>
            <a:pPr lvl="2"/>
            <a:endParaRPr lang="is-IS" dirty="0"/>
          </a:p>
          <a:p>
            <a:r>
              <a:rPr lang="is-IS" dirty="0" smtClean="0"/>
              <a:t>We call this “plug-and-play”!</a:t>
            </a:r>
          </a:p>
          <a:p>
            <a:pPr lvl="1"/>
            <a:r>
              <a:rPr lang="is-IS" dirty="0" smtClean="0"/>
              <a:t>Used in L2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6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protocols for various routing algorithms</a:t>
            </a:r>
          </a:p>
          <a:p>
            <a:pPr lvl="2"/>
            <a:endParaRPr lang="en-US" dirty="0"/>
          </a:p>
          <a:p>
            <a:r>
              <a:rPr lang="en-US" dirty="0" smtClean="0"/>
              <a:t>Boring beyond belief</a:t>
            </a:r>
            <a:r>
              <a:rPr lang="is-IS" dirty="0" smtClean="0"/>
              <a:t>….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is-IS" dirty="0" smtClean="0"/>
              <a:t>…</a:t>
            </a:r>
            <a:r>
              <a:rPr lang="en-US" dirty="0" smtClean="0"/>
              <a:t>but there will be poetry</a:t>
            </a:r>
          </a:p>
          <a:p>
            <a:pPr lvl="2"/>
            <a:endParaRPr lang="en-US" dirty="0"/>
          </a:p>
          <a:p>
            <a:r>
              <a:rPr lang="en-US" dirty="0" err="1" smtClean="0"/>
              <a:t>Radia</a:t>
            </a:r>
            <a:r>
              <a:rPr lang="en-US" dirty="0" smtClean="0"/>
              <a:t> Perlman writes an ode to spanning trees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Murphy McCauley destroys them with a blistering </a:t>
            </a:r>
            <a:r>
              <a:rPr lang="en-US" dirty="0" err="1" smtClean="0"/>
              <a:t>diss</a:t>
            </a:r>
            <a:r>
              <a:rPr lang="en-US" dirty="0" smtClean="0"/>
              <a:t> track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routing state is </a:t>
            </a:r>
            <a:r>
              <a:rPr lang="en-US" dirty="0" smtClean="0"/>
              <a:t>table </a:t>
            </a:r>
            <a:r>
              <a:rPr lang="en-US" dirty="0"/>
              <a:t>in a single router</a:t>
            </a:r>
          </a:p>
          <a:p>
            <a:pPr lvl="1"/>
            <a:r>
              <a:rPr lang="en-US" dirty="0"/>
              <a:t>By itself, the state in a single router can’t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endParaRPr lang="en-US" dirty="0"/>
          </a:p>
          <a:p>
            <a:r>
              <a:rPr lang="en-US" dirty="0"/>
              <a:t>Global state </a:t>
            </a:r>
            <a:r>
              <a:rPr lang="en-US" dirty="0" smtClean="0"/>
              <a:t>is collection </a:t>
            </a:r>
            <a:r>
              <a:rPr lang="en-US" dirty="0"/>
              <a:t>of </a:t>
            </a:r>
            <a:r>
              <a:rPr lang="en-US" dirty="0" smtClean="0"/>
              <a:t>tables </a:t>
            </a:r>
            <a:r>
              <a:rPr lang="en-US" dirty="0"/>
              <a:t>in </a:t>
            </a:r>
            <a:r>
              <a:rPr lang="en-US" dirty="0" smtClean="0"/>
              <a:t>all routers</a:t>
            </a:r>
            <a:endParaRPr lang="en-US" dirty="0"/>
          </a:p>
          <a:p>
            <a:pPr lvl="1"/>
            <a:r>
              <a:rPr lang="en-US" dirty="0"/>
              <a:t>Global state determines which paths packets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/>
              <a:t>(Will discuss later where this routing state comes from)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Spanning Tree Protocol </a:t>
            </a:r>
            <a:r>
              <a:rPr lang="en-US" dirty="0" smtClean="0"/>
              <a:t>(Perlman‘85)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Protocol by which</a:t>
            </a:r>
            <a:r>
              <a:rPr lang="en-US" dirty="0" smtClean="0"/>
              <a:t> bridges construct a spanning tree</a:t>
            </a:r>
          </a:p>
          <a:p>
            <a:pPr lvl="1"/>
            <a:r>
              <a:rPr lang="en-US" dirty="0"/>
              <a:t>Used to link together Ethernets in the early </a:t>
            </a:r>
            <a:r>
              <a:rPr lang="en-US" dirty="0" smtClean="0"/>
              <a:t>Internet</a:t>
            </a:r>
          </a:p>
          <a:p>
            <a:endParaRPr lang="en-US" dirty="0" smtClean="0"/>
          </a:p>
          <a:p>
            <a:r>
              <a:rPr lang="en-US" dirty="0" smtClean="0"/>
              <a:t>Key property: Zero configuration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operators or users (plug-and-play)</a:t>
            </a:r>
          </a:p>
          <a:p>
            <a:pPr lvl="1"/>
            <a:endParaRPr lang="en-US" dirty="0"/>
          </a:p>
          <a:p>
            <a:r>
              <a:rPr lang="en-US" dirty="0" smtClean="0"/>
              <a:t>Still used </a:t>
            </a:r>
            <a:r>
              <a:rPr lang="en-US" dirty="0" smtClean="0"/>
              <a:t>today (with switches)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Pick a root</a:t>
            </a:r>
            <a:r>
              <a:rPr lang="en-US" dirty="0"/>
              <a:t>:</a:t>
            </a:r>
          </a:p>
          <a:p>
            <a:r>
              <a:rPr lang="en-US" dirty="0"/>
              <a:t>Destination to which shortest paths go</a:t>
            </a:r>
          </a:p>
          <a:p>
            <a:r>
              <a:rPr lang="en-US" dirty="0"/>
              <a:t>Pick the one with the smallest </a:t>
            </a:r>
            <a:r>
              <a:rPr lang="en-US" dirty="0" smtClean="0"/>
              <a:t>identifier</a:t>
            </a:r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b="1" dirty="0"/>
              <a:t>Compute shortest paths to the </a:t>
            </a:r>
            <a:r>
              <a:rPr lang="en-US" b="1" dirty="0" smtClean="0"/>
              <a:t>root:</a:t>
            </a:r>
            <a:endParaRPr lang="en-US" b="1" dirty="0"/>
          </a:p>
          <a:p>
            <a:r>
              <a:rPr lang="en-US" dirty="0"/>
              <a:t>No shortest path can have a cycle</a:t>
            </a:r>
          </a:p>
          <a:p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</a:t>
            </a:r>
            <a:r>
              <a:rPr lang="en-US" dirty="0" smtClean="0"/>
              <a:t>way if multiple shortest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Voila, a spanning tree!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Spanning Tree Protocol does </a:t>
            </a:r>
            <a:r>
              <a:rPr lang="en-US" i="1" dirty="0"/>
              <a:t>both </a:t>
            </a:r>
            <a:r>
              <a:rPr lang="en-US" i="1" dirty="0" smtClean="0"/>
              <a:t>with </a:t>
            </a:r>
            <a:r>
              <a:rPr lang="en-US" i="1" dirty="0"/>
              <a:t>single algorithm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there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multiple shortest paths to the root,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choose the path that uses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with the lower 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 could use any tiebreaking system, but this is an easy one to remember and implement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And please do remember it….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Trees, then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first show you which </a:t>
            </a:r>
            <a:r>
              <a:rPr lang="en-US" b="1" dirty="0" smtClean="0"/>
              <a:t>trees</a:t>
            </a:r>
            <a:r>
              <a:rPr lang="en-US" dirty="0" smtClean="0"/>
              <a:t> result from:</a:t>
            </a:r>
          </a:p>
          <a:p>
            <a:pPr lvl="1"/>
            <a:r>
              <a:rPr lang="en-US" dirty="0" smtClean="0"/>
              <a:t>Pick smallest ID as root</a:t>
            </a:r>
          </a:p>
          <a:p>
            <a:pPr lvl="1"/>
            <a:r>
              <a:rPr lang="en-US" dirty="0" smtClean="0"/>
              <a:t>Create shortest-path tree rooted at this node</a:t>
            </a:r>
          </a:p>
          <a:p>
            <a:pPr lvl="1"/>
            <a:r>
              <a:rPr lang="en-US" dirty="0" smtClean="0"/>
              <a:t>Break ties by favoring lowest ID neighbor</a:t>
            </a:r>
          </a:p>
          <a:p>
            <a:pPr lvl="1"/>
            <a:endParaRPr lang="en-US" dirty="0"/>
          </a:p>
          <a:p>
            <a:r>
              <a:rPr lang="en-US" dirty="0" smtClean="0"/>
              <a:t>Will then show you a </a:t>
            </a:r>
            <a:r>
              <a:rPr lang="en-US" b="1" dirty="0" smtClean="0"/>
              <a:t>protocol</a:t>
            </a:r>
            <a:r>
              <a:rPr lang="en-US" dirty="0" smtClean="0"/>
              <a:t> that does this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Graph: what is the spanning tree?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57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Links on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 1 is root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43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Node 1 Dies</a:t>
            </a:r>
            <a:r>
              <a:rPr lang="is-IS" dirty="0" smtClean="0">
                <a:latin typeface="Helvetica" charset="0"/>
                <a:ea typeface="ＭＳ Ｐゴシック" charset="0"/>
                <a:cs typeface="ＭＳ Ｐゴシック" charset="0"/>
              </a:rPr>
              <a:t>….what is tree now?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05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Resulting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 is new root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3-2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6-2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7-2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5-6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49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Messages </a:t>
            </a:r>
            <a:r>
              <a:rPr lang="en-US" b="1" dirty="0">
                <a:solidFill>
                  <a:srgbClr val="FF0000"/>
                </a:solidFill>
              </a:rPr>
              <a:t>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</a:t>
            </a:r>
            <a:r>
              <a:rPr lang="en-US" dirty="0" smtClean="0"/>
              <a:t>Y</a:t>
            </a:r>
          </a:p>
          <a:p>
            <a:pPr lvl="8"/>
            <a:endParaRPr lang="en-US" dirty="0"/>
          </a:p>
          <a:p>
            <a:r>
              <a:rPr lang="en-US" b="1" dirty="0" smtClean="0"/>
              <a:t>Switch selects node </a:t>
            </a:r>
            <a:r>
              <a:rPr lang="en-US" b="1" dirty="0"/>
              <a:t>with smallest </a:t>
            </a:r>
            <a:r>
              <a:rPr lang="en-US" b="1" dirty="0" smtClean="0"/>
              <a:t>ID as root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messages </a:t>
            </a:r>
            <a:r>
              <a:rPr lang="en-US" dirty="0" smtClean="0"/>
              <a:t>(smallest switch has seen so far)</a:t>
            </a:r>
          </a:p>
          <a:p>
            <a:pPr lvl="1"/>
            <a:r>
              <a:rPr lang="en-US" dirty="0" smtClean="0"/>
              <a:t>Initially different nodes have different ideas about root</a:t>
            </a:r>
          </a:p>
          <a:p>
            <a:pPr lvl="6"/>
            <a:endParaRPr lang="en-US" dirty="0"/>
          </a:p>
          <a:p>
            <a:r>
              <a:rPr lang="en-US" b="1" dirty="0" smtClean="0"/>
              <a:t>Switch discards links not on shortest </a:t>
            </a:r>
            <a:r>
              <a:rPr lang="en-US" b="1" dirty="0"/>
              <a:t>path </a:t>
            </a:r>
            <a:r>
              <a:rPr lang="en-US" b="1" dirty="0" smtClean="0"/>
              <a:t>to root</a:t>
            </a:r>
          </a:p>
          <a:p>
            <a:pPr lvl="1"/>
            <a:r>
              <a:rPr lang="en-US" dirty="0" smtClean="0"/>
              <a:t>Based on d </a:t>
            </a:r>
            <a:r>
              <a:rPr lang="en-US" dirty="0"/>
              <a:t>to Y in the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pay attention to messages with the smallest value of Y (root)</a:t>
            </a:r>
          </a:p>
          <a:p>
            <a:pPr lvl="1"/>
            <a:endParaRPr lang="en-US" dirty="0"/>
          </a:p>
          <a:p>
            <a:r>
              <a:rPr lang="en-US" dirty="0" smtClean="0"/>
              <a:t>Only pay attention to messages with the smallest value of d for that root</a:t>
            </a:r>
          </a:p>
          <a:p>
            <a:endParaRPr lang="en-US" dirty="0"/>
          </a:p>
          <a:p>
            <a:r>
              <a:rPr lang="en-US" dirty="0" smtClean="0"/>
              <a:t>Only pay attention to shortest path with lowest switch ID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6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is my terminology, not standard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pPr lvl="1"/>
            <a:r>
              <a:rPr lang="en-US" dirty="0" smtClean="0"/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 smtClean="0"/>
              <a:t>Need a succinct correctness condition for routing</a:t>
            </a:r>
          </a:p>
          <a:p>
            <a:pPr lvl="1"/>
            <a:r>
              <a:rPr lang="en-US" b="1" i="1" dirty="0" smtClean="0"/>
              <a:t>Think about this</a:t>
            </a:r>
            <a:r>
              <a:rPr lang="is-IS" b="1" i="1" dirty="0" smtClean="0"/>
              <a:t>….what makes routing incorrect</a:t>
            </a:r>
            <a:r>
              <a:rPr lang="is-IS" b="1" i="1" dirty="0" smtClean="0"/>
              <a:t>?</a:t>
            </a:r>
          </a:p>
          <a:p>
            <a:pPr lvl="1"/>
            <a:r>
              <a:rPr lang="is-IS" b="1" i="1" dirty="0" smtClean="0"/>
              <a:t>Take a few minutes.....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I.e.,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switch X announces (X, 0, X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) to its neighbors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Upon receiving message (Y, d, Z) from Z, check Y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Y’s id  &lt; current root: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set root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=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Y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Add 1 to the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shortest distance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received from a neighbor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root or shortest distance to it </a:t>
            </a:r>
            <a:r>
              <a:rPr lang="en-US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changed</a:t>
            </a:r>
            <a:r>
              <a:rPr lang="en-US" dirty="0" smtClean="0">
                <a:latin typeface="Arial" charset="0"/>
                <a:cs typeface="Arial" charset="0"/>
              </a:rPr>
              <a:t>, send neighbors updated </a:t>
            </a:r>
            <a:r>
              <a:rPr lang="en-US" dirty="0">
                <a:latin typeface="Arial" charset="0"/>
                <a:cs typeface="Arial" charset="0"/>
              </a:rPr>
              <a:t>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19321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(root, </a:t>
            </a:r>
            <a:r>
              <a:rPr lang="en-US" sz="28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dist</a:t>
            </a: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from)</a:t>
            </a:r>
            <a:endParaRPr lang="en-US" sz="28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020" y="736837"/>
            <a:ext cx="2459037" cy="2651125"/>
            <a:chOff x="6145213" y="2390775"/>
            <a:chExt cx="2459037" cy="2651125"/>
          </a:xfrm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89874"/>
            <a:ext cx="3353708" cy="3095441"/>
            <a:chOff x="379006" y="389874"/>
            <a:chExt cx="3353708" cy="3095441"/>
          </a:xfrm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220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14915" y="533812"/>
            <a:ext cx="2459037" cy="2651125"/>
            <a:chOff x="6145213" y="2390775"/>
            <a:chExt cx="2459037" cy="2651125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00574" y="1868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36130" y="164740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33745" y="114578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33745" y="203640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92686" y="116653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37057" y="280911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70629" y="297968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9185" y="2214799"/>
            <a:ext cx="896343" cy="49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13515" y="3349014"/>
            <a:ext cx="27984" cy="59118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758787" y="4086099"/>
            <a:ext cx="2459037" cy="2651125"/>
            <a:chOff x="6145213" y="2390775"/>
            <a:chExt cx="2459037" cy="2651125"/>
          </a:xfrm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276976" y="408609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80002" y="5162341"/>
            <a:ext cx="79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77617" y="469807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7617" y="558869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903159" y="465694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672389" y="643298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03362" y="641422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64757" y="4016568"/>
            <a:ext cx="2459037" cy="2651125"/>
            <a:chOff x="6145213" y="2390775"/>
            <a:chExt cx="2459037" cy="2651125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382946" y="401656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5972" y="513015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83587" y="462854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3587" y="551916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9129" y="458741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78359" y="63634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09332" y="634469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051585" y="5499490"/>
            <a:ext cx="1080184" cy="1967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36946" y="5310664"/>
            <a:ext cx="2069796" cy="1153638"/>
            <a:chOff x="1539752" y="5310664"/>
            <a:chExt cx="2069796" cy="1153638"/>
          </a:xfrm>
        </p:grpSpPr>
        <p:sp>
          <p:nvSpPr>
            <p:cNvPr id="11" name="TextBox 10"/>
            <p:cNvSpPr txBox="1"/>
            <p:nvPr/>
          </p:nvSpPr>
          <p:spPr>
            <a:xfrm>
              <a:off x="1539752" y="600263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36688" y="568774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9698" y="53106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9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#4 thinks it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Sends (4, 0, 4) message to 2 and 7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0, 2) message from 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… and thinks that #2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it is just one hop away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1,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one-hop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link from the tree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8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#2 hears about switch #1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hears (1, 1, 3) from 3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2, 2)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3, 4)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receives (1, 3,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three-hop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Iink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from the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Robustness of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Algorithm must react to </a:t>
            </a:r>
            <a:r>
              <a:rPr lang="en-US" sz="2800" dirty="0">
                <a:solidFill>
                  <a:srgbClr val="FF3300"/>
                </a:solidFill>
                <a:latin typeface="Arial" charset="0"/>
                <a:cs typeface="Arial" charset="0"/>
              </a:rPr>
              <a:t>failures</a:t>
            </a:r>
            <a:endParaRPr lang="en-US" sz="28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Failure of the root node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other switches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links</a:t>
            </a: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Root switch sends </a:t>
            </a:r>
            <a:r>
              <a:rPr lang="en-US" sz="2600" dirty="0" smtClean="0">
                <a:latin typeface="Arial" charset="0"/>
                <a:cs typeface="Arial" charset="0"/>
              </a:rPr>
              <a:t>p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eriodic messages</a:t>
            </a:r>
          </a:p>
          <a:p>
            <a:pPr lvl="1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These declare itself as root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switches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messages in response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Detecting failures </a:t>
            </a:r>
            <a:r>
              <a:rPr lang="en-US" dirty="0" smtClean="0">
                <a:latin typeface="Arial" charset="0"/>
                <a:cs typeface="Arial" charset="0"/>
              </a:rPr>
              <a:t>through timeout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no word from root, time out and claim to be the root!</a:t>
            </a:r>
          </a:p>
          <a:p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Self-Stabilizing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what the initial condition is</a:t>
            </a:r>
          </a:p>
          <a:p>
            <a:pPr lvl="1"/>
            <a:r>
              <a:rPr lang="en-US" dirty="0" smtClean="0"/>
              <a:t>State of links</a:t>
            </a:r>
          </a:p>
          <a:p>
            <a:pPr lvl="1"/>
            <a:r>
              <a:rPr lang="en-US" dirty="0" smtClean="0"/>
              <a:t>State in switches</a:t>
            </a:r>
          </a:p>
          <a:p>
            <a:pPr lvl="5"/>
            <a:endParaRPr lang="en-US" dirty="0"/>
          </a:p>
          <a:p>
            <a:r>
              <a:rPr lang="en-US" b="1" i="1" dirty="0" smtClean="0"/>
              <a:t>If no additional failures/recoveries, then eventually the algorithm will converge to the right answer…</a:t>
            </a:r>
          </a:p>
          <a:p>
            <a:pPr lvl="5"/>
            <a:endParaRPr lang="en-US" dirty="0"/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b="1" dirty="0" smtClean="0"/>
              <a:t>“Soft state”: </a:t>
            </a:r>
            <a:r>
              <a:rPr lang="en-US" dirty="0" smtClean="0"/>
              <a:t>state that times out if not refreshed</a:t>
            </a:r>
          </a:p>
          <a:p>
            <a:pPr lvl="1"/>
            <a:r>
              <a:rPr lang="en-US" b="1" dirty="0" smtClean="0"/>
              <a:t>“Always in recovery”: </a:t>
            </a:r>
            <a:r>
              <a:rPr lang="en-US" dirty="0" smtClean="0"/>
              <a:t>Constantly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Ode to STP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I think that I shall never see</a:t>
            </a:r>
          </a:p>
          <a:p>
            <a:pPr marL="0" indent="0" algn="ctr">
              <a:buNone/>
            </a:pPr>
            <a:r>
              <a:rPr lang="en-US" sz="2400" i="1" dirty="0"/>
              <a:t>A graph more lovely than a tree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A tree whose crucial property</a:t>
            </a:r>
          </a:p>
          <a:p>
            <a:pPr marL="0" indent="0" algn="ctr">
              <a:buNone/>
            </a:pPr>
            <a:r>
              <a:rPr lang="en-US" sz="2400" i="1" dirty="0"/>
              <a:t>i</a:t>
            </a:r>
            <a:r>
              <a:rPr lang="en-US" sz="2400" i="1" dirty="0" smtClean="0"/>
              <a:t>s </a:t>
            </a:r>
            <a:r>
              <a:rPr lang="en-US" sz="2400" i="1" dirty="0"/>
              <a:t>loop-free connectivity.</a:t>
            </a:r>
          </a:p>
          <a:p>
            <a:pPr marL="0" indent="0" algn="ctr">
              <a:buNone/>
            </a:pPr>
            <a:r>
              <a:rPr lang="en-US" sz="2400" i="1" dirty="0"/>
              <a:t>A tree that must be sure to span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o </a:t>
            </a:r>
            <a:r>
              <a:rPr lang="en-US" sz="2400" i="1" dirty="0"/>
              <a:t>packets can reach every LAN.</a:t>
            </a:r>
          </a:p>
          <a:p>
            <a:pPr marL="0" indent="0" algn="ctr">
              <a:buNone/>
            </a:pPr>
            <a:r>
              <a:rPr lang="en-US" sz="2400" i="1" dirty="0"/>
              <a:t>First, the root must be selected.</a:t>
            </a:r>
          </a:p>
          <a:p>
            <a:pPr marL="0" indent="0" algn="ctr">
              <a:buNone/>
            </a:pPr>
            <a:r>
              <a:rPr lang="en-US" sz="2400" i="1" dirty="0"/>
              <a:t>By ID, it is elected.</a:t>
            </a:r>
          </a:p>
          <a:p>
            <a:pPr marL="0" indent="0" algn="ctr">
              <a:buNone/>
            </a:pPr>
            <a:r>
              <a:rPr lang="en-US" sz="2400" i="1" dirty="0"/>
              <a:t>Least-cost paths from root are traced.</a:t>
            </a:r>
          </a:p>
          <a:p>
            <a:pPr marL="0" indent="0" algn="ctr">
              <a:buNone/>
            </a:pPr>
            <a:r>
              <a:rPr lang="en-US" sz="2400" i="1" dirty="0"/>
              <a:t>In the tree, these paths are placed.</a:t>
            </a:r>
          </a:p>
          <a:p>
            <a:pPr marL="0" indent="0" algn="ctr">
              <a:buNone/>
            </a:pPr>
            <a:r>
              <a:rPr lang="en-US" sz="2400" i="1" dirty="0"/>
              <a:t>A mesh is made by folks like me,</a:t>
            </a:r>
          </a:p>
          <a:p>
            <a:pPr marL="0" indent="0" algn="ctr">
              <a:buNone/>
            </a:pPr>
            <a:r>
              <a:rPr lang="en-US" sz="2400" i="1" dirty="0"/>
              <a:t>Then bridges find a spanning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2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T</a:t>
            </a:r>
            <a:r>
              <a:rPr lang="en-US" dirty="0" smtClean="0"/>
              <a:t>his Approach?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loop-free topology (Spanning Tree)</a:t>
            </a:r>
          </a:p>
          <a:p>
            <a:pPr lvl="1"/>
            <a:r>
              <a:rPr lang="en-US" dirty="0" smtClean="0"/>
              <a:t>Must eliminate many links from physical topology</a:t>
            </a:r>
          </a:p>
          <a:p>
            <a:pPr lvl="1"/>
            <a:r>
              <a:rPr lang="en-US" dirty="0" smtClean="0"/>
              <a:t>Reducing bisection bandwidth (important in datacenters)</a:t>
            </a:r>
          </a:p>
          <a:p>
            <a:pPr lvl="1"/>
            <a:r>
              <a:rPr lang="en-US" dirty="0" smtClean="0"/>
              <a:t>Very little control over paths (traffic engineering)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Slow to react to failures</a:t>
            </a:r>
          </a:p>
          <a:p>
            <a:pPr lvl="1"/>
            <a:r>
              <a:rPr lang="en-US" dirty="0" smtClean="0"/>
              <a:t>Tree must be recomputed</a:t>
            </a:r>
          </a:p>
          <a:p>
            <a:pPr lvl="7"/>
            <a:endParaRPr lang="en-US" dirty="0"/>
          </a:p>
          <a:p>
            <a:r>
              <a:rPr lang="en-US" dirty="0" smtClean="0"/>
              <a:t>Slow to react to host movement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must time out</a:t>
            </a:r>
          </a:p>
          <a:p>
            <a:pPr lvl="8"/>
            <a:endParaRPr lang="en-US" dirty="0" smtClean="0"/>
          </a:p>
          <a:p>
            <a:r>
              <a:rPr lang="en-US" dirty="0"/>
              <a:t>Spanning Trees </a:t>
            </a:r>
            <a:r>
              <a:rPr lang="en-US" dirty="0" smtClean="0"/>
              <a:t>suck (just ask an operator)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Research (AXE)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flooding without a spanning tree</a:t>
            </a:r>
          </a:p>
          <a:p>
            <a:pPr lvl="1"/>
            <a:r>
              <a:rPr lang="en-US" dirty="0" smtClean="0"/>
              <a:t>By having routers detect duplicates</a:t>
            </a:r>
          </a:p>
          <a:p>
            <a:endParaRPr lang="en-US" dirty="0"/>
          </a:p>
          <a:p>
            <a:r>
              <a:rPr lang="en-US" dirty="0" smtClean="0"/>
              <a:t>Eliminates most weaknesses of this approach</a:t>
            </a:r>
          </a:p>
          <a:p>
            <a:pPr lvl="1"/>
            <a:r>
              <a:rPr lang="en-US" dirty="0" smtClean="0"/>
              <a:t>No need to eliminate links</a:t>
            </a:r>
          </a:p>
          <a:p>
            <a:pPr lvl="1"/>
            <a:r>
              <a:rPr lang="en-US" dirty="0" smtClean="0"/>
              <a:t>Can recover from failures immediately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</a:t>
            </a:r>
            <a:r>
              <a:rPr lang="en-US" dirty="0" err="1" smtClean="0"/>
              <a:t>Diss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I </a:t>
            </a:r>
            <a:r>
              <a:rPr lang="en-US" sz="2400" dirty="0"/>
              <a:t>think that I shall never </a:t>
            </a:r>
            <a:r>
              <a:rPr lang="en-US" sz="2400" dirty="0" smtClean="0"/>
              <a:t>see</a:t>
            </a:r>
          </a:p>
          <a:p>
            <a:pPr marL="0" indent="0" algn="ctr">
              <a:buNone/>
            </a:pPr>
            <a:r>
              <a:rPr lang="en-US" sz="2400" dirty="0"/>
              <a:t>a</a:t>
            </a:r>
            <a:r>
              <a:rPr lang="en-US" sz="2400" dirty="0" smtClean="0"/>
              <a:t> structure </a:t>
            </a:r>
            <a:r>
              <a:rPr lang="en-US" sz="2400" dirty="0"/>
              <a:t>more wasteful than a </a:t>
            </a:r>
            <a:r>
              <a:rPr lang="en-US" sz="2400" dirty="0" smtClean="0"/>
              <a:t>tree.</a:t>
            </a:r>
          </a:p>
          <a:p>
            <a:pPr marL="0" indent="0" algn="ctr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links remain idle and </a:t>
            </a:r>
            <a:r>
              <a:rPr lang="en-US" sz="2400" dirty="0" smtClean="0"/>
              <a:t>unused</a:t>
            </a:r>
          </a:p>
          <a:p>
            <a:pPr marL="0" indent="0" algn="ctr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others are overloaded and abused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And </a:t>
            </a:r>
            <a:r>
              <a:rPr lang="en-US" sz="2400" dirty="0"/>
              <a:t>with each failure comes </a:t>
            </a:r>
            <a:r>
              <a:rPr lang="en-US" sz="2400" dirty="0" smtClean="0"/>
              <a:t>disruption</a:t>
            </a:r>
          </a:p>
          <a:p>
            <a:pPr marL="0" indent="0" algn="ctr">
              <a:buNone/>
            </a:pPr>
            <a:r>
              <a:rPr lang="en-US" sz="2400" dirty="0" smtClean="0"/>
              <a:t>caused </a:t>
            </a:r>
            <a:r>
              <a:rPr lang="en-US" sz="2400" dirty="0"/>
              <a:t>by the ensuing tree construction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L2 must discard its </a:t>
            </a:r>
            <a:r>
              <a:rPr lang="en-US" sz="2400" dirty="0" smtClean="0"/>
              <a:t>spanner,</a:t>
            </a:r>
          </a:p>
          <a:p>
            <a:pPr marL="0" indent="0" algn="ctr">
              <a:buNone/>
            </a:pPr>
            <a:r>
              <a:rPr lang="en-US" sz="2400" dirty="0" smtClean="0"/>
              <a:t>requiring </a:t>
            </a:r>
            <a:r>
              <a:rPr lang="en-US" sz="2400" dirty="0"/>
              <a:t>flooding in a different manner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/>
              <a:t>For the tree’s fragile waste to be abated,</a:t>
            </a:r>
          </a:p>
          <a:p>
            <a:pPr marL="0" indent="0" algn="ctr">
              <a:buNone/>
            </a:pPr>
            <a:r>
              <a:rPr lang="en-US" sz="2400" dirty="0"/>
              <a:t>trim no branches and detect packets duplicated.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:*</a:t>
            </a:r>
          </a:p>
          <a:p>
            <a:pPr lvl="1"/>
            <a:r>
              <a:rPr lang="en-US" dirty="0" smtClean="0"/>
              <a:t>There are no </a:t>
            </a:r>
            <a:r>
              <a:rPr lang="en-US" b="1" dirty="0" smtClean="0"/>
              <a:t>dead ends </a:t>
            </a:r>
            <a:r>
              <a:rPr lang="en-US" dirty="0" smtClean="0"/>
              <a:t>(other than destination)</a:t>
            </a:r>
          </a:p>
          <a:p>
            <a:pPr lvl="1"/>
            <a:r>
              <a:rPr lang="en-US" dirty="0" smtClean="0"/>
              <a:t>There are no </a:t>
            </a:r>
            <a:r>
              <a:rPr lang="en-US" b="1" dirty="0" smtClean="0"/>
              <a:t>loops</a:t>
            </a:r>
          </a:p>
          <a:p>
            <a:pPr lvl="3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dead end</a:t>
            </a:r>
            <a:r>
              <a:rPr lang="en-US" dirty="0" smtClean="0"/>
              <a:t> is when there is no outgoing port</a:t>
            </a:r>
          </a:p>
          <a:p>
            <a:pPr lvl="1"/>
            <a:r>
              <a:rPr lang="en-US" dirty="0" smtClean="0"/>
              <a:t>A packet arrives, but the forwarding decision does not yield any outgoing port (and that node is not destination)</a:t>
            </a:r>
          </a:p>
          <a:p>
            <a:pPr lvl="3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loop</a:t>
            </a:r>
            <a:r>
              <a:rPr lang="en-US" dirty="0" smtClean="0"/>
              <a:t> is when a packet cycles around the same set of nodes forever</a:t>
            </a:r>
          </a:p>
          <a:p>
            <a:pPr lvl="3"/>
            <a:endParaRPr lang="en-US" dirty="0"/>
          </a:p>
          <a:p>
            <a:r>
              <a:rPr lang="en-US" b="1" u="sng" dirty="0" smtClean="0"/>
              <a:t>NOTE</a:t>
            </a:r>
            <a:r>
              <a:rPr lang="en-US" dirty="0" smtClean="0"/>
              <a:t>: when a packet is delivered to destination, it is no longer forwarded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31640</TotalTime>
  <Words>4239</Words>
  <Application>Microsoft Macintosh PowerPoint</Application>
  <PresentationFormat>On-screen Show (4:3)</PresentationFormat>
  <Paragraphs>986</Paragraphs>
  <Slides>89</Slides>
  <Notes>27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Calibri</vt:lpstr>
      <vt:lpstr>Comic Sans MS</vt:lpstr>
      <vt:lpstr>Courier New</vt:lpstr>
      <vt:lpstr>Helvetica</vt:lpstr>
      <vt:lpstr>ＭＳ Ｐゴシック</vt:lpstr>
      <vt:lpstr>Times New Roman</vt:lpstr>
      <vt:lpstr>Wingdings</vt:lpstr>
      <vt:lpstr>Zapf Dingbats</vt:lpstr>
      <vt:lpstr>Arial</vt:lpstr>
      <vt:lpstr>Network</vt:lpstr>
      <vt:lpstr>Clip</vt:lpstr>
      <vt:lpstr>CS 168  Fundamentals of Routing</vt:lpstr>
      <vt:lpstr>PowerPoint Presentation</vt:lpstr>
      <vt:lpstr>Naming is Extremely Important</vt:lpstr>
      <vt:lpstr>Thank You</vt:lpstr>
      <vt:lpstr>Reminder</vt:lpstr>
      <vt:lpstr>Where Are We?</vt:lpstr>
      <vt:lpstr>Local vs Global View of State</vt:lpstr>
      <vt:lpstr>“Valid” Routing State</vt:lpstr>
      <vt:lpstr>Necessary and Sufficient Condition</vt:lpstr>
      <vt:lpstr>Packet Hitting Dead End</vt:lpstr>
      <vt:lpstr>Packet Entering Loop</vt:lpstr>
      <vt:lpstr>PowerPoint Presentation</vt:lpstr>
      <vt:lpstr>PowerPoint Presentation</vt:lpstr>
      <vt:lpstr>Necessary and Sufficient Condition</vt:lpstr>
      <vt:lpstr>Necessary (“only if”): Easy</vt:lpstr>
      <vt:lpstr>Sufficient (“if”): More Subtle</vt:lpstr>
      <vt:lpstr>Two Questions</vt:lpstr>
      <vt:lpstr>Checking Validity of Routing State</vt:lpstr>
      <vt:lpstr>Example 1</vt:lpstr>
      <vt:lpstr>Pick Destination</vt:lpstr>
      <vt:lpstr>Put Arrows on Outgoing Ports (output ports towards green dot)</vt:lpstr>
      <vt:lpstr>Remove Unused Links</vt:lpstr>
      <vt:lpstr>Second Example</vt:lpstr>
      <vt:lpstr>Second Example</vt:lpstr>
      <vt:lpstr>Third Example</vt:lpstr>
      <vt:lpstr>Third Example</vt:lpstr>
      <vt:lpstr>Lesson….</vt:lpstr>
      <vt:lpstr>Two Questions</vt:lpstr>
      <vt:lpstr>The “Secret” of Routing</vt:lpstr>
      <vt:lpstr>Design Exercise: Five Minutes</vt:lpstr>
      <vt:lpstr>#1: Create Tree Out of Topology</vt:lpstr>
      <vt:lpstr>#2 Obtain a Global View</vt:lpstr>
      <vt:lpstr>This Was Approach on Tuesday</vt:lpstr>
      <vt:lpstr>#3 Distributed Route Computation</vt:lpstr>
      <vt:lpstr>Realizing Approach A: Shortest Paths</vt:lpstr>
      <vt:lpstr>This is what you should have done…</vt:lpstr>
      <vt:lpstr>Please Act Out This Algorithm</vt:lpstr>
      <vt:lpstr>PowerPoint Presentation</vt:lpstr>
      <vt:lpstr>Distributed Route Computation</vt:lpstr>
      <vt:lpstr>How Robust is This?</vt:lpstr>
      <vt:lpstr>This Distributed Process</vt:lpstr>
      <vt:lpstr>#3 Distributed Route Computation</vt:lpstr>
      <vt:lpstr>Realizing Approach B</vt:lpstr>
      <vt:lpstr>Ways to Avoid Loops (Conceptual)</vt:lpstr>
      <vt:lpstr>Ways to Avoid Loops (In Practice)</vt:lpstr>
      <vt:lpstr>Where Are These Approaches Used?</vt:lpstr>
      <vt:lpstr>Rest of Lecture</vt:lpstr>
      <vt:lpstr>Easiest Way to Avoid Loops</vt:lpstr>
      <vt:lpstr>How Do You Make Spanning Trees?</vt:lpstr>
      <vt:lpstr>Consider previous graph</vt:lpstr>
      <vt:lpstr>A Spanning Tree</vt:lpstr>
      <vt:lpstr>Another Spanning Tree</vt:lpstr>
      <vt:lpstr>Yet Another Spanning Tree</vt:lpstr>
      <vt:lpstr>How To Route on Spanning Tree?</vt:lpstr>
      <vt:lpstr>Flooding on a Spanning Tree</vt:lpstr>
      <vt:lpstr>Flooding on Spanning Tree</vt:lpstr>
      <vt:lpstr>Flooding on Spanning Tree (Again)</vt:lpstr>
      <vt:lpstr>Flooding on a Spanning Tree</vt:lpstr>
      <vt:lpstr>But isn’t flooding wasteful?</vt:lpstr>
      <vt:lpstr>Nodes can “learn” routing tables</vt:lpstr>
      <vt:lpstr>Learning from Flood Packets</vt:lpstr>
      <vt:lpstr>Node B Responds</vt:lpstr>
      <vt:lpstr>General Approach</vt:lpstr>
      <vt:lpstr>Self-Learning Switch</vt:lpstr>
      <vt:lpstr>Self Learning: Handling Misses</vt:lpstr>
      <vt:lpstr>General Rule</vt:lpstr>
      <vt:lpstr>Summary of Learning Approach</vt:lpstr>
      <vt:lpstr>When Is This Approach Useful?</vt:lpstr>
      <vt:lpstr>Next Week</vt:lpstr>
      <vt:lpstr>Spanning Tree Protocol (Perlman‘85)</vt:lpstr>
      <vt:lpstr>Algorithm Has Two Aspects</vt:lpstr>
      <vt:lpstr>Breaking Ties</vt:lpstr>
      <vt:lpstr>First Trees, then Protocol</vt:lpstr>
      <vt:lpstr>Graph: what is the spanning tree?</vt:lpstr>
      <vt:lpstr>Links on spanning tree</vt:lpstr>
      <vt:lpstr>Node 1 Dies….what is tree now?</vt:lpstr>
      <vt:lpstr>Resulting Spanning Tree</vt:lpstr>
      <vt:lpstr>Constructing a Spanning Tree</vt:lpstr>
      <vt:lpstr>Intuition</vt:lpstr>
      <vt:lpstr>Steps in Spanning Tree Algorithm</vt:lpstr>
      <vt:lpstr>Example (root, dist, from)</vt:lpstr>
      <vt:lpstr>Example From Switch #4’s Viewpoint</vt:lpstr>
      <vt:lpstr>Example From Switch #4’s Viewpoint</vt:lpstr>
      <vt:lpstr>Robustness of Algorithm</vt:lpstr>
      <vt:lpstr>Example of Self-Stabilizing Algorithm</vt:lpstr>
      <vt:lpstr>An Ode to STP</vt:lpstr>
      <vt:lpstr>Weaknesses of This Approach?</vt:lpstr>
      <vt:lpstr>Murphy’s Research (AXE)</vt:lpstr>
      <vt:lpstr>Murphy’s Diss Track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375</cp:revision>
  <cp:lastPrinted>2017-09-07T08:01:33Z</cp:lastPrinted>
  <dcterms:created xsi:type="dcterms:W3CDTF">2015-08-26T13:04:16Z</dcterms:created>
  <dcterms:modified xsi:type="dcterms:W3CDTF">2017-09-07T23:07:11Z</dcterms:modified>
</cp:coreProperties>
</file>