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4"/>
  </p:notesMasterIdLst>
  <p:handoutMasterIdLst>
    <p:handoutMasterId r:id="rId75"/>
  </p:handoutMasterIdLst>
  <p:sldIdLst>
    <p:sldId id="1106" r:id="rId2"/>
    <p:sldId id="1107" r:id="rId3"/>
    <p:sldId id="1375" r:id="rId4"/>
    <p:sldId id="1379" r:id="rId5"/>
    <p:sldId id="1283" r:id="rId6"/>
    <p:sldId id="1284" r:id="rId7"/>
    <p:sldId id="1285" r:id="rId8"/>
    <p:sldId id="1369" r:id="rId9"/>
    <p:sldId id="1377" r:id="rId10"/>
    <p:sldId id="1370" r:id="rId11"/>
    <p:sldId id="1355" r:id="rId12"/>
    <p:sldId id="1356" r:id="rId13"/>
    <p:sldId id="1357" r:id="rId14"/>
    <p:sldId id="1358" r:id="rId15"/>
    <p:sldId id="1371" r:id="rId16"/>
    <p:sldId id="1359" r:id="rId17"/>
    <p:sldId id="1360" r:id="rId18"/>
    <p:sldId id="1361" r:id="rId19"/>
    <p:sldId id="1362" r:id="rId20"/>
    <p:sldId id="1363" r:id="rId21"/>
    <p:sldId id="1364" r:id="rId22"/>
    <p:sldId id="1365" r:id="rId23"/>
    <p:sldId id="1366" r:id="rId24"/>
    <p:sldId id="1367" r:id="rId25"/>
    <p:sldId id="1368" r:id="rId26"/>
    <p:sldId id="1376" r:id="rId27"/>
    <p:sldId id="1241" r:id="rId28"/>
    <p:sldId id="1243" r:id="rId29"/>
    <p:sldId id="1244" r:id="rId30"/>
    <p:sldId id="1245" r:id="rId31"/>
    <p:sldId id="1246" r:id="rId32"/>
    <p:sldId id="1247" r:id="rId33"/>
    <p:sldId id="1349" r:id="rId34"/>
    <p:sldId id="1248" r:id="rId35"/>
    <p:sldId id="1249" r:id="rId36"/>
    <p:sldId id="1250" r:id="rId37"/>
    <p:sldId id="1372" r:id="rId38"/>
    <p:sldId id="1251" r:id="rId39"/>
    <p:sldId id="1252" r:id="rId40"/>
    <p:sldId id="1253" r:id="rId41"/>
    <p:sldId id="1254" r:id="rId42"/>
    <p:sldId id="1255" r:id="rId43"/>
    <p:sldId id="1256" r:id="rId44"/>
    <p:sldId id="1350" r:id="rId45"/>
    <p:sldId id="1351" r:id="rId46"/>
    <p:sldId id="1257" r:id="rId47"/>
    <p:sldId id="1258" r:id="rId48"/>
    <p:sldId id="1259" r:id="rId49"/>
    <p:sldId id="1378" r:id="rId50"/>
    <p:sldId id="1260" r:id="rId51"/>
    <p:sldId id="1373" r:id="rId52"/>
    <p:sldId id="1263" r:id="rId53"/>
    <p:sldId id="1264" r:id="rId54"/>
    <p:sldId id="1265" r:id="rId55"/>
    <p:sldId id="1266" r:id="rId56"/>
    <p:sldId id="1267" r:id="rId57"/>
    <p:sldId id="1268" r:id="rId58"/>
    <p:sldId id="1269" r:id="rId59"/>
    <p:sldId id="1270" r:id="rId60"/>
    <p:sldId id="1271" r:id="rId61"/>
    <p:sldId id="1272" r:id="rId62"/>
    <p:sldId id="1273" r:id="rId63"/>
    <p:sldId id="1274" r:id="rId64"/>
    <p:sldId id="1275" r:id="rId65"/>
    <p:sldId id="1276" r:id="rId66"/>
    <p:sldId id="1277" r:id="rId67"/>
    <p:sldId id="1278" r:id="rId68"/>
    <p:sldId id="1374" r:id="rId69"/>
    <p:sldId id="1279" r:id="rId70"/>
    <p:sldId id="1280" r:id="rId71"/>
    <p:sldId id="1281" r:id="rId72"/>
    <p:sldId id="1282" r:id="rId7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97"/>
    <p:restoredTop sz="86493"/>
  </p:normalViewPr>
  <p:slideViewPr>
    <p:cSldViewPr>
      <p:cViewPr>
        <p:scale>
          <a:sx n="90" d="100"/>
          <a:sy n="90" d="100"/>
        </p:scale>
        <p:origin x="664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handoutMaster" Target="handoutMasters/handoutMaster1.xml"/><Relationship Id="rId76" Type="http://schemas.openxmlformats.org/officeDocument/2006/relationships/commentAuthors" Target="commentAuthors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39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8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0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5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E830CF-4424-4147-A34E-D9551AA4A0C3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96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797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56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38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57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14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58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850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59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3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250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157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62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6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63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455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64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89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65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08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66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04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version of Drake vs Meek Mill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15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other properties one wants in routing </a:t>
            </a:r>
            <a:r>
              <a:rPr lang="en-US" dirty="0" err="1" smtClean="0"/>
              <a:t>algoirithms</a:t>
            </a:r>
            <a:r>
              <a:rPr lang="en-US" baseline="0" dirty="0" smtClean="0"/>
              <a:t> (instant recovery from failures), and that goes beyond what we are doing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33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other properties one wants in routing </a:t>
            </a:r>
            <a:r>
              <a:rPr lang="en-US" dirty="0" err="1" smtClean="0"/>
              <a:t>algoirithms</a:t>
            </a:r>
            <a:r>
              <a:rPr lang="en-US" baseline="0" dirty="0" smtClean="0"/>
              <a:t> (instant recovery from failures), and that goes beyond what we are doing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48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node goes down, it might take an update with it…..and then</a:t>
            </a:r>
            <a:r>
              <a:rPr lang="en-US" baseline="0" dirty="0" smtClean="0"/>
              <a:t> come back up and not remember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8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05377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FCDF84-12AA-904D-BF86-2556360CA587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01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418971E-C4DA-F94E-A647-85223E088067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59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48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More Detailed Discussion of Routing:</a:t>
            </a:r>
            <a:br>
              <a:rPr lang="en-US" altLang="en-US" dirty="0" smtClean="0"/>
            </a:br>
            <a:r>
              <a:rPr lang="en-US" altLang="en-US" dirty="0"/>
              <a:t>	</a:t>
            </a:r>
            <a:r>
              <a:rPr lang="en-US" altLang="en-US" dirty="0" smtClean="0"/>
              <a:t>Part I (the easy stuff)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 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9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Aspects to </a:t>
            </a:r>
            <a:r>
              <a:rPr lang="en-US" dirty="0" smtClean="0"/>
              <a:t>Global View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b="1" dirty="0" smtClean="0"/>
              <a:t>Algorithm</a:t>
            </a:r>
            <a:r>
              <a:rPr lang="en-US" dirty="0" smtClean="0"/>
              <a:t>: computing loop-free paths on graph</a:t>
            </a:r>
          </a:p>
          <a:p>
            <a:pPr lvl="1"/>
            <a:r>
              <a:rPr lang="en-US" dirty="0" smtClean="0"/>
              <a:t>Straightforward to compute lowest-cost paths</a:t>
            </a:r>
          </a:p>
          <a:p>
            <a:pPr lvl="1"/>
            <a:r>
              <a:rPr lang="en-US" dirty="0" smtClean="0"/>
              <a:t>We won’t waste any time on this</a:t>
            </a:r>
          </a:p>
          <a:p>
            <a:pPr lvl="1"/>
            <a:endParaRPr lang="en-US" dirty="0"/>
          </a:p>
          <a:p>
            <a:r>
              <a:rPr lang="en-US" b="1" dirty="0" smtClean="0"/>
              <a:t>Protocol: </a:t>
            </a:r>
            <a:r>
              <a:rPr lang="en-US" dirty="0" smtClean="0"/>
              <a:t>What we focus on today</a:t>
            </a:r>
            <a:endParaRPr lang="en-US" dirty="0" smtClean="0"/>
          </a:p>
          <a:p>
            <a:pPr lvl="1"/>
            <a:r>
              <a:rPr lang="en-US" dirty="0" smtClean="0"/>
              <a:t>Where to create global view</a:t>
            </a:r>
          </a:p>
          <a:p>
            <a:pPr lvl="1"/>
            <a:r>
              <a:rPr lang="en-US" dirty="0" smtClean="0"/>
              <a:t>How to create global view</a:t>
            </a:r>
          </a:p>
          <a:p>
            <a:pPr lvl="1"/>
            <a:r>
              <a:rPr lang="en-US" dirty="0"/>
              <a:t>Disseminating the route computation (if necessary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When to run route computation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44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Protocol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</a:t>
            </a:r>
            <a:r>
              <a:rPr lang="en-US" dirty="0" smtClean="0"/>
              <a:t>create global view?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entralized server (which then disseminates routes)</a:t>
            </a:r>
          </a:p>
          <a:p>
            <a:pPr lvl="2"/>
            <a:r>
              <a:rPr lang="en-US" dirty="0" smtClean="0"/>
              <a:t>SDN: later in course</a:t>
            </a:r>
            <a:endParaRPr lang="en-US" dirty="0"/>
          </a:p>
          <a:p>
            <a:pPr lvl="1"/>
            <a:r>
              <a:rPr lang="en-US" dirty="0"/>
              <a:t>In every </a:t>
            </a:r>
            <a:r>
              <a:rPr lang="en-US" dirty="0" smtClean="0"/>
              <a:t>router (no need to disseminate routes)</a:t>
            </a:r>
          </a:p>
          <a:p>
            <a:pPr lvl="2"/>
            <a:r>
              <a:rPr lang="en-US" dirty="0" smtClean="0"/>
              <a:t>Link-state routing: what we will cover now</a:t>
            </a:r>
          </a:p>
          <a:p>
            <a:pPr lvl="1"/>
            <a:endParaRPr lang="en-US" dirty="0"/>
          </a:p>
          <a:p>
            <a:r>
              <a:rPr lang="en-US" dirty="0" smtClean="0"/>
              <a:t>Link-state routing</a:t>
            </a:r>
          </a:p>
          <a:p>
            <a:pPr lvl="1"/>
            <a:r>
              <a:rPr lang="en-US" dirty="0" smtClean="0"/>
              <a:t>OSPF </a:t>
            </a:r>
            <a:r>
              <a:rPr lang="en-US" dirty="0"/>
              <a:t>is a link-state protocol</a:t>
            </a:r>
          </a:p>
          <a:p>
            <a:pPr lvl="2"/>
            <a:r>
              <a:rPr lang="en-US" dirty="0"/>
              <a:t>IETF RFC 2328 (IPv4) or 5340 (IPv6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OSPF used at Berkeley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0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“Metrics”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Classroom alg. finds path with smallest </a:t>
            </a:r>
            <a:r>
              <a:rPr lang="en-US" dirty="0" smtClean="0"/>
              <a:t>hop-count</a:t>
            </a:r>
          </a:p>
          <a:p>
            <a:pPr lvl="1"/>
            <a:r>
              <a:rPr lang="en-US" dirty="0" smtClean="0"/>
              <a:t>If properly implemented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 smtClean="0"/>
          </a:p>
          <a:p>
            <a:pPr lvl="8"/>
            <a:endParaRPr lang="en-US" dirty="0"/>
          </a:p>
          <a:p>
            <a:r>
              <a:rPr lang="en-US" dirty="0" smtClean="0"/>
              <a:t>Other routing goals (besides hop-count)</a:t>
            </a:r>
          </a:p>
          <a:p>
            <a:pPr lvl="1"/>
            <a:r>
              <a:rPr lang="en-US" dirty="0" smtClean="0"/>
              <a:t>Path with lowest latency</a:t>
            </a:r>
          </a:p>
          <a:p>
            <a:pPr lvl="1"/>
            <a:r>
              <a:rPr lang="en-US" dirty="0" smtClean="0"/>
              <a:t>Path with the least load</a:t>
            </a:r>
          </a:p>
          <a:p>
            <a:pPr lvl="1"/>
            <a:r>
              <a:rPr lang="en-US" dirty="0" smtClean="0"/>
              <a:t>Path with most reliable links</a:t>
            </a:r>
          </a:p>
          <a:p>
            <a:pPr lvl="1"/>
            <a:r>
              <a:rPr lang="en-US" dirty="0" smtClean="0"/>
              <a:t>….</a:t>
            </a:r>
          </a:p>
          <a:p>
            <a:pPr lvl="7"/>
            <a:endParaRPr lang="en-US" dirty="0"/>
          </a:p>
          <a:p>
            <a:r>
              <a:rPr lang="en-US" dirty="0" smtClean="0"/>
              <a:t>Generally, assume every link has “cost” associated with it, and you want to minimize the cost of the entire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0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Link State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 smtClean="0"/>
              <a:t>Knows state of links to neighbors</a:t>
            </a:r>
          </a:p>
          <a:p>
            <a:pPr lvl="1"/>
            <a:r>
              <a:rPr lang="en-US" dirty="0" smtClean="0"/>
              <a:t>Up/down, and associated “cost”</a:t>
            </a:r>
          </a:p>
          <a:p>
            <a:pPr lvl="6"/>
            <a:endParaRPr lang="en-US" dirty="0"/>
          </a:p>
          <a:p>
            <a:r>
              <a:rPr lang="en-US" dirty="0"/>
              <a:t>A router floods its link state to all other </a:t>
            </a:r>
            <a:r>
              <a:rPr lang="en-US" dirty="0" smtClean="0"/>
              <a:t>routers</a:t>
            </a:r>
          </a:p>
          <a:p>
            <a:pPr lvl="1"/>
            <a:r>
              <a:rPr lang="en-US" dirty="0" smtClean="0"/>
              <a:t>Flood: a packet that is delivered to all nodes (next slide)</a:t>
            </a:r>
            <a:endParaRPr lang="en-US" dirty="0"/>
          </a:p>
          <a:p>
            <a:pPr lvl="1"/>
            <a:r>
              <a:rPr lang="en-US" dirty="0" smtClean="0"/>
              <a:t>Hence</a:t>
            </a:r>
            <a:r>
              <a:rPr lang="en-US" dirty="0"/>
              <a:t>, every router learns the entire network </a:t>
            </a:r>
            <a:r>
              <a:rPr lang="en-US" dirty="0" smtClean="0"/>
              <a:t>graph</a:t>
            </a:r>
          </a:p>
          <a:p>
            <a:pPr lvl="7"/>
            <a:endParaRPr lang="en-US" dirty="0"/>
          </a:p>
          <a:p>
            <a:r>
              <a:rPr lang="en-US" dirty="0" smtClean="0"/>
              <a:t>Runs route computation locally</a:t>
            </a:r>
          </a:p>
          <a:p>
            <a:pPr lvl="1"/>
            <a:r>
              <a:rPr lang="en-US" dirty="0" smtClean="0"/>
              <a:t>Computing least-cost paths from them to all other nodes</a:t>
            </a:r>
          </a:p>
          <a:p>
            <a:pPr lvl="8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9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Flooding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arrives on port at switch</a:t>
            </a:r>
          </a:p>
          <a:p>
            <a:pPr lvl="1"/>
            <a:endParaRPr lang="en-US" dirty="0"/>
          </a:p>
          <a:p>
            <a:r>
              <a:rPr lang="en-US" dirty="0" smtClean="0"/>
              <a:t>That switch:</a:t>
            </a:r>
          </a:p>
          <a:p>
            <a:pPr lvl="1"/>
            <a:r>
              <a:rPr lang="en-US" dirty="0" smtClean="0"/>
              <a:t>Remembers the packet</a:t>
            </a:r>
          </a:p>
          <a:p>
            <a:pPr lvl="1"/>
            <a:r>
              <a:rPr lang="en-US" dirty="0" smtClean="0"/>
              <a:t>Forwards packet out all </a:t>
            </a:r>
            <a:r>
              <a:rPr lang="en-US" b="1" dirty="0" smtClean="0"/>
              <a:t>other</a:t>
            </a:r>
            <a:r>
              <a:rPr lang="en-US" dirty="0" smtClean="0"/>
              <a:t> ports</a:t>
            </a:r>
          </a:p>
          <a:p>
            <a:pPr lvl="1"/>
            <a:r>
              <a:rPr lang="en-US" dirty="0" smtClean="0"/>
              <a:t>Does not send it out the incoming port</a:t>
            </a:r>
          </a:p>
          <a:p>
            <a:pPr lvl="1"/>
            <a:endParaRPr lang="en-US" dirty="0"/>
          </a:p>
          <a:p>
            <a:r>
              <a:rPr lang="en-US" dirty="0" smtClean="0"/>
              <a:t>If a previously received packet arrives again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Router drops it (no need to forward again)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8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State Routing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dirty="0" smtClean="0">
                <a:latin typeface="Arial" charset="0"/>
              </a:rPr>
              <a:t>First each router floods their link state</a:t>
            </a:r>
          </a:p>
          <a:p>
            <a:pPr marL="0" indent="0" algn="ctr">
              <a:lnSpc>
                <a:spcPct val="70000"/>
              </a:lnSpc>
              <a:buNone/>
            </a:pPr>
            <a:r>
              <a:rPr lang="en-US" i="1" dirty="0" smtClean="0">
                <a:latin typeface="Arial" charset="0"/>
              </a:rPr>
              <a:t>Routers remember which updates they’ve seen, so they don’t resend them</a:t>
            </a:r>
            <a:r>
              <a:rPr lang="is-IS" i="1" dirty="0" smtClean="0">
                <a:latin typeface="Arial" charset="0"/>
              </a:rPr>
              <a:t>….</a:t>
            </a:r>
            <a:endParaRPr lang="en-US" i="1" dirty="0">
              <a:latin typeface="Arial" charset="0"/>
            </a:endParaRPr>
          </a:p>
          <a:p>
            <a:pPr>
              <a:lnSpc>
                <a:spcPct val="7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358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707E6EF-025F-B447-9716-33F9639290F3}" type="slidenum">
              <a:rPr lang="en-US" sz="1400" b="0">
                <a:latin typeface="Times New Roman" charset="0"/>
              </a:rPr>
              <a:pPr eaLnBrk="1" hangingPunct="1"/>
              <a:t>16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304800" y="2667000"/>
            <a:ext cx="7824788" cy="3886200"/>
            <a:chOff x="192" y="1536"/>
            <a:chExt cx="4929" cy="2448"/>
          </a:xfrm>
        </p:grpSpPr>
        <p:sp>
          <p:nvSpPr>
            <p:cNvPr id="35857" name="Freeform 5"/>
            <p:cNvSpPr>
              <a:spLocks noEditPoints="1"/>
            </p:cNvSpPr>
            <p:nvPr/>
          </p:nvSpPr>
          <p:spPr bwMode="auto">
            <a:xfrm>
              <a:off x="854" y="2385"/>
              <a:ext cx="1500" cy="22"/>
            </a:xfrm>
            <a:custGeom>
              <a:avLst/>
              <a:gdLst>
                <a:gd name="T0" fmla="*/ 1500 w 1500"/>
                <a:gd name="T1" fmla="*/ 10 h 22"/>
                <a:gd name="T2" fmla="*/ 1498 w 1500"/>
                <a:gd name="T3" fmla="*/ 2 h 22"/>
                <a:gd name="T4" fmla="*/ 1490 w 1500"/>
                <a:gd name="T5" fmla="*/ 0 h 22"/>
                <a:gd name="T6" fmla="*/ 1482 w 1500"/>
                <a:gd name="T7" fmla="*/ 2 h 22"/>
                <a:gd name="T8" fmla="*/ 1478 w 1500"/>
                <a:gd name="T9" fmla="*/ 10 h 22"/>
                <a:gd name="T10" fmla="*/ 1482 w 1500"/>
                <a:gd name="T11" fmla="*/ 18 h 22"/>
                <a:gd name="T12" fmla="*/ 1490 w 1500"/>
                <a:gd name="T13" fmla="*/ 22 h 22"/>
                <a:gd name="T14" fmla="*/ 1498 w 1500"/>
                <a:gd name="T15" fmla="*/ 18 h 22"/>
                <a:gd name="T16" fmla="*/ 1500 w 1500"/>
                <a:gd name="T17" fmla="*/ 10 h 22"/>
                <a:gd name="T18" fmla="*/ 0 w 1500"/>
                <a:gd name="T19" fmla="*/ 10 h 22"/>
                <a:gd name="T20" fmla="*/ 2 w 1500"/>
                <a:gd name="T21" fmla="*/ 18 h 22"/>
                <a:gd name="T22" fmla="*/ 10 w 1500"/>
                <a:gd name="T23" fmla="*/ 22 h 22"/>
                <a:gd name="T24" fmla="*/ 18 w 1500"/>
                <a:gd name="T25" fmla="*/ 18 h 22"/>
                <a:gd name="T26" fmla="*/ 21 w 1500"/>
                <a:gd name="T27" fmla="*/ 10 h 22"/>
                <a:gd name="T28" fmla="*/ 18 w 1500"/>
                <a:gd name="T29" fmla="*/ 2 h 22"/>
                <a:gd name="T30" fmla="*/ 10 w 1500"/>
                <a:gd name="T31" fmla="*/ 0 h 22"/>
                <a:gd name="T32" fmla="*/ 2 w 1500"/>
                <a:gd name="T33" fmla="*/ 2 h 22"/>
                <a:gd name="T34" fmla="*/ 0 w 1500"/>
                <a:gd name="T35" fmla="*/ 1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6"/>
            <p:cNvSpPr>
              <a:spLocks noChangeShapeType="1"/>
            </p:cNvSpPr>
            <p:nvPr/>
          </p:nvSpPr>
          <p:spPr bwMode="auto">
            <a:xfrm flipH="1">
              <a:off x="875" y="2395"/>
              <a:ext cx="1457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Freeform 7"/>
            <p:cNvSpPr>
              <a:spLocks noEditPoints="1"/>
            </p:cNvSpPr>
            <p:nvPr/>
          </p:nvSpPr>
          <p:spPr bwMode="auto">
            <a:xfrm>
              <a:off x="854" y="3034"/>
              <a:ext cx="1500" cy="403"/>
            </a:xfrm>
            <a:custGeom>
              <a:avLst/>
              <a:gdLst>
                <a:gd name="T0" fmla="*/ 0 w 1500"/>
                <a:gd name="T1" fmla="*/ 395 h 403"/>
                <a:gd name="T2" fmla="*/ 4 w 1500"/>
                <a:gd name="T3" fmla="*/ 403 h 403"/>
                <a:gd name="T4" fmla="*/ 14 w 1500"/>
                <a:gd name="T5" fmla="*/ 403 h 403"/>
                <a:gd name="T6" fmla="*/ 20 w 1500"/>
                <a:gd name="T7" fmla="*/ 399 h 403"/>
                <a:gd name="T8" fmla="*/ 21 w 1500"/>
                <a:gd name="T9" fmla="*/ 391 h 403"/>
                <a:gd name="T10" fmla="*/ 16 w 1500"/>
                <a:gd name="T11" fmla="*/ 383 h 403"/>
                <a:gd name="T12" fmla="*/ 8 w 1500"/>
                <a:gd name="T13" fmla="*/ 381 h 403"/>
                <a:gd name="T14" fmla="*/ 0 w 1500"/>
                <a:gd name="T15" fmla="*/ 387 h 403"/>
                <a:gd name="T16" fmla="*/ 0 w 1500"/>
                <a:gd name="T17" fmla="*/ 395 h 403"/>
                <a:gd name="T18" fmla="*/ 1500 w 1500"/>
                <a:gd name="T19" fmla="*/ 8 h 403"/>
                <a:gd name="T20" fmla="*/ 1496 w 1500"/>
                <a:gd name="T21" fmla="*/ 2 h 403"/>
                <a:gd name="T22" fmla="*/ 1486 w 1500"/>
                <a:gd name="T23" fmla="*/ 0 h 403"/>
                <a:gd name="T24" fmla="*/ 1480 w 1500"/>
                <a:gd name="T25" fmla="*/ 6 h 403"/>
                <a:gd name="T26" fmla="*/ 1478 w 1500"/>
                <a:gd name="T27" fmla="*/ 14 h 403"/>
                <a:gd name="T28" fmla="*/ 1484 w 1500"/>
                <a:gd name="T29" fmla="*/ 22 h 403"/>
                <a:gd name="T30" fmla="*/ 1492 w 1500"/>
                <a:gd name="T31" fmla="*/ 22 h 403"/>
                <a:gd name="T32" fmla="*/ 1500 w 1500"/>
                <a:gd name="T33" fmla="*/ 18 h 403"/>
                <a:gd name="T34" fmla="*/ 1500 w 1500"/>
                <a:gd name="T35" fmla="*/ 8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8"/>
            <p:cNvSpPr>
              <a:spLocks noChangeShapeType="1"/>
            </p:cNvSpPr>
            <p:nvPr/>
          </p:nvSpPr>
          <p:spPr bwMode="auto">
            <a:xfrm flipV="1">
              <a:off x="875" y="3048"/>
              <a:ext cx="1457" cy="37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Freeform 9"/>
            <p:cNvSpPr>
              <a:spLocks noEditPoints="1"/>
            </p:cNvSpPr>
            <p:nvPr/>
          </p:nvSpPr>
          <p:spPr bwMode="auto">
            <a:xfrm>
              <a:off x="854" y="3415"/>
              <a:ext cx="1500" cy="381"/>
            </a:xfrm>
            <a:custGeom>
              <a:avLst/>
              <a:gdLst>
                <a:gd name="T0" fmla="*/ 0 w 1500"/>
                <a:gd name="T1" fmla="*/ 10 h 381"/>
                <a:gd name="T2" fmla="*/ 2 w 1500"/>
                <a:gd name="T3" fmla="*/ 18 h 381"/>
                <a:gd name="T4" fmla="*/ 8 w 1500"/>
                <a:gd name="T5" fmla="*/ 22 h 381"/>
                <a:gd name="T6" fmla="*/ 16 w 1500"/>
                <a:gd name="T7" fmla="*/ 22 h 381"/>
                <a:gd name="T8" fmla="*/ 21 w 1500"/>
                <a:gd name="T9" fmla="*/ 14 h 381"/>
                <a:gd name="T10" fmla="*/ 20 w 1500"/>
                <a:gd name="T11" fmla="*/ 6 h 381"/>
                <a:gd name="T12" fmla="*/ 14 w 1500"/>
                <a:gd name="T13" fmla="*/ 0 h 381"/>
                <a:gd name="T14" fmla="*/ 4 w 1500"/>
                <a:gd name="T15" fmla="*/ 2 h 381"/>
                <a:gd name="T16" fmla="*/ 0 w 1500"/>
                <a:gd name="T17" fmla="*/ 10 h 381"/>
                <a:gd name="T18" fmla="*/ 1500 w 1500"/>
                <a:gd name="T19" fmla="*/ 373 h 381"/>
                <a:gd name="T20" fmla="*/ 1500 w 1500"/>
                <a:gd name="T21" fmla="*/ 365 h 381"/>
                <a:gd name="T22" fmla="*/ 1492 w 1500"/>
                <a:gd name="T23" fmla="*/ 359 h 381"/>
                <a:gd name="T24" fmla="*/ 1484 w 1500"/>
                <a:gd name="T25" fmla="*/ 361 h 381"/>
                <a:gd name="T26" fmla="*/ 1478 w 1500"/>
                <a:gd name="T27" fmla="*/ 369 h 381"/>
                <a:gd name="T28" fmla="*/ 1480 w 1500"/>
                <a:gd name="T29" fmla="*/ 377 h 381"/>
                <a:gd name="T30" fmla="*/ 1486 w 1500"/>
                <a:gd name="T31" fmla="*/ 381 h 381"/>
                <a:gd name="T32" fmla="*/ 1496 w 1500"/>
                <a:gd name="T33" fmla="*/ 381 h 381"/>
                <a:gd name="T34" fmla="*/ 1500 w 1500"/>
                <a:gd name="T35" fmla="*/ 373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10"/>
            <p:cNvSpPr>
              <a:spLocks noChangeShapeType="1"/>
            </p:cNvSpPr>
            <p:nvPr/>
          </p:nvSpPr>
          <p:spPr bwMode="auto">
            <a:xfrm>
              <a:off x="875" y="3429"/>
              <a:ext cx="1457" cy="35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Freeform 11"/>
            <p:cNvSpPr>
              <a:spLocks noEditPoints="1"/>
            </p:cNvSpPr>
            <p:nvPr/>
          </p:nvSpPr>
          <p:spPr bwMode="auto">
            <a:xfrm>
              <a:off x="2332" y="2385"/>
              <a:ext cx="1660" cy="291"/>
            </a:xfrm>
            <a:custGeom>
              <a:avLst/>
              <a:gdLst>
                <a:gd name="T0" fmla="*/ 0 w 1660"/>
                <a:gd name="T1" fmla="*/ 10 h 291"/>
                <a:gd name="T2" fmla="*/ 2 w 1660"/>
                <a:gd name="T3" fmla="*/ 18 h 291"/>
                <a:gd name="T4" fmla="*/ 10 w 1660"/>
                <a:gd name="T5" fmla="*/ 22 h 291"/>
                <a:gd name="T6" fmla="*/ 18 w 1660"/>
                <a:gd name="T7" fmla="*/ 20 h 291"/>
                <a:gd name="T8" fmla="*/ 22 w 1660"/>
                <a:gd name="T9" fmla="*/ 12 h 291"/>
                <a:gd name="T10" fmla="*/ 20 w 1660"/>
                <a:gd name="T11" fmla="*/ 4 h 291"/>
                <a:gd name="T12" fmla="*/ 14 w 1660"/>
                <a:gd name="T13" fmla="*/ 0 h 291"/>
                <a:gd name="T14" fmla="*/ 6 w 1660"/>
                <a:gd name="T15" fmla="*/ 2 h 291"/>
                <a:gd name="T16" fmla="*/ 0 w 1660"/>
                <a:gd name="T17" fmla="*/ 10 h 291"/>
                <a:gd name="T18" fmla="*/ 1660 w 1660"/>
                <a:gd name="T19" fmla="*/ 281 h 291"/>
                <a:gd name="T20" fmla="*/ 1658 w 1660"/>
                <a:gd name="T21" fmla="*/ 273 h 291"/>
                <a:gd name="T22" fmla="*/ 1650 w 1660"/>
                <a:gd name="T23" fmla="*/ 269 h 291"/>
                <a:gd name="T24" fmla="*/ 1642 w 1660"/>
                <a:gd name="T25" fmla="*/ 271 h 291"/>
                <a:gd name="T26" fmla="*/ 1638 w 1660"/>
                <a:gd name="T27" fmla="*/ 279 h 291"/>
                <a:gd name="T28" fmla="*/ 1638 w 1660"/>
                <a:gd name="T29" fmla="*/ 287 h 291"/>
                <a:gd name="T30" fmla="*/ 1646 w 1660"/>
                <a:gd name="T31" fmla="*/ 291 h 291"/>
                <a:gd name="T32" fmla="*/ 1654 w 1660"/>
                <a:gd name="T33" fmla="*/ 289 h 291"/>
                <a:gd name="T34" fmla="*/ 1660 w 1660"/>
                <a:gd name="T35" fmla="*/ 281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12"/>
            <p:cNvSpPr>
              <a:spLocks noChangeShapeType="1"/>
            </p:cNvSpPr>
            <p:nvPr/>
          </p:nvSpPr>
          <p:spPr bwMode="auto">
            <a:xfrm>
              <a:off x="2354" y="2397"/>
              <a:ext cx="1616" cy="26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Freeform 13"/>
            <p:cNvSpPr>
              <a:spLocks noEditPoints="1"/>
            </p:cNvSpPr>
            <p:nvPr/>
          </p:nvSpPr>
          <p:spPr bwMode="auto">
            <a:xfrm>
              <a:off x="2332" y="2654"/>
              <a:ext cx="1660" cy="402"/>
            </a:xfrm>
            <a:custGeom>
              <a:avLst/>
              <a:gdLst>
                <a:gd name="T0" fmla="*/ 1660 w 1660"/>
                <a:gd name="T1" fmla="*/ 8 h 402"/>
                <a:gd name="T2" fmla="*/ 1654 w 1660"/>
                <a:gd name="T3" fmla="*/ 2 h 402"/>
                <a:gd name="T4" fmla="*/ 1646 w 1660"/>
                <a:gd name="T5" fmla="*/ 0 h 402"/>
                <a:gd name="T6" fmla="*/ 1638 w 1660"/>
                <a:gd name="T7" fmla="*/ 4 h 402"/>
                <a:gd name="T8" fmla="*/ 1638 w 1660"/>
                <a:gd name="T9" fmla="*/ 14 h 402"/>
                <a:gd name="T10" fmla="*/ 1642 w 1660"/>
                <a:gd name="T11" fmla="*/ 20 h 402"/>
                <a:gd name="T12" fmla="*/ 1650 w 1660"/>
                <a:gd name="T13" fmla="*/ 22 h 402"/>
                <a:gd name="T14" fmla="*/ 1658 w 1660"/>
                <a:gd name="T15" fmla="*/ 16 h 402"/>
                <a:gd name="T16" fmla="*/ 1660 w 1660"/>
                <a:gd name="T17" fmla="*/ 8 h 402"/>
                <a:gd name="T18" fmla="*/ 0 w 1660"/>
                <a:gd name="T19" fmla="*/ 394 h 402"/>
                <a:gd name="T20" fmla="*/ 6 w 1660"/>
                <a:gd name="T21" fmla="*/ 400 h 402"/>
                <a:gd name="T22" fmla="*/ 14 w 1660"/>
                <a:gd name="T23" fmla="*/ 402 h 402"/>
                <a:gd name="T24" fmla="*/ 22 w 1660"/>
                <a:gd name="T25" fmla="*/ 398 h 402"/>
                <a:gd name="T26" fmla="*/ 22 w 1660"/>
                <a:gd name="T27" fmla="*/ 388 h 402"/>
                <a:gd name="T28" fmla="*/ 18 w 1660"/>
                <a:gd name="T29" fmla="*/ 382 h 402"/>
                <a:gd name="T30" fmla="*/ 10 w 1660"/>
                <a:gd name="T31" fmla="*/ 380 h 402"/>
                <a:gd name="T32" fmla="*/ 2 w 1660"/>
                <a:gd name="T33" fmla="*/ 386 h 402"/>
                <a:gd name="T34" fmla="*/ 0 w 1660"/>
                <a:gd name="T35" fmla="*/ 394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 flipH="1">
              <a:off x="2354" y="2668"/>
              <a:ext cx="1616" cy="37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Freeform 15"/>
            <p:cNvSpPr>
              <a:spLocks noEditPoints="1"/>
            </p:cNvSpPr>
            <p:nvPr/>
          </p:nvSpPr>
          <p:spPr bwMode="auto">
            <a:xfrm>
              <a:off x="2332" y="3774"/>
              <a:ext cx="1481" cy="24"/>
            </a:xfrm>
            <a:custGeom>
              <a:avLst/>
              <a:gdLst>
                <a:gd name="T0" fmla="*/ 0 w 1481"/>
                <a:gd name="T1" fmla="*/ 12 h 24"/>
                <a:gd name="T2" fmla="*/ 4 w 1481"/>
                <a:gd name="T3" fmla="*/ 20 h 24"/>
                <a:gd name="T4" fmla="*/ 12 w 1481"/>
                <a:gd name="T5" fmla="*/ 24 h 24"/>
                <a:gd name="T6" fmla="*/ 20 w 1481"/>
                <a:gd name="T7" fmla="*/ 20 h 24"/>
                <a:gd name="T8" fmla="*/ 22 w 1481"/>
                <a:gd name="T9" fmla="*/ 12 h 24"/>
                <a:gd name="T10" fmla="*/ 20 w 1481"/>
                <a:gd name="T11" fmla="*/ 4 h 24"/>
                <a:gd name="T12" fmla="*/ 12 w 1481"/>
                <a:gd name="T13" fmla="*/ 0 h 24"/>
                <a:gd name="T14" fmla="*/ 4 w 1481"/>
                <a:gd name="T15" fmla="*/ 4 h 24"/>
                <a:gd name="T16" fmla="*/ 0 w 1481"/>
                <a:gd name="T17" fmla="*/ 12 h 24"/>
                <a:gd name="T18" fmla="*/ 1481 w 1481"/>
                <a:gd name="T19" fmla="*/ 12 h 24"/>
                <a:gd name="T20" fmla="*/ 1477 w 1481"/>
                <a:gd name="T21" fmla="*/ 4 h 24"/>
                <a:gd name="T22" fmla="*/ 1469 w 1481"/>
                <a:gd name="T23" fmla="*/ 0 h 24"/>
                <a:gd name="T24" fmla="*/ 1461 w 1481"/>
                <a:gd name="T25" fmla="*/ 4 h 24"/>
                <a:gd name="T26" fmla="*/ 1457 w 1481"/>
                <a:gd name="T27" fmla="*/ 12 h 24"/>
                <a:gd name="T28" fmla="*/ 1461 w 1481"/>
                <a:gd name="T29" fmla="*/ 20 h 24"/>
                <a:gd name="T30" fmla="*/ 1469 w 1481"/>
                <a:gd name="T31" fmla="*/ 24 h 24"/>
                <a:gd name="T32" fmla="*/ 1477 w 1481"/>
                <a:gd name="T33" fmla="*/ 20 h 24"/>
                <a:gd name="T34" fmla="*/ 1481 w 1481"/>
                <a:gd name="T35" fmla="*/ 12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54" y="3786"/>
              <a:ext cx="1435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17"/>
            <p:cNvSpPr>
              <a:spLocks noChangeShapeType="1"/>
            </p:cNvSpPr>
            <p:nvPr/>
          </p:nvSpPr>
          <p:spPr bwMode="auto">
            <a:xfrm flipH="1" flipV="1">
              <a:off x="3801" y="3786"/>
              <a:ext cx="785" cy="1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18"/>
            <p:cNvSpPr>
              <a:spLocks noChangeShapeType="1"/>
            </p:cNvSpPr>
            <p:nvPr/>
          </p:nvSpPr>
          <p:spPr bwMode="auto">
            <a:xfrm>
              <a:off x="2344" y="1856"/>
              <a:ext cx="1" cy="5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19"/>
            <p:cNvSpPr>
              <a:spLocks noChangeShapeType="1"/>
            </p:cNvSpPr>
            <p:nvPr/>
          </p:nvSpPr>
          <p:spPr bwMode="auto">
            <a:xfrm flipV="1">
              <a:off x="192" y="3427"/>
              <a:ext cx="672" cy="37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 flipH="1">
              <a:off x="3980" y="2171"/>
              <a:ext cx="516" cy="49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Rectangle 21"/>
            <p:cNvSpPr>
              <a:spLocks noChangeArrowheads="1"/>
            </p:cNvSpPr>
            <p:nvPr/>
          </p:nvSpPr>
          <p:spPr bwMode="auto">
            <a:xfrm>
              <a:off x="1167" y="230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4" name="Rectangle 22"/>
            <p:cNvSpPr>
              <a:spLocks noChangeArrowheads="1"/>
            </p:cNvSpPr>
            <p:nvPr/>
          </p:nvSpPr>
          <p:spPr bwMode="auto">
            <a:xfrm>
              <a:off x="1119" y="336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5" name="Rectangle 23"/>
            <p:cNvSpPr>
              <a:spLocks noChangeArrowheads="1"/>
            </p:cNvSpPr>
            <p:nvPr/>
          </p:nvSpPr>
          <p:spPr bwMode="auto">
            <a:xfrm>
              <a:off x="2511" y="225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6" name="Rectangle 24"/>
            <p:cNvSpPr>
              <a:spLocks noChangeArrowheads="1"/>
            </p:cNvSpPr>
            <p:nvPr/>
          </p:nvSpPr>
          <p:spPr bwMode="auto">
            <a:xfrm>
              <a:off x="2511" y="288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7" name="Rectangle 25"/>
            <p:cNvSpPr>
              <a:spLocks noChangeArrowheads="1"/>
            </p:cNvSpPr>
            <p:nvPr/>
          </p:nvSpPr>
          <p:spPr bwMode="auto">
            <a:xfrm>
              <a:off x="2511" y="369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8" name="Rectangle 26"/>
            <p:cNvSpPr>
              <a:spLocks noChangeArrowheads="1"/>
            </p:cNvSpPr>
            <p:nvPr/>
          </p:nvSpPr>
          <p:spPr bwMode="auto">
            <a:xfrm>
              <a:off x="4143" y="254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9" name="Rectangle 27"/>
            <p:cNvSpPr>
              <a:spLocks noChangeArrowheads="1"/>
            </p:cNvSpPr>
            <p:nvPr/>
          </p:nvSpPr>
          <p:spPr bwMode="auto">
            <a:xfrm>
              <a:off x="3951" y="3648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35880" name="Group 28"/>
            <p:cNvGrpSpPr>
              <a:grpSpLocks/>
            </p:cNvGrpSpPr>
            <p:nvPr/>
          </p:nvGrpSpPr>
          <p:grpSpPr bwMode="auto">
            <a:xfrm>
              <a:off x="399" y="2016"/>
              <a:ext cx="286" cy="288"/>
              <a:chOff x="712" y="2330"/>
              <a:chExt cx="286" cy="288"/>
            </a:xfrm>
          </p:grpSpPr>
          <p:sp>
            <p:nvSpPr>
              <p:cNvPr id="35959" name="Freeform 29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0" name="Line 30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1" name="Line 31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2" name="Freeform 32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3" name="Line 33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4" name="Line 34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5" name="Line 35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6" name="Rectangle 36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7" name="Freeform 37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8" name="Line 38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9" name="Line 39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0" name="Line 40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1" name="Group 41"/>
            <p:cNvGrpSpPr>
              <a:grpSpLocks/>
            </p:cNvGrpSpPr>
            <p:nvPr/>
          </p:nvGrpSpPr>
          <p:grpSpPr bwMode="auto">
            <a:xfrm>
              <a:off x="447" y="3504"/>
              <a:ext cx="286" cy="288"/>
              <a:chOff x="712" y="2330"/>
              <a:chExt cx="286" cy="288"/>
            </a:xfrm>
          </p:grpSpPr>
          <p:sp>
            <p:nvSpPr>
              <p:cNvPr id="35947" name="Freeform 42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8" name="Line 43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9" name="Line 44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0" name="Freeform 45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1" name="Line 46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2" name="Line 47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3" name="Line 48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4" name="Rectangle 49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5" name="Freeform 50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6" name="Line 51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7" name="Line 52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8" name="Line 53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2" name="Group 54"/>
            <p:cNvGrpSpPr>
              <a:grpSpLocks/>
            </p:cNvGrpSpPr>
            <p:nvPr/>
          </p:nvGrpSpPr>
          <p:grpSpPr bwMode="auto">
            <a:xfrm>
              <a:off x="2559" y="1728"/>
              <a:ext cx="286" cy="288"/>
              <a:chOff x="712" y="2330"/>
              <a:chExt cx="286" cy="288"/>
            </a:xfrm>
          </p:grpSpPr>
          <p:sp>
            <p:nvSpPr>
              <p:cNvPr id="35935" name="Freeform 55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6" name="Line 56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7" name="Line 57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8" name="Freeform 58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" name="Line 59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0" name="Line 60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1" name="Line 61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2" name="Rectangle 62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3" name="Freeform 63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" name="Line 64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5" name="Line 65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6" name="Line 66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3" name="Group 67"/>
            <p:cNvGrpSpPr>
              <a:grpSpLocks/>
            </p:cNvGrpSpPr>
            <p:nvPr/>
          </p:nvGrpSpPr>
          <p:grpSpPr bwMode="auto">
            <a:xfrm>
              <a:off x="4623" y="2016"/>
              <a:ext cx="286" cy="288"/>
              <a:chOff x="712" y="2330"/>
              <a:chExt cx="286" cy="288"/>
            </a:xfrm>
          </p:grpSpPr>
          <p:sp>
            <p:nvSpPr>
              <p:cNvPr id="35923" name="Freeform 68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4" name="Line 69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5" name="Line 70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6" name="Freeform 71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7" name="Line 72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8" name="Line 73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9" name="Line 74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0" name="Rectangle 75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1" name="Freeform 76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2" name="Line 77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3" name="Line 78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4" name="Line 79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4" name="Group 80"/>
            <p:cNvGrpSpPr>
              <a:grpSpLocks/>
            </p:cNvGrpSpPr>
            <p:nvPr/>
          </p:nvGrpSpPr>
          <p:grpSpPr bwMode="auto">
            <a:xfrm>
              <a:off x="4817" y="3600"/>
              <a:ext cx="286" cy="288"/>
              <a:chOff x="712" y="2330"/>
              <a:chExt cx="286" cy="288"/>
            </a:xfrm>
          </p:grpSpPr>
          <p:sp>
            <p:nvSpPr>
              <p:cNvPr id="35911" name="Freeform 81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2" name="Line 82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3" name="Line 83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4" name="Freeform 84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5" name="Line 85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6" name="Line 86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7" name="Line 87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8" name="Rectangle 88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9" name="Freeform 89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0" name="Line 90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1" name="Line 91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2" name="Line 92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5885" name="AutoShape 93"/>
            <p:cNvCxnSpPr>
              <a:cxnSpLocks noChangeShapeType="1"/>
              <a:stCxn id="35873" idx="3"/>
              <a:endCxn id="35875" idx="1"/>
            </p:cNvCxnSpPr>
            <p:nvPr/>
          </p:nvCxnSpPr>
          <p:spPr bwMode="auto">
            <a:xfrm flipV="1">
              <a:off x="1359" y="2400"/>
              <a:ext cx="1152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6" name="AutoShape 94"/>
            <p:cNvCxnSpPr>
              <a:cxnSpLocks noChangeShapeType="1"/>
              <a:stCxn id="35873" idx="3"/>
              <a:endCxn id="35876" idx="1"/>
            </p:cNvCxnSpPr>
            <p:nvPr/>
          </p:nvCxnSpPr>
          <p:spPr bwMode="auto">
            <a:xfrm>
              <a:off x="1359" y="2448"/>
              <a:ext cx="115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7" name="AutoShape 95"/>
            <p:cNvCxnSpPr>
              <a:cxnSpLocks noChangeShapeType="1"/>
              <a:stCxn id="35874" idx="3"/>
              <a:endCxn id="35876" idx="1"/>
            </p:cNvCxnSpPr>
            <p:nvPr/>
          </p:nvCxnSpPr>
          <p:spPr bwMode="auto">
            <a:xfrm flipV="1">
              <a:off x="1311" y="3024"/>
              <a:ext cx="1200" cy="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8" name="AutoShape 96"/>
            <p:cNvCxnSpPr>
              <a:cxnSpLocks noChangeShapeType="1"/>
              <a:stCxn id="35874" idx="3"/>
              <a:endCxn id="35877" idx="1"/>
            </p:cNvCxnSpPr>
            <p:nvPr/>
          </p:nvCxnSpPr>
          <p:spPr bwMode="auto">
            <a:xfrm>
              <a:off x="1311" y="3504"/>
              <a:ext cx="120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9" name="AutoShape 97"/>
            <p:cNvCxnSpPr>
              <a:cxnSpLocks noChangeShapeType="1"/>
              <a:stCxn id="35876" idx="3"/>
              <a:endCxn id="35878" idx="1"/>
            </p:cNvCxnSpPr>
            <p:nvPr/>
          </p:nvCxnSpPr>
          <p:spPr bwMode="auto">
            <a:xfrm flipV="1">
              <a:off x="2703" y="2688"/>
              <a:ext cx="144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0" name="AutoShape 98"/>
            <p:cNvCxnSpPr>
              <a:cxnSpLocks noChangeShapeType="1"/>
              <a:stCxn id="35877" idx="3"/>
              <a:endCxn id="35879" idx="1"/>
            </p:cNvCxnSpPr>
            <p:nvPr/>
          </p:nvCxnSpPr>
          <p:spPr bwMode="auto">
            <a:xfrm flipV="1">
              <a:off x="2703" y="3792"/>
              <a:ext cx="1248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1" name="AutoShape 99"/>
            <p:cNvCxnSpPr>
              <a:cxnSpLocks noChangeShapeType="1"/>
              <a:stCxn id="35879" idx="0"/>
              <a:endCxn id="35878" idx="2"/>
            </p:cNvCxnSpPr>
            <p:nvPr/>
          </p:nvCxnSpPr>
          <p:spPr bwMode="auto">
            <a:xfrm flipV="1">
              <a:off x="4047" y="2832"/>
              <a:ext cx="192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2" name="AutoShape 100"/>
            <p:cNvCxnSpPr>
              <a:cxnSpLocks noChangeShapeType="1"/>
              <a:stCxn id="35874" idx="0"/>
              <a:endCxn id="35873" idx="2"/>
            </p:cNvCxnSpPr>
            <p:nvPr/>
          </p:nvCxnSpPr>
          <p:spPr bwMode="auto">
            <a:xfrm flipV="1">
              <a:off x="1215" y="2592"/>
              <a:ext cx="4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3" name="AutoShape 101"/>
            <p:cNvCxnSpPr>
              <a:cxnSpLocks noChangeShapeType="1"/>
              <a:stCxn id="35875" idx="3"/>
              <a:endCxn id="35878" idx="1"/>
            </p:cNvCxnSpPr>
            <p:nvPr/>
          </p:nvCxnSpPr>
          <p:spPr bwMode="auto">
            <a:xfrm>
              <a:off x="2703" y="2400"/>
              <a:ext cx="1440" cy="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4" name="AutoShape 102"/>
            <p:cNvCxnSpPr>
              <a:cxnSpLocks noChangeShapeType="1"/>
              <a:stCxn id="35967" idx="35"/>
              <a:endCxn id="35873" idx="1"/>
            </p:cNvCxnSpPr>
            <p:nvPr/>
          </p:nvCxnSpPr>
          <p:spPr bwMode="auto">
            <a:xfrm>
              <a:off x="676" y="2227"/>
              <a:ext cx="491" cy="2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5" name="AutoShape 103"/>
            <p:cNvCxnSpPr>
              <a:cxnSpLocks noChangeShapeType="1"/>
              <a:stCxn id="35955" idx="31"/>
              <a:endCxn id="35874" idx="1"/>
            </p:cNvCxnSpPr>
            <p:nvPr/>
          </p:nvCxnSpPr>
          <p:spPr bwMode="auto">
            <a:xfrm flipV="1">
              <a:off x="724" y="3504"/>
              <a:ext cx="395" cy="1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6" name="AutoShape 104"/>
            <p:cNvCxnSpPr>
              <a:cxnSpLocks noChangeShapeType="1"/>
              <a:stCxn id="35875" idx="0"/>
              <a:endCxn id="35938" idx="4"/>
            </p:cNvCxnSpPr>
            <p:nvPr/>
          </p:nvCxnSpPr>
          <p:spPr bwMode="auto">
            <a:xfrm flipV="1">
              <a:off x="2607" y="2007"/>
              <a:ext cx="99" cy="2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7" name="AutoShape 105"/>
            <p:cNvCxnSpPr>
              <a:cxnSpLocks noChangeShapeType="1"/>
              <a:stCxn id="35879" idx="3"/>
              <a:endCxn id="35919" idx="23"/>
            </p:cNvCxnSpPr>
            <p:nvPr/>
          </p:nvCxnSpPr>
          <p:spPr bwMode="auto">
            <a:xfrm>
              <a:off x="4143" y="3792"/>
              <a:ext cx="682" cy="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8" name="AutoShape 106"/>
            <p:cNvCxnSpPr>
              <a:cxnSpLocks noChangeShapeType="1"/>
              <a:stCxn id="35878" idx="3"/>
              <a:endCxn id="35923" idx="2"/>
            </p:cNvCxnSpPr>
            <p:nvPr/>
          </p:nvCxnSpPr>
          <p:spPr bwMode="auto">
            <a:xfrm flipV="1">
              <a:off x="4335" y="2304"/>
              <a:ext cx="288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99" name="Text Box 107"/>
            <p:cNvSpPr txBox="1">
              <a:spLocks noChangeArrowheads="1"/>
            </p:cNvSpPr>
            <p:nvPr/>
          </p:nvSpPr>
          <p:spPr bwMode="auto">
            <a:xfrm>
              <a:off x="303" y="182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A</a:t>
              </a:r>
            </a:p>
          </p:txBody>
        </p:sp>
        <p:sp>
          <p:nvSpPr>
            <p:cNvPr id="35900" name="Text Box 108"/>
            <p:cNvSpPr txBox="1">
              <a:spLocks noChangeArrowheads="1"/>
            </p:cNvSpPr>
            <p:nvPr/>
          </p:nvSpPr>
          <p:spPr bwMode="auto">
            <a:xfrm>
              <a:off x="333" y="331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B</a:t>
              </a:r>
            </a:p>
          </p:txBody>
        </p:sp>
        <p:sp>
          <p:nvSpPr>
            <p:cNvPr id="35901" name="Text Box 109"/>
            <p:cNvSpPr txBox="1">
              <a:spLocks noChangeArrowheads="1"/>
            </p:cNvSpPr>
            <p:nvPr/>
          </p:nvSpPr>
          <p:spPr bwMode="auto">
            <a:xfrm>
              <a:off x="4671" y="3408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E</a:t>
              </a:r>
            </a:p>
          </p:txBody>
        </p:sp>
        <p:sp>
          <p:nvSpPr>
            <p:cNvPr id="35902" name="Text Box 110"/>
            <p:cNvSpPr txBox="1">
              <a:spLocks noChangeArrowheads="1"/>
            </p:cNvSpPr>
            <p:nvPr/>
          </p:nvSpPr>
          <p:spPr bwMode="auto">
            <a:xfrm>
              <a:off x="4458" y="1778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D</a:t>
              </a:r>
            </a:p>
          </p:txBody>
        </p:sp>
        <p:sp>
          <p:nvSpPr>
            <p:cNvPr id="35903" name="Text Box 111"/>
            <p:cNvSpPr txBox="1">
              <a:spLocks noChangeArrowheads="1"/>
            </p:cNvSpPr>
            <p:nvPr/>
          </p:nvSpPr>
          <p:spPr bwMode="auto">
            <a:xfrm>
              <a:off x="2460" y="1536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C</a:t>
              </a:r>
            </a:p>
          </p:txBody>
        </p:sp>
        <p:sp>
          <p:nvSpPr>
            <p:cNvPr id="35904" name="Text Box 112"/>
            <p:cNvSpPr txBox="1">
              <a:spLocks noChangeArrowheads="1"/>
            </p:cNvSpPr>
            <p:nvPr/>
          </p:nvSpPr>
          <p:spPr bwMode="auto">
            <a:xfrm>
              <a:off x="1152" y="235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N1</a:t>
              </a:r>
            </a:p>
          </p:txBody>
        </p:sp>
        <p:sp>
          <p:nvSpPr>
            <p:cNvPr id="35905" name="Text Box 113"/>
            <p:cNvSpPr txBox="1">
              <a:spLocks noChangeArrowheads="1"/>
            </p:cNvSpPr>
            <p:nvPr/>
          </p:nvSpPr>
          <p:spPr bwMode="auto">
            <a:xfrm>
              <a:off x="2479" y="230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N2</a:t>
              </a:r>
            </a:p>
          </p:txBody>
        </p:sp>
        <p:sp>
          <p:nvSpPr>
            <p:cNvPr id="35906" name="Text Box 114"/>
            <p:cNvSpPr txBox="1">
              <a:spLocks noChangeArrowheads="1"/>
            </p:cNvSpPr>
            <p:nvPr/>
          </p:nvSpPr>
          <p:spPr bwMode="auto">
            <a:xfrm>
              <a:off x="4111" y="259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N3</a:t>
              </a:r>
            </a:p>
          </p:txBody>
        </p:sp>
        <p:sp>
          <p:nvSpPr>
            <p:cNvPr id="35907" name="Text Box 115"/>
            <p:cNvSpPr txBox="1">
              <a:spLocks noChangeArrowheads="1"/>
            </p:cNvSpPr>
            <p:nvPr/>
          </p:nvSpPr>
          <p:spPr bwMode="auto">
            <a:xfrm>
              <a:off x="1089" y="341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N4</a:t>
              </a:r>
            </a:p>
          </p:txBody>
        </p:sp>
        <p:sp>
          <p:nvSpPr>
            <p:cNvPr id="35908" name="Text Box 116"/>
            <p:cNvSpPr txBox="1">
              <a:spLocks noChangeArrowheads="1"/>
            </p:cNvSpPr>
            <p:nvPr/>
          </p:nvSpPr>
          <p:spPr bwMode="auto">
            <a:xfrm>
              <a:off x="2479" y="293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N5</a:t>
              </a:r>
            </a:p>
          </p:txBody>
        </p:sp>
        <p:sp>
          <p:nvSpPr>
            <p:cNvPr id="35909" name="Text Box 117"/>
            <p:cNvSpPr txBox="1">
              <a:spLocks noChangeArrowheads="1"/>
            </p:cNvSpPr>
            <p:nvPr/>
          </p:nvSpPr>
          <p:spPr bwMode="auto">
            <a:xfrm>
              <a:off x="391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N7</a:t>
              </a:r>
            </a:p>
          </p:txBody>
        </p:sp>
        <p:sp>
          <p:nvSpPr>
            <p:cNvPr id="35910" name="Text Box 118"/>
            <p:cNvSpPr txBox="1">
              <a:spLocks noChangeArrowheads="1"/>
            </p:cNvSpPr>
            <p:nvPr/>
          </p:nvSpPr>
          <p:spPr bwMode="auto">
            <a:xfrm>
              <a:off x="247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N6</a:t>
              </a:r>
            </a:p>
          </p:txBody>
        </p:sp>
      </p:grpSp>
      <p:grpSp>
        <p:nvGrpSpPr>
          <p:cNvPr id="8" name="Group 119"/>
          <p:cNvGrpSpPr>
            <a:grpSpLocks/>
          </p:cNvGrpSpPr>
          <p:nvPr/>
        </p:nvGrpSpPr>
        <p:grpSpPr bwMode="auto">
          <a:xfrm>
            <a:off x="1828800" y="3886200"/>
            <a:ext cx="1981200" cy="1524000"/>
            <a:chOff x="1152" y="2304"/>
            <a:chExt cx="1248" cy="960"/>
          </a:xfrm>
        </p:grpSpPr>
        <p:sp>
          <p:nvSpPr>
            <p:cNvPr id="35854" name="Line 120"/>
            <p:cNvSpPr>
              <a:spLocks noChangeShapeType="1"/>
            </p:cNvSpPr>
            <p:nvPr/>
          </p:nvSpPr>
          <p:spPr bwMode="auto">
            <a:xfrm flipH="1">
              <a:off x="1152" y="2592"/>
              <a:ext cx="48" cy="672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5" name="Line 121"/>
            <p:cNvSpPr>
              <a:spLocks noChangeShapeType="1"/>
            </p:cNvSpPr>
            <p:nvPr/>
          </p:nvSpPr>
          <p:spPr bwMode="auto">
            <a:xfrm>
              <a:off x="1344" y="2592"/>
              <a:ext cx="960" cy="432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6" name="Line 122"/>
            <p:cNvSpPr>
              <a:spLocks noChangeShapeType="1"/>
            </p:cNvSpPr>
            <p:nvPr/>
          </p:nvSpPr>
          <p:spPr bwMode="auto">
            <a:xfrm flipV="1">
              <a:off x="1344" y="2304"/>
              <a:ext cx="1056" cy="4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9" name="Group 123"/>
          <p:cNvGrpSpPr>
            <a:grpSpLocks/>
          </p:cNvGrpSpPr>
          <p:nvPr/>
        </p:nvGrpSpPr>
        <p:grpSpPr bwMode="auto">
          <a:xfrm>
            <a:off x="2057400" y="3962400"/>
            <a:ext cx="4495800" cy="2438400"/>
            <a:chOff x="1296" y="2352"/>
            <a:chExt cx="2832" cy="1536"/>
          </a:xfrm>
        </p:grpSpPr>
        <p:sp>
          <p:nvSpPr>
            <p:cNvPr id="35851" name="Line 124"/>
            <p:cNvSpPr>
              <a:spLocks noChangeShapeType="1"/>
            </p:cNvSpPr>
            <p:nvPr/>
          </p:nvSpPr>
          <p:spPr bwMode="auto">
            <a:xfrm>
              <a:off x="2736" y="2352"/>
              <a:ext cx="1344" cy="24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2" name="Line 125"/>
            <p:cNvSpPr>
              <a:spLocks noChangeShapeType="1"/>
            </p:cNvSpPr>
            <p:nvPr/>
          </p:nvSpPr>
          <p:spPr bwMode="auto">
            <a:xfrm flipV="1">
              <a:off x="2736" y="2736"/>
              <a:ext cx="1392" cy="33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3" name="Line 126"/>
            <p:cNvSpPr>
              <a:spLocks noChangeShapeType="1"/>
            </p:cNvSpPr>
            <p:nvPr/>
          </p:nvSpPr>
          <p:spPr bwMode="auto">
            <a:xfrm>
              <a:off x="1296" y="3552"/>
              <a:ext cx="1200" cy="33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10" name="Group 127"/>
          <p:cNvGrpSpPr>
            <a:grpSpLocks/>
          </p:cNvGrpSpPr>
          <p:nvPr/>
        </p:nvGrpSpPr>
        <p:grpSpPr bwMode="auto">
          <a:xfrm>
            <a:off x="4267200" y="4724400"/>
            <a:ext cx="2590800" cy="1752600"/>
            <a:chOff x="2688" y="2832"/>
            <a:chExt cx="1632" cy="1104"/>
          </a:xfrm>
        </p:grpSpPr>
        <p:sp>
          <p:nvSpPr>
            <p:cNvPr id="35849" name="Line 128"/>
            <p:cNvSpPr>
              <a:spLocks noChangeShapeType="1"/>
            </p:cNvSpPr>
            <p:nvPr/>
          </p:nvSpPr>
          <p:spPr bwMode="auto">
            <a:xfrm flipH="1">
              <a:off x="4128" y="2832"/>
              <a:ext cx="192" cy="81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0" name="Line 129"/>
            <p:cNvSpPr>
              <a:spLocks noChangeShapeType="1"/>
            </p:cNvSpPr>
            <p:nvPr/>
          </p:nvSpPr>
          <p:spPr bwMode="auto">
            <a:xfrm flipV="1">
              <a:off x="2688" y="3888"/>
              <a:ext cx="1248" cy="4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917634" name="Line 130"/>
          <p:cNvSpPr>
            <a:spLocks noChangeShapeType="1"/>
          </p:cNvSpPr>
          <p:nvPr/>
        </p:nvSpPr>
        <p:spPr bwMode="auto">
          <a:xfrm flipV="1">
            <a:off x="2133600" y="5029200"/>
            <a:ext cx="1676400" cy="609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7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1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9176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Then Each Node Has Global View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5555414-C3DB-904E-82F5-A88E91CB7554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1676400" y="1990725"/>
            <a:ext cx="1371600" cy="914400"/>
          </a:xfrm>
          <a:prstGeom prst="wedgeRectCallout">
            <a:avLst>
              <a:gd name="adj1" fmla="val -28704"/>
              <a:gd name="adj2" fmla="val 7482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304800" y="1990725"/>
            <a:ext cx="7824788" cy="3886200"/>
            <a:chOff x="192" y="1536"/>
            <a:chExt cx="4929" cy="2448"/>
          </a:xfrm>
        </p:grpSpPr>
        <p:sp>
          <p:nvSpPr>
            <p:cNvPr id="37176" name="Freeform 5"/>
            <p:cNvSpPr>
              <a:spLocks noEditPoints="1"/>
            </p:cNvSpPr>
            <p:nvPr/>
          </p:nvSpPr>
          <p:spPr bwMode="auto">
            <a:xfrm>
              <a:off x="854" y="2385"/>
              <a:ext cx="1500" cy="22"/>
            </a:xfrm>
            <a:custGeom>
              <a:avLst/>
              <a:gdLst>
                <a:gd name="T0" fmla="*/ 1500 w 1500"/>
                <a:gd name="T1" fmla="*/ 10 h 22"/>
                <a:gd name="T2" fmla="*/ 1498 w 1500"/>
                <a:gd name="T3" fmla="*/ 2 h 22"/>
                <a:gd name="T4" fmla="*/ 1490 w 1500"/>
                <a:gd name="T5" fmla="*/ 0 h 22"/>
                <a:gd name="T6" fmla="*/ 1482 w 1500"/>
                <a:gd name="T7" fmla="*/ 2 h 22"/>
                <a:gd name="T8" fmla="*/ 1478 w 1500"/>
                <a:gd name="T9" fmla="*/ 10 h 22"/>
                <a:gd name="T10" fmla="*/ 1482 w 1500"/>
                <a:gd name="T11" fmla="*/ 18 h 22"/>
                <a:gd name="T12" fmla="*/ 1490 w 1500"/>
                <a:gd name="T13" fmla="*/ 22 h 22"/>
                <a:gd name="T14" fmla="*/ 1498 w 1500"/>
                <a:gd name="T15" fmla="*/ 18 h 22"/>
                <a:gd name="T16" fmla="*/ 1500 w 1500"/>
                <a:gd name="T17" fmla="*/ 10 h 22"/>
                <a:gd name="T18" fmla="*/ 0 w 1500"/>
                <a:gd name="T19" fmla="*/ 10 h 22"/>
                <a:gd name="T20" fmla="*/ 2 w 1500"/>
                <a:gd name="T21" fmla="*/ 18 h 22"/>
                <a:gd name="T22" fmla="*/ 10 w 1500"/>
                <a:gd name="T23" fmla="*/ 22 h 22"/>
                <a:gd name="T24" fmla="*/ 18 w 1500"/>
                <a:gd name="T25" fmla="*/ 18 h 22"/>
                <a:gd name="T26" fmla="*/ 21 w 1500"/>
                <a:gd name="T27" fmla="*/ 10 h 22"/>
                <a:gd name="T28" fmla="*/ 18 w 1500"/>
                <a:gd name="T29" fmla="*/ 2 h 22"/>
                <a:gd name="T30" fmla="*/ 10 w 1500"/>
                <a:gd name="T31" fmla="*/ 0 h 22"/>
                <a:gd name="T32" fmla="*/ 2 w 1500"/>
                <a:gd name="T33" fmla="*/ 2 h 22"/>
                <a:gd name="T34" fmla="*/ 0 w 1500"/>
                <a:gd name="T35" fmla="*/ 1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77" name="Line 6"/>
            <p:cNvSpPr>
              <a:spLocks noChangeShapeType="1"/>
            </p:cNvSpPr>
            <p:nvPr/>
          </p:nvSpPr>
          <p:spPr bwMode="auto">
            <a:xfrm flipH="1">
              <a:off x="875" y="2395"/>
              <a:ext cx="1457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8" name="Freeform 7"/>
            <p:cNvSpPr>
              <a:spLocks noEditPoints="1"/>
            </p:cNvSpPr>
            <p:nvPr/>
          </p:nvSpPr>
          <p:spPr bwMode="auto">
            <a:xfrm>
              <a:off x="854" y="3034"/>
              <a:ext cx="1500" cy="403"/>
            </a:xfrm>
            <a:custGeom>
              <a:avLst/>
              <a:gdLst>
                <a:gd name="T0" fmla="*/ 0 w 1500"/>
                <a:gd name="T1" fmla="*/ 395 h 403"/>
                <a:gd name="T2" fmla="*/ 4 w 1500"/>
                <a:gd name="T3" fmla="*/ 403 h 403"/>
                <a:gd name="T4" fmla="*/ 14 w 1500"/>
                <a:gd name="T5" fmla="*/ 403 h 403"/>
                <a:gd name="T6" fmla="*/ 20 w 1500"/>
                <a:gd name="T7" fmla="*/ 399 h 403"/>
                <a:gd name="T8" fmla="*/ 21 w 1500"/>
                <a:gd name="T9" fmla="*/ 391 h 403"/>
                <a:gd name="T10" fmla="*/ 16 w 1500"/>
                <a:gd name="T11" fmla="*/ 383 h 403"/>
                <a:gd name="T12" fmla="*/ 8 w 1500"/>
                <a:gd name="T13" fmla="*/ 381 h 403"/>
                <a:gd name="T14" fmla="*/ 0 w 1500"/>
                <a:gd name="T15" fmla="*/ 387 h 403"/>
                <a:gd name="T16" fmla="*/ 0 w 1500"/>
                <a:gd name="T17" fmla="*/ 395 h 403"/>
                <a:gd name="T18" fmla="*/ 1500 w 1500"/>
                <a:gd name="T19" fmla="*/ 8 h 403"/>
                <a:gd name="T20" fmla="*/ 1496 w 1500"/>
                <a:gd name="T21" fmla="*/ 2 h 403"/>
                <a:gd name="T22" fmla="*/ 1486 w 1500"/>
                <a:gd name="T23" fmla="*/ 0 h 403"/>
                <a:gd name="T24" fmla="*/ 1480 w 1500"/>
                <a:gd name="T25" fmla="*/ 6 h 403"/>
                <a:gd name="T26" fmla="*/ 1478 w 1500"/>
                <a:gd name="T27" fmla="*/ 14 h 403"/>
                <a:gd name="T28" fmla="*/ 1484 w 1500"/>
                <a:gd name="T29" fmla="*/ 22 h 403"/>
                <a:gd name="T30" fmla="*/ 1492 w 1500"/>
                <a:gd name="T31" fmla="*/ 22 h 403"/>
                <a:gd name="T32" fmla="*/ 1500 w 1500"/>
                <a:gd name="T33" fmla="*/ 18 h 403"/>
                <a:gd name="T34" fmla="*/ 1500 w 1500"/>
                <a:gd name="T35" fmla="*/ 8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79" name="Line 8"/>
            <p:cNvSpPr>
              <a:spLocks noChangeShapeType="1"/>
            </p:cNvSpPr>
            <p:nvPr/>
          </p:nvSpPr>
          <p:spPr bwMode="auto">
            <a:xfrm flipV="1">
              <a:off x="875" y="3048"/>
              <a:ext cx="1457" cy="37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0" name="Freeform 9"/>
            <p:cNvSpPr>
              <a:spLocks noEditPoints="1"/>
            </p:cNvSpPr>
            <p:nvPr/>
          </p:nvSpPr>
          <p:spPr bwMode="auto">
            <a:xfrm>
              <a:off x="854" y="3415"/>
              <a:ext cx="1500" cy="381"/>
            </a:xfrm>
            <a:custGeom>
              <a:avLst/>
              <a:gdLst>
                <a:gd name="T0" fmla="*/ 0 w 1500"/>
                <a:gd name="T1" fmla="*/ 10 h 381"/>
                <a:gd name="T2" fmla="*/ 2 w 1500"/>
                <a:gd name="T3" fmla="*/ 18 h 381"/>
                <a:gd name="T4" fmla="*/ 8 w 1500"/>
                <a:gd name="T5" fmla="*/ 22 h 381"/>
                <a:gd name="T6" fmla="*/ 16 w 1500"/>
                <a:gd name="T7" fmla="*/ 22 h 381"/>
                <a:gd name="T8" fmla="*/ 21 w 1500"/>
                <a:gd name="T9" fmla="*/ 14 h 381"/>
                <a:gd name="T10" fmla="*/ 20 w 1500"/>
                <a:gd name="T11" fmla="*/ 6 h 381"/>
                <a:gd name="T12" fmla="*/ 14 w 1500"/>
                <a:gd name="T13" fmla="*/ 0 h 381"/>
                <a:gd name="T14" fmla="*/ 4 w 1500"/>
                <a:gd name="T15" fmla="*/ 2 h 381"/>
                <a:gd name="T16" fmla="*/ 0 w 1500"/>
                <a:gd name="T17" fmla="*/ 10 h 381"/>
                <a:gd name="T18" fmla="*/ 1500 w 1500"/>
                <a:gd name="T19" fmla="*/ 373 h 381"/>
                <a:gd name="T20" fmla="*/ 1500 w 1500"/>
                <a:gd name="T21" fmla="*/ 365 h 381"/>
                <a:gd name="T22" fmla="*/ 1492 w 1500"/>
                <a:gd name="T23" fmla="*/ 359 h 381"/>
                <a:gd name="T24" fmla="*/ 1484 w 1500"/>
                <a:gd name="T25" fmla="*/ 361 h 381"/>
                <a:gd name="T26" fmla="*/ 1478 w 1500"/>
                <a:gd name="T27" fmla="*/ 369 h 381"/>
                <a:gd name="T28" fmla="*/ 1480 w 1500"/>
                <a:gd name="T29" fmla="*/ 377 h 381"/>
                <a:gd name="T30" fmla="*/ 1486 w 1500"/>
                <a:gd name="T31" fmla="*/ 381 h 381"/>
                <a:gd name="T32" fmla="*/ 1496 w 1500"/>
                <a:gd name="T33" fmla="*/ 381 h 381"/>
                <a:gd name="T34" fmla="*/ 1500 w 1500"/>
                <a:gd name="T35" fmla="*/ 373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81" name="Line 10"/>
            <p:cNvSpPr>
              <a:spLocks noChangeShapeType="1"/>
            </p:cNvSpPr>
            <p:nvPr/>
          </p:nvSpPr>
          <p:spPr bwMode="auto">
            <a:xfrm>
              <a:off x="875" y="3429"/>
              <a:ext cx="1457" cy="35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2" name="Freeform 11"/>
            <p:cNvSpPr>
              <a:spLocks noEditPoints="1"/>
            </p:cNvSpPr>
            <p:nvPr/>
          </p:nvSpPr>
          <p:spPr bwMode="auto">
            <a:xfrm>
              <a:off x="2332" y="2385"/>
              <a:ext cx="1660" cy="291"/>
            </a:xfrm>
            <a:custGeom>
              <a:avLst/>
              <a:gdLst>
                <a:gd name="T0" fmla="*/ 0 w 1660"/>
                <a:gd name="T1" fmla="*/ 10 h 291"/>
                <a:gd name="T2" fmla="*/ 2 w 1660"/>
                <a:gd name="T3" fmla="*/ 18 h 291"/>
                <a:gd name="T4" fmla="*/ 10 w 1660"/>
                <a:gd name="T5" fmla="*/ 22 h 291"/>
                <a:gd name="T6" fmla="*/ 18 w 1660"/>
                <a:gd name="T7" fmla="*/ 20 h 291"/>
                <a:gd name="T8" fmla="*/ 22 w 1660"/>
                <a:gd name="T9" fmla="*/ 12 h 291"/>
                <a:gd name="T10" fmla="*/ 20 w 1660"/>
                <a:gd name="T11" fmla="*/ 4 h 291"/>
                <a:gd name="T12" fmla="*/ 14 w 1660"/>
                <a:gd name="T13" fmla="*/ 0 h 291"/>
                <a:gd name="T14" fmla="*/ 6 w 1660"/>
                <a:gd name="T15" fmla="*/ 2 h 291"/>
                <a:gd name="T16" fmla="*/ 0 w 1660"/>
                <a:gd name="T17" fmla="*/ 10 h 291"/>
                <a:gd name="T18" fmla="*/ 1660 w 1660"/>
                <a:gd name="T19" fmla="*/ 281 h 291"/>
                <a:gd name="T20" fmla="*/ 1658 w 1660"/>
                <a:gd name="T21" fmla="*/ 273 h 291"/>
                <a:gd name="T22" fmla="*/ 1650 w 1660"/>
                <a:gd name="T23" fmla="*/ 269 h 291"/>
                <a:gd name="T24" fmla="*/ 1642 w 1660"/>
                <a:gd name="T25" fmla="*/ 271 h 291"/>
                <a:gd name="T26" fmla="*/ 1638 w 1660"/>
                <a:gd name="T27" fmla="*/ 279 h 291"/>
                <a:gd name="T28" fmla="*/ 1638 w 1660"/>
                <a:gd name="T29" fmla="*/ 287 h 291"/>
                <a:gd name="T30" fmla="*/ 1646 w 1660"/>
                <a:gd name="T31" fmla="*/ 291 h 291"/>
                <a:gd name="T32" fmla="*/ 1654 w 1660"/>
                <a:gd name="T33" fmla="*/ 289 h 291"/>
                <a:gd name="T34" fmla="*/ 1660 w 1660"/>
                <a:gd name="T35" fmla="*/ 281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83" name="Line 12"/>
            <p:cNvSpPr>
              <a:spLocks noChangeShapeType="1"/>
            </p:cNvSpPr>
            <p:nvPr/>
          </p:nvSpPr>
          <p:spPr bwMode="auto">
            <a:xfrm>
              <a:off x="2354" y="2397"/>
              <a:ext cx="1616" cy="26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4" name="Freeform 13"/>
            <p:cNvSpPr>
              <a:spLocks noEditPoints="1"/>
            </p:cNvSpPr>
            <p:nvPr/>
          </p:nvSpPr>
          <p:spPr bwMode="auto">
            <a:xfrm>
              <a:off x="2332" y="2654"/>
              <a:ext cx="1660" cy="402"/>
            </a:xfrm>
            <a:custGeom>
              <a:avLst/>
              <a:gdLst>
                <a:gd name="T0" fmla="*/ 1660 w 1660"/>
                <a:gd name="T1" fmla="*/ 8 h 402"/>
                <a:gd name="T2" fmla="*/ 1654 w 1660"/>
                <a:gd name="T3" fmla="*/ 2 h 402"/>
                <a:gd name="T4" fmla="*/ 1646 w 1660"/>
                <a:gd name="T5" fmla="*/ 0 h 402"/>
                <a:gd name="T6" fmla="*/ 1638 w 1660"/>
                <a:gd name="T7" fmla="*/ 4 h 402"/>
                <a:gd name="T8" fmla="*/ 1638 w 1660"/>
                <a:gd name="T9" fmla="*/ 14 h 402"/>
                <a:gd name="T10" fmla="*/ 1642 w 1660"/>
                <a:gd name="T11" fmla="*/ 20 h 402"/>
                <a:gd name="T12" fmla="*/ 1650 w 1660"/>
                <a:gd name="T13" fmla="*/ 22 h 402"/>
                <a:gd name="T14" fmla="*/ 1658 w 1660"/>
                <a:gd name="T15" fmla="*/ 16 h 402"/>
                <a:gd name="T16" fmla="*/ 1660 w 1660"/>
                <a:gd name="T17" fmla="*/ 8 h 402"/>
                <a:gd name="T18" fmla="*/ 0 w 1660"/>
                <a:gd name="T19" fmla="*/ 394 h 402"/>
                <a:gd name="T20" fmla="*/ 6 w 1660"/>
                <a:gd name="T21" fmla="*/ 400 h 402"/>
                <a:gd name="T22" fmla="*/ 14 w 1660"/>
                <a:gd name="T23" fmla="*/ 402 h 402"/>
                <a:gd name="T24" fmla="*/ 22 w 1660"/>
                <a:gd name="T25" fmla="*/ 398 h 402"/>
                <a:gd name="T26" fmla="*/ 22 w 1660"/>
                <a:gd name="T27" fmla="*/ 388 h 402"/>
                <a:gd name="T28" fmla="*/ 18 w 1660"/>
                <a:gd name="T29" fmla="*/ 382 h 402"/>
                <a:gd name="T30" fmla="*/ 10 w 1660"/>
                <a:gd name="T31" fmla="*/ 380 h 402"/>
                <a:gd name="T32" fmla="*/ 2 w 1660"/>
                <a:gd name="T33" fmla="*/ 386 h 402"/>
                <a:gd name="T34" fmla="*/ 0 w 1660"/>
                <a:gd name="T35" fmla="*/ 394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85" name="Line 14"/>
            <p:cNvSpPr>
              <a:spLocks noChangeShapeType="1"/>
            </p:cNvSpPr>
            <p:nvPr/>
          </p:nvSpPr>
          <p:spPr bwMode="auto">
            <a:xfrm flipH="1">
              <a:off x="2354" y="2668"/>
              <a:ext cx="1616" cy="37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6" name="Freeform 15"/>
            <p:cNvSpPr>
              <a:spLocks noEditPoints="1"/>
            </p:cNvSpPr>
            <p:nvPr/>
          </p:nvSpPr>
          <p:spPr bwMode="auto">
            <a:xfrm>
              <a:off x="2332" y="3774"/>
              <a:ext cx="1481" cy="24"/>
            </a:xfrm>
            <a:custGeom>
              <a:avLst/>
              <a:gdLst>
                <a:gd name="T0" fmla="*/ 0 w 1481"/>
                <a:gd name="T1" fmla="*/ 12 h 24"/>
                <a:gd name="T2" fmla="*/ 4 w 1481"/>
                <a:gd name="T3" fmla="*/ 20 h 24"/>
                <a:gd name="T4" fmla="*/ 12 w 1481"/>
                <a:gd name="T5" fmla="*/ 24 h 24"/>
                <a:gd name="T6" fmla="*/ 20 w 1481"/>
                <a:gd name="T7" fmla="*/ 20 h 24"/>
                <a:gd name="T8" fmla="*/ 22 w 1481"/>
                <a:gd name="T9" fmla="*/ 12 h 24"/>
                <a:gd name="T10" fmla="*/ 20 w 1481"/>
                <a:gd name="T11" fmla="*/ 4 h 24"/>
                <a:gd name="T12" fmla="*/ 12 w 1481"/>
                <a:gd name="T13" fmla="*/ 0 h 24"/>
                <a:gd name="T14" fmla="*/ 4 w 1481"/>
                <a:gd name="T15" fmla="*/ 4 h 24"/>
                <a:gd name="T16" fmla="*/ 0 w 1481"/>
                <a:gd name="T17" fmla="*/ 12 h 24"/>
                <a:gd name="T18" fmla="*/ 1481 w 1481"/>
                <a:gd name="T19" fmla="*/ 12 h 24"/>
                <a:gd name="T20" fmla="*/ 1477 w 1481"/>
                <a:gd name="T21" fmla="*/ 4 h 24"/>
                <a:gd name="T22" fmla="*/ 1469 w 1481"/>
                <a:gd name="T23" fmla="*/ 0 h 24"/>
                <a:gd name="T24" fmla="*/ 1461 w 1481"/>
                <a:gd name="T25" fmla="*/ 4 h 24"/>
                <a:gd name="T26" fmla="*/ 1457 w 1481"/>
                <a:gd name="T27" fmla="*/ 12 h 24"/>
                <a:gd name="T28" fmla="*/ 1461 w 1481"/>
                <a:gd name="T29" fmla="*/ 20 h 24"/>
                <a:gd name="T30" fmla="*/ 1469 w 1481"/>
                <a:gd name="T31" fmla="*/ 24 h 24"/>
                <a:gd name="T32" fmla="*/ 1477 w 1481"/>
                <a:gd name="T33" fmla="*/ 20 h 24"/>
                <a:gd name="T34" fmla="*/ 1481 w 1481"/>
                <a:gd name="T35" fmla="*/ 12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87" name="Line 16"/>
            <p:cNvSpPr>
              <a:spLocks noChangeShapeType="1"/>
            </p:cNvSpPr>
            <p:nvPr/>
          </p:nvSpPr>
          <p:spPr bwMode="auto">
            <a:xfrm>
              <a:off x="2354" y="3786"/>
              <a:ext cx="1435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8" name="Line 17"/>
            <p:cNvSpPr>
              <a:spLocks noChangeShapeType="1"/>
            </p:cNvSpPr>
            <p:nvPr/>
          </p:nvSpPr>
          <p:spPr bwMode="auto">
            <a:xfrm flipH="1" flipV="1">
              <a:off x="3801" y="3786"/>
              <a:ext cx="785" cy="1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9" name="Line 18"/>
            <p:cNvSpPr>
              <a:spLocks noChangeShapeType="1"/>
            </p:cNvSpPr>
            <p:nvPr/>
          </p:nvSpPr>
          <p:spPr bwMode="auto">
            <a:xfrm>
              <a:off x="2344" y="1856"/>
              <a:ext cx="1" cy="5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0" name="Line 19"/>
            <p:cNvSpPr>
              <a:spLocks noChangeShapeType="1"/>
            </p:cNvSpPr>
            <p:nvPr/>
          </p:nvSpPr>
          <p:spPr bwMode="auto">
            <a:xfrm flipV="1">
              <a:off x="192" y="3427"/>
              <a:ext cx="672" cy="37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1" name="Line 20"/>
            <p:cNvSpPr>
              <a:spLocks noChangeShapeType="1"/>
            </p:cNvSpPr>
            <p:nvPr/>
          </p:nvSpPr>
          <p:spPr bwMode="auto">
            <a:xfrm flipH="1">
              <a:off x="3980" y="2171"/>
              <a:ext cx="516" cy="49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2" name="Rectangle 21"/>
            <p:cNvSpPr>
              <a:spLocks noChangeArrowheads="1"/>
            </p:cNvSpPr>
            <p:nvPr/>
          </p:nvSpPr>
          <p:spPr bwMode="auto">
            <a:xfrm>
              <a:off x="1167" y="230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3" name="Rectangle 22"/>
            <p:cNvSpPr>
              <a:spLocks noChangeArrowheads="1"/>
            </p:cNvSpPr>
            <p:nvPr/>
          </p:nvSpPr>
          <p:spPr bwMode="auto">
            <a:xfrm>
              <a:off x="1119" y="336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4" name="Rectangle 23"/>
            <p:cNvSpPr>
              <a:spLocks noChangeArrowheads="1"/>
            </p:cNvSpPr>
            <p:nvPr/>
          </p:nvSpPr>
          <p:spPr bwMode="auto">
            <a:xfrm>
              <a:off x="2511" y="225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5" name="Rectangle 24"/>
            <p:cNvSpPr>
              <a:spLocks noChangeArrowheads="1"/>
            </p:cNvSpPr>
            <p:nvPr/>
          </p:nvSpPr>
          <p:spPr bwMode="auto">
            <a:xfrm>
              <a:off x="2511" y="2880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6" name="Rectangle 25"/>
            <p:cNvSpPr>
              <a:spLocks noChangeArrowheads="1"/>
            </p:cNvSpPr>
            <p:nvPr/>
          </p:nvSpPr>
          <p:spPr bwMode="auto">
            <a:xfrm>
              <a:off x="2511" y="3696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7" name="Rectangle 26"/>
            <p:cNvSpPr>
              <a:spLocks noChangeArrowheads="1"/>
            </p:cNvSpPr>
            <p:nvPr/>
          </p:nvSpPr>
          <p:spPr bwMode="auto">
            <a:xfrm>
              <a:off x="4143" y="2544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98" name="Rectangle 27"/>
            <p:cNvSpPr>
              <a:spLocks noChangeArrowheads="1"/>
            </p:cNvSpPr>
            <p:nvPr/>
          </p:nvSpPr>
          <p:spPr bwMode="auto">
            <a:xfrm>
              <a:off x="3951" y="3648"/>
              <a:ext cx="192" cy="288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37199" name="Group 28"/>
            <p:cNvGrpSpPr>
              <a:grpSpLocks/>
            </p:cNvGrpSpPr>
            <p:nvPr/>
          </p:nvGrpSpPr>
          <p:grpSpPr bwMode="auto">
            <a:xfrm>
              <a:off x="399" y="2016"/>
              <a:ext cx="286" cy="288"/>
              <a:chOff x="712" y="2330"/>
              <a:chExt cx="286" cy="288"/>
            </a:xfrm>
          </p:grpSpPr>
          <p:sp>
            <p:nvSpPr>
              <p:cNvPr id="37278" name="Freeform 29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9" name="Line 30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0" name="Line 31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1" name="Freeform 32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2" name="Line 33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3" name="Line 34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4" name="Line 35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5" name="Rectangle 36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6" name="Freeform 37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7" name="Line 38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8" name="Line 39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89" name="Line 40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200" name="Group 41"/>
            <p:cNvGrpSpPr>
              <a:grpSpLocks/>
            </p:cNvGrpSpPr>
            <p:nvPr/>
          </p:nvGrpSpPr>
          <p:grpSpPr bwMode="auto">
            <a:xfrm>
              <a:off x="447" y="3504"/>
              <a:ext cx="286" cy="288"/>
              <a:chOff x="712" y="2330"/>
              <a:chExt cx="286" cy="288"/>
            </a:xfrm>
          </p:grpSpPr>
          <p:sp>
            <p:nvSpPr>
              <p:cNvPr id="37266" name="Freeform 42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7" name="Line 43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8" name="Line 44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9" name="Freeform 45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0" name="Line 46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1" name="Line 47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2" name="Line 48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3" name="Rectangle 49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" name="Freeform 50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" name="Line 51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" name="Line 52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7" name="Line 53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201" name="Group 54"/>
            <p:cNvGrpSpPr>
              <a:grpSpLocks/>
            </p:cNvGrpSpPr>
            <p:nvPr/>
          </p:nvGrpSpPr>
          <p:grpSpPr bwMode="auto">
            <a:xfrm>
              <a:off x="2559" y="1728"/>
              <a:ext cx="286" cy="288"/>
              <a:chOff x="712" y="2330"/>
              <a:chExt cx="286" cy="288"/>
            </a:xfrm>
          </p:grpSpPr>
          <p:sp>
            <p:nvSpPr>
              <p:cNvPr id="37254" name="Freeform 55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5" name="Line 56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6" name="Line 57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7" name="Freeform 58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8" name="Line 59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9" name="Line 60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0" name="Line 61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1" name="Rectangle 62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2" name="Freeform 63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3" name="Line 64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4" name="Line 65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5" name="Line 66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202" name="Group 67"/>
            <p:cNvGrpSpPr>
              <a:grpSpLocks/>
            </p:cNvGrpSpPr>
            <p:nvPr/>
          </p:nvGrpSpPr>
          <p:grpSpPr bwMode="auto">
            <a:xfrm>
              <a:off x="4623" y="2016"/>
              <a:ext cx="286" cy="288"/>
              <a:chOff x="712" y="2330"/>
              <a:chExt cx="286" cy="288"/>
            </a:xfrm>
          </p:grpSpPr>
          <p:sp>
            <p:nvSpPr>
              <p:cNvPr id="37242" name="Freeform 68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3" name="Line 69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4" name="Line 70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5" name="Freeform 71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6" name="Line 72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7" name="Line 73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8" name="Line 74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9" name="Rectangle 75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0" name="Freeform 76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1" name="Line 77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2" name="Line 78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3" name="Line 79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203" name="Group 80"/>
            <p:cNvGrpSpPr>
              <a:grpSpLocks/>
            </p:cNvGrpSpPr>
            <p:nvPr/>
          </p:nvGrpSpPr>
          <p:grpSpPr bwMode="auto">
            <a:xfrm>
              <a:off x="4817" y="3600"/>
              <a:ext cx="286" cy="288"/>
              <a:chOff x="712" y="2330"/>
              <a:chExt cx="286" cy="288"/>
            </a:xfrm>
          </p:grpSpPr>
          <p:sp>
            <p:nvSpPr>
              <p:cNvPr id="37230" name="Freeform 81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1" name="Line 82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2" name="Line 83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3" name="Freeform 84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4" name="Line 85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5" name="Line 86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6" name="Line 87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7" name="Rectangle 88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8" name="Freeform 89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39" name="Line 90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0" name="Line 91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41" name="Line 92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7204" name="AutoShape 93"/>
            <p:cNvCxnSpPr>
              <a:cxnSpLocks noChangeShapeType="1"/>
              <a:stCxn id="37192" idx="3"/>
              <a:endCxn id="37194" idx="1"/>
            </p:cNvCxnSpPr>
            <p:nvPr/>
          </p:nvCxnSpPr>
          <p:spPr bwMode="auto">
            <a:xfrm flipV="1">
              <a:off x="1359" y="2400"/>
              <a:ext cx="1152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05" name="AutoShape 94"/>
            <p:cNvCxnSpPr>
              <a:cxnSpLocks noChangeShapeType="1"/>
              <a:stCxn id="37192" idx="3"/>
              <a:endCxn id="37195" idx="1"/>
            </p:cNvCxnSpPr>
            <p:nvPr/>
          </p:nvCxnSpPr>
          <p:spPr bwMode="auto">
            <a:xfrm>
              <a:off x="1359" y="2448"/>
              <a:ext cx="115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06" name="AutoShape 95"/>
            <p:cNvCxnSpPr>
              <a:cxnSpLocks noChangeShapeType="1"/>
              <a:stCxn id="37193" idx="3"/>
              <a:endCxn id="37195" idx="1"/>
            </p:cNvCxnSpPr>
            <p:nvPr/>
          </p:nvCxnSpPr>
          <p:spPr bwMode="auto">
            <a:xfrm flipV="1">
              <a:off x="1311" y="3024"/>
              <a:ext cx="1200" cy="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07" name="AutoShape 96"/>
            <p:cNvCxnSpPr>
              <a:cxnSpLocks noChangeShapeType="1"/>
              <a:stCxn id="37193" idx="3"/>
              <a:endCxn id="37196" idx="1"/>
            </p:cNvCxnSpPr>
            <p:nvPr/>
          </p:nvCxnSpPr>
          <p:spPr bwMode="auto">
            <a:xfrm>
              <a:off x="1311" y="3504"/>
              <a:ext cx="120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08" name="AutoShape 97"/>
            <p:cNvCxnSpPr>
              <a:cxnSpLocks noChangeShapeType="1"/>
              <a:stCxn id="37195" idx="3"/>
              <a:endCxn id="37197" idx="1"/>
            </p:cNvCxnSpPr>
            <p:nvPr/>
          </p:nvCxnSpPr>
          <p:spPr bwMode="auto">
            <a:xfrm flipV="1">
              <a:off x="2703" y="2688"/>
              <a:ext cx="144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09" name="AutoShape 98"/>
            <p:cNvCxnSpPr>
              <a:cxnSpLocks noChangeShapeType="1"/>
              <a:stCxn id="37196" idx="3"/>
              <a:endCxn id="37198" idx="1"/>
            </p:cNvCxnSpPr>
            <p:nvPr/>
          </p:nvCxnSpPr>
          <p:spPr bwMode="auto">
            <a:xfrm flipV="1">
              <a:off x="2703" y="3792"/>
              <a:ext cx="1248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0" name="AutoShape 99"/>
            <p:cNvCxnSpPr>
              <a:cxnSpLocks noChangeShapeType="1"/>
              <a:stCxn id="37198" idx="0"/>
              <a:endCxn id="37197" idx="2"/>
            </p:cNvCxnSpPr>
            <p:nvPr/>
          </p:nvCxnSpPr>
          <p:spPr bwMode="auto">
            <a:xfrm flipV="1">
              <a:off x="4047" y="2832"/>
              <a:ext cx="192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1" name="AutoShape 100"/>
            <p:cNvCxnSpPr>
              <a:cxnSpLocks noChangeShapeType="1"/>
              <a:stCxn id="37193" idx="0"/>
              <a:endCxn id="37192" idx="2"/>
            </p:cNvCxnSpPr>
            <p:nvPr/>
          </p:nvCxnSpPr>
          <p:spPr bwMode="auto">
            <a:xfrm flipV="1">
              <a:off x="1215" y="2592"/>
              <a:ext cx="4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2" name="AutoShape 101"/>
            <p:cNvCxnSpPr>
              <a:cxnSpLocks noChangeShapeType="1"/>
              <a:stCxn id="37194" idx="3"/>
              <a:endCxn id="37197" idx="1"/>
            </p:cNvCxnSpPr>
            <p:nvPr/>
          </p:nvCxnSpPr>
          <p:spPr bwMode="auto">
            <a:xfrm>
              <a:off x="2703" y="2400"/>
              <a:ext cx="1440" cy="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3" name="AutoShape 102"/>
            <p:cNvCxnSpPr>
              <a:cxnSpLocks noChangeShapeType="1"/>
              <a:stCxn id="37286" idx="35"/>
              <a:endCxn id="37192" idx="1"/>
            </p:cNvCxnSpPr>
            <p:nvPr/>
          </p:nvCxnSpPr>
          <p:spPr bwMode="auto">
            <a:xfrm>
              <a:off x="676" y="2227"/>
              <a:ext cx="491" cy="2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4" name="AutoShape 103"/>
            <p:cNvCxnSpPr>
              <a:cxnSpLocks noChangeShapeType="1"/>
              <a:stCxn id="37274" idx="31"/>
              <a:endCxn id="37193" idx="1"/>
            </p:cNvCxnSpPr>
            <p:nvPr/>
          </p:nvCxnSpPr>
          <p:spPr bwMode="auto">
            <a:xfrm flipV="1">
              <a:off x="724" y="3504"/>
              <a:ext cx="395" cy="1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5" name="AutoShape 104"/>
            <p:cNvCxnSpPr>
              <a:cxnSpLocks noChangeShapeType="1"/>
              <a:stCxn id="37194" idx="0"/>
              <a:endCxn id="37257" idx="4"/>
            </p:cNvCxnSpPr>
            <p:nvPr/>
          </p:nvCxnSpPr>
          <p:spPr bwMode="auto">
            <a:xfrm flipV="1">
              <a:off x="2607" y="2007"/>
              <a:ext cx="99" cy="2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6" name="AutoShape 105"/>
            <p:cNvCxnSpPr>
              <a:cxnSpLocks noChangeShapeType="1"/>
              <a:stCxn id="37198" idx="3"/>
              <a:endCxn id="37238" idx="23"/>
            </p:cNvCxnSpPr>
            <p:nvPr/>
          </p:nvCxnSpPr>
          <p:spPr bwMode="auto">
            <a:xfrm>
              <a:off x="4143" y="3792"/>
              <a:ext cx="682" cy="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17" name="AutoShape 106"/>
            <p:cNvCxnSpPr>
              <a:cxnSpLocks noChangeShapeType="1"/>
              <a:stCxn id="37197" idx="3"/>
              <a:endCxn id="37242" idx="2"/>
            </p:cNvCxnSpPr>
            <p:nvPr/>
          </p:nvCxnSpPr>
          <p:spPr bwMode="auto">
            <a:xfrm flipV="1">
              <a:off x="4335" y="2304"/>
              <a:ext cx="288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218" name="Text Box 107"/>
            <p:cNvSpPr txBox="1">
              <a:spLocks noChangeArrowheads="1"/>
            </p:cNvSpPr>
            <p:nvPr/>
          </p:nvSpPr>
          <p:spPr bwMode="auto">
            <a:xfrm>
              <a:off x="303" y="182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A</a:t>
              </a:r>
            </a:p>
          </p:txBody>
        </p:sp>
        <p:sp>
          <p:nvSpPr>
            <p:cNvPr id="37219" name="Text Box 108"/>
            <p:cNvSpPr txBox="1">
              <a:spLocks noChangeArrowheads="1"/>
            </p:cNvSpPr>
            <p:nvPr/>
          </p:nvSpPr>
          <p:spPr bwMode="auto">
            <a:xfrm>
              <a:off x="333" y="331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B</a:t>
              </a:r>
            </a:p>
          </p:txBody>
        </p:sp>
        <p:sp>
          <p:nvSpPr>
            <p:cNvPr id="37220" name="Text Box 109"/>
            <p:cNvSpPr txBox="1">
              <a:spLocks noChangeArrowheads="1"/>
            </p:cNvSpPr>
            <p:nvPr/>
          </p:nvSpPr>
          <p:spPr bwMode="auto">
            <a:xfrm>
              <a:off x="4671" y="3408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E</a:t>
              </a:r>
            </a:p>
          </p:txBody>
        </p:sp>
        <p:sp>
          <p:nvSpPr>
            <p:cNvPr id="37221" name="Text Box 110"/>
            <p:cNvSpPr txBox="1">
              <a:spLocks noChangeArrowheads="1"/>
            </p:cNvSpPr>
            <p:nvPr/>
          </p:nvSpPr>
          <p:spPr bwMode="auto">
            <a:xfrm>
              <a:off x="4458" y="1778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D</a:t>
              </a:r>
            </a:p>
          </p:txBody>
        </p:sp>
        <p:sp>
          <p:nvSpPr>
            <p:cNvPr id="37222" name="Text Box 111"/>
            <p:cNvSpPr txBox="1">
              <a:spLocks noChangeArrowheads="1"/>
            </p:cNvSpPr>
            <p:nvPr/>
          </p:nvSpPr>
          <p:spPr bwMode="auto">
            <a:xfrm>
              <a:off x="2460" y="1536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C</a:t>
              </a:r>
            </a:p>
          </p:txBody>
        </p:sp>
        <p:sp>
          <p:nvSpPr>
            <p:cNvPr id="37223" name="Text Box 112"/>
            <p:cNvSpPr txBox="1">
              <a:spLocks noChangeArrowheads="1"/>
            </p:cNvSpPr>
            <p:nvPr/>
          </p:nvSpPr>
          <p:spPr bwMode="auto">
            <a:xfrm>
              <a:off x="1152" y="235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N1</a:t>
              </a:r>
            </a:p>
          </p:txBody>
        </p:sp>
        <p:sp>
          <p:nvSpPr>
            <p:cNvPr id="37224" name="Text Box 113"/>
            <p:cNvSpPr txBox="1">
              <a:spLocks noChangeArrowheads="1"/>
            </p:cNvSpPr>
            <p:nvPr/>
          </p:nvSpPr>
          <p:spPr bwMode="auto">
            <a:xfrm>
              <a:off x="2479" y="230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N2</a:t>
              </a:r>
            </a:p>
          </p:txBody>
        </p:sp>
        <p:sp>
          <p:nvSpPr>
            <p:cNvPr id="37225" name="Text Box 114"/>
            <p:cNvSpPr txBox="1">
              <a:spLocks noChangeArrowheads="1"/>
            </p:cNvSpPr>
            <p:nvPr/>
          </p:nvSpPr>
          <p:spPr bwMode="auto">
            <a:xfrm>
              <a:off x="4111" y="259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N3</a:t>
              </a:r>
            </a:p>
          </p:txBody>
        </p:sp>
        <p:sp>
          <p:nvSpPr>
            <p:cNvPr id="37226" name="Text Box 115"/>
            <p:cNvSpPr txBox="1">
              <a:spLocks noChangeArrowheads="1"/>
            </p:cNvSpPr>
            <p:nvPr/>
          </p:nvSpPr>
          <p:spPr bwMode="auto">
            <a:xfrm>
              <a:off x="1089" y="341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N4</a:t>
              </a:r>
            </a:p>
          </p:txBody>
        </p:sp>
        <p:sp>
          <p:nvSpPr>
            <p:cNvPr id="37227" name="Text Box 116"/>
            <p:cNvSpPr txBox="1">
              <a:spLocks noChangeArrowheads="1"/>
            </p:cNvSpPr>
            <p:nvPr/>
          </p:nvSpPr>
          <p:spPr bwMode="auto">
            <a:xfrm>
              <a:off x="2479" y="293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N5</a:t>
              </a:r>
            </a:p>
          </p:txBody>
        </p:sp>
        <p:sp>
          <p:nvSpPr>
            <p:cNvPr id="37228" name="Text Box 117"/>
            <p:cNvSpPr txBox="1">
              <a:spLocks noChangeArrowheads="1"/>
            </p:cNvSpPr>
            <p:nvPr/>
          </p:nvSpPr>
          <p:spPr bwMode="auto">
            <a:xfrm>
              <a:off x="391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N7</a:t>
              </a:r>
            </a:p>
          </p:txBody>
        </p:sp>
        <p:sp>
          <p:nvSpPr>
            <p:cNvPr id="37229" name="Text Box 118"/>
            <p:cNvSpPr txBox="1">
              <a:spLocks noChangeArrowheads="1"/>
            </p:cNvSpPr>
            <p:nvPr/>
          </p:nvSpPr>
          <p:spPr bwMode="auto">
            <a:xfrm>
              <a:off x="247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N6</a:t>
              </a:r>
            </a:p>
          </p:txBody>
        </p:sp>
      </p:grpSp>
      <p:grpSp>
        <p:nvGrpSpPr>
          <p:cNvPr id="36869" name="Group 119"/>
          <p:cNvGrpSpPr>
            <a:grpSpLocks/>
          </p:cNvGrpSpPr>
          <p:nvPr/>
        </p:nvGrpSpPr>
        <p:grpSpPr bwMode="auto">
          <a:xfrm>
            <a:off x="1600200" y="1914525"/>
            <a:ext cx="1479550" cy="1000125"/>
            <a:chOff x="1008" y="1392"/>
            <a:chExt cx="932" cy="630"/>
          </a:xfrm>
        </p:grpSpPr>
        <p:sp>
          <p:nvSpPr>
            <p:cNvPr id="37134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35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6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37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8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39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0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41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2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43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4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45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6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7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8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9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0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1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2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3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4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5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56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7157" name="AutoShape 143"/>
            <p:cNvCxnSpPr>
              <a:cxnSpLocks noChangeShapeType="1"/>
              <a:stCxn id="37150" idx="3"/>
              <a:endCxn id="37152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58" name="AutoShape 144"/>
            <p:cNvCxnSpPr>
              <a:cxnSpLocks noChangeShapeType="1"/>
              <a:stCxn id="37150" idx="3"/>
              <a:endCxn id="37153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59" name="AutoShape 145"/>
            <p:cNvCxnSpPr>
              <a:cxnSpLocks noChangeShapeType="1"/>
              <a:stCxn id="37151" idx="3"/>
              <a:endCxn id="37153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0" name="AutoShape 146"/>
            <p:cNvCxnSpPr>
              <a:cxnSpLocks noChangeShapeType="1"/>
              <a:stCxn id="37151" idx="3"/>
              <a:endCxn id="37154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1" name="AutoShape 147"/>
            <p:cNvCxnSpPr>
              <a:cxnSpLocks noChangeShapeType="1"/>
              <a:stCxn id="37153" idx="3"/>
              <a:endCxn id="37155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2" name="AutoShape 148"/>
            <p:cNvCxnSpPr>
              <a:cxnSpLocks noChangeShapeType="1"/>
              <a:stCxn id="37154" idx="3"/>
              <a:endCxn id="37156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3" name="AutoShape 149"/>
            <p:cNvCxnSpPr>
              <a:cxnSpLocks noChangeShapeType="1"/>
              <a:stCxn id="37156" idx="0"/>
              <a:endCxn id="37155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4" name="AutoShape 150"/>
            <p:cNvCxnSpPr>
              <a:cxnSpLocks noChangeShapeType="1"/>
              <a:stCxn id="37151" idx="0"/>
              <a:endCxn id="37150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5" name="AutoShape 151"/>
            <p:cNvCxnSpPr>
              <a:cxnSpLocks noChangeShapeType="1"/>
              <a:stCxn id="37152" idx="3"/>
              <a:endCxn id="37155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6" name="AutoShape 152"/>
            <p:cNvCxnSpPr>
              <a:cxnSpLocks noChangeShapeType="1"/>
              <a:endCxn id="37150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7" name="AutoShape 153"/>
            <p:cNvCxnSpPr>
              <a:cxnSpLocks noChangeShapeType="1"/>
              <a:endCxn id="37151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8" name="AutoShape 154"/>
            <p:cNvCxnSpPr>
              <a:cxnSpLocks noChangeShapeType="1"/>
              <a:stCxn id="37152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69" name="AutoShape 155"/>
            <p:cNvCxnSpPr>
              <a:cxnSpLocks noChangeShapeType="1"/>
              <a:stCxn id="37156" idx="3"/>
              <a:endCxn id="37173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70" name="AutoShape 156"/>
            <p:cNvCxnSpPr>
              <a:cxnSpLocks noChangeShapeType="1"/>
              <a:stCxn id="37155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171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7172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173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174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175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70" name="AutoShape 162"/>
          <p:cNvSpPr>
            <a:spLocks noChangeArrowheads="1"/>
          </p:cNvSpPr>
          <p:nvPr/>
        </p:nvSpPr>
        <p:spPr bwMode="auto">
          <a:xfrm>
            <a:off x="4616450" y="2143125"/>
            <a:ext cx="1371600" cy="914400"/>
          </a:xfrm>
          <a:prstGeom prst="wedgeRectCallout">
            <a:avLst>
              <a:gd name="adj1" fmla="val -74190"/>
              <a:gd name="adj2" fmla="val 55731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71" name="Group 163"/>
          <p:cNvGrpSpPr>
            <a:grpSpLocks/>
          </p:cNvGrpSpPr>
          <p:nvPr/>
        </p:nvGrpSpPr>
        <p:grpSpPr bwMode="auto">
          <a:xfrm>
            <a:off x="4540250" y="2066925"/>
            <a:ext cx="1479550" cy="1000125"/>
            <a:chOff x="1008" y="1392"/>
            <a:chExt cx="932" cy="630"/>
          </a:xfrm>
        </p:grpSpPr>
        <p:sp>
          <p:nvSpPr>
            <p:cNvPr id="37092" name="Freeform 164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93" name="Line 165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4" name="Freeform 166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95" name="Line 167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6" name="Freeform 168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97" name="Line 169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8" name="Freeform 170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99" name="Line 171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0" name="Freeform 172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01" name="Line 173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2" name="Freeform 174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03" name="Line 175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4" name="Line 176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5" name="Line 177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6" name="Line 178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7" name="Line 179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8" name="Rectangle 180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09" name="Rectangle 181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10" name="Rectangle 182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11" name="Rectangle 183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12" name="Rectangle 184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13" name="Rectangle 185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114" name="Rectangle 186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7115" name="AutoShape 187"/>
            <p:cNvCxnSpPr>
              <a:cxnSpLocks noChangeShapeType="1"/>
              <a:stCxn id="37108" idx="3"/>
              <a:endCxn id="37110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16" name="AutoShape 188"/>
            <p:cNvCxnSpPr>
              <a:cxnSpLocks noChangeShapeType="1"/>
              <a:stCxn id="37108" idx="3"/>
              <a:endCxn id="37111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17" name="AutoShape 189"/>
            <p:cNvCxnSpPr>
              <a:cxnSpLocks noChangeShapeType="1"/>
              <a:stCxn id="37109" idx="3"/>
              <a:endCxn id="37111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18" name="AutoShape 190"/>
            <p:cNvCxnSpPr>
              <a:cxnSpLocks noChangeShapeType="1"/>
              <a:stCxn id="37109" idx="3"/>
              <a:endCxn id="37112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19" name="AutoShape 191"/>
            <p:cNvCxnSpPr>
              <a:cxnSpLocks noChangeShapeType="1"/>
              <a:stCxn id="37111" idx="3"/>
              <a:endCxn id="37113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0" name="AutoShape 192"/>
            <p:cNvCxnSpPr>
              <a:cxnSpLocks noChangeShapeType="1"/>
              <a:stCxn id="37112" idx="3"/>
              <a:endCxn id="37114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1" name="AutoShape 193"/>
            <p:cNvCxnSpPr>
              <a:cxnSpLocks noChangeShapeType="1"/>
              <a:stCxn id="37114" idx="0"/>
              <a:endCxn id="37113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2" name="AutoShape 194"/>
            <p:cNvCxnSpPr>
              <a:cxnSpLocks noChangeShapeType="1"/>
              <a:stCxn id="37109" idx="0"/>
              <a:endCxn id="37108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3" name="AutoShape 195"/>
            <p:cNvCxnSpPr>
              <a:cxnSpLocks noChangeShapeType="1"/>
              <a:stCxn id="37110" idx="3"/>
              <a:endCxn id="37113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4" name="AutoShape 196"/>
            <p:cNvCxnSpPr>
              <a:cxnSpLocks noChangeShapeType="1"/>
              <a:endCxn id="37108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5" name="AutoShape 197"/>
            <p:cNvCxnSpPr>
              <a:cxnSpLocks noChangeShapeType="1"/>
              <a:endCxn id="37109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6" name="AutoShape 198"/>
            <p:cNvCxnSpPr>
              <a:cxnSpLocks noChangeShapeType="1"/>
              <a:stCxn id="37110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7" name="AutoShape 199"/>
            <p:cNvCxnSpPr>
              <a:cxnSpLocks noChangeShapeType="1"/>
              <a:stCxn id="37114" idx="3"/>
              <a:endCxn id="37131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28" name="AutoShape 200"/>
            <p:cNvCxnSpPr>
              <a:cxnSpLocks noChangeShapeType="1"/>
              <a:stCxn id="37113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129" name="Text Box 201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7130" name="Text Box 202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131" name="Text Box 203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132" name="Text Box 204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133" name="Text Box 205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72" name="AutoShape 206"/>
          <p:cNvSpPr>
            <a:spLocks noChangeArrowheads="1"/>
          </p:cNvSpPr>
          <p:nvPr/>
        </p:nvSpPr>
        <p:spPr bwMode="auto">
          <a:xfrm>
            <a:off x="6369050" y="1981200"/>
            <a:ext cx="1371600" cy="914400"/>
          </a:xfrm>
          <a:prstGeom prst="wedgeRectCallout">
            <a:avLst>
              <a:gd name="adj1" fmla="val -26620"/>
              <a:gd name="adj2" fmla="val 12083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73" name="Group 207"/>
          <p:cNvGrpSpPr>
            <a:grpSpLocks/>
          </p:cNvGrpSpPr>
          <p:nvPr/>
        </p:nvGrpSpPr>
        <p:grpSpPr bwMode="auto">
          <a:xfrm>
            <a:off x="6292850" y="1905000"/>
            <a:ext cx="1479550" cy="1000125"/>
            <a:chOff x="1008" y="1392"/>
            <a:chExt cx="932" cy="630"/>
          </a:xfrm>
        </p:grpSpPr>
        <p:sp>
          <p:nvSpPr>
            <p:cNvPr id="37050" name="Freeform 208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1" name="Line 209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2" name="Freeform 210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3" name="Line 211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4" name="Freeform 212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5" name="Line 213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6" name="Freeform 214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7" name="Line 215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8" name="Freeform 216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9" name="Line 217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0" name="Freeform 218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1" name="Line 219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2" name="Line 220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3" name="Line 221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4" name="Line 222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5" name="Line 223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6" name="Rectangle 224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67" name="Rectangle 225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68" name="Rectangle 226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69" name="Rectangle 227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70" name="Rectangle 228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71" name="Rectangle 229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72" name="Rectangle 230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7073" name="AutoShape 231"/>
            <p:cNvCxnSpPr>
              <a:cxnSpLocks noChangeShapeType="1"/>
              <a:stCxn id="37066" idx="3"/>
              <a:endCxn id="37068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4" name="AutoShape 232"/>
            <p:cNvCxnSpPr>
              <a:cxnSpLocks noChangeShapeType="1"/>
              <a:stCxn id="37066" idx="3"/>
              <a:endCxn id="37069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5" name="AutoShape 233"/>
            <p:cNvCxnSpPr>
              <a:cxnSpLocks noChangeShapeType="1"/>
              <a:stCxn id="37067" idx="3"/>
              <a:endCxn id="37069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6" name="AutoShape 234"/>
            <p:cNvCxnSpPr>
              <a:cxnSpLocks noChangeShapeType="1"/>
              <a:stCxn id="37067" idx="3"/>
              <a:endCxn id="37070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7" name="AutoShape 235"/>
            <p:cNvCxnSpPr>
              <a:cxnSpLocks noChangeShapeType="1"/>
              <a:stCxn id="37069" idx="3"/>
              <a:endCxn id="37071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8" name="AutoShape 236"/>
            <p:cNvCxnSpPr>
              <a:cxnSpLocks noChangeShapeType="1"/>
              <a:stCxn id="37070" idx="3"/>
              <a:endCxn id="37072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79" name="AutoShape 237"/>
            <p:cNvCxnSpPr>
              <a:cxnSpLocks noChangeShapeType="1"/>
              <a:stCxn id="37072" idx="0"/>
              <a:endCxn id="37071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0" name="AutoShape 238"/>
            <p:cNvCxnSpPr>
              <a:cxnSpLocks noChangeShapeType="1"/>
              <a:stCxn id="37067" idx="0"/>
              <a:endCxn id="37066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1" name="AutoShape 239"/>
            <p:cNvCxnSpPr>
              <a:cxnSpLocks noChangeShapeType="1"/>
              <a:stCxn id="37068" idx="3"/>
              <a:endCxn id="37071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2" name="AutoShape 240"/>
            <p:cNvCxnSpPr>
              <a:cxnSpLocks noChangeShapeType="1"/>
              <a:endCxn id="37066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3" name="AutoShape 241"/>
            <p:cNvCxnSpPr>
              <a:cxnSpLocks noChangeShapeType="1"/>
              <a:endCxn id="37067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4" name="AutoShape 242"/>
            <p:cNvCxnSpPr>
              <a:cxnSpLocks noChangeShapeType="1"/>
              <a:stCxn id="37068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5" name="AutoShape 243"/>
            <p:cNvCxnSpPr>
              <a:cxnSpLocks noChangeShapeType="1"/>
              <a:stCxn id="37072" idx="3"/>
              <a:endCxn id="37089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86" name="AutoShape 244"/>
            <p:cNvCxnSpPr>
              <a:cxnSpLocks noChangeShapeType="1"/>
              <a:stCxn id="37071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087" name="Text Box 245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7088" name="Text Box 246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089" name="Text Box 247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090" name="Text Box 248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091" name="Text Box 249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74" name="AutoShape 250"/>
          <p:cNvSpPr>
            <a:spLocks noChangeArrowheads="1"/>
          </p:cNvSpPr>
          <p:nvPr/>
        </p:nvSpPr>
        <p:spPr bwMode="auto">
          <a:xfrm>
            <a:off x="2178050" y="4038600"/>
            <a:ext cx="1371600" cy="914400"/>
          </a:xfrm>
          <a:prstGeom prst="wedgeRectCallout">
            <a:avLst>
              <a:gd name="adj1" fmla="val -56134"/>
              <a:gd name="adj2" fmla="val 6041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75" name="Group 251"/>
          <p:cNvGrpSpPr>
            <a:grpSpLocks/>
          </p:cNvGrpSpPr>
          <p:nvPr/>
        </p:nvGrpSpPr>
        <p:grpSpPr bwMode="auto">
          <a:xfrm>
            <a:off x="2101850" y="3962400"/>
            <a:ext cx="1479550" cy="1000125"/>
            <a:chOff x="1008" y="1392"/>
            <a:chExt cx="932" cy="630"/>
          </a:xfrm>
        </p:grpSpPr>
        <p:sp>
          <p:nvSpPr>
            <p:cNvPr id="37008" name="Freeform 252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9" name="Line 253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0" name="Freeform 254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1" name="Line 255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2" name="Freeform 256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3" name="Line 257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4" name="Freeform 258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5" name="Line 259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6" name="Freeform 260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7" name="Line 261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8" name="Freeform 262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9" name="Line 263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0" name="Line 264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1" name="Line 265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2" name="Line 266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3" name="Line 267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4" name="Rectangle 268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25" name="Rectangle 269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26" name="Rectangle 270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27" name="Rectangle 271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28" name="Rectangle 272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29" name="Rectangle 273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7030" name="Rectangle 274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7031" name="AutoShape 275"/>
            <p:cNvCxnSpPr>
              <a:cxnSpLocks noChangeShapeType="1"/>
              <a:stCxn id="37024" idx="3"/>
              <a:endCxn id="37026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2" name="AutoShape 276"/>
            <p:cNvCxnSpPr>
              <a:cxnSpLocks noChangeShapeType="1"/>
              <a:stCxn id="37024" idx="3"/>
              <a:endCxn id="37027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3" name="AutoShape 277"/>
            <p:cNvCxnSpPr>
              <a:cxnSpLocks noChangeShapeType="1"/>
              <a:stCxn id="37025" idx="3"/>
              <a:endCxn id="37027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4" name="AutoShape 278"/>
            <p:cNvCxnSpPr>
              <a:cxnSpLocks noChangeShapeType="1"/>
              <a:stCxn id="37025" idx="3"/>
              <a:endCxn id="37028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5" name="AutoShape 279"/>
            <p:cNvCxnSpPr>
              <a:cxnSpLocks noChangeShapeType="1"/>
              <a:stCxn id="37027" idx="3"/>
              <a:endCxn id="37029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6" name="AutoShape 280"/>
            <p:cNvCxnSpPr>
              <a:cxnSpLocks noChangeShapeType="1"/>
              <a:stCxn id="37028" idx="3"/>
              <a:endCxn id="37030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7" name="AutoShape 281"/>
            <p:cNvCxnSpPr>
              <a:cxnSpLocks noChangeShapeType="1"/>
              <a:stCxn id="37030" idx="0"/>
              <a:endCxn id="37029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8" name="AutoShape 282"/>
            <p:cNvCxnSpPr>
              <a:cxnSpLocks noChangeShapeType="1"/>
              <a:stCxn id="37025" idx="0"/>
              <a:endCxn id="37024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39" name="AutoShape 283"/>
            <p:cNvCxnSpPr>
              <a:cxnSpLocks noChangeShapeType="1"/>
              <a:stCxn id="37026" idx="3"/>
              <a:endCxn id="37029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0" name="AutoShape 284"/>
            <p:cNvCxnSpPr>
              <a:cxnSpLocks noChangeShapeType="1"/>
              <a:endCxn id="37024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1" name="AutoShape 285"/>
            <p:cNvCxnSpPr>
              <a:cxnSpLocks noChangeShapeType="1"/>
              <a:endCxn id="37025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2" name="AutoShape 286"/>
            <p:cNvCxnSpPr>
              <a:cxnSpLocks noChangeShapeType="1"/>
              <a:stCxn id="37026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3" name="AutoShape 287"/>
            <p:cNvCxnSpPr>
              <a:cxnSpLocks noChangeShapeType="1"/>
              <a:stCxn id="37030" idx="3"/>
              <a:endCxn id="37047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44" name="AutoShape 288"/>
            <p:cNvCxnSpPr>
              <a:cxnSpLocks noChangeShapeType="1"/>
              <a:stCxn id="37029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045" name="Text Box 289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7046" name="Text Box 290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047" name="Text Box 291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048" name="Text Box 292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049" name="Text Box 293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76" name="AutoShape 294"/>
          <p:cNvSpPr>
            <a:spLocks noChangeArrowheads="1"/>
          </p:cNvSpPr>
          <p:nvPr/>
        </p:nvSpPr>
        <p:spPr bwMode="auto">
          <a:xfrm>
            <a:off x="4419600" y="3438525"/>
            <a:ext cx="1371600" cy="914400"/>
          </a:xfrm>
          <a:prstGeom prst="wedgeRectCallout">
            <a:avLst>
              <a:gd name="adj1" fmla="val -59259"/>
              <a:gd name="adj2" fmla="val 3506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77" name="Group 295"/>
          <p:cNvGrpSpPr>
            <a:grpSpLocks/>
          </p:cNvGrpSpPr>
          <p:nvPr/>
        </p:nvGrpSpPr>
        <p:grpSpPr bwMode="auto">
          <a:xfrm>
            <a:off x="4343400" y="3362325"/>
            <a:ext cx="1479550" cy="1000125"/>
            <a:chOff x="1008" y="1392"/>
            <a:chExt cx="932" cy="630"/>
          </a:xfrm>
        </p:grpSpPr>
        <p:sp>
          <p:nvSpPr>
            <p:cNvPr id="36966" name="Freeform 296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7" name="Line 297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8" name="Freeform 298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9" name="Line 299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0" name="Freeform 300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1" name="Line 301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Freeform 302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Line 303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Freeform 304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5" name="Line 305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Freeform 306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Line 307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8" name="Line 308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9" name="Line 309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0" name="Line 310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1" name="Line 311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2" name="Rectangle 312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3" name="Rectangle 313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4" name="Rectangle 314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5" name="Rectangle 315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6" name="Rectangle 316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7" name="Rectangle 317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88" name="Rectangle 318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6989" name="AutoShape 319"/>
            <p:cNvCxnSpPr>
              <a:cxnSpLocks noChangeShapeType="1"/>
              <a:stCxn id="36982" idx="3"/>
              <a:endCxn id="36984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0" name="AutoShape 320"/>
            <p:cNvCxnSpPr>
              <a:cxnSpLocks noChangeShapeType="1"/>
              <a:stCxn id="36982" idx="3"/>
              <a:endCxn id="36985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1" name="AutoShape 321"/>
            <p:cNvCxnSpPr>
              <a:cxnSpLocks noChangeShapeType="1"/>
              <a:stCxn id="36983" idx="3"/>
              <a:endCxn id="36985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2" name="AutoShape 322"/>
            <p:cNvCxnSpPr>
              <a:cxnSpLocks noChangeShapeType="1"/>
              <a:stCxn id="36983" idx="3"/>
              <a:endCxn id="36986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3" name="AutoShape 323"/>
            <p:cNvCxnSpPr>
              <a:cxnSpLocks noChangeShapeType="1"/>
              <a:stCxn id="36985" idx="3"/>
              <a:endCxn id="36987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4" name="AutoShape 324"/>
            <p:cNvCxnSpPr>
              <a:cxnSpLocks noChangeShapeType="1"/>
              <a:stCxn id="36986" idx="3"/>
              <a:endCxn id="36988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5" name="AutoShape 325"/>
            <p:cNvCxnSpPr>
              <a:cxnSpLocks noChangeShapeType="1"/>
              <a:stCxn id="36988" idx="0"/>
              <a:endCxn id="36987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6" name="AutoShape 326"/>
            <p:cNvCxnSpPr>
              <a:cxnSpLocks noChangeShapeType="1"/>
              <a:stCxn id="36983" idx="0"/>
              <a:endCxn id="36982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7" name="AutoShape 327"/>
            <p:cNvCxnSpPr>
              <a:cxnSpLocks noChangeShapeType="1"/>
              <a:stCxn id="36984" idx="3"/>
              <a:endCxn id="36987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8" name="AutoShape 328"/>
            <p:cNvCxnSpPr>
              <a:cxnSpLocks noChangeShapeType="1"/>
              <a:endCxn id="36982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9" name="AutoShape 329"/>
            <p:cNvCxnSpPr>
              <a:cxnSpLocks noChangeShapeType="1"/>
              <a:endCxn id="36983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00" name="AutoShape 330"/>
            <p:cNvCxnSpPr>
              <a:cxnSpLocks noChangeShapeType="1"/>
              <a:stCxn id="36984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01" name="AutoShape 331"/>
            <p:cNvCxnSpPr>
              <a:cxnSpLocks noChangeShapeType="1"/>
              <a:stCxn id="36988" idx="3"/>
              <a:endCxn id="37005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02" name="AutoShape 332"/>
            <p:cNvCxnSpPr>
              <a:cxnSpLocks noChangeShapeType="1"/>
              <a:stCxn id="36987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003" name="Text Box 333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7004" name="Text Box 334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005" name="Text Box 335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006" name="Text Box 336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007" name="Text Box 337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78" name="AutoShape 338"/>
          <p:cNvSpPr>
            <a:spLocks noChangeArrowheads="1"/>
          </p:cNvSpPr>
          <p:nvPr/>
        </p:nvSpPr>
        <p:spPr bwMode="auto">
          <a:xfrm>
            <a:off x="4387850" y="4724400"/>
            <a:ext cx="1371600" cy="914400"/>
          </a:xfrm>
          <a:prstGeom prst="wedgeRectCallout">
            <a:avLst>
              <a:gd name="adj1" fmla="val -56134"/>
              <a:gd name="adj2" fmla="val 60417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79" name="Group 339"/>
          <p:cNvGrpSpPr>
            <a:grpSpLocks/>
          </p:cNvGrpSpPr>
          <p:nvPr/>
        </p:nvGrpSpPr>
        <p:grpSpPr bwMode="auto">
          <a:xfrm>
            <a:off x="4311650" y="4648200"/>
            <a:ext cx="1479550" cy="1000125"/>
            <a:chOff x="1008" y="1392"/>
            <a:chExt cx="932" cy="630"/>
          </a:xfrm>
        </p:grpSpPr>
        <p:sp>
          <p:nvSpPr>
            <p:cNvPr id="36924" name="Freeform 34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Line 34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Freeform 34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Line 34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Freeform 34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Line 34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0" name="Freeform 34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Line 34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Freeform 34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Line 34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Freeform 35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Line 35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Line 35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Line 35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Line 35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Line 35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0" name="Rectangle 35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1" name="Rectangle 35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2" name="Rectangle 35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3" name="Rectangle 35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4" name="Rectangle 36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5" name="Rectangle 36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46" name="Rectangle 36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6947" name="AutoShape 363"/>
            <p:cNvCxnSpPr>
              <a:cxnSpLocks noChangeShapeType="1"/>
              <a:stCxn id="36940" idx="3"/>
              <a:endCxn id="36942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48" name="AutoShape 364"/>
            <p:cNvCxnSpPr>
              <a:cxnSpLocks noChangeShapeType="1"/>
              <a:stCxn id="36940" idx="3"/>
              <a:endCxn id="36943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49" name="AutoShape 365"/>
            <p:cNvCxnSpPr>
              <a:cxnSpLocks noChangeShapeType="1"/>
              <a:stCxn id="36941" idx="3"/>
              <a:endCxn id="36943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0" name="AutoShape 366"/>
            <p:cNvCxnSpPr>
              <a:cxnSpLocks noChangeShapeType="1"/>
              <a:stCxn id="36941" idx="3"/>
              <a:endCxn id="36944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1" name="AutoShape 367"/>
            <p:cNvCxnSpPr>
              <a:cxnSpLocks noChangeShapeType="1"/>
              <a:stCxn id="36943" idx="3"/>
              <a:endCxn id="36945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2" name="AutoShape 368"/>
            <p:cNvCxnSpPr>
              <a:cxnSpLocks noChangeShapeType="1"/>
              <a:stCxn id="36944" idx="3"/>
              <a:endCxn id="36946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3" name="AutoShape 369"/>
            <p:cNvCxnSpPr>
              <a:cxnSpLocks noChangeShapeType="1"/>
              <a:stCxn id="36946" idx="0"/>
              <a:endCxn id="36945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4" name="AutoShape 370"/>
            <p:cNvCxnSpPr>
              <a:cxnSpLocks noChangeShapeType="1"/>
              <a:stCxn id="36941" idx="0"/>
              <a:endCxn id="36940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5" name="AutoShape 371"/>
            <p:cNvCxnSpPr>
              <a:cxnSpLocks noChangeShapeType="1"/>
              <a:stCxn id="36942" idx="3"/>
              <a:endCxn id="36945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6" name="AutoShape 372"/>
            <p:cNvCxnSpPr>
              <a:cxnSpLocks noChangeShapeType="1"/>
              <a:endCxn id="36940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7" name="AutoShape 373"/>
            <p:cNvCxnSpPr>
              <a:cxnSpLocks noChangeShapeType="1"/>
              <a:endCxn id="36941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8" name="AutoShape 374"/>
            <p:cNvCxnSpPr>
              <a:cxnSpLocks noChangeShapeType="1"/>
              <a:stCxn id="36942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9" name="AutoShape 375"/>
            <p:cNvCxnSpPr>
              <a:cxnSpLocks noChangeShapeType="1"/>
              <a:stCxn id="36946" idx="3"/>
              <a:endCxn id="36963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60" name="AutoShape 376"/>
            <p:cNvCxnSpPr>
              <a:cxnSpLocks noChangeShapeType="1"/>
              <a:stCxn id="36945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61" name="Text Box 37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6962" name="Text Box 37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6963" name="Text Box 37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6964" name="Text Box 38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6965" name="Text Box 38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6880" name="AutoShape 382"/>
          <p:cNvSpPr>
            <a:spLocks noChangeArrowheads="1"/>
          </p:cNvSpPr>
          <p:nvPr/>
        </p:nvSpPr>
        <p:spPr bwMode="auto">
          <a:xfrm>
            <a:off x="6673850" y="4267200"/>
            <a:ext cx="1371600" cy="914400"/>
          </a:xfrm>
          <a:prstGeom prst="wedgeRectCallout">
            <a:avLst>
              <a:gd name="adj1" fmla="val -54051"/>
              <a:gd name="adj2" fmla="val 77954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6881" name="Group 383"/>
          <p:cNvGrpSpPr>
            <a:grpSpLocks/>
          </p:cNvGrpSpPr>
          <p:nvPr/>
        </p:nvGrpSpPr>
        <p:grpSpPr bwMode="auto">
          <a:xfrm>
            <a:off x="6597650" y="4191000"/>
            <a:ext cx="1479550" cy="1000125"/>
            <a:chOff x="1008" y="1392"/>
            <a:chExt cx="932" cy="630"/>
          </a:xfrm>
        </p:grpSpPr>
        <p:sp>
          <p:nvSpPr>
            <p:cNvPr id="36882" name="Freeform 384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385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Freeform 386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387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Freeform 388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389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Freeform 390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391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Freeform 392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393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Freeform 394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395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396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397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398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99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Rectangle 400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899" name="Rectangle 401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00" name="Rectangle 402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01" name="Rectangle 403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02" name="Rectangle 404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03" name="Rectangle 405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904" name="Rectangle 406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6905" name="AutoShape 407"/>
            <p:cNvCxnSpPr>
              <a:cxnSpLocks noChangeShapeType="1"/>
              <a:stCxn id="36898" idx="3"/>
              <a:endCxn id="36900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6" name="AutoShape 408"/>
            <p:cNvCxnSpPr>
              <a:cxnSpLocks noChangeShapeType="1"/>
              <a:stCxn id="36898" idx="3"/>
              <a:endCxn id="36901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7" name="AutoShape 409"/>
            <p:cNvCxnSpPr>
              <a:cxnSpLocks noChangeShapeType="1"/>
              <a:stCxn id="36899" idx="3"/>
              <a:endCxn id="36901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8" name="AutoShape 410"/>
            <p:cNvCxnSpPr>
              <a:cxnSpLocks noChangeShapeType="1"/>
              <a:stCxn id="36899" idx="3"/>
              <a:endCxn id="36902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9" name="AutoShape 411"/>
            <p:cNvCxnSpPr>
              <a:cxnSpLocks noChangeShapeType="1"/>
              <a:stCxn id="36901" idx="3"/>
              <a:endCxn id="36903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0" name="AutoShape 412"/>
            <p:cNvCxnSpPr>
              <a:cxnSpLocks noChangeShapeType="1"/>
              <a:stCxn id="36902" idx="3"/>
              <a:endCxn id="36904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1" name="AutoShape 413"/>
            <p:cNvCxnSpPr>
              <a:cxnSpLocks noChangeShapeType="1"/>
              <a:stCxn id="36904" idx="0"/>
              <a:endCxn id="36903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2" name="AutoShape 414"/>
            <p:cNvCxnSpPr>
              <a:cxnSpLocks noChangeShapeType="1"/>
              <a:stCxn id="36899" idx="0"/>
              <a:endCxn id="36898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3" name="AutoShape 415"/>
            <p:cNvCxnSpPr>
              <a:cxnSpLocks noChangeShapeType="1"/>
              <a:stCxn id="36900" idx="3"/>
              <a:endCxn id="36903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4" name="AutoShape 416"/>
            <p:cNvCxnSpPr>
              <a:cxnSpLocks noChangeShapeType="1"/>
              <a:endCxn id="36898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5" name="AutoShape 417"/>
            <p:cNvCxnSpPr>
              <a:cxnSpLocks noChangeShapeType="1"/>
              <a:endCxn id="36899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6" name="AutoShape 418"/>
            <p:cNvCxnSpPr>
              <a:cxnSpLocks noChangeShapeType="1"/>
              <a:stCxn id="36900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7" name="AutoShape 419"/>
            <p:cNvCxnSpPr>
              <a:cxnSpLocks noChangeShapeType="1"/>
              <a:stCxn id="36904" idx="3"/>
              <a:endCxn id="36921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8" name="AutoShape 420"/>
            <p:cNvCxnSpPr>
              <a:cxnSpLocks noChangeShapeType="1"/>
              <a:stCxn id="36903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19" name="Text Box 421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A</a:t>
              </a:r>
            </a:p>
          </p:txBody>
        </p:sp>
        <p:sp>
          <p:nvSpPr>
            <p:cNvPr id="36920" name="Text Box 422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6921" name="Text Box 423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6922" name="Text Box 424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6923" name="Text Box 425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3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Initiate Flood?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 change</a:t>
            </a:r>
          </a:p>
          <a:p>
            <a:pPr lvl="1"/>
            <a:r>
              <a:rPr lang="en-US" dirty="0"/>
              <a:t>Link or node </a:t>
            </a:r>
            <a:r>
              <a:rPr lang="en-US" dirty="0" smtClean="0"/>
              <a:t>failure </a:t>
            </a:r>
            <a:r>
              <a:rPr lang="en-US" i="1" dirty="0" smtClean="0"/>
              <a:t>(looks the same to the router)</a:t>
            </a:r>
            <a:endParaRPr lang="en-US" i="1" dirty="0"/>
          </a:p>
          <a:p>
            <a:pPr lvl="1"/>
            <a:r>
              <a:rPr lang="en-US" dirty="0"/>
              <a:t>Link or node </a:t>
            </a:r>
            <a:r>
              <a:rPr lang="en-US" dirty="0" smtClean="0"/>
              <a:t>recovery </a:t>
            </a:r>
            <a:r>
              <a:rPr lang="en-US" i="1" dirty="0" smtClean="0"/>
              <a:t>(ditto)</a:t>
            </a:r>
          </a:p>
          <a:p>
            <a:pPr lvl="7"/>
            <a:endParaRPr lang="en-US" i="1" dirty="0"/>
          </a:p>
          <a:p>
            <a:r>
              <a:rPr lang="en-US" dirty="0"/>
              <a:t>Configuration change</a:t>
            </a:r>
          </a:p>
          <a:p>
            <a:pPr lvl="1"/>
            <a:r>
              <a:rPr lang="en-US" dirty="0"/>
              <a:t>Link cost </a:t>
            </a:r>
            <a:r>
              <a:rPr lang="en-US" dirty="0" smtClean="0"/>
              <a:t>change  </a:t>
            </a:r>
            <a:r>
              <a:rPr lang="en-US" b="1" i="1" dirty="0" smtClean="0"/>
              <a:t>(why would one change link cost?)</a:t>
            </a:r>
          </a:p>
          <a:p>
            <a:pPr lvl="6"/>
            <a:endParaRPr lang="en-US" dirty="0"/>
          </a:p>
          <a:p>
            <a:r>
              <a:rPr lang="en-US" dirty="0" smtClean="0"/>
              <a:t>Periodically</a:t>
            </a:r>
            <a:endParaRPr lang="en-US" dirty="0"/>
          </a:p>
          <a:p>
            <a:pPr lvl="1"/>
            <a:r>
              <a:rPr lang="en-US" dirty="0"/>
              <a:t>Refresh the link-state information</a:t>
            </a:r>
          </a:p>
          <a:p>
            <a:pPr lvl="1"/>
            <a:r>
              <a:rPr lang="en-US" dirty="0"/>
              <a:t>Typically (say) 30 minutes</a:t>
            </a:r>
          </a:p>
          <a:p>
            <a:pPr lvl="1"/>
            <a:r>
              <a:rPr lang="en-US" dirty="0"/>
              <a:t>Corrects for possible corruption of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6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Flooding Reliable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Reliable flooding</a:t>
            </a:r>
          </a:p>
          <a:p>
            <a:pPr lvl="1"/>
            <a:r>
              <a:rPr lang="en-US" dirty="0"/>
              <a:t>Ensure all nodes receive link-state information</a:t>
            </a:r>
          </a:p>
          <a:p>
            <a:pPr lvl="1"/>
            <a:r>
              <a:rPr lang="en-US" dirty="0"/>
              <a:t>Ensure all nodes use the latest </a:t>
            </a:r>
            <a:r>
              <a:rPr lang="en-US" dirty="0" smtClean="0"/>
              <a:t>version</a:t>
            </a:r>
          </a:p>
          <a:p>
            <a:pPr lvl="8"/>
            <a:endParaRPr lang="en-US" dirty="0"/>
          </a:p>
          <a:p>
            <a:r>
              <a:rPr lang="en-US" dirty="0" smtClean="0"/>
              <a:t>Solutions in </a:t>
            </a:r>
            <a:r>
              <a:rPr lang="en-US" dirty="0"/>
              <a:t>R</a:t>
            </a:r>
            <a:r>
              <a:rPr lang="en-US" dirty="0" smtClean="0"/>
              <a:t>eliable Transport </a:t>
            </a:r>
            <a:r>
              <a:rPr lang="en-US" dirty="0" smtClean="0"/>
              <a:t>lectures</a:t>
            </a:r>
            <a:endParaRPr lang="en-US" dirty="0"/>
          </a:p>
          <a:p>
            <a:pPr lvl="7"/>
            <a:endParaRPr lang="en-US" dirty="0" smtClean="0"/>
          </a:p>
          <a:p>
            <a:r>
              <a:rPr lang="en-US" dirty="0" smtClean="0"/>
              <a:t>How can it still fail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Can you ever have loops with link-state routing?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2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0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124"/>
          <p:cNvSpPr txBox="1">
            <a:spLocks noChangeArrowheads="1"/>
          </p:cNvSpPr>
          <p:nvPr/>
        </p:nvSpPr>
        <p:spPr bwMode="auto">
          <a:xfrm>
            <a:off x="222619" y="4538936"/>
            <a:ext cx="4113765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31" b="0" dirty="0">
                <a:solidFill>
                  <a:srgbClr val="773F9B"/>
                </a:solidFill>
                <a:latin typeface="+mn-lt"/>
              </a:rPr>
              <a:t>A and D think that this</a:t>
            </a:r>
            <a:br>
              <a:rPr lang="en-US" sz="2531" b="0" dirty="0">
                <a:solidFill>
                  <a:srgbClr val="773F9B"/>
                </a:solidFill>
                <a:latin typeface="+mn-lt"/>
              </a:rPr>
            </a:br>
            <a:r>
              <a:rPr lang="en-US" sz="2531" b="0" dirty="0">
                <a:solidFill>
                  <a:srgbClr val="773F9B"/>
                </a:solidFill>
                <a:latin typeface="+mn-lt"/>
              </a:rPr>
              <a:t>is the path to C</a:t>
            </a:r>
          </a:p>
        </p:txBody>
      </p:sp>
      <p:sp>
        <p:nvSpPr>
          <p:cNvPr id="66" name="Text Box 125"/>
          <p:cNvSpPr txBox="1">
            <a:spLocks noChangeArrowheads="1"/>
          </p:cNvSpPr>
          <p:nvPr/>
        </p:nvSpPr>
        <p:spPr bwMode="auto">
          <a:xfrm>
            <a:off x="4620696" y="4572000"/>
            <a:ext cx="3648056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31" b="0" dirty="0">
                <a:solidFill>
                  <a:srgbClr val="773F9B"/>
                </a:solidFill>
                <a:latin typeface="+mn-lt"/>
              </a:rPr>
              <a:t>E thinks that this</a:t>
            </a:r>
            <a:br>
              <a:rPr lang="en-US" sz="2531" b="0" dirty="0">
                <a:solidFill>
                  <a:srgbClr val="773F9B"/>
                </a:solidFill>
                <a:latin typeface="+mn-lt"/>
              </a:rPr>
            </a:br>
            <a:r>
              <a:rPr lang="en-US" sz="2531" b="0" dirty="0">
                <a:solidFill>
                  <a:srgbClr val="773F9B"/>
                </a:solidFill>
                <a:latin typeface="+mn-lt"/>
              </a:rPr>
              <a:t>is the path to C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4838495" y="1886835"/>
            <a:ext cx="3667903" cy="2456565"/>
            <a:chOff x="4962525" y="3429000"/>
            <a:chExt cx="3571875" cy="2236788"/>
          </a:xfrm>
        </p:grpSpPr>
        <p:grpSp>
          <p:nvGrpSpPr>
            <p:cNvPr id="68" name="Group 67"/>
            <p:cNvGrpSpPr/>
            <p:nvPr/>
          </p:nvGrpSpPr>
          <p:grpSpPr>
            <a:xfrm>
              <a:off x="4962525" y="3429000"/>
              <a:ext cx="3571875" cy="2236788"/>
              <a:chOff x="4962525" y="3429000"/>
              <a:chExt cx="3571875" cy="2236788"/>
            </a:xfrm>
          </p:grpSpPr>
          <p:sp>
            <p:nvSpPr>
              <p:cNvPr id="70" name="Freeform 64"/>
              <p:cNvSpPr>
                <a:spLocks/>
              </p:cNvSpPr>
              <p:nvPr/>
            </p:nvSpPr>
            <p:spPr bwMode="auto">
              <a:xfrm>
                <a:off x="4962525" y="3429000"/>
                <a:ext cx="3571875" cy="2236788"/>
              </a:xfrm>
              <a:custGeom>
                <a:avLst/>
                <a:gdLst>
                  <a:gd name="T0" fmla="*/ 0 w 2250"/>
                  <a:gd name="T1" fmla="*/ 624 h 1409"/>
                  <a:gd name="T2" fmla="*/ 219 w 2250"/>
                  <a:gd name="T3" fmla="*/ 321 h 1409"/>
                  <a:gd name="T4" fmla="*/ 529 w 2250"/>
                  <a:gd name="T5" fmla="*/ 35 h 1409"/>
                  <a:gd name="T6" fmla="*/ 1551 w 2250"/>
                  <a:gd name="T7" fmla="*/ 111 h 1409"/>
                  <a:gd name="T8" fmla="*/ 1968 w 2250"/>
                  <a:gd name="T9" fmla="*/ 483 h 1409"/>
                  <a:gd name="T10" fmla="*/ 2199 w 2250"/>
                  <a:gd name="T11" fmla="*/ 906 h 1409"/>
                  <a:gd name="T12" fmla="*/ 1659 w 2250"/>
                  <a:gd name="T13" fmla="*/ 1314 h 1409"/>
                  <a:gd name="T14" fmla="*/ 993 w 2250"/>
                  <a:gd name="T15" fmla="*/ 1386 h 1409"/>
                  <a:gd name="T16" fmla="*/ 465 w 2250"/>
                  <a:gd name="T17" fmla="*/ 1356 h 1409"/>
                  <a:gd name="T18" fmla="*/ 102 w 2250"/>
                  <a:gd name="T19" fmla="*/ 1068 h 1409"/>
                  <a:gd name="T20" fmla="*/ 0 w 2250"/>
                  <a:gd name="T21" fmla="*/ 624 h 14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50"/>
                  <a:gd name="T34" fmla="*/ 0 h 1409"/>
                  <a:gd name="T35" fmla="*/ 2250 w 2250"/>
                  <a:gd name="T36" fmla="*/ 1409 h 14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50" h="1409">
                    <a:moveTo>
                      <a:pt x="0" y="624"/>
                    </a:moveTo>
                    <a:cubicBezTo>
                      <a:pt x="5" y="506"/>
                      <a:pt x="131" y="419"/>
                      <a:pt x="219" y="321"/>
                    </a:cubicBezTo>
                    <a:cubicBezTo>
                      <a:pt x="307" y="223"/>
                      <a:pt x="307" y="70"/>
                      <a:pt x="529" y="35"/>
                    </a:cubicBezTo>
                    <a:cubicBezTo>
                      <a:pt x="751" y="0"/>
                      <a:pt x="1311" y="36"/>
                      <a:pt x="1551" y="111"/>
                    </a:cubicBezTo>
                    <a:cubicBezTo>
                      <a:pt x="1791" y="186"/>
                      <a:pt x="1860" y="351"/>
                      <a:pt x="1968" y="483"/>
                    </a:cubicBezTo>
                    <a:cubicBezTo>
                      <a:pt x="2076" y="615"/>
                      <a:pt x="2250" y="767"/>
                      <a:pt x="2199" y="906"/>
                    </a:cubicBezTo>
                    <a:cubicBezTo>
                      <a:pt x="2148" y="1045"/>
                      <a:pt x="1860" y="1234"/>
                      <a:pt x="1659" y="1314"/>
                    </a:cubicBezTo>
                    <a:cubicBezTo>
                      <a:pt x="1458" y="1394"/>
                      <a:pt x="1192" y="1379"/>
                      <a:pt x="993" y="1386"/>
                    </a:cubicBezTo>
                    <a:cubicBezTo>
                      <a:pt x="794" y="1393"/>
                      <a:pt x="613" y="1409"/>
                      <a:pt x="465" y="1356"/>
                    </a:cubicBezTo>
                    <a:cubicBezTo>
                      <a:pt x="317" y="1303"/>
                      <a:pt x="180" y="1190"/>
                      <a:pt x="102" y="1068"/>
                    </a:cubicBezTo>
                    <a:cubicBezTo>
                      <a:pt x="24" y="946"/>
                      <a:pt x="21" y="716"/>
                      <a:pt x="0" y="624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1" name="Freeform 65"/>
              <p:cNvSpPr>
                <a:spLocks/>
              </p:cNvSpPr>
              <p:nvPr/>
            </p:nvSpPr>
            <p:spPr bwMode="auto">
              <a:xfrm>
                <a:off x="5495925" y="4300538"/>
                <a:ext cx="542925" cy="295275"/>
              </a:xfrm>
              <a:custGeom>
                <a:avLst/>
                <a:gdLst>
                  <a:gd name="T0" fmla="*/ 0 w 342"/>
                  <a:gd name="T1" fmla="*/ 186 h 186"/>
                  <a:gd name="T2" fmla="*/ 342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2" name="Oval 66"/>
              <p:cNvSpPr>
                <a:spLocks noChangeArrowheads="1"/>
              </p:cNvSpPr>
              <p:nvPr/>
            </p:nvSpPr>
            <p:spPr bwMode="auto">
              <a:xfrm>
                <a:off x="5083175" y="4684713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3" name="Line 67"/>
              <p:cNvSpPr>
                <a:spLocks noChangeShapeType="1"/>
              </p:cNvSpPr>
              <p:nvPr/>
            </p:nvSpPr>
            <p:spPr bwMode="auto">
              <a:xfrm>
                <a:off x="5083175" y="467360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4" name="Line 68"/>
              <p:cNvSpPr>
                <a:spLocks noChangeShapeType="1"/>
              </p:cNvSpPr>
              <p:nvPr/>
            </p:nvSpPr>
            <p:spPr bwMode="auto">
              <a:xfrm>
                <a:off x="5580063" y="467360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5" name="Rectangle 69"/>
              <p:cNvSpPr>
                <a:spLocks noChangeArrowheads="1"/>
              </p:cNvSpPr>
              <p:nvPr/>
            </p:nvSpPr>
            <p:spPr bwMode="auto">
              <a:xfrm>
                <a:off x="5083175" y="4673600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76" name="Oval 70"/>
              <p:cNvSpPr>
                <a:spLocks noChangeArrowheads="1"/>
              </p:cNvSpPr>
              <p:nvPr/>
            </p:nvSpPr>
            <p:spPr bwMode="auto">
              <a:xfrm>
                <a:off x="5078413" y="4579938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7" name="Oval 71"/>
              <p:cNvSpPr>
                <a:spLocks noChangeArrowheads="1"/>
              </p:cNvSpPr>
              <p:nvPr/>
            </p:nvSpPr>
            <p:spPr bwMode="auto">
              <a:xfrm>
                <a:off x="5835650" y="5299075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8" name="Line 72"/>
              <p:cNvSpPr>
                <a:spLocks noChangeShapeType="1"/>
              </p:cNvSpPr>
              <p:nvPr/>
            </p:nvSpPr>
            <p:spPr bwMode="auto">
              <a:xfrm>
                <a:off x="5835650" y="5287963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9" name="Line 73"/>
              <p:cNvSpPr>
                <a:spLocks noChangeShapeType="1"/>
              </p:cNvSpPr>
              <p:nvPr/>
            </p:nvSpPr>
            <p:spPr bwMode="auto">
              <a:xfrm>
                <a:off x="6332538" y="5287963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0" name="Rectangle 74"/>
              <p:cNvSpPr>
                <a:spLocks noChangeArrowheads="1"/>
              </p:cNvSpPr>
              <p:nvPr/>
            </p:nvSpPr>
            <p:spPr bwMode="auto">
              <a:xfrm>
                <a:off x="5835650" y="5287963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81" name="Oval 75"/>
              <p:cNvSpPr>
                <a:spLocks noChangeArrowheads="1"/>
              </p:cNvSpPr>
              <p:nvPr/>
            </p:nvSpPr>
            <p:spPr bwMode="auto">
              <a:xfrm>
                <a:off x="5830888" y="5194300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2" name="Oval 76"/>
              <p:cNvSpPr>
                <a:spLocks noChangeArrowheads="1"/>
              </p:cNvSpPr>
              <p:nvPr/>
            </p:nvSpPr>
            <p:spPr bwMode="auto">
              <a:xfrm>
                <a:off x="5829300" y="4203700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3" name="Line 77"/>
              <p:cNvSpPr>
                <a:spLocks noChangeShapeType="1"/>
              </p:cNvSpPr>
              <p:nvPr/>
            </p:nvSpPr>
            <p:spPr bwMode="auto">
              <a:xfrm>
                <a:off x="5829300" y="4192588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4" name="Line 78"/>
              <p:cNvSpPr>
                <a:spLocks noChangeShapeType="1"/>
              </p:cNvSpPr>
              <p:nvPr/>
            </p:nvSpPr>
            <p:spPr bwMode="auto">
              <a:xfrm>
                <a:off x="6326188" y="4192588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5" name="Rectangle 79"/>
              <p:cNvSpPr>
                <a:spLocks noChangeArrowheads="1"/>
              </p:cNvSpPr>
              <p:nvPr/>
            </p:nvSpPr>
            <p:spPr bwMode="auto">
              <a:xfrm>
                <a:off x="5829300" y="4192588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86" name="Oval 80"/>
              <p:cNvSpPr>
                <a:spLocks noChangeArrowheads="1"/>
              </p:cNvSpPr>
              <p:nvPr/>
            </p:nvSpPr>
            <p:spPr bwMode="auto">
              <a:xfrm>
                <a:off x="5824538" y="4098925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7" name="Oval 81"/>
              <p:cNvSpPr>
                <a:spLocks noChangeArrowheads="1"/>
              </p:cNvSpPr>
              <p:nvPr/>
            </p:nvSpPr>
            <p:spPr bwMode="auto">
              <a:xfrm>
                <a:off x="6913563" y="4197350"/>
                <a:ext cx="495300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8" name="Line 82"/>
              <p:cNvSpPr>
                <a:spLocks noChangeShapeType="1"/>
              </p:cNvSpPr>
              <p:nvPr/>
            </p:nvSpPr>
            <p:spPr bwMode="auto">
              <a:xfrm>
                <a:off x="6913563" y="4186238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9" name="Line 83"/>
              <p:cNvSpPr>
                <a:spLocks noChangeShapeType="1"/>
              </p:cNvSpPr>
              <p:nvPr/>
            </p:nvSpPr>
            <p:spPr bwMode="auto">
              <a:xfrm>
                <a:off x="7408863" y="4186238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0" name="Rectangle 84"/>
              <p:cNvSpPr>
                <a:spLocks noChangeArrowheads="1"/>
              </p:cNvSpPr>
              <p:nvPr/>
            </p:nvSpPr>
            <p:spPr bwMode="auto">
              <a:xfrm>
                <a:off x="6913563" y="4186238"/>
                <a:ext cx="490538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91" name="Oval 85"/>
              <p:cNvSpPr>
                <a:spLocks noChangeArrowheads="1"/>
              </p:cNvSpPr>
              <p:nvPr/>
            </p:nvSpPr>
            <p:spPr bwMode="auto">
              <a:xfrm>
                <a:off x="6918325" y="4097338"/>
                <a:ext cx="495300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2" name="Oval 86"/>
              <p:cNvSpPr>
                <a:spLocks noChangeArrowheads="1"/>
              </p:cNvSpPr>
              <p:nvPr/>
            </p:nvSpPr>
            <p:spPr bwMode="auto">
              <a:xfrm>
                <a:off x="6929438" y="5294313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3" name="Line 87"/>
              <p:cNvSpPr>
                <a:spLocks noChangeShapeType="1"/>
              </p:cNvSpPr>
              <p:nvPr/>
            </p:nvSpPr>
            <p:spPr bwMode="auto">
              <a:xfrm>
                <a:off x="6929438" y="528320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4" name="Line 88"/>
              <p:cNvSpPr>
                <a:spLocks noChangeShapeType="1"/>
              </p:cNvSpPr>
              <p:nvPr/>
            </p:nvSpPr>
            <p:spPr bwMode="auto">
              <a:xfrm>
                <a:off x="7426325" y="528320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5" name="Rectangle 89"/>
              <p:cNvSpPr>
                <a:spLocks noChangeArrowheads="1"/>
              </p:cNvSpPr>
              <p:nvPr/>
            </p:nvSpPr>
            <p:spPr bwMode="auto">
              <a:xfrm>
                <a:off x="6929438" y="5283200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96" name="Oval 90"/>
              <p:cNvSpPr>
                <a:spLocks noChangeArrowheads="1"/>
              </p:cNvSpPr>
              <p:nvPr/>
            </p:nvSpPr>
            <p:spPr bwMode="auto">
              <a:xfrm>
                <a:off x="6924675" y="5189538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7" name="Oval 91"/>
              <p:cNvSpPr>
                <a:spLocks noChangeArrowheads="1"/>
              </p:cNvSpPr>
              <p:nvPr/>
            </p:nvSpPr>
            <p:spPr bwMode="auto">
              <a:xfrm>
                <a:off x="7826375" y="4752975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8" name="Line 92"/>
              <p:cNvSpPr>
                <a:spLocks noChangeShapeType="1"/>
              </p:cNvSpPr>
              <p:nvPr/>
            </p:nvSpPr>
            <p:spPr bwMode="auto">
              <a:xfrm>
                <a:off x="7826375" y="4741863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9" name="Line 93"/>
              <p:cNvSpPr>
                <a:spLocks noChangeShapeType="1"/>
              </p:cNvSpPr>
              <p:nvPr/>
            </p:nvSpPr>
            <p:spPr bwMode="auto">
              <a:xfrm>
                <a:off x="8323263" y="4741863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0" name="Rectangle 94"/>
              <p:cNvSpPr>
                <a:spLocks noChangeArrowheads="1"/>
              </p:cNvSpPr>
              <p:nvPr/>
            </p:nvSpPr>
            <p:spPr bwMode="auto">
              <a:xfrm>
                <a:off x="7826375" y="4741863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101" name="Oval 95"/>
              <p:cNvSpPr>
                <a:spLocks noChangeArrowheads="1"/>
              </p:cNvSpPr>
              <p:nvPr/>
            </p:nvSpPr>
            <p:spPr bwMode="auto">
              <a:xfrm>
                <a:off x="7821613" y="4648200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2" name="Freeform 97"/>
              <p:cNvSpPr>
                <a:spLocks/>
              </p:cNvSpPr>
              <p:nvPr/>
            </p:nvSpPr>
            <p:spPr bwMode="auto">
              <a:xfrm>
                <a:off x="6076950" y="4352925"/>
                <a:ext cx="1588" cy="852488"/>
              </a:xfrm>
              <a:custGeom>
                <a:avLst/>
                <a:gdLst>
                  <a:gd name="T0" fmla="*/ 0 w 1"/>
                  <a:gd name="T1" fmla="*/ 0 h 537"/>
                  <a:gd name="T2" fmla="*/ 0 w 1"/>
                  <a:gd name="T3" fmla="*/ 537 h 537"/>
                  <a:gd name="T4" fmla="*/ 0 60000 65536"/>
                  <a:gd name="T5" fmla="*/ 0 60000 65536"/>
                  <a:gd name="T6" fmla="*/ 0 w 1"/>
                  <a:gd name="T7" fmla="*/ 0 h 537"/>
                  <a:gd name="T8" fmla="*/ 1 w 1"/>
                  <a:gd name="T9" fmla="*/ 537 h 53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37">
                    <a:moveTo>
                      <a:pt x="0" y="0"/>
                    </a:moveTo>
                    <a:lnTo>
                      <a:pt x="0" y="537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3" name="Freeform 98"/>
              <p:cNvSpPr>
                <a:spLocks/>
              </p:cNvSpPr>
              <p:nvPr/>
            </p:nvSpPr>
            <p:spPr bwMode="auto">
              <a:xfrm>
                <a:off x="6324600" y="4343400"/>
                <a:ext cx="800100" cy="952500"/>
              </a:xfrm>
              <a:custGeom>
                <a:avLst/>
                <a:gdLst>
                  <a:gd name="T0" fmla="*/ 0 w 378"/>
                  <a:gd name="T1" fmla="*/ 7134 h 174"/>
                  <a:gd name="T2" fmla="*/ 896 w 378"/>
                  <a:gd name="T3" fmla="*/ 0 h 174"/>
                  <a:gd name="T4" fmla="*/ 0 60000 65536"/>
                  <a:gd name="T5" fmla="*/ 0 60000 65536"/>
                  <a:gd name="T6" fmla="*/ 0 w 378"/>
                  <a:gd name="T7" fmla="*/ 0 h 174"/>
                  <a:gd name="T8" fmla="*/ 378 w 378"/>
                  <a:gd name="T9" fmla="*/ 174 h 1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8" h="174">
                    <a:moveTo>
                      <a:pt x="0" y="174"/>
                    </a:moveTo>
                    <a:lnTo>
                      <a:pt x="378" y="0"/>
                    </a:lnTo>
                  </a:path>
                </a:pathLst>
              </a:custGeom>
              <a:noFill/>
              <a:ln w="57150" cmpd="sng">
                <a:solidFill>
                  <a:srgbClr val="FF0000"/>
                </a:solidFill>
                <a:prstDash val="sys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4" name="Freeform 99"/>
              <p:cNvSpPr>
                <a:spLocks/>
              </p:cNvSpPr>
              <p:nvPr/>
            </p:nvSpPr>
            <p:spPr bwMode="auto">
              <a:xfrm>
                <a:off x="7429500" y="4876800"/>
                <a:ext cx="581025" cy="428625"/>
              </a:xfrm>
              <a:custGeom>
                <a:avLst/>
                <a:gdLst>
                  <a:gd name="T0" fmla="*/ 0 w 366"/>
                  <a:gd name="T1" fmla="*/ 270 h 270"/>
                  <a:gd name="T2" fmla="*/ 366 w 366"/>
                  <a:gd name="T3" fmla="*/ 0 h 270"/>
                  <a:gd name="T4" fmla="*/ 0 60000 65536"/>
                  <a:gd name="T5" fmla="*/ 0 60000 65536"/>
                  <a:gd name="T6" fmla="*/ 0 w 366"/>
                  <a:gd name="T7" fmla="*/ 0 h 270"/>
                  <a:gd name="T8" fmla="*/ 366 w 366"/>
                  <a:gd name="T9" fmla="*/ 270 h 2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270">
                    <a:moveTo>
                      <a:pt x="0" y="270"/>
                    </a:moveTo>
                    <a:lnTo>
                      <a:pt x="366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6348413" y="5329238"/>
                <a:ext cx="581025" cy="1588"/>
              </a:xfrm>
              <a:custGeom>
                <a:avLst/>
                <a:gdLst>
                  <a:gd name="T0" fmla="*/ 366 w 366"/>
                  <a:gd name="T1" fmla="*/ 0 h 1"/>
                  <a:gd name="T2" fmla="*/ 0 w 366"/>
                  <a:gd name="T3" fmla="*/ 0 h 1"/>
                  <a:gd name="T4" fmla="*/ 0 60000 65536"/>
                  <a:gd name="T5" fmla="*/ 0 60000 65536"/>
                  <a:gd name="T6" fmla="*/ 0 w 366"/>
                  <a:gd name="T7" fmla="*/ 0 h 1"/>
                  <a:gd name="T8" fmla="*/ 366 w 36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1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w="57150" cmpd="sng">
                <a:solidFill>
                  <a:srgbClr val="FF0000"/>
                </a:solidFill>
                <a:prstDash val="sys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6" name="Freeform 101"/>
              <p:cNvSpPr>
                <a:spLocks/>
              </p:cNvSpPr>
              <p:nvPr/>
            </p:nvSpPr>
            <p:spPr bwMode="auto">
              <a:xfrm>
                <a:off x="5410200" y="4814888"/>
                <a:ext cx="438150" cy="419100"/>
              </a:xfrm>
              <a:custGeom>
                <a:avLst/>
                <a:gdLst>
                  <a:gd name="T0" fmla="*/ 276 w 276"/>
                  <a:gd name="T1" fmla="*/ 264 h 264"/>
                  <a:gd name="T2" fmla="*/ 0 w 276"/>
                  <a:gd name="T3" fmla="*/ 0 h 264"/>
                  <a:gd name="T4" fmla="*/ 0 60000 65536"/>
                  <a:gd name="T5" fmla="*/ 0 60000 65536"/>
                  <a:gd name="T6" fmla="*/ 0 w 276"/>
                  <a:gd name="T7" fmla="*/ 0 h 264"/>
                  <a:gd name="T8" fmla="*/ 276 w 276"/>
                  <a:gd name="T9" fmla="*/ 264 h 2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6" h="264">
                    <a:moveTo>
                      <a:pt x="276" y="264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7" name="Freeform 102"/>
              <p:cNvSpPr>
                <a:spLocks/>
              </p:cNvSpPr>
              <p:nvPr/>
            </p:nvSpPr>
            <p:spPr bwMode="auto">
              <a:xfrm>
                <a:off x="6338888" y="4233863"/>
                <a:ext cx="581025" cy="1588"/>
              </a:xfrm>
              <a:custGeom>
                <a:avLst/>
                <a:gdLst>
                  <a:gd name="T0" fmla="*/ 366 w 366"/>
                  <a:gd name="T1" fmla="*/ 0 h 1"/>
                  <a:gd name="T2" fmla="*/ 0 w 366"/>
                  <a:gd name="T3" fmla="*/ 0 h 1"/>
                  <a:gd name="T4" fmla="*/ 0 60000 65536"/>
                  <a:gd name="T5" fmla="*/ 0 60000 65536"/>
                  <a:gd name="T6" fmla="*/ 0 w 366"/>
                  <a:gd name="T7" fmla="*/ 0 h 1"/>
                  <a:gd name="T8" fmla="*/ 366 w 36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1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8" name="Freeform 103"/>
              <p:cNvSpPr>
                <a:spLocks/>
              </p:cNvSpPr>
              <p:nvPr/>
            </p:nvSpPr>
            <p:spPr bwMode="auto">
              <a:xfrm>
                <a:off x="7410450" y="4229100"/>
                <a:ext cx="628650" cy="423863"/>
              </a:xfrm>
              <a:custGeom>
                <a:avLst/>
                <a:gdLst>
                  <a:gd name="T0" fmla="*/ 396 w 396"/>
                  <a:gd name="T1" fmla="*/ 267 h 267"/>
                  <a:gd name="T2" fmla="*/ 0 w 396"/>
                  <a:gd name="T3" fmla="*/ 0 h 267"/>
                  <a:gd name="T4" fmla="*/ 0 60000 65536"/>
                  <a:gd name="T5" fmla="*/ 0 60000 65536"/>
                  <a:gd name="T6" fmla="*/ 0 w 396"/>
                  <a:gd name="T7" fmla="*/ 0 h 267"/>
                  <a:gd name="T8" fmla="*/ 396 w 396"/>
                  <a:gd name="T9" fmla="*/ 267 h 26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6" h="267">
                    <a:moveTo>
                      <a:pt x="396" y="26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9" name="Freeform 104"/>
              <p:cNvSpPr>
                <a:spLocks/>
              </p:cNvSpPr>
              <p:nvPr/>
            </p:nvSpPr>
            <p:spPr bwMode="auto">
              <a:xfrm>
                <a:off x="5319713" y="3548063"/>
                <a:ext cx="1762125" cy="1023938"/>
              </a:xfrm>
              <a:custGeom>
                <a:avLst/>
                <a:gdLst>
                  <a:gd name="T0" fmla="*/ 1110 w 1110"/>
                  <a:gd name="T1" fmla="*/ 342 h 645"/>
                  <a:gd name="T2" fmla="*/ 0 w 1110"/>
                  <a:gd name="T3" fmla="*/ 645 h 645"/>
                  <a:gd name="T4" fmla="*/ 0 60000 65536"/>
                  <a:gd name="T5" fmla="*/ 0 60000 65536"/>
                  <a:gd name="T6" fmla="*/ 0 w 1110"/>
                  <a:gd name="T7" fmla="*/ 0 h 645"/>
                  <a:gd name="T8" fmla="*/ 1110 w 1110"/>
                  <a:gd name="T9" fmla="*/ 645 h 6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10" h="645">
                    <a:moveTo>
                      <a:pt x="1110" y="342"/>
                    </a:moveTo>
                    <a:cubicBezTo>
                      <a:pt x="1104" y="0"/>
                      <a:pt x="21" y="63"/>
                      <a:pt x="0" y="645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grpSp>
            <p:nvGrpSpPr>
              <p:cNvPr id="110" name="Group 105"/>
              <p:cNvGrpSpPr>
                <a:grpSpLocks/>
              </p:cNvGrpSpPr>
              <p:nvPr/>
            </p:nvGrpSpPr>
            <p:grpSpPr bwMode="auto">
              <a:xfrm>
                <a:off x="5179661" y="4522789"/>
                <a:ext cx="286459" cy="287338"/>
                <a:chOff x="2966" y="2441"/>
                <a:chExt cx="183" cy="181"/>
              </a:xfrm>
            </p:grpSpPr>
            <p:sp>
              <p:nvSpPr>
                <p:cNvPr id="127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128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966" y="2441"/>
                  <a:ext cx="183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A</a:t>
                  </a:r>
                </a:p>
              </p:txBody>
            </p:sp>
          </p:grpSp>
          <p:grpSp>
            <p:nvGrpSpPr>
              <p:cNvPr id="111" name="Group 108"/>
              <p:cNvGrpSpPr>
                <a:grpSpLocks/>
              </p:cNvGrpSpPr>
              <p:nvPr/>
            </p:nvGrpSpPr>
            <p:grpSpPr bwMode="auto">
              <a:xfrm>
                <a:off x="7037036" y="5132389"/>
                <a:ext cx="286459" cy="287338"/>
                <a:chOff x="2966" y="2441"/>
                <a:chExt cx="183" cy="181"/>
              </a:xfrm>
            </p:grpSpPr>
            <p:sp>
              <p:nvSpPr>
                <p:cNvPr id="125" name="Rectangle 1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12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966" y="2441"/>
                  <a:ext cx="183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E</a:t>
                  </a:r>
                </a:p>
              </p:txBody>
            </p:sp>
          </p:grpSp>
          <p:grpSp>
            <p:nvGrpSpPr>
              <p:cNvPr id="112" name="Group 111"/>
              <p:cNvGrpSpPr>
                <a:grpSpLocks/>
              </p:cNvGrpSpPr>
              <p:nvPr/>
            </p:nvGrpSpPr>
            <p:grpSpPr bwMode="auto">
              <a:xfrm>
                <a:off x="5952741" y="5127626"/>
                <a:ext cx="294435" cy="287338"/>
                <a:chOff x="2964" y="2441"/>
                <a:chExt cx="188" cy="181"/>
              </a:xfrm>
            </p:grpSpPr>
            <p:sp>
              <p:nvSpPr>
                <p:cNvPr id="1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124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964" y="2441"/>
                  <a:ext cx="188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D</a:t>
                  </a:r>
                </a:p>
              </p:txBody>
            </p:sp>
          </p:grpSp>
          <p:grpSp>
            <p:nvGrpSpPr>
              <p:cNvPr id="113" name="Group 114"/>
              <p:cNvGrpSpPr>
                <a:grpSpLocks/>
              </p:cNvGrpSpPr>
              <p:nvPr/>
            </p:nvGrpSpPr>
            <p:grpSpPr bwMode="auto">
              <a:xfrm>
                <a:off x="7024304" y="4037014"/>
                <a:ext cx="294435" cy="287338"/>
                <a:chOff x="2964" y="2441"/>
                <a:chExt cx="188" cy="181"/>
              </a:xfrm>
            </p:grpSpPr>
            <p:sp>
              <p:nvSpPr>
                <p:cNvPr id="121" name="Rectangle 11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12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964" y="2441"/>
                  <a:ext cx="188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C</a:t>
                  </a:r>
                </a:p>
              </p:txBody>
            </p:sp>
          </p:grpSp>
          <p:grpSp>
            <p:nvGrpSpPr>
              <p:cNvPr id="114" name="Group 117"/>
              <p:cNvGrpSpPr>
                <a:grpSpLocks/>
              </p:cNvGrpSpPr>
              <p:nvPr/>
            </p:nvGrpSpPr>
            <p:grpSpPr bwMode="auto">
              <a:xfrm>
                <a:off x="5943248" y="4037014"/>
                <a:ext cx="286459" cy="287338"/>
                <a:chOff x="2967" y="2441"/>
                <a:chExt cx="183" cy="181"/>
              </a:xfrm>
            </p:grpSpPr>
            <p:sp>
              <p:nvSpPr>
                <p:cNvPr id="119" name="Rectangle 1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120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967" y="2441"/>
                  <a:ext cx="183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B</a:t>
                  </a:r>
                </a:p>
              </p:txBody>
            </p:sp>
          </p:grpSp>
          <p:grpSp>
            <p:nvGrpSpPr>
              <p:cNvPr id="115" name="Group 120"/>
              <p:cNvGrpSpPr>
                <a:grpSpLocks/>
              </p:cNvGrpSpPr>
              <p:nvPr/>
            </p:nvGrpSpPr>
            <p:grpSpPr bwMode="auto">
              <a:xfrm>
                <a:off x="7951439" y="4589464"/>
                <a:ext cx="276915" cy="287338"/>
                <a:chOff x="2969" y="2441"/>
                <a:chExt cx="177" cy="181"/>
              </a:xfrm>
            </p:grpSpPr>
            <p:sp>
              <p:nvSpPr>
                <p:cNvPr id="117" name="Rectangle 12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118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969" y="2441"/>
                  <a:ext cx="177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F</a:t>
                  </a:r>
                </a:p>
              </p:txBody>
            </p:sp>
          </p:grpSp>
          <p:sp>
            <p:nvSpPr>
              <p:cNvPr id="116" name="Line 123"/>
              <p:cNvSpPr>
                <a:spLocks noChangeShapeType="1"/>
              </p:cNvSpPr>
              <p:nvPr/>
            </p:nvSpPr>
            <p:spPr bwMode="auto">
              <a:xfrm>
                <a:off x="5400675" y="4795838"/>
                <a:ext cx="447675" cy="4476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</p:grpSp>
        <p:sp>
          <p:nvSpPr>
            <p:cNvPr id="69" name="&quot;No&quot; Symbol 68"/>
            <p:cNvSpPr/>
            <p:nvPr/>
          </p:nvSpPr>
          <p:spPr bwMode="auto">
            <a:xfrm>
              <a:off x="7010400" y="4724400"/>
              <a:ext cx="304800" cy="304800"/>
            </a:xfrm>
            <a:prstGeom prst="noSmoking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4294" tIns="32147" rIns="64294" bIns="32147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642915" eaLnBrk="1" hangingPunct="1"/>
              <a:endParaRPr lang="en-US" sz="1406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44914" y="1921569"/>
            <a:ext cx="3504877" cy="2362142"/>
            <a:chOff x="1059433" y="4331884"/>
            <a:chExt cx="4984714" cy="3764058"/>
          </a:xfrm>
        </p:grpSpPr>
        <p:grpSp>
          <p:nvGrpSpPr>
            <p:cNvPr id="4" name="Group 126"/>
            <p:cNvGrpSpPr>
              <a:grpSpLocks/>
            </p:cNvGrpSpPr>
            <p:nvPr/>
          </p:nvGrpSpPr>
          <p:grpSpPr bwMode="auto">
            <a:xfrm>
              <a:off x="1059433" y="4331884"/>
              <a:ext cx="4984714" cy="3493782"/>
              <a:chOff x="601" y="2235"/>
              <a:chExt cx="2343" cy="1286"/>
            </a:xfrm>
          </p:grpSpPr>
          <p:sp>
            <p:nvSpPr>
              <p:cNvPr id="5" name="Freeform 4"/>
              <p:cNvSpPr>
                <a:spLocks/>
              </p:cNvSpPr>
              <p:nvPr/>
            </p:nvSpPr>
            <p:spPr bwMode="auto">
              <a:xfrm>
                <a:off x="694" y="2524"/>
                <a:ext cx="2250" cy="997"/>
              </a:xfrm>
              <a:custGeom>
                <a:avLst/>
                <a:gdLst>
                  <a:gd name="T0" fmla="*/ 0 w 2250"/>
                  <a:gd name="T1" fmla="*/ 624 h 1409"/>
                  <a:gd name="T2" fmla="*/ 219 w 2250"/>
                  <a:gd name="T3" fmla="*/ 321 h 1409"/>
                  <a:gd name="T4" fmla="*/ 529 w 2250"/>
                  <a:gd name="T5" fmla="*/ 35 h 1409"/>
                  <a:gd name="T6" fmla="*/ 1551 w 2250"/>
                  <a:gd name="T7" fmla="*/ 111 h 1409"/>
                  <a:gd name="T8" fmla="*/ 1968 w 2250"/>
                  <a:gd name="T9" fmla="*/ 483 h 1409"/>
                  <a:gd name="T10" fmla="*/ 2199 w 2250"/>
                  <a:gd name="T11" fmla="*/ 906 h 1409"/>
                  <a:gd name="T12" fmla="*/ 1659 w 2250"/>
                  <a:gd name="T13" fmla="*/ 1314 h 1409"/>
                  <a:gd name="T14" fmla="*/ 993 w 2250"/>
                  <a:gd name="T15" fmla="*/ 1386 h 1409"/>
                  <a:gd name="T16" fmla="*/ 465 w 2250"/>
                  <a:gd name="T17" fmla="*/ 1356 h 1409"/>
                  <a:gd name="T18" fmla="*/ 102 w 2250"/>
                  <a:gd name="T19" fmla="*/ 1068 h 1409"/>
                  <a:gd name="T20" fmla="*/ 0 w 2250"/>
                  <a:gd name="T21" fmla="*/ 624 h 14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50"/>
                  <a:gd name="T34" fmla="*/ 0 h 1409"/>
                  <a:gd name="T35" fmla="*/ 2250 w 2250"/>
                  <a:gd name="T36" fmla="*/ 1409 h 14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50" h="1409">
                    <a:moveTo>
                      <a:pt x="0" y="624"/>
                    </a:moveTo>
                    <a:cubicBezTo>
                      <a:pt x="5" y="506"/>
                      <a:pt x="131" y="419"/>
                      <a:pt x="219" y="321"/>
                    </a:cubicBezTo>
                    <a:cubicBezTo>
                      <a:pt x="307" y="223"/>
                      <a:pt x="307" y="70"/>
                      <a:pt x="529" y="35"/>
                    </a:cubicBezTo>
                    <a:cubicBezTo>
                      <a:pt x="751" y="0"/>
                      <a:pt x="1311" y="36"/>
                      <a:pt x="1551" y="111"/>
                    </a:cubicBezTo>
                    <a:cubicBezTo>
                      <a:pt x="1791" y="186"/>
                      <a:pt x="1860" y="351"/>
                      <a:pt x="1968" y="483"/>
                    </a:cubicBezTo>
                    <a:cubicBezTo>
                      <a:pt x="2076" y="615"/>
                      <a:pt x="2250" y="767"/>
                      <a:pt x="2199" y="906"/>
                    </a:cubicBezTo>
                    <a:cubicBezTo>
                      <a:pt x="2148" y="1045"/>
                      <a:pt x="1860" y="1234"/>
                      <a:pt x="1659" y="1314"/>
                    </a:cubicBezTo>
                    <a:cubicBezTo>
                      <a:pt x="1458" y="1394"/>
                      <a:pt x="1192" y="1379"/>
                      <a:pt x="993" y="1386"/>
                    </a:cubicBezTo>
                    <a:cubicBezTo>
                      <a:pt x="794" y="1393"/>
                      <a:pt x="613" y="1409"/>
                      <a:pt x="465" y="1356"/>
                    </a:cubicBezTo>
                    <a:cubicBezTo>
                      <a:pt x="317" y="1303"/>
                      <a:pt x="180" y="1190"/>
                      <a:pt x="102" y="1068"/>
                    </a:cubicBezTo>
                    <a:cubicBezTo>
                      <a:pt x="24" y="946"/>
                      <a:pt x="21" y="716"/>
                      <a:pt x="0" y="624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864" y="2709"/>
                <a:ext cx="342" cy="186"/>
              </a:xfrm>
              <a:custGeom>
                <a:avLst/>
                <a:gdLst>
                  <a:gd name="T0" fmla="*/ 0 w 342"/>
                  <a:gd name="T1" fmla="*/ 186 h 186"/>
                  <a:gd name="T2" fmla="*/ 342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604" y="2951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604" y="294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917" y="294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604" y="2944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601" y="2885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1078" y="3338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1078" y="33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391" y="33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078" y="3331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1075" y="3272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1074" y="2648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1074" y="264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387" y="264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1074" y="2641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1071" y="2582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1757" y="2644"/>
                <a:ext cx="312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1757" y="263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2069" y="263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1757" y="2637"/>
                <a:ext cx="309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1760" y="2581"/>
                <a:ext cx="312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1767" y="3335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1767" y="332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2080" y="332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767" y="3328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1764" y="3269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2332" y="299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>
                <a:off x="2332" y="298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>
                <a:off x="2645" y="298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2332" y="298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266" b="0">
                  <a:latin typeface="Arial" charset="0"/>
                </a:endParaRP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2329" y="292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1903" y="2723"/>
                <a:ext cx="21" cy="535"/>
              </a:xfrm>
              <a:custGeom>
                <a:avLst/>
                <a:gdLst>
                  <a:gd name="T0" fmla="*/ 0 w 1"/>
                  <a:gd name="T1" fmla="*/ 0 h 522"/>
                  <a:gd name="T2" fmla="*/ 0 w 1"/>
                  <a:gd name="T3" fmla="*/ 522 h 522"/>
                  <a:gd name="T4" fmla="*/ 0 60000 65536"/>
                  <a:gd name="T5" fmla="*/ 0 60000 65536"/>
                  <a:gd name="T6" fmla="*/ 0 w 1"/>
                  <a:gd name="T7" fmla="*/ 0 h 522"/>
                  <a:gd name="T8" fmla="*/ 1 w 1"/>
                  <a:gd name="T9" fmla="*/ 522 h 5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22">
                    <a:moveTo>
                      <a:pt x="0" y="0"/>
                    </a:moveTo>
                    <a:lnTo>
                      <a:pt x="0" y="522"/>
                    </a:lnTo>
                  </a:path>
                </a:pathLst>
              </a:custGeom>
              <a:noFill/>
              <a:ln w="57150" cmpd="sng">
                <a:solidFill>
                  <a:srgbClr val="FF0000"/>
                </a:solidFill>
                <a:prstDash val="sys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1230" y="2742"/>
                <a:ext cx="1" cy="537"/>
              </a:xfrm>
              <a:custGeom>
                <a:avLst/>
                <a:gdLst>
                  <a:gd name="T0" fmla="*/ 0 w 1"/>
                  <a:gd name="T1" fmla="*/ 0 h 537"/>
                  <a:gd name="T2" fmla="*/ 0 w 1"/>
                  <a:gd name="T3" fmla="*/ 537 h 537"/>
                  <a:gd name="T4" fmla="*/ 0 60000 65536"/>
                  <a:gd name="T5" fmla="*/ 0 60000 65536"/>
                  <a:gd name="T6" fmla="*/ 0 w 1"/>
                  <a:gd name="T7" fmla="*/ 0 h 537"/>
                  <a:gd name="T8" fmla="*/ 1 w 1"/>
                  <a:gd name="T9" fmla="*/ 537 h 53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37">
                    <a:moveTo>
                      <a:pt x="0" y="0"/>
                    </a:moveTo>
                    <a:lnTo>
                      <a:pt x="0" y="537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1395" y="2727"/>
                <a:ext cx="504" cy="600"/>
              </a:xfrm>
              <a:custGeom>
                <a:avLst/>
                <a:gdLst>
                  <a:gd name="T0" fmla="*/ 0 w 378"/>
                  <a:gd name="T1" fmla="*/ 7134 h 174"/>
                  <a:gd name="T2" fmla="*/ 896 w 378"/>
                  <a:gd name="T3" fmla="*/ 0 h 174"/>
                  <a:gd name="T4" fmla="*/ 0 60000 65536"/>
                  <a:gd name="T5" fmla="*/ 0 60000 65536"/>
                  <a:gd name="T6" fmla="*/ 0 w 378"/>
                  <a:gd name="T7" fmla="*/ 0 h 174"/>
                  <a:gd name="T8" fmla="*/ 378 w 378"/>
                  <a:gd name="T9" fmla="*/ 174 h 1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8" h="174">
                    <a:moveTo>
                      <a:pt x="0" y="174"/>
                    </a:moveTo>
                    <a:lnTo>
                      <a:pt x="37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2082" y="3072"/>
                <a:ext cx="366" cy="270"/>
              </a:xfrm>
              <a:custGeom>
                <a:avLst/>
                <a:gdLst>
                  <a:gd name="T0" fmla="*/ 0 w 366"/>
                  <a:gd name="T1" fmla="*/ 270 h 270"/>
                  <a:gd name="T2" fmla="*/ 366 w 366"/>
                  <a:gd name="T3" fmla="*/ 0 h 270"/>
                  <a:gd name="T4" fmla="*/ 0 60000 65536"/>
                  <a:gd name="T5" fmla="*/ 0 60000 65536"/>
                  <a:gd name="T6" fmla="*/ 0 w 366"/>
                  <a:gd name="T7" fmla="*/ 0 h 270"/>
                  <a:gd name="T8" fmla="*/ 366 w 366"/>
                  <a:gd name="T9" fmla="*/ 270 h 2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270">
                    <a:moveTo>
                      <a:pt x="0" y="270"/>
                    </a:moveTo>
                    <a:lnTo>
                      <a:pt x="366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1401" y="3357"/>
                <a:ext cx="366" cy="1"/>
              </a:xfrm>
              <a:custGeom>
                <a:avLst/>
                <a:gdLst>
                  <a:gd name="T0" fmla="*/ 366 w 366"/>
                  <a:gd name="T1" fmla="*/ 0 h 1"/>
                  <a:gd name="T2" fmla="*/ 0 w 366"/>
                  <a:gd name="T3" fmla="*/ 0 h 1"/>
                  <a:gd name="T4" fmla="*/ 0 60000 65536"/>
                  <a:gd name="T5" fmla="*/ 0 60000 65536"/>
                  <a:gd name="T6" fmla="*/ 0 w 366"/>
                  <a:gd name="T7" fmla="*/ 0 h 1"/>
                  <a:gd name="T8" fmla="*/ 366 w 36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1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w="57150" cmpd="sng">
                <a:solidFill>
                  <a:srgbClr val="FF0000"/>
                </a:solidFill>
                <a:prstDash val="sys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810" y="3033"/>
                <a:ext cx="276" cy="264"/>
              </a:xfrm>
              <a:custGeom>
                <a:avLst/>
                <a:gdLst>
                  <a:gd name="T0" fmla="*/ 276 w 276"/>
                  <a:gd name="T1" fmla="*/ 264 h 264"/>
                  <a:gd name="T2" fmla="*/ 0 w 276"/>
                  <a:gd name="T3" fmla="*/ 0 h 264"/>
                  <a:gd name="T4" fmla="*/ 0 60000 65536"/>
                  <a:gd name="T5" fmla="*/ 0 60000 65536"/>
                  <a:gd name="T6" fmla="*/ 0 w 276"/>
                  <a:gd name="T7" fmla="*/ 0 h 264"/>
                  <a:gd name="T8" fmla="*/ 276 w 276"/>
                  <a:gd name="T9" fmla="*/ 264 h 2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6" h="264">
                    <a:moveTo>
                      <a:pt x="276" y="264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1395" y="2667"/>
                <a:ext cx="366" cy="1"/>
              </a:xfrm>
              <a:custGeom>
                <a:avLst/>
                <a:gdLst>
                  <a:gd name="T0" fmla="*/ 366 w 366"/>
                  <a:gd name="T1" fmla="*/ 0 h 1"/>
                  <a:gd name="T2" fmla="*/ 0 w 366"/>
                  <a:gd name="T3" fmla="*/ 0 h 1"/>
                  <a:gd name="T4" fmla="*/ 0 60000 65536"/>
                  <a:gd name="T5" fmla="*/ 0 60000 65536"/>
                  <a:gd name="T6" fmla="*/ 0 w 366"/>
                  <a:gd name="T7" fmla="*/ 0 h 1"/>
                  <a:gd name="T8" fmla="*/ 366 w 36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1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2070" y="2664"/>
                <a:ext cx="396" cy="267"/>
              </a:xfrm>
              <a:custGeom>
                <a:avLst/>
                <a:gdLst>
                  <a:gd name="T0" fmla="*/ 396 w 396"/>
                  <a:gd name="T1" fmla="*/ 267 h 267"/>
                  <a:gd name="T2" fmla="*/ 0 w 396"/>
                  <a:gd name="T3" fmla="*/ 0 h 267"/>
                  <a:gd name="T4" fmla="*/ 0 60000 65536"/>
                  <a:gd name="T5" fmla="*/ 0 60000 65536"/>
                  <a:gd name="T6" fmla="*/ 0 w 396"/>
                  <a:gd name="T7" fmla="*/ 0 h 267"/>
                  <a:gd name="T8" fmla="*/ 396 w 396"/>
                  <a:gd name="T9" fmla="*/ 267 h 26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6" h="267">
                    <a:moveTo>
                      <a:pt x="396" y="26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753" y="2235"/>
                <a:ext cx="1110" cy="645"/>
              </a:xfrm>
              <a:custGeom>
                <a:avLst/>
                <a:gdLst>
                  <a:gd name="T0" fmla="*/ 1110 w 1110"/>
                  <a:gd name="T1" fmla="*/ 342 h 645"/>
                  <a:gd name="T2" fmla="*/ 0 w 1110"/>
                  <a:gd name="T3" fmla="*/ 645 h 645"/>
                  <a:gd name="T4" fmla="*/ 0 60000 65536"/>
                  <a:gd name="T5" fmla="*/ 0 60000 65536"/>
                  <a:gd name="T6" fmla="*/ 0 w 1110"/>
                  <a:gd name="T7" fmla="*/ 0 h 645"/>
                  <a:gd name="T8" fmla="*/ 1110 w 1110"/>
                  <a:gd name="T9" fmla="*/ 645 h 6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10" h="645">
                    <a:moveTo>
                      <a:pt x="1110" y="342"/>
                    </a:moveTo>
                    <a:cubicBezTo>
                      <a:pt x="1104" y="0"/>
                      <a:pt x="21" y="63"/>
                      <a:pt x="0" y="645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  <p:grpSp>
            <p:nvGrpSpPr>
              <p:cNvPr id="46" name="Group 45"/>
              <p:cNvGrpSpPr>
                <a:grpSpLocks/>
              </p:cNvGrpSpPr>
              <p:nvPr/>
            </p:nvGrpSpPr>
            <p:grpSpPr bwMode="auto">
              <a:xfrm>
                <a:off x="653" y="2849"/>
                <a:ext cx="196" cy="181"/>
                <a:chOff x="2958" y="2441"/>
                <a:chExt cx="199" cy="181"/>
              </a:xfrm>
            </p:grpSpPr>
            <p:sp>
              <p:nvSpPr>
                <p:cNvPr id="63" name="Rectangle 4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64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958" y="2441"/>
                  <a:ext cx="199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A</a:t>
                  </a:r>
                </a:p>
              </p:txBody>
            </p:sp>
          </p:grpSp>
          <p:grpSp>
            <p:nvGrpSpPr>
              <p:cNvPr id="47" name="Group 48"/>
              <p:cNvGrpSpPr>
                <a:grpSpLocks/>
              </p:cNvGrpSpPr>
              <p:nvPr/>
            </p:nvGrpSpPr>
            <p:grpSpPr bwMode="auto">
              <a:xfrm>
                <a:off x="1823" y="3233"/>
                <a:ext cx="196" cy="181"/>
                <a:chOff x="2958" y="2441"/>
                <a:chExt cx="199" cy="181"/>
              </a:xfrm>
            </p:grpSpPr>
            <p:sp>
              <p:nvSpPr>
                <p:cNvPr id="61" name="Rectangle 4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6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958" y="2441"/>
                  <a:ext cx="199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 dirty="0">
                      <a:latin typeface="Arial" charset="0"/>
                    </a:rPr>
                    <a:t>E</a:t>
                  </a:r>
                </a:p>
              </p:txBody>
            </p:sp>
          </p:grpSp>
          <p:grpSp>
            <p:nvGrpSpPr>
              <p:cNvPr id="48" name="Group 51"/>
              <p:cNvGrpSpPr>
                <a:grpSpLocks/>
              </p:cNvGrpSpPr>
              <p:nvPr/>
            </p:nvGrpSpPr>
            <p:grpSpPr bwMode="auto">
              <a:xfrm>
                <a:off x="1140" y="3230"/>
                <a:ext cx="201" cy="181"/>
                <a:chOff x="2956" y="2441"/>
                <a:chExt cx="204" cy="181"/>
              </a:xfrm>
            </p:grpSpPr>
            <p:sp>
              <p:nvSpPr>
                <p:cNvPr id="59" name="Rectangle 5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60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956" y="2441"/>
                  <a:ext cx="204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54"/>
              <p:cNvGrpSpPr>
                <a:grpSpLocks/>
              </p:cNvGrpSpPr>
              <p:nvPr/>
            </p:nvGrpSpPr>
            <p:grpSpPr bwMode="auto">
              <a:xfrm>
                <a:off x="1815" y="2543"/>
                <a:ext cx="201" cy="181"/>
                <a:chOff x="2956" y="2441"/>
                <a:chExt cx="204" cy="181"/>
              </a:xfrm>
            </p:grpSpPr>
            <p:sp>
              <p:nvSpPr>
                <p:cNvPr id="57" name="Rectangle 5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5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956" y="2441"/>
                  <a:ext cx="204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C</a:t>
                  </a:r>
                </a:p>
              </p:txBody>
            </p:sp>
          </p:grpSp>
          <p:grpSp>
            <p:nvGrpSpPr>
              <p:cNvPr id="50" name="Group 57"/>
              <p:cNvGrpSpPr>
                <a:grpSpLocks/>
              </p:cNvGrpSpPr>
              <p:nvPr/>
            </p:nvGrpSpPr>
            <p:grpSpPr bwMode="auto">
              <a:xfrm>
                <a:off x="1135" y="2543"/>
                <a:ext cx="196" cy="181"/>
                <a:chOff x="2959" y="2441"/>
                <a:chExt cx="199" cy="181"/>
              </a:xfrm>
            </p:grpSpPr>
            <p:sp>
              <p:nvSpPr>
                <p:cNvPr id="55" name="Rectangle 5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5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959" y="2441"/>
                  <a:ext cx="199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B</a:t>
                  </a:r>
                </a:p>
              </p:txBody>
            </p:sp>
          </p:grpSp>
          <p:grpSp>
            <p:nvGrpSpPr>
              <p:cNvPr id="51" name="Group 60"/>
              <p:cNvGrpSpPr>
                <a:grpSpLocks/>
              </p:cNvGrpSpPr>
              <p:nvPr/>
            </p:nvGrpSpPr>
            <p:grpSpPr bwMode="auto">
              <a:xfrm>
                <a:off x="2399" y="2891"/>
                <a:ext cx="190" cy="181"/>
                <a:chOff x="2961" y="2441"/>
                <a:chExt cx="193" cy="181"/>
              </a:xfrm>
            </p:grpSpPr>
            <p:sp>
              <p:nvSpPr>
                <p:cNvPr id="53" name="Rectangle 6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406"/>
                </a:p>
              </p:txBody>
            </p:sp>
            <p:sp>
              <p:nvSpPr>
                <p:cNvPr id="5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961" y="2441"/>
                  <a:ext cx="193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66" b="0">
                      <a:latin typeface="Arial" charset="0"/>
                    </a:rPr>
                    <a:t>F</a:t>
                  </a:r>
                </a:p>
              </p:txBody>
            </p:sp>
          </p:grpSp>
          <p:sp>
            <p:nvSpPr>
              <p:cNvPr id="52" name="Line 63"/>
              <p:cNvSpPr>
                <a:spLocks noChangeShapeType="1"/>
              </p:cNvSpPr>
              <p:nvPr/>
            </p:nvSpPr>
            <p:spPr bwMode="auto">
              <a:xfrm>
                <a:off x="804" y="3021"/>
                <a:ext cx="282" cy="282"/>
              </a:xfrm>
              <a:prstGeom prst="line">
                <a:avLst/>
              </a:prstGeom>
              <a:noFill/>
              <a:ln w="57150" cmpd="sng">
                <a:solidFill>
                  <a:srgbClr val="FF0000"/>
                </a:solidFill>
                <a:prstDash val="sys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6"/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1215839" y="6609524"/>
              <a:ext cx="775295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899683" y="6079370"/>
              <a:ext cx="434529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28427" y="7498116"/>
              <a:ext cx="692833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651811" y="6311623"/>
              <a:ext cx="775295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518474" y="6723519"/>
              <a:ext cx="434529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5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091267" y="6056973"/>
              <a:ext cx="434529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5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556603" y="5391857"/>
              <a:ext cx="434529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5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28429" y="4982665"/>
              <a:ext cx="434529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489800" y="5282481"/>
              <a:ext cx="434529" cy="597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sz="1969" b="0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5</a:t>
              </a:r>
            </a:p>
          </p:txBody>
        </p:sp>
      </p:grpSp>
      <p:sp>
        <p:nvSpPr>
          <p:cNvPr id="139" name="&quot;No&quot; Symbol 138"/>
          <p:cNvSpPr/>
          <p:nvPr/>
        </p:nvSpPr>
        <p:spPr bwMode="auto">
          <a:xfrm>
            <a:off x="2513520" y="3036296"/>
            <a:ext cx="312995" cy="334749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4" tIns="32147" rIns="64294" bIns="32147" numCol="1" rtlCol="0" anchor="ctr" anchorCtr="0" compatLnSpc="1">
            <a:prstTxWarp prst="textNoShape">
              <a:avLst/>
            </a:prstTxWarp>
          </a:bodyPr>
          <a:lstStyle/>
          <a:p>
            <a:pPr algn="r" defTabSz="642915" eaLnBrk="1" hangingPunct="1"/>
            <a:endParaRPr lang="en-US" sz="1406"/>
          </a:p>
        </p:txBody>
      </p:sp>
      <p:sp>
        <p:nvSpPr>
          <p:cNvPr id="1184" name="Title 11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Loops Still Possible?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2" name="Text Box 124"/>
          <p:cNvSpPr txBox="1">
            <a:spLocks noChangeArrowheads="1"/>
          </p:cNvSpPr>
          <p:nvPr/>
        </p:nvSpPr>
        <p:spPr bwMode="auto">
          <a:xfrm>
            <a:off x="214702" y="5537791"/>
            <a:ext cx="4113765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31" b="0" dirty="0" smtClean="0">
                <a:solidFill>
                  <a:srgbClr val="773F9B"/>
                </a:solidFill>
                <a:latin typeface="+mn-lt"/>
              </a:rPr>
              <a:t>E-C link fails, but </a:t>
            </a:r>
          </a:p>
          <a:p>
            <a:pPr algn="ctr" eaLnBrk="1" hangingPunct="1"/>
            <a:r>
              <a:rPr lang="en-US" sz="2531" b="0" dirty="0" smtClean="0">
                <a:solidFill>
                  <a:srgbClr val="773F9B"/>
                </a:solidFill>
                <a:latin typeface="+mn-lt"/>
              </a:rPr>
              <a:t>D doesn’t</a:t>
            </a:r>
            <a:r>
              <a:rPr lang="en-US" sz="2531" b="0" dirty="0">
                <a:solidFill>
                  <a:srgbClr val="773F9B"/>
                </a:solidFill>
                <a:latin typeface="+mn-lt"/>
              </a:rPr>
              <a:t> </a:t>
            </a:r>
            <a:r>
              <a:rPr lang="en-US" sz="2531" b="0" dirty="0" smtClean="0">
                <a:solidFill>
                  <a:srgbClr val="773F9B"/>
                </a:solidFill>
                <a:latin typeface="+mn-lt"/>
              </a:rPr>
              <a:t>know yet</a:t>
            </a:r>
          </a:p>
        </p:txBody>
      </p:sp>
      <p:sp>
        <p:nvSpPr>
          <p:cNvPr id="143" name="Text Box 124"/>
          <p:cNvSpPr txBox="1">
            <a:spLocks noChangeArrowheads="1"/>
          </p:cNvSpPr>
          <p:nvPr/>
        </p:nvSpPr>
        <p:spPr bwMode="auto">
          <a:xfrm>
            <a:off x="4183567" y="5532312"/>
            <a:ext cx="4113765" cy="126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31" b="0" dirty="0" smtClean="0">
                <a:solidFill>
                  <a:srgbClr val="773F9B"/>
                </a:solidFill>
                <a:latin typeface="+mn-lt"/>
              </a:rPr>
              <a:t>E reaches C via D</a:t>
            </a:r>
          </a:p>
          <a:p>
            <a:pPr algn="ctr" eaLnBrk="1" hangingPunct="1"/>
            <a:r>
              <a:rPr lang="en-US" sz="2531" b="0" dirty="0" smtClean="0">
                <a:solidFill>
                  <a:srgbClr val="773F9B"/>
                </a:solidFill>
                <a:latin typeface="+mn-lt"/>
              </a:rPr>
              <a:t>D reaches C via E</a:t>
            </a:r>
          </a:p>
          <a:p>
            <a:pPr algn="ctr" eaLnBrk="1" hangingPunct="1"/>
            <a:r>
              <a:rPr lang="en-US" sz="2531" b="0" dirty="0" smtClean="0">
                <a:solidFill>
                  <a:srgbClr val="773F9B"/>
                </a:solidFill>
                <a:latin typeface="+mn-lt"/>
              </a:rPr>
              <a:t>Loop!</a:t>
            </a:r>
          </a:p>
        </p:txBody>
      </p:sp>
    </p:spTree>
    <p:extLst>
      <p:ext uri="{BB962C8B-B14F-4D97-AF65-F5344CB8AC3E}">
        <p14:creationId xmlns:p14="http://schemas.microsoft.com/office/powerpoint/2010/main" val="212821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139" grpId="0" animBg="1"/>
      <p:bldP spid="142" grpId="0"/>
      <p:bldP spid="1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Transient Disruptions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Inconsistent link-state </a:t>
            </a:r>
            <a:r>
              <a:rPr lang="en-US" dirty="0" smtClean="0">
                <a:latin typeface="Arial" charset="0"/>
              </a:rPr>
              <a:t>views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Some routers know about failure before others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 shortest paths are no longer consistent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Can cause transient </a:t>
            </a:r>
            <a:r>
              <a:rPr lang="en-US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forwarding loops</a:t>
            </a:r>
          </a:p>
        </p:txBody>
      </p:sp>
      <p:sp>
        <p:nvSpPr>
          <p:cNvPr id="808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EBF40B1-B1CA-AD44-8774-7DA245F969DF}" type="slidenum">
              <a:rPr lang="en-US" sz="1400" b="0">
                <a:latin typeface="Times New Roman" charset="0"/>
              </a:rPr>
              <a:pPr eaLnBrk="1" hangingPunct="1"/>
              <a:t>21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838200" y="3429000"/>
            <a:ext cx="3571875" cy="2236788"/>
            <a:chOff x="528" y="2160"/>
            <a:chExt cx="2250" cy="1409"/>
          </a:xfrm>
        </p:grpSpPr>
        <p:sp>
          <p:nvSpPr>
            <p:cNvPr id="80969" name="Freeform 4"/>
            <p:cNvSpPr>
              <a:spLocks/>
            </p:cNvSpPr>
            <p:nvPr/>
          </p:nvSpPr>
          <p:spPr bwMode="auto">
            <a:xfrm>
              <a:off x="528" y="2160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0" name="Freeform 5"/>
            <p:cNvSpPr>
              <a:spLocks/>
            </p:cNvSpPr>
            <p:nvPr/>
          </p:nvSpPr>
          <p:spPr bwMode="auto">
            <a:xfrm>
              <a:off x="864" y="270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1" name="Oval 6"/>
            <p:cNvSpPr>
              <a:spLocks noChangeArrowheads="1"/>
            </p:cNvSpPr>
            <p:nvPr/>
          </p:nvSpPr>
          <p:spPr bwMode="auto">
            <a:xfrm>
              <a:off x="604" y="2951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>
              <a:off x="604" y="294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3" name="Line 8"/>
            <p:cNvSpPr>
              <a:spLocks noChangeShapeType="1"/>
            </p:cNvSpPr>
            <p:nvPr/>
          </p:nvSpPr>
          <p:spPr bwMode="auto">
            <a:xfrm>
              <a:off x="917" y="294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4" name="Rectangle 9"/>
            <p:cNvSpPr>
              <a:spLocks noChangeArrowheads="1"/>
            </p:cNvSpPr>
            <p:nvPr/>
          </p:nvSpPr>
          <p:spPr bwMode="auto">
            <a:xfrm>
              <a:off x="604" y="2944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75" name="Oval 10"/>
            <p:cNvSpPr>
              <a:spLocks noChangeArrowheads="1"/>
            </p:cNvSpPr>
            <p:nvPr/>
          </p:nvSpPr>
          <p:spPr bwMode="auto">
            <a:xfrm>
              <a:off x="601" y="2885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6" name="Oval 11"/>
            <p:cNvSpPr>
              <a:spLocks noChangeArrowheads="1"/>
            </p:cNvSpPr>
            <p:nvPr/>
          </p:nvSpPr>
          <p:spPr bwMode="auto">
            <a:xfrm>
              <a:off x="1078" y="333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7" name="Line 12"/>
            <p:cNvSpPr>
              <a:spLocks noChangeShapeType="1"/>
            </p:cNvSpPr>
            <p:nvPr/>
          </p:nvSpPr>
          <p:spPr bwMode="auto">
            <a:xfrm>
              <a:off x="1078" y="333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8" name="Line 13"/>
            <p:cNvSpPr>
              <a:spLocks noChangeShapeType="1"/>
            </p:cNvSpPr>
            <p:nvPr/>
          </p:nvSpPr>
          <p:spPr bwMode="auto">
            <a:xfrm>
              <a:off x="1391" y="333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9" name="Rectangle 14"/>
            <p:cNvSpPr>
              <a:spLocks noChangeArrowheads="1"/>
            </p:cNvSpPr>
            <p:nvPr/>
          </p:nvSpPr>
          <p:spPr bwMode="auto">
            <a:xfrm>
              <a:off x="1078" y="333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80" name="Oval 15"/>
            <p:cNvSpPr>
              <a:spLocks noChangeArrowheads="1"/>
            </p:cNvSpPr>
            <p:nvPr/>
          </p:nvSpPr>
          <p:spPr bwMode="auto">
            <a:xfrm>
              <a:off x="1075" y="327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1" name="Oval 16"/>
            <p:cNvSpPr>
              <a:spLocks noChangeArrowheads="1"/>
            </p:cNvSpPr>
            <p:nvPr/>
          </p:nvSpPr>
          <p:spPr bwMode="auto">
            <a:xfrm>
              <a:off x="1074" y="264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2" name="Line 17"/>
            <p:cNvSpPr>
              <a:spLocks noChangeShapeType="1"/>
            </p:cNvSpPr>
            <p:nvPr/>
          </p:nvSpPr>
          <p:spPr bwMode="auto">
            <a:xfrm>
              <a:off x="1074" y="264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3" name="Line 18"/>
            <p:cNvSpPr>
              <a:spLocks noChangeShapeType="1"/>
            </p:cNvSpPr>
            <p:nvPr/>
          </p:nvSpPr>
          <p:spPr bwMode="auto">
            <a:xfrm>
              <a:off x="1387" y="264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4" name="Rectangle 19"/>
            <p:cNvSpPr>
              <a:spLocks noChangeArrowheads="1"/>
            </p:cNvSpPr>
            <p:nvPr/>
          </p:nvSpPr>
          <p:spPr bwMode="auto">
            <a:xfrm>
              <a:off x="1074" y="264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85" name="Oval 20"/>
            <p:cNvSpPr>
              <a:spLocks noChangeArrowheads="1"/>
            </p:cNvSpPr>
            <p:nvPr/>
          </p:nvSpPr>
          <p:spPr bwMode="auto">
            <a:xfrm>
              <a:off x="1071" y="258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6" name="Oval 21"/>
            <p:cNvSpPr>
              <a:spLocks noChangeArrowheads="1"/>
            </p:cNvSpPr>
            <p:nvPr/>
          </p:nvSpPr>
          <p:spPr bwMode="auto">
            <a:xfrm>
              <a:off x="1757" y="2644"/>
              <a:ext cx="312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7" name="Line 22"/>
            <p:cNvSpPr>
              <a:spLocks noChangeShapeType="1"/>
            </p:cNvSpPr>
            <p:nvPr/>
          </p:nvSpPr>
          <p:spPr bwMode="auto">
            <a:xfrm>
              <a:off x="1757" y="263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8" name="Line 23"/>
            <p:cNvSpPr>
              <a:spLocks noChangeShapeType="1"/>
            </p:cNvSpPr>
            <p:nvPr/>
          </p:nvSpPr>
          <p:spPr bwMode="auto">
            <a:xfrm>
              <a:off x="2069" y="263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9" name="Rectangle 24"/>
            <p:cNvSpPr>
              <a:spLocks noChangeArrowheads="1"/>
            </p:cNvSpPr>
            <p:nvPr/>
          </p:nvSpPr>
          <p:spPr bwMode="auto">
            <a:xfrm>
              <a:off x="1757" y="2637"/>
              <a:ext cx="309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90" name="Oval 25"/>
            <p:cNvSpPr>
              <a:spLocks noChangeArrowheads="1"/>
            </p:cNvSpPr>
            <p:nvPr/>
          </p:nvSpPr>
          <p:spPr bwMode="auto">
            <a:xfrm>
              <a:off x="1760" y="2581"/>
              <a:ext cx="312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1" name="Oval 26"/>
            <p:cNvSpPr>
              <a:spLocks noChangeArrowheads="1"/>
            </p:cNvSpPr>
            <p:nvPr/>
          </p:nvSpPr>
          <p:spPr bwMode="auto">
            <a:xfrm>
              <a:off x="1767" y="3335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2" name="Line 27"/>
            <p:cNvSpPr>
              <a:spLocks noChangeShapeType="1"/>
            </p:cNvSpPr>
            <p:nvPr/>
          </p:nvSpPr>
          <p:spPr bwMode="auto">
            <a:xfrm>
              <a:off x="1767" y="332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3" name="Line 28"/>
            <p:cNvSpPr>
              <a:spLocks noChangeShapeType="1"/>
            </p:cNvSpPr>
            <p:nvPr/>
          </p:nvSpPr>
          <p:spPr bwMode="auto">
            <a:xfrm>
              <a:off x="2080" y="332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4" name="Rectangle 29"/>
            <p:cNvSpPr>
              <a:spLocks noChangeArrowheads="1"/>
            </p:cNvSpPr>
            <p:nvPr/>
          </p:nvSpPr>
          <p:spPr bwMode="auto">
            <a:xfrm>
              <a:off x="1767" y="3328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95" name="Oval 30"/>
            <p:cNvSpPr>
              <a:spLocks noChangeArrowheads="1"/>
            </p:cNvSpPr>
            <p:nvPr/>
          </p:nvSpPr>
          <p:spPr bwMode="auto">
            <a:xfrm>
              <a:off x="1764" y="3269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6" name="Oval 31"/>
            <p:cNvSpPr>
              <a:spLocks noChangeArrowheads="1"/>
            </p:cNvSpPr>
            <p:nvPr/>
          </p:nvSpPr>
          <p:spPr bwMode="auto">
            <a:xfrm>
              <a:off x="2332" y="2994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7" name="Line 32"/>
            <p:cNvSpPr>
              <a:spLocks noChangeShapeType="1"/>
            </p:cNvSpPr>
            <p:nvPr/>
          </p:nvSpPr>
          <p:spPr bwMode="auto">
            <a:xfrm>
              <a:off x="2332" y="29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8" name="Line 33"/>
            <p:cNvSpPr>
              <a:spLocks noChangeShapeType="1"/>
            </p:cNvSpPr>
            <p:nvPr/>
          </p:nvSpPr>
          <p:spPr bwMode="auto">
            <a:xfrm>
              <a:off x="2645" y="29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9" name="Rectangle 34"/>
            <p:cNvSpPr>
              <a:spLocks noChangeArrowheads="1"/>
            </p:cNvSpPr>
            <p:nvPr/>
          </p:nvSpPr>
          <p:spPr bwMode="auto">
            <a:xfrm>
              <a:off x="2332" y="2987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1000" name="Oval 35"/>
            <p:cNvSpPr>
              <a:spLocks noChangeArrowheads="1"/>
            </p:cNvSpPr>
            <p:nvPr/>
          </p:nvSpPr>
          <p:spPr bwMode="auto">
            <a:xfrm>
              <a:off x="2329" y="2928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1" name="Freeform 36"/>
            <p:cNvSpPr>
              <a:spLocks/>
            </p:cNvSpPr>
            <p:nvPr/>
          </p:nvSpPr>
          <p:spPr bwMode="auto">
            <a:xfrm>
              <a:off x="1923" y="2736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2" name="Freeform 37"/>
            <p:cNvSpPr>
              <a:spLocks/>
            </p:cNvSpPr>
            <p:nvPr/>
          </p:nvSpPr>
          <p:spPr bwMode="auto">
            <a:xfrm>
              <a:off x="1230" y="2742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3" name="Freeform 38"/>
            <p:cNvSpPr>
              <a:spLocks/>
            </p:cNvSpPr>
            <p:nvPr/>
          </p:nvSpPr>
          <p:spPr bwMode="auto">
            <a:xfrm>
              <a:off x="1395" y="2727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4" name="Freeform 39"/>
            <p:cNvSpPr>
              <a:spLocks/>
            </p:cNvSpPr>
            <p:nvPr/>
          </p:nvSpPr>
          <p:spPr bwMode="auto">
            <a:xfrm>
              <a:off x="2082" y="3072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5" name="Freeform 40"/>
            <p:cNvSpPr>
              <a:spLocks/>
            </p:cNvSpPr>
            <p:nvPr/>
          </p:nvSpPr>
          <p:spPr bwMode="auto">
            <a:xfrm>
              <a:off x="1401" y="335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6" name="Freeform 41"/>
            <p:cNvSpPr>
              <a:spLocks/>
            </p:cNvSpPr>
            <p:nvPr/>
          </p:nvSpPr>
          <p:spPr bwMode="auto">
            <a:xfrm>
              <a:off x="810" y="3033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7" name="Freeform 42"/>
            <p:cNvSpPr>
              <a:spLocks/>
            </p:cNvSpPr>
            <p:nvPr/>
          </p:nvSpPr>
          <p:spPr bwMode="auto">
            <a:xfrm>
              <a:off x="1395" y="266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8" name="Freeform 43"/>
            <p:cNvSpPr>
              <a:spLocks/>
            </p:cNvSpPr>
            <p:nvPr/>
          </p:nvSpPr>
          <p:spPr bwMode="auto">
            <a:xfrm>
              <a:off x="2070" y="2664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9" name="Freeform 44"/>
            <p:cNvSpPr>
              <a:spLocks/>
            </p:cNvSpPr>
            <p:nvPr/>
          </p:nvSpPr>
          <p:spPr bwMode="auto">
            <a:xfrm>
              <a:off x="753" y="2235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010" name="Group 45"/>
            <p:cNvGrpSpPr>
              <a:grpSpLocks/>
            </p:cNvGrpSpPr>
            <p:nvPr/>
          </p:nvGrpSpPr>
          <p:grpSpPr bwMode="auto">
            <a:xfrm>
              <a:off x="649" y="2849"/>
              <a:ext cx="212" cy="231"/>
              <a:chOff x="2950" y="2441"/>
              <a:chExt cx="215" cy="231"/>
            </a:xfrm>
          </p:grpSpPr>
          <p:sp>
            <p:nvSpPr>
              <p:cNvPr id="8102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8" name="Text Box 47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81011" name="Group 48"/>
            <p:cNvGrpSpPr>
              <a:grpSpLocks/>
            </p:cNvGrpSpPr>
            <p:nvPr/>
          </p:nvGrpSpPr>
          <p:grpSpPr bwMode="auto">
            <a:xfrm>
              <a:off x="1819" y="3233"/>
              <a:ext cx="212" cy="231"/>
              <a:chOff x="2950" y="2441"/>
              <a:chExt cx="215" cy="231"/>
            </a:xfrm>
          </p:grpSpPr>
          <p:sp>
            <p:nvSpPr>
              <p:cNvPr id="8102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6" name="Text Box 50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81012" name="Group 51"/>
            <p:cNvGrpSpPr>
              <a:grpSpLocks/>
            </p:cNvGrpSpPr>
            <p:nvPr/>
          </p:nvGrpSpPr>
          <p:grpSpPr bwMode="auto">
            <a:xfrm>
              <a:off x="1134" y="3230"/>
              <a:ext cx="220" cy="231"/>
              <a:chOff x="2946" y="2441"/>
              <a:chExt cx="223" cy="231"/>
            </a:xfrm>
          </p:grpSpPr>
          <p:sp>
            <p:nvSpPr>
              <p:cNvPr id="8102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4" name="Text Box 53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81013" name="Group 54"/>
            <p:cNvGrpSpPr>
              <a:grpSpLocks/>
            </p:cNvGrpSpPr>
            <p:nvPr/>
          </p:nvGrpSpPr>
          <p:grpSpPr bwMode="auto">
            <a:xfrm>
              <a:off x="1809" y="2543"/>
              <a:ext cx="220" cy="231"/>
              <a:chOff x="2946" y="2441"/>
              <a:chExt cx="223" cy="231"/>
            </a:xfrm>
          </p:grpSpPr>
          <p:sp>
            <p:nvSpPr>
              <p:cNvPr id="8102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2" name="Text Box 56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81014" name="Group 57"/>
            <p:cNvGrpSpPr>
              <a:grpSpLocks/>
            </p:cNvGrpSpPr>
            <p:nvPr/>
          </p:nvGrpSpPr>
          <p:grpSpPr bwMode="auto">
            <a:xfrm>
              <a:off x="1130" y="2543"/>
              <a:ext cx="212" cy="231"/>
              <a:chOff x="2951" y="2441"/>
              <a:chExt cx="215" cy="231"/>
            </a:xfrm>
          </p:grpSpPr>
          <p:sp>
            <p:nvSpPr>
              <p:cNvPr id="8101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0" name="Text Box 59"/>
              <p:cNvSpPr txBox="1">
                <a:spLocks noChangeArrowheads="1"/>
              </p:cNvSpPr>
              <p:nvPr/>
            </p:nvSpPr>
            <p:spPr bwMode="auto">
              <a:xfrm>
                <a:off x="2951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81015" name="Group 60"/>
            <p:cNvGrpSpPr>
              <a:grpSpLocks/>
            </p:cNvGrpSpPr>
            <p:nvPr/>
          </p:nvGrpSpPr>
          <p:grpSpPr bwMode="auto">
            <a:xfrm>
              <a:off x="2396" y="2891"/>
              <a:ext cx="204" cy="231"/>
              <a:chOff x="2954" y="2441"/>
              <a:chExt cx="207" cy="231"/>
            </a:xfrm>
          </p:grpSpPr>
          <p:sp>
            <p:nvSpPr>
              <p:cNvPr id="8101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8" name="Text Box 62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81016" name="Line 63"/>
            <p:cNvSpPr>
              <a:spLocks noChangeShapeType="1"/>
            </p:cNvSpPr>
            <p:nvPr/>
          </p:nvSpPr>
          <p:spPr bwMode="auto">
            <a:xfrm>
              <a:off x="804" y="3021"/>
              <a:ext cx="282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62525" y="3429000"/>
            <a:ext cx="3571875" cy="2236788"/>
            <a:chOff x="4962525" y="3429000"/>
            <a:chExt cx="3571875" cy="2236788"/>
          </a:xfrm>
        </p:grpSpPr>
        <p:sp>
          <p:nvSpPr>
            <p:cNvPr id="80909" name="Freeform 64"/>
            <p:cNvSpPr>
              <a:spLocks/>
            </p:cNvSpPr>
            <p:nvPr/>
          </p:nvSpPr>
          <p:spPr bwMode="auto">
            <a:xfrm>
              <a:off x="4962525" y="3429000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Freeform 65"/>
            <p:cNvSpPr>
              <a:spLocks/>
            </p:cNvSpPr>
            <p:nvPr/>
          </p:nvSpPr>
          <p:spPr bwMode="auto">
            <a:xfrm>
              <a:off x="5495925" y="4300538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Oval 66"/>
            <p:cNvSpPr>
              <a:spLocks noChangeArrowheads="1"/>
            </p:cNvSpPr>
            <p:nvPr/>
          </p:nvSpPr>
          <p:spPr bwMode="auto">
            <a:xfrm>
              <a:off x="5083175" y="4684713"/>
              <a:ext cx="496888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67"/>
            <p:cNvSpPr>
              <a:spLocks noChangeShapeType="1"/>
            </p:cNvSpPr>
            <p:nvPr/>
          </p:nvSpPr>
          <p:spPr bwMode="auto">
            <a:xfrm>
              <a:off x="5083175" y="467360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68"/>
            <p:cNvSpPr>
              <a:spLocks noChangeShapeType="1"/>
            </p:cNvSpPr>
            <p:nvPr/>
          </p:nvSpPr>
          <p:spPr bwMode="auto">
            <a:xfrm>
              <a:off x="5580063" y="467360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Rectangle 69"/>
            <p:cNvSpPr>
              <a:spLocks noChangeArrowheads="1"/>
            </p:cNvSpPr>
            <p:nvPr/>
          </p:nvSpPr>
          <p:spPr bwMode="auto">
            <a:xfrm>
              <a:off x="5083175" y="4673600"/>
              <a:ext cx="492125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15" name="Oval 70"/>
            <p:cNvSpPr>
              <a:spLocks noChangeArrowheads="1"/>
            </p:cNvSpPr>
            <p:nvPr/>
          </p:nvSpPr>
          <p:spPr bwMode="auto">
            <a:xfrm>
              <a:off x="5078413" y="4579938"/>
              <a:ext cx="496888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Oval 71"/>
            <p:cNvSpPr>
              <a:spLocks noChangeArrowheads="1"/>
            </p:cNvSpPr>
            <p:nvPr/>
          </p:nvSpPr>
          <p:spPr bwMode="auto">
            <a:xfrm>
              <a:off x="5835650" y="5299075"/>
              <a:ext cx="496888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Line 72"/>
            <p:cNvSpPr>
              <a:spLocks noChangeShapeType="1"/>
            </p:cNvSpPr>
            <p:nvPr/>
          </p:nvSpPr>
          <p:spPr bwMode="auto">
            <a:xfrm>
              <a:off x="5835650" y="5287963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8" name="Line 73"/>
            <p:cNvSpPr>
              <a:spLocks noChangeShapeType="1"/>
            </p:cNvSpPr>
            <p:nvPr/>
          </p:nvSpPr>
          <p:spPr bwMode="auto">
            <a:xfrm>
              <a:off x="6332538" y="5287963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9" name="Rectangle 74"/>
            <p:cNvSpPr>
              <a:spLocks noChangeArrowheads="1"/>
            </p:cNvSpPr>
            <p:nvPr/>
          </p:nvSpPr>
          <p:spPr bwMode="auto">
            <a:xfrm>
              <a:off x="5835650" y="5287963"/>
              <a:ext cx="492125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20" name="Oval 75"/>
            <p:cNvSpPr>
              <a:spLocks noChangeArrowheads="1"/>
            </p:cNvSpPr>
            <p:nvPr/>
          </p:nvSpPr>
          <p:spPr bwMode="auto">
            <a:xfrm>
              <a:off x="5830888" y="5194300"/>
              <a:ext cx="496888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1" name="Oval 76"/>
            <p:cNvSpPr>
              <a:spLocks noChangeArrowheads="1"/>
            </p:cNvSpPr>
            <p:nvPr/>
          </p:nvSpPr>
          <p:spPr bwMode="auto">
            <a:xfrm>
              <a:off x="5829300" y="4203700"/>
              <a:ext cx="496888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2" name="Line 77"/>
            <p:cNvSpPr>
              <a:spLocks noChangeShapeType="1"/>
            </p:cNvSpPr>
            <p:nvPr/>
          </p:nvSpPr>
          <p:spPr bwMode="auto">
            <a:xfrm>
              <a:off x="5829300" y="4192588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3" name="Line 78"/>
            <p:cNvSpPr>
              <a:spLocks noChangeShapeType="1"/>
            </p:cNvSpPr>
            <p:nvPr/>
          </p:nvSpPr>
          <p:spPr bwMode="auto">
            <a:xfrm>
              <a:off x="6326188" y="4192588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4" name="Rectangle 79"/>
            <p:cNvSpPr>
              <a:spLocks noChangeArrowheads="1"/>
            </p:cNvSpPr>
            <p:nvPr/>
          </p:nvSpPr>
          <p:spPr bwMode="auto">
            <a:xfrm>
              <a:off x="5829300" y="4192588"/>
              <a:ext cx="492125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25" name="Oval 80"/>
            <p:cNvSpPr>
              <a:spLocks noChangeArrowheads="1"/>
            </p:cNvSpPr>
            <p:nvPr/>
          </p:nvSpPr>
          <p:spPr bwMode="auto">
            <a:xfrm>
              <a:off x="5824538" y="4098925"/>
              <a:ext cx="496888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6" name="Oval 81"/>
            <p:cNvSpPr>
              <a:spLocks noChangeArrowheads="1"/>
            </p:cNvSpPr>
            <p:nvPr/>
          </p:nvSpPr>
          <p:spPr bwMode="auto">
            <a:xfrm>
              <a:off x="6913563" y="4197350"/>
              <a:ext cx="495300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7" name="Line 82"/>
            <p:cNvSpPr>
              <a:spLocks noChangeShapeType="1"/>
            </p:cNvSpPr>
            <p:nvPr/>
          </p:nvSpPr>
          <p:spPr bwMode="auto">
            <a:xfrm>
              <a:off x="6913563" y="4186238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8" name="Line 83"/>
            <p:cNvSpPr>
              <a:spLocks noChangeShapeType="1"/>
            </p:cNvSpPr>
            <p:nvPr/>
          </p:nvSpPr>
          <p:spPr bwMode="auto">
            <a:xfrm>
              <a:off x="7408863" y="4186238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9" name="Rectangle 84"/>
            <p:cNvSpPr>
              <a:spLocks noChangeArrowheads="1"/>
            </p:cNvSpPr>
            <p:nvPr/>
          </p:nvSpPr>
          <p:spPr bwMode="auto">
            <a:xfrm>
              <a:off x="6913563" y="4186238"/>
              <a:ext cx="490538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30" name="Oval 85"/>
            <p:cNvSpPr>
              <a:spLocks noChangeArrowheads="1"/>
            </p:cNvSpPr>
            <p:nvPr/>
          </p:nvSpPr>
          <p:spPr bwMode="auto">
            <a:xfrm>
              <a:off x="6918325" y="4097338"/>
              <a:ext cx="495300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1" name="Oval 86"/>
            <p:cNvSpPr>
              <a:spLocks noChangeArrowheads="1"/>
            </p:cNvSpPr>
            <p:nvPr/>
          </p:nvSpPr>
          <p:spPr bwMode="auto">
            <a:xfrm>
              <a:off x="6929438" y="5294313"/>
              <a:ext cx="496888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2" name="Line 87"/>
            <p:cNvSpPr>
              <a:spLocks noChangeShapeType="1"/>
            </p:cNvSpPr>
            <p:nvPr/>
          </p:nvSpPr>
          <p:spPr bwMode="auto">
            <a:xfrm>
              <a:off x="6929438" y="528320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3" name="Line 88"/>
            <p:cNvSpPr>
              <a:spLocks noChangeShapeType="1"/>
            </p:cNvSpPr>
            <p:nvPr/>
          </p:nvSpPr>
          <p:spPr bwMode="auto">
            <a:xfrm>
              <a:off x="7426325" y="528320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4" name="Rectangle 89"/>
            <p:cNvSpPr>
              <a:spLocks noChangeArrowheads="1"/>
            </p:cNvSpPr>
            <p:nvPr/>
          </p:nvSpPr>
          <p:spPr bwMode="auto">
            <a:xfrm>
              <a:off x="6929438" y="5283200"/>
              <a:ext cx="492125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35" name="Oval 90"/>
            <p:cNvSpPr>
              <a:spLocks noChangeArrowheads="1"/>
            </p:cNvSpPr>
            <p:nvPr/>
          </p:nvSpPr>
          <p:spPr bwMode="auto">
            <a:xfrm>
              <a:off x="6924675" y="5189538"/>
              <a:ext cx="496888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6" name="Oval 91"/>
            <p:cNvSpPr>
              <a:spLocks noChangeArrowheads="1"/>
            </p:cNvSpPr>
            <p:nvPr/>
          </p:nvSpPr>
          <p:spPr bwMode="auto">
            <a:xfrm>
              <a:off x="7826375" y="4752975"/>
              <a:ext cx="496888" cy="12858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7" name="Line 92"/>
            <p:cNvSpPr>
              <a:spLocks noChangeShapeType="1"/>
            </p:cNvSpPr>
            <p:nvPr/>
          </p:nvSpPr>
          <p:spPr bwMode="auto">
            <a:xfrm>
              <a:off x="7826375" y="4741863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8" name="Line 93"/>
            <p:cNvSpPr>
              <a:spLocks noChangeShapeType="1"/>
            </p:cNvSpPr>
            <p:nvPr/>
          </p:nvSpPr>
          <p:spPr bwMode="auto">
            <a:xfrm>
              <a:off x="8323263" y="4741863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9" name="Rectangle 94"/>
            <p:cNvSpPr>
              <a:spLocks noChangeArrowheads="1"/>
            </p:cNvSpPr>
            <p:nvPr/>
          </p:nvSpPr>
          <p:spPr bwMode="auto">
            <a:xfrm>
              <a:off x="7826375" y="4741863"/>
              <a:ext cx="492125" cy="777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40" name="Oval 95"/>
            <p:cNvSpPr>
              <a:spLocks noChangeArrowheads="1"/>
            </p:cNvSpPr>
            <p:nvPr/>
          </p:nvSpPr>
          <p:spPr bwMode="auto">
            <a:xfrm>
              <a:off x="7821613" y="4648200"/>
              <a:ext cx="496888" cy="15081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2" name="Freeform 97"/>
            <p:cNvSpPr>
              <a:spLocks/>
            </p:cNvSpPr>
            <p:nvPr/>
          </p:nvSpPr>
          <p:spPr bwMode="auto">
            <a:xfrm>
              <a:off x="6076950" y="4352925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3" name="Freeform 98"/>
            <p:cNvSpPr>
              <a:spLocks/>
            </p:cNvSpPr>
            <p:nvPr/>
          </p:nvSpPr>
          <p:spPr bwMode="auto">
            <a:xfrm>
              <a:off x="6324600" y="4343400"/>
              <a:ext cx="800100" cy="9525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4" name="Freeform 99"/>
            <p:cNvSpPr>
              <a:spLocks/>
            </p:cNvSpPr>
            <p:nvPr/>
          </p:nvSpPr>
          <p:spPr bwMode="auto">
            <a:xfrm>
              <a:off x="7429500" y="487680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5" name="Freeform 100"/>
            <p:cNvSpPr>
              <a:spLocks/>
            </p:cNvSpPr>
            <p:nvPr/>
          </p:nvSpPr>
          <p:spPr bwMode="auto">
            <a:xfrm>
              <a:off x="6348413" y="5329238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6" name="Freeform 101"/>
            <p:cNvSpPr>
              <a:spLocks/>
            </p:cNvSpPr>
            <p:nvPr/>
          </p:nvSpPr>
          <p:spPr bwMode="auto">
            <a:xfrm>
              <a:off x="5410200" y="4814888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7" name="Freeform 102"/>
            <p:cNvSpPr>
              <a:spLocks/>
            </p:cNvSpPr>
            <p:nvPr/>
          </p:nvSpPr>
          <p:spPr bwMode="auto">
            <a:xfrm>
              <a:off x="6338888" y="4233863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8" name="Freeform 103"/>
            <p:cNvSpPr>
              <a:spLocks/>
            </p:cNvSpPr>
            <p:nvPr/>
          </p:nvSpPr>
          <p:spPr bwMode="auto">
            <a:xfrm>
              <a:off x="7410450" y="4229100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9" name="Freeform 104"/>
            <p:cNvSpPr>
              <a:spLocks/>
            </p:cNvSpPr>
            <p:nvPr/>
          </p:nvSpPr>
          <p:spPr bwMode="auto">
            <a:xfrm>
              <a:off x="5319713" y="3548063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950" name="Group 105"/>
            <p:cNvGrpSpPr>
              <a:grpSpLocks/>
            </p:cNvGrpSpPr>
            <p:nvPr/>
          </p:nvGrpSpPr>
          <p:grpSpPr bwMode="auto">
            <a:xfrm>
              <a:off x="5154613" y="4522788"/>
              <a:ext cx="336550" cy="366713"/>
              <a:chOff x="2950" y="2441"/>
              <a:chExt cx="215" cy="231"/>
            </a:xfrm>
          </p:grpSpPr>
          <p:sp>
            <p:nvSpPr>
              <p:cNvPr id="80967" name="Rectangle 10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8" name="Text Box 107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80951" name="Group 108"/>
            <p:cNvGrpSpPr>
              <a:grpSpLocks/>
            </p:cNvGrpSpPr>
            <p:nvPr/>
          </p:nvGrpSpPr>
          <p:grpSpPr bwMode="auto">
            <a:xfrm>
              <a:off x="7011988" y="5132388"/>
              <a:ext cx="336550" cy="366713"/>
              <a:chOff x="2950" y="2441"/>
              <a:chExt cx="215" cy="231"/>
            </a:xfrm>
          </p:grpSpPr>
          <p:sp>
            <p:nvSpPr>
              <p:cNvPr id="80965" name="Rectangle 10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6" name="Text Box 110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80952" name="Group 111"/>
            <p:cNvGrpSpPr>
              <a:grpSpLocks/>
            </p:cNvGrpSpPr>
            <p:nvPr/>
          </p:nvGrpSpPr>
          <p:grpSpPr bwMode="auto">
            <a:xfrm>
              <a:off x="5924550" y="5127625"/>
              <a:ext cx="349250" cy="366713"/>
              <a:chOff x="2946" y="2441"/>
              <a:chExt cx="223" cy="231"/>
            </a:xfrm>
          </p:grpSpPr>
          <p:sp>
            <p:nvSpPr>
              <p:cNvPr id="80963" name="Rectangle 11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4" name="Text Box 113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80953" name="Group 114"/>
            <p:cNvGrpSpPr>
              <a:grpSpLocks/>
            </p:cNvGrpSpPr>
            <p:nvPr/>
          </p:nvGrpSpPr>
          <p:grpSpPr bwMode="auto">
            <a:xfrm>
              <a:off x="6996113" y="4037013"/>
              <a:ext cx="349250" cy="366713"/>
              <a:chOff x="2946" y="2441"/>
              <a:chExt cx="223" cy="231"/>
            </a:xfrm>
          </p:grpSpPr>
          <p:sp>
            <p:nvSpPr>
              <p:cNvPr id="80961" name="Rectangle 1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2" name="Text Box 116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80954" name="Group 117"/>
            <p:cNvGrpSpPr>
              <a:grpSpLocks/>
            </p:cNvGrpSpPr>
            <p:nvPr/>
          </p:nvGrpSpPr>
          <p:grpSpPr bwMode="auto">
            <a:xfrm>
              <a:off x="5918200" y="4037013"/>
              <a:ext cx="336550" cy="366713"/>
              <a:chOff x="2951" y="2441"/>
              <a:chExt cx="215" cy="231"/>
            </a:xfrm>
          </p:grpSpPr>
          <p:sp>
            <p:nvSpPr>
              <p:cNvPr id="80959" name="Rectangle 11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0" name="Text Box 119"/>
              <p:cNvSpPr txBox="1">
                <a:spLocks noChangeArrowheads="1"/>
              </p:cNvSpPr>
              <p:nvPr/>
            </p:nvSpPr>
            <p:spPr bwMode="auto">
              <a:xfrm>
                <a:off x="2951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80955" name="Group 120"/>
            <p:cNvGrpSpPr>
              <a:grpSpLocks/>
            </p:cNvGrpSpPr>
            <p:nvPr/>
          </p:nvGrpSpPr>
          <p:grpSpPr bwMode="auto">
            <a:xfrm>
              <a:off x="7927975" y="4589463"/>
              <a:ext cx="323850" cy="366713"/>
              <a:chOff x="2954" y="2441"/>
              <a:chExt cx="207" cy="231"/>
            </a:xfrm>
          </p:grpSpPr>
          <p:sp>
            <p:nvSpPr>
              <p:cNvPr id="80957" name="Rectangle 12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58" name="Text Box 122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80956" name="Line 123"/>
            <p:cNvSpPr>
              <a:spLocks noChangeShapeType="1"/>
            </p:cNvSpPr>
            <p:nvPr/>
          </p:nvSpPr>
          <p:spPr bwMode="auto">
            <a:xfrm>
              <a:off x="5400675" y="4795838"/>
              <a:ext cx="447675" cy="447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1900" name="Text Box 124"/>
          <p:cNvSpPr txBox="1">
            <a:spLocks noChangeArrowheads="1"/>
          </p:cNvSpPr>
          <p:nvPr/>
        </p:nvSpPr>
        <p:spPr bwMode="auto">
          <a:xfrm>
            <a:off x="609600" y="5745163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 and D think that this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is the path to C</a:t>
            </a:r>
          </a:p>
        </p:txBody>
      </p:sp>
      <p:sp>
        <p:nvSpPr>
          <p:cNvPr id="971901" name="Text Box 125"/>
          <p:cNvSpPr txBox="1">
            <a:spLocks noChangeArrowheads="1"/>
          </p:cNvSpPr>
          <p:nvPr/>
        </p:nvSpPr>
        <p:spPr bwMode="auto">
          <a:xfrm>
            <a:off x="4953000" y="5715000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E thinks that this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is the path to C</a:t>
            </a:r>
          </a:p>
        </p:txBody>
      </p:sp>
      <p:grpSp>
        <p:nvGrpSpPr>
          <p:cNvPr id="16" name="Group 132"/>
          <p:cNvGrpSpPr>
            <a:grpSpLocks/>
          </p:cNvGrpSpPr>
          <p:nvPr/>
        </p:nvGrpSpPr>
        <p:grpSpPr bwMode="auto">
          <a:xfrm>
            <a:off x="2057400" y="5105400"/>
            <a:ext cx="5029200" cy="468313"/>
            <a:chOff x="1296" y="3216"/>
            <a:chExt cx="3168" cy="295"/>
          </a:xfrm>
        </p:grpSpPr>
        <p:sp>
          <p:nvSpPr>
            <p:cNvPr id="80905" name="Oval 128"/>
            <p:cNvSpPr>
              <a:spLocks noChangeArrowheads="1"/>
            </p:cNvSpPr>
            <p:nvPr/>
          </p:nvSpPr>
          <p:spPr bwMode="auto">
            <a:xfrm>
              <a:off x="1296" y="3216"/>
              <a:ext cx="528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Oval 129"/>
            <p:cNvSpPr>
              <a:spLocks noChangeArrowheads="1"/>
            </p:cNvSpPr>
            <p:nvPr/>
          </p:nvSpPr>
          <p:spPr bwMode="auto">
            <a:xfrm>
              <a:off x="3936" y="3216"/>
              <a:ext cx="528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0907" name="AutoShape 130"/>
            <p:cNvCxnSpPr>
              <a:cxnSpLocks noChangeShapeType="1"/>
              <a:stCxn id="80905" idx="5"/>
              <a:endCxn id="80906" idx="3"/>
            </p:cNvCxnSpPr>
            <p:nvPr/>
          </p:nvCxnSpPr>
          <p:spPr bwMode="auto">
            <a:xfrm rot="16200000" flipH="1">
              <a:off x="2879" y="2339"/>
              <a:ext cx="1" cy="2266"/>
            </a:xfrm>
            <a:prstGeom prst="curvedConnector3">
              <a:avLst>
                <a:gd name="adj1" fmla="val 17700000"/>
              </a:avLst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08" name="Rectangle 131"/>
            <p:cNvSpPr>
              <a:spLocks noChangeArrowheads="1"/>
            </p:cNvSpPr>
            <p:nvPr/>
          </p:nvSpPr>
          <p:spPr bwMode="auto">
            <a:xfrm>
              <a:off x="2554" y="3223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accent1"/>
                  </a:solidFill>
                  <a:latin typeface="Arial" charset="0"/>
                </a:rPr>
                <a:t>Loop!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9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“Convergence”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8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routers have </a:t>
            </a:r>
            <a:r>
              <a:rPr lang="en-US" dirty="0"/>
              <a:t>consistent routing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>
                <a:solidFill>
                  <a:srgbClr val="773F9B"/>
                </a:solidFill>
                <a:ea typeface="Arial" charset="0"/>
                <a:cs typeface="Arial" charset="0"/>
              </a:rPr>
              <a:t>E.g., all nodes having the same link-state database</a:t>
            </a:r>
          </a:p>
          <a:p>
            <a:pPr lvl="1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orwarding is consistent after </a:t>
            </a:r>
            <a:r>
              <a:rPr lang="en-US" dirty="0"/>
              <a:t>convergence</a:t>
            </a:r>
          </a:p>
          <a:p>
            <a:pPr lvl="1"/>
            <a:r>
              <a:rPr lang="en-US" dirty="0">
                <a:solidFill>
                  <a:srgbClr val="773F9B"/>
                </a:solidFill>
                <a:ea typeface="Arial" charset="0"/>
                <a:cs typeface="Arial" charset="0"/>
              </a:rPr>
              <a:t>All nodes have the same link-state database</a:t>
            </a:r>
          </a:p>
          <a:p>
            <a:pPr lvl="1"/>
            <a:r>
              <a:rPr lang="en-US" dirty="0">
                <a:solidFill>
                  <a:srgbClr val="773F9B"/>
                </a:solidFill>
                <a:ea typeface="Arial" charset="0"/>
                <a:cs typeface="Arial" charset="0"/>
              </a:rPr>
              <a:t>All nodes forward packets on </a:t>
            </a:r>
            <a:r>
              <a:rPr lang="en-US" dirty="0" smtClean="0">
                <a:solidFill>
                  <a:srgbClr val="773F9B"/>
                </a:solidFill>
                <a:ea typeface="Arial" charset="0"/>
                <a:cs typeface="Arial" charset="0"/>
              </a:rPr>
              <a:t>same paths</a:t>
            </a:r>
          </a:p>
          <a:p>
            <a:pPr lvl="1"/>
            <a:endParaRPr lang="en-US" dirty="0">
              <a:solidFill>
                <a:srgbClr val="773F9B"/>
              </a:solidFill>
              <a:ea typeface="Arial" charset="0"/>
              <a:cs typeface="Arial" charset="0"/>
            </a:endParaRPr>
          </a:p>
          <a:p>
            <a:r>
              <a:rPr lang="en-US" dirty="0" smtClean="0">
                <a:ea typeface="Arial" charset="0"/>
                <a:cs typeface="Arial" charset="0"/>
              </a:rPr>
              <a:t>But while still converging, bad things can happen</a:t>
            </a:r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reach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Sources of convergence delay?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to detect failure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to flood link-state </a:t>
            </a:r>
            <a:r>
              <a:rPr lang="en-US" dirty="0" smtClean="0"/>
              <a:t>information (~longest RTT)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to re-compute forwarding tables</a:t>
            </a:r>
          </a:p>
          <a:p>
            <a:endParaRPr lang="en-US" dirty="0"/>
          </a:p>
          <a:p>
            <a:r>
              <a:rPr lang="en-US" dirty="0"/>
              <a:t>Performance problems during convergence period?</a:t>
            </a:r>
          </a:p>
          <a:p>
            <a:pPr lvl="1"/>
            <a:r>
              <a:rPr lang="en-US" dirty="0" err="1" smtClean="0"/>
              <a:t>Deadends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Looping packets</a:t>
            </a:r>
          </a:p>
          <a:p>
            <a:pPr lvl="1"/>
            <a:r>
              <a:rPr lang="en-US" dirty="0" smtClean="0"/>
              <a:t>Out-of-order </a:t>
            </a:r>
            <a:r>
              <a:rPr lang="en-US" dirty="0"/>
              <a:t>packets reaching the </a:t>
            </a:r>
            <a:r>
              <a:rPr lang="en-US" dirty="0" smtClean="0"/>
              <a:t>destination</a:t>
            </a:r>
          </a:p>
          <a:p>
            <a:pPr lvl="2"/>
            <a:r>
              <a:rPr lang="en-US" dirty="0" smtClean="0"/>
              <a:t>Should not cause semantic problems</a:t>
            </a:r>
          </a:p>
          <a:p>
            <a:pPr lvl="2"/>
            <a:r>
              <a:rPr lang="en-US" dirty="0" smtClean="0"/>
              <a:t>But can create performance problems!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7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for Local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 not detected: packets go into dead link</a:t>
            </a:r>
          </a:p>
          <a:p>
            <a:pPr lvl="4"/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etected, not recomputed: packets dropped</a:t>
            </a:r>
          </a:p>
          <a:p>
            <a:pPr lvl="1"/>
            <a:r>
              <a:rPr lang="en-US" dirty="0" err="1" smtClean="0"/>
              <a:t>Deadends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is where precomputed failovers would help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Detected/computed, not globally notified/computed</a:t>
            </a:r>
          </a:p>
          <a:p>
            <a:pPr lvl="1"/>
            <a:r>
              <a:rPr lang="en-US" dirty="0" smtClean="0"/>
              <a:t>Could be loops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As nodes become aware, routes may change</a:t>
            </a:r>
          </a:p>
          <a:p>
            <a:pPr lvl="1"/>
            <a:r>
              <a:rPr lang="en-US" dirty="0" smtClean="0"/>
              <a:t>Continued looping, and possible </a:t>
            </a:r>
            <a:r>
              <a:rPr lang="en-US" dirty="0" err="1" smtClean="0"/>
              <a:t>reorderings</a:t>
            </a:r>
            <a:endParaRPr lang="en-US" dirty="0" smtClean="0"/>
          </a:p>
          <a:p>
            <a:pPr lvl="1"/>
            <a:r>
              <a:rPr lang="en-US" b="1" i="1" dirty="0" smtClean="0"/>
              <a:t>Why reordering?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77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Link-State is conceptually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Everyone </a:t>
            </a:r>
            <a:r>
              <a:rPr lang="en-US" dirty="0"/>
              <a:t>floods link </a:t>
            </a:r>
            <a:r>
              <a:rPr lang="en-US" dirty="0" smtClean="0"/>
              <a:t>information</a:t>
            </a:r>
          </a:p>
          <a:p>
            <a:pPr lvl="7"/>
            <a:endParaRPr lang="en-US" dirty="0"/>
          </a:p>
          <a:p>
            <a:r>
              <a:rPr lang="en-US" dirty="0"/>
              <a:t>Everyone </a:t>
            </a:r>
            <a:r>
              <a:rPr lang="en-US" dirty="0" smtClean="0"/>
              <a:t>then knows </a:t>
            </a:r>
            <a:r>
              <a:rPr lang="en-US" dirty="0"/>
              <a:t>map of </a:t>
            </a:r>
            <a:r>
              <a:rPr lang="en-US" dirty="0" smtClean="0"/>
              <a:t>network</a:t>
            </a:r>
          </a:p>
          <a:p>
            <a:pPr lvl="5"/>
            <a:endParaRPr lang="en-US" dirty="0"/>
          </a:p>
          <a:p>
            <a:r>
              <a:rPr lang="en-US" dirty="0"/>
              <a:t>Everyone independently computes </a:t>
            </a:r>
            <a:r>
              <a:rPr lang="en-US" dirty="0" smtClean="0"/>
              <a:t>paths on map</a:t>
            </a:r>
          </a:p>
          <a:p>
            <a:pPr marL="2654300" lvl="7" indent="0">
              <a:buNone/>
            </a:pPr>
            <a:endParaRPr lang="en-US" dirty="0" smtClean="0"/>
          </a:p>
          <a:p>
            <a:pPr marL="2654300" lvl="7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rgbClr val="FF0000"/>
                </a:solidFill>
              </a:rPr>
              <a:t>All the complexity is in the details</a:t>
            </a:r>
            <a:endParaRPr lang="en-US" sz="3600" b="1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Tree-like Topologies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Come for the routing</a:t>
            </a:r>
          </a:p>
          <a:p>
            <a:r>
              <a:rPr lang="en-US" dirty="0" smtClean="0"/>
              <a:t>Stay for the poetry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9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Challenges </a:t>
            </a:r>
            <a:r>
              <a:rPr lang="en-US" dirty="0" smtClean="0"/>
              <a:t>for Tree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 smtClean="0"/>
              <a:t>Take </a:t>
            </a:r>
            <a:r>
              <a:rPr lang="en-US" dirty="0" smtClean="0"/>
              <a:t>arbitrary </a:t>
            </a:r>
            <a:r>
              <a:rPr lang="en-US" dirty="0" smtClean="0"/>
              <a:t>topology, turn into spanning tree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 eliminating some links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Devise way to route on spanning tree</a:t>
            </a:r>
          </a:p>
          <a:p>
            <a:pPr lvl="1"/>
            <a:r>
              <a:rPr lang="en-US" dirty="0" smtClean="0"/>
              <a:t>How do you ensure delivery?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 will start with the second challenge first.</a:t>
            </a:r>
          </a:p>
          <a:p>
            <a:pPr lvl="1"/>
            <a:r>
              <a:rPr lang="en-US" dirty="0" smtClean="0"/>
              <a:t>But first, what is a spanning tree?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 smtClean="0"/>
              <a:t>general graph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0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221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Spanning Tree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1450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office hours today</a:t>
            </a:r>
          </a:p>
          <a:p>
            <a:endParaRPr lang="en-US" dirty="0"/>
          </a:p>
          <a:p>
            <a:r>
              <a:rPr lang="en-US" dirty="0" smtClean="0"/>
              <a:t>Office hours Thursday 7:00-8:00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62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Spanning Tree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268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Spanning Tree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6243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Route on Spanning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path from source to destination</a:t>
            </a:r>
          </a:p>
          <a:p>
            <a:pPr lvl="3"/>
            <a:endParaRPr lang="en-US" dirty="0"/>
          </a:p>
          <a:p>
            <a:r>
              <a:rPr lang="en-US" dirty="0" smtClean="0"/>
              <a:t>How do you find that path? </a:t>
            </a:r>
            <a:r>
              <a:rPr lang="en-US" b="1" i="1" dirty="0" smtClean="0">
                <a:solidFill>
                  <a:srgbClr val="FF0000"/>
                </a:solidFill>
              </a:rPr>
              <a:t>Ideas?</a:t>
            </a:r>
          </a:p>
          <a:p>
            <a:pPr lvl="2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5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Flooding a packet means sending it to all nodes</a:t>
            </a: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a node “floods” packet to all other nodes</a:t>
            </a:r>
          </a:p>
          <a:p>
            <a:pPr lvl="1"/>
            <a:r>
              <a:rPr lang="en-US" dirty="0"/>
              <a:t>All routers can then establish routing state for that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Because they know where to find that node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 smtClean="0"/>
              <a:t>But note: flooding also delivers packets!</a:t>
            </a:r>
          </a:p>
          <a:p>
            <a:pPr lvl="1"/>
            <a:r>
              <a:rPr lang="en-US" dirty="0" smtClean="0"/>
              <a:t>So why bother with a routing protocol?</a:t>
            </a:r>
          </a:p>
          <a:p>
            <a:pPr lvl="1"/>
            <a:r>
              <a:rPr lang="en-US" dirty="0" smtClean="0"/>
              <a:t>When you don’t know route, just flood.</a:t>
            </a:r>
            <a:endParaRPr lang="en-US" dirty="0"/>
          </a:p>
          <a:p>
            <a:pPr lvl="1"/>
            <a:r>
              <a:rPr lang="en-US" dirty="0"/>
              <a:t>Flood delivers a packet to destination</a:t>
            </a:r>
          </a:p>
          <a:p>
            <a:pPr lvl="1"/>
            <a:r>
              <a:rPr lang="en-US" dirty="0"/>
              <a:t>No packets will loop, and most will hit </a:t>
            </a:r>
            <a:r>
              <a:rPr lang="en-US" dirty="0" err="1"/>
              <a:t>deadends</a:t>
            </a:r>
            <a:endParaRPr lang="en-US" dirty="0"/>
          </a:p>
          <a:p>
            <a:pPr lvl="1"/>
            <a:r>
              <a:rPr lang="en-US" dirty="0"/>
              <a:t>But one (and exactly one) will reach destination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0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If you want to send a packet that will reach all nodes, then switches can use the following rule:</a:t>
            </a:r>
          </a:p>
          <a:p>
            <a:pPr lvl="1"/>
            <a:r>
              <a:rPr lang="en-US" b="1" dirty="0" smtClean="0"/>
              <a:t>Ignoring all ports not on spanning tree!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Originating switch sends “flood” packet out all ports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When a “flood” packet arrives on one incoming port, send it out all other 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1" grpId="1" animBg="1"/>
      <p:bldP spid="5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 (Again)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5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switches need to remember flooded packets?</a:t>
            </a:r>
          </a:p>
          <a:p>
            <a:pPr lvl="4"/>
            <a:endParaRPr lang="en-US" dirty="0"/>
          </a:p>
          <a:p>
            <a:r>
              <a:rPr lang="en-US" dirty="0" smtClean="0"/>
              <a:t>Remember, for link-state the flooding algorithm required routers to remember packets</a:t>
            </a:r>
          </a:p>
          <a:p>
            <a:pPr lvl="1"/>
            <a:r>
              <a:rPr lang="en-US" dirty="0" smtClean="0"/>
              <a:t>And not resend them</a:t>
            </a:r>
          </a:p>
          <a:p>
            <a:pPr lvl="3"/>
            <a:endParaRPr lang="en-US" dirty="0"/>
          </a:p>
          <a:p>
            <a:r>
              <a:rPr lang="en-US" dirty="0" smtClean="0"/>
              <a:t>Do we need to do that here?</a:t>
            </a:r>
          </a:p>
          <a:p>
            <a:pPr lvl="2"/>
            <a:endParaRPr lang="en-US" dirty="0"/>
          </a:p>
          <a:p>
            <a:r>
              <a:rPr lang="en-US" dirty="0" smtClean="0"/>
              <a:t>Why is this important?</a:t>
            </a:r>
          </a:p>
          <a:p>
            <a:pPr lvl="1"/>
            <a:r>
              <a:rPr lang="en-US" dirty="0" smtClean="0"/>
              <a:t>Link-state: routing messages are flooded</a:t>
            </a:r>
          </a:p>
          <a:p>
            <a:pPr lvl="1"/>
            <a:r>
              <a:rPr lang="en-US" dirty="0" smtClean="0"/>
              <a:t>Learning: regular traffic can be flooded!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86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 because the lack of loops prevents the flooding from cycling back on itself</a:t>
            </a:r>
          </a:p>
          <a:p>
            <a:endParaRPr lang="en-US" dirty="0" smtClean="0"/>
          </a:p>
          <a:p>
            <a:r>
              <a:rPr lang="en-US" dirty="0" smtClean="0"/>
              <a:t>Eventually all nodes will be covered, exactly </a:t>
            </a:r>
            <a:r>
              <a:rPr lang="en-US" dirty="0" smtClean="0"/>
              <a:t>once</a:t>
            </a:r>
          </a:p>
          <a:p>
            <a:endParaRPr lang="en-US" dirty="0"/>
          </a:p>
          <a:p>
            <a:r>
              <a:rPr lang="en-US" dirty="0" smtClean="0"/>
              <a:t>So one copy of the packet will be delivered to destination.</a:t>
            </a:r>
          </a:p>
          <a:p>
            <a:endParaRPr lang="en-US" dirty="0"/>
          </a:p>
          <a:p>
            <a:r>
              <a:rPr lang="en-US" dirty="0" smtClean="0"/>
              <a:t>But isn’t flooding wasteful?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2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Yields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Floods do waste bandwidth</a:t>
            </a:r>
            <a:r>
              <a:rPr lang="en-US" dirty="0" smtClean="0"/>
              <a:t>, </a:t>
            </a:r>
            <a:r>
              <a:rPr lang="en-US" dirty="0" smtClean="0"/>
              <a:t>but </a:t>
            </a:r>
            <a:r>
              <a:rPr lang="en-US" dirty="0" smtClean="0"/>
              <a:t>you can watch the packets going by, and learn from </a:t>
            </a:r>
            <a:r>
              <a:rPr lang="en-US" dirty="0" smtClean="0"/>
              <a:t>that</a:t>
            </a:r>
          </a:p>
          <a:p>
            <a:pPr lvl="1"/>
            <a:r>
              <a:rPr lang="en-US" dirty="0" smtClean="0"/>
              <a:t>So not all future packets flooded</a:t>
            </a:r>
            <a:r>
              <a:rPr lang="mr-IN" dirty="0" smtClean="0"/>
              <a:t>…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There is a single path between any two nodes</a:t>
            </a:r>
          </a:p>
          <a:p>
            <a:pPr lvl="2"/>
            <a:endParaRPr lang="en-US" dirty="0"/>
          </a:p>
          <a:p>
            <a:r>
              <a:rPr lang="en-US" dirty="0" smtClean="0"/>
              <a:t>If node A sees a packet sent </a:t>
            </a:r>
            <a:r>
              <a:rPr lang="en-US" i="1" u="sng" dirty="0" smtClean="0"/>
              <a:t>from</a:t>
            </a:r>
            <a:r>
              <a:rPr lang="en-US" dirty="0" smtClean="0"/>
              <a:t> node B to node C, what can it conclude?</a:t>
            </a:r>
          </a:p>
          <a:p>
            <a:pPr lvl="1"/>
            <a:r>
              <a:rPr lang="en-US" dirty="0" smtClean="0"/>
              <a:t>Does it now know how to reach C?</a:t>
            </a:r>
          </a:p>
          <a:p>
            <a:pPr lvl="1"/>
            <a:r>
              <a:rPr lang="en-US" dirty="0" smtClean="0"/>
              <a:t>Does it now know how to reach B?</a:t>
            </a:r>
          </a:p>
          <a:p>
            <a:pPr lvl="2"/>
            <a:endParaRPr lang="en-US" dirty="0"/>
          </a:p>
          <a:p>
            <a:r>
              <a:rPr lang="en-US" b="1" dirty="0" smtClean="0"/>
              <a:t>It knows what port to use to reach B!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4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occasionally talk about nontechnical topics</a:t>
            </a:r>
          </a:p>
          <a:p>
            <a:pPr lvl="1"/>
            <a:r>
              <a:rPr lang="en-US" dirty="0" smtClean="0"/>
              <a:t>Typically at the beginning of lecture</a:t>
            </a:r>
          </a:p>
          <a:p>
            <a:pPr lvl="1"/>
            <a:r>
              <a:rPr lang="en-US" dirty="0" smtClean="0"/>
              <a:t>Often remarks I’ve given elsewhere</a:t>
            </a:r>
          </a:p>
          <a:p>
            <a:pPr lvl="4"/>
            <a:endParaRPr lang="en-US" dirty="0"/>
          </a:p>
          <a:p>
            <a:r>
              <a:rPr lang="en-US" dirty="0" smtClean="0"/>
              <a:t>Such as:</a:t>
            </a:r>
          </a:p>
          <a:p>
            <a:pPr lvl="1"/>
            <a:r>
              <a:rPr lang="en-US" dirty="0" smtClean="0"/>
              <a:t>What I said at my advisor’s memorial</a:t>
            </a:r>
          </a:p>
          <a:p>
            <a:pPr lvl="1"/>
            <a:r>
              <a:rPr lang="en-US" dirty="0" smtClean="0"/>
              <a:t>My commencement address</a:t>
            </a:r>
          </a:p>
          <a:p>
            <a:pPr lvl="1"/>
            <a:r>
              <a:rPr lang="en-US" dirty="0" smtClean="0"/>
              <a:t>...</a:t>
            </a:r>
          </a:p>
          <a:p>
            <a:pPr lvl="4"/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Because there is more to life than networking</a:t>
            </a:r>
          </a:p>
          <a:p>
            <a:pPr lvl="1"/>
            <a:r>
              <a:rPr lang="en-US" dirty="0" smtClean="0"/>
              <a:t>And CS is the least important thing I do in my life</a:t>
            </a:r>
          </a:p>
          <a:p>
            <a:pPr lvl="2"/>
            <a:r>
              <a:rPr lang="en-US" dirty="0" smtClean="0"/>
              <a:t>Aside from ping pong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can “learn” routing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witch </a:t>
            </a:r>
            <a:r>
              <a:rPr lang="en-US" dirty="0"/>
              <a:t>can </a:t>
            </a:r>
            <a:r>
              <a:rPr lang="en-US" dirty="0" smtClean="0"/>
              <a:t>learn how </a:t>
            </a:r>
            <a:r>
              <a:rPr lang="en-US" dirty="0"/>
              <a:t>to reach </a:t>
            </a:r>
            <a:r>
              <a:rPr lang="en-US" dirty="0" smtClean="0"/>
              <a:t>nodes </a:t>
            </a:r>
            <a:r>
              <a:rPr lang="en-US" dirty="0"/>
              <a:t>by remembering where </a:t>
            </a:r>
            <a:r>
              <a:rPr lang="en-US" dirty="0" smtClean="0"/>
              <a:t>packets </a:t>
            </a:r>
            <a:r>
              <a:rPr lang="en-US" dirty="0"/>
              <a:t>came from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packet </a:t>
            </a:r>
            <a:r>
              <a:rPr lang="en-US" dirty="0"/>
              <a:t>from Node A entered switch from port 4, then </a:t>
            </a:r>
            <a:r>
              <a:rPr lang="en-US" dirty="0" smtClean="0"/>
              <a:t>switch uses port 4 to reach Node </a:t>
            </a:r>
            <a:r>
              <a:rPr lang="en-US" dirty="0" smtClean="0"/>
              <a:t>A</a:t>
            </a:r>
          </a:p>
          <a:p>
            <a:endParaRPr lang="en-US" dirty="0"/>
          </a:p>
          <a:p>
            <a:r>
              <a:rPr lang="en-US" dirty="0" smtClean="0"/>
              <a:t>Until node A sends a packet, packets sent to node A are flooded, but afterwards they can be routed</a:t>
            </a:r>
          </a:p>
          <a:p>
            <a:pPr lvl="1"/>
            <a:r>
              <a:rPr lang="en-US" dirty="0" smtClean="0"/>
              <a:t>Before node A sends a packet, no routing state for it</a:t>
            </a:r>
          </a:p>
          <a:p>
            <a:pPr lvl="1"/>
            <a:r>
              <a:rPr lang="en-US" dirty="0" smtClean="0"/>
              <a:t>But after node A sends a packet, some routing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Flood Packets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Once a node has sent a flood message, all other switches know how to reach it….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4719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B Responds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When a node responds, some of the switches learn where it is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7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packet to destination</a:t>
            </a:r>
          </a:p>
          <a:p>
            <a:pPr lvl="1"/>
            <a:r>
              <a:rPr lang="en-US" dirty="0" smtClean="0"/>
              <a:t>If no routing state for destination, then packet is flooded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If flood: all </a:t>
            </a:r>
            <a:r>
              <a:rPr lang="en-US" dirty="0" smtClean="0"/>
              <a:t>switches learn where </a:t>
            </a:r>
            <a:r>
              <a:rPr lang="en-US" i="1" u="sng" dirty="0" smtClean="0"/>
              <a:t>you</a:t>
            </a:r>
            <a:r>
              <a:rPr lang="en-US" dirty="0" smtClean="0"/>
              <a:t> </a:t>
            </a:r>
            <a:r>
              <a:rPr lang="en-US" dirty="0" smtClean="0"/>
              <a:t>are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When destination responds, some switches learn where </a:t>
            </a:r>
            <a:r>
              <a:rPr lang="en-US" i="1" u="sng" dirty="0" smtClean="0"/>
              <a:t>it</a:t>
            </a:r>
            <a:r>
              <a:rPr lang="en-US" dirty="0" smtClean="0"/>
              <a:t> is…</a:t>
            </a:r>
          </a:p>
          <a:p>
            <a:pPr lvl="1"/>
            <a:r>
              <a:rPr lang="en-US" dirty="0" smtClean="0"/>
              <a:t>Only some switches, because packet to you follows direct path, and is not </a:t>
            </a:r>
            <a:r>
              <a:rPr lang="en-US" dirty="0" smtClean="0"/>
              <a:t>flooded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time new node arrived, it could send a flood packet so that all routers knew where it was.</a:t>
            </a:r>
          </a:p>
          <a:p>
            <a:pPr lvl="1"/>
            <a:endParaRPr lang="en-US" dirty="0"/>
          </a:p>
          <a:p>
            <a:r>
              <a:rPr lang="en-US" dirty="0" smtClean="0"/>
              <a:t>But if:</a:t>
            </a:r>
          </a:p>
          <a:p>
            <a:pPr lvl="1"/>
            <a:r>
              <a:rPr lang="en-US" dirty="0" smtClean="0"/>
              <a:t>Nodes come and go often</a:t>
            </a:r>
          </a:p>
          <a:p>
            <a:pPr lvl="1"/>
            <a:r>
              <a:rPr lang="en-US" dirty="0" smtClean="0"/>
              <a:t>Many nodes don’t have packets sent to them</a:t>
            </a:r>
          </a:p>
          <a:p>
            <a:pPr lvl="2"/>
            <a:endParaRPr lang="en-US" dirty="0"/>
          </a:p>
          <a:p>
            <a:r>
              <a:rPr lang="en-US" dirty="0" smtClean="0"/>
              <a:t>Then such messages are wasted.</a:t>
            </a:r>
          </a:p>
          <a:p>
            <a:pPr lvl="1"/>
            <a:endParaRPr lang="en-US" dirty="0"/>
          </a:p>
          <a:p>
            <a:r>
              <a:rPr lang="en-US" dirty="0" smtClean="0"/>
              <a:t>The flood and learn approach only sets up routing state for nodes that are 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51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 need to clear something up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The </a:t>
            </a:r>
            <a:r>
              <a:rPr lang="en-US" b="1" i="1" dirty="0"/>
              <a:t>decision to flood or not is done on a switch-by-switch basis….</a:t>
            </a:r>
          </a:p>
          <a:p>
            <a:pPr lvl="1"/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ackets are not either flooded or point-to-point</a:t>
            </a:r>
          </a:p>
          <a:p>
            <a:pPr lvl="1"/>
            <a:endParaRPr lang="en-US" dirty="0"/>
          </a:p>
          <a:p>
            <a:r>
              <a:rPr lang="en-US" dirty="0" smtClean="0"/>
              <a:t>Instead, at each switch, packets are:</a:t>
            </a:r>
          </a:p>
          <a:p>
            <a:pPr lvl="1"/>
            <a:r>
              <a:rPr lang="en-US" dirty="0" smtClean="0"/>
              <a:t>Sent out correct port if switch has routing state</a:t>
            </a:r>
          </a:p>
          <a:p>
            <a:pPr lvl="1"/>
            <a:r>
              <a:rPr lang="en-US" dirty="0" smtClean="0"/>
              <a:t>Flooded out all ports (except incoming) if switch does not have routing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93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Self-Learning Switch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Arial" charset="0"/>
                <a:cs typeface="Arial" charset="0"/>
              </a:rPr>
              <a:t>When a </a:t>
            </a:r>
            <a:r>
              <a:rPr lang="en-US" dirty="0" smtClean="0">
                <a:latin typeface="Arial" charset="0"/>
                <a:cs typeface="Arial" charset="0"/>
              </a:rPr>
              <a:t>packet arrives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Inspect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source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ID,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ssociate with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incoming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port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Store mapping in the switch table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time-to-live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field to eventually forget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mapping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5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CA19C7-DB64-D340-BD71-3B2A0107C30C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rgbClr val="FF3300"/>
                </a:solidFill>
                <a:latin typeface="Helvetica" charset="0"/>
              </a:rPr>
              <a:t>Packet tells switch how </a:t>
            </a:r>
            <a:r>
              <a:rPr lang="en-US" dirty="0">
                <a:solidFill>
                  <a:srgbClr val="FF3300"/>
                </a:solidFill>
                <a:latin typeface="Helvetica" charset="0"/>
              </a:rPr>
              <a:t>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9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  <p:bldP spid="6658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rial" charset="0"/>
                <a:cs typeface="Arial" charset="0"/>
              </a:rPr>
              <a:t>When </a:t>
            </a:r>
            <a:r>
              <a:rPr lang="en-US" dirty="0" smtClean="0">
                <a:latin typeface="Arial" charset="0"/>
                <a:cs typeface="Arial" charset="0"/>
              </a:rPr>
              <a:t>packet arrives </a:t>
            </a:r>
            <a:r>
              <a:rPr lang="en-US" dirty="0">
                <a:latin typeface="Arial" charset="0"/>
                <a:cs typeface="Arial" charset="0"/>
              </a:rPr>
              <a:t>with unfamiliar destination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Forward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packet out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all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other ports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Response will teach switch about that destination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6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86AB1B-3BE1-864E-80E9-0D146159D7AE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5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General Rule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u="sng" dirty="0">
                <a:solidFill>
                  <a:srgbClr val="FF0000"/>
                </a:solidFill>
                <a:latin typeface="Arial" charset="0"/>
                <a:cs typeface="Arial" charset="0"/>
              </a:rPr>
              <a:t>When switch receives a </a:t>
            </a:r>
            <a:r>
              <a:rPr lang="en-US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packet:</a:t>
            </a:r>
            <a:endParaRPr lang="en-US" u="sng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index the switch table using </a:t>
            </a:r>
            <a:r>
              <a:rPr lang="en-US" dirty="0" smtClean="0">
                <a:latin typeface="Arial" charset="0"/>
                <a:cs typeface="Arial" charset="0"/>
              </a:rPr>
              <a:t>destination ID</a:t>
            </a:r>
            <a:endParaRPr lang="en-US" b="1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entry found for destination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     if </a:t>
            </a:r>
            <a:r>
              <a:rPr lang="en-US" dirty="0" err="1">
                <a:latin typeface="Arial" charset="0"/>
                <a:cs typeface="Arial" charset="0"/>
              </a:rPr>
              <a:t>dest</a:t>
            </a:r>
            <a:r>
              <a:rPr lang="en-US" dirty="0">
                <a:latin typeface="Arial" charset="0"/>
                <a:cs typeface="Arial" charset="0"/>
              </a:rPr>
              <a:t> on </a:t>
            </a:r>
            <a:r>
              <a:rPr lang="en-US" dirty="0" smtClean="0">
                <a:latin typeface="Arial" charset="0"/>
                <a:cs typeface="Arial" charset="0"/>
              </a:rPr>
              <a:t>port from </a:t>
            </a:r>
            <a:r>
              <a:rPr lang="en-US" dirty="0">
                <a:latin typeface="Arial" charset="0"/>
                <a:cs typeface="Arial" charset="0"/>
              </a:rPr>
              <a:t>which </a:t>
            </a:r>
            <a:r>
              <a:rPr lang="en-US" dirty="0" smtClean="0">
                <a:latin typeface="Arial" charset="0"/>
                <a:cs typeface="Arial" charset="0"/>
              </a:rPr>
              <a:t>packet arrived</a:t>
            </a:r>
            <a:r>
              <a:rPr lang="en-US" dirty="0">
                <a:latin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      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then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drop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packet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      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else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forward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packet on port indicated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}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Arial" charset="0"/>
                <a:cs typeface="Arial" charset="0"/>
              </a:rPr>
              <a:t>else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flood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7065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0520F4-15AA-E24B-B77D-71582FAD3D2E}" type="slidenum">
              <a:rPr lang="en-US" sz="1400" b="0">
                <a:latin typeface="Times New Roman" charset="0"/>
              </a:rPr>
              <a:pPr eaLnBrk="1" hangingPunct="1"/>
              <a:t>48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2933556" y="4973741"/>
            <a:ext cx="4843462" cy="8350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solidFill>
                  <a:schemeClr val="accent2"/>
                </a:solidFill>
                <a:latin typeface="Comic Sans MS" charset="0"/>
              </a:rPr>
              <a:t>forward on all but the interface </a:t>
            </a:r>
          </a:p>
          <a:p>
            <a:pPr algn="l"/>
            <a:r>
              <a:rPr lang="en-US" sz="2400" b="0">
                <a:solidFill>
                  <a:schemeClr val="accent2"/>
                </a:solidFill>
                <a:latin typeface="Comic Sans MS" charset="0"/>
              </a:rPr>
              <a:t>on which the frame arrived</a:t>
            </a:r>
            <a:endParaRPr lang="en-US" b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70662" name="Line 5"/>
          <p:cNvSpPr>
            <a:spLocks noChangeShapeType="1"/>
          </p:cNvSpPr>
          <p:nvPr/>
        </p:nvSpPr>
        <p:spPr bwMode="auto">
          <a:xfrm flipH="1" flipV="1">
            <a:off x="2265218" y="4807847"/>
            <a:ext cx="668338" cy="706438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ular Callout 7"/>
          <p:cNvSpPr/>
          <p:nvPr/>
        </p:nvSpPr>
        <p:spPr bwMode="auto">
          <a:xfrm>
            <a:off x="6400800" y="2362200"/>
            <a:ext cx="2362200" cy="762000"/>
          </a:xfrm>
          <a:prstGeom prst="wedgeRectCallout">
            <a:avLst>
              <a:gd name="adj1" fmla="val -125658"/>
              <a:gd name="adj2" fmla="val 6724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800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Why do this?</a:t>
            </a:r>
            <a:endParaRPr lang="en-US" sz="2800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6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sends packet to B:</a:t>
            </a:r>
          </a:p>
          <a:p>
            <a:pPr lvl="1"/>
            <a:r>
              <a:rPr lang="en-US" dirty="0" smtClean="0"/>
              <a:t>Any routers handling packet learns where A is</a:t>
            </a:r>
          </a:p>
          <a:p>
            <a:pPr lvl="1"/>
            <a:r>
              <a:rPr lang="en-US" dirty="0" smtClean="0"/>
              <a:t>Can establish routing state for A</a:t>
            </a:r>
          </a:p>
          <a:p>
            <a:pPr lvl="1"/>
            <a:endParaRPr lang="en-US" dirty="0"/>
          </a:p>
          <a:p>
            <a:r>
              <a:rPr lang="en-US" dirty="0" smtClean="0"/>
              <a:t>When B responds, can follow routing state to A</a:t>
            </a:r>
          </a:p>
          <a:p>
            <a:pPr lvl="1"/>
            <a:r>
              <a:rPr lang="en-US" dirty="0"/>
              <a:t>Any routers handling packet learns </a:t>
            </a:r>
            <a:r>
              <a:rPr lang="en-US" dirty="0" smtClean="0"/>
              <a:t>where B is</a:t>
            </a:r>
          </a:p>
          <a:p>
            <a:pPr lvl="1"/>
            <a:endParaRPr lang="en-US" dirty="0"/>
          </a:p>
          <a:p>
            <a:r>
              <a:rPr lang="en-US" dirty="0" smtClean="0"/>
              <a:t>Nodes that are “silent” have no routing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74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Avoid Loops (Conceptual)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b="1" dirty="0" smtClean="0"/>
              <a:t>tree-like topology</a:t>
            </a:r>
          </a:p>
          <a:p>
            <a:pPr lvl="1"/>
            <a:r>
              <a:rPr lang="en-US" dirty="0" smtClean="0"/>
              <a:t>If the topology has no loops, you can’t create them</a:t>
            </a:r>
          </a:p>
          <a:p>
            <a:pPr lvl="1"/>
            <a:r>
              <a:rPr lang="en-US" dirty="0" smtClean="0"/>
              <a:t>(Unless you are locally stupid!)</a:t>
            </a:r>
          </a:p>
          <a:p>
            <a:pPr lvl="7"/>
            <a:endParaRPr lang="en-US" dirty="0"/>
          </a:p>
          <a:p>
            <a:r>
              <a:rPr lang="en-US" dirty="0" smtClean="0"/>
              <a:t>Create a </a:t>
            </a:r>
            <a:r>
              <a:rPr lang="en-US" b="1" dirty="0" smtClean="0"/>
              <a:t>global view</a:t>
            </a:r>
            <a:r>
              <a:rPr lang="en-US" dirty="0" smtClean="0"/>
              <a:t>, then use graph algorithm</a:t>
            </a:r>
          </a:p>
          <a:p>
            <a:pPr lvl="1"/>
            <a:r>
              <a:rPr lang="en-US" dirty="0" smtClean="0"/>
              <a:t>If I see the entire network when computing paths I can manually avoid loops</a:t>
            </a:r>
            <a:endParaRPr lang="en-US" dirty="0"/>
          </a:p>
          <a:p>
            <a:pPr lvl="6"/>
            <a:endParaRPr lang="en-US" dirty="0" smtClean="0"/>
          </a:p>
          <a:p>
            <a:r>
              <a:rPr lang="en-US" b="1" dirty="0" smtClean="0"/>
              <a:t>Distributed Computation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Routes that minimize some metric</a:t>
            </a:r>
          </a:p>
          <a:p>
            <a:pPr lvl="1"/>
            <a:r>
              <a:rPr lang="en-US" dirty="0" smtClean="0"/>
              <a:t>Computations that show me the path that I’m choosing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29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Avoids loop by restricting to spanning tree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This makes flooding possible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Flooding allows packet to reach destination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And in the process switches learn how to reach source of flood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No explicit route “computation”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38F20-7E74-6949-A54D-91C3A027423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Spanning Trees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Spanning Tree Protocol </a:t>
            </a:r>
            <a:r>
              <a:rPr lang="en-US" dirty="0" smtClean="0"/>
              <a:t>(Perlman‘85)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835525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Protocol by which</a:t>
            </a:r>
            <a:r>
              <a:rPr lang="en-US" dirty="0" smtClean="0"/>
              <a:t> bridges construct a spanning tree</a:t>
            </a:r>
          </a:p>
          <a:p>
            <a:pPr lvl="1"/>
            <a:r>
              <a:rPr lang="en-US" dirty="0"/>
              <a:t>Used to link together Ethernets in the early </a:t>
            </a:r>
            <a:r>
              <a:rPr lang="en-US" dirty="0" smtClean="0"/>
              <a:t>Internet</a:t>
            </a:r>
          </a:p>
          <a:p>
            <a:endParaRPr lang="en-US" dirty="0" smtClean="0"/>
          </a:p>
          <a:p>
            <a:r>
              <a:rPr lang="en-US" dirty="0" smtClean="0"/>
              <a:t>Key property: Zero configuration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 operators or users (plug-and-play)</a:t>
            </a:r>
          </a:p>
          <a:p>
            <a:pPr lvl="1"/>
            <a:endParaRPr lang="en-US" dirty="0"/>
          </a:p>
          <a:p>
            <a:r>
              <a:rPr lang="en-US" dirty="0" smtClean="0"/>
              <a:t>Still used </a:t>
            </a:r>
            <a:r>
              <a:rPr lang="en-US" dirty="0" smtClean="0"/>
              <a:t>today (with switches)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Has Two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9144000" cy="48355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Pick a root</a:t>
            </a:r>
            <a:r>
              <a:rPr lang="en-US" dirty="0"/>
              <a:t>:</a:t>
            </a:r>
          </a:p>
          <a:p>
            <a:r>
              <a:rPr lang="en-US" dirty="0"/>
              <a:t>Destination to which shortest paths go</a:t>
            </a:r>
          </a:p>
          <a:p>
            <a:r>
              <a:rPr lang="en-US" dirty="0"/>
              <a:t>Pick the one with the smallest </a:t>
            </a:r>
            <a:r>
              <a:rPr lang="en-US" dirty="0" smtClean="0"/>
              <a:t>identifier</a:t>
            </a:r>
            <a:endParaRPr lang="en-US" dirty="0"/>
          </a:p>
          <a:p>
            <a:pPr lvl="8"/>
            <a:endParaRPr lang="en-US" dirty="0"/>
          </a:p>
          <a:p>
            <a:pPr marL="0" indent="0">
              <a:buNone/>
            </a:pPr>
            <a:r>
              <a:rPr lang="en-US" b="1" dirty="0"/>
              <a:t>Compute shortest paths to the </a:t>
            </a:r>
            <a:r>
              <a:rPr lang="en-US" b="1" dirty="0" smtClean="0"/>
              <a:t>root:</a:t>
            </a:r>
            <a:endParaRPr lang="en-US" b="1" dirty="0"/>
          </a:p>
          <a:p>
            <a:r>
              <a:rPr lang="en-US" dirty="0" smtClean="0"/>
              <a:t>Collection of shortest paths (to root) cannot have cycle</a:t>
            </a:r>
            <a:endParaRPr lang="en-US" dirty="0"/>
          </a:p>
          <a:p>
            <a:r>
              <a:rPr lang="en-US" dirty="0"/>
              <a:t>Only keep the links on shortest-paths</a:t>
            </a:r>
          </a:p>
          <a:p>
            <a:pPr lvl="1"/>
            <a:r>
              <a:rPr lang="en-US" dirty="0"/>
              <a:t>Break ties in some </a:t>
            </a:r>
            <a:r>
              <a:rPr lang="en-US" dirty="0" smtClean="0"/>
              <a:t>way if multiple shortest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Voila, a spanning tree!</a:t>
            </a:r>
            <a:br>
              <a:rPr lang="en-US" dirty="0" smtClean="0"/>
            </a:br>
            <a:r>
              <a:rPr lang="en-US" dirty="0" smtClean="0"/>
              <a:t>				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Spanning Tree Protocol does </a:t>
            </a:r>
            <a:r>
              <a:rPr lang="en-US" i="1" dirty="0"/>
              <a:t>both </a:t>
            </a:r>
            <a:r>
              <a:rPr lang="en-US" i="1" dirty="0" smtClean="0"/>
              <a:t>with </a:t>
            </a:r>
            <a:r>
              <a:rPr lang="en-US" i="1" dirty="0"/>
              <a:t>single algorithm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989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Breaking Ties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When there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are multiple shortest paths to the root,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choose the path that uses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the neighbor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switch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with the lower ID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One could use any tiebreaking system, but this is an easy one to remember and implement</a:t>
            </a:r>
          </a:p>
          <a:p>
            <a:pPr lvl="1"/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And please do remember it….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3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Trees, then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first show you which </a:t>
            </a:r>
            <a:r>
              <a:rPr lang="en-US" b="1" dirty="0" smtClean="0"/>
              <a:t>trees</a:t>
            </a:r>
            <a:r>
              <a:rPr lang="en-US" dirty="0" smtClean="0"/>
              <a:t> result from:</a:t>
            </a:r>
          </a:p>
          <a:p>
            <a:pPr lvl="1"/>
            <a:r>
              <a:rPr lang="en-US" dirty="0" smtClean="0"/>
              <a:t>Pick smallest ID as root</a:t>
            </a:r>
          </a:p>
          <a:p>
            <a:pPr lvl="1"/>
            <a:r>
              <a:rPr lang="en-US" dirty="0" smtClean="0"/>
              <a:t>Create shortest-path tree rooted at this node</a:t>
            </a:r>
          </a:p>
          <a:p>
            <a:pPr lvl="1"/>
            <a:r>
              <a:rPr lang="en-US" dirty="0" smtClean="0"/>
              <a:t>Break ties by favoring lowest ID neighbor</a:t>
            </a:r>
          </a:p>
          <a:p>
            <a:pPr lvl="1"/>
            <a:endParaRPr lang="en-US" dirty="0"/>
          </a:p>
          <a:p>
            <a:r>
              <a:rPr lang="en-US" dirty="0" smtClean="0"/>
              <a:t>Will then show you a </a:t>
            </a:r>
            <a:r>
              <a:rPr lang="en-US" b="1" dirty="0" smtClean="0"/>
              <a:t>protocol</a:t>
            </a:r>
            <a:r>
              <a:rPr lang="en-US" dirty="0" smtClean="0"/>
              <a:t> that does this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87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Graph: what is the spanning tree?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4314825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</a:rPr>
              <a:t>1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35083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51212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238625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237162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200400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4006850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3854450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4699000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3854450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4583112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5351462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4545012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3584575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4238625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3544887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4276725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35464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240087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51593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5275262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4065587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0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Links on spanning tree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Node 1 is root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3-1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5-1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6-1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2-3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4-2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7-2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4314825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</a:rPr>
              <a:t>1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35083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51212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238625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237162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200400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4006850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3854450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4699000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3854450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4583112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5351462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4545012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3584575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4238625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3544887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4276725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35464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240087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51593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5275262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4065587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870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Node 1 Dies</a:t>
            </a:r>
            <a:r>
              <a:rPr lang="is-IS" dirty="0" smtClean="0">
                <a:latin typeface="Helvetica" charset="0"/>
                <a:ea typeface="ＭＳ Ｐゴシック" charset="0"/>
                <a:cs typeface="ＭＳ Ｐゴシック" charset="0"/>
              </a:rPr>
              <a:t>….what is tree now?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35083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51212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238625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237162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200400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4006850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3854450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4699000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3854450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4583112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5351462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4545012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3584575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4238625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3544887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4276725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35464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240087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51593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5275262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4065587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4468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Resulting Spanning Tree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2 is new root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3-2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6-2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4-2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7-2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5-6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35083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5121275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238625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237162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200400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4006850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3854450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4583112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5351462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3584575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4238625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3544887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4276725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35464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3240087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5159375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5275262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4065587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492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Avoid Loops (In Practice)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Tree-like topologies</a:t>
            </a:r>
          </a:p>
          <a:p>
            <a:pPr lvl="1"/>
            <a:r>
              <a:rPr lang="en-US" b="1" dirty="0" smtClean="0"/>
              <a:t>Learning switches (L2)</a:t>
            </a:r>
          </a:p>
          <a:p>
            <a:pPr lvl="7"/>
            <a:endParaRPr lang="en-US" dirty="0"/>
          </a:p>
          <a:p>
            <a:r>
              <a:rPr lang="en-US" dirty="0"/>
              <a:t>Global </a:t>
            </a:r>
            <a:r>
              <a:rPr lang="en-US" dirty="0" smtClean="0"/>
              <a:t>view</a:t>
            </a:r>
          </a:p>
          <a:p>
            <a:pPr lvl="1"/>
            <a:r>
              <a:rPr lang="en-US" b="1" dirty="0" smtClean="0"/>
              <a:t>Link-state</a:t>
            </a:r>
            <a:r>
              <a:rPr lang="en-US" dirty="0" smtClean="0"/>
              <a:t> and </a:t>
            </a:r>
            <a:r>
              <a:rPr lang="en-US" b="1" dirty="0" smtClean="0"/>
              <a:t>SDN routing</a:t>
            </a:r>
            <a:endParaRPr lang="en-US" b="1" dirty="0"/>
          </a:p>
          <a:p>
            <a:pPr lvl="6"/>
            <a:endParaRPr lang="en-US" dirty="0" smtClean="0"/>
          </a:p>
          <a:p>
            <a:r>
              <a:rPr lang="en-US" dirty="0" smtClean="0"/>
              <a:t>Distributed Computation:</a:t>
            </a:r>
          </a:p>
          <a:p>
            <a:pPr lvl="1"/>
            <a:r>
              <a:rPr lang="en-US" dirty="0" smtClean="0"/>
              <a:t>Minimizing a metric: </a:t>
            </a:r>
            <a:r>
              <a:rPr lang="en-US" b="1" dirty="0" smtClean="0"/>
              <a:t>Distance vector</a:t>
            </a:r>
          </a:p>
          <a:p>
            <a:pPr lvl="1"/>
            <a:r>
              <a:rPr lang="en-US" dirty="0" smtClean="0"/>
              <a:t>Showing path: </a:t>
            </a:r>
            <a:r>
              <a:rPr lang="en-US" b="1" dirty="0" smtClean="0"/>
              <a:t>BGP</a:t>
            </a:r>
            <a:r>
              <a:rPr lang="en-US" dirty="0" smtClean="0"/>
              <a:t> (path vector)</a:t>
            </a:r>
          </a:p>
          <a:p>
            <a:pPr lvl="1"/>
            <a:endParaRPr lang="en-US" dirty="0"/>
          </a:p>
          <a:p>
            <a:pPr marL="344487" lvl="1" indent="0" algn="ctr">
              <a:buNone/>
            </a:pPr>
            <a:r>
              <a:rPr lang="en-US" sz="2800" b="1" i="1" dirty="0">
                <a:solidFill>
                  <a:srgbClr val="FF0000"/>
                </a:solidFill>
              </a:rPr>
              <a:t>R</a:t>
            </a:r>
            <a:r>
              <a:rPr lang="en-US" sz="2800" b="1" i="1" dirty="0" smtClean="0">
                <a:solidFill>
                  <a:srgbClr val="FF0000"/>
                </a:solidFill>
              </a:rPr>
              <a:t>epresents essentially all routing algorithms….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58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Messages </a:t>
            </a:r>
            <a:r>
              <a:rPr lang="en-US" b="1" dirty="0">
                <a:solidFill>
                  <a:srgbClr val="FF0000"/>
                </a:solidFill>
              </a:rPr>
              <a:t>(Y, d, X)</a:t>
            </a:r>
          </a:p>
          <a:p>
            <a:pPr lvl="1"/>
            <a:r>
              <a:rPr lang="en-US" dirty="0"/>
              <a:t>From node X</a:t>
            </a:r>
          </a:p>
          <a:p>
            <a:pPr lvl="1"/>
            <a:r>
              <a:rPr lang="en-US" dirty="0"/>
              <a:t>Proposing Y as the root</a:t>
            </a:r>
          </a:p>
          <a:p>
            <a:pPr lvl="1"/>
            <a:r>
              <a:rPr lang="en-US" dirty="0"/>
              <a:t>And advertising a distance d to </a:t>
            </a:r>
            <a:r>
              <a:rPr lang="en-US" dirty="0" smtClean="0"/>
              <a:t>Y</a:t>
            </a:r>
          </a:p>
          <a:p>
            <a:pPr lvl="8"/>
            <a:endParaRPr lang="en-US" dirty="0"/>
          </a:p>
          <a:p>
            <a:r>
              <a:rPr lang="en-US" b="1" dirty="0" smtClean="0"/>
              <a:t>Switch selects node </a:t>
            </a:r>
            <a:r>
              <a:rPr lang="en-US" b="1" dirty="0"/>
              <a:t>with smallest </a:t>
            </a:r>
            <a:r>
              <a:rPr lang="en-US" b="1" dirty="0" smtClean="0"/>
              <a:t>ID as root</a:t>
            </a:r>
          </a:p>
          <a:p>
            <a:pPr lvl="1"/>
            <a:r>
              <a:rPr lang="en-US" dirty="0" smtClean="0"/>
              <a:t>Y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messages </a:t>
            </a:r>
            <a:r>
              <a:rPr lang="en-US" dirty="0" smtClean="0"/>
              <a:t>(smallest switch has seen so far)</a:t>
            </a:r>
          </a:p>
          <a:p>
            <a:pPr lvl="1"/>
            <a:r>
              <a:rPr lang="en-US" dirty="0" smtClean="0"/>
              <a:t>Initially different nodes have different ideas about root</a:t>
            </a:r>
          </a:p>
          <a:p>
            <a:pPr lvl="6"/>
            <a:endParaRPr lang="en-US" dirty="0"/>
          </a:p>
          <a:p>
            <a:r>
              <a:rPr lang="en-US" b="1" dirty="0" smtClean="0"/>
              <a:t>Switch discards links not on shortest </a:t>
            </a:r>
            <a:r>
              <a:rPr lang="en-US" b="1" dirty="0"/>
              <a:t>path </a:t>
            </a:r>
            <a:r>
              <a:rPr lang="en-US" b="1" dirty="0" smtClean="0"/>
              <a:t>to root</a:t>
            </a:r>
          </a:p>
          <a:p>
            <a:pPr lvl="1"/>
            <a:r>
              <a:rPr lang="en-US" dirty="0" smtClean="0"/>
              <a:t>Based on d </a:t>
            </a:r>
            <a:r>
              <a:rPr lang="en-US" dirty="0"/>
              <a:t>to Y in the </a:t>
            </a:r>
            <a:r>
              <a:rPr lang="en-US" dirty="0" smtClean="0"/>
              <a:t>messages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6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Messages (Y, d, X)</a:t>
            </a:r>
          </a:p>
          <a:p>
            <a:endParaRPr lang="en-US" dirty="0" smtClean="0"/>
          </a:p>
          <a:p>
            <a:r>
              <a:rPr lang="en-US" dirty="0" smtClean="0"/>
              <a:t>Only pay attention to messages with the smallest value of </a:t>
            </a:r>
            <a:r>
              <a:rPr lang="en-US" b="1" dirty="0" smtClean="0"/>
              <a:t>Y</a:t>
            </a:r>
            <a:r>
              <a:rPr lang="en-US" dirty="0" smtClean="0"/>
              <a:t> (root)</a:t>
            </a:r>
          </a:p>
          <a:p>
            <a:pPr lvl="1"/>
            <a:endParaRPr lang="en-US" dirty="0"/>
          </a:p>
          <a:p>
            <a:r>
              <a:rPr lang="en-US" dirty="0" smtClean="0"/>
              <a:t>Only pay attention to messages with the smallest value of </a:t>
            </a:r>
            <a:r>
              <a:rPr lang="en-US" b="1" dirty="0" smtClean="0"/>
              <a:t>d</a:t>
            </a:r>
            <a:r>
              <a:rPr lang="en-US" dirty="0" smtClean="0"/>
              <a:t> for that root</a:t>
            </a:r>
          </a:p>
          <a:p>
            <a:endParaRPr lang="en-US" dirty="0"/>
          </a:p>
          <a:p>
            <a:r>
              <a:rPr lang="en-US" dirty="0" smtClean="0"/>
              <a:t>Only pay attention to shortest path with lowest switch </a:t>
            </a:r>
            <a:r>
              <a:rPr lang="en-US" dirty="0" smtClean="0"/>
              <a:t>ID (</a:t>
            </a:r>
            <a:r>
              <a:rPr lang="en-US" b="1" dirty="0" smtClean="0"/>
              <a:t>X</a:t>
            </a:r>
            <a:r>
              <a:rPr lang="en-US" dirty="0" smtClean="0"/>
              <a:t> in message)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80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Steps in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Initially, each switch proposes itself as the root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I.e.,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switch X announces (X, 0, X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) to its neighbors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Switches update their view of the root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Upon receiving message (Y, d, Z) from Z, check Y</a:t>
            </a:r>
            <a:r>
              <a:rPr lang="ja-JP" alt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 id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Y’s id  &lt; current root: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set root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=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Y</a:t>
            </a:r>
            <a:b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</a:br>
            <a:endParaRPr lang="en-US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Switches compute their distance from the root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Add 1 to the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shortest distance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received from a neighbor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root or shortest distance to it </a:t>
            </a:r>
            <a:r>
              <a:rPr lang="en-US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changed</a:t>
            </a:r>
            <a:r>
              <a:rPr lang="en-US" dirty="0" smtClean="0">
                <a:latin typeface="Arial" charset="0"/>
                <a:cs typeface="Arial" charset="0"/>
              </a:rPr>
              <a:t>, send neighbors updated </a:t>
            </a:r>
            <a:r>
              <a:rPr lang="en-US" dirty="0">
                <a:latin typeface="Arial" charset="0"/>
                <a:cs typeface="Arial" charset="0"/>
              </a:rPr>
              <a:t>message (Y, d+1, X)</a:t>
            </a:r>
          </a:p>
        </p:txBody>
      </p:sp>
    </p:spTree>
    <p:extLst>
      <p:ext uri="{BB962C8B-B14F-4D97-AF65-F5344CB8AC3E}">
        <p14:creationId xmlns:p14="http://schemas.microsoft.com/office/powerpoint/2010/main" val="180200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  <a:b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8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(root, </a:t>
            </a:r>
            <a:r>
              <a:rPr lang="en-US" sz="28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dist</a:t>
            </a:r>
            <a:r>
              <a:rPr lang="en-US" sz="28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 from)</a:t>
            </a:r>
            <a:endParaRPr lang="en-US" sz="2800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8020" y="736837"/>
            <a:ext cx="2459037" cy="2651125"/>
            <a:chOff x="6145213" y="2390775"/>
            <a:chExt cx="2459037" cy="2651125"/>
          </a:xfrm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" y="389874"/>
            <a:ext cx="3353708" cy="3095441"/>
            <a:chOff x="379006" y="389874"/>
            <a:chExt cx="3353708" cy="3095441"/>
          </a:xfrm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(1,0,1)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(2,0,2)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(3,0,3)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(4,0,4)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(5,0,5)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(6,0,6)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5220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(7,0,7)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14915" y="533812"/>
            <a:ext cx="2459037" cy="2651125"/>
            <a:chOff x="6145213" y="2390775"/>
            <a:chExt cx="2459037" cy="2651125"/>
          </a:xfrm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00574" y="186849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36130" y="1647402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(2,0,2)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33745" y="1145788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(1,1,3)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33745" y="2036406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(2,1,4)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92686" y="1166536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37057" y="2809110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(1,1,6)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70629" y="2979682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(2,1,7)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99185" y="2214799"/>
            <a:ext cx="896343" cy="496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113515" y="3349014"/>
            <a:ext cx="27984" cy="59118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758787" y="4086099"/>
            <a:ext cx="2459037" cy="2651125"/>
            <a:chOff x="6145213" y="2390775"/>
            <a:chExt cx="2459037" cy="2651125"/>
          </a:xfrm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276976" y="4086099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680002" y="5162341"/>
            <a:ext cx="79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(1,2,2)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77617" y="4698075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477617" y="5588693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(2,1,4)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903159" y="4656943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672389" y="6432980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903362" y="6414226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(2,1,7)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864757" y="4016568"/>
            <a:ext cx="2459037" cy="2651125"/>
            <a:chOff x="6145213" y="2390775"/>
            <a:chExt cx="2459037" cy="2651125"/>
          </a:xfrm>
        </p:grpSpPr>
        <p:sp>
          <p:nvSpPr>
            <p:cNvPr id="10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10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12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12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12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2382946" y="4016568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785972" y="5130158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83587" y="4628544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83587" y="5519162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(1,3,4)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009129" y="4587412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778359" y="6363449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009332" y="6344695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(1,3,7)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051585" y="5499490"/>
            <a:ext cx="1080184" cy="19672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36946" y="5310664"/>
            <a:ext cx="2069796" cy="1153638"/>
            <a:chOff x="1539752" y="5310664"/>
            <a:chExt cx="2069796" cy="1153638"/>
          </a:xfrm>
        </p:grpSpPr>
        <p:sp>
          <p:nvSpPr>
            <p:cNvPr id="11" name="TextBox 10"/>
            <p:cNvSpPr txBox="1"/>
            <p:nvPr/>
          </p:nvSpPr>
          <p:spPr>
            <a:xfrm>
              <a:off x="1539752" y="6002637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36688" y="568774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19698" y="531066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4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Example From Switch #</a:t>
            </a: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4’s </a:t>
            </a: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Viewpoint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Switch #4 thinks it is the root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Sends (4, 0, 4) message to 2 and 7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Then, switch #4 hears from #2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Receives (2, 0, 2) message from 2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… and thinks that #2 is the root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realizes it is just one hop away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Then, switch #4 hears from #7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Receives (2, 1, 7) from 7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realizes this is a longer path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So, prefers its own one-hop path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removes 4-7 link from the tree</a:t>
            </a:r>
          </a:p>
        </p:txBody>
      </p:sp>
      <p:sp>
        <p:nvSpPr>
          <p:cNvPr id="80901" name="Oval 4"/>
          <p:cNvSpPr>
            <a:spLocks noChangeArrowheads="1"/>
          </p:cNvSpPr>
          <p:nvPr/>
        </p:nvSpPr>
        <p:spPr bwMode="auto">
          <a:xfrm>
            <a:off x="7259638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0902" name="Oval 5"/>
          <p:cNvSpPr>
            <a:spLocks noChangeArrowheads="1"/>
          </p:cNvSpPr>
          <p:nvPr/>
        </p:nvSpPr>
        <p:spPr bwMode="auto">
          <a:xfrm>
            <a:off x="64531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Oval 6"/>
          <p:cNvSpPr>
            <a:spLocks noChangeArrowheads="1"/>
          </p:cNvSpPr>
          <p:nvPr/>
        </p:nvSpPr>
        <p:spPr bwMode="auto">
          <a:xfrm>
            <a:off x="80660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Oval 7"/>
          <p:cNvSpPr>
            <a:spLocks noChangeArrowheads="1"/>
          </p:cNvSpPr>
          <p:nvPr/>
        </p:nvSpPr>
        <p:spPr bwMode="auto">
          <a:xfrm>
            <a:off x="7183438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Oval 8"/>
          <p:cNvSpPr>
            <a:spLocks noChangeArrowheads="1"/>
          </p:cNvSpPr>
          <p:nvPr/>
        </p:nvSpPr>
        <p:spPr bwMode="auto">
          <a:xfrm>
            <a:off x="8181975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Oval 9"/>
          <p:cNvSpPr>
            <a:spLocks noChangeArrowheads="1"/>
          </p:cNvSpPr>
          <p:nvPr/>
        </p:nvSpPr>
        <p:spPr bwMode="auto">
          <a:xfrm>
            <a:off x="6145213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Oval 10"/>
          <p:cNvSpPr>
            <a:spLocks noChangeArrowheads="1"/>
          </p:cNvSpPr>
          <p:nvPr/>
        </p:nvSpPr>
        <p:spPr bwMode="auto">
          <a:xfrm>
            <a:off x="6951663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1"/>
          <p:cNvSpPr>
            <a:spLocks noChangeShapeType="1"/>
          </p:cNvSpPr>
          <p:nvPr/>
        </p:nvSpPr>
        <p:spPr bwMode="auto">
          <a:xfrm flipH="1">
            <a:off x="6799263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2"/>
          <p:cNvSpPr>
            <a:spLocks noChangeShapeType="1"/>
          </p:cNvSpPr>
          <p:nvPr/>
        </p:nvSpPr>
        <p:spPr bwMode="auto">
          <a:xfrm>
            <a:off x="7643813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3"/>
          <p:cNvSpPr>
            <a:spLocks noChangeShapeType="1"/>
          </p:cNvSpPr>
          <p:nvPr/>
        </p:nvSpPr>
        <p:spPr bwMode="auto">
          <a:xfrm>
            <a:off x="6799263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4"/>
          <p:cNvSpPr>
            <a:spLocks noChangeShapeType="1"/>
          </p:cNvSpPr>
          <p:nvPr/>
        </p:nvSpPr>
        <p:spPr bwMode="auto">
          <a:xfrm>
            <a:off x="7527925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Line 15"/>
          <p:cNvSpPr>
            <a:spLocks noChangeShapeType="1"/>
          </p:cNvSpPr>
          <p:nvPr/>
        </p:nvSpPr>
        <p:spPr bwMode="auto">
          <a:xfrm>
            <a:off x="8296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16"/>
          <p:cNvSpPr>
            <a:spLocks noChangeShapeType="1"/>
          </p:cNvSpPr>
          <p:nvPr/>
        </p:nvSpPr>
        <p:spPr bwMode="auto">
          <a:xfrm>
            <a:off x="7489825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Line 17"/>
          <p:cNvSpPr>
            <a:spLocks noChangeShapeType="1"/>
          </p:cNvSpPr>
          <p:nvPr/>
        </p:nvSpPr>
        <p:spPr bwMode="auto">
          <a:xfrm flipV="1">
            <a:off x="6529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Line 18"/>
          <p:cNvSpPr>
            <a:spLocks noChangeShapeType="1"/>
          </p:cNvSpPr>
          <p:nvPr/>
        </p:nvSpPr>
        <p:spPr bwMode="auto">
          <a:xfrm flipV="1">
            <a:off x="7183438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Line 19"/>
          <p:cNvSpPr>
            <a:spLocks noChangeShapeType="1"/>
          </p:cNvSpPr>
          <p:nvPr/>
        </p:nvSpPr>
        <p:spPr bwMode="auto">
          <a:xfrm flipH="1" flipV="1">
            <a:off x="6489700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7" name="Text Box 20"/>
          <p:cNvSpPr txBox="1">
            <a:spLocks noChangeArrowheads="1"/>
          </p:cNvSpPr>
          <p:nvPr/>
        </p:nvSpPr>
        <p:spPr bwMode="auto">
          <a:xfrm>
            <a:off x="7221538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0918" name="Text Box 21"/>
          <p:cNvSpPr txBox="1">
            <a:spLocks noChangeArrowheads="1"/>
          </p:cNvSpPr>
          <p:nvPr/>
        </p:nvSpPr>
        <p:spPr bwMode="auto">
          <a:xfrm>
            <a:off x="64912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0919" name="Text Box 22"/>
          <p:cNvSpPr txBox="1">
            <a:spLocks noChangeArrowheads="1"/>
          </p:cNvSpPr>
          <p:nvPr/>
        </p:nvSpPr>
        <p:spPr bwMode="auto">
          <a:xfrm>
            <a:off x="6184900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0920" name="Text Box 23"/>
          <p:cNvSpPr txBox="1">
            <a:spLocks noChangeArrowheads="1"/>
          </p:cNvSpPr>
          <p:nvPr/>
        </p:nvSpPr>
        <p:spPr bwMode="auto">
          <a:xfrm>
            <a:off x="81041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0921" name="Text Box 24"/>
          <p:cNvSpPr txBox="1">
            <a:spLocks noChangeArrowheads="1"/>
          </p:cNvSpPr>
          <p:nvPr/>
        </p:nvSpPr>
        <p:spPr bwMode="auto">
          <a:xfrm>
            <a:off x="8220075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0922" name="Text Box 25"/>
          <p:cNvSpPr txBox="1">
            <a:spLocks noChangeArrowheads="1"/>
          </p:cNvSpPr>
          <p:nvPr/>
        </p:nvSpPr>
        <p:spPr bwMode="auto">
          <a:xfrm>
            <a:off x="7010400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849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Example From Switch #</a:t>
            </a: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4’s </a:t>
            </a: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Viewpoint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Switch #2 hears about switch #1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Switch 2 hears (1, 1, 3) from 3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Switch 2 starts treating 1 as root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sends (1, 2, 2) to neighbors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Switch #4 hears from switch #2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Switch 4 starts treating 1 as root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sends (1, 3, 4) to neighbors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Switch #4 hears from switch #7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Switch 4 receives (1, 3, 7) from 7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realizes this is a longer path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So, prefers its own three-hop path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And removes 4-7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Iink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from the tree</a:t>
            </a: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7259638" y="23907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64531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8066088" y="32353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7183438" y="38115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8181975" y="44640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6145213" y="42338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6951663" y="46561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6799263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7643813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6799263" y="35417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7527925" y="41179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8296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7489825" y="27733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6529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7183438" y="41560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6489700" y="45402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7221538" y="38115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64912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6184900" y="42227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8104188" y="32242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8220075" y="4452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7010400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5416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Robustness of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Algorithm must react to </a:t>
            </a:r>
            <a:r>
              <a:rPr lang="en-US" sz="2800" dirty="0">
                <a:solidFill>
                  <a:srgbClr val="FF3300"/>
                </a:solidFill>
                <a:latin typeface="Arial" charset="0"/>
                <a:cs typeface="Arial" charset="0"/>
              </a:rPr>
              <a:t>failures</a:t>
            </a:r>
            <a:endParaRPr lang="en-US" sz="2800" dirty="0">
              <a:latin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Failure of the root node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Failure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of other switches and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links</a:t>
            </a:r>
          </a:p>
          <a:p>
            <a:pPr lvl="1"/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 smtClean="0">
                <a:latin typeface="Arial" charset="0"/>
                <a:cs typeface="Arial" charset="0"/>
              </a:rPr>
              <a:t>Root switch sends </a:t>
            </a:r>
            <a:r>
              <a:rPr lang="en-US" sz="2600" dirty="0" smtClean="0">
                <a:latin typeface="Arial" charset="0"/>
                <a:cs typeface="Arial" charset="0"/>
              </a:rPr>
              <a:t>p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eriodic messages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These declare itself as root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Other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switches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forward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messages in response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cs typeface="Arial" charset="0"/>
              </a:rPr>
              <a:t>Detecting failures </a:t>
            </a:r>
            <a:r>
              <a:rPr lang="en-US" dirty="0" smtClean="0">
                <a:latin typeface="Arial" charset="0"/>
                <a:cs typeface="Arial" charset="0"/>
              </a:rPr>
              <a:t>through timeout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Arial" charset="0"/>
                <a:cs typeface="Arial" charset="0"/>
              </a:rPr>
              <a:t>no word from root, time out and claim to be the root!</a:t>
            </a:r>
          </a:p>
          <a:p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Self-Stabilizing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matter how what the initial condition is</a:t>
            </a:r>
          </a:p>
          <a:p>
            <a:pPr lvl="1"/>
            <a:r>
              <a:rPr lang="en-US" dirty="0" smtClean="0"/>
              <a:t>State of links</a:t>
            </a:r>
          </a:p>
          <a:p>
            <a:pPr lvl="1"/>
            <a:r>
              <a:rPr lang="en-US" dirty="0" smtClean="0"/>
              <a:t>State in switches</a:t>
            </a:r>
          </a:p>
          <a:p>
            <a:pPr lvl="5"/>
            <a:endParaRPr lang="en-US" dirty="0"/>
          </a:p>
          <a:p>
            <a:r>
              <a:rPr lang="en-US" b="1" i="1" dirty="0" smtClean="0"/>
              <a:t>If no additional failures/recoveries, then eventually the algorithm will converge to the right answer…</a:t>
            </a:r>
          </a:p>
          <a:p>
            <a:pPr lvl="5"/>
            <a:endParaRPr lang="en-US" dirty="0"/>
          </a:p>
          <a:p>
            <a:r>
              <a:rPr lang="en-US" dirty="0" smtClean="0"/>
              <a:t>Requires:</a:t>
            </a:r>
          </a:p>
          <a:p>
            <a:pPr lvl="1"/>
            <a:r>
              <a:rPr lang="en-US" b="1" dirty="0" smtClean="0"/>
              <a:t>“Soft state”: </a:t>
            </a:r>
            <a:r>
              <a:rPr lang="en-US" dirty="0" smtClean="0"/>
              <a:t>state that times out if not refreshed</a:t>
            </a:r>
          </a:p>
          <a:p>
            <a:pPr lvl="1"/>
            <a:r>
              <a:rPr lang="en-US" b="1" dirty="0" smtClean="0"/>
              <a:t>“Always in recovery”: </a:t>
            </a:r>
            <a:r>
              <a:rPr lang="en-US" dirty="0" smtClean="0"/>
              <a:t>Constantly </a:t>
            </a:r>
            <a:r>
              <a:rPr lang="en-US" dirty="0" err="1" smtClean="0"/>
              <a:t>recomputing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9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was designing algorithms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then a poetry slam broke out!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4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Ode to STP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i="1" dirty="0"/>
              <a:t>I think that I shall never see</a:t>
            </a:r>
          </a:p>
          <a:p>
            <a:pPr marL="0" indent="0" algn="ctr">
              <a:buNone/>
            </a:pPr>
            <a:r>
              <a:rPr lang="en-US" sz="2400" i="1" dirty="0"/>
              <a:t>A graph more lovely than a tree</a:t>
            </a:r>
            <a:r>
              <a:rPr lang="en-US" sz="2400" i="1" dirty="0" smtClean="0"/>
              <a:t>.</a:t>
            </a:r>
            <a:endParaRPr lang="en-US" sz="2400" i="1" dirty="0"/>
          </a:p>
          <a:p>
            <a:pPr marL="0" indent="0" algn="ctr">
              <a:buNone/>
            </a:pPr>
            <a:r>
              <a:rPr lang="en-US" sz="2400" i="1" dirty="0"/>
              <a:t>A tree whose crucial property</a:t>
            </a:r>
          </a:p>
          <a:p>
            <a:pPr marL="0" indent="0" algn="ctr">
              <a:buNone/>
            </a:pPr>
            <a:r>
              <a:rPr lang="en-US" sz="2400" i="1" dirty="0"/>
              <a:t>i</a:t>
            </a:r>
            <a:r>
              <a:rPr lang="en-US" sz="2400" i="1" dirty="0" smtClean="0"/>
              <a:t>s </a:t>
            </a:r>
            <a:r>
              <a:rPr lang="en-US" sz="2400" i="1" dirty="0"/>
              <a:t>loop-free connectivity.</a:t>
            </a:r>
          </a:p>
          <a:p>
            <a:pPr marL="0" indent="0" algn="ctr">
              <a:buNone/>
            </a:pPr>
            <a:r>
              <a:rPr lang="en-US" sz="2400" i="1" dirty="0"/>
              <a:t>A tree that must be sure to span</a:t>
            </a:r>
          </a:p>
          <a:p>
            <a:pPr marL="0" indent="0" algn="ctr">
              <a:buNone/>
            </a:pPr>
            <a:r>
              <a:rPr lang="en-US" sz="2400" i="1" dirty="0"/>
              <a:t>s</a:t>
            </a:r>
            <a:r>
              <a:rPr lang="en-US" sz="2400" i="1" dirty="0" smtClean="0"/>
              <a:t>o </a:t>
            </a:r>
            <a:r>
              <a:rPr lang="en-US" sz="2400" i="1" dirty="0"/>
              <a:t>packets can reach every LAN.</a:t>
            </a:r>
          </a:p>
          <a:p>
            <a:pPr marL="0" indent="0" algn="ctr">
              <a:buNone/>
            </a:pPr>
            <a:r>
              <a:rPr lang="en-US" sz="2400" i="1" dirty="0"/>
              <a:t>First, the root must be selected.</a:t>
            </a:r>
          </a:p>
          <a:p>
            <a:pPr marL="0" indent="0" algn="ctr">
              <a:buNone/>
            </a:pPr>
            <a:r>
              <a:rPr lang="en-US" sz="2400" i="1" dirty="0"/>
              <a:t>By ID, it is elected.</a:t>
            </a:r>
          </a:p>
          <a:p>
            <a:pPr marL="0" indent="0" algn="ctr">
              <a:buNone/>
            </a:pPr>
            <a:r>
              <a:rPr lang="en-US" sz="2400" i="1" dirty="0"/>
              <a:t>Least-cost paths from root are traced.</a:t>
            </a:r>
          </a:p>
          <a:p>
            <a:pPr marL="0" indent="0" algn="ctr">
              <a:buNone/>
            </a:pPr>
            <a:r>
              <a:rPr lang="en-US" sz="2400" i="1" dirty="0"/>
              <a:t>In the tree, these paths are placed.</a:t>
            </a:r>
          </a:p>
          <a:p>
            <a:pPr marL="0" indent="0" algn="ctr">
              <a:buNone/>
            </a:pPr>
            <a:r>
              <a:rPr lang="en-US" sz="2400" i="1" dirty="0"/>
              <a:t>A mesh is made by folks like me,</a:t>
            </a:r>
          </a:p>
          <a:p>
            <a:pPr marL="0" indent="0" algn="ctr">
              <a:buNone/>
            </a:pPr>
            <a:r>
              <a:rPr lang="en-US" sz="2400" i="1" dirty="0"/>
              <a:t>Then bridges find a spanning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1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/>
              <a:t>Global View: Link-state</a:t>
            </a:r>
          </a:p>
          <a:p>
            <a:pPr lvl="1"/>
            <a:endParaRPr lang="en-US" dirty="0"/>
          </a:p>
          <a:p>
            <a:r>
              <a:rPr lang="en-US" dirty="0" smtClean="0"/>
              <a:t>Tree-like </a:t>
            </a:r>
            <a:r>
              <a:rPr lang="en-US" dirty="0"/>
              <a:t>topologies: L</a:t>
            </a:r>
            <a:r>
              <a:rPr lang="en-US" dirty="0" smtClean="0"/>
              <a:t>earning switches and STP</a:t>
            </a:r>
            <a:endParaRPr lang="en-US" dirty="0"/>
          </a:p>
          <a:p>
            <a:pPr lvl="1"/>
            <a:r>
              <a:rPr lang="en-US" dirty="0"/>
              <a:t>STP = Spanning Tree Protocol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0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of </a:t>
            </a:r>
            <a:r>
              <a:rPr lang="en-US" dirty="0"/>
              <a:t>T</a:t>
            </a:r>
            <a:r>
              <a:rPr lang="en-US" dirty="0" smtClean="0"/>
              <a:t>his Approach?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loop-free topology (Spanning Tree)</a:t>
            </a:r>
          </a:p>
          <a:p>
            <a:pPr lvl="1"/>
            <a:r>
              <a:rPr lang="en-US" dirty="0" smtClean="0"/>
              <a:t>Must eliminate many links from physical topology</a:t>
            </a:r>
          </a:p>
          <a:p>
            <a:pPr lvl="1"/>
            <a:r>
              <a:rPr lang="en-US" dirty="0" smtClean="0"/>
              <a:t>Reducing bisection bandwidth (important in datacenters)</a:t>
            </a:r>
          </a:p>
          <a:p>
            <a:pPr lvl="1"/>
            <a:r>
              <a:rPr lang="en-US" dirty="0" smtClean="0"/>
              <a:t>Very little control over paths (traffic engineering)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Slow to react to failures</a:t>
            </a:r>
          </a:p>
          <a:p>
            <a:pPr lvl="1"/>
            <a:r>
              <a:rPr lang="en-US" dirty="0" smtClean="0"/>
              <a:t>Tree must be recomputed</a:t>
            </a:r>
          </a:p>
          <a:p>
            <a:pPr lvl="7"/>
            <a:endParaRPr lang="en-US" dirty="0"/>
          </a:p>
          <a:p>
            <a:r>
              <a:rPr lang="en-US" dirty="0" smtClean="0"/>
              <a:t>Slow to react to host movement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ntries must time out</a:t>
            </a:r>
          </a:p>
          <a:p>
            <a:pPr lvl="8"/>
            <a:endParaRPr lang="en-US" dirty="0" smtClean="0"/>
          </a:p>
          <a:p>
            <a:r>
              <a:rPr lang="en-US" dirty="0"/>
              <a:t>Spanning Trees </a:t>
            </a:r>
            <a:r>
              <a:rPr lang="en-US" dirty="0" smtClean="0"/>
              <a:t>suck (just ask an operator)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38F20-7E74-6949-A54D-91C3A027423E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Murphy’s Research (AXE)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flooding without a spanning tree</a:t>
            </a:r>
          </a:p>
          <a:p>
            <a:pPr lvl="1"/>
            <a:r>
              <a:rPr lang="en-US" dirty="0" smtClean="0"/>
              <a:t>By having routers detect duplicates</a:t>
            </a:r>
          </a:p>
          <a:p>
            <a:endParaRPr lang="en-US" dirty="0"/>
          </a:p>
          <a:p>
            <a:r>
              <a:rPr lang="en-US" dirty="0" smtClean="0"/>
              <a:t>Eliminates most weaknesses of this approach</a:t>
            </a:r>
          </a:p>
          <a:p>
            <a:pPr lvl="1"/>
            <a:r>
              <a:rPr lang="en-US" dirty="0" smtClean="0"/>
              <a:t>No need to eliminate links</a:t>
            </a:r>
          </a:p>
          <a:p>
            <a:pPr lvl="1"/>
            <a:r>
              <a:rPr lang="en-US" dirty="0" smtClean="0"/>
              <a:t>Can recover from failures immediately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1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Murphy’s </a:t>
            </a:r>
            <a:r>
              <a:rPr lang="en-US" dirty="0" err="1" smtClean="0"/>
              <a:t>Diss</a:t>
            </a:r>
            <a:r>
              <a:rPr lang="en-US" dirty="0" smtClean="0"/>
              <a:t>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I </a:t>
            </a:r>
            <a:r>
              <a:rPr lang="en-US" sz="2400" dirty="0"/>
              <a:t>think that I shall never </a:t>
            </a:r>
            <a:r>
              <a:rPr lang="en-US" sz="2400" dirty="0" smtClean="0"/>
              <a:t>see</a:t>
            </a:r>
          </a:p>
          <a:p>
            <a:pPr marL="0" indent="0" algn="ctr">
              <a:buNone/>
            </a:pPr>
            <a:r>
              <a:rPr lang="en-US" sz="2400" dirty="0"/>
              <a:t>a</a:t>
            </a:r>
            <a:r>
              <a:rPr lang="en-US" sz="2400" dirty="0" smtClean="0"/>
              <a:t> structure </a:t>
            </a:r>
            <a:r>
              <a:rPr lang="en-US" sz="2400" dirty="0"/>
              <a:t>more wasteful than a </a:t>
            </a:r>
            <a:r>
              <a:rPr lang="en-US" sz="2400" dirty="0" smtClean="0"/>
              <a:t>tree.</a:t>
            </a:r>
          </a:p>
          <a:p>
            <a:pPr marL="0" indent="0" algn="ctr">
              <a:buNone/>
            </a:pPr>
            <a:r>
              <a:rPr lang="en-US" sz="2400" dirty="0" smtClean="0"/>
              <a:t>Most </a:t>
            </a:r>
            <a:r>
              <a:rPr lang="en-US" sz="2400" dirty="0"/>
              <a:t>links remain idle and </a:t>
            </a:r>
            <a:r>
              <a:rPr lang="en-US" sz="2400" dirty="0" smtClean="0"/>
              <a:t>unused</a:t>
            </a:r>
          </a:p>
          <a:p>
            <a:pPr marL="0" indent="0" algn="ctr">
              <a:buNone/>
            </a:pPr>
            <a:r>
              <a:rPr lang="en-US" sz="2400" dirty="0" smtClean="0"/>
              <a:t>while </a:t>
            </a:r>
            <a:r>
              <a:rPr lang="en-US" sz="2400" dirty="0"/>
              <a:t>others are overloaded and abused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400" dirty="0" smtClean="0"/>
              <a:t>And </a:t>
            </a:r>
            <a:r>
              <a:rPr lang="en-US" sz="2400" dirty="0"/>
              <a:t>with each failure comes </a:t>
            </a:r>
            <a:r>
              <a:rPr lang="en-US" sz="2400" dirty="0" smtClean="0"/>
              <a:t>disruption</a:t>
            </a:r>
          </a:p>
          <a:p>
            <a:pPr marL="0" indent="0" algn="ctr">
              <a:buNone/>
            </a:pPr>
            <a:r>
              <a:rPr lang="en-US" sz="2400" dirty="0" smtClean="0"/>
              <a:t>caused </a:t>
            </a:r>
            <a:r>
              <a:rPr lang="en-US" sz="2400" dirty="0"/>
              <a:t>by the ensuing tree construction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400" dirty="0" smtClean="0"/>
              <a:t>Thus</a:t>
            </a:r>
            <a:r>
              <a:rPr lang="en-US" sz="2400" dirty="0"/>
              <a:t>, L2 must discard its </a:t>
            </a:r>
            <a:r>
              <a:rPr lang="en-US" sz="2400" dirty="0" smtClean="0"/>
              <a:t>spanner,</a:t>
            </a:r>
          </a:p>
          <a:p>
            <a:pPr marL="0" indent="0" algn="ctr">
              <a:buNone/>
            </a:pPr>
            <a:r>
              <a:rPr lang="en-US" sz="2400" dirty="0" smtClean="0"/>
              <a:t>requiring </a:t>
            </a:r>
            <a:r>
              <a:rPr lang="en-US" sz="2400" dirty="0"/>
              <a:t>flooding in a different manner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400" dirty="0"/>
              <a:t>For the tree’s fragile waste to be abated,</a:t>
            </a:r>
          </a:p>
          <a:p>
            <a:pPr marL="0" indent="0" algn="ctr">
              <a:buNone/>
            </a:pPr>
            <a:r>
              <a:rPr lang="en-US" sz="2400" dirty="0"/>
              <a:t>trim no branches and detect packets duplicated.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89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computations (detailed)</a:t>
            </a:r>
          </a:p>
          <a:p>
            <a:pPr lvl="1"/>
            <a:r>
              <a:rPr lang="en-US" dirty="0" smtClean="0"/>
              <a:t>Distance </a:t>
            </a:r>
            <a:r>
              <a:rPr lang="en-US" dirty="0"/>
              <a:t>Vector</a:t>
            </a:r>
          </a:p>
          <a:p>
            <a:pPr lvl="1"/>
            <a:r>
              <a:rPr lang="en-US" dirty="0"/>
              <a:t>Path </a:t>
            </a:r>
            <a:r>
              <a:rPr lang="en-US" dirty="0" smtClean="0"/>
              <a:t>Vector</a:t>
            </a:r>
          </a:p>
          <a:p>
            <a:pPr lvl="1"/>
            <a:endParaRPr lang="en-US" dirty="0"/>
          </a:p>
          <a:p>
            <a:r>
              <a:rPr lang="en-US" dirty="0" smtClean="0"/>
              <a:t>Comparisons:</a:t>
            </a:r>
          </a:p>
          <a:p>
            <a:pPr lvl="1"/>
            <a:r>
              <a:rPr lang="en-US" dirty="0" smtClean="0"/>
              <a:t>Where to use certain routing algorithms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0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Rules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This is the first algorithmic content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 deep at all</a:t>
            </a:r>
          </a:p>
          <a:p>
            <a:pPr lvl="1"/>
            <a:r>
              <a:rPr lang="en-US" dirty="0" smtClean="0"/>
              <a:t>But you might not follow all the details</a:t>
            </a:r>
          </a:p>
          <a:p>
            <a:pPr lvl="3"/>
            <a:endParaRPr lang="en-US" dirty="0"/>
          </a:p>
          <a:p>
            <a:r>
              <a:rPr lang="en-US" b="1" dirty="0" smtClean="0"/>
              <a:t>Ask questions!</a:t>
            </a:r>
          </a:p>
          <a:p>
            <a:pPr lvl="1"/>
            <a:r>
              <a:rPr lang="en-US" dirty="0" smtClean="0"/>
              <a:t>To fill in holes</a:t>
            </a:r>
          </a:p>
          <a:p>
            <a:pPr lvl="1"/>
            <a:r>
              <a:rPr lang="en-US" dirty="0" smtClean="0"/>
              <a:t>To clarify confusion</a:t>
            </a:r>
          </a:p>
          <a:p>
            <a:pPr lvl="1"/>
            <a:r>
              <a:rPr lang="en-US" dirty="0" smtClean="0"/>
              <a:t>To slow me down!</a:t>
            </a:r>
          </a:p>
          <a:p>
            <a:pPr lvl="1"/>
            <a:endParaRPr lang="en-US" dirty="0"/>
          </a:p>
          <a:p>
            <a:r>
              <a:rPr lang="en-US" dirty="0" smtClean="0"/>
              <a:t>I deliberately cut down length of lecture to allow Qs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3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31890</TotalTime>
  <Words>3404</Words>
  <Application>Microsoft Macintosh PowerPoint</Application>
  <PresentationFormat>On-screen Show (4:3)</PresentationFormat>
  <Paragraphs>840</Paragraphs>
  <Slides>72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Comic Sans MS</vt:lpstr>
      <vt:lpstr>Courier New</vt:lpstr>
      <vt:lpstr>Gill Sans</vt:lpstr>
      <vt:lpstr>Helvetica</vt:lpstr>
      <vt:lpstr>ＭＳ Ｐゴシック</vt:lpstr>
      <vt:lpstr>Times New Roman</vt:lpstr>
      <vt:lpstr>Wingdings</vt:lpstr>
      <vt:lpstr>Zapf Dingbats</vt:lpstr>
      <vt:lpstr>Arial</vt:lpstr>
      <vt:lpstr>Network</vt:lpstr>
      <vt:lpstr>Clip</vt:lpstr>
      <vt:lpstr>CS 168  More Detailed Discussion of Routing:  Part I (the easy stuff)</vt:lpstr>
      <vt:lpstr>PowerPoint Presentation</vt:lpstr>
      <vt:lpstr>Announcement</vt:lpstr>
      <vt:lpstr>Warning</vt:lpstr>
      <vt:lpstr>Ways to Avoid Loops (Conceptual)</vt:lpstr>
      <vt:lpstr>Ways to Avoid Loops (In Practice)</vt:lpstr>
      <vt:lpstr>Today’s Lecture</vt:lpstr>
      <vt:lpstr>Next Lecture</vt:lpstr>
      <vt:lpstr>Ground Rules for Today</vt:lpstr>
      <vt:lpstr>Global View</vt:lpstr>
      <vt:lpstr>Two Aspects to Global View Method</vt:lpstr>
      <vt:lpstr>First Protocol Decision</vt:lpstr>
      <vt:lpstr>Routing “Metrics”</vt:lpstr>
      <vt:lpstr>Overview of Link State Routing</vt:lpstr>
      <vt:lpstr>How Does Flooding Work?</vt:lpstr>
      <vt:lpstr>Link State Routing</vt:lpstr>
      <vt:lpstr>Then Each Node Has Global View</vt:lpstr>
      <vt:lpstr>When to Initiate Flood?</vt:lpstr>
      <vt:lpstr>Making Flooding Reliable</vt:lpstr>
      <vt:lpstr>Are Loops Still Possible?</vt:lpstr>
      <vt:lpstr>Transient Disruptions</vt:lpstr>
      <vt:lpstr>“Convergence”</vt:lpstr>
      <vt:lpstr>Time to reach convergence</vt:lpstr>
      <vt:lpstr>Timeline for Local Failure</vt:lpstr>
      <vt:lpstr>Link-State is conceptually simple</vt:lpstr>
      <vt:lpstr>Tree-like Topologies</vt:lpstr>
      <vt:lpstr>Two Challenges for Tree Topologies</vt:lpstr>
      <vt:lpstr>Consider general graph</vt:lpstr>
      <vt:lpstr>A Spanning Tree</vt:lpstr>
      <vt:lpstr>Another Spanning Tree</vt:lpstr>
      <vt:lpstr>Yet Another Spanning Tree</vt:lpstr>
      <vt:lpstr>How To Route on Spanning Tree?</vt:lpstr>
      <vt:lpstr>Flooding!</vt:lpstr>
      <vt:lpstr>Flooding on a Spanning Tree</vt:lpstr>
      <vt:lpstr>Flooding on Spanning Tree</vt:lpstr>
      <vt:lpstr>Flooding on Spanning Tree (Again)</vt:lpstr>
      <vt:lpstr>Question</vt:lpstr>
      <vt:lpstr>Flooding on a Spanning Tree</vt:lpstr>
      <vt:lpstr>Flooding Yields Information</vt:lpstr>
      <vt:lpstr>Nodes can “learn” routing tables</vt:lpstr>
      <vt:lpstr>Learning from Flood Packets</vt:lpstr>
      <vt:lpstr>Node B Responds</vt:lpstr>
      <vt:lpstr>General Approach</vt:lpstr>
      <vt:lpstr>Bandwidth Tradeoff</vt:lpstr>
      <vt:lpstr>But I need to clear something up…</vt:lpstr>
      <vt:lpstr>Self-Learning Switch</vt:lpstr>
      <vt:lpstr>Self Learning: Handling Misses</vt:lpstr>
      <vt:lpstr>General Rule</vt:lpstr>
      <vt:lpstr>Reviewing the Process</vt:lpstr>
      <vt:lpstr>Summary of Learning Approach</vt:lpstr>
      <vt:lpstr>Creating Spanning Trees</vt:lpstr>
      <vt:lpstr>Spanning Tree Protocol (Perlman‘85)</vt:lpstr>
      <vt:lpstr>Algorithm Has Two Aspects</vt:lpstr>
      <vt:lpstr>Breaking Ties</vt:lpstr>
      <vt:lpstr>First Trees, then Protocol</vt:lpstr>
      <vt:lpstr>Graph: what is the spanning tree?</vt:lpstr>
      <vt:lpstr>Links on spanning tree</vt:lpstr>
      <vt:lpstr>Node 1 Dies….what is tree now?</vt:lpstr>
      <vt:lpstr>Resulting Spanning Tree</vt:lpstr>
      <vt:lpstr>Spanning Tree Protocol</vt:lpstr>
      <vt:lpstr>Intuition </vt:lpstr>
      <vt:lpstr>Steps in Spanning Tree Algorithm</vt:lpstr>
      <vt:lpstr>Example (root, dist, from)</vt:lpstr>
      <vt:lpstr>Example From Switch #4’s Viewpoint</vt:lpstr>
      <vt:lpstr>Example From Switch #4’s Viewpoint</vt:lpstr>
      <vt:lpstr>Robustness of Algorithm</vt:lpstr>
      <vt:lpstr>Example of Self-Stabilizing Algorithm</vt:lpstr>
      <vt:lpstr>Field was designing algorithms…</vt:lpstr>
      <vt:lpstr>An Ode to STP</vt:lpstr>
      <vt:lpstr>Weaknesses of This Approach?</vt:lpstr>
      <vt:lpstr>Murphy’s Research (AXE)</vt:lpstr>
      <vt:lpstr>Murphy’s Diss Track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388</cp:revision>
  <cp:lastPrinted>2017-09-12T14:44:31Z</cp:lastPrinted>
  <dcterms:created xsi:type="dcterms:W3CDTF">2015-08-26T13:04:16Z</dcterms:created>
  <dcterms:modified xsi:type="dcterms:W3CDTF">2017-09-12T23:39:54Z</dcterms:modified>
</cp:coreProperties>
</file>