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60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53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56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46.xml"/>
  <Override ContentType="application/vnd.openxmlformats-officedocument.presentationml.slide+xml" PartName="/ppt/slides/slide38.xml"/>
  <Override ContentType="application/vnd.openxmlformats-officedocument.presentationml.slide+xml" PartName="/ppt/slides/slide64.xml"/>
  <Override ContentType="application/vnd.openxmlformats-officedocument.presentationml.slide+xml" PartName="/ppt/slides/slide55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57.xml"/>
  <Override ContentType="application/vnd.openxmlformats-officedocument.presentationml.slide+xml" PartName="/ppt/slides/slide27.xml"/>
  <Override ContentType="application/vnd.openxmlformats-officedocument.presentationml.slide+xml" PartName="/ppt/slides/slide44.xml"/>
  <Override ContentType="application/vnd.openxmlformats-officedocument.presentationml.slide+xml" PartName="/ppt/slides/slide2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6858000" cx="9144000"/>
  <p:notesSz cx="7315200" cy="9601200"/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defTabSz="914400" eaLnBrk="1" hangingPunct="1" latinLnBrk="0" lvl="5" marL="2286000" rtl="0" algn="l"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defTabSz="914400" eaLnBrk="1" hangingPunct="1" latinLnBrk="0" lvl="6" marL="2743200" rtl="0" algn="l"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defTabSz="914400" eaLnBrk="1" hangingPunct="1" latinLnBrk="0" lvl="7" marL="3200400" rtl="0" algn="l"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defTabSz="914400" eaLnBrk="1" hangingPunct="1" latinLnBrk="0" lvl="8" marL="3657600" rtl="0" algn="l">
      <a:defRPr b="1" kern="1200" sz="20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1" name="Shape 1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8270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9" name="Shape 13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3084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8" name="Shape 14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5296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16" name="Shape 15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480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91" name="Shape 15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0658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7" name="Shape 16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313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05" name="Shape 18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0704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13" name="Shape 19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2675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Shape 2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27" name="Shape 2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Router y:</a:t>
            </a:r>
          </a:p>
          <a:p>
            <a:pPr lvl="0">
              <a:defRPr sz="1800"/>
            </a:pPr>
            <a:r>
              <a:rPr sz="2200"/>
              <a:t>Adds route to router v, through router x.</a:t>
            </a:r>
          </a:p>
        </p:txBody>
      </p:sp>
    </p:spTree>
    <p:extLst>
      <p:ext uri="{BB962C8B-B14F-4D97-AF65-F5344CB8AC3E}">
        <p14:creationId xmlns:p14="http://schemas.microsoft.com/office/powerpoint/2010/main" val="1885175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Shape 22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4" name="Shape 22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Router v:</a:t>
            </a:r>
          </a:p>
          <a:p>
            <a:pPr lvl="0">
              <a:defRPr sz="1800"/>
            </a:pPr>
            <a:r>
              <a:rPr sz="2200"/>
              <a:t>Adds route to router y, through x.</a:t>
            </a:r>
          </a:p>
        </p:txBody>
      </p:sp>
    </p:spTree>
    <p:extLst>
      <p:ext uri="{BB962C8B-B14F-4D97-AF65-F5344CB8AC3E}">
        <p14:creationId xmlns:p14="http://schemas.microsoft.com/office/powerpoint/2010/main" val="65818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668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Shape 23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40" name="Shape 23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5658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7" name="Shape 16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57989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7" name="Shape 16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57829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260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7313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2058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6195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53543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8287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4761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79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16526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 smtClean="0"/>
              <a:t>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58607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85669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29246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11825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8258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8063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80126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3677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0707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3187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51854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24050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Finish by replacing 100s with infinity on one side, 5 on the other, and then updating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97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5943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3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76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Shape 2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00" name="Shape 2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747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Shape 2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00" name="Shape 2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579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Shape 24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22" name="Shape 24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5341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/>
              <a:t>More Detailed Discussion of Routing:</a:t>
            </a:r>
            <a:br>
              <a:rPr lang="en-US" altLang="en-US" dirty="0"/>
            </a:br>
            <a:r>
              <a:rPr lang="en-US" altLang="en-US" dirty="0"/>
              <a:t>	Part </a:t>
            </a:r>
            <a:r>
              <a:rPr lang="en-US" altLang="en-US" dirty="0" smtClean="0"/>
              <a:t>II </a:t>
            </a:r>
            <a:r>
              <a:rPr lang="en-US" altLang="en-US" dirty="0"/>
              <a:t>(the </a:t>
            </a:r>
            <a:r>
              <a:rPr lang="en-US" altLang="en-US" dirty="0" smtClean="0"/>
              <a:t>harder stuff</a:t>
            </a:r>
            <a:r>
              <a:rPr lang="en-US" altLang="en-US" dirty="0"/>
              <a:t>)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Computation of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/>
              <a:t>node computing the outgoing port based on:</a:t>
            </a:r>
          </a:p>
          <a:p>
            <a:pPr lvl="1"/>
            <a:r>
              <a:rPr lang="en-US" dirty="0" smtClean="0"/>
              <a:t>Local link costs</a:t>
            </a:r>
          </a:p>
          <a:p>
            <a:pPr lvl="1"/>
            <a:r>
              <a:rPr lang="en-US" dirty="0" smtClean="0"/>
              <a:t>Information advertised </a:t>
            </a:r>
            <a:r>
              <a:rPr lang="en-US" dirty="0" smtClean="0"/>
              <a:t>by neighbors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Algorithms differ in what these exchanges contain</a:t>
            </a:r>
          </a:p>
          <a:p>
            <a:pPr lvl="1"/>
            <a:r>
              <a:rPr lang="en-US" b="1" dirty="0" smtClean="0"/>
              <a:t>Distance-vector</a:t>
            </a:r>
            <a:r>
              <a:rPr lang="en-US" dirty="0" smtClean="0"/>
              <a:t>: just the distance to each destination</a:t>
            </a:r>
          </a:p>
          <a:p>
            <a:pPr lvl="1"/>
            <a:r>
              <a:rPr lang="en-US" b="1" dirty="0" smtClean="0"/>
              <a:t>Path-vector</a:t>
            </a:r>
            <a:r>
              <a:rPr lang="en-US" dirty="0" smtClean="0"/>
              <a:t>: the entire path to each destination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We will focus on distance-vector for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H</a:t>
            </a:r>
            <a:r>
              <a:rPr lang="en-US" dirty="0" smtClean="0">
                <a:latin typeface="Calibri"/>
                <a:cs typeface="Calibri"/>
              </a:rPr>
              <a:t>ave already done simple version of DV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21860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33290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4146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7006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53880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48140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3252806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40910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50054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63380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776805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algn="r" defTabSz="914306"/>
            <a:endParaRPr lang="en-US" sz="1969">
              <a:solidFill>
                <a:srgbClr val="000000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2316088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2316087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459088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557604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763888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490804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414605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405204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5005405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4091004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776804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633804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4167205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557604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405205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4221086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830687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611487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710006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382886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2208322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414604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5486400" y="2262204"/>
            <a:ext cx="2667000" cy="685800"/>
          </a:xfrm>
          <a:prstGeom prst="wedgeRectCallout">
            <a:avLst>
              <a:gd name="adj1" fmla="val -35283"/>
              <a:gd name="adj2" fmla="val 970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4114800" y="5234004"/>
            <a:ext cx="2667000" cy="685800"/>
          </a:xfrm>
          <a:prstGeom prst="wedgeRectCallout">
            <a:avLst>
              <a:gd name="adj1" fmla="val -50997"/>
              <a:gd name="adj2" fmla="val -104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5791200" y="4014804"/>
            <a:ext cx="2667000" cy="685800"/>
          </a:xfrm>
          <a:prstGeom prst="wedgeRectCallout">
            <a:avLst>
              <a:gd name="adj1" fmla="val -119092"/>
              <a:gd name="adj2" fmla="val -97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47A00"/>
                </a:solidFill>
                <a:latin typeface="Calibri"/>
                <a:ea typeface="ＭＳ Ｐゴシック" charset="0"/>
                <a:cs typeface="Calibri"/>
              </a:rPr>
              <a:t>I am one hop away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62000" y="6072204"/>
            <a:ext cx="2667000" cy="685800"/>
          </a:xfrm>
          <a:prstGeom prst="wedgeRectCallout">
            <a:avLst>
              <a:gd name="adj1" fmla="val 23289"/>
              <a:gd name="adj2" fmla="val -1103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500204"/>
            <a:ext cx="2667000" cy="685800"/>
          </a:xfrm>
          <a:prstGeom prst="wedgeRectCallout">
            <a:avLst>
              <a:gd name="adj1" fmla="val 4718"/>
              <a:gd name="adj2" fmla="val 82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57200" y="2414604"/>
            <a:ext cx="2667000" cy="685800"/>
          </a:xfrm>
          <a:prstGeom prst="wedgeRectCallout">
            <a:avLst>
              <a:gd name="adj1" fmla="val 27099"/>
              <a:gd name="adj2" fmla="val 10815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2819400" y="3252805"/>
            <a:ext cx="2667000" cy="685800"/>
          </a:xfrm>
          <a:prstGeom prst="wedgeRectCallout">
            <a:avLst>
              <a:gd name="adj1" fmla="val -44806"/>
              <a:gd name="adj2" fmla="val 840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I am two hops away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76200" y="3633804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  <p:sp>
        <p:nvSpPr>
          <p:cNvPr id="46" name="Rectangular Callout 45"/>
          <p:cNvSpPr/>
          <p:nvPr/>
        </p:nvSpPr>
        <p:spPr bwMode="auto">
          <a:xfrm>
            <a:off x="76200" y="1271604"/>
            <a:ext cx="2667000" cy="685800"/>
          </a:xfrm>
          <a:prstGeom prst="wedgeRectCallout">
            <a:avLst>
              <a:gd name="adj1" fmla="val 17099"/>
              <a:gd name="adj2" fmla="val 933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6096001" y="5005404"/>
            <a:ext cx="2667000" cy="685800"/>
          </a:xfrm>
          <a:prstGeom prst="wedgeRectCallout">
            <a:avLst>
              <a:gd name="adj1" fmla="val -75759"/>
              <a:gd name="adj2" fmla="val -7147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2812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Destination</a:t>
            </a: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57200" y="5310205"/>
            <a:ext cx="2667000" cy="685800"/>
          </a:xfrm>
          <a:prstGeom prst="wedgeRectCallout">
            <a:avLst>
              <a:gd name="adj1" fmla="val -3853"/>
              <a:gd name="adj2" fmla="val -862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34" tIns="45717" rIns="91434" bIns="45717" numCol="1" rtlCol="0" anchor="ctr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1969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I am three hops away</a:t>
            </a:r>
          </a:p>
        </p:txBody>
      </p:sp>
    </p:spTree>
    <p:extLst>
      <p:ext uri="{BB962C8B-B14F-4D97-AF65-F5344CB8AC3E}">
        <p14:creationId xmlns:p14="http://schemas.microsoft.com/office/powerpoint/2010/main" val="5485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Process, Nodes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send packet to reach destination via a shortest path</a:t>
            </a:r>
          </a:p>
          <a:p>
            <a:endParaRPr lang="en-US" dirty="0"/>
          </a:p>
          <a:p>
            <a:r>
              <a:rPr lang="en-US" dirty="0" smtClean="0"/>
              <a:t>How long that path is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Why is this important?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Distance “Vector”?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algorithm applies to all destinations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ach node announces distance to </a:t>
            </a:r>
            <a:r>
              <a:rPr lang="en-US" b="1" i="1" u="sng" dirty="0" smtClean="0"/>
              <a:t>each</a:t>
            </a:r>
            <a:r>
              <a:rPr lang="en-US" dirty="0" smtClean="0"/>
              <a:t>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am 4 hops away from node A</a:t>
            </a:r>
          </a:p>
          <a:p>
            <a:pPr lvl="1"/>
            <a:r>
              <a:rPr lang="en-US" dirty="0" smtClean="0"/>
              <a:t>I am 6 hops away from node B</a:t>
            </a:r>
          </a:p>
          <a:p>
            <a:pPr lvl="1"/>
            <a:r>
              <a:rPr lang="en-US" dirty="0" smtClean="0"/>
              <a:t>I am 3 hops away from node C</a:t>
            </a:r>
          </a:p>
          <a:p>
            <a:pPr lvl="1"/>
            <a:r>
              <a:rPr lang="is-IS" dirty="0" smtClean="0"/>
              <a:t>….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Thus, nodes are exchanging a </a:t>
            </a:r>
            <a:r>
              <a:rPr lang="is-IS" b="1" i="1" dirty="0" smtClean="0"/>
              <a:t>vector</a:t>
            </a:r>
            <a:r>
              <a:rPr lang="is-IS" dirty="0" smtClean="0"/>
              <a:t> of distances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Aspects to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Algorithm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to use the information from your neighbors to update your own routing tables</a:t>
            </a:r>
          </a:p>
          <a:p>
            <a:pPr lvl="1"/>
            <a:endParaRPr lang="en-US" dirty="0"/>
          </a:p>
          <a:p>
            <a:r>
              <a:rPr lang="en-US" b="1" dirty="0" smtClean="0"/>
              <a:t>Protocol: </a:t>
            </a:r>
          </a:p>
          <a:p>
            <a:pPr lvl="1"/>
            <a:r>
              <a:rPr lang="en-US" dirty="0" smtClean="0"/>
              <a:t>Exchanging that routing information with neighbors</a:t>
            </a:r>
          </a:p>
          <a:p>
            <a:pPr lvl="1"/>
            <a:r>
              <a:rPr lang="en-US" dirty="0" smtClean="0"/>
              <a:t>What and when for exchanges</a:t>
            </a:r>
          </a:p>
          <a:p>
            <a:pPr lvl="1"/>
            <a:r>
              <a:rPr lang="en-US" dirty="0"/>
              <a:t>RIP is a protocol that implements DV (IETF RFC </a:t>
            </a:r>
            <a:r>
              <a:rPr lang="en-US" dirty="0" smtClean="0"/>
              <a:t>2080</a:t>
            </a:r>
            <a:r>
              <a:rPr lang="en-US" dirty="0"/>
              <a:t>)</a:t>
            </a:r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4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128" name="Shape 90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9" name="Shape 901129"/>
          <p:cNvSpPr txBox="1"/>
          <p:nvPr>
            <p:ph type="title"/>
          </p:nvPr>
        </p:nvSpPr>
        <p:spPr>
          <a:xfrm>
            <a:off x="0" y="122238"/>
            <a:ext cx="9144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General Approach to Algorithm</a:t>
            </a:r>
          </a:p>
        </p:txBody>
      </p:sp>
      <p:sp>
        <p:nvSpPr>
          <p:cNvPr id="901130" name="Shape 901130"/>
          <p:cNvSpPr txBox="1"/>
          <p:nvPr>
            <p:ph idx="1" type="body"/>
          </p:nvPr>
        </p:nvSpPr>
        <p:spPr>
          <a:xfrm>
            <a:off x="38100" y="1201805"/>
            <a:ext cx="90678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0000"/>
            </a:pPr>
            <a:r>
              <a:rPr lang="en-US"/>
              <a:t>Assume link between nodes x, y has cost c(x,y)</a:t>
            </a:r>
          </a:p>
          <a:p>
            <a:pPr indent="-315912" lvl="5" marL="2055812" rtl="0" algn="l">
              <a:spcBef>
                <a:spcPts val="36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ct val="70000"/>
            </a:pPr>
            <a:r>
              <a:rPr lang="en-US"/>
              <a:t>Node u finds minimal cost paths using the following:</a:t>
            </a:r>
          </a:p>
          <a:p>
            <a:pPr indent="-315912" lvl="6" marL="2513012" rtl="0" algn="l">
              <a:spcBef>
                <a:spcPts val="36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ct val="70000"/>
              <a:buFont typeface="Arial"/>
              <a:buAutoNum type="arabicPeriod"/>
            </a:pPr>
            <a:r>
              <a:rPr lang="en-US"/>
              <a:t>Nbrs tell me their distances to all nodes v</a:t>
            </a:r>
          </a:p>
          <a:p>
            <a:pPr indent="-520700" lvl="1" marL="863600" rtl="0" algn="l">
              <a:spcBef>
                <a:spcPts val="480"/>
              </a:spcBef>
              <a:spcAft>
                <a:spcPts val="0"/>
              </a:spcAft>
              <a:buSzPct val="70000"/>
            </a:pPr>
            <a:r>
              <a:rPr lang="en-US"/>
              <a:t>Each nbr w gives me a “distance vector” d(w, v) for all v</a:t>
            </a:r>
          </a:p>
          <a:p>
            <a:pPr indent="-520700" lvl="1" marL="863600" rtl="0" algn="l">
              <a:spcBef>
                <a:spcPts val="480"/>
              </a:spcBef>
              <a:spcAft>
                <a:spcPts val="0"/>
              </a:spcAft>
              <a:buSzPct val="70000"/>
            </a:pPr>
            <a:r>
              <a:rPr lang="en-US"/>
              <a:t>“Distance” means total cost over path</a:t>
            </a:r>
          </a:p>
          <a:p>
            <a:pPr indent="-342900" lvl="6" marL="2540000" rtl="0" algn="l">
              <a:spcBef>
                <a:spcPts val="360"/>
              </a:spcBef>
              <a:spcAft>
                <a:spcPts val="0"/>
              </a:spcAft>
              <a:buSzPct val="79999"/>
              <a:buFont typeface="Arial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ct val="70000"/>
              <a:buFont typeface="Arial"/>
              <a:buAutoNum type="arabicPeriod"/>
            </a:pPr>
            <a:r>
              <a:rPr lang="en-US"/>
              <a:t>Node u’s cost to a given destination v is then:</a:t>
            </a:r>
          </a:p>
          <a:p>
            <a:pPr indent="-520700" lvl="1" marL="863600" rtl="0" algn="l">
              <a:spcBef>
                <a:spcPts val="480"/>
              </a:spcBef>
              <a:spcAft>
                <a:spcPts val="0"/>
              </a:spcAft>
              <a:buSzPct val="70000"/>
            </a:pPr>
            <a:r>
              <a:rPr lang="en-US"/>
              <a:t>d(u,v) = Min</a:t>
            </a:r>
            <a:r>
              <a:rPr baseline="-25000" lang="en-US"/>
              <a:t>(nbrs w) </a:t>
            </a:r>
            <a:r>
              <a:rPr lang="en-US"/>
              <a:t>[c(u,w) + d(w,v)]</a:t>
            </a:r>
          </a:p>
          <a:p>
            <a:pPr indent="-525462" lvl="4" marL="1770062" rtl="0" algn="l">
              <a:spcBef>
                <a:spcPts val="24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ct val="70000"/>
              <a:buFont typeface="Arial"/>
              <a:buAutoNum type="arabicPeriod"/>
            </a:pPr>
            <a:r>
              <a:rPr lang="en-US"/>
              <a:t>Node u tells nbrs about d(u,v)…and process repeats</a:t>
            </a:r>
          </a:p>
        </p:txBody>
      </p:sp>
      <p:sp>
        <p:nvSpPr>
          <p:cNvPr id="901131" name="Shape 9011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/>
        </p:nvSpPr>
        <p:spPr>
          <a:xfrm flipH="1">
            <a:off x="2138312" y="2749590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1" name="Shape 2361"/>
          <p:cNvSpPr/>
          <p:nvPr/>
        </p:nvSpPr>
        <p:spPr>
          <a:xfrm>
            <a:off x="2205629" y="3758769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2" name="Shape 2362"/>
          <p:cNvSpPr/>
          <p:nvPr/>
        </p:nvSpPr>
        <p:spPr>
          <a:xfrm>
            <a:off x="4752606" y="2749590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Three Node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63" name="Shape 236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16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64" name="Shape 2364"/>
          <p:cNvSpPr/>
          <p:nvPr/>
        </p:nvSpPr>
        <p:spPr>
          <a:xfrm>
            <a:off x="173236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365" name="Shape 2365"/>
          <p:cNvSpPr/>
          <p:nvPr/>
        </p:nvSpPr>
        <p:spPr>
          <a:xfrm>
            <a:off x="686693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z</a:t>
            </a:r>
          </a:p>
        </p:txBody>
      </p:sp>
      <p:sp>
        <p:nvSpPr>
          <p:cNvPr id="2366" name="Shape 2366"/>
          <p:cNvSpPr/>
          <p:nvPr/>
        </p:nvSpPr>
        <p:spPr>
          <a:xfrm>
            <a:off x="4339828" y="24378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y</a:t>
            </a:r>
          </a:p>
        </p:txBody>
      </p:sp>
      <p:sp>
        <p:nvSpPr>
          <p:cNvPr id="2367" name="Shape 2367"/>
          <p:cNvSpPr/>
          <p:nvPr/>
        </p:nvSpPr>
        <p:spPr>
          <a:xfrm>
            <a:off x="4473773" y="322823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368" name="Shape 2368"/>
          <p:cNvSpPr/>
          <p:nvPr/>
        </p:nvSpPr>
        <p:spPr>
          <a:xfrm>
            <a:off x="2946797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369" name="Shape 2369"/>
          <p:cNvSpPr/>
          <p:nvPr/>
        </p:nvSpPr>
        <p:spPr>
          <a:xfrm>
            <a:off x="5920383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373" name="Group 2373"/>
          <p:cNvGrpSpPr/>
          <p:nvPr/>
        </p:nvGrpSpPr>
        <p:grpSpPr>
          <a:xfrm>
            <a:off x="1428750" y="1750219"/>
            <a:ext cx="910828" cy="464344"/>
            <a:chOff x="0" y="0"/>
            <a:chExt cx="1295400" cy="660400"/>
          </a:xfrm>
        </p:grpSpPr>
        <p:sp>
          <p:nvSpPr>
            <p:cNvPr id="2370" name="Shape 237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374" name="Shape 2374"/>
          <p:cNvSpPr/>
          <p:nvPr/>
        </p:nvSpPr>
        <p:spPr>
          <a:xfrm rot="16200000">
            <a:off x="-122783" y="1609577"/>
            <a:ext cx="89743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375" name="Shape 2375"/>
          <p:cNvSpPr/>
          <p:nvPr/>
        </p:nvSpPr>
        <p:spPr>
          <a:xfrm>
            <a:off x="1763613" y="468808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2388" name="Group 2388"/>
          <p:cNvGrpSpPr/>
          <p:nvPr/>
        </p:nvGrpSpPr>
        <p:grpSpPr>
          <a:xfrm>
            <a:off x="571500" y="901899"/>
            <a:ext cx="2107406" cy="1625203"/>
            <a:chOff x="0" y="0"/>
            <a:chExt cx="2997200" cy="2311400"/>
          </a:xfrm>
        </p:grpSpPr>
        <p:sp>
          <p:nvSpPr>
            <p:cNvPr id="2376" name="Shape 237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78" name="Shape 237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79" name="Shape 2379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</p:grpSp>
      <p:sp>
        <p:nvSpPr>
          <p:cNvPr id="2389" name="Shape 2389"/>
          <p:cNvSpPr/>
          <p:nvPr/>
        </p:nvSpPr>
        <p:spPr>
          <a:xfrm>
            <a:off x="1410891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390" name="Shape 2390"/>
          <p:cNvSpPr/>
          <p:nvPr/>
        </p:nvSpPr>
        <p:spPr>
          <a:xfrm>
            <a:off x="1821656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91" name="Shape 2391"/>
          <p:cNvSpPr/>
          <p:nvPr/>
        </p:nvSpPr>
        <p:spPr>
          <a:xfrm>
            <a:off x="2196703" y="2071687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92" name="Shape 2392"/>
          <p:cNvSpPr/>
          <p:nvPr/>
        </p:nvSpPr>
        <p:spPr>
          <a:xfrm flipH="1" flipV="1">
            <a:off x="2160984" y="1518047"/>
            <a:ext cx="291787" cy="31580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93" name="Shape 2393"/>
          <p:cNvSpPr/>
          <p:nvPr/>
        </p:nvSpPr>
        <p:spPr>
          <a:xfrm flipH="1" flipV="1">
            <a:off x="1803797" y="1518047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94" name="Shape 2394"/>
          <p:cNvSpPr/>
          <p:nvPr/>
        </p:nvSpPr>
        <p:spPr>
          <a:xfrm>
            <a:off x="1207550" y="4363524"/>
            <a:ext cx="148433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 smtClean="0">
                <a:latin typeface="+mn-lt"/>
                <a:ea typeface="+mn-ea"/>
                <a:sym typeface="Calibri"/>
              </a:rPr>
              <a:t>d(</a:t>
            </a:r>
            <a:r>
              <a:rPr lang="en-US" sz="2531" smtClean="0">
                <a:latin typeface="+mn-lt"/>
                <a:ea typeface="+mn-ea"/>
                <a:sym typeface="Calibri"/>
              </a:rPr>
              <a:t>x,</a:t>
            </a:r>
            <a:r>
              <a:rPr sz="2531" smtClean="0">
                <a:latin typeface="+mn-lt"/>
                <a:ea typeface="+mn-ea"/>
                <a:sym typeface="Calibri"/>
              </a:rPr>
              <a:t>z</a:t>
            </a:r>
            <a:r>
              <a:rPr sz="2531">
                <a:latin typeface="+mn-lt"/>
                <a:ea typeface="+mn-ea"/>
                <a:sym typeface="Calibri"/>
              </a:rPr>
              <a:t>) = </a:t>
            </a:r>
          </a:p>
        </p:txBody>
      </p:sp>
      <p:sp>
        <p:nvSpPr>
          <p:cNvPr id="2395" name="Shape 2395"/>
          <p:cNvSpPr/>
          <p:nvPr/>
        </p:nvSpPr>
        <p:spPr>
          <a:xfrm>
            <a:off x="3276895" y="4381384"/>
            <a:ext cx="15001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cost(x,z),</a:t>
            </a:r>
          </a:p>
        </p:txBody>
      </p:sp>
      <p:sp>
        <p:nvSpPr>
          <p:cNvPr id="2396" name="Shape 2396"/>
          <p:cNvSpPr/>
          <p:nvPr/>
        </p:nvSpPr>
        <p:spPr>
          <a:xfrm>
            <a:off x="3284786" y="4935024"/>
            <a:ext cx="268823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cost(x,y)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y,</a:t>
            </a:r>
            <a:r>
              <a:rPr sz="2531" dirty="0" smtClean="0">
                <a:latin typeface="+mn-lt"/>
                <a:ea typeface="+mn-ea"/>
                <a:sym typeface="Calibri"/>
              </a:rPr>
              <a:t>z) </a:t>
            </a:r>
            <a:endParaRPr sz="2531" dirty="0">
              <a:latin typeface="+mn-lt"/>
              <a:ea typeface="+mn-ea"/>
              <a:sym typeface="Calibri"/>
            </a:endParaRPr>
          </a:p>
        </p:txBody>
      </p:sp>
      <p:sp>
        <p:nvSpPr>
          <p:cNvPr id="2397" name="Shape 2397"/>
          <p:cNvSpPr/>
          <p:nvPr/>
        </p:nvSpPr>
        <p:spPr>
          <a:xfrm>
            <a:off x="2450794" y="4381384"/>
            <a:ext cx="7758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 dirty="0"/>
              <a:t>min{</a:t>
            </a:r>
          </a:p>
        </p:txBody>
      </p:sp>
      <p:sp>
        <p:nvSpPr>
          <p:cNvPr id="2398" name="Shape 2398"/>
          <p:cNvSpPr/>
          <p:nvPr/>
        </p:nvSpPr>
        <p:spPr>
          <a:xfrm>
            <a:off x="5828449" y="4935023"/>
            <a:ext cx="1038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2" grpId="0" animBg="1" advAuto="0"/>
      <p:bldP spid="2393" grpId="0" animBg="1" advAuto="0"/>
      <p:bldP spid="2394" grpId="0" animBg="1" advAuto="0"/>
      <p:bldP spid="2395" grpId="0" animBg="1" advAuto="0"/>
      <p:bldP spid="2396" grpId="0" animBg="1" advAuto="0"/>
      <p:bldP spid="2397" grpId="0" animBg="1" advAuto="0"/>
      <p:bldP spid="2398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/>
        </p:nvSpPr>
        <p:spPr>
          <a:xfrm flipH="1">
            <a:off x="2138312" y="2749590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1" name="Shape 2361"/>
          <p:cNvSpPr/>
          <p:nvPr/>
        </p:nvSpPr>
        <p:spPr>
          <a:xfrm>
            <a:off x="2205629" y="3758769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62" name="Shape 2362"/>
          <p:cNvSpPr/>
          <p:nvPr/>
        </p:nvSpPr>
        <p:spPr>
          <a:xfrm>
            <a:off x="4752606" y="2749590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Three Node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63" name="Shape 236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17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364" name="Shape 2364"/>
          <p:cNvSpPr/>
          <p:nvPr/>
        </p:nvSpPr>
        <p:spPr>
          <a:xfrm>
            <a:off x="173236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365" name="Shape 2365"/>
          <p:cNvSpPr/>
          <p:nvPr/>
        </p:nvSpPr>
        <p:spPr>
          <a:xfrm>
            <a:off x="6866930" y="336649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z</a:t>
            </a:r>
          </a:p>
        </p:txBody>
      </p:sp>
      <p:sp>
        <p:nvSpPr>
          <p:cNvPr id="2366" name="Shape 2366"/>
          <p:cNvSpPr/>
          <p:nvPr/>
        </p:nvSpPr>
        <p:spPr>
          <a:xfrm>
            <a:off x="4339828" y="24378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/>
              <a:t>y</a:t>
            </a:r>
          </a:p>
        </p:txBody>
      </p:sp>
      <p:sp>
        <p:nvSpPr>
          <p:cNvPr id="2367" name="Shape 2367"/>
          <p:cNvSpPr/>
          <p:nvPr/>
        </p:nvSpPr>
        <p:spPr>
          <a:xfrm>
            <a:off x="4473773" y="322823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368" name="Shape 2368"/>
          <p:cNvSpPr/>
          <p:nvPr/>
        </p:nvSpPr>
        <p:spPr>
          <a:xfrm>
            <a:off x="2946797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369" name="Shape 2369"/>
          <p:cNvSpPr/>
          <p:nvPr/>
        </p:nvSpPr>
        <p:spPr>
          <a:xfrm>
            <a:off x="5920383" y="2598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373" name="Group 2373"/>
          <p:cNvGrpSpPr/>
          <p:nvPr/>
        </p:nvGrpSpPr>
        <p:grpSpPr>
          <a:xfrm>
            <a:off x="1428750" y="1750219"/>
            <a:ext cx="910828" cy="464344"/>
            <a:chOff x="0" y="0"/>
            <a:chExt cx="1295400" cy="660400"/>
          </a:xfrm>
        </p:grpSpPr>
        <p:sp>
          <p:nvSpPr>
            <p:cNvPr id="2370" name="Shape 237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374" name="Shape 2374"/>
          <p:cNvSpPr/>
          <p:nvPr/>
        </p:nvSpPr>
        <p:spPr>
          <a:xfrm rot="16200000">
            <a:off x="-122783" y="1609577"/>
            <a:ext cx="89743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375" name="Shape 2375"/>
          <p:cNvSpPr/>
          <p:nvPr/>
        </p:nvSpPr>
        <p:spPr>
          <a:xfrm>
            <a:off x="1763613" y="468808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2388" name="Group 2388"/>
          <p:cNvGrpSpPr/>
          <p:nvPr/>
        </p:nvGrpSpPr>
        <p:grpSpPr>
          <a:xfrm>
            <a:off x="571500" y="901899"/>
            <a:ext cx="2107406" cy="1625203"/>
            <a:chOff x="0" y="0"/>
            <a:chExt cx="2997200" cy="2311400"/>
          </a:xfrm>
        </p:grpSpPr>
        <p:sp>
          <p:nvSpPr>
            <p:cNvPr id="2376" name="Shape 237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78" name="Shape 237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79" name="Shape 2379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/>
                <a:t>3</a:t>
              </a:r>
              <a:endParaRPr sz="2531" dirty="0"/>
            </a:p>
          </p:txBody>
        </p:sp>
      </p:grpSp>
      <p:sp>
        <p:nvSpPr>
          <p:cNvPr id="2389" name="Shape 2389"/>
          <p:cNvSpPr/>
          <p:nvPr/>
        </p:nvSpPr>
        <p:spPr>
          <a:xfrm>
            <a:off x="1410891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7</a:t>
            </a:r>
            <a:endParaRPr sz="2531" dirty="0"/>
          </a:p>
        </p:txBody>
      </p:sp>
      <p:sp>
        <p:nvSpPr>
          <p:cNvPr id="2390" name="Shape 2390"/>
          <p:cNvSpPr/>
          <p:nvPr/>
        </p:nvSpPr>
        <p:spPr>
          <a:xfrm>
            <a:off x="1821656" y="207168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91" name="Shape 2391"/>
          <p:cNvSpPr/>
          <p:nvPr/>
        </p:nvSpPr>
        <p:spPr>
          <a:xfrm>
            <a:off x="2196703" y="2071687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93" name="Shape 2393"/>
          <p:cNvSpPr/>
          <p:nvPr/>
        </p:nvSpPr>
        <p:spPr>
          <a:xfrm flipH="1" flipV="1">
            <a:off x="1803797" y="1518047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94" name="Shape 2394"/>
          <p:cNvSpPr/>
          <p:nvPr/>
        </p:nvSpPr>
        <p:spPr>
          <a:xfrm>
            <a:off x="1207550" y="4363524"/>
            <a:ext cx="148433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 smtClean="0">
                <a:latin typeface="+mn-lt"/>
                <a:ea typeface="+mn-ea"/>
                <a:sym typeface="Calibri"/>
              </a:rPr>
              <a:t>d(</a:t>
            </a:r>
            <a:r>
              <a:rPr lang="en-US" sz="2531" smtClean="0">
                <a:latin typeface="+mn-lt"/>
                <a:ea typeface="+mn-ea"/>
                <a:sym typeface="Calibri"/>
              </a:rPr>
              <a:t>x,</a:t>
            </a:r>
            <a:r>
              <a:rPr sz="2531" smtClean="0">
                <a:latin typeface="+mn-lt"/>
                <a:ea typeface="+mn-ea"/>
                <a:sym typeface="Calibri"/>
              </a:rPr>
              <a:t>z</a:t>
            </a:r>
            <a:r>
              <a:rPr sz="2531">
                <a:latin typeface="+mn-lt"/>
                <a:ea typeface="+mn-ea"/>
                <a:sym typeface="Calibri"/>
              </a:rPr>
              <a:t>) = </a:t>
            </a:r>
          </a:p>
        </p:txBody>
      </p:sp>
      <p:sp>
        <p:nvSpPr>
          <p:cNvPr id="2395" name="Shape 2395"/>
          <p:cNvSpPr/>
          <p:nvPr/>
        </p:nvSpPr>
        <p:spPr>
          <a:xfrm>
            <a:off x="3276895" y="4381384"/>
            <a:ext cx="15001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cost(x,z),</a:t>
            </a:r>
          </a:p>
        </p:txBody>
      </p:sp>
      <p:sp>
        <p:nvSpPr>
          <p:cNvPr id="2396" name="Shape 2396"/>
          <p:cNvSpPr/>
          <p:nvPr/>
        </p:nvSpPr>
        <p:spPr>
          <a:xfrm>
            <a:off x="3284786" y="4935024"/>
            <a:ext cx="268823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cost(x,y)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y,</a:t>
            </a:r>
            <a:r>
              <a:rPr sz="2531" dirty="0" smtClean="0">
                <a:latin typeface="+mn-lt"/>
                <a:ea typeface="+mn-ea"/>
                <a:sym typeface="Calibri"/>
              </a:rPr>
              <a:t>z) </a:t>
            </a:r>
            <a:endParaRPr sz="2531" dirty="0">
              <a:latin typeface="+mn-lt"/>
              <a:ea typeface="+mn-ea"/>
              <a:sym typeface="Calibri"/>
            </a:endParaRPr>
          </a:p>
        </p:txBody>
      </p:sp>
      <p:sp>
        <p:nvSpPr>
          <p:cNvPr id="2397" name="Shape 2397"/>
          <p:cNvSpPr/>
          <p:nvPr/>
        </p:nvSpPr>
        <p:spPr>
          <a:xfrm>
            <a:off x="2450794" y="4381384"/>
            <a:ext cx="7758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 dirty="0"/>
              <a:t>min{</a:t>
            </a:r>
          </a:p>
        </p:txBody>
      </p:sp>
      <p:sp>
        <p:nvSpPr>
          <p:cNvPr id="2398" name="Shape 2398"/>
          <p:cNvSpPr/>
          <p:nvPr/>
        </p:nvSpPr>
        <p:spPr>
          <a:xfrm>
            <a:off x="5828449" y="4935023"/>
            <a:ext cx="1038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/>
          <p:nvPr/>
        </p:nvSpPr>
        <p:spPr>
          <a:xfrm>
            <a:off x="3205758" y="1214438"/>
            <a:ext cx="4598789" cy="2553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403" name="Shape 2403"/>
          <p:cNvSpPr/>
          <p:nvPr/>
        </p:nvSpPr>
        <p:spPr>
          <a:xfrm flipH="1">
            <a:off x="1298922" y="1606590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04" name="Shape 2404"/>
          <p:cNvSpPr/>
          <p:nvPr/>
        </p:nvSpPr>
        <p:spPr>
          <a:xfrm>
            <a:off x="1250153" y="2633628"/>
            <a:ext cx="2372031" cy="74707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05" name="Shape 240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18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406" name="Shape 2406"/>
          <p:cNvSpPr/>
          <p:nvPr/>
        </p:nvSpPr>
        <p:spPr>
          <a:xfrm>
            <a:off x="3500438" y="12948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07" name="Shape 2407"/>
          <p:cNvSpPr/>
          <p:nvPr/>
        </p:nvSpPr>
        <p:spPr>
          <a:xfrm>
            <a:off x="2437805" y="204058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408" name="Shape 2408"/>
          <p:cNvSpPr/>
          <p:nvPr/>
        </p:nvSpPr>
        <p:spPr>
          <a:xfrm>
            <a:off x="2107406" y="14556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09" name="Shape 2409"/>
          <p:cNvSpPr/>
          <p:nvPr/>
        </p:nvSpPr>
        <p:spPr>
          <a:xfrm>
            <a:off x="1088085" y="4220648"/>
            <a:ext cx="128721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/>
            </a:pPr>
            <a:r>
              <a:rPr sz="2531" smtClean="0">
                <a:latin typeface="+mn-lt"/>
                <a:ea typeface="+mn-ea"/>
                <a:sym typeface="Calibri"/>
              </a:rPr>
              <a:t>d(</a:t>
            </a:r>
            <a:r>
              <a:rPr lang="en-US" sz="2531" smtClean="0">
                <a:latin typeface="+mn-lt"/>
                <a:ea typeface="+mn-ea"/>
                <a:sym typeface="Calibri"/>
              </a:rPr>
              <a:t>x,</a:t>
            </a:r>
            <a:r>
              <a:rPr sz="2531" smtClean="0">
                <a:latin typeface="+mn-lt"/>
                <a:ea typeface="+mn-ea"/>
                <a:sym typeface="Calibri"/>
              </a:rPr>
              <a:t>z) </a:t>
            </a:r>
            <a:r>
              <a:rPr sz="2531" dirty="0">
                <a:latin typeface="+mn-lt"/>
                <a:ea typeface="+mn-ea"/>
                <a:sym typeface="Calibri"/>
              </a:rPr>
              <a:t>= </a:t>
            </a:r>
          </a:p>
        </p:txBody>
      </p:sp>
      <p:sp>
        <p:nvSpPr>
          <p:cNvPr id="2410" name="Shape 2410"/>
          <p:cNvSpPr/>
          <p:nvPr/>
        </p:nvSpPr>
        <p:spPr>
          <a:xfrm>
            <a:off x="3187598" y="4229579"/>
            <a:ext cx="28753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cost(x,y)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y,</a:t>
            </a:r>
            <a:r>
              <a:rPr sz="2531" dirty="0" smtClean="0">
                <a:latin typeface="+mn-lt"/>
                <a:ea typeface="+mn-ea"/>
                <a:sym typeface="Calibri"/>
              </a:rPr>
              <a:t>z</a:t>
            </a:r>
            <a:r>
              <a:rPr sz="2531" dirty="0">
                <a:latin typeface="+mn-lt"/>
                <a:ea typeface="+mn-ea"/>
                <a:sym typeface="Calibri"/>
              </a:rPr>
              <a:t>),</a:t>
            </a:r>
          </a:p>
        </p:txBody>
      </p:sp>
      <p:sp>
        <p:nvSpPr>
          <p:cNvPr id="2411" name="Shape 2411"/>
          <p:cNvSpPr/>
          <p:nvPr/>
        </p:nvSpPr>
        <p:spPr>
          <a:xfrm>
            <a:off x="3186560" y="4774290"/>
            <a:ext cx="28753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cost(x,u)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u,</a:t>
            </a:r>
            <a:r>
              <a:rPr sz="2531" dirty="0" smtClean="0">
                <a:latin typeface="+mn-lt"/>
                <a:ea typeface="+mn-ea"/>
                <a:sym typeface="Calibri"/>
              </a:rPr>
              <a:t>z</a:t>
            </a:r>
            <a:r>
              <a:rPr sz="2531" dirty="0">
                <a:latin typeface="+mn-lt"/>
                <a:ea typeface="+mn-ea"/>
                <a:sym typeface="Calibri"/>
              </a:rPr>
              <a:t>), </a:t>
            </a:r>
          </a:p>
        </p:txBody>
      </p:sp>
      <p:sp>
        <p:nvSpPr>
          <p:cNvPr id="2412" name="Shape 2412"/>
          <p:cNvSpPr/>
          <p:nvPr/>
        </p:nvSpPr>
        <p:spPr>
          <a:xfrm>
            <a:off x="2397216" y="4220649"/>
            <a:ext cx="7758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min{</a:t>
            </a:r>
          </a:p>
        </p:txBody>
      </p:sp>
      <p:sp>
        <p:nvSpPr>
          <p:cNvPr id="2413" name="Shape 2413"/>
          <p:cNvSpPr/>
          <p:nvPr/>
        </p:nvSpPr>
        <p:spPr>
          <a:xfrm>
            <a:off x="6061920" y="5318686"/>
            <a:ext cx="1987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/>
            </a:pPr>
            <a:r>
              <a:rPr sz="2531"/>
              <a:t>}</a:t>
            </a:r>
          </a:p>
        </p:txBody>
      </p:sp>
      <p:sp>
        <p:nvSpPr>
          <p:cNvPr id="2414" name="Shape 2414"/>
          <p:cNvSpPr/>
          <p:nvPr/>
        </p:nvSpPr>
        <p:spPr>
          <a:xfrm>
            <a:off x="3500438" y="316111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w</a:t>
            </a:r>
          </a:p>
        </p:txBody>
      </p:sp>
      <p:sp>
        <p:nvSpPr>
          <p:cNvPr id="2415" name="Shape 2415"/>
          <p:cNvSpPr/>
          <p:nvPr/>
        </p:nvSpPr>
        <p:spPr>
          <a:xfrm flipV="1">
            <a:off x="1330508" y="2496768"/>
            <a:ext cx="193750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16" name="Shape 2416"/>
          <p:cNvSpPr/>
          <p:nvPr/>
        </p:nvSpPr>
        <p:spPr>
          <a:xfrm>
            <a:off x="892969" y="2223492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417" name="Shape 2417"/>
          <p:cNvSpPr/>
          <p:nvPr/>
        </p:nvSpPr>
        <p:spPr>
          <a:xfrm>
            <a:off x="3089672" y="223242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929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u</a:t>
            </a:r>
          </a:p>
        </p:txBody>
      </p:sp>
      <p:sp>
        <p:nvSpPr>
          <p:cNvPr id="2418" name="Shape 2418"/>
          <p:cNvSpPr/>
          <p:nvPr/>
        </p:nvSpPr>
        <p:spPr>
          <a:xfrm>
            <a:off x="2107406" y="289336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419" name="Shape 2419"/>
          <p:cNvSpPr/>
          <p:nvPr/>
        </p:nvSpPr>
        <p:spPr>
          <a:xfrm>
            <a:off x="7366992" y="223242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20" name="Shape 2420"/>
          <p:cNvSpPr/>
          <p:nvPr/>
        </p:nvSpPr>
        <p:spPr>
          <a:xfrm>
            <a:off x="3173070" y="5318686"/>
            <a:ext cx="33474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l">
              <a:defRPr sz="1800"/>
            </a:pPr>
            <a:r>
              <a:rPr sz="2531" dirty="0">
                <a:latin typeface="+mn-lt"/>
                <a:ea typeface="+mn-ea"/>
                <a:sym typeface="Calibri"/>
              </a:rPr>
              <a:t>cost(x,w) + </a:t>
            </a:r>
            <a:r>
              <a:rPr sz="2531" dirty="0" smtClean="0">
                <a:latin typeface="+mn-lt"/>
                <a:ea typeface="+mn-ea"/>
                <a:sym typeface="Calibri"/>
              </a:rPr>
              <a:t>d(</a:t>
            </a:r>
            <a:r>
              <a:rPr lang="en-US" sz="2531" dirty="0" smtClean="0">
                <a:latin typeface="+mn-lt"/>
                <a:ea typeface="+mn-ea"/>
                <a:sym typeface="Calibri"/>
              </a:rPr>
              <a:t>w,</a:t>
            </a:r>
            <a:r>
              <a:rPr sz="2531" dirty="0" smtClean="0">
                <a:latin typeface="+mn-lt"/>
                <a:ea typeface="+mn-ea"/>
                <a:sym typeface="Calibri"/>
              </a:rPr>
              <a:t>z</a:t>
            </a:r>
            <a:r>
              <a:rPr sz="2531" dirty="0">
                <a:latin typeface="+mn-lt"/>
                <a:ea typeface="+mn-ea"/>
                <a:sym typeface="Calibri"/>
              </a:rPr>
              <a:t>) </a:t>
            </a:r>
          </a:p>
        </p:txBody>
      </p:sp>
      <p:sp>
        <p:nvSpPr>
          <p:cNvPr id="23" name="Shape 2442"/>
          <p:cNvSpPr/>
          <p:nvPr/>
        </p:nvSpPr>
        <p:spPr>
          <a:xfrm>
            <a:off x="501672" y="5996888"/>
            <a:ext cx="3955852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Bellman-Ford equation</a:t>
            </a:r>
          </a:p>
        </p:txBody>
      </p:sp>
      <p:sp>
        <p:nvSpPr>
          <p:cNvPr id="24" name="Shape 2443"/>
          <p:cNvSpPr/>
          <p:nvPr/>
        </p:nvSpPr>
        <p:spPr>
          <a:xfrm flipH="1">
            <a:off x="1758521" y="5105400"/>
            <a:ext cx="1154730" cy="945478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5188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" grpId="0" animBg="1" advAuto="0"/>
      <p:bldP spid="2410" grpId="0" animBg="1" advAuto="0"/>
      <p:bldP spid="2411" grpId="0" animBg="1" advAuto="0"/>
      <p:bldP spid="2412" grpId="0" animBg="1" advAuto="0"/>
      <p:bldP spid="2413" grpId="0" animBg="1" advAuto="0"/>
      <p:bldP spid="2420" grpId="0" animBg="1" advAuto="0"/>
      <p:bldP spid="23" grpId="0" animBg="1" advAuto="0"/>
      <p:bldP spid="24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Algorithm to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Nodes use Bellman-Ford to compute distances</a:t>
            </a:r>
          </a:p>
          <a:p>
            <a:pPr lvl="1"/>
            <a:endParaRPr lang="en-US" dirty="0"/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Nodes exchange distance vectors</a:t>
            </a:r>
          </a:p>
          <a:p>
            <a:pPr lvl="1"/>
            <a:r>
              <a:rPr lang="en-US" dirty="0" smtClean="0"/>
              <a:t>Update their own routing tables</a:t>
            </a:r>
          </a:p>
          <a:p>
            <a:pPr lvl="1"/>
            <a:r>
              <a:rPr lang="en-US" dirty="0" smtClean="0"/>
              <a:t>And exchange again….</a:t>
            </a:r>
          </a:p>
          <a:p>
            <a:pPr lvl="1"/>
            <a:r>
              <a:rPr lang="en-US" dirty="0" smtClean="0"/>
              <a:t>Details: when to exchange, what to exchange, </a:t>
            </a:r>
            <a:r>
              <a:rPr lang="en-US" dirty="0" err="1" smtClean="0"/>
              <a:t>etc</a:t>
            </a:r>
            <a:r>
              <a:rPr lang="en-US" dirty="0" smtClean="0"/>
              <a:t>….</a:t>
            </a:r>
          </a:p>
          <a:p>
            <a:pPr lvl="1"/>
            <a:endParaRPr lang="en-US" dirty="0"/>
          </a:p>
          <a:p>
            <a:r>
              <a:rPr lang="en-US" dirty="0" smtClean="0"/>
              <a:t>This is the focus of project </a:t>
            </a:r>
            <a:r>
              <a:rPr lang="en-US" dirty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6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5820249" y="5683098"/>
            <a:ext cx="2547582" cy="558594"/>
          </a:xfrm>
          <a:prstGeom prst="roundRect">
            <a:avLst/>
          </a:prstGeom>
          <a:solidFill>
            <a:schemeClr val="bg2">
              <a:lumMod val="90000"/>
              <a:alpha val="3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endParaRPr lang="en-US" sz="2812" b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59368" y="5049827"/>
            <a:ext cx="2547582" cy="558594"/>
          </a:xfrm>
          <a:prstGeom prst="roundRect">
            <a:avLst/>
          </a:prstGeom>
          <a:solidFill>
            <a:schemeClr val="bg2">
              <a:lumMod val="90000"/>
              <a:alpha val="3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endParaRPr lang="en-US" sz="2812" b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254728" y="1351772"/>
            <a:ext cx="2547582" cy="558594"/>
          </a:xfrm>
          <a:prstGeom prst="roundRect">
            <a:avLst/>
          </a:prstGeom>
          <a:solidFill>
            <a:schemeClr val="bg2">
              <a:lumMod val="90000"/>
              <a:alpha val="3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endParaRPr lang="en-US" sz="2812" b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1" name="Shape 121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12" name="Shape 121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13" name="Shape 121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14" name="Shape 121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15" name="Shape 121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217" name="Shape 121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218" name="Shape 121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219" name="Shape 1219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220" name="Shape 1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1239" name="Group 1239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221" name="Shape 1221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223" name="Shape 1223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24" name="Shape 1224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57300" y="11303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816100" y="11303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349500" y="11303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270000" y="16002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28800" y="16002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362200" y="16002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-</a:t>
              </a:r>
            </a:p>
          </p:txBody>
        </p:sp>
      </p:grpSp>
      <p:sp>
        <p:nvSpPr>
          <p:cNvPr id="1240" name="Shape 1240"/>
          <p:cNvSpPr/>
          <p:nvPr/>
        </p:nvSpPr>
        <p:spPr>
          <a:xfrm rot="16200000">
            <a:off x="91609" y="5507305"/>
            <a:ext cx="1004430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241" name="Shape 1241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245" name="Group 1245"/>
          <p:cNvGrpSpPr/>
          <p:nvPr/>
        </p:nvGrpSpPr>
        <p:grpSpPr>
          <a:xfrm>
            <a:off x="4321969" y="1366242"/>
            <a:ext cx="910828" cy="473273"/>
            <a:chOff x="0" y="0"/>
            <a:chExt cx="1295400" cy="673100"/>
          </a:xfrm>
        </p:grpSpPr>
        <p:sp>
          <p:nvSpPr>
            <p:cNvPr id="1242" name="Shape 124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246" name="Shape 1246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7" name="Shape 1247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48" name="Shape 1248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0" name="Shape 1250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51" name="Shape 125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52" name="Shape 1252"/>
          <p:cNvSpPr/>
          <p:nvPr/>
        </p:nvSpPr>
        <p:spPr>
          <a:xfrm>
            <a:off x="4313039" y="100905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3" name="Shape 1253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54" name="Shape 1254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55" name="Shape 1255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56" name="Shape 1256"/>
          <p:cNvSpPr/>
          <p:nvPr/>
        </p:nvSpPr>
        <p:spPr>
          <a:xfrm>
            <a:off x="4697015" y="100905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7" name="Shape 1257"/>
          <p:cNvSpPr/>
          <p:nvPr/>
        </p:nvSpPr>
        <p:spPr>
          <a:xfrm>
            <a:off x="5063133" y="100905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8" name="Shape 1258"/>
          <p:cNvSpPr/>
          <p:nvPr/>
        </p:nvSpPr>
        <p:spPr>
          <a:xfrm>
            <a:off x="4348758" y="166092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59" name="Shape 1259"/>
          <p:cNvSpPr/>
          <p:nvPr/>
        </p:nvSpPr>
        <p:spPr>
          <a:xfrm>
            <a:off x="4741664" y="166092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0" name="Shape 1260"/>
          <p:cNvSpPr/>
          <p:nvPr/>
        </p:nvSpPr>
        <p:spPr>
          <a:xfrm>
            <a:off x="5116711" y="166092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1" name="Shape 1261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62" name="Shape 1262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63" name="Shape 1263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64" name="Shape 1264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65" name="Shape 1265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66" name="Shape 126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67" name="Shape 1267"/>
          <p:cNvSpPr/>
          <p:nvPr/>
        </p:nvSpPr>
        <p:spPr>
          <a:xfrm>
            <a:off x="6884789" y="5080992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8" name="Shape 1268"/>
          <p:cNvSpPr/>
          <p:nvPr/>
        </p:nvSpPr>
        <p:spPr>
          <a:xfrm>
            <a:off x="6929438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69" name="Shape 1269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270" name="Shape 1270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71" name="Shape 1271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272" name="Shape 1272"/>
          <p:cNvSpPr/>
          <p:nvPr/>
        </p:nvSpPr>
        <p:spPr>
          <a:xfrm>
            <a:off x="7268765" y="5080992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73" name="Shape 1273"/>
          <p:cNvSpPr/>
          <p:nvPr/>
        </p:nvSpPr>
        <p:spPr>
          <a:xfrm>
            <a:off x="7652742" y="5080992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74" name="Shape 1274"/>
          <p:cNvSpPr/>
          <p:nvPr/>
        </p:nvSpPr>
        <p:spPr>
          <a:xfrm>
            <a:off x="7322344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275" name="Shape 1275"/>
          <p:cNvSpPr/>
          <p:nvPr/>
        </p:nvSpPr>
        <p:spPr>
          <a:xfrm>
            <a:off x="7697391" y="538460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grpSp>
        <p:nvGrpSpPr>
          <p:cNvPr id="1279" name="Group 1279"/>
          <p:cNvGrpSpPr/>
          <p:nvPr/>
        </p:nvGrpSpPr>
        <p:grpSpPr>
          <a:xfrm>
            <a:off x="6893719" y="5741789"/>
            <a:ext cx="964406" cy="464344"/>
            <a:chOff x="0" y="0"/>
            <a:chExt cx="1371600" cy="660400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75" name="Shape 1219"/>
          <p:cNvSpPr/>
          <p:nvPr/>
        </p:nvSpPr>
        <p:spPr>
          <a:xfrm>
            <a:off x="-136443" y="1008990"/>
            <a:ext cx="3541152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3094" dirty="0"/>
              <a:t>This is y’s </a:t>
            </a:r>
            <a:br>
              <a:rPr lang="en-US" sz="3094" dirty="0"/>
            </a:br>
            <a:r>
              <a:rPr lang="en-US" sz="3094" dirty="0"/>
              <a:t>“distance vector”</a:t>
            </a:r>
            <a:endParaRPr sz="3094" dirty="0"/>
          </a:p>
        </p:txBody>
      </p:sp>
    </p:spTree>
    <p:extLst>
      <p:ext uri="{BB962C8B-B14F-4D97-AF65-F5344CB8AC3E}">
        <p14:creationId xmlns:p14="http://schemas.microsoft.com/office/powerpoint/2010/main" val="1733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72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roup 1286"/>
          <p:cNvGrpSpPr/>
          <p:nvPr/>
        </p:nvGrpSpPr>
        <p:grpSpPr>
          <a:xfrm>
            <a:off x="4321969" y="1357313"/>
            <a:ext cx="910828" cy="473273"/>
            <a:chOff x="0" y="0"/>
            <a:chExt cx="1295400" cy="673100"/>
          </a:xfrm>
        </p:grpSpPr>
        <p:sp>
          <p:nvSpPr>
            <p:cNvPr id="1283" name="Shape 1283"/>
            <p:cNvSpPr/>
            <p:nvPr/>
          </p:nvSpPr>
          <p:spPr>
            <a:xfrm>
              <a:off x="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104900" y="127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/>
                <a:t>1</a:t>
              </a:r>
            </a:p>
          </p:txBody>
        </p:sp>
      </p:grpSp>
      <p:sp>
        <p:nvSpPr>
          <p:cNvPr id="1287" name="Shape 1287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88" name="Shape 1288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89" name="Shape 1289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" name="Shape 129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1292" name="Shape 1292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293" name="Shape 1293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294" name="Shape 1294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295" name="Shape 1295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296" name="Shape 12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297" name="Shape 129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98" name="Shape 129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299" name="Shape 129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00" name="Shape 130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01" name="Shape 1301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02" name="Shape 1302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03" name="Shape 1303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04" name="Shape 1304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305" name="Shape 1305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309" name="Group 1309"/>
          <p:cNvGrpSpPr/>
          <p:nvPr/>
        </p:nvGrpSpPr>
        <p:grpSpPr>
          <a:xfrm>
            <a:off x="4356071" y="1395469"/>
            <a:ext cx="910828" cy="464344"/>
            <a:chOff x="0" y="0"/>
            <a:chExt cx="1295400" cy="660400"/>
          </a:xfrm>
        </p:grpSpPr>
        <p:sp>
          <p:nvSpPr>
            <p:cNvPr id="1306" name="Shape 130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/>
                <a:t>0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/>
                <a:t>1</a:t>
              </a:r>
            </a:p>
          </p:txBody>
        </p:sp>
      </p:grpSp>
      <p:sp>
        <p:nvSpPr>
          <p:cNvPr id="1310" name="Shape 1310"/>
          <p:cNvSpPr/>
          <p:nvPr/>
        </p:nvSpPr>
        <p:spPr>
          <a:xfrm rot="16200000">
            <a:off x="118317" y="5270748"/>
            <a:ext cx="9510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311" name="Shape 1311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324" name="Group 1324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312" name="Shape 1312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314" name="Shape 1314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315" name="Shape 1315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</p:grpSp>
      <p:sp>
        <p:nvSpPr>
          <p:cNvPr id="1325" name="Shape 13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326" name="Shape 13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27" name="Shape 13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28" name="Shape 13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29" name="Shape 1329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30" name="Shape 1330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31" name="Shape 1331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32" name="Shape 1332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333" name="Shape 1333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337" name="Group 1337"/>
          <p:cNvGrpSpPr/>
          <p:nvPr/>
        </p:nvGrpSpPr>
        <p:grpSpPr>
          <a:xfrm>
            <a:off x="6934313" y="5741789"/>
            <a:ext cx="964406" cy="464344"/>
            <a:chOff x="0" y="0"/>
            <a:chExt cx="1371600" cy="660400"/>
          </a:xfrm>
        </p:grpSpPr>
        <p:sp>
          <p:nvSpPr>
            <p:cNvPr id="1334" name="Shape 133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341" name="Group 1341"/>
          <p:cNvGrpSpPr/>
          <p:nvPr/>
        </p:nvGrpSpPr>
        <p:grpSpPr>
          <a:xfrm>
            <a:off x="6858000" y="5777508"/>
            <a:ext cx="964406" cy="464344"/>
            <a:chOff x="0" y="0"/>
            <a:chExt cx="1371600" cy="660400"/>
          </a:xfrm>
        </p:grpSpPr>
        <p:sp>
          <p:nvSpPr>
            <p:cNvPr id="1338" name="Shape 133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342" name="Shape 1342"/>
          <p:cNvSpPr/>
          <p:nvPr/>
        </p:nvSpPr>
        <p:spPr>
          <a:xfrm flipH="1" flipV="1">
            <a:off x="2428875" y="5206008"/>
            <a:ext cx="291787" cy="315809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43" name="Shape 1343"/>
          <p:cNvSpPr/>
          <p:nvPr/>
        </p:nvSpPr>
        <p:spPr>
          <a:xfrm flipH="1" flipV="1">
            <a:off x="2071687" y="5206008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pSp>
        <p:nvGrpSpPr>
          <p:cNvPr id="1347" name="Group 1347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344" name="Shape 134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348" name="Shape 1348"/>
          <p:cNvSpPr/>
          <p:nvPr/>
        </p:nvSpPr>
        <p:spPr>
          <a:xfrm>
            <a:off x="7599164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349" name="Shape 1349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352" name="Shape 1352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353" name="Shape 1353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357" name="Group 1357"/>
          <p:cNvGrpSpPr/>
          <p:nvPr/>
        </p:nvGrpSpPr>
        <p:grpSpPr>
          <a:xfrm>
            <a:off x="4304110" y="1705570"/>
            <a:ext cx="964406" cy="464344"/>
            <a:chOff x="0" y="0"/>
            <a:chExt cx="1371600" cy="660400"/>
          </a:xfrm>
        </p:grpSpPr>
        <p:sp>
          <p:nvSpPr>
            <p:cNvPr id="1354" name="Shape 135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849E-6 2.53498E-6 L -0.29497 0.593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4" y="29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3738E-7 -2.42237E-6 L -0.57955 0.00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8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" grpId="0" animBg="1" advAuto="0"/>
      <p:bldP spid="1341" grpId="0" animBg="1" advAuto="0"/>
      <p:bldP spid="1342" grpId="0" animBg="1" advAuto="0"/>
      <p:bldP spid="1343" grpId="0" animBg="1" advAuto="0"/>
      <p:bldP spid="1347" grpId="0" animBg="1" advAuto="0"/>
      <p:bldP spid="1348" grpId="0" animBg="1" advAuto="0"/>
      <p:bldP spid="1349" grpId="0" animBg="1" advAuto="0"/>
      <p:bldP spid="1350" grpId="0" animBg="1" advAuto="0"/>
      <p:bldP spid="1351" grpId="0" animBg="1" advAuto="0"/>
      <p:bldP spid="1352" grpId="0" animBg="1" advAuto="0"/>
      <p:bldP spid="1353" grpId="0" animBg="1" advAuto="0"/>
      <p:bldP spid="1357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362" name="Shape 1362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367" name="Group 1367"/>
          <p:cNvGrpSpPr/>
          <p:nvPr/>
        </p:nvGrpSpPr>
        <p:grpSpPr>
          <a:xfrm>
            <a:off x="4304110" y="1714500"/>
            <a:ext cx="964406" cy="464344"/>
            <a:chOff x="0" y="0"/>
            <a:chExt cx="1371600" cy="660400"/>
          </a:xfrm>
        </p:grpSpPr>
        <p:sp>
          <p:nvSpPr>
            <p:cNvPr id="1364" name="Shape 1364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371" name="Group 1371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1368" name="Shape 136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372" name="Shape 1372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73" name="Shape 137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74" name="Shape 137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5" name="Shape 137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377" name="Shape 137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378" name="Shape 137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379" name="Shape 137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380" name="Shape 1380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381" name="Shape 1381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382" name="Shape 13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383" name="Shape 13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84" name="Shape 13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85" name="Shape 13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86" name="Shape 1386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387" name="Shape 138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88" name="Shape 138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389" name="Shape 138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390" name="Shape 139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394" name="Group 1394"/>
          <p:cNvGrpSpPr/>
          <p:nvPr/>
        </p:nvGrpSpPr>
        <p:grpSpPr>
          <a:xfrm>
            <a:off x="1696641" y="5438180"/>
            <a:ext cx="910828" cy="464344"/>
            <a:chOff x="0" y="0"/>
            <a:chExt cx="1295400" cy="660400"/>
          </a:xfrm>
        </p:grpSpPr>
        <p:sp>
          <p:nvSpPr>
            <p:cNvPr id="1391" name="Shape 139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395" name="Shape 1395"/>
          <p:cNvSpPr/>
          <p:nvPr/>
        </p:nvSpPr>
        <p:spPr>
          <a:xfrm rot="16200000">
            <a:off x="81111" y="5233541"/>
            <a:ext cx="102542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396" name="Shape 1396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409" name="Group 1409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397" name="Shape 139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399" name="Shape 139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00" name="Shape 140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</p:grpSp>
      <p:sp>
        <p:nvSpPr>
          <p:cNvPr id="1410" name="Shape 141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411" name="Shape 141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12" name="Shape 141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13" name="Shape 141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14" name="Shape 1414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15" name="Shape 1415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16" name="Shape 1416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17" name="Shape 1417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418" name="Shape 1418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422" name="Group 1422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1419" name="Shape 1419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426" name="Group 1426"/>
          <p:cNvGrpSpPr/>
          <p:nvPr/>
        </p:nvGrpSpPr>
        <p:grpSpPr>
          <a:xfrm>
            <a:off x="1696641" y="5750719"/>
            <a:ext cx="964406" cy="464344"/>
            <a:chOff x="0" y="0"/>
            <a:chExt cx="1371600" cy="660400"/>
          </a:xfrm>
        </p:grpSpPr>
        <p:sp>
          <p:nvSpPr>
            <p:cNvPr id="1423" name="Shape 142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427" name="Shape 1427"/>
          <p:cNvSpPr/>
          <p:nvPr/>
        </p:nvSpPr>
        <p:spPr>
          <a:xfrm flipH="1" flipV="1">
            <a:off x="2071687" y="5206008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28" name="Shape 1428"/>
          <p:cNvSpPr/>
          <p:nvPr/>
        </p:nvSpPr>
        <p:spPr>
          <a:xfrm>
            <a:off x="6780651" y="5871961"/>
            <a:ext cx="415420" cy="32235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pSp>
        <p:nvGrpSpPr>
          <p:cNvPr id="1432" name="Group 1432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429" name="Shape 1429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433" name="Shape 1433"/>
          <p:cNvSpPr/>
          <p:nvPr/>
        </p:nvSpPr>
        <p:spPr>
          <a:xfrm>
            <a:off x="7599164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434" name="Shape 1434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435" name="Shape 1435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793606" y="5521817"/>
            <a:ext cx="692240" cy="57955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0362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" grpId="0" animBg="1" advAuto="0"/>
      <p:bldP spid="1436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roup 1443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1440" name="Shape 1440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444" name="Shape 1444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45" name="Shape 1445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46" name="Shape 1446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47" name="Shape 144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448" name="Shape 1448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449" name="Shape 1449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450" name="Shape 1450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451" name="Shape 1451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452" name="Shape 1452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453" name="Shape 14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454" name="Shape 145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455" name="Shape 145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56" name="Shape 145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57" name="Shape 145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58" name="Shape 1458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59" name="Shape 145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60" name="Shape 146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61" name="Shape 146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462" name="Shape 146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466" name="Group 1466"/>
          <p:cNvGrpSpPr/>
          <p:nvPr/>
        </p:nvGrpSpPr>
        <p:grpSpPr>
          <a:xfrm>
            <a:off x="1696641" y="5438180"/>
            <a:ext cx="910828" cy="464344"/>
            <a:chOff x="0" y="0"/>
            <a:chExt cx="1295400" cy="660400"/>
          </a:xfrm>
        </p:grpSpPr>
        <p:sp>
          <p:nvSpPr>
            <p:cNvPr id="1463" name="Shape 14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467" name="Shape 1467"/>
          <p:cNvSpPr/>
          <p:nvPr/>
        </p:nvSpPr>
        <p:spPr>
          <a:xfrm rot="16200000">
            <a:off x="118317" y="5270748"/>
            <a:ext cx="9510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468" name="Shape 1468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481" name="Group 1481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469" name="Shape 146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471" name="Shape 147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72" name="Shape 1472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</p:grpSp>
      <p:sp>
        <p:nvSpPr>
          <p:cNvPr id="1482" name="Shape 148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483" name="Shape 148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84" name="Shape 148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85" name="Shape 148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86" name="Shape 1486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487" name="Shape 148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88" name="Shape 148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489" name="Shape 148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490" name="Shape 149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494" name="Group 1494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1491" name="Shape 149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498" name="Group 1498"/>
          <p:cNvGrpSpPr/>
          <p:nvPr/>
        </p:nvGrpSpPr>
        <p:grpSpPr>
          <a:xfrm>
            <a:off x="1696641" y="5750719"/>
            <a:ext cx="964406" cy="464344"/>
            <a:chOff x="0" y="0"/>
            <a:chExt cx="1371600" cy="660400"/>
          </a:xfrm>
        </p:grpSpPr>
        <p:sp>
          <p:nvSpPr>
            <p:cNvPr id="1495" name="Shape 1495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499" name="Shape 1499"/>
          <p:cNvSpPr/>
          <p:nvPr/>
        </p:nvSpPr>
        <p:spPr>
          <a:xfrm flipH="1" flipV="1">
            <a:off x="2071687" y="5206008"/>
            <a:ext cx="648975" cy="686077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00" name="Shape 1500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501" name="Shape 1501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02" name="Shape 1502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506" name="Group 1506"/>
          <p:cNvGrpSpPr/>
          <p:nvPr/>
        </p:nvGrpSpPr>
        <p:grpSpPr>
          <a:xfrm>
            <a:off x="4304110" y="1714500"/>
            <a:ext cx="964406" cy="464344"/>
            <a:chOff x="0" y="0"/>
            <a:chExt cx="1371600" cy="660400"/>
          </a:xfrm>
        </p:grpSpPr>
        <p:sp>
          <p:nvSpPr>
            <p:cNvPr id="1503" name="Shape 150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510" name="Group 151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507" name="Shape 150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511" name="Shape 1511"/>
          <p:cNvSpPr/>
          <p:nvPr/>
        </p:nvSpPr>
        <p:spPr>
          <a:xfrm>
            <a:off x="7599164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1512" name="Shape 1512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13" name="Shape 1513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14" name="Shape 1514"/>
          <p:cNvSpPr/>
          <p:nvPr/>
        </p:nvSpPr>
        <p:spPr>
          <a:xfrm>
            <a:off x="6793606" y="5521817"/>
            <a:ext cx="692240" cy="57955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102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roup 1521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1518" name="Shape 151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522" name="Shape 1522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23" name="Shape 152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24" name="Shape 152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5" name="Shape 152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527" name="Shape 152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528" name="Shape 152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529" name="Shape 152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1530" name="Shape 1530"/>
          <p:cNvSpPr/>
          <p:nvPr/>
        </p:nvSpPr>
        <p:spPr>
          <a:xfrm>
            <a:off x="2848570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531" name="Shape 1531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532" name="Shape 153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33" name="Shape 153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34" name="Shape 153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35" name="Shape 153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36" name="Shape 1536"/>
          <p:cNvSpPr/>
          <p:nvPr/>
        </p:nvSpPr>
        <p:spPr>
          <a:xfrm>
            <a:off x="3687961" y="98226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37" name="Shape 153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38" name="Shape 153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39" name="Shape 153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540" name="Shape 154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1544" name="Group 1544"/>
          <p:cNvGrpSpPr/>
          <p:nvPr/>
        </p:nvGrpSpPr>
        <p:grpSpPr>
          <a:xfrm>
            <a:off x="1696641" y="5438180"/>
            <a:ext cx="910828" cy="464344"/>
            <a:chOff x="0" y="0"/>
            <a:chExt cx="1295400" cy="660400"/>
          </a:xfrm>
        </p:grpSpPr>
        <p:sp>
          <p:nvSpPr>
            <p:cNvPr id="1541" name="Shape 154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1545" name="Shape 1545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546" name="Shape 1546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547" name="Shape 1547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48" name="Shape 1548"/>
          <p:cNvSpPr/>
          <p:nvPr/>
        </p:nvSpPr>
        <p:spPr>
          <a:xfrm rot="16200000">
            <a:off x="4911" y="5157341"/>
            <a:ext cx="117782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549" name="Shape 1549"/>
          <p:cNvSpPr/>
          <p:nvPr/>
        </p:nvSpPr>
        <p:spPr>
          <a:xfrm>
            <a:off x="2031504" y="4156769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grpSp>
        <p:nvGrpSpPr>
          <p:cNvPr id="1562" name="Group 1562"/>
          <p:cNvGrpSpPr/>
          <p:nvPr/>
        </p:nvGrpSpPr>
        <p:grpSpPr>
          <a:xfrm>
            <a:off x="839391" y="4589859"/>
            <a:ext cx="2107406" cy="1625203"/>
            <a:chOff x="0" y="0"/>
            <a:chExt cx="2997200" cy="2311400"/>
          </a:xfrm>
        </p:grpSpPr>
        <p:sp>
          <p:nvSpPr>
            <p:cNvPr id="1550" name="Shape 1550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552" name="Shape 1552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553" name="Shape 1553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330200" y="6350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1938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17399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260600" y="698500"/>
              <a:ext cx="3810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</p:grpSp>
      <p:sp>
        <p:nvSpPr>
          <p:cNvPr id="1563" name="Shape 156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64" name="Shape 156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65" name="Shape 156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66" name="Shape 156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67" name="Shape 1567"/>
          <p:cNvSpPr/>
          <p:nvPr/>
        </p:nvSpPr>
        <p:spPr>
          <a:xfrm>
            <a:off x="6277570" y="503634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68" name="Shape 1568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69" name="Shape 1569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570" name="Shape 1570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571" name="Shape 1571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572" name="Shape 1572"/>
          <p:cNvSpPr/>
          <p:nvPr/>
        </p:nvSpPr>
        <p:spPr>
          <a:xfrm>
            <a:off x="7625953" y="502741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grpSp>
        <p:nvGrpSpPr>
          <p:cNvPr id="1576" name="Group 157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1573" name="Shape 157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1580" name="Group 1580"/>
          <p:cNvGrpSpPr/>
          <p:nvPr/>
        </p:nvGrpSpPr>
        <p:grpSpPr>
          <a:xfrm>
            <a:off x="1696641" y="5750719"/>
            <a:ext cx="964406" cy="464344"/>
            <a:chOff x="0" y="0"/>
            <a:chExt cx="1371600" cy="660400"/>
          </a:xfrm>
        </p:grpSpPr>
        <p:sp>
          <p:nvSpPr>
            <p:cNvPr id="1577" name="Shape 157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sp>
        <p:nvSpPr>
          <p:cNvPr id="1581" name="Shape 1581"/>
          <p:cNvSpPr/>
          <p:nvPr/>
        </p:nvSpPr>
        <p:spPr>
          <a:xfrm>
            <a:off x="5018484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582" name="Shape 1582"/>
          <p:cNvSpPr/>
          <p:nvPr/>
        </p:nvSpPr>
        <p:spPr>
          <a:xfrm>
            <a:off x="4652367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83" name="Shape 1583"/>
          <p:cNvSpPr/>
          <p:nvPr/>
        </p:nvSpPr>
        <p:spPr>
          <a:xfrm>
            <a:off x="4268390" y="98226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84" name="Shape 1584"/>
          <p:cNvSpPr/>
          <p:nvPr/>
        </p:nvSpPr>
        <p:spPr>
          <a:xfrm>
            <a:off x="7233047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585" name="Shape 1585"/>
          <p:cNvSpPr/>
          <p:nvPr/>
        </p:nvSpPr>
        <p:spPr>
          <a:xfrm>
            <a:off x="6849070" y="503634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1589" name="Group 1589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33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node network: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was neighbors with everyone else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in a larger network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I will show you a graph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out the first few steps yourself</a:t>
            </a:r>
          </a:p>
          <a:p>
            <a:pPr lvl="1"/>
            <a:r>
              <a:rPr lang="en-US" dirty="0" smtClean="0"/>
              <a:t>Then w</a:t>
            </a:r>
            <a:r>
              <a:rPr lang="en-US" dirty="0" smtClean="0"/>
              <a:t>e can go over them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Four Node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93" name="Shape 159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594" name="Shape 1594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95" name="Shape 1595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6" name="Shape 1596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7" name="Shape 1597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8" name="Shape 1598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9" name="Shape 1599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0" name="Shape 1600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01" name="Shape 1601"/>
          <p:cNvSpPr/>
          <p:nvPr/>
        </p:nvSpPr>
        <p:spPr>
          <a:xfrm>
            <a:off x="1276945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2" name="Shape 1602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4" name="Shape 1604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5" name="Shape 1605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06" name="Shape 1606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07" name="Shape 1607"/>
          <p:cNvSpPr/>
          <p:nvPr/>
        </p:nvSpPr>
        <p:spPr>
          <a:xfrm>
            <a:off x="166985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8" name="Shape 1608"/>
          <p:cNvSpPr/>
          <p:nvPr/>
        </p:nvSpPr>
        <p:spPr>
          <a:xfrm>
            <a:off x="204489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285875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0" name="Shape 1610"/>
          <p:cNvSpPr/>
          <p:nvPr/>
        </p:nvSpPr>
        <p:spPr>
          <a:xfrm>
            <a:off x="1678781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1" name="Shape 1611"/>
          <p:cNvSpPr/>
          <p:nvPr/>
        </p:nvSpPr>
        <p:spPr>
          <a:xfrm>
            <a:off x="2053828" y="5348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2" name="Shape 1612"/>
          <p:cNvSpPr/>
          <p:nvPr/>
        </p:nvSpPr>
        <p:spPr>
          <a:xfrm rot="16200000">
            <a:off x="-337096" y="4877842"/>
            <a:ext cx="96887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613" name="Shape 1613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614" name="Shape 1614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5" name="Shape 1615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6" name="Shape 1616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617" name="Shape 1617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618" name="Shape 1618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619" name="Shape 1619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620" name="Shape 1620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1" name="Shape 1621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2" name="Shape 1622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623" name="Shape 1623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624" name="Shape 1624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625" name="Shape 1625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626" name="Shape 1626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27" name="Shape 1627"/>
          <p:cNvSpPr/>
          <p:nvPr/>
        </p:nvSpPr>
        <p:spPr>
          <a:xfrm>
            <a:off x="2455664" y="469701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28" name="Shape 1628"/>
          <p:cNvSpPr/>
          <p:nvPr/>
        </p:nvSpPr>
        <p:spPr>
          <a:xfrm>
            <a:off x="2455664" y="502741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29" name="Shape 1629"/>
          <p:cNvSpPr/>
          <p:nvPr/>
        </p:nvSpPr>
        <p:spPr>
          <a:xfrm>
            <a:off x="2455664" y="5357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30" name="Shape 1630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31" name="Shape 1631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2" name="Shape 1632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3" name="Shape 1633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4" name="Shape 1634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5" name="Shape 1635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6" name="Shape 1636"/>
          <p:cNvSpPr/>
          <p:nvPr/>
        </p:nvSpPr>
        <p:spPr>
          <a:xfrm>
            <a:off x="2500312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37" name="Shape 1637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38" name="Shape 1638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9" name="Shape 1639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40" name="Shape 1640"/>
          <p:cNvSpPr/>
          <p:nvPr/>
        </p:nvSpPr>
        <p:spPr>
          <a:xfrm>
            <a:off x="2884289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1" name="Shape 1641"/>
          <p:cNvSpPr/>
          <p:nvPr/>
        </p:nvSpPr>
        <p:spPr>
          <a:xfrm>
            <a:off x="3277195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2" name="Shape 1642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43" name="Shape 1643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4" name="Shape 1644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5" name="Shape 1645"/>
          <p:cNvSpPr/>
          <p:nvPr/>
        </p:nvSpPr>
        <p:spPr>
          <a:xfrm>
            <a:off x="2527102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6" name="Shape 1646"/>
          <p:cNvSpPr/>
          <p:nvPr/>
        </p:nvSpPr>
        <p:spPr>
          <a:xfrm>
            <a:off x="2920008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7" name="Shape 1647"/>
          <p:cNvSpPr/>
          <p:nvPr/>
        </p:nvSpPr>
        <p:spPr>
          <a:xfrm>
            <a:off x="3295055" y="1768078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8" name="Shape 1648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9" name="Shape 1649"/>
          <p:cNvSpPr/>
          <p:nvPr/>
        </p:nvSpPr>
        <p:spPr>
          <a:xfrm>
            <a:off x="3723680" y="10179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0" name="Shape 1650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51" name="Shape 1651"/>
          <p:cNvSpPr/>
          <p:nvPr/>
        </p:nvSpPr>
        <p:spPr>
          <a:xfrm>
            <a:off x="3705820" y="1750219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2" name="Shape 1652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53" name="Shape 1653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54" name="Shape 1654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5" name="Shape 165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6" name="Shape 165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57" name="Shape 165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58" name="Shape 1658"/>
          <p:cNvSpPr/>
          <p:nvPr/>
        </p:nvSpPr>
        <p:spPr>
          <a:xfrm>
            <a:off x="7241976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9" name="Shape 1659"/>
          <p:cNvSpPr/>
          <p:nvPr/>
        </p:nvSpPr>
        <p:spPr>
          <a:xfrm>
            <a:off x="7286625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0" name="Shape 1660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61" name="Shape 1661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62" name="Shape 1662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63" name="Shape 1663"/>
          <p:cNvSpPr/>
          <p:nvPr/>
        </p:nvSpPr>
        <p:spPr>
          <a:xfrm>
            <a:off x="7625953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4" name="Shape 1664"/>
          <p:cNvSpPr/>
          <p:nvPr/>
        </p:nvSpPr>
        <p:spPr>
          <a:xfrm>
            <a:off x="8018859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5" name="Shape 1665"/>
          <p:cNvSpPr/>
          <p:nvPr/>
        </p:nvSpPr>
        <p:spPr>
          <a:xfrm>
            <a:off x="7679531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6" name="Shape 1666"/>
          <p:cNvSpPr/>
          <p:nvPr/>
        </p:nvSpPr>
        <p:spPr>
          <a:xfrm>
            <a:off x="8054578" y="1928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7" name="Shape 1667"/>
          <p:cNvSpPr/>
          <p:nvPr/>
        </p:nvSpPr>
        <p:spPr>
          <a:xfrm>
            <a:off x="7277695" y="224135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8" name="Shape 1668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69" name="Shape 1669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70" name="Shape 167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71" name="Shape 1671"/>
          <p:cNvSpPr/>
          <p:nvPr/>
        </p:nvSpPr>
        <p:spPr>
          <a:xfrm>
            <a:off x="8465344" y="15894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72" name="Shape 1672"/>
          <p:cNvSpPr/>
          <p:nvPr/>
        </p:nvSpPr>
        <p:spPr>
          <a:xfrm>
            <a:off x="8465344" y="1919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73" name="Shape 1673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75" name="Shape 1675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6" name="Shape 1676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7" name="Shape 1677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8" name="Shape 1678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9" name="Shape 1679"/>
          <p:cNvSpPr/>
          <p:nvPr/>
        </p:nvSpPr>
        <p:spPr>
          <a:xfrm>
            <a:off x="5822156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0" name="Shape 1680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81" name="Shape 1681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2" name="Shape 1682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3" name="Shape 1683"/>
          <p:cNvSpPr/>
          <p:nvPr/>
        </p:nvSpPr>
        <p:spPr>
          <a:xfrm>
            <a:off x="6206133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4" name="Shape 1684"/>
          <p:cNvSpPr/>
          <p:nvPr/>
        </p:nvSpPr>
        <p:spPr>
          <a:xfrm>
            <a:off x="6599039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5" name="Shape 1685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86" name="Shape 1686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88" name="Shape 1688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89" name="Shape 1689"/>
          <p:cNvSpPr/>
          <p:nvPr/>
        </p:nvSpPr>
        <p:spPr>
          <a:xfrm>
            <a:off x="5866805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0" name="Shape 1690"/>
          <p:cNvSpPr/>
          <p:nvPr/>
        </p:nvSpPr>
        <p:spPr>
          <a:xfrm>
            <a:off x="6259711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1" name="Shape 1691"/>
          <p:cNvSpPr/>
          <p:nvPr/>
        </p:nvSpPr>
        <p:spPr>
          <a:xfrm>
            <a:off x="6634758" y="562570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2" name="Shape 1692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93" name="Shape 1693"/>
          <p:cNvSpPr/>
          <p:nvPr/>
        </p:nvSpPr>
        <p:spPr>
          <a:xfrm>
            <a:off x="7045524" y="4991695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4" name="Shape 1694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95" name="Shape 1695"/>
          <p:cNvSpPr/>
          <p:nvPr/>
        </p:nvSpPr>
        <p:spPr>
          <a:xfrm>
            <a:off x="7045524" y="56078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475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After first exchange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9" name="Shape 169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700" name="Shape 1700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01" name="Shape 1701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02" name="Shape 1702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03" name="Shape 1703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04" name="Shape 1704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05" name="Shape 1705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06" name="Shape 1706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07" name="Shape 1707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08" name="Shape 1708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09" name="Shape 1709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10" name="Shape 1710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11" name="Shape 1711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12" name="Shape 1712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13" name="Shape 1713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14" name="Shape 1714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15" name="Shape 1715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16" name="Shape 1716"/>
          <p:cNvSpPr/>
          <p:nvPr/>
        </p:nvSpPr>
        <p:spPr>
          <a:xfrm rot="16200000">
            <a:off x="-390674" y="4824264"/>
            <a:ext cx="1076027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717" name="Shape 1717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718" name="Shape 1718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19" name="Shape 1719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20" name="Shape 1720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721" name="Shape 1721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722" name="Shape 1722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723" name="Shape 1723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724" name="Shape 1724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25" name="Shape 1725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26" name="Shape 1726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727" name="Shape 1727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728" name="Shape 1728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730" name="Shape 1730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31" name="Shape 1731"/>
          <p:cNvSpPr/>
          <p:nvPr/>
        </p:nvSpPr>
        <p:spPr>
          <a:xfrm>
            <a:off x="2455664" y="469701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32" name="Shape 1732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33" name="Shape 1733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34" name="Shape 1734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35" name="Shape 1735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36" name="Shape 173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37" name="Shape 173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38" name="Shape 1738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39" name="Shape 1739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40" name="Shape 174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41" name="Shape 1741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42" name="Shape 1742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43" name="Shape 1743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44" name="Shape 1744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45" name="Shape 174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46" name="Shape 1746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47" name="Shape 1747"/>
          <p:cNvSpPr/>
          <p:nvPr/>
        </p:nvSpPr>
        <p:spPr>
          <a:xfrm>
            <a:off x="7277695" y="224135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48" name="Shape 1748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49" name="Shape 1749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50" name="Shape 1750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51" name="Shape 1751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52" name="Shape 1752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53" name="Shape 1753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54" name="Shape 1754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55" name="Shape 1755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56" name="Shape 1756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57" name="Shape 1757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58" name="Shape 1758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59" name="Shape 1759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60" name="Shape 1760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61" name="Shape 1761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62" name="Shape 1762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63" name="Shape 1763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64" name="Shape 1764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65" name="Shape 1765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66" name="Shape 1766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67" name="Shape 1767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68" name="Shape 1768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769" name="Shape 1769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770" name="Shape 1770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771" name="Shape 1771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72" name="Shape 1772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773" name="Shape 1773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74" name="Shape 1774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75" name="Shape 1775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76" name="Shape 1776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77" name="Shape 1777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778" name="Shape 1778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79" name="Shape 1779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80" name="Shape 1780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81" name="Shape 1781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82" name="Shape 1782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83" name="Shape 1783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84" name="Shape 1784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85" name="Shape 1785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86" name="Shape 1786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87" name="Shape 1787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88" name="Shape 1788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89" name="Shape 1789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790" name="Shape 1790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91" name="Shape 1791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92" name="Shape 1792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93" name="Shape 1793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94" name="Shape 1794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95" name="Shape 1795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796" name="Shape 1796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797" name="Shape 1797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798" name="Shape 1798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799" name="Shape 1799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00" name="Shape 1800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01" name="Shape 1801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02" name="Shape 1802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03" name="Shape 1803"/>
          <p:cNvSpPr/>
          <p:nvPr/>
        </p:nvSpPr>
        <p:spPr>
          <a:xfrm>
            <a:off x="2058733" y="4777509"/>
            <a:ext cx="450761" cy="99811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4130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Recomputing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07" name="Shape 180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808" name="Shape 1808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09" name="Shape 1809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10" name="Shape 1810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11" name="Shape 1811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12" name="Shape 1812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13" name="Shape 1813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14" name="Shape 1814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15" name="Shape 1815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16" name="Shape 1816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17" name="Shape 1817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18" name="Shape 1818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19" name="Shape 1819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20" name="Shape 1820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21" name="Shape 1821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22" name="Shape 1822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23" name="Shape 1823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24" name="Shape 1824"/>
          <p:cNvSpPr/>
          <p:nvPr/>
        </p:nvSpPr>
        <p:spPr>
          <a:xfrm rot="16200000">
            <a:off x="-390674" y="4824264"/>
            <a:ext cx="1076027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825" name="Shape 1825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826" name="Shape 1826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27" name="Shape 1827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28" name="Shape 1828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829" name="Shape 1829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830" name="Shape 1830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831" name="Shape 1831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832" name="Shape 1832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3" name="Shape 1833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4" name="Shape 1834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835" name="Shape 1835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836" name="Shape 1836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837" name="Shape 1837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838" name="Shape 1838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39" name="Shape 1839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40" name="Shape 1840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41" name="Shape 1841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42" name="Shape 1842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43" name="Shape 1843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44" name="Shape 1844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45" name="Shape 1845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46" name="Shape 184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47" name="Shape 184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48" name="Shape 1848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49" name="Shape 1849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50" name="Shape 185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51" name="Shape 1851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52" name="Shape 1852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53" name="Shape 1853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54" name="Shape 1854"/>
          <p:cNvSpPr/>
          <p:nvPr/>
        </p:nvSpPr>
        <p:spPr>
          <a:xfrm>
            <a:off x="7277695" y="224135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55" name="Shape 1855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56" name="Shape 1856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57" name="Shape 1857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58" name="Shape 1858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59" name="Shape 1859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60" name="Shape 1860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61" name="Shape 1861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62" name="Shape 1862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63" name="Shape 1863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64" name="Shape 1864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65" name="Shape 1865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66" name="Shape 1866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67" name="Shape 1867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68" name="Shape 1868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69" name="Shape 1869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70" name="Shape 1870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71" name="Shape 1871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72" name="Shape 1872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73" name="Shape 1873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74" name="Shape 1874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75" name="Shape 1875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76" name="Shape 1876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877" name="Shape 1877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878" name="Shape 1878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79" name="Shape 1879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880" name="Shape 1880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81" name="Shape 1881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82" name="Shape 1882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83" name="Shape 1883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84" name="Shape 1884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885" name="Shape 1885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86" name="Shape 1886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87" name="Shape 1887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88" name="Shape 1888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89" name="Shape 1889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90" name="Shape 1890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91" name="Shape 1891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92" name="Shape 1892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893" name="Shape 1893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94" name="Shape 1894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897" name="Shape 1897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898" name="Shape 1898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899" name="Shape 1899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00" name="Shape 1900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01" name="Shape 1901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02" name="Shape 1902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03" name="Shape 1903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04" name="Shape 1904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05" name="Shape 1905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06" name="Shape 1906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07" name="Shape 1907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10" name="Shape 1910"/>
          <p:cNvSpPr/>
          <p:nvPr/>
        </p:nvSpPr>
        <p:spPr>
          <a:xfrm>
            <a:off x="7179972" y="2092817"/>
            <a:ext cx="1030311" cy="48295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11" name="Shape 1911"/>
          <p:cNvSpPr/>
          <p:nvPr/>
        </p:nvSpPr>
        <p:spPr>
          <a:xfrm>
            <a:off x="2058733" y="4777509"/>
            <a:ext cx="450761" cy="998113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7028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10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" grpId="0" animBg="1" advAuto="0"/>
      <p:bldP spid="191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Recomputing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15" name="Shape 191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916" name="Shape 1916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17" name="Shape 1917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18" name="Shape 1918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19" name="Shape 1919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20" name="Shape 1920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21" name="Shape 1921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22" name="Shape 1922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23" name="Shape 1923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24" name="Shape 1924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25" name="Shape 1925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26" name="Shape 1926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27" name="Shape 1927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29" name="Shape 1929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30" name="Shape 1930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31" name="Shape 1931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32" name="Shape 1932"/>
          <p:cNvSpPr/>
          <p:nvPr/>
        </p:nvSpPr>
        <p:spPr>
          <a:xfrm rot="16200000">
            <a:off x="-450288" y="4764649"/>
            <a:ext cx="119525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933" name="Shape 1933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934" name="Shape 1934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35" name="Shape 1935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36" name="Shape 1936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937" name="Shape 1937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940" name="Shape 1940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41" name="Shape 1941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42" name="Shape 1942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943" name="Shape 1943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944" name="Shape 1944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1945" name="Shape 1945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946" name="Shape 1946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47" name="Shape 1947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48" name="Shape 1948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49" name="Shape 1949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50" name="Shape 1950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51" name="Shape 1951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52" name="Shape 1952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54" name="Shape 1954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55" name="Shape 1955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56" name="Shape 1956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57" name="Shape 1957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58" name="Shape 1958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59" name="Shape 1959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60" name="Shape 1960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61" name="Shape 1961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62" name="Shape 1962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63" name="Shape 1963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64" name="Shape 1964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65" name="Shape 1965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66" name="Shape 1966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67" name="Shape 1967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68" name="Shape 1968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69" name="Shape 1969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70" name="Shape 1970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71" name="Shape 1971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72" name="Shape 1972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73" name="Shape 1973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74" name="Shape 1974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75" name="Shape 1975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76" name="Shape 1976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77" name="Shape 1977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78" name="Shape 1978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79" name="Shape 1979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80" name="Shape 1980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981" name="Shape 1981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82" name="Shape 1982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83" name="Shape 1983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84" name="Shape 1984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85" name="Shape 1985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86" name="Shape 1986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987" name="Shape 1987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989" name="Shape 1989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90" name="Shape 1990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91" name="Shape 1991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92" name="Shape 1992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993" name="Shape 1993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994" name="Shape 1994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95" name="Shape 1995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996" name="Shape 1996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997" name="Shape 1997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998" name="Shape 1998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999" name="Shape 1999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00" name="Shape 2000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01" name="Shape 2001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02" name="Shape 2002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03" name="Shape 2003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04" name="Shape 2004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06" name="Shape 2006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07" name="Shape 2007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08" name="Shape 2008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10" name="Shape 2010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11" name="Shape 2011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12" name="Shape 2012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13" name="Shape 2013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14" name="Shape 2014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15" name="Shape 2015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16" name="Shape 2016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17" name="Shape 2017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18" name="Shape 2018"/>
          <p:cNvSpPr/>
          <p:nvPr/>
        </p:nvSpPr>
        <p:spPr>
          <a:xfrm>
            <a:off x="7179972" y="2092817"/>
            <a:ext cx="1030311" cy="48295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19" name="Shape 2019"/>
          <p:cNvSpPr/>
          <p:nvPr/>
        </p:nvSpPr>
        <p:spPr>
          <a:xfrm flipH="1">
            <a:off x="2479183" y="1159099"/>
            <a:ext cx="1014212" cy="46686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5207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" grpId="0" animBg="1" advAuto="0"/>
      <p:bldP spid="201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 starting at 7pm tonight.</a:t>
            </a:r>
          </a:p>
          <a:p>
            <a:pPr lvl="1"/>
            <a:r>
              <a:rPr lang="en-US" dirty="0" smtClean="0"/>
              <a:t>Room 420 (no chocolate)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Recomputing</a:t>
            </a:r>
            <a:r>
              <a:rPr lang="en-US" dirty="0"/>
              <a:t>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21" name="Shape 202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022" name="Shape 2022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23" name="Shape 2023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24" name="Shape 2024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25" name="Shape 2025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26" name="Shape 2026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27" name="Shape 2027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28" name="Shape 2028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29" name="Shape 2029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30" name="Shape 2030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31" name="Shape 2031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32" name="Shape 2032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33" name="Shape 2033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34" name="Shape 2034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35" name="Shape 2035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37" name="Shape 2037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38" name="Shape 2038"/>
          <p:cNvSpPr/>
          <p:nvPr/>
        </p:nvSpPr>
        <p:spPr>
          <a:xfrm rot="16200000">
            <a:off x="-450288" y="4764649"/>
            <a:ext cx="1195256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039" name="Shape 2039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2040" name="Shape 2040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1" name="Shape 2041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2" name="Shape 2042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043" name="Shape 2043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044" name="Shape 2044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045" name="Shape 2045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2046" name="Shape 2046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7" name="Shape 2047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48" name="Shape 2048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049" name="Shape 2049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2050" name="Shape 2050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051" name="Shape 2051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052" name="Shape 2052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53" name="Shape 2053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54" name="Shape 2054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55" name="Shape 2055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56" name="Shape 2056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57" name="Shape 2057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58" name="Shape 2058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59" name="Shape 2059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60" name="Shape 2060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61" name="Shape 2061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62" name="Shape 2062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63" name="Shape 2063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64" name="Shape 2064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65" name="Shape 2065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66" name="Shape 2066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067" name="Shape 2067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068" name="Shape 2068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69" name="Shape 2069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70" name="Shape 2070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71" name="Shape 2071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72" name="Shape 2072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73" name="Shape 2073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74" name="Shape 2074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75" name="Shape 207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76" name="Shape 2076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77" name="Shape 2077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78" name="Shape 2078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79" name="Shape 2079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80" name="Shape 2080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81" name="Shape 2081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82" name="Shape 2082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83" name="Shape 2083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84" name="Shape 2084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85" name="Shape 2085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86" name="Shape 2086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087" name="Shape 2087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088" name="Shape 2088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089" name="Shape 2089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090" name="Shape 2090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91" name="Shape 2091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92" name="Shape 2092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093" name="Shape 2093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094" name="Shape 2094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095" name="Shape 2095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96" name="Shape 2096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97" name="Shape 2097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98" name="Shape 2098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099" name="Shape 2099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00" name="Shape 2100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01" name="Shape 2101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02" name="Shape 2102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03" name="Shape 2103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04" name="Shape 2104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05" name="Shape 2105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06" name="Shape 2106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07" name="Shape 2107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08" name="Shape 2108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10" name="Shape 2110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11" name="Shape 2111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12" name="Shape 2112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13" name="Shape 2113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14" name="Shape 2114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15" name="Shape 2115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16" name="Shape 2116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17" name="Shape 2117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18" name="Shape 2118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19" name="Shape 2119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20" name="Shape 2120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21" name="Shape 2121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22" name="Shape 2122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23" name="Shape 2123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24" name="Shape 2124"/>
          <p:cNvSpPr/>
          <p:nvPr/>
        </p:nvSpPr>
        <p:spPr>
          <a:xfrm flipH="1">
            <a:off x="2479183" y="1159099"/>
            <a:ext cx="1014212" cy="46686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25" name="Shape 2125"/>
          <p:cNvSpPr/>
          <p:nvPr/>
        </p:nvSpPr>
        <p:spPr>
          <a:xfrm flipH="1">
            <a:off x="5731098" y="5119352"/>
            <a:ext cx="708339" cy="59564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4031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 animBg="1" advAuto="0"/>
      <p:bldP spid="21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Recomputing</a:t>
            </a:r>
            <a:r>
              <a:rPr lang="en-US" dirty="0"/>
              <a:t>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29" name="Shape 212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130" name="Shape 2130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31" name="Shape 2131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32" name="Shape 2132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33" name="Shape 2133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34" name="Shape 2134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35" name="Shape 2135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36" name="Shape 2136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37" name="Shape 2137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38" name="Shape 2138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39" name="Shape 2139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40" name="Shape 2140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41" name="Shape 2141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42" name="Shape 2142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43" name="Shape 2143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44" name="Shape 2144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45" name="Shape 2145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46" name="Shape 2146"/>
          <p:cNvSpPr/>
          <p:nvPr/>
        </p:nvSpPr>
        <p:spPr>
          <a:xfrm rot="16200000">
            <a:off x="-350495" y="4864443"/>
            <a:ext cx="995669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147" name="Shape 2147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2148" name="Shape 2148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49" name="Shape 2149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50" name="Shape 2150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151" name="Shape 2151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152" name="Shape 2152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153" name="Shape 2153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2154" name="Shape 2154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55" name="Shape 2155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56" name="Shape 2156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157" name="Shape 2157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2158" name="Shape 2158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159" name="Shape 2159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160" name="Shape 2160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61" name="Shape 2161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62" name="Shape 2162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63" name="Shape 2163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64" name="Shape 2164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65" name="Shape 2165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66" name="Shape 216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67" name="Shape 216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68" name="Shape 2168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69" name="Shape 2169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70" name="Shape 2170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71" name="Shape 2171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72" name="Shape 2172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73" name="Shape 2173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74" name="Shape 2174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175" name="Shape 2175"/>
          <p:cNvSpPr/>
          <p:nvPr/>
        </p:nvSpPr>
        <p:spPr>
          <a:xfrm>
            <a:off x="764381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176" name="Shape 2176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77" name="Shape 2177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178" name="Shape 2178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79" name="Shape 2179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80" name="Shape 2180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181" name="Shape 2181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82" name="Shape 2182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183" name="Shape 2183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84" name="Shape 2184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85" name="Shape 2185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86" name="Shape 2186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87" name="Shape 2187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88" name="Shape 2188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189" name="Shape 2189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90" name="Shape 2190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91" name="Shape 2191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92" name="Shape 2192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193" name="Shape 2193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94" name="Shape 2194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195" name="Shape 2195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196" name="Shape 2196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197" name="Shape 2197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198" name="Shape 2198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199" name="Shape 2199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00" name="Shape 2200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01" name="Shape 2201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02" name="Shape 2202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03" name="Shape 2203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04" name="Shape 2204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05" name="Shape 2205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06" name="Shape 2206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07" name="Shape 2207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08" name="Shape 2208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09" name="Shape 2209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10" name="Shape 2210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11" name="Shape 2211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12" name="Shape 2212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13" name="Shape 2213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14" name="Shape 2214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15" name="Shape 2215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16" name="Shape 2216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17" name="Shape 2217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18" name="Shape 2218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19" name="Shape 2219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20" name="Shape 2220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21" name="Shape 2221"/>
          <p:cNvSpPr/>
          <p:nvPr/>
        </p:nvSpPr>
        <p:spPr>
          <a:xfrm>
            <a:off x="2536031" y="17502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22" name="Shape 2222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23" name="Shape 2223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24" name="Shape 2224"/>
          <p:cNvSpPr/>
          <p:nvPr/>
        </p:nvSpPr>
        <p:spPr>
          <a:xfrm>
            <a:off x="5884664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25" name="Shape 2225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26" name="Shape 2226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27" name="Shape 2227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28" name="Shape 2228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29" name="Shape 2229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30" name="Shape 2230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31" name="Shape 2231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2232" name="Shape 2232"/>
          <p:cNvSpPr/>
          <p:nvPr/>
        </p:nvSpPr>
        <p:spPr>
          <a:xfrm flipH="1">
            <a:off x="5731098" y="5119352"/>
            <a:ext cx="708339" cy="595648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661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Vectors distributed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36" name="Shape 223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237" name="Shape 2237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38" name="Shape 2238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39" name="Shape 2239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40" name="Shape 2240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41" name="Shape 2241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42" name="Shape 2242"/>
          <p:cNvSpPr/>
          <p:nvPr/>
        </p:nvSpPr>
        <p:spPr>
          <a:xfrm>
            <a:off x="1259086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43" name="Shape 2243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44" name="Shape 2244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45" name="Shape 2245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46" name="Shape 2246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47" name="Shape 2247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48" name="Shape 2248"/>
          <p:cNvSpPr/>
          <p:nvPr/>
        </p:nvSpPr>
        <p:spPr>
          <a:xfrm>
            <a:off x="165199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49" name="Shape 2249"/>
          <p:cNvSpPr/>
          <p:nvPr/>
        </p:nvSpPr>
        <p:spPr>
          <a:xfrm>
            <a:off x="202703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50" name="Shape 2250"/>
          <p:cNvSpPr/>
          <p:nvPr/>
        </p:nvSpPr>
        <p:spPr>
          <a:xfrm>
            <a:off x="1268016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51" name="Shape 2251"/>
          <p:cNvSpPr/>
          <p:nvPr/>
        </p:nvSpPr>
        <p:spPr>
          <a:xfrm>
            <a:off x="1660922" y="53846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52" name="Shape 2252"/>
          <p:cNvSpPr/>
          <p:nvPr/>
        </p:nvSpPr>
        <p:spPr>
          <a:xfrm>
            <a:off x="1991320" y="5384601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53" name="Shape 2253"/>
          <p:cNvSpPr/>
          <p:nvPr/>
        </p:nvSpPr>
        <p:spPr>
          <a:xfrm rot="16200000">
            <a:off x="-305842" y="5074295"/>
            <a:ext cx="9063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2254" name="Shape 2254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2255" name="Shape 2255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56" name="Shape 2256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57" name="Shape 2257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258" name="Shape 2258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259" name="Shape 2259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260" name="Shape 2260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2261" name="Shape 2261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62" name="Shape 2262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63" name="Shape 2263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264" name="Shape 2264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2265" name="Shape 2265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266" name="Shape 2266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267" name="Shape 2267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68" name="Shape 2268"/>
          <p:cNvSpPr/>
          <p:nvPr/>
        </p:nvSpPr>
        <p:spPr>
          <a:xfrm>
            <a:off x="2375297" y="4697016"/>
            <a:ext cx="330398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69" name="Shape 2269"/>
          <p:cNvSpPr/>
          <p:nvPr/>
        </p:nvSpPr>
        <p:spPr>
          <a:xfrm>
            <a:off x="2375297" y="502741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70" name="Shape 2270"/>
          <p:cNvSpPr/>
          <p:nvPr/>
        </p:nvSpPr>
        <p:spPr>
          <a:xfrm>
            <a:off x="2402086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71" name="Shape 2271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72" name="Shape 2272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73" name="Shape 2273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74" name="Shape 2274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75" name="Shape 2275"/>
          <p:cNvSpPr/>
          <p:nvPr/>
        </p:nvSpPr>
        <p:spPr>
          <a:xfrm>
            <a:off x="7259836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76" name="Shape 2276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277" name="Shape 2277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278" name="Shape 2278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79" name="Shape 2279"/>
          <p:cNvSpPr/>
          <p:nvPr/>
        </p:nvSpPr>
        <p:spPr>
          <a:xfrm>
            <a:off x="7652742" y="1607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80" name="Shape 2280"/>
          <p:cNvSpPr/>
          <p:nvPr/>
        </p:nvSpPr>
        <p:spPr>
          <a:xfrm>
            <a:off x="8027789" y="1607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81" name="Shape 2281"/>
          <p:cNvSpPr/>
          <p:nvPr/>
        </p:nvSpPr>
        <p:spPr>
          <a:xfrm>
            <a:off x="7259836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282" name="Shape 2282"/>
          <p:cNvSpPr/>
          <p:nvPr/>
        </p:nvSpPr>
        <p:spPr>
          <a:xfrm>
            <a:off x="7625953" y="19377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83" name="Shape 2283"/>
          <p:cNvSpPr/>
          <p:nvPr/>
        </p:nvSpPr>
        <p:spPr>
          <a:xfrm>
            <a:off x="7983141" y="1937742"/>
            <a:ext cx="258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84" name="Shape 2284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285" name="Shape 2285"/>
          <p:cNvSpPr/>
          <p:nvPr/>
        </p:nvSpPr>
        <p:spPr>
          <a:xfrm>
            <a:off x="8429625" y="161627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86" name="Shape 2286"/>
          <p:cNvSpPr/>
          <p:nvPr/>
        </p:nvSpPr>
        <p:spPr>
          <a:xfrm>
            <a:off x="8420695" y="19377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87" name="Shape 2287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88" name="Shape 2288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89" name="Shape 2289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90" name="Shape 2290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91" name="Shape 2291"/>
          <p:cNvSpPr/>
          <p:nvPr/>
        </p:nvSpPr>
        <p:spPr>
          <a:xfrm>
            <a:off x="7241977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92" name="Shape 2292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293" name="Shape 2293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294" name="Shape 2294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295" name="Shape 2295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296" name="Shape 2296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297" name="Shape 2297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98" name="Shape 2298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99" name="Shape 2299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300" name="Shape 2300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301" name="Shape 2301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02" name="Shape 2302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303" name="Shape 2303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304" name="Shape 2304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05" name="Shape 2305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06" name="Shape 2306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07" name="Shape 2307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08" name="Shape 2308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09" name="Shape 2309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310" name="Shape 2310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311" name="Shape 2311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12" name="Shape 2312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13" name="Shape 2313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314" name="Shape 2314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315" name="Shape 2315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316" name="Shape 2316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2317" name="Shape 2317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318" name="Shape 2318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19" name="Shape 2319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20" name="Shape 2320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21" name="Shape 2321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322" name="Shape 2322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23" name="Shape 2323"/>
          <p:cNvSpPr/>
          <p:nvPr/>
        </p:nvSpPr>
        <p:spPr>
          <a:xfrm>
            <a:off x="3652242" y="178593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24" name="Shape 2324"/>
          <p:cNvSpPr/>
          <p:nvPr/>
        </p:nvSpPr>
        <p:spPr>
          <a:xfrm>
            <a:off x="2482453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25" name="Shape 2325"/>
          <p:cNvSpPr/>
          <p:nvPr/>
        </p:nvSpPr>
        <p:spPr>
          <a:xfrm>
            <a:off x="2866430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26" name="Shape 2326"/>
          <p:cNvSpPr/>
          <p:nvPr/>
        </p:nvSpPr>
        <p:spPr>
          <a:xfrm>
            <a:off x="3259336" y="97333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327" name="Shape 2327"/>
          <p:cNvSpPr/>
          <p:nvPr/>
        </p:nvSpPr>
        <p:spPr>
          <a:xfrm>
            <a:off x="3705820" y="97333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28" name="Shape 2328"/>
          <p:cNvSpPr/>
          <p:nvPr/>
        </p:nvSpPr>
        <p:spPr>
          <a:xfrm>
            <a:off x="2509242" y="177700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29" name="Shape 2329"/>
          <p:cNvSpPr/>
          <p:nvPr/>
        </p:nvSpPr>
        <p:spPr>
          <a:xfrm>
            <a:off x="2875359" y="1785937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30" name="Shape 2330"/>
          <p:cNvSpPr/>
          <p:nvPr/>
        </p:nvSpPr>
        <p:spPr>
          <a:xfrm>
            <a:off x="3241476" y="1785937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31" name="Shape 2331"/>
          <p:cNvSpPr/>
          <p:nvPr/>
        </p:nvSpPr>
        <p:spPr>
          <a:xfrm>
            <a:off x="5840016" y="567928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32" name="Shape 2332"/>
          <p:cNvSpPr/>
          <p:nvPr/>
        </p:nvSpPr>
        <p:spPr>
          <a:xfrm>
            <a:off x="6215063" y="568821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333" name="Shape 2333"/>
          <p:cNvSpPr/>
          <p:nvPr/>
        </p:nvSpPr>
        <p:spPr>
          <a:xfrm>
            <a:off x="6581180" y="5688211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34" name="Shape 2334"/>
          <p:cNvSpPr/>
          <p:nvPr/>
        </p:nvSpPr>
        <p:spPr>
          <a:xfrm>
            <a:off x="7000875" y="5688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35" name="Shape 2335"/>
          <p:cNvSpPr/>
          <p:nvPr/>
        </p:nvSpPr>
        <p:spPr>
          <a:xfrm>
            <a:off x="5813226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336" name="Shape 2336"/>
          <p:cNvSpPr/>
          <p:nvPr/>
        </p:nvSpPr>
        <p:spPr>
          <a:xfrm>
            <a:off x="6197203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337" name="Shape 2337"/>
          <p:cNvSpPr/>
          <p:nvPr/>
        </p:nvSpPr>
        <p:spPr>
          <a:xfrm>
            <a:off x="6590109" y="496490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2338" name="Shape 2338"/>
          <p:cNvSpPr/>
          <p:nvPr/>
        </p:nvSpPr>
        <p:spPr>
          <a:xfrm>
            <a:off x="7036594" y="496490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54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Do this one yourself</a:t>
            </a:r>
            <a:endParaRPr lang="en-US" dirty="0"/>
          </a:p>
        </p:txBody>
      </p:sp>
      <p:sp>
        <p:nvSpPr>
          <p:cNvPr id="1593" name="Shape 159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594" name="Shape 1594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95" name="Shape 1595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6" name="Shape 1596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7" name="Shape 1597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8" name="Shape 1598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9" name="Shape 1599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0" name="Shape 1600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01" name="Shape 1601"/>
          <p:cNvSpPr/>
          <p:nvPr/>
        </p:nvSpPr>
        <p:spPr>
          <a:xfrm>
            <a:off x="1276945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2" name="Shape 1602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4" name="Shape 1604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5" name="Shape 1605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7</a:t>
            </a:r>
            <a:endParaRPr sz="2531" dirty="0"/>
          </a:p>
        </p:txBody>
      </p:sp>
      <p:sp>
        <p:nvSpPr>
          <p:cNvPr id="1606" name="Shape 1606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07" name="Shape 1607"/>
          <p:cNvSpPr/>
          <p:nvPr/>
        </p:nvSpPr>
        <p:spPr>
          <a:xfrm>
            <a:off x="166985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8" name="Shape 1608"/>
          <p:cNvSpPr/>
          <p:nvPr/>
        </p:nvSpPr>
        <p:spPr>
          <a:xfrm>
            <a:off x="204489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285875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0" name="Shape 1610"/>
          <p:cNvSpPr/>
          <p:nvPr/>
        </p:nvSpPr>
        <p:spPr>
          <a:xfrm>
            <a:off x="1678781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1" name="Shape 1611"/>
          <p:cNvSpPr/>
          <p:nvPr/>
        </p:nvSpPr>
        <p:spPr>
          <a:xfrm>
            <a:off x="2053828" y="5348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12" name="Shape 1612"/>
          <p:cNvSpPr/>
          <p:nvPr/>
        </p:nvSpPr>
        <p:spPr>
          <a:xfrm rot="16200000">
            <a:off x="-337096" y="4877842"/>
            <a:ext cx="96887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613" name="Shape 1613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614" name="Shape 1614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5" name="Shape 1615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6" name="Shape 1616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617" name="Shape 1617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618" name="Shape 1618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7</a:t>
            </a:r>
            <a:endParaRPr sz="2953" dirty="0"/>
          </a:p>
        </p:txBody>
      </p:sp>
      <p:sp>
        <p:nvSpPr>
          <p:cNvPr id="1619" name="Shape 1619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620" name="Shape 1620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1" name="Shape 1621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2" name="Shape 1622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623" name="Shape 1623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624" name="Shape 1624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1</a:t>
            </a:r>
          </a:p>
        </p:txBody>
      </p:sp>
      <p:sp>
        <p:nvSpPr>
          <p:cNvPr id="1625" name="Shape 1625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626" name="Shape 1626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27" name="Shape 1627"/>
          <p:cNvSpPr/>
          <p:nvPr/>
        </p:nvSpPr>
        <p:spPr>
          <a:xfrm>
            <a:off x="2455664" y="469701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28" name="Shape 1628"/>
          <p:cNvSpPr/>
          <p:nvPr/>
        </p:nvSpPr>
        <p:spPr>
          <a:xfrm>
            <a:off x="2455664" y="502741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29" name="Shape 1629"/>
          <p:cNvSpPr/>
          <p:nvPr/>
        </p:nvSpPr>
        <p:spPr>
          <a:xfrm>
            <a:off x="2455664" y="5357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30" name="Shape 1630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31" name="Shape 1631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2" name="Shape 1632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3" name="Shape 1633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4" name="Shape 1634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5" name="Shape 1635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6" name="Shape 1636"/>
          <p:cNvSpPr/>
          <p:nvPr/>
        </p:nvSpPr>
        <p:spPr>
          <a:xfrm>
            <a:off x="2500312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37" name="Shape 1637"/>
          <p:cNvSpPr/>
          <p:nvPr/>
        </p:nvSpPr>
        <p:spPr>
          <a:xfrm>
            <a:off x="2509242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7</a:t>
            </a:r>
            <a:endParaRPr sz="2531" dirty="0"/>
          </a:p>
        </p:txBody>
      </p:sp>
      <p:sp>
        <p:nvSpPr>
          <p:cNvPr id="1638" name="Shape 1638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9" name="Shape 1639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40" name="Shape 1640"/>
          <p:cNvSpPr/>
          <p:nvPr/>
        </p:nvSpPr>
        <p:spPr>
          <a:xfrm>
            <a:off x="2884289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1" name="Shape 1641"/>
          <p:cNvSpPr/>
          <p:nvPr/>
        </p:nvSpPr>
        <p:spPr>
          <a:xfrm>
            <a:off x="3277195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2" name="Shape 1642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43" name="Shape 1643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4" name="Shape 1644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5" name="Shape 1645"/>
          <p:cNvSpPr/>
          <p:nvPr/>
        </p:nvSpPr>
        <p:spPr>
          <a:xfrm>
            <a:off x="2527102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6" name="Shape 1646"/>
          <p:cNvSpPr/>
          <p:nvPr/>
        </p:nvSpPr>
        <p:spPr>
          <a:xfrm>
            <a:off x="2920008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7" name="Shape 1647"/>
          <p:cNvSpPr/>
          <p:nvPr/>
        </p:nvSpPr>
        <p:spPr>
          <a:xfrm>
            <a:off x="3295055" y="1768078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48" name="Shape 1648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9" name="Shape 1649"/>
          <p:cNvSpPr/>
          <p:nvPr/>
        </p:nvSpPr>
        <p:spPr>
          <a:xfrm>
            <a:off x="3723680" y="10179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0" name="Shape 1650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51" name="Shape 1651"/>
          <p:cNvSpPr/>
          <p:nvPr/>
        </p:nvSpPr>
        <p:spPr>
          <a:xfrm>
            <a:off x="3705820" y="1750219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2" name="Shape 1652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53" name="Shape 1653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54" name="Shape 1654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5" name="Shape 165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6" name="Shape 165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57" name="Shape 165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58" name="Shape 1658"/>
          <p:cNvSpPr/>
          <p:nvPr/>
        </p:nvSpPr>
        <p:spPr>
          <a:xfrm>
            <a:off x="7241976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59" name="Shape 1659"/>
          <p:cNvSpPr/>
          <p:nvPr/>
        </p:nvSpPr>
        <p:spPr>
          <a:xfrm>
            <a:off x="7286625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0" name="Shape 1660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61" name="Shape 1661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62" name="Shape 1662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63" name="Shape 1663"/>
          <p:cNvSpPr/>
          <p:nvPr/>
        </p:nvSpPr>
        <p:spPr>
          <a:xfrm>
            <a:off x="7625953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4" name="Shape 1664"/>
          <p:cNvSpPr/>
          <p:nvPr/>
        </p:nvSpPr>
        <p:spPr>
          <a:xfrm>
            <a:off x="8018859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5" name="Shape 1665"/>
          <p:cNvSpPr/>
          <p:nvPr/>
        </p:nvSpPr>
        <p:spPr>
          <a:xfrm>
            <a:off x="7679531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6" name="Shape 1666"/>
          <p:cNvSpPr/>
          <p:nvPr/>
        </p:nvSpPr>
        <p:spPr>
          <a:xfrm>
            <a:off x="8054578" y="1928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7" name="Shape 1667"/>
          <p:cNvSpPr/>
          <p:nvPr/>
        </p:nvSpPr>
        <p:spPr>
          <a:xfrm>
            <a:off x="7277695" y="224135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68" name="Shape 1668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69" name="Shape 1669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70" name="Shape 167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71" name="Shape 1671"/>
          <p:cNvSpPr/>
          <p:nvPr/>
        </p:nvSpPr>
        <p:spPr>
          <a:xfrm>
            <a:off x="8465344" y="15894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72" name="Shape 1672"/>
          <p:cNvSpPr/>
          <p:nvPr/>
        </p:nvSpPr>
        <p:spPr>
          <a:xfrm>
            <a:off x="8465344" y="1919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73" name="Shape 1673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75" name="Shape 1675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6" name="Shape 1676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7" name="Shape 1677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8" name="Shape 1678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9" name="Shape 1679"/>
          <p:cNvSpPr/>
          <p:nvPr/>
        </p:nvSpPr>
        <p:spPr>
          <a:xfrm>
            <a:off x="5822156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0" name="Shape 1680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81" name="Shape 1681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2" name="Shape 1682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3" name="Shape 1683"/>
          <p:cNvSpPr/>
          <p:nvPr/>
        </p:nvSpPr>
        <p:spPr>
          <a:xfrm>
            <a:off x="6206133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4" name="Shape 1684"/>
          <p:cNvSpPr/>
          <p:nvPr/>
        </p:nvSpPr>
        <p:spPr>
          <a:xfrm>
            <a:off x="6599039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5" name="Shape 1685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86" name="Shape 1686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88" name="Shape 1688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89" name="Shape 1689"/>
          <p:cNvSpPr/>
          <p:nvPr/>
        </p:nvSpPr>
        <p:spPr>
          <a:xfrm>
            <a:off x="5866805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0" name="Shape 1690"/>
          <p:cNvSpPr/>
          <p:nvPr/>
        </p:nvSpPr>
        <p:spPr>
          <a:xfrm>
            <a:off x="6259711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1" name="Shape 1691"/>
          <p:cNvSpPr/>
          <p:nvPr/>
        </p:nvSpPr>
        <p:spPr>
          <a:xfrm>
            <a:off x="6634758" y="562570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2" name="Shape 1692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93" name="Shape 1693"/>
          <p:cNvSpPr/>
          <p:nvPr/>
        </p:nvSpPr>
        <p:spPr>
          <a:xfrm>
            <a:off x="7045524" y="4991695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  <p:sp>
        <p:nvSpPr>
          <p:cNvPr id="1694" name="Shape 1694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95" name="Shape 1695"/>
          <p:cNvSpPr/>
          <p:nvPr/>
        </p:nvSpPr>
        <p:spPr>
          <a:xfrm>
            <a:off x="7045524" y="56078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189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1593" name="Shape 159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594" name="Shape 1594"/>
          <p:cNvSpPr/>
          <p:nvPr/>
        </p:nvSpPr>
        <p:spPr>
          <a:xfrm>
            <a:off x="392906" y="4205883"/>
            <a:ext cx="2428875" cy="1589484"/>
          </a:xfrm>
          <a:prstGeom prst="rect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595" name="Shape 1595"/>
          <p:cNvSpPr/>
          <p:nvPr/>
        </p:nvSpPr>
        <p:spPr>
          <a:xfrm>
            <a:off x="1250156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6" name="Shape 1596"/>
          <p:cNvSpPr/>
          <p:nvPr/>
        </p:nvSpPr>
        <p:spPr>
          <a:xfrm flipV="1">
            <a:off x="455194" y="4664401"/>
            <a:ext cx="2232831" cy="702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7" name="Shape 1597"/>
          <p:cNvSpPr/>
          <p:nvPr/>
        </p:nvSpPr>
        <p:spPr>
          <a:xfrm flipV="1">
            <a:off x="1028958" y="4304030"/>
            <a:ext cx="692" cy="1437768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98" name="Shape 1598"/>
          <p:cNvSpPr/>
          <p:nvPr/>
        </p:nvSpPr>
        <p:spPr>
          <a:xfrm>
            <a:off x="625078" y="465236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599" name="Shape 1599"/>
          <p:cNvSpPr/>
          <p:nvPr/>
        </p:nvSpPr>
        <p:spPr>
          <a:xfrm>
            <a:off x="625078" y="500062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0" name="Shape 1600"/>
          <p:cNvSpPr/>
          <p:nvPr/>
        </p:nvSpPr>
        <p:spPr>
          <a:xfrm>
            <a:off x="1232297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01" name="Shape 1601"/>
          <p:cNvSpPr/>
          <p:nvPr/>
        </p:nvSpPr>
        <p:spPr>
          <a:xfrm>
            <a:off x="1276945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6</a:t>
            </a:r>
            <a:endParaRPr sz="2531" dirty="0"/>
          </a:p>
        </p:txBody>
      </p:sp>
      <p:sp>
        <p:nvSpPr>
          <p:cNvPr id="1602" name="Shape 1602"/>
          <p:cNvSpPr/>
          <p:nvPr/>
        </p:nvSpPr>
        <p:spPr>
          <a:xfrm>
            <a:off x="1625203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018109" y="422374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4" name="Shape 1604"/>
          <p:cNvSpPr/>
          <p:nvPr/>
        </p:nvSpPr>
        <p:spPr>
          <a:xfrm>
            <a:off x="625078" y="534888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05" name="Shape 1605"/>
          <p:cNvSpPr/>
          <p:nvPr/>
        </p:nvSpPr>
        <p:spPr>
          <a:xfrm>
            <a:off x="1616273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6</a:t>
            </a:r>
            <a:endParaRPr sz="2531" dirty="0"/>
          </a:p>
        </p:txBody>
      </p:sp>
      <p:sp>
        <p:nvSpPr>
          <p:cNvPr id="1606" name="Shape 1606"/>
          <p:cNvSpPr/>
          <p:nvPr/>
        </p:nvSpPr>
        <p:spPr>
          <a:xfrm>
            <a:off x="2009180" y="4697016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07" name="Shape 1607"/>
          <p:cNvSpPr/>
          <p:nvPr/>
        </p:nvSpPr>
        <p:spPr>
          <a:xfrm>
            <a:off x="1669852" y="503634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0</a:t>
            </a:r>
            <a:endParaRPr sz="2531" dirty="0"/>
          </a:p>
        </p:txBody>
      </p:sp>
      <p:sp>
        <p:nvSpPr>
          <p:cNvPr id="1608" name="Shape 1608"/>
          <p:cNvSpPr/>
          <p:nvPr/>
        </p:nvSpPr>
        <p:spPr>
          <a:xfrm>
            <a:off x="2044899" y="50363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4</a:t>
            </a:r>
            <a:endParaRPr sz="2531" dirty="0"/>
          </a:p>
        </p:txBody>
      </p:sp>
      <p:sp>
        <p:nvSpPr>
          <p:cNvPr id="1609" name="Shape 1609"/>
          <p:cNvSpPr/>
          <p:nvPr/>
        </p:nvSpPr>
        <p:spPr>
          <a:xfrm>
            <a:off x="1285875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2</a:t>
            </a:r>
            <a:endParaRPr sz="2531" dirty="0"/>
          </a:p>
        </p:txBody>
      </p:sp>
      <p:sp>
        <p:nvSpPr>
          <p:cNvPr id="1610" name="Shape 1610"/>
          <p:cNvSpPr/>
          <p:nvPr/>
        </p:nvSpPr>
        <p:spPr>
          <a:xfrm>
            <a:off x="1678781" y="534888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4</a:t>
            </a:r>
            <a:endParaRPr sz="2531" dirty="0"/>
          </a:p>
        </p:txBody>
      </p:sp>
      <p:sp>
        <p:nvSpPr>
          <p:cNvPr id="1611" name="Shape 1611"/>
          <p:cNvSpPr/>
          <p:nvPr/>
        </p:nvSpPr>
        <p:spPr>
          <a:xfrm>
            <a:off x="2053828" y="5348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0</a:t>
            </a:r>
            <a:endParaRPr sz="2531" dirty="0"/>
          </a:p>
        </p:txBody>
      </p:sp>
      <p:sp>
        <p:nvSpPr>
          <p:cNvPr id="1612" name="Shape 1612"/>
          <p:cNvSpPr/>
          <p:nvPr/>
        </p:nvSpPr>
        <p:spPr>
          <a:xfrm rot="16200000">
            <a:off x="-337096" y="4877842"/>
            <a:ext cx="96887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from</a:t>
            </a:r>
          </a:p>
        </p:txBody>
      </p:sp>
      <p:sp>
        <p:nvSpPr>
          <p:cNvPr id="1613" name="Shape 1613"/>
          <p:cNvSpPr/>
          <p:nvPr/>
        </p:nvSpPr>
        <p:spPr>
          <a:xfrm>
            <a:off x="1585019" y="3772793"/>
            <a:ext cx="46434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to</a:t>
            </a:r>
          </a:p>
        </p:txBody>
      </p:sp>
      <p:sp>
        <p:nvSpPr>
          <p:cNvPr id="1614" name="Shape 1614"/>
          <p:cNvSpPr/>
          <p:nvPr/>
        </p:nvSpPr>
        <p:spPr>
          <a:xfrm flipH="1">
            <a:off x="2004367" y="260671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5" name="Shape 1615"/>
          <p:cNvSpPr/>
          <p:nvPr/>
        </p:nvSpPr>
        <p:spPr>
          <a:xfrm>
            <a:off x="4618661" y="2606715"/>
            <a:ext cx="2320587" cy="823433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16" name="Shape 1616"/>
          <p:cNvSpPr/>
          <p:nvPr/>
        </p:nvSpPr>
        <p:spPr>
          <a:xfrm>
            <a:off x="4205883" y="22949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1617" name="Shape 1617"/>
          <p:cNvSpPr/>
          <p:nvPr/>
        </p:nvSpPr>
        <p:spPr>
          <a:xfrm>
            <a:off x="3027164" y="348719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1618" name="Shape 1618"/>
          <p:cNvSpPr/>
          <p:nvPr/>
        </p:nvSpPr>
        <p:spPr>
          <a:xfrm>
            <a:off x="3027164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7</a:t>
            </a:r>
            <a:endParaRPr sz="2953" dirty="0"/>
          </a:p>
        </p:txBody>
      </p:sp>
      <p:sp>
        <p:nvSpPr>
          <p:cNvPr id="1619" name="Shape 1619"/>
          <p:cNvSpPr/>
          <p:nvPr/>
        </p:nvSpPr>
        <p:spPr>
          <a:xfrm>
            <a:off x="5581055" y="245581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3</a:t>
            </a:r>
          </a:p>
        </p:txBody>
      </p:sp>
      <p:sp>
        <p:nvSpPr>
          <p:cNvPr id="1620" name="Shape 1620"/>
          <p:cNvSpPr/>
          <p:nvPr/>
        </p:nvSpPr>
        <p:spPr>
          <a:xfrm flipV="1">
            <a:off x="4522068" y="3578163"/>
            <a:ext cx="2382593" cy="821030"/>
          </a:xfrm>
          <a:prstGeom prst="line">
            <a:avLst/>
          </a:prstGeom>
          <a:ln w="635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1" name="Shape 1621"/>
          <p:cNvSpPr/>
          <p:nvPr/>
        </p:nvSpPr>
        <p:spPr>
          <a:xfrm>
            <a:off x="2080851" y="3679032"/>
            <a:ext cx="2334296" cy="6761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22" name="Shape 1622"/>
          <p:cNvSpPr/>
          <p:nvPr/>
        </p:nvSpPr>
        <p:spPr>
          <a:xfrm>
            <a:off x="6732985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1623" name="Shape 1623"/>
          <p:cNvSpPr/>
          <p:nvPr/>
        </p:nvSpPr>
        <p:spPr>
          <a:xfrm>
            <a:off x="4205883" y="408979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v</a:t>
            </a:r>
          </a:p>
        </p:txBody>
      </p:sp>
      <p:sp>
        <p:nvSpPr>
          <p:cNvPr id="1624" name="Shape 1624"/>
          <p:cNvSpPr/>
          <p:nvPr/>
        </p:nvSpPr>
        <p:spPr>
          <a:xfrm>
            <a:off x="5572125" y="34916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1</a:t>
            </a:r>
          </a:p>
        </p:txBody>
      </p:sp>
      <p:sp>
        <p:nvSpPr>
          <p:cNvPr id="1625" name="Shape 1625"/>
          <p:cNvSpPr/>
          <p:nvPr/>
        </p:nvSpPr>
        <p:spPr>
          <a:xfrm>
            <a:off x="1598414" y="322361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1626" name="Shape 1626"/>
          <p:cNvSpPr/>
          <p:nvPr/>
        </p:nvSpPr>
        <p:spPr>
          <a:xfrm>
            <a:off x="2411015" y="4214813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27" name="Shape 1627"/>
          <p:cNvSpPr/>
          <p:nvPr/>
        </p:nvSpPr>
        <p:spPr>
          <a:xfrm>
            <a:off x="2455664" y="4697016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28" name="Shape 1628"/>
          <p:cNvSpPr/>
          <p:nvPr/>
        </p:nvSpPr>
        <p:spPr>
          <a:xfrm>
            <a:off x="2455664" y="502741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29" name="Shape 1629"/>
          <p:cNvSpPr/>
          <p:nvPr/>
        </p:nvSpPr>
        <p:spPr>
          <a:xfrm>
            <a:off x="2455664" y="5357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1</a:t>
            </a:r>
            <a:endParaRPr sz="2531" dirty="0"/>
          </a:p>
        </p:txBody>
      </p:sp>
      <p:sp>
        <p:nvSpPr>
          <p:cNvPr id="1630" name="Shape 1630"/>
          <p:cNvSpPr/>
          <p:nvPr/>
        </p:nvSpPr>
        <p:spPr>
          <a:xfrm>
            <a:off x="1643063" y="526852"/>
            <a:ext cx="2428875" cy="1714500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31" name="Shape 1631"/>
          <p:cNvSpPr/>
          <p:nvPr/>
        </p:nvSpPr>
        <p:spPr>
          <a:xfrm>
            <a:off x="250031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2" name="Shape 1632"/>
          <p:cNvSpPr/>
          <p:nvPr/>
        </p:nvSpPr>
        <p:spPr>
          <a:xfrm flipV="1">
            <a:off x="1705479" y="981491"/>
            <a:ext cx="2232831" cy="702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3" name="Shape 1633"/>
          <p:cNvSpPr/>
          <p:nvPr/>
        </p:nvSpPr>
        <p:spPr>
          <a:xfrm flipV="1">
            <a:off x="2277239" y="625067"/>
            <a:ext cx="693" cy="155378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34" name="Shape 1634"/>
          <p:cNvSpPr/>
          <p:nvPr/>
        </p:nvSpPr>
        <p:spPr>
          <a:xfrm>
            <a:off x="1875234" y="9733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35" name="Shape 1635"/>
          <p:cNvSpPr/>
          <p:nvPr/>
        </p:nvSpPr>
        <p:spPr>
          <a:xfrm>
            <a:off x="1875234" y="1321594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6" name="Shape 1636"/>
          <p:cNvSpPr/>
          <p:nvPr/>
        </p:nvSpPr>
        <p:spPr>
          <a:xfrm>
            <a:off x="2500312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0</a:t>
            </a:r>
            <a:endParaRPr sz="2531" dirty="0"/>
          </a:p>
        </p:txBody>
      </p:sp>
      <p:sp>
        <p:nvSpPr>
          <p:cNvPr id="1637" name="Shape 1637"/>
          <p:cNvSpPr/>
          <p:nvPr/>
        </p:nvSpPr>
        <p:spPr>
          <a:xfrm>
            <a:off x="2509242" y="1357312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smtClean="0"/>
              <a:t>6</a:t>
            </a:r>
            <a:endParaRPr sz="2531" dirty="0"/>
          </a:p>
        </p:txBody>
      </p:sp>
      <p:sp>
        <p:nvSpPr>
          <p:cNvPr id="1638" name="Shape 1638"/>
          <p:cNvSpPr/>
          <p:nvPr/>
        </p:nvSpPr>
        <p:spPr>
          <a:xfrm>
            <a:off x="2875359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39" name="Shape 1639"/>
          <p:cNvSpPr/>
          <p:nvPr/>
        </p:nvSpPr>
        <p:spPr>
          <a:xfrm>
            <a:off x="3268265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40" name="Shape 1640"/>
          <p:cNvSpPr/>
          <p:nvPr/>
        </p:nvSpPr>
        <p:spPr>
          <a:xfrm>
            <a:off x="2884289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6</a:t>
            </a:r>
            <a:endParaRPr sz="2531" dirty="0"/>
          </a:p>
        </p:txBody>
      </p:sp>
      <p:sp>
        <p:nvSpPr>
          <p:cNvPr id="1641" name="Shape 1641"/>
          <p:cNvSpPr/>
          <p:nvPr/>
        </p:nvSpPr>
        <p:spPr>
          <a:xfrm>
            <a:off x="3277195" y="10179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2</a:t>
            </a:r>
            <a:endParaRPr sz="2531" dirty="0"/>
          </a:p>
        </p:txBody>
      </p:sp>
      <p:sp>
        <p:nvSpPr>
          <p:cNvPr id="1642" name="Shape 1642"/>
          <p:cNvSpPr/>
          <p:nvPr/>
        </p:nvSpPr>
        <p:spPr>
          <a:xfrm>
            <a:off x="2902148" y="13573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43" name="Shape 1643"/>
          <p:cNvSpPr/>
          <p:nvPr/>
        </p:nvSpPr>
        <p:spPr>
          <a:xfrm>
            <a:off x="3277195" y="13573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4</a:t>
            </a:r>
            <a:endParaRPr sz="2531" dirty="0"/>
          </a:p>
        </p:txBody>
      </p:sp>
      <p:sp>
        <p:nvSpPr>
          <p:cNvPr id="1644" name="Shape 1644"/>
          <p:cNvSpPr/>
          <p:nvPr/>
        </p:nvSpPr>
        <p:spPr>
          <a:xfrm>
            <a:off x="1875234" y="1768078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5" name="Shape 1645"/>
          <p:cNvSpPr/>
          <p:nvPr/>
        </p:nvSpPr>
        <p:spPr>
          <a:xfrm>
            <a:off x="2527102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46" name="Shape 1646"/>
          <p:cNvSpPr/>
          <p:nvPr/>
        </p:nvSpPr>
        <p:spPr>
          <a:xfrm>
            <a:off x="2920008" y="1768078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3</a:t>
            </a:r>
            <a:endParaRPr sz="2531" dirty="0"/>
          </a:p>
        </p:txBody>
      </p:sp>
      <p:sp>
        <p:nvSpPr>
          <p:cNvPr id="1647" name="Shape 1647"/>
          <p:cNvSpPr/>
          <p:nvPr/>
        </p:nvSpPr>
        <p:spPr>
          <a:xfrm>
            <a:off x="3295055" y="1768078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1</a:t>
            </a:r>
            <a:endParaRPr sz="2531" dirty="0"/>
          </a:p>
        </p:txBody>
      </p:sp>
      <p:sp>
        <p:nvSpPr>
          <p:cNvPr id="1648" name="Shape 1648"/>
          <p:cNvSpPr/>
          <p:nvPr/>
        </p:nvSpPr>
        <p:spPr>
          <a:xfrm>
            <a:off x="3661172" y="5447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49" name="Shape 1649"/>
          <p:cNvSpPr/>
          <p:nvPr/>
        </p:nvSpPr>
        <p:spPr>
          <a:xfrm>
            <a:off x="3723680" y="10179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50" name="Shape 1650"/>
          <p:cNvSpPr/>
          <p:nvPr/>
        </p:nvSpPr>
        <p:spPr>
          <a:xfrm>
            <a:off x="3687961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51" name="Shape 1651"/>
          <p:cNvSpPr/>
          <p:nvPr/>
        </p:nvSpPr>
        <p:spPr>
          <a:xfrm>
            <a:off x="3705820" y="1750219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0</a:t>
            </a:r>
            <a:endParaRPr sz="2531" dirty="0"/>
          </a:p>
        </p:txBody>
      </p:sp>
      <p:sp>
        <p:nvSpPr>
          <p:cNvPr id="1652" name="Shape 1652"/>
          <p:cNvSpPr/>
          <p:nvPr/>
        </p:nvSpPr>
        <p:spPr>
          <a:xfrm>
            <a:off x="6402586" y="1098352"/>
            <a:ext cx="2428875" cy="1660922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53" name="Shape 1653"/>
          <p:cNvSpPr/>
          <p:nvPr/>
        </p:nvSpPr>
        <p:spPr>
          <a:xfrm>
            <a:off x="7259836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54" name="Shape 1654"/>
          <p:cNvSpPr/>
          <p:nvPr/>
        </p:nvSpPr>
        <p:spPr>
          <a:xfrm flipV="1">
            <a:off x="6465002" y="1552991"/>
            <a:ext cx="2232831" cy="702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5" name="Shape 1655"/>
          <p:cNvSpPr/>
          <p:nvPr/>
        </p:nvSpPr>
        <p:spPr>
          <a:xfrm flipV="1">
            <a:off x="7036764" y="1196566"/>
            <a:ext cx="766" cy="1473419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56" name="Shape 1656"/>
          <p:cNvSpPr/>
          <p:nvPr/>
        </p:nvSpPr>
        <p:spPr>
          <a:xfrm>
            <a:off x="6634758" y="154483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57" name="Shape 1657"/>
          <p:cNvSpPr/>
          <p:nvPr/>
        </p:nvSpPr>
        <p:spPr>
          <a:xfrm>
            <a:off x="6634758" y="191095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58" name="Shape 1658"/>
          <p:cNvSpPr/>
          <p:nvPr/>
        </p:nvSpPr>
        <p:spPr>
          <a:xfrm>
            <a:off x="7241976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6</a:t>
            </a:r>
            <a:endParaRPr sz="2531" dirty="0"/>
          </a:p>
        </p:txBody>
      </p:sp>
      <p:sp>
        <p:nvSpPr>
          <p:cNvPr id="1659" name="Shape 1659"/>
          <p:cNvSpPr/>
          <p:nvPr/>
        </p:nvSpPr>
        <p:spPr>
          <a:xfrm>
            <a:off x="7286625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2</a:t>
            </a:r>
            <a:endParaRPr sz="2531" dirty="0"/>
          </a:p>
        </p:txBody>
      </p:sp>
      <p:sp>
        <p:nvSpPr>
          <p:cNvPr id="1660" name="Shape 1660"/>
          <p:cNvSpPr/>
          <p:nvPr/>
        </p:nvSpPr>
        <p:spPr>
          <a:xfrm>
            <a:off x="7634883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61" name="Shape 1661"/>
          <p:cNvSpPr/>
          <p:nvPr/>
        </p:nvSpPr>
        <p:spPr>
          <a:xfrm>
            <a:off x="8027789" y="111621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62" name="Shape 1662"/>
          <p:cNvSpPr/>
          <p:nvPr/>
        </p:nvSpPr>
        <p:spPr>
          <a:xfrm>
            <a:off x="6634758" y="22413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63" name="Shape 1663"/>
          <p:cNvSpPr/>
          <p:nvPr/>
        </p:nvSpPr>
        <p:spPr>
          <a:xfrm>
            <a:off x="7625953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0</a:t>
            </a:r>
            <a:endParaRPr sz="2531" dirty="0"/>
          </a:p>
        </p:txBody>
      </p:sp>
      <p:sp>
        <p:nvSpPr>
          <p:cNvPr id="1664" name="Shape 1664"/>
          <p:cNvSpPr/>
          <p:nvPr/>
        </p:nvSpPr>
        <p:spPr>
          <a:xfrm>
            <a:off x="8018859" y="1589484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4</a:t>
            </a:r>
            <a:endParaRPr sz="2531" dirty="0"/>
          </a:p>
        </p:txBody>
      </p:sp>
      <p:sp>
        <p:nvSpPr>
          <p:cNvPr id="1665" name="Shape 1665"/>
          <p:cNvSpPr/>
          <p:nvPr/>
        </p:nvSpPr>
        <p:spPr>
          <a:xfrm>
            <a:off x="7679531" y="192881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4</a:t>
            </a:r>
            <a:endParaRPr sz="2531" dirty="0"/>
          </a:p>
        </p:txBody>
      </p:sp>
      <p:sp>
        <p:nvSpPr>
          <p:cNvPr id="1666" name="Shape 1666"/>
          <p:cNvSpPr/>
          <p:nvPr/>
        </p:nvSpPr>
        <p:spPr>
          <a:xfrm>
            <a:off x="8054578" y="192881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0</a:t>
            </a:r>
            <a:endParaRPr sz="2531" dirty="0"/>
          </a:p>
        </p:txBody>
      </p:sp>
      <p:sp>
        <p:nvSpPr>
          <p:cNvPr id="1667" name="Shape 1667"/>
          <p:cNvSpPr/>
          <p:nvPr/>
        </p:nvSpPr>
        <p:spPr>
          <a:xfrm>
            <a:off x="7277695" y="2278856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68" name="Shape 1668"/>
          <p:cNvSpPr/>
          <p:nvPr/>
        </p:nvSpPr>
        <p:spPr>
          <a:xfrm>
            <a:off x="7617023" y="22770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1669" name="Shape 1669"/>
          <p:cNvSpPr/>
          <p:nvPr/>
        </p:nvSpPr>
        <p:spPr>
          <a:xfrm>
            <a:off x="7983141" y="2277070"/>
            <a:ext cx="20538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70" name="Shape 1670"/>
          <p:cNvSpPr/>
          <p:nvPr/>
        </p:nvSpPr>
        <p:spPr>
          <a:xfrm>
            <a:off x="8420695" y="110728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71" name="Shape 1671"/>
          <p:cNvSpPr/>
          <p:nvPr/>
        </p:nvSpPr>
        <p:spPr>
          <a:xfrm>
            <a:off x="8465344" y="158948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72" name="Shape 1672"/>
          <p:cNvSpPr/>
          <p:nvPr/>
        </p:nvSpPr>
        <p:spPr>
          <a:xfrm>
            <a:off x="8465344" y="191988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1</a:t>
            </a:r>
            <a:endParaRPr sz="2531" dirty="0"/>
          </a:p>
        </p:txBody>
      </p:sp>
      <p:sp>
        <p:nvSpPr>
          <p:cNvPr id="1673" name="Shape 1673"/>
          <p:cNvSpPr/>
          <p:nvPr/>
        </p:nvSpPr>
        <p:spPr>
          <a:xfrm>
            <a:off x="8402836" y="227707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982766" y="4500562"/>
            <a:ext cx="2428875" cy="1660922"/>
          </a:xfrm>
          <a:prstGeom prst="rect">
            <a:avLst/>
          </a:prstGeom>
          <a:ln w="635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675" name="Shape 1675"/>
          <p:cNvSpPr/>
          <p:nvPr/>
        </p:nvSpPr>
        <p:spPr>
          <a:xfrm>
            <a:off x="5840015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6" name="Shape 1676"/>
          <p:cNvSpPr/>
          <p:nvPr/>
        </p:nvSpPr>
        <p:spPr>
          <a:xfrm flipV="1">
            <a:off x="5045182" y="4955202"/>
            <a:ext cx="2232831" cy="702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7" name="Shape 1677"/>
          <p:cNvSpPr/>
          <p:nvPr/>
        </p:nvSpPr>
        <p:spPr>
          <a:xfrm flipV="1">
            <a:off x="5616938" y="4598780"/>
            <a:ext cx="725" cy="1464486"/>
          </a:xfrm>
          <a:prstGeom prst="line">
            <a:avLst/>
          </a:prstGeom>
          <a:ln w="38100">
            <a:solidFill>
              <a:srgbClr val="7A81FF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78" name="Shape 1678"/>
          <p:cNvSpPr/>
          <p:nvPr/>
        </p:nvSpPr>
        <p:spPr>
          <a:xfrm>
            <a:off x="5214937" y="4947047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1679" name="Shape 1679"/>
          <p:cNvSpPr/>
          <p:nvPr/>
        </p:nvSpPr>
        <p:spPr>
          <a:xfrm>
            <a:off x="5822156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0</a:t>
            </a:r>
            <a:endParaRPr sz="2531" dirty="0"/>
          </a:p>
        </p:txBody>
      </p:sp>
      <p:sp>
        <p:nvSpPr>
          <p:cNvPr id="1680" name="Shape 1680"/>
          <p:cNvSpPr/>
          <p:nvPr/>
        </p:nvSpPr>
        <p:spPr>
          <a:xfrm>
            <a:off x="6215062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1681" name="Shape 1681"/>
          <p:cNvSpPr/>
          <p:nvPr/>
        </p:nvSpPr>
        <p:spPr>
          <a:xfrm>
            <a:off x="6607969" y="451842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2" name="Shape 1682"/>
          <p:cNvSpPr/>
          <p:nvPr/>
        </p:nvSpPr>
        <p:spPr>
          <a:xfrm>
            <a:off x="5214937" y="5295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v</a:t>
            </a:r>
          </a:p>
        </p:txBody>
      </p:sp>
      <p:sp>
        <p:nvSpPr>
          <p:cNvPr id="1683" name="Shape 1683"/>
          <p:cNvSpPr/>
          <p:nvPr/>
        </p:nvSpPr>
        <p:spPr>
          <a:xfrm>
            <a:off x="6206133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6</a:t>
            </a:r>
            <a:endParaRPr sz="2531" dirty="0"/>
          </a:p>
        </p:txBody>
      </p:sp>
      <p:sp>
        <p:nvSpPr>
          <p:cNvPr id="1684" name="Shape 1684"/>
          <p:cNvSpPr/>
          <p:nvPr/>
        </p:nvSpPr>
        <p:spPr>
          <a:xfrm>
            <a:off x="6599039" y="4991695"/>
            <a:ext cx="26789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2</a:t>
            </a:r>
            <a:endParaRPr sz="2531" dirty="0"/>
          </a:p>
        </p:txBody>
      </p:sp>
      <p:sp>
        <p:nvSpPr>
          <p:cNvPr id="1685" name="Shape 1685"/>
          <p:cNvSpPr/>
          <p:nvPr/>
        </p:nvSpPr>
        <p:spPr>
          <a:xfrm>
            <a:off x="5848945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</a:t>
            </a:r>
          </a:p>
        </p:txBody>
      </p:sp>
      <p:sp>
        <p:nvSpPr>
          <p:cNvPr id="1686" name="Shape 1686"/>
          <p:cNvSpPr/>
          <p:nvPr/>
        </p:nvSpPr>
        <p:spPr>
          <a:xfrm>
            <a:off x="6232922" y="5322094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4</a:t>
            </a:r>
            <a:endParaRPr sz="2531" dirty="0"/>
          </a:p>
        </p:txBody>
      </p:sp>
      <p:sp>
        <p:nvSpPr>
          <p:cNvPr id="1687" name="Shape 1687"/>
          <p:cNvSpPr/>
          <p:nvPr/>
        </p:nvSpPr>
        <p:spPr>
          <a:xfrm>
            <a:off x="6599039" y="5322094"/>
            <a:ext cx="2500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688" name="Shape 1688"/>
          <p:cNvSpPr/>
          <p:nvPr/>
        </p:nvSpPr>
        <p:spPr>
          <a:xfrm>
            <a:off x="5214937" y="562570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89" name="Shape 1689"/>
          <p:cNvSpPr/>
          <p:nvPr/>
        </p:nvSpPr>
        <p:spPr>
          <a:xfrm>
            <a:off x="5866805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90" name="Shape 1690"/>
          <p:cNvSpPr/>
          <p:nvPr/>
        </p:nvSpPr>
        <p:spPr>
          <a:xfrm>
            <a:off x="6259711" y="5625703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91" name="Shape 1691"/>
          <p:cNvSpPr/>
          <p:nvPr/>
        </p:nvSpPr>
        <p:spPr>
          <a:xfrm>
            <a:off x="6634758" y="5625703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1</a:t>
            </a:r>
            <a:endParaRPr sz="2531" dirty="0"/>
          </a:p>
        </p:txBody>
      </p:sp>
      <p:sp>
        <p:nvSpPr>
          <p:cNvPr id="1692" name="Shape 1692"/>
          <p:cNvSpPr/>
          <p:nvPr/>
        </p:nvSpPr>
        <p:spPr>
          <a:xfrm>
            <a:off x="7000875" y="4509492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1693" name="Shape 1693"/>
          <p:cNvSpPr/>
          <p:nvPr/>
        </p:nvSpPr>
        <p:spPr>
          <a:xfrm>
            <a:off x="7045524" y="4991695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3</a:t>
            </a:r>
            <a:endParaRPr sz="2531" dirty="0"/>
          </a:p>
        </p:txBody>
      </p:sp>
      <p:sp>
        <p:nvSpPr>
          <p:cNvPr id="1694" name="Shape 1694"/>
          <p:cNvSpPr/>
          <p:nvPr/>
        </p:nvSpPr>
        <p:spPr>
          <a:xfrm>
            <a:off x="7027664" y="532209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1695" name="Shape 1695"/>
          <p:cNvSpPr/>
          <p:nvPr/>
        </p:nvSpPr>
        <p:spPr>
          <a:xfrm>
            <a:off x="7045524" y="5607844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7A81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 smtClean="0"/>
              <a:t>0</a:t>
            </a:r>
            <a:endParaRPr sz="2531" dirty="0"/>
          </a:p>
        </p:txBody>
      </p:sp>
    </p:spTree>
    <p:extLst>
      <p:ext uri="{BB962C8B-B14F-4D97-AF65-F5344CB8AC3E}">
        <p14:creationId xmlns:p14="http://schemas.microsoft.com/office/powerpoint/2010/main" val="1314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 you send messages?</a:t>
            </a:r>
          </a:p>
          <a:p>
            <a:pPr lvl="1"/>
            <a:r>
              <a:rPr lang="en-US" dirty="0" smtClean="0"/>
              <a:t>When any of your distances d(</a:t>
            </a:r>
            <a:r>
              <a:rPr lang="en-US" dirty="0" err="1" smtClean="0"/>
              <a:t>u,v</a:t>
            </a:r>
            <a:r>
              <a:rPr lang="en-US" dirty="0" smtClean="0"/>
              <a:t>) change</a:t>
            </a:r>
          </a:p>
          <a:p>
            <a:pPr lvl="2"/>
            <a:r>
              <a:rPr lang="en-US" b="1" i="1" dirty="0" smtClean="0"/>
              <a:t>What about when c(</a:t>
            </a:r>
            <a:r>
              <a:rPr lang="en-US" b="1" i="1" dirty="0" err="1" smtClean="0"/>
              <a:t>u,v</a:t>
            </a:r>
            <a:r>
              <a:rPr lang="en-US" b="1" i="1" dirty="0" smtClean="0"/>
              <a:t>) changes?</a:t>
            </a:r>
          </a:p>
          <a:p>
            <a:pPr lvl="1"/>
            <a:r>
              <a:rPr lang="en-US" dirty="0" smtClean="0"/>
              <a:t>Periodically, to ensure consistency between </a:t>
            </a:r>
            <a:r>
              <a:rPr lang="en-US" dirty="0" err="1" smtClean="0"/>
              <a:t>nbrs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information do you send?</a:t>
            </a:r>
          </a:p>
          <a:p>
            <a:pPr lvl="1"/>
            <a:r>
              <a:rPr lang="en-US" dirty="0" smtClean="0"/>
              <a:t>Could send entire vector</a:t>
            </a:r>
          </a:p>
          <a:p>
            <a:pPr lvl="1"/>
            <a:r>
              <a:rPr lang="en-US" dirty="0" smtClean="0"/>
              <a:t>Or just updated entries</a:t>
            </a:r>
          </a:p>
          <a:p>
            <a:pPr lvl="1"/>
            <a:endParaRPr lang="en-US" dirty="0"/>
          </a:p>
          <a:p>
            <a:r>
              <a:rPr lang="en-US" dirty="0" smtClean="0"/>
              <a:t>Do you send everyone the same information?</a:t>
            </a:r>
          </a:p>
          <a:p>
            <a:pPr lvl="1"/>
            <a:r>
              <a:rPr lang="en-US" dirty="0" smtClean="0"/>
              <a:t>Consider the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79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/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/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/>
                  <a:t>1</a:t>
                </a:r>
              </a:p>
            </p:txBody>
          </p:sp>
        </p:grpSp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691" y="4705053"/>
            <a:ext cx="5334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dirty="0" smtClean="0">
                <a:solidFill>
                  <a:srgbClr val="FF0000"/>
                </a:solidFill>
                <a:latin typeface="+mj-lt"/>
              </a:rPr>
              <a:t>What happens now?</a:t>
            </a:r>
            <a:endParaRPr lang="en-US" sz="4400" b="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9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nimBg="1" advAuto="0"/>
      <p:bldP spid="2493" grpId="0" animBg="1" advAuto="0"/>
      <p:bldP spid="2494" grpId="0" animBg="1" advAuto="0"/>
      <p:bldP spid="2495" grpId="0" animBg="1" advAuto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03" name="Shape 250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20" name="Shape 252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21" name="Shape 252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22" name="Shape 252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23" name="Shape 252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24" name="Shape 252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25" name="Shape 252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26" name="Shape 252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27" name="Shape 252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531" name="Group 253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528" name="Shape 252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535" name="Group 253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532" name="Shape 253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20097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hape 254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45" name="Shape 254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48" name="Shape 254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54" name="Shape 255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55" name="Shape 255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56" name="Shape 255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57" name="Shape 255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58" name="Shape 255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59" name="Shape 255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60" name="Shape 256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61" name="Shape 256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62" name="Shape 256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563" name="Shape 256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64" name="Shape 256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65" name="Shape 256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566" name="Shape 256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567" name="Shape 256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68" name="Shape 256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69" name="Shape 256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70" name="Shape 257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571" name="Shape 257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572" name="Shape 257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576" name="Group 257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573" name="Shape 257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580" name="Group 258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577" name="Shape 257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581" name="Shape 258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136741" y="1831743"/>
            <a:ext cx="270022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ea typeface="ＭＳ Ｐゴシック" charset="-128"/>
              </a:rPr>
              <a:t>routing loop!</a:t>
            </a:r>
            <a:endParaRPr lang="en-US" sz="2531" b="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20049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Shape 258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590" name="Shape 259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3" name="Shape 259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99" name="Shape 25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00" name="Shape 26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01" name="Shape 26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02" name="Shape 26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03" name="Shape 26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04" name="Shape 26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05" name="Shape 26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06" name="Shape 26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07" name="Shape 260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2608" name="Shape 260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09" name="Shape 260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10" name="Shape 261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11" name="Shape 261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12" name="Shape 261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13" name="Shape 261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14" name="Shape 261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15" name="Shape 261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16" name="Shape 261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17" name="Shape 261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621" name="Group 262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18" name="Shape 261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620" name="Shape 262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625" name="Group 262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22" name="Shape 262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626" name="Shape 262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9897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Course Tie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Context (History, Goals, Principles, etc.)</a:t>
            </a:r>
          </a:p>
          <a:p>
            <a:pPr lvl="7"/>
            <a:endParaRPr lang="en-US" dirty="0"/>
          </a:p>
          <a:p>
            <a:r>
              <a:rPr lang="en-US" dirty="0" smtClean="0"/>
              <a:t>Fundamental Challenges (Routing, Reliable Trans.)</a:t>
            </a:r>
          </a:p>
          <a:p>
            <a:pPr lvl="5"/>
            <a:endParaRPr lang="en-US" dirty="0"/>
          </a:p>
          <a:p>
            <a:r>
              <a:rPr lang="en-US" dirty="0" smtClean="0"/>
              <a:t>Today’s Internet</a:t>
            </a:r>
          </a:p>
          <a:p>
            <a:pPr lvl="1"/>
            <a:r>
              <a:rPr lang="en-US" dirty="0" smtClean="0"/>
              <a:t>Basics (IP, TCP, Congestion Control, DNS, BGP,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How Can We Do Better?</a:t>
            </a:r>
          </a:p>
          <a:p>
            <a:pPr lvl="1"/>
            <a:r>
              <a:rPr lang="en-US" dirty="0" smtClean="0"/>
              <a:t>SDN, Naming, Routing,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949325"/>
            <a:ext cx="47371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History, philosophy, BS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854775"/>
            <a:ext cx="50419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Conceptual Foundations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276600"/>
            <a:ext cx="36703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Concrete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953000"/>
            <a:ext cx="41910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Speculative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5793363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Pedagogical Layering</a:t>
            </a:r>
          </a:p>
          <a:p>
            <a:pPr algn="ctr"/>
            <a:r>
              <a:rPr lang="en-US" sz="3200" dirty="0" smtClean="0">
                <a:latin typeface="+mj-lt"/>
              </a:rPr>
              <a:t>Not an Architectural One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0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8" name="Shape 263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207394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83" name="Shape 268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9661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28" name="Shape 272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3" name="Shape 276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8492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3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73" name="Shape 27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3289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18" name="Shape 281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156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3" name="Shape 286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45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8323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08" name="Shape 290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46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13519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53" name="Shape 295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2991" name="Shape 2991"/>
          <p:cNvSpPr/>
          <p:nvPr/>
        </p:nvSpPr>
        <p:spPr>
          <a:xfrm>
            <a:off x="839390" y="4578319"/>
            <a:ext cx="4367213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800" dirty="0" smtClean="0"/>
              <a:t>“Count-to-Infinity” Scenario if c(</a:t>
            </a:r>
            <a:r>
              <a:rPr lang="en-US" sz="2800" dirty="0" err="1" smtClean="0"/>
              <a:t>x,z</a:t>
            </a:r>
            <a:r>
              <a:rPr lang="en-US" sz="2800" dirty="0" smtClean="0"/>
              <a:t>) was infinite</a:t>
            </a:r>
          </a:p>
        </p:txBody>
      </p:sp>
    </p:spTree>
    <p:extLst>
      <p:ext uri="{BB962C8B-B14F-4D97-AF65-F5344CB8AC3E}">
        <p14:creationId xmlns:p14="http://schemas.microsoft.com/office/powerpoint/2010/main" val="14004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you advertise a path back to the person who advertised it to you?</a:t>
            </a:r>
          </a:p>
          <a:p>
            <a:pPr marL="1739900" lvl="5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elling them about your entry going through them:</a:t>
            </a:r>
          </a:p>
          <a:p>
            <a:pPr lvl="1"/>
            <a:r>
              <a:rPr lang="en-US" dirty="0" smtClean="0"/>
              <a:t>Doesn’t tell them anything new</a:t>
            </a:r>
          </a:p>
          <a:p>
            <a:pPr lvl="1"/>
            <a:r>
              <a:rPr lang="en-US" dirty="0" smtClean="0"/>
              <a:t>Perhaps misleads them that you have independent path</a:t>
            </a:r>
          </a:p>
          <a:p>
            <a:pPr lvl="1"/>
            <a:endParaRPr lang="en-US" dirty="0"/>
          </a:p>
          <a:p>
            <a:r>
              <a:rPr lang="en-US" dirty="0" smtClean="0"/>
              <a:t>Solution: if you are using a next-hop’s path, then:</a:t>
            </a:r>
          </a:p>
          <a:p>
            <a:pPr lvl="1"/>
            <a:r>
              <a:rPr lang="en-US" dirty="0" smtClean="0"/>
              <a:t>Tell them not to use your path (by telling them cost of ∞)</a:t>
            </a:r>
          </a:p>
          <a:p>
            <a:pPr lvl="1"/>
            <a:r>
              <a:rPr lang="en-US" dirty="0" smtClean="0"/>
              <a:t>Called “poisoned reverse”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04" name="Shape 300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49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/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043" name="Shape 3043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</p:spTree>
    <p:extLst>
      <p:ext uri="{BB962C8B-B14F-4D97-AF65-F5344CB8AC3E}">
        <p14:creationId xmlns:p14="http://schemas.microsoft.com/office/powerpoint/2010/main" val="18490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  <p:bldP spid="304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Remarks 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tables tell you:</a:t>
            </a:r>
          </a:p>
          <a:p>
            <a:pPr lvl="1"/>
            <a:r>
              <a:rPr lang="en-US" dirty="0" smtClean="0"/>
              <a:t>If you want to reach host X, use output port 4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Destinations are typically hosts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examples, typically use routers as destinations</a:t>
            </a:r>
          </a:p>
          <a:p>
            <a:pPr lvl="1"/>
            <a:r>
              <a:rPr lang="en-US" dirty="0" smtClean="0"/>
              <a:t>This is not important, just makes the pictures easier</a:t>
            </a:r>
          </a:p>
          <a:p>
            <a:pPr lvl="1"/>
            <a:r>
              <a:rPr lang="en-US" dirty="0" smtClean="0"/>
              <a:t>And routers can be destinations, too</a:t>
            </a:r>
          </a:p>
          <a:p>
            <a:pPr lvl="1"/>
            <a:endParaRPr lang="en-US" dirty="0"/>
          </a:p>
          <a:p>
            <a:r>
              <a:rPr lang="en-US" dirty="0" smtClean="0"/>
              <a:t>But this has no impact on the basic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9" name="Shape 304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/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3084" name="Shape 3084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9942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91" name="Shape 309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24" name="Shape 3124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0126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32" name="Shape 313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65" name="Shape 3165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21357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" name="Shape 3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05" name="Shape 3205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547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5" name="Shape 321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54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246" name="Shape 3246"/>
          <p:cNvSpPr/>
          <p:nvPr/>
        </p:nvSpPr>
        <p:spPr>
          <a:xfrm>
            <a:off x="3107531" y="5457411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poisoned reverse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/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</p:spTree>
    <p:extLst>
      <p:ext uri="{BB962C8B-B14F-4D97-AF65-F5344CB8AC3E}">
        <p14:creationId xmlns:p14="http://schemas.microsoft.com/office/powerpoint/2010/main" val="582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" grpId="0" animBg="1" advAuto="0"/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en-US" sz="3586" dirty="0"/>
              <a:t>Does Poison-Reverse Completely Solve </a:t>
            </a:r>
            <a:br>
              <a:rPr lang="en-US" sz="3586" dirty="0"/>
            </a:br>
            <a:r>
              <a:rPr lang="en-US" sz="3586" dirty="0"/>
              <a:t>the Count-to-Infinity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831708" y="4732113"/>
            <a:ext cx="540931" cy="632364"/>
          </a:xfrm>
          <a:custGeom>
            <a:avLst/>
            <a:gdLst>
              <a:gd name="T0" fmla="*/ 0 w 222"/>
              <a:gd name="T1" fmla="*/ 180 h 180"/>
              <a:gd name="T2" fmla="*/ 222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198186" y="5561213"/>
            <a:ext cx="762665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198185" y="5536621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960851" y="5536621"/>
            <a:ext cx="2437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98186" y="5536621"/>
            <a:ext cx="755355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190876" y="5329346"/>
            <a:ext cx="762665" cy="33374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818544" y="4732114"/>
            <a:ext cx="526312" cy="663982"/>
          </a:xfrm>
          <a:custGeom>
            <a:avLst/>
            <a:gdLst>
              <a:gd name="T0" fmla="*/ 0 w 216"/>
              <a:gd name="T1" fmla="*/ 0 h 189"/>
              <a:gd name="T2" fmla="*/ 216 w 216"/>
              <a:gd name="T3" fmla="*/ 189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970597" y="5659581"/>
            <a:ext cx="1315779" cy="1053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384577" y="5375018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3418865" y="5398068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A</a:t>
            </a:r>
            <a:endParaRPr lang="en-US" sz="2391" b="0" dirty="0"/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5257136" y="5603371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5257136" y="5578779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6019800" y="5578779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5257137" y="5578779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5249826" y="5371503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5460507" y="5417175"/>
            <a:ext cx="346395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5496091" y="5434185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C</a:t>
            </a:r>
            <a:endParaRPr lang="en-US" sz="2391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485852" y="5613910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4233752" y="4465117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4233752" y="444052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4996416" y="4440525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4233752" y="4440525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226442" y="4233249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4437232" y="4278921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473925" y="4367385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B</a:t>
            </a:r>
            <a:endParaRPr lang="en-US" sz="2391" b="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190336" y="3075910"/>
            <a:ext cx="762664" cy="284564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4190336" y="3051318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4953000" y="3051318"/>
            <a:ext cx="0" cy="175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190336" y="3051318"/>
            <a:ext cx="755354" cy="17214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pPr algn="ctr" eaLnBrk="0" hangingPunct="0"/>
            <a:endParaRPr lang="en-US" sz="2391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4183026" y="2844042"/>
            <a:ext cx="762664" cy="33374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393816" y="2889714"/>
            <a:ext cx="346217" cy="46373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4434884" y="2920243"/>
            <a:ext cx="292066" cy="30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6" b="0" dirty="0"/>
              <a:t>D</a:t>
            </a:r>
            <a:endParaRPr lang="en-US" sz="2391" b="0" dirty="0"/>
          </a:p>
        </p:txBody>
      </p:sp>
      <p:sp>
        <p:nvSpPr>
          <p:cNvPr id="49" name="Freeform 12"/>
          <p:cNvSpPr>
            <a:spLocks/>
          </p:cNvSpPr>
          <p:nvPr/>
        </p:nvSpPr>
        <p:spPr bwMode="auto">
          <a:xfrm rot="5400000" flipV="1">
            <a:off x="4165571" y="3783873"/>
            <a:ext cx="858579" cy="45719"/>
          </a:xfrm>
          <a:custGeom>
            <a:avLst/>
            <a:gdLst>
              <a:gd name="T0" fmla="*/ 540 w 540"/>
              <a:gd name="T1" fmla="*/ 3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9" tIns="45719" rIns="91439" bIns="45719" anchor="ctr"/>
          <a:lstStyle/>
          <a:p>
            <a:endParaRPr lang="en-US" sz="1406"/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4660236" y="36060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669636" y="46728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5193636" y="4672843"/>
            <a:ext cx="314508" cy="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87" dirty="0"/>
              <a:t>1</a:t>
            </a:r>
            <a:endParaRPr lang="en-US" sz="2531" dirty="0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3911990" y="44442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4978790" y="44442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3963027" y="52779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4902590" y="52779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4191703" y="37584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482826" y="49776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334703" y="49776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4650644" y="3536275"/>
            <a:ext cx="641520" cy="3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969" dirty="0">
                <a:solidFill>
                  <a:srgbClr val="FF6600"/>
                </a:solidFill>
              </a:rPr>
              <a:t>100</a:t>
            </a:r>
            <a:endParaRPr lang="en-US" sz="2812" dirty="0">
              <a:solidFill>
                <a:srgbClr val="FF6600"/>
              </a:solidFill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3659479" y="4444243"/>
            <a:ext cx="694419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4942502" y="4444243"/>
            <a:ext cx="694419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530990" y="4901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886903" y="52824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4216790" y="3758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810703" y="4444243"/>
            <a:ext cx="40267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∞</a:t>
            </a: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5029827" y="4439778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4877427" y="5282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3505827" y="4901443"/>
            <a:ext cx="354583" cy="4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391" dirty="0">
                <a:solidFill>
                  <a:srgbClr val="3366FF"/>
                </a:solidFill>
                <a:latin typeface="Arial"/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904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/>
      <p:bldP spid="67" grpId="0"/>
      <p:bldP spid="69" grpId="0"/>
      <p:bldP spid="7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Distance-Vector protocols can converge slowly</a:t>
            </a:r>
          </a:p>
          <a:p>
            <a:pPr lvl="1"/>
            <a:r>
              <a:rPr lang="en-US" dirty="0" smtClean="0"/>
              <a:t>While these corner cases are rare…</a:t>
            </a:r>
          </a:p>
          <a:p>
            <a:pPr lvl="1"/>
            <a:r>
              <a:rPr lang="en-US" dirty="0" smtClean="0"/>
              <a:t>..the resulting convergence delays can be significant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Complete Version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Send distance vector based on timers:</a:t>
            </a:r>
          </a:p>
          <a:p>
            <a:pPr lvl="1"/>
            <a:r>
              <a:rPr lang="en-US" dirty="0" smtClean="0"/>
              <a:t>Every so often, send complete DV to your </a:t>
            </a:r>
            <a:r>
              <a:rPr lang="en-US" dirty="0" err="1" smtClean="0"/>
              <a:t>nbrs</a:t>
            </a:r>
            <a:endParaRPr lang="en-US" dirty="0" smtClean="0"/>
          </a:p>
          <a:p>
            <a:pPr lvl="1"/>
            <a:r>
              <a:rPr lang="en-US" dirty="0" smtClean="0"/>
              <a:t>Follow “split horizon” rule:</a:t>
            </a:r>
          </a:p>
          <a:p>
            <a:pPr lvl="2"/>
            <a:r>
              <a:rPr lang="en-US" dirty="0" smtClean="0"/>
              <a:t>If use </a:t>
            </a:r>
            <a:r>
              <a:rPr lang="en-US" dirty="0" err="1" smtClean="0"/>
              <a:t>nbr</a:t>
            </a:r>
            <a:r>
              <a:rPr lang="en-US" dirty="0" smtClean="0"/>
              <a:t> for path to x, don’t send a routing entry for x to that </a:t>
            </a:r>
            <a:r>
              <a:rPr lang="en-US" dirty="0" err="1" smtClean="0"/>
              <a:t>nbr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When any values in your DV change, send updates</a:t>
            </a:r>
          </a:p>
          <a:p>
            <a:pPr lvl="1"/>
            <a:r>
              <a:rPr lang="en-US" dirty="0" smtClean="0"/>
              <a:t>Only send elements that changed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cases:</a:t>
            </a:r>
          </a:p>
          <a:p>
            <a:pPr lvl="1"/>
            <a:r>
              <a:rPr lang="en-US" b="1" dirty="0" smtClean="0"/>
              <a:t>Poisoning a route</a:t>
            </a:r>
            <a:r>
              <a:rPr lang="en-US" dirty="0" smtClean="0"/>
              <a:t>: send ∞ when no longer have path</a:t>
            </a:r>
          </a:p>
          <a:p>
            <a:pPr lvl="1"/>
            <a:r>
              <a:rPr lang="en-US" b="1" dirty="0" smtClean="0"/>
              <a:t>Poison reverse</a:t>
            </a:r>
            <a:r>
              <a:rPr lang="en-US" dirty="0" smtClean="0"/>
              <a:t>: send </a:t>
            </a:r>
            <a:r>
              <a:rPr lang="en-US" dirty="0"/>
              <a:t>∞ </a:t>
            </a:r>
            <a:r>
              <a:rPr lang="en-US" dirty="0" smtClean="0"/>
              <a:t>to </a:t>
            </a:r>
            <a:r>
              <a:rPr lang="en-US" dirty="0" err="1" smtClean="0"/>
              <a:t>nbr</a:t>
            </a:r>
            <a:r>
              <a:rPr lang="en-US" dirty="0" smtClean="0"/>
              <a:t> you go through for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9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9" name="Shape 304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58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406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3084" name="Shape 3084"/>
          <p:cNvSpPr/>
          <p:nvPr/>
        </p:nvSpPr>
        <p:spPr>
          <a:xfrm>
            <a:off x="687586" y="1706942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 dirty="0"/>
              <a:t>P</a:t>
            </a:r>
            <a:r>
              <a:rPr sz="2531" dirty="0" smtClean="0"/>
              <a:t>oisoned </a:t>
            </a:r>
            <a:r>
              <a:rPr sz="2531" dirty="0"/>
              <a:t>reverse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/>
              <a:t>∞</a:t>
            </a:r>
          </a:p>
        </p:txBody>
      </p:sp>
      <p:sp>
        <p:nvSpPr>
          <p:cNvPr id="43" name="Shape 3084"/>
          <p:cNvSpPr/>
          <p:nvPr/>
        </p:nvSpPr>
        <p:spPr>
          <a:xfrm>
            <a:off x="687586" y="1335011"/>
            <a:ext cx="26699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 i="1" dirty="0" smtClean="0">
                <a:solidFill>
                  <a:srgbClr val="FF0000"/>
                </a:solidFill>
              </a:rPr>
              <a:t>P</a:t>
            </a:r>
            <a:r>
              <a:rPr sz="2531" i="1" dirty="0" smtClean="0">
                <a:solidFill>
                  <a:srgbClr val="FF0000"/>
                </a:solidFill>
              </a:rPr>
              <a:t>oison</a:t>
            </a:r>
            <a:r>
              <a:rPr lang="en-US" sz="2531" i="1" dirty="0" smtClean="0">
                <a:solidFill>
                  <a:srgbClr val="FF0000"/>
                </a:solidFill>
              </a:rPr>
              <a:t>ing route</a:t>
            </a:r>
            <a:endParaRPr sz="253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Poisoning, Split Horizon,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Poisoning and Split Horizon have similar goals</a:t>
            </a:r>
          </a:p>
          <a:p>
            <a:endParaRPr lang="en-US" dirty="0"/>
          </a:p>
          <a:p>
            <a:r>
              <a:rPr lang="en-US" dirty="0" smtClean="0"/>
              <a:t>But they are used in different contexts</a:t>
            </a:r>
          </a:p>
          <a:p>
            <a:endParaRPr lang="en-US" dirty="0"/>
          </a:p>
          <a:p>
            <a:r>
              <a:rPr lang="en-US" dirty="0" smtClean="0"/>
              <a:t>And it is easy to get them confused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one point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L2, hosts use MAC addresses</a:t>
            </a:r>
          </a:p>
          <a:p>
            <a:pPr lvl="1"/>
            <a:r>
              <a:rPr lang="en-US" dirty="0" smtClean="0"/>
              <a:t>These are intrinsic to hosts (do not change)</a:t>
            </a:r>
          </a:p>
          <a:p>
            <a:pPr lvl="1"/>
            <a:endParaRPr lang="en-US" dirty="0"/>
          </a:p>
          <a:p>
            <a:r>
              <a:rPr lang="en-US" dirty="0" smtClean="0"/>
              <a:t>At L3, hosts use IP addresses</a:t>
            </a:r>
          </a:p>
          <a:p>
            <a:pPr lvl="1"/>
            <a:r>
              <a:rPr lang="en-US" dirty="0" smtClean="0"/>
              <a:t>These are assigned by operators</a:t>
            </a:r>
          </a:p>
          <a:p>
            <a:pPr lvl="1"/>
            <a:r>
              <a:rPr lang="en-US" dirty="0" smtClean="0"/>
              <a:t>And operators tell routers which addresses are where</a:t>
            </a:r>
          </a:p>
          <a:p>
            <a:pPr lvl="2"/>
            <a:r>
              <a:rPr lang="en-US" dirty="0" smtClean="0"/>
              <a:t>That is, each router knows which addresses are connected to it</a:t>
            </a:r>
          </a:p>
          <a:p>
            <a:pPr lvl="2"/>
            <a:r>
              <a:rPr lang="en-US" dirty="0" smtClean="0"/>
              <a:t>Then the routing algorithm disseminates this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Horizon: When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/>
              <a:t>Split Horizon only works when sending </a:t>
            </a:r>
            <a:r>
              <a:rPr lang="en-US"/>
              <a:t>full </a:t>
            </a:r>
            <a:r>
              <a:rPr lang="en-US" smtClean="0"/>
              <a:t>updates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i="1" dirty="0"/>
              <a:t>Silence about </a:t>
            </a:r>
            <a:r>
              <a:rPr lang="en-US" i="1" dirty="0" smtClean="0"/>
              <a:t>route </a:t>
            </a:r>
            <a:r>
              <a:rPr lang="en-US" i="1" dirty="0"/>
              <a:t>is interpreted as lack of </a:t>
            </a:r>
            <a:r>
              <a:rPr lang="en-US" i="1" dirty="0" smtClean="0"/>
              <a:t>route</a:t>
            </a:r>
          </a:p>
          <a:p>
            <a:pPr lvl="1"/>
            <a:r>
              <a:rPr lang="en-US" i="1" dirty="0" smtClean="0"/>
              <a:t>Which only makes sense when sending full update</a:t>
            </a:r>
          </a:p>
          <a:p>
            <a:pPr lvl="2"/>
            <a:endParaRPr lang="en-US" i="1" dirty="0"/>
          </a:p>
          <a:p>
            <a:r>
              <a:rPr lang="en-US" dirty="0" smtClean="0"/>
              <a:t>If always </a:t>
            </a:r>
            <a:r>
              <a:rPr lang="en-US" dirty="0"/>
              <a:t>send full updates, no need for </a:t>
            </a:r>
            <a:r>
              <a:rPr lang="en-US" dirty="0" smtClean="0"/>
              <a:t>poison</a:t>
            </a:r>
          </a:p>
          <a:p>
            <a:pPr lvl="2"/>
            <a:endParaRPr lang="en-US" dirty="0"/>
          </a:p>
          <a:p>
            <a:r>
              <a:rPr lang="en-US" dirty="0"/>
              <a:t>Lack of route to </a:t>
            </a:r>
            <a:r>
              <a:rPr lang="en-US" dirty="0" smtClean="0"/>
              <a:t>destination </a:t>
            </a:r>
            <a:r>
              <a:rPr lang="en-US" dirty="0"/>
              <a:t>has clear meaning</a:t>
            </a:r>
          </a:p>
          <a:p>
            <a:pPr lvl="1"/>
            <a:r>
              <a:rPr lang="en-US" dirty="0"/>
              <a:t>Don’t send those packets to me</a:t>
            </a:r>
            <a:r>
              <a:rPr lang="en-US" dirty="0" smtClean="0"/>
              <a:t>!</a:t>
            </a:r>
          </a:p>
          <a:p>
            <a:pPr lvl="3"/>
            <a:endParaRPr lang="en-US" dirty="0"/>
          </a:p>
          <a:p>
            <a:r>
              <a:rPr lang="en-US" dirty="0"/>
              <a:t>Could be because I have no route, or </a:t>
            </a:r>
            <a:r>
              <a:rPr lang="en-US" dirty="0" smtClean="0"/>
              <a:t>because I </a:t>
            </a:r>
            <a:r>
              <a:rPr lang="en-US" dirty="0"/>
              <a:t>have a route through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16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Poison necessary when sending partial updates</a:t>
            </a:r>
          </a:p>
          <a:p>
            <a:pPr lvl="4"/>
            <a:endParaRPr lang="en-US" dirty="0" smtClean="0"/>
          </a:p>
          <a:p>
            <a:r>
              <a:rPr lang="en-US" i="1" dirty="0" smtClean="0"/>
              <a:t>Silence with partial updates means </a:t>
            </a:r>
            <a:r>
              <a:rPr lang="en-US" b="1" i="1" dirty="0" smtClean="0"/>
              <a:t>no change</a:t>
            </a:r>
          </a:p>
          <a:p>
            <a:pPr lvl="1"/>
            <a:r>
              <a:rPr lang="en-US" i="1" dirty="0" smtClean="0"/>
              <a:t>It does not mean “no route”</a:t>
            </a:r>
          </a:p>
          <a:p>
            <a:pPr lvl="4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explicitly tell neighbors when to not use route</a:t>
            </a:r>
          </a:p>
          <a:p>
            <a:pPr lvl="1"/>
            <a:r>
              <a:rPr lang="en-US" dirty="0" smtClean="0"/>
              <a:t>Poisoning a route: telling the truth about absence of path</a:t>
            </a:r>
          </a:p>
          <a:p>
            <a:pPr lvl="1"/>
            <a:r>
              <a:rPr lang="en-US" dirty="0" smtClean="0"/>
              <a:t>Poison reverse: have a path, but lie about it since it goes through that neighbor</a:t>
            </a:r>
          </a:p>
          <a:p>
            <a:pPr lvl="5"/>
            <a:endParaRPr lang="en-US" dirty="0"/>
          </a:p>
          <a:p>
            <a:r>
              <a:rPr lang="en-US" b="1" i="1" u="sng" dirty="0" smtClean="0"/>
              <a:t>But only have to poison if you have ever advertised that route!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3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Split Horizon at 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always use poisoning?</a:t>
            </a:r>
          </a:p>
          <a:p>
            <a:pPr lvl="1"/>
            <a:r>
              <a:rPr lang="en-US" dirty="0" smtClean="0"/>
              <a:t>No possible confusion</a:t>
            </a:r>
          </a:p>
          <a:p>
            <a:pPr lvl="1"/>
            <a:r>
              <a:rPr lang="en-US" dirty="0" smtClean="0"/>
              <a:t>Very clear implementation</a:t>
            </a:r>
          </a:p>
          <a:p>
            <a:pPr lvl="4"/>
            <a:endParaRPr lang="en-US" dirty="0"/>
          </a:p>
          <a:p>
            <a:r>
              <a:rPr lang="en-US" dirty="0" smtClean="0"/>
              <a:t>Consider the case of Berkeley’s edge router</a:t>
            </a:r>
          </a:p>
          <a:p>
            <a:pPr lvl="1"/>
            <a:r>
              <a:rPr lang="en-US" dirty="0" smtClean="0"/>
              <a:t>Does it want to advertise all routes in the universe to the next-hop </a:t>
            </a:r>
            <a:r>
              <a:rPr lang="en-US" dirty="0" smtClean="0"/>
              <a:t>external router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All of these paths (except Berkeley destinations) </a:t>
            </a:r>
            <a:r>
              <a:rPr lang="en-US" b="1" i="1" u="sng" dirty="0" smtClean="0"/>
              <a:t>always</a:t>
            </a:r>
            <a:r>
              <a:rPr lang="en-US" dirty="0" smtClean="0"/>
              <a:t> go through that router</a:t>
            </a:r>
          </a:p>
          <a:p>
            <a:pPr lvl="1"/>
            <a:r>
              <a:rPr lang="en-US" dirty="0" smtClean="0"/>
              <a:t>Easier and more efficient to just be silent about them</a:t>
            </a:r>
          </a:p>
          <a:p>
            <a:pPr lvl="3"/>
            <a:endParaRPr lang="en-US" dirty="0" smtClean="0"/>
          </a:p>
          <a:p>
            <a:r>
              <a:rPr lang="en-US" b="1" i="1" dirty="0" smtClean="0"/>
              <a:t>You never advertise these routes, so you never have to poison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post a new lecture schedule, and it contains no midterm, you know that there is no midterm.</a:t>
            </a:r>
          </a:p>
          <a:p>
            <a:pPr lvl="2"/>
            <a:endParaRPr lang="en-US" dirty="0"/>
          </a:p>
          <a:p>
            <a:r>
              <a:rPr lang="en-US" dirty="0" smtClean="0"/>
              <a:t>If I post a small change to the lecture schedule, the fact that I do not mention a midterm does not imply that there is no midterm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ould have to </a:t>
            </a:r>
            <a:r>
              <a:rPr lang="en-US" b="1" i="1" dirty="0" smtClean="0"/>
              <a:t>explicitly</a:t>
            </a:r>
            <a:r>
              <a:rPr lang="en-US" dirty="0" smtClean="0"/>
              <a:t> say the midterm was cancelled</a:t>
            </a:r>
          </a:p>
          <a:p>
            <a:pPr lvl="3"/>
            <a:endParaRPr lang="en-US" dirty="0"/>
          </a:p>
          <a:p>
            <a:r>
              <a:rPr lang="en-US" dirty="0" smtClean="0"/>
              <a:t>But if I’ve never mentioned midterms in my full schedule, you can assume that there is still no midterm if I make a minor change to my schedule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case you are confused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have a midterm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9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When advertise to neighbors, send them your paths</a:t>
            </a:r>
          </a:p>
          <a:p>
            <a:pPr lvl="1"/>
            <a:r>
              <a:rPr lang="en-US" b="1" i="1" dirty="0" smtClean="0"/>
              <a:t>Why might this be useful?</a:t>
            </a:r>
          </a:p>
          <a:p>
            <a:endParaRPr lang="en-US" dirty="0"/>
          </a:p>
          <a:p>
            <a:r>
              <a:rPr lang="en-US" dirty="0" smtClean="0"/>
              <a:t>This prevents loops, even when not minimizing metric</a:t>
            </a:r>
          </a:p>
          <a:p>
            <a:pPr lvl="1"/>
            <a:r>
              <a:rPr lang="en-US" dirty="0" smtClean="0"/>
              <a:t>Loop prevention is now separate from routing goal</a:t>
            </a:r>
          </a:p>
          <a:p>
            <a:pPr lvl="1"/>
            <a:endParaRPr lang="en-US" dirty="0"/>
          </a:p>
          <a:p>
            <a:r>
              <a:rPr lang="en-US" dirty="0" smtClean="0"/>
              <a:t>What goals might this accommodate?</a:t>
            </a:r>
          </a:p>
          <a:p>
            <a:pPr lvl="1"/>
            <a:r>
              <a:rPr lang="en-US" dirty="0" smtClean="0"/>
              <a:t>Policy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1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Go Wrong with PV?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router can make its own decisions about:</a:t>
            </a:r>
          </a:p>
          <a:p>
            <a:pPr lvl="1"/>
            <a:r>
              <a:rPr lang="en-US" dirty="0" smtClean="0"/>
              <a:t>Which of its </a:t>
            </a:r>
            <a:r>
              <a:rPr lang="en-US" dirty="0" err="1" smtClean="0"/>
              <a:t>nbrs</a:t>
            </a:r>
            <a:r>
              <a:rPr lang="en-US" dirty="0" smtClean="0"/>
              <a:t> paths to use (if any)</a:t>
            </a:r>
          </a:p>
          <a:p>
            <a:pPr lvl="1"/>
            <a:r>
              <a:rPr lang="en-US" dirty="0" smtClean="0"/>
              <a:t>Which of its paths to tell each </a:t>
            </a:r>
            <a:r>
              <a:rPr lang="en-US" dirty="0" err="1" smtClean="0"/>
              <a:t>nbr</a:t>
            </a:r>
            <a:r>
              <a:rPr lang="en-US" dirty="0" smtClean="0"/>
              <a:t> (if any)</a:t>
            </a:r>
          </a:p>
          <a:p>
            <a:pPr lvl="1"/>
            <a:endParaRPr lang="en-US" dirty="0"/>
          </a:p>
          <a:p>
            <a:r>
              <a:rPr lang="en-US" dirty="0" smtClean="0"/>
              <a:t>What could go wrong with such an algorithm?</a:t>
            </a:r>
          </a:p>
          <a:p>
            <a:endParaRPr lang="en-US" dirty="0"/>
          </a:p>
          <a:p>
            <a:r>
              <a:rPr lang="en-US" dirty="0" smtClean="0"/>
              <a:t>Go talk to your friends for a few minutes</a:t>
            </a:r>
          </a:p>
          <a:p>
            <a:pPr lvl="1"/>
            <a:r>
              <a:rPr lang="en-US" dirty="0" smtClean="0"/>
              <a:t>Then I’ll ask for volunteers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4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connectivity:</a:t>
            </a:r>
          </a:p>
          <a:p>
            <a:pPr lvl="1"/>
            <a:r>
              <a:rPr lang="en-US" dirty="0" smtClean="0"/>
              <a:t>If Berkeley refuses to use routes from Stanford, might not be able to reach some places in the Internet.</a:t>
            </a:r>
          </a:p>
          <a:p>
            <a:pPr lvl="1"/>
            <a:endParaRPr lang="en-US" dirty="0"/>
          </a:p>
          <a:p>
            <a:r>
              <a:rPr lang="en-US" dirty="0" smtClean="0"/>
              <a:t>Lack of convergence:</a:t>
            </a:r>
          </a:p>
          <a:p>
            <a:pPr lvl="1"/>
            <a:r>
              <a:rPr lang="en-US" dirty="0" smtClean="0"/>
              <a:t>The routing algorithm is not guaranteed to converge.</a:t>
            </a:r>
          </a:p>
          <a:p>
            <a:pPr lvl="1"/>
            <a:r>
              <a:rPr lang="en-US" dirty="0" smtClean="0"/>
              <a:t>Will discuss this when we get to </a:t>
            </a:r>
            <a:r>
              <a:rPr lang="en-US" dirty="0" err="1" smtClean="0"/>
              <a:t>interdomain</a:t>
            </a:r>
            <a:r>
              <a:rPr lang="en-US" dirty="0" smtClean="0"/>
              <a:t> routing…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Link-State:</a:t>
            </a:r>
            <a:endParaRPr lang="en-US" dirty="0" smtClean="0"/>
          </a:p>
          <a:p>
            <a:pPr lvl="1"/>
            <a:r>
              <a:rPr lang="en-US" dirty="0" smtClean="0"/>
              <a:t>Global flood: each router’s link-state (# ports)</a:t>
            </a:r>
          </a:p>
          <a:p>
            <a:pPr lvl="1"/>
            <a:r>
              <a:rPr lang="en-US" dirty="0" smtClean="0"/>
              <a:t>Send it once per link event, or periodically</a:t>
            </a:r>
          </a:p>
          <a:p>
            <a:pPr lvl="8"/>
            <a:endParaRPr lang="en-US" dirty="0"/>
          </a:p>
          <a:p>
            <a:r>
              <a:rPr lang="en-US" dirty="0" smtClean="0"/>
              <a:t>Distance-</a:t>
            </a:r>
            <a:r>
              <a:rPr lang="en-US" dirty="0" err="1" smtClean="0"/>
              <a:t>Vectopr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Send longer vector (# </a:t>
            </a:r>
            <a:r>
              <a:rPr lang="en-US" dirty="0" err="1" smtClean="0"/>
              <a:t>dest</a:t>
            </a:r>
            <a:r>
              <a:rPr lang="en-US" dirty="0" smtClean="0"/>
              <a:t>) just to </a:t>
            </a:r>
            <a:r>
              <a:rPr lang="en-US" dirty="0" err="1" smtClean="0"/>
              <a:t>nbrs</a:t>
            </a:r>
            <a:endParaRPr lang="en-US" dirty="0" smtClean="0"/>
          </a:p>
          <a:p>
            <a:pPr lvl="2"/>
            <a:r>
              <a:rPr lang="en-US" dirty="0" smtClean="0"/>
              <a:t>But might end up triggering their updates</a:t>
            </a:r>
          </a:p>
          <a:p>
            <a:pPr lvl="1"/>
            <a:r>
              <a:rPr lang="en-US" dirty="0" smtClean="0"/>
              <a:t>Send it every time DV changes (which can be often)</a:t>
            </a:r>
          </a:p>
          <a:p>
            <a:pPr lvl="8"/>
            <a:endParaRPr lang="en-US" dirty="0"/>
          </a:p>
          <a:p>
            <a:r>
              <a:rPr lang="en-US" dirty="0" smtClean="0"/>
              <a:t>Tradeoff:</a:t>
            </a:r>
          </a:p>
          <a:p>
            <a:pPr lvl="1"/>
            <a:r>
              <a:rPr lang="en-US" dirty="0" smtClean="0"/>
              <a:t>LS: Send it everywhere and be done in predictable time</a:t>
            </a:r>
          </a:p>
          <a:p>
            <a:pPr lvl="1"/>
            <a:r>
              <a:rPr lang="en-US" dirty="0" smtClean="0"/>
              <a:t>DV: Send locally, and perhaps iterate until convergence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routers lie?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router claims a 1-hop path to everywhere?</a:t>
            </a:r>
          </a:p>
          <a:p>
            <a:pPr lvl="1"/>
            <a:r>
              <a:rPr lang="en-US" dirty="0" smtClean="0"/>
              <a:t>All traffic from nearby routers gets sent there</a:t>
            </a:r>
          </a:p>
          <a:p>
            <a:pPr lvl="4"/>
            <a:endParaRPr lang="en-US" dirty="0"/>
          </a:p>
          <a:p>
            <a:r>
              <a:rPr lang="en-US" dirty="0" smtClean="0"/>
              <a:t>How can you tell if they are lying?</a:t>
            </a:r>
          </a:p>
          <a:p>
            <a:pPr lvl="1"/>
            <a:r>
              <a:rPr lang="en-US" dirty="0" smtClean="0"/>
              <a:t>You can’t in DV/PV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LS both ends of link send updates</a:t>
            </a:r>
          </a:p>
          <a:p>
            <a:pPr lvl="4"/>
            <a:endParaRPr lang="en-US" dirty="0"/>
          </a:p>
          <a:p>
            <a:r>
              <a:rPr lang="en-US" dirty="0" smtClean="0"/>
              <a:t>Can this happen in real life?</a:t>
            </a:r>
          </a:p>
          <a:p>
            <a:pPr lvl="1"/>
            <a:r>
              <a:rPr lang="en-US" dirty="0" smtClean="0"/>
              <a:t>It has, several times….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EC54F-98B7-0A42-9A23-569989152DD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vs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don’t worry about this, but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refer to switches when talking about routing at the L2 level</a:t>
            </a:r>
          </a:p>
          <a:p>
            <a:endParaRPr lang="en-US" dirty="0"/>
          </a:p>
          <a:p>
            <a:r>
              <a:rPr lang="en-US" dirty="0" smtClean="0"/>
              <a:t>We refer to routers when talking about routing at the L3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2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Various Approaches?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different approaches:</a:t>
            </a:r>
          </a:p>
          <a:p>
            <a:pPr lvl="1"/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Distance-Vector</a:t>
            </a:r>
          </a:p>
          <a:p>
            <a:pPr lvl="1"/>
            <a:r>
              <a:rPr lang="en-US" dirty="0" smtClean="0"/>
              <a:t>Path-Vector</a:t>
            </a:r>
          </a:p>
          <a:p>
            <a:pPr lvl="1"/>
            <a:r>
              <a:rPr lang="en-US" dirty="0" smtClean="0"/>
              <a:t>Learning switches with spanning trees</a:t>
            </a:r>
          </a:p>
          <a:p>
            <a:pPr lvl="1"/>
            <a:endParaRPr lang="en-US" dirty="0"/>
          </a:p>
          <a:p>
            <a:r>
              <a:rPr lang="en-US" dirty="0" smtClean="0"/>
              <a:t>Where do they apply?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4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subnet (i.e., an L2 network)</a:t>
            </a:r>
          </a:p>
          <a:p>
            <a:pPr lvl="1"/>
            <a:r>
              <a:rPr lang="en-US" dirty="0" smtClean="0"/>
              <a:t>Hosts can come and go frequently</a:t>
            </a:r>
          </a:p>
          <a:p>
            <a:pPr lvl="1"/>
            <a:r>
              <a:rPr lang="en-US" dirty="0" smtClean="0"/>
              <a:t>Destinations are addressed by their MAC address (later)</a:t>
            </a:r>
          </a:p>
          <a:p>
            <a:pPr lvl="2"/>
            <a:r>
              <a:rPr lang="en-US" dirty="0" smtClean="0"/>
              <a:t>MAC addresses come with host, are not assigned by operator</a:t>
            </a:r>
          </a:p>
          <a:p>
            <a:pPr lvl="1"/>
            <a:r>
              <a:rPr lang="en-US" dirty="0" smtClean="0"/>
              <a:t>Network is fairly small, typically plenty of bandwidth</a:t>
            </a:r>
          </a:p>
          <a:p>
            <a:pPr lvl="1"/>
            <a:endParaRPr lang="en-US" dirty="0"/>
          </a:p>
          <a:p>
            <a:r>
              <a:rPr lang="en-US" dirty="0" smtClean="0"/>
              <a:t>What do you use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6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networks cover many buildings</a:t>
            </a:r>
          </a:p>
          <a:p>
            <a:pPr lvl="1"/>
            <a:r>
              <a:rPr lang="en-US" dirty="0" smtClean="0"/>
              <a:t>Routing is done at IP level</a:t>
            </a:r>
          </a:p>
          <a:p>
            <a:pPr lvl="1"/>
            <a:r>
              <a:rPr lang="en-US" dirty="0" smtClean="0"/>
              <a:t>Hosts are addressed at the IP level</a:t>
            </a:r>
          </a:p>
          <a:p>
            <a:pPr lvl="1"/>
            <a:r>
              <a:rPr lang="en-US" dirty="0" smtClean="0"/>
              <a:t>These addresses are assigned by operator (later)</a:t>
            </a:r>
          </a:p>
          <a:p>
            <a:pPr lvl="1"/>
            <a:r>
              <a:rPr lang="en-US" dirty="0" smtClean="0"/>
              <a:t>So routers have relatively constant idea of where various IP addresses are (specified by operator)</a:t>
            </a:r>
          </a:p>
          <a:p>
            <a:pPr lvl="1"/>
            <a:endParaRPr lang="en-US" dirty="0"/>
          </a:p>
          <a:p>
            <a:r>
              <a:rPr lang="en-US" dirty="0" smtClean="0"/>
              <a:t>What do we use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6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domains:</a:t>
            </a:r>
          </a:p>
          <a:p>
            <a:pPr lvl="1"/>
            <a:r>
              <a:rPr lang="en-US" dirty="0" smtClean="0"/>
              <a:t>IP addressing is used</a:t>
            </a:r>
          </a:p>
          <a:p>
            <a:pPr lvl="1"/>
            <a:r>
              <a:rPr lang="en-US" dirty="0" smtClean="0"/>
              <a:t>Domains (</a:t>
            </a:r>
            <a:r>
              <a:rPr lang="en-US" dirty="0" err="1" smtClean="0"/>
              <a:t>ASes</a:t>
            </a:r>
            <a:r>
              <a:rPr lang="en-US" dirty="0" smtClean="0"/>
              <a:t>) have policy freedom</a:t>
            </a:r>
          </a:p>
          <a:p>
            <a:pPr lvl="2"/>
            <a:r>
              <a:rPr lang="en-US" dirty="0" smtClean="0"/>
              <a:t>Need not use shortest path</a:t>
            </a:r>
          </a:p>
          <a:p>
            <a:pPr lvl="2"/>
            <a:endParaRPr lang="en-US" dirty="0"/>
          </a:p>
          <a:p>
            <a:r>
              <a:rPr lang="en-US" dirty="0" smtClean="0"/>
              <a:t>What do we use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9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Challenges?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issues have we not covered?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3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Eliminating route </a:t>
            </a:r>
            <a:r>
              <a:rPr lang="en-US" dirty="0" err="1" smtClean="0"/>
              <a:t>recomputation</a:t>
            </a:r>
            <a:r>
              <a:rPr lang="en-US" dirty="0" smtClean="0"/>
              <a:t> time</a:t>
            </a:r>
          </a:p>
          <a:p>
            <a:endParaRPr lang="en-US" dirty="0"/>
          </a:p>
          <a:p>
            <a:r>
              <a:rPr lang="en-US" dirty="0" smtClean="0"/>
              <a:t>Preventing lying</a:t>
            </a:r>
          </a:p>
          <a:p>
            <a:endParaRPr lang="en-US" dirty="0"/>
          </a:p>
          <a:p>
            <a:r>
              <a:rPr lang="en-US" dirty="0" smtClean="0"/>
              <a:t>Multipath routing</a:t>
            </a:r>
          </a:p>
          <a:p>
            <a:endParaRPr lang="en-US" dirty="0"/>
          </a:p>
          <a:p>
            <a:r>
              <a:rPr lang="en-US" dirty="0" smtClean="0"/>
              <a:t>Load balancing</a:t>
            </a:r>
          </a:p>
          <a:p>
            <a:endParaRPr lang="en-US" dirty="0"/>
          </a:p>
          <a:p>
            <a:r>
              <a:rPr lang="en-US" dirty="0" smtClean="0"/>
              <a:t>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…of routing.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Tenet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destination)*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*If packet is replicated, at least one copy does not hit a dead-end.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tree-like topology</a:t>
            </a:r>
          </a:p>
          <a:p>
            <a:pPr lvl="1"/>
            <a:r>
              <a:rPr lang="en-US" dirty="0" smtClean="0"/>
              <a:t>If the topology has no loops, you can’t create them</a:t>
            </a:r>
          </a:p>
          <a:p>
            <a:pPr lvl="1"/>
            <a:r>
              <a:rPr lang="en-US" dirty="0" smtClean="0"/>
              <a:t>(Unless you are locally stupid!)</a:t>
            </a:r>
          </a:p>
          <a:p>
            <a:pPr lvl="7"/>
            <a:endParaRPr lang="en-US" dirty="0"/>
          </a:p>
          <a:p>
            <a:r>
              <a:rPr lang="en-US" dirty="0" smtClean="0"/>
              <a:t>Create a </a:t>
            </a:r>
            <a:r>
              <a:rPr lang="en-US" b="1" dirty="0" smtClean="0"/>
              <a:t>global view</a:t>
            </a:r>
            <a:r>
              <a:rPr lang="en-US" dirty="0" smtClean="0"/>
              <a:t>, then use graph algorithm</a:t>
            </a:r>
          </a:p>
          <a:p>
            <a:pPr lvl="1"/>
            <a:r>
              <a:rPr lang="en-US" dirty="0" smtClean="0"/>
              <a:t>If I see the entire network when computing paths I can manually avoid loops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b="1" dirty="0" smtClean="0"/>
              <a:t>Distributed Computation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Routes that minimize some metric</a:t>
            </a:r>
          </a:p>
          <a:p>
            <a:pPr lvl="1"/>
            <a:r>
              <a:rPr lang="en-US" dirty="0" smtClean="0"/>
              <a:t>Computations that show me the path that I’m 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3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