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7"/>
  </p:notesMasterIdLst>
  <p:handoutMasterIdLst>
    <p:handoutMasterId r:id="rId78"/>
  </p:handoutMasterIdLst>
  <p:sldIdLst>
    <p:sldId id="1106" r:id="rId2"/>
    <p:sldId id="1107" r:id="rId3"/>
    <p:sldId id="1341" r:id="rId4"/>
    <p:sldId id="1336" r:id="rId5"/>
    <p:sldId id="1253" r:id="rId6"/>
    <p:sldId id="1254" r:id="rId7"/>
    <p:sldId id="1342" r:id="rId8"/>
    <p:sldId id="1343" r:id="rId9"/>
    <p:sldId id="1255" r:id="rId10"/>
    <p:sldId id="1256" r:id="rId11"/>
    <p:sldId id="1257" r:id="rId12"/>
    <p:sldId id="1258" r:id="rId13"/>
    <p:sldId id="1259" r:id="rId14"/>
    <p:sldId id="1260" r:id="rId15"/>
    <p:sldId id="1261" r:id="rId16"/>
    <p:sldId id="1262" r:id="rId17"/>
    <p:sldId id="1263" r:id="rId18"/>
    <p:sldId id="1264" r:id="rId19"/>
    <p:sldId id="1265" r:id="rId20"/>
    <p:sldId id="1345" r:id="rId21"/>
    <p:sldId id="1266" r:id="rId22"/>
    <p:sldId id="1267" r:id="rId23"/>
    <p:sldId id="1268" r:id="rId24"/>
    <p:sldId id="1269" r:id="rId25"/>
    <p:sldId id="1270" r:id="rId26"/>
    <p:sldId id="1271" r:id="rId27"/>
    <p:sldId id="1272" r:id="rId28"/>
    <p:sldId id="1337" r:id="rId29"/>
    <p:sldId id="1319" r:id="rId30"/>
    <p:sldId id="1273" r:id="rId31"/>
    <p:sldId id="1338" r:id="rId32"/>
    <p:sldId id="1274" r:id="rId33"/>
    <p:sldId id="1275" r:id="rId34"/>
    <p:sldId id="1276" r:id="rId35"/>
    <p:sldId id="1277" r:id="rId36"/>
    <p:sldId id="1278" r:id="rId37"/>
    <p:sldId id="1279" r:id="rId38"/>
    <p:sldId id="1280" r:id="rId39"/>
    <p:sldId id="1281" r:id="rId40"/>
    <p:sldId id="1282" r:id="rId41"/>
    <p:sldId id="1283" r:id="rId42"/>
    <p:sldId id="1284" r:id="rId43"/>
    <p:sldId id="1285" r:id="rId44"/>
    <p:sldId id="1344" r:id="rId45"/>
    <p:sldId id="1286" r:id="rId46"/>
    <p:sldId id="1315" r:id="rId47"/>
    <p:sldId id="1287" r:id="rId48"/>
    <p:sldId id="1288" r:id="rId49"/>
    <p:sldId id="1289" r:id="rId50"/>
    <p:sldId id="1291" r:id="rId51"/>
    <p:sldId id="1290" r:id="rId52"/>
    <p:sldId id="1292" r:id="rId53"/>
    <p:sldId id="1293" r:id="rId54"/>
    <p:sldId id="1294" r:id="rId55"/>
    <p:sldId id="1295" r:id="rId56"/>
    <p:sldId id="1296" r:id="rId57"/>
    <p:sldId id="1297" r:id="rId58"/>
    <p:sldId id="1298" r:id="rId59"/>
    <p:sldId id="1299" r:id="rId60"/>
    <p:sldId id="1339" r:id="rId61"/>
    <p:sldId id="1300" r:id="rId62"/>
    <p:sldId id="1301" r:id="rId63"/>
    <p:sldId id="1340" r:id="rId64"/>
    <p:sldId id="1303" r:id="rId65"/>
    <p:sldId id="1304" r:id="rId66"/>
    <p:sldId id="1305" r:id="rId67"/>
    <p:sldId id="1306" r:id="rId68"/>
    <p:sldId id="1307" r:id="rId69"/>
    <p:sldId id="1308" r:id="rId70"/>
    <p:sldId id="1309" r:id="rId71"/>
    <p:sldId id="1310" r:id="rId72"/>
    <p:sldId id="1311" r:id="rId73"/>
    <p:sldId id="1312" r:id="rId74"/>
    <p:sldId id="1313" r:id="rId75"/>
    <p:sldId id="1316" r:id="rId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57"/>
    <p:restoredTop sz="86475"/>
  </p:normalViewPr>
  <p:slideViewPr>
    <p:cSldViewPr>
      <p:cViewPr>
        <p:scale>
          <a:sx n="96" d="100"/>
          <a:sy n="96" d="100"/>
        </p:scale>
        <p:origin x="144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commentAuthors" Target="commentAuthor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do you want??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r>
              <a:rPr lang="en-US" baseline="0" dirty="0" smtClean="0"/>
              <a:t> after second bullet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682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43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10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doesn’t this contradict</a:t>
            </a:r>
            <a:r>
              <a:rPr lang="en-US" baseline="0" dirty="0" smtClean="0"/>
              <a:t> all I’ve been saying about applications not needing functionality.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didn’t YOU point this out?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2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when I say an app needs reliable service, I mean that the app wants</a:t>
            </a:r>
            <a:r>
              <a:rPr lang="en-US" baseline="0" dirty="0" smtClean="0"/>
              <a:t> to offer the user that service.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one thing to say users want reliability, another to say the network must provide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Reliable Transport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Design Reliable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end-to-end principle tells us?</a:t>
            </a:r>
          </a:p>
          <a:p>
            <a:pPr lvl="1"/>
            <a:r>
              <a:rPr lang="en-US" dirty="0" smtClean="0"/>
              <a:t>Put reliability in the end hosts, not in the network</a:t>
            </a:r>
          </a:p>
          <a:p>
            <a:endParaRPr lang="en-US" dirty="0"/>
          </a:p>
          <a:p>
            <a:r>
              <a:rPr lang="en-US" dirty="0" smtClean="0"/>
              <a:t>Layering dictates putting reliability in what layer?</a:t>
            </a:r>
          </a:p>
          <a:p>
            <a:pPr lvl="1"/>
            <a:r>
              <a:rPr lang="en-US" dirty="0" smtClean="0"/>
              <a:t>In L4, above the networking layer</a:t>
            </a:r>
          </a:p>
          <a:p>
            <a:pPr lvl="1"/>
            <a:r>
              <a:rPr lang="en-US" dirty="0" smtClean="0"/>
              <a:t>L4 focuses on process-to-process delivery (“flow”)</a:t>
            </a:r>
          </a:p>
          <a:p>
            <a:pPr lvl="1"/>
            <a:endParaRPr lang="en-US" dirty="0"/>
          </a:p>
          <a:p>
            <a:r>
              <a:rPr lang="en-US" dirty="0" smtClean="0"/>
              <a:t>Fate sharing tells us?</a:t>
            </a:r>
          </a:p>
          <a:p>
            <a:pPr lvl="1"/>
            <a:r>
              <a:rPr lang="en-US" dirty="0" smtClean="0"/>
              <a:t>Keep all reliability state in ends, not 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6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Effort Service (L3)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can be lost</a:t>
            </a:r>
          </a:p>
          <a:p>
            <a:r>
              <a:rPr lang="en-US" dirty="0" smtClean="0"/>
              <a:t>Packets can be corrupted</a:t>
            </a:r>
          </a:p>
          <a:p>
            <a:r>
              <a:rPr lang="en-US" dirty="0" smtClean="0"/>
              <a:t>Packets can be reordered</a:t>
            </a:r>
          </a:p>
          <a:p>
            <a:r>
              <a:rPr lang="en-US" dirty="0" smtClean="0"/>
              <a:t>Packets can be delayed</a:t>
            </a:r>
          </a:p>
          <a:p>
            <a:r>
              <a:rPr lang="en-US" dirty="0" smtClean="0"/>
              <a:t>Packets can be duplicated</a:t>
            </a:r>
          </a:p>
          <a:p>
            <a:r>
              <a:rPr lang="en-US" dirty="0" smtClean="0"/>
              <a:t>….</a:t>
            </a:r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rgbClr val="FF0000"/>
                </a:solidFill>
              </a:rPr>
              <a:t>How </a:t>
            </a:r>
            <a:r>
              <a:rPr lang="en-US" sz="3600" b="1" i="1" dirty="0">
                <a:solidFill>
                  <a:srgbClr val="FF0000"/>
                </a:solidFill>
              </a:rPr>
              <a:t>can you possibly make anything work with such a service model?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Best Effort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 </a:t>
            </a:r>
            <a:r>
              <a:rPr lang="en-US" b="1" dirty="0" smtClean="0"/>
              <a:t>network</a:t>
            </a:r>
            <a:r>
              <a:rPr lang="en-US" dirty="0" smtClean="0"/>
              <a:t> </a:t>
            </a:r>
            <a:r>
              <a:rPr lang="en-US" dirty="0"/>
              <a:t>so that </a:t>
            </a:r>
            <a:r>
              <a:rPr lang="en-US" dirty="0" smtClean="0"/>
              <a:t>average </a:t>
            </a:r>
            <a:r>
              <a:rPr lang="en-US" dirty="0"/>
              <a:t>case is </a:t>
            </a:r>
            <a:r>
              <a:rPr lang="en-US" dirty="0" smtClean="0"/>
              <a:t>decent</a:t>
            </a:r>
            <a:endParaRPr lang="en-US" dirty="0"/>
          </a:p>
          <a:p>
            <a:pPr lvl="1"/>
            <a:r>
              <a:rPr lang="en-US" dirty="0" smtClean="0"/>
              <a:t>You can’t make guarantees, but the operator must try….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Engineer </a:t>
            </a:r>
            <a:r>
              <a:rPr lang="en-US" b="1" dirty="0" smtClean="0"/>
              <a:t>apps</a:t>
            </a:r>
            <a:r>
              <a:rPr lang="en-US" dirty="0" smtClean="0"/>
              <a:t> </a:t>
            </a:r>
            <a:r>
              <a:rPr lang="en-US" dirty="0"/>
              <a:t>so </a:t>
            </a:r>
            <a:r>
              <a:rPr lang="en-US" dirty="0" smtClean="0"/>
              <a:t>they can tolerate </a:t>
            </a:r>
            <a:r>
              <a:rPr lang="en-US" dirty="0"/>
              <a:t>the </a:t>
            </a:r>
            <a:r>
              <a:rPr lang="en-US" dirty="0" smtClean="0"/>
              <a:t>worst case</a:t>
            </a:r>
          </a:p>
          <a:p>
            <a:pPr lvl="1"/>
            <a:r>
              <a:rPr lang="en-US" dirty="0" smtClean="0"/>
              <a:t>They don’t have to thrive, they just can’t die</a:t>
            </a:r>
          </a:p>
          <a:p>
            <a:pPr lvl="1"/>
            <a:endParaRPr lang="en-US" dirty="0"/>
          </a:p>
          <a:p>
            <a:r>
              <a:rPr lang="en-US" dirty="0" smtClean="0"/>
              <a:t>A classical case of </a:t>
            </a:r>
            <a:r>
              <a:rPr lang="en-US" i="1" u="sng" dirty="0" smtClean="0"/>
              <a:t>architecting for flexibility</a:t>
            </a:r>
          </a:p>
          <a:p>
            <a:pPr lvl="1"/>
            <a:r>
              <a:rPr lang="en-US" dirty="0" smtClean="0"/>
              <a:t>And then </a:t>
            </a:r>
            <a:r>
              <a:rPr lang="en-US" i="1" u="sng" dirty="0" smtClean="0"/>
              <a:t>engineering for 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Internet enabled app innovation and competition</a:t>
            </a:r>
          </a:p>
          <a:p>
            <a:pPr lvl="1"/>
            <a:r>
              <a:rPr lang="en-US" dirty="0" smtClean="0"/>
              <a:t>Only the hardy survived, and doomsayers were ignored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 Is Necessary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app semantics involve reliable transport </a:t>
            </a:r>
          </a:p>
          <a:p>
            <a:pPr lvl="1"/>
            <a:r>
              <a:rPr lang="en-US" dirty="0" smtClean="0"/>
              <a:t>E.g., file transfer</a:t>
            </a:r>
          </a:p>
          <a:p>
            <a:pPr lvl="1"/>
            <a:endParaRPr lang="en-US" dirty="0"/>
          </a:p>
          <a:p>
            <a:r>
              <a:rPr lang="en-US" dirty="0" smtClean="0"/>
              <a:t>How can we build a reliable transport service on top of an arbitrarily unreliable packet delivery?</a:t>
            </a:r>
          </a:p>
          <a:p>
            <a:pPr lvl="1"/>
            <a:endParaRPr lang="en-US" dirty="0"/>
          </a:p>
          <a:p>
            <a:r>
              <a:rPr lang="en-US" dirty="0" smtClean="0"/>
              <a:t>A central challenge in bridging the gap between</a:t>
            </a:r>
          </a:p>
          <a:p>
            <a:pPr lvl="1"/>
            <a:r>
              <a:rPr lang="en-US" b="1" dirty="0" smtClean="0"/>
              <a:t>the abstractions application designers want</a:t>
            </a:r>
          </a:p>
          <a:p>
            <a:pPr lvl="1"/>
            <a:r>
              <a:rPr lang="en-US" b="1" dirty="0" smtClean="0"/>
              <a:t>the abstractions networks can easily support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Distinctions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implemented in </a:t>
            </a:r>
            <a:r>
              <a:rPr lang="en-US" b="1" dirty="0" smtClean="0"/>
              <a:t>network</a:t>
            </a:r>
          </a:p>
          <a:p>
            <a:pPr lvl="1"/>
            <a:r>
              <a:rPr lang="en-US" dirty="0" smtClean="0"/>
              <a:t>Keep minimal (easy to build, broadly applicable)</a:t>
            </a:r>
          </a:p>
          <a:p>
            <a:pPr lvl="1"/>
            <a:endParaRPr lang="en-US" dirty="0"/>
          </a:p>
          <a:p>
            <a:r>
              <a:rPr lang="en-US" dirty="0" smtClean="0"/>
              <a:t>Functionality implemented in the </a:t>
            </a:r>
            <a:r>
              <a:rPr lang="en-US" b="1" dirty="0" smtClean="0"/>
              <a:t>application</a:t>
            </a:r>
          </a:p>
          <a:p>
            <a:pPr lvl="1"/>
            <a:r>
              <a:rPr lang="en-US" dirty="0" smtClean="0"/>
              <a:t>Keep minimal (easy to write)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estricted to application-specific functionality</a:t>
            </a:r>
          </a:p>
          <a:p>
            <a:pPr lvl="1"/>
            <a:endParaRPr lang="en-US" dirty="0"/>
          </a:p>
          <a:p>
            <a:r>
              <a:rPr lang="en-US" dirty="0" smtClean="0"/>
              <a:t>Functionality implemented in the “</a:t>
            </a:r>
            <a:r>
              <a:rPr lang="en-US" b="1" dirty="0" smtClean="0"/>
              <a:t>network stack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 shared networking code on the host</a:t>
            </a:r>
          </a:p>
          <a:p>
            <a:pPr lvl="1"/>
            <a:r>
              <a:rPr lang="en-US" dirty="0" smtClean="0"/>
              <a:t>This relieves burden from both app and network</a:t>
            </a:r>
          </a:p>
          <a:p>
            <a:pPr lvl="1"/>
            <a:r>
              <a:rPr lang="en-US" b="1" dirty="0" smtClean="0"/>
              <a:t>This is where reliability 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Different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Some applications </a:t>
            </a:r>
            <a:r>
              <a:rPr lang="en-US" b="1" dirty="0"/>
              <a:t>need reliable service</a:t>
            </a:r>
          </a:p>
          <a:p>
            <a:pPr lvl="1"/>
            <a:r>
              <a:rPr lang="en-US" dirty="0"/>
              <a:t>This means that the application </a:t>
            </a:r>
            <a:r>
              <a:rPr lang="en-US" dirty="0" smtClean="0"/>
              <a:t>writers should be able to assume this, to make their job easier</a:t>
            </a:r>
            <a:endParaRPr lang="en-US" dirty="0"/>
          </a:p>
          <a:p>
            <a:pPr lvl="4"/>
            <a:endParaRPr lang="en-US" dirty="0"/>
          </a:p>
          <a:p>
            <a:r>
              <a:rPr lang="en-US" b="1" dirty="0"/>
              <a:t>The network must provide reliable </a:t>
            </a:r>
            <a:r>
              <a:rPr lang="en-US" b="1" dirty="0" smtClean="0"/>
              <a:t>service</a:t>
            </a:r>
          </a:p>
          <a:p>
            <a:pPr lvl="1"/>
            <a:r>
              <a:rPr lang="en-US" dirty="0" smtClean="0"/>
              <a:t>This contends that end hosts cannot implement this functionality, so the network must provide it</a:t>
            </a:r>
          </a:p>
          <a:p>
            <a:pPr lvl="4"/>
            <a:endParaRPr lang="en-US" dirty="0"/>
          </a:p>
          <a:p>
            <a:r>
              <a:rPr lang="en-US" dirty="0" smtClean="0"/>
              <a:t>Today we are making the first statement, and refuting the second…</a:t>
            </a:r>
          </a:p>
          <a:p>
            <a:pPr lvl="1"/>
            <a:r>
              <a:rPr lang="en-US" dirty="0" smtClean="0"/>
              <a:t>And this simple observation is what the advocates of reliable networks (as in telephony) never understood</a:t>
            </a:r>
          </a:p>
          <a:p>
            <a:pPr lvl="1"/>
            <a:r>
              <a:rPr lang="en-US" b="1" i="1" dirty="0" smtClean="0"/>
              <a:t>Why not?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stack that supports </a:t>
            </a:r>
            <a:r>
              <a:rPr lang="en-US" dirty="0"/>
              <a:t>reliable </a:t>
            </a:r>
            <a:r>
              <a:rPr lang="en-US" dirty="0" smtClean="0"/>
              <a:t>transfer</a:t>
            </a:r>
          </a:p>
          <a:p>
            <a:pPr lvl="1"/>
            <a:r>
              <a:rPr lang="en-US" dirty="0" smtClean="0"/>
              <a:t>So that individual applications don’t need to deal with packet losses, etc.</a:t>
            </a:r>
          </a:p>
          <a:p>
            <a:pPr lvl="1"/>
            <a:endParaRPr lang="en-US" dirty="0"/>
          </a:p>
          <a:p>
            <a:r>
              <a:rPr lang="en-US" dirty="0" smtClean="0"/>
              <a:t>What mechanisms can we put in the transport layer to provide reliability?</a:t>
            </a:r>
          </a:p>
          <a:p>
            <a:endParaRPr lang="en-US" dirty="0"/>
          </a:p>
          <a:p>
            <a:r>
              <a:rPr lang="en-US" dirty="0" smtClean="0"/>
              <a:t>Reliability is focused on a single “flow” (stream of packets between two processes)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Systems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build reliable services over unreliable components</a:t>
            </a:r>
          </a:p>
          <a:p>
            <a:pPr lvl="1"/>
            <a:r>
              <a:rPr lang="en-US" dirty="0" smtClean="0"/>
              <a:t>File systems, databases, etc.</a:t>
            </a:r>
          </a:p>
          <a:p>
            <a:endParaRPr lang="en-US" dirty="0"/>
          </a:p>
          <a:p>
            <a:r>
              <a:rPr lang="en-US" dirty="0" smtClean="0"/>
              <a:t>Reliable transport is the </a:t>
            </a:r>
            <a:r>
              <a:rPr lang="en-US" i="1" dirty="0" smtClean="0"/>
              <a:t>simplest</a:t>
            </a:r>
            <a:r>
              <a:rPr lang="en-US" dirty="0" smtClean="0"/>
              <a:t> example of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Goals For Reliable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To be defined!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Timeliness</a:t>
            </a:r>
          </a:p>
          <a:p>
            <a:pPr lvl="1"/>
            <a:r>
              <a:rPr lang="en-US" dirty="0" smtClean="0"/>
              <a:t>Minimize time until data is transferred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Would like to minimize use of bandwidth</a:t>
            </a:r>
          </a:p>
          <a:p>
            <a:pPr lvl="1"/>
            <a:r>
              <a:rPr lang="en-US" dirty="0" smtClean="0"/>
              <a:t>i.e., don’t send too many packets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“Fairness”</a:t>
            </a:r>
          </a:p>
          <a:p>
            <a:pPr lvl="1"/>
            <a:r>
              <a:rPr lang="en-US" dirty="0" smtClean="0"/>
              <a:t>How well does it play with other flows?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transfer of a single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later worry about larger files, but in the beginning it is cleaner to focus on this simple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0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</a:t>
            </a: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had a clean correctness condition.</a:t>
            </a:r>
          </a:p>
          <a:p>
            <a:pPr lvl="4"/>
            <a:endParaRPr lang="en-US" dirty="0"/>
          </a:p>
          <a:p>
            <a:r>
              <a:rPr lang="en-US" dirty="0" smtClean="0"/>
              <a:t>We want same kind of “if and only if” characterization of “correct” reliable transport </a:t>
            </a:r>
            <a:r>
              <a:rPr lang="en-US" dirty="0" smtClean="0"/>
              <a:t>designs.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 smtClean="0"/>
              <a:t>is whether the design is </a:t>
            </a:r>
            <a:r>
              <a:rPr lang="en-US" b="1" i="1" dirty="0" smtClean="0"/>
              <a:t>correct</a:t>
            </a:r>
            <a:r>
              <a:rPr lang="en-US" dirty="0" smtClean="0"/>
              <a:t>, not whether it always gives good </a:t>
            </a:r>
            <a:r>
              <a:rPr lang="en-US" dirty="0" smtClean="0"/>
              <a:t>performance.</a:t>
            </a:r>
          </a:p>
          <a:p>
            <a:pPr lvl="3"/>
            <a:endParaRPr lang="en-US" dirty="0"/>
          </a:p>
          <a:p>
            <a:r>
              <a:rPr lang="en-US" dirty="0" smtClean="0"/>
              <a:t>One obvious requirements is that transport never claims </a:t>
            </a:r>
            <a:r>
              <a:rPr lang="en-US" dirty="0"/>
              <a:t>to have delivered data that was not delivered</a:t>
            </a:r>
            <a:r>
              <a:rPr lang="mr-IN" dirty="0"/>
              <a:t>…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But we need more than that.  What?</a:t>
            </a:r>
            <a:endParaRPr lang="en-US" dirty="0"/>
          </a:p>
          <a:p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Condition?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about: </a:t>
            </a:r>
            <a:r>
              <a:rPr lang="en-US" i="1" dirty="0" smtClean="0"/>
              <a:t>Packet is </a:t>
            </a:r>
            <a:r>
              <a:rPr lang="en-US" i="1" dirty="0" smtClean="0"/>
              <a:t>always delivered </a:t>
            </a:r>
            <a:r>
              <a:rPr lang="en-US" i="1" dirty="0" smtClean="0"/>
              <a:t>to receiver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i.e., transport is reliable if and only if packets are always delivered to the receiver</a:t>
            </a:r>
            <a:r>
              <a:rPr lang="is-IS" dirty="0" smtClean="0"/>
              <a:t>….</a:t>
            </a:r>
          </a:p>
          <a:p>
            <a:pPr lvl="2"/>
            <a:endParaRPr lang="en-US" dirty="0"/>
          </a:p>
          <a:p>
            <a:r>
              <a:rPr lang="en-US" dirty="0" smtClean="0"/>
              <a:t>Isn’t it this simple?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network is partitioned?</a:t>
            </a:r>
          </a:p>
          <a:p>
            <a:pPr lvl="1"/>
            <a:r>
              <a:rPr lang="en-US" dirty="0" smtClean="0"/>
              <a:t>Partitioned means that the network is broken into two or more disconnected components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We can’t claim a transport design is incorrect if it doesn’t work in a partitioned network!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Condition?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Packet is delivered to receiver if and only if it was possible to deliver packet.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network is only available at one instant of time, only an Oracle would know when to send.</a:t>
            </a:r>
          </a:p>
          <a:p>
            <a:endParaRPr lang="en-US" dirty="0"/>
          </a:p>
          <a:p>
            <a:r>
              <a:rPr lang="en-US" b="1" dirty="0" smtClean="0"/>
              <a:t>We can’t claim a transport design is incorrect if it doesn’t know the unknowable…</a:t>
            </a:r>
          </a:p>
          <a:p>
            <a:endParaRPr lang="en-US" b="1" dirty="0"/>
          </a:p>
          <a:p>
            <a:r>
              <a:rPr lang="en-US" i="1" dirty="0" smtClean="0"/>
              <a:t>So we need to focus on what the transport design is </a:t>
            </a:r>
            <a:r>
              <a:rPr lang="en-US" i="1" u="sng" dirty="0" smtClean="0"/>
              <a:t>trying</a:t>
            </a:r>
            <a:r>
              <a:rPr lang="en-US" i="1" dirty="0" smtClean="0"/>
              <a:t> to do, not what it actually accomplishes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Condition?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Resend packet if and only if the previous transmission was lost or corrupted</a:t>
            </a:r>
          </a:p>
          <a:p>
            <a:endParaRPr lang="en-US" i="1" dirty="0"/>
          </a:p>
          <a:p>
            <a:r>
              <a:rPr lang="en-US" dirty="0" smtClean="0"/>
              <a:t>This is better because it refers to what the design does (which it can control), not whether it always succeeds (which it can’t)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Impossible</a:t>
            </a:r>
          </a:p>
          <a:p>
            <a:pPr lvl="1"/>
            <a:r>
              <a:rPr lang="en-US" dirty="0" smtClean="0"/>
              <a:t>“Coordinated Attack” over an unreliable network</a:t>
            </a:r>
          </a:p>
          <a:p>
            <a:pPr lvl="1"/>
            <a:endParaRPr lang="en-US" dirty="0"/>
          </a:p>
          <a:p>
            <a:r>
              <a:rPr lang="en-US" dirty="0" smtClean="0"/>
              <a:t>Consider two cases:</a:t>
            </a:r>
          </a:p>
          <a:p>
            <a:pPr lvl="1"/>
            <a:r>
              <a:rPr lang="en-US" dirty="0" smtClean="0"/>
              <a:t>Packet delivered; all packets from receiver are dropped</a:t>
            </a:r>
          </a:p>
          <a:p>
            <a:pPr lvl="1"/>
            <a:r>
              <a:rPr lang="en-US" dirty="0" smtClean="0"/>
              <a:t>Packet dropped; all packets from receiver are dropped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They are indistinguishable to sender</a:t>
            </a:r>
          </a:p>
          <a:p>
            <a:pPr lvl="1"/>
            <a:r>
              <a:rPr lang="en-US" dirty="0" smtClean="0"/>
              <a:t>In both cases, packet was sent, and no feedback at all</a:t>
            </a:r>
          </a:p>
          <a:p>
            <a:pPr lvl="1"/>
            <a:r>
              <a:rPr lang="en-US" b="1" dirty="0" smtClean="0"/>
              <a:t>Does it resend, or not?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7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Condition?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</a:t>
            </a:r>
            <a:r>
              <a:rPr lang="en-US" i="1" dirty="0" smtClean="0"/>
              <a:t>is always</a:t>
            </a:r>
            <a:r>
              <a:rPr lang="en-US" dirty="0" smtClean="0"/>
              <a:t> resent if the previous transmission was lost or corrupted.</a:t>
            </a:r>
          </a:p>
          <a:p>
            <a:r>
              <a:rPr lang="en-US" dirty="0" smtClean="0"/>
              <a:t>Packet </a:t>
            </a:r>
            <a:r>
              <a:rPr lang="en-US" i="1" dirty="0" smtClean="0"/>
              <a:t>may</a:t>
            </a:r>
            <a:r>
              <a:rPr lang="en-US" dirty="0" smtClean="0"/>
              <a:t> be resent at other times.</a:t>
            </a:r>
          </a:p>
          <a:p>
            <a:endParaRPr lang="en-US" dirty="0"/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This invariant gives us a simple criterion for deciding if an implementation is </a:t>
            </a:r>
            <a:r>
              <a:rPr lang="en-US" i="1" u="sng" dirty="0" smtClean="0"/>
              <a:t>correct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fficiency and timeliness are separate criteria….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Right!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with it?</a:t>
            </a:r>
          </a:p>
          <a:p>
            <a:endParaRPr lang="en-US" dirty="0"/>
          </a:p>
          <a:p>
            <a:r>
              <a:rPr lang="en-US" dirty="0" smtClean="0"/>
              <a:t>An implementation that never sent the packet at all is reliable according to this definition.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64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Correctness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 smtClean="0">
                <a:solidFill>
                  <a:srgbClr val="FF6600"/>
                </a:solidFill>
              </a:rPr>
              <a:t>A transport mechanism is “reliable” if and only if 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FF6600"/>
                </a:solidFill>
              </a:rPr>
              <a:t>(a) it resends all dropped or corrupted packets</a:t>
            </a:r>
            <a:endParaRPr lang="en-US" i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F6600"/>
                </a:solidFill>
              </a:rPr>
              <a:t>(b) </a:t>
            </a:r>
            <a:r>
              <a:rPr lang="en-US" b="1" i="1" dirty="0" smtClean="0">
                <a:solidFill>
                  <a:srgbClr val="FF6600"/>
                </a:solidFill>
              </a:rPr>
              <a:t>it attempts </a:t>
            </a:r>
            <a:r>
              <a:rPr lang="en-US" b="1" i="1" dirty="0" smtClean="0">
                <a:solidFill>
                  <a:srgbClr val="FF6600"/>
                </a:solidFill>
              </a:rPr>
              <a:t>to make progress</a:t>
            </a:r>
            <a:endParaRPr lang="en-US" b="1" i="1" dirty="0">
              <a:solidFill>
                <a:srgbClr val="FF6600"/>
              </a:solidFill>
            </a:endParaRPr>
          </a:p>
          <a:p>
            <a:pPr lvl="8"/>
            <a:endParaRPr lang="en-US" dirty="0" smtClean="0"/>
          </a:p>
          <a:p>
            <a:r>
              <a:rPr lang="en-US" dirty="0"/>
              <a:t>Making progress means:</a:t>
            </a:r>
          </a:p>
          <a:p>
            <a:pPr lvl="1"/>
            <a:r>
              <a:rPr lang="en-US" dirty="0"/>
              <a:t>It never gets into a state </a:t>
            </a:r>
            <a:r>
              <a:rPr lang="en-US" dirty="0" smtClean="0"/>
              <a:t>where </a:t>
            </a:r>
            <a:r>
              <a:rPr lang="en-US" dirty="0"/>
              <a:t>all sent data has been received but it never attempts to send new data</a:t>
            </a:r>
          </a:p>
          <a:p>
            <a:pPr lvl="1"/>
            <a:r>
              <a:rPr lang="en-US" dirty="0"/>
              <a:t>Example: If I have ten packets to send, I can’t just send the first five and then stop</a:t>
            </a:r>
            <a:r>
              <a:rPr lang="en-US" dirty="0" smtClean="0"/>
              <a:t>.</a:t>
            </a:r>
            <a:endParaRPr lang="is-IS" b="1" i="1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Piazza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were in lecture, and have a question: ASK!</a:t>
            </a:r>
          </a:p>
          <a:p>
            <a:pPr lvl="1"/>
            <a:r>
              <a:rPr lang="en-US" dirty="0" smtClean="0"/>
              <a:t>But do </a:t>
            </a:r>
            <a:r>
              <a:rPr lang="en-US" dirty="0"/>
              <a:t>not just say: “Please explain this slide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rovide enough context so that it is clear you heard what was </a:t>
            </a:r>
            <a:r>
              <a:rPr lang="en-US" dirty="0" smtClean="0"/>
              <a:t>said in lecture, </a:t>
            </a:r>
            <a:r>
              <a:rPr lang="en-US" dirty="0" smtClean="0"/>
              <a:t>but are still confused</a:t>
            </a:r>
          </a:p>
          <a:p>
            <a:pPr lvl="1"/>
            <a:endParaRPr lang="en-US" dirty="0"/>
          </a:p>
          <a:p>
            <a:r>
              <a:rPr lang="en-US" dirty="0" smtClean="0"/>
              <a:t>If you weren’t in lecture, </a:t>
            </a:r>
            <a:r>
              <a:rPr lang="en-US" b="1" i="1" dirty="0" smtClean="0"/>
              <a:t>don’t pretend you were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Please come to office hours for explanations</a:t>
            </a:r>
          </a:p>
          <a:p>
            <a:pPr lvl="1"/>
            <a:r>
              <a:rPr lang="en-US" dirty="0" smtClean="0"/>
              <a:t>Writing out long Piazza answers for people who did not attend lecture is not a good use of our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5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Correctness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06412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>
                <a:solidFill>
                  <a:srgbClr val="FF6600"/>
                </a:solidFill>
              </a:rPr>
              <a:t>A transport mechanism is “reliable” if and only if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6600"/>
                </a:solidFill>
              </a:rPr>
              <a:t>(a) it resends all dropped or corrupted packets</a:t>
            </a:r>
            <a:endParaRPr lang="en-US" i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FF6600"/>
                </a:solidFill>
              </a:rPr>
              <a:t>(b) </a:t>
            </a:r>
            <a:r>
              <a:rPr lang="en-US" b="1" i="1" dirty="0" smtClean="0">
                <a:solidFill>
                  <a:srgbClr val="FF6600"/>
                </a:solidFill>
              </a:rPr>
              <a:t>it attempts </a:t>
            </a:r>
            <a:r>
              <a:rPr lang="en-US" b="1" i="1" dirty="0">
                <a:solidFill>
                  <a:srgbClr val="FF6600"/>
                </a:solidFill>
              </a:rPr>
              <a:t>to make progress</a:t>
            </a:r>
          </a:p>
          <a:p>
            <a:endParaRPr lang="en-US" dirty="0" smtClean="0"/>
          </a:p>
          <a:p>
            <a:r>
              <a:rPr lang="en-US" dirty="0" smtClean="0"/>
              <a:t>Sufficient (“if”): algorithm will always keep trying to deliver undelivered and/or unsent packets</a:t>
            </a:r>
          </a:p>
          <a:p>
            <a:r>
              <a:rPr lang="en-US" dirty="0" smtClean="0"/>
              <a:t>Necessary (“only if”): if it ever lets a packet go undelivered without trying again, or never tries to send a packet when all others have been delivered, it isn’t reliable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2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b="1" dirty="0" smtClean="0"/>
              <a:t> </a:t>
            </a:r>
            <a:r>
              <a:rPr lang="en-US" b="1" dirty="0"/>
              <a:t>transport mechanism can “give up”, but must announce this to application</a:t>
            </a:r>
          </a:p>
          <a:p>
            <a:pPr lvl="1"/>
            <a:endParaRPr lang="en-US" i="1" dirty="0"/>
          </a:p>
          <a:p>
            <a:r>
              <a:rPr lang="en-US" dirty="0" smtClean="0"/>
              <a:t>If the transport mechanism has tried for some period to deliver the data, and has not succeeded, it might decide that it is better to give up.</a:t>
            </a:r>
          </a:p>
          <a:p>
            <a:pPr lvl="1"/>
            <a:r>
              <a:rPr lang="en-US" dirty="0" smtClean="0"/>
              <a:t>That is allowed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</a:p>
          <a:p>
            <a:pPr lvl="1"/>
            <a:endParaRPr lang="en-US" i="1" u="sng" dirty="0"/>
          </a:p>
          <a:p>
            <a:r>
              <a:rPr lang="en-US" i="1" u="sng" dirty="0" smtClean="0"/>
              <a:t>But it can </a:t>
            </a:r>
            <a:r>
              <a:rPr lang="en-US" i="1" u="sng" dirty="0"/>
              <a:t>never falsely claim to have delivered a packet</a:t>
            </a:r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7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correctness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achieve it?</a:t>
            </a:r>
          </a:p>
          <a:p>
            <a:endParaRPr lang="en-US" dirty="0"/>
          </a:p>
          <a:p>
            <a:r>
              <a:rPr lang="en-US" dirty="0" smtClean="0"/>
              <a:t>First let’s deal with the issue of packet corruption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Choices for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applications do integrity check</a:t>
            </a:r>
          </a:p>
          <a:p>
            <a:pPr lvl="1"/>
            <a:r>
              <a:rPr lang="en-US" dirty="0" smtClean="0"/>
              <a:t>Ignore it in transport protocol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Do per-packet checksum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on’t be perfectly reliable, still have app-level check</a:t>
            </a:r>
          </a:p>
          <a:p>
            <a:pPr lvl="1"/>
            <a:r>
              <a:rPr lang="en-US" dirty="0" smtClean="0"/>
              <a:t>So why do it? </a:t>
            </a:r>
            <a:r>
              <a:rPr lang="en-US" b="1" dirty="0" smtClean="0"/>
              <a:t>What does the E2E principle say</a:t>
            </a:r>
            <a:r>
              <a:rPr lang="en-US" dirty="0" smtClean="0"/>
              <a:t>?</a:t>
            </a:r>
          </a:p>
          <a:p>
            <a:pPr lvl="6"/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his is all implemented in the ends!</a:t>
            </a:r>
          </a:p>
          <a:p>
            <a:pPr lvl="1"/>
            <a:r>
              <a:rPr lang="en-US" dirty="0" smtClean="0"/>
              <a:t>But E2E reasoning about correctness still applies</a:t>
            </a:r>
          </a:p>
          <a:p>
            <a:pPr lvl="7"/>
            <a:endParaRPr lang="en-US" dirty="0"/>
          </a:p>
          <a:p>
            <a:r>
              <a:rPr lang="en-US" dirty="0" smtClean="0"/>
              <a:t>Today, we will ignore corruption, treat it as 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8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Correctness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achieve it?</a:t>
            </a:r>
          </a:p>
          <a:p>
            <a:endParaRPr lang="en-US" dirty="0"/>
          </a:p>
          <a:p>
            <a:r>
              <a:rPr lang="en-US" dirty="0" smtClean="0"/>
              <a:t>Focus on single-packet solutions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every packet as often and fast as you can….</a:t>
            </a:r>
          </a:p>
          <a:p>
            <a:endParaRPr lang="en-US" dirty="0"/>
          </a:p>
          <a:p>
            <a:r>
              <a:rPr lang="en-US" dirty="0" smtClean="0"/>
              <a:t>Definitely correct</a:t>
            </a:r>
          </a:p>
          <a:p>
            <a:r>
              <a:rPr lang="en-US" dirty="0" smtClean="0"/>
              <a:t>Optimal timeliness</a:t>
            </a:r>
          </a:p>
          <a:p>
            <a:r>
              <a:rPr lang="en-US" dirty="0" smtClean="0"/>
              <a:t>Infinitely bad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from receiver!</a:t>
            </a:r>
          </a:p>
          <a:p>
            <a:endParaRPr lang="en-US" dirty="0"/>
          </a:p>
          <a:p>
            <a:r>
              <a:rPr lang="en-US" dirty="0"/>
              <a:t>If receiver does not respond, no way for sender to tell when to stop resending.</a:t>
            </a:r>
          </a:p>
          <a:p>
            <a:pPr lvl="1"/>
            <a:r>
              <a:rPr lang="en-US" dirty="0"/>
              <a:t>Cannot achieve </a:t>
            </a:r>
            <a:r>
              <a:rPr lang="en-US" dirty="0" smtClean="0"/>
              <a:t>efficiency + correctness w/out </a:t>
            </a:r>
            <a:r>
              <a:rPr lang="en-US" dirty="0"/>
              <a:t>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ACK: Yes, I got the packet</a:t>
            </a:r>
          </a:p>
          <a:p>
            <a:pPr lvl="1"/>
            <a:endParaRPr lang="en-US" dirty="0"/>
          </a:p>
          <a:p>
            <a:r>
              <a:rPr lang="en-US" dirty="0" smtClean="0"/>
              <a:t>NACK: No, I did not get the packet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When is NACK a natural idea?</a:t>
            </a:r>
          </a:p>
          <a:p>
            <a:pPr lvl="1"/>
            <a:r>
              <a:rPr lang="en-US" dirty="0" smtClean="0"/>
              <a:t>Corruption </a:t>
            </a:r>
            <a:r>
              <a:rPr lang="en-US" i="1" dirty="0" smtClean="0"/>
              <a:t>(I got packet #5 but it was corrupted)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Ignore NACKs for rest of lecture….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3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Resend packet until you get an ACK</a:t>
            </a:r>
          </a:p>
          <a:p>
            <a:pPr lvl="1"/>
            <a:r>
              <a:rPr lang="en-US" dirty="0" smtClean="0"/>
              <a:t>And receiver resends ACKs until data flow stops</a:t>
            </a:r>
          </a:p>
          <a:p>
            <a:endParaRPr lang="en-US" dirty="0"/>
          </a:p>
          <a:p>
            <a:r>
              <a:rPr lang="en-US" dirty="0" smtClean="0"/>
              <a:t>Optimal timeliness</a:t>
            </a:r>
          </a:p>
          <a:p>
            <a:r>
              <a:rPr lang="en-US" dirty="0" smtClean="0"/>
              <a:t>Efficiency: how much bandwidth is wasted?</a:t>
            </a:r>
          </a:p>
          <a:p>
            <a:pPr marL="339725" lvl="1" indent="0">
              <a:buNone/>
            </a:pPr>
            <a:r>
              <a:rPr lang="en-US" dirty="0" smtClean="0"/>
              <a:t>        ~ B x RTT (actually 2B x RTT because of ACKs)</a:t>
            </a:r>
          </a:p>
          <a:p>
            <a:pPr lvl="1"/>
            <a:r>
              <a:rPr lang="en-US" dirty="0" smtClean="0"/>
              <a:t>ok for short latencies</a:t>
            </a:r>
          </a:p>
          <a:p>
            <a:pPr lvl="1"/>
            <a:r>
              <a:rPr lang="en-US" dirty="0" smtClean="0"/>
              <a:t>bad for long latencies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0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</a:t>
            </a:r>
            <a:r>
              <a:rPr lang="en-US" dirty="0" smtClean="0"/>
              <a:t>packet</a:t>
            </a:r>
          </a:p>
          <a:p>
            <a:pPr lvl="1"/>
            <a:r>
              <a:rPr lang="en-US" dirty="0" smtClean="0"/>
              <a:t>Set a timer</a:t>
            </a:r>
          </a:p>
          <a:p>
            <a:r>
              <a:rPr lang="en-US" dirty="0" smtClean="0"/>
              <a:t>When receiver gets packet, sends ACK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sender receives </a:t>
            </a:r>
            <a:r>
              <a:rPr lang="en-US" dirty="0"/>
              <a:t>ACK: done</a:t>
            </a:r>
          </a:p>
          <a:p>
            <a:r>
              <a:rPr lang="en-US" dirty="0"/>
              <a:t>If no </a:t>
            </a:r>
            <a:r>
              <a:rPr lang="en-US" dirty="0" smtClean="0"/>
              <a:t>ACK </a:t>
            </a:r>
            <a:r>
              <a:rPr lang="en-US" dirty="0" smtClean="0"/>
              <a:t>when </a:t>
            </a:r>
            <a:r>
              <a:rPr lang="en-US" dirty="0" smtClean="0"/>
              <a:t>timer </a:t>
            </a:r>
            <a:r>
              <a:rPr lang="en-US" dirty="0" smtClean="0"/>
              <a:t>expires, resend.</a:t>
            </a:r>
          </a:p>
          <a:p>
            <a:pPr lvl="3"/>
            <a:endParaRPr lang="en-US" dirty="0"/>
          </a:p>
          <a:p>
            <a:r>
              <a:rPr lang="en-US" dirty="0"/>
              <a:t>Timeliness would argue for small </a:t>
            </a:r>
            <a:r>
              <a:rPr lang="en-US" dirty="0" smtClean="0"/>
              <a:t>timeout</a:t>
            </a:r>
            <a:endParaRPr lang="en-US" dirty="0"/>
          </a:p>
          <a:p>
            <a:r>
              <a:rPr lang="en-US" dirty="0"/>
              <a:t>Efficiency would argue for larger </a:t>
            </a:r>
            <a:r>
              <a:rPr lang="en-US" dirty="0" smtClean="0"/>
              <a:t>timeout</a:t>
            </a:r>
            <a:endParaRPr lang="en-US" dirty="0"/>
          </a:p>
          <a:p>
            <a:pPr lvl="1"/>
            <a:r>
              <a:rPr lang="en-US" dirty="0" smtClean="0"/>
              <a:t>May </a:t>
            </a:r>
            <a:r>
              <a:rPr lang="en-US" dirty="0"/>
              <a:t>want to increase timer each time you try</a:t>
            </a:r>
          </a:p>
          <a:p>
            <a:pPr lvl="1"/>
            <a:r>
              <a:rPr lang="en-US" dirty="0"/>
              <a:t>May want to cap the number of </a:t>
            </a:r>
            <a:r>
              <a:rPr lang="en-US" dirty="0" smtClean="0"/>
              <a:t>retries</a:t>
            </a:r>
          </a:p>
          <a:p>
            <a:pPr lvl="4"/>
            <a:endParaRPr lang="en-US" dirty="0" smtClean="0"/>
          </a:p>
          <a:p>
            <a:r>
              <a:rPr lang="en-US" b="1" dirty="0" smtClean="0"/>
              <a:t>Problems with this design?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Routing Odds and 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vs distance:</a:t>
            </a:r>
          </a:p>
          <a:p>
            <a:pPr lvl="1"/>
            <a:r>
              <a:rPr lang="en-US" dirty="0" smtClean="0"/>
              <a:t>I often say “distance” when I mean “total cost of path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Distance vector is really a vector of path costs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Small point on split </a:t>
            </a:r>
            <a:r>
              <a:rPr lang="en-US" dirty="0"/>
              <a:t>h</a:t>
            </a:r>
            <a:r>
              <a:rPr lang="en-US" dirty="0" smtClean="0"/>
              <a:t>orizon, poison reverse</a:t>
            </a:r>
          </a:p>
          <a:p>
            <a:pPr lvl="1"/>
            <a:r>
              <a:rPr lang="en-US" dirty="0" smtClean="0"/>
              <a:t>Note that node A might have a shortest path to a neighbor B that does not go directly to B.  If so, it can advertise that path </a:t>
            </a:r>
            <a:r>
              <a:rPr lang="en-US" dirty="0" smtClean="0"/>
              <a:t>to B (which </a:t>
            </a:r>
            <a:r>
              <a:rPr lang="en-US" dirty="0" smtClean="0"/>
              <a:t>B will of course ignore).</a:t>
            </a:r>
          </a:p>
          <a:p>
            <a:endParaRPr lang="en-US" dirty="0"/>
          </a:p>
          <a:p>
            <a:r>
              <a:rPr lang="en-US" dirty="0" smtClean="0"/>
              <a:t>Project 2 is out!</a:t>
            </a:r>
          </a:p>
          <a:p>
            <a:pPr lvl="1"/>
            <a:r>
              <a:rPr lang="en-US" dirty="0" smtClean="0"/>
              <a:t>Gabe will say a few words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7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ave “solved” the single packet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packet</a:t>
            </a:r>
          </a:p>
          <a:p>
            <a:r>
              <a:rPr lang="en-US" dirty="0" smtClean="0"/>
              <a:t>Set timer</a:t>
            </a:r>
          </a:p>
          <a:p>
            <a:r>
              <a:rPr lang="en-US" dirty="0" smtClean="0"/>
              <a:t>If no ACK when timer goes off, resend packet</a:t>
            </a:r>
          </a:p>
          <a:p>
            <a:pPr lvl="1"/>
            <a:r>
              <a:rPr lang="en-US" dirty="0" smtClean="0"/>
              <a:t>And reset timer</a:t>
            </a:r>
          </a:p>
          <a:p>
            <a:pPr lvl="1"/>
            <a:endParaRPr lang="en-US" dirty="0"/>
          </a:p>
          <a:p>
            <a:r>
              <a:rPr lang="en-US" dirty="0" smtClean="0"/>
              <a:t>Tradeoff between timeliness and efficiency in the selection of timeout values:</a:t>
            </a:r>
          </a:p>
          <a:p>
            <a:pPr lvl="1"/>
            <a:r>
              <a:rPr lang="en-US" dirty="0" smtClean="0"/>
              <a:t>Too small: unnecessary retransmissions</a:t>
            </a:r>
          </a:p>
          <a:p>
            <a:pPr lvl="1"/>
            <a:r>
              <a:rPr lang="en-US" dirty="0" smtClean="0"/>
              <a:t>Too large: timeliness suffers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Model: reliable stream of packets</a:t>
            </a:r>
          </a:p>
          <a:p>
            <a:pPr lvl="1"/>
            <a:r>
              <a:rPr lang="en-US" dirty="0" smtClean="0"/>
              <a:t>Hand up contiguous block of packets to application</a:t>
            </a:r>
          </a:p>
          <a:p>
            <a:pPr lvl="1"/>
            <a:endParaRPr lang="en-US" dirty="0"/>
          </a:p>
          <a:p>
            <a:r>
              <a:rPr lang="en-US" dirty="0" smtClean="0"/>
              <a:t>Why not use single-packet solution?</a:t>
            </a:r>
          </a:p>
          <a:p>
            <a:pPr lvl="1"/>
            <a:r>
              <a:rPr lang="en-US" dirty="0" smtClean="0"/>
              <a:t>Only one packet in flight at any time</a:t>
            </a:r>
          </a:p>
          <a:p>
            <a:pPr lvl="1"/>
            <a:r>
              <a:rPr lang="en-US" dirty="0" smtClean="0"/>
              <a:t>Effective throughput: </a:t>
            </a:r>
            <a:r>
              <a:rPr lang="en-US" dirty="0" err="1" smtClean="0"/>
              <a:t>PacketSize</a:t>
            </a:r>
            <a:r>
              <a:rPr lang="en-US" dirty="0" smtClean="0"/>
              <a:t>/RTT</a:t>
            </a:r>
          </a:p>
          <a:p>
            <a:pPr lvl="1"/>
            <a:endParaRPr lang="en-US" dirty="0"/>
          </a:p>
          <a:p>
            <a:r>
              <a:rPr lang="en-US" dirty="0" smtClean="0"/>
              <a:t>Use window-based approach</a:t>
            </a:r>
          </a:p>
          <a:p>
            <a:pPr lvl="1"/>
            <a:r>
              <a:rPr lang="en-US" dirty="0" smtClean="0"/>
              <a:t>Allow for W packets in-flight at any time </a:t>
            </a:r>
            <a:r>
              <a:rPr lang="en-US" b="1" dirty="0" smtClean="0"/>
              <a:t>(</a:t>
            </a:r>
            <a:r>
              <a:rPr lang="en-US" b="1" dirty="0" err="1" smtClean="0"/>
              <a:t>unack’ed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Sliding Window implies W packets are contiguous</a:t>
            </a:r>
          </a:p>
          <a:p>
            <a:pPr lvl="2"/>
            <a:r>
              <a:rPr lang="en-US" dirty="0" smtClean="0"/>
              <a:t>Makes sense if window is related to receiver buffer (later)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Window-based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textbook or the web for animations….</a:t>
            </a:r>
          </a:p>
          <a:p>
            <a:pPr lvl="1"/>
            <a:endParaRPr lang="en-US" dirty="0"/>
          </a:p>
          <a:p>
            <a:r>
              <a:rPr lang="en-US" dirty="0" smtClean="0"/>
              <a:t>Very simple concept:</a:t>
            </a:r>
          </a:p>
          <a:p>
            <a:pPr lvl="1"/>
            <a:r>
              <a:rPr lang="en-US" dirty="0" smtClean="0"/>
              <a:t>Send W packets</a:t>
            </a:r>
          </a:p>
          <a:p>
            <a:pPr lvl="1"/>
            <a:r>
              <a:rPr lang="en-US" dirty="0" smtClean="0"/>
              <a:t>When one gets </a:t>
            </a:r>
            <a:r>
              <a:rPr lang="en-US" dirty="0" err="1" smtClean="0"/>
              <a:t>ACK’ed</a:t>
            </a:r>
            <a:r>
              <a:rPr lang="en-US" dirty="0" smtClean="0"/>
              <a:t>, send the next packet in </a:t>
            </a:r>
            <a:r>
              <a:rPr lang="en-US" dirty="0" smtClean="0"/>
              <a:t>line</a:t>
            </a:r>
          </a:p>
          <a:p>
            <a:pPr lvl="1"/>
            <a:r>
              <a:rPr lang="en-US" i="1" dirty="0" smtClean="0"/>
              <a:t>It really is that simple (until we get to TCP)</a:t>
            </a:r>
            <a:endParaRPr lang="en-US" i="1" dirty="0" smtClean="0"/>
          </a:p>
          <a:p>
            <a:pPr lvl="1"/>
            <a:endParaRPr lang="en-US" dirty="0"/>
          </a:p>
          <a:p>
            <a:r>
              <a:rPr lang="en-US" dirty="0" smtClean="0"/>
              <a:t>Will consider several variations….</a:t>
            </a:r>
          </a:p>
          <a:p>
            <a:pPr lvl="1"/>
            <a:r>
              <a:rPr lang="en-US" dirty="0" smtClean="0"/>
              <a:t>But first….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should the window be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serve three purposes</a:t>
            </a:r>
          </a:p>
          <a:p>
            <a:pPr lvl="1"/>
            <a:r>
              <a:rPr lang="en-US" dirty="0" smtClean="0"/>
              <a:t>Taking advantage of the bandwidth on the </a:t>
            </a:r>
            <a:r>
              <a:rPr lang="en-US" dirty="0" smtClean="0"/>
              <a:t>links</a:t>
            </a:r>
            <a:endParaRPr lang="en-US" dirty="0" smtClean="0"/>
          </a:p>
          <a:p>
            <a:pPr lvl="1"/>
            <a:r>
              <a:rPr lang="en-US" dirty="0"/>
              <a:t>Limiting the bandwidth used (congestion control)</a:t>
            </a:r>
          </a:p>
          <a:p>
            <a:pPr lvl="1"/>
            <a:r>
              <a:rPr lang="en-US" dirty="0" smtClean="0"/>
              <a:t>Limiting the amount of buffering needed at the receiver</a:t>
            </a:r>
          </a:p>
          <a:p>
            <a:pPr lvl="1"/>
            <a:endParaRPr lang="en-US" dirty="0"/>
          </a:p>
          <a:p>
            <a:r>
              <a:rPr lang="en-US" dirty="0" smtClean="0"/>
              <a:t>If we ignore all but the first goal, then we want to keep the sender always sending (in the ideal case)</a:t>
            </a:r>
          </a:p>
          <a:p>
            <a:pPr lvl="1"/>
            <a:r>
              <a:rPr lang="en-US" dirty="0"/>
              <a:t>RTT: </a:t>
            </a:r>
            <a:r>
              <a:rPr lang="en-US" dirty="0" smtClean="0"/>
              <a:t>from sending </a:t>
            </a:r>
            <a:r>
              <a:rPr lang="en-US" dirty="0"/>
              <a:t>first packet until </a:t>
            </a:r>
            <a:r>
              <a:rPr lang="en-US" dirty="0" smtClean="0"/>
              <a:t>receive </a:t>
            </a:r>
            <a:r>
              <a:rPr lang="en-US" dirty="0"/>
              <a:t>first </a:t>
            </a:r>
            <a:r>
              <a:rPr lang="en-US" dirty="0" smtClean="0"/>
              <a:t>ACK</a:t>
            </a:r>
          </a:p>
          <a:p>
            <a:pPr lvl="1"/>
            <a:endParaRPr lang="en-US" dirty="0"/>
          </a:p>
          <a:p>
            <a:pPr marL="339725" lvl="1" indent="0" algn="ctr">
              <a:buNone/>
            </a:pPr>
            <a:r>
              <a:rPr lang="en-US" sz="3200" dirty="0" smtClean="0"/>
              <a:t>Condition: RTT </a:t>
            </a:r>
            <a:r>
              <a:rPr lang="en-US" sz="3200" dirty="0"/>
              <a:t>x B ~ W x Packet Size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 is the minimum link bandwidth along the path</a:t>
            </a:r>
          </a:p>
          <a:p>
            <a:pPr lvl="1"/>
            <a:r>
              <a:rPr lang="en-US" dirty="0" smtClean="0"/>
              <a:t>Obviously shouldn’t send faster than that.</a:t>
            </a:r>
          </a:p>
          <a:p>
            <a:pPr lvl="1"/>
            <a:r>
              <a:rPr lang="en-US" dirty="0" smtClean="0"/>
              <a:t>Don’t want to send slower than that (for first goal)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 want W set so that if I am sending at rate B, then when I am just about to finish sending, the last of my W packets, the ACK of the first packet arrives.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et’s me send as fast as the path can deliver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35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dirty="0" smtClean="0"/>
              <a:t>RTT </a:t>
            </a:r>
            <a:r>
              <a:rPr lang="en-US" dirty="0"/>
              <a:t>x B ~ W x Packet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</a:t>
            </a:r>
            <a:r>
              <a:rPr lang="en-US" dirty="0"/>
              <a:t>Bandwidth-Delay Product (BDP) </a:t>
            </a:r>
          </a:p>
          <a:p>
            <a:pPr marL="0" indent="0" algn="ctr">
              <a:buNone/>
            </a:pPr>
            <a:r>
              <a:rPr lang="en-US" dirty="0"/>
              <a:t>BDP = bandwidth × propagation delay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7"/>
            <a:endParaRPr lang="en-US" dirty="0"/>
          </a:p>
          <a:p>
            <a:r>
              <a:rPr lang="en-US" dirty="0" smtClean="0"/>
              <a:t>B x RTT is merely 2 x BDP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Window sizing rule: Total bits in flight is roughly amount that fits into forward and reverse “pipes”</a:t>
            </a:r>
          </a:p>
          <a:p>
            <a:pPr lvl="1"/>
            <a:r>
              <a:rPr lang="en-US" dirty="0" smtClean="0"/>
              <a:t>Here pipe is complete path, not single link…</a:t>
            </a:r>
          </a:p>
          <a:p>
            <a:pPr lvl="1"/>
            <a:r>
              <a:rPr lang="en-US" i="1" dirty="0" smtClean="0"/>
              <a:t>This is not a “detail”, this is a fundamental concept</a:t>
            </a:r>
            <a:r>
              <a:rPr lang="is-IS" i="1" dirty="0" smtClean="0"/>
              <a:t>….</a:t>
            </a:r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85863" y="2667000"/>
            <a:ext cx="6477000" cy="1279525"/>
            <a:chOff x="1185863" y="2667000"/>
            <a:chExt cx="6477000" cy="1279525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7240588" y="2673350"/>
              <a:ext cx="422275" cy="692150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782888" y="2667000"/>
              <a:ext cx="4608512" cy="692150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632075" y="2673350"/>
              <a:ext cx="422275" cy="692150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185863" y="2814637"/>
              <a:ext cx="1328737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>
              <a:spAutoFit/>
            </a:bodyPr>
            <a:lstStyle/>
            <a:p>
              <a:pPr algn="r" defTabSz="914259">
                <a:defRPr/>
              </a:pPr>
              <a:r>
                <a:rPr lang="en-US" sz="1969" dirty="0">
                  <a:solidFill>
                    <a:srgbClr val="000000"/>
                  </a:solidFill>
                  <a:latin typeface="Calibri"/>
                  <a:ea typeface="ＭＳ Ｐゴシック" charset="0"/>
                  <a:cs typeface="Calibri"/>
                </a:rPr>
                <a:t>bandwidth</a:t>
              </a:r>
            </a:p>
          </p:txBody>
        </p:sp>
        <p:sp>
          <p:nvSpPr>
            <p:cNvPr id="9" name="AutoShape 8"/>
            <p:cNvSpPr>
              <a:spLocks/>
            </p:cNvSpPr>
            <p:nvPr/>
          </p:nvSpPr>
          <p:spPr bwMode="auto">
            <a:xfrm>
              <a:off x="2571750" y="2673350"/>
              <a:ext cx="95250" cy="692150"/>
            </a:xfrm>
            <a:prstGeom prst="leftBracket">
              <a:avLst>
                <a:gd name="adj" fmla="val 60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lIns="91424" tIns="45712" rIns="91424" bIns="45712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AutoShape 9"/>
            <p:cNvSpPr>
              <a:spLocks/>
            </p:cNvSpPr>
            <p:nvPr/>
          </p:nvSpPr>
          <p:spPr bwMode="auto">
            <a:xfrm rot="16200000">
              <a:off x="5084763" y="1228724"/>
              <a:ext cx="192088" cy="4570413"/>
            </a:xfrm>
            <a:prstGeom prst="leftBracket">
              <a:avLst>
                <a:gd name="adj" fmla="val 1982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lIns="91424" tIns="45712" rIns="91424" bIns="45712" anchor="ctr"/>
            <a:lstStyle/>
            <a:p>
              <a:pPr algn="r" defTabSz="914259">
                <a:defRPr/>
              </a:pPr>
              <a:endParaRPr lang="en-US" sz="1969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821113" y="3551237"/>
              <a:ext cx="2089150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>
              <a:spAutoFit/>
            </a:bodyPr>
            <a:lstStyle/>
            <a:p>
              <a:pPr algn="r" defTabSz="914259">
                <a:defRPr/>
              </a:pPr>
              <a:r>
                <a:rPr lang="en-US" sz="1969" dirty="0">
                  <a:solidFill>
                    <a:srgbClr val="000000"/>
                  </a:solidFill>
                  <a:latin typeface="Calibri"/>
                  <a:ea typeface="ＭＳ Ｐゴシック" charset="0"/>
                  <a:cs typeface="Calibri"/>
                </a:rPr>
                <a:t>Propagation delay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973513" y="2827337"/>
              <a:ext cx="2125662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lIns="91424" tIns="45712" rIns="91424" bIns="45712">
              <a:spAutoFit/>
            </a:bodyPr>
            <a:lstStyle/>
            <a:p>
              <a:pPr algn="r" defTabSz="914259">
                <a:defRPr/>
              </a:pPr>
              <a:r>
                <a:rPr lang="en-US" sz="1969" dirty="0">
                  <a:solidFill>
                    <a:srgbClr val="000000"/>
                  </a:solidFill>
                  <a:latin typeface="Calibri"/>
                  <a:ea typeface="ＭＳ Ｐゴシック" charset="0"/>
                  <a:cs typeface="Calibri"/>
                </a:rPr>
                <a:t>delay x bandwidth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9144000" cy="4835525"/>
          </a:xfrm>
        </p:spPr>
        <p:txBody>
          <a:bodyPr/>
          <a:lstStyle/>
          <a:p>
            <a:r>
              <a:rPr lang="en-US" dirty="0" smtClean="0"/>
              <a:t>Figured out correctness condition:</a:t>
            </a:r>
          </a:p>
          <a:p>
            <a:pPr lvl="1"/>
            <a:r>
              <a:rPr lang="en-US" dirty="0" smtClean="0"/>
              <a:t>Always resend lost/corrupted packets</a:t>
            </a:r>
          </a:p>
          <a:p>
            <a:pPr lvl="1"/>
            <a:r>
              <a:rPr lang="en-US" dirty="0" smtClean="0"/>
              <a:t>Always try to make progress (but can give up entirely)</a:t>
            </a:r>
          </a:p>
          <a:p>
            <a:pPr lvl="4"/>
            <a:endParaRPr lang="en-US" dirty="0"/>
          </a:p>
          <a:p>
            <a:r>
              <a:rPr lang="en-US" dirty="0" smtClean="0"/>
              <a:t>Figured out single packet case:</a:t>
            </a:r>
          </a:p>
          <a:p>
            <a:pPr lvl="1"/>
            <a:r>
              <a:rPr lang="en-US" dirty="0" smtClean="0"/>
              <a:t>Send packet, set timer, resend if no ACK when timer expires</a:t>
            </a:r>
          </a:p>
          <a:p>
            <a:pPr lvl="4"/>
            <a:endParaRPr lang="en-US" dirty="0"/>
          </a:p>
          <a:p>
            <a:r>
              <a:rPr lang="en-US" dirty="0" smtClean="0"/>
              <a:t>Multiple packets</a:t>
            </a:r>
          </a:p>
          <a:p>
            <a:pPr lvl="1"/>
            <a:r>
              <a:rPr lang="en-US" dirty="0" smtClean="0"/>
              <a:t>Allow many packets (W) be in flight at once</a:t>
            </a:r>
          </a:p>
          <a:p>
            <a:pPr lvl="1"/>
            <a:r>
              <a:rPr lang="en-US" dirty="0" smtClean="0"/>
              <a:t>And know what the ideal window size W is</a:t>
            </a:r>
          </a:p>
          <a:p>
            <a:pPr lvl="2"/>
            <a:r>
              <a:rPr lang="en-US" dirty="0" err="1" smtClean="0"/>
              <a:t>RTTxB</a:t>
            </a:r>
            <a:r>
              <a:rPr lang="en-US" dirty="0" smtClean="0"/>
              <a:t>/</a:t>
            </a:r>
            <a:r>
              <a:rPr lang="en-US" dirty="0" err="1" smtClean="0"/>
              <a:t>PacketSize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What’s left to design?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01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Nature of feedback</a:t>
            </a:r>
          </a:p>
          <a:p>
            <a:pPr lvl="1"/>
            <a:r>
              <a:rPr lang="en-US" i="1" dirty="0" smtClean="0"/>
              <a:t>What should ACKs tell us when we have many packets in flight?</a:t>
            </a:r>
          </a:p>
          <a:p>
            <a:pPr lvl="1"/>
            <a:endParaRPr lang="en-US" dirty="0"/>
          </a:p>
          <a:p>
            <a:r>
              <a:rPr lang="en-US" dirty="0" smtClean="0"/>
              <a:t>Detection of loss</a:t>
            </a:r>
          </a:p>
          <a:p>
            <a:pPr lvl="1"/>
            <a:endParaRPr lang="en-US" dirty="0"/>
          </a:p>
          <a:p>
            <a:r>
              <a:rPr lang="en-US" dirty="0" smtClean="0"/>
              <a:t>Response to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Feedback From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 Individual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Know fate of each packet</a:t>
            </a:r>
          </a:p>
          <a:p>
            <a:pPr lvl="1"/>
            <a:r>
              <a:rPr lang="en-US" dirty="0" smtClean="0"/>
              <a:t>Impervious to reordering</a:t>
            </a:r>
          </a:p>
          <a:p>
            <a:pPr lvl="1"/>
            <a:r>
              <a:rPr lang="en-US" dirty="0" smtClean="0"/>
              <a:t>Simple window algorithm</a:t>
            </a:r>
          </a:p>
          <a:p>
            <a:pPr lvl="2"/>
            <a:r>
              <a:rPr lang="en-US" dirty="0" smtClean="0"/>
              <a:t>W independent single-packet algorithms</a:t>
            </a:r>
          </a:p>
          <a:p>
            <a:pPr lvl="2"/>
            <a:r>
              <a:rPr lang="en-US" dirty="0" smtClean="0"/>
              <a:t>When one finishes, grab next packet</a:t>
            </a:r>
          </a:p>
          <a:p>
            <a:endParaRPr lang="en-US" dirty="0" smtClean="0"/>
          </a:p>
          <a:p>
            <a:r>
              <a:rPr lang="en-US" dirty="0" smtClean="0"/>
              <a:t>Weaknesses?</a:t>
            </a:r>
          </a:p>
          <a:p>
            <a:pPr lvl="1"/>
            <a:r>
              <a:rPr lang="en-US" dirty="0" smtClean="0"/>
              <a:t>Loss of ACK packet requires a retransmission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4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reliable transport conceptually</a:t>
            </a:r>
          </a:p>
          <a:p>
            <a:pPr lvl="1"/>
            <a:r>
              <a:rPr lang="en-US" i="1" dirty="0" smtClean="0"/>
              <a:t>What are the fundamental aspects of reliable transport?</a:t>
            </a:r>
          </a:p>
          <a:p>
            <a:pPr lvl="6"/>
            <a:endParaRPr lang="en-US" dirty="0"/>
          </a:p>
          <a:p>
            <a:r>
              <a:rPr lang="en-US" dirty="0" smtClean="0"/>
              <a:t>The goal is not to understand TCP</a:t>
            </a:r>
          </a:p>
          <a:p>
            <a:pPr lvl="1"/>
            <a:r>
              <a:rPr lang="en-US" dirty="0" smtClean="0"/>
              <a:t>TCP involves lots of detailed mechanisms, covered later</a:t>
            </a:r>
          </a:p>
          <a:p>
            <a:pPr lvl="6"/>
            <a:endParaRPr lang="en-US" dirty="0"/>
          </a:p>
          <a:p>
            <a:r>
              <a:rPr lang="en-US" dirty="0" smtClean="0"/>
              <a:t>Ground rules for discussion:</a:t>
            </a:r>
          </a:p>
          <a:p>
            <a:pPr lvl="1"/>
            <a:r>
              <a:rPr lang="en-US" dirty="0" smtClean="0"/>
              <a:t>No mention of TCP</a:t>
            </a:r>
          </a:p>
          <a:p>
            <a:pPr lvl="1"/>
            <a:r>
              <a:rPr lang="en-US" dirty="0" smtClean="0"/>
              <a:t>No mention of detailed practical issues</a:t>
            </a:r>
          </a:p>
          <a:p>
            <a:pPr lvl="1"/>
            <a:r>
              <a:rPr lang="en-US" dirty="0" smtClean="0"/>
              <a:t>Focus only on “ideal” world of packets and 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Information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all packets that have been received</a:t>
            </a:r>
          </a:p>
          <a:p>
            <a:pPr lvl="1"/>
            <a:r>
              <a:rPr lang="en-US" dirty="0" smtClean="0"/>
              <a:t>Give highest cumulative ACK plus any additional packets</a:t>
            </a:r>
          </a:p>
          <a:p>
            <a:pPr lvl="1"/>
            <a:r>
              <a:rPr lang="en-US" dirty="0"/>
              <a:t>Feasible if only small holes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As much information as you could hope for</a:t>
            </a:r>
          </a:p>
          <a:p>
            <a:pPr lvl="1"/>
            <a:r>
              <a:rPr lang="en-US" dirty="0" smtClean="0"/>
              <a:t>Resilient form of individual ACKs</a:t>
            </a:r>
          </a:p>
          <a:p>
            <a:r>
              <a:rPr lang="en-US" dirty="0" smtClean="0"/>
              <a:t>Weaknesses?</a:t>
            </a:r>
          </a:p>
          <a:p>
            <a:pPr lvl="1"/>
            <a:r>
              <a:rPr lang="en-US" dirty="0" smtClean="0"/>
              <a:t>Could require sizable overhead in bad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ACK the highest sequence number for which all previous packets have been received</a:t>
            </a:r>
          </a:p>
          <a:p>
            <a:pPr lvl="1"/>
            <a:r>
              <a:rPr lang="en-US" dirty="0" smtClean="0"/>
              <a:t>Implementations often send back “next expected packet”, but that’s just a detail</a:t>
            </a:r>
            <a:endParaRPr lang="en-US" b="1" dirty="0" smtClean="0"/>
          </a:p>
          <a:p>
            <a:pPr lvl="1"/>
            <a:endParaRPr lang="en-US" dirty="0"/>
          </a:p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Resilient to lost </a:t>
            </a:r>
            <a:r>
              <a:rPr lang="en-US" dirty="0" smtClean="0"/>
              <a:t>ACKs</a:t>
            </a:r>
          </a:p>
          <a:p>
            <a:pPr lvl="1"/>
            <a:endParaRPr lang="en-US" dirty="0"/>
          </a:p>
          <a:p>
            <a:r>
              <a:rPr lang="en-US" dirty="0" smtClean="0"/>
              <a:t>Weaknesses?</a:t>
            </a:r>
          </a:p>
          <a:p>
            <a:pPr lvl="1"/>
            <a:r>
              <a:rPr lang="en-US" dirty="0" smtClean="0"/>
              <a:t>Confused </a:t>
            </a:r>
            <a:r>
              <a:rPr lang="en-US" dirty="0"/>
              <a:t>by </a:t>
            </a:r>
            <a:r>
              <a:rPr lang="en-US" dirty="0" smtClean="0"/>
              <a:t>reordering</a:t>
            </a:r>
          </a:p>
          <a:p>
            <a:pPr lvl="1"/>
            <a:r>
              <a:rPr lang="en-US" dirty="0"/>
              <a:t>Incomplete information about which packets have </a:t>
            </a:r>
            <a:r>
              <a:rPr lang="en-US" dirty="0" smtClean="0"/>
              <a:t>arrived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packet times out, assume it is lost….</a:t>
            </a:r>
          </a:p>
          <a:p>
            <a:pPr lvl="1"/>
            <a:endParaRPr lang="en-US" dirty="0"/>
          </a:p>
          <a:p>
            <a:r>
              <a:rPr lang="en-US" dirty="0" smtClean="0"/>
              <a:t>How else can you detect loss?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individual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packet 5 is lost, but no others</a:t>
            </a:r>
          </a:p>
          <a:p>
            <a:endParaRPr lang="en-US" dirty="0"/>
          </a:p>
          <a:p>
            <a:r>
              <a:rPr lang="en-US" dirty="0" smtClean="0"/>
              <a:t>Stream of ACKs will be: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6</a:t>
            </a:r>
          </a:p>
          <a:p>
            <a:pPr lvl="1"/>
            <a:r>
              <a:rPr lang="en-US" dirty="0" smtClean="0"/>
              <a:t>7</a:t>
            </a:r>
          </a:p>
          <a:p>
            <a:pPr lvl="1"/>
            <a:r>
              <a:rPr lang="en-US" dirty="0" smtClean="0"/>
              <a:t>8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individual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resend packet when k “subsequent packets” are received</a:t>
            </a:r>
          </a:p>
          <a:p>
            <a:pPr lvl="1"/>
            <a:endParaRPr lang="en-US" dirty="0"/>
          </a:p>
          <a:p>
            <a:r>
              <a:rPr lang="en-US" dirty="0" smtClean="0"/>
              <a:t>Response to loss:</a:t>
            </a:r>
          </a:p>
          <a:p>
            <a:pPr lvl="1"/>
            <a:r>
              <a:rPr lang="en-US" dirty="0" smtClean="0"/>
              <a:t>Resend missing packet</a:t>
            </a:r>
          </a:p>
          <a:p>
            <a:pPr lvl="1"/>
            <a:r>
              <a:rPr lang="en-US" dirty="0" smtClean="0"/>
              <a:t>Continue window based protocol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8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full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story, except that the “hole” is </a:t>
            </a:r>
            <a:r>
              <a:rPr lang="en-US" dirty="0" smtClean="0"/>
              <a:t>explicit in each ACK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 smtClean="0"/>
              <a:t>Up to 1</a:t>
            </a:r>
            <a:endParaRPr lang="en-US" dirty="0"/>
          </a:p>
          <a:p>
            <a:pPr lvl="1"/>
            <a:r>
              <a:rPr lang="en-US" dirty="0" smtClean="0"/>
              <a:t>Up to 2</a:t>
            </a:r>
            <a:endParaRPr lang="en-US" dirty="0"/>
          </a:p>
          <a:p>
            <a:pPr lvl="1"/>
            <a:r>
              <a:rPr lang="en-US" dirty="0" smtClean="0"/>
              <a:t>Up to 3</a:t>
            </a:r>
            <a:endParaRPr lang="en-US" dirty="0"/>
          </a:p>
          <a:p>
            <a:pPr lvl="1"/>
            <a:r>
              <a:rPr lang="en-US" dirty="0" smtClean="0"/>
              <a:t>Up to 4</a:t>
            </a:r>
            <a:endParaRPr lang="en-US" dirty="0"/>
          </a:p>
          <a:p>
            <a:pPr lvl="1"/>
            <a:r>
              <a:rPr lang="en-US" dirty="0" smtClean="0"/>
              <a:t>Up to 4, plus 6</a:t>
            </a:r>
            <a:endParaRPr lang="en-US" dirty="0"/>
          </a:p>
          <a:p>
            <a:pPr lvl="1"/>
            <a:r>
              <a:rPr lang="en-US" dirty="0" smtClean="0"/>
              <a:t>Up to 4, plus 6,7</a:t>
            </a:r>
            <a:endParaRPr lang="en-US" dirty="0"/>
          </a:p>
          <a:p>
            <a:pPr lvl="1"/>
            <a:r>
              <a:rPr lang="en-US" dirty="0" smtClean="0"/>
              <a:t>Up to 4, plus 6,7,8</a:t>
            </a:r>
            <a:endParaRPr lang="en-US" dirty="0"/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full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resend packet when k “subsequent packets” are received</a:t>
            </a:r>
          </a:p>
          <a:p>
            <a:pPr lvl="1"/>
            <a:endParaRPr lang="en-US" dirty="0"/>
          </a:p>
          <a:p>
            <a:r>
              <a:rPr lang="en-US" dirty="0" smtClean="0"/>
              <a:t>Response to loss:</a:t>
            </a:r>
          </a:p>
          <a:p>
            <a:pPr lvl="1"/>
            <a:r>
              <a:rPr lang="en-US" dirty="0" smtClean="0"/>
              <a:t>Resend missing packet</a:t>
            </a:r>
          </a:p>
          <a:p>
            <a:pPr lvl="1"/>
            <a:r>
              <a:rPr lang="en-US" dirty="0" smtClean="0"/>
              <a:t>Continue window based protocol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packet 5 is lost, but no others</a:t>
            </a:r>
          </a:p>
          <a:p>
            <a:endParaRPr lang="en-US" dirty="0"/>
          </a:p>
          <a:p>
            <a:r>
              <a:rPr lang="en-US" dirty="0" smtClean="0"/>
              <a:t>Stream of ACKs will be: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4 (sent when packet 6 arrives)</a:t>
            </a:r>
          </a:p>
          <a:p>
            <a:pPr lvl="1"/>
            <a:r>
              <a:rPr lang="en-US" dirty="0" smtClean="0"/>
              <a:t>4 (sent when packet 7 arrives)</a:t>
            </a:r>
          </a:p>
          <a:p>
            <a:pPr lvl="1"/>
            <a:r>
              <a:rPr lang="en-US" dirty="0" smtClean="0"/>
              <a:t>4 (sent when packet 8 arrives)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ACKs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“Duplicate ACKs” are a sign of an isolated loss</a:t>
            </a:r>
          </a:p>
          <a:p>
            <a:pPr lvl="1"/>
            <a:r>
              <a:rPr lang="en-US" dirty="0" smtClean="0"/>
              <a:t>The lack of ACK progress means 5 hasn’t been delivered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tream of </a:t>
            </a:r>
            <a:r>
              <a:rPr lang="en-US" dirty="0" smtClean="0"/>
              <a:t>duplicate </a:t>
            </a:r>
            <a:r>
              <a:rPr lang="en-US" dirty="0" smtClean="0"/>
              <a:t>ACKs </a:t>
            </a:r>
            <a:r>
              <a:rPr lang="en-US" dirty="0" smtClean="0"/>
              <a:t>means some packets are being </a:t>
            </a:r>
            <a:r>
              <a:rPr lang="en-US" dirty="0" smtClean="0"/>
              <a:t>delivered (one for each subsequent packet)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Therefore, could trigger resend upon receiving k duplicate ACKs</a:t>
            </a:r>
          </a:p>
          <a:p>
            <a:pPr lvl="1"/>
            <a:endParaRPr lang="en-US" dirty="0"/>
          </a:p>
          <a:p>
            <a:r>
              <a:rPr lang="en-US" dirty="0" smtClean="0"/>
              <a:t>But response to loss is trickier….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with cumulative </a:t>
            </a:r>
            <a:r>
              <a:rPr lang="en-US" dirty="0"/>
              <a:t>ACKs (</a:t>
            </a:r>
            <a:r>
              <a:rPr lang="en-US" dirty="0" smtClean="0"/>
              <a:t>cont’d2)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choices:</a:t>
            </a:r>
          </a:p>
          <a:p>
            <a:pPr lvl="1"/>
            <a:r>
              <a:rPr lang="en-US" dirty="0" smtClean="0"/>
              <a:t>Send missing packet and optimistically assume that subsequent packets have arrived</a:t>
            </a:r>
          </a:p>
          <a:p>
            <a:pPr lvl="2"/>
            <a:r>
              <a:rPr lang="en-US" dirty="0" smtClean="0"/>
              <a:t>i.e., increase W by the number of Dup ACKs</a:t>
            </a:r>
          </a:p>
          <a:p>
            <a:pPr lvl="1"/>
            <a:r>
              <a:rPr lang="en-US" dirty="0" smtClean="0"/>
              <a:t>Send missing packet, and wait for ACK</a:t>
            </a:r>
          </a:p>
          <a:p>
            <a:pPr lvl="1"/>
            <a:endParaRPr lang="en-US" dirty="0"/>
          </a:p>
          <a:p>
            <a:r>
              <a:rPr lang="en-US" dirty="0"/>
              <a:t>Timeout-detected losses also problematic</a:t>
            </a:r>
          </a:p>
          <a:p>
            <a:pPr lvl="1"/>
            <a:r>
              <a:rPr lang="en-US" dirty="0"/>
              <a:t>If packet 5 times out, packet 6 is about to time out also</a:t>
            </a:r>
          </a:p>
          <a:p>
            <a:pPr lvl="1"/>
            <a:r>
              <a:rPr lang="en-US" dirty="0"/>
              <a:t>Do you resend both?</a:t>
            </a:r>
          </a:p>
          <a:p>
            <a:pPr lvl="1"/>
            <a:r>
              <a:rPr lang="en-US" dirty="0"/>
              <a:t>Do you resend 5 and wait?</a:t>
            </a:r>
          </a:p>
          <a:p>
            <a:pPr lvl="1"/>
            <a:r>
              <a:rPr lang="en-US" dirty="0"/>
              <a:t>….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Must Think For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lecture requires you to </a:t>
            </a:r>
            <a:r>
              <a:rPr lang="en-US" b="1" i="1" u="sng" dirty="0" smtClean="0"/>
              <a:t>engage</a:t>
            </a:r>
          </a:p>
          <a:p>
            <a:pPr lvl="1"/>
            <a:r>
              <a:rPr lang="en-US" i="1" dirty="0" smtClean="0"/>
              <a:t>How would I design a reliable service?</a:t>
            </a:r>
          </a:p>
          <a:p>
            <a:pPr lvl="4"/>
            <a:endParaRPr lang="en-US" dirty="0"/>
          </a:p>
          <a:p>
            <a:r>
              <a:rPr lang="en-US" dirty="0"/>
              <a:t>The key to this course is focusing on fundamentals</a:t>
            </a:r>
          </a:p>
          <a:p>
            <a:pPr lvl="1"/>
            <a:r>
              <a:rPr lang="en-US" dirty="0"/>
              <a:t>Yes, you will </a:t>
            </a:r>
            <a:r>
              <a:rPr lang="en-US" dirty="0" smtClean="0"/>
              <a:t>eventually have </a:t>
            </a:r>
            <a:r>
              <a:rPr lang="en-US" dirty="0"/>
              <a:t>to know some details</a:t>
            </a:r>
          </a:p>
          <a:p>
            <a:pPr lvl="1"/>
            <a:r>
              <a:rPr lang="en-US" dirty="0"/>
              <a:t>But those are easy </a:t>
            </a:r>
            <a:r>
              <a:rPr lang="en-US" b="1" i="1" dirty="0"/>
              <a:t>once</a:t>
            </a:r>
            <a:r>
              <a:rPr lang="en-US" dirty="0"/>
              <a:t> you get the basic concepts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 will ask questions, want you to think about them</a:t>
            </a:r>
          </a:p>
          <a:p>
            <a:pPr lvl="1"/>
            <a:r>
              <a:rPr lang="en-US" dirty="0" smtClean="0"/>
              <a:t>If you think you already know this, you are wrong</a:t>
            </a:r>
          </a:p>
          <a:p>
            <a:pPr lvl="1"/>
            <a:r>
              <a:rPr lang="en-US" b="1" i="1" dirty="0" smtClean="0"/>
              <a:t>If you think you don’t know enough, you are wrong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Two life lessons: (1) focus on fundamentals</a:t>
            </a:r>
          </a:p>
          <a:p>
            <a:pPr lvl="1"/>
            <a:r>
              <a:rPr lang="en-US" dirty="0" smtClean="0"/>
              <a:t>(2) Lack of familiarity is no barrier to fundamentals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make no sense, except as </a:t>
            </a:r>
            <a:r>
              <a:rPr lang="en-US" dirty="0" smtClean="0"/>
              <a:t>a </a:t>
            </a:r>
            <a:r>
              <a:rPr lang="en-US" dirty="0" smtClean="0"/>
              <a:t>cheap alternative to full information</a:t>
            </a:r>
          </a:p>
          <a:p>
            <a:pPr lvl="1"/>
            <a:r>
              <a:rPr lang="en-US" dirty="0" smtClean="0"/>
              <a:t>Less state than full information</a:t>
            </a:r>
          </a:p>
          <a:p>
            <a:pPr lvl="1"/>
            <a:r>
              <a:rPr lang="en-US" dirty="0" smtClean="0"/>
              <a:t>More resilient than Individual ACKs</a:t>
            </a:r>
          </a:p>
          <a:p>
            <a:pPr lvl="4"/>
            <a:endParaRPr lang="en-US" dirty="0"/>
          </a:p>
          <a:p>
            <a:r>
              <a:rPr lang="en-US" dirty="0" smtClean="0"/>
              <a:t>But ambiguity in feedback leads to many problems</a:t>
            </a:r>
          </a:p>
          <a:p>
            <a:pPr lvl="1"/>
            <a:r>
              <a:rPr lang="en-US" dirty="0" smtClean="0"/>
              <a:t>Have other packets arrived?</a:t>
            </a:r>
          </a:p>
          <a:p>
            <a:pPr lvl="4"/>
            <a:endParaRPr lang="en-US" dirty="0"/>
          </a:p>
          <a:p>
            <a:r>
              <a:rPr lang="en-US" dirty="0" smtClean="0"/>
              <a:t>Makes retransmission and window </a:t>
            </a:r>
            <a:r>
              <a:rPr lang="en-US" dirty="0" err="1" smtClean="0"/>
              <a:t>mngmt</a:t>
            </a:r>
            <a:r>
              <a:rPr lang="en-US" dirty="0" smtClean="0"/>
              <a:t> hard</a:t>
            </a:r>
          </a:p>
          <a:p>
            <a:pPr lvl="3"/>
            <a:endParaRPr lang="en-US" dirty="0"/>
          </a:p>
          <a:p>
            <a:r>
              <a:rPr lang="en-US" dirty="0" smtClean="0"/>
              <a:t>Will deal with these issues when we come to TCP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6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Go-Back-N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algorithm (not advisable, but simple)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Sliding window (only W contiguous packets)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a loss is detected by timeout, resend all W packets starting with loss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Receiver discards out-of-order packets</a:t>
            </a:r>
          </a:p>
          <a:p>
            <a:endParaRPr lang="en-US" dirty="0"/>
          </a:p>
          <a:p>
            <a:r>
              <a:rPr lang="en-US" dirty="0" smtClean="0"/>
              <a:t>This is one possible approach, will discuss others when we get to TCP….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20200" cy="868362"/>
          </a:xfrm>
        </p:spPr>
        <p:txBody>
          <a:bodyPr/>
          <a:lstStyle/>
          <a:p>
            <a:r>
              <a:rPr lang="en-US" dirty="0" smtClean="0"/>
              <a:t>All the bad things best effort can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can be lost</a:t>
            </a:r>
          </a:p>
          <a:p>
            <a:r>
              <a:rPr lang="en-US" dirty="0" smtClean="0"/>
              <a:t>Packets can be corrupted</a:t>
            </a:r>
          </a:p>
          <a:p>
            <a:r>
              <a:rPr lang="en-US" b="1" dirty="0" smtClean="0"/>
              <a:t>Packets can be reordered</a:t>
            </a:r>
          </a:p>
          <a:p>
            <a:r>
              <a:rPr lang="en-US" b="1" dirty="0" smtClean="0"/>
              <a:t>Packets can be delayed</a:t>
            </a:r>
          </a:p>
          <a:p>
            <a:r>
              <a:rPr lang="en-US" b="1" dirty="0" smtClean="0"/>
              <a:t>Packets can be duplicated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Reordering?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designs this looks like “subsequent ACKs”</a:t>
            </a:r>
          </a:p>
          <a:p>
            <a:endParaRPr lang="en-US" dirty="0"/>
          </a:p>
          <a:p>
            <a:r>
              <a:rPr lang="en-US" dirty="0" smtClean="0"/>
              <a:t>Can be mistaken for packet loss</a:t>
            </a:r>
          </a:p>
          <a:p>
            <a:endParaRPr lang="en-US" dirty="0"/>
          </a:p>
          <a:p>
            <a:r>
              <a:rPr lang="en-US" dirty="0" smtClean="0"/>
              <a:t>What’s the difference between these arrival patterns:</a:t>
            </a:r>
          </a:p>
          <a:p>
            <a:pPr lvl="1"/>
            <a:r>
              <a:rPr lang="en-US" dirty="0" smtClean="0"/>
              <a:t>1, 2, 3, 4, 6, 7, 8, 9,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1, 2, 3, 4, 6, 7, 8, 9, 5, 10,...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7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Long Delays?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timeouts (for all designs)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Duplication?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Duplicate ACKs</a:t>
            </a:r>
          </a:p>
          <a:p>
            <a:pPr lvl="1"/>
            <a:r>
              <a:rPr lang="en-US" dirty="0" smtClean="0"/>
              <a:t>Could be confused for loss with cumulative ACKs</a:t>
            </a:r>
          </a:p>
          <a:p>
            <a:pPr lvl="1"/>
            <a:r>
              <a:rPr lang="en-US" dirty="0" smtClean="0"/>
              <a:t>But duplication is rare….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Design for Reliable Trans.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information ACKs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Window-based, with retransmissions after:</a:t>
            </a:r>
          </a:p>
          <a:p>
            <a:pPr lvl="1"/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K subsequent ACKs</a:t>
            </a:r>
          </a:p>
          <a:p>
            <a:pPr lvl="2"/>
            <a:endParaRPr lang="en-US" dirty="0"/>
          </a:p>
          <a:p>
            <a:r>
              <a:rPr lang="en-US" dirty="0" smtClean="0"/>
              <a:t>This is correct, timely,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Fairness? (come back to 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Adjust W based on losses….</a:t>
            </a:r>
          </a:p>
          <a:p>
            <a:pPr lvl="1"/>
            <a:endParaRPr lang="en-US" dirty="0"/>
          </a:p>
          <a:p>
            <a:r>
              <a:rPr lang="en-US" dirty="0" smtClean="0"/>
              <a:t>In a way that flows receive same shares</a:t>
            </a:r>
          </a:p>
          <a:p>
            <a:pPr lvl="1"/>
            <a:endParaRPr lang="en-US" dirty="0"/>
          </a:p>
          <a:p>
            <a:r>
              <a:rPr lang="en-US" dirty="0" smtClean="0"/>
              <a:t>Short version:</a:t>
            </a:r>
          </a:p>
          <a:p>
            <a:pPr lvl="1"/>
            <a:r>
              <a:rPr lang="en-US" dirty="0" smtClean="0"/>
              <a:t>Loss: cut W by 2</a:t>
            </a:r>
          </a:p>
          <a:p>
            <a:pPr lvl="1"/>
            <a:r>
              <a:rPr lang="en-US" dirty="0" smtClean="0"/>
              <a:t>Successful receipt of window: W increased by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Window-based flow control separates concerns</a:t>
            </a:r>
          </a:p>
          <a:p>
            <a:pPr lvl="1"/>
            <a:r>
              <a:rPr lang="en-US" dirty="0" smtClean="0"/>
              <a:t>Size of W:</a:t>
            </a:r>
          </a:p>
          <a:p>
            <a:pPr lvl="1"/>
            <a:r>
              <a:rPr lang="en-US" dirty="0" smtClean="0"/>
              <a:t>Nature of feedback:</a:t>
            </a:r>
          </a:p>
          <a:p>
            <a:pPr lvl="1"/>
            <a:r>
              <a:rPr lang="en-US" dirty="0" smtClean="0"/>
              <a:t>Response to loss:</a:t>
            </a:r>
          </a:p>
          <a:p>
            <a:pPr lvl="1"/>
            <a:endParaRPr lang="en-US" dirty="0"/>
          </a:p>
          <a:p>
            <a:r>
              <a:rPr lang="en-US" dirty="0" smtClean="0"/>
              <a:t>Can design each aspect relatively independently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be correct, efficient, timely, and fair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Implementation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from receiver: ACKs </a:t>
            </a:r>
            <a:r>
              <a:rPr lang="en-US" dirty="0" err="1" smtClean="0"/>
              <a:t>vs</a:t>
            </a:r>
            <a:r>
              <a:rPr lang="en-US" dirty="0" smtClean="0"/>
              <a:t> NACKs</a:t>
            </a:r>
          </a:p>
          <a:p>
            <a:pPr lvl="1"/>
            <a:r>
              <a:rPr lang="en-US" dirty="0" smtClean="0"/>
              <a:t>Can NACKs alone achieve “correctness”?</a:t>
            </a:r>
          </a:p>
          <a:p>
            <a:pPr lvl="1"/>
            <a:r>
              <a:rPr lang="en-US" dirty="0" smtClean="0"/>
              <a:t>Can ACKs alone achieve “correctness”?</a:t>
            </a:r>
          </a:p>
          <a:p>
            <a:r>
              <a:rPr lang="en-US" dirty="0" smtClean="0"/>
              <a:t>Variations on ACKs</a:t>
            </a:r>
          </a:p>
          <a:p>
            <a:pPr lvl="1"/>
            <a:r>
              <a:rPr lang="en-US" dirty="0" smtClean="0"/>
              <a:t>Full information</a:t>
            </a:r>
          </a:p>
          <a:p>
            <a:pPr lvl="1"/>
            <a:r>
              <a:rPr lang="en-US" dirty="0" smtClean="0"/>
              <a:t>Individual packets</a:t>
            </a:r>
          </a:p>
          <a:p>
            <a:pPr lvl="1"/>
            <a:r>
              <a:rPr lang="en-US" dirty="0" smtClean="0"/>
              <a:t>Cumulative (TCP)</a:t>
            </a:r>
          </a:p>
          <a:p>
            <a:r>
              <a:rPr lang="en-US" dirty="0" smtClean="0"/>
              <a:t>When to resend</a:t>
            </a:r>
          </a:p>
          <a:p>
            <a:pPr lvl="1"/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Duplicate ACKs</a:t>
            </a:r>
          </a:p>
          <a:p>
            <a:pPr lvl="1"/>
            <a:r>
              <a:rPr lang="en-US" dirty="0" smtClean="0"/>
              <a:t>NACKs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off all electronics.  If I see a phone or laptop out, I will ask you to leave.</a:t>
            </a:r>
          </a:p>
          <a:p>
            <a:endParaRPr lang="en-US" dirty="0"/>
          </a:p>
          <a:p>
            <a:r>
              <a:rPr lang="en-US" dirty="0" smtClean="0"/>
              <a:t>Takes notes on paper, if you feel the need.</a:t>
            </a:r>
          </a:p>
          <a:p>
            <a:endParaRPr lang="en-US" dirty="0"/>
          </a:p>
          <a:p>
            <a:r>
              <a:rPr lang="en-US" dirty="0" smtClean="0"/>
              <a:t>Leave if you are bored.</a:t>
            </a:r>
          </a:p>
          <a:p>
            <a:endParaRPr lang="en-US" dirty="0"/>
          </a:p>
          <a:p>
            <a:r>
              <a:rPr lang="en-US" dirty="0" smtClean="0"/>
              <a:t>If you stay, engage your mind</a:t>
            </a:r>
          </a:p>
          <a:p>
            <a:pPr lvl="1"/>
            <a:r>
              <a:rPr lang="en-US" dirty="0" smtClean="0"/>
              <a:t>Think hard about the questions I ask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way you will learn anything from today’s lecture!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5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implementation choices affect:</a:t>
            </a:r>
          </a:p>
          <a:p>
            <a:pPr lvl="1"/>
            <a:r>
              <a:rPr lang="en-US" dirty="0" smtClean="0"/>
              <a:t>Timeliness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Fairness</a:t>
            </a:r>
          </a:p>
          <a:p>
            <a:pPr lvl="1"/>
            <a:r>
              <a:rPr lang="en-US" dirty="0" smtClean="0"/>
              <a:t>….</a:t>
            </a:r>
          </a:p>
          <a:p>
            <a:pPr lvl="5"/>
            <a:endParaRPr lang="en-US" dirty="0"/>
          </a:p>
          <a:p>
            <a:r>
              <a:rPr lang="en-US" dirty="0" smtClean="0"/>
              <a:t>These are important concerns</a:t>
            </a:r>
          </a:p>
          <a:p>
            <a:pPr lvl="1"/>
            <a:r>
              <a:rPr lang="en-US" b="1" dirty="0" smtClean="0"/>
              <a:t>but correctness is more fundamental</a:t>
            </a:r>
          </a:p>
          <a:p>
            <a:pPr lvl="5"/>
            <a:endParaRPr lang="en-US" b="1" dirty="0" smtClean="0"/>
          </a:p>
          <a:p>
            <a:r>
              <a:rPr lang="en-US" dirty="0" smtClean="0"/>
              <a:t>Design must </a:t>
            </a:r>
            <a:r>
              <a:rPr lang="en-US" i="1" dirty="0" smtClean="0"/>
              <a:t>start</a:t>
            </a:r>
            <a:r>
              <a:rPr lang="en-US" dirty="0" smtClean="0"/>
              <a:t> with correctness</a:t>
            </a:r>
          </a:p>
          <a:p>
            <a:pPr lvl="1"/>
            <a:r>
              <a:rPr lang="en-US" dirty="0" smtClean="0"/>
              <a:t>Can then “engineer” its performance with various hacks</a:t>
            </a:r>
          </a:p>
          <a:p>
            <a:pPr lvl="1"/>
            <a:r>
              <a:rPr lang="en-US" dirty="0" smtClean="0"/>
              <a:t>These hacks can be “fun” but don’t let them distract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other approaches….</a:t>
            </a:r>
          </a:p>
          <a:p>
            <a:endParaRPr lang="en-US" dirty="0"/>
          </a:p>
          <a:p>
            <a:r>
              <a:rPr lang="en-US" dirty="0" smtClean="0"/>
              <a:t>Suggestions?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Strategy: </a:t>
            </a:r>
            <a:r>
              <a:rPr lang="en-US" dirty="0" err="1" smtClean="0"/>
              <a:t>Rateless</a:t>
            </a:r>
            <a:r>
              <a:rPr lang="en-US" dirty="0" smtClean="0"/>
              <a:t>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Use special encoding</a:t>
            </a:r>
          </a:p>
          <a:p>
            <a:pPr lvl="1"/>
            <a:r>
              <a:rPr lang="en-US" dirty="0" smtClean="0"/>
              <a:t>Receipt of </a:t>
            </a:r>
            <a:r>
              <a:rPr lang="en-US" b="1" i="1" dirty="0" smtClean="0"/>
              <a:t>any</a:t>
            </a:r>
            <a:r>
              <a:rPr lang="en-US" dirty="0" smtClean="0"/>
              <a:t> set of M packets allows you to recover file</a:t>
            </a:r>
          </a:p>
          <a:p>
            <a:pPr lvl="1"/>
            <a:r>
              <a:rPr lang="en-US" dirty="0" smtClean="0"/>
              <a:t>Where M is close to the size of the original file</a:t>
            </a:r>
          </a:p>
          <a:p>
            <a:pPr lvl="1"/>
            <a:endParaRPr lang="en-US" dirty="0"/>
          </a:p>
          <a:p>
            <a:r>
              <a:rPr lang="en-US" dirty="0" smtClean="0"/>
              <a:t>Receiver only sends ACK when M are received</a:t>
            </a:r>
          </a:p>
          <a:p>
            <a:pPr lvl="1"/>
            <a:r>
              <a:rPr lang="en-US" dirty="0" smtClean="0"/>
              <a:t>Sender keeps sending until receives 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Timely, Correct</a:t>
            </a:r>
          </a:p>
          <a:p>
            <a:pPr lvl="1"/>
            <a:r>
              <a:rPr lang="en-US" dirty="0" smtClean="0"/>
              <a:t>How efficient is it?</a:t>
            </a:r>
          </a:p>
          <a:p>
            <a:pPr lvl="1"/>
            <a:r>
              <a:rPr lang="en-US" dirty="0" smtClean="0"/>
              <a:t>It wastes </a:t>
            </a:r>
            <a:r>
              <a:rPr lang="en-US" dirty="0" err="1" smtClean="0"/>
              <a:t>BxRTT</a:t>
            </a:r>
            <a:r>
              <a:rPr lang="en-US" dirty="0" smtClean="0"/>
              <a:t> on every flow.  Isn’t that awful?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Paradox of Internet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majority of flows are short</a:t>
            </a:r>
          </a:p>
          <a:p>
            <a:pPr lvl="1"/>
            <a:r>
              <a:rPr lang="en-US" dirty="0" smtClean="0"/>
              <a:t>A few packets</a:t>
            </a:r>
          </a:p>
          <a:p>
            <a:pPr lvl="1"/>
            <a:endParaRPr lang="en-US" dirty="0"/>
          </a:p>
          <a:p>
            <a:r>
              <a:rPr lang="en-US" dirty="0" smtClean="0"/>
              <a:t>The majority of bytes are in long flows</a:t>
            </a:r>
          </a:p>
          <a:p>
            <a:pPr lvl="1"/>
            <a:r>
              <a:rPr lang="en-US" dirty="0" smtClean="0"/>
              <a:t>MB or more</a:t>
            </a:r>
          </a:p>
          <a:p>
            <a:pPr lvl="1"/>
            <a:endParaRPr lang="en-US" dirty="0"/>
          </a:p>
          <a:p>
            <a:r>
              <a:rPr lang="en-US" dirty="0" smtClean="0"/>
              <a:t>And this trend is accelerating…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wasted bandwidth ~ </a:t>
            </a:r>
            <a:r>
              <a:rPr lang="en-US" dirty="0" err="1" smtClean="0"/>
              <a:t>BxRTT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 long flows, this is small compared to total file</a:t>
            </a:r>
          </a:p>
          <a:p>
            <a:pPr lvl="1"/>
            <a:endParaRPr lang="en-US" dirty="0"/>
          </a:p>
          <a:p>
            <a:r>
              <a:rPr lang="en-US" dirty="0" smtClean="0"/>
              <a:t>For short flows, this is large compared to file</a:t>
            </a:r>
          </a:p>
          <a:p>
            <a:pPr lvl="1"/>
            <a:r>
              <a:rPr lang="en-US" dirty="0" smtClean="0"/>
              <a:t>But most of the bandwidth is in long flows!</a:t>
            </a:r>
          </a:p>
          <a:p>
            <a:pPr lvl="1"/>
            <a:endParaRPr lang="en-US" dirty="0"/>
          </a:p>
          <a:p>
            <a:r>
              <a:rPr lang="en-US" dirty="0" smtClean="0"/>
              <a:t>This is not a terrible idea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Gone from first principles</a:t>
            </a:r>
          </a:p>
          <a:p>
            <a:pPr lvl="1"/>
            <a:r>
              <a:rPr lang="en-US" dirty="0" smtClean="0"/>
              <a:t>Correctness condition for reliable transport</a:t>
            </a:r>
          </a:p>
          <a:p>
            <a:pPr lvl="4"/>
            <a:endParaRPr lang="en-US" dirty="0"/>
          </a:p>
          <a:p>
            <a:r>
              <a:rPr lang="is-IS" dirty="0" smtClean="0"/>
              <a:t>…t</a:t>
            </a:r>
            <a:r>
              <a:rPr lang="en-US" dirty="0" smtClean="0"/>
              <a:t>o design for single packets</a:t>
            </a:r>
            <a:r>
              <a:rPr lang="is-IS" dirty="0" smtClean="0"/>
              <a:t>…</a:t>
            </a:r>
          </a:p>
          <a:p>
            <a:pPr lvl="3"/>
            <a:endParaRPr lang="is-IS" dirty="0"/>
          </a:p>
          <a:p>
            <a:r>
              <a:rPr lang="is-IS" dirty="0" smtClean="0"/>
              <a:t>...to design for multiple packets...</a:t>
            </a:r>
          </a:p>
          <a:p>
            <a:pPr lvl="1"/>
            <a:r>
              <a:rPr lang="is-IS" dirty="0" smtClean="0"/>
              <a:t>Very close to modern TCP</a:t>
            </a:r>
          </a:p>
          <a:p>
            <a:pPr lvl="3"/>
            <a:endParaRPr lang="is-IS" dirty="0"/>
          </a:p>
          <a:p>
            <a:r>
              <a:rPr lang="is-IS" dirty="0" smtClean="0"/>
              <a:t>...to radically different designs</a:t>
            </a:r>
          </a:p>
          <a:p>
            <a:pPr lvl="1"/>
            <a:r>
              <a:rPr lang="is-IS" dirty="0" smtClean="0"/>
              <a:t>Which could replace TCP</a:t>
            </a:r>
          </a:p>
          <a:p>
            <a:pPr lvl="3"/>
            <a:endParaRPr lang="is-IS" dirty="0"/>
          </a:p>
          <a:p>
            <a:r>
              <a:rPr lang="is-IS" dirty="0" smtClean="0"/>
              <a:t>All done by </a:t>
            </a:r>
            <a:r>
              <a:rPr lang="is-IS" b="1" i="1" dirty="0" smtClean="0"/>
              <a:t>you</a:t>
            </a:r>
            <a:r>
              <a:rPr lang="is-IS" dirty="0" smtClean="0"/>
              <a:t>, in 80 minutes.</a:t>
            </a:r>
          </a:p>
          <a:p>
            <a:pPr lvl="3"/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1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 Everyone Ready?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3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and Their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break system into </a:t>
            </a:r>
            <a:r>
              <a:rPr lang="en-US" dirty="0" smtClean="0"/>
              <a:t>modules</a:t>
            </a:r>
          </a:p>
          <a:p>
            <a:pPr lvl="1"/>
            <a:r>
              <a:rPr lang="en-US" b="1" dirty="0" smtClean="0"/>
              <a:t>Dictated by Layering</a:t>
            </a:r>
          </a:p>
          <a:p>
            <a:pPr lvl="1"/>
            <a:endParaRPr lang="en-US" b="1" dirty="0"/>
          </a:p>
          <a:p>
            <a:r>
              <a:rPr lang="en-US" dirty="0"/>
              <a:t>Where modules are </a:t>
            </a:r>
            <a:r>
              <a:rPr lang="en-US" dirty="0" smtClean="0"/>
              <a:t>implemented</a:t>
            </a:r>
          </a:p>
          <a:p>
            <a:pPr lvl="1"/>
            <a:r>
              <a:rPr lang="en-US" b="1" dirty="0" smtClean="0"/>
              <a:t>Dictated by End-to-End Principle</a:t>
            </a:r>
          </a:p>
          <a:p>
            <a:pPr lvl="1"/>
            <a:endParaRPr lang="en-US" b="1" dirty="0"/>
          </a:p>
          <a:p>
            <a:r>
              <a:rPr lang="en-US" dirty="0" smtClean="0"/>
              <a:t>Where </a:t>
            </a:r>
            <a:r>
              <a:rPr lang="en-US" dirty="0"/>
              <a:t>state is </a:t>
            </a:r>
            <a:r>
              <a:rPr lang="en-US" dirty="0" smtClean="0"/>
              <a:t>stored</a:t>
            </a:r>
          </a:p>
          <a:p>
            <a:pPr lvl="1"/>
            <a:r>
              <a:rPr lang="en-US" b="1" dirty="0" smtClean="0"/>
              <a:t>Dictated by Fate-Sharing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61F13-EC7C-D04F-B9B4-7AC38526132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34027</TotalTime>
  <Words>3634</Words>
  <Application>Microsoft Macintosh PowerPoint</Application>
  <PresentationFormat>On-screen Show (4:3)</PresentationFormat>
  <Paragraphs>712</Paragraphs>
  <Slides>75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Calibri</vt:lpstr>
      <vt:lpstr>Courier New</vt:lpstr>
      <vt:lpstr>ＭＳ Ｐゴシック</vt:lpstr>
      <vt:lpstr>Times New Roman</vt:lpstr>
      <vt:lpstr>Wingdings</vt:lpstr>
      <vt:lpstr>Arial</vt:lpstr>
      <vt:lpstr>Network</vt:lpstr>
      <vt:lpstr>CS 168  Reliable Transport</vt:lpstr>
      <vt:lpstr>PowerPoint Presentation</vt:lpstr>
      <vt:lpstr>Using Piazza</vt:lpstr>
      <vt:lpstr>A Few Routing Odds and Ends</vt:lpstr>
      <vt:lpstr>Purpose of Today</vt:lpstr>
      <vt:lpstr>You Must Think For Yourself</vt:lpstr>
      <vt:lpstr>Ground Rules</vt:lpstr>
      <vt:lpstr>Is Everyone Ready?</vt:lpstr>
      <vt:lpstr>Decisions and Their Principles</vt:lpstr>
      <vt:lpstr>Today We Design Reliable Delivery</vt:lpstr>
      <vt:lpstr>Best Effort Service (L3)</vt:lpstr>
      <vt:lpstr>Making Best Effort Work</vt:lpstr>
      <vt:lpstr>Reliable Transport Is Necessary</vt:lpstr>
      <vt:lpstr>Important Distinctions</vt:lpstr>
      <vt:lpstr>Two Different Statements</vt:lpstr>
      <vt:lpstr>Challenge for Today</vt:lpstr>
      <vt:lpstr>Fundamental Systems Question</vt:lpstr>
      <vt:lpstr>Four Goals For Reliable Transfer</vt:lpstr>
      <vt:lpstr>Start with transfer of a single packet</vt:lpstr>
      <vt:lpstr>Correctness Condition</vt:lpstr>
      <vt:lpstr>Correctness Condition?</vt:lpstr>
      <vt:lpstr>WRONG!</vt:lpstr>
      <vt:lpstr>Correctness Condition?</vt:lpstr>
      <vt:lpstr>WRONG!</vt:lpstr>
      <vt:lpstr>Correctness Condition?</vt:lpstr>
      <vt:lpstr>WRONG!</vt:lpstr>
      <vt:lpstr>Correctness Condition?</vt:lpstr>
      <vt:lpstr>Almost Right!</vt:lpstr>
      <vt:lpstr>Complete Correctness Condition</vt:lpstr>
      <vt:lpstr>Complete Correctness Condition</vt:lpstr>
      <vt:lpstr>Note!</vt:lpstr>
      <vt:lpstr>We have correctness condition</vt:lpstr>
      <vt:lpstr>Two Choices for Corruption</vt:lpstr>
      <vt:lpstr>Back to Correctness Condition</vt:lpstr>
      <vt:lpstr>Solution v1</vt:lpstr>
      <vt:lpstr>What’s Missing?</vt:lpstr>
      <vt:lpstr>Forms of Feedback</vt:lpstr>
      <vt:lpstr>Solution v2</vt:lpstr>
      <vt:lpstr>Solution v3</vt:lpstr>
      <vt:lpstr>Have “solved” the single packet case</vt:lpstr>
      <vt:lpstr>Multiple Packets</vt:lpstr>
      <vt:lpstr>Window-based Algorithms</vt:lpstr>
      <vt:lpstr>How big should the window be?</vt:lpstr>
      <vt:lpstr>What Does This Mean?</vt:lpstr>
      <vt:lpstr>RTT x B ~ W x Packet Size</vt:lpstr>
      <vt:lpstr>Where Are We?</vt:lpstr>
      <vt:lpstr>Three Design Considerations</vt:lpstr>
      <vt:lpstr>Possible Feedback From Receiver</vt:lpstr>
      <vt:lpstr>ACK Individual Packets</vt:lpstr>
      <vt:lpstr>Full Information Feedback</vt:lpstr>
      <vt:lpstr>Cumulative ACK</vt:lpstr>
      <vt:lpstr>Detecting Loss</vt:lpstr>
      <vt:lpstr>Loss with individual ACKs</vt:lpstr>
      <vt:lpstr>Loss with individual ACKs</vt:lpstr>
      <vt:lpstr>Loss with full information</vt:lpstr>
      <vt:lpstr>Loss with full information</vt:lpstr>
      <vt:lpstr>Loss with cumulative ACKs</vt:lpstr>
      <vt:lpstr>Loss with cumulative ACKs (cont’d)</vt:lpstr>
      <vt:lpstr>Loss with cumulative ACKs (cont’d2)</vt:lpstr>
      <vt:lpstr>Cumulative ACKs</vt:lpstr>
      <vt:lpstr>Go-Back-N</vt:lpstr>
      <vt:lpstr>All the bad things best effort can do…</vt:lpstr>
      <vt:lpstr>Effect of Reordering?</vt:lpstr>
      <vt:lpstr>Effect of Long Delays?</vt:lpstr>
      <vt:lpstr>Effect of Duplication?</vt:lpstr>
      <vt:lpstr>Possible Design for Reliable Trans.</vt:lpstr>
      <vt:lpstr>Fairness? (come back to later)</vt:lpstr>
      <vt:lpstr>Overview of Reliable Transport</vt:lpstr>
      <vt:lpstr>Many Implementation Choices</vt:lpstr>
      <vt:lpstr>Implementation Choices</vt:lpstr>
      <vt:lpstr>Are We Done?</vt:lpstr>
      <vt:lpstr>Alternate Strategy: Rateless Codes</vt:lpstr>
      <vt:lpstr>The Paradox of Internet Traffic</vt:lpstr>
      <vt:lpstr>Inefficiency</vt:lpstr>
      <vt:lpstr>What Have We Done Today?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418</cp:revision>
  <cp:lastPrinted>2016-09-07T02:02:02Z</cp:lastPrinted>
  <dcterms:created xsi:type="dcterms:W3CDTF">2015-08-26T13:04:16Z</dcterms:created>
  <dcterms:modified xsi:type="dcterms:W3CDTF">2017-09-20T21:09:30Z</dcterms:modified>
</cp:coreProperties>
</file>