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5"/>
  </p:notesMasterIdLst>
  <p:handoutMasterIdLst>
    <p:handoutMasterId r:id="rId86"/>
  </p:handoutMasterIdLst>
  <p:sldIdLst>
    <p:sldId id="1106" r:id="rId2"/>
    <p:sldId id="1107" r:id="rId3"/>
    <p:sldId id="1424" r:id="rId4"/>
    <p:sldId id="1416" r:id="rId5"/>
    <p:sldId id="1417" r:id="rId6"/>
    <p:sldId id="1419" r:id="rId7"/>
    <p:sldId id="1420" r:id="rId8"/>
    <p:sldId id="1408" r:id="rId9"/>
    <p:sldId id="1409" r:id="rId10"/>
    <p:sldId id="1410" r:id="rId11"/>
    <p:sldId id="1421" r:id="rId12"/>
    <p:sldId id="1411" r:id="rId13"/>
    <p:sldId id="1422" r:id="rId14"/>
    <p:sldId id="1412" r:id="rId15"/>
    <p:sldId id="1413" r:id="rId16"/>
    <p:sldId id="1414" r:id="rId17"/>
    <p:sldId id="1427" r:id="rId18"/>
    <p:sldId id="1418" r:id="rId19"/>
    <p:sldId id="1423" r:id="rId20"/>
    <p:sldId id="1346" r:id="rId21"/>
    <p:sldId id="1348" r:id="rId22"/>
    <p:sldId id="1349" r:id="rId23"/>
    <p:sldId id="1350" r:id="rId24"/>
    <p:sldId id="1351" r:id="rId25"/>
    <p:sldId id="1352" r:id="rId26"/>
    <p:sldId id="1353" r:id="rId27"/>
    <p:sldId id="1354" r:id="rId28"/>
    <p:sldId id="1355" r:id="rId29"/>
    <p:sldId id="1356" r:id="rId30"/>
    <p:sldId id="1426" r:id="rId31"/>
    <p:sldId id="1425" r:id="rId32"/>
    <p:sldId id="1357" r:id="rId33"/>
    <p:sldId id="1358" r:id="rId34"/>
    <p:sldId id="1359" r:id="rId35"/>
    <p:sldId id="1360" r:id="rId36"/>
    <p:sldId id="1361" r:id="rId37"/>
    <p:sldId id="1362" r:id="rId38"/>
    <p:sldId id="1363" r:id="rId39"/>
    <p:sldId id="1364" r:id="rId40"/>
    <p:sldId id="1365" r:id="rId41"/>
    <p:sldId id="1366" r:id="rId42"/>
    <p:sldId id="1367" r:id="rId43"/>
    <p:sldId id="1368" r:id="rId44"/>
    <p:sldId id="1369" r:id="rId45"/>
    <p:sldId id="1428" r:id="rId46"/>
    <p:sldId id="1429" r:id="rId47"/>
    <p:sldId id="1370" r:id="rId48"/>
    <p:sldId id="1371" r:id="rId49"/>
    <p:sldId id="1372" r:id="rId50"/>
    <p:sldId id="1373" r:id="rId51"/>
    <p:sldId id="1374" r:id="rId52"/>
    <p:sldId id="1375" r:id="rId53"/>
    <p:sldId id="1376" r:id="rId54"/>
    <p:sldId id="1379" r:id="rId55"/>
    <p:sldId id="1380" r:id="rId56"/>
    <p:sldId id="1377" r:id="rId57"/>
    <p:sldId id="1378" r:id="rId58"/>
    <p:sldId id="1381" r:id="rId59"/>
    <p:sldId id="1382" r:id="rId60"/>
    <p:sldId id="1383" r:id="rId61"/>
    <p:sldId id="1386" r:id="rId62"/>
    <p:sldId id="1387" r:id="rId63"/>
    <p:sldId id="1388" r:id="rId64"/>
    <p:sldId id="1389" r:id="rId65"/>
    <p:sldId id="1390" r:id="rId66"/>
    <p:sldId id="1384" r:id="rId67"/>
    <p:sldId id="1391" r:id="rId68"/>
    <p:sldId id="1392" r:id="rId69"/>
    <p:sldId id="1393" r:id="rId70"/>
    <p:sldId id="1394" r:id="rId71"/>
    <p:sldId id="1395" r:id="rId72"/>
    <p:sldId id="1396" r:id="rId73"/>
    <p:sldId id="1397" r:id="rId74"/>
    <p:sldId id="1398" r:id="rId75"/>
    <p:sldId id="1399" r:id="rId76"/>
    <p:sldId id="1400" r:id="rId77"/>
    <p:sldId id="1401" r:id="rId78"/>
    <p:sldId id="1402" r:id="rId79"/>
    <p:sldId id="1403" r:id="rId80"/>
    <p:sldId id="1404" r:id="rId81"/>
    <p:sldId id="1405" r:id="rId82"/>
    <p:sldId id="1406" r:id="rId83"/>
    <p:sldId id="1430" r:id="rId8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98"/>
    <p:restoredTop sz="86649"/>
  </p:normalViewPr>
  <p:slideViewPr>
    <p:cSldViewPr>
      <p:cViewPr>
        <p:scale>
          <a:sx n="96" d="100"/>
          <a:sy n="96" d="100"/>
        </p:scale>
        <p:origin x="200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  <p:sldLst>
      <p:sld r:id="rId1" collapse="1"/>
      <p:sld r:id="rId2" collapse="1"/>
      <p:sld r:id="rId3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handoutMaster" Target="handoutMasters/handoutMaster1.xml"/><Relationship Id="rId87" Type="http://schemas.openxmlformats.org/officeDocument/2006/relationships/commentAuthors" Target="commentAuthors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8.xml"/><Relationship Id="rId2" Type="http://schemas.openxmlformats.org/officeDocument/2006/relationships/slide" Target="slides/slide80.xml"/><Relationship Id="rId3" Type="http://schemas.openxmlformats.org/officeDocument/2006/relationships/slide" Target="slides/slide8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62C606F-5FD1-1240-B84E-F47B7CCE70FC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27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84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616FBB-0264-404D-AED8-A98E06BCF961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27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0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CE499A-1DB1-1646-9DE1-C585E85F5D6A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11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36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616FBB-0264-404D-AED8-A98E06BCF961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63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616FBB-0264-404D-AED8-A98E06BCF961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0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9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4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253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57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87CC07A-3D91-1347-BA98-EB8CC121D89B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26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E2622FA-DD1B-FC48-9B96-A407623F5EC7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40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97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CE499A-1DB1-1646-9DE1-C585E85F5D6A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18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6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0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04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3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74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4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0945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617DFDB-EF14-F243-9F1C-EA883B3513DC}" type="slidenum">
              <a:rPr lang="en-US" sz="1300" b="0">
                <a:latin typeface="Times New Roman" charset="0"/>
              </a:rPr>
              <a:pPr eaLnBrk="1" hangingPunct="1"/>
              <a:t>75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077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78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801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80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39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F9C7354-181B-D94B-B7FA-3A0EF60520CC}" type="slidenum">
              <a:rPr lang="en-US" sz="1300" b="0">
                <a:latin typeface="Times New Roman" charset="0"/>
              </a:rPr>
              <a:pPr eaLnBrk="1" hangingPunct="1"/>
              <a:t>82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0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3F2CD5D-F911-8B48-B03B-9E1591F7021D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500" tIns="47750" rIns="95500" bIns="47750"/>
          <a:lstStyle/>
          <a:p>
            <a:pPr defTabSz="912813">
              <a:spcBef>
                <a:spcPct val="0"/>
              </a:spcBef>
            </a:pPr>
            <a:endParaRPr lang="fr-FR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9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94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9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0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42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63B2478-E01E-A947-BE07-0ABE2E1C9EF0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4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Designing IP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implementation choices affect:</a:t>
            </a:r>
          </a:p>
          <a:p>
            <a:pPr lvl="1"/>
            <a:r>
              <a:rPr lang="en-US" dirty="0" smtClean="0"/>
              <a:t>Timeliness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Fairness</a:t>
            </a:r>
          </a:p>
          <a:p>
            <a:pPr lvl="1"/>
            <a:r>
              <a:rPr lang="en-US" dirty="0" smtClean="0"/>
              <a:t>….</a:t>
            </a:r>
          </a:p>
          <a:p>
            <a:pPr lvl="5"/>
            <a:endParaRPr lang="en-US" dirty="0"/>
          </a:p>
          <a:p>
            <a:r>
              <a:rPr lang="en-US" dirty="0" smtClean="0"/>
              <a:t>These are important concerns</a:t>
            </a:r>
          </a:p>
          <a:p>
            <a:pPr lvl="1"/>
            <a:r>
              <a:rPr lang="en-US" b="1" dirty="0" smtClean="0"/>
              <a:t>but correctness is more fundamental</a:t>
            </a:r>
          </a:p>
          <a:p>
            <a:pPr lvl="5"/>
            <a:endParaRPr lang="en-US" b="1" dirty="0" smtClean="0"/>
          </a:p>
          <a:p>
            <a:r>
              <a:rPr lang="en-US" dirty="0" smtClean="0"/>
              <a:t>Design must </a:t>
            </a:r>
            <a:r>
              <a:rPr lang="en-US" i="1" dirty="0" smtClean="0"/>
              <a:t>start</a:t>
            </a:r>
            <a:r>
              <a:rPr lang="en-US" dirty="0" smtClean="0"/>
              <a:t> with correctness</a:t>
            </a:r>
          </a:p>
          <a:p>
            <a:pPr lvl="1"/>
            <a:r>
              <a:rPr lang="en-US" dirty="0" smtClean="0"/>
              <a:t>Can then “engineer” its performance with various hacks</a:t>
            </a:r>
          </a:p>
          <a:p>
            <a:pPr lvl="1"/>
            <a:r>
              <a:rPr lang="en-US" dirty="0" smtClean="0"/>
              <a:t>These hacks can be “fun” but don’t let them distract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Design for Reliable Trans.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information ACKs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Window-based, with retransmissions after:</a:t>
            </a:r>
          </a:p>
          <a:p>
            <a:pPr lvl="1"/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K subsequent ACKs</a:t>
            </a:r>
          </a:p>
          <a:p>
            <a:pPr lvl="2"/>
            <a:endParaRPr lang="en-US" dirty="0"/>
          </a:p>
          <a:p>
            <a:r>
              <a:rPr lang="en-US" dirty="0" smtClean="0"/>
              <a:t>This is correct, timely,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7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</a:t>
            </a:r>
            <a:r>
              <a:rPr lang="en-US" dirty="0" smtClean="0"/>
              <a:t>other approaches</a:t>
            </a:r>
            <a:r>
              <a:rPr lang="en-US" dirty="0"/>
              <a:t>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Suggestions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assumption did we make?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Implicit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Delivering the </a:t>
            </a:r>
            <a:r>
              <a:rPr lang="en-US" dirty="0"/>
              <a:t>data </a:t>
            </a:r>
            <a:r>
              <a:rPr lang="en-US" dirty="0" smtClean="0"/>
              <a:t>meant delivering every packet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assumption built into definition of correctness</a:t>
            </a:r>
          </a:p>
          <a:p>
            <a:endParaRPr lang="en-US" dirty="0"/>
          </a:p>
          <a:p>
            <a:r>
              <a:rPr lang="en-US" dirty="0" smtClean="0"/>
              <a:t>But is there another way?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3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Strategy: </a:t>
            </a:r>
            <a:r>
              <a:rPr lang="en-US" dirty="0" err="1" smtClean="0"/>
              <a:t>Rateless</a:t>
            </a:r>
            <a:r>
              <a:rPr lang="en-US" dirty="0" smtClean="0"/>
              <a:t>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Use special encoding</a:t>
            </a:r>
          </a:p>
          <a:p>
            <a:pPr lvl="1"/>
            <a:r>
              <a:rPr lang="en-US" dirty="0" smtClean="0"/>
              <a:t>Receipt of </a:t>
            </a:r>
            <a:r>
              <a:rPr lang="en-US" b="1" i="1" dirty="0" smtClean="0"/>
              <a:t>any</a:t>
            </a:r>
            <a:r>
              <a:rPr lang="en-US" dirty="0" smtClean="0"/>
              <a:t> set of M packets allows you to recover file</a:t>
            </a:r>
          </a:p>
          <a:p>
            <a:pPr lvl="1"/>
            <a:r>
              <a:rPr lang="en-US" dirty="0" smtClean="0"/>
              <a:t>Where M is close to the size of the original file</a:t>
            </a:r>
          </a:p>
          <a:p>
            <a:pPr lvl="1"/>
            <a:endParaRPr lang="en-US" dirty="0"/>
          </a:p>
          <a:p>
            <a:r>
              <a:rPr lang="en-US" dirty="0" smtClean="0"/>
              <a:t>Receiver only sends ACK when M are received</a:t>
            </a:r>
          </a:p>
          <a:p>
            <a:pPr lvl="1"/>
            <a:r>
              <a:rPr lang="en-US" dirty="0" smtClean="0"/>
              <a:t>Sender keeps sending until receives 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Timely, Correct</a:t>
            </a:r>
          </a:p>
          <a:p>
            <a:pPr lvl="1"/>
            <a:r>
              <a:rPr lang="en-US" dirty="0" smtClean="0"/>
              <a:t>How efficient is it?</a:t>
            </a:r>
          </a:p>
          <a:p>
            <a:pPr lvl="1"/>
            <a:r>
              <a:rPr lang="en-US" dirty="0" smtClean="0"/>
              <a:t>It wastes </a:t>
            </a:r>
            <a:r>
              <a:rPr lang="en-US" dirty="0" err="1" smtClean="0"/>
              <a:t>BxRTT</a:t>
            </a:r>
            <a:r>
              <a:rPr lang="en-US" dirty="0" smtClean="0"/>
              <a:t> on every flow.  Isn’t that awful?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Paradox of Internet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majority of flows are short</a:t>
            </a:r>
          </a:p>
          <a:p>
            <a:pPr lvl="1"/>
            <a:r>
              <a:rPr lang="en-US" dirty="0" smtClean="0"/>
              <a:t>A few packets</a:t>
            </a:r>
          </a:p>
          <a:p>
            <a:pPr lvl="1"/>
            <a:endParaRPr lang="en-US" dirty="0"/>
          </a:p>
          <a:p>
            <a:r>
              <a:rPr lang="en-US" dirty="0" smtClean="0"/>
              <a:t>The majority of bytes are in long flows</a:t>
            </a:r>
          </a:p>
          <a:p>
            <a:pPr lvl="1"/>
            <a:r>
              <a:rPr lang="en-US" dirty="0" smtClean="0"/>
              <a:t>MB or more</a:t>
            </a:r>
          </a:p>
          <a:p>
            <a:pPr lvl="1"/>
            <a:endParaRPr lang="en-US" dirty="0"/>
          </a:p>
          <a:p>
            <a:r>
              <a:rPr lang="en-US" dirty="0" smtClean="0"/>
              <a:t>And this trend is accelerating…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wasted bandwidth ~ </a:t>
            </a:r>
            <a:r>
              <a:rPr lang="en-US" dirty="0" err="1" smtClean="0"/>
              <a:t>BxRTT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 long flows, this is small compared to total file</a:t>
            </a:r>
          </a:p>
          <a:p>
            <a:pPr lvl="1"/>
            <a:endParaRPr lang="en-US" dirty="0"/>
          </a:p>
          <a:p>
            <a:r>
              <a:rPr lang="en-US" dirty="0" smtClean="0"/>
              <a:t>For short flows, this is large compared to file</a:t>
            </a:r>
          </a:p>
          <a:p>
            <a:pPr lvl="1"/>
            <a:r>
              <a:rPr lang="en-US" dirty="0" smtClean="0"/>
              <a:t>But most of the bandwidth is in long flows!</a:t>
            </a:r>
          </a:p>
          <a:p>
            <a:pPr lvl="1"/>
            <a:endParaRPr lang="en-US" dirty="0"/>
          </a:p>
          <a:p>
            <a:r>
              <a:rPr lang="en-US" dirty="0" smtClean="0"/>
              <a:t>This is not a terrible idea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w/ Conceptual Foundations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context and design principles</a:t>
            </a:r>
          </a:p>
          <a:p>
            <a:endParaRPr lang="en-US" dirty="0" smtClean="0"/>
          </a:p>
          <a:p>
            <a:r>
              <a:rPr lang="en-US" dirty="0" smtClean="0"/>
              <a:t>The fundamental technical challenges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Reliable transport</a:t>
            </a:r>
          </a:p>
          <a:p>
            <a:pPr lvl="1"/>
            <a:endParaRPr lang="en-US" dirty="0"/>
          </a:p>
          <a:p>
            <a:r>
              <a:rPr lang="en-US" dirty="0" smtClean="0"/>
              <a:t>We now move to the detailed designs in use today</a:t>
            </a:r>
          </a:p>
          <a:p>
            <a:pPr lvl="1"/>
            <a:r>
              <a:rPr lang="en-US" dirty="0" smtClean="0"/>
              <a:t>And we start with IP, the centerpiece of the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92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hardest challenge of all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9220200" cy="4835525"/>
          </a:xfrm>
        </p:spPr>
        <p:txBody>
          <a:bodyPr/>
          <a:lstStyle/>
          <a:p>
            <a:r>
              <a:rPr lang="en-US" dirty="0" smtClean="0"/>
              <a:t>Staying awake in lecture on the IP packet header</a:t>
            </a:r>
          </a:p>
          <a:p>
            <a:pPr lvl="2"/>
            <a:endParaRPr lang="en-US" dirty="0"/>
          </a:p>
          <a:p>
            <a:r>
              <a:rPr lang="en-US" dirty="0" smtClean="0"/>
              <a:t>This is boring stuff, if you only focus on details</a:t>
            </a:r>
          </a:p>
          <a:p>
            <a:pPr lvl="2"/>
            <a:endParaRPr lang="en-US" dirty="0"/>
          </a:p>
          <a:p>
            <a:r>
              <a:rPr lang="en-US" dirty="0" smtClean="0"/>
              <a:t>But please focus on the following:</a:t>
            </a:r>
          </a:p>
          <a:p>
            <a:pPr lvl="1"/>
            <a:r>
              <a:rPr lang="en-US" dirty="0" smtClean="0"/>
              <a:t>What problems were </a:t>
            </a:r>
            <a:r>
              <a:rPr lang="en-US" b="1" i="1" dirty="0" smtClean="0"/>
              <a:t>they</a:t>
            </a:r>
            <a:r>
              <a:rPr lang="en-US" dirty="0" smtClean="0"/>
              <a:t> trying to address?</a:t>
            </a:r>
          </a:p>
          <a:p>
            <a:pPr lvl="1"/>
            <a:r>
              <a:rPr lang="en-US" dirty="0" smtClean="0"/>
              <a:t>How would </a:t>
            </a:r>
            <a:r>
              <a:rPr lang="en-US" b="1" i="1" dirty="0" smtClean="0"/>
              <a:t>you</a:t>
            </a:r>
            <a:r>
              <a:rPr lang="en-US" dirty="0" smtClean="0"/>
              <a:t> handle them?</a:t>
            </a:r>
          </a:p>
          <a:p>
            <a:pPr lvl="2"/>
            <a:endParaRPr lang="en-US" dirty="0"/>
          </a:p>
          <a:p>
            <a:r>
              <a:rPr lang="en-US" dirty="0" smtClean="0"/>
              <a:t>All of you are capable of “deriving” IP</a:t>
            </a:r>
          </a:p>
          <a:p>
            <a:pPr lvl="1"/>
            <a:r>
              <a:rPr lang="en-US" dirty="0" smtClean="0"/>
              <a:t>Let’s try to do it together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9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0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The Design of IP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8BE6BF0-893F-E840-AE52-EE7EDE4B2C5E}" type="slidenum">
              <a:rPr lang="en-US" sz="1400" b="0">
                <a:latin typeface="Times New Roman" charset="0"/>
              </a:rPr>
              <a:pPr eaLnBrk="1" hangingPunct="1"/>
              <a:t>20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</a:t>
            </a:r>
            <a:r>
              <a:rPr lang="ja-JP" altLang="en-US" dirty="0" smtClean="0">
                <a:latin typeface="+mn-lt"/>
              </a:rPr>
              <a:t>“</a:t>
            </a:r>
            <a:r>
              <a:rPr lang="en-US" altLang="ja-JP" dirty="0" smtClean="0">
                <a:latin typeface="+mn-lt"/>
              </a:rPr>
              <a:t>designing</a:t>
            </a:r>
            <a:r>
              <a:rPr lang="ja-JP" altLang="en-US" dirty="0" smtClean="0">
                <a:latin typeface="+mn-lt"/>
              </a:rPr>
              <a:t>”</a:t>
            </a:r>
            <a:r>
              <a:rPr lang="en-US" altLang="ja-JP" dirty="0" smtClean="0">
                <a:latin typeface="+mn-lt"/>
              </a:rPr>
              <a:t> a protocol?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Specifying the </a:t>
            </a:r>
            <a:r>
              <a:rPr lang="en-US" b="1" i="1" dirty="0">
                <a:solidFill>
                  <a:srgbClr val="FF6600"/>
                </a:solidFill>
                <a:latin typeface="Arial" charset="0"/>
              </a:rPr>
              <a:t>syntax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of its </a:t>
            </a:r>
            <a:r>
              <a:rPr lang="en-US" dirty="0" smtClean="0">
                <a:latin typeface="Arial" charset="0"/>
              </a:rPr>
              <a:t>messages</a:t>
            </a:r>
          </a:p>
          <a:p>
            <a:pPr lvl="1"/>
            <a:r>
              <a:rPr lang="en-US" dirty="0" smtClean="0">
                <a:latin typeface="Arial" charset="0"/>
              </a:rPr>
              <a:t>Format (</a:t>
            </a:r>
            <a:r>
              <a:rPr lang="en-US" dirty="0" err="1" smtClean="0">
                <a:latin typeface="Arial" charset="0"/>
              </a:rPr>
              <a:t>zzzzzzzz</a:t>
            </a:r>
            <a:r>
              <a:rPr lang="mr-IN" dirty="0" smtClean="0">
                <a:latin typeface="Arial" charset="0"/>
              </a:rPr>
              <a:t>…</a:t>
            </a:r>
            <a:r>
              <a:rPr lang="en-US" dirty="0" smtClean="0">
                <a:latin typeface="Arial" charset="0"/>
              </a:rPr>
              <a:t>.)</a:t>
            </a:r>
            <a:endParaRPr lang="en-US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Specifying their </a:t>
            </a:r>
            <a:r>
              <a:rPr lang="en-US" b="1" i="1" dirty="0" smtClean="0">
                <a:solidFill>
                  <a:srgbClr val="FF6600"/>
                </a:solidFill>
                <a:latin typeface="Arial" charset="0"/>
              </a:rPr>
              <a:t>semantics</a:t>
            </a:r>
            <a:endParaRPr lang="en-US" b="1" i="1" dirty="0">
              <a:solidFill>
                <a:srgbClr val="FF66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Meaning</a:t>
            </a:r>
          </a:p>
          <a:p>
            <a:pPr lvl="1"/>
            <a:r>
              <a:rPr lang="en-US" dirty="0" smtClean="0">
                <a:latin typeface="Arial" charset="0"/>
              </a:rPr>
              <a:t>Responses</a:t>
            </a:r>
            <a:endParaRPr lang="en-US" dirty="0">
              <a:latin typeface="Arial" charset="0"/>
            </a:endParaRPr>
          </a:p>
        </p:txBody>
      </p:sp>
      <p:sp>
        <p:nvSpPr>
          <p:cNvPr id="409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EBC6C33-CE9B-BE48-8BE4-CFABA41E6974}" type="slidenum">
              <a:rPr lang="en-US" sz="1400" b="0">
                <a:latin typeface="Times New Roman" charset="0"/>
              </a:rPr>
              <a:pPr eaLnBrk="1" hangingPunct="1"/>
              <a:t>21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572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Designing 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format of packet</a:t>
            </a:r>
          </a:p>
          <a:p>
            <a:pPr lvl="1"/>
            <a:r>
              <a:rPr lang="en-US" dirty="0" smtClean="0"/>
              <a:t>Nontrivial part: packet “header”</a:t>
            </a:r>
          </a:p>
          <a:p>
            <a:pPr lvl="1"/>
            <a:r>
              <a:rPr lang="en-US" dirty="0" smtClean="0"/>
              <a:t>Rest is opaque payload </a:t>
            </a:r>
            <a:r>
              <a:rPr lang="en-US" i="1" dirty="0" smtClean="0">
                <a:solidFill>
                  <a:schemeClr val="accent1"/>
                </a:solidFill>
              </a:rPr>
              <a:t>(why opaque?)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Semantics: meaning of header fields</a:t>
            </a:r>
          </a:p>
          <a:p>
            <a:pPr lvl="1"/>
            <a:r>
              <a:rPr lang="en-US" dirty="0" smtClean="0"/>
              <a:t>Required processing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828800" y="2867175"/>
            <a:ext cx="5901910" cy="2162025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rgbClr val="CCFFCC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612889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+mn-lt"/>
                </a:rPr>
                <a:t>Header</a:t>
              </a:r>
              <a:endParaRPr lang="en-US" sz="36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6575" y="2700049"/>
              <a:ext cx="37112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n-lt"/>
                </a:rPr>
                <a:t>Opaque Payload</a:t>
              </a:r>
              <a:endParaRPr lang="en-US" sz="2800" dirty="0">
                <a:latin typeface="+mn-lt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Header as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packet header as interface</a:t>
            </a:r>
            <a:endParaRPr lang="en-US" dirty="0"/>
          </a:p>
          <a:p>
            <a:pPr lvl="1"/>
            <a:r>
              <a:rPr lang="en-US" dirty="0" smtClean="0"/>
              <a:t>Only way of passing information from packet to switch</a:t>
            </a:r>
          </a:p>
          <a:p>
            <a:pPr lvl="1"/>
            <a:endParaRPr lang="en-US" dirty="0"/>
          </a:p>
          <a:p>
            <a:r>
              <a:rPr lang="en-US" dirty="0" smtClean="0"/>
              <a:t>Designing interfaces:</a:t>
            </a:r>
          </a:p>
          <a:p>
            <a:pPr lvl="1"/>
            <a:r>
              <a:rPr lang="en-US" dirty="0" smtClean="0"/>
              <a:t>What task are you trying to perform?</a:t>
            </a:r>
          </a:p>
          <a:p>
            <a:pPr lvl="1"/>
            <a:r>
              <a:rPr lang="en-US" dirty="0" smtClean="0"/>
              <a:t>What information do you need to accomplish it?</a:t>
            </a:r>
          </a:p>
          <a:p>
            <a:pPr lvl="1"/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eader reflects information needed for basic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22238"/>
            <a:ext cx="9525000" cy="868362"/>
          </a:xfrm>
        </p:spPr>
        <p:txBody>
          <a:bodyPr/>
          <a:lstStyle/>
          <a:p>
            <a:r>
              <a:rPr lang="en-US" dirty="0" smtClean="0"/>
              <a:t>How Would </a:t>
            </a:r>
            <a:r>
              <a:rPr lang="en-US" sz="4800" u="sng" dirty="0" smtClean="0">
                <a:solidFill>
                  <a:srgbClr val="FF0000"/>
                </a:solidFill>
              </a:rPr>
              <a:t>You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Design IP Header?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Take a few minutes to think about this</a:t>
            </a:r>
          </a:p>
          <a:p>
            <a:endParaRPr lang="en-US" dirty="0"/>
          </a:p>
          <a:p>
            <a:r>
              <a:rPr lang="en-US" dirty="0" smtClean="0"/>
              <a:t>Talk to your neighbors</a:t>
            </a:r>
          </a:p>
          <a:p>
            <a:endParaRPr lang="en-US" dirty="0"/>
          </a:p>
          <a:p>
            <a:r>
              <a:rPr lang="en-US" dirty="0" smtClean="0"/>
              <a:t>Think about:</a:t>
            </a:r>
          </a:p>
          <a:p>
            <a:pPr lvl="1"/>
            <a:r>
              <a:rPr lang="en-US" dirty="0" smtClean="0"/>
              <a:t>What tasks does the header need to perform?</a:t>
            </a:r>
          </a:p>
          <a:p>
            <a:pPr lvl="1"/>
            <a:r>
              <a:rPr lang="en-US" dirty="0" smtClean="0"/>
              <a:t>What information does it need to perform them?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Tasks Do We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packet correctly</a:t>
            </a:r>
          </a:p>
          <a:p>
            <a:r>
              <a:rPr lang="en-US" dirty="0" smtClean="0"/>
              <a:t>Get packet to the destination</a:t>
            </a:r>
          </a:p>
          <a:p>
            <a:r>
              <a:rPr lang="en-US" dirty="0" smtClean="0"/>
              <a:t>Get responses to the packet back to source</a:t>
            </a:r>
          </a:p>
          <a:p>
            <a:r>
              <a:rPr lang="en-US" dirty="0" smtClean="0"/>
              <a:t>Carry data</a:t>
            </a:r>
          </a:p>
          <a:p>
            <a:r>
              <a:rPr lang="en-US" dirty="0" smtClean="0"/>
              <a:t>Tell host what to do with packet once arrived</a:t>
            </a:r>
          </a:p>
          <a:p>
            <a:r>
              <a:rPr lang="en-US" dirty="0" smtClean="0"/>
              <a:t>Specify any special network handling of the packet</a:t>
            </a:r>
          </a:p>
          <a:p>
            <a:r>
              <a:rPr lang="en-US" dirty="0" smtClean="0"/>
              <a:t>Deal with problems that arise along the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4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Packet Correctly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does header end?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 does packet end?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version of IP?</a:t>
            </a:r>
          </a:p>
          <a:p>
            <a:pPr lvl="1"/>
            <a:r>
              <a:rPr lang="en-US" i="1" dirty="0" smtClean="0">
                <a:solidFill>
                  <a:srgbClr val="F47A00"/>
                </a:solidFill>
              </a:rPr>
              <a:t>Why is this so important?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the Destination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destination address (duh!)</a:t>
            </a:r>
          </a:p>
          <a:p>
            <a:pPr lvl="1"/>
            <a:endParaRPr lang="en-US" dirty="0" smtClean="0"/>
          </a:p>
          <a:p>
            <a:r>
              <a:rPr lang="en-US" dirty="0"/>
              <a:t>Should this be location or </a:t>
            </a:r>
            <a:r>
              <a:rPr lang="en-US" dirty="0" smtClean="0"/>
              <a:t>identifier (name)?</a:t>
            </a:r>
            <a:endParaRPr lang="en-US" dirty="0"/>
          </a:p>
          <a:p>
            <a:pPr lvl="1"/>
            <a:r>
              <a:rPr lang="en-US" dirty="0"/>
              <a:t>And what’s the difference?</a:t>
            </a:r>
          </a:p>
          <a:p>
            <a:pPr lvl="1"/>
            <a:endParaRPr lang="en-US" dirty="0"/>
          </a:p>
          <a:p>
            <a:r>
              <a:rPr lang="en-US" dirty="0"/>
              <a:t>If a host moves, should its address change?</a:t>
            </a:r>
          </a:p>
          <a:p>
            <a:pPr lvl="1"/>
            <a:r>
              <a:rPr lang="en-US" dirty="0"/>
              <a:t>If not, how can you build scalable Internet?</a:t>
            </a:r>
          </a:p>
          <a:p>
            <a:pPr lvl="1"/>
            <a:r>
              <a:rPr lang="en-US" dirty="0"/>
              <a:t>If so, then what good is an address for identification?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3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Response Back to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Source address (duh!)</a:t>
            </a:r>
          </a:p>
          <a:p>
            <a:endParaRPr lang="en-US" dirty="0" smtClean="0"/>
          </a:p>
          <a:p>
            <a:r>
              <a:rPr lang="en-US" dirty="0" smtClean="0"/>
              <a:t>Other ways for destination to get back to </a:t>
            </a:r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Source address can be in packet payload</a:t>
            </a:r>
          </a:p>
          <a:p>
            <a:pPr lvl="1"/>
            <a:r>
              <a:rPr lang="en-US" dirty="0" smtClean="0"/>
              <a:t>So you could eliminate source address for this reason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source address is n</a:t>
            </a:r>
            <a:r>
              <a:rPr lang="en-US" dirty="0" smtClean="0"/>
              <a:t>ecessary </a:t>
            </a:r>
            <a:r>
              <a:rPr lang="en-US" dirty="0" smtClean="0"/>
              <a:t>for routers to respond to source with errors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 (duh!)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7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868362"/>
          </a:xfrm>
        </p:spPr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LOST Session: Kevin Ma</a:t>
            </a:r>
          </a:p>
          <a:p>
            <a:pPr lvl="1"/>
            <a:endParaRPr lang="en-US" dirty="0"/>
          </a:p>
          <a:p>
            <a:r>
              <a:rPr lang="en-US" dirty="0" smtClean="0"/>
              <a:t>5:00pm-6:00pm Fridays (Soda 320)</a:t>
            </a:r>
          </a:p>
          <a:p>
            <a:pPr lvl="1"/>
            <a:endParaRPr lang="en-US" dirty="0"/>
          </a:p>
          <a:p>
            <a:r>
              <a:rPr lang="en-US" dirty="0" smtClean="0"/>
              <a:t>It is </a:t>
            </a:r>
            <a:r>
              <a:rPr lang="en-US" dirty="0"/>
              <a:t>not </a:t>
            </a:r>
            <a:r>
              <a:rPr lang="en-US" dirty="0" smtClean="0"/>
              <a:t>the normal section material</a:t>
            </a:r>
          </a:p>
          <a:p>
            <a:pPr lvl="1"/>
            <a:endParaRPr lang="en-US" dirty="0"/>
          </a:p>
          <a:p>
            <a:r>
              <a:rPr lang="en-US" dirty="0" smtClean="0"/>
              <a:t>No project questions</a:t>
            </a:r>
          </a:p>
          <a:p>
            <a:pPr lvl="1"/>
            <a:endParaRPr lang="en-US" dirty="0"/>
          </a:p>
          <a:p>
            <a:r>
              <a:rPr lang="en-US" dirty="0" smtClean="0"/>
              <a:t>But if you are struggling, please do attend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34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5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packet correctly</a:t>
            </a:r>
          </a:p>
          <a:p>
            <a:r>
              <a:rPr lang="en-US" dirty="0" smtClean="0"/>
              <a:t>Get packet to the destination</a:t>
            </a:r>
          </a:p>
          <a:p>
            <a:r>
              <a:rPr lang="en-US" dirty="0" smtClean="0"/>
              <a:t>Get responses to the packet back to source</a:t>
            </a:r>
          </a:p>
          <a:p>
            <a:r>
              <a:rPr lang="en-US" dirty="0" smtClean="0"/>
              <a:t>Carry data</a:t>
            </a:r>
          </a:p>
          <a:p>
            <a:r>
              <a:rPr lang="en-US" b="1" dirty="0" smtClean="0"/>
              <a:t>Tell host what to do with packet once arrived</a:t>
            </a:r>
          </a:p>
          <a:p>
            <a:r>
              <a:rPr lang="en-US" dirty="0" smtClean="0"/>
              <a:t>Specify any special network handling of the packet</a:t>
            </a:r>
          </a:p>
          <a:p>
            <a:r>
              <a:rPr lang="en-US" dirty="0" smtClean="0"/>
              <a:t>Deal with problems that arise along the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1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</a:t>
            </a:r>
            <a:r>
              <a:rPr lang="en-US" dirty="0" err="1" smtClean="0"/>
              <a:t>Dest’n</a:t>
            </a:r>
            <a:r>
              <a:rPr lang="en-US" dirty="0" smtClean="0"/>
              <a:t> How to Process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 which protocols should handle packet</a:t>
            </a:r>
          </a:p>
          <a:p>
            <a:pPr lvl="1"/>
            <a:endParaRPr lang="en-US" dirty="0"/>
          </a:p>
          <a:p>
            <a:r>
              <a:rPr lang="en-US" dirty="0" smtClean="0"/>
              <a:t>What layer should this protocol be in?</a:t>
            </a:r>
          </a:p>
          <a:p>
            <a:pPr lvl="1"/>
            <a:endParaRPr lang="en-US" dirty="0"/>
          </a:p>
          <a:p>
            <a:r>
              <a:rPr lang="en-US" dirty="0" smtClean="0"/>
              <a:t>What are some options for this today?</a:t>
            </a:r>
          </a:p>
          <a:p>
            <a:pPr lvl="1"/>
            <a:endParaRPr lang="en-US" dirty="0"/>
          </a:p>
          <a:p>
            <a:r>
              <a:rPr lang="en-US" dirty="0" smtClean="0"/>
              <a:t>How does the source know what to enter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Type-of-service: Priority, etc.</a:t>
            </a:r>
          </a:p>
          <a:p>
            <a:endParaRPr lang="en-US" dirty="0" smtClean="0"/>
          </a:p>
          <a:p>
            <a:r>
              <a:rPr lang="en-US" dirty="0" smtClean="0"/>
              <a:t>Options: discuss later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packet caught in loop? </a:t>
            </a:r>
          </a:p>
          <a:p>
            <a:pPr lvl="1"/>
            <a:r>
              <a:rPr lang="en-US" dirty="0" smtClean="0"/>
              <a:t>TTL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Header Corrupted: </a:t>
            </a:r>
          </a:p>
          <a:p>
            <a:pPr lvl="1"/>
            <a:r>
              <a:rPr lang="en-US" dirty="0" smtClean="0"/>
              <a:t>Detect with Checksum</a:t>
            </a:r>
          </a:p>
          <a:p>
            <a:pPr lvl="1"/>
            <a:r>
              <a:rPr lang="en-US" dirty="0" smtClean="0"/>
              <a:t>What about payload checksum?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Packet too large? </a:t>
            </a:r>
          </a:p>
          <a:p>
            <a:pPr lvl="1"/>
            <a:r>
              <a:rPr lang="en-US" dirty="0" smtClean="0"/>
              <a:t>Deal with fragmentation</a:t>
            </a:r>
          </a:p>
          <a:p>
            <a:pPr lvl="1"/>
            <a:r>
              <a:rPr lang="en-US" dirty="0" smtClean="0"/>
              <a:t>Split packet apart</a:t>
            </a:r>
          </a:p>
          <a:p>
            <a:pPr lvl="1"/>
            <a:r>
              <a:rPr lang="en-US" dirty="0" smtClean="0"/>
              <a:t>Keep track of how to put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Missing Anything?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packet correctly</a:t>
            </a:r>
          </a:p>
          <a:p>
            <a:r>
              <a:rPr lang="en-US" dirty="0" smtClean="0"/>
              <a:t>Get packet to the destination</a:t>
            </a:r>
          </a:p>
          <a:p>
            <a:r>
              <a:rPr lang="en-US" dirty="0" smtClean="0"/>
              <a:t>Get responses to the packet back to source</a:t>
            </a:r>
          </a:p>
          <a:p>
            <a:r>
              <a:rPr lang="en-US" dirty="0" smtClean="0"/>
              <a:t>Carry data</a:t>
            </a:r>
          </a:p>
          <a:p>
            <a:r>
              <a:rPr lang="en-US" dirty="0" smtClean="0"/>
              <a:t>Tell host what to do with packet once arrived</a:t>
            </a:r>
          </a:p>
          <a:p>
            <a:r>
              <a:rPr lang="en-US" dirty="0" smtClean="0"/>
              <a:t>Specify any special network handling of the packet</a:t>
            </a:r>
          </a:p>
          <a:p>
            <a:r>
              <a:rPr lang="en-US" dirty="0" smtClean="0"/>
              <a:t>Deal with problems that arise along the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From Semantics to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The past </a:t>
            </a:r>
            <a:r>
              <a:rPr lang="en-US" dirty="0" smtClean="0">
                <a:latin typeface="Arial" charset="0"/>
              </a:rPr>
              <a:t>few slides </a:t>
            </a:r>
            <a:r>
              <a:rPr lang="en-US" dirty="0">
                <a:latin typeface="Arial" charset="0"/>
              </a:rPr>
              <a:t>discussed the kinds of information the header must provide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Will now show the syntax (layout) of </a:t>
            </a:r>
            <a:r>
              <a:rPr lang="en-US" dirty="0" smtClean="0">
                <a:latin typeface="Arial" charset="0"/>
              </a:rPr>
              <a:t>IPv4 header</a:t>
            </a:r>
            <a:r>
              <a:rPr lang="en-US" dirty="0">
                <a:latin typeface="Arial" charset="0"/>
              </a:rPr>
              <a:t>, and discuss the semantics in more detail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165E29-C644-9249-93D0-3270B1E4368B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2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IP Packet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1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20 Bytes of Standard Header, then Options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40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Set of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tasks and header fields</a:t>
            </a:r>
          </a:p>
          <a:p>
            <a:endParaRPr lang="en-US" dirty="0"/>
          </a:p>
          <a:p>
            <a:r>
              <a:rPr lang="en-US" dirty="0" smtClean="0"/>
              <a:t>Each of these fields is devoted to a task</a:t>
            </a:r>
          </a:p>
          <a:p>
            <a:endParaRPr lang="en-US" dirty="0"/>
          </a:p>
          <a:p>
            <a:r>
              <a:rPr lang="en-US" dirty="0" smtClean="0"/>
              <a:t>Let’s find out which ones, and why….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55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Speech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T class </a:t>
            </a:r>
            <a:r>
              <a:rPr lang="en-US" dirty="0"/>
              <a:t>conflicts with a talk by David </a:t>
            </a:r>
            <a:r>
              <a:rPr lang="en-US" dirty="0" smtClean="0"/>
              <a:t>Horowitz</a:t>
            </a:r>
          </a:p>
          <a:p>
            <a:pPr lvl="1"/>
            <a:r>
              <a:rPr lang="en-US" dirty="0" smtClean="0"/>
              <a:t>And possibly Pam Geller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We </a:t>
            </a:r>
            <a:r>
              <a:rPr lang="en-US" i="1" u="sng" dirty="0" smtClean="0"/>
              <a:t>will</a:t>
            </a:r>
            <a:r>
              <a:rPr lang="en-US" dirty="0" smtClean="0"/>
              <a:t> have class during Free Speech week</a:t>
            </a:r>
          </a:p>
          <a:p>
            <a:pPr lvl="1"/>
            <a:r>
              <a:rPr lang="en-US" dirty="0" smtClean="0"/>
              <a:t>And you will be responsible for any missed content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However, at end of Tuesday’s lecture, I will make remarks of a political (but nonpartisan) nature</a:t>
            </a:r>
          </a:p>
          <a:p>
            <a:pPr lvl="2"/>
            <a:endParaRPr lang="en-US" dirty="0"/>
          </a:p>
          <a:p>
            <a:r>
              <a:rPr lang="en-US" dirty="0"/>
              <a:t>This is a reprise of the commencement address I gave in May to </a:t>
            </a:r>
            <a:r>
              <a:rPr lang="en-US" dirty="0" smtClean="0"/>
              <a:t>L&amp;S CS majors.</a:t>
            </a:r>
          </a:p>
          <a:p>
            <a:pPr lvl="1"/>
            <a:r>
              <a:rPr lang="en-US" dirty="0" smtClean="0"/>
              <a:t>~10 minutes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2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Through Tasks One-by-One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packet correctly</a:t>
            </a:r>
          </a:p>
          <a:p>
            <a:r>
              <a:rPr lang="en-US" dirty="0" smtClean="0"/>
              <a:t>Get packet to the destination</a:t>
            </a:r>
          </a:p>
          <a:p>
            <a:r>
              <a:rPr lang="en-US" dirty="0" smtClean="0"/>
              <a:t>Get responses to the packet back to source</a:t>
            </a:r>
          </a:p>
          <a:p>
            <a:r>
              <a:rPr lang="en-US" dirty="0" smtClean="0"/>
              <a:t>Carry data</a:t>
            </a:r>
          </a:p>
          <a:p>
            <a:r>
              <a:rPr lang="en-US" dirty="0" smtClean="0"/>
              <a:t>Tell host what to do with packet once arrived</a:t>
            </a:r>
          </a:p>
          <a:p>
            <a:r>
              <a:rPr lang="en-US" dirty="0" smtClean="0"/>
              <a:t>Specify any special network handling of the packet</a:t>
            </a:r>
          </a:p>
          <a:p>
            <a:r>
              <a:rPr lang="en-US" dirty="0" smtClean="0"/>
              <a:t>Deal with problems that arise along the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3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Reading Packet Correctly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Version number (4 bits)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Indicates the version of the IP protocol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Necessary to know what other fields to expect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Typically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(for IPv4), and sometimes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(for IPv6)</a:t>
            </a:r>
          </a:p>
          <a:p>
            <a:r>
              <a:rPr lang="en-US" dirty="0">
                <a:latin typeface="Arial" charset="0"/>
              </a:rPr>
              <a:t>Header length (4 bits)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Number of 32-bit words in the header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Typically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(for a 20-byte IPv4 header)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Can be more when IP </a:t>
            </a:r>
            <a:r>
              <a:rPr lang="en-US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options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Total length (16 bits)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Number of bytes in the packet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Maximum size is 65,535 bytes (2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16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-1)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… though underlying links may impose smaller limits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2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1A642F3-BDC5-284F-AEE1-BE056EB78D9A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Fields for Reading Packet Correctly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9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0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50191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192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3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5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6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50198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199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200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202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203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204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205" name="Oval 30"/>
          <p:cNvSpPr>
            <a:spLocks noChangeArrowheads="1"/>
          </p:cNvSpPr>
          <p:nvPr/>
        </p:nvSpPr>
        <p:spPr bwMode="auto">
          <a:xfrm>
            <a:off x="1219200" y="1447800"/>
            <a:ext cx="19812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419600" y="1447800"/>
            <a:ext cx="31242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59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22238"/>
            <a:ext cx="9601200" cy="868362"/>
          </a:xfrm>
        </p:spPr>
        <p:txBody>
          <a:bodyPr/>
          <a:lstStyle/>
          <a:p>
            <a:r>
              <a:rPr lang="en-US" sz="3800" dirty="0" smtClean="0"/>
              <a:t>Getting Packet to Destination and Back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IP addresses</a:t>
            </a:r>
          </a:p>
          <a:p>
            <a:pPr lvl="1"/>
            <a:r>
              <a:rPr lang="en-US" dirty="0" smtClean="0"/>
              <a:t>Source IP address (32 bits)</a:t>
            </a:r>
          </a:p>
          <a:p>
            <a:pPr lvl="1"/>
            <a:r>
              <a:rPr lang="en-US" dirty="0" smtClean="0"/>
              <a:t>Destination IP address (32 bits)</a:t>
            </a:r>
          </a:p>
          <a:p>
            <a:r>
              <a:rPr lang="en-US" dirty="0" smtClean="0"/>
              <a:t>Destination address</a:t>
            </a:r>
          </a:p>
          <a:p>
            <a:pPr lvl="1"/>
            <a:r>
              <a:rPr lang="en-US" dirty="0" smtClean="0"/>
              <a:t>Unique locator for the receiving host</a:t>
            </a:r>
          </a:p>
          <a:p>
            <a:pPr lvl="1"/>
            <a:r>
              <a:rPr lang="en-US" dirty="0" smtClean="0"/>
              <a:t>Allows each node to make forwarding decisions</a:t>
            </a:r>
          </a:p>
          <a:p>
            <a:r>
              <a:rPr lang="en-US" dirty="0" smtClean="0"/>
              <a:t>Source address</a:t>
            </a:r>
          </a:p>
          <a:p>
            <a:pPr lvl="1"/>
            <a:r>
              <a:rPr lang="en-US" dirty="0" smtClean="0"/>
              <a:t>Unique locator for the sending host</a:t>
            </a:r>
          </a:p>
          <a:p>
            <a:pPr lvl="1"/>
            <a:r>
              <a:rPr lang="en-US" dirty="0" smtClean="0"/>
              <a:t>Recipient can decide whether to accept packet</a:t>
            </a:r>
          </a:p>
          <a:p>
            <a:pPr lvl="1"/>
            <a:r>
              <a:rPr lang="en-US" dirty="0" smtClean="0"/>
              <a:t>Enables recipient to send a reply back to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1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2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Fields for Packet Reaching Destination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3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4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87055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7056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7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9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0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1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87062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7063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4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5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7066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7067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8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9" name="Oval 30"/>
          <p:cNvSpPr>
            <a:spLocks noChangeArrowheads="1"/>
          </p:cNvSpPr>
          <p:nvPr/>
        </p:nvSpPr>
        <p:spPr bwMode="auto">
          <a:xfrm>
            <a:off x="1371600" y="3581400"/>
            <a:ext cx="6248400" cy="1371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4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84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packet correctly</a:t>
            </a:r>
          </a:p>
          <a:p>
            <a:r>
              <a:rPr lang="en-US" dirty="0" smtClean="0"/>
              <a:t>Get packet to the destination</a:t>
            </a:r>
          </a:p>
          <a:p>
            <a:r>
              <a:rPr lang="en-US" dirty="0" smtClean="0"/>
              <a:t>Get responses to the packet back to source</a:t>
            </a:r>
          </a:p>
          <a:p>
            <a:r>
              <a:rPr lang="en-US" dirty="0" smtClean="0"/>
              <a:t>Carry data</a:t>
            </a:r>
          </a:p>
          <a:p>
            <a:r>
              <a:rPr lang="en-US" b="1" dirty="0" smtClean="0"/>
              <a:t>Tell host what to do with packet once arrived</a:t>
            </a:r>
          </a:p>
          <a:p>
            <a:r>
              <a:rPr lang="en-US" dirty="0" smtClean="0"/>
              <a:t>Specify any special network handling of the packet</a:t>
            </a:r>
          </a:p>
          <a:p>
            <a:r>
              <a:rPr lang="en-US" dirty="0" smtClean="0"/>
              <a:t>Deal with problems that arise along the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8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Telling Host How to Handle Packet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Protocol (8 bits)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Identifies the higher-level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protocol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Important for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demultiplexing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at receiving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host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Most common examples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for the User Datagram Protocol (UDP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altLang="ja-JP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BF9926-CE1C-3E44-AF15-3D5CF34E20DD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06575" y="4343400"/>
            <a:ext cx="5607050" cy="2427288"/>
            <a:chOff x="1806575" y="4343400"/>
            <a:chExt cx="5607050" cy="2427288"/>
          </a:xfrm>
        </p:grpSpPr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3968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TCP header</a:t>
              </a:r>
            </a:p>
          </p:txBody>
        </p:sp>
        <p:sp>
          <p:nvSpPr>
            <p:cNvPr id="82951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82952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3" name="Rectangle 9"/>
            <p:cNvSpPr>
              <a:spLocks noChangeArrowheads="1"/>
            </p:cNvSpPr>
            <p:nvPr/>
          </p:nvSpPr>
          <p:spPr bwMode="auto">
            <a:xfrm>
              <a:off x="5340350" y="5580063"/>
              <a:ext cx="2073275" cy="11906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4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24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Field for Next Protocol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1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54294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5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8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9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0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1" name="Oval 30"/>
          <p:cNvSpPr>
            <a:spLocks noChangeArrowheads="1"/>
          </p:cNvSpPr>
          <p:nvPr/>
        </p:nvSpPr>
        <p:spPr bwMode="auto">
          <a:xfrm>
            <a:off x="2819400" y="2971800"/>
            <a:ext cx="1676400" cy="6858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56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Special Handling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Type</a:t>
            </a:r>
            <a:r>
              <a:rPr lang="en-US" dirty="0">
                <a:latin typeface="Arial" charset="0"/>
              </a:rPr>
              <a:t>-of-Service (8 bits)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Allow packets to be treated differently based on needs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low delay for audio, high bandwidth for bulk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transfer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Has been redefined several times, no general use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Options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Ability to specify other functionality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Extensible format (later)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2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1A642F3-BDC5-284F-AEE1-BE056EB78D9A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off reliable transport</a:t>
            </a:r>
          </a:p>
          <a:p>
            <a:pPr lvl="1"/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One final observation</a:t>
            </a:r>
          </a:p>
          <a:p>
            <a:pPr lvl="1"/>
            <a:endParaRPr lang="en-US" dirty="0"/>
          </a:p>
          <a:p>
            <a:r>
              <a:rPr lang="en-US" dirty="0" smtClean="0"/>
              <a:t>Discuss the design of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17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Fields for Special Handling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85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7886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6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7887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7" name="Oval 30"/>
          <p:cNvSpPr>
            <a:spLocks noChangeArrowheads="1"/>
          </p:cNvSpPr>
          <p:nvPr/>
        </p:nvSpPr>
        <p:spPr bwMode="auto">
          <a:xfrm>
            <a:off x="2667000" y="1447800"/>
            <a:ext cx="21336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371600" y="4724400"/>
            <a:ext cx="6248400" cy="9906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36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Field Layout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2209800"/>
          <a:ext cx="7848600" cy="25673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447800"/>
                <a:gridCol w="4648200"/>
              </a:tblGrid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Copied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 if field copied to</a:t>
                      </a:r>
                      <a:r>
                        <a:rPr lang="en-US" baseline="0" dirty="0" smtClean="0"/>
                        <a:t> all fragments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0=control,</a:t>
                      </a:r>
                      <a:r>
                        <a:rPr lang="en-US" baseline="0" dirty="0" smtClean="0"/>
                        <a:t> 2=debugging/measurement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Specifies option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of entire</a:t>
                      </a:r>
                      <a:r>
                        <a:rPr lang="en-US" baseline="0" dirty="0" smtClean="0"/>
                        <a:t> option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Option-specific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65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Route</a:t>
            </a:r>
          </a:p>
          <a:p>
            <a:r>
              <a:rPr lang="en-US" dirty="0" smtClean="0"/>
              <a:t>Strict Source Route</a:t>
            </a:r>
          </a:p>
          <a:p>
            <a:r>
              <a:rPr lang="en-US" dirty="0" smtClean="0"/>
              <a:t>Loose Source Route</a:t>
            </a:r>
          </a:p>
          <a:p>
            <a:r>
              <a:rPr lang="en-US" dirty="0" smtClean="0"/>
              <a:t>Timestamp</a:t>
            </a:r>
          </a:p>
          <a:p>
            <a:r>
              <a:rPr lang="en-US" dirty="0" err="1" smtClean="0"/>
              <a:t>Traceroute</a:t>
            </a:r>
            <a:endParaRPr lang="en-US" dirty="0" smtClean="0"/>
          </a:p>
          <a:p>
            <a:r>
              <a:rPr lang="en-US" dirty="0" smtClean="0"/>
              <a:t>Router Alert</a:t>
            </a:r>
          </a:p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Corrupted: </a:t>
            </a:r>
            <a:r>
              <a:rPr lang="en-US" b="1" dirty="0" smtClean="0">
                <a:solidFill>
                  <a:srgbClr val="F47A00"/>
                </a:solidFill>
              </a:rPr>
              <a:t>Checksum</a:t>
            </a:r>
          </a:p>
          <a:p>
            <a:pPr lvl="1"/>
            <a:endParaRPr lang="en-US" b="1" dirty="0" smtClean="0">
              <a:solidFill>
                <a:srgbClr val="F47A00"/>
              </a:solidFill>
            </a:endParaRPr>
          </a:p>
          <a:p>
            <a:r>
              <a:rPr lang="en-US" dirty="0"/>
              <a:t>Loop: </a:t>
            </a:r>
            <a:r>
              <a:rPr lang="en-US" b="1" dirty="0">
                <a:solidFill>
                  <a:schemeClr val="accent1"/>
                </a:solidFill>
              </a:rPr>
              <a:t>TTL</a:t>
            </a:r>
          </a:p>
          <a:p>
            <a:pPr lvl="1"/>
            <a:endParaRPr lang="en-US" dirty="0"/>
          </a:p>
          <a:p>
            <a:r>
              <a:rPr lang="en-US" dirty="0" smtClean="0"/>
              <a:t>Packet too large: </a:t>
            </a:r>
            <a:r>
              <a:rPr lang="en-US" b="1" dirty="0" smtClean="0">
                <a:solidFill>
                  <a:srgbClr val="F47A00"/>
                </a:solidFill>
              </a:rPr>
              <a:t>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Preventing Loops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Forwarding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loops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cause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packets to cycle forever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As these accumulate, eventually consume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all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capacity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Time-to-Live (TTL) Field  (8 bits)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Decremented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at each hop, packet discarded if reaches 0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…and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time exceeded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message is sent to the source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ICMP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control message; basis for </a:t>
            </a:r>
            <a:r>
              <a:rPr lang="en-US" altLang="ja-JP" b="1" dirty="0" err="1">
                <a:latin typeface="Arial" charset="0"/>
                <a:ea typeface="Arial" charset="0"/>
                <a:cs typeface="Arial" charset="0"/>
              </a:rPr>
              <a:t>traceroute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8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6A1FB5E-DA7A-E942-B2E2-412B142BC0C7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316288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316288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316288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470275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470275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470275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470275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3806825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152650" y="3000375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535363" y="3000375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TTL Field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1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54294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5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8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9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0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2" name="Oval 31"/>
          <p:cNvSpPr>
            <a:spLocks noChangeArrowheads="1"/>
          </p:cNvSpPr>
          <p:nvPr/>
        </p:nvSpPr>
        <p:spPr bwMode="auto">
          <a:xfrm>
            <a:off x="1371600" y="2819400"/>
            <a:ext cx="17526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68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</a:t>
            </a:r>
            <a:r>
              <a:rPr lang="en-US" dirty="0" smtClean="0"/>
              <a:t>header</a:t>
            </a:r>
          </a:p>
          <a:p>
            <a:pPr lvl="1"/>
            <a:endParaRPr lang="en-US" dirty="0"/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</a:t>
            </a:r>
            <a:r>
              <a:rPr lang="en-US" dirty="0" smtClean="0"/>
              <a:t>information</a:t>
            </a:r>
          </a:p>
          <a:p>
            <a:pPr lvl="1"/>
            <a:endParaRPr lang="en-US" dirty="0"/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b="1" dirty="0">
                <a:solidFill>
                  <a:srgbClr val="F47A00"/>
                </a:solidFill>
              </a:rPr>
              <a:t>Why?</a:t>
            </a:r>
          </a:p>
          <a:p>
            <a:pPr lvl="1"/>
            <a:r>
              <a:rPr lang="en-US" b="1" dirty="0">
                <a:solidFill>
                  <a:srgbClr val="F47A00"/>
                </a:solidFill>
              </a:rPr>
              <a:t>Why include TTL?</a:t>
            </a:r>
          </a:p>
          <a:p>
            <a:pPr lvl="1"/>
            <a:r>
              <a:rPr lang="en-US" b="1" dirty="0">
                <a:solidFill>
                  <a:srgbClr val="F47A00"/>
                </a:solidFill>
              </a:rPr>
              <a:t>Why only header?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Checksum Field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1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54294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5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8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9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0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2" name="Oval 31"/>
          <p:cNvSpPr>
            <a:spLocks noChangeArrowheads="1"/>
          </p:cNvSpPr>
          <p:nvPr/>
        </p:nvSpPr>
        <p:spPr bwMode="auto">
          <a:xfrm>
            <a:off x="4191000" y="2819400"/>
            <a:ext cx="34290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4835525"/>
          </a:xfrm>
        </p:spPr>
        <p:txBody>
          <a:bodyPr/>
          <a:lstStyle/>
          <a:p>
            <a:r>
              <a:rPr lang="en-US" dirty="0"/>
              <a:t>Every link has </a:t>
            </a:r>
            <a:r>
              <a:rPr lang="en-US" dirty="0" smtClean="0"/>
              <a:t>“Maximum </a:t>
            </a:r>
            <a:r>
              <a:rPr lang="en-US" dirty="0"/>
              <a:t>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pPr lvl="2"/>
            <a:endParaRPr lang="en-US" dirty="0"/>
          </a:p>
          <a:p>
            <a:r>
              <a:rPr lang="en-US" dirty="0"/>
              <a:t>A router can split a packet into multiple “fragments” if</a:t>
            </a:r>
            <a:br>
              <a:rPr lang="en-US" dirty="0"/>
            </a:br>
            <a:r>
              <a:rPr lang="en-US" dirty="0"/>
              <a:t>the packet size exceeds the link’s MTU</a:t>
            </a:r>
            <a:br>
              <a:rPr lang="en-US" dirty="0"/>
            </a:br>
            <a:r>
              <a:rPr lang="en-US" dirty="0" smtClean="0"/>
              <a:t>		</a:t>
            </a:r>
            <a:endParaRPr lang="en-US" dirty="0"/>
          </a:p>
          <a:p>
            <a:r>
              <a:rPr lang="en-US" dirty="0"/>
              <a:t>Must reassemble to recover original packet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4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Calibri"/>
              </a:rPr>
              <a:t>Example of f</a:t>
            </a:r>
            <a:r>
              <a:rPr lang="en-US" dirty="0" smtClean="0">
                <a:ea typeface="ＭＳ Ｐゴシック" charset="0"/>
                <a:cs typeface="Calibri"/>
              </a:rPr>
              <a:t>ragmentation</a:t>
            </a:r>
            <a:endParaRPr lang="en-US" dirty="0">
              <a:ea typeface="ＭＳ Ｐゴシック" charset="0"/>
              <a:cs typeface="Calibri"/>
            </a:endParaRPr>
          </a:p>
        </p:txBody>
      </p:sp>
      <p:sp>
        <p:nvSpPr>
          <p:cNvPr id="6862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0" y="1719263"/>
            <a:ext cx="9144000" cy="110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  <a:cs typeface="Calibri"/>
              </a:rPr>
              <a:t>A 4000 byte packet crosses a link w/ MTU=1500B</a:t>
            </a:r>
            <a:endParaRPr lang="en-US" dirty="0">
              <a:latin typeface="+mj-lt"/>
              <a:cs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09057" y="2495490"/>
            <a:ext cx="5682343" cy="781212"/>
            <a:chOff x="1676400" y="3582895"/>
            <a:chExt cx="5029200" cy="455707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rgbClr val="FF985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rgbClr val="E2E2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782379" y="3582895"/>
              <a:ext cx="747122" cy="23339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Calibri"/>
                  <a:cs typeface="Calibri"/>
                </a:rPr>
                <a:t>4000B</a:t>
              </a:r>
              <a:endParaRPr lang="en-US" b="0" dirty="0">
                <a:latin typeface="Calibri"/>
                <a:cs typeface="Calibri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65720" y="3671850"/>
              <a:ext cx="747122" cy="233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Calibri"/>
                  <a:cs typeface="Calibri"/>
                </a:rPr>
                <a:t>1500B</a:t>
              </a:r>
              <a:endParaRPr lang="en-US" b="0" dirty="0">
                <a:latin typeface="Calibri"/>
                <a:cs typeface="Calibri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Calibri"/>
                  <a:cs typeface="Calibri"/>
                </a:rPr>
                <a:t>…</a:t>
              </a:r>
              <a:endParaRPr lang="en-US" b="0" dirty="0">
                <a:latin typeface="Calibri"/>
                <a:cs typeface="Calibri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799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Correctness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064125"/>
          </a:xfrm>
        </p:spPr>
        <p:txBody>
          <a:bodyPr/>
          <a:lstStyle/>
          <a:p>
            <a:pPr marL="0" indent="0" algn="ctr">
              <a:buNone/>
            </a:pPr>
            <a:endParaRPr lang="en-US" b="1" i="1" dirty="0" smtClean="0">
              <a:solidFill>
                <a:srgbClr val="FF6600"/>
              </a:solidFill>
            </a:endParaRPr>
          </a:p>
          <a:p>
            <a:pPr marL="0" indent="0" algn="ctr">
              <a:buNone/>
            </a:pPr>
            <a:endParaRPr lang="en-US" b="1" i="1" dirty="0">
              <a:solidFill>
                <a:srgbClr val="FF6600"/>
              </a:solidFill>
            </a:endParaRPr>
          </a:p>
          <a:p>
            <a:pPr marL="0" indent="0" algn="ctr">
              <a:buNone/>
            </a:pPr>
            <a:r>
              <a:rPr lang="en-US" b="1" i="1" dirty="0" smtClean="0">
                <a:solidFill>
                  <a:srgbClr val="FF6600"/>
                </a:solidFill>
              </a:rPr>
              <a:t>A </a:t>
            </a:r>
            <a:r>
              <a:rPr lang="en-US" b="1" i="1" dirty="0">
                <a:solidFill>
                  <a:srgbClr val="FF6600"/>
                </a:solidFill>
              </a:rPr>
              <a:t>transport mechanism is “reliable” if and only if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6600"/>
                </a:solidFill>
              </a:rPr>
              <a:t>(a) it resends all dropped or corrupted packets</a:t>
            </a:r>
            <a:endParaRPr lang="en-US" i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FF6600"/>
                </a:solidFill>
              </a:rPr>
              <a:t>(b) </a:t>
            </a:r>
            <a:r>
              <a:rPr lang="en-US" b="1" i="1" dirty="0" smtClean="0">
                <a:solidFill>
                  <a:srgbClr val="FF6600"/>
                </a:solidFill>
              </a:rPr>
              <a:t>it attempts </a:t>
            </a:r>
            <a:r>
              <a:rPr lang="en-US" b="1" i="1" dirty="0">
                <a:solidFill>
                  <a:srgbClr val="FF6600"/>
                </a:solidFill>
              </a:rPr>
              <a:t>to make progress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ＭＳ Ｐゴシック" charset="0"/>
                <a:cs typeface="Calibri"/>
              </a:rPr>
              <a:t>Example of </a:t>
            </a:r>
            <a:r>
              <a:rPr lang="en-US" dirty="0" smtClean="0">
                <a:latin typeface="+mn-lt"/>
                <a:ea typeface="ＭＳ Ｐゴシック" charset="0"/>
                <a:cs typeface="Calibri"/>
              </a:rPr>
              <a:t>fragmentation</a:t>
            </a:r>
            <a:endParaRPr lang="en-US" dirty="0">
              <a:latin typeface="+mn-lt"/>
              <a:ea typeface="ＭＳ Ｐゴシック" charset="0"/>
              <a:cs typeface="Calibri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0"/>
            <a:ext cx="3352800" cy="1981200"/>
            <a:chOff x="192" y="2352"/>
            <a:chExt cx="2112" cy="1248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0"/>
            <a:ext cx="2667000" cy="1981200"/>
            <a:chOff x="2064" y="2352"/>
            <a:chExt cx="1680" cy="1248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0"/>
            <a:ext cx="3048000" cy="1981200"/>
            <a:chOff x="3600" y="2352"/>
            <a:chExt cx="1920" cy="1248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414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Calibri"/>
              </a:rPr>
              <a:t>A 4000 byte packet crosses a link w/ MTU=1500B</a:t>
            </a:r>
            <a:endParaRPr lang="en-US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9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IP header</a:t>
            </a:r>
            <a:endParaRPr lang="en-US" b="0" dirty="0"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3647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73162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Why reassemble?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0"/>
            <a:ext cx="3352800" cy="1981200"/>
            <a:chOff x="192" y="2352"/>
            <a:chExt cx="2112" cy="1248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0"/>
            <a:ext cx="2667000" cy="1981200"/>
            <a:chOff x="2064" y="2352"/>
            <a:chExt cx="1680" cy="1248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0"/>
            <a:ext cx="3048000" cy="1981200"/>
            <a:chOff x="3600" y="2352"/>
            <a:chExt cx="1920" cy="1248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9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IP header</a:t>
            </a:r>
            <a:endParaRPr lang="en-US" b="0" dirty="0"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TCP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TCP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TCP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HTTP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HTTP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HTTP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590" y="6096000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Must reassemble before sending the packet to the higher layers!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25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reassemble?</a:t>
            </a:r>
          </a:p>
          <a:p>
            <a:endParaRPr lang="en-US" dirty="0" smtClean="0"/>
          </a:p>
          <a:p>
            <a:r>
              <a:rPr lang="en-US" dirty="0" smtClean="0"/>
              <a:t>Fragments can get lost</a:t>
            </a:r>
          </a:p>
          <a:p>
            <a:endParaRPr lang="en-US" dirty="0"/>
          </a:p>
          <a:p>
            <a:r>
              <a:rPr lang="en-US" dirty="0" smtClean="0"/>
              <a:t>Fragments can follow different paths </a:t>
            </a:r>
          </a:p>
          <a:p>
            <a:endParaRPr lang="en-US" dirty="0"/>
          </a:p>
          <a:p>
            <a:r>
              <a:rPr lang="en-US" dirty="0" smtClean="0"/>
              <a:t>Fragments can get fragmented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latin typeface="Helvetica" charset="0"/>
                <a:ea typeface="ＭＳ Ｐゴシック" charset="0"/>
                <a:cs typeface="ＭＳ Ｐゴシック" charset="0"/>
              </a:rPr>
              <a:t>Where Should Reassembly Happen?</a:t>
            </a:r>
          </a:p>
        </p:txBody>
      </p:sp>
      <p:sp>
        <p:nvSpPr>
          <p:cNvPr id="1501197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Answer 1</a:t>
            </a:r>
            <a:r>
              <a:rPr lang="en-US" dirty="0">
                <a:latin typeface="Arial" charset="0"/>
              </a:rPr>
              <a:t>: router R2</a:t>
            </a:r>
          </a:p>
        </p:txBody>
      </p:sp>
      <p:sp>
        <p:nvSpPr>
          <p:cNvPr id="58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CF990A2-790C-2345-B50C-CD1C046B860B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3211513" y="2062163"/>
            <a:ext cx="2122487" cy="2057400"/>
            <a:chOff x="832" y="1344"/>
            <a:chExt cx="1136" cy="1024"/>
          </a:xfrm>
        </p:grpSpPr>
        <p:sp>
          <p:nvSpPr>
            <p:cNvPr id="58441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2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3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4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5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6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7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8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9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73" name="Group 14"/>
          <p:cNvGrpSpPr>
            <a:grpSpLocks/>
          </p:cNvGrpSpPr>
          <p:nvPr/>
        </p:nvGrpSpPr>
        <p:grpSpPr bwMode="auto">
          <a:xfrm>
            <a:off x="1087438" y="1985963"/>
            <a:ext cx="2417762" cy="1828800"/>
            <a:chOff x="832" y="1344"/>
            <a:chExt cx="1136" cy="1024"/>
          </a:xfrm>
        </p:grpSpPr>
        <p:sp>
          <p:nvSpPr>
            <p:cNvPr id="58432" name="Oval 1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3" name="Oval 1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4" name="Oval 1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5" name="Oval 1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6" name="Oval 1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7" name="Oval 2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8" name="Oval 2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9" name="Oval 2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0" name="Oval 2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74" name="Rectangle 25"/>
          <p:cNvSpPr>
            <a:spLocks noChangeArrowheads="1"/>
          </p:cNvSpPr>
          <p:nvPr/>
        </p:nvSpPr>
        <p:spPr bwMode="auto">
          <a:xfrm>
            <a:off x="1057275" y="291941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58375" name="Rectangle 26"/>
          <p:cNvSpPr>
            <a:spLocks noChangeArrowheads="1"/>
          </p:cNvSpPr>
          <p:nvPr/>
        </p:nvSpPr>
        <p:spPr bwMode="auto">
          <a:xfrm>
            <a:off x="3352800" y="305276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58376" name="AutoShape 31"/>
          <p:cNvCxnSpPr>
            <a:cxnSpLocks noChangeShapeType="1"/>
            <a:stCxn id="58440" idx="2"/>
            <a:endCxn id="58375" idx="1"/>
          </p:cNvCxnSpPr>
          <p:nvPr/>
        </p:nvCxnSpPr>
        <p:spPr bwMode="auto">
          <a:xfrm>
            <a:off x="1257300" y="2967038"/>
            <a:ext cx="2095500" cy="171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8377" name="Group 32"/>
          <p:cNvGrpSpPr>
            <a:grpSpLocks/>
          </p:cNvGrpSpPr>
          <p:nvPr/>
        </p:nvGrpSpPr>
        <p:grpSpPr bwMode="auto">
          <a:xfrm>
            <a:off x="228600" y="2671763"/>
            <a:ext cx="523875" cy="488950"/>
            <a:chOff x="1014" y="912"/>
            <a:chExt cx="574" cy="596"/>
          </a:xfrm>
        </p:grpSpPr>
        <p:sp>
          <p:nvSpPr>
            <p:cNvPr id="58420" name="Freeform 3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1" name="Line 3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2" name="Line 3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3" name="Freeform 3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4" name="Line 3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5" name="Line 3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6" name="Line 3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7" name="Rectangle 4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8" name="Freeform 4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9" name="Line 4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0" name="Line 4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1" name="Line 4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8378" name="AutoShape 45"/>
          <p:cNvCxnSpPr>
            <a:cxnSpLocks noChangeShapeType="1"/>
            <a:stCxn id="58420" idx="4"/>
            <a:endCxn id="58374" idx="1"/>
          </p:cNvCxnSpPr>
          <p:nvPr/>
        </p:nvCxnSpPr>
        <p:spPr bwMode="auto">
          <a:xfrm>
            <a:off x="760413" y="2992438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8379" name="Group 46"/>
          <p:cNvGrpSpPr>
            <a:grpSpLocks/>
          </p:cNvGrpSpPr>
          <p:nvPr/>
        </p:nvGrpSpPr>
        <p:grpSpPr bwMode="auto">
          <a:xfrm>
            <a:off x="5126038" y="1909763"/>
            <a:ext cx="2265362" cy="1828800"/>
            <a:chOff x="832" y="1344"/>
            <a:chExt cx="1136" cy="1024"/>
          </a:xfrm>
        </p:grpSpPr>
        <p:sp>
          <p:nvSpPr>
            <p:cNvPr id="58411" name="Oval 4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2" name="Oval 4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3" name="Oval 4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4" name="Oval 5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5" name="Oval 5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6" name="Oval 5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7" name="Oval 5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8" name="Oval 5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9" name="Oval 5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80" name="Rectangle 59"/>
          <p:cNvSpPr>
            <a:spLocks noChangeArrowheads="1"/>
          </p:cNvSpPr>
          <p:nvPr/>
        </p:nvSpPr>
        <p:spPr bwMode="auto">
          <a:xfrm>
            <a:off x="7162800" y="305276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grpSp>
        <p:nvGrpSpPr>
          <p:cNvPr id="58381" name="Group 67"/>
          <p:cNvGrpSpPr>
            <a:grpSpLocks/>
          </p:cNvGrpSpPr>
          <p:nvPr/>
        </p:nvGrpSpPr>
        <p:grpSpPr bwMode="auto">
          <a:xfrm>
            <a:off x="7781925" y="2773363"/>
            <a:ext cx="523875" cy="488950"/>
            <a:chOff x="1014" y="912"/>
            <a:chExt cx="574" cy="596"/>
          </a:xfrm>
        </p:grpSpPr>
        <p:sp>
          <p:nvSpPr>
            <p:cNvPr id="58399" name="Freeform 6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0" name="Line 6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1" name="Line 7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2" name="Freeform 7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3" name="Line 7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4" name="Line 7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5" name="Line 7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6" name="Rectangle 7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7" name="Freeform 7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8" name="Line 7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9" name="Line 7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0" name="Line 7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8382" name="AutoShape 80"/>
          <p:cNvCxnSpPr>
            <a:cxnSpLocks noChangeShapeType="1"/>
            <a:stCxn id="58380" idx="3"/>
            <a:endCxn id="58407" idx="22"/>
          </p:cNvCxnSpPr>
          <p:nvPr/>
        </p:nvCxnSpPr>
        <p:spPr bwMode="auto">
          <a:xfrm flipV="1">
            <a:off x="7346950" y="3109913"/>
            <a:ext cx="449263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AutoShape 81"/>
          <p:cNvCxnSpPr>
            <a:cxnSpLocks noChangeShapeType="1"/>
            <a:stCxn id="58384" idx="3"/>
            <a:endCxn id="58380" idx="1"/>
          </p:cNvCxnSpPr>
          <p:nvPr/>
        </p:nvCxnSpPr>
        <p:spPr bwMode="auto">
          <a:xfrm flipV="1">
            <a:off x="5410200" y="3138488"/>
            <a:ext cx="1752600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84" name="Rectangle 82"/>
          <p:cNvSpPr>
            <a:spLocks noChangeArrowheads="1"/>
          </p:cNvSpPr>
          <p:nvPr/>
        </p:nvSpPr>
        <p:spPr bwMode="auto">
          <a:xfrm>
            <a:off x="5226050" y="3409950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58385" name="AutoShape 84"/>
          <p:cNvCxnSpPr>
            <a:cxnSpLocks noChangeShapeType="1"/>
            <a:stCxn id="58375" idx="3"/>
            <a:endCxn id="58384" idx="1"/>
          </p:cNvCxnSpPr>
          <p:nvPr/>
        </p:nvCxnSpPr>
        <p:spPr bwMode="auto">
          <a:xfrm>
            <a:off x="3536950" y="3138488"/>
            <a:ext cx="1689100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01272" name="Rectangle 88"/>
          <p:cNvSpPr>
            <a:spLocks noChangeArrowheads="1"/>
          </p:cNvSpPr>
          <p:nvPr/>
        </p:nvSpPr>
        <p:spPr bwMode="auto">
          <a:xfrm>
            <a:off x="762000" y="3128963"/>
            <a:ext cx="1524000" cy="2286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1000</a:t>
            </a:r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2819400" y="3352800"/>
            <a:ext cx="1447800" cy="228600"/>
            <a:chOff x="1776" y="2112"/>
            <a:chExt cx="912" cy="144"/>
          </a:xfrm>
        </p:grpSpPr>
        <p:sp>
          <p:nvSpPr>
            <p:cNvPr id="58397" name="Rectangle 89"/>
            <p:cNvSpPr>
              <a:spLocks noChangeArrowheads="1"/>
            </p:cNvSpPr>
            <p:nvPr/>
          </p:nvSpPr>
          <p:spPr bwMode="auto">
            <a:xfrm>
              <a:off x="1776" y="2112"/>
              <a:ext cx="432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500</a:t>
              </a:r>
            </a:p>
          </p:txBody>
        </p:sp>
        <p:sp>
          <p:nvSpPr>
            <p:cNvPr id="58398" name="Rectangle 90"/>
            <p:cNvSpPr>
              <a:spLocks noChangeArrowheads="1"/>
            </p:cNvSpPr>
            <p:nvPr/>
          </p:nvSpPr>
          <p:spPr bwMode="auto">
            <a:xfrm>
              <a:off x="2256" y="2112"/>
              <a:ext cx="432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500</a:t>
              </a:r>
            </a:p>
          </p:txBody>
        </p:sp>
      </p:grpSp>
      <p:sp>
        <p:nvSpPr>
          <p:cNvPr id="58388" name="Text Box 92"/>
          <p:cNvSpPr txBox="1">
            <a:spLocks noChangeArrowheads="1"/>
          </p:cNvSpPr>
          <p:nvPr/>
        </p:nvSpPr>
        <p:spPr bwMode="auto">
          <a:xfrm>
            <a:off x="1612900" y="2138363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MTU=1000B</a:t>
            </a:r>
          </a:p>
        </p:txBody>
      </p:sp>
      <p:sp>
        <p:nvSpPr>
          <p:cNvPr id="58389" name="Text Box 93"/>
          <p:cNvSpPr txBox="1">
            <a:spLocks noChangeArrowheads="1"/>
          </p:cNvSpPr>
          <p:nvPr/>
        </p:nvSpPr>
        <p:spPr bwMode="auto">
          <a:xfrm>
            <a:off x="3670300" y="2290763"/>
            <a:ext cx="134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MTU=500B</a:t>
            </a:r>
          </a:p>
        </p:txBody>
      </p:sp>
      <p:sp>
        <p:nvSpPr>
          <p:cNvPr id="58390" name="Text Box 94"/>
          <p:cNvSpPr txBox="1">
            <a:spLocks noChangeArrowheads="1"/>
          </p:cNvSpPr>
          <p:nvPr/>
        </p:nvSpPr>
        <p:spPr bwMode="auto">
          <a:xfrm>
            <a:off x="5651500" y="2138363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MTU=1000B</a:t>
            </a:r>
          </a:p>
        </p:txBody>
      </p:sp>
      <p:sp>
        <p:nvSpPr>
          <p:cNvPr id="58391" name="Text Box 95"/>
          <p:cNvSpPr txBox="1">
            <a:spLocks noChangeArrowheads="1"/>
          </p:cNvSpPr>
          <p:nvPr/>
        </p:nvSpPr>
        <p:spPr bwMode="auto">
          <a:xfrm>
            <a:off x="152400" y="222885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Host A</a:t>
            </a:r>
          </a:p>
        </p:txBody>
      </p:sp>
      <p:sp>
        <p:nvSpPr>
          <p:cNvPr id="58392" name="Text Box 96"/>
          <p:cNvSpPr txBox="1">
            <a:spLocks noChangeArrowheads="1"/>
          </p:cNvSpPr>
          <p:nvPr/>
        </p:nvSpPr>
        <p:spPr bwMode="auto">
          <a:xfrm>
            <a:off x="7613650" y="24384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Host B</a:t>
            </a:r>
          </a:p>
        </p:txBody>
      </p:sp>
      <p:sp>
        <p:nvSpPr>
          <p:cNvPr id="58393" name="Text Box 98"/>
          <p:cNvSpPr txBox="1">
            <a:spLocks noChangeArrowheads="1"/>
          </p:cNvSpPr>
          <p:nvPr/>
        </p:nvSpPr>
        <p:spPr bwMode="auto">
          <a:xfrm>
            <a:off x="3181350" y="2681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R1</a:t>
            </a:r>
          </a:p>
        </p:txBody>
      </p:sp>
      <p:sp>
        <p:nvSpPr>
          <p:cNvPr id="58394" name="Text Box 100"/>
          <p:cNvSpPr txBox="1">
            <a:spLocks noChangeArrowheads="1"/>
          </p:cNvSpPr>
          <p:nvPr/>
        </p:nvSpPr>
        <p:spPr bwMode="auto">
          <a:xfrm>
            <a:off x="5086350" y="3062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R2</a:t>
            </a:r>
          </a:p>
        </p:txBody>
      </p:sp>
      <p:sp>
        <p:nvSpPr>
          <p:cNvPr id="1501285" name="Text Box 101"/>
          <p:cNvSpPr txBox="1">
            <a:spLocks noChangeArrowheads="1"/>
          </p:cNvSpPr>
          <p:nvPr/>
        </p:nvSpPr>
        <p:spPr bwMode="auto">
          <a:xfrm>
            <a:off x="304800" y="4495800"/>
            <a:ext cx="86868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MTU (Maximum Transfer Unit) = Maximum packet size handled by network</a:t>
            </a:r>
          </a:p>
        </p:txBody>
      </p:sp>
      <p:sp>
        <p:nvSpPr>
          <p:cNvPr id="1501275" name="Rectangle 91"/>
          <p:cNvSpPr>
            <a:spLocks noChangeArrowheads="1"/>
          </p:cNvSpPr>
          <p:nvPr/>
        </p:nvSpPr>
        <p:spPr bwMode="auto">
          <a:xfrm>
            <a:off x="4724400" y="3662363"/>
            <a:ext cx="1524000" cy="2286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03094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25 0.03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01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1667 0.0444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07 L 0.2625 -0.0847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01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0" y="-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1197" grpId="0" build="p"/>
      <p:bldP spid="1501272" grpId="0" animBg="1"/>
      <p:bldP spid="1501272" grpId="1" animBg="1"/>
      <p:bldP spid="1501275" grpId="0" animBg="1"/>
      <p:bldP spid="1501275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Where </a:t>
            </a:r>
            <a:r>
              <a:rPr lang="en-US" sz="3500" dirty="0" smtClean="0">
                <a:latin typeface="Helvetica" charset="0"/>
                <a:ea typeface="ＭＳ Ｐゴシック" charset="0"/>
                <a:cs typeface="ＭＳ Ｐゴシック" charset="0"/>
              </a:rPr>
              <a:t>should Reassembly </a:t>
            </a:r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Happen?</a:t>
            </a:r>
          </a:p>
        </p:txBody>
      </p:sp>
      <p:sp>
        <p:nvSpPr>
          <p:cNvPr id="60420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Answer 2</a:t>
            </a:r>
            <a:r>
              <a:rPr lang="en-US" dirty="0">
                <a:latin typeface="Arial" charset="0"/>
              </a:rPr>
              <a:t>: end-host B (receiver)</a:t>
            </a:r>
          </a:p>
        </p:txBody>
      </p:sp>
      <p:sp>
        <p:nvSpPr>
          <p:cNvPr id="60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973450D-2AB9-474C-95F2-037ADA6B19F1}" type="slidenum">
              <a:rPr lang="en-US" sz="1400" b="0">
                <a:latin typeface="Times New Roman" charset="0"/>
              </a:rPr>
              <a:pPr eaLnBrk="1" hangingPunct="1"/>
              <a:t>64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3211513" y="2062163"/>
            <a:ext cx="2122487" cy="2057400"/>
            <a:chOff x="832" y="1344"/>
            <a:chExt cx="1136" cy="1024"/>
          </a:xfrm>
        </p:grpSpPr>
        <p:sp>
          <p:nvSpPr>
            <p:cNvPr id="60488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9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0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1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2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3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4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5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6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1" name="Group 14"/>
          <p:cNvGrpSpPr>
            <a:grpSpLocks/>
          </p:cNvGrpSpPr>
          <p:nvPr/>
        </p:nvGrpSpPr>
        <p:grpSpPr bwMode="auto">
          <a:xfrm>
            <a:off x="1087438" y="1985963"/>
            <a:ext cx="2417762" cy="1828800"/>
            <a:chOff x="832" y="1344"/>
            <a:chExt cx="1136" cy="1024"/>
          </a:xfrm>
        </p:grpSpPr>
        <p:sp>
          <p:nvSpPr>
            <p:cNvPr id="60479" name="Oval 1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0" name="Oval 1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1" name="Oval 1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2" name="Oval 1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3" name="Oval 1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4" name="Oval 2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5" name="Oval 2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6" name="Oval 2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7" name="Oval 2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2" name="Rectangle 24"/>
          <p:cNvSpPr>
            <a:spLocks noChangeArrowheads="1"/>
          </p:cNvSpPr>
          <p:nvPr/>
        </p:nvSpPr>
        <p:spPr bwMode="auto">
          <a:xfrm>
            <a:off x="1057275" y="291941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60423" name="Rectangle 25"/>
          <p:cNvSpPr>
            <a:spLocks noChangeArrowheads="1"/>
          </p:cNvSpPr>
          <p:nvPr/>
        </p:nvSpPr>
        <p:spPr bwMode="auto">
          <a:xfrm>
            <a:off x="3352800" y="305276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60424" name="AutoShape 26"/>
          <p:cNvCxnSpPr>
            <a:cxnSpLocks noChangeShapeType="1"/>
            <a:stCxn id="60487" idx="2"/>
            <a:endCxn id="60423" idx="1"/>
          </p:cNvCxnSpPr>
          <p:nvPr/>
        </p:nvCxnSpPr>
        <p:spPr bwMode="auto">
          <a:xfrm>
            <a:off x="1257300" y="2967038"/>
            <a:ext cx="2095500" cy="171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0425" name="Group 27"/>
          <p:cNvGrpSpPr>
            <a:grpSpLocks/>
          </p:cNvGrpSpPr>
          <p:nvPr/>
        </p:nvGrpSpPr>
        <p:grpSpPr bwMode="auto">
          <a:xfrm>
            <a:off x="228600" y="2671763"/>
            <a:ext cx="523875" cy="488950"/>
            <a:chOff x="1014" y="912"/>
            <a:chExt cx="574" cy="596"/>
          </a:xfrm>
        </p:grpSpPr>
        <p:sp>
          <p:nvSpPr>
            <p:cNvPr id="60467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8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9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0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71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2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3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4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5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76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7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8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0426" name="AutoShape 40"/>
          <p:cNvCxnSpPr>
            <a:cxnSpLocks noChangeShapeType="1"/>
            <a:stCxn id="60467" idx="4"/>
            <a:endCxn id="60422" idx="1"/>
          </p:cNvCxnSpPr>
          <p:nvPr/>
        </p:nvCxnSpPr>
        <p:spPr bwMode="auto">
          <a:xfrm>
            <a:off x="760413" y="2992438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0427" name="Group 41"/>
          <p:cNvGrpSpPr>
            <a:grpSpLocks/>
          </p:cNvGrpSpPr>
          <p:nvPr/>
        </p:nvGrpSpPr>
        <p:grpSpPr bwMode="auto">
          <a:xfrm>
            <a:off x="5126038" y="1909763"/>
            <a:ext cx="2265362" cy="1828800"/>
            <a:chOff x="832" y="1344"/>
            <a:chExt cx="1136" cy="1024"/>
          </a:xfrm>
        </p:grpSpPr>
        <p:sp>
          <p:nvSpPr>
            <p:cNvPr id="60458" name="Oval 42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9" name="Oval 43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0" name="Oval 44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1" name="Oval 45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2" name="Oval 46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3" name="Oval 47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4" name="Oval 48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5" name="Oval 49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6" name="Oval 50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8" name="Rectangle 51"/>
          <p:cNvSpPr>
            <a:spLocks noChangeArrowheads="1"/>
          </p:cNvSpPr>
          <p:nvPr/>
        </p:nvSpPr>
        <p:spPr bwMode="auto">
          <a:xfrm>
            <a:off x="7162800" y="305276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grpSp>
        <p:nvGrpSpPr>
          <p:cNvPr id="60429" name="Group 52"/>
          <p:cNvGrpSpPr>
            <a:grpSpLocks/>
          </p:cNvGrpSpPr>
          <p:nvPr/>
        </p:nvGrpSpPr>
        <p:grpSpPr bwMode="auto">
          <a:xfrm>
            <a:off x="7781925" y="2773363"/>
            <a:ext cx="523875" cy="488950"/>
            <a:chOff x="1014" y="912"/>
            <a:chExt cx="574" cy="596"/>
          </a:xfrm>
        </p:grpSpPr>
        <p:sp>
          <p:nvSpPr>
            <p:cNvPr id="60446" name="Freeform 5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7" name="Line 5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8" name="Line 5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9" name="Freeform 5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50" name="Line 5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1" name="Line 5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2" name="Line 5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3" name="Rectangle 6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4" name="Freeform 6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55" name="Line 6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6" name="Line 6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7" name="Line 6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0430" name="AutoShape 65"/>
          <p:cNvCxnSpPr>
            <a:cxnSpLocks noChangeShapeType="1"/>
            <a:stCxn id="60428" idx="3"/>
            <a:endCxn id="60454" idx="22"/>
          </p:cNvCxnSpPr>
          <p:nvPr/>
        </p:nvCxnSpPr>
        <p:spPr bwMode="auto">
          <a:xfrm flipV="1">
            <a:off x="7346950" y="3109913"/>
            <a:ext cx="449263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31" name="AutoShape 66"/>
          <p:cNvCxnSpPr>
            <a:cxnSpLocks noChangeShapeType="1"/>
            <a:stCxn id="60432" idx="3"/>
            <a:endCxn id="60428" idx="1"/>
          </p:cNvCxnSpPr>
          <p:nvPr/>
        </p:nvCxnSpPr>
        <p:spPr bwMode="auto">
          <a:xfrm flipV="1">
            <a:off x="5410200" y="3138488"/>
            <a:ext cx="1752600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32" name="Rectangle 67"/>
          <p:cNvSpPr>
            <a:spLocks noChangeArrowheads="1"/>
          </p:cNvSpPr>
          <p:nvPr/>
        </p:nvSpPr>
        <p:spPr bwMode="auto">
          <a:xfrm>
            <a:off x="5226050" y="3409950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60433" name="AutoShape 68"/>
          <p:cNvCxnSpPr>
            <a:cxnSpLocks noChangeShapeType="1"/>
            <a:stCxn id="60423" idx="3"/>
            <a:endCxn id="60432" idx="1"/>
          </p:cNvCxnSpPr>
          <p:nvPr/>
        </p:nvCxnSpPr>
        <p:spPr bwMode="auto">
          <a:xfrm>
            <a:off x="3536950" y="3138488"/>
            <a:ext cx="1689100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819400" y="3352800"/>
            <a:ext cx="1447800" cy="228600"/>
            <a:chOff x="1776" y="2112"/>
            <a:chExt cx="912" cy="144"/>
          </a:xfrm>
        </p:grpSpPr>
        <p:sp>
          <p:nvSpPr>
            <p:cNvPr id="60444" name="Rectangle 71"/>
            <p:cNvSpPr>
              <a:spLocks noChangeArrowheads="1"/>
            </p:cNvSpPr>
            <p:nvPr/>
          </p:nvSpPr>
          <p:spPr bwMode="auto">
            <a:xfrm>
              <a:off x="1776" y="2112"/>
              <a:ext cx="432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500</a:t>
              </a:r>
            </a:p>
          </p:txBody>
        </p:sp>
        <p:sp>
          <p:nvSpPr>
            <p:cNvPr id="60445" name="Rectangle 72"/>
            <p:cNvSpPr>
              <a:spLocks noChangeArrowheads="1"/>
            </p:cNvSpPr>
            <p:nvPr/>
          </p:nvSpPr>
          <p:spPr bwMode="auto">
            <a:xfrm>
              <a:off x="2256" y="2112"/>
              <a:ext cx="432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500</a:t>
              </a:r>
            </a:p>
          </p:txBody>
        </p:sp>
      </p:grpSp>
      <p:sp>
        <p:nvSpPr>
          <p:cNvPr id="60435" name="Text Box 73"/>
          <p:cNvSpPr txBox="1">
            <a:spLocks noChangeArrowheads="1"/>
          </p:cNvSpPr>
          <p:nvPr/>
        </p:nvSpPr>
        <p:spPr bwMode="auto">
          <a:xfrm>
            <a:off x="1612900" y="2138363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MTU=1000B</a:t>
            </a:r>
          </a:p>
        </p:txBody>
      </p:sp>
      <p:sp>
        <p:nvSpPr>
          <p:cNvPr id="60436" name="Text Box 74"/>
          <p:cNvSpPr txBox="1">
            <a:spLocks noChangeArrowheads="1"/>
          </p:cNvSpPr>
          <p:nvPr/>
        </p:nvSpPr>
        <p:spPr bwMode="auto">
          <a:xfrm>
            <a:off x="3670300" y="2290763"/>
            <a:ext cx="134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MTU=500B</a:t>
            </a:r>
          </a:p>
        </p:txBody>
      </p:sp>
      <p:sp>
        <p:nvSpPr>
          <p:cNvPr id="60437" name="Text Box 75"/>
          <p:cNvSpPr txBox="1">
            <a:spLocks noChangeArrowheads="1"/>
          </p:cNvSpPr>
          <p:nvPr/>
        </p:nvSpPr>
        <p:spPr bwMode="auto">
          <a:xfrm>
            <a:off x="5651500" y="2138363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MTU=1000B</a:t>
            </a:r>
          </a:p>
        </p:txBody>
      </p:sp>
      <p:sp>
        <p:nvSpPr>
          <p:cNvPr id="60438" name="Text Box 76"/>
          <p:cNvSpPr txBox="1">
            <a:spLocks noChangeArrowheads="1"/>
          </p:cNvSpPr>
          <p:nvPr/>
        </p:nvSpPr>
        <p:spPr bwMode="auto">
          <a:xfrm>
            <a:off x="152400" y="222885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Host A</a:t>
            </a:r>
          </a:p>
        </p:txBody>
      </p:sp>
      <p:sp>
        <p:nvSpPr>
          <p:cNvPr id="60439" name="Text Box 77"/>
          <p:cNvSpPr txBox="1">
            <a:spLocks noChangeArrowheads="1"/>
          </p:cNvSpPr>
          <p:nvPr/>
        </p:nvSpPr>
        <p:spPr bwMode="auto">
          <a:xfrm>
            <a:off x="7613650" y="24384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Host B</a:t>
            </a:r>
          </a:p>
        </p:txBody>
      </p:sp>
      <p:sp>
        <p:nvSpPr>
          <p:cNvPr id="60440" name="Text Box 78"/>
          <p:cNvSpPr txBox="1">
            <a:spLocks noChangeArrowheads="1"/>
          </p:cNvSpPr>
          <p:nvPr/>
        </p:nvSpPr>
        <p:spPr bwMode="auto">
          <a:xfrm>
            <a:off x="3181350" y="2681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R1</a:t>
            </a:r>
          </a:p>
        </p:txBody>
      </p:sp>
      <p:sp>
        <p:nvSpPr>
          <p:cNvPr id="60441" name="Text Box 79"/>
          <p:cNvSpPr txBox="1">
            <a:spLocks noChangeArrowheads="1"/>
          </p:cNvSpPr>
          <p:nvPr/>
        </p:nvSpPr>
        <p:spPr bwMode="auto">
          <a:xfrm>
            <a:off x="5086350" y="3062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R2</a:t>
            </a:r>
          </a:p>
        </p:txBody>
      </p:sp>
      <p:sp>
        <p:nvSpPr>
          <p:cNvPr id="1507408" name="Text Box 80"/>
          <p:cNvSpPr txBox="1">
            <a:spLocks noChangeArrowheads="1"/>
          </p:cNvSpPr>
          <p:nvPr/>
        </p:nvSpPr>
        <p:spPr bwMode="auto">
          <a:xfrm>
            <a:off x="228600" y="4500563"/>
            <a:ext cx="86868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MTU (Maximum Transfer Unit) = Maximum packet size handled by network</a:t>
            </a:r>
          </a:p>
        </p:txBody>
      </p:sp>
      <p:sp>
        <p:nvSpPr>
          <p:cNvPr id="1507409" name="Rectangle 81"/>
          <p:cNvSpPr>
            <a:spLocks noChangeArrowheads="1"/>
          </p:cNvSpPr>
          <p:nvPr/>
        </p:nvSpPr>
        <p:spPr bwMode="auto">
          <a:xfrm>
            <a:off x="7010400" y="3276600"/>
            <a:ext cx="1524000" cy="2286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77884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47083 -0.016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00" y="-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740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next-hop router imposes burden on network</a:t>
            </a:r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omplicated reassembly algorithm</a:t>
            </a:r>
          </a:p>
          <a:p>
            <a:pPr lvl="1"/>
            <a:r>
              <a:rPr lang="en-US" i="1" dirty="0"/>
              <a:t>M</a:t>
            </a:r>
            <a:r>
              <a:rPr lang="en-US" i="1" dirty="0" smtClean="0"/>
              <a:t>ust hold onto fragments/state</a:t>
            </a:r>
          </a:p>
          <a:p>
            <a:pPr lvl="2"/>
            <a:endParaRPr lang="en-US" i="1" dirty="0" smtClean="0"/>
          </a:p>
          <a:p>
            <a:r>
              <a:rPr lang="en-US" dirty="0" smtClean="0"/>
              <a:t>Fragments may </a:t>
            </a:r>
            <a:r>
              <a:rPr lang="en-US" dirty="0"/>
              <a:t>take different </a:t>
            </a:r>
            <a:r>
              <a:rPr lang="en-US" dirty="0" smtClean="0"/>
              <a:t>paths</a:t>
            </a:r>
          </a:p>
          <a:p>
            <a:pPr lvl="1"/>
            <a:r>
              <a:rPr lang="en-US" i="1" dirty="0" smtClean="0"/>
              <a:t>So state might not be present for in-network reassembly</a:t>
            </a:r>
          </a:p>
          <a:p>
            <a:pPr lvl="2"/>
            <a:endParaRPr lang="en-US" i="1" dirty="0"/>
          </a:p>
          <a:p>
            <a:r>
              <a:rPr lang="en-US" dirty="0" smtClean="0"/>
              <a:t>Hence, reassembly is done at the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exercise in header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5 minutes to design fragmentation scheme</a:t>
            </a:r>
          </a:p>
          <a:p>
            <a:pPr lvl="1"/>
            <a:r>
              <a:rPr lang="en-US" dirty="0" smtClean="0"/>
              <a:t>Work with your neighbors</a:t>
            </a:r>
          </a:p>
          <a:p>
            <a:pPr lvl="1"/>
            <a:endParaRPr lang="en-US" dirty="0"/>
          </a:p>
          <a:p>
            <a:r>
              <a:rPr lang="en-US" dirty="0" smtClean="0"/>
              <a:t>At the end of 5 minutes, be ready to tell me:</a:t>
            </a:r>
          </a:p>
          <a:p>
            <a:pPr lvl="1"/>
            <a:r>
              <a:rPr lang="en-US" dirty="0" smtClean="0"/>
              <a:t>How many fields you need?</a:t>
            </a:r>
          </a:p>
          <a:p>
            <a:pPr lvl="1"/>
            <a:r>
              <a:rPr lang="en-US" dirty="0" smtClean="0"/>
              <a:t>What are they and why?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Don’t look for the answer elsewhere, the goal is to think about the problem!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6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Reassembly: what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19263"/>
            <a:ext cx="9067800" cy="4411662"/>
          </a:xfrm>
        </p:spPr>
        <p:txBody>
          <a:bodyPr/>
          <a:lstStyle/>
          <a:p>
            <a:r>
              <a:rPr lang="en-US" dirty="0" smtClean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 introduce an identifier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	</a:t>
            </a:r>
            <a:endParaRPr lang="en-US" dirty="0" smtClean="0"/>
          </a:p>
          <a:p>
            <a:r>
              <a:rPr lang="en-US" dirty="0" smtClean="0"/>
              <a:t>Fragments get reordered?</a:t>
            </a:r>
          </a:p>
          <a:p>
            <a:pPr lvl="1"/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need some form of </a:t>
            </a:r>
            <a:r>
              <a:rPr lang="en-US" sz="2400" dirty="0" smtClean="0">
                <a:sym typeface="Wingdings"/>
              </a:rPr>
              <a:t>sequence number or offset?</a:t>
            </a:r>
          </a:p>
          <a:p>
            <a:pPr marL="344487" lvl="1" indent="0">
              <a:buNone/>
            </a:pPr>
            <a:r>
              <a:rPr lang="en-US" sz="2800" dirty="0">
                <a:sym typeface="Wingdings"/>
              </a:rPr>
              <a:t>	</a:t>
            </a:r>
            <a:r>
              <a:rPr lang="en-US" sz="2800" dirty="0" smtClean="0">
                <a:sym typeface="Wingdings"/>
              </a:rPr>
              <a:t>				</a:t>
            </a:r>
            <a:endParaRPr lang="en-US" sz="2800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Sequence numbers / offset</a:t>
            </a:r>
          </a:p>
          <a:p>
            <a:pPr lvl="1"/>
            <a:r>
              <a:rPr lang="en-US" dirty="0" smtClean="0">
                <a:sym typeface="Wingdings"/>
              </a:rPr>
              <a:t>How do I know when I have them all? (need max </a:t>
            </a:r>
            <a:r>
              <a:rPr lang="en-US" dirty="0" err="1" smtClean="0">
                <a:sym typeface="Wingdings"/>
              </a:rPr>
              <a:t>seq</a:t>
            </a:r>
            <a:r>
              <a:rPr lang="en-US" dirty="0" smtClean="0">
                <a:sym typeface="Wingdings"/>
              </a:rPr>
              <a:t># / flag)</a:t>
            </a:r>
          </a:p>
          <a:p>
            <a:pPr lvl="1"/>
            <a:r>
              <a:rPr lang="en-US" dirty="0" smtClean="0">
                <a:sym typeface="Wingdings"/>
              </a:rPr>
              <a:t>What if a fragment gets re-fragmented?</a:t>
            </a:r>
            <a:endParaRPr lang="en-US" dirty="0">
              <a:sym typeface="Wingdings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IPv4’s fragmentation fields</a:t>
            </a:r>
            <a:endParaRPr lang="en-US" dirty="0">
              <a:ea typeface="ＭＳ Ｐゴシック" charset="0"/>
              <a:cs typeface="Calibri"/>
            </a:endParaRP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95463"/>
            <a:ext cx="8763000" cy="491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cs typeface="Calibri"/>
              </a:rPr>
              <a:t>Identifier</a:t>
            </a:r>
            <a:r>
              <a:rPr lang="en-US" dirty="0" smtClean="0">
                <a:cs typeface="Calibri"/>
              </a:rPr>
              <a:t>: which </a:t>
            </a:r>
            <a:r>
              <a:rPr lang="en-US" dirty="0">
                <a:cs typeface="Calibri"/>
              </a:rPr>
              <a:t>fragments belong </a:t>
            </a:r>
            <a:r>
              <a:rPr lang="en-US" dirty="0" smtClean="0">
                <a:cs typeface="Calibri"/>
              </a:rPr>
              <a:t>together</a:t>
            </a:r>
          </a:p>
          <a:p>
            <a:pPr>
              <a:lnSpc>
                <a:spcPct val="9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cs typeface="Calibri"/>
              </a:rPr>
              <a:t>Flags</a:t>
            </a:r>
            <a:r>
              <a:rPr lang="en-US" dirty="0" smtClean="0">
                <a:cs typeface="Calibri"/>
              </a:rPr>
              <a:t>: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ea typeface="Arial" charset="0"/>
                <a:cs typeface="Calibri"/>
              </a:rPr>
              <a:t>R</a:t>
            </a:r>
            <a:r>
              <a:rPr lang="en-US" dirty="0" smtClean="0">
                <a:ea typeface="Arial" charset="0"/>
                <a:cs typeface="Calibri"/>
              </a:rPr>
              <a:t>eserved: ignore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ea typeface="Arial" charset="0"/>
                <a:cs typeface="Calibri"/>
              </a:rPr>
              <a:t>D</a:t>
            </a:r>
            <a:r>
              <a:rPr lang="en-US" dirty="0" smtClean="0">
                <a:ea typeface="Arial" charset="0"/>
                <a:cs typeface="Calibri"/>
              </a:rPr>
              <a:t>F: don’t fragment </a:t>
            </a:r>
          </a:p>
          <a:p>
            <a:pPr lvl="2">
              <a:lnSpc>
                <a:spcPct val="90000"/>
              </a:lnSpc>
            </a:pPr>
            <a:r>
              <a:rPr lang="en-US" sz="2200" i="1" dirty="0" smtClean="0">
                <a:ea typeface="Arial" charset="0"/>
                <a:cs typeface="Calibri"/>
              </a:rPr>
              <a:t>may trigger error message back to sender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ea typeface="Arial" charset="0"/>
                <a:cs typeface="Calibri"/>
              </a:rPr>
              <a:t>M</a:t>
            </a:r>
            <a:r>
              <a:rPr lang="en-US" dirty="0" smtClean="0">
                <a:ea typeface="Arial" charset="0"/>
                <a:cs typeface="Calibri"/>
              </a:rPr>
              <a:t>F: more fragments coming</a:t>
            </a:r>
          </a:p>
          <a:p>
            <a:pPr lvl="1">
              <a:lnSpc>
                <a:spcPct val="90000"/>
              </a:lnSpc>
            </a:pPr>
            <a:endParaRPr lang="en-US" dirty="0" smtClean="0">
              <a:ea typeface="Arial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cs typeface="Calibri"/>
              </a:rPr>
              <a:t>Offset</a:t>
            </a:r>
            <a:r>
              <a:rPr lang="en-US" dirty="0" smtClean="0">
                <a:cs typeface="Calibri"/>
              </a:rPr>
              <a:t>: portion of original payload this </a:t>
            </a:r>
            <a:r>
              <a:rPr lang="en-US" dirty="0">
                <a:cs typeface="Calibri"/>
              </a:rPr>
              <a:t>fragment </a:t>
            </a:r>
            <a:r>
              <a:rPr lang="en-US" dirty="0" smtClean="0">
                <a:cs typeface="Calibri"/>
              </a:rPr>
              <a:t>contains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Calibri"/>
              </a:rPr>
              <a:t> in </a:t>
            </a:r>
            <a:r>
              <a:rPr lang="en-US" dirty="0">
                <a:cs typeface="Calibri"/>
              </a:rPr>
              <a:t>8-byte units </a:t>
            </a:r>
          </a:p>
        </p:txBody>
      </p:sp>
    </p:spTree>
    <p:extLst>
      <p:ext uri="{BB962C8B-B14F-4D97-AF65-F5344CB8AC3E}">
        <p14:creationId xmlns:p14="http://schemas.microsoft.com/office/powerpoint/2010/main" val="20562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IP Packet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885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7886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6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7887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7" name="Oval 30"/>
          <p:cNvSpPr>
            <a:spLocks noChangeArrowheads="1"/>
          </p:cNvSpPr>
          <p:nvPr/>
        </p:nvSpPr>
        <p:spPr bwMode="auto">
          <a:xfrm>
            <a:off x="1371600" y="2133600"/>
            <a:ext cx="62484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14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</a:t>
            </a:r>
            <a:r>
              <a:rPr lang="en-US" dirty="0" smtClean="0"/>
              <a:t>the </a:t>
            </a:r>
            <a:r>
              <a:rPr lang="en-US" dirty="0" smtClean="0"/>
              <a:t>single packet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packet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smtClean="0"/>
              <a:t>timer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no ACK when timer goes off, resend packet</a:t>
            </a:r>
          </a:p>
          <a:p>
            <a:pPr lvl="1"/>
            <a:r>
              <a:rPr lang="en-US" dirty="0" smtClean="0"/>
              <a:t>And reset </a:t>
            </a:r>
            <a:r>
              <a:rPr lang="en-US" dirty="0" smtClean="0"/>
              <a:t>timer</a:t>
            </a:r>
          </a:p>
          <a:p>
            <a:pPr lvl="2"/>
            <a:endParaRPr lang="en-US" dirty="0"/>
          </a:p>
          <a:p>
            <a:r>
              <a:rPr lang="en-US" dirty="0" smtClean="0"/>
              <a:t>This is “correct”</a:t>
            </a:r>
          </a:p>
          <a:p>
            <a:pPr lvl="1"/>
            <a:r>
              <a:rPr lang="en-US" dirty="0" smtClean="0"/>
              <a:t>Does send initial packet</a:t>
            </a:r>
          </a:p>
          <a:p>
            <a:pPr lvl="1"/>
            <a:r>
              <a:rPr lang="en-US" dirty="0" smtClean="0"/>
              <a:t>Does retry when packet is dropped or corrupted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Suppose we have a </a:t>
            </a:r>
            <a:r>
              <a:rPr lang="en-US" dirty="0" smtClean="0">
                <a:latin typeface="Arial" charset="0"/>
              </a:rPr>
              <a:t>4000 </a:t>
            </a:r>
            <a:r>
              <a:rPr lang="en-US" dirty="0">
                <a:latin typeface="Arial" charset="0"/>
              </a:rPr>
              <a:t>byte datagram sent from host 1.2.3.4 to host 3.4.5.6 …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… and it traverses a link that limits datagrams to 1,500 bytes</a:t>
            </a:r>
          </a:p>
        </p:txBody>
      </p:sp>
      <p:sp>
        <p:nvSpPr>
          <p:cNvPr id="665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7FDBA99-8FE4-5241-8431-52D3BF3BE4D4}" type="slidenum">
              <a:rPr lang="en-US" sz="1400" b="0">
                <a:latin typeface="Times New Roman" charset="0"/>
              </a:rPr>
              <a:pPr eaLnBrk="1" hangingPunct="1"/>
              <a:t>70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390650" y="21701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flipV="1">
            <a:off x="1449388" y="28987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1462088" y="36004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1462088" y="42481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4356100" y="21955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28829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21590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1365250" y="2279650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2135188" y="22018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2895600" y="2286000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4876800" y="2362200"/>
            <a:ext cx="1976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4000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1981200" y="3124200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5016500" y="29289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4348163" y="2989263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5076825" y="3121025"/>
            <a:ext cx="1874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2946400" y="36274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Rectangle 20"/>
          <p:cNvSpPr>
            <a:spLocks noChangeArrowheads="1"/>
          </p:cNvSpPr>
          <p:nvPr/>
        </p:nvSpPr>
        <p:spPr bwMode="auto">
          <a:xfrm>
            <a:off x="1941513" y="3662363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2971800" y="3657600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5029200" y="3810000"/>
            <a:ext cx="18192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44019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>
            <a:off x="1449388" y="48958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3125788" y="4419600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2955925" y="5045075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97225" y="5486400"/>
            <a:ext cx="2393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(3980 more bytes here)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5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 (con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Datagram split into 3 pieces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Example:</a:t>
            </a:r>
          </a:p>
        </p:txBody>
      </p:sp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027BE8-DA57-BE44-B0DE-AB623E7EE79A}" type="slidenum">
              <a:rPr lang="en-US" sz="1400" b="0">
                <a:latin typeface="Times New Roman" charset="0"/>
              </a:rPr>
              <a:pPr eaLnBrk="1" hangingPunct="1"/>
              <a:t>71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0"/>
            <a:ext cx="3352800" cy="1981200"/>
            <a:chOff x="192" y="2352"/>
            <a:chExt cx="2112" cy="1248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0"/>
            <a:ext cx="2667000" cy="1981200"/>
            <a:chOff x="2064" y="2352"/>
            <a:chExt cx="1680" cy="1248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0"/>
            <a:ext cx="3048000" cy="1981200"/>
            <a:chOff x="3600" y="2352"/>
            <a:chExt cx="1920" cy="1248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Fragmentation, con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Datagram split into 3 pieces.  Possible first piece:</a:t>
            </a:r>
          </a:p>
        </p:txBody>
      </p:sp>
      <p:sp>
        <p:nvSpPr>
          <p:cNvPr id="706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2FC9822-C86B-7E44-9AC4-2439335BFCB5}" type="slidenum">
              <a:rPr lang="en-US" sz="1400" b="0">
                <a:latin typeface="Times New Roman" charset="0"/>
              </a:rPr>
              <a:pPr eaLnBrk="1" hangingPunct="1"/>
              <a:t>72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390650" y="21701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1449388" y="28987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462088" y="36004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1462088" y="42481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4356100" y="21955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28829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21590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1365250" y="2279650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2135188" y="22018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2895600" y="2286000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4876800" y="2362200"/>
            <a:ext cx="197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1500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1981200" y="3124200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5016500" y="29289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4348163" y="2989263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1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5076825" y="3121025"/>
            <a:ext cx="1874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2946400" y="36274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1941513" y="3662363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2971800" y="3657600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5029200" y="3810000"/>
            <a:ext cx="15922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xxx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1449388" y="48958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3125788" y="4419600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2955925" y="5045075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1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Fragmentation, con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Possible second piece:</a:t>
            </a:r>
          </a:p>
        </p:txBody>
      </p:sp>
      <p:sp>
        <p:nvSpPr>
          <p:cNvPr id="727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889D87-20E6-1A46-B6E4-8C54736BB9E4}" type="slidenum">
              <a:rPr lang="en-US" sz="1400" b="0">
                <a:latin typeface="Times New Roman" charset="0"/>
              </a:rPr>
              <a:pPr eaLnBrk="1" hangingPunct="1"/>
              <a:t>73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390650" y="21701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 flipV="1">
            <a:off x="1449388" y="28987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1462088" y="36004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1462088" y="42481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4356100" y="21955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28829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21590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1365250" y="2279650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2135188" y="22018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2895600" y="2286000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4876800" y="2362200"/>
            <a:ext cx="197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1220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1981200" y="3124200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5016500" y="29289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4348163" y="2989263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1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5095875" y="2971800"/>
            <a:ext cx="21193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185</a:t>
            </a:r>
          </a:p>
          <a:p>
            <a:pPr algn="ctr" eaLnBrk="0" hangingPunct="0"/>
            <a:r>
              <a:rPr lang="en-US" sz="1400" b="0">
                <a:latin typeface="Arial" charset="0"/>
              </a:rPr>
              <a:t>(185 * 8 = 1480)</a:t>
            </a:r>
            <a:r>
              <a:rPr lang="en-US" sz="16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2946400" y="36274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1941513" y="3662363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2971800" y="3657600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5029200" y="3810000"/>
            <a:ext cx="15922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yyy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1449388" y="48958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Rectangle 24"/>
          <p:cNvSpPr>
            <a:spLocks noChangeArrowheads="1"/>
          </p:cNvSpPr>
          <p:nvPr/>
        </p:nvSpPr>
        <p:spPr bwMode="auto">
          <a:xfrm>
            <a:off x="3125788" y="4419600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auto">
          <a:xfrm>
            <a:off x="2955925" y="5045075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7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Fragmentation, con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Possible third piece:</a:t>
            </a:r>
          </a:p>
        </p:txBody>
      </p:sp>
      <p:sp>
        <p:nvSpPr>
          <p:cNvPr id="747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3B8815E-7DCE-8A40-8032-AB86BAE4D923}" type="slidenum">
              <a:rPr lang="en-US" sz="1400" b="0">
                <a:latin typeface="Times New Roman" charset="0"/>
              </a:rPr>
              <a:pPr eaLnBrk="1" hangingPunct="1"/>
              <a:t>74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390650" y="21701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1449388" y="28987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1462088" y="36004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1462088" y="42481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4356100" y="21955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28829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21590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1365250" y="2279650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2135188" y="22018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2895600" y="2286000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4648200" y="2286000"/>
            <a:ext cx="197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1320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1981200" y="3124200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5016500" y="29289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4348163" y="2989263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5097463" y="2971800"/>
            <a:ext cx="211931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335</a:t>
            </a:r>
          </a:p>
          <a:p>
            <a:pPr algn="ctr" eaLnBrk="0" hangingPunct="0"/>
            <a:r>
              <a:rPr lang="en-US" sz="1400" b="0">
                <a:latin typeface="Arial" charset="0"/>
              </a:rPr>
              <a:t>(335 * 8 = 2680)</a:t>
            </a:r>
            <a:r>
              <a:rPr lang="en-US" sz="16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2946400" y="36274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1941513" y="3662363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2971800" y="3657600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5029200" y="3810000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zzz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1449388" y="48958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3125788" y="4419600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2955925" y="5045075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latin typeface="Helvetica" charset="0"/>
                <a:ea typeface="ＭＳ Ｐゴシック" charset="0"/>
                <a:cs typeface="ＭＳ Ｐゴシック" charset="0"/>
              </a:rPr>
              <a:t>Offsets vs Numbering Fragments?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Q: why use a byte-offset for fragments rather than a numbering each fragment</a:t>
            </a:r>
            <a:r>
              <a:rPr lang="en-US" dirty="0" smtClean="0">
                <a:latin typeface="Arial" charset="0"/>
              </a:rPr>
              <a:t>?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Ans</a:t>
            </a:r>
            <a:r>
              <a:rPr lang="en-US" dirty="0">
                <a:latin typeface="Arial" charset="0"/>
              </a:rPr>
              <a:t> #1: with a byte offset, the receiver can lay down the bytes in memory when they </a:t>
            </a:r>
            <a:r>
              <a:rPr lang="en-US" dirty="0" smtClean="0">
                <a:latin typeface="Arial" charset="0"/>
              </a:rPr>
              <a:t>arrive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Ans</a:t>
            </a:r>
            <a:r>
              <a:rPr lang="en-US" dirty="0">
                <a:latin typeface="Arial" charset="0"/>
              </a:rPr>
              <a:t> #2 </a:t>
            </a:r>
            <a:r>
              <a:rPr lang="en-US" i="1" dirty="0">
                <a:latin typeface="Arial" charset="0"/>
              </a:rPr>
              <a:t>(more fundamental)</a:t>
            </a:r>
            <a:r>
              <a:rPr lang="en-US" dirty="0">
                <a:latin typeface="Arial" charset="0"/>
              </a:rPr>
              <a:t>: allows further fragmentation of fragments </a:t>
            </a:r>
          </a:p>
        </p:txBody>
      </p:sp>
      <p:sp>
        <p:nvSpPr>
          <p:cNvPr id="768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360D40E-B861-4143-9BB8-1C1DED848110}" type="slidenum">
              <a:rPr lang="en-US" sz="1400" b="0">
                <a:latin typeface="Times New Roman" charset="0"/>
              </a:rPr>
              <a:pPr eaLnBrk="1" hangingPunct="1"/>
              <a:t>75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lIns="90487" tIns="44450" rIns="90487" bIns="44450"/>
          <a:lstStyle/>
          <a:p>
            <a:pPr>
              <a:tabLst>
                <a:tab pos="1314450" algn="l"/>
              </a:tabLst>
            </a:pPr>
            <a:r>
              <a:rPr lang="en-US" sz="4400">
                <a:latin typeface="Helvetica" charset="0"/>
                <a:ea typeface="ＭＳ Ｐゴシック" charset="0"/>
                <a:cs typeface="ＭＳ Ｐゴシック" charset="0"/>
              </a:rPr>
              <a:t>IPv6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Motivated (prematurely) by address exhaustion</a:t>
            </a:r>
          </a:p>
          <a:p>
            <a:pPr lvl="1"/>
            <a:r>
              <a:rPr lang="en-US" dirty="0" smtClean="0"/>
              <a:t>Addresses </a:t>
            </a:r>
            <a:r>
              <a:rPr lang="en-US" b="1" i="1" dirty="0" smtClean="0">
                <a:solidFill>
                  <a:srgbClr val="F47A00"/>
                </a:solidFill>
              </a:rPr>
              <a:t>four</a:t>
            </a:r>
            <a:r>
              <a:rPr lang="en-US" dirty="0" smtClean="0"/>
              <a:t> times as big</a:t>
            </a:r>
          </a:p>
          <a:p>
            <a:pPr lvl="1"/>
            <a:endParaRPr lang="en-US" dirty="0"/>
          </a:p>
          <a:p>
            <a:r>
              <a:rPr lang="en-US" dirty="0" smtClean="0"/>
              <a:t>Steve </a:t>
            </a:r>
            <a:r>
              <a:rPr lang="en-US" dirty="0" err="1" smtClean="0"/>
              <a:t>Deering</a:t>
            </a:r>
            <a:r>
              <a:rPr lang="en-US" dirty="0" smtClean="0"/>
              <a:t> focused on simplifying IP</a:t>
            </a:r>
          </a:p>
          <a:p>
            <a:pPr lvl="1"/>
            <a:r>
              <a:rPr lang="en-US" dirty="0" smtClean="0"/>
              <a:t>Got rid of all fields that were not absolutely necessary</a:t>
            </a:r>
          </a:p>
          <a:p>
            <a:pPr lvl="1"/>
            <a:r>
              <a:rPr lang="en-US" dirty="0" smtClean="0"/>
              <a:t>“Spring Cleaning” for IP</a:t>
            </a:r>
          </a:p>
          <a:p>
            <a:pPr lvl="1"/>
            <a:endParaRPr lang="en-US" dirty="0"/>
          </a:p>
          <a:p>
            <a:r>
              <a:rPr lang="en-US" dirty="0" smtClean="0"/>
              <a:t>Result is an elegant, if unambitious,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elvetica" charset="0"/>
                <a:ea typeface="ＭＳ Ｐゴシック" charset="0"/>
                <a:cs typeface="ＭＳ Ｐゴシック" charset="0"/>
              </a:rPr>
              <a:t>IPv4 and IPv6 Header Comparison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-76200" y="5326063"/>
            <a:ext cx="4724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 </a:t>
            </a:r>
            <a:r>
              <a:rPr lang="en-GB" sz="1400">
                <a:latin typeface="Arial" charset="0"/>
              </a:rPr>
              <a:t>name </a:t>
            </a:r>
            <a:r>
              <a:rPr lang="en-US" sz="140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New field in IPv6</a:t>
            </a:r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49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Eliminated </a:t>
            </a:r>
            <a:r>
              <a:rPr lang="en-US" dirty="0" smtClean="0">
                <a:latin typeface="Arial" charset="0"/>
              </a:rPr>
              <a:t>fragmentation 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(why?)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Eliminated header </a:t>
            </a:r>
            <a:r>
              <a:rPr lang="en-US" dirty="0" smtClean="0">
                <a:latin typeface="Arial" charset="0"/>
              </a:rPr>
              <a:t>length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Eliminated </a:t>
            </a:r>
            <a:r>
              <a:rPr lang="en-US" dirty="0" smtClean="0">
                <a:latin typeface="Arial" charset="0"/>
              </a:rPr>
              <a:t>checksum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New options mechanism (next header</a:t>
            </a:r>
            <a:r>
              <a:rPr lang="en-US" dirty="0" smtClean="0">
                <a:latin typeface="Arial" charset="0"/>
              </a:rPr>
              <a:t>)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Expanded </a:t>
            </a:r>
            <a:r>
              <a:rPr lang="en-US" dirty="0" smtClean="0">
                <a:latin typeface="Arial" charset="0"/>
              </a:rPr>
              <a:t>addresses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Added Flow </a:t>
            </a:r>
            <a:r>
              <a:rPr lang="en-US" dirty="0" smtClean="0">
                <a:latin typeface="Arial" charset="0"/>
              </a:rPr>
              <a:t>Label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BB2DA1-7B39-4F44-8F88-2CAC73319E5C}" type="slidenum">
              <a:rPr lang="en-US" sz="1400" b="0">
                <a:latin typeface="Times New Roman" charset="0"/>
              </a:rPr>
              <a:pPr eaLnBrk="1" hangingPunct="1"/>
              <a:t>79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Multipacket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Window-based flow control separates concerns</a:t>
            </a:r>
          </a:p>
          <a:p>
            <a:pPr lvl="1"/>
            <a:r>
              <a:rPr lang="en-US" dirty="0" smtClean="0"/>
              <a:t>Size of W:</a:t>
            </a:r>
          </a:p>
          <a:p>
            <a:pPr lvl="1"/>
            <a:r>
              <a:rPr lang="en-US" dirty="0" smtClean="0"/>
              <a:t>Nature of feedback:</a:t>
            </a:r>
          </a:p>
          <a:p>
            <a:pPr lvl="1"/>
            <a:r>
              <a:rPr lang="en-US" dirty="0" smtClean="0"/>
              <a:t>Response to loss:</a:t>
            </a:r>
          </a:p>
          <a:p>
            <a:pPr lvl="1"/>
            <a:endParaRPr lang="en-US" dirty="0"/>
          </a:p>
          <a:p>
            <a:r>
              <a:rPr lang="en-US" dirty="0" smtClean="0"/>
              <a:t>Can design each aspect relatively independently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be correct, efficient, timely, and fair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elvetica" charset="0"/>
                <a:ea typeface="ＭＳ Ｐゴシック" charset="0"/>
                <a:cs typeface="ＭＳ Ｐゴシック" charset="0"/>
              </a:rPr>
              <a:t>IPv4 and IPv6 Header Comparison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/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-76200" y="5326063"/>
            <a:ext cx="4724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 </a:t>
            </a:r>
            <a:r>
              <a:rPr lang="en-GB" sz="1400">
                <a:latin typeface="Arial" charset="0"/>
              </a:rPr>
              <a:t>name </a:t>
            </a:r>
            <a:r>
              <a:rPr lang="en-US" sz="140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New field in IPv6</a:t>
            </a:r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95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Philosophy of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Don’t deal with problems: leave to ends</a:t>
            </a:r>
          </a:p>
          <a:p>
            <a:pPr lvl="1"/>
            <a:r>
              <a:rPr lang="en-US" dirty="0" smtClean="0">
                <a:latin typeface="Arial" charset="0"/>
              </a:rPr>
              <a:t>Eliminated </a:t>
            </a:r>
            <a:r>
              <a:rPr lang="en-US" dirty="0">
                <a:latin typeface="Arial" charset="0"/>
              </a:rPr>
              <a:t>fragmentation</a:t>
            </a:r>
          </a:p>
          <a:p>
            <a:pPr lvl="1"/>
            <a:r>
              <a:rPr lang="en-US" dirty="0" smtClean="0">
                <a:latin typeface="Arial" charset="0"/>
              </a:rPr>
              <a:t>Eliminated checksum</a:t>
            </a:r>
          </a:p>
          <a:p>
            <a:pPr lvl="1"/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Why retain TTL?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Simplify handling:</a:t>
            </a:r>
          </a:p>
          <a:p>
            <a:pPr lvl="1"/>
            <a:r>
              <a:rPr lang="en-US" dirty="0" smtClean="0">
                <a:latin typeface="Arial" charset="0"/>
              </a:rPr>
              <a:t>New </a:t>
            </a:r>
            <a:r>
              <a:rPr lang="en-US" dirty="0">
                <a:latin typeface="Arial" charset="0"/>
              </a:rPr>
              <a:t>options mechanism </a:t>
            </a:r>
            <a:r>
              <a:rPr lang="en-US" dirty="0" smtClean="0">
                <a:latin typeface="Arial" charset="0"/>
              </a:rPr>
              <a:t>(uses next header approach)</a:t>
            </a:r>
          </a:p>
          <a:p>
            <a:pPr lvl="1"/>
            <a:r>
              <a:rPr lang="en-US" dirty="0" smtClean="0">
                <a:latin typeface="Arial" charset="0"/>
              </a:rPr>
              <a:t>Eliminated header length</a:t>
            </a:r>
          </a:p>
          <a:p>
            <a:pPr lvl="2"/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Why couldn’t IPv4 do this?</a:t>
            </a:r>
          </a:p>
          <a:p>
            <a:r>
              <a:rPr lang="en-US" dirty="0" smtClean="0">
                <a:latin typeface="Arial" charset="0"/>
              </a:rPr>
              <a:t>Provide general flow label for packet</a:t>
            </a:r>
          </a:p>
          <a:p>
            <a:pPr lvl="1"/>
            <a:r>
              <a:rPr lang="en-US" dirty="0">
                <a:latin typeface="Arial" charset="0"/>
              </a:rPr>
              <a:t>N</a:t>
            </a:r>
            <a:r>
              <a:rPr lang="en-US" dirty="0" smtClean="0">
                <a:latin typeface="Arial" charset="0"/>
              </a:rPr>
              <a:t>ot tied to semantics</a:t>
            </a:r>
          </a:p>
          <a:p>
            <a:pPr lvl="1"/>
            <a:r>
              <a:rPr lang="en-US" dirty="0" smtClean="0">
                <a:latin typeface="Arial" charset="0"/>
              </a:rPr>
              <a:t>Provides great flexibility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BB2DA1-7B39-4F44-8F88-2CAC73319E5C}" type="slidenum">
              <a:rPr lang="en-US" sz="1400" b="0">
                <a:latin typeface="Times New Roman" charset="0"/>
              </a:rPr>
              <a:pPr eaLnBrk="1" hangingPunct="1"/>
              <a:t>81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7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" charset="0"/>
                <a:ea typeface="ＭＳ Ｐゴシック" charset="0"/>
                <a:cs typeface="ＭＳ Ｐゴシック" charset="0"/>
              </a:rPr>
              <a:t>Comparison of Design Philosophy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/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/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533400" y="5326063"/>
            <a:ext cx="36576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dirty="0" smtClean="0">
                <a:latin typeface="Arial" charset="0"/>
              </a:rPr>
              <a:t>o Destination and Back (expanded)</a:t>
            </a:r>
            <a:endParaRPr lang="en-US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 smtClean="0">
                <a:latin typeface="Arial" charset="0"/>
              </a:rPr>
              <a:t>Deal with Problems (greatly reduced)</a:t>
            </a:r>
            <a:endParaRPr lang="en-US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 smtClean="0">
                <a:latin typeface="Arial" charset="0"/>
              </a:rPr>
              <a:t>Read Correctly (reduced)</a:t>
            </a:r>
            <a:endParaRPr lang="en-GB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 smtClean="0">
                <a:latin typeface="Arial" charset="0"/>
              </a:rPr>
              <a:t>Special Handling (similar)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80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smtClean="0"/>
              <a:t>are done for the week</a:t>
            </a:r>
            <a:r>
              <a:rPr lang="mr-IN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Have a good weekend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93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Implementation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from receiver: ACKs </a:t>
            </a:r>
            <a:r>
              <a:rPr lang="en-US" dirty="0" err="1" smtClean="0"/>
              <a:t>vs</a:t>
            </a:r>
            <a:r>
              <a:rPr lang="en-US" dirty="0" smtClean="0"/>
              <a:t> NACKs</a:t>
            </a:r>
          </a:p>
          <a:p>
            <a:pPr lvl="1"/>
            <a:r>
              <a:rPr lang="en-US" dirty="0" smtClean="0"/>
              <a:t>Can NACKs alone achieve “correctness”?</a:t>
            </a:r>
          </a:p>
          <a:p>
            <a:pPr lvl="1"/>
            <a:r>
              <a:rPr lang="en-US" dirty="0" smtClean="0"/>
              <a:t>Can ACKs alone achieve “correctness”?</a:t>
            </a:r>
          </a:p>
          <a:p>
            <a:r>
              <a:rPr lang="en-US" dirty="0" smtClean="0"/>
              <a:t>Variations on ACKs</a:t>
            </a:r>
          </a:p>
          <a:p>
            <a:pPr lvl="1"/>
            <a:r>
              <a:rPr lang="en-US" dirty="0" smtClean="0"/>
              <a:t>Full information</a:t>
            </a:r>
          </a:p>
          <a:p>
            <a:pPr lvl="1"/>
            <a:r>
              <a:rPr lang="en-US" dirty="0" smtClean="0"/>
              <a:t>Individual packets</a:t>
            </a:r>
          </a:p>
          <a:p>
            <a:pPr lvl="1"/>
            <a:r>
              <a:rPr lang="en-US" dirty="0" smtClean="0"/>
              <a:t>Cumulative (TCP)</a:t>
            </a:r>
          </a:p>
          <a:p>
            <a:r>
              <a:rPr lang="en-US" dirty="0" smtClean="0"/>
              <a:t>When to resend</a:t>
            </a:r>
          </a:p>
          <a:p>
            <a:pPr lvl="1"/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Arrival of subsequent packets</a:t>
            </a:r>
            <a:endParaRPr lang="en-US" dirty="0" smtClean="0"/>
          </a:p>
          <a:p>
            <a:pPr lvl="1"/>
            <a:r>
              <a:rPr lang="en-US" dirty="0" smtClean="0"/>
              <a:t>NACKs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35512</TotalTime>
  <Words>3386</Words>
  <Application>Microsoft Macintosh PowerPoint</Application>
  <PresentationFormat>On-screen Show (4:3)</PresentationFormat>
  <Paragraphs>1051</Paragraphs>
  <Slides>83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Calibri</vt:lpstr>
      <vt:lpstr>Courier New</vt:lpstr>
      <vt:lpstr>Helvetica</vt:lpstr>
      <vt:lpstr>ＭＳ Ｐゴシック</vt:lpstr>
      <vt:lpstr>Times New Roman</vt:lpstr>
      <vt:lpstr>Wingdings</vt:lpstr>
      <vt:lpstr>Arial</vt:lpstr>
      <vt:lpstr>Network</vt:lpstr>
      <vt:lpstr>CS 168  Designing IP</vt:lpstr>
      <vt:lpstr>PowerPoint Presentation</vt:lpstr>
      <vt:lpstr>Reminder</vt:lpstr>
      <vt:lpstr>Free Speech Week</vt:lpstr>
      <vt:lpstr>Agenda for Today</vt:lpstr>
      <vt:lpstr>Complete Correctness Condition</vt:lpstr>
      <vt:lpstr>Solution for the single packet case</vt:lpstr>
      <vt:lpstr>General Multipacket Solution</vt:lpstr>
      <vt:lpstr>Many Implementation Choices</vt:lpstr>
      <vt:lpstr>Implementation Choices</vt:lpstr>
      <vt:lpstr>Possible Design for Reliable Trans.</vt:lpstr>
      <vt:lpstr>Are We Done?</vt:lpstr>
      <vt:lpstr>An Implicit Assumption</vt:lpstr>
      <vt:lpstr>Alternate Strategy: Rateless Codes</vt:lpstr>
      <vt:lpstr>The Paradox of Internet Traffic</vt:lpstr>
      <vt:lpstr>Inefficiency</vt:lpstr>
      <vt:lpstr>Questions?</vt:lpstr>
      <vt:lpstr>Finished w/ Conceptual Foundations</vt:lpstr>
      <vt:lpstr>The hardest challenge of all…</vt:lpstr>
      <vt:lpstr>The Design of IP</vt:lpstr>
      <vt:lpstr>What is “designing” a protocol?</vt:lpstr>
      <vt:lpstr>What is Designing IP?</vt:lpstr>
      <vt:lpstr>Packet Header as Interface</vt:lpstr>
      <vt:lpstr>How Would You Design IP Header?</vt:lpstr>
      <vt:lpstr>What Tasks Do We Need to Do?</vt:lpstr>
      <vt:lpstr>Reading Packet Correctly</vt:lpstr>
      <vt:lpstr>Getting to the Destination</vt:lpstr>
      <vt:lpstr>Getting Response Back to Source</vt:lpstr>
      <vt:lpstr>Carry Data</vt:lpstr>
      <vt:lpstr>Questions?</vt:lpstr>
      <vt:lpstr>List of Tasks</vt:lpstr>
      <vt:lpstr>Telling Dest’n How to Process Packet</vt:lpstr>
      <vt:lpstr>Special Handling</vt:lpstr>
      <vt:lpstr>Dealing with Problems</vt:lpstr>
      <vt:lpstr>Are We Missing Anything?</vt:lpstr>
      <vt:lpstr>From Semantics to Syntax</vt:lpstr>
      <vt:lpstr>IP Packet Structure</vt:lpstr>
      <vt:lpstr>20 Bytes of Standard Header, then Options</vt:lpstr>
      <vt:lpstr>Next Set of Slides</vt:lpstr>
      <vt:lpstr>Go Through Tasks One-by-One</vt:lpstr>
      <vt:lpstr>Reading Packet Correctly</vt:lpstr>
      <vt:lpstr>Fields for Reading Packet Correctly</vt:lpstr>
      <vt:lpstr>Getting Packet to Destination and Back</vt:lpstr>
      <vt:lpstr>Fields for Packet Reaching Destination</vt:lpstr>
      <vt:lpstr>Questions?</vt:lpstr>
      <vt:lpstr>List of Tasks</vt:lpstr>
      <vt:lpstr>Telling Host How to Handle Packet</vt:lpstr>
      <vt:lpstr>Field for Next Protocol</vt:lpstr>
      <vt:lpstr>Special Handling</vt:lpstr>
      <vt:lpstr>Fields for Special Handling</vt:lpstr>
      <vt:lpstr>Option Field Layout</vt:lpstr>
      <vt:lpstr>Examples of Options</vt:lpstr>
      <vt:lpstr>Potential Problems</vt:lpstr>
      <vt:lpstr>Preventing Loops</vt:lpstr>
      <vt:lpstr>TTL Field</vt:lpstr>
      <vt:lpstr>Header Corruption</vt:lpstr>
      <vt:lpstr>Checksum Field</vt:lpstr>
      <vt:lpstr>Fragmentation</vt:lpstr>
      <vt:lpstr>Example of fragmentation</vt:lpstr>
      <vt:lpstr>Example of fragmentation</vt:lpstr>
      <vt:lpstr>Why reassemble?</vt:lpstr>
      <vt:lpstr>A few considerations</vt:lpstr>
      <vt:lpstr>Where Should Reassembly Happen?</vt:lpstr>
      <vt:lpstr>Where should Reassembly Happen?</vt:lpstr>
      <vt:lpstr>Where should reassembly occur?</vt:lpstr>
      <vt:lpstr>DIY exercise in header engineering</vt:lpstr>
      <vt:lpstr>Reassembly: what fields?</vt:lpstr>
      <vt:lpstr>IPv4’s fragmentation fields</vt:lpstr>
      <vt:lpstr>IP Packet Structure</vt:lpstr>
      <vt:lpstr>Example of Fragmentation</vt:lpstr>
      <vt:lpstr>Example of Fragmentation (con’t)</vt:lpstr>
      <vt:lpstr>Example of Fragmentation, con’t</vt:lpstr>
      <vt:lpstr>Example of Fragmentation, con’t</vt:lpstr>
      <vt:lpstr>Example of Fragmentation, con’t</vt:lpstr>
      <vt:lpstr>Offsets vs Numbering Fragments?</vt:lpstr>
      <vt:lpstr>IPv6</vt:lpstr>
      <vt:lpstr>IPv6</vt:lpstr>
      <vt:lpstr>IPv4 and IPv6 Header Comparison</vt:lpstr>
      <vt:lpstr>Summary of Changes</vt:lpstr>
      <vt:lpstr>IPv4 and IPv6 Header Comparison</vt:lpstr>
      <vt:lpstr>Philosophy of Changes</vt:lpstr>
      <vt:lpstr>Comparison of Design Philosophy</vt:lpstr>
      <vt:lpstr>We are done for the week….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431</cp:revision>
  <cp:lastPrinted>2017-09-20T23:08:54Z</cp:lastPrinted>
  <dcterms:created xsi:type="dcterms:W3CDTF">2015-08-26T13:04:16Z</dcterms:created>
  <dcterms:modified xsi:type="dcterms:W3CDTF">2017-09-21T23:25:26Z</dcterms:modified>
</cp:coreProperties>
</file>