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A7C19D7-3E0C-4606-9EF6-4C0889D7BEFB}">
  <a:tblStyle styleId="{7A7C19D7-3E0C-4606-9EF6-4C0889D7BEF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9" name="Shape 6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1" name="Shape 6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4" name="Shape 744"/>
        <p:cNvGrpSpPr/>
        <p:nvPr/>
      </p:nvGrpSpPr>
      <p:grpSpPr>
        <a:xfrm>
          <a:off x="0" y="0"/>
          <a:ext cx="0" cy="0"/>
          <a:chOff x="0" y="0"/>
          <a:chExt cx="0" cy="0"/>
        </a:xfrm>
      </p:grpSpPr>
      <p:sp>
        <p:nvSpPr>
          <p:cNvPr id="745" name="Shape 7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6" name="Shape 7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4" name="Shape 8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9" name="Shape 889"/>
        <p:cNvGrpSpPr/>
        <p:nvPr/>
      </p:nvGrpSpPr>
      <p:grpSpPr>
        <a:xfrm>
          <a:off x="0" y="0"/>
          <a:ext cx="0" cy="0"/>
          <a:chOff x="0" y="0"/>
          <a:chExt cx="0" cy="0"/>
        </a:xfrm>
      </p:grpSpPr>
      <p:sp>
        <p:nvSpPr>
          <p:cNvPr id="890" name="Shape 8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1" name="Shape 8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8" name="Shape 8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2" name="Shape 902"/>
        <p:cNvGrpSpPr/>
        <p:nvPr/>
      </p:nvGrpSpPr>
      <p:grpSpPr>
        <a:xfrm>
          <a:off x="0" y="0"/>
          <a:ext cx="0" cy="0"/>
          <a:chOff x="0" y="0"/>
          <a:chExt cx="0" cy="0"/>
        </a:xfrm>
      </p:grpSpPr>
      <p:sp>
        <p:nvSpPr>
          <p:cNvPr id="903" name="Shape 9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4" name="Shape 9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9" name="Shape 909"/>
        <p:cNvGrpSpPr/>
        <p:nvPr/>
      </p:nvGrpSpPr>
      <p:grpSpPr>
        <a:xfrm>
          <a:off x="0" y="0"/>
          <a:ext cx="0" cy="0"/>
          <a:chOff x="0" y="0"/>
          <a:chExt cx="0" cy="0"/>
        </a:xfrm>
      </p:grpSpPr>
      <p:sp>
        <p:nvSpPr>
          <p:cNvPr id="910" name="Shape 9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1" name="Shape 9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2.png"/><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2.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CS170 Review Session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7:00-9:00, Hearst Annex A1</a:t>
            </a:r>
          </a:p>
          <a:p>
            <a:pPr lvl="0">
              <a:spcBef>
                <a:spcPts val="0"/>
              </a:spcBef>
              <a:buNone/>
            </a:pPr>
            <a:r>
              <a:rPr lang="en"/>
              <a:t>Ray and Chris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Some True/False (Sp 15, MT1)</a:t>
            </a: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solidFill>
                <a:srgbClr val="1C4587"/>
              </a:solidFill>
            </a:endParaRPr>
          </a:p>
          <a:p>
            <a:pPr lvl="0" rtl="0">
              <a:spcBef>
                <a:spcPts val="0"/>
              </a:spcBef>
              <a:buNone/>
            </a:pPr>
            <a:r>
              <a:t/>
            </a:r>
            <a:endParaRPr>
              <a:solidFill>
                <a:srgbClr val="1C4587"/>
              </a:solidFill>
            </a:endParaRPr>
          </a:p>
          <a:p>
            <a:pPr lvl="0" rtl="0">
              <a:spcBef>
                <a:spcPts val="0"/>
              </a:spcBef>
              <a:buNone/>
            </a:pPr>
            <a:r>
              <a:t/>
            </a:r>
            <a:endParaRPr>
              <a:solidFill>
                <a:srgbClr val="1C4587"/>
              </a:solidFill>
            </a:endParaRPr>
          </a:p>
          <a:p>
            <a:pPr lvl="0" rtl="0">
              <a:spcBef>
                <a:spcPts val="0"/>
              </a:spcBef>
              <a:buNone/>
            </a:pPr>
            <a:r>
              <a:t/>
            </a:r>
            <a:endParaRPr>
              <a:solidFill>
                <a:srgbClr val="1C4587"/>
              </a:solidFill>
            </a:endParaRPr>
          </a:p>
        </p:txBody>
      </p:sp>
      <p:pic>
        <p:nvPicPr>
          <p:cNvPr id="135" name="Shape 135"/>
          <p:cNvPicPr preferRelativeResize="0"/>
          <p:nvPr/>
        </p:nvPicPr>
        <p:blipFill>
          <a:blip r:embed="rId3">
            <a:alphaModFix/>
          </a:blip>
          <a:stretch>
            <a:fillRect/>
          </a:stretch>
        </p:blipFill>
        <p:spPr>
          <a:xfrm>
            <a:off x="2921698" y="1298498"/>
            <a:ext cx="1879357" cy="581025"/>
          </a:xfrm>
          <a:prstGeom prst="rect">
            <a:avLst/>
          </a:prstGeom>
          <a:noFill/>
          <a:ln>
            <a:noFill/>
          </a:ln>
        </p:spPr>
      </p:pic>
      <p:pic>
        <p:nvPicPr>
          <p:cNvPr id="136" name="Shape 136"/>
          <p:cNvPicPr preferRelativeResize="0"/>
          <p:nvPr/>
        </p:nvPicPr>
        <p:blipFill>
          <a:blip r:embed="rId4">
            <a:alphaModFix/>
          </a:blip>
          <a:stretch>
            <a:fillRect/>
          </a:stretch>
        </p:blipFill>
        <p:spPr>
          <a:xfrm>
            <a:off x="610775" y="3140125"/>
            <a:ext cx="8026498" cy="481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Some True/False (Sp 15, MT1)</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solidFill>
                  <a:srgbClr val="1C4587"/>
                </a:solidFill>
              </a:rPr>
              <a:t>True</a:t>
            </a:r>
          </a:p>
          <a:p>
            <a:pPr lvl="0" rtl="0">
              <a:spcBef>
                <a:spcPts val="0"/>
              </a:spcBef>
              <a:buNone/>
            </a:pPr>
            <a:r>
              <a:t/>
            </a:r>
            <a:endParaRPr>
              <a:solidFill>
                <a:srgbClr val="1C4587"/>
              </a:solidFill>
            </a:endParaRPr>
          </a:p>
          <a:p>
            <a:pPr lvl="0" rtl="0">
              <a:spcBef>
                <a:spcPts val="0"/>
              </a:spcBef>
              <a:buNone/>
            </a:pPr>
            <a:r>
              <a:t/>
            </a:r>
            <a:endParaRPr>
              <a:solidFill>
                <a:srgbClr val="1C4587"/>
              </a:solidFill>
            </a:endParaRPr>
          </a:p>
          <a:p>
            <a:pPr lvl="0" rtl="0">
              <a:spcBef>
                <a:spcPts val="0"/>
              </a:spcBef>
              <a:buNone/>
            </a:pPr>
            <a:r>
              <a:rPr lang="en">
                <a:solidFill>
                  <a:srgbClr val="1C4587"/>
                </a:solidFill>
              </a:rPr>
              <a:t>False, consider f(n) = (n^3) when n is odd, (n) when n is even. And g(n) = n^2</a:t>
            </a:r>
          </a:p>
        </p:txBody>
      </p:sp>
      <p:pic>
        <p:nvPicPr>
          <p:cNvPr id="143" name="Shape 143"/>
          <p:cNvPicPr preferRelativeResize="0"/>
          <p:nvPr/>
        </p:nvPicPr>
        <p:blipFill>
          <a:blip r:embed="rId3">
            <a:alphaModFix/>
          </a:blip>
          <a:stretch>
            <a:fillRect/>
          </a:stretch>
        </p:blipFill>
        <p:spPr>
          <a:xfrm>
            <a:off x="2921698" y="1298498"/>
            <a:ext cx="1879357" cy="581025"/>
          </a:xfrm>
          <a:prstGeom prst="rect">
            <a:avLst/>
          </a:prstGeom>
          <a:noFill/>
          <a:ln>
            <a:noFill/>
          </a:ln>
        </p:spPr>
      </p:pic>
      <p:pic>
        <p:nvPicPr>
          <p:cNvPr id="144" name="Shape 144"/>
          <p:cNvPicPr preferRelativeResize="0"/>
          <p:nvPr/>
        </p:nvPicPr>
        <p:blipFill>
          <a:blip r:embed="rId4">
            <a:alphaModFix/>
          </a:blip>
          <a:stretch>
            <a:fillRect/>
          </a:stretch>
        </p:blipFill>
        <p:spPr>
          <a:xfrm>
            <a:off x="610775" y="3140125"/>
            <a:ext cx="8026498" cy="481799"/>
          </a:xfrm>
          <a:prstGeom prst="rect">
            <a:avLst/>
          </a:prstGeom>
          <a:noFill/>
          <a:ln>
            <a:noFill/>
          </a:ln>
        </p:spPr>
      </p:pic>
      <p:pic>
        <p:nvPicPr>
          <p:cNvPr id="145" name="Shape 145"/>
          <p:cNvPicPr preferRelativeResize="0"/>
          <p:nvPr/>
        </p:nvPicPr>
        <p:blipFill>
          <a:blip r:embed="rId5">
            <a:alphaModFix/>
          </a:blip>
          <a:stretch>
            <a:fillRect/>
          </a:stretch>
        </p:blipFill>
        <p:spPr>
          <a:xfrm>
            <a:off x="2441025" y="2281225"/>
            <a:ext cx="3672737" cy="481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Topological Sort</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Which of the following will give you a guaranteed valid topological sort for a DAG?</a:t>
            </a:r>
          </a:p>
          <a:p>
            <a:pPr indent="-228600" lvl="0" marL="457200" rtl="0">
              <a:spcBef>
                <a:spcPts val="0"/>
              </a:spcBef>
              <a:buAutoNum type="alphaUcParenR"/>
            </a:pPr>
            <a:r>
              <a:rPr lang="en"/>
              <a:t>Order the nodes by prenumber</a:t>
            </a:r>
          </a:p>
          <a:p>
            <a:pPr indent="-228600" lvl="0" marL="457200" rtl="0">
              <a:spcBef>
                <a:spcPts val="0"/>
              </a:spcBef>
              <a:buAutoNum type="alphaUcParenR"/>
            </a:pPr>
            <a:r>
              <a:rPr lang="en"/>
              <a:t>Order the nodes by reverse postnumber</a:t>
            </a:r>
          </a:p>
          <a:p>
            <a:pPr indent="-228600" lvl="0" marL="457200" rtl="0">
              <a:spcBef>
                <a:spcPts val="0"/>
              </a:spcBef>
              <a:buAutoNum type="alphaUcParenR"/>
            </a:pPr>
            <a:r>
              <a:rPr lang="en"/>
              <a:t>Order the nodes by in-degree</a:t>
            </a:r>
          </a:p>
          <a:p>
            <a:pPr indent="-228600" lvl="0" marL="457200" rtl="0">
              <a:spcBef>
                <a:spcPts val="0"/>
              </a:spcBef>
              <a:buAutoNum type="alphaUcParenR"/>
            </a:pPr>
            <a:r>
              <a:rPr lang="en"/>
              <a:t>None of the above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Topological Sort</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Which of the following will give you a valid topological sort for a DAG?</a:t>
            </a:r>
          </a:p>
          <a:p>
            <a:pPr indent="-228600" lvl="0" marL="457200" rtl="0">
              <a:spcBef>
                <a:spcPts val="0"/>
              </a:spcBef>
              <a:buAutoNum type="alphaUcParenR"/>
            </a:pPr>
            <a:r>
              <a:rPr lang="en"/>
              <a:t>Order the nodes by prenumber</a:t>
            </a:r>
          </a:p>
          <a:p>
            <a:pPr indent="-228600" lvl="0" marL="457200" rtl="0">
              <a:spcBef>
                <a:spcPts val="0"/>
              </a:spcBef>
              <a:buAutoNum type="alphaUcParenR"/>
            </a:pPr>
            <a:r>
              <a:rPr lang="en"/>
              <a:t>Order the nodes by reverse postnumber</a:t>
            </a:r>
          </a:p>
          <a:p>
            <a:pPr indent="-228600" lvl="0" marL="457200" rtl="0">
              <a:spcBef>
                <a:spcPts val="0"/>
              </a:spcBef>
              <a:buAutoNum type="alphaUcParenR"/>
            </a:pPr>
            <a:r>
              <a:rPr lang="en"/>
              <a:t>Order the nodes by in-degree</a:t>
            </a:r>
          </a:p>
          <a:p>
            <a:pPr indent="-228600" lvl="0" marL="457200" rtl="0">
              <a:spcBef>
                <a:spcPts val="0"/>
              </a:spcBef>
              <a:buAutoNum type="alphaUcParenR"/>
            </a:pPr>
            <a:r>
              <a:rPr lang="en"/>
              <a:t>None of the above</a:t>
            </a:r>
          </a:p>
          <a:p>
            <a:pPr lvl="0" rtl="0">
              <a:spcBef>
                <a:spcPts val="0"/>
              </a:spcBef>
              <a:buNone/>
            </a:pPr>
            <a:r>
              <a:t/>
            </a:r>
            <a:endParaRPr/>
          </a:p>
          <a:p>
            <a:pPr lvl="0" rtl="0">
              <a:spcBef>
                <a:spcPts val="0"/>
              </a:spcBef>
              <a:buNone/>
            </a:pPr>
            <a:r>
              <a:rPr lang="en">
                <a:solidFill>
                  <a:srgbClr val="1C4587"/>
                </a:solidFill>
              </a:rPr>
              <a:t>B. Can you think of a counter-example for A and 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Kruskal’s MST (Fa 00, MT1)</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bolded edges are the MST edges as returned by Kruskal’s. Which edge must have been added last?</a:t>
            </a:r>
          </a:p>
          <a:p>
            <a:pPr lvl="0">
              <a:spcBef>
                <a:spcPts val="0"/>
              </a:spcBef>
              <a:buNone/>
            </a:pPr>
            <a:r>
              <a:t/>
            </a:r>
            <a:endParaRPr/>
          </a:p>
          <a:p>
            <a:pPr lvl="0">
              <a:spcBef>
                <a:spcPts val="0"/>
              </a:spcBef>
              <a:buNone/>
            </a:pPr>
            <a:r>
              <a:t/>
            </a:r>
            <a:endParaRPr>
              <a:solidFill>
                <a:srgbClr val="1C4587"/>
              </a:solidFill>
            </a:endParaRPr>
          </a:p>
        </p:txBody>
      </p:sp>
      <p:pic>
        <p:nvPicPr>
          <p:cNvPr id="164" name="Shape 164"/>
          <p:cNvPicPr preferRelativeResize="0"/>
          <p:nvPr/>
        </p:nvPicPr>
        <p:blipFill>
          <a:blip r:embed="rId3">
            <a:alphaModFix/>
          </a:blip>
          <a:stretch>
            <a:fillRect/>
          </a:stretch>
        </p:blipFill>
        <p:spPr>
          <a:xfrm>
            <a:off x="3956675" y="1988787"/>
            <a:ext cx="4527850" cy="2464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Kruskal’s MST (Fa 00, MT1)</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bolded edges are the MST edges as returned by Kruskal’s. Which edge must have been added last?</a:t>
            </a:r>
          </a:p>
          <a:p>
            <a:pPr lvl="0" rtl="0">
              <a:spcBef>
                <a:spcPts val="0"/>
              </a:spcBef>
              <a:buNone/>
            </a:pPr>
            <a:r>
              <a:t/>
            </a:r>
            <a:endParaRPr/>
          </a:p>
          <a:p>
            <a:pPr lvl="0" rtl="0">
              <a:spcBef>
                <a:spcPts val="0"/>
              </a:spcBef>
              <a:buNone/>
            </a:pPr>
            <a:r>
              <a:t/>
            </a:r>
            <a:endParaRPr/>
          </a:p>
          <a:p>
            <a:pPr lvl="0" rtl="0">
              <a:spcBef>
                <a:spcPts val="0"/>
              </a:spcBef>
              <a:buNone/>
            </a:pPr>
            <a:r>
              <a:rPr lang="en">
                <a:solidFill>
                  <a:srgbClr val="1C4587"/>
                </a:solidFill>
              </a:rPr>
              <a:t>Kruskal’s adds edges from</a:t>
            </a:r>
          </a:p>
          <a:p>
            <a:pPr lvl="0" rtl="0">
              <a:spcBef>
                <a:spcPts val="0"/>
              </a:spcBef>
              <a:buNone/>
            </a:pPr>
            <a:r>
              <a:rPr lang="en">
                <a:solidFill>
                  <a:srgbClr val="1C4587"/>
                </a:solidFill>
              </a:rPr>
              <a:t>smallest to biggest, so the </a:t>
            </a:r>
          </a:p>
          <a:p>
            <a:pPr lvl="0" rtl="0">
              <a:spcBef>
                <a:spcPts val="0"/>
              </a:spcBef>
              <a:buNone/>
            </a:pPr>
            <a:r>
              <a:rPr lang="en">
                <a:solidFill>
                  <a:srgbClr val="1C4587"/>
                </a:solidFill>
              </a:rPr>
              <a:t>answer is 8.</a:t>
            </a:r>
          </a:p>
        </p:txBody>
      </p:sp>
      <p:pic>
        <p:nvPicPr>
          <p:cNvPr id="171" name="Shape 171"/>
          <p:cNvPicPr preferRelativeResize="0"/>
          <p:nvPr/>
        </p:nvPicPr>
        <p:blipFill>
          <a:blip r:embed="rId3">
            <a:alphaModFix/>
          </a:blip>
          <a:stretch>
            <a:fillRect/>
          </a:stretch>
        </p:blipFill>
        <p:spPr>
          <a:xfrm>
            <a:off x="3956675" y="1988787"/>
            <a:ext cx="4527850" cy="2464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MST vs. Shortest Path Tree (Fa 07, MT1)</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True or false: We can find a connected undirected weighted graph G and a vertex V such that the minimum spanning tree and the shortest path tree rooted at V are disjoint. (Assume that the graph has a unique MST)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MST vs. Shortest Path Tree (Fa 07, MT1)</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True or false: We can find a connected undirected weighted graph G and a vertex V such that the minimum spanning tree and the shortest path tree rooted at V are disjoint. (Assume that the graph has a unique MST)</a:t>
            </a:r>
          </a:p>
          <a:p>
            <a:pPr lvl="0" rtl="0">
              <a:spcBef>
                <a:spcPts val="0"/>
              </a:spcBef>
              <a:buNone/>
            </a:pPr>
            <a:r>
              <a:t/>
            </a:r>
            <a:endParaRPr/>
          </a:p>
          <a:p>
            <a:pPr lvl="0" rtl="0">
              <a:spcBef>
                <a:spcPts val="0"/>
              </a:spcBef>
              <a:buNone/>
            </a:pPr>
            <a:r>
              <a:rPr lang="en">
                <a:solidFill>
                  <a:srgbClr val="1C4587"/>
                </a:solidFill>
              </a:rPr>
              <a:t>False. For any graph, if we were to run Prim’s algorithm starting at V, we would add the shortest edge touching V to the MST. Similarly, if we run Dijkstra’s from V, we would add the shortest edge touching V to the shortest path tree. So in all cases, they would share at least one edge.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Dijkstra Modification (Fa 07, MT1)</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are given a directed graph with positive edge weights. We wish to find a shortest path from s to t, and among all shortest paths, we want the one in which the longest edge is as short as possible. How would you modify Dijkstra’s algorithm to this end?</a:t>
            </a:r>
          </a:p>
          <a:p>
            <a:pPr lvl="0" rtl="0">
              <a:spcBef>
                <a:spcPts val="0"/>
              </a:spcBef>
              <a:buNone/>
            </a:pPr>
            <a:r>
              <a:t/>
            </a:r>
            <a:endParaRPr>
              <a:solidFill>
                <a:srgbClr val="1C458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Dijkstra Modification (Fa 07, MT1)</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We are given a directed graph with positive edge weights. We wish to find a shortest path from s to t, and among all shortest paths, we want the one in which the longest edge is as short as possible. How would you modify Dijkstra’s algorithm to this end?</a:t>
            </a:r>
          </a:p>
          <a:p>
            <a:pPr lvl="0" rtl="0">
              <a:spcBef>
                <a:spcPts val="0"/>
              </a:spcBef>
              <a:buNone/>
            </a:pPr>
            <a:r>
              <a:t/>
            </a:r>
            <a:endParaRPr/>
          </a:p>
          <a:p>
            <a:pPr lvl="0" rtl="0">
              <a:spcBef>
                <a:spcPts val="0"/>
              </a:spcBef>
              <a:buNone/>
            </a:pPr>
            <a:r>
              <a:rPr lang="en">
                <a:solidFill>
                  <a:srgbClr val="1C4587"/>
                </a:solidFill>
              </a:rPr>
              <a:t>Dijkstra’s keeps a variable dist(u) to store the current shortest path distance to a node u, and prev(u) to store the last node needed to reach u in the shortest path found. Create a new variable long(u), which keeps track of the length of the longest edge.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Plan for the night</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
              <a:t>Practice problems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More T/F (Sp 15, MT1)</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If you increase the weights of all edges in a graph by 4, then the MST will stay the same.</a:t>
            </a:r>
          </a:p>
          <a:p>
            <a:pPr indent="-228600" lvl="0" marL="457200" rtl="0">
              <a:spcBef>
                <a:spcPts val="0"/>
              </a:spcBef>
            </a:pPr>
            <a:r>
              <a:rPr lang="en"/>
              <a:t>If you increase the weights of all edges in a graph by 4, then the shortest path tree will stay the same.</a:t>
            </a:r>
          </a:p>
          <a:p>
            <a:pPr lvl="0">
              <a:spcBef>
                <a:spcPts val="0"/>
              </a:spcBef>
              <a:buNone/>
            </a:pPr>
            <a:r>
              <a:t/>
            </a:r>
            <a:endParaRPr>
              <a:solidFill>
                <a:srgbClr val="1C458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More T/F (Sp 15, MT1)</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If you increase the weights of all edges in a graph by 4, then the MST will stay the same.</a:t>
            </a:r>
          </a:p>
          <a:p>
            <a:pPr indent="-228600" lvl="0" marL="457200" rtl="0">
              <a:spcBef>
                <a:spcPts val="0"/>
              </a:spcBef>
            </a:pPr>
            <a:r>
              <a:rPr lang="en"/>
              <a:t>If you increase the weights of all edges in a graph by 4, then the shortest path tree will stay the same.</a:t>
            </a:r>
          </a:p>
          <a:p>
            <a:pPr lvl="0" rtl="0">
              <a:spcBef>
                <a:spcPts val="0"/>
              </a:spcBef>
              <a:buNone/>
            </a:pPr>
            <a:r>
              <a:t/>
            </a:r>
            <a:endParaRPr/>
          </a:p>
          <a:p>
            <a:pPr lvl="0" rtl="0">
              <a:spcBef>
                <a:spcPts val="0"/>
              </a:spcBef>
              <a:buNone/>
            </a:pPr>
            <a:r>
              <a:rPr lang="en">
                <a:solidFill>
                  <a:srgbClr val="1C4587"/>
                </a:solidFill>
              </a:rPr>
              <a:t>True, the cost of every spanning tree goes up by exactly 4*(|V|-1)</a:t>
            </a:r>
          </a:p>
          <a:p>
            <a:pPr lvl="0" rtl="0">
              <a:spcBef>
                <a:spcPts val="0"/>
              </a:spcBef>
              <a:buNone/>
            </a:pPr>
            <a:r>
              <a:rPr lang="en">
                <a:solidFill>
                  <a:srgbClr val="1C4587"/>
                </a:solidFill>
              </a:rPr>
              <a:t>False. Can you think of a counter-example?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DFS of a DAG</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14" name="Shape 214"/>
          <p:cNvPicPr preferRelativeResize="0"/>
          <p:nvPr/>
        </p:nvPicPr>
        <p:blipFill>
          <a:blip r:embed="rId3">
            <a:alphaModFix/>
          </a:blip>
          <a:stretch>
            <a:fillRect/>
          </a:stretch>
        </p:blipFill>
        <p:spPr>
          <a:xfrm>
            <a:off x="381774" y="1784550"/>
            <a:ext cx="8615826" cy="524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of a DAG</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21" name="Shape 221"/>
          <p:cNvPicPr preferRelativeResize="0"/>
          <p:nvPr/>
        </p:nvPicPr>
        <p:blipFill>
          <a:blip r:embed="rId3">
            <a:alphaModFix/>
          </a:blip>
          <a:stretch>
            <a:fillRect/>
          </a:stretch>
        </p:blipFill>
        <p:spPr>
          <a:xfrm>
            <a:off x="381774" y="1784550"/>
            <a:ext cx="8615826" cy="524224"/>
          </a:xfrm>
          <a:prstGeom prst="rect">
            <a:avLst/>
          </a:prstGeom>
          <a:noFill/>
          <a:ln>
            <a:noFill/>
          </a:ln>
        </p:spPr>
      </p:pic>
      <p:pic>
        <p:nvPicPr>
          <p:cNvPr id="222" name="Shape 222"/>
          <p:cNvPicPr preferRelativeResize="0"/>
          <p:nvPr/>
        </p:nvPicPr>
        <p:blipFill>
          <a:blip r:embed="rId4">
            <a:alphaModFix/>
          </a:blip>
          <a:stretch>
            <a:fillRect/>
          </a:stretch>
        </p:blipFill>
        <p:spPr>
          <a:xfrm>
            <a:off x="311700" y="3384625"/>
            <a:ext cx="7815026" cy="4502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T/F with a DAG</a:t>
            </a:r>
          </a:p>
        </p:txBody>
      </p:sp>
      <p:sp>
        <p:nvSpPr>
          <p:cNvPr id="228" name="Shape 2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solidFill>
                <a:srgbClr val="1C4587"/>
              </a:solidFill>
            </a:endParaRPr>
          </a:p>
        </p:txBody>
      </p:sp>
      <p:pic>
        <p:nvPicPr>
          <p:cNvPr id="229" name="Shape 229"/>
          <p:cNvPicPr preferRelativeResize="0"/>
          <p:nvPr/>
        </p:nvPicPr>
        <p:blipFill>
          <a:blip r:embed="rId3">
            <a:alphaModFix/>
          </a:blip>
          <a:stretch>
            <a:fillRect/>
          </a:stretch>
        </p:blipFill>
        <p:spPr>
          <a:xfrm>
            <a:off x="501850" y="1616925"/>
            <a:ext cx="8140301" cy="3471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T/F with a DAG</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solidFill>
                  <a:srgbClr val="1C4587"/>
                </a:solidFill>
              </a:rPr>
              <a:t>False. There can be exponentially many distinct paths. Consider the linear ordering of a maximally connected DAG (every vertex has edges pointing to all vertices to the right of it). Then any vertex in between the source and the destination vertex can be in the path or not. This is 2^(|V| -2) paths.</a:t>
            </a:r>
          </a:p>
        </p:txBody>
      </p:sp>
      <p:pic>
        <p:nvPicPr>
          <p:cNvPr id="236" name="Shape 236"/>
          <p:cNvPicPr preferRelativeResize="0"/>
          <p:nvPr/>
        </p:nvPicPr>
        <p:blipFill>
          <a:blip r:embed="rId3">
            <a:alphaModFix/>
          </a:blip>
          <a:stretch>
            <a:fillRect/>
          </a:stretch>
        </p:blipFill>
        <p:spPr>
          <a:xfrm>
            <a:off x="501850" y="1616925"/>
            <a:ext cx="8140301" cy="3471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T/F with a DAG</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43" name="Shape 243"/>
          <p:cNvPicPr preferRelativeResize="0"/>
          <p:nvPr/>
        </p:nvPicPr>
        <p:blipFill>
          <a:blip r:embed="rId3">
            <a:alphaModFix/>
          </a:blip>
          <a:stretch>
            <a:fillRect/>
          </a:stretch>
        </p:blipFill>
        <p:spPr>
          <a:xfrm>
            <a:off x="1343675" y="1447899"/>
            <a:ext cx="6960200" cy="47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T/F with a DAG</a:t>
            </a:r>
          </a:p>
        </p:txBody>
      </p:sp>
      <p:sp>
        <p:nvSpPr>
          <p:cNvPr id="249" name="Shape 2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250" name="Shape 250"/>
          <p:cNvPicPr preferRelativeResize="0"/>
          <p:nvPr/>
        </p:nvPicPr>
        <p:blipFill>
          <a:blip r:embed="rId3">
            <a:alphaModFix/>
          </a:blip>
          <a:stretch>
            <a:fillRect/>
          </a:stretch>
        </p:blipFill>
        <p:spPr>
          <a:xfrm>
            <a:off x="1343675" y="1447899"/>
            <a:ext cx="6960200" cy="473925"/>
          </a:xfrm>
          <a:prstGeom prst="rect">
            <a:avLst/>
          </a:prstGeom>
          <a:noFill/>
          <a:ln>
            <a:noFill/>
          </a:ln>
        </p:spPr>
      </p:pic>
      <p:pic>
        <p:nvPicPr>
          <p:cNvPr id="251" name="Shape 251"/>
          <p:cNvPicPr preferRelativeResize="0"/>
          <p:nvPr/>
        </p:nvPicPr>
        <p:blipFill>
          <a:blip r:embed="rId4">
            <a:alphaModFix/>
          </a:blip>
          <a:stretch>
            <a:fillRect/>
          </a:stretch>
        </p:blipFill>
        <p:spPr>
          <a:xfrm>
            <a:off x="583850" y="2843126"/>
            <a:ext cx="7976298" cy="542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T/F with a DAG</a:t>
            </a:r>
          </a:p>
        </p:txBody>
      </p:sp>
      <p:sp>
        <p:nvSpPr>
          <p:cNvPr id="257" name="Shape 2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Every DAG has exactly one topological ordering</a:t>
            </a:r>
          </a:p>
          <a:p>
            <a:pPr lvl="0">
              <a:spcBef>
                <a:spcPts val="0"/>
              </a:spcBef>
              <a:buNone/>
            </a:pPr>
            <a:r>
              <a:t/>
            </a:r>
            <a:endParaRPr/>
          </a:p>
          <a:p>
            <a:pPr lvl="0">
              <a:spcBef>
                <a:spcPts val="0"/>
              </a:spcBef>
              <a:buNone/>
            </a:pPr>
            <a:r>
              <a:t/>
            </a:r>
            <a:endParaRPr/>
          </a:p>
          <a:p>
            <a:pPr lvl="0" rtl="0">
              <a:spcBef>
                <a:spcPts val="0"/>
              </a:spcBef>
              <a:buNone/>
            </a:pPr>
            <a:r>
              <a:t/>
            </a:r>
            <a:endParaRPr>
              <a:solidFill>
                <a:srgbClr val="1C4587"/>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T/F with a DAG</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Every DAG has exactly one topological ordering</a:t>
            </a:r>
          </a:p>
          <a:p>
            <a:pPr lvl="0" rtl="0">
              <a:spcBef>
                <a:spcPts val="0"/>
              </a:spcBef>
              <a:buNone/>
            </a:pPr>
            <a:r>
              <a:t/>
            </a:r>
            <a:endParaRPr/>
          </a:p>
          <a:p>
            <a:pPr lvl="0" rtl="0">
              <a:spcBef>
                <a:spcPts val="0"/>
              </a:spcBef>
              <a:buNone/>
            </a:pPr>
            <a:r>
              <a:t/>
            </a:r>
            <a:endParaRPr/>
          </a:p>
          <a:p>
            <a:pPr lvl="0" rtl="0">
              <a:spcBef>
                <a:spcPts val="0"/>
              </a:spcBef>
              <a:buNone/>
            </a:pPr>
            <a:r>
              <a:rPr lang="en">
                <a:solidFill>
                  <a:srgbClr val="1C4587"/>
                </a:solidFill>
              </a:rPr>
              <a:t>False. Every DAG has at least one topological ordering. Can you think of an example?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Analysis (Sp 15, MT1)</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68" name="Shape 68"/>
          <p:cNvPicPr preferRelativeResize="0"/>
          <p:nvPr/>
        </p:nvPicPr>
        <p:blipFill>
          <a:blip r:embed="rId3">
            <a:alphaModFix/>
          </a:blip>
          <a:stretch>
            <a:fillRect/>
          </a:stretch>
        </p:blipFill>
        <p:spPr>
          <a:xfrm>
            <a:off x="868925" y="1311173"/>
            <a:ext cx="7652173" cy="2030650"/>
          </a:xfrm>
          <a:prstGeom prst="rect">
            <a:avLst/>
          </a:prstGeom>
          <a:noFill/>
          <a:ln>
            <a:noFill/>
          </a:ln>
        </p:spPr>
      </p:pic>
      <p:cxnSp>
        <p:nvCxnSpPr>
          <p:cNvPr id="69" name="Shape 69"/>
          <p:cNvCxnSpPr/>
          <p:nvPr/>
        </p:nvCxnSpPr>
        <p:spPr>
          <a:xfrm>
            <a:off x="1008650" y="2172625"/>
            <a:ext cx="841800" cy="8400"/>
          </a:xfrm>
          <a:prstGeom prst="straightConnector1">
            <a:avLst/>
          </a:prstGeom>
          <a:noFill/>
          <a:ln cap="flat" cmpd="sng" w="9525">
            <a:solidFill>
              <a:schemeClr val="dk2"/>
            </a:solidFill>
            <a:prstDash val="solid"/>
            <a:round/>
            <a:headEnd len="lg" w="lg" type="none"/>
            <a:tailEnd len="lg" w="lg" type="triangle"/>
          </a:ln>
        </p:spPr>
      </p:cxnSp>
      <p:sp>
        <p:nvSpPr>
          <p:cNvPr id="70" name="Shape 70"/>
          <p:cNvSpPr txBox="1"/>
          <p:nvPr/>
        </p:nvSpPr>
        <p:spPr>
          <a:xfrm>
            <a:off x="910625" y="3466350"/>
            <a:ext cx="4002600" cy="880500"/>
          </a:xfrm>
          <a:prstGeom prst="rect">
            <a:avLst/>
          </a:prstGeom>
          <a:noFill/>
          <a:ln>
            <a:noFill/>
          </a:ln>
        </p:spPr>
        <p:txBody>
          <a:bodyPr anchorCtr="0" anchor="t" bIns="91425" lIns="91425" rIns="91425" tIns="91425">
            <a:noAutofit/>
          </a:bodyPr>
          <a:lstStyle/>
          <a:p>
            <a:pPr lvl="0">
              <a:spcBef>
                <a:spcPts val="0"/>
              </a:spcBef>
              <a:buNone/>
            </a:pPr>
            <a:r>
              <a:rPr lang="en">
                <a:solidFill>
                  <a:srgbClr val="1C4587"/>
                </a:solidFill>
              </a:rPr>
              <a:t>Indentation error: Everything should be encapsulated by the if statement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269" name="Shape 269"/>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270" name="Shape 270"/>
          <p:cNvSpPr txBox="1"/>
          <p:nvPr/>
        </p:nvSpPr>
        <p:spPr>
          <a:xfrm>
            <a:off x="500175" y="4173125"/>
            <a:ext cx="3442500" cy="483600"/>
          </a:xfrm>
          <a:prstGeom prst="rect">
            <a:avLst/>
          </a:prstGeom>
          <a:noFill/>
          <a:ln>
            <a:noFill/>
          </a:ln>
        </p:spPr>
        <p:txBody>
          <a:bodyPr anchorCtr="0" anchor="t" bIns="91425" lIns="91425" rIns="91425" tIns="91425">
            <a:noAutofit/>
          </a:bodyPr>
          <a:lstStyle/>
          <a:p>
            <a:pPr lvl="0" rtl="0">
              <a:spcBef>
                <a:spcPts val="0"/>
              </a:spcBef>
              <a:buNone/>
            </a:pPr>
            <a:r>
              <a:rPr lang="en"/>
              <a:t>Start at D and break ties alphabetically.</a:t>
            </a:r>
          </a:p>
        </p:txBody>
      </p:sp>
      <p:graphicFrame>
        <p:nvGraphicFramePr>
          <p:cNvPr id="271" name="Shape 271"/>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277" name="Shape 277"/>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278" name="Shape 278"/>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t>Recursive Stack: D</a:t>
            </a:r>
          </a:p>
        </p:txBody>
      </p:sp>
      <p:graphicFrame>
        <p:nvGraphicFramePr>
          <p:cNvPr id="279" name="Shape 279"/>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285" name="Shape 285"/>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286" name="Shape 286"/>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a:t>
            </a:r>
            <a:r>
              <a:rPr lang="en"/>
              <a:t>: D, B</a:t>
            </a:r>
          </a:p>
          <a:p>
            <a:pPr lvl="0" rtl="0">
              <a:spcBef>
                <a:spcPts val="0"/>
              </a:spcBef>
              <a:buClr>
                <a:srgbClr val="000000"/>
              </a:buClr>
              <a:buFont typeface="Arial"/>
              <a:buNone/>
            </a:pPr>
            <a:r>
              <a:t/>
            </a:r>
            <a:endParaRPr/>
          </a:p>
        </p:txBody>
      </p:sp>
      <p:graphicFrame>
        <p:nvGraphicFramePr>
          <p:cNvPr id="287" name="Shape 287"/>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288" name="Shape 288"/>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294" name="Shape 294"/>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295" name="Shape 295"/>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 B, A</a:t>
            </a:r>
          </a:p>
          <a:p>
            <a:pPr lvl="0" rtl="0">
              <a:spcBef>
                <a:spcPts val="0"/>
              </a:spcBef>
              <a:buClr>
                <a:schemeClr val="dk1"/>
              </a:buClr>
              <a:buFont typeface="Arial"/>
              <a:buNone/>
            </a:pPr>
            <a:r>
              <a:t/>
            </a:r>
            <a:endParaRPr>
              <a:solidFill>
                <a:schemeClr val="dk1"/>
              </a:solidFill>
            </a:endParaRPr>
          </a:p>
          <a:p>
            <a:pPr lvl="0" rtl="0">
              <a:spcBef>
                <a:spcPts val="0"/>
              </a:spcBef>
              <a:buNone/>
            </a:pPr>
            <a:r>
              <a:t/>
            </a:r>
            <a:endParaRPr/>
          </a:p>
        </p:txBody>
      </p:sp>
      <p:graphicFrame>
        <p:nvGraphicFramePr>
          <p:cNvPr id="296" name="Shape 296"/>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297" name="Shape 297"/>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98" name="Shape 298"/>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04" name="Shape 304"/>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05" name="Shape 305"/>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a:t>
            </a:r>
          </a:p>
        </p:txBody>
      </p:sp>
      <p:graphicFrame>
        <p:nvGraphicFramePr>
          <p:cNvPr id="306" name="Shape 306"/>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07" name="Shape 307"/>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08" name="Shape 308"/>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09" name="Shape 309"/>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15" name="Shape 315"/>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16" name="Shape 316"/>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 F</a:t>
            </a:r>
          </a:p>
        </p:txBody>
      </p:sp>
      <p:graphicFrame>
        <p:nvGraphicFramePr>
          <p:cNvPr id="317" name="Shape 317"/>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18" name="Shape 318"/>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19" name="Shape 319"/>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20" name="Shape 320"/>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21" name="Shape 321"/>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22" name="Shape 322"/>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28" name="Shape 328"/>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29" name="Shape 329"/>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 F, G</a:t>
            </a:r>
          </a:p>
        </p:txBody>
      </p:sp>
      <p:graphicFrame>
        <p:nvGraphicFramePr>
          <p:cNvPr id="330" name="Shape 330"/>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31" name="Shape 331"/>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32" name="Shape 332"/>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33" name="Shape 333"/>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34" name="Shape 334"/>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35" name="Shape 335"/>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36" name="Shape 336"/>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37" name="Shape 337"/>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43" name="Shape 343"/>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44" name="Shape 344"/>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 F, G, H</a:t>
            </a:r>
          </a:p>
        </p:txBody>
      </p:sp>
      <p:graphicFrame>
        <p:nvGraphicFramePr>
          <p:cNvPr id="345" name="Shape 345"/>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46" name="Shape 346"/>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47" name="Shape 347"/>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48" name="Shape 348"/>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49" name="Shape 349"/>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50" name="Shape 350"/>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51" name="Shape 351"/>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52" name="Shape 352"/>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53" name="Shape 353"/>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59" name="Shape 359"/>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60" name="Shape 360"/>
          <p:cNvSpPr txBox="1"/>
          <p:nvPr/>
        </p:nvSpPr>
        <p:spPr>
          <a:xfrm>
            <a:off x="500175" y="4173125"/>
            <a:ext cx="3748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 F, G, H, E</a:t>
            </a:r>
          </a:p>
        </p:txBody>
      </p:sp>
      <p:graphicFrame>
        <p:nvGraphicFramePr>
          <p:cNvPr id="361" name="Shape 361"/>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62" name="Shape 362"/>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63" name="Shape 363"/>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64" name="Shape 364"/>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65" name="Shape 365"/>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66" name="Shape 366"/>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67" name="Shape 367"/>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68" name="Shape 368"/>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69" name="Shape 369"/>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70" name="Shape 370"/>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76" name="Shape 376"/>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77" name="Shape 377"/>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 F, G, H</a:t>
            </a:r>
          </a:p>
        </p:txBody>
      </p:sp>
      <p:graphicFrame>
        <p:nvGraphicFramePr>
          <p:cNvPr id="378" name="Shape 378"/>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79" name="Shape 379"/>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0" name="Shape 380"/>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1" name="Shape 381"/>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2" name="Shape 382"/>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3" name="Shape 383"/>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4" name="Shape 384"/>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85" name="Shape 385"/>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86" name="Shape 386"/>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7" name="Shape 387"/>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8" name="Shape 388"/>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389" name="Shape 389"/>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Analysis (Sp 15, MT1)</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solidFill>
                  <a:srgbClr val="1C4587"/>
                </a:solidFill>
              </a:rPr>
              <a:t>The while loop will print n * log(k) times. k=n. So the recurrence relation is:</a:t>
            </a:r>
          </a:p>
          <a:p>
            <a:pPr lvl="0" rtl="0">
              <a:spcBef>
                <a:spcPts val="0"/>
              </a:spcBef>
              <a:buNone/>
            </a:pPr>
            <a:r>
              <a:rPr lang="en">
                <a:solidFill>
                  <a:srgbClr val="1C4587"/>
                </a:solidFill>
              </a:rPr>
              <a:t>T(n) = T(n/2) + O(n * log(n)). This is O(n * log(n)) (after expansion and bounding above and below). The bounding above and below is long, so not included here. Justification is available on a follow-up on Piazza’s MT1 Review thread.</a:t>
            </a:r>
          </a:p>
          <a:p>
            <a:pPr lvl="0" rtl="0">
              <a:spcBef>
                <a:spcPts val="0"/>
              </a:spcBef>
              <a:buNone/>
            </a:pPr>
            <a:r>
              <a:t/>
            </a:r>
            <a:endParaRPr/>
          </a:p>
        </p:txBody>
      </p:sp>
      <p:pic>
        <p:nvPicPr>
          <p:cNvPr id="77" name="Shape 77"/>
          <p:cNvPicPr preferRelativeResize="0"/>
          <p:nvPr/>
        </p:nvPicPr>
        <p:blipFill>
          <a:blip r:embed="rId3">
            <a:alphaModFix/>
          </a:blip>
          <a:stretch>
            <a:fillRect/>
          </a:stretch>
        </p:blipFill>
        <p:spPr>
          <a:xfrm>
            <a:off x="868925" y="1311173"/>
            <a:ext cx="7652173" cy="2030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395" name="Shape 395"/>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396" name="Shape 396"/>
          <p:cNvSpPr txBox="1"/>
          <p:nvPr/>
        </p:nvSpPr>
        <p:spPr>
          <a:xfrm>
            <a:off x="500175" y="4173125"/>
            <a:ext cx="34593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 A, C, F, G, H, J</a:t>
            </a:r>
          </a:p>
        </p:txBody>
      </p:sp>
      <p:graphicFrame>
        <p:nvGraphicFramePr>
          <p:cNvPr id="397" name="Shape 397"/>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398" name="Shape 398"/>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99" name="Shape 399"/>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0" name="Shape 400"/>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1" name="Shape 401"/>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2" name="Shape 402"/>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3" name="Shape 403"/>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04" name="Shape 404"/>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05" name="Shape 405"/>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6" name="Shape 406"/>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7" name="Shape 407"/>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08" name="Shape 408"/>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09" name="Shape 409"/>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10" name="Shape 410"/>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416" name="Shape 416"/>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417" name="Shape 417"/>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 B, A, C, F, G, H</a:t>
            </a:r>
          </a:p>
          <a:p>
            <a:pPr lvl="0" rtl="0">
              <a:spcBef>
                <a:spcPts val="0"/>
              </a:spcBef>
              <a:buNone/>
            </a:pPr>
            <a:r>
              <a:t/>
            </a:r>
            <a:endParaRPr/>
          </a:p>
        </p:txBody>
      </p:sp>
      <p:graphicFrame>
        <p:nvGraphicFramePr>
          <p:cNvPr id="418" name="Shape 418"/>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419" name="Shape 419"/>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0" name="Shape 420"/>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1" name="Shape 421"/>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2" name="Shape 422"/>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3" name="Shape 423"/>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4" name="Shape 424"/>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25" name="Shape 425"/>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26" name="Shape 426"/>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7" name="Shape 427"/>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8" name="Shape 428"/>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29" name="Shape 429"/>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30" name="Shape 430"/>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31" name="Shape 431"/>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437" name="Shape 437"/>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438" name="Shape 438"/>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 B, A, C, F, G</a:t>
            </a:r>
          </a:p>
          <a:p>
            <a:pPr lvl="0" rtl="0">
              <a:spcBef>
                <a:spcPts val="0"/>
              </a:spcBef>
              <a:buNone/>
            </a:pPr>
            <a:r>
              <a:t/>
            </a:r>
            <a:endParaRPr/>
          </a:p>
        </p:txBody>
      </p:sp>
      <p:graphicFrame>
        <p:nvGraphicFramePr>
          <p:cNvPr id="439" name="Shape 439"/>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440" name="Shape 440"/>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1" name="Shape 441"/>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2" name="Shape 442"/>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3" name="Shape 443"/>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4" name="Shape 444"/>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5" name="Shape 445"/>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46" name="Shape 446"/>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47" name="Shape 447"/>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8" name="Shape 448"/>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49" name="Shape 449"/>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50" name="Shape 450"/>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51" name="Shape 451"/>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52" name="Shape 452"/>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458" name="Shape 458"/>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459" name="Shape 459"/>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 B, A, C, F</a:t>
            </a:r>
          </a:p>
          <a:p>
            <a:pPr lvl="0" rtl="0">
              <a:spcBef>
                <a:spcPts val="0"/>
              </a:spcBef>
              <a:buNone/>
            </a:pPr>
            <a:r>
              <a:t/>
            </a:r>
            <a:endParaRPr/>
          </a:p>
        </p:txBody>
      </p:sp>
      <p:graphicFrame>
        <p:nvGraphicFramePr>
          <p:cNvPr id="460" name="Shape 460"/>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461" name="Shape 461"/>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2" name="Shape 462"/>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3" name="Shape 463"/>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4" name="Shape 464"/>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5" name="Shape 465"/>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6" name="Shape 466"/>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67" name="Shape 467"/>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68" name="Shape 468"/>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9" name="Shape 469"/>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70" name="Shape 470"/>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71" name="Shape 471"/>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72" name="Shape 472"/>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73" name="Shape 473"/>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7" name="Shape 477"/>
        <p:cNvGrpSpPr/>
        <p:nvPr/>
      </p:nvGrpSpPr>
      <p:grpSpPr>
        <a:xfrm>
          <a:off x="0" y="0"/>
          <a:ext cx="0" cy="0"/>
          <a:chOff x="0" y="0"/>
          <a:chExt cx="0" cy="0"/>
        </a:xfrm>
      </p:grpSpPr>
      <p:sp>
        <p:nvSpPr>
          <p:cNvPr id="478" name="Shape 4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479" name="Shape 479"/>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480" name="Shape 480"/>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 B, A, C</a:t>
            </a:r>
          </a:p>
          <a:p>
            <a:pPr lvl="0" rtl="0">
              <a:spcBef>
                <a:spcPts val="0"/>
              </a:spcBef>
              <a:buNone/>
            </a:pPr>
            <a:r>
              <a:t/>
            </a:r>
            <a:endParaRPr/>
          </a:p>
        </p:txBody>
      </p:sp>
      <p:graphicFrame>
        <p:nvGraphicFramePr>
          <p:cNvPr id="481" name="Shape 481"/>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14</a:t>
                      </a: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482" name="Shape 482"/>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3" name="Shape 483"/>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4" name="Shape 484"/>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5" name="Shape 485"/>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6" name="Shape 486"/>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7" name="Shape 487"/>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88" name="Shape 488"/>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89" name="Shape 489"/>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90" name="Shape 490"/>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91" name="Shape 491"/>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92" name="Shape 492"/>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93" name="Shape 493"/>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494" name="Shape 494"/>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500" name="Shape 500"/>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501" name="Shape 501"/>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 B, A</a:t>
            </a:r>
          </a:p>
          <a:p>
            <a:pPr lvl="0" rtl="0">
              <a:spcBef>
                <a:spcPts val="0"/>
              </a:spcBef>
              <a:buNone/>
            </a:pPr>
            <a:r>
              <a:t/>
            </a:r>
            <a:endParaRPr/>
          </a:p>
        </p:txBody>
      </p:sp>
      <p:graphicFrame>
        <p:nvGraphicFramePr>
          <p:cNvPr id="502" name="Shape 502"/>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15</a:t>
                      </a: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14</a:t>
                      </a: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503" name="Shape 503"/>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04" name="Shape 504"/>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05" name="Shape 505"/>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06" name="Shape 506"/>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07" name="Shape 507"/>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08" name="Shape 508"/>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09" name="Shape 509"/>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10" name="Shape 510"/>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11" name="Shape 511"/>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12" name="Shape 512"/>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13" name="Shape 513"/>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14" name="Shape 514"/>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15" name="Shape 515"/>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521" name="Shape 521"/>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522" name="Shape 522"/>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 D, B</a:t>
            </a:r>
          </a:p>
        </p:txBody>
      </p:sp>
      <p:graphicFrame>
        <p:nvGraphicFramePr>
          <p:cNvPr id="523" name="Shape 523"/>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16</a:t>
                      </a: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15</a:t>
                      </a: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14</a:t>
                      </a: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524" name="Shape 524"/>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5" name="Shape 525"/>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6" name="Shape 526"/>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7" name="Shape 527"/>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8" name="Shape 528"/>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9" name="Shape 529"/>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30" name="Shape 530"/>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31" name="Shape 531"/>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32" name="Shape 532"/>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33" name="Shape 533"/>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34" name="Shape 534"/>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35" name="Shape 535"/>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36" name="Shape 536"/>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0" name="Shape 540"/>
        <p:cNvGrpSpPr/>
        <p:nvPr/>
      </p:nvGrpSpPr>
      <p:grpSpPr>
        <a:xfrm>
          <a:off x="0" y="0"/>
          <a:ext cx="0" cy="0"/>
          <a:chOff x="0" y="0"/>
          <a:chExt cx="0" cy="0"/>
        </a:xfrm>
      </p:grpSpPr>
      <p:sp>
        <p:nvSpPr>
          <p:cNvPr id="541" name="Shape 5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542" name="Shape 542"/>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543" name="Shape 543"/>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Recursive Stack: D</a:t>
            </a:r>
          </a:p>
          <a:p>
            <a:pPr lvl="0" rtl="0">
              <a:spcBef>
                <a:spcPts val="0"/>
              </a:spcBef>
              <a:buNone/>
            </a:pPr>
            <a:r>
              <a:t/>
            </a:r>
            <a:endParaRPr/>
          </a:p>
        </p:txBody>
      </p:sp>
      <p:graphicFrame>
        <p:nvGraphicFramePr>
          <p:cNvPr id="544" name="Shape 544"/>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16</a:t>
                      </a: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17</a:t>
                      </a: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15</a:t>
                      </a: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a:spcBef>
                          <a:spcPts val="0"/>
                        </a:spcBef>
                        <a:buNone/>
                      </a:pPr>
                      <a:r>
                        <a:t/>
                      </a:r>
                      <a:endParaRP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14</a:t>
                      </a: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545" name="Shape 545"/>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46" name="Shape 546"/>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47" name="Shape 547"/>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48" name="Shape 548"/>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49" name="Shape 549"/>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50" name="Shape 550"/>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51" name="Shape 551"/>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52" name="Shape 552"/>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53" name="Shape 553"/>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54" name="Shape 554"/>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55" name="Shape 555"/>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56" name="Shape 556"/>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57" name="Shape 557"/>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563" name="Shape 563"/>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564" name="Shape 564"/>
          <p:cNvSpPr txBox="1"/>
          <p:nvPr/>
        </p:nvSpPr>
        <p:spPr>
          <a:xfrm>
            <a:off x="500175" y="4173125"/>
            <a:ext cx="3184200" cy="4836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Recursive Stack:</a:t>
            </a:r>
          </a:p>
        </p:txBody>
      </p:sp>
      <p:graphicFrame>
        <p:nvGraphicFramePr>
          <p:cNvPr id="565" name="Shape 565"/>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16</a:t>
                      </a: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17</a:t>
                      </a: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15</a:t>
                      </a: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18</a:t>
                      </a: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14</a:t>
                      </a: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566" name="Shape 566"/>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67" name="Shape 567"/>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68" name="Shape 568"/>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69" name="Shape 569"/>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0" name="Shape 570"/>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1" name="Shape 571"/>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72" name="Shape 572"/>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73" name="Shape 573"/>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4" name="Shape 574"/>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5" name="Shape 575"/>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76" name="Shape 576"/>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77" name="Shape 577"/>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78" name="Shape 578"/>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DFS (Fa15 Mt1)</a:t>
            </a:r>
          </a:p>
        </p:txBody>
      </p:sp>
      <p:pic>
        <p:nvPicPr>
          <p:cNvPr id="584" name="Shape 584"/>
          <p:cNvPicPr preferRelativeResize="0"/>
          <p:nvPr/>
        </p:nvPicPr>
        <p:blipFill>
          <a:blip r:embed="rId3">
            <a:alphaModFix/>
          </a:blip>
          <a:stretch>
            <a:fillRect/>
          </a:stretch>
        </p:blipFill>
        <p:spPr>
          <a:xfrm>
            <a:off x="152400" y="1170125"/>
            <a:ext cx="4095999" cy="3002999"/>
          </a:xfrm>
          <a:prstGeom prst="rect">
            <a:avLst/>
          </a:prstGeom>
          <a:noFill/>
          <a:ln>
            <a:noFill/>
          </a:ln>
        </p:spPr>
      </p:pic>
      <p:sp>
        <p:nvSpPr>
          <p:cNvPr id="585" name="Shape 585"/>
          <p:cNvSpPr txBox="1"/>
          <p:nvPr/>
        </p:nvSpPr>
        <p:spPr>
          <a:xfrm>
            <a:off x="500175" y="4096925"/>
            <a:ext cx="3184200" cy="792000"/>
          </a:xfrm>
          <a:prstGeom prst="rect">
            <a:avLst/>
          </a:prstGeom>
          <a:noFill/>
          <a:ln>
            <a:noFill/>
          </a:ln>
        </p:spPr>
        <p:txBody>
          <a:bodyPr anchorCtr="0" anchor="t" bIns="91425" lIns="91425" rIns="91425" tIns="91425">
            <a:noAutofit/>
          </a:bodyPr>
          <a:lstStyle/>
          <a:p>
            <a:pPr lvl="0" rtl="0">
              <a:spcBef>
                <a:spcPts val="0"/>
              </a:spcBef>
              <a:buNone/>
            </a:pPr>
            <a:r>
              <a:rPr lang="en"/>
              <a:t>Since pre(D) is the smallest and post(D) is the largest, the graph is connected.</a:t>
            </a:r>
          </a:p>
        </p:txBody>
      </p:sp>
      <p:graphicFrame>
        <p:nvGraphicFramePr>
          <p:cNvPr id="586" name="Shape 586"/>
          <p:cNvGraphicFramePr/>
          <p:nvPr/>
        </p:nvGraphicFramePr>
        <p:xfrm>
          <a:off x="4761800" y="716000"/>
          <a:ext cx="3000000" cy="3000000"/>
        </p:xfrm>
        <a:graphic>
          <a:graphicData uri="http://schemas.openxmlformats.org/drawingml/2006/table">
            <a:tbl>
              <a:tblPr>
                <a:noFill/>
                <a:tableStyleId>{7A7C19D7-3E0C-4606-9EF6-4C0889D7BEFB}</a:tableStyleId>
              </a:tblPr>
              <a:tblGrid>
                <a:gridCol w="1114075"/>
                <a:gridCol w="1114075"/>
                <a:gridCol w="1114075"/>
              </a:tblGrid>
              <a:tr h="391125">
                <a:tc>
                  <a:txBody>
                    <a:bodyPr>
                      <a:noAutofit/>
                    </a:bodyPr>
                    <a:lstStyle/>
                    <a:p>
                      <a:pPr lvl="0" rtl="0">
                        <a:spcBef>
                          <a:spcPts val="0"/>
                        </a:spcBef>
                        <a:buNone/>
                      </a:pPr>
                      <a:r>
                        <a:rPr lang="en"/>
                        <a:t>Node</a:t>
                      </a:r>
                    </a:p>
                  </a:txBody>
                  <a:tcPr marT="91425" marB="91425" marR="91425" marL="91425"/>
                </a:tc>
                <a:tc>
                  <a:txBody>
                    <a:bodyPr>
                      <a:noAutofit/>
                    </a:bodyPr>
                    <a:lstStyle/>
                    <a:p>
                      <a:pPr lvl="0" rtl="0">
                        <a:spcBef>
                          <a:spcPts val="0"/>
                        </a:spcBef>
                        <a:buNone/>
                      </a:pPr>
                      <a:r>
                        <a:rPr lang="en"/>
                        <a:t>Pre</a:t>
                      </a:r>
                    </a:p>
                  </a:txBody>
                  <a:tcPr marT="91425" marB="91425" marR="91425" marL="91425"/>
                </a:tc>
                <a:tc>
                  <a:txBody>
                    <a:bodyPr>
                      <a:noAutofit/>
                    </a:bodyPr>
                    <a:lstStyle/>
                    <a:p>
                      <a:pPr lvl="0" rtl="0">
                        <a:spcBef>
                          <a:spcPts val="0"/>
                        </a:spcBef>
                        <a:buNone/>
                      </a:pPr>
                      <a:r>
                        <a:rPr lang="en"/>
                        <a:t>Post</a:t>
                      </a:r>
                    </a:p>
                  </a:txBody>
                  <a:tcPr marT="91425" marB="91425" marR="91425" marL="91425"/>
                </a:tc>
              </a:tr>
              <a:tr h="391125">
                <a:tc>
                  <a:txBody>
                    <a:bodyPr>
                      <a:noAutofit/>
                    </a:bodyPr>
                    <a:lstStyle/>
                    <a:p>
                      <a:pPr lvl="0" rtl="0">
                        <a:spcBef>
                          <a:spcPts val="0"/>
                        </a:spcBef>
                        <a:buNone/>
                      </a:pPr>
                      <a:r>
                        <a:rPr lang="en"/>
                        <a:t>A</a:t>
                      </a:r>
                    </a:p>
                  </a:txBody>
                  <a:tcPr marT="91425" marB="91425" marR="91425" marL="91425"/>
                </a:tc>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16</a:t>
                      </a:r>
                    </a:p>
                  </a:txBody>
                  <a:tcPr marT="91425" marB="91425" marR="91425" marL="91425"/>
                </a:tc>
              </a:tr>
              <a:tr h="391125">
                <a:tc>
                  <a:txBody>
                    <a:bodyPr>
                      <a:noAutofit/>
                    </a:bodyPr>
                    <a:lstStyle/>
                    <a:p>
                      <a:pPr lvl="0" rtl="0">
                        <a:spcBef>
                          <a:spcPts val="0"/>
                        </a:spcBef>
                        <a:buNone/>
                      </a:pPr>
                      <a:r>
                        <a:rPr lang="en"/>
                        <a:t>B</a:t>
                      </a:r>
                    </a:p>
                  </a:txBody>
                  <a:tcPr marT="91425" marB="91425" marR="91425" marL="91425"/>
                </a:tc>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t>17</a:t>
                      </a:r>
                    </a:p>
                  </a:txBody>
                  <a:tcPr marT="91425" marB="91425" marR="91425" marL="91425"/>
                </a:tc>
              </a:tr>
              <a:tr h="391125">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t>15</a:t>
                      </a:r>
                    </a:p>
                  </a:txBody>
                  <a:tcPr marT="91425" marB="91425" marR="91425" marL="91425"/>
                </a:tc>
              </a:tr>
              <a:tr h="391125">
                <a:tc>
                  <a:txBody>
                    <a:bodyPr>
                      <a:noAutofit/>
                    </a:bodyPr>
                    <a:lstStyle/>
                    <a:p>
                      <a:pPr lvl="0" rtl="0">
                        <a:spcBef>
                          <a:spcPts val="0"/>
                        </a:spcBef>
                        <a:buNone/>
                      </a:pPr>
                      <a:r>
                        <a:rPr lang="en"/>
                        <a:t>D</a:t>
                      </a:r>
                    </a:p>
                  </a:txBody>
                  <a:tcPr marT="91425" marB="91425" marR="91425" marL="91425"/>
                </a:tc>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18</a:t>
                      </a:r>
                    </a:p>
                  </a:txBody>
                  <a:tcPr marT="91425" marB="91425" marR="91425" marL="91425"/>
                </a:tc>
              </a:tr>
              <a:tr h="391125">
                <a:tc>
                  <a:txBody>
                    <a:bodyPr>
                      <a:noAutofit/>
                    </a:bodyPr>
                    <a:lstStyle/>
                    <a:p>
                      <a:pPr lvl="0" rtl="0">
                        <a:spcBef>
                          <a:spcPts val="0"/>
                        </a:spcBef>
                        <a:buNone/>
                      </a:pPr>
                      <a:r>
                        <a:rPr lang="en"/>
                        <a:t>E</a:t>
                      </a:r>
                    </a:p>
                  </a:txBody>
                  <a:tcPr marT="91425" marB="91425" marR="91425" marL="91425"/>
                </a:tc>
                <a:tc>
                  <a:txBody>
                    <a:bodyPr>
                      <a:noAutofit/>
                    </a:bodyPr>
                    <a:lstStyle/>
                    <a:p>
                      <a:pPr lvl="0" rtl="0">
                        <a:spcBef>
                          <a:spcPts val="0"/>
                        </a:spcBef>
                        <a:buNone/>
                      </a:pPr>
                      <a:r>
                        <a:rPr lang="en"/>
                        <a:t>8</a:t>
                      </a:r>
                    </a:p>
                  </a:txBody>
                  <a:tcPr marT="91425" marB="91425" marR="91425" marL="91425"/>
                </a:tc>
                <a:tc>
                  <a:txBody>
                    <a:bodyPr>
                      <a:noAutofit/>
                    </a:bodyPr>
                    <a:lstStyle/>
                    <a:p>
                      <a:pPr lvl="0" rtl="0">
                        <a:spcBef>
                          <a:spcPts val="0"/>
                        </a:spcBef>
                        <a:buNone/>
                      </a:pPr>
                      <a:r>
                        <a:rPr lang="en"/>
                        <a:t>9</a:t>
                      </a:r>
                    </a:p>
                  </a:txBody>
                  <a:tcPr marT="91425" marB="91425" marR="91425" marL="91425"/>
                </a:tc>
              </a:tr>
              <a:tr h="391125">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t>14</a:t>
                      </a:r>
                    </a:p>
                  </a:txBody>
                  <a:tcPr marT="91425" marB="91425" marR="91425" marL="91425"/>
                </a:tc>
              </a:tr>
              <a:tr h="391125">
                <a:tc>
                  <a:txBody>
                    <a:bodyPr>
                      <a:noAutofit/>
                    </a:bodyPr>
                    <a:lstStyle/>
                    <a:p>
                      <a:pPr lvl="0" rtl="0">
                        <a:spcBef>
                          <a:spcPts val="0"/>
                        </a:spcBef>
                        <a:buNone/>
                      </a:pPr>
                      <a:r>
                        <a:rPr lang="en"/>
                        <a:t>G</a:t>
                      </a:r>
                    </a:p>
                  </a:txBody>
                  <a:tcPr marT="91425" marB="91425" marR="91425" marL="91425"/>
                </a:tc>
                <a:tc>
                  <a:txBody>
                    <a:bodyPr>
                      <a:noAutofit/>
                    </a:bodyPr>
                    <a:lstStyle/>
                    <a:p>
                      <a:pPr lvl="0" rtl="0">
                        <a:spcBef>
                          <a:spcPts val="0"/>
                        </a:spcBef>
                        <a:buNone/>
                      </a:pPr>
                      <a:r>
                        <a:rPr lang="en"/>
                        <a:t>6</a:t>
                      </a:r>
                    </a:p>
                  </a:txBody>
                  <a:tcPr marT="91425" marB="91425" marR="91425" marL="91425"/>
                </a:tc>
                <a:tc>
                  <a:txBody>
                    <a:bodyPr>
                      <a:noAutofit/>
                    </a:bodyPr>
                    <a:lstStyle/>
                    <a:p>
                      <a:pPr lvl="0" rtl="0">
                        <a:spcBef>
                          <a:spcPts val="0"/>
                        </a:spcBef>
                        <a:buNone/>
                      </a:pPr>
                      <a:r>
                        <a:rPr lang="en"/>
                        <a:t>13</a:t>
                      </a:r>
                    </a:p>
                  </a:txBody>
                  <a:tcPr marT="91425" marB="91425" marR="91425" marL="91425"/>
                </a:tc>
              </a:tr>
              <a:tr h="391125">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7</a:t>
                      </a:r>
                    </a:p>
                  </a:txBody>
                  <a:tcPr marT="91425" marB="91425" marR="91425" marL="91425"/>
                </a:tc>
                <a:tc>
                  <a:txBody>
                    <a:bodyPr>
                      <a:noAutofit/>
                    </a:bodyPr>
                    <a:lstStyle/>
                    <a:p>
                      <a:pPr lvl="0" rtl="0">
                        <a:spcBef>
                          <a:spcPts val="0"/>
                        </a:spcBef>
                        <a:buNone/>
                      </a:pPr>
                      <a:r>
                        <a:rPr lang="en"/>
                        <a:t>12</a:t>
                      </a:r>
                    </a:p>
                  </a:txBody>
                  <a:tcPr marT="91425" marB="91425" marR="91425" marL="91425"/>
                </a:tc>
              </a:tr>
              <a:tr h="391125">
                <a:tc>
                  <a:txBody>
                    <a:bodyPr>
                      <a:noAutofit/>
                    </a:bodyPr>
                    <a:lstStyle/>
                    <a:p>
                      <a:pPr lvl="0" rtl="0">
                        <a:spcBef>
                          <a:spcPts val="0"/>
                        </a:spcBef>
                        <a:buNone/>
                      </a:pPr>
                      <a:r>
                        <a:rPr lang="en"/>
                        <a:t>J</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11</a:t>
                      </a:r>
                    </a:p>
                  </a:txBody>
                  <a:tcPr marT="91425" marB="91425" marR="91425" marL="91425"/>
                </a:tc>
              </a:tr>
            </a:tbl>
          </a:graphicData>
        </a:graphic>
      </p:graphicFrame>
      <p:sp>
        <p:nvSpPr>
          <p:cNvPr id="587" name="Shape 587"/>
          <p:cNvSpPr txBox="1"/>
          <p:nvPr/>
        </p:nvSpPr>
        <p:spPr>
          <a:xfrm>
            <a:off x="1629075" y="1851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88" name="Shape 588"/>
          <p:cNvSpPr txBox="1"/>
          <p:nvPr/>
        </p:nvSpPr>
        <p:spPr>
          <a:xfrm>
            <a:off x="943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89" name="Shape 589"/>
          <p:cNvSpPr txBox="1"/>
          <p:nvPr/>
        </p:nvSpPr>
        <p:spPr>
          <a:xfrm>
            <a:off x="4860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90" name="Shape 590"/>
          <p:cNvSpPr txBox="1"/>
          <p:nvPr/>
        </p:nvSpPr>
        <p:spPr>
          <a:xfrm>
            <a:off x="486075" y="2994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91" name="Shape 591"/>
          <p:cNvSpPr txBox="1"/>
          <p:nvPr/>
        </p:nvSpPr>
        <p:spPr>
          <a:xfrm>
            <a:off x="8670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92" name="Shape 592"/>
          <p:cNvSpPr txBox="1"/>
          <p:nvPr/>
        </p:nvSpPr>
        <p:spPr>
          <a:xfrm>
            <a:off x="7908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93" name="Shape 593"/>
          <p:cNvSpPr txBox="1"/>
          <p:nvPr/>
        </p:nvSpPr>
        <p:spPr>
          <a:xfrm>
            <a:off x="14004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94" name="Shape 594"/>
          <p:cNvSpPr txBox="1"/>
          <p:nvPr/>
        </p:nvSpPr>
        <p:spPr>
          <a:xfrm>
            <a:off x="2467275" y="3375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95" name="Shape 595"/>
          <p:cNvSpPr txBox="1"/>
          <p:nvPr/>
        </p:nvSpPr>
        <p:spPr>
          <a:xfrm>
            <a:off x="3000675" y="29179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96" name="Shape 596"/>
          <p:cNvSpPr txBox="1"/>
          <p:nvPr/>
        </p:nvSpPr>
        <p:spPr>
          <a:xfrm>
            <a:off x="2010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97" name="Shape 597"/>
          <p:cNvSpPr txBox="1"/>
          <p:nvPr/>
        </p:nvSpPr>
        <p:spPr>
          <a:xfrm>
            <a:off x="2162475" y="16987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98" name="Shape 598"/>
          <p:cNvSpPr txBox="1"/>
          <p:nvPr/>
        </p:nvSpPr>
        <p:spPr>
          <a:xfrm>
            <a:off x="2467275" y="1089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599" name="Shape 599"/>
          <p:cNvSpPr txBox="1"/>
          <p:nvPr/>
        </p:nvSpPr>
        <p:spPr>
          <a:xfrm>
            <a:off x="3915075" y="2232150"/>
            <a:ext cx="291600" cy="4083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Relations (Sp13 Mt1)</a:t>
            </a:r>
          </a:p>
        </p:txBody>
      </p:sp>
      <p:sp>
        <p:nvSpPr>
          <p:cNvPr id="83" name="Shape 83"/>
          <p:cNvSpPr txBox="1"/>
          <p:nvPr>
            <p:ph idx="1" type="body"/>
          </p:nvPr>
        </p:nvSpPr>
        <p:spPr>
          <a:xfrm>
            <a:off x="311700" y="1152475"/>
            <a:ext cx="8340600" cy="3504000"/>
          </a:xfrm>
          <a:prstGeom prst="rect">
            <a:avLst/>
          </a:prstGeom>
        </p:spPr>
        <p:txBody>
          <a:bodyPr anchorCtr="0" anchor="t" bIns="91425" lIns="91425" rIns="91425" tIns="91425">
            <a:noAutofit/>
          </a:bodyPr>
          <a:lstStyle/>
          <a:p>
            <a:pPr lvl="0" rtl="0">
              <a:lnSpc>
                <a:spcPct val="100000"/>
              </a:lnSpc>
              <a:spcBef>
                <a:spcPts val="0"/>
              </a:spcBef>
              <a:buNone/>
            </a:pPr>
            <a:r>
              <a:t/>
            </a:r>
            <a:endParaRPr sz="1400">
              <a:solidFill>
                <a:srgbClr val="1C4587"/>
              </a:solidFill>
            </a:endParaRPr>
          </a:p>
        </p:txBody>
      </p:sp>
      <p:pic>
        <p:nvPicPr>
          <p:cNvPr id="84" name="Shape 84"/>
          <p:cNvPicPr preferRelativeResize="0"/>
          <p:nvPr/>
        </p:nvPicPr>
        <p:blipFill>
          <a:blip r:embed="rId3">
            <a:alphaModFix/>
          </a:blip>
          <a:stretch>
            <a:fillRect/>
          </a:stretch>
        </p:blipFill>
        <p:spPr>
          <a:xfrm>
            <a:off x="311700" y="1152475"/>
            <a:ext cx="5148975" cy="2003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Find the SCC’s</a:t>
            </a:r>
          </a:p>
        </p:txBody>
      </p:sp>
      <p:sp>
        <p:nvSpPr>
          <p:cNvPr id="605" name="Shape 6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606" name="Shape 606"/>
          <p:cNvPicPr preferRelativeResize="0"/>
          <p:nvPr/>
        </p:nvPicPr>
        <p:blipFill>
          <a:blip r:embed="rId3">
            <a:alphaModFix/>
          </a:blip>
          <a:stretch>
            <a:fillRect/>
          </a:stretch>
        </p:blipFill>
        <p:spPr>
          <a:xfrm>
            <a:off x="5138877" y="1074125"/>
            <a:ext cx="3627499" cy="36506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Find the SCC’s</a:t>
            </a:r>
          </a:p>
        </p:txBody>
      </p:sp>
      <p:sp>
        <p:nvSpPr>
          <p:cNvPr id="612" name="Shape 6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613" name="Shape 613"/>
          <p:cNvPicPr preferRelativeResize="0"/>
          <p:nvPr/>
        </p:nvPicPr>
        <p:blipFill>
          <a:blip r:embed="rId3">
            <a:alphaModFix/>
          </a:blip>
          <a:stretch>
            <a:fillRect/>
          </a:stretch>
        </p:blipFill>
        <p:spPr>
          <a:xfrm>
            <a:off x="5138877" y="1074125"/>
            <a:ext cx="3627499" cy="3650649"/>
          </a:xfrm>
          <a:prstGeom prst="rect">
            <a:avLst/>
          </a:prstGeom>
          <a:noFill/>
          <a:ln>
            <a:noFill/>
          </a:ln>
        </p:spPr>
      </p:pic>
      <p:pic>
        <p:nvPicPr>
          <p:cNvPr id="614" name="Shape 614"/>
          <p:cNvPicPr preferRelativeResize="0"/>
          <p:nvPr/>
        </p:nvPicPr>
        <p:blipFill>
          <a:blip r:embed="rId4">
            <a:alphaModFix/>
          </a:blip>
          <a:stretch>
            <a:fillRect/>
          </a:stretch>
        </p:blipFill>
        <p:spPr>
          <a:xfrm>
            <a:off x="430749" y="3979899"/>
            <a:ext cx="4922974" cy="4328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DAG of SCC</a:t>
            </a:r>
          </a:p>
        </p:txBody>
      </p:sp>
      <p:pic>
        <p:nvPicPr>
          <p:cNvPr id="620" name="Shape 620"/>
          <p:cNvPicPr preferRelativeResize="0"/>
          <p:nvPr/>
        </p:nvPicPr>
        <p:blipFill>
          <a:blip r:embed="rId3">
            <a:alphaModFix/>
          </a:blip>
          <a:stretch>
            <a:fillRect/>
          </a:stretch>
        </p:blipFill>
        <p:spPr>
          <a:xfrm>
            <a:off x="152400" y="1170125"/>
            <a:ext cx="3965374" cy="27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DAG of SCC</a:t>
            </a:r>
          </a:p>
        </p:txBody>
      </p:sp>
      <p:pic>
        <p:nvPicPr>
          <p:cNvPr id="626" name="Shape 626"/>
          <p:cNvPicPr preferRelativeResize="0"/>
          <p:nvPr/>
        </p:nvPicPr>
        <p:blipFill>
          <a:blip r:embed="rId3">
            <a:alphaModFix/>
          </a:blip>
          <a:stretch>
            <a:fillRect/>
          </a:stretch>
        </p:blipFill>
        <p:spPr>
          <a:xfrm>
            <a:off x="152400" y="1170125"/>
            <a:ext cx="3965374" cy="2710925"/>
          </a:xfrm>
          <a:prstGeom prst="rect">
            <a:avLst/>
          </a:prstGeom>
          <a:noFill/>
          <a:ln>
            <a:noFill/>
          </a:ln>
        </p:spPr>
      </p:pic>
      <p:pic>
        <p:nvPicPr>
          <p:cNvPr id="627" name="Shape 627"/>
          <p:cNvPicPr preferRelativeResize="0"/>
          <p:nvPr/>
        </p:nvPicPr>
        <p:blipFill>
          <a:blip r:embed="rId4">
            <a:alphaModFix/>
          </a:blip>
          <a:stretch>
            <a:fillRect/>
          </a:stretch>
        </p:blipFill>
        <p:spPr>
          <a:xfrm>
            <a:off x="4786974" y="1330752"/>
            <a:ext cx="3387574" cy="2313150"/>
          </a:xfrm>
          <a:prstGeom prst="rect">
            <a:avLst/>
          </a:prstGeom>
          <a:noFill/>
          <a:ln>
            <a:noFill/>
          </a:ln>
        </p:spPr>
      </p:pic>
      <p:pic>
        <p:nvPicPr>
          <p:cNvPr id="628" name="Shape 628"/>
          <p:cNvPicPr preferRelativeResize="0"/>
          <p:nvPr/>
        </p:nvPicPr>
        <p:blipFill>
          <a:blip r:embed="rId5">
            <a:alphaModFix/>
          </a:blip>
          <a:stretch>
            <a:fillRect/>
          </a:stretch>
        </p:blipFill>
        <p:spPr>
          <a:xfrm>
            <a:off x="152400" y="4033449"/>
            <a:ext cx="8619001" cy="4647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FFT</a:t>
            </a:r>
          </a:p>
        </p:txBody>
      </p:sp>
      <p:sp>
        <p:nvSpPr>
          <p:cNvPr id="634" name="Shape 6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buNone/>
            </a:pPr>
            <a:r>
              <a:rPr lang="en" sz="1400">
                <a:solidFill>
                  <a:srgbClr val="1C4587"/>
                </a:solidFill>
              </a:rPr>
              <a:t>Suppose we want to evaluate a polynomial </a:t>
            </a:r>
          </a:p>
          <a:p>
            <a:pPr lvl="0">
              <a:lnSpc>
                <a:spcPct val="100000"/>
              </a:lnSpc>
              <a:spcBef>
                <a:spcPts val="0"/>
              </a:spcBef>
              <a:buNone/>
            </a:pPr>
            <a:r>
              <a:rPr lang="en" sz="1400">
                <a:solidFill>
                  <a:srgbClr val="1C4587"/>
                </a:solidFill>
              </a:rPr>
              <a:t>A(x) = a</a:t>
            </a:r>
            <a:r>
              <a:rPr baseline="-25000" lang="en" sz="1400">
                <a:solidFill>
                  <a:srgbClr val="1C4587"/>
                </a:solidFill>
              </a:rPr>
              <a:t>0</a:t>
            </a:r>
            <a:r>
              <a:rPr lang="en" sz="1400">
                <a:solidFill>
                  <a:srgbClr val="1C4587"/>
                </a:solidFill>
              </a:rPr>
              <a:t> + a</a:t>
            </a:r>
            <a:r>
              <a:rPr baseline="-25000" lang="en" sz="1400">
                <a:solidFill>
                  <a:srgbClr val="1C4587"/>
                </a:solidFill>
              </a:rPr>
              <a:t>1</a:t>
            </a:r>
            <a:r>
              <a:rPr lang="en" sz="1400">
                <a:solidFill>
                  <a:srgbClr val="1C4587"/>
                </a:solidFill>
              </a:rPr>
              <a:t>x + a</a:t>
            </a:r>
            <a:r>
              <a:rPr baseline="-25000" lang="en" sz="1400">
                <a:solidFill>
                  <a:srgbClr val="1C4587"/>
                </a:solidFill>
              </a:rPr>
              <a:t>2</a:t>
            </a:r>
            <a:r>
              <a:rPr lang="en" sz="1400">
                <a:solidFill>
                  <a:srgbClr val="1C4587"/>
                </a:solidFill>
              </a:rPr>
              <a:t>x</a:t>
            </a:r>
            <a:r>
              <a:rPr baseline="30000" lang="en" sz="1400">
                <a:solidFill>
                  <a:srgbClr val="1C4587"/>
                </a:solidFill>
              </a:rPr>
              <a:t>2</a:t>
            </a:r>
            <a:r>
              <a:rPr baseline="-25000" lang="en" sz="1400">
                <a:solidFill>
                  <a:srgbClr val="1C4587"/>
                </a:solidFill>
              </a:rPr>
              <a:t> </a:t>
            </a:r>
            <a:r>
              <a:rPr lang="en" sz="1400">
                <a:solidFill>
                  <a:srgbClr val="1C4587"/>
                </a:solidFill>
              </a:rPr>
              <a:t>+ a</a:t>
            </a:r>
            <a:r>
              <a:rPr baseline="-25000" lang="en" sz="1400">
                <a:solidFill>
                  <a:srgbClr val="1C4587"/>
                </a:solidFill>
              </a:rPr>
              <a:t>3</a:t>
            </a:r>
            <a:r>
              <a:rPr lang="en" sz="1400">
                <a:solidFill>
                  <a:srgbClr val="1C4587"/>
                </a:solidFill>
              </a:rPr>
              <a:t>x</a:t>
            </a:r>
            <a:r>
              <a:rPr baseline="30000" lang="en" sz="1400">
                <a:solidFill>
                  <a:srgbClr val="1C4587"/>
                </a:solidFill>
              </a:rPr>
              <a:t>3</a:t>
            </a:r>
          </a:p>
          <a:p>
            <a:pPr lvl="0" rtl="0">
              <a:lnSpc>
                <a:spcPct val="100000"/>
              </a:lnSpc>
              <a:spcBef>
                <a:spcPts val="0"/>
              </a:spcBef>
              <a:buNone/>
            </a:pPr>
            <a:r>
              <a:rPr lang="en" sz="1400">
                <a:solidFill>
                  <a:srgbClr val="1C4587"/>
                </a:solidFill>
              </a:rPr>
              <a:t>Need n ≥ d + 1 points to evaluate. </a:t>
            </a:r>
          </a:p>
          <a:p>
            <a:pPr lvl="0" rtl="0">
              <a:lnSpc>
                <a:spcPct val="100000"/>
              </a:lnSpc>
              <a:spcBef>
                <a:spcPts val="0"/>
              </a:spcBef>
              <a:buNone/>
            </a:pPr>
            <a:r>
              <a:rPr lang="en" sz="1400">
                <a:solidFill>
                  <a:srgbClr val="1C4587"/>
                </a:solidFill>
              </a:rPr>
              <a:t>Choose the next power of 2. In this case we want 4 points, which will be the 4 roots of unity (1, -1, i, -i). Evaluate A(1), A(-1), A(i), A(-i).</a:t>
            </a:r>
          </a:p>
          <a:p>
            <a:pPr lvl="0" rtl="0">
              <a:lnSpc>
                <a:spcPct val="100000"/>
              </a:lnSpc>
              <a:spcBef>
                <a:spcPts val="0"/>
              </a:spcBef>
              <a:buNone/>
            </a:pPr>
            <a:r>
              <a:rPr lang="en" sz="1400">
                <a:solidFill>
                  <a:srgbClr val="1C4587"/>
                </a:solidFill>
              </a:rPr>
              <a:t>Split A(x) = A</a:t>
            </a:r>
            <a:r>
              <a:rPr baseline="-25000" lang="en" sz="1400">
                <a:solidFill>
                  <a:srgbClr val="1C4587"/>
                </a:solidFill>
              </a:rPr>
              <a:t>e</a:t>
            </a:r>
            <a:r>
              <a:rPr lang="en" sz="1400">
                <a:solidFill>
                  <a:srgbClr val="1C4587"/>
                </a:solidFill>
              </a:rPr>
              <a:t>(x</a:t>
            </a:r>
            <a:r>
              <a:rPr baseline="30000" lang="en" sz="1400">
                <a:solidFill>
                  <a:srgbClr val="1C4587"/>
                </a:solidFill>
              </a:rPr>
              <a:t>2</a:t>
            </a:r>
            <a:r>
              <a:rPr lang="en" sz="1400">
                <a:solidFill>
                  <a:srgbClr val="1C4587"/>
                </a:solidFill>
              </a:rPr>
              <a:t>) + x * A</a:t>
            </a:r>
            <a:r>
              <a:rPr baseline="-25000" lang="en" sz="1400">
                <a:solidFill>
                  <a:srgbClr val="1C4587"/>
                </a:solidFill>
              </a:rPr>
              <a:t>o</a:t>
            </a:r>
            <a:r>
              <a:rPr lang="en" sz="1400">
                <a:solidFill>
                  <a:srgbClr val="1C4587"/>
                </a:solidFill>
              </a:rPr>
              <a:t>(x</a:t>
            </a:r>
            <a:r>
              <a:rPr baseline="30000" lang="en" sz="1400">
                <a:solidFill>
                  <a:srgbClr val="1C4587"/>
                </a:solidFill>
              </a:rPr>
              <a:t>2</a:t>
            </a:r>
            <a:r>
              <a:rPr lang="en" sz="1400">
                <a:solidFill>
                  <a:srgbClr val="1C4587"/>
                </a:solidFill>
              </a:rPr>
              <a:t>). </a:t>
            </a:r>
          </a:p>
          <a:p>
            <a:pPr lvl="0" rtl="0">
              <a:lnSpc>
                <a:spcPct val="100000"/>
              </a:lnSpc>
              <a:spcBef>
                <a:spcPts val="0"/>
              </a:spcBef>
              <a:buNone/>
            </a:pPr>
            <a:r>
              <a:rPr lang="en" sz="1400">
                <a:solidFill>
                  <a:srgbClr val="1C4587"/>
                </a:solidFill>
              </a:rPr>
              <a:t>A(x) = (a</a:t>
            </a:r>
            <a:r>
              <a:rPr baseline="-25000" lang="en" sz="1400">
                <a:solidFill>
                  <a:srgbClr val="1C4587"/>
                </a:solidFill>
              </a:rPr>
              <a:t>0</a:t>
            </a:r>
            <a:r>
              <a:rPr lang="en" sz="1400">
                <a:solidFill>
                  <a:srgbClr val="1C4587"/>
                </a:solidFill>
              </a:rPr>
              <a:t> + a</a:t>
            </a:r>
            <a:r>
              <a:rPr baseline="-25000" lang="en" sz="1400">
                <a:solidFill>
                  <a:srgbClr val="1C4587"/>
                </a:solidFill>
              </a:rPr>
              <a:t>2</a:t>
            </a:r>
            <a:r>
              <a:rPr lang="en" sz="1400">
                <a:solidFill>
                  <a:srgbClr val="1C4587"/>
                </a:solidFill>
              </a:rPr>
              <a:t>(x</a:t>
            </a:r>
            <a:r>
              <a:rPr baseline="30000" lang="en" sz="1400">
                <a:solidFill>
                  <a:srgbClr val="1C4587"/>
                </a:solidFill>
              </a:rPr>
              <a:t>2</a:t>
            </a:r>
            <a:r>
              <a:rPr lang="en" sz="1400">
                <a:solidFill>
                  <a:srgbClr val="1C4587"/>
                </a:solidFill>
              </a:rPr>
              <a:t>))</a:t>
            </a:r>
            <a:r>
              <a:rPr baseline="-25000" lang="en" sz="1400">
                <a:solidFill>
                  <a:srgbClr val="1C4587"/>
                </a:solidFill>
              </a:rPr>
              <a:t>  </a:t>
            </a:r>
            <a:r>
              <a:rPr lang="en" sz="1400">
                <a:solidFill>
                  <a:srgbClr val="1C4587"/>
                </a:solidFill>
              </a:rPr>
              <a:t>+ x * (a</a:t>
            </a:r>
            <a:r>
              <a:rPr baseline="-25000" lang="en" sz="1400">
                <a:solidFill>
                  <a:srgbClr val="1C4587"/>
                </a:solidFill>
              </a:rPr>
              <a:t>1</a:t>
            </a:r>
            <a:r>
              <a:rPr lang="en" sz="1400">
                <a:solidFill>
                  <a:srgbClr val="1C4587"/>
                </a:solidFill>
              </a:rPr>
              <a:t> + a</a:t>
            </a:r>
            <a:r>
              <a:rPr baseline="-25000" lang="en" sz="1400">
                <a:solidFill>
                  <a:srgbClr val="1C4587"/>
                </a:solidFill>
              </a:rPr>
              <a:t>3</a:t>
            </a:r>
            <a:r>
              <a:rPr lang="en" sz="1400">
                <a:solidFill>
                  <a:srgbClr val="1C4587"/>
                </a:solidFill>
              </a:rPr>
              <a:t>(x</a:t>
            </a:r>
            <a:r>
              <a:rPr baseline="30000" lang="en" sz="1400">
                <a:solidFill>
                  <a:srgbClr val="1C4587"/>
                </a:solidFill>
              </a:rPr>
              <a:t>2</a:t>
            </a:r>
            <a:r>
              <a:rPr lang="en" sz="1400">
                <a:solidFill>
                  <a:srgbClr val="1C4587"/>
                </a:solidFill>
              </a:rPr>
              <a:t>))</a:t>
            </a:r>
          </a:p>
          <a:p>
            <a:pPr lvl="0">
              <a:lnSpc>
                <a:spcPct val="100000"/>
              </a:lnSpc>
              <a:spcBef>
                <a:spcPts val="0"/>
              </a:spcBef>
              <a:buClr>
                <a:schemeClr val="dk1"/>
              </a:buClr>
              <a:buSzPct val="78571"/>
              <a:buFont typeface="Arial"/>
              <a:buNone/>
            </a:pPr>
            <a:r>
              <a:rPr lang="en" sz="1400">
                <a:solidFill>
                  <a:srgbClr val="1C4587"/>
                </a:solidFill>
              </a:rPr>
              <a:t>A</a:t>
            </a:r>
            <a:r>
              <a:rPr baseline="-25000" lang="en" sz="1400">
                <a:solidFill>
                  <a:srgbClr val="1C4587"/>
                </a:solidFill>
              </a:rPr>
              <a:t>e</a:t>
            </a:r>
            <a:r>
              <a:rPr lang="en" sz="1400">
                <a:solidFill>
                  <a:srgbClr val="1C4587"/>
                </a:solidFill>
              </a:rPr>
              <a:t>(x) = a</a:t>
            </a:r>
            <a:r>
              <a:rPr baseline="-25000" lang="en" sz="1400">
                <a:solidFill>
                  <a:srgbClr val="1C4587"/>
                </a:solidFill>
              </a:rPr>
              <a:t>0</a:t>
            </a:r>
            <a:r>
              <a:rPr lang="en" sz="1400">
                <a:solidFill>
                  <a:srgbClr val="1C4587"/>
                </a:solidFill>
              </a:rPr>
              <a:t> + a</a:t>
            </a:r>
            <a:r>
              <a:rPr baseline="-25000" lang="en" sz="1400">
                <a:solidFill>
                  <a:srgbClr val="1C4587"/>
                </a:solidFill>
              </a:rPr>
              <a:t>2</a:t>
            </a:r>
            <a:r>
              <a:rPr lang="en" sz="1400">
                <a:solidFill>
                  <a:srgbClr val="1C4587"/>
                </a:solidFill>
              </a:rPr>
              <a:t>x</a:t>
            </a:r>
            <a:r>
              <a:rPr baseline="30000" lang="en" sz="1400">
                <a:solidFill>
                  <a:srgbClr val="1C4587"/>
                </a:solidFill>
              </a:rPr>
              <a:t>2</a:t>
            </a:r>
            <a:r>
              <a:rPr lang="en" sz="1400">
                <a:solidFill>
                  <a:srgbClr val="1C4587"/>
                </a:solidFill>
              </a:rPr>
              <a:t> and A</a:t>
            </a:r>
            <a:r>
              <a:rPr baseline="-25000" lang="en" sz="1400">
                <a:solidFill>
                  <a:srgbClr val="1C4587"/>
                </a:solidFill>
              </a:rPr>
              <a:t>0</a:t>
            </a:r>
            <a:r>
              <a:rPr lang="en" sz="1400">
                <a:solidFill>
                  <a:srgbClr val="1C4587"/>
                </a:solidFill>
              </a:rPr>
              <a:t>(x) = a</a:t>
            </a:r>
            <a:r>
              <a:rPr baseline="-25000" lang="en" sz="1400">
                <a:solidFill>
                  <a:srgbClr val="1C4587"/>
                </a:solidFill>
              </a:rPr>
              <a:t>1</a:t>
            </a:r>
            <a:r>
              <a:rPr lang="en" sz="1400">
                <a:solidFill>
                  <a:srgbClr val="1C4587"/>
                </a:solidFill>
              </a:rPr>
              <a:t> + a</a:t>
            </a:r>
            <a:r>
              <a:rPr baseline="-25000" lang="en" sz="1400">
                <a:solidFill>
                  <a:srgbClr val="1C4587"/>
                </a:solidFill>
              </a:rPr>
              <a:t>3</a:t>
            </a:r>
            <a:r>
              <a:rPr lang="en" sz="1400">
                <a:solidFill>
                  <a:srgbClr val="1C4587"/>
                </a:solidFill>
              </a:rPr>
              <a:t>x</a:t>
            </a:r>
            <a:r>
              <a:rPr baseline="30000" lang="en" sz="1400">
                <a:solidFill>
                  <a:srgbClr val="1C4587"/>
                </a:solidFill>
              </a:rPr>
              <a:t>2</a:t>
            </a:r>
          </a:p>
          <a:p>
            <a:pPr lvl="0" rtl="0">
              <a:lnSpc>
                <a:spcPct val="100000"/>
              </a:lnSpc>
              <a:spcBef>
                <a:spcPts val="0"/>
              </a:spcBef>
              <a:buNone/>
            </a:pPr>
            <a:r>
              <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FFT</a:t>
            </a:r>
          </a:p>
        </p:txBody>
      </p:sp>
      <p:sp>
        <p:nvSpPr>
          <p:cNvPr id="640" name="Shape 6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A(1) = A</a:t>
            </a:r>
            <a:r>
              <a:rPr baseline="-25000" lang="en" sz="1400">
                <a:solidFill>
                  <a:srgbClr val="1C4587"/>
                </a:solidFill>
              </a:rPr>
              <a:t>e</a:t>
            </a:r>
            <a:r>
              <a:rPr lang="en" sz="1400">
                <a:solidFill>
                  <a:srgbClr val="1C4587"/>
                </a:solidFill>
              </a:rPr>
              <a:t>(1) + A</a:t>
            </a:r>
            <a:r>
              <a:rPr baseline="-25000" lang="en" sz="1400">
                <a:solidFill>
                  <a:srgbClr val="1C4587"/>
                </a:solidFill>
              </a:rPr>
              <a:t>o</a:t>
            </a:r>
            <a:r>
              <a:rPr lang="en" sz="1400">
                <a:solidFill>
                  <a:srgbClr val="1C4587"/>
                </a:solidFill>
              </a:rPr>
              <a:t>(1)</a:t>
            </a:r>
          </a:p>
          <a:p>
            <a:pPr lvl="0" rtl="0">
              <a:lnSpc>
                <a:spcPct val="100000"/>
              </a:lnSpc>
              <a:spcBef>
                <a:spcPts val="0"/>
              </a:spcBef>
              <a:buNone/>
            </a:pPr>
            <a:r>
              <a:rPr lang="en" sz="1400">
                <a:solidFill>
                  <a:srgbClr val="1C4587"/>
                </a:solidFill>
              </a:rPr>
              <a:t>A(-1) = A</a:t>
            </a:r>
            <a:r>
              <a:rPr baseline="-25000" lang="en" sz="1400">
                <a:solidFill>
                  <a:srgbClr val="1C4587"/>
                </a:solidFill>
              </a:rPr>
              <a:t>e</a:t>
            </a:r>
            <a:r>
              <a:rPr lang="en" sz="1400">
                <a:solidFill>
                  <a:srgbClr val="1C4587"/>
                </a:solidFill>
              </a:rPr>
              <a:t>(1) - A</a:t>
            </a:r>
            <a:r>
              <a:rPr baseline="-25000" lang="en" sz="1400">
                <a:solidFill>
                  <a:srgbClr val="1C4587"/>
                </a:solidFill>
              </a:rPr>
              <a:t>o</a:t>
            </a:r>
            <a:r>
              <a:rPr lang="en" sz="1400">
                <a:solidFill>
                  <a:srgbClr val="1C4587"/>
                </a:solidFill>
              </a:rPr>
              <a:t>(1)</a:t>
            </a:r>
          </a:p>
          <a:p>
            <a:pPr lvl="0" rtl="0">
              <a:lnSpc>
                <a:spcPct val="100000"/>
              </a:lnSpc>
              <a:spcBef>
                <a:spcPts val="0"/>
              </a:spcBef>
              <a:buNone/>
            </a:pPr>
            <a:r>
              <a:rPr lang="en" sz="1400">
                <a:solidFill>
                  <a:srgbClr val="1C4587"/>
                </a:solidFill>
              </a:rPr>
              <a:t>A(i) = A</a:t>
            </a:r>
            <a:r>
              <a:rPr baseline="-25000" lang="en" sz="1400">
                <a:solidFill>
                  <a:srgbClr val="1C4587"/>
                </a:solidFill>
              </a:rPr>
              <a:t>e</a:t>
            </a:r>
            <a:r>
              <a:rPr lang="en" sz="1400">
                <a:solidFill>
                  <a:srgbClr val="1C4587"/>
                </a:solidFill>
              </a:rPr>
              <a:t>(-1) + i * A</a:t>
            </a:r>
            <a:r>
              <a:rPr baseline="-25000" lang="en" sz="1400">
                <a:solidFill>
                  <a:srgbClr val="1C4587"/>
                </a:solidFill>
              </a:rPr>
              <a:t>o</a:t>
            </a:r>
            <a:r>
              <a:rPr lang="en" sz="1400">
                <a:solidFill>
                  <a:srgbClr val="1C4587"/>
                </a:solidFill>
              </a:rPr>
              <a:t>(-1)</a:t>
            </a:r>
          </a:p>
          <a:p>
            <a:pPr lvl="0" rtl="0">
              <a:lnSpc>
                <a:spcPct val="100000"/>
              </a:lnSpc>
              <a:spcBef>
                <a:spcPts val="0"/>
              </a:spcBef>
              <a:buNone/>
            </a:pPr>
            <a:r>
              <a:rPr lang="en" sz="1400">
                <a:solidFill>
                  <a:srgbClr val="1C4587"/>
                </a:solidFill>
              </a:rPr>
              <a:t>A(-i) = A</a:t>
            </a:r>
            <a:r>
              <a:rPr baseline="-25000" lang="en" sz="1400">
                <a:solidFill>
                  <a:srgbClr val="1C4587"/>
                </a:solidFill>
              </a:rPr>
              <a:t>e</a:t>
            </a:r>
            <a:r>
              <a:rPr lang="en" sz="1400">
                <a:solidFill>
                  <a:srgbClr val="1C4587"/>
                </a:solidFill>
              </a:rPr>
              <a:t>(-1) - i * A</a:t>
            </a:r>
            <a:r>
              <a:rPr baseline="-25000" lang="en" sz="1400">
                <a:solidFill>
                  <a:srgbClr val="1C4587"/>
                </a:solidFill>
              </a:rPr>
              <a:t>o</a:t>
            </a:r>
            <a:r>
              <a:rPr lang="en" sz="1400">
                <a:solidFill>
                  <a:srgbClr val="1C4587"/>
                </a:solidFill>
              </a:rPr>
              <a:t>(-1)</a:t>
            </a:r>
          </a:p>
          <a:p>
            <a:pPr lvl="0" rtl="0">
              <a:lnSpc>
                <a:spcPct val="100000"/>
              </a:lnSpc>
              <a:spcBef>
                <a:spcPts val="0"/>
              </a:spcBef>
              <a:buNone/>
            </a:pPr>
            <a:r>
              <a:rPr lang="en" sz="1400">
                <a:solidFill>
                  <a:srgbClr val="1C4587"/>
                </a:solidFill>
              </a:rPr>
              <a:t>Only need to evaluate A</a:t>
            </a:r>
            <a:r>
              <a:rPr baseline="-25000" lang="en" sz="1400">
                <a:solidFill>
                  <a:srgbClr val="1C4587"/>
                </a:solidFill>
              </a:rPr>
              <a:t>e</a:t>
            </a:r>
            <a:r>
              <a:rPr lang="en" sz="1400">
                <a:solidFill>
                  <a:srgbClr val="1C4587"/>
                </a:solidFill>
              </a:rPr>
              <a:t>(1), A</a:t>
            </a:r>
            <a:r>
              <a:rPr baseline="-25000" lang="en" sz="1400">
                <a:solidFill>
                  <a:srgbClr val="1C4587"/>
                </a:solidFill>
              </a:rPr>
              <a:t>e</a:t>
            </a:r>
            <a:r>
              <a:rPr lang="en" sz="1400">
                <a:solidFill>
                  <a:srgbClr val="1C4587"/>
                </a:solidFill>
              </a:rPr>
              <a:t>(-1) , A</a:t>
            </a:r>
            <a:r>
              <a:rPr baseline="-25000" lang="en" sz="1400">
                <a:solidFill>
                  <a:srgbClr val="1C4587"/>
                </a:solidFill>
              </a:rPr>
              <a:t>o</a:t>
            </a:r>
            <a:r>
              <a:rPr lang="en" sz="1400">
                <a:solidFill>
                  <a:srgbClr val="1C4587"/>
                </a:solidFill>
              </a:rPr>
              <a:t>(1), A</a:t>
            </a:r>
            <a:r>
              <a:rPr baseline="-25000" lang="en" sz="1400">
                <a:solidFill>
                  <a:srgbClr val="1C4587"/>
                </a:solidFill>
              </a:rPr>
              <a:t>o</a:t>
            </a:r>
            <a:r>
              <a:rPr lang="en" sz="1400">
                <a:solidFill>
                  <a:srgbClr val="1C4587"/>
                </a:solidFill>
              </a:rPr>
              <a:t>(-1).</a:t>
            </a:r>
          </a:p>
          <a:p>
            <a:pPr lvl="0" rtl="0">
              <a:lnSpc>
                <a:spcPct val="100000"/>
              </a:lnSpc>
              <a:spcBef>
                <a:spcPts val="0"/>
              </a:spcBef>
              <a:buNone/>
            </a:pPr>
            <a:r>
              <a:rPr lang="en" sz="1400">
                <a:solidFill>
                  <a:srgbClr val="1C4587"/>
                </a:solidFill>
              </a:rPr>
              <a:t>We went from evaluat 4 points of A(x) to 2 points of A</a:t>
            </a:r>
            <a:r>
              <a:rPr baseline="-25000" lang="en" sz="1400">
                <a:solidFill>
                  <a:srgbClr val="1C4587"/>
                </a:solidFill>
              </a:rPr>
              <a:t>e</a:t>
            </a:r>
            <a:r>
              <a:rPr lang="en" sz="1400">
                <a:solidFill>
                  <a:srgbClr val="1C4587"/>
                </a:solidFill>
              </a:rPr>
              <a:t>(x) and 2 points of A</a:t>
            </a:r>
            <a:r>
              <a:rPr baseline="-25000" lang="en" sz="1400">
                <a:solidFill>
                  <a:srgbClr val="1C4587"/>
                </a:solidFill>
              </a:rPr>
              <a:t>o</a:t>
            </a:r>
            <a:r>
              <a:rPr lang="en" sz="1400">
                <a:solidFill>
                  <a:srgbClr val="1C4587"/>
                </a:solidFill>
              </a:rPr>
              <a:t>(x).</a:t>
            </a:r>
          </a:p>
          <a:p>
            <a:pPr lvl="0" rtl="0">
              <a:lnSpc>
                <a:spcPct val="100000"/>
              </a:lnSpc>
              <a:spcBef>
                <a:spcPts val="0"/>
              </a:spcBef>
              <a:buNone/>
            </a:pPr>
            <a:r>
              <a:rPr lang="en" sz="1400">
                <a:solidFill>
                  <a:srgbClr val="1C4587"/>
                </a:solidFill>
              </a:rPr>
              <a:t>That’s 2 recursive calls to problems of half the size. At each level, arithmetic takes O(n).</a:t>
            </a:r>
          </a:p>
          <a:p>
            <a:pPr lvl="0" rtl="0">
              <a:lnSpc>
                <a:spcPct val="100000"/>
              </a:lnSpc>
              <a:spcBef>
                <a:spcPts val="0"/>
              </a:spcBef>
              <a:buNone/>
            </a:pPr>
            <a:r>
              <a:rPr lang="en" sz="1400">
                <a:solidFill>
                  <a:srgbClr val="1C4587"/>
                </a:solidFill>
              </a:rPr>
              <a:t>FFT Recurrence Relation: T(n) = 2 * T(n/2) + O(n) = O(n * log n)</a:t>
            </a: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FFT (Sp16 Mt1)</a:t>
            </a:r>
          </a:p>
        </p:txBody>
      </p:sp>
      <p:sp>
        <p:nvSpPr>
          <p:cNvPr id="646" name="Shape 6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t/>
            </a:r>
            <a:endParaRPr sz="1400"/>
          </a:p>
        </p:txBody>
      </p:sp>
      <p:pic>
        <p:nvPicPr>
          <p:cNvPr id="647" name="Shape 647"/>
          <p:cNvPicPr preferRelativeResize="0"/>
          <p:nvPr/>
        </p:nvPicPr>
        <p:blipFill>
          <a:blip r:embed="rId3">
            <a:alphaModFix/>
          </a:blip>
          <a:stretch>
            <a:fillRect/>
          </a:stretch>
        </p:blipFill>
        <p:spPr>
          <a:xfrm>
            <a:off x="311699" y="1152475"/>
            <a:ext cx="8520600" cy="1222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FFT (Sp16 Mt1)</a:t>
            </a:r>
          </a:p>
        </p:txBody>
      </p:sp>
      <p:sp>
        <p:nvSpPr>
          <p:cNvPr id="653" name="Shape 6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rPr lang="en" sz="1200">
                <a:solidFill>
                  <a:srgbClr val="1C4587"/>
                </a:solidFill>
              </a:rPr>
              <a:t>Multiplying polynomial adds exponents.</a:t>
            </a:r>
          </a:p>
          <a:p>
            <a:pPr lvl="0" rtl="0">
              <a:lnSpc>
                <a:spcPct val="100000"/>
              </a:lnSpc>
              <a:spcBef>
                <a:spcPts val="0"/>
              </a:spcBef>
              <a:buNone/>
            </a:pPr>
            <a:r>
              <a:rPr lang="en" sz="1200">
                <a:solidFill>
                  <a:srgbClr val="1C4587"/>
                </a:solidFill>
              </a:rPr>
              <a:t>A(x) = Σ</a:t>
            </a:r>
            <a:r>
              <a:rPr baseline="-25000" lang="en" sz="1200">
                <a:solidFill>
                  <a:srgbClr val="1C4587"/>
                </a:solidFill>
              </a:rPr>
              <a:t>a</a:t>
            </a:r>
            <a:r>
              <a:rPr lang="en" sz="1200">
                <a:solidFill>
                  <a:srgbClr val="1C4587"/>
                </a:solidFill>
              </a:rPr>
              <a:t>x</a:t>
            </a:r>
            <a:r>
              <a:rPr baseline="30000" lang="en" sz="1200">
                <a:solidFill>
                  <a:srgbClr val="1C4587"/>
                </a:solidFill>
              </a:rPr>
              <a:t>a</a:t>
            </a:r>
            <a:r>
              <a:rPr lang="en" sz="1200">
                <a:solidFill>
                  <a:srgbClr val="1C4587"/>
                </a:solidFill>
              </a:rPr>
              <a:t> , B(x) = Σ</a:t>
            </a:r>
            <a:r>
              <a:rPr baseline="-25000" lang="en" sz="1200">
                <a:solidFill>
                  <a:srgbClr val="1C4587"/>
                </a:solidFill>
              </a:rPr>
              <a:t>b</a:t>
            </a:r>
            <a:r>
              <a:rPr lang="en" sz="1200">
                <a:solidFill>
                  <a:srgbClr val="1C4587"/>
                </a:solidFill>
              </a:rPr>
              <a:t>x</a:t>
            </a:r>
            <a:r>
              <a:rPr baseline="30000" lang="en" sz="1200">
                <a:solidFill>
                  <a:srgbClr val="1C4587"/>
                </a:solidFill>
              </a:rPr>
              <a:t>b</a:t>
            </a:r>
          </a:p>
          <a:p>
            <a:pPr lvl="0" rtl="0">
              <a:lnSpc>
                <a:spcPct val="100000"/>
              </a:lnSpc>
              <a:spcBef>
                <a:spcPts val="0"/>
              </a:spcBef>
              <a:buNone/>
            </a:pPr>
            <a:r>
              <a:rPr lang="en" sz="1200">
                <a:solidFill>
                  <a:srgbClr val="1C4587"/>
                </a:solidFill>
              </a:rPr>
              <a:t>Use FFT to obtain A(x) * B(x) = Σ</a:t>
            </a:r>
            <a:r>
              <a:rPr baseline="-25000" lang="en" sz="1200">
                <a:solidFill>
                  <a:srgbClr val="1C4587"/>
                </a:solidFill>
              </a:rPr>
              <a:t>a,b</a:t>
            </a:r>
            <a:r>
              <a:rPr lang="en" sz="1200">
                <a:solidFill>
                  <a:srgbClr val="1C4587"/>
                </a:solidFill>
              </a:rPr>
              <a:t>x</a:t>
            </a:r>
            <a:r>
              <a:rPr baseline="30000" lang="en" sz="1200">
                <a:solidFill>
                  <a:srgbClr val="1C4587"/>
                </a:solidFill>
              </a:rPr>
              <a:t>a + b</a:t>
            </a:r>
            <a:r>
              <a:rPr lang="en" sz="1200">
                <a:solidFill>
                  <a:srgbClr val="1C4587"/>
                </a:solidFill>
              </a:rPr>
              <a:t>. For every nonzero coefficient term in this new polynomial, we check the power against set C and add it to our result if it is in C.</a:t>
            </a:r>
          </a:p>
          <a:p>
            <a:pPr lvl="0" rtl="0">
              <a:lnSpc>
                <a:spcPct val="100000"/>
              </a:lnSpc>
              <a:spcBef>
                <a:spcPts val="0"/>
              </a:spcBef>
              <a:buClr>
                <a:schemeClr val="dk1"/>
              </a:buClr>
              <a:buSzPct val="91666"/>
              <a:buFont typeface="Arial"/>
              <a:buNone/>
            </a:pPr>
            <a:r>
              <a:t/>
            </a:r>
            <a:endParaRPr sz="1200">
              <a:solidFill>
                <a:srgbClr val="1C4587"/>
              </a:solidFill>
            </a:endParaRPr>
          </a:p>
        </p:txBody>
      </p:sp>
      <p:pic>
        <p:nvPicPr>
          <p:cNvPr id="654" name="Shape 654"/>
          <p:cNvPicPr preferRelativeResize="0"/>
          <p:nvPr/>
        </p:nvPicPr>
        <p:blipFill>
          <a:blip r:embed="rId3">
            <a:alphaModFix/>
          </a:blip>
          <a:stretch>
            <a:fillRect/>
          </a:stretch>
        </p:blipFill>
        <p:spPr>
          <a:xfrm>
            <a:off x="311700" y="1152475"/>
            <a:ext cx="5934700" cy="851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FFT (Sp16 Mt1)</a:t>
            </a:r>
          </a:p>
        </p:txBody>
      </p:sp>
      <p:sp>
        <p:nvSpPr>
          <p:cNvPr id="660" name="Shape 6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rPr lang="en" sz="1200">
                <a:solidFill>
                  <a:srgbClr val="1C4587"/>
                </a:solidFill>
              </a:rPr>
              <a:t>Multiplying polynomial adds exponents.</a:t>
            </a:r>
          </a:p>
          <a:p>
            <a:pPr lvl="0" rtl="0">
              <a:lnSpc>
                <a:spcPct val="100000"/>
              </a:lnSpc>
              <a:spcBef>
                <a:spcPts val="0"/>
              </a:spcBef>
              <a:buNone/>
            </a:pPr>
            <a:r>
              <a:rPr lang="en" sz="1200">
                <a:solidFill>
                  <a:srgbClr val="1C4587"/>
                </a:solidFill>
              </a:rPr>
              <a:t>A(x) = Σ</a:t>
            </a:r>
            <a:r>
              <a:rPr baseline="-25000" lang="en" sz="1200">
                <a:solidFill>
                  <a:srgbClr val="1C4587"/>
                </a:solidFill>
              </a:rPr>
              <a:t>a</a:t>
            </a:r>
            <a:r>
              <a:rPr lang="en" sz="1200">
                <a:solidFill>
                  <a:srgbClr val="1C4587"/>
                </a:solidFill>
              </a:rPr>
              <a:t>x</a:t>
            </a:r>
            <a:r>
              <a:rPr baseline="30000" lang="en" sz="1200">
                <a:solidFill>
                  <a:srgbClr val="1C4587"/>
                </a:solidFill>
              </a:rPr>
              <a:t>a</a:t>
            </a:r>
            <a:r>
              <a:rPr lang="en" sz="1200">
                <a:solidFill>
                  <a:srgbClr val="1C4587"/>
                </a:solidFill>
              </a:rPr>
              <a:t> , B(x) = Σ</a:t>
            </a:r>
            <a:r>
              <a:rPr baseline="-25000" lang="en" sz="1200">
                <a:solidFill>
                  <a:srgbClr val="1C4587"/>
                </a:solidFill>
              </a:rPr>
              <a:t>b</a:t>
            </a:r>
            <a:r>
              <a:rPr lang="en" sz="1200">
                <a:solidFill>
                  <a:srgbClr val="1C4587"/>
                </a:solidFill>
              </a:rPr>
              <a:t>x</a:t>
            </a:r>
            <a:r>
              <a:rPr baseline="30000" lang="en" sz="1200">
                <a:solidFill>
                  <a:srgbClr val="1C4587"/>
                </a:solidFill>
              </a:rPr>
              <a:t>b</a:t>
            </a:r>
          </a:p>
          <a:p>
            <a:pPr lvl="0" rtl="0">
              <a:lnSpc>
                <a:spcPct val="100000"/>
              </a:lnSpc>
              <a:spcBef>
                <a:spcPts val="0"/>
              </a:spcBef>
              <a:buNone/>
            </a:pPr>
            <a:r>
              <a:rPr lang="en" sz="1200">
                <a:solidFill>
                  <a:srgbClr val="1C4587"/>
                </a:solidFill>
              </a:rPr>
              <a:t>Use FFT to obtain A(x) * B(x) = Σ</a:t>
            </a:r>
            <a:r>
              <a:rPr baseline="-25000" lang="en" sz="1200">
                <a:solidFill>
                  <a:srgbClr val="1C4587"/>
                </a:solidFill>
              </a:rPr>
              <a:t>a,b</a:t>
            </a:r>
            <a:r>
              <a:rPr lang="en" sz="1200">
                <a:solidFill>
                  <a:srgbClr val="1C4587"/>
                </a:solidFill>
              </a:rPr>
              <a:t>x</a:t>
            </a:r>
            <a:r>
              <a:rPr baseline="30000" lang="en" sz="1200">
                <a:solidFill>
                  <a:srgbClr val="1C4587"/>
                </a:solidFill>
              </a:rPr>
              <a:t>a + b</a:t>
            </a:r>
            <a:r>
              <a:rPr lang="en" sz="1200">
                <a:solidFill>
                  <a:srgbClr val="1C4587"/>
                </a:solidFill>
              </a:rPr>
              <a:t>. For every nonzero coefficient term in this new polynomial, we check the power against set C and add it to our result if it is in C.</a:t>
            </a:r>
          </a:p>
          <a:p>
            <a:pPr lvl="0" rtl="0">
              <a:lnSpc>
                <a:spcPct val="100000"/>
              </a:lnSpc>
              <a:spcBef>
                <a:spcPts val="0"/>
              </a:spcBef>
              <a:buNone/>
            </a:pPr>
            <a:r>
              <a:rPr lang="en" sz="1200">
                <a:solidFill>
                  <a:srgbClr val="1C4587"/>
                </a:solidFill>
              </a:rPr>
              <a:t>Both A(x) and B(x) are n degree polynomials. A(x) * B(x) are 2n degree polynomials. Creating the polynomials takes O(n) time. Multiplication via FFT takes O(n log n). Checking the values against C takes O(n). Thus final runtime is O(n log n).</a:t>
            </a:r>
          </a:p>
          <a:p>
            <a:pPr lvl="0" rtl="0">
              <a:lnSpc>
                <a:spcPct val="100000"/>
              </a:lnSpc>
              <a:spcBef>
                <a:spcPts val="0"/>
              </a:spcBef>
              <a:buNone/>
            </a:pPr>
            <a:r>
              <a:t/>
            </a:r>
            <a:endParaRPr sz="1200">
              <a:solidFill>
                <a:srgbClr val="1C4587"/>
              </a:solidFill>
            </a:endParaRPr>
          </a:p>
        </p:txBody>
      </p:sp>
      <p:pic>
        <p:nvPicPr>
          <p:cNvPr id="661" name="Shape 661"/>
          <p:cNvPicPr preferRelativeResize="0"/>
          <p:nvPr/>
        </p:nvPicPr>
        <p:blipFill>
          <a:blip r:embed="rId3">
            <a:alphaModFix/>
          </a:blip>
          <a:stretch>
            <a:fillRect/>
          </a:stretch>
        </p:blipFill>
        <p:spPr>
          <a:xfrm>
            <a:off x="311700" y="1152475"/>
            <a:ext cx="5934700" cy="851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sp>
        <p:nvSpPr>
          <p:cNvPr id="666" name="Shape 6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FFT (Sp16 Mt1)</a:t>
            </a:r>
          </a:p>
        </p:txBody>
      </p:sp>
      <p:sp>
        <p:nvSpPr>
          <p:cNvPr id="667" name="Shape 6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rPr lang="en" sz="1200">
                <a:solidFill>
                  <a:srgbClr val="1C4587"/>
                </a:solidFill>
              </a:rPr>
              <a:t>Multiplying polynomial adds exponents.</a:t>
            </a:r>
          </a:p>
          <a:p>
            <a:pPr lvl="0" rtl="0">
              <a:lnSpc>
                <a:spcPct val="100000"/>
              </a:lnSpc>
              <a:spcBef>
                <a:spcPts val="0"/>
              </a:spcBef>
              <a:buNone/>
            </a:pPr>
            <a:r>
              <a:rPr lang="en" sz="1200">
                <a:solidFill>
                  <a:srgbClr val="1C4587"/>
                </a:solidFill>
              </a:rPr>
              <a:t>A(x) = Σ</a:t>
            </a:r>
            <a:r>
              <a:rPr baseline="-25000" lang="en" sz="1200">
                <a:solidFill>
                  <a:srgbClr val="1C4587"/>
                </a:solidFill>
              </a:rPr>
              <a:t>a</a:t>
            </a:r>
            <a:r>
              <a:rPr lang="en" sz="1200">
                <a:solidFill>
                  <a:srgbClr val="1C4587"/>
                </a:solidFill>
              </a:rPr>
              <a:t>x</a:t>
            </a:r>
            <a:r>
              <a:rPr baseline="30000" lang="en" sz="1200">
                <a:solidFill>
                  <a:srgbClr val="1C4587"/>
                </a:solidFill>
              </a:rPr>
              <a:t>a</a:t>
            </a:r>
            <a:r>
              <a:rPr lang="en" sz="1200">
                <a:solidFill>
                  <a:srgbClr val="1C4587"/>
                </a:solidFill>
              </a:rPr>
              <a:t> , B(x) = Σ</a:t>
            </a:r>
            <a:r>
              <a:rPr baseline="-25000" lang="en" sz="1200">
                <a:solidFill>
                  <a:srgbClr val="1C4587"/>
                </a:solidFill>
              </a:rPr>
              <a:t>b</a:t>
            </a:r>
            <a:r>
              <a:rPr lang="en" sz="1200">
                <a:solidFill>
                  <a:srgbClr val="1C4587"/>
                </a:solidFill>
              </a:rPr>
              <a:t>x</a:t>
            </a:r>
            <a:r>
              <a:rPr baseline="30000" lang="en" sz="1200">
                <a:solidFill>
                  <a:srgbClr val="1C4587"/>
                </a:solidFill>
              </a:rPr>
              <a:t>b</a:t>
            </a:r>
          </a:p>
          <a:p>
            <a:pPr lvl="0" rtl="0">
              <a:lnSpc>
                <a:spcPct val="100000"/>
              </a:lnSpc>
              <a:spcBef>
                <a:spcPts val="0"/>
              </a:spcBef>
              <a:buNone/>
            </a:pPr>
            <a:r>
              <a:rPr lang="en" sz="1200">
                <a:solidFill>
                  <a:srgbClr val="1C4587"/>
                </a:solidFill>
              </a:rPr>
              <a:t>Use FFT to obtain A(x) * B(x) = Σ</a:t>
            </a:r>
            <a:r>
              <a:rPr baseline="-25000" lang="en" sz="1200">
                <a:solidFill>
                  <a:srgbClr val="1C4587"/>
                </a:solidFill>
              </a:rPr>
              <a:t>a,b</a:t>
            </a:r>
            <a:r>
              <a:rPr lang="en" sz="1200">
                <a:solidFill>
                  <a:srgbClr val="1C4587"/>
                </a:solidFill>
              </a:rPr>
              <a:t>x</a:t>
            </a:r>
            <a:r>
              <a:rPr baseline="30000" lang="en" sz="1200">
                <a:solidFill>
                  <a:srgbClr val="1C4587"/>
                </a:solidFill>
              </a:rPr>
              <a:t>a + b</a:t>
            </a:r>
            <a:r>
              <a:rPr lang="en" sz="1200">
                <a:solidFill>
                  <a:srgbClr val="1C4587"/>
                </a:solidFill>
              </a:rPr>
              <a:t>. For every nonzero coefficient term in this new polynomial, we check the power against set C and add it to our result if it is in C.</a:t>
            </a:r>
          </a:p>
          <a:p>
            <a:pPr lvl="0" rtl="0">
              <a:lnSpc>
                <a:spcPct val="100000"/>
              </a:lnSpc>
              <a:spcBef>
                <a:spcPts val="0"/>
              </a:spcBef>
              <a:buNone/>
            </a:pPr>
            <a:r>
              <a:rPr lang="en" sz="1200">
                <a:solidFill>
                  <a:srgbClr val="1C4587"/>
                </a:solidFill>
              </a:rPr>
              <a:t>Both A(x) and B(x) are n degree polynomials. A(x) * B(x) are 2n degree polynomials. Creating the polynomials takes O(n) time. Multiplication via FFT takes O(n log n). Checking the values against C takes O(n). Thus final runtime is O(n log n).</a:t>
            </a:r>
          </a:p>
          <a:p>
            <a:pPr lvl="0" rtl="0">
              <a:lnSpc>
                <a:spcPct val="100000"/>
              </a:lnSpc>
              <a:spcBef>
                <a:spcPts val="0"/>
              </a:spcBef>
              <a:buNone/>
            </a:pPr>
            <a:r>
              <a:rPr lang="en" sz="1200">
                <a:solidFill>
                  <a:srgbClr val="1C4587"/>
                </a:solidFill>
              </a:rPr>
              <a:t>Power of nonzero coefficient terms are some combination of a</a:t>
            </a:r>
            <a:r>
              <a:rPr baseline="-25000" lang="en" sz="1200">
                <a:solidFill>
                  <a:srgbClr val="1C4587"/>
                </a:solidFill>
              </a:rPr>
              <a:t>i</a:t>
            </a:r>
            <a:r>
              <a:rPr lang="en" sz="1200">
                <a:solidFill>
                  <a:srgbClr val="1C4587"/>
                </a:solidFill>
              </a:rPr>
              <a:t> + b</a:t>
            </a:r>
            <a:r>
              <a:rPr baseline="-25000" lang="en" sz="1200">
                <a:solidFill>
                  <a:srgbClr val="1C4587"/>
                </a:solidFill>
              </a:rPr>
              <a:t>j</a:t>
            </a:r>
            <a:r>
              <a:rPr lang="en" sz="1200">
                <a:solidFill>
                  <a:srgbClr val="1C4587"/>
                </a:solidFill>
              </a:rPr>
              <a:t>. All the nonzero coefficient terms together forms all the combinations. So we can just check it</a:t>
            </a:r>
          </a:p>
        </p:txBody>
      </p:sp>
      <p:pic>
        <p:nvPicPr>
          <p:cNvPr id="668" name="Shape 668"/>
          <p:cNvPicPr preferRelativeResize="0"/>
          <p:nvPr/>
        </p:nvPicPr>
        <p:blipFill>
          <a:blip r:embed="rId3">
            <a:alphaModFix/>
          </a:blip>
          <a:stretch>
            <a:fillRect/>
          </a:stretch>
        </p:blipFill>
        <p:spPr>
          <a:xfrm>
            <a:off x="311700" y="1152475"/>
            <a:ext cx="5934700" cy="85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Relations (Sp13 Mt1)</a:t>
            </a:r>
          </a:p>
        </p:txBody>
      </p:sp>
      <p:sp>
        <p:nvSpPr>
          <p:cNvPr id="90" name="Shape 90"/>
          <p:cNvSpPr txBox="1"/>
          <p:nvPr>
            <p:ph idx="1" type="body"/>
          </p:nvPr>
        </p:nvSpPr>
        <p:spPr>
          <a:xfrm>
            <a:off x="311700" y="1152475"/>
            <a:ext cx="8340600" cy="35040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Algorithm A: T(n) = 3 * T(n/2) + n</a:t>
            </a:r>
            <a:r>
              <a:rPr baseline="30000" lang="en" sz="1400">
                <a:solidFill>
                  <a:srgbClr val="1C4587"/>
                </a:solidFill>
              </a:rPr>
              <a:t>2</a:t>
            </a:r>
          </a:p>
          <a:p>
            <a:pPr lvl="0" rtl="0">
              <a:lnSpc>
                <a:spcPct val="100000"/>
              </a:lnSpc>
              <a:spcBef>
                <a:spcPts val="0"/>
              </a:spcBef>
              <a:buNone/>
            </a:pPr>
            <a:r>
              <a:rPr lang="en" sz="1400">
                <a:solidFill>
                  <a:srgbClr val="1C4587"/>
                </a:solidFill>
              </a:rPr>
              <a:t>Using Master’s Theorem: log</a:t>
            </a:r>
            <a:r>
              <a:rPr baseline="-25000" lang="en" sz="1400">
                <a:solidFill>
                  <a:srgbClr val="1C4587"/>
                </a:solidFill>
              </a:rPr>
              <a:t>2</a:t>
            </a:r>
            <a:r>
              <a:rPr lang="en" sz="1400">
                <a:solidFill>
                  <a:srgbClr val="1C4587"/>
                </a:solidFill>
              </a:rPr>
              <a:t>3 &lt; 2. Thus T(n) = O(n</a:t>
            </a:r>
            <a:r>
              <a:rPr baseline="30000" lang="en" sz="1400">
                <a:solidFill>
                  <a:srgbClr val="1C4587"/>
                </a:solidFill>
              </a:rPr>
              <a:t>2</a:t>
            </a:r>
            <a:r>
              <a:rPr lang="en" sz="1400">
                <a:solidFill>
                  <a:srgbClr val="1C4587"/>
                </a:solidFill>
              </a:rPr>
              <a:t>)</a:t>
            </a:r>
          </a:p>
          <a:p>
            <a:pPr lvl="0" rtl="0">
              <a:lnSpc>
                <a:spcPct val="100000"/>
              </a:lnSpc>
              <a:spcBef>
                <a:spcPts val="0"/>
              </a:spcBef>
              <a:buNone/>
            </a:pPr>
            <a:r>
              <a:rPr lang="en" sz="1400">
                <a:solidFill>
                  <a:srgbClr val="1C4587"/>
                </a:solidFill>
              </a:rPr>
              <a:t>Algorithm B: T(n) = 8 * T(n/3) + n</a:t>
            </a:r>
          </a:p>
          <a:p>
            <a:pPr lvl="0" rtl="0">
              <a:lnSpc>
                <a:spcPct val="100000"/>
              </a:lnSpc>
              <a:spcBef>
                <a:spcPts val="0"/>
              </a:spcBef>
              <a:buNone/>
            </a:pPr>
            <a:r>
              <a:rPr lang="en" sz="1400">
                <a:solidFill>
                  <a:srgbClr val="1C4587"/>
                </a:solidFill>
              </a:rPr>
              <a:t>Using Master’s Theorem: log</a:t>
            </a:r>
            <a:r>
              <a:rPr baseline="-25000" lang="en" sz="1400">
                <a:solidFill>
                  <a:srgbClr val="1C4587"/>
                </a:solidFill>
              </a:rPr>
              <a:t>3</a:t>
            </a:r>
            <a:r>
              <a:rPr lang="en" sz="1400">
                <a:solidFill>
                  <a:srgbClr val="1C4587"/>
                </a:solidFill>
              </a:rPr>
              <a:t>8 &gt; 1. Thus T(n) = O(n</a:t>
            </a:r>
            <a:r>
              <a:rPr baseline="30000" lang="en" sz="1400">
                <a:solidFill>
                  <a:srgbClr val="1C4587"/>
                </a:solidFill>
              </a:rPr>
              <a:t>log_3 (8)</a:t>
            </a:r>
            <a:r>
              <a:rPr lang="en" sz="1400">
                <a:solidFill>
                  <a:srgbClr val="1C4587"/>
                </a:solidFill>
              </a:rPr>
              <a:t>)</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Algorithm Design: Divide and Conquer</a:t>
            </a:r>
          </a:p>
        </p:txBody>
      </p:sp>
      <p:pic>
        <p:nvPicPr>
          <p:cNvPr id="674" name="Shape 674"/>
          <p:cNvPicPr preferRelativeResize="0"/>
          <p:nvPr/>
        </p:nvPicPr>
        <p:blipFill>
          <a:blip r:embed="rId3">
            <a:alphaModFix/>
          </a:blip>
          <a:stretch>
            <a:fillRect/>
          </a:stretch>
        </p:blipFill>
        <p:spPr>
          <a:xfrm>
            <a:off x="286037" y="1152475"/>
            <a:ext cx="8571924" cy="5137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Algorithm Design: Divide and Conquer</a:t>
            </a:r>
          </a:p>
        </p:txBody>
      </p:sp>
      <p:pic>
        <p:nvPicPr>
          <p:cNvPr id="680" name="Shape 680"/>
          <p:cNvPicPr preferRelativeResize="0"/>
          <p:nvPr/>
        </p:nvPicPr>
        <p:blipFill>
          <a:blip r:embed="rId3">
            <a:alphaModFix/>
          </a:blip>
          <a:stretch>
            <a:fillRect/>
          </a:stretch>
        </p:blipFill>
        <p:spPr>
          <a:xfrm>
            <a:off x="286037" y="1152475"/>
            <a:ext cx="8571924" cy="513750"/>
          </a:xfrm>
          <a:prstGeom prst="rect">
            <a:avLst/>
          </a:prstGeom>
          <a:noFill/>
          <a:ln>
            <a:noFill/>
          </a:ln>
        </p:spPr>
      </p:pic>
      <p:pic>
        <p:nvPicPr>
          <p:cNvPr id="681" name="Shape 681"/>
          <p:cNvPicPr preferRelativeResize="0"/>
          <p:nvPr/>
        </p:nvPicPr>
        <p:blipFill>
          <a:blip r:embed="rId4">
            <a:alphaModFix/>
          </a:blip>
          <a:stretch>
            <a:fillRect/>
          </a:stretch>
        </p:blipFill>
        <p:spPr>
          <a:xfrm>
            <a:off x="781300" y="1903573"/>
            <a:ext cx="7319348" cy="279757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Algorithm Design: No rules, go faster</a:t>
            </a:r>
          </a:p>
        </p:txBody>
      </p:sp>
      <p:sp>
        <p:nvSpPr>
          <p:cNvPr id="687" name="Shape 6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688" name="Shape 688"/>
          <p:cNvPicPr preferRelativeResize="0"/>
          <p:nvPr/>
        </p:nvPicPr>
        <p:blipFill>
          <a:blip r:embed="rId3">
            <a:alphaModFix/>
          </a:blip>
          <a:stretch>
            <a:fillRect/>
          </a:stretch>
        </p:blipFill>
        <p:spPr>
          <a:xfrm>
            <a:off x="286037" y="1152475"/>
            <a:ext cx="8571924" cy="5137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Algorithm Design: No rules, go faster</a:t>
            </a:r>
          </a:p>
        </p:txBody>
      </p:sp>
      <p:sp>
        <p:nvSpPr>
          <p:cNvPr id="694" name="Shape 6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695" name="Shape 695"/>
          <p:cNvPicPr preferRelativeResize="0"/>
          <p:nvPr/>
        </p:nvPicPr>
        <p:blipFill>
          <a:blip r:embed="rId3">
            <a:alphaModFix/>
          </a:blip>
          <a:stretch>
            <a:fillRect/>
          </a:stretch>
        </p:blipFill>
        <p:spPr>
          <a:xfrm>
            <a:off x="286037" y="1152475"/>
            <a:ext cx="8571924" cy="513750"/>
          </a:xfrm>
          <a:prstGeom prst="rect">
            <a:avLst/>
          </a:prstGeom>
          <a:noFill/>
          <a:ln>
            <a:noFill/>
          </a:ln>
        </p:spPr>
      </p:pic>
      <p:pic>
        <p:nvPicPr>
          <p:cNvPr id="696" name="Shape 696"/>
          <p:cNvPicPr preferRelativeResize="0"/>
          <p:nvPr/>
        </p:nvPicPr>
        <p:blipFill>
          <a:blip r:embed="rId4">
            <a:alphaModFix/>
          </a:blip>
          <a:stretch>
            <a:fillRect/>
          </a:stretch>
        </p:blipFill>
        <p:spPr>
          <a:xfrm>
            <a:off x="1553975" y="1752825"/>
            <a:ext cx="4340325" cy="28498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a:t>
            </a:r>
            <a:r>
              <a:rPr lang="en"/>
              <a:t> (Sp16 Mt1)</a:t>
            </a:r>
          </a:p>
        </p:txBody>
      </p:sp>
      <p:sp>
        <p:nvSpPr>
          <p:cNvPr id="702" name="Shape 7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t/>
            </a:r>
            <a:endParaRPr sz="1400"/>
          </a:p>
        </p:txBody>
      </p:sp>
      <p:pic>
        <p:nvPicPr>
          <p:cNvPr id="703" name="Shape 703"/>
          <p:cNvPicPr preferRelativeResize="0"/>
          <p:nvPr/>
        </p:nvPicPr>
        <p:blipFill rotWithShape="1">
          <a:blip r:embed="rId3">
            <a:alphaModFix/>
          </a:blip>
          <a:srcRect b="5535" l="0" r="-1916" t="0"/>
          <a:stretch/>
        </p:blipFill>
        <p:spPr>
          <a:xfrm>
            <a:off x="311700" y="1084401"/>
            <a:ext cx="8520600" cy="18550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x="0" y="0"/>
          <a:ext cx="0" cy="0"/>
          <a:chOff x="0" y="0"/>
          <a:chExt cx="0" cy="0"/>
        </a:xfrm>
      </p:grpSpPr>
      <p:sp>
        <p:nvSpPr>
          <p:cNvPr id="708" name="Shape 7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a:t>
            </a:r>
          </a:p>
        </p:txBody>
      </p:sp>
      <p:sp>
        <p:nvSpPr>
          <p:cNvPr id="709" name="Shape 7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rPr lang="en" sz="1400">
                <a:solidFill>
                  <a:srgbClr val="1C4587"/>
                </a:solidFill>
              </a:rPr>
              <a:t>Hint: Think about what if the edges are directed instead?</a:t>
            </a:r>
          </a:p>
          <a:p>
            <a:pPr lvl="0" rtl="0">
              <a:lnSpc>
                <a:spcPct val="100000"/>
              </a:lnSpc>
              <a:spcBef>
                <a:spcPts val="0"/>
              </a:spcBef>
              <a:buNone/>
            </a:pPr>
            <a:r>
              <a:rPr lang="en" sz="1400">
                <a:solidFill>
                  <a:srgbClr val="1C4587"/>
                </a:solidFill>
              </a:rPr>
              <a:t>How can we build off the directed solution for an undirected graph?</a:t>
            </a:r>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a:p>
            <a:pPr lvl="0" rtl="0">
              <a:lnSpc>
                <a:spcPct val="100000"/>
              </a:lnSpc>
              <a:spcBef>
                <a:spcPts val="0"/>
              </a:spcBef>
              <a:buNone/>
            </a:pPr>
            <a:r>
              <a:t/>
            </a:r>
            <a:endParaRPr sz="1400"/>
          </a:p>
        </p:txBody>
      </p:sp>
      <p:pic>
        <p:nvPicPr>
          <p:cNvPr id="710" name="Shape 710"/>
          <p:cNvPicPr preferRelativeResize="0"/>
          <p:nvPr/>
        </p:nvPicPr>
        <p:blipFill rotWithShape="1">
          <a:blip r:embed="rId3">
            <a:alphaModFix/>
          </a:blip>
          <a:srcRect b="5535" l="0" r="-1916" t="0"/>
          <a:stretch/>
        </p:blipFill>
        <p:spPr>
          <a:xfrm>
            <a:off x="311700" y="1084401"/>
            <a:ext cx="8520600" cy="18550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 - Directed</a:t>
            </a:r>
          </a:p>
          <a:p>
            <a:pPr lvl="0" rtl="0">
              <a:spcBef>
                <a:spcPts val="0"/>
              </a:spcBef>
              <a:buNone/>
            </a:pPr>
            <a:r>
              <a:t/>
            </a:r>
            <a:endParaRPr/>
          </a:p>
        </p:txBody>
      </p:sp>
      <p:sp>
        <p:nvSpPr>
          <p:cNvPr id="716" name="Shape 716"/>
          <p:cNvSpPr txBox="1"/>
          <p:nvPr>
            <p:ph idx="1" type="body"/>
          </p:nvPr>
        </p:nvSpPr>
        <p:spPr>
          <a:xfrm>
            <a:off x="311700" y="1152475"/>
            <a:ext cx="8340600" cy="86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Force shortest path to a</a:t>
            </a:r>
            <a:r>
              <a:rPr lang="en" sz="1400">
                <a:solidFill>
                  <a:srgbClr val="1C4587"/>
                </a:solidFill>
              </a:rPr>
              <a:t>dd weight </a:t>
            </a:r>
            <a:r>
              <a:rPr i="1" lang="en" sz="1400">
                <a:solidFill>
                  <a:srgbClr val="1C4587"/>
                </a:solidFill>
              </a:rPr>
              <a:t>w(v) </a:t>
            </a:r>
            <a:r>
              <a:rPr lang="en" sz="1400">
                <a:solidFill>
                  <a:srgbClr val="1C4587"/>
                </a:solidFill>
              </a:rPr>
              <a:t>to distances</a:t>
            </a:r>
            <a:r>
              <a:rPr lang="en" sz="1400">
                <a:solidFill>
                  <a:srgbClr val="1C4587"/>
                </a:solidFill>
              </a:rPr>
              <a:t> if we use the vertex.</a:t>
            </a:r>
          </a:p>
          <a:p>
            <a:pPr lvl="0" rtl="0">
              <a:lnSpc>
                <a:spcPct val="100000"/>
              </a:lnSpc>
              <a:spcBef>
                <a:spcPts val="0"/>
              </a:spcBef>
              <a:buNone/>
            </a:pPr>
            <a:r>
              <a:rPr lang="en" sz="1400">
                <a:solidFill>
                  <a:srgbClr val="1C4587"/>
                </a:solidFill>
              </a:rPr>
              <a:t>How to tell whether we have gone through a vertex?</a:t>
            </a:r>
          </a:p>
          <a:p>
            <a:pPr lvl="0" rtl="0">
              <a:lnSpc>
                <a:spcPct val="100000"/>
              </a:lnSpc>
              <a:spcBef>
                <a:spcPts val="0"/>
              </a:spcBef>
              <a:buNone/>
            </a:pPr>
            <a:r>
              <a:t/>
            </a:r>
            <a:endParaRPr sz="1400">
              <a:solidFill>
                <a:srgbClr val="1C4587"/>
              </a:solidFill>
            </a:endParaRPr>
          </a:p>
        </p:txBody>
      </p:sp>
      <p:sp>
        <p:nvSpPr>
          <p:cNvPr id="717" name="Shape 717"/>
          <p:cNvSpPr/>
          <p:nvPr/>
        </p:nvSpPr>
        <p:spPr>
          <a:xfrm>
            <a:off x="2049600" y="23309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18" name="Shape 718"/>
          <p:cNvSpPr txBox="1"/>
          <p:nvPr/>
        </p:nvSpPr>
        <p:spPr>
          <a:xfrm>
            <a:off x="1897200" y="1964225"/>
            <a:ext cx="1033500" cy="425100"/>
          </a:xfrm>
          <a:prstGeom prst="rect">
            <a:avLst/>
          </a:prstGeom>
          <a:noFill/>
          <a:ln>
            <a:noFill/>
          </a:ln>
        </p:spPr>
        <p:txBody>
          <a:bodyPr anchorCtr="0" anchor="t" bIns="91425" lIns="91425" rIns="91425" tIns="91425">
            <a:noAutofit/>
          </a:bodyPr>
          <a:lstStyle/>
          <a:p>
            <a:pPr lvl="0" rtl="0">
              <a:spcBef>
                <a:spcPts val="0"/>
              </a:spcBef>
              <a:buNone/>
            </a:pPr>
            <a:r>
              <a:rPr lang="en"/>
              <a:t>w(</a:t>
            </a:r>
            <a:r>
              <a:rPr lang="en">
                <a:solidFill>
                  <a:schemeClr val="dk1"/>
                </a:solidFill>
              </a:rPr>
              <a:t>v</a:t>
            </a:r>
            <a:r>
              <a:rPr lang="en"/>
              <a:t>) = 5</a:t>
            </a:r>
          </a:p>
        </p:txBody>
      </p:sp>
      <p:cxnSp>
        <p:nvCxnSpPr>
          <p:cNvPr id="719" name="Shape 719"/>
          <p:cNvCxnSpPr/>
          <p:nvPr/>
        </p:nvCxnSpPr>
        <p:spPr>
          <a:xfrm>
            <a:off x="1230350" y="2255975"/>
            <a:ext cx="819300" cy="297000"/>
          </a:xfrm>
          <a:prstGeom prst="straightConnector1">
            <a:avLst/>
          </a:prstGeom>
          <a:noFill/>
          <a:ln cap="flat" cmpd="sng" w="9525">
            <a:solidFill>
              <a:schemeClr val="dk2"/>
            </a:solidFill>
            <a:prstDash val="solid"/>
            <a:round/>
            <a:headEnd len="lg" w="lg" type="none"/>
            <a:tailEnd len="lg" w="lg" type="triangle"/>
          </a:ln>
        </p:spPr>
      </p:cxnSp>
      <p:cxnSp>
        <p:nvCxnSpPr>
          <p:cNvPr id="720" name="Shape 720"/>
          <p:cNvCxnSpPr/>
          <p:nvPr/>
        </p:nvCxnSpPr>
        <p:spPr>
          <a:xfrm>
            <a:off x="1122000" y="2706100"/>
            <a:ext cx="901500" cy="4800"/>
          </a:xfrm>
          <a:prstGeom prst="straightConnector1">
            <a:avLst/>
          </a:prstGeom>
          <a:noFill/>
          <a:ln cap="flat" cmpd="sng" w="9525">
            <a:solidFill>
              <a:schemeClr val="dk2"/>
            </a:solidFill>
            <a:prstDash val="solid"/>
            <a:round/>
            <a:headEnd len="lg" w="lg" type="none"/>
            <a:tailEnd len="lg" w="lg" type="triangle"/>
          </a:ln>
        </p:spPr>
      </p:cxnSp>
      <p:cxnSp>
        <p:nvCxnSpPr>
          <p:cNvPr id="721" name="Shape 721"/>
          <p:cNvCxnSpPr/>
          <p:nvPr/>
        </p:nvCxnSpPr>
        <p:spPr>
          <a:xfrm flipH="1" rot="10800000">
            <a:off x="2680725" y="2337575"/>
            <a:ext cx="721500" cy="151800"/>
          </a:xfrm>
          <a:prstGeom prst="straightConnector1">
            <a:avLst/>
          </a:prstGeom>
          <a:noFill/>
          <a:ln cap="flat" cmpd="sng" w="9525">
            <a:solidFill>
              <a:schemeClr val="dk2"/>
            </a:solidFill>
            <a:prstDash val="solid"/>
            <a:round/>
            <a:headEnd len="lg" w="lg" type="none"/>
            <a:tailEnd len="lg" w="lg" type="triangle"/>
          </a:ln>
        </p:spPr>
      </p:cxnSp>
      <p:cxnSp>
        <p:nvCxnSpPr>
          <p:cNvPr id="722" name="Shape 722"/>
          <p:cNvCxnSpPr/>
          <p:nvPr/>
        </p:nvCxnSpPr>
        <p:spPr>
          <a:xfrm>
            <a:off x="2680800" y="2754850"/>
            <a:ext cx="766800" cy="25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 - Directed</a:t>
            </a:r>
          </a:p>
          <a:p>
            <a:pPr lvl="0" rtl="0">
              <a:spcBef>
                <a:spcPts val="0"/>
              </a:spcBef>
              <a:buNone/>
            </a:pPr>
            <a:r>
              <a:t/>
            </a:r>
            <a:endParaRPr/>
          </a:p>
        </p:txBody>
      </p:sp>
      <p:sp>
        <p:nvSpPr>
          <p:cNvPr id="728" name="Shape 728"/>
          <p:cNvSpPr txBox="1"/>
          <p:nvPr>
            <p:ph idx="1" type="body"/>
          </p:nvPr>
        </p:nvSpPr>
        <p:spPr>
          <a:xfrm>
            <a:off x="311700" y="1152475"/>
            <a:ext cx="8340600" cy="86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Add weight </a:t>
            </a:r>
            <a:r>
              <a:rPr i="1" lang="en" sz="1400">
                <a:solidFill>
                  <a:srgbClr val="1C4587"/>
                </a:solidFill>
              </a:rPr>
              <a:t>w(v)</a:t>
            </a:r>
            <a:r>
              <a:rPr lang="en" sz="1400">
                <a:solidFill>
                  <a:srgbClr val="1C4587"/>
                </a:solidFill>
              </a:rPr>
              <a:t> if we use the vertex.</a:t>
            </a:r>
          </a:p>
          <a:p>
            <a:pPr lvl="0" rtl="0">
              <a:lnSpc>
                <a:spcPct val="100000"/>
              </a:lnSpc>
              <a:spcBef>
                <a:spcPts val="0"/>
              </a:spcBef>
              <a:buNone/>
            </a:pPr>
            <a:r>
              <a:rPr lang="en" sz="1400">
                <a:solidFill>
                  <a:srgbClr val="1C4587"/>
                </a:solidFill>
              </a:rPr>
              <a:t>How to tell whether we have gone through a vertex?</a:t>
            </a:r>
          </a:p>
          <a:p>
            <a:pPr lvl="0" rtl="0">
              <a:lnSpc>
                <a:spcPct val="100000"/>
              </a:lnSpc>
              <a:spcBef>
                <a:spcPts val="0"/>
              </a:spcBef>
              <a:buNone/>
            </a:pPr>
            <a:r>
              <a:t/>
            </a:r>
            <a:endParaRPr sz="1400">
              <a:solidFill>
                <a:srgbClr val="1C4587"/>
              </a:solidFill>
            </a:endParaRPr>
          </a:p>
        </p:txBody>
      </p:sp>
      <p:sp>
        <p:nvSpPr>
          <p:cNvPr id="729" name="Shape 729"/>
          <p:cNvSpPr/>
          <p:nvPr/>
        </p:nvSpPr>
        <p:spPr>
          <a:xfrm>
            <a:off x="2049600" y="23309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30" name="Shape 730"/>
          <p:cNvSpPr txBox="1"/>
          <p:nvPr/>
        </p:nvSpPr>
        <p:spPr>
          <a:xfrm>
            <a:off x="1897200" y="1964225"/>
            <a:ext cx="1033500" cy="425100"/>
          </a:xfrm>
          <a:prstGeom prst="rect">
            <a:avLst/>
          </a:prstGeom>
          <a:noFill/>
          <a:ln>
            <a:noFill/>
          </a:ln>
        </p:spPr>
        <p:txBody>
          <a:bodyPr anchorCtr="0" anchor="t" bIns="91425" lIns="91425" rIns="91425" tIns="91425">
            <a:noAutofit/>
          </a:bodyPr>
          <a:lstStyle/>
          <a:p>
            <a:pPr lvl="0" rtl="0">
              <a:spcBef>
                <a:spcPts val="0"/>
              </a:spcBef>
              <a:buNone/>
            </a:pPr>
            <a:r>
              <a:rPr lang="en"/>
              <a:t>w(</a:t>
            </a:r>
            <a:r>
              <a:rPr lang="en">
                <a:solidFill>
                  <a:schemeClr val="dk1"/>
                </a:solidFill>
              </a:rPr>
              <a:t>v</a:t>
            </a:r>
            <a:r>
              <a:rPr lang="en"/>
              <a:t>) = 5</a:t>
            </a:r>
          </a:p>
        </p:txBody>
      </p:sp>
      <p:cxnSp>
        <p:nvCxnSpPr>
          <p:cNvPr id="731" name="Shape 731"/>
          <p:cNvCxnSpPr/>
          <p:nvPr/>
        </p:nvCxnSpPr>
        <p:spPr>
          <a:xfrm>
            <a:off x="1230350" y="2255975"/>
            <a:ext cx="819300" cy="297000"/>
          </a:xfrm>
          <a:prstGeom prst="straightConnector1">
            <a:avLst/>
          </a:prstGeom>
          <a:noFill/>
          <a:ln cap="flat" cmpd="sng" w="9525">
            <a:solidFill>
              <a:schemeClr val="dk2"/>
            </a:solidFill>
            <a:prstDash val="solid"/>
            <a:round/>
            <a:headEnd len="lg" w="lg" type="none"/>
            <a:tailEnd len="lg" w="lg" type="triangle"/>
          </a:ln>
        </p:spPr>
      </p:cxnSp>
      <p:cxnSp>
        <p:nvCxnSpPr>
          <p:cNvPr id="732" name="Shape 732"/>
          <p:cNvCxnSpPr/>
          <p:nvPr/>
        </p:nvCxnSpPr>
        <p:spPr>
          <a:xfrm>
            <a:off x="1122000" y="2706100"/>
            <a:ext cx="901500" cy="4800"/>
          </a:xfrm>
          <a:prstGeom prst="straightConnector1">
            <a:avLst/>
          </a:prstGeom>
          <a:noFill/>
          <a:ln cap="flat" cmpd="sng" w="9525">
            <a:solidFill>
              <a:schemeClr val="dk2"/>
            </a:solidFill>
            <a:prstDash val="solid"/>
            <a:round/>
            <a:headEnd len="lg" w="lg" type="none"/>
            <a:tailEnd len="lg" w="lg" type="triangle"/>
          </a:ln>
        </p:spPr>
      </p:cxnSp>
      <p:cxnSp>
        <p:nvCxnSpPr>
          <p:cNvPr id="733" name="Shape 733"/>
          <p:cNvCxnSpPr/>
          <p:nvPr/>
        </p:nvCxnSpPr>
        <p:spPr>
          <a:xfrm flipH="1" rot="10800000">
            <a:off x="2680725" y="2337575"/>
            <a:ext cx="721500" cy="151800"/>
          </a:xfrm>
          <a:prstGeom prst="straightConnector1">
            <a:avLst/>
          </a:prstGeom>
          <a:noFill/>
          <a:ln cap="flat" cmpd="sng" w="9525">
            <a:solidFill>
              <a:schemeClr val="dk2"/>
            </a:solidFill>
            <a:prstDash val="solid"/>
            <a:round/>
            <a:headEnd len="lg" w="lg" type="none"/>
            <a:tailEnd len="lg" w="lg" type="triangle"/>
          </a:ln>
        </p:spPr>
      </p:cxnSp>
      <p:cxnSp>
        <p:nvCxnSpPr>
          <p:cNvPr id="734" name="Shape 734"/>
          <p:cNvCxnSpPr/>
          <p:nvPr/>
        </p:nvCxnSpPr>
        <p:spPr>
          <a:xfrm>
            <a:off x="2680800" y="2754850"/>
            <a:ext cx="766800" cy="251400"/>
          </a:xfrm>
          <a:prstGeom prst="straightConnector1">
            <a:avLst/>
          </a:prstGeom>
          <a:noFill/>
          <a:ln cap="flat" cmpd="sng" w="9525">
            <a:solidFill>
              <a:schemeClr val="dk2"/>
            </a:solidFill>
            <a:prstDash val="solid"/>
            <a:round/>
            <a:headEnd len="lg" w="lg" type="none"/>
            <a:tailEnd len="lg" w="lg" type="triangle"/>
          </a:ln>
        </p:spPr>
      </p:cxnSp>
      <p:sp>
        <p:nvSpPr>
          <p:cNvPr id="735" name="Shape 735"/>
          <p:cNvSpPr/>
          <p:nvPr/>
        </p:nvSpPr>
        <p:spPr>
          <a:xfrm>
            <a:off x="1392300" y="36420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6" name="Shape 736"/>
          <p:cNvSpPr/>
          <p:nvPr/>
        </p:nvSpPr>
        <p:spPr>
          <a:xfrm>
            <a:off x="2867525" y="36420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37" name="Shape 737"/>
          <p:cNvCxnSpPr/>
          <p:nvPr/>
        </p:nvCxnSpPr>
        <p:spPr>
          <a:xfrm flipH="1" rot="10800000">
            <a:off x="3498725" y="3642000"/>
            <a:ext cx="721500" cy="151800"/>
          </a:xfrm>
          <a:prstGeom prst="straightConnector1">
            <a:avLst/>
          </a:prstGeom>
          <a:noFill/>
          <a:ln cap="flat" cmpd="sng" w="9525">
            <a:solidFill>
              <a:schemeClr val="dk2"/>
            </a:solidFill>
            <a:prstDash val="solid"/>
            <a:round/>
            <a:headEnd len="lg" w="lg" type="none"/>
            <a:tailEnd len="lg" w="lg" type="triangle"/>
          </a:ln>
        </p:spPr>
      </p:cxnSp>
      <p:cxnSp>
        <p:nvCxnSpPr>
          <p:cNvPr id="738" name="Shape 738"/>
          <p:cNvCxnSpPr/>
          <p:nvPr/>
        </p:nvCxnSpPr>
        <p:spPr>
          <a:xfrm>
            <a:off x="3498725" y="4124250"/>
            <a:ext cx="766800" cy="251400"/>
          </a:xfrm>
          <a:prstGeom prst="straightConnector1">
            <a:avLst/>
          </a:prstGeom>
          <a:noFill/>
          <a:ln cap="flat" cmpd="sng" w="9525">
            <a:solidFill>
              <a:schemeClr val="dk2"/>
            </a:solidFill>
            <a:prstDash val="solid"/>
            <a:round/>
            <a:headEnd len="lg" w="lg" type="none"/>
            <a:tailEnd len="lg" w="lg" type="triangle"/>
          </a:ln>
        </p:spPr>
      </p:cxnSp>
      <p:cxnSp>
        <p:nvCxnSpPr>
          <p:cNvPr id="739" name="Shape 739"/>
          <p:cNvCxnSpPr/>
          <p:nvPr/>
        </p:nvCxnSpPr>
        <p:spPr>
          <a:xfrm>
            <a:off x="625500" y="3459775"/>
            <a:ext cx="766800" cy="251400"/>
          </a:xfrm>
          <a:prstGeom prst="straightConnector1">
            <a:avLst/>
          </a:prstGeom>
          <a:noFill/>
          <a:ln cap="flat" cmpd="sng" w="9525">
            <a:solidFill>
              <a:schemeClr val="dk2"/>
            </a:solidFill>
            <a:prstDash val="solid"/>
            <a:round/>
            <a:headEnd len="lg" w="lg" type="none"/>
            <a:tailEnd len="lg" w="lg" type="triangle"/>
          </a:ln>
        </p:spPr>
      </p:cxnSp>
      <p:cxnSp>
        <p:nvCxnSpPr>
          <p:cNvPr id="740" name="Shape 740"/>
          <p:cNvCxnSpPr/>
          <p:nvPr/>
        </p:nvCxnSpPr>
        <p:spPr>
          <a:xfrm>
            <a:off x="407425" y="3952200"/>
            <a:ext cx="901500" cy="4800"/>
          </a:xfrm>
          <a:prstGeom prst="straightConnector1">
            <a:avLst/>
          </a:prstGeom>
          <a:noFill/>
          <a:ln cap="flat" cmpd="sng" w="9525">
            <a:solidFill>
              <a:schemeClr val="dk2"/>
            </a:solidFill>
            <a:prstDash val="solid"/>
            <a:round/>
            <a:headEnd len="lg" w="lg" type="none"/>
            <a:tailEnd len="lg" w="lg" type="triangle"/>
          </a:ln>
        </p:spPr>
      </p:cxnSp>
      <p:cxnSp>
        <p:nvCxnSpPr>
          <p:cNvPr id="741" name="Shape 741"/>
          <p:cNvCxnSpPr>
            <a:endCxn id="736" idx="2"/>
          </p:cNvCxnSpPr>
          <p:nvPr/>
        </p:nvCxnSpPr>
        <p:spPr>
          <a:xfrm>
            <a:off x="2049725" y="3952200"/>
            <a:ext cx="817800" cy="2400"/>
          </a:xfrm>
          <a:prstGeom prst="straightConnector1">
            <a:avLst/>
          </a:prstGeom>
          <a:noFill/>
          <a:ln cap="flat" cmpd="sng" w="9525">
            <a:solidFill>
              <a:schemeClr val="dk2"/>
            </a:solidFill>
            <a:prstDash val="solid"/>
            <a:round/>
            <a:headEnd len="lg" w="lg" type="none"/>
            <a:tailEnd len="lg" w="lg" type="triangle"/>
          </a:ln>
        </p:spPr>
      </p:cxnSp>
      <p:sp>
        <p:nvSpPr>
          <p:cNvPr id="742" name="Shape 742"/>
          <p:cNvSpPr txBox="1"/>
          <p:nvPr/>
        </p:nvSpPr>
        <p:spPr>
          <a:xfrm>
            <a:off x="1928762" y="3459775"/>
            <a:ext cx="1033500" cy="425100"/>
          </a:xfrm>
          <a:prstGeom prst="rect">
            <a:avLst/>
          </a:prstGeom>
          <a:noFill/>
          <a:ln>
            <a:noFill/>
          </a:ln>
        </p:spPr>
        <p:txBody>
          <a:bodyPr anchorCtr="0" anchor="t" bIns="91425" lIns="91425" rIns="91425" tIns="91425">
            <a:noAutofit/>
          </a:bodyPr>
          <a:lstStyle/>
          <a:p>
            <a:pPr lvl="0" rtl="0">
              <a:spcBef>
                <a:spcPts val="0"/>
              </a:spcBef>
              <a:buNone/>
            </a:pPr>
            <a:r>
              <a:rPr lang="en"/>
              <a:t>d(e) = 5</a:t>
            </a:r>
          </a:p>
        </p:txBody>
      </p:sp>
      <p:sp>
        <p:nvSpPr>
          <p:cNvPr id="743" name="Shape 743"/>
          <p:cNvSpPr txBox="1"/>
          <p:nvPr>
            <p:ph idx="1" type="body"/>
          </p:nvPr>
        </p:nvSpPr>
        <p:spPr>
          <a:xfrm>
            <a:off x="4823550" y="1152475"/>
            <a:ext cx="3711900" cy="3501900"/>
          </a:xfrm>
          <a:prstGeom prst="rect">
            <a:avLst/>
          </a:prstGeom>
        </p:spPr>
        <p:txBody>
          <a:bodyPr anchorCtr="0" anchor="t" bIns="91425" lIns="91425" rIns="91425" tIns="91425">
            <a:noAutofit/>
          </a:bodyPr>
          <a:lstStyle/>
          <a:p>
            <a:pPr lvl="0" rtl="0">
              <a:lnSpc>
                <a:spcPct val="100000"/>
              </a:lnSpc>
              <a:spcBef>
                <a:spcPts val="0"/>
              </a:spcBef>
              <a:buNone/>
            </a:pPr>
            <a:r>
              <a:t/>
            </a:r>
            <a:endParaRPr sz="1400">
              <a:solidFill>
                <a:srgbClr val="1C4587"/>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 - Directed</a:t>
            </a:r>
          </a:p>
          <a:p>
            <a:pPr lvl="0" rtl="0">
              <a:spcBef>
                <a:spcPts val="0"/>
              </a:spcBef>
              <a:buNone/>
            </a:pPr>
            <a:r>
              <a:t/>
            </a:r>
            <a:endParaRPr/>
          </a:p>
        </p:txBody>
      </p:sp>
      <p:sp>
        <p:nvSpPr>
          <p:cNvPr id="749" name="Shape 749"/>
          <p:cNvSpPr txBox="1"/>
          <p:nvPr>
            <p:ph idx="1" type="body"/>
          </p:nvPr>
        </p:nvSpPr>
        <p:spPr>
          <a:xfrm>
            <a:off x="311700" y="1152475"/>
            <a:ext cx="8340600" cy="86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Add weight </a:t>
            </a:r>
            <a:r>
              <a:rPr i="1" lang="en" sz="1400">
                <a:solidFill>
                  <a:srgbClr val="1C4587"/>
                </a:solidFill>
              </a:rPr>
              <a:t>w(v)</a:t>
            </a:r>
            <a:r>
              <a:rPr lang="en" sz="1400">
                <a:solidFill>
                  <a:srgbClr val="1C4587"/>
                </a:solidFill>
              </a:rPr>
              <a:t> if we use the vertex.</a:t>
            </a:r>
          </a:p>
          <a:p>
            <a:pPr lvl="0" rtl="0">
              <a:lnSpc>
                <a:spcPct val="100000"/>
              </a:lnSpc>
              <a:spcBef>
                <a:spcPts val="0"/>
              </a:spcBef>
              <a:buNone/>
            </a:pPr>
            <a:r>
              <a:rPr lang="en" sz="1400">
                <a:solidFill>
                  <a:srgbClr val="1C4587"/>
                </a:solidFill>
              </a:rPr>
              <a:t>How to tell whether we have gone through a vertex?</a:t>
            </a:r>
          </a:p>
          <a:p>
            <a:pPr lvl="0" rtl="0">
              <a:lnSpc>
                <a:spcPct val="100000"/>
              </a:lnSpc>
              <a:spcBef>
                <a:spcPts val="0"/>
              </a:spcBef>
              <a:buNone/>
            </a:pPr>
            <a:r>
              <a:t/>
            </a:r>
            <a:endParaRPr sz="1400">
              <a:solidFill>
                <a:srgbClr val="1C4587"/>
              </a:solidFill>
            </a:endParaRPr>
          </a:p>
        </p:txBody>
      </p:sp>
      <p:sp>
        <p:nvSpPr>
          <p:cNvPr id="750" name="Shape 750"/>
          <p:cNvSpPr/>
          <p:nvPr/>
        </p:nvSpPr>
        <p:spPr>
          <a:xfrm>
            <a:off x="2049600" y="23309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51" name="Shape 751"/>
          <p:cNvSpPr txBox="1"/>
          <p:nvPr/>
        </p:nvSpPr>
        <p:spPr>
          <a:xfrm>
            <a:off x="1897200" y="1964225"/>
            <a:ext cx="1033500" cy="425100"/>
          </a:xfrm>
          <a:prstGeom prst="rect">
            <a:avLst/>
          </a:prstGeom>
          <a:noFill/>
          <a:ln>
            <a:noFill/>
          </a:ln>
        </p:spPr>
        <p:txBody>
          <a:bodyPr anchorCtr="0" anchor="t" bIns="91425" lIns="91425" rIns="91425" tIns="91425">
            <a:noAutofit/>
          </a:bodyPr>
          <a:lstStyle/>
          <a:p>
            <a:pPr lvl="0" rtl="0">
              <a:spcBef>
                <a:spcPts val="0"/>
              </a:spcBef>
              <a:buNone/>
            </a:pPr>
            <a:r>
              <a:rPr lang="en"/>
              <a:t>w(</a:t>
            </a:r>
            <a:r>
              <a:rPr lang="en">
                <a:solidFill>
                  <a:schemeClr val="dk1"/>
                </a:solidFill>
              </a:rPr>
              <a:t>v</a:t>
            </a:r>
            <a:r>
              <a:rPr lang="en"/>
              <a:t>) = 5</a:t>
            </a:r>
          </a:p>
        </p:txBody>
      </p:sp>
      <p:cxnSp>
        <p:nvCxnSpPr>
          <p:cNvPr id="752" name="Shape 752"/>
          <p:cNvCxnSpPr/>
          <p:nvPr/>
        </p:nvCxnSpPr>
        <p:spPr>
          <a:xfrm>
            <a:off x="1230350" y="2255975"/>
            <a:ext cx="819300" cy="297000"/>
          </a:xfrm>
          <a:prstGeom prst="straightConnector1">
            <a:avLst/>
          </a:prstGeom>
          <a:noFill/>
          <a:ln cap="flat" cmpd="sng" w="9525">
            <a:solidFill>
              <a:schemeClr val="dk2"/>
            </a:solidFill>
            <a:prstDash val="solid"/>
            <a:round/>
            <a:headEnd len="lg" w="lg" type="none"/>
            <a:tailEnd len="lg" w="lg" type="triangle"/>
          </a:ln>
        </p:spPr>
      </p:cxnSp>
      <p:cxnSp>
        <p:nvCxnSpPr>
          <p:cNvPr id="753" name="Shape 753"/>
          <p:cNvCxnSpPr/>
          <p:nvPr/>
        </p:nvCxnSpPr>
        <p:spPr>
          <a:xfrm>
            <a:off x="1122000" y="2706100"/>
            <a:ext cx="901500" cy="4800"/>
          </a:xfrm>
          <a:prstGeom prst="straightConnector1">
            <a:avLst/>
          </a:prstGeom>
          <a:noFill/>
          <a:ln cap="flat" cmpd="sng" w="9525">
            <a:solidFill>
              <a:schemeClr val="dk2"/>
            </a:solidFill>
            <a:prstDash val="solid"/>
            <a:round/>
            <a:headEnd len="lg" w="lg" type="none"/>
            <a:tailEnd len="lg" w="lg" type="triangle"/>
          </a:ln>
        </p:spPr>
      </p:cxnSp>
      <p:cxnSp>
        <p:nvCxnSpPr>
          <p:cNvPr id="754" name="Shape 754"/>
          <p:cNvCxnSpPr/>
          <p:nvPr/>
        </p:nvCxnSpPr>
        <p:spPr>
          <a:xfrm flipH="1" rot="10800000">
            <a:off x="2680725" y="2337575"/>
            <a:ext cx="721500" cy="151800"/>
          </a:xfrm>
          <a:prstGeom prst="straightConnector1">
            <a:avLst/>
          </a:prstGeom>
          <a:noFill/>
          <a:ln cap="flat" cmpd="sng" w="9525">
            <a:solidFill>
              <a:schemeClr val="dk2"/>
            </a:solidFill>
            <a:prstDash val="solid"/>
            <a:round/>
            <a:headEnd len="lg" w="lg" type="none"/>
            <a:tailEnd len="lg" w="lg" type="triangle"/>
          </a:ln>
        </p:spPr>
      </p:cxnSp>
      <p:cxnSp>
        <p:nvCxnSpPr>
          <p:cNvPr id="755" name="Shape 755"/>
          <p:cNvCxnSpPr/>
          <p:nvPr/>
        </p:nvCxnSpPr>
        <p:spPr>
          <a:xfrm>
            <a:off x="2680800" y="2754850"/>
            <a:ext cx="766800" cy="251400"/>
          </a:xfrm>
          <a:prstGeom prst="straightConnector1">
            <a:avLst/>
          </a:prstGeom>
          <a:noFill/>
          <a:ln cap="flat" cmpd="sng" w="9525">
            <a:solidFill>
              <a:schemeClr val="dk2"/>
            </a:solidFill>
            <a:prstDash val="solid"/>
            <a:round/>
            <a:headEnd len="lg" w="lg" type="none"/>
            <a:tailEnd len="lg" w="lg" type="triangle"/>
          </a:ln>
        </p:spPr>
      </p:cxnSp>
      <p:sp>
        <p:nvSpPr>
          <p:cNvPr id="756" name="Shape 756"/>
          <p:cNvSpPr/>
          <p:nvPr/>
        </p:nvSpPr>
        <p:spPr>
          <a:xfrm>
            <a:off x="1392300" y="36420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7" name="Shape 757"/>
          <p:cNvSpPr/>
          <p:nvPr/>
        </p:nvSpPr>
        <p:spPr>
          <a:xfrm>
            <a:off x="2867525" y="36420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58" name="Shape 758"/>
          <p:cNvCxnSpPr/>
          <p:nvPr/>
        </p:nvCxnSpPr>
        <p:spPr>
          <a:xfrm flipH="1" rot="10800000">
            <a:off x="3498725" y="3642000"/>
            <a:ext cx="721500" cy="151800"/>
          </a:xfrm>
          <a:prstGeom prst="straightConnector1">
            <a:avLst/>
          </a:prstGeom>
          <a:noFill/>
          <a:ln cap="flat" cmpd="sng" w="9525">
            <a:solidFill>
              <a:schemeClr val="dk2"/>
            </a:solidFill>
            <a:prstDash val="solid"/>
            <a:round/>
            <a:headEnd len="lg" w="lg" type="none"/>
            <a:tailEnd len="lg" w="lg" type="triangle"/>
          </a:ln>
        </p:spPr>
      </p:cxnSp>
      <p:cxnSp>
        <p:nvCxnSpPr>
          <p:cNvPr id="759" name="Shape 759"/>
          <p:cNvCxnSpPr/>
          <p:nvPr/>
        </p:nvCxnSpPr>
        <p:spPr>
          <a:xfrm>
            <a:off x="3498725" y="4124250"/>
            <a:ext cx="766800" cy="251400"/>
          </a:xfrm>
          <a:prstGeom prst="straightConnector1">
            <a:avLst/>
          </a:prstGeom>
          <a:noFill/>
          <a:ln cap="flat" cmpd="sng" w="9525">
            <a:solidFill>
              <a:schemeClr val="dk2"/>
            </a:solidFill>
            <a:prstDash val="solid"/>
            <a:round/>
            <a:headEnd len="lg" w="lg" type="none"/>
            <a:tailEnd len="lg" w="lg" type="triangle"/>
          </a:ln>
        </p:spPr>
      </p:cxnSp>
      <p:cxnSp>
        <p:nvCxnSpPr>
          <p:cNvPr id="760" name="Shape 760"/>
          <p:cNvCxnSpPr/>
          <p:nvPr/>
        </p:nvCxnSpPr>
        <p:spPr>
          <a:xfrm>
            <a:off x="625500" y="3459775"/>
            <a:ext cx="766800" cy="251400"/>
          </a:xfrm>
          <a:prstGeom prst="straightConnector1">
            <a:avLst/>
          </a:prstGeom>
          <a:noFill/>
          <a:ln cap="flat" cmpd="sng" w="9525">
            <a:solidFill>
              <a:schemeClr val="dk2"/>
            </a:solidFill>
            <a:prstDash val="solid"/>
            <a:round/>
            <a:headEnd len="lg" w="lg" type="none"/>
            <a:tailEnd len="lg" w="lg" type="triangle"/>
          </a:ln>
        </p:spPr>
      </p:cxnSp>
      <p:cxnSp>
        <p:nvCxnSpPr>
          <p:cNvPr id="761" name="Shape 761"/>
          <p:cNvCxnSpPr/>
          <p:nvPr/>
        </p:nvCxnSpPr>
        <p:spPr>
          <a:xfrm>
            <a:off x="407425" y="3952200"/>
            <a:ext cx="901500" cy="4800"/>
          </a:xfrm>
          <a:prstGeom prst="straightConnector1">
            <a:avLst/>
          </a:prstGeom>
          <a:noFill/>
          <a:ln cap="flat" cmpd="sng" w="9525">
            <a:solidFill>
              <a:schemeClr val="dk2"/>
            </a:solidFill>
            <a:prstDash val="solid"/>
            <a:round/>
            <a:headEnd len="lg" w="lg" type="none"/>
            <a:tailEnd len="lg" w="lg" type="triangle"/>
          </a:ln>
        </p:spPr>
      </p:cxnSp>
      <p:cxnSp>
        <p:nvCxnSpPr>
          <p:cNvPr id="762" name="Shape 762"/>
          <p:cNvCxnSpPr>
            <a:endCxn id="757" idx="2"/>
          </p:cNvCxnSpPr>
          <p:nvPr/>
        </p:nvCxnSpPr>
        <p:spPr>
          <a:xfrm>
            <a:off x="2049725" y="3952200"/>
            <a:ext cx="817800" cy="2400"/>
          </a:xfrm>
          <a:prstGeom prst="straightConnector1">
            <a:avLst/>
          </a:prstGeom>
          <a:noFill/>
          <a:ln cap="flat" cmpd="sng" w="9525">
            <a:solidFill>
              <a:schemeClr val="dk2"/>
            </a:solidFill>
            <a:prstDash val="solid"/>
            <a:round/>
            <a:headEnd len="lg" w="lg" type="none"/>
            <a:tailEnd len="lg" w="lg" type="triangle"/>
          </a:ln>
        </p:spPr>
      </p:cxnSp>
      <p:sp>
        <p:nvSpPr>
          <p:cNvPr id="763" name="Shape 763"/>
          <p:cNvSpPr txBox="1"/>
          <p:nvPr/>
        </p:nvSpPr>
        <p:spPr>
          <a:xfrm>
            <a:off x="1928762" y="3459775"/>
            <a:ext cx="1033500" cy="425100"/>
          </a:xfrm>
          <a:prstGeom prst="rect">
            <a:avLst/>
          </a:prstGeom>
          <a:noFill/>
          <a:ln>
            <a:noFill/>
          </a:ln>
        </p:spPr>
        <p:txBody>
          <a:bodyPr anchorCtr="0" anchor="t" bIns="91425" lIns="91425" rIns="91425" tIns="91425">
            <a:noAutofit/>
          </a:bodyPr>
          <a:lstStyle/>
          <a:p>
            <a:pPr lvl="0" rtl="0">
              <a:spcBef>
                <a:spcPts val="0"/>
              </a:spcBef>
              <a:buNone/>
            </a:pPr>
            <a:r>
              <a:rPr lang="en"/>
              <a:t>d(e) = 5</a:t>
            </a:r>
          </a:p>
        </p:txBody>
      </p:sp>
      <p:sp>
        <p:nvSpPr>
          <p:cNvPr id="764" name="Shape 764"/>
          <p:cNvSpPr txBox="1"/>
          <p:nvPr>
            <p:ph idx="1" type="body"/>
          </p:nvPr>
        </p:nvSpPr>
        <p:spPr>
          <a:xfrm>
            <a:off x="4823550" y="1152475"/>
            <a:ext cx="3711900" cy="350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For every vertex v, we split it into 2 vertices, v</a:t>
            </a:r>
            <a:r>
              <a:rPr baseline="-25000" lang="en" sz="1400">
                <a:solidFill>
                  <a:srgbClr val="1C4587"/>
                </a:solidFill>
              </a:rPr>
              <a:t>1</a:t>
            </a:r>
            <a:r>
              <a:rPr lang="en" sz="1400">
                <a:solidFill>
                  <a:srgbClr val="1C4587"/>
                </a:solidFill>
              </a:rPr>
              <a:t> and v</a:t>
            </a:r>
            <a:r>
              <a:rPr baseline="-25000" lang="en" sz="1400">
                <a:solidFill>
                  <a:srgbClr val="1C4587"/>
                </a:solidFill>
              </a:rPr>
              <a:t>2</a:t>
            </a:r>
            <a:r>
              <a:rPr lang="en" sz="1400">
                <a:solidFill>
                  <a:srgbClr val="1C4587"/>
                </a:solidFill>
              </a:rPr>
              <a:t>.</a:t>
            </a:r>
          </a:p>
          <a:p>
            <a:pPr lvl="0" rtl="0">
              <a:lnSpc>
                <a:spcPct val="100000"/>
              </a:lnSpc>
              <a:spcBef>
                <a:spcPts val="0"/>
              </a:spcBef>
              <a:buNone/>
            </a:pPr>
            <a:r>
              <a:rPr lang="en" sz="1400">
                <a:solidFill>
                  <a:srgbClr val="1C4587"/>
                </a:solidFill>
              </a:rPr>
              <a:t>Add edge (v</a:t>
            </a:r>
            <a:r>
              <a:rPr baseline="-25000" lang="en" sz="1400">
                <a:solidFill>
                  <a:srgbClr val="1C4587"/>
                </a:solidFill>
              </a:rPr>
              <a:t>1</a:t>
            </a:r>
            <a:r>
              <a:rPr lang="en" sz="1400">
                <a:solidFill>
                  <a:srgbClr val="1C4587"/>
                </a:solidFill>
              </a:rPr>
              <a:t>, v</a:t>
            </a:r>
            <a:r>
              <a:rPr baseline="-25000" lang="en" sz="1400">
                <a:solidFill>
                  <a:srgbClr val="1C4587"/>
                </a:solidFill>
              </a:rPr>
              <a:t>2</a:t>
            </a:r>
            <a:r>
              <a:rPr lang="en" sz="1400">
                <a:solidFill>
                  <a:srgbClr val="1C4587"/>
                </a:solidFill>
              </a:rPr>
              <a:t>) with weight </a:t>
            </a:r>
            <a:r>
              <a:rPr i="1" lang="en" sz="1400">
                <a:solidFill>
                  <a:srgbClr val="1C4587"/>
                </a:solidFill>
              </a:rPr>
              <a:t>w(v)</a:t>
            </a:r>
            <a:r>
              <a:rPr lang="en" sz="1400">
                <a:solidFill>
                  <a:srgbClr val="1C4587"/>
                </a:solidFill>
              </a:rPr>
              <a:t>.</a:t>
            </a:r>
          </a:p>
          <a:p>
            <a:pPr lvl="0" rtl="0">
              <a:lnSpc>
                <a:spcPct val="100000"/>
              </a:lnSpc>
              <a:spcBef>
                <a:spcPts val="0"/>
              </a:spcBef>
              <a:buNone/>
            </a:pPr>
            <a:r>
              <a:rPr lang="en" sz="1400">
                <a:solidFill>
                  <a:srgbClr val="1C4587"/>
                </a:solidFill>
              </a:rPr>
              <a:t>Run Dijkstra’s shortest path algorithm on the new graph.</a:t>
            </a:r>
          </a:p>
          <a:p>
            <a:pPr lvl="0" rtl="0">
              <a:lnSpc>
                <a:spcPct val="100000"/>
              </a:lnSpc>
              <a:spcBef>
                <a:spcPts val="0"/>
              </a:spcBef>
              <a:buNone/>
            </a:pPr>
            <a:r>
              <a:rPr lang="en" sz="1400">
                <a:solidFill>
                  <a:srgbClr val="1C4587"/>
                </a:solidFill>
              </a:rPr>
              <a:t>If a shortest path goes through v</a:t>
            </a:r>
            <a:r>
              <a:rPr baseline="-25000" lang="en" sz="1400">
                <a:solidFill>
                  <a:srgbClr val="1C4587"/>
                </a:solidFill>
              </a:rPr>
              <a:t>1</a:t>
            </a:r>
            <a:r>
              <a:rPr lang="en" sz="1400">
                <a:solidFill>
                  <a:srgbClr val="1C4587"/>
                </a:solidFill>
              </a:rPr>
              <a:t> and v</a:t>
            </a:r>
            <a:r>
              <a:rPr baseline="-25000" lang="en" sz="1400">
                <a:solidFill>
                  <a:srgbClr val="1C4587"/>
                </a:solidFill>
              </a:rPr>
              <a:t>2</a:t>
            </a:r>
            <a:r>
              <a:rPr lang="en" sz="1400">
                <a:solidFill>
                  <a:srgbClr val="1C4587"/>
                </a:solidFill>
              </a:rPr>
              <a:t>, then it must have gone through v in the original graph.</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 - Undirected</a:t>
            </a:r>
          </a:p>
          <a:p>
            <a:pPr lvl="0" rtl="0">
              <a:spcBef>
                <a:spcPts val="0"/>
              </a:spcBef>
              <a:buNone/>
            </a:pPr>
            <a:r>
              <a:t/>
            </a:r>
            <a:endParaRPr/>
          </a:p>
        </p:txBody>
      </p:sp>
      <p:sp>
        <p:nvSpPr>
          <p:cNvPr id="770" name="Shape 770"/>
          <p:cNvSpPr txBox="1"/>
          <p:nvPr>
            <p:ph idx="1" type="body"/>
          </p:nvPr>
        </p:nvSpPr>
        <p:spPr>
          <a:xfrm>
            <a:off x="311700" y="1152475"/>
            <a:ext cx="8340600" cy="86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What can we do for an undirected graph?</a:t>
            </a:r>
          </a:p>
        </p:txBody>
      </p:sp>
      <p:sp>
        <p:nvSpPr>
          <p:cNvPr id="771" name="Shape 771"/>
          <p:cNvSpPr/>
          <p:nvPr/>
        </p:nvSpPr>
        <p:spPr>
          <a:xfrm>
            <a:off x="2049600" y="20261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72" name="Shape 772"/>
          <p:cNvSpPr txBox="1"/>
          <p:nvPr/>
        </p:nvSpPr>
        <p:spPr>
          <a:xfrm>
            <a:off x="1989600" y="171857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w(</a:t>
            </a:r>
            <a:r>
              <a:rPr lang="en" sz="1000">
                <a:solidFill>
                  <a:schemeClr val="dk1"/>
                </a:solidFill>
              </a:rPr>
              <a:t>v</a:t>
            </a:r>
            <a:r>
              <a:rPr lang="en" sz="1000"/>
              <a:t>) = 5</a:t>
            </a:r>
          </a:p>
        </p:txBody>
      </p:sp>
      <p:cxnSp>
        <p:nvCxnSpPr>
          <p:cNvPr id="773" name="Shape 773"/>
          <p:cNvCxnSpPr>
            <a:endCxn id="771" idx="2"/>
          </p:cNvCxnSpPr>
          <p:nvPr/>
        </p:nvCxnSpPr>
        <p:spPr>
          <a:xfrm>
            <a:off x="1450500" y="2117975"/>
            <a:ext cx="599100" cy="220800"/>
          </a:xfrm>
          <a:prstGeom prst="straightConnector1">
            <a:avLst/>
          </a:prstGeom>
          <a:noFill/>
          <a:ln cap="flat" cmpd="sng" w="9525">
            <a:solidFill>
              <a:schemeClr val="dk2"/>
            </a:solidFill>
            <a:prstDash val="solid"/>
            <a:round/>
            <a:headEnd len="lg" w="lg" type="none"/>
            <a:tailEnd len="lg" w="lg" type="none"/>
          </a:ln>
        </p:spPr>
      </p:cxnSp>
      <p:cxnSp>
        <p:nvCxnSpPr>
          <p:cNvPr id="774" name="Shape 774"/>
          <p:cNvCxnSpPr>
            <a:endCxn id="771" idx="3"/>
          </p:cNvCxnSpPr>
          <p:nvPr/>
        </p:nvCxnSpPr>
        <p:spPr>
          <a:xfrm flipH="1" rot="10800000">
            <a:off x="1583737" y="2559816"/>
            <a:ext cx="558300" cy="199800"/>
          </a:xfrm>
          <a:prstGeom prst="straightConnector1">
            <a:avLst/>
          </a:prstGeom>
          <a:noFill/>
          <a:ln cap="flat" cmpd="sng" w="9525">
            <a:solidFill>
              <a:schemeClr val="dk2"/>
            </a:solidFill>
            <a:prstDash val="solid"/>
            <a:round/>
            <a:headEnd len="lg" w="lg" type="none"/>
            <a:tailEnd len="lg" w="lg" type="none"/>
          </a:ln>
        </p:spPr>
      </p:cxnSp>
      <p:cxnSp>
        <p:nvCxnSpPr>
          <p:cNvPr id="775" name="Shape 775"/>
          <p:cNvCxnSpPr>
            <a:endCxn id="771" idx="5"/>
          </p:cNvCxnSpPr>
          <p:nvPr/>
        </p:nvCxnSpPr>
        <p:spPr>
          <a:xfrm rot="10800000">
            <a:off x="2588362" y="2559816"/>
            <a:ext cx="195600" cy="416700"/>
          </a:xfrm>
          <a:prstGeom prst="straightConnector1">
            <a:avLst/>
          </a:prstGeom>
          <a:noFill/>
          <a:ln cap="flat" cmpd="sng" w="9525">
            <a:solidFill>
              <a:schemeClr val="dk2"/>
            </a:solidFill>
            <a:prstDash val="solid"/>
            <a:round/>
            <a:headEnd len="lg" w="lg" type="none"/>
            <a:tailEnd len="lg" w="lg" type="none"/>
          </a:ln>
        </p:spPr>
      </p:cxnSp>
      <p:cxnSp>
        <p:nvCxnSpPr>
          <p:cNvPr id="776" name="Shape 776"/>
          <p:cNvCxnSpPr>
            <a:stCxn id="771" idx="6"/>
          </p:cNvCxnSpPr>
          <p:nvPr/>
        </p:nvCxnSpPr>
        <p:spPr>
          <a:xfrm flipH="1" rot="10800000">
            <a:off x="2680800" y="2042975"/>
            <a:ext cx="403500" cy="295800"/>
          </a:xfrm>
          <a:prstGeom prst="straightConnector1">
            <a:avLst/>
          </a:prstGeom>
          <a:noFill/>
          <a:ln cap="flat" cmpd="sng" w="9525">
            <a:solidFill>
              <a:schemeClr val="dk2"/>
            </a:solidFill>
            <a:prstDash val="solid"/>
            <a:round/>
            <a:headEnd len="lg" w="lg" type="none"/>
            <a:tailEnd len="lg" w="lg" type="none"/>
          </a:ln>
        </p:spPr>
      </p:cxnSp>
      <p:sp>
        <p:nvSpPr>
          <p:cNvPr id="777" name="Shape 777"/>
          <p:cNvSpPr txBox="1"/>
          <p:nvPr/>
        </p:nvSpPr>
        <p:spPr>
          <a:xfrm>
            <a:off x="3084300" y="1858700"/>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2</a:t>
            </a:r>
          </a:p>
        </p:txBody>
      </p:sp>
      <p:sp>
        <p:nvSpPr>
          <p:cNvPr id="778" name="Shape 778"/>
          <p:cNvSpPr txBox="1"/>
          <p:nvPr/>
        </p:nvSpPr>
        <p:spPr>
          <a:xfrm>
            <a:off x="2728225" y="262017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6</a:t>
            </a:r>
          </a:p>
        </p:txBody>
      </p:sp>
      <p:sp>
        <p:nvSpPr>
          <p:cNvPr id="779" name="Shape 779"/>
          <p:cNvSpPr txBox="1"/>
          <p:nvPr/>
        </p:nvSpPr>
        <p:spPr>
          <a:xfrm>
            <a:off x="759300" y="1858700"/>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1</a:t>
            </a:r>
          </a:p>
        </p:txBody>
      </p:sp>
      <p:sp>
        <p:nvSpPr>
          <p:cNvPr id="780" name="Shape 780"/>
          <p:cNvSpPr txBox="1"/>
          <p:nvPr/>
        </p:nvSpPr>
        <p:spPr>
          <a:xfrm>
            <a:off x="1188725" y="266422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3</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Relations (Sp13 Mt1)</a:t>
            </a:r>
          </a:p>
        </p:txBody>
      </p:sp>
      <p:sp>
        <p:nvSpPr>
          <p:cNvPr id="96" name="Shape 96"/>
          <p:cNvSpPr txBox="1"/>
          <p:nvPr>
            <p:ph idx="1" type="body"/>
          </p:nvPr>
        </p:nvSpPr>
        <p:spPr>
          <a:xfrm>
            <a:off x="311700" y="1152475"/>
            <a:ext cx="8340600" cy="5442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Algorithm C: T(n) = T(n - 2) + n</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4" name="Shape 784"/>
        <p:cNvGrpSpPr/>
        <p:nvPr/>
      </p:nvGrpSpPr>
      <p:grpSpPr>
        <a:xfrm>
          <a:off x="0" y="0"/>
          <a:ext cx="0" cy="0"/>
          <a:chOff x="0" y="0"/>
          <a:chExt cx="0" cy="0"/>
        </a:xfrm>
      </p:grpSpPr>
      <p:sp>
        <p:nvSpPr>
          <p:cNvPr id="785" name="Shape 78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 - Undirected</a:t>
            </a:r>
          </a:p>
          <a:p>
            <a:pPr lvl="0" rtl="0">
              <a:spcBef>
                <a:spcPts val="0"/>
              </a:spcBef>
              <a:buNone/>
            </a:pPr>
            <a:r>
              <a:t/>
            </a:r>
            <a:endParaRPr/>
          </a:p>
        </p:txBody>
      </p:sp>
      <p:sp>
        <p:nvSpPr>
          <p:cNvPr id="786" name="Shape 786"/>
          <p:cNvSpPr txBox="1"/>
          <p:nvPr>
            <p:ph idx="1" type="body"/>
          </p:nvPr>
        </p:nvSpPr>
        <p:spPr>
          <a:xfrm>
            <a:off x="311700" y="1152475"/>
            <a:ext cx="8340600" cy="861900"/>
          </a:xfrm>
          <a:prstGeom prst="rect">
            <a:avLst/>
          </a:prstGeom>
        </p:spPr>
        <p:txBody>
          <a:bodyPr anchorCtr="0" anchor="t" bIns="91425" lIns="91425" rIns="91425" tIns="91425">
            <a:noAutofit/>
          </a:bodyPr>
          <a:lstStyle/>
          <a:p>
            <a:pPr lvl="0" rtl="0">
              <a:lnSpc>
                <a:spcPct val="100000"/>
              </a:lnSpc>
              <a:spcBef>
                <a:spcPts val="0"/>
              </a:spcBef>
              <a:buClr>
                <a:schemeClr val="dk1"/>
              </a:buClr>
              <a:buSzPct val="78571"/>
              <a:buFont typeface="Arial"/>
              <a:buNone/>
            </a:pPr>
            <a:r>
              <a:rPr lang="en" sz="1400">
                <a:solidFill>
                  <a:srgbClr val="1C4587"/>
                </a:solidFill>
              </a:rPr>
              <a:t>What can we do for an undirected graph?</a:t>
            </a:r>
          </a:p>
          <a:p>
            <a:pPr lvl="0" rtl="0">
              <a:lnSpc>
                <a:spcPct val="100000"/>
              </a:lnSpc>
              <a:spcBef>
                <a:spcPts val="0"/>
              </a:spcBef>
              <a:buNone/>
            </a:pPr>
            <a:r>
              <a:t/>
            </a:r>
            <a:endParaRPr sz="1400">
              <a:solidFill>
                <a:srgbClr val="1C4587"/>
              </a:solidFill>
            </a:endParaRPr>
          </a:p>
        </p:txBody>
      </p:sp>
      <p:sp>
        <p:nvSpPr>
          <p:cNvPr id="787" name="Shape 787"/>
          <p:cNvSpPr/>
          <p:nvPr/>
        </p:nvSpPr>
        <p:spPr>
          <a:xfrm>
            <a:off x="2049600" y="20261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88" name="Shape 788"/>
          <p:cNvSpPr txBox="1"/>
          <p:nvPr/>
        </p:nvSpPr>
        <p:spPr>
          <a:xfrm>
            <a:off x="1989600" y="171857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w(</a:t>
            </a:r>
            <a:r>
              <a:rPr lang="en" sz="1000">
                <a:solidFill>
                  <a:schemeClr val="dk1"/>
                </a:solidFill>
              </a:rPr>
              <a:t>v</a:t>
            </a:r>
            <a:r>
              <a:rPr lang="en" sz="1000"/>
              <a:t>) = 5</a:t>
            </a:r>
          </a:p>
        </p:txBody>
      </p:sp>
      <p:cxnSp>
        <p:nvCxnSpPr>
          <p:cNvPr id="789" name="Shape 789"/>
          <p:cNvCxnSpPr>
            <a:endCxn id="787" idx="2"/>
          </p:cNvCxnSpPr>
          <p:nvPr/>
        </p:nvCxnSpPr>
        <p:spPr>
          <a:xfrm>
            <a:off x="1450500" y="2117975"/>
            <a:ext cx="599100" cy="220800"/>
          </a:xfrm>
          <a:prstGeom prst="straightConnector1">
            <a:avLst/>
          </a:prstGeom>
          <a:noFill/>
          <a:ln cap="flat" cmpd="sng" w="9525">
            <a:solidFill>
              <a:schemeClr val="dk2"/>
            </a:solidFill>
            <a:prstDash val="solid"/>
            <a:round/>
            <a:headEnd len="lg" w="lg" type="none"/>
            <a:tailEnd len="lg" w="lg" type="none"/>
          </a:ln>
        </p:spPr>
      </p:cxnSp>
      <p:cxnSp>
        <p:nvCxnSpPr>
          <p:cNvPr id="790" name="Shape 790"/>
          <p:cNvCxnSpPr>
            <a:endCxn id="787" idx="3"/>
          </p:cNvCxnSpPr>
          <p:nvPr/>
        </p:nvCxnSpPr>
        <p:spPr>
          <a:xfrm flipH="1" rot="10800000">
            <a:off x="1583737" y="2559816"/>
            <a:ext cx="558300" cy="199800"/>
          </a:xfrm>
          <a:prstGeom prst="straightConnector1">
            <a:avLst/>
          </a:prstGeom>
          <a:noFill/>
          <a:ln cap="flat" cmpd="sng" w="9525">
            <a:solidFill>
              <a:schemeClr val="dk2"/>
            </a:solidFill>
            <a:prstDash val="solid"/>
            <a:round/>
            <a:headEnd len="lg" w="lg" type="none"/>
            <a:tailEnd len="lg" w="lg" type="none"/>
          </a:ln>
        </p:spPr>
      </p:cxnSp>
      <p:cxnSp>
        <p:nvCxnSpPr>
          <p:cNvPr id="791" name="Shape 791"/>
          <p:cNvCxnSpPr>
            <a:endCxn id="787" idx="5"/>
          </p:cNvCxnSpPr>
          <p:nvPr/>
        </p:nvCxnSpPr>
        <p:spPr>
          <a:xfrm rot="10800000">
            <a:off x="2588362" y="2559816"/>
            <a:ext cx="195600" cy="416700"/>
          </a:xfrm>
          <a:prstGeom prst="straightConnector1">
            <a:avLst/>
          </a:prstGeom>
          <a:noFill/>
          <a:ln cap="flat" cmpd="sng" w="9525">
            <a:solidFill>
              <a:schemeClr val="dk2"/>
            </a:solidFill>
            <a:prstDash val="solid"/>
            <a:round/>
            <a:headEnd len="lg" w="lg" type="none"/>
            <a:tailEnd len="lg" w="lg" type="none"/>
          </a:ln>
        </p:spPr>
      </p:cxnSp>
      <p:cxnSp>
        <p:nvCxnSpPr>
          <p:cNvPr id="792" name="Shape 792"/>
          <p:cNvCxnSpPr>
            <a:stCxn id="787" idx="6"/>
          </p:cNvCxnSpPr>
          <p:nvPr/>
        </p:nvCxnSpPr>
        <p:spPr>
          <a:xfrm flipH="1" rot="10800000">
            <a:off x="2680800" y="2042975"/>
            <a:ext cx="403500" cy="295800"/>
          </a:xfrm>
          <a:prstGeom prst="straightConnector1">
            <a:avLst/>
          </a:prstGeom>
          <a:noFill/>
          <a:ln cap="flat" cmpd="sng" w="9525">
            <a:solidFill>
              <a:schemeClr val="dk2"/>
            </a:solidFill>
            <a:prstDash val="solid"/>
            <a:round/>
            <a:headEnd len="lg" w="lg" type="none"/>
            <a:tailEnd len="lg" w="lg" type="none"/>
          </a:ln>
        </p:spPr>
      </p:cxnSp>
      <p:sp>
        <p:nvSpPr>
          <p:cNvPr id="793" name="Shape 793"/>
          <p:cNvSpPr/>
          <p:nvPr/>
        </p:nvSpPr>
        <p:spPr>
          <a:xfrm>
            <a:off x="1583725" y="33050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94" name="Shape 794"/>
          <p:cNvSpPr/>
          <p:nvPr/>
        </p:nvSpPr>
        <p:spPr>
          <a:xfrm>
            <a:off x="1587025" y="41159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95" name="Shape 795"/>
          <p:cNvSpPr/>
          <p:nvPr/>
        </p:nvSpPr>
        <p:spPr>
          <a:xfrm>
            <a:off x="2556550" y="411352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796" name="Shape 796"/>
          <p:cNvSpPr/>
          <p:nvPr/>
        </p:nvSpPr>
        <p:spPr>
          <a:xfrm>
            <a:off x="2566950" y="328782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cxnSp>
        <p:nvCxnSpPr>
          <p:cNvPr id="797" name="Shape 797"/>
          <p:cNvCxnSpPr/>
          <p:nvPr/>
        </p:nvCxnSpPr>
        <p:spPr>
          <a:xfrm flipH="1" rot="10800000">
            <a:off x="1102787" y="4621041"/>
            <a:ext cx="558300" cy="199800"/>
          </a:xfrm>
          <a:prstGeom prst="straightConnector1">
            <a:avLst/>
          </a:prstGeom>
          <a:noFill/>
          <a:ln cap="flat" cmpd="sng" w="9525">
            <a:solidFill>
              <a:schemeClr val="dk2"/>
            </a:solidFill>
            <a:prstDash val="solid"/>
            <a:round/>
            <a:headEnd len="lg" w="lg" type="none"/>
            <a:tailEnd len="lg" w="lg" type="none"/>
          </a:ln>
        </p:spPr>
      </p:cxnSp>
      <p:cxnSp>
        <p:nvCxnSpPr>
          <p:cNvPr id="798" name="Shape 798"/>
          <p:cNvCxnSpPr/>
          <p:nvPr/>
        </p:nvCxnSpPr>
        <p:spPr>
          <a:xfrm>
            <a:off x="1102775" y="3162250"/>
            <a:ext cx="599100" cy="220800"/>
          </a:xfrm>
          <a:prstGeom prst="straightConnector1">
            <a:avLst/>
          </a:prstGeom>
          <a:noFill/>
          <a:ln cap="flat" cmpd="sng" w="9525">
            <a:solidFill>
              <a:schemeClr val="dk2"/>
            </a:solidFill>
            <a:prstDash val="solid"/>
            <a:round/>
            <a:headEnd len="lg" w="lg" type="none"/>
            <a:tailEnd len="lg" w="lg" type="none"/>
          </a:ln>
        </p:spPr>
      </p:cxnSp>
      <p:cxnSp>
        <p:nvCxnSpPr>
          <p:cNvPr id="799" name="Shape 799"/>
          <p:cNvCxnSpPr/>
          <p:nvPr/>
        </p:nvCxnSpPr>
        <p:spPr>
          <a:xfrm rot="10800000">
            <a:off x="3132675" y="4621050"/>
            <a:ext cx="195600" cy="416700"/>
          </a:xfrm>
          <a:prstGeom prst="straightConnector1">
            <a:avLst/>
          </a:prstGeom>
          <a:noFill/>
          <a:ln cap="flat" cmpd="sng" w="9525">
            <a:solidFill>
              <a:schemeClr val="dk2"/>
            </a:solidFill>
            <a:prstDash val="solid"/>
            <a:round/>
            <a:headEnd len="lg" w="lg" type="none"/>
            <a:tailEnd len="lg" w="lg" type="none"/>
          </a:ln>
        </p:spPr>
      </p:cxnSp>
      <p:cxnSp>
        <p:nvCxnSpPr>
          <p:cNvPr id="800" name="Shape 800"/>
          <p:cNvCxnSpPr/>
          <p:nvPr/>
        </p:nvCxnSpPr>
        <p:spPr>
          <a:xfrm flipH="1" rot="10800000">
            <a:off x="3132675" y="3124750"/>
            <a:ext cx="403500" cy="295800"/>
          </a:xfrm>
          <a:prstGeom prst="straightConnector1">
            <a:avLst/>
          </a:prstGeom>
          <a:noFill/>
          <a:ln cap="flat" cmpd="sng" w="9525">
            <a:solidFill>
              <a:schemeClr val="dk2"/>
            </a:solidFill>
            <a:prstDash val="solid"/>
            <a:round/>
            <a:headEnd len="lg" w="lg" type="none"/>
            <a:tailEnd len="lg" w="lg" type="none"/>
          </a:ln>
        </p:spPr>
      </p:cxnSp>
      <p:cxnSp>
        <p:nvCxnSpPr>
          <p:cNvPr id="801" name="Shape 801"/>
          <p:cNvCxnSpPr>
            <a:stCxn id="793" idx="6"/>
            <a:endCxn id="796" idx="2"/>
          </p:cNvCxnSpPr>
          <p:nvPr/>
        </p:nvCxnSpPr>
        <p:spPr>
          <a:xfrm flipH="1" rot="10800000">
            <a:off x="2214925" y="3600575"/>
            <a:ext cx="351900" cy="17100"/>
          </a:xfrm>
          <a:prstGeom prst="straightConnector1">
            <a:avLst/>
          </a:prstGeom>
          <a:noFill/>
          <a:ln cap="flat" cmpd="sng" w="9525">
            <a:solidFill>
              <a:schemeClr val="dk2"/>
            </a:solidFill>
            <a:prstDash val="solid"/>
            <a:round/>
            <a:headEnd len="lg" w="lg" type="none"/>
            <a:tailEnd len="lg" w="lg" type="none"/>
          </a:ln>
        </p:spPr>
      </p:cxnSp>
      <p:cxnSp>
        <p:nvCxnSpPr>
          <p:cNvPr id="802" name="Shape 802"/>
          <p:cNvCxnSpPr>
            <a:stCxn id="794" idx="6"/>
            <a:endCxn id="795" idx="2"/>
          </p:cNvCxnSpPr>
          <p:nvPr/>
        </p:nvCxnSpPr>
        <p:spPr>
          <a:xfrm flipH="1" rot="10800000">
            <a:off x="2218225" y="4426175"/>
            <a:ext cx="338400" cy="2400"/>
          </a:xfrm>
          <a:prstGeom prst="straightConnector1">
            <a:avLst/>
          </a:prstGeom>
          <a:noFill/>
          <a:ln cap="flat" cmpd="sng" w="9525">
            <a:solidFill>
              <a:schemeClr val="dk2"/>
            </a:solidFill>
            <a:prstDash val="solid"/>
            <a:round/>
            <a:headEnd len="lg" w="lg" type="none"/>
            <a:tailEnd len="lg" w="lg" type="none"/>
          </a:ln>
        </p:spPr>
      </p:cxnSp>
      <p:cxnSp>
        <p:nvCxnSpPr>
          <p:cNvPr id="803" name="Shape 803"/>
          <p:cNvCxnSpPr>
            <a:stCxn id="796" idx="4"/>
            <a:endCxn id="795" idx="0"/>
          </p:cNvCxnSpPr>
          <p:nvPr/>
        </p:nvCxnSpPr>
        <p:spPr>
          <a:xfrm flipH="1">
            <a:off x="2872050" y="3913025"/>
            <a:ext cx="10500" cy="200400"/>
          </a:xfrm>
          <a:prstGeom prst="straightConnector1">
            <a:avLst/>
          </a:prstGeom>
          <a:noFill/>
          <a:ln cap="flat" cmpd="sng" w="9525">
            <a:solidFill>
              <a:schemeClr val="dk2"/>
            </a:solidFill>
            <a:prstDash val="solid"/>
            <a:round/>
            <a:headEnd len="lg" w="lg" type="none"/>
            <a:tailEnd len="lg" w="lg" type="none"/>
          </a:ln>
        </p:spPr>
      </p:cxnSp>
      <p:cxnSp>
        <p:nvCxnSpPr>
          <p:cNvPr id="804" name="Shape 804"/>
          <p:cNvCxnSpPr>
            <a:endCxn id="794" idx="0"/>
          </p:cNvCxnSpPr>
          <p:nvPr/>
        </p:nvCxnSpPr>
        <p:spPr>
          <a:xfrm>
            <a:off x="1899325" y="3930275"/>
            <a:ext cx="3300" cy="185700"/>
          </a:xfrm>
          <a:prstGeom prst="straightConnector1">
            <a:avLst/>
          </a:prstGeom>
          <a:noFill/>
          <a:ln cap="flat" cmpd="sng" w="9525">
            <a:solidFill>
              <a:schemeClr val="dk2"/>
            </a:solidFill>
            <a:prstDash val="solid"/>
            <a:round/>
            <a:headEnd len="lg" w="lg" type="none"/>
            <a:tailEnd len="lg" w="lg" type="none"/>
          </a:ln>
        </p:spPr>
      </p:cxnSp>
      <p:cxnSp>
        <p:nvCxnSpPr>
          <p:cNvPr id="805" name="Shape 805"/>
          <p:cNvCxnSpPr>
            <a:stCxn id="794" idx="7"/>
            <a:endCxn id="796" idx="3"/>
          </p:cNvCxnSpPr>
          <p:nvPr/>
        </p:nvCxnSpPr>
        <p:spPr>
          <a:xfrm flipH="1" rot="10800000">
            <a:off x="2125787" y="3821433"/>
            <a:ext cx="533700" cy="386100"/>
          </a:xfrm>
          <a:prstGeom prst="straightConnector1">
            <a:avLst/>
          </a:prstGeom>
          <a:noFill/>
          <a:ln cap="flat" cmpd="sng" w="9525">
            <a:solidFill>
              <a:schemeClr val="dk2"/>
            </a:solidFill>
            <a:prstDash val="solid"/>
            <a:round/>
            <a:headEnd len="lg" w="lg" type="none"/>
            <a:tailEnd len="lg" w="lg" type="none"/>
          </a:ln>
        </p:spPr>
      </p:cxnSp>
      <p:cxnSp>
        <p:nvCxnSpPr>
          <p:cNvPr id="806" name="Shape 806"/>
          <p:cNvCxnSpPr>
            <a:stCxn id="793" idx="5"/>
            <a:endCxn id="795" idx="1"/>
          </p:cNvCxnSpPr>
          <p:nvPr/>
        </p:nvCxnSpPr>
        <p:spPr>
          <a:xfrm>
            <a:off x="2122487" y="3838716"/>
            <a:ext cx="526500" cy="366300"/>
          </a:xfrm>
          <a:prstGeom prst="straightConnector1">
            <a:avLst/>
          </a:prstGeom>
          <a:noFill/>
          <a:ln cap="flat" cmpd="sng" w="9525">
            <a:solidFill>
              <a:schemeClr val="dk2"/>
            </a:solidFill>
            <a:prstDash val="solid"/>
            <a:round/>
            <a:headEnd len="lg" w="lg" type="none"/>
            <a:tailEnd len="lg" w="lg" type="none"/>
          </a:ln>
        </p:spPr>
      </p:cxnSp>
      <p:sp>
        <p:nvSpPr>
          <p:cNvPr id="807" name="Shape 807"/>
          <p:cNvSpPr txBox="1"/>
          <p:nvPr/>
        </p:nvSpPr>
        <p:spPr>
          <a:xfrm>
            <a:off x="3084300" y="1858700"/>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2</a:t>
            </a:r>
          </a:p>
        </p:txBody>
      </p:sp>
      <p:sp>
        <p:nvSpPr>
          <p:cNvPr id="808" name="Shape 808"/>
          <p:cNvSpPr txBox="1"/>
          <p:nvPr/>
        </p:nvSpPr>
        <p:spPr>
          <a:xfrm>
            <a:off x="2728225" y="262017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6</a:t>
            </a:r>
          </a:p>
        </p:txBody>
      </p:sp>
      <p:sp>
        <p:nvSpPr>
          <p:cNvPr id="809" name="Shape 809"/>
          <p:cNvSpPr txBox="1"/>
          <p:nvPr/>
        </p:nvSpPr>
        <p:spPr>
          <a:xfrm>
            <a:off x="759300" y="1858700"/>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1</a:t>
            </a:r>
          </a:p>
        </p:txBody>
      </p:sp>
      <p:sp>
        <p:nvSpPr>
          <p:cNvPr id="810" name="Shape 810"/>
          <p:cNvSpPr txBox="1"/>
          <p:nvPr/>
        </p:nvSpPr>
        <p:spPr>
          <a:xfrm>
            <a:off x="1188725" y="266422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3</a:t>
            </a:r>
          </a:p>
        </p:txBody>
      </p:sp>
      <p:sp>
        <p:nvSpPr>
          <p:cNvPr id="811" name="Shape 811"/>
          <p:cNvSpPr txBox="1"/>
          <p:nvPr/>
        </p:nvSpPr>
        <p:spPr>
          <a:xfrm>
            <a:off x="966425" y="31698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1</a:t>
            </a:r>
          </a:p>
        </p:txBody>
      </p:sp>
      <p:sp>
        <p:nvSpPr>
          <p:cNvPr id="812" name="Shape 812"/>
          <p:cNvSpPr txBox="1"/>
          <p:nvPr/>
        </p:nvSpPr>
        <p:spPr>
          <a:xfrm>
            <a:off x="1118825" y="44652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3</a:t>
            </a:r>
          </a:p>
        </p:txBody>
      </p:sp>
      <p:sp>
        <p:nvSpPr>
          <p:cNvPr id="813" name="Shape 813"/>
          <p:cNvSpPr txBox="1"/>
          <p:nvPr/>
        </p:nvSpPr>
        <p:spPr>
          <a:xfrm>
            <a:off x="3176225" y="4617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6</a:t>
            </a:r>
          </a:p>
        </p:txBody>
      </p:sp>
      <p:sp>
        <p:nvSpPr>
          <p:cNvPr id="814" name="Shape 814"/>
          <p:cNvSpPr txBox="1"/>
          <p:nvPr/>
        </p:nvSpPr>
        <p:spPr>
          <a:xfrm>
            <a:off x="3252425" y="31698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2</a:t>
            </a:r>
          </a:p>
        </p:txBody>
      </p:sp>
      <p:sp>
        <p:nvSpPr>
          <p:cNvPr id="815" name="Shape 815"/>
          <p:cNvSpPr txBox="1"/>
          <p:nvPr/>
        </p:nvSpPr>
        <p:spPr>
          <a:xfrm>
            <a:off x="2871425" y="3855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16" name="Shape 816"/>
          <p:cNvSpPr txBox="1"/>
          <p:nvPr/>
        </p:nvSpPr>
        <p:spPr>
          <a:xfrm>
            <a:off x="2185625" y="40080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17" name="Shape 817"/>
          <p:cNvSpPr txBox="1"/>
          <p:nvPr/>
        </p:nvSpPr>
        <p:spPr>
          <a:xfrm>
            <a:off x="1652225" y="3855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18" name="Shape 818"/>
          <p:cNvSpPr txBox="1"/>
          <p:nvPr/>
        </p:nvSpPr>
        <p:spPr>
          <a:xfrm>
            <a:off x="2414225" y="3855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19" name="Shape 819"/>
          <p:cNvSpPr txBox="1"/>
          <p:nvPr/>
        </p:nvSpPr>
        <p:spPr>
          <a:xfrm>
            <a:off x="2185625" y="43890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20" name="Shape 820"/>
          <p:cNvSpPr txBox="1"/>
          <p:nvPr/>
        </p:nvSpPr>
        <p:spPr>
          <a:xfrm>
            <a:off x="2261825" y="33222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sp>
        <p:nvSpPr>
          <p:cNvPr id="825" name="Shape 8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 - Undirected</a:t>
            </a:r>
          </a:p>
          <a:p>
            <a:pPr lvl="0" rtl="0">
              <a:spcBef>
                <a:spcPts val="0"/>
              </a:spcBef>
              <a:buNone/>
            </a:pPr>
            <a:r>
              <a:t/>
            </a:r>
            <a:endParaRPr/>
          </a:p>
        </p:txBody>
      </p:sp>
      <p:sp>
        <p:nvSpPr>
          <p:cNvPr id="826" name="Shape 826"/>
          <p:cNvSpPr txBox="1"/>
          <p:nvPr>
            <p:ph idx="1" type="body"/>
          </p:nvPr>
        </p:nvSpPr>
        <p:spPr>
          <a:xfrm>
            <a:off x="311700" y="1152475"/>
            <a:ext cx="8340600" cy="86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What can we do for an undirected graph?</a:t>
            </a:r>
          </a:p>
        </p:txBody>
      </p:sp>
      <p:sp>
        <p:nvSpPr>
          <p:cNvPr id="827" name="Shape 827"/>
          <p:cNvSpPr/>
          <p:nvPr/>
        </p:nvSpPr>
        <p:spPr>
          <a:xfrm>
            <a:off x="2049600" y="20261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828" name="Shape 828"/>
          <p:cNvSpPr txBox="1"/>
          <p:nvPr/>
        </p:nvSpPr>
        <p:spPr>
          <a:xfrm>
            <a:off x="1989600" y="171857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w(</a:t>
            </a:r>
            <a:r>
              <a:rPr lang="en" sz="1000">
                <a:solidFill>
                  <a:schemeClr val="dk1"/>
                </a:solidFill>
              </a:rPr>
              <a:t>v</a:t>
            </a:r>
            <a:r>
              <a:rPr lang="en" sz="1000"/>
              <a:t>) = 5</a:t>
            </a:r>
          </a:p>
        </p:txBody>
      </p:sp>
      <p:cxnSp>
        <p:nvCxnSpPr>
          <p:cNvPr id="829" name="Shape 829"/>
          <p:cNvCxnSpPr>
            <a:endCxn id="827" idx="2"/>
          </p:cNvCxnSpPr>
          <p:nvPr/>
        </p:nvCxnSpPr>
        <p:spPr>
          <a:xfrm>
            <a:off x="1450500" y="2117975"/>
            <a:ext cx="599100" cy="220800"/>
          </a:xfrm>
          <a:prstGeom prst="straightConnector1">
            <a:avLst/>
          </a:prstGeom>
          <a:noFill/>
          <a:ln cap="flat" cmpd="sng" w="9525">
            <a:solidFill>
              <a:schemeClr val="dk2"/>
            </a:solidFill>
            <a:prstDash val="solid"/>
            <a:round/>
            <a:headEnd len="lg" w="lg" type="none"/>
            <a:tailEnd len="lg" w="lg" type="none"/>
          </a:ln>
        </p:spPr>
      </p:cxnSp>
      <p:cxnSp>
        <p:nvCxnSpPr>
          <p:cNvPr id="830" name="Shape 830"/>
          <p:cNvCxnSpPr>
            <a:endCxn id="827" idx="3"/>
          </p:cNvCxnSpPr>
          <p:nvPr/>
        </p:nvCxnSpPr>
        <p:spPr>
          <a:xfrm flipH="1" rot="10800000">
            <a:off x="1583737" y="2559816"/>
            <a:ext cx="558300" cy="199800"/>
          </a:xfrm>
          <a:prstGeom prst="straightConnector1">
            <a:avLst/>
          </a:prstGeom>
          <a:noFill/>
          <a:ln cap="flat" cmpd="sng" w="9525">
            <a:solidFill>
              <a:schemeClr val="dk2"/>
            </a:solidFill>
            <a:prstDash val="solid"/>
            <a:round/>
            <a:headEnd len="lg" w="lg" type="none"/>
            <a:tailEnd len="lg" w="lg" type="none"/>
          </a:ln>
        </p:spPr>
      </p:cxnSp>
      <p:cxnSp>
        <p:nvCxnSpPr>
          <p:cNvPr id="831" name="Shape 831"/>
          <p:cNvCxnSpPr>
            <a:endCxn id="827" idx="5"/>
          </p:cNvCxnSpPr>
          <p:nvPr/>
        </p:nvCxnSpPr>
        <p:spPr>
          <a:xfrm rot="10800000">
            <a:off x="2588362" y="2559816"/>
            <a:ext cx="195600" cy="416700"/>
          </a:xfrm>
          <a:prstGeom prst="straightConnector1">
            <a:avLst/>
          </a:prstGeom>
          <a:noFill/>
          <a:ln cap="flat" cmpd="sng" w="9525">
            <a:solidFill>
              <a:schemeClr val="dk2"/>
            </a:solidFill>
            <a:prstDash val="solid"/>
            <a:round/>
            <a:headEnd len="lg" w="lg" type="none"/>
            <a:tailEnd len="lg" w="lg" type="none"/>
          </a:ln>
        </p:spPr>
      </p:cxnSp>
      <p:cxnSp>
        <p:nvCxnSpPr>
          <p:cNvPr id="832" name="Shape 832"/>
          <p:cNvCxnSpPr>
            <a:stCxn id="827" idx="6"/>
          </p:cNvCxnSpPr>
          <p:nvPr/>
        </p:nvCxnSpPr>
        <p:spPr>
          <a:xfrm flipH="1" rot="10800000">
            <a:off x="2680800" y="2042975"/>
            <a:ext cx="403500" cy="295800"/>
          </a:xfrm>
          <a:prstGeom prst="straightConnector1">
            <a:avLst/>
          </a:prstGeom>
          <a:noFill/>
          <a:ln cap="flat" cmpd="sng" w="9525">
            <a:solidFill>
              <a:schemeClr val="dk2"/>
            </a:solidFill>
            <a:prstDash val="solid"/>
            <a:round/>
            <a:headEnd len="lg" w="lg" type="none"/>
            <a:tailEnd len="lg" w="lg" type="none"/>
          </a:ln>
        </p:spPr>
      </p:cxnSp>
      <p:sp>
        <p:nvSpPr>
          <p:cNvPr id="833" name="Shape 833"/>
          <p:cNvSpPr/>
          <p:nvPr/>
        </p:nvSpPr>
        <p:spPr>
          <a:xfrm>
            <a:off x="1583725" y="33050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834" name="Shape 834"/>
          <p:cNvSpPr/>
          <p:nvPr/>
        </p:nvSpPr>
        <p:spPr>
          <a:xfrm>
            <a:off x="1587025" y="411597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835" name="Shape 835"/>
          <p:cNvSpPr/>
          <p:nvPr/>
        </p:nvSpPr>
        <p:spPr>
          <a:xfrm>
            <a:off x="2556550" y="411352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sp>
        <p:nvSpPr>
          <p:cNvPr id="836" name="Shape 836"/>
          <p:cNvSpPr/>
          <p:nvPr/>
        </p:nvSpPr>
        <p:spPr>
          <a:xfrm>
            <a:off x="2566950" y="3287825"/>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4A86E8"/>
              </a:solidFill>
            </a:endParaRPr>
          </a:p>
        </p:txBody>
      </p:sp>
      <p:cxnSp>
        <p:nvCxnSpPr>
          <p:cNvPr id="837" name="Shape 837"/>
          <p:cNvCxnSpPr/>
          <p:nvPr/>
        </p:nvCxnSpPr>
        <p:spPr>
          <a:xfrm flipH="1" rot="10800000">
            <a:off x="1102787" y="4621041"/>
            <a:ext cx="558300" cy="199800"/>
          </a:xfrm>
          <a:prstGeom prst="straightConnector1">
            <a:avLst/>
          </a:prstGeom>
          <a:noFill/>
          <a:ln cap="flat" cmpd="sng" w="9525">
            <a:solidFill>
              <a:schemeClr val="dk2"/>
            </a:solidFill>
            <a:prstDash val="solid"/>
            <a:round/>
            <a:headEnd len="lg" w="lg" type="none"/>
            <a:tailEnd len="lg" w="lg" type="none"/>
          </a:ln>
        </p:spPr>
      </p:cxnSp>
      <p:cxnSp>
        <p:nvCxnSpPr>
          <p:cNvPr id="838" name="Shape 838"/>
          <p:cNvCxnSpPr/>
          <p:nvPr/>
        </p:nvCxnSpPr>
        <p:spPr>
          <a:xfrm>
            <a:off x="1102775" y="3162250"/>
            <a:ext cx="599100" cy="220800"/>
          </a:xfrm>
          <a:prstGeom prst="straightConnector1">
            <a:avLst/>
          </a:prstGeom>
          <a:noFill/>
          <a:ln cap="flat" cmpd="sng" w="9525">
            <a:solidFill>
              <a:schemeClr val="dk2"/>
            </a:solidFill>
            <a:prstDash val="solid"/>
            <a:round/>
            <a:headEnd len="lg" w="lg" type="none"/>
            <a:tailEnd len="lg" w="lg" type="none"/>
          </a:ln>
        </p:spPr>
      </p:cxnSp>
      <p:cxnSp>
        <p:nvCxnSpPr>
          <p:cNvPr id="839" name="Shape 839"/>
          <p:cNvCxnSpPr/>
          <p:nvPr/>
        </p:nvCxnSpPr>
        <p:spPr>
          <a:xfrm rot="10800000">
            <a:off x="3132675" y="4621050"/>
            <a:ext cx="195600" cy="416700"/>
          </a:xfrm>
          <a:prstGeom prst="straightConnector1">
            <a:avLst/>
          </a:prstGeom>
          <a:noFill/>
          <a:ln cap="flat" cmpd="sng" w="9525">
            <a:solidFill>
              <a:schemeClr val="dk2"/>
            </a:solidFill>
            <a:prstDash val="solid"/>
            <a:round/>
            <a:headEnd len="lg" w="lg" type="none"/>
            <a:tailEnd len="lg" w="lg" type="none"/>
          </a:ln>
        </p:spPr>
      </p:cxnSp>
      <p:cxnSp>
        <p:nvCxnSpPr>
          <p:cNvPr id="840" name="Shape 840"/>
          <p:cNvCxnSpPr/>
          <p:nvPr/>
        </p:nvCxnSpPr>
        <p:spPr>
          <a:xfrm flipH="1" rot="10800000">
            <a:off x="3132675" y="3124750"/>
            <a:ext cx="403500" cy="295800"/>
          </a:xfrm>
          <a:prstGeom prst="straightConnector1">
            <a:avLst/>
          </a:prstGeom>
          <a:noFill/>
          <a:ln cap="flat" cmpd="sng" w="9525">
            <a:solidFill>
              <a:schemeClr val="dk2"/>
            </a:solidFill>
            <a:prstDash val="solid"/>
            <a:round/>
            <a:headEnd len="lg" w="lg" type="none"/>
            <a:tailEnd len="lg" w="lg" type="none"/>
          </a:ln>
        </p:spPr>
      </p:cxnSp>
      <p:cxnSp>
        <p:nvCxnSpPr>
          <p:cNvPr id="841" name="Shape 841"/>
          <p:cNvCxnSpPr>
            <a:stCxn id="833" idx="6"/>
            <a:endCxn id="836" idx="2"/>
          </p:cNvCxnSpPr>
          <p:nvPr/>
        </p:nvCxnSpPr>
        <p:spPr>
          <a:xfrm flipH="1" rot="10800000">
            <a:off x="2214925" y="3600575"/>
            <a:ext cx="351900" cy="17100"/>
          </a:xfrm>
          <a:prstGeom prst="straightConnector1">
            <a:avLst/>
          </a:prstGeom>
          <a:noFill/>
          <a:ln cap="flat" cmpd="sng" w="9525">
            <a:solidFill>
              <a:schemeClr val="dk2"/>
            </a:solidFill>
            <a:prstDash val="solid"/>
            <a:round/>
            <a:headEnd len="lg" w="lg" type="none"/>
            <a:tailEnd len="lg" w="lg" type="none"/>
          </a:ln>
        </p:spPr>
      </p:cxnSp>
      <p:cxnSp>
        <p:nvCxnSpPr>
          <p:cNvPr id="842" name="Shape 842"/>
          <p:cNvCxnSpPr>
            <a:stCxn id="834" idx="6"/>
            <a:endCxn id="835" idx="2"/>
          </p:cNvCxnSpPr>
          <p:nvPr/>
        </p:nvCxnSpPr>
        <p:spPr>
          <a:xfrm flipH="1" rot="10800000">
            <a:off x="2218225" y="4426175"/>
            <a:ext cx="338400" cy="2400"/>
          </a:xfrm>
          <a:prstGeom prst="straightConnector1">
            <a:avLst/>
          </a:prstGeom>
          <a:noFill/>
          <a:ln cap="flat" cmpd="sng" w="9525">
            <a:solidFill>
              <a:schemeClr val="dk2"/>
            </a:solidFill>
            <a:prstDash val="solid"/>
            <a:round/>
            <a:headEnd len="lg" w="lg" type="none"/>
            <a:tailEnd len="lg" w="lg" type="none"/>
          </a:ln>
        </p:spPr>
      </p:cxnSp>
      <p:cxnSp>
        <p:nvCxnSpPr>
          <p:cNvPr id="843" name="Shape 843"/>
          <p:cNvCxnSpPr>
            <a:stCxn id="836" idx="4"/>
            <a:endCxn id="835" idx="0"/>
          </p:cNvCxnSpPr>
          <p:nvPr/>
        </p:nvCxnSpPr>
        <p:spPr>
          <a:xfrm flipH="1">
            <a:off x="2872050" y="3913025"/>
            <a:ext cx="10500" cy="200400"/>
          </a:xfrm>
          <a:prstGeom prst="straightConnector1">
            <a:avLst/>
          </a:prstGeom>
          <a:noFill/>
          <a:ln cap="flat" cmpd="sng" w="9525">
            <a:solidFill>
              <a:schemeClr val="dk2"/>
            </a:solidFill>
            <a:prstDash val="solid"/>
            <a:round/>
            <a:headEnd len="lg" w="lg" type="none"/>
            <a:tailEnd len="lg" w="lg" type="none"/>
          </a:ln>
        </p:spPr>
      </p:cxnSp>
      <p:cxnSp>
        <p:nvCxnSpPr>
          <p:cNvPr id="844" name="Shape 844"/>
          <p:cNvCxnSpPr>
            <a:endCxn id="834" idx="0"/>
          </p:cNvCxnSpPr>
          <p:nvPr/>
        </p:nvCxnSpPr>
        <p:spPr>
          <a:xfrm>
            <a:off x="1899325" y="3930275"/>
            <a:ext cx="3300" cy="185700"/>
          </a:xfrm>
          <a:prstGeom prst="straightConnector1">
            <a:avLst/>
          </a:prstGeom>
          <a:noFill/>
          <a:ln cap="flat" cmpd="sng" w="9525">
            <a:solidFill>
              <a:schemeClr val="dk2"/>
            </a:solidFill>
            <a:prstDash val="solid"/>
            <a:round/>
            <a:headEnd len="lg" w="lg" type="none"/>
            <a:tailEnd len="lg" w="lg" type="none"/>
          </a:ln>
        </p:spPr>
      </p:cxnSp>
      <p:cxnSp>
        <p:nvCxnSpPr>
          <p:cNvPr id="845" name="Shape 845"/>
          <p:cNvCxnSpPr>
            <a:stCxn id="834" idx="7"/>
            <a:endCxn id="836" idx="3"/>
          </p:cNvCxnSpPr>
          <p:nvPr/>
        </p:nvCxnSpPr>
        <p:spPr>
          <a:xfrm flipH="1" rot="10800000">
            <a:off x="2125787" y="3821433"/>
            <a:ext cx="533700" cy="386100"/>
          </a:xfrm>
          <a:prstGeom prst="straightConnector1">
            <a:avLst/>
          </a:prstGeom>
          <a:noFill/>
          <a:ln cap="flat" cmpd="sng" w="9525">
            <a:solidFill>
              <a:schemeClr val="dk2"/>
            </a:solidFill>
            <a:prstDash val="solid"/>
            <a:round/>
            <a:headEnd len="lg" w="lg" type="none"/>
            <a:tailEnd len="lg" w="lg" type="none"/>
          </a:ln>
        </p:spPr>
      </p:cxnSp>
      <p:cxnSp>
        <p:nvCxnSpPr>
          <p:cNvPr id="846" name="Shape 846"/>
          <p:cNvCxnSpPr>
            <a:stCxn id="833" idx="5"/>
            <a:endCxn id="835" idx="1"/>
          </p:cNvCxnSpPr>
          <p:nvPr/>
        </p:nvCxnSpPr>
        <p:spPr>
          <a:xfrm>
            <a:off x="2122487" y="3838716"/>
            <a:ext cx="526500" cy="366300"/>
          </a:xfrm>
          <a:prstGeom prst="straightConnector1">
            <a:avLst/>
          </a:prstGeom>
          <a:noFill/>
          <a:ln cap="flat" cmpd="sng" w="9525">
            <a:solidFill>
              <a:schemeClr val="dk2"/>
            </a:solidFill>
            <a:prstDash val="solid"/>
            <a:round/>
            <a:headEnd len="lg" w="lg" type="none"/>
            <a:tailEnd len="lg" w="lg" type="none"/>
          </a:ln>
        </p:spPr>
      </p:cxnSp>
      <p:sp>
        <p:nvSpPr>
          <p:cNvPr id="847" name="Shape 847"/>
          <p:cNvSpPr txBox="1"/>
          <p:nvPr/>
        </p:nvSpPr>
        <p:spPr>
          <a:xfrm>
            <a:off x="3084300" y="1858700"/>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2</a:t>
            </a:r>
          </a:p>
        </p:txBody>
      </p:sp>
      <p:sp>
        <p:nvSpPr>
          <p:cNvPr id="848" name="Shape 848"/>
          <p:cNvSpPr txBox="1"/>
          <p:nvPr/>
        </p:nvSpPr>
        <p:spPr>
          <a:xfrm>
            <a:off x="2728225" y="262017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6</a:t>
            </a:r>
          </a:p>
        </p:txBody>
      </p:sp>
      <p:sp>
        <p:nvSpPr>
          <p:cNvPr id="849" name="Shape 849"/>
          <p:cNvSpPr txBox="1"/>
          <p:nvPr/>
        </p:nvSpPr>
        <p:spPr>
          <a:xfrm>
            <a:off x="759300" y="1858700"/>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1</a:t>
            </a:r>
          </a:p>
        </p:txBody>
      </p:sp>
      <p:sp>
        <p:nvSpPr>
          <p:cNvPr id="850" name="Shape 850"/>
          <p:cNvSpPr txBox="1"/>
          <p:nvPr/>
        </p:nvSpPr>
        <p:spPr>
          <a:xfrm>
            <a:off x="1188725" y="2664225"/>
            <a:ext cx="691200" cy="295800"/>
          </a:xfrm>
          <a:prstGeom prst="rect">
            <a:avLst/>
          </a:prstGeom>
          <a:noFill/>
          <a:ln>
            <a:noFill/>
          </a:ln>
        </p:spPr>
        <p:txBody>
          <a:bodyPr anchorCtr="0" anchor="t" bIns="91425" lIns="91425" rIns="91425" tIns="91425">
            <a:noAutofit/>
          </a:bodyPr>
          <a:lstStyle/>
          <a:p>
            <a:pPr lvl="0" rtl="0">
              <a:spcBef>
                <a:spcPts val="0"/>
              </a:spcBef>
              <a:buNone/>
            </a:pPr>
            <a:r>
              <a:rPr lang="en" sz="1000"/>
              <a:t>d(e) = 3</a:t>
            </a:r>
          </a:p>
        </p:txBody>
      </p:sp>
      <p:sp>
        <p:nvSpPr>
          <p:cNvPr id="851" name="Shape 851"/>
          <p:cNvSpPr txBox="1"/>
          <p:nvPr/>
        </p:nvSpPr>
        <p:spPr>
          <a:xfrm>
            <a:off x="966425" y="31698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1</a:t>
            </a:r>
          </a:p>
        </p:txBody>
      </p:sp>
      <p:sp>
        <p:nvSpPr>
          <p:cNvPr id="852" name="Shape 852"/>
          <p:cNvSpPr txBox="1"/>
          <p:nvPr/>
        </p:nvSpPr>
        <p:spPr>
          <a:xfrm>
            <a:off x="1118825" y="44652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3</a:t>
            </a:r>
          </a:p>
        </p:txBody>
      </p:sp>
      <p:sp>
        <p:nvSpPr>
          <p:cNvPr id="853" name="Shape 853"/>
          <p:cNvSpPr txBox="1"/>
          <p:nvPr/>
        </p:nvSpPr>
        <p:spPr>
          <a:xfrm>
            <a:off x="3176225" y="4617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6</a:t>
            </a:r>
          </a:p>
        </p:txBody>
      </p:sp>
      <p:sp>
        <p:nvSpPr>
          <p:cNvPr id="854" name="Shape 854"/>
          <p:cNvSpPr txBox="1"/>
          <p:nvPr/>
        </p:nvSpPr>
        <p:spPr>
          <a:xfrm>
            <a:off x="3252425" y="31698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2</a:t>
            </a:r>
          </a:p>
        </p:txBody>
      </p:sp>
      <p:sp>
        <p:nvSpPr>
          <p:cNvPr id="855" name="Shape 855"/>
          <p:cNvSpPr txBox="1"/>
          <p:nvPr/>
        </p:nvSpPr>
        <p:spPr>
          <a:xfrm>
            <a:off x="2871425" y="3855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56" name="Shape 856"/>
          <p:cNvSpPr txBox="1"/>
          <p:nvPr/>
        </p:nvSpPr>
        <p:spPr>
          <a:xfrm>
            <a:off x="2185625" y="40080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57" name="Shape 857"/>
          <p:cNvSpPr txBox="1"/>
          <p:nvPr/>
        </p:nvSpPr>
        <p:spPr>
          <a:xfrm>
            <a:off x="1652225" y="3855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58" name="Shape 858"/>
          <p:cNvSpPr txBox="1"/>
          <p:nvPr/>
        </p:nvSpPr>
        <p:spPr>
          <a:xfrm>
            <a:off x="2414225" y="38556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59" name="Shape 859"/>
          <p:cNvSpPr txBox="1"/>
          <p:nvPr/>
        </p:nvSpPr>
        <p:spPr>
          <a:xfrm>
            <a:off x="2185625" y="43890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60" name="Shape 860"/>
          <p:cNvSpPr txBox="1"/>
          <p:nvPr/>
        </p:nvSpPr>
        <p:spPr>
          <a:xfrm>
            <a:off x="2261825" y="3322224"/>
            <a:ext cx="288600" cy="295800"/>
          </a:xfrm>
          <a:prstGeom prst="rect">
            <a:avLst/>
          </a:prstGeom>
          <a:noFill/>
          <a:ln>
            <a:noFill/>
          </a:ln>
        </p:spPr>
        <p:txBody>
          <a:bodyPr anchorCtr="0" anchor="t" bIns="91425" lIns="91425" rIns="91425" tIns="91425">
            <a:noAutofit/>
          </a:bodyPr>
          <a:lstStyle/>
          <a:p>
            <a:pPr lvl="0" rtl="0">
              <a:spcBef>
                <a:spcPts val="0"/>
              </a:spcBef>
              <a:buNone/>
            </a:pPr>
            <a:r>
              <a:rPr lang="en" sz="1000"/>
              <a:t>5</a:t>
            </a:r>
          </a:p>
        </p:txBody>
      </p:sp>
      <p:sp>
        <p:nvSpPr>
          <p:cNvPr id="861" name="Shape 861"/>
          <p:cNvSpPr txBox="1"/>
          <p:nvPr>
            <p:ph idx="1" type="body"/>
          </p:nvPr>
        </p:nvSpPr>
        <p:spPr>
          <a:xfrm>
            <a:off x="4823550" y="1152475"/>
            <a:ext cx="3711900" cy="35019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Create a vertex v</a:t>
            </a:r>
            <a:r>
              <a:rPr baseline="-25000" lang="en" sz="1400">
                <a:solidFill>
                  <a:srgbClr val="1C4587"/>
                </a:solidFill>
              </a:rPr>
              <a:t>i</a:t>
            </a:r>
            <a:r>
              <a:rPr lang="en" sz="1400">
                <a:solidFill>
                  <a:srgbClr val="1C4587"/>
                </a:solidFill>
              </a:rPr>
              <a:t> for every edge incident to vertex v. Add an edge between every pair of v</a:t>
            </a:r>
            <a:r>
              <a:rPr baseline="-25000" lang="en" sz="1400">
                <a:solidFill>
                  <a:srgbClr val="1C4587"/>
                </a:solidFill>
              </a:rPr>
              <a:t>i</a:t>
            </a:r>
            <a:r>
              <a:rPr lang="en" sz="1400">
                <a:solidFill>
                  <a:srgbClr val="1C4587"/>
                </a:solidFill>
              </a:rPr>
              <a:t>, v</a:t>
            </a:r>
            <a:r>
              <a:rPr baseline="-25000" lang="en" sz="1400">
                <a:solidFill>
                  <a:srgbClr val="1C4587"/>
                </a:solidFill>
              </a:rPr>
              <a:t>j</a:t>
            </a:r>
            <a:r>
              <a:rPr lang="en" sz="1400">
                <a:solidFill>
                  <a:srgbClr val="1C4587"/>
                </a:solidFill>
              </a:rPr>
              <a:t> with edge weight w(v).</a:t>
            </a:r>
          </a:p>
          <a:p>
            <a:pPr lvl="0" rtl="0">
              <a:lnSpc>
                <a:spcPct val="100000"/>
              </a:lnSpc>
              <a:spcBef>
                <a:spcPts val="0"/>
              </a:spcBef>
              <a:buNone/>
            </a:pPr>
            <a:r>
              <a:rPr lang="en" sz="1400">
                <a:solidFill>
                  <a:srgbClr val="1C4587"/>
                </a:solidFill>
              </a:rPr>
              <a:t>Run Dijkstra’s algorithm on this new graph.</a:t>
            </a:r>
          </a:p>
          <a:p>
            <a:pPr lvl="0" rtl="0">
              <a:lnSpc>
                <a:spcPct val="100000"/>
              </a:lnSpc>
              <a:spcBef>
                <a:spcPts val="0"/>
              </a:spcBef>
              <a:buNone/>
            </a:pPr>
            <a:r>
              <a:rPr lang="en" sz="1400">
                <a:solidFill>
                  <a:srgbClr val="1C4587"/>
                </a:solidFill>
              </a:rPr>
              <a:t>Using any of the newly created edges means we’re using the vertex and taking into account the vertex cost. </a:t>
            </a:r>
          </a:p>
          <a:p>
            <a:pPr lvl="0" rtl="0">
              <a:lnSpc>
                <a:spcPct val="100000"/>
              </a:lnSpc>
              <a:spcBef>
                <a:spcPts val="0"/>
              </a:spcBef>
              <a:buNone/>
            </a:pPr>
            <a:r>
              <a:rPr lang="en" sz="1400">
                <a:solidFill>
                  <a:srgbClr val="1C4587"/>
                </a:solidFill>
              </a:rPr>
              <a:t>Each vertex becomes a complete sub-graph to replicate the behavior of entering and leave the vertex using any undirected edge.</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5" name="Shape 865"/>
        <p:cNvGrpSpPr/>
        <p:nvPr/>
      </p:nvGrpSpPr>
      <p:grpSpPr>
        <a:xfrm>
          <a:off x="0" y="0"/>
          <a:ext cx="0" cy="0"/>
          <a:chOff x="0" y="0"/>
          <a:chExt cx="0" cy="0"/>
        </a:xfrm>
      </p:grpSpPr>
      <p:sp>
        <p:nvSpPr>
          <p:cNvPr id="866" name="Shape 8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Weighty Vertices (Sp16 Mt1)</a:t>
            </a:r>
          </a:p>
          <a:p>
            <a:pPr lvl="0" rtl="0">
              <a:spcBef>
                <a:spcPts val="0"/>
              </a:spcBef>
              <a:buNone/>
            </a:pPr>
            <a:r>
              <a:t/>
            </a:r>
            <a:endParaRPr/>
          </a:p>
        </p:txBody>
      </p:sp>
      <p:sp>
        <p:nvSpPr>
          <p:cNvPr id="867" name="Shape 867"/>
          <p:cNvSpPr txBox="1"/>
          <p:nvPr>
            <p:ph idx="1" type="body"/>
          </p:nvPr>
        </p:nvSpPr>
        <p:spPr>
          <a:xfrm>
            <a:off x="405750" y="1144125"/>
            <a:ext cx="8079900" cy="11034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Alternative solution (undirected):</a:t>
            </a:r>
          </a:p>
          <a:p>
            <a:pPr lvl="0" rtl="0">
              <a:lnSpc>
                <a:spcPct val="100000"/>
              </a:lnSpc>
              <a:spcBef>
                <a:spcPts val="0"/>
              </a:spcBef>
              <a:buNone/>
            </a:pPr>
            <a:r>
              <a:rPr lang="en" sz="1400">
                <a:solidFill>
                  <a:srgbClr val="1C4587"/>
                </a:solidFill>
              </a:rPr>
              <a:t>For every edge, add half of the vertex weights that the edge connects to the edge weight. d((a, b)) = w(a)/2 + w(b)/2 + d((a, b))</a:t>
            </a:r>
          </a:p>
          <a:p>
            <a:pPr lvl="0" rtl="0">
              <a:lnSpc>
                <a:spcPct val="100000"/>
              </a:lnSpc>
              <a:spcBef>
                <a:spcPts val="0"/>
              </a:spcBef>
              <a:buNone/>
            </a:pPr>
            <a:r>
              <a:t/>
            </a:r>
            <a:endParaRPr sz="1400">
              <a:solidFill>
                <a:srgbClr val="1C4587"/>
              </a:solidFill>
            </a:endParaRPr>
          </a:p>
        </p:txBody>
      </p:sp>
      <p:sp>
        <p:nvSpPr>
          <p:cNvPr id="868" name="Shape 868"/>
          <p:cNvSpPr/>
          <p:nvPr/>
        </p:nvSpPr>
        <p:spPr>
          <a:xfrm>
            <a:off x="1011300" y="23466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9" name="Shape 869"/>
          <p:cNvSpPr/>
          <p:nvPr/>
        </p:nvSpPr>
        <p:spPr>
          <a:xfrm>
            <a:off x="2486525" y="23466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0" name="Shape 870"/>
          <p:cNvSpPr txBox="1"/>
          <p:nvPr/>
        </p:nvSpPr>
        <p:spPr>
          <a:xfrm>
            <a:off x="1689462" y="22859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d(e) = 5</a:t>
            </a:r>
          </a:p>
        </p:txBody>
      </p:sp>
      <p:cxnSp>
        <p:nvCxnSpPr>
          <p:cNvPr id="871" name="Shape 871"/>
          <p:cNvCxnSpPr>
            <a:endCxn id="869" idx="2"/>
          </p:cNvCxnSpPr>
          <p:nvPr/>
        </p:nvCxnSpPr>
        <p:spPr>
          <a:xfrm flipH="1" rot="10800000">
            <a:off x="1644425" y="2659200"/>
            <a:ext cx="842100" cy="51900"/>
          </a:xfrm>
          <a:prstGeom prst="straightConnector1">
            <a:avLst/>
          </a:prstGeom>
          <a:noFill/>
          <a:ln cap="flat" cmpd="sng" w="9525">
            <a:solidFill>
              <a:schemeClr val="dk2"/>
            </a:solidFill>
            <a:prstDash val="solid"/>
            <a:round/>
            <a:headEnd len="lg" w="lg" type="none"/>
            <a:tailEnd len="lg" w="lg" type="none"/>
          </a:ln>
        </p:spPr>
      </p:cxnSp>
      <p:sp>
        <p:nvSpPr>
          <p:cNvPr id="872" name="Shape 872"/>
          <p:cNvSpPr txBox="1"/>
          <p:nvPr/>
        </p:nvSpPr>
        <p:spPr>
          <a:xfrm>
            <a:off x="491537" y="22859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w(a) = 2</a:t>
            </a:r>
          </a:p>
        </p:txBody>
      </p:sp>
      <p:sp>
        <p:nvSpPr>
          <p:cNvPr id="873" name="Shape 873"/>
          <p:cNvSpPr txBox="1"/>
          <p:nvPr/>
        </p:nvSpPr>
        <p:spPr>
          <a:xfrm>
            <a:off x="2486512" y="20632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w(a) = 4</a:t>
            </a:r>
          </a:p>
        </p:txBody>
      </p:sp>
      <p:sp>
        <p:nvSpPr>
          <p:cNvPr id="874" name="Shape 874"/>
          <p:cNvSpPr/>
          <p:nvPr/>
        </p:nvSpPr>
        <p:spPr>
          <a:xfrm>
            <a:off x="5049900" y="23466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5" name="Shape 875"/>
          <p:cNvSpPr/>
          <p:nvPr/>
        </p:nvSpPr>
        <p:spPr>
          <a:xfrm>
            <a:off x="6525125" y="23466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6" name="Shape 876"/>
          <p:cNvSpPr txBox="1"/>
          <p:nvPr/>
        </p:nvSpPr>
        <p:spPr>
          <a:xfrm>
            <a:off x="5728062" y="22859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d(e) = 8</a:t>
            </a:r>
          </a:p>
        </p:txBody>
      </p:sp>
      <p:cxnSp>
        <p:nvCxnSpPr>
          <p:cNvPr id="877" name="Shape 877"/>
          <p:cNvCxnSpPr>
            <a:endCxn id="875" idx="2"/>
          </p:cNvCxnSpPr>
          <p:nvPr/>
        </p:nvCxnSpPr>
        <p:spPr>
          <a:xfrm flipH="1" rot="10800000">
            <a:off x="5683025" y="2659200"/>
            <a:ext cx="842100" cy="51900"/>
          </a:xfrm>
          <a:prstGeom prst="straightConnector1">
            <a:avLst/>
          </a:prstGeom>
          <a:noFill/>
          <a:ln cap="flat" cmpd="sng" w="9525">
            <a:solidFill>
              <a:schemeClr val="dk2"/>
            </a:solidFill>
            <a:prstDash val="solid"/>
            <a:round/>
            <a:headEnd len="lg" w="lg" type="none"/>
            <a:tailEnd len="lg" w="lg" type="none"/>
          </a:ln>
        </p:spPr>
      </p:cxnSp>
      <p:sp>
        <p:nvSpPr>
          <p:cNvPr id="878" name="Shape 878"/>
          <p:cNvSpPr txBox="1"/>
          <p:nvPr>
            <p:ph idx="1" type="body"/>
          </p:nvPr>
        </p:nvSpPr>
        <p:spPr>
          <a:xfrm>
            <a:off x="311700" y="3070875"/>
            <a:ext cx="8079900" cy="11034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Alternative solution (directed):</a:t>
            </a:r>
          </a:p>
          <a:p>
            <a:pPr lvl="0" rtl="0">
              <a:lnSpc>
                <a:spcPct val="100000"/>
              </a:lnSpc>
              <a:spcBef>
                <a:spcPts val="0"/>
              </a:spcBef>
              <a:buNone/>
            </a:pPr>
            <a:r>
              <a:rPr lang="en" sz="1400">
                <a:solidFill>
                  <a:srgbClr val="1C4587"/>
                </a:solidFill>
              </a:rPr>
              <a:t>For every edge, add the weight of the income vertex to the distance. d((a, b)) = d((a, b)) + w(b)/2</a:t>
            </a:r>
          </a:p>
          <a:p>
            <a:pPr lvl="0" rtl="0">
              <a:lnSpc>
                <a:spcPct val="100000"/>
              </a:lnSpc>
              <a:spcBef>
                <a:spcPts val="0"/>
              </a:spcBef>
              <a:buNone/>
            </a:pPr>
            <a:r>
              <a:t/>
            </a:r>
            <a:endParaRPr sz="1400">
              <a:solidFill>
                <a:srgbClr val="1C4587"/>
              </a:solidFill>
            </a:endParaRPr>
          </a:p>
        </p:txBody>
      </p:sp>
      <p:sp>
        <p:nvSpPr>
          <p:cNvPr id="879" name="Shape 879"/>
          <p:cNvSpPr/>
          <p:nvPr/>
        </p:nvSpPr>
        <p:spPr>
          <a:xfrm>
            <a:off x="935100" y="40992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0" name="Shape 880"/>
          <p:cNvSpPr/>
          <p:nvPr/>
        </p:nvSpPr>
        <p:spPr>
          <a:xfrm>
            <a:off x="2410325" y="40992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1" name="Shape 881"/>
          <p:cNvSpPr txBox="1"/>
          <p:nvPr/>
        </p:nvSpPr>
        <p:spPr>
          <a:xfrm>
            <a:off x="1613262" y="40385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d(e) = 5</a:t>
            </a:r>
          </a:p>
        </p:txBody>
      </p:sp>
      <p:sp>
        <p:nvSpPr>
          <p:cNvPr id="882" name="Shape 882"/>
          <p:cNvSpPr txBox="1"/>
          <p:nvPr/>
        </p:nvSpPr>
        <p:spPr>
          <a:xfrm>
            <a:off x="415337" y="40385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w(a) = 2</a:t>
            </a:r>
          </a:p>
        </p:txBody>
      </p:sp>
      <p:sp>
        <p:nvSpPr>
          <p:cNvPr id="883" name="Shape 883"/>
          <p:cNvSpPr txBox="1"/>
          <p:nvPr/>
        </p:nvSpPr>
        <p:spPr>
          <a:xfrm>
            <a:off x="2410312" y="38158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w(a) = 4</a:t>
            </a:r>
          </a:p>
        </p:txBody>
      </p:sp>
      <p:cxnSp>
        <p:nvCxnSpPr>
          <p:cNvPr id="884" name="Shape 884"/>
          <p:cNvCxnSpPr/>
          <p:nvPr/>
        </p:nvCxnSpPr>
        <p:spPr>
          <a:xfrm flipH="1" rot="10800000">
            <a:off x="1583775" y="4431475"/>
            <a:ext cx="850200" cy="8400"/>
          </a:xfrm>
          <a:prstGeom prst="straightConnector1">
            <a:avLst/>
          </a:prstGeom>
          <a:noFill/>
          <a:ln cap="flat" cmpd="sng" w="9525">
            <a:solidFill>
              <a:schemeClr val="dk2"/>
            </a:solidFill>
            <a:prstDash val="solid"/>
            <a:round/>
            <a:headEnd len="lg" w="lg" type="none"/>
            <a:tailEnd len="lg" w="lg" type="triangle"/>
          </a:ln>
        </p:spPr>
      </p:cxnSp>
      <p:sp>
        <p:nvSpPr>
          <p:cNvPr id="885" name="Shape 885"/>
          <p:cNvSpPr/>
          <p:nvPr/>
        </p:nvSpPr>
        <p:spPr>
          <a:xfrm>
            <a:off x="5126100" y="40992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6" name="Shape 886"/>
          <p:cNvSpPr/>
          <p:nvPr/>
        </p:nvSpPr>
        <p:spPr>
          <a:xfrm>
            <a:off x="6601325" y="4099200"/>
            <a:ext cx="631200" cy="625200"/>
          </a:xfrm>
          <a:prstGeom prst="ellipse">
            <a:avLst/>
          </a:prstGeom>
          <a:solidFill>
            <a:srgbClr val="A4C2F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7" name="Shape 887"/>
          <p:cNvSpPr txBox="1"/>
          <p:nvPr/>
        </p:nvSpPr>
        <p:spPr>
          <a:xfrm>
            <a:off x="5804262" y="4038525"/>
            <a:ext cx="1033500" cy="425100"/>
          </a:xfrm>
          <a:prstGeom prst="rect">
            <a:avLst/>
          </a:prstGeom>
          <a:noFill/>
          <a:ln>
            <a:noFill/>
          </a:ln>
        </p:spPr>
        <p:txBody>
          <a:bodyPr anchorCtr="0" anchor="t" bIns="91425" lIns="91425" rIns="91425" tIns="91425">
            <a:noAutofit/>
          </a:bodyPr>
          <a:lstStyle/>
          <a:p>
            <a:pPr lvl="0" rtl="0">
              <a:spcBef>
                <a:spcPts val="0"/>
              </a:spcBef>
              <a:buNone/>
            </a:pPr>
            <a:r>
              <a:rPr lang="en" sz="1000"/>
              <a:t>d(e) = 7</a:t>
            </a:r>
          </a:p>
        </p:txBody>
      </p:sp>
      <p:cxnSp>
        <p:nvCxnSpPr>
          <p:cNvPr id="888" name="Shape 888"/>
          <p:cNvCxnSpPr/>
          <p:nvPr/>
        </p:nvCxnSpPr>
        <p:spPr>
          <a:xfrm flipH="1" rot="10800000">
            <a:off x="5774775" y="4431475"/>
            <a:ext cx="850200" cy="8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2" name="Shape 892"/>
        <p:cNvGrpSpPr/>
        <p:nvPr/>
      </p:nvGrpSpPr>
      <p:grpSpPr>
        <a:xfrm>
          <a:off x="0" y="0"/>
          <a:ext cx="0" cy="0"/>
          <a:chOff x="0" y="0"/>
          <a:chExt cx="0" cy="0"/>
        </a:xfrm>
      </p:grpSpPr>
      <p:sp>
        <p:nvSpPr>
          <p:cNvPr id="893" name="Shape 8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Super Mario (Hard)</a:t>
            </a:r>
          </a:p>
        </p:txBody>
      </p:sp>
      <p:sp>
        <p:nvSpPr>
          <p:cNvPr id="894" name="Shape 894"/>
          <p:cNvSpPr txBox="1"/>
          <p:nvPr>
            <p:ph idx="1" type="body"/>
          </p:nvPr>
        </p:nvSpPr>
        <p:spPr>
          <a:xfrm>
            <a:off x="405750" y="1144125"/>
            <a:ext cx="8079900" cy="3604200"/>
          </a:xfrm>
          <a:prstGeom prst="rect">
            <a:avLst/>
          </a:prstGeom>
        </p:spPr>
        <p:txBody>
          <a:bodyPr anchorCtr="0" anchor="t" bIns="91425" lIns="91425" rIns="91425" tIns="91425">
            <a:noAutofit/>
          </a:bodyPr>
          <a:lstStyle/>
          <a:p>
            <a:pPr lvl="0" rtl="0">
              <a:lnSpc>
                <a:spcPct val="100000"/>
              </a:lnSpc>
              <a:spcBef>
                <a:spcPts val="0"/>
              </a:spcBef>
              <a:buNone/>
            </a:pPr>
            <a:r>
              <a:t/>
            </a:r>
            <a:endParaRPr sz="1400">
              <a:solidFill>
                <a:srgbClr val="1C4587"/>
              </a:solidFill>
            </a:endParaRPr>
          </a:p>
        </p:txBody>
      </p:sp>
      <p:pic>
        <p:nvPicPr>
          <p:cNvPr id="895" name="Shape 895"/>
          <p:cNvPicPr preferRelativeResize="0"/>
          <p:nvPr/>
        </p:nvPicPr>
        <p:blipFill>
          <a:blip r:embed="rId3">
            <a:alphaModFix/>
          </a:blip>
          <a:stretch>
            <a:fillRect/>
          </a:stretch>
        </p:blipFill>
        <p:spPr>
          <a:xfrm>
            <a:off x="405750" y="1144125"/>
            <a:ext cx="8079900" cy="19522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9" name="Shape 899"/>
        <p:cNvGrpSpPr/>
        <p:nvPr/>
      </p:nvGrpSpPr>
      <p:grpSpPr>
        <a:xfrm>
          <a:off x="0" y="0"/>
          <a:ext cx="0" cy="0"/>
          <a:chOff x="0" y="0"/>
          <a:chExt cx="0" cy="0"/>
        </a:xfrm>
      </p:grpSpPr>
      <p:sp>
        <p:nvSpPr>
          <p:cNvPr id="900" name="Shape 9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Super Mario (Hard)</a:t>
            </a:r>
          </a:p>
        </p:txBody>
      </p:sp>
      <p:sp>
        <p:nvSpPr>
          <p:cNvPr id="901" name="Shape 901"/>
          <p:cNvSpPr txBox="1"/>
          <p:nvPr>
            <p:ph idx="1" type="body"/>
          </p:nvPr>
        </p:nvSpPr>
        <p:spPr>
          <a:xfrm>
            <a:off x="405750" y="1144125"/>
            <a:ext cx="8079900" cy="36042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Since the number of points are edge weights, we want some path such that the accumulated points don’t become negative. We want some positive cycle.</a:t>
            </a:r>
          </a:p>
          <a:p>
            <a:pPr lvl="0" rtl="0">
              <a:lnSpc>
                <a:spcPct val="100000"/>
              </a:lnSpc>
              <a:spcBef>
                <a:spcPts val="0"/>
              </a:spcBef>
              <a:buNone/>
            </a:pPr>
            <a:r>
              <a:rPr lang="en" sz="1400">
                <a:solidFill>
                  <a:srgbClr val="1C4587"/>
                </a:solidFill>
              </a:rPr>
              <a:t>Let’s modify Bellman Ford algorithm as this can find shortest (longest) paths with negative edge weights and deals with positive/negative cycles.</a:t>
            </a:r>
          </a:p>
          <a:p>
            <a:pPr lvl="0" rtl="0">
              <a:lnSpc>
                <a:spcPct val="100000"/>
              </a:lnSpc>
              <a:spcBef>
                <a:spcPts val="0"/>
              </a:spcBef>
              <a:buNone/>
            </a:pPr>
            <a:r>
              <a:rPr lang="en" sz="1400">
                <a:solidFill>
                  <a:srgbClr val="1C4587"/>
                </a:solidFill>
              </a:rPr>
              <a:t>At each update, verify that the value of the path never becomes negative.</a:t>
            </a:r>
          </a:p>
          <a:p>
            <a:pPr lvl="0" rtl="0">
              <a:lnSpc>
                <a:spcPct val="100000"/>
              </a:lnSpc>
              <a:spcBef>
                <a:spcPts val="0"/>
              </a:spcBef>
              <a:buNone/>
            </a:pPr>
            <a:r>
              <a:rPr lang="en" sz="1400">
                <a:solidFill>
                  <a:srgbClr val="1C4587"/>
                </a:solidFill>
              </a:rPr>
              <a:t>If there is a positive cycle from </a:t>
            </a:r>
            <a:r>
              <a:rPr i="1" lang="en" sz="1400">
                <a:solidFill>
                  <a:srgbClr val="1C4587"/>
                </a:solidFill>
              </a:rPr>
              <a:t>s</a:t>
            </a:r>
            <a:r>
              <a:rPr lang="en" sz="1400">
                <a:solidFill>
                  <a:srgbClr val="1C4587"/>
                </a:solidFill>
              </a:rPr>
              <a:t> such that the path does not become negative, there will be some legal path from </a:t>
            </a:r>
            <a:r>
              <a:rPr i="1" lang="en" sz="1400">
                <a:solidFill>
                  <a:srgbClr val="1C4587"/>
                </a:solidFill>
              </a:rPr>
              <a:t>s</a:t>
            </a:r>
            <a:r>
              <a:rPr lang="en" sz="1400">
                <a:solidFill>
                  <a:srgbClr val="1C4587"/>
                </a:solidFill>
              </a:rPr>
              <a:t> to </a:t>
            </a:r>
            <a:r>
              <a:rPr i="1" lang="en" sz="1400">
                <a:solidFill>
                  <a:srgbClr val="1C4587"/>
                </a:solidFill>
              </a:rPr>
              <a:t>t</a:t>
            </a:r>
          </a:p>
          <a:p>
            <a:pPr lvl="0" rtl="0">
              <a:lnSpc>
                <a:spcPct val="100000"/>
              </a:lnSpc>
              <a:spcBef>
                <a:spcPts val="0"/>
              </a:spcBef>
              <a:buNone/>
            </a:pPr>
            <a:r>
              <a:t/>
            </a:r>
            <a:endParaRPr sz="1400">
              <a:solidFill>
                <a:srgbClr val="1C4587"/>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5" name="Shape 905"/>
        <p:cNvGrpSpPr/>
        <p:nvPr/>
      </p:nvGrpSpPr>
      <p:grpSpPr>
        <a:xfrm>
          <a:off x="0" y="0"/>
          <a:ext cx="0" cy="0"/>
          <a:chOff x="0" y="0"/>
          <a:chExt cx="0" cy="0"/>
        </a:xfrm>
      </p:grpSpPr>
      <p:sp>
        <p:nvSpPr>
          <p:cNvPr id="906" name="Shape 9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Super Mario (Hard)</a:t>
            </a:r>
          </a:p>
        </p:txBody>
      </p:sp>
      <p:sp>
        <p:nvSpPr>
          <p:cNvPr id="907" name="Shape 907"/>
          <p:cNvSpPr txBox="1"/>
          <p:nvPr>
            <p:ph idx="1" type="body"/>
          </p:nvPr>
        </p:nvSpPr>
        <p:spPr>
          <a:xfrm>
            <a:off x="405750" y="1144125"/>
            <a:ext cx="8079900" cy="3604200"/>
          </a:xfrm>
          <a:prstGeom prst="rect">
            <a:avLst/>
          </a:prstGeom>
        </p:spPr>
        <p:txBody>
          <a:bodyPr anchorCtr="0" anchor="t" bIns="91425" lIns="91425" rIns="91425" tIns="91425">
            <a:noAutofit/>
          </a:bodyPr>
          <a:lstStyle/>
          <a:p>
            <a:pPr lvl="0" rtl="0">
              <a:lnSpc>
                <a:spcPct val="100000"/>
              </a:lnSpc>
              <a:spcBef>
                <a:spcPts val="0"/>
              </a:spcBef>
              <a:buNone/>
            </a:pPr>
            <a:r>
              <a:t/>
            </a:r>
            <a:endParaRPr sz="1400">
              <a:solidFill>
                <a:srgbClr val="1C4587"/>
              </a:solidFill>
            </a:endParaRPr>
          </a:p>
        </p:txBody>
      </p:sp>
      <p:pic>
        <p:nvPicPr>
          <p:cNvPr id="908" name="Shape 908"/>
          <p:cNvPicPr preferRelativeResize="0"/>
          <p:nvPr/>
        </p:nvPicPr>
        <p:blipFill>
          <a:blip r:embed="rId3">
            <a:alphaModFix/>
          </a:blip>
          <a:stretch>
            <a:fillRect/>
          </a:stretch>
        </p:blipFill>
        <p:spPr>
          <a:xfrm>
            <a:off x="405750" y="1126611"/>
            <a:ext cx="7719022" cy="36392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2" name="Shape 912"/>
        <p:cNvGrpSpPr/>
        <p:nvPr/>
      </p:nvGrpSpPr>
      <p:grpSpPr>
        <a:xfrm>
          <a:off x="0" y="0"/>
          <a:ext cx="0" cy="0"/>
          <a:chOff x="0" y="0"/>
          <a:chExt cx="0" cy="0"/>
        </a:xfrm>
      </p:grpSpPr>
      <p:sp>
        <p:nvSpPr>
          <p:cNvPr id="913" name="Shape 9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a:t>
            </a:r>
          </a:p>
        </p:txBody>
      </p:sp>
      <p:sp>
        <p:nvSpPr>
          <p:cNvPr id="914" name="Shape 9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Any topic that we should talk about now?</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Relations (Sp13 Mt1)</a:t>
            </a:r>
          </a:p>
        </p:txBody>
      </p:sp>
      <p:sp>
        <p:nvSpPr>
          <p:cNvPr id="102" name="Shape 102"/>
          <p:cNvSpPr txBox="1"/>
          <p:nvPr>
            <p:ph idx="1" type="body"/>
          </p:nvPr>
        </p:nvSpPr>
        <p:spPr>
          <a:xfrm>
            <a:off x="311700" y="1152475"/>
            <a:ext cx="8340600" cy="35040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Algorithm C: T(n) = T(n - 2) + n</a:t>
            </a:r>
          </a:p>
        </p:txBody>
      </p:sp>
      <p:sp>
        <p:nvSpPr>
          <p:cNvPr id="103" name="Shape 103"/>
          <p:cNvSpPr txBox="1"/>
          <p:nvPr/>
        </p:nvSpPr>
        <p:spPr>
          <a:xfrm>
            <a:off x="1071725" y="1738075"/>
            <a:ext cx="1767000" cy="341700"/>
          </a:xfrm>
          <a:prstGeom prst="rect">
            <a:avLst/>
          </a:prstGeom>
          <a:noFill/>
          <a:ln>
            <a:noFill/>
          </a:ln>
        </p:spPr>
        <p:txBody>
          <a:bodyPr anchorCtr="0" anchor="t" bIns="91425" lIns="91425" rIns="91425" tIns="91425">
            <a:noAutofit/>
          </a:bodyPr>
          <a:lstStyle/>
          <a:p>
            <a:pPr lvl="0" rtl="0">
              <a:spcBef>
                <a:spcPts val="0"/>
              </a:spcBef>
              <a:buNone/>
            </a:pPr>
            <a:r>
              <a:rPr lang="en"/>
              <a:t>T(n)</a:t>
            </a:r>
          </a:p>
        </p:txBody>
      </p:sp>
      <p:sp>
        <p:nvSpPr>
          <p:cNvPr id="104" name="Shape 104"/>
          <p:cNvSpPr txBox="1"/>
          <p:nvPr/>
        </p:nvSpPr>
        <p:spPr>
          <a:xfrm>
            <a:off x="1071725" y="2358325"/>
            <a:ext cx="1767000" cy="341700"/>
          </a:xfrm>
          <a:prstGeom prst="rect">
            <a:avLst/>
          </a:prstGeom>
          <a:noFill/>
          <a:ln>
            <a:noFill/>
          </a:ln>
        </p:spPr>
        <p:txBody>
          <a:bodyPr anchorCtr="0" anchor="t" bIns="91425" lIns="91425" rIns="91425" tIns="91425">
            <a:noAutofit/>
          </a:bodyPr>
          <a:lstStyle/>
          <a:p>
            <a:pPr lvl="0" rtl="0">
              <a:spcBef>
                <a:spcPts val="0"/>
              </a:spcBef>
              <a:buNone/>
            </a:pPr>
            <a:r>
              <a:rPr lang="en"/>
              <a:t>T(n - 2)</a:t>
            </a:r>
          </a:p>
        </p:txBody>
      </p:sp>
      <p:sp>
        <p:nvSpPr>
          <p:cNvPr id="105" name="Shape 105"/>
          <p:cNvSpPr txBox="1"/>
          <p:nvPr/>
        </p:nvSpPr>
        <p:spPr>
          <a:xfrm>
            <a:off x="1071725" y="2935850"/>
            <a:ext cx="1767000" cy="341700"/>
          </a:xfrm>
          <a:prstGeom prst="rect">
            <a:avLst/>
          </a:prstGeom>
          <a:noFill/>
          <a:ln>
            <a:noFill/>
          </a:ln>
        </p:spPr>
        <p:txBody>
          <a:bodyPr anchorCtr="0" anchor="t" bIns="91425" lIns="91425" rIns="91425" tIns="91425">
            <a:noAutofit/>
          </a:bodyPr>
          <a:lstStyle/>
          <a:p>
            <a:pPr lvl="0" rtl="0">
              <a:spcBef>
                <a:spcPts val="0"/>
              </a:spcBef>
              <a:buNone/>
            </a:pPr>
            <a:r>
              <a:rPr lang="en"/>
              <a:t>T(n - 4)</a:t>
            </a:r>
          </a:p>
        </p:txBody>
      </p:sp>
      <p:cxnSp>
        <p:nvCxnSpPr>
          <p:cNvPr id="106" name="Shape 106"/>
          <p:cNvCxnSpPr/>
          <p:nvPr/>
        </p:nvCxnSpPr>
        <p:spPr>
          <a:xfrm>
            <a:off x="1325375" y="2139275"/>
            <a:ext cx="0" cy="233400"/>
          </a:xfrm>
          <a:prstGeom prst="straightConnector1">
            <a:avLst/>
          </a:prstGeom>
          <a:noFill/>
          <a:ln cap="flat" cmpd="sng" w="9525">
            <a:solidFill>
              <a:schemeClr val="dk2"/>
            </a:solidFill>
            <a:prstDash val="solid"/>
            <a:round/>
            <a:headEnd len="lg" w="lg" type="none"/>
            <a:tailEnd len="lg" w="lg" type="triangle"/>
          </a:ln>
        </p:spPr>
      </p:cxnSp>
      <p:cxnSp>
        <p:nvCxnSpPr>
          <p:cNvPr id="107" name="Shape 107"/>
          <p:cNvCxnSpPr/>
          <p:nvPr/>
        </p:nvCxnSpPr>
        <p:spPr>
          <a:xfrm>
            <a:off x="1325375" y="2748875"/>
            <a:ext cx="0" cy="233400"/>
          </a:xfrm>
          <a:prstGeom prst="straightConnector1">
            <a:avLst/>
          </a:prstGeom>
          <a:noFill/>
          <a:ln cap="flat" cmpd="sng" w="9525">
            <a:solidFill>
              <a:schemeClr val="dk2"/>
            </a:solidFill>
            <a:prstDash val="solid"/>
            <a:round/>
            <a:headEnd len="lg" w="lg" type="none"/>
            <a:tailEnd len="lg" w="lg" type="triangle"/>
          </a:ln>
        </p:spPr>
      </p:cxnSp>
      <p:sp>
        <p:nvSpPr>
          <p:cNvPr id="108" name="Shape 108"/>
          <p:cNvSpPr txBox="1"/>
          <p:nvPr/>
        </p:nvSpPr>
        <p:spPr>
          <a:xfrm>
            <a:off x="2275625" y="1696746"/>
            <a:ext cx="1175400" cy="442500"/>
          </a:xfrm>
          <a:prstGeom prst="rect">
            <a:avLst/>
          </a:prstGeom>
          <a:noFill/>
          <a:ln>
            <a:noFill/>
          </a:ln>
        </p:spPr>
        <p:txBody>
          <a:bodyPr anchorCtr="0" anchor="t" bIns="91425" lIns="91425" rIns="91425" tIns="91425">
            <a:noAutofit/>
          </a:bodyPr>
          <a:lstStyle/>
          <a:p>
            <a:pPr lvl="0" rtl="0">
              <a:spcBef>
                <a:spcPts val="0"/>
              </a:spcBef>
              <a:buNone/>
            </a:pPr>
            <a:r>
              <a:rPr lang="en"/>
              <a:t>Work: O(n)</a:t>
            </a:r>
          </a:p>
        </p:txBody>
      </p:sp>
      <p:sp>
        <p:nvSpPr>
          <p:cNvPr id="109" name="Shape 109"/>
          <p:cNvSpPr txBox="1"/>
          <p:nvPr/>
        </p:nvSpPr>
        <p:spPr>
          <a:xfrm>
            <a:off x="2355375" y="2350496"/>
            <a:ext cx="1175400" cy="442500"/>
          </a:xfrm>
          <a:prstGeom prst="rect">
            <a:avLst/>
          </a:prstGeom>
          <a:noFill/>
          <a:ln>
            <a:noFill/>
          </a:ln>
        </p:spPr>
        <p:txBody>
          <a:bodyPr anchorCtr="0" anchor="t" bIns="91425" lIns="91425" rIns="91425" tIns="91425">
            <a:noAutofit/>
          </a:bodyPr>
          <a:lstStyle/>
          <a:p>
            <a:pPr lvl="0" rtl="0">
              <a:spcBef>
                <a:spcPts val="0"/>
              </a:spcBef>
              <a:buNone/>
            </a:pPr>
            <a:r>
              <a:rPr lang="en"/>
              <a:t>O(n - 2)</a:t>
            </a:r>
          </a:p>
        </p:txBody>
      </p:sp>
      <p:sp>
        <p:nvSpPr>
          <p:cNvPr id="110" name="Shape 110"/>
          <p:cNvSpPr txBox="1"/>
          <p:nvPr/>
        </p:nvSpPr>
        <p:spPr>
          <a:xfrm>
            <a:off x="2355375" y="2919096"/>
            <a:ext cx="1175400" cy="442500"/>
          </a:xfrm>
          <a:prstGeom prst="rect">
            <a:avLst/>
          </a:prstGeom>
          <a:noFill/>
          <a:ln>
            <a:noFill/>
          </a:ln>
        </p:spPr>
        <p:txBody>
          <a:bodyPr anchorCtr="0" anchor="t" bIns="91425" lIns="91425" rIns="91425" tIns="91425">
            <a:noAutofit/>
          </a:bodyPr>
          <a:lstStyle/>
          <a:p>
            <a:pPr lvl="0" rtl="0">
              <a:spcBef>
                <a:spcPts val="0"/>
              </a:spcBef>
              <a:buNone/>
            </a:pPr>
            <a:r>
              <a:rPr lang="en"/>
              <a:t>O(n - 4)</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Recurrence Relations (Sp13 Mt1)</a:t>
            </a:r>
          </a:p>
        </p:txBody>
      </p:sp>
      <p:sp>
        <p:nvSpPr>
          <p:cNvPr id="116" name="Shape 116"/>
          <p:cNvSpPr txBox="1"/>
          <p:nvPr>
            <p:ph idx="1" type="body"/>
          </p:nvPr>
        </p:nvSpPr>
        <p:spPr>
          <a:xfrm>
            <a:off x="311700" y="1152475"/>
            <a:ext cx="8340600" cy="3504000"/>
          </a:xfrm>
          <a:prstGeom prst="rect">
            <a:avLst/>
          </a:prstGeom>
        </p:spPr>
        <p:txBody>
          <a:bodyPr anchorCtr="0" anchor="t" bIns="91425" lIns="91425" rIns="91425" tIns="91425">
            <a:noAutofit/>
          </a:bodyPr>
          <a:lstStyle/>
          <a:p>
            <a:pPr lvl="0" rtl="0">
              <a:lnSpc>
                <a:spcPct val="100000"/>
              </a:lnSpc>
              <a:spcBef>
                <a:spcPts val="0"/>
              </a:spcBef>
              <a:buNone/>
            </a:pPr>
            <a:r>
              <a:rPr lang="en" sz="1400">
                <a:solidFill>
                  <a:srgbClr val="1C4587"/>
                </a:solidFill>
              </a:rPr>
              <a:t>Algorithm C: T(n) = T(n - 2) + n</a:t>
            </a: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rPr lang="en" sz="1400">
                <a:solidFill>
                  <a:srgbClr val="1C4587"/>
                </a:solidFill>
              </a:rPr>
              <a:t>Asymptotically, algorithm B is fastest at Θ(n) and algorithms A and B are slowest at Θ(n</a:t>
            </a:r>
            <a:r>
              <a:rPr baseline="30000" lang="en" sz="1400">
                <a:solidFill>
                  <a:srgbClr val="1C4587"/>
                </a:solidFill>
              </a:rPr>
              <a:t>2</a:t>
            </a:r>
            <a:r>
              <a:rPr lang="en" sz="1400">
                <a:solidFill>
                  <a:srgbClr val="1C4587"/>
                </a:solidFill>
              </a:rPr>
              <a:t>)</a:t>
            </a: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a:p>
            <a:pPr lvl="0" rtl="0">
              <a:lnSpc>
                <a:spcPct val="100000"/>
              </a:lnSpc>
              <a:spcBef>
                <a:spcPts val="0"/>
              </a:spcBef>
              <a:buNone/>
            </a:pPr>
            <a:r>
              <a:t/>
            </a:r>
            <a:endParaRPr sz="1400">
              <a:solidFill>
                <a:srgbClr val="1C4587"/>
              </a:solidFill>
            </a:endParaRPr>
          </a:p>
        </p:txBody>
      </p:sp>
      <p:sp>
        <p:nvSpPr>
          <p:cNvPr id="117" name="Shape 117"/>
          <p:cNvSpPr txBox="1"/>
          <p:nvPr/>
        </p:nvSpPr>
        <p:spPr>
          <a:xfrm>
            <a:off x="1071725" y="1738075"/>
            <a:ext cx="1767000" cy="341700"/>
          </a:xfrm>
          <a:prstGeom prst="rect">
            <a:avLst/>
          </a:prstGeom>
          <a:noFill/>
          <a:ln>
            <a:noFill/>
          </a:ln>
        </p:spPr>
        <p:txBody>
          <a:bodyPr anchorCtr="0" anchor="t" bIns="91425" lIns="91425" rIns="91425" tIns="91425">
            <a:noAutofit/>
          </a:bodyPr>
          <a:lstStyle/>
          <a:p>
            <a:pPr lvl="0" rtl="0">
              <a:spcBef>
                <a:spcPts val="0"/>
              </a:spcBef>
              <a:buNone/>
            </a:pPr>
            <a:r>
              <a:rPr lang="en"/>
              <a:t>T(n)</a:t>
            </a:r>
          </a:p>
        </p:txBody>
      </p:sp>
      <p:sp>
        <p:nvSpPr>
          <p:cNvPr id="118" name="Shape 118"/>
          <p:cNvSpPr txBox="1"/>
          <p:nvPr/>
        </p:nvSpPr>
        <p:spPr>
          <a:xfrm>
            <a:off x="1071725" y="2358325"/>
            <a:ext cx="1767000" cy="341700"/>
          </a:xfrm>
          <a:prstGeom prst="rect">
            <a:avLst/>
          </a:prstGeom>
          <a:noFill/>
          <a:ln>
            <a:noFill/>
          </a:ln>
        </p:spPr>
        <p:txBody>
          <a:bodyPr anchorCtr="0" anchor="t" bIns="91425" lIns="91425" rIns="91425" tIns="91425">
            <a:noAutofit/>
          </a:bodyPr>
          <a:lstStyle/>
          <a:p>
            <a:pPr lvl="0" rtl="0">
              <a:spcBef>
                <a:spcPts val="0"/>
              </a:spcBef>
              <a:buNone/>
            </a:pPr>
            <a:r>
              <a:rPr lang="en"/>
              <a:t>T(n - 2)</a:t>
            </a:r>
          </a:p>
        </p:txBody>
      </p:sp>
      <p:sp>
        <p:nvSpPr>
          <p:cNvPr id="119" name="Shape 119"/>
          <p:cNvSpPr txBox="1"/>
          <p:nvPr/>
        </p:nvSpPr>
        <p:spPr>
          <a:xfrm>
            <a:off x="1071725" y="2935850"/>
            <a:ext cx="1767000" cy="341700"/>
          </a:xfrm>
          <a:prstGeom prst="rect">
            <a:avLst/>
          </a:prstGeom>
          <a:noFill/>
          <a:ln>
            <a:noFill/>
          </a:ln>
        </p:spPr>
        <p:txBody>
          <a:bodyPr anchorCtr="0" anchor="t" bIns="91425" lIns="91425" rIns="91425" tIns="91425">
            <a:noAutofit/>
          </a:bodyPr>
          <a:lstStyle/>
          <a:p>
            <a:pPr lvl="0" rtl="0">
              <a:spcBef>
                <a:spcPts val="0"/>
              </a:spcBef>
              <a:buNone/>
            </a:pPr>
            <a:r>
              <a:rPr lang="en"/>
              <a:t>T(n - 4)</a:t>
            </a:r>
          </a:p>
        </p:txBody>
      </p:sp>
      <p:cxnSp>
        <p:nvCxnSpPr>
          <p:cNvPr id="120" name="Shape 120"/>
          <p:cNvCxnSpPr/>
          <p:nvPr/>
        </p:nvCxnSpPr>
        <p:spPr>
          <a:xfrm>
            <a:off x="1325375" y="2139275"/>
            <a:ext cx="0" cy="233400"/>
          </a:xfrm>
          <a:prstGeom prst="straightConnector1">
            <a:avLst/>
          </a:prstGeom>
          <a:noFill/>
          <a:ln cap="flat" cmpd="sng" w="9525">
            <a:solidFill>
              <a:schemeClr val="dk2"/>
            </a:solidFill>
            <a:prstDash val="solid"/>
            <a:round/>
            <a:headEnd len="lg" w="lg" type="none"/>
            <a:tailEnd len="lg" w="lg" type="triangle"/>
          </a:ln>
        </p:spPr>
      </p:cxnSp>
      <p:cxnSp>
        <p:nvCxnSpPr>
          <p:cNvPr id="121" name="Shape 121"/>
          <p:cNvCxnSpPr/>
          <p:nvPr/>
        </p:nvCxnSpPr>
        <p:spPr>
          <a:xfrm>
            <a:off x="1325375" y="2748875"/>
            <a:ext cx="0" cy="233400"/>
          </a:xfrm>
          <a:prstGeom prst="straightConnector1">
            <a:avLst/>
          </a:prstGeom>
          <a:noFill/>
          <a:ln cap="flat" cmpd="sng" w="9525">
            <a:solidFill>
              <a:schemeClr val="dk2"/>
            </a:solidFill>
            <a:prstDash val="solid"/>
            <a:round/>
            <a:headEnd len="lg" w="lg" type="none"/>
            <a:tailEnd len="lg" w="lg" type="triangle"/>
          </a:ln>
        </p:spPr>
      </p:cxnSp>
      <p:sp>
        <p:nvSpPr>
          <p:cNvPr id="122" name="Shape 122"/>
          <p:cNvSpPr txBox="1"/>
          <p:nvPr/>
        </p:nvSpPr>
        <p:spPr>
          <a:xfrm>
            <a:off x="2275625" y="1696746"/>
            <a:ext cx="1175400" cy="442500"/>
          </a:xfrm>
          <a:prstGeom prst="rect">
            <a:avLst/>
          </a:prstGeom>
          <a:noFill/>
          <a:ln>
            <a:noFill/>
          </a:ln>
        </p:spPr>
        <p:txBody>
          <a:bodyPr anchorCtr="0" anchor="t" bIns="91425" lIns="91425" rIns="91425" tIns="91425">
            <a:noAutofit/>
          </a:bodyPr>
          <a:lstStyle/>
          <a:p>
            <a:pPr lvl="0" rtl="0">
              <a:spcBef>
                <a:spcPts val="0"/>
              </a:spcBef>
              <a:buNone/>
            </a:pPr>
            <a:r>
              <a:rPr lang="en"/>
              <a:t>Work: O(n)</a:t>
            </a:r>
          </a:p>
        </p:txBody>
      </p:sp>
      <p:sp>
        <p:nvSpPr>
          <p:cNvPr id="123" name="Shape 123"/>
          <p:cNvSpPr txBox="1"/>
          <p:nvPr/>
        </p:nvSpPr>
        <p:spPr>
          <a:xfrm>
            <a:off x="2355375" y="2350496"/>
            <a:ext cx="1175400" cy="442500"/>
          </a:xfrm>
          <a:prstGeom prst="rect">
            <a:avLst/>
          </a:prstGeom>
          <a:noFill/>
          <a:ln>
            <a:noFill/>
          </a:ln>
        </p:spPr>
        <p:txBody>
          <a:bodyPr anchorCtr="0" anchor="t" bIns="91425" lIns="91425" rIns="91425" tIns="91425">
            <a:noAutofit/>
          </a:bodyPr>
          <a:lstStyle/>
          <a:p>
            <a:pPr lvl="0" rtl="0">
              <a:spcBef>
                <a:spcPts val="0"/>
              </a:spcBef>
              <a:buNone/>
            </a:pPr>
            <a:r>
              <a:rPr lang="en"/>
              <a:t>O(n - 2)</a:t>
            </a:r>
          </a:p>
        </p:txBody>
      </p:sp>
      <p:sp>
        <p:nvSpPr>
          <p:cNvPr id="124" name="Shape 124"/>
          <p:cNvSpPr txBox="1"/>
          <p:nvPr/>
        </p:nvSpPr>
        <p:spPr>
          <a:xfrm>
            <a:off x="2355375" y="2919096"/>
            <a:ext cx="1175400" cy="442500"/>
          </a:xfrm>
          <a:prstGeom prst="rect">
            <a:avLst/>
          </a:prstGeom>
          <a:noFill/>
          <a:ln>
            <a:noFill/>
          </a:ln>
        </p:spPr>
        <p:txBody>
          <a:bodyPr anchorCtr="0" anchor="t" bIns="91425" lIns="91425" rIns="91425" tIns="91425">
            <a:noAutofit/>
          </a:bodyPr>
          <a:lstStyle/>
          <a:p>
            <a:pPr lvl="0" rtl="0">
              <a:spcBef>
                <a:spcPts val="0"/>
              </a:spcBef>
              <a:buNone/>
            </a:pPr>
            <a:r>
              <a:rPr lang="en"/>
              <a:t>O(n - 4)</a:t>
            </a:r>
          </a:p>
        </p:txBody>
      </p:sp>
      <p:sp>
        <p:nvSpPr>
          <p:cNvPr id="125" name="Shape 125"/>
          <p:cNvSpPr txBox="1"/>
          <p:nvPr/>
        </p:nvSpPr>
        <p:spPr>
          <a:xfrm>
            <a:off x="4409500" y="1339075"/>
            <a:ext cx="4142700" cy="3192600"/>
          </a:xfrm>
          <a:prstGeom prst="rect">
            <a:avLst/>
          </a:prstGeom>
          <a:noFill/>
          <a:ln>
            <a:noFill/>
          </a:ln>
        </p:spPr>
        <p:txBody>
          <a:bodyPr anchorCtr="0" anchor="t" bIns="91425" lIns="91425" rIns="91425" tIns="91425">
            <a:noAutofit/>
          </a:bodyPr>
          <a:lstStyle/>
          <a:p>
            <a:pPr lvl="0" rtl="0">
              <a:spcBef>
                <a:spcPts val="0"/>
              </a:spcBef>
              <a:buNone/>
            </a:pPr>
            <a:r>
              <a:rPr lang="en">
                <a:solidFill>
                  <a:srgbClr val="1C4587"/>
                </a:solidFill>
              </a:rPr>
              <a:t>There are n/2 levels. Summing up the work at every level:</a:t>
            </a:r>
          </a:p>
          <a:p>
            <a:pPr lvl="0" rtl="0">
              <a:spcBef>
                <a:spcPts val="0"/>
              </a:spcBef>
              <a:buNone/>
            </a:pPr>
            <a:r>
              <a:t/>
            </a:r>
            <a:endParaRPr>
              <a:solidFill>
                <a:srgbClr val="1C4587"/>
              </a:solidFill>
            </a:endParaRPr>
          </a:p>
          <a:p>
            <a:pPr lvl="0" rtl="0">
              <a:spcBef>
                <a:spcPts val="0"/>
              </a:spcBef>
              <a:buNone/>
            </a:pPr>
            <a:r>
              <a:rPr lang="en">
                <a:solidFill>
                  <a:srgbClr val="1C4587"/>
                </a:solidFill>
              </a:rPr>
              <a:t>    D               df   ≤ n * n = n</a:t>
            </a:r>
            <a:r>
              <a:rPr baseline="30000" lang="en">
                <a:solidFill>
                  <a:srgbClr val="1C4587"/>
                </a:solidFill>
              </a:rPr>
              <a:t>2</a:t>
            </a:r>
          </a:p>
          <a:p>
            <a:pPr lvl="0" rtl="0">
              <a:spcBef>
                <a:spcPts val="0"/>
              </a:spcBef>
              <a:buNone/>
            </a:pPr>
            <a:r>
              <a:rPr baseline="30000" lang="en">
                <a:solidFill>
                  <a:srgbClr val="1C4587"/>
                </a:solidFill>
              </a:rPr>
              <a:t>          Dfd          dfdfd                     </a:t>
            </a:r>
          </a:p>
          <a:p>
            <a:pPr lvl="0" rtl="0">
              <a:spcBef>
                <a:spcPts val="0"/>
              </a:spcBef>
              <a:buNone/>
            </a:pPr>
            <a:r>
              <a:rPr baseline="30000" lang="en">
                <a:solidFill>
                  <a:srgbClr val="1C4587"/>
                </a:solidFill>
              </a:rPr>
              <a:t>                                        D   </a:t>
            </a:r>
            <a:r>
              <a:rPr lang="en">
                <a:solidFill>
                  <a:srgbClr val="1C4587"/>
                </a:solidFill>
              </a:rPr>
              <a:t>≥                      = n</a:t>
            </a:r>
            <a:r>
              <a:rPr baseline="30000" lang="en">
                <a:solidFill>
                  <a:srgbClr val="1C4587"/>
                </a:solidFill>
              </a:rPr>
              <a:t>2</a:t>
            </a:r>
            <a:r>
              <a:rPr lang="en">
                <a:solidFill>
                  <a:srgbClr val="1C4587"/>
                </a:solidFill>
              </a:rPr>
              <a:t> /8</a:t>
            </a:r>
          </a:p>
          <a:p>
            <a:pPr lvl="0" rtl="0">
              <a:spcBef>
                <a:spcPts val="0"/>
              </a:spcBef>
              <a:buNone/>
            </a:pPr>
            <a:r>
              <a:t/>
            </a:r>
            <a:endParaRPr>
              <a:solidFill>
                <a:srgbClr val="1C4587"/>
              </a:solidFill>
            </a:endParaRPr>
          </a:p>
          <a:p>
            <a:pPr lvl="0" rtl="0">
              <a:spcBef>
                <a:spcPts val="0"/>
              </a:spcBef>
              <a:buNone/>
            </a:pPr>
            <a:r>
              <a:rPr lang="en">
                <a:solidFill>
                  <a:srgbClr val="1C4587"/>
                </a:solidFill>
              </a:rPr>
              <a:t>Θ(n</a:t>
            </a:r>
            <a:r>
              <a:rPr baseline="30000" lang="en">
                <a:solidFill>
                  <a:srgbClr val="1C4587"/>
                </a:solidFill>
              </a:rPr>
              <a:t>2</a:t>
            </a:r>
            <a:r>
              <a:rPr lang="en">
                <a:solidFill>
                  <a:srgbClr val="1C4587"/>
                </a:solidFill>
              </a:rPr>
              <a:t>) </a:t>
            </a:r>
          </a:p>
          <a:p>
            <a:pPr lvl="0" rtl="0">
              <a:spcBef>
                <a:spcPts val="0"/>
              </a:spcBef>
              <a:buNone/>
            </a:pPr>
            <a:r>
              <a:t/>
            </a:r>
            <a:endParaRPr>
              <a:solidFill>
                <a:srgbClr val="1C4587"/>
              </a:solidFill>
            </a:endParaRPr>
          </a:p>
          <a:p>
            <a:pPr lvl="0" rtl="0">
              <a:spcBef>
                <a:spcPts val="0"/>
              </a:spcBef>
              <a:buNone/>
            </a:pPr>
            <a:r>
              <a:t/>
            </a:r>
            <a:endParaRPr>
              <a:solidFill>
                <a:srgbClr val="1C4587"/>
              </a:solidFill>
            </a:endParaRPr>
          </a:p>
        </p:txBody>
      </p:sp>
      <p:pic>
        <p:nvPicPr>
          <p:cNvPr id="126" name="Shape 126"/>
          <p:cNvPicPr preferRelativeResize="0"/>
          <p:nvPr/>
        </p:nvPicPr>
        <p:blipFill>
          <a:blip r:embed="rId3">
            <a:alphaModFix/>
          </a:blip>
          <a:stretch>
            <a:fillRect/>
          </a:stretch>
        </p:blipFill>
        <p:spPr>
          <a:xfrm>
            <a:off x="4494100" y="1930175"/>
            <a:ext cx="1351418" cy="442500"/>
          </a:xfrm>
          <a:prstGeom prst="rect">
            <a:avLst/>
          </a:prstGeom>
          <a:noFill/>
          <a:ln>
            <a:noFill/>
          </a:ln>
        </p:spPr>
      </p:pic>
      <p:pic>
        <p:nvPicPr>
          <p:cNvPr id="127" name="Shape 127"/>
          <p:cNvPicPr preferRelativeResize="0"/>
          <p:nvPr/>
        </p:nvPicPr>
        <p:blipFill>
          <a:blip r:embed="rId3">
            <a:alphaModFix/>
          </a:blip>
          <a:stretch>
            <a:fillRect/>
          </a:stretch>
        </p:blipFill>
        <p:spPr>
          <a:xfrm>
            <a:off x="4494100" y="2350500"/>
            <a:ext cx="1351418" cy="442500"/>
          </a:xfrm>
          <a:prstGeom prst="rect">
            <a:avLst/>
          </a:prstGeom>
          <a:noFill/>
          <a:ln>
            <a:noFill/>
          </a:ln>
        </p:spPr>
      </p:pic>
      <p:pic>
        <p:nvPicPr>
          <p:cNvPr id="128" name="Shape 128"/>
          <p:cNvPicPr preferRelativeResize="0"/>
          <p:nvPr/>
        </p:nvPicPr>
        <p:blipFill>
          <a:blip r:embed="rId4">
            <a:alphaModFix/>
          </a:blip>
          <a:stretch>
            <a:fillRect/>
          </a:stretch>
        </p:blipFill>
        <p:spPr>
          <a:xfrm>
            <a:off x="6127251" y="2427526"/>
            <a:ext cx="837754" cy="341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