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Corsiva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F67E39-DFA3-451A-AC85-CDAD57AF32EF}">
  <a:tblStyle styleId="{73F67E39-DFA3-451A-AC85-CDAD57AF3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italic.fntdata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font" Target="fonts/Corsiva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rsiva-bold.fntdata"/><Relationship Id="rId16" Type="http://schemas.openxmlformats.org/officeDocument/2006/relationships/slide" Target="slides/slide11.xml"/><Relationship Id="rId38" Type="http://schemas.openxmlformats.org/officeDocument/2006/relationships/font" Target="fonts/Corsi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Lots of knowledge stolen from Sherdil Niyaz and Davis Foote!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[1] Note that the order you decide to do this in will greatly affect your efficiency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Remember our interpretation of conditional </a:t>
            </a:r>
            <a:r>
              <a:rPr lang="en"/>
              <a:t>probability</a:t>
            </a:r>
            <a:r>
              <a:rPr lang="en"/>
              <a:t> as just “zooming in” our world to where the conditions are true-- if that is the world, the probabilities sum up to one. If there are two random variables conditioned on, each with 2 outcomes, you have 4 possible conditions to zoom in on. So four tables.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Note from Caryn: I remember this very easily when I remember the pictoral interpretation (euler’s diagram). If you never learned it that way, here’s a resource: https://brilliant.org/wiki/conditional-probability-distribution/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188 Section 8: Bayes Nets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Wednesday, October 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38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You can prove independence via probability gymnastics too!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Using the information encoded in the Bayes Net and also all your probability rules and tricks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100" y="3643825"/>
            <a:ext cx="6749399" cy="9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311700" y="92650"/>
            <a:ext cx="3802200" cy="1076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Is V independent of W given T?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451025" y="364275"/>
            <a:ext cx="4317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From the Bayes Net: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"/>
            </a:b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Conditional Probability Definition: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Combine and use </a:t>
            </a:r>
            <a:r>
              <a:rPr b="1" lang="en">
                <a:solidFill>
                  <a:schemeClr val="accent1"/>
                </a:solidFill>
              </a:rPr>
              <a:t>definition of Conditional Independence</a:t>
            </a:r>
            <a:r>
              <a:rPr b="1" lang="en"/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579350" y="1371825"/>
            <a:ext cx="1053000" cy="10107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T</a:t>
            </a:r>
          </a:p>
        </p:txBody>
      </p:sp>
      <p:sp>
        <p:nvSpPr>
          <p:cNvPr id="132" name="Shape 132"/>
          <p:cNvSpPr/>
          <p:nvPr/>
        </p:nvSpPr>
        <p:spPr>
          <a:xfrm>
            <a:off x="526350" y="2687975"/>
            <a:ext cx="1053000" cy="10107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V</a:t>
            </a:r>
          </a:p>
        </p:txBody>
      </p:sp>
      <p:sp>
        <p:nvSpPr>
          <p:cNvPr id="133" name="Shape 133"/>
          <p:cNvSpPr/>
          <p:nvPr/>
        </p:nvSpPr>
        <p:spPr>
          <a:xfrm>
            <a:off x="2632350" y="2687975"/>
            <a:ext cx="1053000" cy="10107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</a:p>
        </p:txBody>
      </p:sp>
      <p:cxnSp>
        <p:nvCxnSpPr>
          <p:cNvPr id="134" name="Shape 134"/>
          <p:cNvCxnSpPr>
            <a:stCxn id="131" idx="3"/>
            <a:endCxn id="132" idx="0"/>
          </p:cNvCxnSpPr>
          <p:nvPr/>
        </p:nvCxnSpPr>
        <p:spPr>
          <a:xfrm flipH="1">
            <a:off x="1052858" y="2234511"/>
            <a:ext cx="6807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131" idx="5"/>
            <a:endCxn id="133" idx="0"/>
          </p:cNvCxnSpPr>
          <p:nvPr/>
        </p:nvCxnSpPr>
        <p:spPr>
          <a:xfrm>
            <a:off x="2478142" y="2234511"/>
            <a:ext cx="6807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24207" l="10628" r="9275" t="20926"/>
          <a:stretch/>
        </p:blipFill>
        <p:spPr>
          <a:xfrm>
            <a:off x="4963699" y="2104800"/>
            <a:ext cx="2667700" cy="7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500" y="835950"/>
            <a:ext cx="3211979" cy="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 b="20623" l="0" r="0" t="15368"/>
          <a:stretch/>
        </p:blipFill>
        <p:spPr>
          <a:xfrm>
            <a:off x="4963700" y="1239175"/>
            <a:ext cx="2642350" cy="3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7102575" y="4397525"/>
            <a:ext cx="1851000" cy="596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/>
              <a:t>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39025" y="189900"/>
            <a:ext cx="5415000" cy="5634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Is V independent of W given T?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69025" y="728925"/>
            <a:ext cx="7552200" cy="349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From the Bayes Net + Marginalization: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Conditional Probability Definition: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Combine: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(Try to) use definition of Conditional Independence: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24207" l="10628" r="9275" t="20926"/>
          <a:stretch/>
        </p:blipFill>
        <p:spPr>
          <a:xfrm>
            <a:off x="4556175" y="1991563"/>
            <a:ext cx="2386545" cy="65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4788150" y="3658900"/>
            <a:ext cx="3826800" cy="1141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Not necessarily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(see slides at the end if you don’t see this)</a:t>
            </a:r>
            <a:r>
              <a:rPr lang="en" sz="3000"/>
              <a:t> 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6846509" y="242311"/>
            <a:ext cx="1952852" cy="1403296"/>
            <a:chOff x="526350" y="1164738"/>
            <a:chExt cx="2284571" cy="1737397"/>
          </a:xfrm>
        </p:grpSpPr>
        <p:sp>
          <p:nvSpPr>
            <p:cNvPr id="149" name="Shape 149"/>
            <p:cNvSpPr/>
            <p:nvPr/>
          </p:nvSpPr>
          <p:spPr>
            <a:xfrm>
              <a:off x="668361" y="1164750"/>
              <a:ext cx="761400" cy="7308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26350" y="2171335"/>
              <a:ext cx="761400" cy="7308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V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049521" y="2171335"/>
              <a:ext cx="761400" cy="7308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W</a:t>
              </a:r>
            </a:p>
          </p:txBody>
        </p:sp>
        <p:cxnSp>
          <p:nvCxnSpPr>
            <p:cNvPr id="152" name="Shape 152"/>
            <p:cNvCxnSpPr>
              <a:stCxn id="149" idx="3"/>
              <a:endCxn id="150" idx="0"/>
            </p:cNvCxnSpPr>
            <p:nvPr/>
          </p:nvCxnSpPr>
          <p:spPr>
            <a:xfrm>
              <a:off x="779865" y="1788527"/>
              <a:ext cx="1269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3" name="Shape 153"/>
            <p:cNvCxnSpPr>
              <a:stCxn id="149" idx="5"/>
              <a:endCxn id="151" idx="0"/>
            </p:cNvCxnSpPr>
            <p:nvPr/>
          </p:nvCxnSpPr>
          <p:spPr>
            <a:xfrm>
              <a:off x="1318256" y="1788527"/>
              <a:ext cx="11118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4" name="Shape 154"/>
            <p:cNvSpPr/>
            <p:nvPr/>
          </p:nvSpPr>
          <p:spPr>
            <a:xfrm>
              <a:off x="1977111" y="1164738"/>
              <a:ext cx="761400" cy="7308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</a:p>
          </p:txBody>
        </p:sp>
        <p:cxnSp>
          <p:nvCxnSpPr>
            <p:cNvPr id="155" name="Shape 155"/>
            <p:cNvCxnSpPr>
              <a:stCxn id="154" idx="3"/>
              <a:endCxn id="150" idx="0"/>
            </p:cNvCxnSpPr>
            <p:nvPr/>
          </p:nvCxnSpPr>
          <p:spPr>
            <a:xfrm flipH="1">
              <a:off x="906915" y="1788514"/>
              <a:ext cx="11817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6" name="Shape 156"/>
            <p:cNvCxnSpPr>
              <a:stCxn id="154" idx="5"/>
              <a:endCxn id="151" idx="0"/>
            </p:cNvCxnSpPr>
            <p:nvPr/>
          </p:nvCxnSpPr>
          <p:spPr>
            <a:xfrm flipH="1">
              <a:off x="2430206" y="1788514"/>
              <a:ext cx="1968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13" y="1133342"/>
            <a:ext cx="4783874" cy="6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11063"/>
          <a:stretch/>
        </p:blipFill>
        <p:spPr>
          <a:xfrm>
            <a:off x="890838" y="1676550"/>
            <a:ext cx="3719126" cy="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13510" l="0" r="0" t="14125"/>
          <a:stretch/>
        </p:blipFill>
        <p:spPr>
          <a:xfrm>
            <a:off x="1710875" y="2575325"/>
            <a:ext cx="5802726" cy="5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38" y="3552695"/>
            <a:ext cx="3719126" cy="80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152840" y="4076175"/>
            <a:ext cx="1628425" cy="395575"/>
          </a:xfrm>
          <a:custGeom>
            <a:pathLst>
              <a:path extrusionOk="0" h="15823" w="65137">
                <a:moveTo>
                  <a:pt x="65137" y="13522"/>
                </a:moveTo>
                <a:cubicBezTo>
                  <a:pt x="55220" y="13779"/>
                  <a:pt x="16133" y="17321"/>
                  <a:pt x="5637" y="15068"/>
                </a:cubicBezTo>
                <a:cubicBezTo>
                  <a:pt x="-4859" y="12814"/>
                  <a:pt x="2739" y="2511"/>
                  <a:pt x="216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Variable Elimination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know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Bayes nets + the CPTs (conditional probability tables) + the Parent equation gives us the </a:t>
            </a:r>
            <a:r>
              <a:rPr b="1" lang="en"/>
              <a:t>full joint distribution</a:t>
            </a:r>
            <a:r>
              <a:rPr lang="en"/>
              <a:t> 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If you have a full joint distribution, you can do magic with</a:t>
            </a:r>
            <a:r>
              <a:rPr b="1" lang="en"/>
              <a:t> marginalization and normalization</a:t>
            </a:r>
            <a:r>
              <a:rPr lang="en"/>
              <a:t> to get a specific CPT.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b="1" lang="en"/>
              <a:t>Inference by enumeration: </a:t>
            </a:r>
            <a:r>
              <a:rPr lang="en"/>
              <a:t>We can compute out joint probability tables, then marginalize to get what we want, then apply formulas to get the answer to some query. 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0" y="483650"/>
            <a:ext cx="4030550" cy="7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But….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Inference by Enumeration is inefficient-</a:t>
            </a:r>
            <a:r>
              <a:rPr lang="en"/>
              <a:t> you build up the entire table then </a:t>
            </a:r>
            <a:r>
              <a:rPr b="1" lang="en"/>
              <a:t>marginalize</a:t>
            </a:r>
            <a:r>
              <a:rPr lang="en"/>
              <a:t> the probability that you care about. That’s not very efficient.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0" y="2489275"/>
            <a:ext cx="3226150" cy="21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765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Remember: Normalization Trick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50100" y="983975"/>
            <a:ext cx="8443800" cy="13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Say we have some CPT we are trying to find: </a:t>
            </a:r>
            <a:r>
              <a:rPr b="1" lang="en" sz="1700"/>
              <a:t>P(Y | +z)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If we had the (marginal) JPT, </a:t>
            </a:r>
            <a:r>
              <a:rPr b="1" lang="en" sz="1700"/>
              <a:t>P(Y, Z)</a:t>
            </a:r>
            <a:r>
              <a:rPr lang="en" sz="1700"/>
              <a:t> we know we could use the </a:t>
            </a:r>
            <a:r>
              <a:rPr b="1" lang="en" sz="1700">
                <a:solidFill>
                  <a:schemeClr val="accent1"/>
                </a:solidFill>
              </a:rPr>
              <a:t>normalization trick</a:t>
            </a:r>
            <a:r>
              <a:rPr lang="en" sz="1700"/>
              <a:t> to get </a:t>
            </a:r>
            <a:r>
              <a:rPr b="1" lang="en" sz="1700"/>
              <a:t>P(Y | +z)</a:t>
            </a:r>
            <a:r>
              <a:rPr lang="en" sz="1700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160475" y="270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915025"/>
                <a:gridCol w="915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 =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+z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+z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-z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-z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8" name="Shape 188"/>
          <p:cNvSpPr/>
          <p:nvPr/>
        </p:nvSpPr>
        <p:spPr>
          <a:xfrm>
            <a:off x="40663" y="3146750"/>
            <a:ext cx="2984700" cy="10044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>
            <a:stCxn id="188" idx="6"/>
          </p:cNvCxnSpPr>
          <p:nvPr/>
        </p:nvCxnSpPr>
        <p:spPr>
          <a:xfrm>
            <a:off x="3025363" y="3648950"/>
            <a:ext cx="1050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3067825" y="3185300"/>
            <a:ext cx="96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Fix evidence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4157350" y="26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100197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4423925" y="2297550"/>
            <a:ext cx="126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P(Y, +z)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34800" y="2307025"/>
            <a:ext cx="126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P(Y, Z)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6074338" y="3607625"/>
            <a:ext cx="1050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6116800" y="3211600"/>
            <a:ext cx="96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7101250" y="26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100197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7387125" y="2259250"/>
            <a:ext cx="126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P(Y |+z)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765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Remember: Normalization Trick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50100" y="983975"/>
            <a:ext cx="8443800" cy="13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 we know that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P(Y |+z) is proportional to</a:t>
            </a:r>
            <a:r>
              <a:rPr b="1" lang="en" sz="2400">
                <a:solidFill>
                  <a:schemeClr val="accent2"/>
                </a:solidFill>
              </a:rPr>
              <a:t> P(Y, +z)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LET’S FOCUS ON P(Y, +z)!!!! </a:t>
            </a:r>
            <a:r>
              <a:rPr b="1" lang="en">
                <a:solidFill>
                  <a:schemeClr val="accent2"/>
                </a:solidFill>
              </a:rPr>
              <a:t>(later normalize)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4" name="Shape 204"/>
          <p:cNvGraphicFramePr/>
          <p:nvPr/>
        </p:nvGraphicFramePr>
        <p:xfrm>
          <a:off x="1897100" y="32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100197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5" name="Shape 205"/>
          <p:cNvSpPr txBox="1"/>
          <p:nvPr/>
        </p:nvSpPr>
        <p:spPr>
          <a:xfrm>
            <a:off x="2163675" y="2857775"/>
            <a:ext cx="126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P(Y, +z)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3814088" y="4167850"/>
            <a:ext cx="1050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3856550" y="3771825"/>
            <a:ext cx="96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4841000" y="32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100197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+y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9" name="Shape 209"/>
          <p:cNvSpPr txBox="1"/>
          <p:nvPr/>
        </p:nvSpPr>
        <p:spPr>
          <a:xfrm>
            <a:off x="5126875" y="2819475"/>
            <a:ext cx="126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P(Y |+z)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Find P(Y, +z) 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70450" y="1266325"/>
            <a:ext cx="8562000" cy="267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Now we can use the Bayes net (+parent equation) and </a:t>
            </a:r>
            <a:r>
              <a:rPr b="1" lang="en"/>
              <a:t>marginalization:</a:t>
            </a:r>
            <a:br>
              <a:rPr b="1" lang="en"/>
            </a:br>
            <a:r>
              <a:rPr lang="en"/>
              <a:t>(note that Z is fixed to be +z)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Oh god. </a:t>
            </a:r>
            <a:r>
              <a:rPr b="1" lang="en"/>
              <a:t>That’s nasty.</a:t>
            </a:r>
            <a:r>
              <a:rPr lang="en"/>
              <a:t> It’s the same problem as enumeration. Computing the JPT (and marginalizing after) will be inefficient.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But instead of computing a gigantic JPT, we’ll notice that we can </a:t>
            </a:r>
            <a:r>
              <a:rPr b="1" lang="en">
                <a:solidFill>
                  <a:schemeClr val="accent1"/>
                </a:solidFill>
              </a:rPr>
              <a:t>push some of the summations inwards (marginalize early)</a:t>
            </a:r>
            <a:r>
              <a:rPr lang="en"/>
              <a:t>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1125"/>
            <a:ext cx="8839200" cy="874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Shape 217"/>
          <p:cNvCxnSpPr/>
          <p:nvPr/>
        </p:nvCxnSpPr>
        <p:spPr>
          <a:xfrm flipH="1" rot="10800000">
            <a:off x="2601375" y="2979400"/>
            <a:ext cx="10752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Eliminate X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4625"/>
            <a:ext cx="8839201" cy="9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6702300" y="1972575"/>
            <a:ext cx="2289300" cy="941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6750" y="3416300"/>
            <a:ext cx="9029400" cy="157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We can take this and just consider to be some</a:t>
            </a:r>
            <a:r>
              <a:rPr b="1" lang="en" sz="1700"/>
              <a:t> </a:t>
            </a:r>
            <a:r>
              <a:rPr b="1" lang="en" sz="1700">
                <a:solidFill>
                  <a:schemeClr val="accent1"/>
                </a:solidFill>
              </a:rPr>
              <a:t>factor</a:t>
            </a:r>
            <a:r>
              <a:rPr lang="en" sz="1700"/>
              <a:t> that is determined by T and +z (X disappears as we sum over it). </a:t>
            </a:r>
            <a:br>
              <a:rPr lang="en" sz="1700"/>
            </a:br>
            <a:br>
              <a:rPr lang="en" sz="1700"/>
            </a:br>
            <a:r>
              <a:rPr lang="en" sz="1700"/>
              <a:t>This </a:t>
            </a:r>
            <a:r>
              <a:rPr b="1" lang="en" sz="1700">
                <a:solidFill>
                  <a:schemeClr val="accent1"/>
                </a:solidFill>
              </a:rPr>
              <a:t>factor</a:t>
            </a:r>
            <a:r>
              <a:rPr lang="en" sz="1700"/>
              <a:t> is small and easier to compute. Furthermore, it gets rid of X so we don’t have to waste computation over X later.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75525" y="2624500"/>
            <a:ext cx="20292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rsiva"/>
                <a:ea typeface="Corsiva"/>
                <a:cs typeface="Corsiva"/>
                <a:sym typeface="Corsiva"/>
              </a:rPr>
              <a:t>f</a:t>
            </a:r>
            <a:r>
              <a:rPr baseline="-25000" lang="en">
                <a:latin typeface="Corsiva"/>
                <a:ea typeface="Corsiva"/>
                <a:cs typeface="Corsiva"/>
                <a:sym typeface="Corsiva"/>
              </a:rPr>
              <a:t>1</a:t>
            </a:r>
            <a:r>
              <a:rPr lang="en"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(+z|T)</a:t>
            </a:r>
            <a:r>
              <a:rPr lang="en"/>
              <a:t> </a:t>
            </a:r>
          </a:p>
        </p:txBody>
      </p:sp>
      <p:cxnSp>
        <p:nvCxnSpPr>
          <p:cNvPr id="227" name="Shape 227"/>
          <p:cNvCxnSpPr/>
          <p:nvPr/>
        </p:nvCxnSpPr>
        <p:spPr>
          <a:xfrm flipH="1" rot="10800000">
            <a:off x="6291550" y="2698750"/>
            <a:ext cx="528600" cy="173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 txBox="1"/>
          <p:nvPr>
            <p:ph type="title"/>
          </p:nvPr>
        </p:nvSpPr>
        <p:spPr>
          <a:xfrm>
            <a:off x="6527650" y="292175"/>
            <a:ext cx="1750200" cy="860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alternate notation: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500">
                <a:solidFill>
                  <a:schemeClr val="accent5"/>
                </a:solidFill>
                <a:latin typeface="Corsiva"/>
                <a:ea typeface="Corsiva"/>
                <a:cs typeface="Corsiva"/>
                <a:sym typeface="Corsiva"/>
              </a:rPr>
              <a:t>f</a:t>
            </a:r>
            <a:r>
              <a:rPr baseline="-25000" lang="en" sz="2500">
                <a:solidFill>
                  <a:schemeClr val="accent5"/>
                </a:solidFill>
                <a:latin typeface="Corsiva"/>
                <a:ea typeface="Corsiva"/>
                <a:cs typeface="Corsiva"/>
                <a:sym typeface="Corsiva"/>
              </a:rPr>
              <a:t>1</a:t>
            </a:r>
            <a:r>
              <a:rPr lang="en" sz="2500">
                <a:solidFill>
                  <a:schemeClr val="accent5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" sz="2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(+z, T)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70450" y="1266325"/>
            <a:ext cx="8562000" cy="80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push the summation on X as far in as we can (I wrote it nicely, but sometimes, usually, you rearrange terms).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Bayes Nets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Eliminate the rest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70450" y="1175400"/>
            <a:ext cx="8562000" cy="372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You got rid of 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Now we’ll get rid of 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(need to rearrange first)</a:t>
            </a:r>
            <a:br>
              <a:rPr lang="en" sz="14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then U: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then V and W:</a:t>
            </a:r>
            <a:br>
              <a:rPr lang="en"/>
            </a:br>
            <a:r>
              <a:rPr lang="en" sz="1400"/>
              <a:t>(because I’m lazy)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250" y="1143675"/>
            <a:ext cx="5875999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250" y="2261988"/>
            <a:ext cx="3747101" cy="6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700" y="2814950"/>
            <a:ext cx="3839402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7250" y="3311350"/>
            <a:ext cx="3554362" cy="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7250" y="1813050"/>
            <a:ext cx="6165775" cy="58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Shape 241"/>
          <p:cNvCxnSpPr/>
          <p:nvPr/>
        </p:nvCxnSpPr>
        <p:spPr>
          <a:xfrm>
            <a:off x="344325" y="2849425"/>
            <a:ext cx="85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344325" y="1777275"/>
            <a:ext cx="85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321900" y="3902275"/>
            <a:ext cx="85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244" name="Shape 2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0700" y="4064400"/>
            <a:ext cx="1766025" cy="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Oh Schnitz. You found P(Y, +z)!!! Normalize!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70450" y="1266325"/>
            <a:ext cx="8562000" cy="363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Perfection! Now remember how we said this is proportional to our goal?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… how did we get to our goal again?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2"/>
                </a:solidFill>
              </a:rPr>
              <a:t>NORMALIZATION!!!!!!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25" y="1833150"/>
            <a:ext cx="30398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875" y="2612400"/>
            <a:ext cx="50292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818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Put it all together: Variable Elimination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79050" y="985225"/>
            <a:ext cx="87054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Fix your evidence (in the example, it would be Z = +z). Set up your goal as a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marginalization of the joint.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 up the joint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Bayes Net (and the parent equation) to find your factors.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Eliminate each variable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that is not in your goal (in the example, it’s everything but Y and +z):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Collect the factors that depend on</a:t>
            </a: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 out </a:t>
            </a:r>
            <a:r>
              <a:rPr b="1" i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create a factor that only depends on what remains in the factors you collected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final factor is what you need to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Summary: Inference on Bayes Net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Inference given Joint Distribution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You’ll be asked to calculate P(Query|evidence). How?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Enumeration (never really covered in discussion, but it’s not hard)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Variable Elimination (just earlier)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Sampling (approximate)... next time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1716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Inference By Enumeration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9565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Goal: </a:t>
            </a:r>
            <a:r>
              <a:rPr lang="en"/>
              <a:t>Find P(Query | Evidence)</a:t>
            </a:r>
            <a:br>
              <a:rPr lang="en"/>
            </a:br>
            <a:r>
              <a:rPr b="1" lang="en"/>
              <a:t>Given: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i="1" lang="en"/>
              <a:t>Evidence:</a:t>
            </a:r>
            <a:r>
              <a:rPr lang="en"/>
              <a:t>	 		E</a:t>
            </a:r>
            <a:r>
              <a:rPr baseline="-25000" lang="en"/>
              <a:t>1</a:t>
            </a:r>
            <a:r>
              <a:rPr lang="en"/>
              <a:t> = e</a:t>
            </a:r>
            <a:r>
              <a:rPr baseline="-25000" lang="en"/>
              <a:t>1</a:t>
            </a:r>
            <a:r>
              <a:rPr lang="en"/>
              <a:t>, E</a:t>
            </a:r>
            <a:r>
              <a:rPr baseline="-25000" lang="en"/>
              <a:t>2</a:t>
            </a:r>
            <a:r>
              <a:rPr lang="en"/>
              <a:t> = e</a:t>
            </a:r>
            <a:r>
              <a:rPr baseline="-25000" lang="en"/>
              <a:t>2</a:t>
            </a:r>
            <a:r>
              <a:rPr lang="en"/>
              <a:t>, … E</a:t>
            </a:r>
            <a:r>
              <a:rPr baseline="-25000" lang="en"/>
              <a:t>k</a:t>
            </a:r>
            <a:r>
              <a:rPr lang="en"/>
              <a:t> = e</a:t>
            </a:r>
            <a:r>
              <a:rPr baseline="-25000" lang="en"/>
              <a:t>k</a:t>
            </a:r>
            <a:br>
              <a:rPr lang="en"/>
            </a:br>
            <a:r>
              <a:rPr lang="en"/>
              <a:t>	</a:t>
            </a:r>
            <a:r>
              <a:rPr i="1" lang="en"/>
              <a:t>Query variable(s):</a:t>
            </a:r>
            <a:r>
              <a:rPr lang="en"/>
              <a:t>		Q</a:t>
            </a:r>
            <a:br>
              <a:rPr lang="en"/>
            </a:br>
            <a:r>
              <a:rPr lang="en"/>
              <a:t>	</a:t>
            </a:r>
            <a:r>
              <a:rPr i="1" lang="en"/>
              <a:t>Hidden variables:</a:t>
            </a:r>
            <a:r>
              <a:rPr lang="en"/>
              <a:t>		H</a:t>
            </a:r>
            <a:r>
              <a:rPr baseline="-25000" lang="en"/>
              <a:t>1</a:t>
            </a:r>
            <a:r>
              <a:rPr lang="en"/>
              <a:t>,H</a:t>
            </a:r>
            <a:r>
              <a:rPr baseline="-25000" lang="en"/>
              <a:t>2</a:t>
            </a:r>
            <a:r>
              <a:rPr lang="en"/>
              <a:t>,...H</a:t>
            </a:r>
            <a:r>
              <a:rPr baseline="-25000" lang="en"/>
              <a:t>R</a:t>
            </a:r>
            <a:r>
              <a:rPr lang="en"/>
              <a:t> 	     </a:t>
            </a:r>
            <a:r>
              <a:rPr i="1" lang="en" sz="1400"/>
              <a:t>(all the extraneous random vars in the Bayes Net)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full JPT via Bayes Net and parent equation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entries consistent with evidence to get P(Query, Evidence, Hidden)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 out (a.k.a. marginalize) all of H</a:t>
            </a:r>
            <a:r>
              <a:rPr baseline="-25000" lang="en"/>
              <a:t>i</a:t>
            </a:r>
            <a:r>
              <a:rPr lang="en"/>
              <a:t> for P(Query, Evidence)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Normalize to get P(Query | Evidence)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1170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Inference By Variable Elimination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774475"/>
            <a:ext cx="8520600" cy="372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Goal: </a:t>
            </a:r>
            <a:r>
              <a:rPr lang="en"/>
              <a:t>Find P(Query | Evidence)</a:t>
            </a:r>
            <a:br>
              <a:rPr lang="en"/>
            </a:br>
            <a:r>
              <a:rPr b="1" lang="en"/>
              <a:t>Given: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i="1" lang="en"/>
              <a:t>Evidence:</a:t>
            </a:r>
            <a:r>
              <a:rPr lang="en"/>
              <a:t>	 		E</a:t>
            </a:r>
            <a:r>
              <a:rPr baseline="-25000" lang="en"/>
              <a:t>1</a:t>
            </a:r>
            <a:r>
              <a:rPr lang="en"/>
              <a:t> = e</a:t>
            </a:r>
            <a:r>
              <a:rPr baseline="-25000" lang="en"/>
              <a:t>1</a:t>
            </a:r>
            <a:r>
              <a:rPr lang="en"/>
              <a:t>, E</a:t>
            </a:r>
            <a:r>
              <a:rPr baseline="-25000" lang="en"/>
              <a:t>2</a:t>
            </a:r>
            <a:r>
              <a:rPr lang="en"/>
              <a:t> = e</a:t>
            </a:r>
            <a:r>
              <a:rPr baseline="-25000" lang="en"/>
              <a:t>2</a:t>
            </a:r>
            <a:r>
              <a:rPr lang="en"/>
              <a:t>, … E</a:t>
            </a:r>
            <a:r>
              <a:rPr baseline="-25000" lang="en"/>
              <a:t>k</a:t>
            </a:r>
            <a:r>
              <a:rPr lang="en"/>
              <a:t> = e</a:t>
            </a:r>
            <a:r>
              <a:rPr baseline="-25000" lang="en"/>
              <a:t>k</a:t>
            </a:r>
            <a:br>
              <a:rPr lang="en"/>
            </a:br>
            <a:r>
              <a:rPr lang="en"/>
              <a:t>	</a:t>
            </a:r>
            <a:r>
              <a:rPr i="1" lang="en"/>
              <a:t>Query variable(s):</a:t>
            </a:r>
            <a:r>
              <a:rPr lang="en"/>
              <a:t>		Q</a:t>
            </a:r>
            <a:br>
              <a:rPr lang="en"/>
            </a:br>
            <a:r>
              <a:rPr lang="en"/>
              <a:t>	</a:t>
            </a:r>
            <a:r>
              <a:rPr i="1" lang="en"/>
              <a:t>Hidden variables:</a:t>
            </a:r>
            <a:r>
              <a:rPr lang="en"/>
              <a:t>		H</a:t>
            </a:r>
            <a:r>
              <a:rPr baseline="-25000" lang="en"/>
              <a:t>1</a:t>
            </a:r>
            <a:r>
              <a:rPr lang="en"/>
              <a:t>,H</a:t>
            </a:r>
            <a:r>
              <a:rPr baseline="-25000" lang="en"/>
              <a:t>2</a:t>
            </a:r>
            <a:r>
              <a:rPr lang="en"/>
              <a:t>,...H</a:t>
            </a:r>
            <a:r>
              <a:rPr baseline="-25000" lang="en"/>
              <a:t>R</a:t>
            </a:r>
            <a:r>
              <a:rPr lang="en"/>
              <a:t> 	     </a:t>
            </a:r>
            <a:r>
              <a:rPr i="1" lang="en" sz="1400"/>
              <a:t>(all the extraneous random vars in the Bayes Net)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Let </a:t>
            </a:r>
            <a:r>
              <a:rPr lang="en"/>
              <a:t>factors = tables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Initially, each CPT is a factor. For each factor, select entries consistent with evidence.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hidden variables: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While hidden_variables not empty: </a:t>
            </a:r>
            <a:br>
              <a:rPr lang="en"/>
            </a:br>
            <a:r>
              <a:rPr lang="en"/>
              <a:t>	New factor = Pick H, Join all factors with H, Sum out H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Normalize to get P(Query | Evidence)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489675" y="3537775"/>
            <a:ext cx="2423700" cy="1409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Why eliminate?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You don’t want to compute the full JPT like done in step one of enumeration. We eliminate as much as we can early so we never loop over a huge table.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[continued from slide 11]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∑</a:t>
            </a:r>
            <a:r>
              <a:rPr baseline="-25000" lang="en"/>
              <a:t>A</a:t>
            </a:r>
            <a:r>
              <a:rPr lang="en"/>
              <a:t>P( V | T, A) = P( V | T) ???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711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Let’s work with something concrete….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3" name="Shape 293"/>
          <p:cNvGraphicFramePr/>
          <p:nvPr/>
        </p:nvGraphicFramePr>
        <p:xfrm>
          <a:off x="2555950" y="2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915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2555950" y="1756450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P(V|-t, +a)</a:t>
            </a:r>
          </a:p>
        </p:txBody>
      </p:sp>
      <p:graphicFrame>
        <p:nvGraphicFramePr>
          <p:cNvPr id="295" name="Shape 295"/>
          <p:cNvGraphicFramePr/>
          <p:nvPr/>
        </p:nvGraphicFramePr>
        <p:xfrm>
          <a:off x="4787200" y="2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915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>
            <a:off x="4787200" y="1756450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P(V|+t, -a)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6941200" y="2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915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8" name="Shape 298"/>
          <p:cNvSpPr txBox="1"/>
          <p:nvPr/>
        </p:nvSpPr>
        <p:spPr>
          <a:xfrm>
            <a:off x="6941200" y="1756450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P(V|-t, -a)</a:t>
            </a:r>
          </a:p>
        </p:txBody>
      </p:sp>
      <p:graphicFrame>
        <p:nvGraphicFramePr>
          <p:cNvPr id="299" name="Shape 299"/>
          <p:cNvGraphicFramePr/>
          <p:nvPr/>
        </p:nvGraphicFramePr>
        <p:xfrm>
          <a:off x="527525" y="21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915025"/>
                <a:gridCol w="915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0" name="Shape 300"/>
          <p:cNvSpPr txBox="1"/>
          <p:nvPr/>
        </p:nvSpPr>
        <p:spPr>
          <a:xfrm>
            <a:off x="527525" y="1775775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P(V|+t, +a)</a:t>
            </a: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10138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P( V | T , A ) = 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269975" y="36904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Each table sums up to 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617250" y="157350"/>
            <a:ext cx="2423700" cy="1273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Sanity Check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Make sure you know why there are four tables…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 and A have 2 outcomes each.</a:t>
            </a:r>
            <a:b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[See speaker notes at bottom]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25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Smash some tables together..</a:t>
            </a:r>
            <a:r>
              <a:rPr lang="en">
                <a:solidFill>
                  <a:schemeClr val="accent2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9" name="Shape 309"/>
          <p:cNvGraphicFramePr/>
          <p:nvPr/>
        </p:nvGraphicFramePr>
        <p:xfrm>
          <a:off x="2011700" y="19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610025"/>
                <a:gridCol w="610025"/>
                <a:gridCol w="610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0" name="Shape 310"/>
          <p:cNvSpPr txBox="1"/>
          <p:nvPr/>
        </p:nvSpPr>
        <p:spPr>
          <a:xfrm>
            <a:off x="2011700" y="1509625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P(V|T, +a)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311700" y="7852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P( V | T , A ) = </a:t>
            </a:r>
          </a:p>
        </p:txBody>
      </p:sp>
      <p:graphicFrame>
        <p:nvGraphicFramePr>
          <p:cNvPr id="312" name="Shape 312"/>
          <p:cNvGraphicFramePr/>
          <p:nvPr/>
        </p:nvGraphicFramePr>
        <p:xfrm>
          <a:off x="5115650" y="19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610025"/>
                <a:gridCol w="610025"/>
                <a:gridCol w="610025"/>
              </a:tblGrid>
              <a:tr h="4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5115650" y="1509625"/>
            <a:ext cx="183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P(V|T, -a)</a:t>
            </a: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269975" y="43376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Each table sums up to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Bayesian Networks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From last week’s section on probability review, we know that asking questions from a probabilistic model requires that we know the </a:t>
            </a:r>
            <a:r>
              <a:rPr b="1" lang="en" sz="2000"/>
              <a:t>joint distribution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 sz="2000"/>
              <a:t>But that’s so big and messy!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Bayes Nets:</a:t>
            </a:r>
            <a:r>
              <a:rPr b="1" lang="en" sz="2000">
                <a:solidFill>
                  <a:schemeClr val="accent1"/>
                </a:solidFill>
              </a:rPr>
              <a:t> </a:t>
            </a:r>
            <a:r>
              <a:rPr lang="en" sz="2000"/>
              <a:t>Describes conditional independence relations.</a:t>
            </a:r>
            <a:br>
              <a:rPr lang="en" sz="2000"/>
            </a:br>
            <a:r>
              <a:rPr lang="en" sz="2000"/>
              <a:t>Now we only need to worry about conditional distributions b/w variables of the model </a:t>
            </a:r>
            <a:r>
              <a:rPr b="1" lang="en" sz="2000"/>
              <a:t>⇒ Implicitly gives us the joint distribution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715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One last smash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0" name="Shape 320"/>
          <p:cNvGraphicFramePr/>
          <p:nvPr/>
        </p:nvGraphicFramePr>
        <p:xfrm>
          <a:off x="4263900" y="4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1142100"/>
                <a:gridCol w="1142100"/>
                <a:gridCol w="1142100"/>
                <a:gridCol w="1142100"/>
              </a:tblGrid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/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1" name="Shape 321"/>
          <p:cNvSpPr txBox="1"/>
          <p:nvPr>
            <p:ph type="title"/>
          </p:nvPr>
        </p:nvSpPr>
        <p:spPr>
          <a:xfrm>
            <a:off x="367075" y="930100"/>
            <a:ext cx="38151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P( V | T , A ) = 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284950" y="2637625"/>
            <a:ext cx="324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Table sums up to 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715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Sum over 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4263900" y="4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{73F67E39-DFA3-451A-AC85-CDAD57AF32EF}</a:tableStyleId>
              </a:tblPr>
              <a:tblGrid>
                <a:gridCol w="1142100"/>
                <a:gridCol w="1142100"/>
                <a:gridCol w="1142100"/>
                <a:gridCol w="1142100"/>
              </a:tblGrid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 =  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A=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</a:t>
                      </a:r>
                    </a:p>
                  </a:txBody>
                  <a:tcPr marT="91425" marB="91425" marR="91425" marL="91425" anchor="ctr"/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</a:t>
                      </a:r>
                    </a:p>
                  </a:txBody>
                  <a:tcPr marT="91425" marB="91425" marR="91425" marL="91425" anchor="ctr"/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+a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</a:p>
                  </a:txBody>
                  <a:tcPr marT="91425" marB="91425" marR="91425" marL="91425" anchor="ctr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-v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9" name="Shape 329"/>
          <p:cNvSpPr txBox="1"/>
          <p:nvPr>
            <p:ph type="title"/>
          </p:nvPr>
        </p:nvSpPr>
        <p:spPr>
          <a:xfrm>
            <a:off x="367075" y="930100"/>
            <a:ext cx="38151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∑</a:t>
            </a:r>
            <a:r>
              <a:rPr baseline="-25000" lang="en">
                <a:solidFill>
                  <a:schemeClr val="accent5"/>
                </a:solidFill>
              </a:rPr>
              <a:t>A</a:t>
            </a:r>
            <a:r>
              <a:rPr lang="en">
                <a:solidFill>
                  <a:schemeClr val="accent5"/>
                </a:solidFill>
              </a:rPr>
              <a:t>P( V | T , A )</a:t>
            </a:r>
            <a:r>
              <a:rPr lang="en">
                <a:solidFill>
                  <a:schemeClr val="accent5"/>
                </a:solidFill>
              </a:rPr>
              <a:t> = </a:t>
            </a:r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284950" y="2637625"/>
            <a:ext cx="324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Table STILL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r>
              <a:rPr lang="en">
                <a:solidFill>
                  <a:schemeClr val="dk2"/>
                </a:solidFill>
              </a:rPr>
              <a:t>ums  up to 4</a:t>
            </a:r>
          </a:p>
        </p:txBody>
      </p:sp>
      <p:sp>
        <p:nvSpPr>
          <p:cNvPr id="331" name="Shape 331"/>
          <p:cNvSpPr/>
          <p:nvPr/>
        </p:nvSpPr>
        <p:spPr>
          <a:xfrm>
            <a:off x="3718775" y="1122875"/>
            <a:ext cx="550575" cy="1873875"/>
          </a:xfrm>
          <a:custGeom>
            <a:pathLst>
              <a:path extrusionOk="0" h="74955" w="22023">
                <a:moveTo>
                  <a:pt x="22023" y="0"/>
                </a:moveTo>
                <a:cubicBezTo>
                  <a:pt x="18352" y="6294"/>
                  <a:pt x="0" y="25274"/>
                  <a:pt x="0" y="37767"/>
                </a:cubicBezTo>
                <a:cubicBezTo>
                  <a:pt x="0" y="50259"/>
                  <a:pt x="18352" y="68757"/>
                  <a:pt x="22023" y="74955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2" name="Shape 332"/>
          <p:cNvSpPr/>
          <p:nvPr/>
        </p:nvSpPr>
        <p:spPr>
          <a:xfrm>
            <a:off x="3718775" y="1992225"/>
            <a:ext cx="550575" cy="1873875"/>
          </a:xfrm>
          <a:custGeom>
            <a:pathLst>
              <a:path extrusionOk="0" h="74955" w="22023">
                <a:moveTo>
                  <a:pt x="22023" y="0"/>
                </a:moveTo>
                <a:cubicBezTo>
                  <a:pt x="18352" y="6294"/>
                  <a:pt x="0" y="25274"/>
                  <a:pt x="0" y="37767"/>
                </a:cubicBezTo>
                <a:cubicBezTo>
                  <a:pt x="0" y="50259"/>
                  <a:pt x="18352" y="68757"/>
                  <a:pt x="22023" y="74955"/>
                </a:cubicBezTo>
              </a:path>
            </a:pathLst>
          </a:custGeom>
          <a:noFill/>
          <a:ln cap="flat" cmpd="sng" w="38100">
            <a:solidFill>
              <a:srgbClr val="674EA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3" name="Shape 333"/>
          <p:cNvSpPr/>
          <p:nvPr/>
        </p:nvSpPr>
        <p:spPr>
          <a:xfrm>
            <a:off x="3718775" y="2541025"/>
            <a:ext cx="550575" cy="1873875"/>
          </a:xfrm>
          <a:custGeom>
            <a:pathLst>
              <a:path extrusionOk="0" h="74955" w="22023">
                <a:moveTo>
                  <a:pt x="22023" y="0"/>
                </a:moveTo>
                <a:cubicBezTo>
                  <a:pt x="18352" y="6294"/>
                  <a:pt x="0" y="25274"/>
                  <a:pt x="0" y="37767"/>
                </a:cubicBezTo>
                <a:cubicBezTo>
                  <a:pt x="0" y="50259"/>
                  <a:pt x="18352" y="68757"/>
                  <a:pt x="22023" y="74955"/>
                </a:cubicBezTo>
              </a:path>
            </a:pathLst>
          </a:custGeom>
          <a:noFill/>
          <a:ln cap="flat" cmpd="sng" w="38100">
            <a:solidFill>
              <a:srgbClr val="351C75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4" name="Shape 334"/>
          <p:cNvSpPr/>
          <p:nvPr/>
        </p:nvSpPr>
        <p:spPr>
          <a:xfrm>
            <a:off x="3718775" y="1507500"/>
            <a:ext cx="550575" cy="1873875"/>
          </a:xfrm>
          <a:custGeom>
            <a:pathLst>
              <a:path extrusionOk="0" h="74955" w="22023">
                <a:moveTo>
                  <a:pt x="22023" y="0"/>
                </a:moveTo>
                <a:cubicBezTo>
                  <a:pt x="18352" y="6294"/>
                  <a:pt x="0" y="25274"/>
                  <a:pt x="0" y="37767"/>
                </a:cubicBezTo>
                <a:cubicBezTo>
                  <a:pt x="0" y="50259"/>
                  <a:pt x="18352" y="68757"/>
                  <a:pt x="22023" y="74955"/>
                </a:cubicBezTo>
              </a:path>
            </a:pathLst>
          </a:custGeom>
          <a:noFill/>
          <a:ln cap="flat" cmpd="sng" w="38100">
            <a:solidFill>
              <a:srgbClr val="8E7CC3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Compare ∑</a:t>
            </a:r>
            <a:r>
              <a:rPr baseline="-25000" lang="en"/>
              <a:t>A</a:t>
            </a:r>
            <a:r>
              <a:rPr lang="en"/>
              <a:t>P( V | T, A) and </a:t>
            </a:r>
            <a:r>
              <a:rPr lang="en"/>
              <a:t> </a:t>
            </a:r>
            <a:r>
              <a:rPr lang="en"/>
              <a:t>P( V | T 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 a metric (if T can be either +t or -t) we know that </a:t>
            </a:r>
            <a:r>
              <a:rPr b="1" lang="en">
                <a:solidFill>
                  <a:schemeClr val="accent1"/>
                </a:solidFill>
              </a:rPr>
              <a:t>P( V | T ) </a:t>
            </a:r>
            <a:r>
              <a:rPr lang="en"/>
              <a:t>sums up to 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 the previous run through,</a:t>
            </a:r>
            <a:r>
              <a:rPr b="1" lang="en"/>
              <a:t> </a:t>
            </a:r>
            <a:r>
              <a:rPr b="1" lang="en">
                <a:solidFill>
                  <a:schemeClr val="accent1"/>
                </a:solidFill>
              </a:rPr>
              <a:t>∑</a:t>
            </a:r>
            <a:r>
              <a:rPr b="1" baseline="-25000" lang="en">
                <a:solidFill>
                  <a:schemeClr val="accent1"/>
                </a:solidFill>
              </a:rPr>
              <a:t>A</a:t>
            </a:r>
            <a:r>
              <a:rPr b="1" lang="en">
                <a:solidFill>
                  <a:schemeClr val="accent1"/>
                </a:solidFill>
              </a:rPr>
              <a:t>P( V | T, A) </a:t>
            </a:r>
            <a:r>
              <a:rPr lang="en"/>
              <a:t>sums up to 4.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</a:rPr>
              <a:t>Obviously, the two don’t give us the same table...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What happens if </a:t>
            </a:r>
            <a:r>
              <a:rPr b="1" lang="en"/>
              <a:t>A </a:t>
            </a:r>
            <a:r>
              <a:rPr lang="en"/>
              <a:t>is ALWAYS </a:t>
            </a:r>
            <a:r>
              <a:rPr b="1" lang="en"/>
              <a:t>+a</a:t>
            </a:r>
            <a:r>
              <a:rPr lang="en"/>
              <a:t> (never anything else)? What would that mean in terms of conditional independence?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Rain “influences” traffic</a:t>
            </a:r>
          </a:p>
        </p:txBody>
      </p:sp>
      <p:sp>
        <p:nvSpPr>
          <p:cNvPr id="84" name="Shape 84"/>
          <p:cNvSpPr/>
          <p:nvPr/>
        </p:nvSpPr>
        <p:spPr>
          <a:xfrm>
            <a:off x="1209475" y="3402700"/>
            <a:ext cx="1064100" cy="1033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TRAFFIC</a:t>
            </a:r>
          </a:p>
        </p:txBody>
      </p:sp>
      <p:sp>
        <p:nvSpPr>
          <p:cNvPr id="85" name="Shape 85"/>
          <p:cNvSpPr/>
          <p:nvPr/>
        </p:nvSpPr>
        <p:spPr>
          <a:xfrm>
            <a:off x="1209475" y="1405275"/>
            <a:ext cx="1064100" cy="1033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RAIN</a:t>
            </a:r>
          </a:p>
        </p:txBody>
      </p:sp>
      <p:cxnSp>
        <p:nvCxnSpPr>
          <p:cNvPr id="86" name="Shape 86"/>
          <p:cNvCxnSpPr>
            <a:stCxn id="85" idx="4"/>
            <a:endCxn id="84" idx="0"/>
          </p:cNvCxnSpPr>
          <p:nvPr/>
        </p:nvCxnSpPr>
        <p:spPr>
          <a:xfrm>
            <a:off x="1741525" y="2439075"/>
            <a:ext cx="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3408300" y="1408600"/>
            <a:ext cx="5123400" cy="235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Bayes net + </a:t>
            </a:r>
            <a:r>
              <a:rPr lang="en" sz="2400">
                <a:solidFill>
                  <a:schemeClr val="accent2"/>
                </a:solidFill>
              </a:rPr>
              <a:t>parent equation</a:t>
            </a:r>
            <a:r>
              <a:rPr lang="en" sz="2400">
                <a:solidFill>
                  <a:schemeClr val="dk2"/>
                </a:solidFill>
              </a:rPr>
              <a:t> gives us the full joint of the model: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We get these tables for each of the nodes!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413" y="2277550"/>
            <a:ext cx="4528625" cy="8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Conditional Independence in Bayes Nets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342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Conditional Independence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50100" y="1053925"/>
            <a:ext cx="8229600" cy="384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Regular Independence:  </a:t>
            </a:r>
            <a:r>
              <a:rPr lang="en" sz="2400"/>
              <a:t>If X and Y are independent random variables, </a:t>
            </a:r>
            <a:r>
              <a:rPr b="1" lang="en" sz="2400">
                <a:solidFill>
                  <a:schemeClr val="accent1"/>
                </a:solidFill>
              </a:rPr>
              <a:t>P(X | Y) = P(X),</a:t>
            </a:r>
            <a:r>
              <a:rPr lang="en" sz="2400"/>
              <a:t> and vice versa!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" sz="2400"/>
              <a:t>Conditional Independence: </a:t>
            </a:r>
            <a:r>
              <a:rPr lang="en" sz="2400"/>
              <a:t>If X is conditionally independent of Y </a:t>
            </a:r>
            <a:r>
              <a:rPr b="1" lang="en" sz="2400"/>
              <a:t>given </a:t>
            </a:r>
            <a:r>
              <a:rPr lang="en" sz="2400"/>
              <a:t>Z, </a:t>
            </a:r>
            <a:r>
              <a:rPr b="1" lang="en" sz="2400">
                <a:solidFill>
                  <a:schemeClr val="accent1"/>
                </a:solidFill>
              </a:rPr>
              <a:t>P(X | Z, Y) = P(X | Z).</a:t>
            </a:r>
            <a:br>
              <a:rPr lang="en" sz="2400"/>
            </a:br>
            <a:br>
              <a:rPr lang="en" sz="2400"/>
            </a:br>
            <a:r>
              <a:rPr lang="en" sz="2400"/>
              <a:t>If we are given Z, X is not affected by event 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Markov Blanket(Node) = 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0100" y="1294825"/>
            <a:ext cx="4649400" cy="360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 node in a Bayes Net is conditionally independent from the rest of the net given </a:t>
            </a:r>
            <a:r>
              <a:rPr b="1" lang="en" sz="2000">
                <a:solidFill>
                  <a:schemeClr val="accent1"/>
                </a:solidFill>
              </a:rPr>
              <a:t>its parents, children, and all of its children’s parents.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Extension: A </a:t>
            </a:r>
            <a:r>
              <a:rPr b="1" lang="en" sz="2000"/>
              <a:t>leaf</a:t>
            </a:r>
            <a:r>
              <a:rPr lang="en" sz="2000"/>
              <a:t> node in a BN is conditionally independent from the others given all parents.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425" y="587800"/>
            <a:ext cx="3806198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001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D-Separation:</a:t>
            </a:r>
            <a:r>
              <a:rPr lang="en" sz="2000"/>
              <a:t>          </a:t>
            </a:r>
            <a:r>
              <a:rPr lang="en" sz="2500"/>
              <a:t>“Are A and B independent, given D and F?”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34500"/>
            <a:ext cx="8520600" cy="33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For hairy situations, you might have a hard time looking at the graph and deciding independence.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Here’s </a:t>
            </a:r>
            <a:r>
              <a:rPr b="1" lang="en" sz="2400"/>
              <a:t>one way</a:t>
            </a:r>
            <a:r>
              <a:rPr lang="en" sz="2400"/>
              <a:t> to help you reason it out!...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(this is not the same technique used in lecture, but same principles. You should definitely understand the method from lecture. If they don’t specify you to consider active/inactive triplets, I find the following method much easier.)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001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500">
                <a:solidFill>
                  <a:schemeClr val="accent2"/>
                </a:solidFill>
              </a:rPr>
              <a:t>D-Separation via Moralization:</a:t>
            </a:r>
            <a:r>
              <a:rPr lang="en" sz="2500"/>
              <a:t> “Are A and B independent, given D and F?”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034500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ancestral graph (include ancestor nodes of all nodes mentioned in expression + node itself)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Moralize the graph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each pair of variables with a common child, draw an undirected edge (line) between them. (If a variable has more than two parents, draw lines between every pair of parents.)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"Disorient" the graph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replacing the directed edges (arrows) with undirected edges (lines).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Delete the givens and their edges.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</a:pPr>
            <a:r>
              <a:rPr b="1" lang="en">
                <a:solidFill>
                  <a:schemeClr val="accent1"/>
                </a:solidFill>
              </a:rPr>
              <a:t>For the statement above, it would be D, 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graph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 variables are disconnected in this graph, they are </a:t>
            </a:r>
            <a:r>
              <a:rPr b="1" lang="en"/>
              <a:t>guaranteed to be independent</a:t>
            </a:r>
            <a:r>
              <a:rPr lang="en"/>
              <a:t>.  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If the variables are connected in this graph, they are</a:t>
            </a:r>
            <a:r>
              <a:rPr b="1" lang="en"/>
              <a:t> not guaranteed to be independent.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