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B977D2-0D3A-4D12-90D6-8736D3F9D968}">
  <a:tblStyle styleId="{16B977D2-0D3A-4D12-90D6-8736D3F9D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000"/>
              <a:t>CS188 Section 9: Bayes Sampling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October 25th,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Example: Generate Samples from Bayes Net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4740600" cy="96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Sample Being Generated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?, 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Fix parents, then sample from: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		→ got </a:t>
            </a:r>
            <a:r>
              <a:rPr b="1" lang="en">
                <a:solidFill>
                  <a:schemeClr val="accent5"/>
                </a:solidFill>
              </a:rPr>
              <a:t>-v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128" name="Shape 128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V</a:t>
            </a:r>
          </a:p>
        </p:txBody>
      </p:sp>
      <p:sp>
        <p:nvSpPr>
          <p:cNvPr id="130" name="Shape 130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131" name="Shape 131"/>
          <p:cNvCxnSpPr>
            <a:stCxn id="128" idx="3"/>
            <a:endCxn id="129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8" idx="5"/>
            <a:endCxn id="130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33" name="Shape 133"/>
          <p:cNvGraphicFramePr/>
          <p:nvPr/>
        </p:nvGraphicFramePr>
        <p:xfrm>
          <a:off x="1968675" y="26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4" name="Shape 134"/>
          <p:cNvSpPr txBox="1"/>
          <p:nvPr/>
        </p:nvSpPr>
        <p:spPr>
          <a:xfrm>
            <a:off x="1968675" y="22710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P(V|+t)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408025" y="26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408025" y="22710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P(V|-t)</a:t>
            </a:r>
          </a:p>
        </p:txBody>
      </p:sp>
      <p:cxnSp>
        <p:nvCxnSpPr>
          <p:cNvPr id="137" name="Shape 137"/>
          <p:cNvCxnSpPr/>
          <p:nvPr/>
        </p:nvCxnSpPr>
        <p:spPr>
          <a:xfrm flipH="1" rot="10800000">
            <a:off x="286075" y="242690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rot="10800000">
            <a:off x="238475" y="237455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Example: Generate Samples from Bayes Net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4740600" cy="96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Sample Being Generated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</a:t>
            </a:r>
            <a:r>
              <a:rPr b="1" lang="en">
                <a:solidFill>
                  <a:schemeClr val="accent5"/>
                </a:solidFill>
              </a:rPr>
              <a:t>-v</a:t>
            </a:r>
            <a:r>
              <a:rPr lang="en"/>
              <a:t>, 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Fix parents, then sample from: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		→ got </a:t>
            </a:r>
            <a:r>
              <a:rPr b="1" lang="en">
                <a:solidFill>
                  <a:schemeClr val="accent5"/>
                </a:solidFill>
              </a:rPr>
              <a:t>+w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145" name="Shape 145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146" name="Shape 146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-v</a:t>
            </a:r>
          </a:p>
        </p:txBody>
      </p:sp>
      <p:sp>
        <p:nvSpPr>
          <p:cNvPr id="147" name="Shape 147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148" name="Shape 148"/>
          <p:cNvCxnSpPr>
            <a:stCxn id="145" idx="3"/>
            <a:endCxn id="146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5" idx="5"/>
            <a:endCxn id="147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50" name="Shape 150"/>
          <p:cNvGraphicFramePr/>
          <p:nvPr/>
        </p:nvGraphicFramePr>
        <p:xfrm>
          <a:off x="1968675" y="26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</a:t>
                      </a: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+w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" name="Shape 151"/>
          <p:cNvSpPr txBox="1"/>
          <p:nvPr/>
        </p:nvSpPr>
        <p:spPr>
          <a:xfrm>
            <a:off x="1968675" y="22710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P(W|+t)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408025" y="26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</a:t>
                      </a: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+w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408025" y="22710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P(W|-t)</a:t>
            </a:r>
          </a:p>
        </p:txBody>
      </p:sp>
      <p:cxnSp>
        <p:nvCxnSpPr>
          <p:cNvPr id="154" name="Shape 154"/>
          <p:cNvCxnSpPr/>
          <p:nvPr/>
        </p:nvCxnSpPr>
        <p:spPr>
          <a:xfrm flipH="1" rot="10800000">
            <a:off x="286075" y="242690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238475" y="237455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Example: Generate Samples from Bayes Net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791300"/>
            <a:ext cx="4027500" cy="44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Generate one </a:t>
            </a:r>
            <a:r>
              <a:rPr lang="en"/>
              <a:t>Sample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</a:t>
            </a:r>
            <a:r>
              <a:rPr b="1" lang="en">
                <a:solidFill>
                  <a:schemeClr val="accent5"/>
                </a:solidFill>
              </a:rPr>
              <a:t>-v</a:t>
            </a:r>
            <a:r>
              <a:rPr lang="en"/>
              <a:t>, </a:t>
            </a:r>
            <a:r>
              <a:rPr b="1" lang="en">
                <a:solidFill>
                  <a:schemeClr val="accent5"/>
                </a:solidFill>
              </a:rPr>
              <a:t>+w</a:t>
            </a:r>
            <a:r>
              <a:rPr lang="en"/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 Prior Sampling, we always keep the sample.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Rejection Sampling, we might reject the sample.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162" name="Shape 162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163" name="Shape 163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-v</a:t>
            </a:r>
          </a:p>
        </p:txBody>
      </p:sp>
      <p:sp>
        <p:nvSpPr>
          <p:cNvPr id="164" name="Shape 164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+w</a:t>
            </a:r>
          </a:p>
        </p:txBody>
      </p:sp>
      <p:cxnSp>
        <p:nvCxnSpPr>
          <p:cNvPr id="165" name="Shape 165"/>
          <p:cNvCxnSpPr>
            <a:stCxn id="162" idx="3"/>
            <a:endCxn id="163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62" idx="5"/>
            <a:endCxn id="164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Prior and Rejection Sampling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Approximate Inference: </a:t>
            </a:r>
            <a:r>
              <a:rPr lang="en">
                <a:solidFill>
                  <a:schemeClr val="accent2"/>
                </a:solidFill>
              </a:rPr>
              <a:t>Prior Sampling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732925"/>
            <a:ext cx="8520600" cy="40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</a:rPr>
              <a:t>Main Idea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samples normally n times.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these as the sample space and compute probabilities.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○"/>
            </a:pPr>
            <a:r>
              <a:rPr b="1" lang="en" sz="1600">
                <a:solidFill>
                  <a:schemeClr val="accent1"/>
                </a:solidFill>
              </a:rPr>
              <a:t>P(X = +x)</a:t>
            </a:r>
            <a:r>
              <a:rPr lang="en" sz="1600"/>
              <a:t> = </a:t>
            </a:r>
            <a:r>
              <a:rPr b="1" lang="en" sz="1600"/>
              <a:t># </a:t>
            </a:r>
            <a:r>
              <a:rPr b="1" lang="en" sz="1600"/>
              <a:t>Samples where X = +x</a:t>
            </a:r>
            <a:r>
              <a:rPr lang="en" sz="1600"/>
              <a:t> (divided by) </a:t>
            </a:r>
            <a:r>
              <a:rPr b="1" lang="en" sz="1600"/>
              <a:t>Total # of Samples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</a:t>
            </a:r>
            <a:r>
              <a:rPr b="1" lang="en">
                <a:solidFill>
                  <a:schemeClr val="accent2"/>
                </a:solidFill>
              </a:rPr>
              <a:t>inference</a:t>
            </a:r>
            <a:r>
              <a:rPr lang="en">
                <a:solidFill>
                  <a:schemeClr val="accent2"/>
                </a:solidFill>
              </a:rPr>
              <a:t>,</a:t>
            </a:r>
            <a:r>
              <a:rPr lang="en"/>
              <a:t> you want to compute a conditional query </a:t>
            </a:r>
            <a:r>
              <a:rPr b="1" lang="en">
                <a:solidFill>
                  <a:schemeClr val="accent1"/>
                </a:solidFill>
              </a:rPr>
              <a:t>P(A| -b)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P(+a| -b) = 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# Samples where A=+a and B = -b</a:t>
            </a:r>
            <a:r>
              <a:rPr lang="en" sz="1600"/>
              <a:t> (divided by)</a:t>
            </a:r>
            <a:r>
              <a:rPr b="1" lang="en" sz="1600"/>
              <a:t> # of Sample where B = -b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</a:t>
            </a:r>
            <a:r>
              <a:rPr lang="en"/>
              <a:t>-</a:t>
            </a:r>
            <a:r>
              <a:rPr lang="en" sz="1800"/>
              <a:t>a| -b) = 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# Samples where A=-a and B = -b</a:t>
            </a:r>
            <a:r>
              <a:rPr lang="en" sz="1600"/>
              <a:t> (divided by)</a:t>
            </a:r>
            <a:r>
              <a:rPr b="1" lang="en" sz="1600"/>
              <a:t> # of Sample where B = -b</a:t>
            </a:r>
          </a:p>
          <a:p>
            <a:pPr indent="-342900" lvl="0" marL="457200" rtl="0">
              <a:spcBef>
                <a:spcPts val="0"/>
              </a:spcBef>
              <a:buClr>
                <a:srgbClr val="695D46"/>
              </a:buClr>
              <a:buSzPts val="1800"/>
              <a:buChar char="●"/>
            </a:pPr>
            <a:r>
              <a:rPr b="1" lang="en">
                <a:solidFill>
                  <a:srgbClr val="695D46"/>
                </a:solidFill>
              </a:rPr>
              <a:t> a </a:t>
            </a:r>
            <a:r>
              <a:rPr b="1" lang="en">
                <a:solidFill>
                  <a:srgbClr val="EF6C00"/>
                </a:solidFill>
              </a:rPr>
              <a:t>post-sampling rejection</a:t>
            </a:r>
            <a:r>
              <a:rPr b="1" lang="en">
                <a:solidFill>
                  <a:srgbClr val="695D46"/>
                </a:solidFill>
              </a:rPr>
              <a:t> of samples that don’t match  B = -b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F6C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Approximate Inference: </a:t>
            </a:r>
            <a:r>
              <a:rPr lang="en">
                <a:solidFill>
                  <a:schemeClr val="accent2"/>
                </a:solidFill>
              </a:rPr>
              <a:t>Rejection Sampling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732925"/>
            <a:ext cx="8520600" cy="40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</a:t>
            </a:r>
            <a:r>
              <a:rPr b="1" lang="en">
                <a:solidFill>
                  <a:schemeClr val="accent2"/>
                </a:solidFill>
              </a:rPr>
              <a:t> inference</a:t>
            </a:r>
            <a:r>
              <a:rPr lang="en"/>
              <a:t>, w</a:t>
            </a:r>
            <a:r>
              <a:rPr lang="en"/>
              <a:t>ant to compute some conditional query 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b="1"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b="1" lang="en">
                <a:solidFill>
                  <a:schemeClr val="accent1"/>
                </a:solidFill>
              </a:rPr>
              <a:t>A</a:t>
            </a:r>
            <a:r>
              <a:rPr lang="en">
                <a:solidFill>
                  <a:schemeClr val="accent1"/>
                </a:solidFill>
              </a:rPr>
              <a:t>| </a:t>
            </a:r>
            <a:r>
              <a:rPr b="1" lang="en">
                <a:solidFill>
                  <a:schemeClr val="accent1"/>
                </a:solidFill>
              </a:rPr>
              <a:t>-b</a:t>
            </a:r>
            <a:r>
              <a:rPr lang="en">
                <a:solidFill>
                  <a:schemeClr val="accent1"/>
                </a:solidFill>
              </a:rPr>
              <a:t>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Same as Prior Sampling, but throw away all samples that don’t match the evidence +b </a:t>
            </a:r>
            <a:r>
              <a:rPr b="1" lang="en">
                <a:solidFill>
                  <a:schemeClr val="accent1"/>
                </a:solidFill>
              </a:rPr>
              <a:t>during the sample generation</a:t>
            </a:r>
            <a:r>
              <a:rPr lang="en"/>
              <a:t>--- as opposed to after you generated samples.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Implications: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stop sampling until you’ve gotten n samples that match your evidence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Can only compute queries of the given evidence (you threw away everything else!)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F6C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</a:t>
            </a:r>
            <a:r>
              <a:rPr lang="en"/>
              <a:t> Weighting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Weighting &gt; Rejection Sampling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Want to find: </a:t>
            </a:r>
            <a:r>
              <a:rPr b="1" lang="en">
                <a:solidFill>
                  <a:schemeClr val="accent1"/>
                </a:solidFill>
              </a:rPr>
              <a:t>P(A| -b)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Problem:</a:t>
            </a:r>
            <a:r>
              <a:rPr lang="en"/>
              <a:t> If evidence occurs with low likelihood, you’ll waste a lot of time generating samples just to throw them away.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Solution: </a:t>
            </a:r>
            <a:r>
              <a:rPr lang="en"/>
              <a:t>Fix</a:t>
            </a:r>
            <a:r>
              <a:rPr lang="en"/>
              <a:t> the evidence as “seen”, sample, then account for the likelihood of having seen the evidence, given the sample you saw. Treat weighted samples as the sample space.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950" y="3644775"/>
            <a:ext cx="4712651" cy="10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Want to find: </a:t>
            </a:r>
            <a:r>
              <a:rPr b="1" lang="en">
                <a:solidFill>
                  <a:schemeClr val="accent1"/>
                </a:solidFill>
              </a:rPr>
              <a:t>P(A| -b)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samples, fixing evidence</a:t>
            </a:r>
            <a:r>
              <a:rPr b="1" lang="en"/>
              <a:t> (B = -b)</a:t>
            </a:r>
            <a:r>
              <a:rPr lang="en"/>
              <a:t> when we are required to sample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weights to the samples (probability that had you not fixed the evidence, the evidence would have been realized)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 the weighted samples to be your sample space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Analogy is that the samples were weighted 1 in rejection sampling</a:t>
            </a:r>
          </a:p>
          <a:p>
            <a:pPr indent="-342900" lvl="1" marL="914400" rtl="0">
              <a:spcBef>
                <a:spcPts val="0"/>
              </a:spcBef>
              <a:buSzPts val="1800"/>
              <a:buAutoNum type="alphaLcPeriod"/>
            </a:pPr>
            <a:r>
              <a:rPr lang="en" sz="1800"/>
              <a:t>Now, you sum the weights instead of counting the number of samples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754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Weighting: Example for P(A|-b)</a:t>
            </a:r>
          </a:p>
        </p:txBody>
      </p:sp>
      <p:sp>
        <p:nvSpPr>
          <p:cNvPr id="207" name="Shape 207"/>
          <p:cNvSpPr/>
          <p:nvPr/>
        </p:nvSpPr>
        <p:spPr>
          <a:xfrm>
            <a:off x="5522158" y="3548813"/>
            <a:ext cx="630600" cy="605400"/>
          </a:xfrm>
          <a:prstGeom prst="ellipse">
            <a:avLst/>
          </a:prstGeom>
          <a:solidFill>
            <a:srgbClr val="9E9E9E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-b</a:t>
            </a:r>
          </a:p>
        </p:txBody>
      </p:sp>
      <p:sp>
        <p:nvSpPr>
          <p:cNvPr id="208" name="Shape 208"/>
          <p:cNvSpPr/>
          <p:nvPr/>
        </p:nvSpPr>
        <p:spPr>
          <a:xfrm>
            <a:off x="4917650" y="2754359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+c</a:t>
            </a:r>
          </a:p>
        </p:txBody>
      </p:sp>
      <p:sp>
        <p:nvSpPr>
          <p:cNvPr id="209" name="Shape 209"/>
          <p:cNvSpPr/>
          <p:nvPr/>
        </p:nvSpPr>
        <p:spPr>
          <a:xfrm>
            <a:off x="6178817" y="2754359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+a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65225" y="2233663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Sample 2</a:t>
            </a:r>
          </a:p>
        </p:txBody>
      </p:sp>
      <p:cxnSp>
        <p:nvCxnSpPr>
          <p:cNvPr id="211" name="Shape 211"/>
          <p:cNvCxnSpPr>
            <a:stCxn id="207" idx="1"/>
            <a:endCxn id="208" idx="5"/>
          </p:cNvCxnSpPr>
          <p:nvPr/>
        </p:nvCxnSpPr>
        <p:spPr>
          <a:xfrm rot="10800000">
            <a:off x="5455808" y="3271171"/>
            <a:ext cx="1587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12" name="Shape 212"/>
          <p:cNvCxnSpPr>
            <a:stCxn id="209" idx="3"/>
            <a:endCxn id="207" idx="7"/>
          </p:cNvCxnSpPr>
          <p:nvPr/>
        </p:nvCxnSpPr>
        <p:spPr>
          <a:xfrm flipH="1">
            <a:off x="6060266" y="3271100"/>
            <a:ext cx="210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2204983" y="3548813"/>
            <a:ext cx="630600" cy="605400"/>
          </a:xfrm>
          <a:prstGeom prst="ellipse">
            <a:avLst/>
          </a:prstGeom>
          <a:solidFill>
            <a:srgbClr val="9E9E9E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-b</a:t>
            </a:r>
          </a:p>
        </p:txBody>
      </p:sp>
      <p:sp>
        <p:nvSpPr>
          <p:cNvPr id="214" name="Shape 214"/>
          <p:cNvSpPr/>
          <p:nvPr/>
        </p:nvSpPr>
        <p:spPr>
          <a:xfrm>
            <a:off x="1600475" y="2754359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-c</a:t>
            </a:r>
          </a:p>
        </p:txBody>
      </p:sp>
      <p:sp>
        <p:nvSpPr>
          <p:cNvPr id="215" name="Shape 215"/>
          <p:cNvSpPr/>
          <p:nvPr/>
        </p:nvSpPr>
        <p:spPr>
          <a:xfrm>
            <a:off x="2861642" y="2754359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+a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248050" y="2233663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Sample 1</a:t>
            </a:r>
          </a:p>
        </p:txBody>
      </p:sp>
      <p:cxnSp>
        <p:nvCxnSpPr>
          <p:cNvPr id="217" name="Shape 217"/>
          <p:cNvCxnSpPr>
            <a:stCxn id="213" idx="1"/>
            <a:endCxn id="214" idx="5"/>
          </p:cNvCxnSpPr>
          <p:nvPr/>
        </p:nvCxnSpPr>
        <p:spPr>
          <a:xfrm rot="10800000">
            <a:off x="2138633" y="3271171"/>
            <a:ext cx="1587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18" name="Shape 218"/>
          <p:cNvCxnSpPr>
            <a:stCxn id="215" idx="3"/>
            <a:endCxn id="213" idx="7"/>
          </p:cNvCxnSpPr>
          <p:nvPr/>
        </p:nvCxnSpPr>
        <p:spPr>
          <a:xfrm flipH="1">
            <a:off x="2743091" y="3271100"/>
            <a:ext cx="210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6421975" y="733438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443500" y="4470025"/>
            <a:ext cx="2217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Weight = P(-b|-c, +a)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773950" y="4470025"/>
            <a:ext cx="2217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Weight = P(-b|+c, +a)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75" y="909725"/>
            <a:ext cx="4690490" cy="1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Inference on Bayes 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928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Weighting: Generate Samples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421975" y="733438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988050"/>
            <a:ext cx="8520600" cy="375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/>
              <a:t>When we generate a sample, w</a:t>
            </a:r>
            <a:r>
              <a:rPr lang="en" sz="1500"/>
              <a:t>e still sample the Bayes Net from</a:t>
            </a:r>
            <a:r>
              <a:rPr b="1" lang="en" sz="1500"/>
              <a:t> top down</a:t>
            </a:r>
            <a:r>
              <a:rPr lang="en" sz="1500"/>
              <a:t>: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Sample regularly for everything upstream of the evidence.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Note that because our evidence is ignored, things upstream are unaffected by it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you encounter an evidence variable, </a:t>
            </a:r>
            <a:r>
              <a:rPr b="1" lang="en" sz="1500">
                <a:solidFill>
                  <a:schemeClr val="accent2"/>
                </a:solidFill>
              </a:rPr>
              <a:t>DON’T SAMPLE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lphaLcPeriod"/>
            </a:pPr>
            <a:r>
              <a:rPr b="1" lang="en" sz="1500">
                <a:solidFill>
                  <a:schemeClr val="accent2"/>
                </a:solidFill>
              </a:rPr>
              <a:t>F</a:t>
            </a:r>
            <a:r>
              <a:rPr b="1" lang="en" sz="1500">
                <a:solidFill>
                  <a:schemeClr val="accent2"/>
                </a:solidFill>
              </a:rPr>
              <a:t>ix the evidence</a:t>
            </a:r>
            <a:r>
              <a:rPr lang="en" sz="1500">
                <a:solidFill>
                  <a:schemeClr val="accent2"/>
                </a:solidFill>
              </a:rPr>
              <a:t> </a:t>
            </a:r>
            <a:r>
              <a:rPr lang="en" sz="1500">
                <a:solidFill>
                  <a:srgbClr val="695D46"/>
                </a:solidFill>
              </a:rPr>
              <a:t>(i.e. </a:t>
            </a:r>
            <a:r>
              <a:rPr b="1" lang="en" sz="1500">
                <a:solidFill>
                  <a:srgbClr val="695D46"/>
                </a:solidFill>
              </a:rPr>
              <a:t>E</a:t>
            </a:r>
            <a:r>
              <a:rPr b="1" baseline="-25000" lang="en" sz="1500">
                <a:solidFill>
                  <a:srgbClr val="695D46"/>
                </a:solidFill>
              </a:rPr>
              <a:t>i</a:t>
            </a:r>
            <a:r>
              <a:rPr b="1" lang="en" sz="1500">
                <a:solidFill>
                  <a:srgbClr val="695D46"/>
                </a:solidFill>
              </a:rPr>
              <a:t> = +e</a:t>
            </a:r>
            <a:r>
              <a:rPr b="1" baseline="-25000" lang="en" sz="1500">
                <a:solidFill>
                  <a:srgbClr val="695D46"/>
                </a:solidFill>
              </a:rPr>
              <a:t>i</a:t>
            </a:r>
            <a:r>
              <a:rPr lang="en" sz="1500">
                <a:solidFill>
                  <a:srgbClr val="695D46"/>
                </a:solidFill>
              </a:rPr>
              <a:t>) instead of sampling</a:t>
            </a:r>
            <a:r>
              <a:rPr lang="en" sz="1500">
                <a:solidFill>
                  <a:schemeClr val="accent2"/>
                </a:solidFill>
              </a:rPr>
              <a:t>.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AutoNum type="alphaLcPeriod"/>
            </a:pPr>
            <a:r>
              <a:rPr lang="en" sz="1500">
                <a:solidFill>
                  <a:srgbClr val="695D46"/>
                </a:solidFill>
              </a:rPr>
              <a:t>If we had truly sampled, </a:t>
            </a:r>
            <a:r>
              <a:rPr lang="en" sz="1500">
                <a:solidFill>
                  <a:srgbClr val="695D46"/>
                </a:solidFill>
              </a:rPr>
              <a:t>the</a:t>
            </a:r>
            <a:r>
              <a:rPr b="1" lang="en" sz="1500">
                <a:solidFill>
                  <a:srgbClr val="695D46"/>
                </a:solidFill>
              </a:rPr>
              <a:t> </a:t>
            </a:r>
            <a:r>
              <a:rPr b="1" lang="en" sz="1500">
                <a:solidFill>
                  <a:schemeClr val="accent2"/>
                </a:solidFill>
              </a:rPr>
              <a:t>likelihood of evidence</a:t>
            </a:r>
            <a:r>
              <a:rPr b="1" lang="en" sz="1500">
                <a:solidFill>
                  <a:srgbClr val="695D46"/>
                </a:solidFill>
              </a:rPr>
              <a:t> </a:t>
            </a:r>
            <a:r>
              <a:rPr lang="en" sz="1500">
                <a:solidFill>
                  <a:srgbClr val="695D46"/>
                </a:solidFill>
              </a:rPr>
              <a:t>being the fixed value is dependent on the sampled upstream, specifically parent, variables 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Anything downstream of </a:t>
            </a:r>
            <a:r>
              <a:rPr b="1" lang="en" sz="1500"/>
              <a:t>E</a:t>
            </a:r>
            <a:r>
              <a:rPr b="1" baseline="-25000" lang="en" sz="1500"/>
              <a:t>i</a:t>
            </a:r>
            <a:r>
              <a:rPr lang="en" sz="1500"/>
              <a:t> is sampled as regular. 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Note this means that because we fixed E</a:t>
            </a:r>
            <a:r>
              <a:rPr baseline="-25000" lang="en" sz="1500"/>
              <a:t>i</a:t>
            </a:r>
            <a:r>
              <a:rPr lang="en" sz="1500"/>
              <a:t> = +e</a:t>
            </a:r>
            <a:r>
              <a:rPr baseline="-25000" lang="en" sz="1500"/>
              <a:t>i</a:t>
            </a:r>
            <a:r>
              <a:rPr lang="en" sz="1500"/>
              <a:t> , things downstream are affected by it.</a:t>
            </a:r>
          </a:p>
          <a:p>
            <a:pPr indent="-323850" lvl="0" marL="457200" rtl="0">
              <a:spcBef>
                <a:spcPts val="0"/>
              </a:spcBef>
              <a:buClr>
                <a:srgbClr val="695D46"/>
              </a:buClr>
              <a:buSzPts val="1500"/>
              <a:buAutoNum type="arabicPeriod"/>
            </a:pPr>
            <a:r>
              <a:rPr lang="en" sz="1500">
                <a:solidFill>
                  <a:srgbClr val="695D46"/>
                </a:solidFill>
              </a:rPr>
              <a:t>Once you have a sample, we </a:t>
            </a:r>
            <a:r>
              <a:rPr b="1" lang="en" sz="1500">
                <a:solidFill>
                  <a:schemeClr val="accent2"/>
                </a:solidFill>
              </a:rPr>
              <a:t>weight our sample </a:t>
            </a:r>
            <a:r>
              <a:rPr lang="en" sz="1500">
                <a:solidFill>
                  <a:srgbClr val="695D46"/>
                </a:solidFill>
              </a:rPr>
              <a:t>on the likelihood of actually having seen it (i.e. </a:t>
            </a:r>
            <a:r>
              <a:rPr b="1" lang="en" sz="1500">
                <a:solidFill>
                  <a:srgbClr val="695D46"/>
                </a:solidFill>
              </a:rPr>
              <a:t>weight = P(E</a:t>
            </a:r>
            <a:r>
              <a:rPr b="1" baseline="-25000" lang="en" sz="1500">
                <a:solidFill>
                  <a:srgbClr val="695D46"/>
                </a:solidFill>
              </a:rPr>
              <a:t>i</a:t>
            </a:r>
            <a:r>
              <a:rPr b="1" lang="en" sz="1500">
                <a:solidFill>
                  <a:srgbClr val="695D46"/>
                </a:solidFill>
              </a:rPr>
              <a:t> = +e</a:t>
            </a:r>
            <a:r>
              <a:rPr b="1" baseline="-25000" lang="en" sz="1500">
                <a:solidFill>
                  <a:srgbClr val="695D46"/>
                </a:solidFill>
              </a:rPr>
              <a:t>i  </a:t>
            </a:r>
            <a:r>
              <a:rPr b="1" lang="en" sz="1500">
                <a:solidFill>
                  <a:srgbClr val="695D46"/>
                </a:solidFill>
              </a:rPr>
              <a:t>| sampled parents of E</a:t>
            </a:r>
            <a:r>
              <a:rPr b="1" baseline="-25000" lang="en" sz="1500">
                <a:solidFill>
                  <a:srgbClr val="695D46"/>
                </a:solidFill>
              </a:rPr>
              <a:t>i </a:t>
            </a:r>
            <a:r>
              <a:rPr b="1" lang="en" sz="1500">
                <a:solidFill>
                  <a:srgbClr val="695D46"/>
                </a:solidFill>
              </a:rPr>
              <a:t>)</a:t>
            </a:r>
            <a:r>
              <a:rPr lang="en" sz="1500">
                <a:solidFill>
                  <a:srgbClr val="695D46"/>
                </a:solidFill>
              </a:rPr>
              <a:t>) because we didn’t truly sample</a:t>
            </a:r>
            <a:r>
              <a:rPr b="1" lang="en" sz="1500">
                <a:solidFill>
                  <a:srgbClr val="695D46"/>
                </a:solidFill>
              </a:rPr>
              <a:t>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Likelihood Weighting: Generate Samples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66325"/>
            <a:ext cx="4740600" cy="29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Say we want to know P(W|-v)</a:t>
            </a:r>
            <a:br>
              <a:rPr lang="en"/>
            </a:br>
            <a:r>
              <a:rPr lang="en"/>
              <a:t>Sample Being Generated = (?, ?, 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First, sample from: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→ got </a:t>
            </a:r>
            <a:r>
              <a:rPr b="1" lang="en">
                <a:solidFill>
                  <a:schemeClr val="accent5"/>
                </a:solidFill>
              </a:rPr>
              <a:t>+t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236" name="Shape 236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</a:p>
        </p:txBody>
      </p:sp>
      <p:sp>
        <p:nvSpPr>
          <p:cNvPr id="237" name="Shape 237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V</a:t>
            </a:r>
          </a:p>
        </p:txBody>
      </p:sp>
      <p:sp>
        <p:nvSpPr>
          <p:cNvPr id="238" name="Shape 238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239" name="Shape 239"/>
          <p:cNvCxnSpPr>
            <a:stCxn id="236" idx="3"/>
            <a:endCxn id="237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36" idx="5"/>
            <a:endCxn id="238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41" name="Shape 241"/>
          <p:cNvGraphicFramePr/>
          <p:nvPr/>
        </p:nvGraphicFramePr>
        <p:xfrm>
          <a:off x="1000950" y="311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1000950" y="27195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Likelihood Weighting: Generate Samples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66325"/>
            <a:ext cx="5418600" cy="34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Say we want to know P(W|-v)</a:t>
            </a:r>
            <a:br>
              <a:rPr lang="en"/>
            </a:br>
            <a:r>
              <a:rPr lang="en"/>
              <a:t>Sample Being Generated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?, 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Instead of sampling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from P(V|+t),</a:t>
            </a:r>
            <a:r>
              <a:rPr b="1" lang="en"/>
              <a:t> </a:t>
            </a:r>
            <a:r>
              <a:rPr b="1" lang="en">
                <a:solidFill>
                  <a:schemeClr val="accent1"/>
                </a:solidFill>
              </a:rPr>
              <a:t>fix V = -v</a:t>
            </a:r>
            <a:r>
              <a:rPr lang="en"/>
              <a:t>: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/>
              <a:t>Because we didn’t actually </a:t>
            </a:r>
            <a:r>
              <a:rPr lang="en"/>
              <a:t>sample, the likelihood of the sample actually occurring is the </a:t>
            </a:r>
            <a:r>
              <a:rPr b="1" lang="en">
                <a:solidFill>
                  <a:srgbClr val="EF6C00"/>
                </a:solidFill>
              </a:rPr>
              <a:t>weight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249" name="Shape 249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250" name="Shape 250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9E9E9E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-v</a:t>
            </a:r>
          </a:p>
        </p:txBody>
      </p:sp>
      <p:sp>
        <p:nvSpPr>
          <p:cNvPr id="251" name="Shape 251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252" name="Shape 252"/>
          <p:cNvCxnSpPr>
            <a:stCxn id="249" idx="3"/>
            <a:endCxn id="250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49" idx="5"/>
            <a:endCxn id="251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54" name="Shape 254"/>
          <p:cNvGraphicFramePr/>
          <p:nvPr/>
        </p:nvGraphicFramePr>
        <p:xfrm>
          <a:off x="951275" y="31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951275" y="279290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P(V|+t)</a:t>
            </a:r>
          </a:p>
        </p:txBody>
      </p:sp>
      <p:sp>
        <p:nvSpPr>
          <p:cNvPr id="256" name="Shape 256"/>
          <p:cNvSpPr/>
          <p:nvPr/>
        </p:nvSpPr>
        <p:spPr>
          <a:xfrm>
            <a:off x="781525" y="3886975"/>
            <a:ext cx="1765200" cy="5478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556525" y="3939150"/>
            <a:ext cx="2069575" cy="364100"/>
          </a:xfrm>
          <a:custGeom>
            <a:pathLst>
              <a:path extrusionOk="0" h="14564" w="82783">
                <a:moveTo>
                  <a:pt x="82783" y="0"/>
                </a:moveTo>
                <a:cubicBezTo>
                  <a:pt x="78783" y="2376"/>
                  <a:pt x="72580" y="12637"/>
                  <a:pt x="58783" y="14261"/>
                </a:cubicBezTo>
                <a:cubicBezTo>
                  <a:pt x="44985" y="15884"/>
                  <a:pt x="9797" y="10492"/>
                  <a:pt x="0" y="973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Likelihood Weighting: Generate Samples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66325"/>
            <a:ext cx="4740600" cy="96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Say we want to know P(W|-v)</a:t>
            </a:r>
            <a:br>
              <a:rPr lang="en"/>
            </a:br>
            <a:r>
              <a:rPr lang="en"/>
              <a:t>Sample Being Generated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 </a:t>
            </a:r>
            <a:r>
              <a:rPr b="1" lang="en"/>
              <a:t>-v</a:t>
            </a:r>
            <a:r>
              <a:rPr lang="en"/>
              <a:t> , 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Continue, so next sample from: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		→ got </a:t>
            </a:r>
            <a:r>
              <a:rPr b="1" lang="en">
                <a:solidFill>
                  <a:schemeClr val="accent5"/>
                </a:solidFill>
              </a:rPr>
              <a:t>+w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264" name="Shape 264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265" name="Shape 265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9E9E9E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-v</a:t>
            </a:r>
          </a:p>
        </p:txBody>
      </p:sp>
      <p:sp>
        <p:nvSpPr>
          <p:cNvPr id="266" name="Shape 266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267" name="Shape 267"/>
          <p:cNvCxnSpPr>
            <a:stCxn id="264" idx="3"/>
            <a:endCxn id="265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64" idx="5"/>
            <a:endCxn id="266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69" name="Shape 269"/>
          <p:cNvGraphicFramePr/>
          <p:nvPr/>
        </p:nvGraphicFramePr>
        <p:xfrm>
          <a:off x="1968675" y="32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+w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0" name="Shape 270"/>
          <p:cNvSpPr txBox="1"/>
          <p:nvPr/>
        </p:nvSpPr>
        <p:spPr>
          <a:xfrm>
            <a:off x="1968675" y="28044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P(W|+t)</a:t>
            </a:r>
          </a:p>
        </p:txBody>
      </p:sp>
      <p:graphicFrame>
        <p:nvGraphicFramePr>
          <p:cNvPr id="271" name="Shape 271"/>
          <p:cNvGraphicFramePr/>
          <p:nvPr/>
        </p:nvGraphicFramePr>
        <p:xfrm>
          <a:off x="408025" y="32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+w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08025" y="28044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P(W|-t)</a:t>
            </a:r>
          </a:p>
        </p:txBody>
      </p:sp>
      <p:cxnSp>
        <p:nvCxnSpPr>
          <p:cNvPr id="273" name="Shape 273"/>
          <p:cNvCxnSpPr/>
          <p:nvPr/>
        </p:nvCxnSpPr>
        <p:spPr>
          <a:xfrm flipH="1" rot="10800000">
            <a:off x="286075" y="296030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238475" y="2907950"/>
            <a:ext cx="1617300" cy="14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Likelihood Weighting: Generate Samples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443475"/>
            <a:ext cx="5036100" cy="149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Say we want to know P(W|-v)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Generated one Sample = (</a:t>
            </a:r>
            <a:r>
              <a:rPr b="1" lang="en">
                <a:solidFill>
                  <a:schemeClr val="accent5"/>
                </a:solidFill>
              </a:rPr>
              <a:t>+t</a:t>
            </a:r>
            <a:r>
              <a:rPr lang="en"/>
              <a:t>, </a:t>
            </a:r>
            <a:r>
              <a:rPr b="1" lang="en">
                <a:solidFill>
                  <a:srgbClr val="695D46"/>
                </a:solidFill>
              </a:rPr>
              <a:t>-v</a:t>
            </a:r>
            <a:r>
              <a:rPr lang="en"/>
              <a:t>, </a:t>
            </a:r>
            <a:r>
              <a:rPr b="1" lang="en">
                <a:solidFill>
                  <a:schemeClr val="accent5"/>
                </a:solidFill>
              </a:rPr>
              <a:t>+w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 = </a:t>
            </a:r>
            <a:r>
              <a:rPr b="1" lang="en">
                <a:solidFill>
                  <a:srgbClr val="EF6C00"/>
                </a:solidFill>
              </a:rPr>
              <a:t>P(V = -v | +t) = 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281" name="Shape 281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+t</a:t>
            </a:r>
          </a:p>
        </p:txBody>
      </p:sp>
      <p:sp>
        <p:nvSpPr>
          <p:cNvPr id="282" name="Shape 282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9E9E9E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-v</a:t>
            </a:r>
          </a:p>
        </p:txBody>
      </p:sp>
      <p:sp>
        <p:nvSpPr>
          <p:cNvPr id="283" name="Shape 283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+w</a:t>
            </a:r>
          </a:p>
        </p:txBody>
      </p:sp>
      <p:cxnSp>
        <p:nvCxnSpPr>
          <p:cNvPr id="284" name="Shape 284"/>
          <p:cNvCxnSpPr>
            <a:stCxn id="281" idx="3"/>
            <a:endCxn id="282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81" idx="5"/>
            <a:endCxn id="283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1928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Likelihood Weighting: Important Stuff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421975" y="733438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988050"/>
            <a:ext cx="8520600" cy="389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fixing evidence because we don’t want to waste even a little bit of energy creating a sample that we would reject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we ignore evidence until we encounter it during the sampling process, upstream variables are </a:t>
            </a:r>
            <a:r>
              <a:rPr b="1" lang="en"/>
              <a:t>NOT </a:t>
            </a:r>
            <a:r>
              <a:rPr lang="en"/>
              <a:t>affected by the evidence we fix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fact, we allow the sampling of upstream variables to determine the weights of our sample. </a:t>
            </a:r>
            <a:r>
              <a:rPr b="1" lang="en"/>
              <a:t>Weight = P(Evidence | Sampled Upstream)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Could be having samples with low weight being overwhelmed by samples with high weight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other words, super low  (relative to other samples) weighted samples are basically “rejected” </a:t>
            </a:r>
          </a:p>
          <a:p>
            <a:pPr indent="-342900" lvl="2" marL="1371600">
              <a:spcBef>
                <a:spcPts val="0"/>
              </a:spcBef>
              <a:buSzPts val="1800"/>
              <a:buChar char="■"/>
            </a:pPr>
            <a:r>
              <a:rPr lang="en" sz="1800"/>
              <a:t>INEFFICIENT!!!! If only we had account for evidence before sampling upstream variables.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Gibbs Sampling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1928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Gibbs Sampling  &gt; Likelihood Weighting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421975" y="733438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988050"/>
            <a:ext cx="8520600" cy="375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Question:</a:t>
            </a:r>
            <a:r>
              <a:rPr lang="en"/>
              <a:t> Does knowing the outcome of a child node affect the sampling of a parent node?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Yes, Gibbs Sampling tries to account for this so that we don’t generate samples with upstream variables that would give the sample low weight.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928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Gibbs Sampling  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421975" y="733438"/>
            <a:ext cx="1165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988050"/>
            <a:ext cx="8520600" cy="375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Idea:</a:t>
            </a:r>
            <a:r>
              <a:rPr lang="en"/>
              <a:t> Always sample </a:t>
            </a:r>
            <a:r>
              <a:rPr b="1" lang="en">
                <a:solidFill>
                  <a:srgbClr val="EF6C00"/>
                </a:solidFill>
              </a:rPr>
              <a:t>conditioned on everything (not just parents)</a:t>
            </a:r>
            <a:r>
              <a:rPr lang="en">
                <a:solidFill>
                  <a:srgbClr val="EF6C00"/>
                </a:solidFill>
              </a:rPr>
              <a:t>.</a:t>
            </a:r>
            <a:r>
              <a:rPr lang="en"/>
              <a:t> That means we have to completely ditch the basic sampling method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How?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somewhere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one part to change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it conditioned on everything else in the sample (parents, children, siblings, everything)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is a new sample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Repeat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Inference given Joint Distribution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You’ll be asked to calculate P(Query|evidence). How?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Enumeration (never really covered in discussion, but it’s not hard)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Variable Elimination (just earlier)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Sampling (approximate)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716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Inference By Enumeration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9565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Goal: </a:t>
            </a:r>
            <a:r>
              <a:rPr lang="en"/>
              <a:t>Find P(Query | Evidence)</a:t>
            </a:r>
            <a:br>
              <a:rPr lang="en"/>
            </a:br>
            <a:r>
              <a:rPr b="1" lang="en"/>
              <a:t>Given: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i="1" lang="en"/>
              <a:t>Evidence:</a:t>
            </a:r>
            <a:r>
              <a:rPr lang="en"/>
              <a:t>	 		E</a:t>
            </a:r>
            <a:r>
              <a:rPr baseline="-25000" lang="en"/>
              <a:t>1</a:t>
            </a:r>
            <a:r>
              <a:rPr lang="en"/>
              <a:t> = e</a:t>
            </a:r>
            <a:r>
              <a:rPr baseline="-25000" lang="en"/>
              <a:t>1</a:t>
            </a:r>
            <a:r>
              <a:rPr lang="en"/>
              <a:t>, E</a:t>
            </a:r>
            <a:r>
              <a:rPr baseline="-25000" lang="en"/>
              <a:t>2</a:t>
            </a:r>
            <a:r>
              <a:rPr lang="en"/>
              <a:t> = e</a:t>
            </a:r>
            <a:r>
              <a:rPr baseline="-25000" lang="en"/>
              <a:t>2</a:t>
            </a:r>
            <a:r>
              <a:rPr lang="en"/>
              <a:t>, … E</a:t>
            </a:r>
            <a:r>
              <a:rPr baseline="-25000" lang="en"/>
              <a:t>k</a:t>
            </a:r>
            <a:r>
              <a:rPr lang="en"/>
              <a:t> = e</a:t>
            </a:r>
            <a:r>
              <a:rPr baseline="-25000" lang="en"/>
              <a:t>k</a:t>
            </a:r>
            <a:br>
              <a:rPr lang="en"/>
            </a:br>
            <a:r>
              <a:rPr lang="en"/>
              <a:t>	</a:t>
            </a:r>
            <a:r>
              <a:rPr i="1" lang="en"/>
              <a:t>Query variable(s):</a:t>
            </a:r>
            <a:r>
              <a:rPr lang="en"/>
              <a:t>		Q</a:t>
            </a:r>
            <a:br>
              <a:rPr lang="en"/>
            </a:br>
            <a:r>
              <a:rPr lang="en"/>
              <a:t>	</a:t>
            </a:r>
            <a:r>
              <a:rPr i="1" lang="en"/>
              <a:t>Hidden variables:</a:t>
            </a:r>
            <a:r>
              <a:rPr lang="en"/>
              <a:t>		H</a:t>
            </a:r>
            <a:r>
              <a:rPr baseline="-25000" lang="en"/>
              <a:t>1</a:t>
            </a:r>
            <a:r>
              <a:rPr lang="en"/>
              <a:t>,H</a:t>
            </a:r>
            <a:r>
              <a:rPr baseline="-25000" lang="en"/>
              <a:t>2</a:t>
            </a:r>
            <a:r>
              <a:rPr lang="en"/>
              <a:t>,...H</a:t>
            </a:r>
            <a:r>
              <a:rPr baseline="-25000" lang="en"/>
              <a:t>R</a:t>
            </a:r>
            <a:r>
              <a:rPr lang="en"/>
              <a:t> 	     </a:t>
            </a:r>
            <a:r>
              <a:rPr i="1" lang="en" sz="1400"/>
              <a:t>(all the extraneous random vars in the Bayes Net)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full JPT via Bayes Net and parent equation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entries consistent with evidence to get P(Query, Evidence, Hidden)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 out (a.k.a. marginalize) all of H</a:t>
            </a:r>
            <a:r>
              <a:rPr baseline="-25000" lang="en"/>
              <a:t>i</a:t>
            </a:r>
            <a:r>
              <a:rPr lang="en"/>
              <a:t> for P(Query, Evidence)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Normalize to get P(Query | Evidence)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170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Inference By Variable Elimination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774475"/>
            <a:ext cx="8520600" cy="372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Goal: </a:t>
            </a:r>
            <a:r>
              <a:rPr lang="en"/>
              <a:t>Find P(Query | Evidence)</a:t>
            </a:r>
            <a:br>
              <a:rPr lang="en"/>
            </a:br>
            <a:r>
              <a:rPr b="1" lang="en"/>
              <a:t>Given: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i="1" lang="en"/>
              <a:t>Evidence:</a:t>
            </a:r>
            <a:r>
              <a:rPr lang="en"/>
              <a:t>	 		E</a:t>
            </a:r>
            <a:r>
              <a:rPr baseline="-25000" lang="en"/>
              <a:t>1</a:t>
            </a:r>
            <a:r>
              <a:rPr lang="en"/>
              <a:t> = e</a:t>
            </a:r>
            <a:r>
              <a:rPr baseline="-25000" lang="en"/>
              <a:t>1</a:t>
            </a:r>
            <a:r>
              <a:rPr lang="en"/>
              <a:t>, E</a:t>
            </a:r>
            <a:r>
              <a:rPr baseline="-25000" lang="en"/>
              <a:t>2</a:t>
            </a:r>
            <a:r>
              <a:rPr lang="en"/>
              <a:t> = e</a:t>
            </a:r>
            <a:r>
              <a:rPr baseline="-25000" lang="en"/>
              <a:t>2</a:t>
            </a:r>
            <a:r>
              <a:rPr lang="en"/>
              <a:t>, … E</a:t>
            </a:r>
            <a:r>
              <a:rPr baseline="-25000" lang="en"/>
              <a:t>k</a:t>
            </a:r>
            <a:r>
              <a:rPr lang="en"/>
              <a:t> = e</a:t>
            </a:r>
            <a:r>
              <a:rPr baseline="-25000" lang="en"/>
              <a:t>k</a:t>
            </a:r>
            <a:br>
              <a:rPr lang="en"/>
            </a:br>
            <a:r>
              <a:rPr lang="en"/>
              <a:t>	</a:t>
            </a:r>
            <a:r>
              <a:rPr i="1" lang="en"/>
              <a:t>Query variable(s):</a:t>
            </a:r>
            <a:r>
              <a:rPr lang="en"/>
              <a:t>		Q</a:t>
            </a:r>
            <a:br>
              <a:rPr lang="en"/>
            </a:br>
            <a:r>
              <a:rPr lang="en"/>
              <a:t>	</a:t>
            </a:r>
            <a:r>
              <a:rPr i="1" lang="en"/>
              <a:t>Hidden variables:</a:t>
            </a:r>
            <a:r>
              <a:rPr lang="en"/>
              <a:t>		H</a:t>
            </a:r>
            <a:r>
              <a:rPr baseline="-25000" lang="en"/>
              <a:t>1</a:t>
            </a:r>
            <a:r>
              <a:rPr lang="en"/>
              <a:t>,H</a:t>
            </a:r>
            <a:r>
              <a:rPr baseline="-25000" lang="en"/>
              <a:t>2</a:t>
            </a:r>
            <a:r>
              <a:rPr lang="en"/>
              <a:t>,...H</a:t>
            </a:r>
            <a:r>
              <a:rPr baseline="-25000" lang="en"/>
              <a:t>R</a:t>
            </a:r>
            <a:r>
              <a:rPr lang="en"/>
              <a:t> 	     </a:t>
            </a:r>
            <a:r>
              <a:rPr i="1" lang="en" sz="1400"/>
              <a:t>(all the extraneous random vars in the Bayes Net)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Let </a:t>
            </a:r>
            <a:r>
              <a:rPr lang="en"/>
              <a:t>factors = tables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Initially, each CPT is a factor.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each factor, select entries matching evidence.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hidden variables: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While hidden_variables not empty</a:t>
            </a:r>
            <a:r>
              <a:rPr lang="en"/>
              <a:t>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New factor = Pick H, Join</a:t>
            </a:r>
            <a:r>
              <a:rPr lang="en"/>
              <a:t> all factors with H</a:t>
            </a:r>
            <a:r>
              <a:rPr lang="en"/>
              <a:t>, Sum out H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Normalize to get P(Query | Evidence)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489675" y="3537775"/>
            <a:ext cx="2423700" cy="1409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Why eliminate?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You don’t want to compute the full JPT like done in step one of enumeration. We eliminate as much as we can early so we never loop over a huge 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Inference on Bayes Net: Sampling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 used in Prior Sampling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(and Rejection Sampling)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Generate Samples from Bayes Net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want to sample from the Joint Distribution, but we have a Bayes Net, not the actual JPT.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sample from the JPT: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with roots of the Bayes Net, you’ll sample from the marginal distributions.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you’ll sample from the selected CPT of children given parents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 sz="1800"/>
              <a:t>(on the sample you drew for the parents)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/>
              <a:t>Generate Samples from Bayes Net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4740600" cy="29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Sample Being Generated = (</a:t>
            </a:r>
            <a:r>
              <a:rPr lang="en"/>
              <a:t>?</a:t>
            </a:r>
            <a:r>
              <a:rPr lang="en"/>
              <a:t>, ?, ?)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Sample from: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→ got </a:t>
            </a:r>
            <a:r>
              <a:rPr b="1" lang="en">
                <a:solidFill>
                  <a:schemeClr val="accent5"/>
                </a:solidFill>
              </a:rPr>
              <a:t>+t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sp>
        <p:nvSpPr>
          <p:cNvPr id="115" name="Shape 115"/>
          <p:cNvSpPr/>
          <p:nvPr/>
        </p:nvSpPr>
        <p:spPr>
          <a:xfrm>
            <a:off x="6635208" y="1937025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</a:p>
        </p:txBody>
      </p:sp>
      <p:sp>
        <p:nvSpPr>
          <p:cNvPr id="116" name="Shape 116"/>
          <p:cNvSpPr/>
          <p:nvPr/>
        </p:nvSpPr>
        <p:spPr>
          <a:xfrm>
            <a:off x="6004625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V</a:t>
            </a:r>
          </a:p>
        </p:txBody>
      </p:sp>
      <p:sp>
        <p:nvSpPr>
          <p:cNvPr id="117" name="Shape 117"/>
          <p:cNvSpPr/>
          <p:nvPr/>
        </p:nvSpPr>
        <p:spPr>
          <a:xfrm>
            <a:off x="7265792" y="2725196"/>
            <a:ext cx="630600" cy="605400"/>
          </a:xfrm>
          <a:prstGeom prst="ellipse">
            <a:avLst/>
          </a:prstGeom>
          <a:solidFill>
            <a:srgbClr val="A1E8D9"/>
          </a:solidFill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118" name="Shape 118"/>
          <p:cNvCxnSpPr>
            <a:stCxn id="115" idx="3"/>
            <a:endCxn id="116" idx="0"/>
          </p:cNvCxnSpPr>
          <p:nvPr/>
        </p:nvCxnSpPr>
        <p:spPr>
          <a:xfrm flipH="1">
            <a:off x="6319858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5" idx="5"/>
            <a:endCxn id="117" idx="0"/>
          </p:cNvCxnSpPr>
          <p:nvPr/>
        </p:nvCxnSpPr>
        <p:spPr>
          <a:xfrm>
            <a:off x="7173459" y="2453766"/>
            <a:ext cx="407700" cy="27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20" name="Shape 120"/>
          <p:cNvGraphicFramePr/>
          <p:nvPr/>
        </p:nvGraphicFramePr>
        <p:xfrm>
          <a:off x="1000950" y="26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{16B977D2-0D3A-4D12-90D6-8736D3F9D968}</a:tableStyleId>
              </a:tblPr>
              <a:tblGrid>
                <a:gridCol w="712850"/>
                <a:gridCol w="712850"/>
              </a:tblGrid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 </a:t>
                      </a: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1000950" y="2262350"/>
            <a:ext cx="1425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P(T)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