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8.xml" ContentType="application/vnd.openxmlformats-officedocument.presentationml.notesSlide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44"/>
  </p:notesMasterIdLst>
  <p:handoutMasterIdLst>
    <p:handoutMasterId r:id="rId45"/>
  </p:handoutMasterIdLst>
  <p:sldIdLst>
    <p:sldId id="335" r:id="rId2"/>
    <p:sldId id="350" r:id="rId3"/>
    <p:sldId id="321" r:id="rId4"/>
    <p:sldId id="319" r:id="rId5"/>
    <p:sldId id="351" r:id="rId6"/>
    <p:sldId id="257" r:id="rId7"/>
    <p:sldId id="307" r:id="rId8"/>
    <p:sldId id="344" r:id="rId9"/>
    <p:sldId id="298" r:id="rId10"/>
    <p:sldId id="299" r:id="rId11"/>
    <p:sldId id="309" r:id="rId12"/>
    <p:sldId id="329" r:id="rId13"/>
    <p:sldId id="262" r:id="rId14"/>
    <p:sldId id="261" r:id="rId15"/>
    <p:sldId id="285" r:id="rId16"/>
    <p:sldId id="336" r:id="rId17"/>
    <p:sldId id="264" r:id="rId18"/>
    <p:sldId id="337" r:id="rId19"/>
    <p:sldId id="304" r:id="rId20"/>
    <p:sldId id="339" r:id="rId21"/>
    <p:sldId id="330" r:id="rId22"/>
    <p:sldId id="328" r:id="rId23"/>
    <p:sldId id="325" r:id="rId24"/>
    <p:sldId id="326" r:id="rId25"/>
    <p:sldId id="340" r:id="rId26"/>
    <p:sldId id="324" r:id="rId27"/>
    <p:sldId id="259" r:id="rId28"/>
    <p:sldId id="293" r:id="rId29"/>
    <p:sldId id="286" r:id="rId30"/>
    <p:sldId id="332" r:id="rId31"/>
    <p:sldId id="333" r:id="rId32"/>
    <p:sldId id="277" r:id="rId33"/>
    <p:sldId id="317" r:id="rId34"/>
    <p:sldId id="334" r:id="rId35"/>
    <p:sldId id="269" r:id="rId36"/>
    <p:sldId id="353" r:id="rId37"/>
    <p:sldId id="341" r:id="rId38"/>
    <p:sldId id="352" r:id="rId39"/>
    <p:sldId id="272" r:id="rId40"/>
    <p:sldId id="301" r:id="rId41"/>
    <p:sldId id="345" r:id="rId42"/>
    <p:sldId id="343" r:id="rId43"/>
  </p:sldIdLst>
  <p:sldSz cx="12192000" cy="6858000"/>
  <p:notesSz cx="7099300" cy="10234613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071"/>
    <a:srgbClr val="DE68FF"/>
    <a:srgbClr val="FF9786"/>
    <a:srgbClr val="D3000F"/>
    <a:srgbClr val="FFFF00"/>
    <a:srgbClr val="3333FF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2611" autoAdjust="0"/>
  </p:normalViewPr>
  <p:slideViewPr>
    <p:cSldViewPr snapToGrid="0">
      <p:cViewPr varScale="1">
        <p:scale>
          <a:sx n="66" d="100"/>
          <a:sy n="66" d="100"/>
        </p:scale>
        <p:origin x="-1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7" d="100"/>
        <a:sy n="1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 NOTE: Watch this</a:t>
            </a:r>
          </a:p>
          <a:p>
            <a:r>
              <a:rPr lang="en-US" dirty="0"/>
              <a:t>Reference AI winter --- logic (exceptions,</a:t>
            </a:r>
            <a:r>
              <a:rPr lang="en-US" baseline="0" dirty="0"/>
              <a:t> etc.  +  so much knowledge --- can learn)</a:t>
            </a:r>
          </a:p>
          <a:p>
            <a:endParaRPr lang="en-US" baseline="0" dirty="0"/>
          </a:p>
          <a:p>
            <a:r>
              <a:rPr lang="en-US" dirty="0"/>
              <a:t>Diagnosis: temperature, blood</a:t>
            </a:r>
            <a:r>
              <a:rPr lang="en-US" baseline="0" dirty="0"/>
              <a:t> pressure, types of pain </a:t>
            </a:r>
            <a:r>
              <a:rPr lang="en-US" baseline="0" dirty="0">
                <a:sym typeface="Wingdings"/>
              </a:rPr>
              <a:t> disease</a:t>
            </a:r>
          </a:p>
          <a:p>
            <a:endParaRPr lang="en-US" baseline="0" dirty="0">
              <a:sym typeface="Wingdings"/>
            </a:endParaRPr>
          </a:p>
          <a:p>
            <a:r>
              <a:rPr lang="en-US" baseline="0" dirty="0">
                <a:sym typeface="Wingdings"/>
              </a:rPr>
              <a:t>Speech: temporal signal of pressure variation  words and sentences</a:t>
            </a:r>
          </a:p>
          <a:p>
            <a:endParaRPr lang="en-US" baseline="0" dirty="0">
              <a:sym typeface="Wingdings"/>
            </a:endParaRPr>
          </a:p>
          <a:p>
            <a:r>
              <a:rPr lang="en-US" baseline="0" dirty="0">
                <a:sym typeface="Wingdings"/>
              </a:rPr>
              <a:t>Tracking objects: e.g. helicopter you saw in last lecture, combines </a:t>
            </a:r>
            <a:r>
              <a:rPr lang="en-US" baseline="0" dirty="0" err="1">
                <a:sym typeface="Wingdings"/>
              </a:rPr>
              <a:t>gps</a:t>
            </a:r>
            <a:r>
              <a:rPr lang="en-US" baseline="0" dirty="0">
                <a:sym typeface="Wingdings"/>
              </a:rPr>
              <a:t> data with accelerometers, gyros and magnetic compass to infer its position and orientation using probabilistic reasoning</a:t>
            </a:r>
          </a:p>
          <a:p>
            <a:endParaRPr lang="en-US" baseline="0" dirty="0">
              <a:sym typeface="Wingdings"/>
            </a:endParaRPr>
          </a:p>
          <a:p>
            <a:r>
              <a:rPr lang="en-US" dirty="0"/>
              <a:t>Robot mapping: turns out if you put a camera on the helicopter, it would not only be able to fly upside down, but also build</a:t>
            </a:r>
            <a:r>
              <a:rPr lang="en-US" baseline="0" dirty="0"/>
              <a:t> a map of the environment!</a:t>
            </a:r>
          </a:p>
          <a:p>
            <a:endParaRPr lang="en-US" baseline="0" dirty="0"/>
          </a:p>
          <a:p>
            <a:r>
              <a:rPr lang="en-US" baseline="0" dirty="0"/>
              <a:t>Genetics: discovery of gene interactions from gene expression data</a:t>
            </a:r>
          </a:p>
          <a:p>
            <a:endParaRPr lang="en-US" baseline="0" dirty="0"/>
          </a:p>
          <a:p>
            <a:r>
              <a:rPr lang="en-US" baseline="0" dirty="0"/>
              <a:t>Error correcting codes: which we use on pretty much all our digital communication lines.  They ensure that even in the presence of noise (which is everywhere) we can communicate reliably.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OK: how do we collect all that knowledge in general?  --- Part III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Good news: We are going to learn about the tools that got us out of AI winter</a:t>
            </a:r>
          </a:p>
          <a:p>
            <a:r>
              <a:rPr lang="en-US" baseline="0" dirty="0"/>
              <a:t>The other news: It’s going to get very mathematical!  Total shift in gears compared to what we have looked at before.  </a:t>
            </a:r>
          </a:p>
          <a:p>
            <a:r>
              <a:rPr lang="en-US" baseline="0" dirty="0"/>
              <a:t>And yet other news: Time for a fresh start --- which might help if you fell behind in the past weeks.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“sort this list”  or “add these two numbers”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</a:t>
            </a:r>
            <a:r>
              <a:rPr lang="en-US" baseline="0" dirty="0"/>
              <a:t> trivial?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 NOTE:</a:t>
            </a:r>
            <a:r>
              <a:rPr lang="en-US" baseline="0" dirty="0"/>
              <a:t> BORING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</a:t>
            </a:r>
            <a:r>
              <a:rPr lang="en-US" baseline="0" dirty="0"/>
              <a:t> trivial?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3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Speech Recognition and Machine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2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3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9" Type="http://schemas.openxmlformats.org/officeDocument/2006/relationships/tags" Target="../tags/tag12.xml"/><Relationship Id="rId10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png"/><Relationship Id="rId12" Type="http://schemas.openxmlformats.org/officeDocument/2006/relationships/image" Target="../media/image16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" Type="http://schemas.openxmlformats.org/officeDocument/2006/relationships/tags" Target="../tags/tag2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31.png"/><Relationship Id="rId9" Type="http://schemas.openxmlformats.org/officeDocument/2006/relationships/image" Target="../media/image35.png"/><Relationship Id="rId10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31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tags" Target="../tags/tag27.x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9" Type="http://schemas.openxmlformats.org/officeDocument/2006/relationships/tags" Target="../tags/tag35.xml"/><Relationship Id="rId10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31.png"/><Relationship Id="rId9" Type="http://schemas.openxmlformats.org/officeDocument/2006/relationships/image" Target="../media/image55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10" Type="http://schemas.openxmlformats.org/officeDocument/2006/relationships/tags" Target="../tags/tag49.xml"/><Relationship Id="rId11" Type="http://schemas.openxmlformats.org/officeDocument/2006/relationships/slideLayout" Target="../slideLayouts/slideLayout2.xml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31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tags" Target="../tags/tag44.xml"/><Relationship Id="rId6" Type="http://schemas.openxmlformats.org/officeDocument/2006/relationships/tags" Target="../tags/tag45.xml"/><Relationship Id="rId7" Type="http://schemas.openxmlformats.org/officeDocument/2006/relationships/tags" Target="../tags/tag46.xml"/><Relationship Id="rId8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64.png"/><Relationship Id="rId23" Type="http://schemas.openxmlformats.org/officeDocument/2006/relationships/image" Target="../media/image73.png"/><Relationship Id="rId10" Type="http://schemas.openxmlformats.org/officeDocument/2006/relationships/tags" Target="../tags/tag59.xml"/><Relationship Id="rId11" Type="http://schemas.openxmlformats.org/officeDocument/2006/relationships/tags" Target="../tags/tag60.xml"/><Relationship Id="rId12" Type="http://schemas.openxmlformats.org/officeDocument/2006/relationships/slideLayout" Target="../slideLayouts/slideLayout2.xml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31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tags" Target="../tags/tag55.xml"/><Relationship Id="rId7" Type="http://schemas.openxmlformats.org/officeDocument/2006/relationships/tags" Target="../tags/tag56.xml"/><Relationship Id="rId8" Type="http://schemas.openxmlformats.org/officeDocument/2006/relationships/tags" Target="../tags/tag5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7" Type="http://schemas.openxmlformats.org/officeDocument/2006/relationships/image" Target="../media/image64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emf"/><Relationship Id="rId10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1" Type="http://schemas.openxmlformats.org/officeDocument/2006/relationships/tags" Target="../tags/tag65.xml"/><Relationship Id="rId2" Type="http://schemas.openxmlformats.org/officeDocument/2006/relationships/tags" Target="../tags/tag66.xml"/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tags" Target="../tags/tag7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16.png"/><Relationship Id="rId9" Type="http://schemas.openxmlformats.org/officeDocument/2006/relationships/image" Target="../media/image89.png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1" Type="http://schemas.openxmlformats.org/officeDocument/2006/relationships/tags" Target="../tags/tag81.xml"/><Relationship Id="rId2" Type="http://schemas.openxmlformats.org/officeDocument/2006/relationships/tags" Target="../tags/tag8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.xml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hyperlink" Target="http://en.wikipedia.org/wiki/Image:Thomasbayes.jpg" TargetMode="External"/><Relationship Id="rId10" Type="http://schemas.openxmlformats.org/officeDocument/2006/relationships/image" Target="../media/image99.jpeg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1" Type="http://schemas.openxmlformats.org/officeDocument/2006/relationships/tags" Target="../tags/tag86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97.png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00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1" Type="http://schemas.openxmlformats.org/officeDocument/2006/relationships/tags" Target="../tags/tag90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2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580750" y="1412809"/>
            <a:ext cx="5030501" cy="4800600"/>
          </a:xfrm>
        </p:spPr>
        <p:txBody>
          <a:bodyPr/>
          <a:lstStyle/>
          <a:p>
            <a:r>
              <a:rPr lang="en-US" sz="2000" dirty="0"/>
              <a:t>No Lecture this Thursday</a:t>
            </a:r>
            <a:endParaRPr lang="en-US" sz="16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Study instead</a:t>
            </a:r>
          </a:p>
          <a:p>
            <a:endParaRPr lang="en-US" sz="2000" dirty="0"/>
          </a:p>
          <a:p>
            <a:r>
              <a:rPr lang="en-US" sz="2000" dirty="0"/>
              <a:t>Midterm this Thursday 10/4 at 7 PM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See Piazza for rooms</a:t>
            </a:r>
          </a:p>
          <a:p>
            <a:endParaRPr lang="en-US" sz="2000" dirty="0"/>
          </a:p>
          <a:p>
            <a:r>
              <a:rPr lang="en-US" sz="2000" dirty="0"/>
              <a:t>Homework 6: Probability and Bayes Nets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Due Monday 10/</a:t>
            </a:r>
            <a:r>
              <a:rPr lang="en-US" sz="2000" dirty="0" smtClean="0">
                <a:solidFill>
                  <a:srgbClr val="FF0000"/>
                </a:solidFill>
              </a:rPr>
              <a:t>17 </a:t>
            </a:r>
            <a:r>
              <a:rPr lang="en-US" sz="2000" dirty="0">
                <a:solidFill>
                  <a:srgbClr val="FF0000"/>
                </a:solidFill>
              </a:rPr>
              <a:t>at 11:59pm</a:t>
            </a:r>
          </a:p>
          <a:p>
            <a:pPr lvl="2"/>
            <a:endParaRPr lang="en-US" sz="1400" dirty="0"/>
          </a:p>
          <a:p>
            <a:r>
              <a:rPr lang="en-US" sz="2000" dirty="0"/>
              <a:t>Project 3: MDPs and Reinforcement Learning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Due Friday 10/14 at 5pm</a:t>
            </a:r>
            <a:endParaRPr lang="en-US" sz="1600" dirty="0"/>
          </a:p>
          <a:p>
            <a:endParaRPr lang="en-US" sz="22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71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013" y="1421905"/>
            <a:ext cx="7669413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random variable is some aspect of the world about which we (may) have uncertainty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= Is it raining?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= Is it hot or cold?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= How long will it take to drive to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= Where is the ghost?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denote random variables with capital letters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Like variables in a CSP, random variables have domains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in {true, false}   (often write as {+r, </a:t>
            </a:r>
            <a:r>
              <a:rPr lang="en-US" sz="2000" dirty="0">
                <a:sym typeface="Symbol" pitchFamily="18" charset="2"/>
              </a:rPr>
              <a:t>-</a:t>
            </a:r>
            <a:r>
              <a:rPr lang="en-US" sz="2000" dirty="0"/>
              <a:t>r})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in {hot, cold}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in [0, </a:t>
            </a:r>
            <a:r>
              <a:rPr lang="en-US" sz="2000" dirty="0">
                <a:sym typeface="Symbol" pitchFamily="18" charset="2"/>
              </a:rPr>
              <a:t>)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in possible locations, maybe {(0,0), (0,1), …}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20" y="1332374"/>
            <a:ext cx="4094076" cy="412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Associate a probability with each value</a:t>
            </a:r>
          </a:p>
          <a:p>
            <a:endParaRPr lang="en-US" sz="2400" dirty="0"/>
          </a:p>
          <a:p>
            <a:pPr lvl="1"/>
            <a:r>
              <a:rPr lang="en-US" sz="2000" dirty="0"/>
              <a:t>Temperature: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9658"/>
              </p:ext>
            </p:extLst>
          </p:nvPr>
        </p:nvGraphicFramePr>
        <p:xfrm>
          <a:off x="3527323" y="3884723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96137"/>
              </p:ext>
            </p:extLst>
          </p:nvPr>
        </p:nvGraphicFramePr>
        <p:xfrm>
          <a:off x="9748222" y="3636086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3235290"/>
            <a:ext cx="2544888" cy="2382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4" y="3352677"/>
            <a:ext cx="3211282" cy="214085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99477" y="1244840"/>
            <a:ext cx="4709342" cy="1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Weather: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17598" y="1500630"/>
            <a:ext cx="4535502" cy="3137521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/>
              <a:t>	Shorthand notation: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OK </a:t>
            </a:r>
            <a:r>
              <a:rPr lang="en-US" sz="2400" i="1" dirty="0"/>
              <a:t>if</a:t>
            </a:r>
            <a:r>
              <a:rPr lang="en-US" sz="2400" dirty="0"/>
              <a:t> all domain entries are unique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Unobserved random variables have distributions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  <a:p>
            <a:r>
              <a:rPr lang="en-US" sz="2400" dirty="0"/>
              <a:t>A distribution is a TABLE of probabilities of values</a:t>
            </a:r>
          </a:p>
          <a:p>
            <a:pPr lvl="8"/>
            <a:endParaRPr lang="en-US" sz="1200" dirty="0"/>
          </a:p>
          <a:p>
            <a:r>
              <a:rPr lang="en-US" sz="2400" dirty="0"/>
              <a:t>A probability (lower case value) is a single number</a:t>
            </a:r>
          </a:p>
          <a:p>
            <a:pPr lvl="2"/>
            <a:endParaRPr lang="en-US" sz="1600" dirty="0"/>
          </a:p>
          <a:p>
            <a:endParaRPr lang="en-US" sz="2400" dirty="0"/>
          </a:p>
          <a:p>
            <a:r>
              <a:rPr lang="en-US" sz="2400" dirty="0"/>
              <a:t>Must have:                                                 and</a:t>
            </a: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7655"/>
              </p:ext>
            </p:extLst>
          </p:nvPr>
        </p:nvGraphicFramePr>
        <p:xfrm>
          <a:off x="1360963" y="221614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183831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40016"/>
              </p:ext>
            </p:extLst>
          </p:nvPr>
        </p:nvGraphicFramePr>
        <p:xfrm>
          <a:off x="3410425" y="2216140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13" y="1844665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33" y="5504778"/>
            <a:ext cx="2851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064" y="6118003"/>
            <a:ext cx="2583980" cy="298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588" y="6045653"/>
            <a:ext cx="2492511" cy="567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3848" y="3327456"/>
            <a:ext cx="3627379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3387" y="2289137"/>
            <a:ext cx="3179555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015" y="2815765"/>
            <a:ext cx="3373612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830" y="3922124"/>
            <a:ext cx="328405" cy="597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95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Joint Distributions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1314" y="1339380"/>
            <a:ext cx="7924642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i="1" dirty="0"/>
              <a:t>joint distribution</a:t>
            </a:r>
            <a:r>
              <a:rPr lang="en-US" sz="2400" dirty="0"/>
              <a:t> over a set of random variables: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specifies a real number for each assignment (or </a:t>
            </a:r>
            <a:r>
              <a:rPr lang="en-US" sz="2400" i="1" dirty="0"/>
              <a:t>outcome</a:t>
            </a:r>
            <a:r>
              <a:rPr lang="en-US" sz="2400" dirty="0"/>
              <a:t>): 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5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Must obey: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7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Size of distribution if n variables with domain sizes d?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For all but the smallest distributions, impractical to write out!</a:t>
            </a:r>
          </a:p>
        </p:txBody>
      </p:sp>
      <p:pic>
        <p:nvPicPr>
          <p:cNvPr id="9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61" y="1416259"/>
            <a:ext cx="1803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710" y="2388049"/>
            <a:ext cx="4867275" cy="298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46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22" y="2937118"/>
            <a:ext cx="2445348" cy="3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22" y="3760065"/>
            <a:ext cx="28368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5" y="4366718"/>
            <a:ext cx="43592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07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11521"/>
              </p:ext>
            </p:extLst>
          </p:nvPr>
        </p:nvGraphicFramePr>
        <p:xfrm>
          <a:off x="8747249" y="3210126"/>
          <a:ext cx="2354953" cy="1981200"/>
        </p:xfrm>
        <a:graphic>
          <a:graphicData uri="http://schemas.openxmlformats.org/drawingml/2006/table">
            <a:tbl>
              <a:tblPr/>
              <a:tblGrid>
                <a:gridCol w="776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7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182" y="274294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3388" y="1568450"/>
            <a:ext cx="5278437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A probabilistic model is a joint distribution over a set of random variables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(Random) variables with domains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Assignments are called </a:t>
            </a:r>
            <a:r>
              <a:rPr lang="en-US" sz="1800" i="1" dirty="0"/>
              <a:t>outcomes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Joint distributions: say whether assignments (outcomes) are likely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Normalized:</a:t>
            </a:r>
            <a:r>
              <a:rPr lang="en-US" sz="1800" dirty="0"/>
              <a:t> sum to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Variables with 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Constraints: state whether assignments are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graphicFrame>
        <p:nvGraphicFramePr>
          <p:cNvPr id="100990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3060"/>
              </p:ext>
            </p:extLst>
          </p:nvPr>
        </p:nvGraphicFramePr>
        <p:xfrm>
          <a:off x="5773738" y="19081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09906" name="Group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9398"/>
              </p:ext>
            </p:extLst>
          </p:nvPr>
        </p:nvGraphicFramePr>
        <p:xfrm>
          <a:off x="5765800" y="455612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297" name="TextBox 6"/>
          <p:cNvSpPr txBox="1">
            <a:spLocks noChangeArrowheads="1"/>
          </p:cNvSpPr>
          <p:nvPr/>
        </p:nvSpPr>
        <p:spPr bwMode="auto">
          <a:xfrm>
            <a:off x="5989638" y="1425575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Distribution over T,W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0275" y="4089400"/>
            <a:ext cx="238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Constraint over T,W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7" y="4420499"/>
            <a:ext cx="2621134" cy="2039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47" y="1807215"/>
            <a:ext cx="2962741" cy="2087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i="1" dirty="0"/>
              <a:t>event</a:t>
            </a:r>
            <a:r>
              <a:rPr lang="en-US" sz="2800" dirty="0"/>
              <a:t> is a set E of outcomes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From a joint distribution, we can calculate the probability of any event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AND sunny? P(hot, sun)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hot? P(hot)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OR sunny? P(hot or sun)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Typically, the events we care about are </a:t>
            </a:r>
            <a:r>
              <a:rPr lang="en-US" sz="2800" i="1" dirty="0"/>
              <a:t>partial assignments</a:t>
            </a:r>
            <a:r>
              <a:rPr lang="en-US" sz="2800" dirty="0"/>
              <a:t>, like P(T=hot)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01872"/>
              </p:ext>
            </p:extLst>
          </p:nvPr>
        </p:nvGraphicFramePr>
        <p:xfrm>
          <a:off x="8226236" y="345180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1294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7" y="2131330"/>
            <a:ext cx="4049019" cy="62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77" y="295618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P(+dog, +cat)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P(+dog)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P(-cat OR +dog)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7187"/>
              </p:ext>
            </p:extLst>
          </p:nvPr>
        </p:nvGraphicFramePr>
        <p:xfrm>
          <a:off x="8364122" y="2116487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20237" y="1428868"/>
                <a:ext cx="1430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37" y="1428868"/>
                <a:ext cx="143096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Values of States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09728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266" y="1"/>
            <a:ext cx="1425835" cy="17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4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61746" y="1452563"/>
            <a:ext cx="7825053" cy="4525962"/>
          </a:xfrm>
        </p:spPr>
        <p:txBody>
          <a:bodyPr/>
          <a:lstStyle/>
          <a:p>
            <a:pPr eaLnBrk="1" hangingPunct="1"/>
            <a:r>
              <a:rPr lang="en-US" sz="2000" dirty="0"/>
              <a:t>Marginal distributions are sub-tables which eliminate variables </a:t>
            </a:r>
          </a:p>
          <a:p>
            <a:pPr eaLnBrk="1" hangingPunct="1"/>
            <a:r>
              <a:rPr lang="en-US" sz="2000" dirty="0"/>
              <a:t>Marginalization (summing out): Combine collapsed rows by adding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99939"/>
              </p:ext>
            </p:extLst>
          </p:nvPr>
        </p:nvGraphicFramePr>
        <p:xfrm>
          <a:off x="343549" y="330081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5498"/>
              </p:ext>
            </p:extLst>
          </p:nvPr>
        </p:nvGraphicFramePr>
        <p:xfrm>
          <a:off x="7148913" y="27197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96924"/>
              </p:ext>
            </p:extLst>
          </p:nvPr>
        </p:nvGraphicFramePr>
        <p:xfrm>
          <a:off x="7148913" y="45485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700875" y="34225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700875" y="499332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48" name="Picture 6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7" y="2842024"/>
            <a:ext cx="11779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6" name="Picture 9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3" y="3671826"/>
            <a:ext cx="24336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7" name="Picture 9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63" y="2314974"/>
            <a:ext cx="7318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8" name="Picture 9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75" y="5223516"/>
            <a:ext cx="24622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3" y="4143774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31" name="Picture 9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" y="6110686"/>
            <a:ext cx="57165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60396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60508"/>
              </p:ext>
            </p:extLst>
          </p:nvPr>
        </p:nvGraphicFramePr>
        <p:xfrm>
          <a:off x="7119884" y="19142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+dog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-dog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22847"/>
              </p:ext>
            </p:extLst>
          </p:nvPr>
        </p:nvGraphicFramePr>
        <p:xfrm>
          <a:off x="7119884" y="37430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+cat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-cat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671846" y="261704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671846" y="41877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3" y="2252484"/>
            <a:ext cx="2954357" cy="1935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0635" y="1866310"/>
                <a:ext cx="1430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35" y="1866310"/>
                <a:ext cx="143096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71689" y="1320953"/>
                <a:ext cx="10143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689" y="1320953"/>
                <a:ext cx="101431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27126" y="3130571"/>
                <a:ext cx="981807" cy="595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26" y="3130571"/>
                <a:ext cx="981807" cy="59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3751" y="2719785"/>
                <a:ext cx="2286139" cy="82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751" y="2719785"/>
                <a:ext cx="2286139" cy="8215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43525" y="4337565"/>
                <a:ext cx="2252475" cy="82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525" y="4337565"/>
                <a:ext cx="2252475" cy="82157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Values of States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9728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Marginal Distributions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3266" y="1"/>
            <a:ext cx="1425835" cy="17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292786"/>
            <a:ext cx="8562975" cy="4680978"/>
          </a:xfrm>
        </p:spPr>
        <p:txBody>
          <a:bodyPr/>
          <a:lstStyle/>
          <a:p>
            <a:pPr eaLnBrk="1" hangingPunct="1"/>
            <a:r>
              <a:rPr lang="en-US" sz="2400" dirty="0"/>
              <a:t>A simple relation between joint and conditional probabilities</a:t>
            </a:r>
          </a:p>
          <a:p>
            <a:pPr lvl="1" eaLnBrk="1" hangingPunct="1"/>
            <a:r>
              <a:rPr lang="en-US" sz="2000" dirty="0">
                <a:solidFill>
                  <a:schemeClr val="accent2"/>
                </a:solidFill>
              </a:rPr>
              <a:t>In fact, this is taken as the </a:t>
            </a:r>
            <a:r>
              <a:rPr lang="en-US" sz="2000" i="1" dirty="0">
                <a:solidFill>
                  <a:schemeClr val="accent2"/>
                </a:solidFill>
              </a:rPr>
              <a:t>definition</a:t>
            </a:r>
            <a:r>
              <a:rPr lang="en-US" sz="2000" dirty="0">
                <a:solidFill>
                  <a:schemeClr val="accent2"/>
                </a:solidFill>
              </a:rPr>
              <a:t> of a conditional probability</a:t>
            </a:r>
          </a:p>
        </p:txBody>
      </p:sp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740025"/>
            <a:ext cx="237331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22584"/>
              </p:ext>
            </p:extLst>
          </p:nvPr>
        </p:nvGraphicFramePr>
        <p:xfrm>
          <a:off x="762000" y="4576763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3343" name="Group 21"/>
          <p:cNvGrpSpPr>
            <a:grpSpLocks/>
          </p:cNvGrpSpPr>
          <p:nvPr/>
        </p:nvGrpSpPr>
        <p:grpSpPr bwMode="auto">
          <a:xfrm>
            <a:off x="6021149" y="2655489"/>
            <a:ext cx="2197100" cy="1272154"/>
            <a:chOff x="5105400" y="2512724"/>
            <a:chExt cx="2895600" cy="1676400"/>
          </a:xfrm>
        </p:grpSpPr>
        <p:sp>
          <p:nvSpPr>
            <p:cNvPr id="13347" name="Oval 33"/>
            <p:cNvSpPr>
              <a:spLocks noChangeArrowheads="1"/>
            </p:cNvSpPr>
            <p:nvPr/>
          </p:nvSpPr>
          <p:spPr bwMode="auto"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4"/>
            <p:cNvSpPr>
              <a:spLocks noChangeArrowheads="1"/>
            </p:cNvSpPr>
            <p:nvPr/>
          </p:nvSpPr>
          <p:spPr bwMode="auto"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191000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8332" y="4885634"/>
            <a:ext cx="3269608" cy="3135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7969" y="2256706"/>
            <a:ext cx="3174853" cy="215464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2170" y="3957739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9786"/>
                </a:solidFill>
                <a:latin typeface="Calibri"/>
                <a:cs typeface="Calibri"/>
              </a:rPr>
              <a:t>P(b)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678" y="3951376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/>
                <a:cs typeface="Calibri"/>
              </a:rPr>
              <a:t>P(a)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7902" y="2289341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P(</a:t>
            </a:r>
            <a:r>
              <a:rPr lang="en-US" sz="2000" i="1" dirty="0" err="1">
                <a:solidFill>
                  <a:srgbClr val="E57071"/>
                </a:solidFill>
                <a:latin typeface="Calibri"/>
                <a:cs typeface="Calibri"/>
              </a:rPr>
              <a:t>a,b</a:t>
            </a:r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883" y="4686487"/>
            <a:ext cx="2836647" cy="731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15" y="4702804"/>
            <a:ext cx="836064" cy="6569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5435" y="4923246"/>
            <a:ext cx="82113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662" y="5802804"/>
            <a:ext cx="5643434" cy="29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759" y="6306751"/>
            <a:ext cx="1701988" cy="253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023" y="6311728"/>
            <a:ext cx="80620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4784956" y="5704129"/>
            <a:ext cx="6020880" cy="997942"/>
          </a:xfrm>
          <a:prstGeom prst="wedgeRectCallout">
            <a:avLst>
              <a:gd name="adj1" fmla="val -1035"/>
              <a:gd name="adj2" fmla="val -81872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1524027"/>
            <a:ext cx="5702300" cy="4252356"/>
          </a:xfrm>
          <a:prstGeom prst="rect">
            <a:avLst/>
          </a:prstGeom>
          <a:noFill/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Status in CS188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6172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We’re done with Part I: Search and Planning!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We’ve seen how AI methods can solve problems in: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Search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Constraint Satisfaction Problems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Games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Markov Decision Problems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Reinforcement Learning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872065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46953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209143" y="1341782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P(+dog | +cat)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P(-dog | +cat)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P(-cat | +dog)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Values of States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09728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Conditional Probabilities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266" y="1"/>
            <a:ext cx="1425835" cy="1781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70635" y="1866310"/>
                <a:ext cx="1430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35" y="1866310"/>
                <a:ext cx="143096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50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Conditional Distributions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1"/>
                </a:solidFill>
                <a:ea typeface="ＭＳ Ｐゴシック" pitchFamily="34" charset="-128"/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61942"/>
              </p:ext>
            </p:extLst>
          </p:nvPr>
        </p:nvGraphicFramePr>
        <p:xfrm>
          <a:off x="8479064" y="355872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55355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40011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5115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89" y="3134859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16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Conditional Distributions</a:t>
            </a:r>
          </a:p>
        </p:txBody>
      </p:sp>
      <p:sp>
        <p:nvSpPr>
          <p:cNvPr id="45117" name="TextBox 56"/>
          <p:cNvSpPr txBox="1">
            <a:spLocks noChangeArrowheads="1"/>
          </p:cNvSpPr>
          <p:nvPr/>
        </p:nvSpPr>
        <p:spPr bwMode="auto">
          <a:xfrm>
            <a:off x="8890227" y="2507796"/>
            <a:ext cx="2587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5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Conditional Distributions (Tedious)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17487"/>
              </p:ext>
            </p:extLst>
          </p:nvPr>
        </p:nvGraphicFramePr>
        <p:xfrm>
          <a:off x="303920" y="310214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729" y="4777781"/>
            <a:ext cx="1909108" cy="217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693" y="5202189"/>
            <a:ext cx="3963475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51684" name="Picture 105168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641" y="4628880"/>
            <a:ext cx="1960986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51687" name="Picture 105168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787" y="5820987"/>
            <a:ext cx="1846854" cy="486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61715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4886" y="1985833"/>
            <a:ext cx="1954844" cy="223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815" y="2414780"/>
            <a:ext cx="4058427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84" y="1831680"/>
            <a:ext cx="2018590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82" y="2968286"/>
            <a:ext cx="1891099" cy="488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22060"/>
              </p:ext>
            </p:extLst>
          </p:nvPr>
        </p:nvGraphicFramePr>
        <p:xfrm>
          <a:off x="10246121" y="365996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19800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791013" y="3971222"/>
            <a:ext cx="5772525" cy="317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77132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Conditional Distributions via 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92277"/>
              </p:ext>
            </p:extLst>
          </p:nvPr>
        </p:nvGraphicFramePr>
        <p:xfrm>
          <a:off x="303920" y="330086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051689" name="Group 1051688"/>
          <p:cNvGrpSpPr/>
          <p:nvPr/>
        </p:nvGrpSpPr>
        <p:grpSpPr bwMode="auto">
          <a:xfrm>
            <a:off x="4685939" y="5619332"/>
            <a:ext cx="3357110" cy="990267"/>
            <a:chOff x="3830658" y="4628880"/>
            <a:chExt cx="5101206" cy="1477080"/>
          </a:xfrm>
        </p:grpSpPr>
        <p:pic>
          <p:nvPicPr>
            <p:cNvPr id="27" name="Picture 26" descr="txp_fig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30658" y="4759927"/>
              <a:ext cx="2046540" cy="1953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0" name="Picture 29" descr="txp_fig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78325" y="5133446"/>
              <a:ext cx="3553539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51684" name="Picture 1051683" descr="txp_fig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81865" y="4628880"/>
              <a:ext cx="1758164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51687" name="Picture 1051686" descr="txp_fig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5099" y="5678047"/>
              <a:ext cx="1655837" cy="4279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81587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 bwMode="auto">
          <a:xfrm>
            <a:off x="4636141" y="1261440"/>
            <a:ext cx="3605608" cy="1008935"/>
            <a:chOff x="3711749" y="2025130"/>
            <a:chExt cx="5117028" cy="1431867"/>
          </a:xfrm>
        </p:grpSpPr>
        <p:pic>
          <p:nvPicPr>
            <p:cNvPr id="6" name="Picture 5" descr="txp_fig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11749" y="2160935"/>
              <a:ext cx="1722173" cy="1965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8" name="Picture 17" descr="txp_fig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53396" y="2538828"/>
              <a:ext cx="357538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1" name="Picture 20" descr="txp_fig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0372" y="2025130"/>
              <a:ext cx="177833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Picture 23" descr="txp_fig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42091" y="3026454"/>
              <a:ext cx="1666015" cy="4305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8837"/>
              </p:ext>
            </p:extLst>
          </p:nvPr>
        </p:nvGraphicFramePr>
        <p:xfrm>
          <a:off x="10246121" y="3729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26712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421632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88458"/>
              </p:ext>
            </p:extLst>
          </p:nvPr>
        </p:nvGraphicFramePr>
        <p:xfrm>
          <a:off x="5308484" y="378445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4172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337805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82004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8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2" grpId="0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17996"/>
              </p:ext>
            </p:extLst>
          </p:nvPr>
        </p:nvGraphicFramePr>
        <p:xfrm>
          <a:off x="303920" y="255782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07283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825"/>
              </p:ext>
            </p:extLst>
          </p:nvPr>
        </p:nvGraphicFramePr>
        <p:xfrm>
          <a:off x="10246121" y="298604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252408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47328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19968"/>
              </p:ext>
            </p:extLst>
          </p:nvPr>
        </p:nvGraphicFramePr>
        <p:xfrm>
          <a:off x="5308484" y="304141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342965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02828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263501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07700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396725" y="4987081"/>
            <a:ext cx="9607409" cy="5857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Why does this work? Sum of selection is P(evidence)!  (P(T=c), here)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pic>
        <p:nvPicPr>
          <p:cNvPr id="31" name="Picture 6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52" y="56743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534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324"/>
              </p:ext>
            </p:extLst>
          </p:nvPr>
        </p:nvGraphicFramePr>
        <p:xfrm>
          <a:off x="303920" y="29714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886929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38022" y="3843299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441931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989421" y="2490651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756390"/>
          </a:xfrm>
        </p:spPr>
        <p:txBody>
          <a:bodyPr/>
          <a:lstStyle/>
          <a:p>
            <a:r>
              <a:rPr lang="en-US" dirty="0"/>
              <a:t>P(D | C=-cat) 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Values of States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09728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Normalization Trick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266" y="1"/>
            <a:ext cx="1425835" cy="1781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0635" y="2348435"/>
                <a:ext cx="1430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35" y="2348435"/>
                <a:ext cx="143096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48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91720" y="1360415"/>
            <a:ext cx="84709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(Dictionary) To bring or restore to a normal condition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Step 1: Compute Z = sum over all entries</a:t>
            </a:r>
          </a:p>
          <a:p>
            <a:pPr lvl="1"/>
            <a:r>
              <a:rPr lang="en-US" sz="2000" dirty="0"/>
              <a:t>Step 2: Divide every entry by Z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 1</a:t>
            </a:r>
          </a:p>
          <a:p>
            <a:pPr lvl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 Normalize</a:t>
            </a:r>
          </a:p>
        </p:txBody>
      </p:sp>
      <p:sp>
        <p:nvSpPr>
          <p:cNvPr id="1051690" name="Rectangular Callout 1051689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name="adj1" fmla="val -43217"/>
              <a:gd name="adj2" fmla="val -164407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entries sum to ONE</a:t>
            </a:r>
          </a:p>
        </p:txBody>
      </p:sp>
      <p:sp>
        <p:nvSpPr>
          <p:cNvPr id="1051691" name="Rounded Rectangle 1051690"/>
          <p:cNvSpPr/>
          <p:nvPr/>
        </p:nvSpPr>
        <p:spPr>
          <a:xfrm>
            <a:off x="5338993" y="1442880"/>
            <a:ext cx="2220261" cy="4060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49899"/>
              </p:ext>
            </p:extLst>
          </p:nvPr>
        </p:nvGraphicFramePr>
        <p:xfrm>
          <a:off x="578911" y="48522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417387" y="5468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692" name="TextBox 1051691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= 0.5</a:t>
            </a:r>
          </a:p>
        </p:txBody>
      </p:sp>
      <p:graphicFrame>
        <p:nvGraphicFramePr>
          <p:cNvPr id="5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55321"/>
              </p:ext>
            </p:extLst>
          </p:nvPr>
        </p:nvGraphicFramePr>
        <p:xfrm>
          <a:off x="3729096" y="4875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862165" y="4286255"/>
            <a:ext cx="5195946" cy="13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Example 2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48457"/>
              </p:ext>
            </p:extLst>
          </p:nvPr>
        </p:nvGraphicFramePr>
        <p:xfrm>
          <a:off x="6031680" y="479904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608552" y="562973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graphicFrame>
        <p:nvGraphicFramePr>
          <p:cNvPr id="6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62727"/>
              </p:ext>
            </p:extLst>
          </p:nvPr>
        </p:nvGraphicFramePr>
        <p:xfrm>
          <a:off x="9803883" y="479592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9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90" grpId="0" animBg="1"/>
      <p:bldP spid="1051691" grpId="0" animBg="1"/>
      <p:bldP spid="50" grpId="0" animBg="1"/>
      <p:bldP spid="1051692" grpId="0"/>
      <p:bldP spid="55" grpId="0"/>
      <p:bldP spid="56" grpId="0" animBg="1"/>
      <p:bldP spid="57" grpId="0"/>
      <p:bldP spid="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6854237" cy="4773049"/>
          </a:xfrm>
        </p:spPr>
        <p:txBody>
          <a:bodyPr/>
          <a:lstStyle/>
          <a:p>
            <a:pPr eaLnBrk="1" hangingPunct="1"/>
            <a:r>
              <a:rPr lang="en-US" sz="2400" dirty="0"/>
              <a:t>Probabilistic inference: compute a desired probability from other known probabilities (e.g. conditional from joint)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We generally compute conditional probabilities </a:t>
            </a:r>
          </a:p>
          <a:p>
            <a:pPr lvl="1" eaLnBrk="1" hangingPunct="1"/>
            <a:r>
              <a:rPr lang="en-US" sz="2000" dirty="0"/>
              <a:t>P(on time | no reported accidents) = 0.90</a:t>
            </a:r>
          </a:p>
          <a:p>
            <a:pPr lvl="1" eaLnBrk="1" hangingPunct="1"/>
            <a:r>
              <a:rPr lang="en-US" sz="2000" dirty="0"/>
              <a:t>These represent the agent’s </a:t>
            </a:r>
            <a:r>
              <a:rPr lang="en-US" sz="2000" i="1" dirty="0"/>
              <a:t>beliefs</a:t>
            </a:r>
            <a:r>
              <a:rPr lang="en-US" sz="2000" dirty="0"/>
              <a:t> given the evidence</a:t>
            </a:r>
            <a:endParaRPr lang="en-US" sz="2000" i="1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Probabilities change with new evidence:</a:t>
            </a:r>
          </a:p>
          <a:p>
            <a:pPr lvl="1" eaLnBrk="1" hangingPunct="1"/>
            <a:r>
              <a:rPr lang="en-US" sz="2000" dirty="0"/>
              <a:t>P(on time | no accidents, 5 a.m.) = 0.95</a:t>
            </a:r>
          </a:p>
          <a:p>
            <a:pPr lvl="1" eaLnBrk="1" hangingPunct="1"/>
            <a:r>
              <a:rPr lang="en-US" sz="2000" dirty="0"/>
              <a:t>P(on time | no accidents, 5 a.m., raining) = 0.80</a:t>
            </a:r>
          </a:p>
          <a:p>
            <a:pPr lvl="1" eaLnBrk="1" hangingPunct="1"/>
            <a:r>
              <a:rPr lang="en-US" sz="2000" dirty="0"/>
              <a:t>Observing new evidence causes </a:t>
            </a:r>
            <a:r>
              <a:rPr lang="en-US" sz="2000" i="1" dirty="0"/>
              <a:t>beliefs to be updated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6" y="1295018"/>
            <a:ext cx="5110454" cy="47286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/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 pitchFamily="34" charset="0"/>
                <a:cs typeface="Calibri" pitchFamily="34" charset="0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 pitchFamily="34" charset="0"/>
                <a:cs typeface="Calibri" pitchFamily="34" charset="0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0" grpId="0" animBg="1"/>
      <p:bldP spid="18447" grpId="0"/>
      <p:bldP spid="17" grpId="0"/>
      <p:bldP spid="1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81949"/>
              </p:ext>
            </p:extLst>
          </p:nvPr>
        </p:nvGraphicFramePr>
        <p:xfrm>
          <a:off x="7511752" y="1515801"/>
          <a:ext cx="3825134" cy="3566160"/>
        </p:xfrm>
        <a:graphic>
          <a:graphicData uri="http://schemas.openxmlformats.org/drawingml/2006/table">
            <a:tbl>
              <a:tblPr/>
              <a:tblGrid>
                <a:gridCol w="1137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9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97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7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Our Status in CS188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ea typeface="ＭＳ Ｐゴシック" pitchFamily="34" charset="-128"/>
              </a:rPr>
              <a:t>Next up:</a:t>
            </a:r>
            <a:endParaRPr lang="en-US" altLang="ja-JP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 dirty="0">
                <a:ea typeface="ＭＳ Ｐゴシック" pitchFamily="34" charset="-128"/>
              </a:rPr>
              <a:t>Part II: Probabilistic Reasoning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Diagnosis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Speech recognition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Tracking objects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Robot mapping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Genetics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Error correcting codes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… lots more!</a:t>
            </a: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Part III: Machine Learning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62" y="2269319"/>
            <a:ext cx="5381661" cy="3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95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29087" y="1411489"/>
            <a:ext cx="8080342" cy="42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Obvious problems: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Worst-case time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Space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to store the joint distribution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</p:spTree>
    <p:extLst>
      <p:ext uri="{BB962C8B-B14F-4D97-AF65-F5344CB8AC3E}">
        <p14:creationId xmlns:p14="http://schemas.microsoft.com/office/powerpoint/2010/main" val="9649821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r>
              <a:rPr lang="en-US" sz="2400" dirty="0"/>
              <a:t>Sometimes have conditional distributions but want the joint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102708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02" y="2225699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949" y="2347356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27216" name="AutoShape 144"/>
          <p:cNvSpPr>
            <a:spLocks noChangeArrowheads="1"/>
          </p:cNvSpPr>
          <p:nvPr/>
        </p:nvSpPr>
        <p:spPr bwMode="auto">
          <a:xfrm>
            <a:off x="8044687" y="2421643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37" y="3471580"/>
            <a:ext cx="5651673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2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102708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19804"/>
              </p:ext>
            </p:extLst>
          </p:nvPr>
        </p:nvGraphicFramePr>
        <p:xfrm>
          <a:off x="1383150" y="42446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27160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54239"/>
              </p:ext>
            </p:extLst>
          </p:nvPr>
        </p:nvGraphicFramePr>
        <p:xfrm>
          <a:off x="3592950" y="37398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3" name="Picture 9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3" y="32889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213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81657"/>
              </p:ext>
            </p:extLst>
          </p:nvPr>
        </p:nvGraphicFramePr>
        <p:xfrm>
          <a:off x="7479150" y="3758879"/>
          <a:ext cx="23622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4" name="Picture 9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38" y="3287392"/>
            <a:ext cx="12414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15" name="AutoShape 143"/>
          <p:cNvSpPr>
            <a:spLocks noChangeArrowheads="1"/>
          </p:cNvSpPr>
          <p:nvPr/>
        </p:nvSpPr>
        <p:spPr bwMode="auto">
          <a:xfrm>
            <a:off x="6107550" y="4520879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0" y="38525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07875" y="4176807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01518" y="4577236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34852" y="4928060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48339" y="5298724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035" y="1447471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Chain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More generally, can always write any joint distribution as an incremental product of conditional distributions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By induction, we can chain this along infinitely many times.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21508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640013"/>
            <a:ext cx="57070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01" y="5226020"/>
            <a:ext cx="4964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18" y="1628745"/>
            <a:ext cx="7963334" cy="46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71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94560" y="1600200"/>
            <a:ext cx="799224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9" tooltip="Thomas Bayes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P(sister | howl) ? 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80030"/>
              </p:ext>
            </p:extLst>
          </p:nvPr>
        </p:nvGraphicFramePr>
        <p:xfrm>
          <a:off x="2074985" y="2263454"/>
          <a:ext cx="1586001" cy="1114425"/>
        </p:xfrm>
        <a:graphic>
          <a:graphicData uri="http://schemas.openxmlformats.org/drawingml/2006/table">
            <a:tbl>
              <a:tblPr/>
              <a:tblGrid>
                <a:gridCol w="951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wolf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45842"/>
              </p:ext>
            </p:extLst>
          </p:nvPr>
        </p:nvGraphicFramePr>
        <p:xfrm>
          <a:off x="4442034" y="1758629"/>
          <a:ext cx="3388980" cy="1847944"/>
        </p:xfrm>
        <a:graphic>
          <a:graphicData uri="http://schemas.openxmlformats.org/drawingml/2006/table">
            <a:tbl>
              <a:tblPr/>
              <a:tblGrid>
                <a:gridCol w="1270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0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7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howl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sister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hello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sister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howl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wolf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1 - 10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hello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Wolf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Bayes Rule Example</a:t>
            </a:r>
          </a:p>
        </p:txBody>
      </p:sp>
      <p:pic>
        <p:nvPicPr>
          <p:cNvPr id="13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20" y="2820666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13752" y="1726400"/>
                <a:ext cx="9822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52" y="1726400"/>
                <a:ext cx="98225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67462" y="1150779"/>
                <a:ext cx="13381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462" y="1150779"/>
                <a:ext cx="133812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76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P(W | dry) ? 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07432"/>
              </p:ext>
            </p:extLst>
          </p:nvPr>
        </p:nvGraphicFramePr>
        <p:xfrm>
          <a:off x="2232236" y="22634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91431"/>
              </p:ext>
            </p:extLst>
          </p:nvPr>
        </p:nvGraphicFramePr>
        <p:xfrm>
          <a:off x="4442036" y="17586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49" y="13077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6" y="18713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Values of States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09728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Bayes Rule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3266" y="1"/>
            <a:ext cx="1425835" cy="1781065"/>
          </a:xfrm>
          <a:prstGeom prst="rect">
            <a:avLst/>
          </a:prstGeom>
        </p:spPr>
      </p:pic>
      <p:pic>
        <p:nvPicPr>
          <p:cNvPr id="13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20" y="2820666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6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>
          <a:xfrm>
            <a:off x="406399" y="1397001"/>
            <a:ext cx="11785601" cy="4729164"/>
          </a:xfrm>
        </p:spPr>
        <p:txBody>
          <a:bodyPr/>
          <a:lstStyle/>
          <a:p>
            <a:pPr eaLnBrk="1" hangingPunct="1"/>
            <a:r>
              <a:rPr lang="en-US" sz="2400" dirty="0"/>
              <a:t>Example: Diagnostic probability from causal probability: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lvl="1" eaLnBrk="1" hangingPunct="1"/>
            <a:r>
              <a:rPr lang="en-US" sz="2000" dirty="0"/>
              <a:t>M: meningitis, S: stiff neck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From the information above, what is the chance that you have meningitis assuming your neck is stiff, i.e. P(+m | +</a:t>
            </a:r>
            <a:r>
              <a:rPr lang="en-US" sz="2400"/>
              <a:t>s)</a:t>
            </a:r>
          </a:p>
          <a:p>
            <a:pPr lvl="1"/>
            <a:r>
              <a:rPr lang="en-US" sz="2000"/>
              <a:t>Will probably still be tricky!</a:t>
            </a:r>
            <a:endParaRPr lang="en-US" sz="2000" dirty="0"/>
          </a:p>
        </p:txBody>
      </p:sp>
      <p:sp>
        <p:nvSpPr>
          <p:cNvPr id="14" name="Right Brace 13"/>
          <p:cNvSpPr/>
          <p:nvPr/>
        </p:nvSpPr>
        <p:spPr>
          <a:xfrm>
            <a:off x="7454900" y="3471863"/>
            <a:ext cx="2397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7818438" y="3641725"/>
            <a:ext cx="1201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Example</a:t>
            </a: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givens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37" y="4229084"/>
            <a:ext cx="2580388" cy="32474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6" y="3479892"/>
            <a:ext cx="2228287" cy="31710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7" y="3831425"/>
            <a:ext cx="2381074" cy="31690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98" y="2006610"/>
            <a:ext cx="5445919" cy="71286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/>
              <a:t>Values of States</a:t>
            </a:r>
            <a:endParaRPr lang="en-US" kern="0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09728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/>
              <a:t>Recall: </a:t>
            </a:r>
            <a:r>
              <a:rPr lang="en-US" dirty="0"/>
              <a:t>Inference with Bayes’ Rule</a:t>
            </a:r>
            <a:endParaRPr lang="en-US" kern="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3266" y="1"/>
            <a:ext cx="1425835" cy="17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4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Example: Diagnostic probability from causal probability: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lvl="1" eaLnBrk="1" hangingPunct="1"/>
            <a:r>
              <a:rPr lang="en-US" sz="2000" dirty="0"/>
              <a:t>M: meningitis, S: stiff neck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4"/>
            <a:endParaRPr lang="en-US" sz="12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Note: posterior probability of meningitis still very small</a:t>
            </a:r>
          </a:p>
          <a:p>
            <a:pPr lvl="1" eaLnBrk="1" hangingPunct="1"/>
            <a:r>
              <a:rPr lang="en-US" sz="2000" dirty="0"/>
              <a:t>Note: you should still get stiff necks checked out!  Why?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454900" y="3471863"/>
            <a:ext cx="2397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7818438" y="3641725"/>
            <a:ext cx="1201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Example</a:t>
            </a: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givens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37" y="4229084"/>
            <a:ext cx="2580388" cy="32474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0" y="4945726"/>
            <a:ext cx="11345311" cy="56693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6" y="3479892"/>
            <a:ext cx="2228287" cy="31710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7" y="3831425"/>
            <a:ext cx="2381074" cy="31690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98" y="2006610"/>
            <a:ext cx="5445919" cy="7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4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Probability Review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2" y="1900985"/>
            <a:ext cx="5592576" cy="3728384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Adam </a:t>
            </a:r>
            <a:r>
              <a:rPr lang="en-US" sz="2400" dirty="0" err="1">
                <a:latin typeface="Calibri"/>
                <a:cs typeface="Calibri"/>
              </a:rPr>
              <a:t>Janin</a:t>
            </a:r>
            <a:r>
              <a:rPr lang="en-US" sz="2400" dirty="0">
                <a:latin typeface="Calibri"/>
                <a:cs typeface="Calibri"/>
              </a:rPr>
              <a:t>, Josh Hug 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created by Dan Klein, Pieter Abbeel, </a:t>
            </a:r>
            <a:r>
              <a:rPr lang="en-US" sz="1400" dirty="0" err="1">
                <a:latin typeface="Calibri"/>
                <a:cs typeface="Calibri"/>
              </a:rPr>
              <a:t>Anca</a:t>
            </a:r>
            <a:r>
              <a:rPr lang="en-US" sz="1400" dirty="0">
                <a:latin typeface="Calibri"/>
                <a:cs typeface="Calibri"/>
              </a:rPr>
              <a:t> Dragan, Josh Hug for CS188 Intro to AI at UC Berkeley. All CS188 materials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1094162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683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124" y="3982656"/>
            <a:ext cx="25050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Ghostbusters, Revisited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idx="1"/>
          </p:nvPr>
        </p:nvSpPr>
        <p:spPr>
          <a:xfrm>
            <a:off x="1433958" y="1682750"/>
            <a:ext cx="5764213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Let’s say we have two distributions: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Prior distribution </a:t>
            </a:r>
            <a:r>
              <a:rPr lang="en-US" sz="2000" dirty="0"/>
              <a:t>over ghost location: P(G)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Let’s say this is uniform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Sensor reading model: P(R | 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Given: we know what our sensors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 = reading color measured at (1,1)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E.g. P(R = yellow | G=(1,1)) = 0.1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can calculate the </a:t>
            </a:r>
            <a:r>
              <a:rPr lang="en-US" sz="2400" dirty="0">
                <a:solidFill>
                  <a:srgbClr val="C00000"/>
                </a:solidFill>
              </a:rPr>
              <a:t>posterior distribution</a:t>
            </a:r>
            <a:r>
              <a:rPr lang="en-US" sz="2400" dirty="0"/>
              <a:t> P(</a:t>
            </a:r>
            <a:r>
              <a:rPr lang="en-US" sz="2400" dirty="0" err="1"/>
              <a:t>G|r</a:t>
            </a:r>
            <a:r>
              <a:rPr lang="en-US" sz="2400" dirty="0"/>
              <a:t>) over ghost locations given a reading using Bayes’ rule:</a:t>
            </a:r>
          </a:p>
        </p:txBody>
      </p:sp>
      <p:pic>
        <p:nvPicPr>
          <p:cNvPr id="2458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74" y="1468056"/>
            <a:ext cx="243205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40" y="5593173"/>
            <a:ext cx="2940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512446" y="6488668"/>
            <a:ext cx="4704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[Demo: Ghostbuster – with probability (L12D2) 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Ghostbusters with Probability</a:t>
            </a:r>
          </a:p>
        </p:txBody>
      </p:sp>
    </p:spTree>
    <p:extLst>
      <p:ext uri="{BB962C8B-B14F-4D97-AF65-F5344CB8AC3E}">
        <p14:creationId xmlns:p14="http://schemas.microsoft.com/office/powerpoint/2010/main" val="1545997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Bayes’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1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>
          <a:xfrm>
            <a:off x="406399" y="1397001"/>
            <a:ext cx="11785601" cy="4729164"/>
          </a:xfrm>
        </p:spPr>
        <p:txBody>
          <a:bodyPr/>
          <a:lstStyle/>
          <a:p>
            <a:pPr eaLnBrk="1" hangingPunct="1"/>
            <a:r>
              <a:rPr lang="en-US" sz="2400" dirty="0"/>
              <a:t>Example: Diagnostic probability from causal probability: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lvl="1" eaLnBrk="1" hangingPunct="1"/>
            <a:r>
              <a:rPr lang="en-US" sz="2000" dirty="0"/>
              <a:t>M: meningitis, S: stiff neck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From the information above, what is the chance that you have meningitis assuming your neck is stiff, i.e. P(+m | +s)</a:t>
            </a:r>
          </a:p>
          <a:p>
            <a:pPr lvl="1"/>
            <a:r>
              <a:rPr lang="en-US" sz="2000" dirty="0"/>
              <a:t>In theory, you learned all this in CS70, and we’ll be reviewing it today. Give it a shot and see how you do.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454900" y="3471863"/>
            <a:ext cx="2397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7818438" y="3641725"/>
            <a:ext cx="1201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Example</a:t>
            </a: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givens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37" y="4229084"/>
            <a:ext cx="2580388" cy="32474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6" y="3479892"/>
            <a:ext cx="2228287" cy="31710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7" y="3831425"/>
            <a:ext cx="2381074" cy="31690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98" y="2006610"/>
            <a:ext cx="5445919" cy="71286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/>
              <a:t>Values of States</a:t>
            </a:r>
            <a:endParaRPr lang="en-US" kern="0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09728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Recall (?): Inference with Bayes’ Rule</a:t>
            </a:r>
            <a:endParaRPr lang="en-US" kern="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3266" y="1"/>
            <a:ext cx="1425835" cy="17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4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8988" y="1397000"/>
            <a:ext cx="6502411" cy="5078097"/>
          </a:xfrm>
        </p:spPr>
        <p:txBody>
          <a:bodyPr/>
          <a:lstStyle/>
          <a:p>
            <a:pPr eaLnBrk="1" hangingPunct="1"/>
            <a:r>
              <a:rPr lang="en-US" sz="2800" dirty="0"/>
              <a:t>Probability</a:t>
            </a:r>
          </a:p>
          <a:p>
            <a:pPr lvl="8"/>
            <a:endParaRPr lang="en-US" sz="300" dirty="0"/>
          </a:p>
          <a:p>
            <a:pPr lvl="1" eaLnBrk="1" hangingPunct="1"/>
            <a:r>
              <a:rPr lang="en-US" sz="2400" dirty="0"/>
              <a:t>Random Variables</a:t>
            </a:r>
          </a:p>
          <a:p>
            <a:pPr lvl="1" eaLnBrk="1" hangingPunct="1"/>
            <a:r>
              <a:rPr lang="en-US" sz="2400" dirty="0"/>
              <a:t>Joint and Marginal Distributions</a:t>
            </a:r>
          </a:p>
          <a:p>
            <a:pPr lvl="1" eaLnBrk="1" hangingPunct="1"/>
            <a:r>
              <a:rPr lang="en-US" sz="2400" dirty="0"/>
              <a:t>Conditional Distribution</a:t>
            </a:r>
          </a:p>
          <a:p>
            <a:pPr lvl="1" eaLnBrk="1" hangingPunct="1"/>
            <a:r>
              <a:rPr lang="en-US" sz="2400" dirty="0"/>
              <a:t>Product Rule, Chain Rule, Bayes’ Rule</a:t>
            </a:r>
          </a:p>
          <a:p>
            <a:pPr lvl="1" eaLnBrk="1" hangingPunct="1"/>
            <a:r>
              <a:rPr lang="en-US" sz="2400" dirty="0"/>
              <a:t>Inference</a:t>
            </a:r>
          </a:p>
          <a:p>
            <a:pPr lvl="1" eaLnBrk="1" hangingPunct="1"/>
            <a:r>
              <a:rPr lang="en-US" sz="2400" dirty="0"/>
              <a:t>Independence</a:t>
            </a:r>
          </a:p>
          <a:p>
            <a:pPr lvl="2"/>
            <a:endParaRPr lang="en-US" sz="2000" dirty="0"/>
          </a:p>
          <a:p>
            <a:pPr eaLnBrk="1" hangingPunct="1"/>
            <a:r>
              <a:rPr lang="en-US" sz="2800" dirty="0"/>
              <a:t>You’ll need all this stuff A LOT for the next few weeks, so make sure you go over it now!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29" y="1301896"/>
            <a:ext cx="4704859" cy="47429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in Ghostbusters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21723" y="1407090"/>
            <a:ext cx="3901072" cy="3756660"/>
          </a:xfrm>
        </p:spPr>
        <p:txBody>
          <a:bodyPr/>
          <a:lstStyle/>
          <a:p>
            <a:r>
              <a:rPr lang="en-US" sz="2400" dirty="0"/>
              <a:t>A ghost is in the grid somewhere</a:t>
            </a:r>
          </a:p>
          <a:p>
            <a:r>
              <a:rPr lang="en-US" sz="2400" dirty="0"/>
              <a:t>Sensor readings tell how close a square is to the ghost</a:t>
            </a:r>
          </a:p>
          <a:p>
            <a:pPr lvl="1"/>
            <a:r>
              <a:rPr lang="en-US" sz="2000" dirty="0"/>
              <a:t>On the ghost: red</a:t>
            </a:r>
          </a:p>
          <a:p>
            <a:pPr lvl="1"/>
            <a:r>
              <a:rPr lang="en-US" sz="2000" dirty="0"/>
              <a:t>1 or 2 away: orange</a:t>
            </a:r>
          </a:p>
          <a:p>
            <a:pPr lvl="1"/>
            <a:r>
              <a:rPr lang="en-US" sz="2000" dirty="0"/>
              <a:t>3 or 4 away: yellow</a:t>
            </a:r>
          </a:p>
          <a:p>
            <a:pPr lvl="1"/>
            <a:r>
              <a:rPr lang="en-US" sz="2000" dirty="0"/>
              <a:t>5+ away: green</a:t>
            </a:r>
          </a:p>
        </p:txBody>
      </p:sp>
      <p:pic>
        <p:nvPicPr>
          <p:cNvPr id="6148" name="Picture 2" descr="\\.host\Shared Folders\Shared with PC\ghostbus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98" y="1639398"/>
            <a:ext cx="444817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33230"/>
              </p:ext>
            </p:extLst>
          </p:nvPr>
        </p:nvGraphicFramePr>
        <p:xfrm>
          <a:off x="1470007" y="5701911"/>
          <a:ext cx="7367588" cy="792408"/>
        </p:xfrm>
        <a:graphic>
          <a:graphicData uri="http://schemas.openxmlformats.org/drawingml/2006/table">
            <a:tbl>
              <a:tblPr/>
              <a:tblGrid>
                <a:gridCol w="18418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1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18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18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P(red | 3)</a:t>
                      </a:r>
                    </a:p>
                  </a:txBody>
                  <a:tcPr marL="91435" marR="91435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P(orange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P(yellow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P(green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marL="91435" marR="91435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8719" y="5074849"/>
            <a:ext cx="8194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 Sensors are noisy, but we know P(Color | Distance)</a:t>
            </a:r>
          </a:p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67" name="TextBox 7"/>
          <p:cNvSpPr txBox="1">
            <a:spLocks noChangeArrowheads="1"/>
          </p:cNvSpPr>
          <p:nvPr/>
        </p:nvSpPr>
        <p:spPr bwMode="auto">
          <a:xfrm>
            <a:off x="7725714" y="6488668"/>
            <a:ext cx="453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[Demo: Ghostbuster – no probability (L12D1) 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Ghostbusters </a:t>
            </a:r>
            <a:r>
              <a:rPr lang="en-US" dirty="0"/>
              <a:t>– No probability</a:t>
            </a:r>
          </a:p>
        </p:txBody>
      </p:sp>
    </p:spTree>
    <p:extLst>
      <p:ext uri="{BB962C8B-B14F-4D97-AF65-F5344CB8AC3E}">
        <p14:creationId xmlns:p14="http://schemas.microsoft.com/office/powerpoint/2010/main" val="232318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Uncertainty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967676" y="1500583"/>
            <a:ext cx="668928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General situation: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Observed variables (evidence)</a:t>
            </a:r>
            <a:r>
              <a:rPr lang="en-US" sz="2000" dirty="0"/>
              <a:t>: Agent knows certain things about the state of the world (e.g., sensor readings or symptoms)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Unobserved variables</a:t>
            </a:r>
            <a:r>
              <a:rPr lang="en-US" sz="2000" dirty="0"/>
              <a:t>: Agent needs to reason about other aspects (e.g. where an object is or what disease is present)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Model</a:t>
            </a:r>
            <a:r>
              <a:rPr lang="en-US" sz="2000" dirty="0"/>
              <a:t>: Agent knows something about how the known variables relate to the unknown variables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Probabilistic reasoning gives us a framework for managing our beliefs and knowledge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54406"/>
              </p:ext>
            </p:extLst>
          </p:nvPr>
        </p:nvGraphicFramePr>
        <p:xfrm>
          <a:off x="8542273" y="1526975"/>
          <a:ext cx="13874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Photo Editor Photo" r:id="rId3" imgW="2430476" imgH="2430476" progId="MSPhotoEd.3">
                  <p:embed/>
                </p:oleObj>
              </mc:Choice>
              <mc:Fallback>
                <p:oleObj name="Photo Editor Photo" r:id="rId3" imgW="2430476" imgH="2430476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273" y="1526975"/>
                        <a:ext cx="1387475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878546"/>
              </p:ext>
            </p:extLst>
          </p:nvPr>
        </p:nvGraphicFramePr>
        <p:xfrm>
          <a:off x="8542273" y="3127175"/>
          <a:ext cx="14255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Photo Editor Photo" r:id="rId5" imgW="2491956" imgH="2491956" progId="MSPhotoEd.3">
                  <p:embed/>
                </p:oleObj>
              </mc:Choice>
              <mc:Fallback>
                <p:oleObj name="Photo Editor Photo" r:id="rId5" imgW="2491956" imgH="2491956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273" y="3127175"/>
                        <a:ext cx="142557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8534336" y="4727375"/>
            <a:ext cx="1414462" cy="1439863"/>
            <a:chOff x="4027" y="3072"/>
            <a:chExt cx="891" cy="907"/>
          </a:xfrm>
        </p:grpSpPr>
        <p:graphicFrame>
          <p:nvGraphicFramePr>
            <p:cNvPr id="1028" name="Object 8"/>
            <p:cNvGraphicFramePr>
              <a:graphicFrameLocks noChangeAspect="1"/>
            </p:cNvGraphicFramePr>
            <p:nvPr/>
          </p:nvGraphicFramePr>
          <p:xfrm>
            <a:off x="4032" y="3072"/>
            <a:ext cx="886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" name="Photo Editor Photo" r:id="rId7" imgW="2461473" imgH="2446232" progId="MSPhotoEd.3">
                    <p:embed/>
                  </p:oleObj>
                </mc:Choice>
                <mc:Fallback>
                  <p:oleObj name="Photo Editor Photo" r:id="rId7" imgW="2461473" imgH="2446232" progId="MSPhotoEd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072"/>
                          <a:ext cx="886" cy="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33" name="Picture 12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43" r="62584" b="-1559"/>
            <a:stretch>
              <a:fillRect/>
            </a:stretch>
          </p:blipFill>
          <p:spPr bwMode="auto">
            <a:xfrm>
              <a:off x="4027" y="3643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hot) = P(T = hot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96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cold) = P(T = cold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04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dots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X_1, X_2, \ldots X_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=x_1, X_2=x_2, \ldots X_n=x_n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30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1, x_2, \ldots x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9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\ge 0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87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_{(x_1, x_2, \ldots x_n)} P(x_1, x_2, \ldots x_n)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1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 = \sum_{(x_1 \ldots x_n) \in E}P(x_1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162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 = \sum_{s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98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s) = \sum_{t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934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= x_1) = \sum_{x_2} P(X_1 = x_1, X_2 = 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191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) = \frac{P(a, b)}{P(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248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s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87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=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5}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65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169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W = s ,T = c) + P(W = r,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365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2 + 0.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430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5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8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708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859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ain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827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 \ \, P(X=x) \g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844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486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x P(X=x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8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x_3) = P(x_1) P(x_2 | x_1) P(x_3|x_1,x_2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5"/>
  <p:tag name="PICTUREFILESIZE" val="2058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i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166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) = P(W=rain),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194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g | r) \propto P(r | g) P(g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116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49531</TotalTime>
  <Words>2563</Words>
  <Application>Microsoft Macintosh PowerPoint</Application>
  <PresentationFormat>Custom</PresentationFormat>
  <Paragraphs>927</Paragraphs>
  <Slides>42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dan-berkeley-nlp-v1</vt:lpstr>
      <vt:lpstr>Photo Editor Photo</vt:lpstr>
      <vt:lpstr>Announcements</vt:lpstr>
      <vt:lpstr>Our Status in CS188</vt:lpstr>
      <vt:lpstr>Our Status in CS188</vt:lpstr>
      <vt:lpstr>CS 188: Artificial Intelligence </vt:lpstr>
      <vt:lpstr>PowerPoint Presentation</vt:lpstr>
      <vt:lpstr>Today</vt:lpstr>
      <vt:lpstr>Inference in Ghostbusters</vt:lpstr>
      <vt:lpstr>Demo Ghostbusters – No probability</vt:lpstr>
      <vt:lpstr>Uncertainty</vt:lpstr>
      <vt:lpstr>Random Variables</vt:lpstr>
      <vt:lpstr>Probability Distributions</vt:lpstr>
      <vt:lpstr>Probability Distributions</vt:lpstr>
      <vt:lpstr>Joint Distributions</vt:lpstr>
      <vt:lpstr>Probabilistic Models</vt:lpstr>
      <vt:lpstr>Events</vt:lpstr>
      <vt:lpstr>Values of States</vt:lpstr>
      <vt:lpstr>Marginal Distributions</vt:lpstr>
      <vt:lpstr>Values of States</vt:lpstr>
      <vt:lpstr>Conditional Probabilities</vt:lpstr>
      <vt:lpstr>Values of States</vt:lpstr>
      <vt:lpstr>Conditional Distributions</vt:lpstr>
      <vt:lpstr>Conditional Distributions (Tedious)</vt:lpstr>
      <vt:lpstr>Conditional Distributions via Normalization Trick</vt:lpstr>
      <vt:lpstr>Normalization Trick</vt:lpstr>
      <vt:lpstr>Values of States</vt:lpstr>
      <vt:lpstr>To Normalize</vt:lpstr>
      <vt:lpstr>Probabilistic Inference</vt:lpstr>
      <vt:lpstr>Inference by Enumeration</vt:lpstr>
      <vt:lpstr>Inference by Enumeration</vt:lpstr>
      <vt:lpstr>Inference by Enumeration</vt:lpstr>
      <vt:lpstr>The Product Rule</vt:lpstr>
      <vt:lpstr>The Product Rule</vt:lpstr>
      <vt:lpstr>The Chain Rule</vt:lpstr>
      <vt:lpstr>Bayes Rule</vt:lpstr>
      <vt:lpstr>Bayes’ Rule</vt:lpstr>
      <vt:lpstr>Bayes Rule Example</vt:lpstr>
      <vt:lpstr>Values of States</vt:lpstr>
      <vt:lpstr>PowerPoint Presentation</vt:lpstr>
      <vt:lpstr>Inference with Bayes’ Rule</vt:lpstr>
      <vt:lpstr>Ghostbusters, Revisited</vt:lpstr>
      <vt:lpstr>Demo Ghostbusters with Probability</vt:lpstr>
      <vt:lpstr>Next Time: Bayes’ Nets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Rebecca Roelofs</cp:lastModifiedBy>
  <cp:revision>2650</cp:revision>
  <cp:lastPrinted>2014-02-27T08:03:23Z</cp:lastPrinted>
  <dcterms:created xsi:type="dcterms:W3CDTF">2004-08-27T04:16:05Z</dcterms:created>
  <dcterms:modified xsi:type="dcterms:W3CDTF">2016-10-04T16:47:54Z</dcterms:modified>
</cp:coreProperties>
</file>