
<file path=[Content_Types].xml><?xml version="1.0" encoding="utf-8"?>
<Types xmlns="http://schemas.openxmlformats.org/package/2006/content-types">
  <Default Extension="xml" ContentType="application/xml"/>
  <Default Extension="wmv" ContentType="video/unknown"/>
  <Default Extension="wmf" ContentType="image/x-w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.xml" ContentType="application/vnd.openxmlformats-officedocument.presentationml.tags+xml"/>
  <Override PartName="/ppt/notesSlides/notesSlide23.xml" ContentType="application/vnd.openxmlformats-officedocument.presentationml.notesSlide+xml"/>
  <Override PartName="/ppt/tags/tag3.xml" ContentType="application/vnd.openxmlformats-officedocument.presentationml.tags+xml"/>
  <Override PartName="/ppt/notesSlides/notesSlide24.xml" ContentType="application/vnd.openxmlformats-officedocument.presentationml.notesSlide+xml"/>
  <Override PartName="/ppt/tags/tag4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39"/>
  </p:notesMasterIdLst>
  <p:handoutMasterIdLst>
    <p:handoutMasterId r:id="rId40"/>
  </p:handoutMasterIdLst>
  <p:sldIdLst>
    <p:sldId id="483" r:id="rId2"/>
    <p:sldId id="487" r:id="rId3"/>
    <p:sldId id="446" r:id="rId4"/>
    <p:sldId id="389" r:id="rId5"/>
    <p:sldId id="465" r:id="rId6"/>
    <p:sldId id="429" r:id="rId7"/>
    <p:sldId id="472" r:id="rId8"/>
    <p:sldId id="473" r:id="rId9"/>
    <p:sldId id="430" r:id="rId10"/>
    <p:sldId id="475" r:id="rId11"/>
    <p:sldId id="477" r:id="rId12"/>
    <p:sldId id="466" r:id="rId13"/>
    <p:sldId id="392" r:id="rId14"/>
    <p:sldId id="463" r:id="rId15"/>
    <p:sldId id="435" r:id="rId16"/>
    <p:sldId id="445" r:id="rId17"/>
    <p:sldId id="427" r:id="rId18"/>
    <p:sldId id="449" r:id="rId19"/>
    <p:sldId id="467" r:id="rId20"/>
    <p:sldId id="450" r:id="rId21"/>
    <p:sldId id="394" r:id="rId22"/>
    <p:sldId id="393" r:id="rId23"/>
    <p:sldId id="400" r:id="rId24"/>
    <p:sldId id="451" r:id="rId25"/>
    <p:sldId id="484" r:id="rId26"/>
    <p:sldId id="485" r:id="rId27"/>
    <p:sldId id="468" r:id="rId28"/>
    <p:sldId id="452" r:id="rId29"/>
    <p:sldId id="436" r:id="rId30"/>
    <p:sldId id="438" r:id="rId31"/>
    <p:sldId id="439" r:id="rId32"/>
    <p:sldId id="486" r:id="rId33"/>
    <p:sldId id="459" r:id="rId34"/>
    <p:sldId id="401" r:id="rId35"/>
    <p:sldId id="469" r:id="rId36"/>
    <p:sldId id="453" r:id="rId37"/>
    <p:sldId id="455" r:id="rId38"/>
  </p:sldIdLst>
  <p:sldSz cx="12192000" cy="6858000"/>
  <p:notesSz cx="7099300" cy="10234613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FFF"/>
    <a:srgbClr val="B9CAFF"/>
    <a:srgbClr val="7999FF"/>
    <a:srgbClr val="0033CC"/>
    <a:srgbClr val="008000"/>
    <a:srgbClr val="FF9999"/>
    <a:srgbClr val="FF3300"/>
    <a:srgbClr val="CC00CC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84936" autoAdjust="0"/>
  </p:normalViewPr>
  <p:slideViewPr>
    <p:cSldViewPr>
      <p:cViewPr>
        <p:scale>
          <a:sx n="95" d="100"/>
          <a:sy n="95" d="100"/>
        </p:scale>
        <p:origin x="-2560" y="-1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 reminders</a:t>
            </a:r>
            <a:r>
              <a:rPr lang="en-US" baseline="0" dirty="0" smtClean="0"/>
              <a:t>. Waitlist: Instructors can’t help.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81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L2D3,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replanning</a:t>
            </a:r>
            <a:r>
              <a:rPr lang="en-US" baseline="0" dirty="0" smtClean="0"/>
              <a:t>. Figure out how to get to next dot. Clears board; non-optimal. Fast.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2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L2D4,</a:t>
            </a:r>
            <a:r>
              <a:rPr lang="en-US" baseline="0" dirty="0" smtClean="0"/>
              <a:t> mastermind. Thinking, thinking, thinking</a:t>
            </a:r>
            <a:r>
              <a:rPr lang="is-IS" baseline="0" dirty="0" smtClean="0"/>
              <a:t>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</a:t>
            </a:r>
            <a:r>
              <a:rPr lang="en-US" baseline="0" dirty="0" smtClean="0"/>
              <a:t> just clear NEXT dot, but all dots.</a:t>
            </a:r>
            <a:endParaRPr lang="en-US" dirty="0" smtClean="0"/>
          </a:p>
          <a:p>
            <a:r>
              <a:rPr lang="is-IS" baseline="0" dirty="0" smtClean="0"/>
              <a:t>Dead end last. Optimal.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72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formalize a</a:t>
            </a:r>
            <a:r>
              <a:rPr lang="en-US" baseline="0" dirty="0" smtClean="0"/>
              <a:t> search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63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Abstraction. Useful for later topics.</a:t>
            </a:r>
            <a:endParaRPr lang="en-US" dirty="0" smtClean="0"/>
          </a:p>
          <a:p>
            <a:r>
              <a:rPr lang="en-US" dirty="0" smtClean="0"/>
              <a:t>Goal test – sometimes</a:t>
            </a:r>
            <a:r>
              <a:rPr lang="en-US" baseline="0" dirty="0" smtClean="0"/>
              <a:t> more than one state that satisfies having achieved the goal, for example, “eat all the dots”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6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r>
              <a:rPr lang="en-US" baseline="0" dirty="0" smtClean="0"/>
              <a:t> aren’t perfect.</a:t>
            </a:r>
          </a:p>
          <a:p>
            <a:r>
              <a:rPr lang="en-US" baseline="0" dirty="0" smtClean="0"/>
              <a:t>Too detailed, you can’t solve.</a:t>
            </a:r>
          </a:p>
          <a:p>
            <a:r>
              <a:rPr lang="en-US" baseline="0" dirty="0" smtClean="0"/>
              <a:t>Not detailed enough, doesn’t solve.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55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Traffic, gas,</a:t>
            </a:r>
            <a:r>
              <a:rPr lang="en-US" baseline="0" dirty="0" smtClean="0"/>
              <a:t> accidents, time of day, etc.</a:t>
            </a:r>
          </a:p>
          <a:p>
            <a:r>
              <a:rPr lang="en-US" dirty="0" smtClean="0"/>
              <a:t>Bit of art</a:t>
            </a:r>
            <a:r>
              <a:rPr lang="en-US" baseline="0" dirty="0" smtClean="0"/>
              <a:t> figuring out state space,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02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Wrong example for “eat-all-dots”: (x, y, dot count). Need bool.</a:t>
            </a:r>
          </a:p>
          <a:p>
            <a:r>
              <a:rPr lang="en-US" dirty="0" smtClean="0"/>
              <a:t>World</a:t>
            </a:r>
            <a:r>
              <a:rPr lang="en-US" baseline="0" dirty="0" smtClean="0"/>
              <a:t> &gt;= State</a:t>
            </a:r>
            <a:endParaRPr lang="en-US" dirty="0" smtClean="0"/>
          </a:p>
          <a:p>
            <a:r>
              <a:rPr lang="en-US" dirty="0" smtClean="0"/>
              <a:t>Walls? Part of successor.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7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</a:rPr>
              <a:t>12x10 grid</a:t>
            </a: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041C6AE4-F625-4A1A-A100-707641139ACC}" type="slidenum">
              <a:rPr lang="en-US" smtClean="0"/>
              <a:pPr defTabSz="965200"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0874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Eat power pellets.</a:t>
            </a:r>
            <a:r>
              <a:rPr lang="en-US" dirty="0" smtClean="0"/>
              <a:t> Ignore</a:t>
            </a:r>
            <a:r>
              <a:rPr lang="en-US" baseline="0" dirty="0" smtClean="0"/>
              <a:t> ghost reset. What do you need in state space?</a:t>
            </a:r>
          </a:p>
          <a:p>
            <a:r>
              <a:rPr lang="en-US" dirty="0" smtClean="0"/>
              <a:t>Do you need</a:t>
            </a:r>
            <a:r>
              <a:rPr lang="en-US" baseline="0" dirty="0" smtClean="0"/>
              <a:t> ghost positions?</a:t>
            </a:r>
          </a:p>
          <a:p>
            <a:r>
              <a:rPr lang="en-US" baseline="0" dirty="0" smtClean="0"/>
              <a:t>What’s in the state vs. successor function?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7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~30 minutes</a:t>
            </a:r>
          </a:p>
          <a:p>
            <a:r>
              <a:rPr lang="en-US" dirty="0" smtClean="0"/>
              <a:t>Solving only uses state space, successor, etc. Not power pellets, dots,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3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11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ASR:</a:t>
            </a:r>
            <a:r>
              <a:rPr lang="en-US" baseline="0" dirty="0" smtClean="0"/>
              <a:t> every possible pronunciation of every possible sentence. Huge.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0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these slides. Abstract. How to move from state to state.</a:t>
            </a:r>
          </a:p>
          <a:p>
            <a:r>
              <a:rPr lang="en-US" dirty="0" smtClean="0"/>
              <a:t>Find solution</a:t>
            </a:r>
            <a:r>
              <a:rPr lang="en-US" baseline="0" dirty="0" smtClean="0"/>
              <a:t> without writing it down.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65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plans that achieve the same state, will be different nodes in the tree.</a:t>
            </a:r>
          </a:p>
          <a:p>
            <a:r>
              <a:rPr lang="en-US" dirty="0" smtClean="0"/>
              <a:t>Every</a:t>
            </a:r>
            <a:r>
              <a:rPr lang="en-US" baseline="0" dirty="0" smtClean="0"/>
              <a:t> plan in the tree.</a:t>
            </a:r>
          </a:p>
          <a:p>
            <a:r>
              <a:rPr lang="en-US" baseline="0" dirty="0" smtClean="0"/>
              <a:t>Search ignores most of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3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MISSING</a:t>
            </a:r>
            <a:r>
              <a:rPr lang="en-US" baseline="0" dirty="0" smtClean="0"/>
              <a:t>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6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 is only 4, tree is infinite!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43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the abstraction. Now talk about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Haven’t constructed green stuff yet.</a:t>
            </a:r>
          </a:p>
          <a:p>
            <a:r>
              <a:rPr lang="en-US" dirty="0" smtClean="0"/>
              <a:t>Build downward.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9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Pseudo-code.</a:t>
            </a:r>
            <a:r>
              <a:rPr lang="en-US" baseline="0" dirty="0" smtClean="0"/>
              <a:t> General algorithm. Some details specific to later topics, notably A*.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9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Tiny example. Here’s the state</a:t>
            </a:r>
            <a:r>
              <a:rPr lang="en-US" baseline="0" dirty="0" smtClean="0"/>
              <a:t> graph. Walk through tree search.</a:t>
            </a:r>
          </a:p>
          <a:p>
            <a:r>
              <a:rPr lang="en-US" dirty="0" smtClean="0"/>
              <a:t>Left: show tree.</a:t>
            </a:r>
            <a:r>
              <a:rPr lang="en-US" baseline="0" dirty="0" smtClean="0"/>
              <a:t> Not typically stored, but implicit.</a:t>
            </a:r>
            <a:endParaRPr lang="en-US" dirty="0" smtClean="0"/>
          </a:p>
          <a:p>
            <a:r>
              <a:rPr lang="en-US" dirty="0" smtClean="0"/>
              <a:t>Right: fringe. Key</a:t>
            </a:r>
            <a:r>
              <a:rPr lang="en-US" baseline="0" dirty="0" smtClean="0"/>
              <a:t> data structure.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Thanks!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Introduce self again.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Build agents that plans ahead. Act rationally.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example, strategy is arbitrary.</a:t>
            </a:r>
          </a:p>
          <a:p>
            <a:r>
              <a:rPr lang="en-US" dirty="0" smtClean="0"/>
              <a:t>S</a:t>
            </a:r>
            <a:r>
              <a:rPr lang="en-US" baseline="0" dirty="0" smtClean="0"/>
              <a:t>   D    E    R   F    G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return until G removed. Not when G added. Important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11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was generic. Now specific strategy – </a:t>
            </a:r>
            <a:r>
              <a:rPr lang="en-US" dirty="0" err="1" smtClean="0"/>
              <a:t>dfs</a:t>
            </a:r>
            <a:endParaRPr lang="en-US" dirty="0" smtClean="0"/>
          </a:p>
          <a:p>
            <a:r>
              <a:rPr lang="en-US" dirty="0" smtClean="0"/>
              <a:t>Go deep!</a:t>
            </a:r>
          </a:p>
          <a:p>
            <a:r>
              <a:rPr lang="en-US" dirty="0" smtClean="0"/>
              <a:t>Exponentially large at the bottom.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95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 D B A C A E</a:t>
            </a:r>
            <a:r>
              <a:rPr lang="en-US" baseline="0" dirty="0" smtClean="0"/>
              <a:t> </a:t>
            </a:r>
            <a:r>
              <a:rPr lang="en-US" dirty="0" smtClean="0"/>
              <a:t>H P Q</a:t>
            </a:r>
          </a:p>
          <a:p>
            <a:r>
              <a:rPr lang="en-US" dirty="0" smtClean="0"/>
              <a:t>Ties alphabetically in this case.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49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r>
              <a:rPr lang="en-US" baseline="0" dirty="0" smtClean="0"/>
              <a:t> about search </a:t>
            </a:r>
            <a:r>
              <a:rPr lang="en-US" baseline="0" dirty="0" err="1" smtClean="0"/>
              <a:t>algoirthms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Simple cartoony case – assume each</a:t>
            </a:r>
            <a:r>
              <a:rPr lang="en-US" baseline="0" dirty="0" smtClean="0"/>
              <a:t> node is state space connects to exactly b other nodes.</a:t>
            </a:r>
          </a:p>
          <a:p>
            <a:r>
              <a:rPr lang="en-US" baseline="0" dirty="0" smtClean="0"/>
              <a:t>Since doing bound estimation, we’re correct as long as fewer than b.</a:t>
            </a:r>
          </a:p>
          <a:p>
            <a:r>
              <a:rPr lang="en-US" baseline="0" dirty="0" smtClean="0"/>
              <a:t>Infinite?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79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whole</a:t>
            </a:r>
            <a:r>
              <a:rPr lang="en-US" baseline="0" dirty="0" smtClean="0"/>
              <a:t> tree if goal is lower right.</a:t>
            </a:r>
            <a:endParaRPr lang="en-US" dirty="0" smtClean="0"/>
          </a:p>
          <a:p>
            <a:r>
              <a:rPr lang="en-US" dirty="0" smtClean="0"/>
              <a:t>Space: At each</a:t>
            </a:r>
            <a:r>
              <a:rPr lang="en-US" baseline="0" dirty="0" smtClean="0"/>
              <a:t> level, children of one node at most on fringe, so b. Times number of layers m. (Small!)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</a:t>
            </a:r>
            <a:r>
              <a:rPr lang="en-US" baseline="0" dirty="0" smtClean="0"/>
              <a:t> you have seen before.</a:t>
            </a:r>
          </a:p>
          <a:p>
            <a:r>
              <a:rPr lang="en-US" dirty="0" smtClean="0"/>
              <a:t>Unified</a:t>
            </a:r>
            <a:r>
              <a:rPr lang="en-US" baseline="0" dirty="0" smtClean="0"/>
              <a:t> formalism leading to A* search (search guided by heuristic)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20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agents</a:t>
            </a:r>
            <a:r>
              <a:rPr lang="en-US" baseline="0" dirty="0" smtClean="0"/>
              <a:t> plan? If/then code. Hard to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43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something crazy. Move</a:t>
            </a:r>
            <a:r>
              <a:rPr lang="en-US" baseline="0" dirty="0" smtClean="0"/>
              <a:t> to apple. Hard coded vs. automatic planning.</a:t>
            </a:r>
          </a:p>
          <a:p>
            <a:r>
              <a:rPr lang="en-US" dirty="0" smtClean="0"/>
              <a:t>Reflex – lookup</a:t>
            </a:r>
            <a:r>
              <a:rPr lang="en-US" baseline="0" dirty="0" smtClean="0"/>
              <a:t> from state to action.</a:t>
            </a:r>
            <a:endParaRPr lang="en-US" dirty="0" smtClean="0"/>
          </a:p>
          <a:p>
            <a:r>
              <a:rPr lang="en-US" dirty="0" smtClean="0"/>
              <a:t>Examples: blinking your eye (not using your entire thinking capabilities),</a:t>
            </a:r>
            <a:r>
              <a:rPr lang="en-US" baseline="0" dirty="0" smtClean="0"/>
              <a:t> vacuum cleaner moving towards nearest dirt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L2D1</a:t>
            </a:r>
          </a:p>
          <a:p>
            <a:r>
              <a:rPr lang="en-US" dirty="0" smtClean="0"/>
              <a:t>Move in</a:t>
            </a:r>
            <a:r>
              <a:rPr lang="en-US" baseline="0" dirty="0" smtClean="0"/>
              <a:t> the direction of the nearest uneaten dot.</a:t>
            </a:r>
          </a:p>
          <a:p>
            <a:r>
              <a:rPr lang="en-US" baseline="0" dirty="0" smtClean="0"/>
              <a:t>Can be rational.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0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L2D2</a:t>
            </a:r>
          </a:p>
          <a:p>
            <a:r>
              <a:rPr lang="en-US" dirty="0" smtClean="0"/>
              <a:t>NO planning. Wall</a:t>
            </a:r>
            <a:r>
              <a:rPr lang="en-US" baseline="0" dirty="0" smtClean="0"/>
              <a:t> between you and nearest dot?</a:t>
            </a:r>
          </a:p>
          <a:p>
            <a:r>
              <a:rPr lang="en-US" dirty="0" smtClean="0"/>
              <a:t>Reflex</a:t>
            </a:r>
            <a:r>
              <a:rPr lang="en-US" baseline="0" dirty="0" smtClean="0"/>
              <a:t> agents not generally optimal, but they can be depending on circumstance.</a:t>
            </a:r>
          </a:p>
          <a:p>
            <a:r>
              <a:rPr lang="en-US" baseline="0" dirty="0" smtClean="0"/>
              <a:t>Optimality is not defined by algorithm, but by rational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6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Simulate</a:t>
            </a:r>
            <a:r>
              <a:rPr lang="en-US" baseline="0" dirty="0" smtClean="0"/>
              <a:t> many games, execute one. Doesn’t do it in the world, does it in the model.</a:t>
            </a:r>
          </a:p>
          <a:p>
            <a:r>
              <a:rPr lang="en-US" baseline="0" dirty="0" smtClean="0"/>
              <a:t>Consequences of action.</a:t>
            </a:r>
          </a:p>
          <a:p>
            <a:r>
              <a:rPr lang="en-US" baseline="0" dirty="0" smtClean="0"/>
              <a:t>Complete – a solution; optimal – best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6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10.png"/><Relationship Id="rId1" Type="http://schemas.microsoft.com/office/2007/relationships/media" Target="../media/media3.wmv"/><Relationship Id="rId2" Type="http://schemas.openxmlformats.org/officeDocument/2006/relationships/video" Target="../media/media3.wm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image" Target="../media/image11.png"/><Relationship Id="rId1" Type="http://schemas.microsoft.com/office/2007/relationships/media" Target="../media/media4.wmv"/><Relationship Id="rId2" Type="http://schemas.openxmlformats.org/officeDocument/2006/relationships/video" Target="../media/media4.wmv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25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2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25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png"/><Relationship Id="rId5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6.png"/><Relationship Id="rId1" Type="http://schemas.microsoft.com/office/2007/relationships/media" Target="../media/media1.wmv"/><Relationship Id="rId2" Type="http://schemas.openxmlformats.org/officeDocument/2006/relationships/video" Target="../media/media1.wm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7.png"/><Relationship Id="rId1" Type="http://schemas.microsoft.com/office/2007/relationships/media" Target="../media/media2.wmv"/><Relationship Id="rId2" Type="http://schemas.openxmlformats.org/officeDocument/2006/relationships/video" Target="../media/media2.wm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png"/><Relationship Id="rId6" Type="http://schemas.openxmlformats.org/officeDocument/2006/relationships/oleObject" Target="../embeddings/oleObject4.bin"/><Relationship Id="rId7" Type="http://schemas.openxmlformats.org/officeDocument/2006/relationships/image" Target="../media/image3.png"/><Relationship Id="rId8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CS188 Announcements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Piazza used for class communication.</a:t>
            </a:r>
          </a:p>
          <a:p>
            <a:r>
              <a:rPr lang="en-US" dirty="0" smtClean="0"/>
              <a:t>Waitlist</a:t>
            </a:r>
          </a:p>
          <a:p>
            <a:pPr lvl="1"/>
            <a:r>
              <a:rPr lang="en-US" dirty="0" smtClean="0"/>
              <a:t>We’re trying to make the class bigger. We’ll let you know.</a:t>
            </a:r>
          </a:p>
          <a:p>
            <a:r>
              <a:rPr lang="en-US" dirty="0" smtClean="0"/>
              <a:t>Project 0</a:t>
            </a:r>
          </a:p>
          <a:p>
            <a:pPr lvl="1"/>
            <a:r>
              <a:rPr lang="en-US" dirty="0" smtClean="0"/>
              <a:t>Ungraded, but will be used to see if waitlisted people are still active.</a:t>
            </a:r>
          </a:p>
          <a:p>
            <a:pPr lvl="1"/>
            <a:r>
              <a:rPr lang="en-US" dirty="0" smtClean="0"/>
              <a:t>Due tomorrow </a:t>
            </a:r>
            <a:r>
              <a:rPr lang="en-US" b="1" dirty="0" smtClean="0"/>
              <a:t>5pm.</a:t>
            </a:r>
          </a:p>
          <a:p>
            <a:r>
              <a:rPr lang="en-US" dirty="0" smtClean="0"/>
              <a:t>Math self test</a:t>
            </a:r>
          </a:p>
          <a:p>
            <a:pPr lvl="1"/>
            <a:r>
              <a:rPr lang="en-US" dirty="0" smtClean="0"/>
              <a:t>Ungraded. If you’re unfamiliar with material, you may have trouble in 2</a:t>
            </a:r>
            <a:r>
              <a:rPr lang="en-US" baseline="30000" dirty="0" smtClean="0"/>
              <a:t>nd</a:t>
            </a:r>
            <a:r>
              <a:rPr lang="en-US" dirty="0" smtClean="0"/>
              <a:t> half of the course.</a:t>
            </a:r>
          </a:p>
        </p:txBody>
      </p:sp>
    </p:spTree>
    <p:extLst>
      <p:ext uri="{BB962C8B-B14F-4D97-AF65-F5344CB8AC3E}">
        <p14:creationId xmlns:p14="http://schemas.microsoft.com/office/powerpoint/2010/main" val="159866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of Demo </a:t>
            </a:r>
            <a:r>
              <a:rPr lang="en-US" dirty="0" err="1" smtClean="0"/>
              <a:t>Replanning</a:t>
            </a:r>
            <a:endParaRPr lang="en-US" dirty="0"/>
          </a:p>
        </p:txBody>
      </p:sp>
      <p:pic>
        <p:nvPicPr>
          <p:cNvPr id="5" name="Lecture2-demo4b-plan-slow-v2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47750" y="1143000"/>
            <a:ext cx="10096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8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of Demo Mastermind</a:t>
            </a:r>
            <a:endParaRPr lang="en-US" dirty="0"/>
          </a:p>
        </p:txBody>
      </p:sp>
      <p:pic>
        <p:nvPicPr>
          <p:cNvPr id="3" name="Lecture2-demo3-plan-fast-v2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10444" y="1100766"/>
            <a:ext cx="10171113" cy="57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0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Problems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164" y="1144408"/>
            <a:ext cx="8524096" cy="5226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398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Problems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4478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search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problem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state space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successor function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(with actions, costs)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start state and a goal test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solution</a:t>
            </a:r>
            <a:r>
              <a:rPr lang="en-US" sz="2800" dirty="0" smtClean="0"/>
              <a:t> is a sequence of actions (a plan) which transforms the start state to a goal state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3" y="2174876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9949" y="2174875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96405" y="2174875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1" y="2174875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91549" y="2174877"/>
            <a:ext cx="552451" cy="55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97813" y="2174875"/>
            <a:ext cx="56038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81605" y="2174875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1" y="3671888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9101" y="3325813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58149" y="4087813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7162800" y="3581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7162800" y="4114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934200" y="3200400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“N”, 1.0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934200" y="4419602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“E”, 1.0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 animBg="1"/>
      <p:bldP spid="8207" grpId="0" animBg="1"/>
      <p:bldP spid="8208" grpId="0"/>
      <p:bldP spid="82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Problems Are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1372097"/>
            <a:ext cx="8302482" cy="4355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Traveling in Romania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81803" y="1676401"/>
            <a:ext cx="4495799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State space:</a:t>
            </a:r>
          </a:p>
          <a:p>
            <a:pPr lvl="1" eaLnBrk="1" hangingPunct="1"/>
            <a:r>
              <a:rPr lang="en-US" sz="2000" dirty="0" smtClean="0"/>
              <a:t>Cities</a:t>
            </a:r>
          </a:p>
          <a:p>
            <a:pPr eaLnBrk="1" hangingPunct="1"/>
            <a:r>
              <a:rPr lang="en-US" sz="2400" dirty="0" smtClean="0"/>
              <a:t>Successor function:</a:t>
            </a:r>
          </a:p>
          <a:p>
            <a:pPr lvl="1" eaLnBrk="1" hangingPunct="1"/>
            <a:r>
              <a:rPr lang="en-US" sz="2000" dirty="0" smtClean="0"/>
              <a:t>Roads: Go to adjacent city with cost = distance</a:t>
            </a:r>
          </a:p>
          <a:p>
            <a:pPr eaLnBrk="1" hangingPunct="1"/>
            <a:r>
              <a:rPr lang="en-US" sz="2400" dirty="0" smtClean="0"/>
              <a:t>Start state:</a:t>
            </a:r>
          </a:p>
          <a:p>
            <a:pPr lvl="1" eaLnBrk="1" hangingPunct="1"/>
            <a:r>
              <a:rPr lang="en-US" sz="2000" dirty="0" smtClean="0"/>
              <a:t>Arad</a:t>
            </a:r>
          </a:p>
          <a:p>
            <a:pPr eaLnBrk="1" hangingPunct="1"/>
            <a:r>
              <a:rPr lang="en-US" sz="2400" dirty="0" smtClean="0"/>
              <a:t>Goal test:</a:t>
            </a:r>
          </a:p>
          <a:p>
            <a:pPr lvl="1" eaLnBrk="1" hangingPunct="1"/>
            <a:r>
              <a:rPr lang="en-US" sz="2000" dirty="0" smtClean="0"/>
              <a:t>Is state == Bucharest?</a:t>
            </a:r>
          </a:p>
          <a:p>
            <a:pPr lvl="3" eaLnBrk="1" hangingPunct="1"/>
            <a:endParaRPr lang="en-US" sz="1200" dirty="0" smtClean="0"/>
          </a:p>
          <a:p>
            <a:pPr eaLnBrk="1" hangingPunct="1"/>
            <a:r>
              <a:rPr lang="en-US" sz="2400" dirty="0" smtClean="0"/>
              <a:t>Solution?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057400"/>
            <a:ext cx="5557837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219200" y="3505200"/>
            <a:ext cx="9829800" cy="3048000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19202" y="1273178"/>
            <a:ext cx="9829801" cy="2003425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in a State Space?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600200" y="4086225"/>
            <a:ext cx="4038600" cy="2413000"/>
          </a:xfrm>
        </p:spPr>
        <p:txBody>
          <a:bodyPr/>
          <a:lstStyle/>
          <a:p>
            <a:r>
              <a:rPr lang="en-US" sz="2400" dirty="0" smtClean="0"/>
              <a:t>Problem: </a:t>
            </a:r>
            <a:r>
              <a:rPr lang="en-US" sz="2400" dirty="0" err="1" smtClean="0"/>
              <a:t>Pathing</a:t>
            </a:r>
            <a:endParaRPr lang="en-US" sz="2400" dirty="0" smtClean="0"/>
          </a:p>
          <a:p>
            <a:pPr lvl="1"/>
            <a:r>
              <a:rPr lang="en-US" sz="2000" dirty="0" smtClean="0"/>
              <a:t>States: (</a:t>
            </a:r>
            <a:r>
              <a:rPr lang="en-US" sz="2000" dirty="0" err="1" smtClean="0"/>
              <a:t>x,y</a:t>
            </a:r>
            <a:r>
              <a:rPr lang="en-US" sz="2000" dirty="0" smtClean="0"/>
              <a:t>) location</a:t>
            </a:r>
          </a:p>
          <a:p>
            <a:pPr lvl="1"/>
            <a:r>
              <a:rPr lang="en-US" sz="2000" dirty="0" smtClean="0"/>
              <a:t>Actions: NSEW</a:t>
            </a:r>
          </a:p>
          <a:p>
            <a:pPr lvl="1"/>
            <a:r>
              <a:rPr lang="en-US" sz="2000" dirty="0" smtClean="0"/>
              <a:t>Successor: update location only</a:t>
            </a:r>
          </a:p>
          <a:p>
            <a:pPr lvl="1"/>
            <a:r>
              <a:rPr lang="en-US" sz="2000" dirty="0" smtClean="0"/>
              <a:t>Goal test: is (</a:t>
            </a:r>
            <a:r>
              <a:rPr lang="en-US" sz="2000" dirty="0" err="1" smtClean="0"/>
              <a:t>x,y</a:t>
            </a:r>
            <a:r>
              <a:rPr lang="en-US" sz="2000" dirty="0" smtClean="0"/>
              <a:t>)=END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477000" y="4094167"/>
            <a:ext cx="3962400" cy="2405063"/>
          </a:xfrm>
        </p:spPr>
        <p:txBody>
          <a:bodyPr/>
          <a:lstStyle/>
          <a:p>
            <a:r>
              <a:rPr lang="en-US" sz="2400" dirty="0" smtClean="0"/>
              <a:t>Problem: Eat-All-Dots</a:t>
            </a:r>
          </a:p>
          <a:p>
            <a:pPr lvl="1"/>
            <a:r>
              <a:rPr lang="en-US" sz="2000" dirty="0" smtClean="0"/>
              <a:t>States: {(</a:t>
            </a:r>
            <a:r>
              <a:rPr lang="en-US" sz="2000" dirty="0" err="1" smtClean="0"/>
              <a:t>x,y</a:t>
            </a:r>
            <a:r>
              <a:rPr lang="en-US" sz="2000" dirty="0" smtClean="0"/>
              <a:t>), dot </a:t>
            </a:r>
            <a:r>
              <a:rPr lang="en-US" sz="2000" dirty="0" err="1" smtClean="0"/>
              <a:t>booleans</a:t>
            </a:r>
            <a:r>
              <a:rPr lang="en-US" sz="2000" dirty="0" smtClean="0"/>
              <a:t>}</a:t>
            </a:r>
          </a:p>
          <a:p>
            <a:pPr lvl="1"/>
            <a:r>
              <a:rPr lang="en-US" sz="2000" dirty="0" smtClean="0"/>
              <a:t>Actions: NSEW</a:t>
            </a:r>
          </a:p>
          <a:p>
            <a:pPr lvl="1"/>
            <a:r>
              <a:rPr lang="en-US" sz="2000" dirty="0" smtClean="0"/>
              <a:t>Successor: update location and possibly a dot 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lvl="1"/>
            <a:r>
              <a:rPr lang="en-US" sz="2000" dirty="0" smtClean="0"/>
              <a:t>Goal test: dots all false</a:t>
            </a:r>
          </a:p>
        </p:txBody>
      </p:sp>
      <p:sp>
        <p:nvSpPr>
          <p:cNvPr id="10247" name="TextBox 4"/>
          <p:cNvSpPr txBox="1">
            <a:spLocks noChangeArrowheads="1"/>
          </p:cNvSpPr>
          <p:nvPr/>
        </p:nvSpPr>
        <p:spPr bwMode="auto">
          <a:xfrm>
            <a:off x="1219201" y="1352497"/>
            <a:ext cx="9753600" cy="4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world state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includes every </a:t>
            </a:r>
            <a:r>
              <a:rPr lang="en-US" sz="2000" dirty="0">
                <a:latin typeface="Calibri" pitchFamily="34" charset="0"/>
              </a:rPr>
              <a:t>last detail of the environment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" y="3579814"/>
            <a:ext cx="12192000" cy="4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search state</a:t>
            </a:r>
            <a:r>
              <a:rPr lang="en-US" sz="2000" dirty="0">
                <a:latin typeface="Calibri" pitchFamily="34" charset="0"/>
              </a:rPr>
              <a:t> keeps only the details needed </a:t>
            </a:r>
            <a:r>
              <a:rPr lang="en-US" sz="2000" dirty="0" smtClean="0">
                <a:latin typeface="Calibri" pitchFamily="34" charset="0"/>
              </a:rPr>
              <a:t>for planning (abstraction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752600"/>
            <a:ext cx="4953000" cy="139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uiExpand="1" build="p"/>
      <p:bldP spid="9" grpId="0" build="p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Space Sizes?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600200" y="1558925"/>
            <a:ext cx="5943600" cy="4525963"/>
          </a:xfrm>
        </p:spPr>
        <p:txBody>
          <a:bodyPr/>
          <a:lstStyle/>
          <a:p>
            <a:r>
              <a:rPr lang="en-US" sz="2400" dirty="0" smtClean="0"/>
              <a:t>World state:</a:t>
            </a:r>
          </a:p>
          <a:p>
            <a:pPr lvl="1"/>
            <a:r>
              <a:rPr lang="en-US" sz="2000" dirty="0" smtClean="0"/>
              <a:t>Agent positions: 120</a:t>
            </a:r>
          </a:p>
          <a:p>
            <a:pPr lvl="1"/>
            <a:r>
              <a:rPr lang="en-US" sz="2000" dirty="0" smtClean="0"/>
              <a:t>Food count: 30</a:t>
            </a:r>
          </a:p>
          <a:p>
            <a:pPr lvl="1"/>
            <a:r>
              <a:rPr lang="en-US" sz="2000" dirty="0" smtClean="0"/>
              <a:t>Ghost positions: 12</a:t>
            </a:r>
          </a:p>
          <a:p>
            <a:pPr lvl="1"/>
            <a:r>
              <a:rPr lang="en-US" sz="2000" dirty="0" smtClean="0"/>
              <a:t>Agent facing: NSEW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How many</a:t>
            </a:r>
          </a:p>
          <a:p>
            <a:pPr lvl="1"/>
            <a:r>
              <a:rPr lang="en-US" sz="2000" dirty="0" smtClean="0"/>
              <a:t>World states?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	120x(2</a:t>
            </a:r>
            <a:r>
              <a:rPr lang="en-US" sz="2000" baseline="30000" dirty="0" smtClean="0"/>
              <a:t>30</a:t>
            </a:r>
            <a:r>
              <a:rPr lang="en-US" sz="2000" dirty="0" smtClean="0"/>
              <a:t>)x(12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)x4</a:t>
            </a:r>
          </a:p>
          <a:p>
            <a:pPr lvl="1"/>
            <a:r>
              <a:rPr lang="en-US" sz="2000" dirty="0" smtClean="0"/>
              <a:t>States for </a:t>
            </a:r>
            <a:r>
              <a:rPr lang="en-US" sz="2000" dirty="0" err="1" smtClean="0"/>
              <a:t>pathing</a:t>
            </a:r>
            <a:r>
              <a:rPr lang="en-US" sz="2000" dirty="0" smtClean="0"/>
              <a:t>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	120</a:t>
            </a:r>
          </a:p>
          <a:p>
            <a:pPr lvl="1"/>
            <a:r>
              <a:rPr lang="en-US" sz="2000" dirty="0" smtClean="0"/>
              <a:t>States for eat-all-dots?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	120x(2</a:t>
            </a:r>
            <a:r>
              <a:rPr lang="en-US" sz="2000" baseline="30000" dirty="0" smtClean="0"/>
              <a:t>30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None/>
            </a:pPr>
            <a:endParaRPr lang="en-US" sz="2000" dirty="0" smtClean="0"/>
          </a:p>
        </p:txBody>
      </p:sp>
      <p:pic>
        <p:nvPicPr>
          <p:cNvPr id="11268" name="Picture 3" descr="Z:\Shared with PC\boxSe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3" y="1905001"/>
            <a:ext cx="4030663" cy="409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Safe Passage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29200"/>
            <a:ext cx="11379200" cy="1524000"/>
          </a:xfrm>
        </p:spPr>
        <p:txBody>
          <a:bodyPr/>
          <a:lstStyle/>
          <a:p>
            <a:r>
              <a:rPr lang="en-US" sz="2800" dirty="0" smtClean="0"/>
              <a:t>Problem: eat all dots while keeping the ghosts </a:t>
            </a:r>
            <a:r>
              <a:rPr lang="en-US" sz="2800" dirty="0" err="1" smtClean="0"/>
              <a:t>perma</a:t>
            </a:r>
            <a:r>
              <a:rPr lang="en-US" sz="2800" dirty="0" smtClean="0"/>
              <a:t>-scared</a:t>
            </a:r>
          </a:p>
          <a:p>
            <a:r>
              <a:rPr lang="en-US" sz="2800" dirty="0" smtClean="0"/>
              <a:t>What does the state space have to specify?</a:t>
            </a:r>
          </a:p>
          <a:p>
            <a:pPr lvl="1"/>
            <a:r>
              <a:rPr lang="en-US" sz="2400" dirty="0" smtClean="0"/>
              <a:t>(agent position, dot </a:t>
            </a:r>
            <a:r>
              <a:rPr lang="en-US" sz="2400" dirty="0" err="1" smtClean="0"/>
              <a:t>booleans</a:t>
            </a:r>
            <a:r>
              <a:rPr lang="en-US" sz="2400" dirty="0" smtClean="0"/>
              <a:t>, power pellet </a:t>
            </a:r>
            <a:r>
              <a:rPr lang="en-US" sz="2400" dirty="0" err="1" smtClean="0"/>
              <a:t>booleans</a:t>
            </a:r>
            <a:r>
              <a:rPr lang="en-US" sz="2400" dirty="0" smtClean="0"/>
              <a:t>, remaining scared time)</a:t>
            </a:r>
            <a:endParaRPr 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3" y="1371601"/>
            <a:ext cx="11847513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State Space Graphs and Search Trees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4029" y="1450961"/>
            <a:ext cx="4017746" cy="4260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52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CS188 Announcements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Out this week. See </a:t>
            </a:r>
            <a:r>
              <a:rPr lang="en-US" dirty="0" err="1" smtClean="0"/>
              <a:t>edge.edx.org</a:t>
            </a:r>
            <a:r>
              <a:rPr lang="en-US" dirty="0" smtClean="0"/>
              <a:t> "Course” tab.</a:t>
            </a:r>
          </a:p>
          <a:p>
            <a:pPr lvl="1"/>
            <a:r>
              <a:rPr lang="en-US" dirty="0" smtClean="0"/>
              <a:t>Due Sept 6 midnight (local time).</a:t>
            </a:r>
            <a:endParaRPr lang="en-US" dirty="0"/>
          </a:p>
          <a:p>
            <a:r>
              <a:rPr lang="en-US" dirty="0" smtClean="0"/>
              <a:t>Sections </a:t>
            </a:r>
            <a:r>
              <a:rPr lang="en-US" i="1" dirty="0" smtClean="0"/>
              <a:t>this week only</a:t>
            </a:r>
          </a:p>
          <a:p>
            <a:pPr lvl="1"/>
            <a:r>
              <a:rPr lang="en-US" dirty="0" smtClean="0"/>
              <a:t>Try to go to assigned section.</a:t>
            </a:r>
          </a:p>
          <a:p>
            <a:pPr lvl="1"/>
            <a:r>
              <a:rPr lang="en-US" dirty="0" smtClean="0"/>
              <a:t>Exam practice sections will be “overflow” standard section.</a:t>
            </a:r>
          </a:p>
          <a:p>
            <a:r>
              <a:rPr lang="en-US" dirty="0" smtClean="0"/>
              <a:t>Exam schedule</a:t>
            </a:r>
          </a:p>
          <a:p>
            <a:pPr lvl="1"/>
            <a:r>
              <a:rPr lang="en-US" dirty="0" smtClean="0"/>
              <a:t>Thu Oct 6 7-9pm, </a:t>
            </a:r>
            <a:r>
              <a:rPr lang="en-US" dirty="0"/>
              <a:t>and </a:t>
            </a:r>
            <a:r>
              <a:rPr lang="en-US" dirty="0" smtClean="0"/>
              <a:t>Tue Nov 8 7-9pm</a:t>
            </a:r>
          </a:p>
          <a:p>
            <a:pPr lvl="1"/>
            <a:r>
              <a:rPr lang="en-US" dirty="0" smtClean="0"/>
              <a:t>Makeup 8am the next morning. See Piazza post.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8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Space Graphs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7353"/>
            <a:ext cx="6324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State space graph: A mathematical representation of a search problem</a:t>
            </a:r>
          </a:p>
          <a:p>
            <a:pPr lvl="1" eaLnBrk="1" hangingPunct="1"/>
            <a:r>
              <a:rPr lang="en-US" sz="1900" dirty="0" smtClean="0"/>
              <a:t>Nodes are (abstracted) world configurations</a:t>
            </a:r>
          </a:p>
          <a:p>
            <a:pPr lvl="1" eaLnBrk="1" hangingPunct="1"/>
            <a:r>
              <a:rPr lang="en-US" sz="1900" dirty="0" smtClean="0"/>
              <a:t>Arcs represent successors (action results)</a:t>
            </a:r>
          </a:p>
          <a:p>
            <a:pPr lvl="1" eaLnBrk="1" hangingPunct="1"/>
            <a:r>
              <a:rPr lang="en-US" sz="1900" dirty="0" smtClean="0"/>
              <a:t>The goal test is a set of goal nodes (maybe only one)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In a state space graph, each state occurs only once!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We can rarely build this full graph in memory (it’s too big), but it’s a useful idea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grpSp>
        <p:nvGrpSpPr>
          <p:cNvPr id="99" name="Group 98"/>
          <p:cNvGrpSpPr/>
          <p:nvPr/>
        </p:nvGrpSpPr>
        <p:grpSpPr>
          <a:xfrm>
            <a:off x="7010400" y="1219200"/>
            <a:ext cx="4876800" cy="5410200"/>
            <a:chOff x="7086600" y="1219200"/>
            <a:chExt cx="4876800" cy="5410200"/>
          </a:xfrm>
        </p:grpSpPr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86600" y="3622676"/>
              <a:ext cx="560388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82000" y="2922589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401048" y="4378326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Line 14"/>
            <p:cNvSpPr>
              <a:spLocks noChangeShapeType="1"/>
            </p:cNvSpPr>
            <p:nvPr/>
          </p:nvSpPr>
          <p:spPr bwMode="auto">
            <a:xfrm flipV="1">
              <a:off x="7772401" y="32273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7772400" y="42941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739122" y="2922588"/>
              <a:ext cx="566928" cy="560388"/>
              <a:chOff x="10634472" y="3581400"/>
              <a:chExt cx="566928" cy="560388"/>
            </a:xfrm>
          </p:grpSpPr>
          <p:pic>
            <p:nvPicPr>
              <p:cNvPr id="42" name="Picture 11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 flipV="1">
                <a:off x="10637742" y="3578130"/>
                <a:ext cx="560388" cy="5669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10786872" y="3810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9772650" y="4370388"/>
              <a:ext cx="560388" cy="568325"/>
              <a:chOff x="8534400" y="4918075"/>
              <a:chExt cx="560388" cy="568325"/>
            </a:xfrm>
          </p:grpSpPr>
          <p:pic>
            <p:nvPicPr>
              <p:cNvPr id="44" name="Picture 1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34400" y="4918075"/>
                <a:ext cx="560388" cy="568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8763000" y="5257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1049000" y="3684588"/>
              <a:ext cx="552451" cy="560387"/>
              <a:chOff x="10572749" y="4849813"/>
              <a:chExt cx="552451" cy="560387"/>
            </a:xfrm>
          </p:grpSpPr>
          <p:pic>
            <p:nvPicPr>
              <p:cNvPr id="46" name="Picture 1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572749" y="4849813"/>
                <a:ext cx="552451" cy="56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820400" y="5181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9067801" y="32273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9067800" y="46751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10515600" y="42941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10439400" y="33035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V="1">
              <a:off x="8686800" y="23129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8382000" y="1676400"/>
              <a:ext cx="3233928" cy="560388"/>
              <a:chOff x="8534400" y="1573212"/>
              <a:chExt cx="3233928" cy="5603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29800" y="1573213"/>
                <a:ext cx="552451" cy="560387"/>
                <a:chOff x="9201149" y="1447800"/>
                <a:chExt cx="552451" cy="560387"/>
              </a:xfrm>
            </p:grpSpPr>
            <p:pic>
              <p:nvPicPr>
                <p:cNvPr id="55" name="Picture 1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9201149" y="1447800"/>
                  <a:ext cx="552451" cy="560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6" name="Rectangle 55"/>
                <p:cNvSpPr/>
                <p:nvPr/>
              </p:nvSpPr>
              <p:spPr>
                <a:xfrm>
                  <a:off x="9296400" y="1600200"/>
                  <a:ext cx="152400" cy="76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1400" y="1573212"/>
                <a:ext cx="566928" cy="560388"/>
                <a:chOff x="10634472" y="3581400"/>
                <a:chExt cx="566928" cy="560388"/>
              </a:xfrm>
            </p:grpSpPr>
            <p:pic>
              <p:nvPicPr>
                <p:cNvPr id="59" name="Picture 11"/>
                <p:cNvPicPr preferRelativeResize="0"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0" name="Rectangle 59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 flipV="1">
                <a:off x="8534400" y="1575816"/>
                <a:ext cx="566928" cy="557784"/>
                <a:chOff x="10634472" y="3581400"/>
                <a:chExt cx="566928" cy="560388"/>
              </a:xfrm>
            </p:grpSpPr>
            <p:pic>
              <p:nvPicPr>
                <p:cNvPr id="62" name="Picture 11"/>
                <p:cNvPicPr preferRelativeResize="0"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3" name="Rectangle 62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Line 14"/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7" name="Line 14"/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8" name="Line 14"/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9" name="Line 14"/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flipV="1">
              <a:off x="8430540" y="5659922"/>
              <a:ext cx="3223488" cy="568223"/>
              <a:chOff x="8540268" y="1568619"/>
              <a:chExt cx="3223488" cy="570876"/>
            </a:xfrm>
          </p:grpSpPr>
          <p:grpSp>
            <p:nvGrpSpPr>
              <p:cNvPr id="72" name="Group 56"/>
              <p:cNvGrpSpPr/>
              <p:nvPr/>
            </p:nvGrpSpPr>
            <p:grpSpPr>
              <a:xfrm>
                <a:off x="9827134" y="1575890"/>
                <a:ext cx="557783" cy="555030"/>
                <a:chOff x="9198483" y="1450477"/>
                <a:chExt cx="557783" cy="555030"/>
              </a:xfrm>
            </p:grpSpPr>
            <p:pic>
              <p:nvPicPr>
                <p:cNvPr id="83" name="Picture 1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5400000">
                  <a:off x="9199860" y="1449100"/>
                  <a:ext cx="555030" cy="5577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4" name="Rectangle 83"/>
                <p:cNvSpPr/>
                <p:nvPr/>
              </p:nvSpPr>
              <p:spPr>
                <a:xfrm>
                  <a:off x="9539477" y="1549210"/>
                  <a:ext cx="152400" cy="15275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7"/>
              <p:cNvGrpSpPr/>
              <p:nvPr/>
            </p:nvGrpSpPr>
            <p:grpSpPr>
              <a:xfrm>
                <a:off x="11205972" y="1568619"/>
                <a:ext cx="557784" cy="569575"/>
                <a:chOff x="10639044" y="3576807"/>
                <a:chExt cx="557784" cy="569575"/>
              </a:xfrm>
            </p:grpSpPr>
            <p:pic>
              <p:nvPicPr>
                <p:cNvPr id="81" name="Picture 11"/>
                <p:cNvPicPr preferRelativeResize="0"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flipV="1">
                  <a:off x="10639044" y="3576807"/>
                  <a:ext cx="557784" cy="5695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2" name="Rectangle 81"/>
                <p:cNvSpPr/>
                <p:nvPr/>
              </p:nvSpPr>
              <p:spPr>
                <a:xfrm>
                  <a:off x="10896600" y="3684590"/>
                  <a:ext cx="152399" cy="1509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60"/>
              <p:cNvGrpSpPr/>
              <p:nvPr/>
            </p:nvGrpSpPr>
            <p:grpSpPr>
              <a:xfrm flipV="1">
                <a:off x="8540268" y="1569920"/>
                <a:ext cx="555192" cy="569575"/>
                <a:chOff x="10640340" y="3575477"/>
                <a:chExt cx="555192" cy="572234"/>
              </a:xfrm>
            </p:grpSpPr>
            <p:pic>
              <p:nvPicPr>
                <p:cNvPr id="79" name="Picture 11"/>
                <p:cNvPicPr preferRelativeResize="0"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10800000" flipV="1">
                  <a:off x="10640340" y="3575477"/>
                  <a:ext cx="555192" cy="572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0" name="Rectangle 79"/>
                <p:cNvSpPr/>
                <p:nvPr/>
              </p:nvSpPr>
              <p:spPr>
                <a:xfrm>
                  <a:off x="10744200" y="3889052"/>
                  <a:ext cx="228600" cy="1538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6" name="Line 14"/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8" name="Line 14"/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</p:grpSp>
        <p:sp>
          <p:nvSpPr>
            <p:cNvPr id="85" name="Line 14"/>
            <p:cNvSpPr>
              <a:spLocks noChangeShapeType="1"/>
            </p:cNvSpPr>
            <p:nvPr/>
          </p:nvSpPr>
          <p:spPr bwMode="auto">
            <a:xfrm>
              <a:off x="8686800" y="50561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6" name="Line 14"/>
            <p:cNvSpPr>
              <a:spLocks noChangeShapeType="1"/>
            </p:cNvSpPr>
            <p:nvPr/>
          </p:nvSpPr>
          <p:spPr bwMode="auto">
            <a:xfrm flipV="1">
              <a:off x="11353800" y="5132388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7" name="Line 14"/>
            <p:cNvSpPr>
              <a:spLocks noChangeShapeType="1"/>
            </p:cNvSpPr>
            <p:nvPr/>
          </p:nvSpPr>
          <p:spPr bwMode="auto">
            <a:xfrm>
              <a:off x="99822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V="1">
              <a:off x="99822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 flipV="1">
              <a:off x="8686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 flipV="1">
              <a:off x="11353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8686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2" name="Line 14"/>
            <p:cNvSpPr>
              <a:spLocks noChangeShapeType="1"/>
            </p:cNvSpPr>
            <p:nvPr/>
          </p:nvSpPr>
          <p:spPr bwMode="auto">
            <a:xfrm>
              <a:off x="11353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3" name="Line 14"/>
            <p:cNvSpPr>
              <a:spLocks noChangeShapeType="1"/>
            </p:cNvSpPr>
            <p:nvPr/>
          </p:nvSpPr>
          <p:spPr bwMode="auto">
            <a:xfrm flipV="1">
              <a:off x="11734800" y="3276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11734800" y="4267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5" name="Line 14"/>
            <p:cNvSpPr>
              <a:spLocks noChangeShapeType="1"/>
            </p:cNvSpPr>
            <p:nvPr/>
          </p:nvSpPr>
          <p:spPr bwMode="auto">
            <a:xfrm flipV="1">
              <a:off x="10439400" y="2743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10515600" y="48768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 flipH="1">
              <a:off x="7924800" y="5029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8" name="Line 14"/>
            <p:cNvSpPr>
              <a:spLocks noChangeShapeType="1"/>
            </p:cNvSpPr>
            <p:nvPr/>
          </p:nvSpPr>
          <p:spPr bwMode="auto">
            <a:xfrm flipH="1" flipV="1">
              <a:off x="7696200" y="26670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Space Graphs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7353"/>
            <a:ext cx="6324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State space graph: A mathematical representation of a search problem</a:t>
            </a:r>
          </a:p>
          <a:p>
            <a:pPr lvl="1" eaLnBrk="1" hangingPunct="1"/>
            <a:r>
              <a:rPr lang="en-US" sz="1900" dirty="0" smtClean="0"/>
              <a:t>Nodes are (abstracted) world configurations</a:t>
            </a:r>
          </a:p>
          <a:p>
            <a:pPr lvl="1" eaLnBrk="1" hangingPunct="1"/>
            <a:r>
              <a:rPr lang="en-US" sz="1900" dirty="0" smtClean="0"/>
              <a:t>Arcs represent successors (action results)</a:t>
            </a:r>
          </a:p>
          <a:p>
            <a:pPr lvl="1" eaLnBrk="1" hangingPunct="1"/>
            <a:r>
              <a:rPr lang="en-US" sz="1900" dirty="0" smtClean="0"/>
              <a:t>The goal test is a set of goal nodes (maybe only one)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In a search graph, each state occurs only once!</a:t>
            </a:r>
          </a:p>
          <a:p>
            <a:pPr lvl="1" eaLnBrk="1" hangingPunct="1"/>
            <a:endParaRPr lang="en-US" sz="2000" dirty="0" smtClean="0"/>
          </a:p>
          <a:p>
            <a:r>
              <a:rPr lang="en-US" sz="2400" dirty="0" smtClean="0"/>
              <a:t>We can rarely build this full graph in memory (it’s too big), but it’s a useful idea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7010400" y="1905001"/>
            <a:ext cx="4419600" cy="2573339"/>
            <a:chOff x="336" y="576"/>
            <a:chExt cx="4848" cy="2784"/>
          </a:xfrm>
        </p:grpSpPr>
        <p:sp>
          <p:nvSpPr>
            <p:cNvPr id="12294" name="AutoShape 5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S</a:t>
              </a:r>
            </a:p>
          </p:txBody>
        </p:sp>
        <p:sp>
          <p:nvSpPr>
            <p:cNvPr id="12295" name="AutoShape 6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G</a:t>
              </a:r>
            </a:p>
          </p:txBody>
        </p:sp>
        <p:sp>
          <p:nvSpPr>
            <p:cNvPr id="12296" name="AutoShape 7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12297" name="AutoShape 8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12298" name="AutoShape 9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12299" name="AutoShape 10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12300" name="AutoShape 11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12301" name="AutoShape 12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12302" name="AutoShape 13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h</a:t>
              </a:r>
            </a:p>
          </p:txBody>
        </p:sp>
        <p:sp>
          <p:nvSpPr>
            <p:cNvPr id="12303" name="AutoShape 14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12304" name="AutoShape 15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12305" name="AutoShape 16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12306" name="AutoShape 17"/>
            <p:cNvCxnSpPr>
              <a:cxnSpLocks noChangeShapeType="1"/>
              <a:stCxn id="12294" idx="5"/>
              <a:endCxn id="12298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7" name="AutoShape 18"/>
            <p:cNvCxnSpPr>
              <a:cxnSpLocks noChangeShapeType="1"/>
              <a:stCxn id="12298" idx="5"/>
              <a:endCxn id="12299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8" name="AutoShape 19"/>
            <p:cNvCxnSpPr>
              <a:cxnSpLocks noChangeShapeType="1"/>
              <a:stCxn id="12302" idx="3"/>
              <a:endCxn id="12299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9" name="AutoShape 20"/>
            <p:cNvCxnSpPr>
              <a:cxnSpLocks noChangeShapeType="1"/>
              <a:stCxn id="12302" idx="2"/>
              <a:endCxn id="12298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0" name="AutoShape 21"/>
            <p:cNvCxnSpPr>
              <a:cxnSpLocks noChangeShapeType="1"/>
              <a:stCxn id="12301" idx="4"/>
              <a:endCxn id="12302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1" name="AutoShape 22"/>
            <p:cNvCxnSpPr>
              <a:cxnSpLocks noChangeShapeType="1"/>
              <a:stCxn id="12301" idx="5"/>
              <a:endCxn id="12305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2" name="AutoShape 23"/>
            <p:cNvCxnSpPr>
              <a:cxnSpLocks noChangeShapeType="1"/>
              <a:stCxn id="12305" idx="0"/>
              <a:endCxn id="12304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3" name="AutoShape 24"/>
            <p:cNvCxnSpPr>
              <a:cxnSpLocks noChangeShapeType="1"/>
              <a:stCxn id="12304" idx="0"/>
              <a:endCxn id="12295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4" name="AutoShape 25"/>
            <p:cNvCxnSpPr>
              <a:cxnSpLocks noChangeShapeType="1"/>
              <a:stCxn id="12294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5" name="AutoShape 26"/>
            <p:cNvCxnSpPr>
              <a:cxnSpLocks noChangeShapeType="1"/>
              <a:stCxn id="12296" idx="1"/>
              <a:endCxn id="12297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6" name="AutoShape 27"/>
            <p:cNvCxnSpPr>
              <a:cxnSpLocks noChangeShapeType="1"/>
              <a:endCxn id="12303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7" name="AutoShape 28"/>
            <p:cNvCxnSpPr>
              <a:cxnSpLocks noChangeShapeType="1"/>
              <a:stCxn id="12300" idx="2"/>
              <a:endCxn id="12303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8" name="AutoShape 29"/>
            <p:cNvCxnSpPr>
              <a:cxnSpLocks noChangeShapeType="1"/>
              <a:stCxn id="12296" idx="7"/>
              <a:endCxn id="12300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9" name="AutoShape 30"/>
            <p:cNvCxnSpPr>
              <a:cxnSpLocks noChangeShapeType="1"/>
              <a:stCxn id="12296" idx="6"/>
              <a:endCxn id="12301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20" name="AutoShape 31"/>
            <p:cNvCxnSpPr>
              <a:cxnSpLocks noChangeShapeType="1"/>
              <a:stCxn id="12304" idx="1"/>
              <a:endCxn id="12300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21" name="AutoShape 32"/>
            <p:cNvCxnSpPr>
              <a:cxnSpLocks noChangeShapeType="1"/>
              <a:stCxn id="12294" idx="6"/>
              <a:endCxn id="12301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12293" name="Text Box 33"/>
          <p:cNvSpPr txBox="1">
            <a:spLocks noChangeArrowheads="1"/>
          </p:cNvSpPr>
          <p:nvPr/>
        </p:nvSpPr>
        <p:spPr bwMode="auto">
          <a:xfrm>
            <a:off x="7696200" y="4845049"/>
            <a:ext cx="3352800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 smtClean="0">
                <a:latin typeface="Calibri" pitchFamily="34" charset="0"/>
              </a:rPr>
              <a:t>Tiny </a:t>
            </a:r>
            <a:r>
              <a:rPr lang="en-US" i="1" dirty="0">
                <a:latin typeface="Calibri" pitchFamily="34" charset="0"/>
              </a:rPr>
              <a:t>search graph for a tiny search problem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4114800"/>
            <a:ext cx="9525000" cy="2362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search tree:</a:t>
            </a:r>
          </a:p>
          <a:p>
            <a:pPr lvl="1" eaLnBrk="1" hangingPunct="1"/>
            <a:r>
              <a:rPr lang="en-US" sz="2000" dirty="0" smtClean="0"/>
              <a:t>A “what if” tree of plans and their outcomes</a:t>
            </a:r>
          </a:p>
          <a:p>
            <a:pPr lvl="1" eaLnBrk="1" hangingPunct="1"/>
            <a:r>
              <a:rPr lang="en-US" sz="2000" dirty="0" smtClean="0"/>
              <a:t>The start state is the root node</a:t>
            </a:r>
          </a:p>
          <a:p>
            <a:pPr lvl="1" eaLnBrk="1" hangingPunct="1"/>
            <a:r>
              <a:rPr lang="en-US" sz="2000" dirty="0" smtClean="0"/>
              <a:t>Children correspond to successors</a:t>
            </a:r>
          </a:p>
          <a:p>
            <a:pPr lvl="1" eaLnBrk="1" hangingPunct="1"/>
            <a:r>
              <a:rPr lang="en-US" sz="2000" dirty="0" smtClean="0"/>
              <a:t>Nodes show states, but correspond to PLANS that achieve those states</a:t>
            </a:r>
          </a:p>
          <a:p>
            <a:pPr lvl="1" eaLnBrk="1" hangingPunct="1"/>
            <a:r>
              <a:rPr lang="en-US" sz="2000" dirty="0" smtClean="0">
                <a:solidFill>
                  <a:srgbClr val="CC0000"/>
                </a:solidFill>
              </a:rPr>
              <a:t>For most problems, we can never actually build the whole tree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3" y="1524000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1" y="2590803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1" y="2590803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4267200" y="2209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3124200" y="22098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724400" y="2051051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“E”, 1.0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757488" y="2051051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“N”, 1.0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1242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>
            <a:off x="23622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0480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54864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47244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54102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6400800" y="1600199"/>
            <a:ext cx="13716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1535672"/>
            <a:ext cx="30480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This is now / start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6400800" y="2666999"/>
            <a:ext cx="13716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77200" y="2602472"/>
            <a:ext cx="30480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Possible futures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19" grpId="1" animBg="1"/>
      <p:bldP spid="13320" grpId="0" animBg="1"/>
      <p:bldP spid="13320" grpId="1" animBg="1"/>
      <p:bldP spid="13321" grpId="0"/>
      <p:bldP spid="13321" grpId="1"/>
      <p:bldP spid="13322" grpId="0"/>
      <p:bldP spid="13322" grpId="1"/>
      <p:bldP spid="13323" grpId="0" animBg="1"/>
      <p:bldP spid="13324" grpId="0" animBg="1"/>
      <p:bldP spid="13325" grpId="0" animBg="1"/>
      <p:bldP spid="13326" grpId="0" animBg="1"/>
      <p:bldP spid="13327" grpId="0" animBg="1"/>
      <p:bldP spid="13328" grpId="0" animBg="1"/>
      <p:bldP spid="17" grpId="0" animBg="1"/>
      <p:bldP spid="18" grpId="0"/>
      <p:bldP spid="19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6858002" y="1758699"/>
            <a:ext cx="4889500" cy="3880103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381000" y="1752600"/>
            <a:ext cx="3886200" cy="3886200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State Space Graphs vs. Search Trees</a:t>
            </a:r>
          </a:p>
        </p:txBody>
      </p:sp>
      <p:sp>
        <p:nvSpPr>
          <p:cNvPr id="17446" name="Text Box 4"/>
          <p:cNvSpPr txBox="1">
            <a:spLocks noChangeArrowheads="1"/>
          </p:cNvSpPr>
          <p:nvPr/>
        </p:nvSpPr>
        <p:spPr bwMode="auto">
          <a:xfrm>
            <a:off x="9232902" y="2692717"/>
            <a:ext cx="8255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S</a:t>
            </a:r>
          </a:p>
        </p:txBody>
      </p:sp>
      <p:sp>
        <p:nvSpPr>
          <p:cNvPr id="17447" name="Text Box 5"/>
          <p:cNvSpPr txBox="1">
            <a:spLocks noChangeArrowheads="1"/>
          </p:cNvSpPr>
          <p:nvPr/>
        </p:nvSpPr>
        <p:spPr bwMode="auto">
          <a:xfrm>
            <a:off x="70104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48" name="Text Box 6"/>
          <p:cNvSpPr txBox="1">
            <a:spLocks noChangeArrowheads="1"/>
          </p:cNvSpPr>
          <p:nvPr/>
        </p:nvSpPr>
        <p:spPr bwMode="auto">
          <a:xfrm>
            <a:off x="70104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b</a:t>
            </a:r>
          </a:p>
        </p:txBody>
      </p:sp>
      <p:sp>
        <p:nvSpPr>
          <p:cNvPr id="17449" name="Text Box 7"/>
          <p:cNvSpPr txBox="1">
            <a:spLocks noChangeArrowheads="1"/>
          </p:cNvSpPr>
          <p:nvPr/>
        </p:nvSpPr>
        <p:spPr bwMode="auto">
          <a:xfrm>
            <a:off x="7454902" y="316725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d</a:t>
            </a:r>
          </a:p>
        </p:txBody>
      </p:sp>
      <p:sp>
        <p:nvSpPr>
          <p:cNvPr id="17450" name="Text Box 8"/>
          <p:cNvSpPr txBox="1">
            <a:spLocks noChangeArrowheads="1"/>
          </p:cNvSpPr>
          <p:nvPr/>
        </p:nvSpPr>
        <p:spPr bwMode="auto">
          <a:xfrm>
            <a:off x="112649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51" name="Text Box 9"/>
          <p:cNvSpPr txBox="1">
            <a:spLocks noChangeArrowheads="1"/>
          </p:cNvSpPr>
          <p:nvPr/>
        </p:nvSpPr>
        <p:spPr bwMode="auto">
          <a:xfrm>
            <a:off x="75819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52" name="Text Box 10"/>
          <p:cNvSpPr txBox="1">
            <a:spLocks noChangeArrowheads="1"/>
          </p:cNvSpPr>
          <p:nvPr/>
        </p:nvSpPr>
        <p:spPr bwMode="auto">
          <a:xfrm>
            <a:off x="75819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cxnSp>
        <p:nvCxnSpPr>
          <p:cNvPr id="17453" name="AutoShape 11"/>
          <p:cNvCxnSpPr>
            <a:cxnSpLocks noChangeShapeType="1"/>
            <a:stCxn id="17449" idx="2"/>
            <a:endCxn id="17448" idx="0"/>
          </p:cNvCxnSpPr>
          <p:nvPr/>
        </p:nvCxnSpPr>
        <p:spPr bwMode="auto">
          <a:xfrm flipH="1">
            <a:off x="7169151" y="3505693"/>
            <a:ext cx="444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12"/>
          <p:cNvCxnSpPr>
            <a:cxnSpLocks noChangeShapeType="1"/>
            <a:stCxn id="17449" idx="2"/>
            <a:endCxn id="17452" idx="0"/>
          </p:cNvCxnSpPr>
          <p:nvPr/>
        </p:nvCxnSpPr>
        <p:spPr bwMode="auto">
          <a:xfrm>
            <a:off x="7613651" y="3505693"/>
            <a:ext cx="1270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13"/>
          <p:cNvCxnSpPr>
            <a:cxnSpLocks noChangeShapeType="1"/>
            <a:stCxn id="17448" idx="2"/>
            <a:endCxn id="17447" idx="0"/>
          </p:cNvCxnSpPr>
          <p:nvPr/>
        </p:nvCxnSpPr>
        <p:spPr bwMode="auto">
          <a:xfrm>
            <a:off x="71691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14"/>
          <p:cNvCxnSpPr>
            <a:cxnSpLocks noChangeShapeType="1"/>
            <a:stCxn id="17452" idx="2"/>
            <a:endCxn id="17451" idx="0"/>
          </p:cNvCxnSpPr>
          <p:nvPr/>
        </p:nvCxnSpPr>
        <p:spPr bwMode="auto">
          <a:xfrm>
            <a:off x="77406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84" name="Text Box 16"/>
          <p:cNvSpPr txBox="1">
            <a:spLocks noChangeArrowheads="1"/>
          </p:cNvSpPr>
          <p:nvPr/>
        </p:nvSpPr>
        <p:spPr bwMode="auto">
          <a:xfrm>
            <a:off x="97536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85" name="Text Box 17"/>
          <p:cNvSpPr txBox="1">
            <a:spLocks noChangeArrowheads="1"/>
          </p:cNvSpPr>
          <p:nvPr/>
        </p:nvSpPr>
        <p:spPr bwMode="auto">
          <a:xfrm>
            <a:off x="9296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86" name="Text Box 18"/>
          <p:cNvSpPr txBox="1">
            <a:spLocks noChangeArrowheads="1"/>
          </p:cNvSpPr>
          <p:nvPr/>
        </p:nvSpPr>
        <p:spPr bwMode="auto">
          <a:xfrm>
            <a:off x="94869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87" name="Text Box 19"/>
          <p:cNvSpPr txBox="1">
            <a:spLocks noChangeArrowheads="1"/>
          </p:cNvSpPr>
          <p:nvPr/>
        </p:nvSpPr>
        <p:spPr bwMode="auto">
          <a:xfrm>
            <a:off x="10058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88" name="Text Box 20"/>
          <p:cNvSpPr txBox="1">
            <a:spLocks noChangeArrowheads="1"/>
          </p:cNvSpPr>
          <p:nvPr/>
        </p:nvSpPr>
        <p:spPr bwMode="auto">
          <a:xfrm>
            <a:off x="10058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89" name="Text Box 21"/>
          <p:cNvSpPr txBox="1">
            <a:spLocks noChangeArrowheads="1"/>
          </p:cNvSpPr>
          <p:nvPr/>
        </p:nvSpPr>
        <p:spPr bwMode="auto">
          <a:xfrm>
            <a:off x="9677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0" name="Text Box 22"/>
          <p:cNvSpPr txBox="1">
            <a:spLocks noChangeArrowheads="1"/>
          </p:cNvSpPr>
          <p:nvPr/>
        </p:nvSpPr>
        <p:spPr bwMode="auto">
          <a:xfrm>
            <a:off x="92964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1" name="Text Box 23"/>
          <p:cNvSpPr txBox="1">
            <a:spLocks noChangeArrowheads="1"/>
          </p:cNvSpPr>
          <p:nvPr/>
        </p:nvSpPr>
        <p:spPr bwMode="auto">
          <a:xfrm>
            <a:off x="98679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92" name="Text Box 24"/>
          <p:cNvSpPr txBox="1">
            <a:spLocks noChangeArrowheads="1"/>
          </p:cNvSpPr>
          <p:nvPr/>
        </p:nvSpPr>
        <p:spPr bwMode="auto">
          <a:xfrm>
            <a:off x="10121900" y="4392297"/>
            <a:ext cx="6350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G</a:t>
            </a:r>
          </a:p>
        </p:txBody>
      </p:sp>
      <p:sp>
        <p:nvSpPr>
          <p:cNvPr id="17493" name="Text Box 25"/>
          <p:cNvSpPr txBox="1">
            <a:spLocks noChangeArrowheads="1"/>
          </p:cNvSpPr>
          <p:nvPr/>
        </p:nvSpPr>
        <p:spPr bwMode="auto">
          <a:xfrm>
            <a:off x="9867902" y="4721859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94" name="AutoShape 26"/>
          <p:cNvCxnSpPr>
            <a:cxnSpLocks noChangeShapeType="1"/>
            <a:stCxn id="17484" idx="2"/>
            <a:endCxn id="17486" idx="0"/>
          </p:cNvCxnSpPr>
          <p:nvPr/>
        </p:nvCxnSpPr>
        <p:spPr bwMode="auto">
          <a:xfrm flipH="1">
            <a:off x="9645651" y="3452432"/>
            <a:ext cx="2667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5" name="AutoShape 27"/>
          <p:cNvCxnSpPr>
            <a:cxnSpLocks noChangeShapeType="1"/>
            <a:stCxn id="17484" idx="2"/>
            <a:endCxn id="17488" idx="0"/>
          </p:cNvCxnSpPr>
          <p:nvPr/>
        </p:nvCxnSpPr>
        <p:spPr bwMode="auto">
          <a:xfrm>
            <a:off x="9912351" y="3452432"/>
            <a:ext cx="3048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6" name="AutoShape 28"/>
          <p:cNvCxnSpPr>
            <a:cxnSpLocks noChangeShapeType="1"/>
            <a:stCxn id="17486" idx="2"/>
            <a:endCxn id="17485" idx="0"/>
          </p:cNvCxnSpPr>
          <p:nvPr/>
        </p:nvCxnSpPr>
        <p:spPr bwMode="auto">
          <a:xfrm flipH="1">
            <a:off x="94551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7" name="AutoShape 29"/>
          <p:cNvCxnSpPr>
            <a:cxnSpLocks noChangeShapeType="1"/>
            <a:stCxn id="17486" idx="2"/>
            <a:endCxn id="17489" idx="0"/>
          </p:cNvCxnSpPr>
          <p:nvPr/>
        </p:nvCxnSpPr>
        <p:spPr bwMode="auto">
          <a:xfrm>
            <a:off x="96456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8" name="AutoShape 30"/>
          <p:cNvCxnSpPr>
            <a:cxnSpLocks noChangeShapeType="1"/>
            <a:stCxn id="17488" idx="2"/>
            <a:endCxn id="17487" idx="0"/>
          </p:cNvCxnSpPr>
          <p:nvPr/>
        </p:nvCxnSpPr>
        <p:spPr bwMode="auto">
          <a:xfrm>
            <a:off x="10217151" y="3878535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9" name="AutoShape 31"/>
          <p:cNvCxnSpPr>
            <a:cxnSpLocks noChangeShapeType="1"/>
            <a:stCxn id="17485" idx="2"/>
            <a:endCxn id="17490" idx="0"/>
          </p:cNvCxnSpPr>
          <p:nvPr/>
        </p:nvCxnSpPr>
        <p:spPr bwMode="auto">
          <a:xfrm>
            <a:off x="9455151" y="4304636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0" name="AutoShape 32"/>
          <p:cNvCxnSpPr>
            <a:cxnSpLocks noChangeShapeType="1"/>
            <a:stCxn id="17487" idx="2"/>
            <a:endCxn id="17491" idx="0"/>
          </p:cNvCxnSpPr>
          <p:nvPr/>
        </p:nvCxnSpPr>
        <p:spPr bwMode="auto">
          <a:xfrm flipH="1">
            <a:off x="10026651" y="4304636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1" name="AutoShape 33"/>
          <p:cNvCxnSpPr>
            <a:cxnSpLocks noChangeShapeType="1"/>
            <a:stCxn id="17487" idx="2"/>
            <a:endCxn id="17492" idx="0"/>
          </p:cNvCxnSpPr>
          <p:nvPr/>
        </p:nvCxnSpPr>
        <p:spPr bwMode="auto">
          <a:xfrm>
            <a:off x="10217153" y="4304635"/>
            <a:ext cx="222249" cy="87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2" name="AutoShape 34"/>
          <p:cNvCxnSpPr>
            <a:cxnSpLocks noChangeShapeType="1"/>
            <a:stCxn id="17491" idx="2"/>
            <a:endCxn id="17493" idx="0"/>
          </p:cNvCxnSpPr>
          <p:nvPr/>
        </p:nvCxnSpPr>
        <p:spPr bwMode="auto">
          <a:xfrm>
            <a:off x="10026651" y="46874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8" name="Text Box 35"/>
          <p:cNvSpPr txBox="1">
            <a:spLocks noChangeArrowheads="1"/>
          </p:cNvSpPr>
          <p:nvPr/>
        </p:nvSpPr>
        <p:spPr bwMode="auto">
          <a:xfrm>
            <a:off x="11264902" y="3506804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cxnSp>
        <p:nvCxnSpPr>
          <p:cNvPr id="17459" name="AutoShape 36"/>
          <p:cNvCxnSpPr>
            <a:cxnSpLocks noChangeShapeType="1"/>
            <a:stCxn id="17450" idx="2"/>
            <a:endCxn id="17458" idx="0"/>
          </p:cNvCxnSpPr>
          <p:nvPr/>
        </p:nvCxnSpPr>
        <p:spPr bwMode="auto">
          <a:xfrm>
            <a:off x="11423651" y="3452434"/>
            <a:ext cx="0" cy="543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5" name="Text Box 38"/>
          <p:cNvSpPr txBox="1">
            <a:spLocks noChangeArrowheads="1"/>
          </p:cNvSpPr>
          <p:nvPr/>
        </p:nvSpPr>
        <p:spPr bwMode="auto">
          <a:xfrm>
            <a:off x="8280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66" name="Text Box 39"/>
          <p:cNvSpPr txBox="1">
            <a:spLocks noChangeArrowheads="1"/>
          </p:cNvSpPr>
          <p:nvPr/>
        </p:nvSpPr>
        <p:spPr bwMode="auto">
          <a:xfrm>
            <a:off x="7772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67" name="Text Box 40"/>
          <p:cNvSpPr txBox="1">
            <a:spLocks noChangeArrowheads="1"/>
          </p:cNvSpPr>
          <p:nvPr/>
        </p:nvSpPr>
        <p:spPr bwMode="auto">
          <a:xfrm>
            <a:off x="79629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68" name="Text Box 41"/>
          <p:cNvSpPr txBox="1">
            <a:spLocks noChangeArrowheads="1"/>
          </p:cNvSpPr>
          <p:nvPr/>
        </p:nvSpPr>
        <p:spPr bwMode="auto">
          <a:xfrm>
            <a:off x="8534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69" name="Text Box 42"/>
          <p:cNvSpPr txBox="1">
            <a:spLocks noChangeArrowheads="1"/>
          </p:cNvSpPr>
          <p:nvPr/>
        </p:nvSpPr>
        <p:spPr bwMode="auto">
          <a:xfrm>
            <a:off x="8534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70" name="Text Box 43"/>
          <p:cNvSpPr txBox="1">
            <a:spLocks noChangeArrowheads="1"/>
          </p:cNvSpPr>
          <p:nvPr/>
        </p:nvSpPr>
        <p:spPr bwMode="auto">
          <a:xfrm>
            <a:off x="8153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1" name="Text Box 44"/>
          <p:cNvSpPr txBox="1">
            <a:spLocks noChangeArrowheads="1"/>
          </p:cNvSpPr>
          <p:nvPr/>
        </p:nvSpPr>
        <p:spPr bwMode="auto">
          <a:xfrm>
            <a:off x="77724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2" name="Text Box 45"/>
          <p:cNvSpPr txBox="1">
            <a:spLocks noChangeArrowheads="1"/>
          </p:cNvSpPr>
          <p:nvPr/>
        </p:nvSpPr>
        <p:spPr bwMode="auto">
          <a:xfrm>
            <a:off x="83439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73" name="Text Box 46"/>
          <p:cNvSpPr txBox="1">
            <a:spLocks noChangeArrowheads="1"/>
          </p:cNvSpPr>
          <p:nvPr/>
        </p:nvSpPr>
        <p:spPr bwMode="auto">
          <a:xfrm>
            <a:off x="8597900" y="4818397"/>
            <a:ext cx="6350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CC0000"/>
                </a:solidFill>
              </a:rPr>
              <a:t>G</a:t>
            </a:r>
          </a:p>
        </p:txBody>
      </p:sp>
      <p:sp>
        <p:nvSpPr>
          <p:cNvPr id="17474" name="Text Box 47"/>
          <p:cNvSpPr txBox="1">
            <a:spLocks noChangeArrowheads="1"/>
          </p:cNvSpPr>
          <p:nvPr/>
        </p:nvSpPr>
        <p:spPr bwMode="auto">
          <a:xfrm>
            <a:off x="8343902" y="514796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75" name="AutoShape 48"/>
          <p:cNvCxnSpPr>
            <a:cxnSpLocks noChangeShapeType="1"/>
            <a:stCxn id="17465" idx="2"/>
            <a:endCxn id="17467" idx="0"/>
          </p:cNvCxnSpPr>
          <p:nvPr/>
        </p:nvCxnSpPr>
        <p:spPr bwMode="auto">
          <a:xfrm flipH="1">
            <a:off x="8121651" y="3878535"/>
            <a:ext cx="317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6" name="AutoShape 49"/>
          <p:cNvCxnSpPr>
            <a:cxnSpLocks noChangeShapeType="1"/>
            <a:stCxn id="17465" idx="2"/>
            <a:endCxn id="17469" idx="0"/>
          </p:cNvCxnSpPr>
          <p:nvPr/>
        </p:nvCxnSpPr>
        <p:spPr bwMode="auto">
          <a:xfrm>
            <a:off x="8439151" y="3878535"/>
            <a:ext cx="2540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7" name="AutoShape 50"/>
          <p:cNvCxnSpPr>
            <a:cxnSpLocks noChangeShapeType="1"/>
            <a:stCxn id="17467" idx="2"/>
            <a:endCxn id="17466" idx="0"/>
          </p:cNvCxnSpPr>
          <p:nvPr/>
        </p:nvCxnSpPr>
        <p:spPr bwMode="auto">
          <a:xfrm flipH="1">
            <a:off x="79311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8" name="AutoShape 51"/>
          <p:cNvCxnSpPr>
            <a:cxnSpLocks noChangeShapeType="1"/>
            <a:stCxn id="17467" idx="2"/>
            <a:endCxn id="17470" idx="0"/>
          </p:cNvCxnSpPr>
          <p:nvPr/>
        </p:nvCxnSpPr>
        <p:spPr bwMode="auto">
          <a:xfrm>
            <a:off x="81216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9" name="AutoShape 52"/>
          <p:cNvCxnSpPr>
            <a:cxnSpLocks noChangeShapeType="1"/>
            <a:stCxn id="17469" idx="2"/>
            <a:endCxn id="17468" idx="0"/>
          </p:cNvCxnSpPr>
          <p:nvPr/>
        </p:nvCxnSpPr>
        <p:spPr bwMode="auto">
          <a:xfrm>
            <a:off x="8693151" y="4304636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0" name="AutoShape 53"/>
          <p:cNvCxnSpPr>
            <a:cxnSpLocks noChangeShapeType="1"/>
            <a:stCxn id="17466" idx="2"/>
            <a:endCxn id="17471" idx="0"/>
          </p:cNvCxnSpPr>
          <p:nvPr/>
        </p:nvCxnSpPr>
        <p:spPr bwMode="auto">
          <a:xfrm>
            <a:off x="7931151" y="4730737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1" name="AutoShape 54"/>
          <p:cNvCxnSpPr>
            <a:cxnSpLocks noChangeShapeType="1"/>
            <a:stCxn id="17468" idx="2"/>
            <a:endCxn id="17472" idx="0"/>
          </p:cNvCxnSpPr>
          <p:nvPr/>
        </p:nvCxnSpPr>
        <p:spPr bwMode="auto">
          <a:xfrm flipH="1">
            <a:off x="8502651" y="4730737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2" name="AutoShape 55"/>
          <p:cNvCxnSpPr>
            <a:cxnSpLocks noChangeShapeType="1"/>
            <a:stCxn id="17468" idx="2"/>
            <a:endCxn id="17473" idx="0"/>
          </p:cNvCxnSpPr>
          <p:nvPr/>
        </p:nvCxnSpPr>
        <p:spPr bwMode="auto">
          <a:xfrm>
            <a:off x="8693149" y="4730736"/>
            <a:ext cx="222251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3" name="AutoShape 56"/>
          <p:cNvCxnSpPr>
            <a:cxnSpLocks noChangeShapeType="1"/>
            <a:stCxn id="17472" idx="2"/>
            <a:endCxn id="17474" idx="0"/>
          </p:cNvCxnSpPr>
          <p:nvPr/>
        </p:nvCxnSpPr>
        <p:spPr bwMode="auto">
          <a:xfrm>
            <a:off x="8502651" y="51135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7"/>
          <p:cNvCxnSpPr>
            <a:cxnSpLocks noChangeShapeType="1"/>
            <a:stCxn id="17449" idx="2"/>
            <a:endCxn id="17465" idx="0"/>
          </p:cNvCxnSpPr>
          <p:nvPr/>
        </p:nvCxnSpPr>
        <p:spPr bwMode="auto">
          <a:xfrm>
            <a:off x="7613651" y="3505697"/>
            <a:ext cx="82550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8"/>
          <p:cNvCxnSpPr>
            <a:cxnSpLocks noChangeShapeType="1"/>
            <a:stCxn id="17446" idx="2"/>
            <a:endCxn id="17449" idx="0"/>
          </p:cNvCxnSpPr>
          <p:nvPr/>
        </p:nvCxnSpPr>
        <p:spPr bwMode="auto">
          <a:xfrm flipH="1">
            <a:off x="7613651" y="3015882"/>
            <a:ext cx="2032000" cy="151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9"/>
          <p:cNvCxnSpPr>
            <a:cxnSpLocks noChangeShapeType="1"/>
            <a:stCxn id="17446" idx="2"/>
            <a:endCxn id="17484" idx="0"/>
          </p:cNvCxnSpPr>
          <p:nvPr/>
        </p:nvCxnSpPr>
        <p:spPr bwMode="auto">
          <a:xfrm>
            <a:off x="9645651" y="3015880"/>
            <a:ext cx="2667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60"/>
          <p:cNvCxnSpPr>
            <a:cxnSpLocks noChangeShapeType="1"/>
            <a:stCxn id="17446" idx="2"/>
            <a:endCxn id="17450" idx="0"/>
          </p:cNvCxnSpPr>
          <p:nvPr/>
        </p:nvCxnSpPr>
        <p:spPr bwMode="auto">
          <a:xfrm>
            <a:off x="9645651" y="3015880"/>
            <a:ext cx="17780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7416" name="Group 62"/>
          <p:cNvGrpSpPr>
            <a:grpSpLocks/>
          </p:cNvGrpSpPr>
          <p:nvPr/>
        </p:nvGrpSpPr>
        <p:grpSpPr bwMode="auto">
          <a:xfrm>
            <a:off x="681037" y="3124200"/>
            <a:ext cx="3205163" cy="1768475"/>
            <a:chOff x="336" y="576"/>
            <a:chExt cx="4848" cy="2784"/>
          </a:xfrm>
        </p:grpSpPr>
        <p:sp>
          <p:nvSpPr>
            <p:cNvPr id="17418" name="AutoShape 63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19" name="AutoShape 64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7420" name="AutoShape 65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sp>
          <p:nvSpPr>
            <p:cNvPr id="17421" name="AutoShape 66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sp>
          <p:nvSpPr>
            <p:cNvPr id="17422" name="AutoShape 67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sp>
          <p:nvSpPr>
            <p:cNvPr id="17423" name="AutoShape 68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sp>
          <p:nvSpPr>
            <p:cNvPr id="17424" name="AutoShape 69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sp>
          <p:nvSpPr>
            <p:cNvPr id="17425" name="AutoShape 70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sp>
          <p:nvSpPr>
            <p:cNvPr id="17426" name="AutoShape 71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sp>
          <p:nvSpPr>
            <p:cNvPr id="17427" name="AutoShape 72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sp>
          <p:nvSpPr>
            <p:cNvPr id="17428" name="AutoShape 73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sp>
          <p:nvSpPr>
            <p:cNvPr id="17429" name="AutoShape 74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r</a:t>
              </a:r>
            </a:p>
          </p:txBody>
        </p:sp>
        <p:cxnSp>
          <p:nvCxnSpPr>
            <p:cNvPr id="17430" name="AutoShape 75"/>
            <p:cNvCxnSpPr>
              <a:cxnSpLocks noChangeShapeType="1"/>
              <a:stCxn id="17418" idx="5"/>
              <a:endCxn id="17422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1" name="AutoShape 76"/>
            <p:cNvCxnSpPr>
              <a:cxnSpLocks noChangeShapeType="1"/>
              <a:stCxn id="17422" idx="5"/>
              <a:endCxn id="17423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2" name="AutoShape 77"/>
            <p:cNvCxnSpPr>
              <a:cxnSpLocks noChangeShapeType="1"/>
              <a:stCxn id="17426" idx="3"/>
              <a:endCxn id="17423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3" name="AutoShape 78"/>
            <p:cNvCxnSpPr>
              <a:cxnSpLocks noChangeShapeType="1"/>
              <a:stCxn id="17426" idx="2"/>
              <a:endCxn id="17422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4" name="AutoShape 79"/>
            <p:cNvCxnSpPr>
              <a:cxnSpLocks noChangeShapeType="1"/>
              <a:stCxn id="17425" idx="4"/>
              <a:endCxn id="17426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5" name="AutoShape 80"/>
            <p:cNvCxnSpPr>
              <a:cxnSpLocks noChangeShapeType="1"/>
              <a:stCxn id="17425" idx="5"/>
              <a:endCxn id="17429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6" name="AutoShape 81"/>
            <p:cNvCxnSpPr>
              <a:cxnSpLocks noChangeShapeType="1"/>
              <a:stCxn id="17429" idx="0"/>
              <a:endCxn id="17428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7" name="AutoShape 82"/>
            <p:cNvCxnSpPr>
              <a:cxnSpLocks noChangeShapeType="1"/>
              <a:stCxn id="17428" idx="0"/>
              <a:endCxn id="17419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8" name="AutoShape 83"/>
            <p:cNvCxnSpPr>
              <a:cxnSpLocks noChangeShapeType="1"/>
              <a:stCxn id="17418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9" name="AutoShape 84"/>
            <p:cNvCxnSpPr>
              <a:cxnSpLocks noChangeShapeType="1"/>
              <a:stCxn id="17420" idx="1"/>
              <a:endCxn id="17421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0" name="AutoShape 85"/>
            <p:cNvCxnSpPr>
              <a:cxnSpLocks noChangeShapeType="1"/>
              <a:endCxn id="17427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1" name="AutoShape 86"/>
            <p:cNvCxnSpPr>
              <a:cxnSpLocks noChangeShapeType="1"/>
              <a:stCxn id="17424" idx="2"/>
              <a:endCxn id="17427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2" name="AutoShape 87"/>
            <p:cNvCxnSpPr>
              <a:cxnSpLocks noChangeShapeType="1"/>
              <a:stCxn id="17420" idx="7"/>
              <a:endCxn id="17424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3" name="AutoShape 88"/>
            <p:cNvCxnSpPr>
              <a:cxnSpLocks noChangeShapeType="1"/>
              <a:stCxn id="17420" idx="6"/>
              <a:endCxn id="17425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44" name="AutoShape 89"/>
            <p:cNvCxnSpPr>
              <a:cxnSpLocks noChangeShapeType="1"/>
              <a:stCxn id="17428" idx="1"/>
              <a:endCxn id="17424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5" name="AutoShape 90"/>
            <p:cNvCxnSpPr>
              <a:cxnSpLocks noChangeShapeType="1"/>
              <a:stCxn id="17418" idx="6"/>
              <a:endCxn id="17425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7413" name="Text Box 92"/>
          <p:cNvSpPr txBox="1">
            <a:spLocks noChangeArrowheads="1"/>
          </p:cNvSpPr>
          <p:nvPr/>
        </p:nvSpPr>
        <p:spPr bwMode="auto">
          <a:xfrm>
            <a:off x="4495800" y="4133678"/>
            <a:ext cx="2068512" cy="12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We construct both on demand – and we construct as little as possible.</a:t>
            </a:r>
          </a:p>
        </p:txBody>
      </p:sp>
      <p:sp>
        <p:nvSpPr>
          <p:cNvPr id="17415" name="Text Box 94"/>
          <p:cNvSpPr txBox="1">
            <a:spLocks noChangeArrowheads="1"/>
          </p:cNvSpPr>
          <p:nvPr/>
        </p:nvSpPr>
        <p:spPr bwMode="auto">
          <a:xfrm>
            <a:off x="4572000" y="1905002"/>
            <a:ext cx="1981200" cy="147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Each NODE in in the search tree is an entire PATH in the </a:t>
            </a:r>
            <a:r>
              <a:rPr lang="en-US" i="1" dirty="0" smtClean="0">
                <a:latin typeface="Calibri" pitchFamily="34" charset="0"/>
              </a:rPr>
              <a:t>state space </a:t>
            </a:r>
            <a:r>
              <a:rPr lang="en-US" i="1" dirty="0">
                <a:latin typeface="Calibri" pitchFamily="34" charset="0"/>
              </a:rPr>
              <a:t>graph.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870700" y="2086107"/>
            <a:ext cx="48768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Search Tree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9600" y="1981202"/>
            <a:ext cx="3429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State Space Graph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State Space Graphs vs. Search Trees</a:t>
            </a:r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002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576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b="1"/>
              <a:t>G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90800" y="43569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590800" y="26805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a</a:t>
            </a:r>
          </a:p>
        </p:txBody>
      </p:sp>
      <p:cxnSp>
        <p:nvCxnSpPr>
          <p:cNvPr id="17" name="AutoShape 17"/>
          <p:cNvCxnSpPr>
            <a:cxnSpLocks noChangeShapeType="1"/>
            <a:stCxn id="5" idx="5"/>
            <a:endCxn id="8" idx="2"/>
          </p:cNvCxnSpPr>
          <p:nvPr/>
        </p:nvCxnSpPr>
        <p:spPr bwMode="auto">
          <a:xfrm>
            <a:off x="1973701" y="3897425"/>
            <a:ext cx="6170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1" name="AutoShape 21"/>
          <p:cNvCxnSpPr>
            <a:cxnSpLocks noChangeShapeType="1"/>
            <a:stCxn id="14" idx="3"/>
            <a:endCxn id="8" idx="1"/>
          </p:cNvCxnSpPr>
          <p:nvPr/>
        </p:nvCxnSpPr>
        <p:spPr bwMode="auto">
          <a:xfrm>
            <a:off x="2654883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" name="AutoShape 23"/>
          <p:cNvCxnSpPr>
            <a:cxnSpLocks noChangeShapeType="1"/>
            <a:stCxn id="8" idx="7"/>
            <a:endCxn id="14" idx="5"/>
          </p:cNvCxnSpPr>
          <p:nvPr/>
        </p:nvCxnSpPr>
        <p:spPr bwMode="auto">
          <a:xfrm flipV="1">
            <a:off x="2964301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" name="AutoShape 24"/>
          <p:cNvCxnSpPr>
            <a:cxnSpLocks noChangeShapeType="1"/>
            <a:stCxn id="14" idx="6"/>
            <a:endCxn id="6" idx="1"/>
          </p:cNvCxnSpPr>
          <p:nvPr/>
        </p:nvCxnSpPr>
        <p:spPr bwMode="auto">
          <a:xfrm>
            <a:off x="3028385" y="2902363"/>
            <a:ext cx="6932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6" name="AutoShape 26"/>
          <p:cNvCxnSpPr>
            <a:cxnSpLocks noChangeShapeType="1"/>
            <a:stCxn id="8" idx="6"/>
            <a:endCxn id="6" idx="3"/>
          </p:cNvCxnSpPr>
          <p:nvPr/>
        </p:nvCxnSpPr>
        <p:spPr bwMode="auto">
          <a:xfrm flipV="1">
            <a:off x="3028385" y="3897425"/>
            <a:ext cx="6932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" name="AutoShape 27"/>
          <p:cNvCxnSpPr>
            <a:cxnSpLocks noChangeShapeType="1"/>
            <a:stCxn id="5" idx="7"/>
            <a:endCxn id="14" idx="2"/>
          </p:cNvCxnSpPr>
          <p:nvPr/>
        </p:nvCxnSpPr>
        <p:spPr bwMode="auto">
          <a:xfrm flipV="1">
            <a:off x="1973701" y="2902363"/>
            <a:ext cx="6170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4" name="TextBox 53"/>
          <p:cNvSpPr txBox="1"/>
          <p:nvPr/>
        </p:nvSpPr>
        <p:spPr>
          <a:xfrm>
            <a:off x="1219200" y="1671939"/>
            <a:ext cx="38862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Consider this 4-state graph: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0" y="6029982"/>
            <a:ext cx="12192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Important: Lots of repeated structure in the search tree!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77000" y="1676400"/>
            <a:ext cx="51054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How big is its search tree (from S)?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59" name="Picture 5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848600" y="3124200"/>
            <a:ext cx="1879854" cy="934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State Space Graphs vs. Search Trees</a:t>
            </a:r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002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576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b="1"/>
              <a:t>G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90800" y="43569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590800" y="26805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a</a:t>
            </a:r>
          </a:p>
        </p:txBody>
      </p:sp>
      <p:cxnSp>
        <p:nvCxnSpPr>
          <p:cNvPr id="17" name="AutoShape 17"/>
          <p:cNvCxnSpPr>
            <a:cxnSpLocks noChangeShapeType="1"/>
            <a:stCxn id="5" idx="5"/>
            <a:endCxn id="8" idx="2"/>
          </p:cNvCxnSpPr>
          <p:nvPr/>
        </p:nvCxnSpPr>
        <p:spPr bwMode="auto">
          <a:xfrm>
            <a:off x="1973701" y="3897425"/>
            <a:ext cx="6170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1" name="AutoShape 21"/>
          <p:cNvCxnSpPr>
            <a:cxnSpLocks noChangeShapeType="1"/>
            <a:stCxn id="14" idx="3"/>
            <a:endCxn id="8" idx="1"/>
          </p:cNvCxnSpPr>
          <p:nvPr/>
        </p:nvCxnSpPr>
        <p:spPr bwMode="auto">
          <a:xfrm>
            <a:off x="2654883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" name="AutoShape 23"/>
          <p:cNvCxnSpPr>
            <a:cxnSpLocks noChangeShapeType="1"/>
            <a:stCxn id="8" idx="7"/>
            <a:endCxn id="14" idx="5"/>
          </p:cNvCxnSpPr>
          <p:nvPr/>
        </p:nvCxnSpPr>
        <p:spPr bwMode="auto">
          <a:xfrm flipV="1">
            <a:off x="2964301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" name="AutoShape 24"/>
          <p:cNvCxnSpPr>
            <a:cxnSpLocks noChangeShapeType="1"/>
            <a:stCxn id="14" idx="6"/>
            <a:endCxn id="6" idx="1"/>
          </p:cNvCxnSpPr>
          <p:nvPr/>
        </p:nvCxnSpPr>
        <p:spPr bwMode="auto">
          <a:xfrm>
            <a:off x="3028385" y="2902363"/>
            <a:ext cx="6932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6" name="AutoShape 26"/>
          <p:cNvCxnSpPr>
            <a:cxnSpLocks noChangeShapeType="1"/>
            <a:stCxn id="8" idx="6"/>
            <a:endCxn id="6" idx="3"/>
          </p:cNvCxnSpPr>
          <p:nvPr/>
        </p:nvCxnSpPr>
        <p:spPr bwMode="auto">
          <a:xfrm flipV="1">
            <a:off x="3028385" y="3897425"/>
            <a:ext cx="6932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" name="AutoShape 27"/>
          <p:cNvCxnSpPr>
            <a:cxnSpLocks noChangeShapeType="1"/>
            <a:stCxn id="5" idx="7"/>
            <a:endCxn id="14" idx="2"/>
          </p:cNvCxnSpPr>
          <p:nvPr/>
        </p:nvCxnSpPr>
        <p:spPr bwMode="auto">
          <a:xfrm flipV="1">
            <a:off x="1973701" y="2902363"/>
            <a:ext cx="6170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4" name="TextBox 53"/>
          <p:cNvSpPr txBox="1"/>
          <p:nvPr/>
        </p:nvSpPr>
        <p:spPr>
          <a:xfrm>
            <a:off x="1219200" y="1671939"/>
            <a:ext cx="38862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Consider this 4-state graph: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77000" y="1676400"/>
            <a:ext cx="51054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How big is its search tree (from S)?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59" name="Picture 5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848600" y="3124200"/>
            <a:ext cx="1879854" cy="93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State Space Graphs vs. Search Trees</a:t>
            </a:r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002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576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b="1"/>
              <a:t>G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90800" y="43569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590800" y="26805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a</a:t>
            </a:r>
          </a:p>
        </p:txBody>
      </p:sp>
      <p:cxnSp>
        <p:nvCxnSpPr>
          <p:cNvPr id="17" name="AutoShape 17"/>
          <p:cNvCxnSpPr>
            <a:cxnSpLocks noChangeShapeType="1"/>
            <a:stCxn id="5" idx="5"/>
            <a:endCxn id="8" idx="2"/>
          </p:cNvCxnSpPr>
          <p:nvPr/>
        </p:nvCxnSpPr>
        <p:spPr bwMode="auto">
          <a:xfrm>
            <a:off x="1973701" y="3897425"/>
            <a:ext cx="6170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1" name="AutoShape 21"/>
          <p:cNvCxnSpPr>
            <a:cxnSpLocks noChangeShapeType="1"/>
            <a:stCxn id="14" idx="3"/>
            <a:endCxn id="8" idx="1"/>
          </p:cNvCxnSpPr>
          <p:nvPr/>
        </p:nvCxnSpPr>
        <p:spPr bwMode="auto">
          <a:xfrm>
            <a:off x="2654883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" name="AutoShape 23"/>
          <p:cNvCxnSpPr>
            <a:cxnSpLocks noChangeShapeType="1"/>
            <a:stCxn id="8" idx="7"/>
            <a:endCxn id="14" idx="5"/>
          </p:cNvCxnSpPr>
          <p:nvPr/>
        </p:nvCxnSpPr>
        <p:spPr bwMode="auto">
          <a:xfrm flipV="1">
            <a:off x="2964301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" name="AutoShape 24"/>
          <p:cNvCxnSpPr>
            <a:cxnSpLocks noChangeShapeType="1"/>
            <a:stCxn id="14" idx="6"/>
            <a:endCxn id="6" idx="1"/>
          </p:cNvCxnSpPr>
          <p:nvPr/>
        </p:nvCxnSpPr>
        <p:spPr bwMode="auto">
          <a:xfrm>
            <a:off x="3028385" y="2902363"/>
            <a:ext cx="6932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6" name="AutoShape 26"/>
          <p:cNvCxnSpPr>
            <a:cxnSpLocks noChangeShapeType="1"/>
            <a:stCxn id="8" idx="6"/>
            <a:endCxn id="6" idx="3"/>
          </p:cNvCxnSpPr>
          <p:nvPr/>
        </p:nvCxnSpPr>
        <p:spPr bwMode="auto">
          <a:xfrm flipV="1">
            <a:off x="3028385" y="3897425"/>
            <a:ext cx="6932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" name="AutoShape 27"/>
          <p:cNvCxnSpPr>
            <a:cxnSpLocks noChangeShapeType="1"/>
            <a:stCxn id="5" idx="7"/>
            <a:endCxn id="14" idx="2"/>
          </p:cNvCxnSpPr>
          <p:nvPr/>
        </p:nvCxnSpPr>
        <p:spPr bwMode="auto">
          <a:xfrm flipV="1">
            <a:off x="1973701" y="2902363"/>
            <a:ext cx="6170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4" name="TextBox 53"/>
          <p:cNvSpPr txBox="1"/>
          <p:nvPr/>
        </p:nvSpPr>
        <p:spPr>
          <a:xfrm>
            <a:off x="1219200" y="1671939"/>
            <a:ext cx="38862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Consider this 4-state graph: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0" y="6029982"/>
            <a:ext cx="12192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Important: Lots of repeated structure in the search tree!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77000" y="1676400"/>
            <a:ext cx="51054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How big is its search tree (from S)?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59" name="Picture 5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848600" y="3124200"/>
            <a:ext cx="1879854" cy="9342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7400" y="2667000"/>
            <a:ext cx="305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8400" y="312420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b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05400" y="373380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b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5000" y="3733800"/>
            <a:ext cx="37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G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72200" y="373380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a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312420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a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81800" y="3733800"/>
            <a:ext cx="37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G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49508" y="434340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a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10200" y="4343400"/>
            <a:ext cx="37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G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8170" y="4343400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b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31570" y="4343400"/>
            <a:ext cx="37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G</a:t>
            </a:r>
            <a:endParaRPr lang="en-US" sz="2400" dirty="0">
              <a:latin typeface="Calibri"/>
              <a:cs typeface="Calibri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30480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63609" y="3550167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90746" y="41910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34000" y="41910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38800" y="35814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746227" y="3037589"/>
            <a:ext cx="1524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324600" y="3539756"/>
            <a:ext cx="7620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334000" y="35814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248400" y="4191000"/>
            <a:ext cx="7620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029200" y="4191000"/>
            <a:ext cx="15240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05400" y="48768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800600" y="4876800"/>
            <a:ext cx="15240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324600" y="48768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019800" y="4876800"/>
            <a:ext cx="152400" cy="304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76800" y="5177135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…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72200" y="518160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…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26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" grpId="0"/>
      <p:bldP spid="18" grpId="0"/>
      <p:bldP spid="19" grpId="0"/>
      <p:bldP spid="20" grpId="0"/>
      <p:bldP spid="22" grpId="0"/>
      <p:bldP spid="25" grpId="0"/>
      <p:bldP spid="28" grpId="0"/>
      <p:bldP spid="29" grpId="0"/>
      <p:bldP spid="30" grpId="0"/>
      <p:bldP spid="31" grpId="0"/>
      <p:bldP spid="32" grpId="0"/>
      <p:bldP spid="52" grpId="0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Tree Search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4029" y="1450961"/>
            <a:ext cx="4017746" cy="4260878"/>
          </a:xfrm>
          <a:prstGeom prst="rect">
            <a:avLst/>
          </a:prstGeom>
          <a:noFill/>
        </p:spPr>
      </p:pic>
      <p:sp>
        <p:nvSpPr>
          <p:cNvPr id="7" name="Freeform 6"/>
          <p:cNvSpPr/>
          <p:nvPr/>
        </p:nvSpPr>
        <p:spPr>
          <a:xfrm>
            <a:off x="3669325" y="3614614"/>
            <a:ext cx="5030176" cy="2170723"/>
          </a:xfrm>
          <a:custGeom>
            <a:avLst/>
            <a:gdLst>
              <a:gd name="connsiteX0" fmla="*/ 542192 w 4618893"/>
              <a:gd name="connsiteY0" fmla="*/ 1100505 h 2384182"/>
              <a:gd name="connsiteX1" fmla="*/ 14654 w 4618893"/>
              <a:gd name="connsiteY1" fmla="*/ 1698382 h 2384182"/>
              <a:gd name="connsiteX2" fmla="*/ 454269 w 4618893"/>
              <a:gd name="connsiteY2" fmla="*/ 2287466 h 2384182"/>
              <a:gd name="connsiteX3" fmla="*/ 2036885 w 4618893"/>
              <a:gd name="connsiteY3" fmla="*/ 2225920 h 2384182"/>
              <a:gd name="connsiteX4" fmla="*/ 2256692 w 4618893"/>
              <a:gd name="connsiteY4" fmla="*/ 1337897 h 2384182"/>
              <a:gd name="connsiteX5" fmla="*/ 2916115 w 4618893"/>
              <a:gd name="connsiteY5" fmla="*/ 1170843 h 2384182"/>
              <a:gd name="connsiteX6" fmla="*/ 3223846 w 4618893"/>
              <a:gd name="connsiteY6" fmla="*/ 2155582 h 2384182"/>
              <a:gd name="connsiteX7" fmla="*/ 4437185 w 4618893"/>
              <a:gd name="connsiteY7" fmla="*/ 2111620 h 2384182"/>
              <a:gd name="connsiteX8" fmla="*/ 4314092 w 4618893"/>
              <a:gd name="connsiteY8" fmla="*/ 907074 h 2384182"/>
              <a:gd name="connsiteX9" fmla="*/ 2898531 w 4618893"/>
              <a:gd name="connsiteY9" fmla="*/ 89389 h 2384182"/>
              <a:gd name="connsiteX10" fmla="*/ 1843454 w 4618893"/>
              <a:gd name="connsiteY10" fmla="*/ 370743 h 2384182"/>
              <a:gd name="connsiteX11" fmla="*/ 1852246 w 4618893"/>
              <a:gd name="connsiteY11" fmla="*/ 1100505 h 2384182"/>
              <a:gd name="connsiteX12" fmla="*/ 542192 w 4618893"/>
              <a:gd name="connsiteY12" fmla="*/ 1100505 h 2384182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916115 w 4618893"/>
              <a:gd name="connsiteY5" fmla="*/ 936381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883877 w 4618893"/>
              <a:gd name="connsiteY5" fmla="*/ 1384789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883877 w 4618893"/>
              <a:gd name="connsiteY5" fmla="*/ 1384789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960077 w 4618893"/>
              <a:gd name="connsiteY5" fmla="*/ 1537190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95839 h 2170723"/>
              <a:gd name="connsiteX1" fmla="*/ 14654 w 4618893"/>
              <a:gd name="connsiteY1" fmla="*/ 1493716 h 2170723"/>
              <a:gd name="connsiteX2" fmla="*/ 454269 w 4618893"/>
              <a:gd name="connsiteY2" fmla="*/ 2082800 h 2170723"/>
              <a:gd name="connsiteX3" fmla="*/ 2036885 w 4618893"/>
              <a:gd name="connsiteY3" fmla="*/ 2021254 h 2170723"/>
              <a:gd name="connsiteX4" fmla="*/ 2350477 w 4618893"/>
              <a:gd name="connsiteY4" fmla="*/ 1566985 h 2170723"/>
              <a:gd name="connsiteX5" fmla="*/ 2960077 w 4618893"/>
              <a:gd name="connsiteY5" fmla="*/ 1566986 h 2170723"/>
              <a:gd name="connsiteX6" fmla="*/ 3223846 w 4618893"/>
              <a:gd name="connsiteY6" fmla="*/ 1950916 h 2170723"/>
              <a:gd name="connsiteX7" fmla="*/ 4437185 w 4618893"/>
              <a:gd name="connsiteY7" fmla="*/ 1906954 h 2170723"/>
              <a:gd name="connsiteX8" fmla="*/ 4314092 w 4618893"/>
              <a:gd name="connsiteY8" fmla="*/ 702408 h 2170723"/>
              <a:gd name="connsiteX9" fmla="*/ 2807677 w 4618893"/>
              <a:gd name="connsiteY9" fmla="*/ 881186 h 2170723"/>
              <a:gd name="connsiteX10" fmla="*/ 2655277 w 4618893"/>
              <a:gd name="connsiteY10" fmla="*/ 119185 h 2170723"/>
              <a:gd name="connsiteX11" fmla="*/ 1843454 w 4618893"/>
              <a:gd name="connsiteY11" fmla="*/ 166077 h 2170723"/>
              <a:gd name="connsiteX12" fmla="*/ 1852246 w 4618893"/>
              <a:gd name="connsiteY12" fmla="*/ 895839 h 2170723"/>
              <a:gd name="connsiteX13" fmla="*/ 542192 w 4618893"/>
              <a:gd name="connsiteY13" fmla="*/ 895839 h 2170723"/>
              <a:gd name="connsiteX0" fmla="*/ 542192 w 4755662"/>
              <a:gd name="connsiteY0" fmla="*/ 895839 h 2170723"/>
              <a:gd name="connsiteX1" fmla="*/ 14654 w 4755662"/>
              <a:gd name="connsiteY1" fmla="*/ 1493716 h 2170723"/>
              <a:gd name="connsiteX2" fmla="*/ 454269 w 4755662"/>
              <a:gd name="connsiteY2" fmla="*/ 2082800 h 2170723"/>
              <a:gd name="connsiteX3" fmla="*/ 2036885 w 4755662"/>
              <a:gd name="connsiteY3" fmla="*/ 2021254 h 2170723"/>
              <a:gd name="connsiteX4" fmla="*/ 2350477 w 4755662"/>
              <a:gd name="connsiteY4" fmla="*/ 1566985 h 2170723"/>
              <a:gd name="connsiteX5" fmla="*/ 2960077 w 4755662"/>
              <a:gd name="connsiteY5" fmla="*/ 1566986 h 2170723"/>
              <a:gd name="connsiteX6" fmla="*/ 3223846 w 4755662"/>
              <a:gd name="connsiteY6" fmla="*/ 1950916 h 2170723"/>
              <a:gd name="connsiteX7" fmla="*/ 4437185 w 4755662"/>
              <a:gd name="connsiteY7" fmla="*/ 1906954 h 2170723"/>
              <a:gd name="connsiteX8" fmla="*/ 4484077 w 4755662"/>
              <a:gd name="connsiteY8" fmla="*/ 957386 h 2170723"/>
              <a:gd name="connsiteX9" fmla="*/ 2807677 w 4755662"/>
              <a:gd name="connsiteY9" fmla="*/ 881186 h 2170723"/>
              <a:gd name="connsiteX10" fmla="*/ 2655277 w 4755662"/>
              <a:gd name="connsiteY10" fmla="*/ 119185 h 2170723"/>
              <a:gd name="connsiteX11" fmla="*/ 1843454 w 4755662"/>
              <a:gd name="connsiteY11" fmla="*/ 166077 h 2170723"/>
              <a:gd name="connsiteX12" fmla="*/ 1852246 w 4755662"/>
              <a:gd name="connsiteY12" fmla="*/ 895839 h 2170723"/>
              <a:gd name="connsiteX13" fmla="*/ 542192 w 4755662"/>
              <a:gd name="connsiteY13" fmla="*/ 895839 h 2170723"/>
              <a:gd name="connsiteX0" fmla="*/ 542192 w 4984261"/>
              <a:gd name="connsiteY0" fmla="*/ 895839 h 2170723"/>
              <a:gd name="connsiteX1" fmla="*/ 14654 w 4984261"/>
              <a:gd name="connsiteY1" fmla="*/ 1493716 h 2170723"/>
              <a:gd name="connsiteX2" fmla="*/ 454269 w 4984261"/>
              <a:gd name="connsiteY2" fmla="*/ 2082800 h 2170723"/>
              <a:gd name="connsiteX3" fmla="*/ 2036885 w 4984261"/>
              <a:gd name="connsiteY3" fmla="*/ 2021254 h 2170723"/>
              <a:gd name="connsiteX4" fmla="*/ 2350477 w 4984261"/>
              <a:gd name="connsiteY4" fmla="*/ 1566985 h 2170723"/>
              <a:gd name="connsiteX5" fmla="*/ 2960077 w 4984261"/>
              <a:gd name="connsiteY5" fmla="*/ 1566986 h 2170723"/>
              <a:gd name="connsiteX6" fmla="*/ 3223846 w 4984261"/>
              <a:gd name="connsiteY6" fmla="*/ 1950916 h 2170723"/>
              <a:gd name="connsiteX7" fmla="*/ 4437185 w 4984261"/>
              <a:gd name="connsiteY7" fmla="*/ 1906954 h 2170723"/>
              <a:gd name="connsiteX8" fmla="*/ 4712676 w 4984261"/>
              <a:gd name="connsiteY8" fmla="*/ 957386 h 2170723"/>
              <a:gd name="connsiteX9" fmla="*/ 2807677 w 4984261"/>
              <a:gd name="connsiteY9" fmla="*/ 881186 h 2170723"/>
              <a:gd name="connsiteX10" fmla="*/ 2655277 w 4984261"/>
              <a:gd name="connsiteY10" fmla="*/ 119185 h 2170723"/>
              <a:gd name="connsiteX11" fmla="*/ 1843454 w 4984261"/>
              <a:gd name="connsiteY11" fmla="*/ 166077 h 2170723"/>
              <a:gd name="connsiteX12" fmla="*/ 1852246 w 4984261"/>
              <a:gd name="connsiteY12" fmla="*/ 895839 h 2170723"/>
              <a:gd name="connsiteX13" fmla="*/ 542192 w 4984261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7 w 5030176"/>
              <a:gd name="connsiteY4" fmla="*/ 1566985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5 w 5030176"/>
              <a:gd name="connsiteY5" fmla="*/ 14145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30176" h="2170723">
                <a:moveTo>
                  <a:pt x="542192" y="895839"/>
                </a:moveTo>
                <a:cubicBezTo>
                  <a:pt x="235927" y="995485"/>
                  <a:pt x="29308" y="1295889"/>
                  <a:pt x="14654" y="1493716"/>
                </a:cubicBezTo>
                <a:cubicBezTo>
                  <a:pt x="0" y="1691543"/>
                  <a:pt x="117231" y="1994877"/>
                  <a:pt x="454269" y="2082800"/>
                </a:cubicBezTo>
                <a:cubicBezTo>
                  <a:pt x="791307" y="2170723"/>
                  <a:pt x="1720851" y="2119923"/>
                  <a:pt x="2036885" y="2021254"/>
                </a:cubicBezTo>
                <a:cubicBezTo>
                  <a:pt x="2352919" y="1922585"/>
                  <a:pt x="2196610" y="1591897"/>
                  <a:pt x="2350475" y="1490786"/>
                </a:cubicBezTo>
                <a:cubicBezTo>
                  <a:pt x="2504340" y="1389675"/>
                  <a:pt x="2814513" y="1337898"/>
                  <a:pt x="2960075" y="1414586"/>
                </a:cubicBezTo>
                <a:cubicBezTo>
                  <a:pt x="3105637" y="1491274"/>
                  <a:pt x="2931746" y="1874716"/>
                  <a:pt x="3223846" y="1950916"/>
                </a:cubicBezTo>
                <a:cubicBezTo>
                  <a:pt x="3515946" y="2027116"/>
                  <a:pt x="4464538" y="2037374"/>
                  <a:pt x="4712676" y="1871786"/>
                </a:cubicBezTo>
                <a:cubicBezTo>
                  <a:pt x="4960814" y="1706198"/>
                  <a:pt x="5030176" y="1122486"/>
                  <a:pt x="4712676" y="957386"/>
                </a:cubicBezTo>
                <a:cubicBezTo>
                  <a:pt x="4395176" y="792286"/>
                  <a:pt x="3150577" y="1020886"/>
                  <a:pt x="2807677" y="881186"/>
                </a:cubicBezTo>
                <a:cubicBezTo>
                  <a:pt x="2464777" y="741486"/>
                  <a:pt x="2815981" y="238370"/>
                  <a:pt x="2655277" y="119185"/>
                </a:cubicBezTo>
                <a:cubicBezTo>
                  <a:pt x="2494573" y="0"/>
                  <a:pt x="1977292" y="36635"/>
                  <a:pt x="1843454" y="166077"/>
                </a:cubicBezTo>
                <a:cubicBezTo>
                  <a:pt x="1709616" y="295519"/>
                  <a:pt x="2064727" y="775677"/>
                  <a:pt x="1852246" y="895839"/>
                </a:cubicBezTo>
                <a:cubicBezTo>
                  <a:pt x="1639765" y="1016001"/>
                  <a:pt x="848457" y="796193"/>
                  <a:pt x="542192" y="895839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5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 Example: Romania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200"/>
            <a:ext cx="7315200" cy="437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Searching with a Search Tree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4267200"/>
            <a:ext cx="90678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Search: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Expand out potential plans (tree nodes)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Maintain a </a:t>
            </a:r>
            <a:r>
              <a:rPr lang="en-US" dirty="0" smtClean="0">
                <a:solidFill>
                  <a:srgbClr val="CC0000"/>
                </a:solidFill>
              </a:rPr>
              <a:t>fringe </a:t>
            </a:r>
            <a:r>
              <a:rPr lang="en-US" dirty="0" smtClean="0"/>
              <a:t>of partial plans under consideration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Try to expand as few tree nodes as possible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0388" y="1676403"/>
            <a:ext cx="8072437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25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0388" y="1690690"/>
            <a:ext cx="8072437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258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3" y="1690687"/>
            <a:ext cx="8072439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604" y="533400"/>
            <a:ext cx="7001591" cy="5257799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 188: 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 smtClean="0"/>
              <a:t>Search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486400"/>
            <a:ext cx="12192000" cy="131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Instructors: Josh Hug and Adam </a:t>
            </a:r>
            <a:r>
              <a:rPr lang="en-US" sz="2400" dirty="0" err="1" smtClean="0">
                <a:latin typeface="Calibri"/>
                <a:cs typeface="Calibri"/>
              </a:rPr>
              <a:t>Janin</a:t>
            </a:r>
            <a:endParaRPr lang="en-US" sz="2400" dirty="0" smtClean="0"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 (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).]</a:t>
            </a:r>
            <a:endParaRPr lang="en-US"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Tree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4114799"/>
            <a:ext cx="73152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Important ideas: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Fringe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Expansion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Exploration strategy</a:t>
            </a:r>
          </a:p>
          <a:p>
            <a:pPr lvl="3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Main question: which fringe nodes to explore?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0139" y="1371603"/>
            <a:ext cx="7459663" cy="249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Tree Search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3" y="337185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491037" y="1355725"/>
            <a:ext cx="3205163" cy="1768475"/>
            <a:chOff x="816" y="1056"/>
            <a:chExt cx="4176" cy="2304"/>
          </a:xfrm>
        </p:grpSpPr>
        <p:grpSp>
          <p:nvGrpSpPr>
            <p:cNvPr id="16389" name="Group 5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6391" name="AutoShape 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6392" name="AutoShape 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6393" name="AutoShape 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6395" name="AutoShape 1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6396" name="AutoShape 1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6397" name="AutoShape 1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6398" name="AutoShape 1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6399" name="AutoShape 1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6400" name="AutoShape 1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6401" name="AutoShape 1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6402" name="AutoShape 1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6403" name="AutoShape 18"/>
              <p:cNvCxnSpPr>
                <a:cxnSpLocks noChangeShapeType="1"/>
                <a:stCxn id="16391" idx="5"/>
                <a:endCxn id="16395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4" name="AutoShape 19"/>
              <p:cNvCxnSpPr>
                <a:cxnSpLocks noChangeShapeType="1"/>
                <a:stCxn id="16395" idx="5"/>
                <a:endCxn id="16396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5" name="AutoShape 20"/>
              <p:cNvCxnSpPr>
                <a:cxnSpLocks noChangeShapeType="1"/>
                <a:stCxn id="16399" idx="3"/>
                <a:endCxn id="16396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6" name="AutoShape 21"/>
              <p:cNvCxnSpPr>
                <a:cxnSpLocks noChangeShapeType="1"/>
                <a:stCxn id="16399" idx="2"/>
                <a:endCxn id="16395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7" name="AutoShape 22"/>
              <p:cNvCxnSpPr>
                <a:cxnSpLocks noChangeShapeType="1"/>
                <a:stCxn id="16398" idx="4"/>
                <a:endCxn id="16399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8" name="AutoShape 23"/>
              <p:cNvCxnSpPr>
                <a:cxnSpLocks noChangeShapeType="1"/>
                <a:stCxn id="16398" idx="5"/>
                <a:endCxn id="16402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9" name="AutoShape 24"/>
              <p:cNvCxnSpPr>
                <a:cxnSpLocks noChangeShapeType="1"/>
                <a:stCxn id="16402" idx="0"/>
                <a:endCxn id="16401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0" name="AutoShape 25"/>
              <p:cNvCxnSpPr>
                <a:cxnSpLocks noChangeShapeType="1"/>
                <a:stCxn id="16401" idx="0"/>
                <a:endCxn id="16392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1" name="AutoShape 26"/>
              <p:cNvCxnSpPr>
                <a:cxnSpLocks noChangeShapeType="1"/>
                <a:stCxn id="16391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2" name="AutoShape 27"/>
              <p:cNvCxnSpPr>
                <a:cxnSpLocks noChangeShapeType="1"/>
                <a:stCxn id="16393" idx="1"/>
                <a:endCxn id="16394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3" name="AutoShape 28"/>
              <p:cNvCxnSpPr>
                <a:cxnSpLocks noChangeShapeType="1"/>
                <a:endCxn id="16400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4" name="AutoShape 29"/>
              <p:cNvCxnSpPr>
                <a:cxnSpLocks noChangeShapeType="1"/>
                <a:stCxn id="16397" idx="2"/>
                <a:endCxn id="16400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5" name="AutoShape 30"/>
              <p:cNvCxnSpPr>
                <a:cxnSpLocks noChangeShapeType="1"/>
                <a:stCxn id="16393" idx="7"/>
                <a:endCxn id="16397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6" name="AutoShape 31"/>
              <p:cNvCxnSpPr>
                <a:cxnSpLocks noChangeShapeType="1"/>
                <a:stCxn id="16393" idx="6"/>
                <a:endCxn id="16398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7" name="AutoShape 32"/>
              <p:cNvCxnSpPr>
                <a:cxnSpLocks noChangeShapeType="1"/>
                <a:stCxn id="16401" idx="1"/>
                <a:endCxn id="16397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8" name="AutoShape 33"/>
              <p:cNvCxnSpPr>
                <a:cxnSpLocks noChangeShapeType="1"/>
                <a:stCxn id="16391" idx="6"/>
                <a:endCxn id="16398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6390" name="AutoShape 34"/>
            <p:cNvCxnSpPr>
              <a:cxnSpLocks noChangeShapeType="1"/>
              <a:stCxn id="16396" idx="6"/>
              <a:endCxn id="16402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Tree Search</a:t>
            </a:r>
          </a:p>
        </p:txBody>
      </p:sp>
      <p:cxnSp>
        <p:nvCxnSpPr>
          <p:cNvPr id="19601" name="AutoShape 11"/>
          <p:cNvCxnSpPr>
            <a:cxnSpLocks noChangeShapeType="1"/>
            <a:stCxn id="19597" idx="2"/>
          </p:cNvCxnSpPr>
          <p:nvPr/>
        </p:nvCxnSpPr>
        <p:spPr bwMode="auto">
          <a:xfrm flipH="1">
            <a:off x="723900" y="4299859"/>
            <a:ext cx="533400" cy="111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602" name="AutoShape 12"/>
          <p:cNvCxnSpPr>
            <a:cxnSpLocks noChangeShapeType="1"/>
            <a:stCxn id="19597" idx="2"/>
          </p:cNvCxnSpPr>
          <p:nvPr/>
        </p:nvCxnSpPr>
        <p:spPr bwMode="auto">
          <a:xfrm>
            <a:off x="1257300" y="4299859"/>
            <a:ext cx="152400" cy="111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9491" name="Group 19490"/>
          <p:cNvGrpSpPr/>
          <p:nvPr/>
        </p:nvGrpSpPr>
        <p:grpSpPr>
          <a:xfrm>
            <a:off x="533400" y="4781022"/>
            <a:ext cx="1066800" cy="535556"/>
            <a:chOff x="3124200" y="4781022"/>
            <a:chExt cx="1066800" cy="535556"/>
          </a:xfrm>
        </p:grpSpPr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3124200" y="4946989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a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3810000" y="4946989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cxnSp>
          <p:nvCxnSpPr>
            <p:cNvPr id="19603" name="AutoShape 13"/>
            <p:cNvCxnSpPr>
              <a:cxnSpLocks noChangeShapeType="1"/>
              <a:endCxn id="19595" idx="0"/>
            </p:cNvCxnSpPr>
            <p:nvPr/>
          </p:nvCxnSpPr>
          <p:spPr bwMode="auto">
            <a:xfrm>
              <a:off x="3314700" y="4781022"/>
              <a:ext cx="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endCxn id="19599" idx="0"/>
            </p:cNvCxnSpPr>
            <p:nvPr/>
          </p:nvCxnSpPr>
          <p:spPr bwMode="auto">
            <a:xfrm>
              <a:off x="4000500" y="4781022"/>
              <a:ext cx="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9633" name="Text Box 17"/>
          <p:cNvSpPr txBox="1">
            <a:spLocks noChangeArrowheads="1"/>
          </p:cNvSpPr>
          <p:nvPr/>
        </p:nvSpPr>
        <p:spPr bwMode="auto">
          <a:xfrm>
            <a:off x="3276600" y="4934436"/>
            <a:ext cx="381000" cy="36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/>
              <a:t>p</a:t>
            </a:r>
          </a:p>
        </p:txBody>
      </p:sp>
      <p:sp>
        <p:nvSpPr>
          <p:cNvPr id="19638" name="Text Box 22"/>
          <p:cNvSpPr txBox="1">
            <a:spLocks noChangeArrowheads="1"/>
          </p:cNvSpPr>
          <p:nvPr/>
        </p:nvSpPr>
        <p:spPr bwMode="auto">
          <a:xfrm>
            <a:off x="3276600" y="5415600"/>
            <a:ext cx="381000" cy="36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/>
              <a:t>q</a:t>
            </a:r>
          </a:p>
        </p:txBody>
      </p:sp>
      <p:grpSp>
        <p:nvGrpSpPr>
          <p:cNvPr id="19488" name="Group 19487"/>
          <p:cNvGrpSpPr/>
          <p:nvPr/>
        </p:nvGrpSpPr>
        <p:grpSpPr>
          <a:xfrm>
            <a:off x="3390900" y="4232914"/>
            <a:ext cx="1638300" cy="2020886"/>
            <a:chOff x="5981700" y="4232914"/>
            <a:chExt cx="1638300" cy="2020886"/>
          </a:xfrm>
        </p:grpSpPr>
        <p:sp>
          <p:nvSpPr>
            <p:cNvPr id="19634" name="Text Box 18"/>
            <p:cNvSpPr txBox="1">
              <a:spLocks noChangeArrowheads="1"/>
            </p:cNvSpPr>
            <p:nvPr/>
          </p:nvSpPr>
          <p:spPr bwMode="auto">
            <a:xfrm>
              <a:off x="6096000" y="439888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h</a:t>
              </a:r>
            </a:p>
          </p:txBody>
        </p:sp>
        <p:sp>
          <p:nvSpPr>
            <p:cNvPr id="19635" name="Text Box 19"/>
            <p:cNvSpPr txBox="1">
              <a:spLocks noChangeArrowheads="1"/>
            </p:cNvSpPr>
            <p:nvPr/>
          </p:nvSpPr>
          <p:spPr bwMode="auto">
            <a:xfrm>
              <a:off x="6781800" y="4934436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f</a:t>
              </a:r>
            </a:p>
          </p:txBody>
        </p:sp>
        <p:sp>
          <p:nvSpPr>
            <p:cNvPr id="19636" name="Text Box 20"/>
            <p:cNvSpPr txBox="1">
              <a:spLocks noChangeArrowheads="1"/>
            </p:cNvSpPr>
            <p:nvPr/>
          </p:nvSpPr>
          <p:spPr bwMode="auto">
            <a:xfrm>
              <a:off x="6781800" y="439888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r</a:t>
              </a:r>
            </a:p>
          </p:txBody>
        </p:sp>
        <p:sp>
          <p:nvSpPr>
            <p:cNvPr id="19637" name="Text Box 21"/>
            <p:cNvSpPr txBox="1">
              <a:spLocks noChangeArrowheads="1"/>
            </p:cNvSpPr>
            <p:nvPr/>
          </p:nvSpPr>
          <p:spPr bwMode="auto">
            <a:xfrm>
              <a:off x="6324600" y="4934436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sp>
          <p:nvSpPr>
            <p:cNvPr id="19639" name="Text Box 23"/>
            <p:cNvSpPr txBox="1">
              <a:spLocks noChangeArrowheads="1"/>
            </p:cNvSpPr>
            <p:nvPr/>
          </p:nvSpPr>
          <p:spPr bwMode="auto">
            <a:xfrm>
              <a:off x="6553200" y="5415600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sp>
          <p:nvSpPr>
            <p:cNvPr id="19640" name="Text Box 24"/>
            <p:cNvSpPr txBox="1">
              <a:spLocks noChangeArrowheads="1"/>
            </p:cNvSpPr>
            <p:nvPr/>
          </p:nvSpPr>
          <p:spPr bwMode="auto">
            <a:xfrm>
              <a:off x="6858000" y="5469992"/>
              <a:ext cx="762000" cy="338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G</a:t>
              </a:r>
            </a:p>
          </p:txBody>
        </p:sp>
        <p:sp>
          <p:nvSpPr>
            <p:cNvPr id="19641" name="Text Box 25"/>
            <p:cNvSpPr txBox="1">
              <a:spLocks noChangeArrowheads="1"/>
            </p:cNvSpPr>
            <p:nvPr/>
          </p:nvSpPr>
          <p:spPr bwMode="auto">
            <a:xfrm>
              <a:off x="6553200" y="588421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cxnSp>
          <p:nvCxnSpPr>
            <p:cNvPr id="19642" name="AutoShape 26"/>
            <p:cNvCxnSpPr>
              <a:cxnSpLocks noChangeShapeType="1"/>
              <a:stCxn id="19632" idx="2"/>
              <a:endCxn id="19634" idx="0"/>
            </p:cNvCxnSpPr>
            <p:nvPr/>
          </p:nvCxnSpPr>
          <p:spPr bwMode="auto">
            <a:xfrm flipH="1">
              <a:off x="6286500" y="4232914"/>
              <a:ext cx="381000" cy="1659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3" name="AutoShape 27"/>
            <p:cNvCxnSpPr>
              <a:cxnSpLocks noChangeShapeType="1"/>
              <a:stCxn id="19632" idx="2"/>
              <a:endCxn id="19636" idx="0"/>
            </p:cNvCxnSpPr>
            <p:nvPr/>
          </p:nvCxnSpPr>
          <p:spPr bwMode="auto">
            <a:xfrm>
              <a:off x="6667500" y="4232914"/>
              <a:ext cx="304800" cy="1659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4" name="AutoShape 28"/>
            <p:cNvCxnSpPr>
              <a:cxnSpLocks noChangeShapeType="1"/>
              <a:stCxn id="19634" idx="2"/>
              <a:endCxn id="19633" idx="0"/>
            </p:cNvCxnSpPr>
            <p:nvPr/>
          </p:nvCxnSpPr>
          <p:spPr bwMode="auto">
            <a:xfrm flipH="1">
              <a:off x="5981700" y="4768470"/>
              <a:ext cx="30480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5" name="AutoShape 29"/>
            <p:cNvCxnSpPr>
              <a:cxnSpLocks noChangeShapeType="1"/>
              <a:stCxn id="19634" idx="2"/>
              <a:endCxn id="19637" idx="0"/>
            </p:cNvCxnSpPr>
            <p:nvPr/>
          </p:nvCxnSpPr>
          <p:spPr bwMode="auto">
            <a:xfrm>
              <a:off x="6286500" y="4768470"/>
              <a:ext cx="22860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6" name="AutoShape 30"/>
            <p:cNvCxnSpPr>
              <a:cxnSpLocks noChangeShapeType="1"/>
              <a:stCxn id="19636" idx="2"/>
              <a:endCxn id="19635" idx="0"/>
            </p:cNvCxnSpPr>
            <p:nvPr/>
          </p:nvCxnSpPr>
          <p:spPr bwMode="auto">
            <a:xfrm>
              <a:off x="6972300" y="4768470"/>
              <a:ext cx="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7" name="AutoShape 31"/>
            <p:cNvCxnSpPr>
              <a:cxnSpLocks noChangeShapeType="1"/>
              <a:stCxn id="19633" idx="2"/>
              <a:endCxn id="19638" idx="0"/>
            </p:cNvCxnSpPr>
            <p:nvPr/>
          </p:nvCxnSpPr>
          <p:spPr bwMode="auto">
            <a:xfrm>
              <a:off x="5981700" y="5304025"/>
              <a:ext cx="0" cy="111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8" name="AutoShape 32"/>
            <p:cNvCxnSpPr>
              <a:cxnSpLocks noChangeShapeType="1"/>
              <a:stCxn id="19635" idx="2"/>
              <a:endCxn id="19639" idx="0"/>
            </p:cNvCxnSpPr>
            <p:nvPr/>
          </p:nvCxnSpPr>
          <p:spPr bwMode="auto">
            <a:xfrm flipH="1">
              <a:off x="6743700" y="5304026"/>
              <a:ext cx="228600" cy="1115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9" name="AutoShape 33"/>
            <p:cNvCxnSpPr>
              <a:cxnSpLocks noChangeShapeType="1"/>
              <a:stCxn id="19635" idx="2"/>
              <a:endCxn id="19640" idx="0"/>
            </p:cNvCxnSpPr>
            <p:nvPr/>
          </p:nvCxnSpPr>
          <p:spPr bwMode="auto">
            <a:xfrm>
              <a:off x="6972300" y="5304026"/>
              <a:ext cx="26670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50" name="AutoShape 34"/>
            <p:cNvCxnSpPr>
              <a:cxnSpLocks noChangeShapeType="1"/>
              <a:stCxn id="19639" idx="2"/>
              <a:endCxn id="19641" idx="0"/>
            </p:cNvCxnSpPr>
            <p:nvPr/>
          </p:nvCxnSpPr>
          <p:spPr bwMode="auto">
            <a:xfrm>
              <a:off x="6743700" y="5785189"/>
              <a:ext cx="0" cy="990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5638800" y="4232914"/>
            <a:ext cx="381000" cy="493716"/>
            <a:chOff x="8229600" y="4232914"/>
            <a:chExt cx="381000" cy="493716"/>
          </a:xfrm>
        </p:grpSpPr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8229600" y="435704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8420100" y="4232914"/>
              <a:ext cx="0" cy="1241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9623" name="AutoShape 48"/>
          <p:cNvCxnSpPr>
            <a:cxnSpLocks noChangeShapeType="1"/>
            <a:stCxn id="19613" idx="2"/>
            <a:endCxn id="19615" idx="0"/>
          </p:cNvCxnSpPr>
          <p:nvPr/>
        </p:nvCxnSpPr>
        <p:spPr bwMode="auto">
          <a:xfrm flipH="1">
            <a:off x="1866900" y="4768470"/>
            <a:ext cx="381000" cy="1659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624" name="AutoShape 49"/>
          <p:cNvCxnSpPr>
            <a:cxnSpLocks noChangeShapeType="1"/>
            <a:stCxn id="19613" idx="2"/>
            <a:endCxn id="19617" idx="0"/>
          </p:cNvCxnSpPr>
          <p:nvPr/>
        </p:nvCxnSpPr>
        <p:spPr bwMode="auto">
          <a:xfrm>
            <a:off x="2247900" y="4768470"/>
            <a:ext cx="304800" cy="1659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9492" name="Group 19491"/>
          <p:cNvGrpSpPr/>
          <p:nvPr/>
        </p:nvGrpSpPr>
        <p:grpSpPr>
          <a:xfrm>
            <a:off x="1866900" y="5304026"/>
            <a:ext cx="419100" cy="535555"/>
            <a:chOff x="4457700" y="5304026"/>
            <a:chExt cx="419100" cy="535555"/>
          </a:xfrm>
        </p:grpSpPr>
        <p:sp>
          <p:nvSpPr>
            <p:cNvPr id="19618" name="Text Box 43"/>
            <p:cNvSpPr txBox="1">
              <a:spLocks noChangeArrowheads="1"/>
            </p:cNvSpPr>
            <p:nvPr/>
          </p:nvSpPr>
          <p:spPr bwMode="auto">
            <a:xfrm>
              <a:off x="4495800" y="5469992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q</a:t>
              </a:r>
            </a:p>
          </p:txBody>
        </p:sp>
        <p:cxnSp>
          <p:nvCxnSpPr>
            <p:cNvPr id="19626" name="AutoShape 51"/>
            <p:cNvCxnSpPr>
              <a:cxnSpLocks noChangeShapeType="1"/>
              <a:stCxn id="19615" idx="2"/>
              <a:endCxn id="19618" idx="0"/>
            </p:cNvCxnSpPr>
            <p:nvPr/>
          </p:nvCxnSpPr>
          <p:spPr bwMode="auto">
            <a:xfrm>
              <a:off x="4457700" y="5304026"/>
              <a:ext cx="22860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9627" name="AutoShape 52"/>
          <p:cNvCxnSpPr>
            <a:cxnSpLocks noChangeShapeType="1"/>
            <a:stCxn id="19617" idx="2"/>
            <a:endCxn id="19616" idx="0"/>
          </p:cNvCxnSpPr>
          <p:nvPr/>
        </p:nvCxnSpPr>
        <p:spPr bwMode="auto">
          <a:xfrm>
            <a:off x="2552700" y="5304026"/>
            <a:ext cx="0" cy="1659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9493" name="Group 19492"/>
          <p:cNvGrpSpPr/>
          <p:nvPr/>
        </p:nvGrpSpPr>
        <p:grpSpPr>
          <a:xfrm>
            <a:off x="1447800" y="5304026"/>
            <a:ext cx="419100" cy="1016719"/>
            <a:chOff x="4038600" y="5304026"/>
            <a:chExt cx="419100" cy="1016719"/>
          </a:xfrm>
        </p:grpSpPr>
        <p:sp>
          <p:nvSpPr>
            <p:cNvPr id="19614" name="Text Box 39"/>
            <p:cNvSpPr txBox="1">
              <a:spLocks noChangeArrowheads="1"/>
            </p:cNvSpPr>
            <p:nvPr/>
          </p:nvSpPr>
          <p:spPr bwMode="auto">
            <a:xfrm>
              <a:off x="4038600" y="5469992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p</a:t>
              </a:r>
            </a:p>
          </p:txBody>
        </p:sp>
        <p:sp>
          <p:nvSpPr>
            <p:cNvPr id="19619" name="Text Box 44"/>
            <p:cNvSpPr txBox="1">
              <a:spLocks noChangeArrowheads="1"/>
            </p:cNvSpPr>
            <p:nvPr/>
          </p:nvSpPr>
          <p:spPr bwMode="auto">
            <a:xfrm>
              <a:off x="4038600" y="5951156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25" name="AutoShape 50"/>
            <p:cNvCxnSpPr>
              <a:cxnSpLocks noChangeShapeType="1"/>
              <a:stCxn id="19615" idx="2"/>
              <a:endCxn id="19614" idx="0"/>
            </p:cNvCxnSpPr>
            <p:nvPr/>
          </p:nvCxnSpPr>
          <p:spPr bwMode="auto">
            <a:xfrm flipH="1">
              <a:off x="4229100" y="5304026"/>
              <a:ext cx="22860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28" name="AutoShape 53"/>
            <p:cNvCxnSpPr>
              <a:cxnSpLocks noChangeShapeType="1"/>
              <a:stCxn id="19614" idx="2"/>
              <a:endCxn id="19619" idx="0"/>
            </p:cNvCxnSpPr>
            <p:nvPr/>
          </p:nvCxnSpPr>
          <p:spPr bwMode="auto">
            <a:xfrm>
              <a:off x="4229100" y="5839582"/>
              <a:ext cx="0" cy="1115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9629" name="AutoShape 54"/>
          <p:cNvCxnSpPr>
            <a:cxnSpLocks noChangeShapeType="1"/>
            <a:stCxn id="19616" idx="2"/>
            <a:endCxn id="19620" idx="0"/>
          </p:cNvCxnSpPr>
          <p:nvPr/>
        </p:nvCxnSpPr>
        <p:spPr bwMode="auto">
          <a:xfrm flipH="1">
            <a:off x="2324100" y="5839582"/>
            <a:ext cx="228600" cy="111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630" name="AutoShape 55"/>
          <p:cNvCxnSpPr>
            <a:cxnSpLocks noChangeShapeType="1"/>
            <a:stCxn id="19616" idx="2"/>
            <a:endCxn id="19621" idx="0"/>
          </p:cNvCxnSpPr>
          <p:nvPr/>
        </p:nvCxnSpPr>
        <p:spPr bwMode="auto">
          <a:xfrm>
            <a:off x="2552700" y="5839582"/>
            <a:ext cx="266700" cy="1659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9490" name="Group 19489"/>
          <p:cNvGrpSpPr/>
          <p:nvPr/>
        </p:nvGrpSpPr>
        <p:grpSpPr>
          <a:xfrm>
            <a:off x="2133600" y="6320745"/>
            <a:ext cx="381000" cy="468611"/>
            <a:chOff x="4724400" y="6320745"/>
            <a:chExt cx="381000" cy="468611"/>
          </a:xfrm>
        </p:grpSpPr>
        <p:sp>
          <p:nvSpPr>
            <p:cNvPr id="19622" name="Text Box 47"/>
            <p:cNvSpPr txBox="1">
              <a:spLocks noChangeArrowheads="1"/>
            </p:cNvSpPr>
            <p:nvPr/>
          </p:nvSpPr>
          <p:spPr bwMode="auto">
            <a:xfrm>
              <a:off x="4724400" y="6419767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a</a:t>
              </a:r>
            </a:p>
          </p:txBody>
        </p:sp>
        <p:cxnSp>
          <p:nvCxnSpPr>
            <p:cNvPr id="19631" name="AutoShape 56"/>
            <p:cNvCxnSpPr>
              <a:cxnSpLocks noChangeShapeType="1"/>
              <a:stCxn id="19620" idx="2"/>
              <a:endCxn id="19622" idx="0"/>
            </p:cNvCxnSpPr>
            <p:nvPr/>
          </p:nvCxnSpPr>
          <p:spPr bwMode="auto">
            <a:xfrm>
              <a:off x="4914900" y="6320745"/>
              <a:ext cx="0" cy="990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9609" name="AutoShape 57"/>
          <p:cNvCxnSpPr>
            <a:cxnSpLocks noChangeShapeType="1"/>
            <a:stCxn id="19597" idx="2"/>
            <a:endCxn id="19613" idx="0"/>
          </p:cNvCxnSpPr>
          <p:nvPr/>
        </p:nvCxnSpPr>
        <p:spPr bwMode="auto">
          <a:xfrm>
            <a:off x="1257300" y="4299859"/>
            <a:ext cx="990600" cy="990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610" name="AutoShape 58"/>
          <p:cNvCxnSpPr>
            <a:cxnSpLocks noChangeShapeType="1"/>
            <a:stCxn id="19594" idx="2"/>
            <a:endCxn id="19597" idx="0"/>
          </p:cNvCxnSpPr>
          <p:nvPr/>
        </p:nvCxnSpPr>
        <p:spPr bwMode="auto">
          <a:xfrm flipH="1">
            <a:off x="1257300" y="3772671"/>
            <a:ext cx="2438400" cy="1575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611" name="AutoShape 59"/>
          <p:cNvCxnSpPr>
            <a:cxnSpLocks noChangeShapeType="1"/>
            <a:stCxn id="19594" idx="2"/>
            <a:endCxn id="19632" idx="0"/>
          </p:cNvCxnSpPr>
          <p:nvPr/>
        </p:nvCxnSpPr>
        <p:spPr bwMode="auto">
          <a:xfrm>
            <a:off x="3695700" y="3772671"/>
            <a:ext cx="381000" cy="906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612" name="AutoShape 60"/>
          <p:cNvCxnSpPr>
            <a:cxnSpLocks noChangeShapeType="1"/>
            <a:stCxn id="19594" idx="2"/>
            <a:endCxn id="19598" idx="0"/>
          </p:cNvCxnSpPr>
          <p:nvPr/>
        </p:nvCxnSpPr>
        <p:spPr bwMode="auto">
          <a:xfrm>
            <a:off x="3695700" y="3772671"/>
            <a:ext cx="2133600" cy="906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1295399" y="3774188"/>
            <a:ext cx="2372609" cy="18821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1250427" y="4276725"/>
            <a:ext cx="990600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4491037" y="1371604"/>
            <a:ext cx="3205163" cy="176847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4491038" y="2408237"/>
            <a:ext cx="317500" cy="3048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endParaRPr lang="en-US" sz="1200" dirty="0"/>
          </a:p>
        </p:txBody>
      </p: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7283450" y="2195514"/>
            <a:ext cx="317500" cy="548964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7378702" y="1371602"/>
            <a:ext cx="317500" cy="824137"/>
            <a:chOff x="4579" y="1056"/>
            <a:chExt cx="413" cy="1055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5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4800862" y="2133603"/>
            <a:ext cx="928424" cy="318758"/>
            <a:chOff x="1219" y="2049"/>
            <a:chExt cx="1210" cy="416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219" y="224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5729611" y="2011363"/>
            <a:ext cx="1204590" cy="3048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5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7156450" y="2744791"/>
            <a:ext cx="317500" cy="303213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r>
              <a:rPr lang="en-US" sz="1500" i="1" dirty="0"/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6888161" y="2290766"/>
            <a:ext cx="314325" cy="479425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85" name="Line 140"/>
          <p:cNvSpPr>
            <a:spLocks noChangeShapeType="1"/>
          </p:cNvSpPr>
          <p:nvPr/>
        </p:nvSpPr>
        <p:spPr bwMode="auto">
          <a:xfrm>
            <a:off x="3" y="337185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3554051" y="3479099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1146879" y="397281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2099036" y="4438466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2410112" y="4984233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2407173" y="5528044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2667000" y="6030211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2265182" y="4772025"/>
            <a:ext cx="30956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2559573" y="5268211"/>
            <a:ext cx="3175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2580391" y="5847094"/>
            <a:ext cx="258763" cy="19685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200400" y="3433765"/>
            <a:ext cx="990600" cy="338906"/>
            <a:chOff x="5791200" y="3433765"/>
            <a:chExt cx="990600" cy="338906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5791200" y="3433765"/>
              <a:ext cx="990600" cy="338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19508" name="Oval 163"/>
            <p:cNvSpPr>
              <a:spLocks noChangeArrowheads="1"/>
            </p:cNvSpPr>
            <p:nvPr/>
          </p:nvSpPr>
          <p:spPr bwMode="auto">
            <a:xfrm>
              <a:off x="6142037" y="3479805"/>
              <a:ext cx="290512" cy="265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66800" y="3930270"/>
            <a:ext cx="381000" cy="369589"/>
            <a:chOff x="3657600" y="3930270"/>
            <a:chExt cx="381000" cy="369589"/>
          </a:xfrm>
        </p:grpSpPr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657600" y="3930270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d</a:t>
              </a:r>
            </a:p>
          </p:txBody>
        </p:sp>
        <p:sp>
          <p:nvSpPr>
            <p:cNvPr id="797860" name="Oval 164"/>
            <p:cNvSpPr>
              <a:spLocks noChangeArrowheads="1"/>
            </p:cNvSpPr>
            <p:nvPr/>
          </p:nvSpPr>
          <p:spPr bwMode="auto">
            <a:xfrm>
              <a:off x="3730630" y="3973513"/>
              <a:ext cx="290513" cy="265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86200" y="3863325"/>
            <a:ext cx="381000" cy="369589"/>
            <a:chOff x="6477000" y="3863325"/>
            <a:chExt cx="381000" cy="369589"/>
          </a:xfrm>
        </p:grpSpPr>
        <p:sp>
          <p:nvSpPr>
            <p:cNvPr id="19632" name="Text Box 16"/>
            <p:cNvSpPr txBox="1">
              <a:spLocks noChangeArrowheads="1"/>
            </p:cNvSpPr>
            <p:nvPr/>
          </p:nvSpPr>
          <p:spPr bwMode="auto">
            <a:xfrm>
              <a:off x="6477000" y="3863325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e</a:t>
              </a:r>
            </a:p>
          </p:txBody>
        </p:sp>
        <p:sp>
          <p:nvSpPr>
            <p:cNvPr id="797861" name="Oval 165"/>
            <p:cNvSpPr>
              <a:spLocks noChangeArrowheads="1"/>
            </p:cNvSpPr>
            <p:nvPr/>
          </p:nvSpPr>
          <p:spPr bwMode="auto">
            <a:xfrm>
              <a:off x="6524630" y="3906839"/>
              <a:ext cx="290513" cy="265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38800" y="3863325"/>
            <a:ext cx="381000" cy="369589"/>
            <a:chOff x="8229600" y="3863325"/>
            <a:chExt cx="381000" cy="369589"/>
          </a:xfrm>
        </p:grpSpPr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8229600" y="3863325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p</a:t>
              </a:r>
            </a:p>
          </p:txBody>
        </p:sp>
        <p:sp>
          <p:nvSpPr>
            <p:cNvPr id="797862" name="Oval 166"/>
            <p:cNvSpPr>
              <a:spLocks noChangeArrowheads="1"/>
            </p:cNvSpPr>
            <p:nvPr/>
          </p:nvSpPr>
          <p:spPr bwMode="auto">
            <a:xfrm>
              <a:off x="8269288" y="3922713"/>
              <a:ext cx="290512" cy="265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57400" y="4398881"/>
            <a:ext cx="381000" cy="369589"/>
            <a:chOff x="4648200" y="4398881"/>
            <a:chExt cx="381000" cy="369589"/>
          </a:xfrm>
        </p:grpSpPr>
        <p:sp>
          <p:nvSpPr>
            <p:cNvPr id="19613" name="Text Box 38"/>
            <p:cNvSpPr txBox="1">
              <a:spLocks noChangeArrowheads="1"/>
            </p:cNvSpPr>
            <p:nvPr/>
          </p:nvSpPr>
          <p:spPr bwMode="auto">
            <a:xfrm>
              <a:off x="4648200" y="439888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e</a:t>
              </a:r>
            </a:p>
          </p:txBody>
        </p:sp>
        <p:sp>
          <p:nvSpPr>
            <p:cNvPr id="797865" name="Oval 169"/>
            <p:cNvSpPr>
              <a:spLocks noChangeArrowheads="1"/>
            </p:cNvSpPr>
            <p:nvPr/>
          </p:nvSpPr>
          <p:spPr bwMode="auto">
            <a:xfrm>
              <a:off x="4687888" y="4435481"/>
              <a:ext cx="290512" cy="265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76400" y="4934437"/>
            <a:ext cx="381000" cy="369589"/>
            <a:chOff x="4267200" y="4934437"/>
            <a:chExt cx="381000" cy="369589"/>
          </a:xfrm>
        </p:grpSpPr>
        <p:sp>
          <p:nvSpPr>
            <p:cNvPr id="19615" name="Text Box 40"/>
            <p:cNvSpPr txBox="1">
              <a:spLocks noChangeArrowheads="1"/>
            </p:cNvSpPr>
            <p:nvPr/>
          </p:nvSpPr>
          <p:spPr bwMode="auto">
            <a:xfrm>
              <a:off x="4267200" y="4934437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h</a:t>
              </a:r>
            </a:p>
          </p:txBody>
        </p:sp>
        <p:sp>
          <p:nvSpPr>
            <p:cNvPr id="797868" name="Oval 172"/>
            <p:cNvSpPr>
              <a:spLocks noChangeArrowheads="1"/>
            </p:cNvSpPr>
            <p:nvPr/>
          </p:nvSpPr>
          <p:spPr bwMode="auto">
            <a:xfrm>
              <a:off x="4327530" y="4983163"/>
              <a:ext cx="290513" cy="265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62200" y="4934437"/>
            <a:ext cx="381000" cy="369589"/>
            <a:chOff x="4953000" y="4934437"/>
            <a:chExt cx="381000" cy="369589"/>
          </a:xfrm>
        </p:grpSpPr>
        <p:sp>
          <p:nvSpPr>
            <p:cNvPr id="19617" name="Text Box 42"/>
            <p:cNvSpPr txBox="1">
              <a:spLocks noChangeArrowheads="1"/>
            </p:cNvSpPr>
            <p:nvPr/>
          </p:nvSpPr>
          <p:spPr bwMode="auto">
            <a:xfrm>
              <a:off x="4953000" y="4934437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r</a:t>
              </a:r>
            </a:p>
          </p:txBody>
        </p:sp>
        <p:sp>
          <p:nvSpPr>
            <p:cNvPr id="797869" name="Oval 173"/>
            <p:cNvSpPr>
              <a:spLocks noChangeArrowheads="1"/>
            </p:cNvSpPr>
            <p:nvPr/>
          </p:nvSpPr>
          <p:spPr bwMode="auto">
            <a:xfrm>
              <a:off x="5003805" y="4973639"/>
              <a:ext cx="290513" cy="265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62200" y="5469992"/>
            <a:ext cx="381000" cy="369589"/>
            <a:chOff x="4953000" y="5469992"/>
            <a:chExt cx="381000" cy="369589"/>
          </a:xfrm>
        </p:grpSpPr>
        <p:sp>
          <p:nvSpPr>
            <p:cNvPr id="19616" name="Text Box 41"/>
            <p:cNvSpPr txBox="1">
              <a:spLocks noChangeArrowheads="1"/>
            </p:cNvSpPr>
            <p:nvPr/>
          </p:nvSpPr>
          <p:spPr bwMode="auto">
            <a:xfrm>
              <a:off x="4953000" y="5469992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f</a:t>
              </a:r>
            </a:p>
          </p:txBody>
        </p:sp>
        <p:sp>
          <p:nvSpPr>
            <p:cNvPr id="797873" name="Oval 177"/>
            <p:cNvSpPr>
              <a:spLocks noChangeArrowheads="1"/>
            </p:cNvSpPr>
            <p:nvPr/>
          </p:nvSpPr>
          <p:spPr bwMode="auto">
            <a:xfrm>
              <a:off x="4994281" y="5521330"/>
              <a:ext cx="290513" cy="265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33600" y="5951156"/>
            <a:ext cx="381000" cy="369589"/>
            <a:chOff x="4724400" y="5951156"/>
            <a:chExt cx="381000" cy="369589"/>
          </a:xfrm>
        </p:grpSpPr>
        <p:sp>
          <p:nvSpPr>
            <p:cNvPr id="19620" name="Text Box 45"/>
            <p:cNvSpPr txBox="1">
              <a:spLocks noChangeArrowheads="1"/>
            </p:cNvSpPr>
            <p:nvPr/>
          </p:nvSpPr>
          <p:spPr bwMode="auto">
            <a:xfrm>
              <a:off x="4724400" y="5951156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sp>
          <p:nvSpPr>
            <p:cNvPr id="797874" name="Oval 178"/>
            <p:cNvSpPr>
              <a:spLocks noChangeArrowheads="1"/>
            </p:cNvSpPr>
            <p:nvPr/>
          </p:nvSpPr>
          <p:spPr bwMode="auto">
            <a:xfrm>
              <a:off x="4773613" y="6008688"/>
              <a:ext cx="290512" cy="265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38400" y="6005548"/>
            <a:ext cx="762000" cy="338906"/>
            <a:chOff x="5029200" y="6005548"/>
            <a:chExt cx="762000" cy="338906"/>
          </a:xfrm>
        </p:grpSpPr>
        <p:sp>
          <p:nvSpPr>
            <p:cNvPr id="19621" name="Text Box 46"/>
            <p:cNvSpPr txBox="1">
              <a:spLocks noChangeArrowheads="1"/>
            </p:cNvSpPr>
            <p:nvPr/>
          </p:nvSpPr>
          <p:spPr bwMode="auto">
            <a:xfrm>
              <a:off x="5029200" y="6005548"/>
              <a:ext cx="762000" cy="338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G</a:t>
              </a:r>
            </a:p>
          </p:txBody>
        </p:sp>
        <p:sp>
          <p:nvSpPr>
            <p:cNvPr id="797875" name="Oval 179"/>
            <p:cNvSpPr>
              <a:spLocks noChangeArrowheads="1"/>
            </p:cNvSpPr>
            <p:nvPr/>
          </p:nvSpPr>
          <p:spPr bwMode="auto">
            <a:xfrm>
              <a:off x="5256213" y="6035681"/>
              <a:ext cx="290512" cy="265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533400" y="4431011"/>
            <a:ext cx="381000" cy="369589"/>
            <a:chOff x="4648200" y="4398881"/>
            <a:chExt cx="381000" cy="369589"/>
          </a:xfrm>
        </p:grpSpPr>
        <p:sp>
          <p:nvSpPr>
            <p:cNvPr id="213" name="Text Box 38"/>
            <p:cNvSpPr txBox="1">
              <a:spLocks noChangeArrowheads="1"/>
            </p:cNvSpPr>
            <p:nvPr/>
          </p:nvSpPr>
          <p:spPr bwMode="auto">
            <a:xfrm>
              <a:off x="4648200" y="439888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/>
                <a:t>b</a:t>
              </a:r>
              <a:endParaRPr lang="en-US" i="1" dirty="0"/>
            </a:p>
          </p:txBody>
        </p:sp>
        <p:sp>
          <p:nvSpPr>
            <p:cNvPr id="214" name="Oval 169"/>
            <p:cNvSpPr>
              <a:spLocks noChangeArrowheads="1"/>
            </p:cNvSpPr>
            <p:nvPr/>
          </p:nvSpPr>
          <p:spPr bwMode="auto">
            <a:xfrm>
              <a:off x="4687888" y="4435481"/>
              <a:ext cx="290512" cy="265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1219200" y="4419600"/>
            <a:ext cx="381000" cy="369589"/>
            <a:chOff x="4648200" y="4398881"/>
            <a:chExt cx="381000" cy="369589"/>
          </a:xfrm>
        </p:grpSpPr>
        <p:sp>
          <p:nvSpPr>
            <p:cNvPr id="216" name="Text Box 38"/>
            <p:cNvSpPr txBox="1">
              <a:spLocks noChangeArrowheads="1"/>
            </p:cNvSpPr>
            <p:nvPr/>
          </p:nvSpPr>
          <p:spPr bwMode="auto">
            <a:xfrm>
              <a:off x="4648200" y="439888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c</a:t>
              </a:r>
            </a:p>
          </p:txBody>
        </p:sp>
        <p:sp>
          <p:nvSpPr>
            <p:cNvPr id="217" name="Oval 169"/>
            <p:cNvSpPr>
              <a:spLocks noChangeArrowheads="1"/>
            </p:cNvSpPr>
            <p:nvPr/>
          </p:nvSpPr>
          <p:spPr bwMode="auto">
            <a:xfrm>
              <a:off x="4687888" y="4435481"/>
              <a:ext cx="290512" cy="265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sp>
        <p:nvSpPr>
          <p:cNvPr id="19494" name="TextBox 19493"/>
          <p:cNvSpPr txBox="1"/>
          <p:nvPr/>
        </p:nvSpPr>
        <p:spPr>
          <a:xfrm>
            <a:off x="7824123" y="3352800"/>
            <a:ext cx="247574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s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s </a:t>
            </a:r>
            <a:r>
              <a:rPr lang="en-US" dirty="0" smtClean="0">
                <a:latin typeface="Calibri"/>
                <a:cs typeface="Calibri"/>
                <a:sym typeface="Wingdings"/>
              </a:rPr>
              <a:t> d</a:t>
            </a:r>
          </a:p>
          <a:p>
            <a:r>
              <a:rPr lang="en-US" dirty="0" smtClean="0">
                <a:latin typeface="Calibri"/>
                <a:cs typeface="Calibri"/>
                <a:sym typeface="Wingdings"/>
              </a:rPr>
              <a:t>s  e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</a:t>
            </a:r>
            <a:r>
              <a:rPr lang="en-US" dirty="0" smtClean="0">
                <a:latin typeface="Calibri"/>
                <a:cs typeface="Calibri"/>
                <a:sym typeface="Wingdings"/>
              </a:rPr>
              <a:t>  p</a:t>
            </a:r>
          </a:p>
          <a:p>
            <a:r>
              <a:rPr lang="en-US" dirty="0" smtClean="0">
                <a:latin typeface="Calibri"/>
                <a:cs typeface="Calibri"/>
                <a:sym typeface="Wingdings"/>
              </a:rPr>
              <a:t>s  d  b</a:t>
            </a:r>
          </a:p>
          <a:p>
            <a:r>
              <a:rPr lang="en-US" dirty="0" smtClean="0">
                <a:latin typeface="Calibri"/>
                <a:cs typeface="Calibri"/>
                <a:sym typeface="Wingdings"/>
              </a:rPr>
              <a:t>s  d  c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</a:t>
            </a:r>
            <a:r>
              <a:rPr lang="en-US" dirty="0" smtClean="0">
                <a:latin typeface="Calibri"/>
                <a:cs typeface="Calibri"/>
                <a:sym typeface="Wingdings"/>
              </a:rPr>
              <a:t>  d  e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</a:t>
            </a:r>
            <a:r>
              <a:rPr lang="en-US" dirty="0" smtClean="0">
                <a:latin typeface="Calibri"/>
                <a:cs typeface="Calibri"/>
                <a:sym typeface="Wingdings"/>
              </a:rPr>
              <a:t>  d  e  h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</a:t>
            </a:r>
            <a:r>
              <a:rPr lang="en-US" dirty="0" smtClean="0">
                <a:latin typeface="Calibri"/>
                <a:cs typeface="Calibri"/>
                <a:sym typeface="Wingdings"/>
              </a:rPr>
              <a:t>  d  e  r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</a:t>
            </a:r>
            <a:r>
              <a:rPr lang="en-US" dirty="0" smtClean="0">
                <a:latin typeface="Calibri"/>
                <a:cs typeface="Calibri"/>
                <a:sym typeface="Wingdings"/>
              </a:rPr>
              <a:t>  d  e  r  f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</a:t>
            </a:r>
            <a:r>
              <a:rPr lang="en-US" dirty="0" smtClean="0">
                <a:latin typeface="Calibri"/>
                <a:cs typeface="Calibri"/>
                <a:sym typeface="Wingdings"/>
              </a:rPr>
              <a:t>  d  e  r  f  c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</a:t>
            </a:r>
            <a:r>
              <a:rPr lang="en-US" dirty="0" smtClean="0">
                <a:latin typeface="Calibri"/>
                <a:cs typeface="Calibri"/>
                <a:sym typeface="Wingdings"/>
              </a:rPr>
              <a:t>  d  e  r  f  G</a:t>
            </a:r>
            <a:endParaRPr lang="en-US" dirty="0" smtClean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227" name="Line 159"/>
          <p:cNvSpPr>
            <a:spLocks noChangeShapeType="1"/>
          </p:cNvSpPr>
          <p:nvPr/>
        </p:nvSpPr>
        <p:spPr bwMode="auto">
          <a:xfrm>
            <a:off x="7855540" y="3574460"/>
            <a:ext cx="225425" cy="4763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28" name="Line 159"/>
          <p:cNvSpPr>
            <a:spLocks noChangeShapeType="1"/>
          </p:cNvSpPr>
          <p:nvPr/>
        </p:nvSpPr>
        <p:spPr bwMode="auto">
          <a:xfrm>
            <a:off x="7848600" y="3837761"/>
            <a:ext cx="685800" cy="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29" name="Line 159"/>
          <p:cNvSpPr>
            <a:spLocks noChangeShapeType="1"/>
          </p:cNvSpPr>
          <p:nvPr/>
        </p:nvSpPr>
        <p:spPr bwMode="auto">
          <a:xfrm>
            <a:off x="7903980" y="5216160"/>
            <a:ext cx="1087620" cy="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0" name="Line 159"/>
          <p:cNvSpPr>
            <a:spLocks noChangeShapeType="1"/>
          </p:cNvSpPr>
          <p:nvPr/>
        </p:nvSpPr>
        <p:spPr bwMode="auto">
          <a:xfrm>
            <a:off x="7890240" y="5756640"/>
            <a:ext cx="1482360" cy="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1" name="Line 159"/>
          <p:cNvSpPr>
            <a:spLocks noChangeShapeType="1"/>
          </p:cNvSpPr>
          <p:nvPr/>
        </p:nvSpPr>
        <p:spPr bwMode="auto">
          <a:xfrm flipV="1">
            <a:off x="7848600" y="6019800"/>
            <a:ext cx="1981200" cy="1388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2" name="Line 159"/>
          <p:cNvSpPr>
            <a:spLocks noChangeShapeType="1"/>
          </p:cNvSpPr>
          <p:nvPr/>
        </p:nvSpPr>
        <p:spPr bwMode="auto">
          <a:xfrm flipV="1">
            <a:off x="7848600" y="6571351"/>
            <a:ext cx="2362200" cy="16549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4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33" grpId="0"/>
      <p:bldP spid="19638" grpId="0"/>
      <p:bldP spid="797757" grpId="0" animBg="1"/>
      <p:bldP spid="797762" grpId="0" animBg="1"/>
      <p:bldP spid="19470" grpId="0" animBg="1"/>
      <p:bldP spid="797828" grpId="0" animBg="1"/>
      <p:bldP spid="797837" grpId="0" animBg="1"/>
      <p:bldP spid="797838" grpId="0" animBg="1"/>
      <p:bldP spid="797841" grpId="0" animBg="1"/>
      <p:bldP spid="797845" grpId="0" animBg="1"/>
      <p:bldP spid="797849" grpId="0" animBg="1"/>
      <p:bldP spid="797851" grpId="0" animBg="1"/>
      <p:bldP spid="797853" grpId="0" animBg="1"/>
      <p:bldP spid="797855" grpId="0" animBg="1"/>
      <p:bldP spid="79785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8415" y="320040"/>
            <a:ext cx="7800850" cy="58521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Depth-First Search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124200" y="3433765"/>
            <a:ext cx="5486400" cy="3355591"/>
            <a:chOff x="48" y="2332"/>
            <a:chExt cx="3456" cy="2406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596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600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19601" name="AutoShape 11"/>
            <p:cNvCxnSpPr>
              <a:cxnSpLocks noChangeShapeType="1"/>
              <a:stCxn id="19597" idx="2"/>
              <a:endCxn id="19596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2" name="AutoShape 12"/>
            <p:cNvCxnSpPr>
              <a:cxnSpLocks noChangeShapeType="1"/>
              <a:stCxn id="19597" idx="2"/>
              <a:endCxn id="19600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3" name="AutoShape 13"/>
            <p:cNvCxnSpPr>
              <a:cxnSpLocks noChangeShapeType="1"/>
              <a:stCxn id="19596" idx="2"/>
              <a:endCxn id="19595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stCxn id="19600" idx="2"/>
              <a:endCxn id="19599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5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9632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3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34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35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36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37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8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4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4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42" name="AutoShape 26"/>
              <p:cNvCxnSpPr>
                <a:cxnSpLocks noChangeShapeType="1"/>
                <a:stCxn id="19632" idx="2"/>
                <a:endCxn id="19634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3" name="AutoShape 27"/>
              <p:cNvCxnSpPr>
                <a:cxnSpLocks noChangeShapeType="1"/>
                <a:stCxn id="19632" idx="2"/>
                <a:endCxn id="19636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4" name="AutoShape 28"/>
              <p:cNvCxnSpPr>
                <a:cxnSpLocks noChangeShapeType="1"/>
                <a:stCxn id="19634" idx="2"/>
                <a:endCxn id="19633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5" name="AutoShape 29"/>
              <p:cNvCxnSpPr>
                <a:cxnSpLocks noChangeShapeType="1"/>
                <a:stCxn id="19634" idx="2"/>
                <a:endCxn id="19637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6" name="AutoShape 30"/>
              <p:cNvCxnSpPr>
                <a:cxnSpLocks noChangeShapeType="1"/>
                <a:stCxn id="19636" idx="2"/>
                <a:endCxn id="19635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7" name="AutoShape 31"/>
              <p:cNvCxnSpPr>
                <a:cxnSpLocks noChangeShapeType="1"/>
                <a:stCxn id="19633" idx="2"/>
                <a:endCxn id="19638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8" name="AutoShape 32"/>
              <p:cNvCxnSpPr>
                <a:cxnSpLocks noChangeShapeType="1"/>
                <a:stCxn id="19635" idx="2"/>
                <a:endCxn id="19639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9" name="AutoShape 33"/>
              <p:cNvCxnSpPr>
                <a:cxnSpLocks noChangeShapeType="1"/>
                <a:stCxn id="19635" idx="2"/>
                <a:endCxn id="19640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50" name="AutoShape 34"/>
              <p:cNvCxnSpPr>
                <a:cxnSpLocks noChangeShapeType="1"/>
                <a:stCxn id="19639" idx="2"/>
                <a:endCxn id="19641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8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19613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14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15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16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17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18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1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20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21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22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23" name="AutoShape 48"/>
              <p:cNvCxnSpPr>
                <a:cxnSpLocks noChangeShapeType="1"/>
                <a:stCxn id="19613" idx="2"/>
                <a:endCxn id="19615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4" name="AutoShape 49"/>
              <p:cNvCxnSpPr>
                <a:cxnSpLocks noChangeShapeType="1"/>
                <a:stCxn id="19613" idx="2"/>
                <a:endCxn id="19617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5" name="AutoShape 50"/>
              <p:cNvCxnSpPr>
                <a:cxnSpLocks noChangeShapeType="1"/>
                <a:stCxn id="19615" idx="2"/>
                <a:endCxn id="19614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6" name="AutoShape 51"/>
              <p:cNvCxnSpPr>
                <a:cxnSpLocks noChangeShapeType="1"/>
                <a:stCxn id="19615" idx="2"/>
                <a:endCxn id="19618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7" name="AutoShape 52"/>
              <p:cNvCxnSpPr>
                <a:cxnSpLocks noChangeShapeType="1"/>
                <a:stCxn id="19617" idx="2"/>
                <a:endCxn id="19616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8" name="AutoShape 53"/>
              <p:cNvCxnSpPr>
                <a:cxnSpLocks noChangeShapeType="1"/>
                <a:stCxn id="19614" idx="2"/>
                <a:endCxn id="19619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9" name="AutoShape 54"/>
              <p:cNvCxnSpPr>
                <a:cxnSpLocks noChangeShapeType="1"/>
                <a:stCxn id="19616" idx="2"/>
                <a:endCxn id="19620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0" name="AutoShape 55"/>
              <p:cNvCxnSpPr>
                <a:cxnSpLocks noChangeShapeType="1"/>
                <a:stCxn id="19616" idx="2"/>
                <a:endCxn id="19621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1" name="AutoShape 56"/>
              <p:cNvCxnSpPr>
                <a:cxnSpLocks noChangeShapeType="1"/>
                <a:stCxn id="19620" idx="2"/>
                <a:endCxn id="19622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9609" name="AutoShape 57"/>
            <p:cNvCxnSpPr>
              <a:cxnSpLocks noChangeShapeType="1"/>
              <a:stCxn id="19597" idx="2"/>
              <a:endCxn id="19613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0" name="AutoShape 58"/>
            <p:cNvCxnSpPr>
              <a:cxnSpLocks noChangeShapeType="1"/>
              <a:stCxn id="19594" idx="2"/>
              <a:endCxn id="19597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1" name="AutoShape 59"/>
            <p:cNvCxnSpPr>
              <a:cxnSpLocks noChangeShapeType="1"/>
              <a:stCxn id="19594" idx="2"/>
              <a:endCxn id="19632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2" name="AutoShape 60"/>
            <p:cNvCxnSpPr>
              <a:cxnSpLocks noChangeShapeType="1"/>
              <a:stCxn id="19594" idx="2"/>
              <a:endCxn id="19598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3835400" y="3738563"/>
            <a:ext cx="2489200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8" name="Line 62"/>
          <p:cNvSpPr>
            <a:spLocks noChangeShapeType="1"/>
          </p:cNvSpPr>
          <p:nvPr/>
        </p:nvSpPr>
        <p:spPr bwMode="auto">
          <a:xfrm flipH="1">
            <a:off x="3305176" y="4241801"/>
            <a:ext cx="557213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9" name="Line 63"/>
          <p:cNvSpPr>
            <a:spLocks noChangeShapeType="1"/>
          </p:cNvSpPr>
          <p:nvPr/>
        </p:nvSpPr>
        <p:spPr bwMode="auto">
          <a:xfrm>
            <a:off x="3835401" y="4232277"/>
            <a:ext cx="160339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0" name="Line 64"/>
          <p:cNvSpPr>
            <a:spLocks noChangeShapeType="1"/>
          </p:cNvSpPr>
          <p:nvPr/>
        </p:nvSpPr>
        <p:spPr bwMode="auto">
          <a:xfrm flipH="1">
            <a:off x="3309943" y="4725988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1" name="Line 65"/>
          <p:cNvSpPr>
            <a:spLocks noChangeShapeType="1"/>
          </p:cNvSpPr>
          <p:nvPr/>
        </p:nvSpPr>
        <p:spPr bwMode="auto">
          <a:xfrm flipH="1">
            <a:off x="4000506" y="4743451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3832225" y="4256089"/>
            <a:ext cx="995363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3" name="Line 67"/>
          <p:cNvSpPr>
            <a:spLocks noChangeShapeType="1"/>
          </p:cNvSpPr>
          <p:nvPr/>
        </p:nvSpPr>
        <p:spPr bwMode="auto">
          <a:xfrm flipH="1">
            <a:off x="4432306" y="4732339"/>
            <a:ext cx="398463" cy="203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4" name="Line 68"/>
          <p:cNvSpPr>
            <a:spLocks noChangeShapeType="1"/>
          </p:cNvSpPr>
          <p:nvPr/>
        </p:nvSpPr>
        <p:spPr bwMode="auto">
          <a:xfrm flipH="1">
            <a:off x="4233865" y="5253044"/>
            <a:ext cx="219075" cy="2111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5" name="Line 69"/>
          <p:cNvSpPr>
            <a:spLocks noChangeShapeType="1"/>
          </p:cNvSpPr>
          <p:nvPr/>
        </p:nvSpPr>
        <p:spPr bwMode="auto">
          <a:xfrm>
            <a:off x="4238630" y="5797551"/>
            <a:ext cx="3175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4491037" y="1371604"/>
            <a:ext cx="3205163" cy="176847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4491038" y="2408237"/>
            <a:ext cx="317500" cy="3048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endParaRPr lang="en-US" sz="1200" dirty="0"/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5333180" y="2835275"/>
            <a:ext cx="807272" cy="304800"/>
            <a:chOff x="1914" y="2963"/>
            <a:chExt cx="1052" cy="397"/>
          </a:xfrm>
        </p:grpSpPr>
        <p:sp>
          <p:nvSpPr>
            <p:cNvPr id="19562" name="AutoShape 103"/>
            <p:cNvSpPr>
              <a:spLocks noChangeArrowheads="1"/>
            </p:cNvSpPr>
            <p:nvPr/>
          </p:nvSpPr>
          <p:spPr bwMode="auto"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cxnSp>
          <p:nvCxnSpPr>
            <p:cNvPr id="19563" name="AutoShape 104"/>
            <p:cNvCxnSpPr>
              <a:cxnSpLocks noChangeShapeType="1"/>
              <a:stCxn id="19560" idx="5"/>
              <a:endCxn id="19562" idx="2"/>
            </p:cNvCxnSpPr>
            <p:nvPr/>
          </p:nvCxnSpPr>
          <p:spPr bwMode="auto">
            <a:xfrm flipV="1">
              <a:off x="1914" y="3162"/>
              <a:ext cx="639" cy="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5062538" y="2591572"/>
            <a:ext cx="1299841" cy="456433"/>
            <a:chOff x="1560" y="2646"/>
            <a:chExt cx="1695" cy="595"/>
          </a:xfrm>
        </p:grpSpPr>
        <p:sp>
          <p:nvSpPr>
            <p:cNvPr id="19560" name="AutoShape 106"/>
            <p:cNvSpPr>
              <a:spLocks noChangeArrowheads="1"/>
            </p:cNvSpPr>
            <p:nvPr/>
          </p:nvSpPr>
          <p:spPr bwMode="auto"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cxnSp>
          <p:nvCxnSpPr>
            <p:cNvPr id="19561" name="AutoShape 107"/>
            <p:cNvCxnSpPr>
              <a:cxnSpLocks noChangeShapeType="1"/>
              <a:stCxn id="19558" idx="2"/>
              <a:endCxn id="19560" idx="6"/>
            </p:cNvCxnSpPr>
            <p:nvPr/>
          </p:nvCxnSpPr>
          <p:spPr bwMode="auto">
            <a:xfrm flipH="1">
              <a:off x="1974" y="2646"/>
              <a:ext cx="1281" cy="3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362702" y="2316463"/>
            <a:ext cx="412751" cy="428328"/>
            <a:chOff x="3255" y="2287"/>
            <a:chExt cx="538" cy="557"/>
          </a:xfrm>
        </p:grpSpPr>
        <p:sp>
          <p:nvSpPr>
            <p:cNvPr id="19558" name="AutoShape 109"/>
            <p:cNvSpPr>
              <a:spLocks noChangeArrowheads="1"/>
            </p:cNvSpPr>
            <p:nvPr/>
          </p:nvSpPr>
          <p:spPr bwMode="auto"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cxnSp>
          <p:nvCxnSpPr>
            <p:cNvPr id="19559" name="AutoShape 110"/>
            <p:cNvCxnSpPr>
              <a:cxnSpLocks noChangeShapeType="1"/>
              <a:stCxn id="19544" idx="4"/>
              <a:endCxn id="19558" idx="7"/>
            </p:cNvCxnSpPr>
            <p:nvPr/>
          </p:nvCxnSpPr>
          <p:spPr bwMode="auto">
            <a:xfrm flipH="1">
              <a:off x="3608" y="2287"/>
              <a:ext cx="185" cy="2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7283450" y="2195514"/>
            <a:ext cx="317500" cy="548964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7378702" y="1371602"/>
            <a:ext cx="317500" cy="824137"/>
            <a:chOff x="4579" y="1056"/>
            <a:chExt cx="413" cy="1055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5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4800862" y="2133603"/>
            <a:ext cx="928424" cy="318758"/>
            <a:chOff x="1219" y="2049"/>
            <a:chExt cx="1210" cy="416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219" y="224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120"/>
          <p:cNvGrpSpPr>
            <a:grpSpLocks/>
          </p:cNvGrpSpPr>
          <p:nvPr/>
        </p:nvGrpSpPr>
        <p:grpSpPr bwMode="auto">
          <a:xfrm>
            <a:off x="4745037" y="1676401"/>
            <a:ext cx="712789" cy="502091"/>
            <a:chOff x="1147" y="1453"/>
            <a:chExt cx="929" cy="655"/>
          </a:xfrm>
        </p:grpSpPr>
        <p:sp>
          <p:nvSpPr>
            <p:cNvPr id="19550" name="AutoShape 121"/>
            <p:cNvSpPr>
              <a:spLocks noChangeArrowheads="1"/>
            </p:cNvSpPr>
            <p:nvPr/>
          </p:nvSpPr>
          <p:spPr bwMode="auto"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cxnSp>
          <p:nvCxnSpPr>
            <p:cNvPr id="19551" name="AutoShape 122"/>
            <p:cNvCxnSpPr>
              <a:cxnSpLocks noChangeShapeType="1"/>
              <a:stCxn id="19568" idx="1"/>
              <a:endCxn id="19550" idx="5"/>
            </p:cNvCxnSpPr>
            <p:nvPr/>
          </p:nvCxnSpPr>
          <p:spPr bwMode="auto">
            <a:xfrm flipH="1" flipV="1">
              <a:off x="1500" y="1792"/>
              <a:ext cx="576" cy="31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5021262" y="1401763"/>
            <a:ext cx="611188" cy="319088"/>
            <a:chOff x="1507" y="1096"/>
            <a:chExt cx="797" cy="416"/>
          </a:xfrm>
        </p:grpSpPr>
        <p:sp>
          <p:nvSpPr>
            <p:cNvPr id="19548" name="AutoShape 124"/>
            <p:cNvSpPr>
              <a:spLocks noChangeArrowheads="1"/>
            </p:cNvSpPr>
            <p:nvPr/>
          </p:nvSpPr>
          <p:spPr bwMode="auto"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cxnSp>
          <p:nvCxnSpPr>
            <p:cNvPr id="19549" name="AutoShape 125"/>
            <p:cNvCxnSpPr>
              <a:cxnSpLocks noChangeShapeType="1"/>
              <a:endCxn id="19548" idx="2"/>
            </p:cNvCxnSpPr>
            <p:nvPr/>
          </p:nvCxnSpPr>
          <p:spPr bwMode="auto">
            <a:xfrm flipV="1">
              <a:off x="1507" y="1295"/>
              <a:ext cx="372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5682429" y="1646237"/>
            <a:ext cx="807272" cy="532259"/>
            <a:chOff x="2369" y="1414"/>
            <a:chExt cx="1052" cy="694"/>
          </a:xfrm>
        </p:grpSpPr>
        <p:sp>
          <p:nvSpPr>
            <p:cNvPr id="19546" name="AutoShape 127"/>
            <p:cNvSpPr>
              <a:spLocks noChangeArrowheads="1"/>
            </p:cNvSpPr>
            <p:nvPr/>
          </p:nvSpPr>
          <p:spPr bwMode="auto"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cxnSp>
          <p:nvCxnSpPr>
            <p:cNvPr id="19547" name="AutoShape 128"/>
            <p:cNvCxnSpPr>
              <a:cxnSpLocks noChangeShapeType="1"/>
              <a:stCxn id="19552" idx="7"/>
              <a:endCxn id="19546" idx="3"/>
            </p:cNvCxnSpPr>
            <p:nvPr/>
          </p:nvCxnSpPr>
          <p:spPr bwMode="auto">
            <a:xfrm flipV="1">
              <a:off x="2369" y="1753"/>
              <a:ext cx="698" cy="35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5729611" y="2011363"/>
            <a:ext cx="1204590" cy="3048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5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7156450" y="2744791"/>
            <a:ext cx="317500" cy="303213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r>
              <a:rPr lang="en-US" sz="1500" i="1" dirty="0"/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6888161" y="2290766"/>
            <a:ext cx="314325" cy="479425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5316538" y="1408117"/>
            <a:ext cx="855337" cy="389758"/>
            <a:chOff x="1891" y="1104"/>
            <a:chExt cx="1116" cy="508"/>
          </a:xfrm>
        </p:grpSpPr>
        <p:cxnSp>
          <p:nvCxnSpPr>
            <p:cNvPr id="19542" name="AutoShape 135"/>
            <p:cNvCxnSpPr>
              <a:cxnSpLocks noChangeShapeType="1"/>
              <a:stCxn id="19546" idx="2"/>
              <a:endCxn id="19543" idx="6"/>
            </p:cNvCxnSpPr>
            <p:nvPr/>
          </p:nvCxnSpPr>
          <p:spPr bwMode="auto">
            <a:xfrm flipH="1" flipV="1">
              <a:off x="2304" y="1302"/>
              <a:ext cx="703" cy="31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3" name="AutoShape 136"/>
            <p:cNvSpPr>
              <a:spLocks noChangeArrowheads="1"/>
            </p:cNvSpPr>
            <p:nvPr/>
          </p:nvSpPr>
          <p:spPr bwMode="auto"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 bwMode="auto">
          <a:xfrm>
            <a:off x="6186488" y="1655767"/>
            <a:ext cx="1143767" cy="583895"/>
            <a:chOff x="3024" y="1427"/>
            <a:chExt cx="1492" cy="760"/>
          </a:xfrm>
        </p:grpSpPr>
        <p:cxnSp>
          <p:nvCxnSpPr>
            <p:cNvPr id="19540" name="AutoShape 138"/>
            <p:cNvCxnSpPr>
              <a:cxnSpLocks noChangeShapeType="1"/>
              <a:stCxn id="19556" idx="1"/>
              <a:endCxn id="19546" idx="6"/>
            </p:cNvCxnSpPr>
            <p:nvPr/>
          </p:nvCxnSpPr>
          <p:spPr bwMode="auto">
            <a:xfrm rot="16200000" flipV="1">
              <a:off x="3680" y="1352"/>
              <a:ext cx="575" cy="1096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1" name="AutoShape 139"/>
            <p:cNvSpPr>
              <a:spLocks noChangeArrowheads="1"/>
            </p:cNvSpPr>
            <p:nvPr/>
          </p:nvSpPr>
          <p:spPr bwMode="auto"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19485" name="Line 140"/>
          <p:cNvSpPr>
            <a:spLocks noChangeShapeType="1"/>
          </p:cNvSpPr>
          <p:nvPr/>
        </p:nvSpPr>
        <p:spPr bwMode="auto">
          <a:xfrm>
            <a:off x="3" y="337185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6140455" y="3478213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3729039" y="3971930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9" name="Oval 143"/>
          <p:cNvSpPr>
            <a:spLocks noChangeArrowheads="1"/>
          </p:cNvSpPr>
          <p:nvPr/>
        </p:nvSpPr>
        <p:spPr bwMode="auto">
          <a:xfrm>
            <a:off x="3165481" y="445135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0" name="Oval 144"/>
          <p:cNvSpPr>
            <a:spLocks noChangeArrowheads="1"/>
          </p:cNvSpPr>
          <p:nvPr/>
        </p:nvSpPr>
        <p:spPr bwMode="auto">
          <a:xfrm>
            <a:off x="3865563" y="44513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4686305" y="44338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2" name="Oval 146"/>
          <p:cNvSpPr>
            <a:spLocks noChangeArrowheads="1"/>
          </p:cNvSpPr>
          <p:nvPr/>
        </p:nvSpPr>
        <p:spPr bwMode="auto">
          <a:xfrm>
            <a:off x="3163888" y="50069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3" name="Oval 147"/>
          <p:cNvSpPr>
            <a:spLocks noChangeArrowheads="1"/>
          </p:cNvSpPr>
          <p:nvPr/>
        </p:nvSpPr>
        <p:spPr bwMode="auto">
          <a:xfrm>
            <a:off x="3856039" y="49990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4" name="Oval 148"/>
          <p:cNvSpPr>
            <a:spLocks noChangeArrowheads="1"/>
          </p:cNvSpPr>
          <p:nvPr/>
        </p:nvSpPr>
        <p:spPr bwMode="auto">
          <a:xfrm>
            <a:off x="4325939" y="49815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5002213" y="49720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6" name="Oval 150"/>
          <p:cNvSpPr>
            <a:spLocks noChangeArrowheads="1"/>
          </p:cNvSpPr>
          <p:nvPr/>
        </p:nvSpPr>
        <p:spPr bwMode="auto">
          <a:xfrm>
            <a:off x="4087813" y="5510213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7" name="Oval 151"/>
          <p:cNvSpPr>
            <a:spLocks noChangeArrowheads="1"/>
          </p:cNvSpPr>
          <p:nvPr/>
        </p:nvSpPr>
        <p:spPr bwMode="auto">
          <a:xfrm>
            <a:off x="4532313" y="55181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8" name="Oval 152"/>
          <p:cNvSpPr>
            <a:spLocks noChangeArrowheads="1"/>
          </p:cNvSpPr>
          <p:nvPr/>
        </p:nvSpPr>
        <p:spPr bwMode="auto">
          <a:xfrm>
            <a:off x="4105281" y="6015039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4992688" y="55197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0" name="Oval 154"/>
          <p:cNvSpPr>
            <a:spLocks noChangeArrowheads="1"/>
          </p:cNvSpPr>
          <p:nvPr/>
        </p:nvSpPr>
        <p:spPr bwMode="auto">
          <a:xfrm>
            <a:off x="4772030" y="60071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5254630" y="60340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2" name="Oval 156"/>
          <p:cNvSpPr>
            <a:spLocks noChangeArrowheads="1"/>
          </p:cNvSpPr>
          <p:nvPr/>
        </p:nvSpPr>
        <p:spPr bwMode="auto">
          <a:xfrm>
            <a:off x="4787905" y="64770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4824413" y="4733930"/>
            <a:ext cx="30956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4" name="Line 158"/>
          <p:cNvSpPr>
            <a:spLocks noChangeShapeType="1"/>
          </p:cNvSpPr>
          <p:nvPr/>
        </p:nvSpPr>
        <p:spPr bwMode="auto">
          <a:xfrm flipH="1" flipV="1">
            <a:off x="4438653" y="5254630"/>
            <a:ext cx="258763" cy="2143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5138743" y="5253040"/>
            <a:ext cx="3175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5129213" y="5791201"/>
            <a:ext cx="258763" cy="19685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7" name="Line 161"/>
          <p:cNvSpPr>
            <a:spLocks noChangeShapeType="1"/>
          </p:cNvSpPr>
          <p:nvPr/>
        </p:nvSpPr>
        <p:spPr bwMode="auto">
          <a:xfrm flipV="1">
            <a:off x="4918076" y="5792788"/>
            <a:ext cx="212725" cy="163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8" name="Line 162"/>
          <p:cNvSpPr>
            <a:spLocks noChangeShapeType="1"/>
          </p:cNvSpPr>
          <p:nvPr/>
        </p:nvSpPr>
        <p:spPr bwMode="auto">
          <a:xfrm flipV="1">
            <a:off x="4900618" y="6280154"/>
            <a:ext cx="7937" cy="1730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9508" name="Oval 163"/>
          <p:cNvSpPr>
            <a:spLocks noChangeArrowheads="1"/>
          </p:cNvSpPr>
          <p:nvPr/>
        </p:nvSpPr>
        <p:spPr bwMode="auto">
          <a:xfrm>
            <a:off x="6142037" y="34798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0" name="Oval 164"/>
          <p:cNvSpPr>
            <a:spLocks noChangeArrowheads="1"/>
          </p:cNvSpPr>
          <p:nvPr/>
        </p:nvSpPr>
        <p:spPr bwMode="auto">
          <a:xfrm>
            <a:off x="3730630" y="397351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1" name="Oval 165"/>
          <p:cNvSpPr>
            <a:spLocks noChangeArrowheads="1"/>
          </p:cNvSpPr>
          <p:nvPr/>
        </p:nvSpPr>
        <p:spPr bwMode="auto">
          <a:xfrm>
            <a:off x="6524630" y="39068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2" name="Oval 166"/>
          <p:cNvSpPr>
            <a:spLocks noChangeArrowheads="1"/>
          </p:cNvSpPr>
          <p:nvPr/>
        </p:nvSpPr>
        <p:spPr bwMode="auto">
          <a:xfrm>
            <a:off x="8269288" y="392271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3" name="Oval 167"/>
          <p:cNvSpPr>
            <a:spLocks noChangeArrowheads="1"/>
          </p:cNvSpPr>
          <p:nvPr/>
        </p:nvSpPr>
        <p:spPr bwMode="auto">
          <a:xfrm>
            <a:off x="3167063" y="44529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4" name="Oval 168"/>
          <p:cNvSpPr>
            <a:spLocks noChangeArrowheads="1"/>
          </p:cNvSpPr>
          <p:nvPr/>
        </p:nvSpPr>
        <p:spPr bwMode="auto">
          <a:xfrm>
            <a:off x="3867156" y="44529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5" name="Oval 169"/>
          <p:cNvSpPr>
            <a:spLocks noChangeArrowheads="1"/>
          </p:cNvSpPr>
          <p:nvPr/>
        </p:nvSpPr>
        <p:spPr bwMode="auto">
          <a:xfrm>
            <a:off x="4687888" y="44354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6" name="Oval 170"/>
          <p:cNvSpPr>
            <a:spLocks noChangeArrowheads="1"/>
          </p:cNvSpPr>
          <p:nvPr/>
        </p:nvSpPr>
        <p:spPr bwMode="auto">
          <a:xfrm>
            <a:off x="3165481" y="50085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7" name="Oval 171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8" name="Oval 172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9" name="Oval 173"/>
          <p:cNvSpPr>
            <a:spLocks noChangeArrowheads="1"/>
          </p:cNvSpPr>
          <p:nvPr/>
        </p:nvSpPr>
        <p:spPr bwMode="auto">
          <a:xfrm>
            <a:off x="5003805" y="49736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0" name="Oval 174"/>
          <p:cNvSpPr>
            <a:spLocks noChangeArrowheads="1"/>
          </p:cNvSpPr>
          <p:nvPr/>
        </p:nvSpPr>
        <p:spPr bwMode="auto">
          <a:xfrm>
            <a:off x="4089405" y="5511805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1" name="Oval 175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2" name="Oval 176"/>
          <p:cNvSpPr>
            <a:spLocks noChangeArrowheads="1"/>
          </p:cNvSpPr>
          <p:nvPr/>
        </p:nvSpPr>
        <p:spPr bwMode="auto">
          <a:xfrm>
            <a:off x="4114805" y="60166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3" name="Oval 177"/>
          <p:cNvSpPr>
            <a:spLocks noChangeArrowheads="1"/>
          </p:cNvSpPr>
          <p:nvPr/>
        </p:nvSpPr>
        <p:spPr bwMode="auto">
          <a:xfrm>
            <a:off x="4994281" y="5521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4" name="Oval 178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5" name="Oval 179"/>
          <p:cNvSpPr>
            <a:spLocks noChangeArrowheads="1"/>
          </p:cNvSpPr>
          <p:nvPr/>
        </p:nvSpPr>
        <p:spPr bwMode="auto">
          <a:xfrm>
            <a:off x="5256213" y="60356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6" name="Oval 180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7" name="Oval 181"/>
          <p:cNvSpPr>
            <a:spLocks noChangeArrowheads="1"/>
          </p:cNvSpPr>
          <p:nvPr/>
        </p:nvSpPr>
        <p:spPr bwMode="auto">
          <a:xfrm>
            <a:off x="3165481" y="5000630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8" name="Oval 182"/>
          <p:cNvSpPr>
            <a:spLocks noChangeArrowheads="1"/>
          </p:cNvSpPr>
          <p:nvPr/>
        </p:nvSpPr>
        <p:spPr bwMode="auto">
          <a:xfrm>
            <a:off x="3167063" y="4445005"/>
            <a:ext cx="290512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9" name="Oval 183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0" name="Oval 184"/>
          <p:cNvSpPr>
            <a:spLocks noChangeArrowheads="1"/>
          </p:cNvSpPr>
          <p:nvPr/>
        </p:nvSpPr>
        <p:spPr bwMode="auto">
          <a:xfrm>
            <a:off x="3867156" y="4445005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1" name="Oval 185"/>
          <p:cNvSpPr>
            <a:spLocks noChangeArrowheads="1"/>
          </p:cNvSpPr>
          <p:nvPr/>
        </p:nvSpPr>
        <p:spPr bwMode="auto">
          <a:xfrm>
            <a:off x="4089405" y="55038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2" name="Oval 186"/>
          <p:cNvSpPr>
            <a:spLocks noChangeArrowheads="1"/>
          </p:cNvSpPr>
          <p:nvPr/>
        </p:nvSpPr>
        <p:spPr bwMode="auto">
          <a:xfrm>
            <a:off x="410686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19" name="Group 187"/>
          <p:cNvGrpSpPr>
            <a:grpSpLocks/>
          </p:cNvGrpSpPr>
          <p:nvPr/>
        </p:nvGrpSpPr>
        <p:grpSpPr bwMode="auto">
          <a:xfrm>
            <a:off x="5821364" y="2698751"/>
            <a:ext cx="588963" cy="431800"/>
            <a:chOff x="2762" y="1745"/>
            <a:chExt cx="371" cy="272"/>
          </a:xfrm>
        </p:grpSpPr>
        <p:cxnSp>
          <p:nvCxnSpPr>
            <p:cNvPr id="19538" name="AutoShape 188"/>
            <p:cNvCxnSpPr>
              <a:cxnSpLocks noChangeShapeType="1"/>
            </p:cNvCxnSpPr>
            <p:nvPr/>
          </p:nvCxnSpPr>
          <p:spPr bwMode="auto"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39" name="AutoShape 189"/>
            <p:cNvSpPr>
              <a:spLocks noChangeArrowheads="1"/>
            </p:cNvSpPr>
            <p:nvPr/>
          </p:nvSpPr>
          <p:spPr bwMode="auto"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797886" name="Oval 190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7" name="Oval 191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8" name="Oval 192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9" name="Oval 193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9537" name="Text Box 194"/>
          <p:cNvSpPr txBox="1">
            <a:spLocks noChangeArrowheads="1"/>
          </p:cNvSpPr>
          <p:nvPr/>
        </p:nvSpPr>
        <p:spPr bwMode="auto">
          <a:xfrm>
            <a:off x="381000" y="1371602"/>
            <a:ext cx="22812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</a:t>
            </a:r>
            <a:r>
              <a:rPr lang="en-US" i="1" dirty="0" smtClean="0">
                <a:latin typeface="Calibri" pitchFamily="34" charset="0"/>
              </a:rPr>
              <a:t>a deepest </a:t>
            </a:r>
            <a:r>
              <a:rPr lang="en-US" i="1" dirty="0">
                <a:latin typeface="Calibri" pitchFamily="34" charset="0"/>
              </a:rPr>
              <a:t>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LIFO stack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57" grpId="0" animBg="1"/>
      <p:bldP spid="797758" grpId="0" animBg="1"/>
      <p:bldP spid="797758" grpId="1" animBg="1"/>
      <p:bldP spid="797759" grpId="0" animBg="1"/>
      <p:bldP spid="797759" grpId="1" animBg="1"/>
      <p:bldP spid="797760" grpId="0" animBg="1"/>
      <p:bldP spid="797760" grpId="1" animBg="1"/>
      <p:bldP spid="797761" grpId="0" animBg="1"/>
      <p:bldP spid="797761" grpId="1" animBg="1"/>
      <p:bldP spid="797762" grpId="0" animBg="1"/>
      <p:bldP spid="797763" grpId="0" animBg="1"/>
      <p:bldP spid="797763" grpId="1" animBg="1"/>
      <p:bldP spid="797764" grpId="0" animBg="1"/>
      <p:bldP spid="797764" grpId="1" animBg="1"/>
      <p:bldP spid="797765" grpId="0" animBg="1"/>
      <p:bldP spid="797765" grpId="1" animBg="1"/>
      <p:bldP spid="797765" grpId="2" animBg="1"/>
      <p:bldP spid="797828" grpId="0" animBg="1"/>
      <p:bldP spid="797837" grpId="0" animBg="1"/>
      <p:bldP spid="797838" grpId="0" animBg="1"/>
      <p:bldP spid="797839" grpId="0" animBg="1"/>
      <p:bldP spid="797839" grpId="1" animBg="1"/>
      <p:bldP spid="797840" grpId="0" animBg="1"/>
      <p:bldP spid="797840" grpId="1" animBg="1"/>
      <p:bldP spid="797841" grpId="0" animBg="1"/>
      <p:bldP spid="797842" grpId="0" animBg="1"/>
      <p:bldP spid="797842" grpId="1" animBg="1"/>
      <p:bldP spid="797843" grpId="0" animBg="1"/>
      <p:bldP spid="797843" grpId="1" animBg="1"/>
      <p:bldP spid="797844" grpId="0" animBg="1"/>
      <p:bldP spid="797844" grpId="1" animBg="1"/>
      <p:bldP spid="797845" grpId="0" animBg="1"/>
      <p:bldP spid="797846" grpId="0" animBg="1"/>
      <p:bldP spid="797846" grpId="1" animBg="1"/>
      <p:bldP spid="797847" grpId="0" animBg="1"/>
      <p:bldP spid="797847" grpId="1" animBg="1"/>
      <p:bldP spid="797848" grpId="0" animBg="1"/>
      <p:bldP spid="797848" grpId="1" animBg="1"/>
      <p:bldP spid="797849" grpId="0" animBg="1"/>
      <p:bldP spid="797850" grpId="0" animBg="1"/>
      <p:bldP spid="797850" grpId="1" animBg="1"/>
      <p:bldP spid="797851" grpId="0" animBg="1"/>
      <p:bldP spid="797852" grpId="0" animBg="1"/>
      <p:bldP spid="797852" grpId="1" animBg="1"/>
      <p:bldP spid="797853" grpId="0" animBg="1"/>
      <p:bldP spid="797854" grpId="0" animBg="1"/>
      <p:bldP spid="797854" grpId="1" animBg="1"/>
      <p:bldP spid="797855" grpId="0" animBg="1"/>
      <p:bldP spid="797856" grpId="0" animBg="1"/>
      <p:bldP spid="797857" grpId="0" animBg="1"/>
      <p:bldP spid="797857" grpId="1" animBg="1"/>
      <p:bldP spid="797858" grpId="0" animBg="1"/>
      <p:bldP spid="797858" grpId="1" animBg="1"/>
      <p:bldP spid="797860" grpId="0" animBg="1"/>
      <p:bldP spid="797861" grpId="0" animBg="1"/>
      <p:bldP spid="797862" grpId="0" animBg="1"/>
      <p:bldP spid="797863" grpId="0" animBg="1"/>
      <p:bldP spid="797864" grpId="0" animBg="1"/>
      <p:bldP spid="797865" grpId="0" animBg="1"/>
      <p:bldP spid="797866" grpId="0" animBg="1"/>
      <p:bldP spid="797867" grpId="0" animBg="1"/>
      <p:bldP spid="797868" grpId="0" animBg="1"/>
      <p:bldP spid="797869" grpId="0" animBg="1"/>
      <p:bldP spid="797870" grpId="0" animBg="1"/>
      <p:bldP spid="797871" grpId="0" animBg="1"/>
      <p:bldP spid="797872" grpId="0" animBg="1"/>
      <p:bldP spid="797873" grpId="0" animBg="1"/>
      <p:bldP spid="797874" grpId="0" animBg="1"/>
      <p:bldP spid="797875" grpId="0" animBg="1"/>
      <p:bldP spid="797876" grpId="0" animBg="1"/>
      <p:bldP spid="797877" grpId="0" animBg="1"/>
      <p:bldP spid="797878" grpId="0" animBg="1"/>
      <p:bldP spid="797879" grpId="0" animBg="1"/>
      <p:bldP spid="797880" grpId="0" animBg="1"/>
      <p:bldP spid="797881" grpId="0" animBg="1"/>
      <p:bldP spid="797882" grpId="0" animBg="1"/>
      <p:bldP spid="797886" grpId="0" animBg="1"/>
      <p:bldP spid="797887" grpId="0" animBg="1"/>
      <p:bldP spid="797888" grpId="0" animBg="1"/>
      <p:bldP spid="79788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Search Algorithm Properties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8975" y="1443038"/>
            <a:ext cx="5838824" cy="4410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77328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Search Algorithm Properties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06400" y="1295402"/>
            <a:ext cx="11379200" cy="4729164"/>
          </a:xfrm>
        </p:spPr>
        <p:txBody>
          <a:bodyPr/>
          <a:lstStyle/>
          <a:p>
            <a:r>
              <a:rPr lang="en-US" sz="2400" dirty="0" smtClean="0"/>
              <a:t>Complete: Guaranteed to find a solution if one exists?</a:t>
            </a:r>
          </a:p>
          <a:p>
            <a:r>
              <a:rPr lang="en-US" sz="2400" dirty="0" smtClean="0"/>
              <a:t>Optimal: Guaranteed to find the least cost path?</a:t>
            </a:r>
          </a:p>
          <a:p>
            <a:r>
              <a:rPr lang="en-US" sz="2400" dirty="0" smtClean="0"/>
              <a:t>Time complexity?</a:t>
            </a:r>
          </a:p>
          <a:p>
            <a:r>
              <a:rPr lang="en-US" sz="2400" dirty="0" smtClean="0"/>
              <a:t>Space complexity?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Cartoon of search tree:</a:t>
            </a:r>
          </a:p>
          <a:p>
            <a:pPr lvl="1"/>
            <a:r>
              <a:rPr lang="en-US" sz="2000" dirty="0" smtClean="0"/>
              <a:t>b is the branching factor</a:t>
            </a:r>
          </a:p>
          <a:p>
            <a:pPr lvl="1"/>
            <a:r>
              <a:rPr lang="en-US" sz="2000" dirty="0" smtClean="0"/>
              <a:t>m is the maximum depth</a:t>
            </a:r>
          </a:p>
          <a:p>
            <a:pPr lvl="1"/>
            <a:r>
              <a:rPr lang="en-US" sz="2000" dirty="0" smtClean="0"/>
              <a:t>solutions at various depths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Number of nodes in entire tree?</a:t>
            </a:r>
          </a:p>
          <a:p>
            <a:pPr lvl="1"/>
            <a:r>
              <a:rPr lang="en-US" sz="2000" dirty="0" smtClean="0"/>
              <a:t>1 + b + 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…. 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 =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)</a:t>
            </a:r>
          </a:p>
          <a:p>
            <a:endParaRPr lang="en-US" sz="2400" dirty="0"/>
          </a:p>
        </p:txBody>
      </p:sp>
      <p:sp>
        <p:nvSpPr>
          <p:cNvPr id="6" name="Freeform 30"/>
          <p:cNvSpPr>
            <a:spLocks/>
          </p:cNvSpPr>
          <p:nvPr/>
        </p:nvSpPr>
        <p:spPr bwMode="auto">
          <a:xfrm>
            <a:off x="6737351" y="276384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8091487" y="269398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7859714" y="311944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8335963" y="310991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7989890" y="2970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11" name="Freeform 35"/>
          <p:cNvSpPr>
            <a:spLocks/>
          </p:cNvSpPr>
          <p:nvPr/>
        </p:nvSpPr>
        <p:spPr bwMode="auto">
          <a:xfrm>
            <a:off x="7972427" y="2924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8374061" y="2722565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9801225" y="2574926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node</a:t>
            </a: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9802814" y="292893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9802814" y="3340100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9817102" y="496570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 nodes</a:t>
            </a:r>
          </a:p>
        </p:txBody>
      </p:sp>
      <p:sp>
        <p:nvSpPr>
          <p:cNvPr id="17" name="Oval 41"/>
          <p:cNvSpPr>
            <a:spLocks noChangeArrowheads="1"/>
          </p:cNvSpPr>
          <p:nvPr/>
        </p:nvSpPr>
        <p:spPr bwMode="auto">
          <a:xfrm>
            <a:off x="8050213" y="5235575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8" name="Oval 42"/>
          <p:cNvSpPr>
            <a:spLocks noChangeArrowheads="1"/>
          </p:cNvSpPr>
          <p:nvPr/>
        </p:nvSpPr>
        <p:spPr bwMode="auto">
          <a:xfrm>
            <a:off x="8583614" y="4159251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1" name="AutoShape 45"/>
          <p:cNvSpPr>
            <a:spLocks/>
          </p:cNvSpPr>
          <p:nvPr/>
        </p:nvSpPr>
        <p:spPr bwMode="auto">
          <a:xfrm>
            <a:off x="6305551" y="2514603"/>
            <a:ext cx="265112" cy="2811463"/>
          </a:xfrm>
          <a:prstGeom prst="leftBrace">
            <a:avLst>
              <a:gd name="adj1" fmla="val 883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5235576" y="3725865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 tiers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21" grpId="0" animBg="1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47"/>
          <p:cNvSpPr>
            <a:spLocks/>
          </p:cNvSpPr>
          <p:nvPr/>
        </p:nvSpPr>
        <p:spPr bwMode="auto">
          <a:xfrm>
            <a:off x="7348535" y="2003423"/>
            <a:ext cx="1906588" cy="2554288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0000"/>
              <a:gd name="connsiteY0" fmla="*/ 10000 h 10000"/>
              <a:gd name="connsiteX1" fmla="*/ 10000 w 10000"/>
              <a:gd name="connsiteY1" fmla="*/ 9975 h 10000"/>
              <a:gd name="connsiteX2" fmla="*/ 9018 w 10000"/>
              <a:gd name="connsiteY2" fmla="*/ 4388 h 10000"/>
              <a:gd name="connsiteX3" fmla="*/ 7619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0000" y="9975"/>
                </a:lnTo>
                <a:cubicBezTo>
                  <a:pt x="9806" y="8135"/>
                  <a:pt x="9212" y="6228"/>
                  <a:pt x="9018" y="4388"/>
                </a:cubicBezTo>
                <a:lnTo>
                  <a:pt x="7619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Depth-First Search (DFS) Properties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19800" y="1752601"/>
            <a:ext cx="5867400" cy="2900363"/>
            <a:chOff x="1328738" y="2012950"/>
            <a:chExt cx="5867400" cy="2900363"/>
          </a:xfrm>
        </p:grpSpPr>
        <p:sp>
          <p:nvSpPr>
            <p:cNvPr id="23585" name="Freeform 30"/>
            <p:cNvSpPr>
              <a:spLocks/>
            </p:cNvSpPr>
            <p:nvPr/>
          </p:nvSpPr>
          <p:spPr bwMode="auto">
            <a:xfrm>
              <a:off x="2655888" y="2262188"/>
              <a:ext cx="2927350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Oval 31"/>
            <p:cNvSpPr>
              <a:spLocks noChangeArrowheads="1"/>
            </p:cNvSpPr>
            <p:nvPr/>
          </p:nvSpPr>
          <p:spPr bwMode="auto">
            <a:xfrm>
              <a:off x="4010025" y="2192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Oval 32"/>
            <p:cNvSpPr>
              <a:spLocks noChangeArrowheads="1"/>
            </p:cNvSpPr>
            <p:nvPr/>
          </p:nvSpPr>
          <p:spPr bwMode="auto">
            <a:xfrm>
              <a:off x="3778250" y="2617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Oval 33"/>
            <p:cNvSpPr>
              <a:spLocks noChangeArrowheads="1"/>
            </p:cNvSpPr>
            <p:nvPr/>
          </p:nvSpPr>
          <p:spPr bwMode="auto">
            <a:xfrm>
              <a:off x="4254500" y="26082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34"/>
            <p:cNvSpPr txBox="1">
              <a:spLocks noChangeArrowheads="1"/>
            </p:cNvSpPr>
            <p:nvPr/>
          </p:nvSpPr>
          <p:spPr bwMode="auto">
            <a:xfrm>
              <a:off x="3908425" y="2468563"/>
              <a:ext cx="2746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23590" name="Freeform 35"/>
            <p:cNvSpPr>
              <a:spLocks/>
            </p:cNvSpPr>
            <p:nvPr/>
          </p:nvSpPr>
          <p:spPr bwMode="auto">
            <a:xfrm>
              <a:off x="3890963" y="2422525"/>
              <a:ext cx="444500" cy="88900"/>
            </a:xfrm>
            <a:custGeom>
              <a:avLst/>
              <a:gdLst>
                <a:gd name="T0" fmla="*/ 0 w 280"/>
                <a:gd name="T1" fmla="*/ 2147483647 h 56"/>
                <a:gd name="T2" fmla="*/ 2147483647 w 280"/>
                <a:gd name="T3" fmla="*/ 2147483647 h 56"/>
                <a:gd name="T4" fmla="*/ 2147483647 w 280"/>
                <a:gd name="T5" fmla="*/ 0 h 56"/>
                <a:gd name="T6" fmla="*/ 0 60000 65536"/>
                <a:gd name="T7" fmla="*/ 0 60000 65536"/>
                <a:gd name="T8" fmla="*/ 0 60000 65536"/>
                <a:gd name="T9" fmla="*/ 0 w 280"/>
                <a:gd name="T10" fmla="*/ 0 h 56"/>
                <a:gd name="T11" fmla="*/ 280 w 2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Text Box 36"/>
            <p:cNvSpPr txBox="1">
              <a:spLocks noChangeArrowheads="1"/>
            </p:cNvSpPr>
            <p:nvPr/>
          </p:nvSpPr>
          <p:spPr bwMode="auto">
            <a:xfrm>
              <a:off x="4292599" y="2220913"/>
              <a:ext cx="2984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23592" name="Text Box 37"/>
            <p:cNvSpPr txBox="1">
              <a:spLocks noChangeArrowheads="1"/>
            </p:cNvSpPr>
            <p:nvPr/>
          </p:nvSpPr>
          <p:spPr bwMode="auto">
            <a:xfrm>
              <a:off x="5719763" y="2073275"/>
              <a:ext cx="11191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 node</a:t>
              </a:r>
            </a:p>
          </p:txBody>
        </p:sp>
        <p:sp>
          <p:nvSpPr>
            <p:cNvPr id="23593" name="Text Box 38"/>
            <p:cNvSpPr txBox="1">
              <a:spLocks noChangeArrowheads="1"/>
            </p:cNvSpPr>
            <p:nvPr/>
          </p:nvSpPr>
          <p:spPr bwMode="auto">
            <a:xfrm>
              <a:off x="5721350" y="2427287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 nodes</a:t>
              </a:r>
            </a:p>
          </p:txBody>
        </p:sp>
        <p:sp>
          <p:nvSpPr>
            <p:cNvPr id="23594" name="Text Box 39"/>
            <p:cNvSpPr txBox="1">
              <a:spLocks noChangeArrowheads="1"/>
            </p:cNvSpPr>
            <p:nvPr/>
          </p:nvSpPr>
          <p:spPr bwMode="auto">
            <a:xfrm>
              <a:off x="5721350" y="2838450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2</a:t>
              </a:r>
              <a:r>
                <a:rPr lang="en-US"/>
                <a:t> nodes</a:t>
              </a:r>
            </a:p>
          </p:txBody>
        </p:sp>
        <p:sp>
          <p:nvSpPr>
            <p:cNvPr id="23595" name="Text Box 40"/>
            <p:cNvSpPr txBox="1">
              <a:spLocks noChangeArrowheads="1"/>
            </p:cNvSpPr>
            <p:nvPr/>
          </p:nvSpPr>
          <p:spPr bwMode="auto">
            <a:xfrm>
              <a:off x="5735638" y="4464050"/>
              <a:ext cx="1460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m</a:t>
              </a:r>
              <a:r>
                <a:rPr lang="en-US"/>
                <a:t> nodes</a:t>
              </a:r>
            </a:p>
          </p:txBody>
        </p:sp>
        <p:sp>
          <p:nvSpPr>
            <p:cNvPr id="23596" name="Oval 41"/>
            <p:cNvSpPr>
              <a:spLocks noChangeArrowheads="1"/>
            </p:cNvSpPr>
            <p:nvPr/>
          </p:nvSpPr>
          <p:spPr bwMode="auto">
            <a:xfrm>
              <a:off x="4502151" y="473392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AutoShape 45"/>
            <p:cNvSpPr>
              <a:spLocks/>
            </p:cNvSpPr>
            <p:nvPr/>
          </p:nvSpPr>
          <p:spPr bwMode="auto">
            <a:xfrm>
              <a:off x="2224088" y="2012950"/>
              <a:ext cx="265112" cy="2811463"/>
            </a:xfrm>
            <a:prstGeom prst="leftBrace">
              <a:avLst>
                <a:gd name="adj1" fmla="val 8837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Text Box 46"/>
            <p:cNvSpPr txBox="1">
              <a:spLocks noChangeArrowheads="1"/>
            </p:cNvSpPr>
            <p:nvPr/>
          </p:nvSpPr>
          <p:spPr bwMode="auto">
            <a:xfrm>
              <a:off x="1328738" y="3224213"/>
              <a:ext cx="12652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m tiers</a:t>
              </a:r>
            </a:p>
          </p:txBody>
        </p:sp>
      </p:grp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54000" y="1366836"/>
            <a:ext cx="5461000" cy="4729164"/>
          </a:xfrm>
        </p:spPr>
        <p:txBody>
          <a:bodyPr/>
          <a:lstStyle/>
          <a:p>
            <a:r>
              <a:rPr lang="en-US" sz="2400" dirty="0" smtClean="0"/>
              <a:t>What nodes DFS expand?</a:t>
            </a:r>
          </a:p>
          <a:p>
            <a:pPr lvl="1"/>
            <a:r>
              <a:rPr lang="en-US" sz="2000" dirty="0" smtClean="0"/>
              <a:t>Some left prefix of the tree.</a:t>
            </a:r>
          </a:p>
          <a:p>
            <a:pPr lvl="1"/>
            <a:r>
              <a:rPr lang="en-US" sz="2000" dirty="0" smtClean="0"/>
              <a:t>Could process the whole tree!</a:t>
            </a:r>
          </a:p>
          <a:p>
            <a:pPr lvl="1"/>
            <a:r>
              <a:rPr lang="en-US" sz="2000" dirty="0" smtClean="0"/>
              <a:t>If m is finite, takes time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How much space does the fringe take?</a:t>
            </a:r>
          </a:p>
          <a:p>
            <a:pPr lvl="1"/>
            <a:r>
              <a:rPr lang="en-US" sz="2000" dirty="0" smtClean="0"/>
              <a:t>Only has siblings on path to root, so O(</a:t>
            </a:r>
            <a:r>
              <a:rPr lang="en-US" sz="2000" dirty="0" err="1" smtClean="0"/>
              <a:t>bm</a:t>
            </a:r>
            <a:r>
              <a:rPr lang="en-US" sz="20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complete?</a:t>
            </a:r>
          </a:p>
          <a:p>
            <a:pPr lvl="1"/>
            <a:r>
              <a:rPr lang="en-US" sz="2000" dirty="0" smtClean="0"/>
              <a:t>m could be infinite, so only if we prevent cycles (more later)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Is it optimal?</a:t>
            </a:r>
          </a:p>
          <a:p>
            <a:pPr lvl="1"/>
            <a:r>
              <a:rPr lang="en-US" sz="2000" dirty="0" smtClean="0"/>
              <a:t>No, it finds the “leftmost” solution, regardless of depth or cost</a:t>
            </a:r>
          </a:p>
          <a:p>
            <a:pPr lvl="1"/>
            <a:endParaRPr lang="en-US" sz="2000" dirty="0" smtClean="0"/>
          </a:p>
        </p:txBody>
      </p:sp>
      <p:sp>
        <p:nvSpPr>
          <p:cNvPr id="31" name="Freeform 47"/>
          <p:cNvSpPr>
            <a:spLocks/>
          </p:cNvSpPr>
          <p:nvPr/>
        </p:nvSpPr>
        <p:spPr bwMode="auto">
          <a:xfrm>
            <a:off x="7389813" y="2057317"/>
            <a:ext cx="1373163" cy="2478171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8335" y="9974"/>
                </a:lnTo>
                <a:cubicBezTo>
                  <a:pt x="8174" y="8078"/>
                  <a:pt x="9052" y="6201"/>
                  <a:pt x="8890" y="4305"/>
                </a:cubicBezTo>
                <a:lnTo>
                  <a:pt x="10000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7389840" y="2057403"/>
            <a:ext cx="1373179" cy="2514599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8890 w 16352"/>
              <a:gd name="connsiteY2" fmla="*/ 4305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2" h="10147">
                <a:moveTo>
                  <a:pt x="0" y="10000"/>
                </a:moveTo>
                <a:lnTo>
                  <a:pt x="6370" y="10147"/>
                </a:lnTo>
                <a:cubicBezTo>
                  <a:pt x="6209" y="8251"/>
                  <a:pt x="8940" y="7679"/>
                  <a:pt x="10907" y="4612"/>
                </a:cubicBezTo>
                <a:lnTo>
                  <a:pt x="16352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9421813" y="3429002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1447800"/>
            <a:ext cx="5791198" cy="4343399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94996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Agents that Plan Ahead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Search Problems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Uninformed Search Methods</a:t>
            </a:r>
          </a:p>
          <a:p>
            <a:pPr lvl="1">
              <a:lnSpc>
                <a:spcPct val="90000"/>
              </a:lnSpc>
            </a:pPr>
            <a:endParaRPr lang="en-US" sz="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Depth-First Search</a:t>
            </a:r>
          </a:p>
          <a:p>
            <a:pPr lvl="1" eaLnBrk="1" hangingPunct="1">
              <a:lnSpc>
                <a:spcPct val="90000"/>
              </a:lnSpc>
            </a:pPr>
            <a:endParaRPr lang="en-US" sz="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Breadth-First Search</a:t>
            </a:r>
          </a:p>
          <a:p>
            <a:pPr lvl="1" eaLnBrk="1" hangingPunct="1">
              <a:lnSpc>
                <a:spcPct val="90000"/>
              </a:lnSpc>
            </a:pPr>
            <a:endParaRPr lang="en-US" sz="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Uniform-Cost Search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that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4800" y="1295400"/>
            <a:ext cx="6603998" cy="4952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513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Reflex Agents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363539" y="1657353"/>
            <a:ext cx="588486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Reflex agents: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Choose action based on current percept (and maybe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May have memory or a model of the world’s current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Do not consider the future consequences of their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Consider how the world IS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Can a reflex agent be rational?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926266" y="1804993"/>
          <a:ext cx="4579937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Photo Editor Photo" r:id="rId4" imgW="4580017" imgH="1607619" progId="MSPhotoEd.3">
                  <p:embed/>
                </p:oleObj>
              </mc:Choice>
              <mc:Fallback>
                <p:oleObj name="Photo Editor Photo" r:id="rId4" imgW="4580017" imgH="1607619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6" y="1804993"/>
                        <a:ext cx="4579937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6899273" y="4106865"/>
          <a:ext cx="4579939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Photo Editor Photo" r:id="rId6" imgW="4580017" imgH="1653333" progId="MSPhotoEd.3">
                  <p:embed/>
                </p:oleObj>
              </mc:Choice>
              <mc:Fallback>
                <p:oleObj name="Photo Editor Photo" r:id="rId6" imgW="4580017" imgH="1653333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273" y="4106865"/>
                        <a:ext cx="4579939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8991600" y="6183872"/>
            <a:ext cx="305911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[Demo: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reflex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optimal (L2D1)]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8" name="Picture 4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582" y="1677717"/>
            <a:ext cx="5270922" cy="4128793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991600" y="6488672"/>
            <a:ext cx="3200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[Demo: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reflex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optimal (L2D2)]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of Demo Reflex Optimal</a:t>
            </a:r>
            <a:endParaRPr lang="en-US" dirty="0"/>
          </a:p>
        </p:txBody>
      </p:sp>
      <p:pic>
        <p:nvPicPr>
          <p:cNvPr id="5" name="Lecture2-demo1-v2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24000" y="1219200"/>
            <a:ext cx="982726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6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of Demo Reflex Odd </a:t>
            </a:r>
            <a:endParaRPr lang="en-US" dirty="0"/>
          </a:p>
        </p:txBody>
      </p:sp>
      <p:pic>
        <p:nvPicPr>
          <p:cNvPr id="5" name="Lecture2-demo2-v2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95400" y="1143000"/>
            <a:ext cx="9677400" cy="547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92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Planning Agents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5943599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Planning agents: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Ask “what if”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Decisions based on (hypothesized) consequences of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Must have a model of how the world evolves in response to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Must formulate a goal (test)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Consider how the world WOULD BE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Optimal vs. complete planning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Planning vs. </a:t>
            </a:r>
            <a:r>
              <a:rPr lang="en-US" sz="2400" dirty="0" err="1" smtClean="0"/>
              <a:t>replanning</a:t>
            </a:r>
            <a:endParaRPr lang="en-US" sz="2000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899276" y="4135444"/>
          <a:ext cx="4595813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name="Photo Editor Photo" r:id="rId4" imgW="4595258" imgH="1623201" progId="MSPhotoEd.3">
                  <p:embed/>
                </p:oleObj>
              </mc:Choice>
              <mc:Fallback>
                <p:oleObj name="Photo Editor Photo" r:id="rId4" imgW="4595258" imgH="1623201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276" y="4135444"/>
                        <a:ext cx="4595813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6926266" y="1797049"/>
          <a:ext cx="4579937" cy="160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" name="Photo Editor Photo" r:id="rId6" imgW="4580017" imgH="1607619" progId="MSPhotoEd.3">
                  <p:embed/>
                </p:oleObj>
              </mc:Choice>
              <mc:Fallback>
                <p:oleObj name="Photo Editor Photo" r:id="rId6" imgW="4580017" imgH="1607619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6" y="1797049"/>
                        <a:ext cx="4579937" cy="1608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9144000" y="6172200"/>
            <a:ext cx="2819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[Demo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re-planning (L2D3)]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043" y="1747400"/>
            <a:ext cx="5262855" cy="4119999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0" y="6488672"/>
            <a:ext cx="2819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[Demo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mastermind (L2D4)]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fty  template TPT1  env TPENV1  fore 0  back 16777215  eqnno 1"/>
  <p:tag name="FILENAME" val="TP_tmp"/>
  <p:tag name="ORIGWIDTH" val="10"/>
  <p:tag name="PICTUREFILESIZE" val="10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fty  template TPT1  env TPENV1  fore 0  back 16777215  eqnno 1"/>
  <p:tag name="FILENAME" val="TP_tmp"/>
  <p:tag name="ORIGWIDTH" val="10"/>
  <p:tag name="PICTUREFILESIZE" val="10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fty  template TPT1  env TPENV1  fore 0  back 16777215  eqnno 1"/>
  <p:tag name="FILENAME" val="TP_tmp"/>
  <p:tag name="ORIGWIDTH" val="10"/>
  <p:tag name="PICTUREFILESIZE" val="105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38781</TotalTime>
  <Words>2221</Words>
  <Application>Microsoft Macintosh PowerPoint</Application>
  <PresentationFormat>Custom</PresentationFormat>
  <Paragraphs>531</Paragraphs>
  <Slides>37</Slides>
  <Notes>34</Notes>
  <HiddenSlides>1</HiddenSlides>
  <MMClips>4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dan-berkeley-nlp-v1</vt:lpstr>
      <vt:lpstr>Photo Editor Photo</vt:lpstr>
      <vt:lpstr>CS188 Announcements (1)</vt:lpstr>
      <vt:lpstr>CS188 Announcements (2)</vt:lpstr>
      <vt:lpstr>CS 188: Artificial Intelligence </vt:lpstr>
      <vt:lpstr>Today</vt:lpstr>
      <vt:lpstr>Agents that Plan</vt:lpstr>
      <vt:lpstr>Reflex Agents</vt:lpstr>
      <vt:lpstr>Video of Demo Reflex Optimal</vt:lpstr>
      <vt:lpstr>Video of Demo Reflex Odd </vt:lpstr>
      <vt:lpstr>Planning Agents</vt:lpstr>
      <vt:lpstr>Video of Demo Replanning</vt:lpstr>
      <vt:lpstr>Video of Demo Mastermind</vt:lpstr>
      <vt:lpstr>Search Problems</vt:lpstr>
      <vt:lpstr>Search Problems</vt:lpstr>
      <vt:lpstr>Search Problems Are Models</vt:lpstr>
      <vt:lpstr>Example: Traveling in Romania</vt:lpstr>
      <vt:lpstr>What’s in a State Space?</vt:lpstr>
      <vt:lpstr>State Space Sizes?</vt:lpstr>
      <vt:lpstr>Quiz: Safe Passage</vt:lpstr>
      <vt:lpstr>State Space Graphs and Search Trees</vt:lpstr>
      <vt:lpstr>State Space Graphs</vt:lpstr>
      <vt:lpstr>State Space Graphs</vt:lpstr>
      <vt:lpstr>Search Trees</vt:lpstr>
      <vt:lpstr>State Space Graphs vs. Search Trees</vt:lpstr>
      <vt:lpstr>Quiz: State Space Graphs vs. Search Trees</vt:lpstr>
      <vt:lpstr>Quiz: State Space Graphs vs. Search Trees</vt:lpstr>
      <vt:lpstr>Quiz: State Space Graphs vs. Search Trees</vt:lpstr>
      <vt:lpstr>Tree Search</vt:lpstr>
      <vt:lpstr>Search Example: Romania</vt:lpstr>
      <vt:lpstr>Searching with a Search Tree</vt:lpstr>
      <vt:lpstr>General Tree Search</vt:lpstr>
      <vt:lpstr>Example: Tree Search</vt:lpstr>
      <vt:lpstr>Example: Tree Search</vt:lpstr>
      <vt:lpstr>Depth-First Search</vt:lpstr>
      <vt:lpstr>Depth-First Search</vt:lpstr>
      <vt:lpstr>Search Algorithm Properties</vt:lpstr>
      <vt:lpstr>Search Algorithm Properties</vt:lpstr>
      <vt:lpstr>Depth-First Search (DFS) Properties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Rebecca Roelofs</cp:lastModifiedBy>
  <cp:revision>2032</cp:revision>
  <cp:lastPrinted>2016-01-21T07:59:05Z</cp:lastPrinted>
  <dcterms:created xsi:type="dcterms:W3CDTF">2004-08-27T04:16:05Z</dcterms:created>
  <dcterms:modified xsi:type="dcterms:W3CDTF">2016-08-30T20:02:44Z</dcterms:modified>
</cp:coreProperties>
</file>