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Karl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bold.fntdata"/><Relationship Id="rId6" Type="http://schemas.openxmlformats.org/officeDocument/2006/relationships/slide" Target="slides/slide1.xml"/><Relationship Id="rId18" Type="http://schemas.openxmlformats.org/officeDocument/2006/relationships/font" Target="fonts/Karl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05d68aea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05d68aea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05d68ae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05d68ae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35021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35021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085f41a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085f41a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1cbac3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1cbac3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085f41a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085f41a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cae19b80_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cae19b80_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1cbac3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1cbac3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" name="Google Shape;38;p1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1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Hands-on)" showMasterSp="0">
  <p:cSld name="TITLE_AND_BODY_1">
    <p:bg>
      <p:bgPr>
        <a:solidFill>
          <a:srgbClr val="75C36E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Hands-on) 1" showMasterSp="0">
  <p:cSld name="TITLE_AND_BODY_1_2">
    <p:bg>
      <p:bgPr>
        <a:solidFill>
          <a:srgbClr val="75C36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Lecture)" showMasterSp="0">
  <p:cSld name="TITLE_AND_BODY_1_1">
    <p:bg>
      <p:bgPr>
        <a:solidFill>
          <a:srgbClr val="6191C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/>
        </p:nvSpPr>
        <p:spPr>
          <a:xfrm>
            <a:off x="502925" y="1028700"/>
            <a:ext cx="5394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Sit with friends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25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1" name="Google Shape;71;p25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26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5" name="Google Shape;75;p26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7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9" name="Google Shape;79;p27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0" name="Google Shape;80;p27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2" name="Google Shape;52;p16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Fall 2018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dd.io/go/OH" TargetMode="External"/><Relationship Id="rId4" Type="http://schemas.openxmlformats.org/officeDocument/2006/relationships/hyperlink" Target="http://wdd.io/go/abse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/>
          <p:nvPr/>
        </p:nvSpPr>
        <p:spPr>
          <a:xfrm>
            <a:off x="5154183" y="1899650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Brenda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" name="Google Shape;87;p28"/>
          <p:cNvSpPr/>
          <p:nvPr/>
        </p:nvSpPr>
        <p:spPr>
          <a:xfrm>
            <a:off x="6675125" y="345414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Waitlisted/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Auditors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8" name="Google Shape;88;p28"/>
          <p:cNvSpPr/>
          <p:nvPr/>
        </p:nvSpPr>
        <p:spPr>
          <a:xfrm>
            <a:off x="5154183" y="267691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Jessica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9" name="Google Shape;89;p28"/>
          <p:cNvSpPr/>
          <p:nvPr/>
        </p:nvSpPr>
        <p:spPr>
          <a:xfrm>
            <a:off x="5154175" y="1122400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Heidi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0" name="Google Shape;90;p28"/>
          <p:cNvSpPr/>
          <p:nvPr/>
        </p:nvSpPr>
        <p:spPr>
          <a:xfrm>
            <a:off x="5154183" y="345415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Nicole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28"/>
          <p:cNvSpPr/>
          <p:nvPr/>
        </p:nvSpPr>
        <p:spPr>
          <a:xfrm>
            <a:off x="6675125" y="111786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Jessie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5602600" y="457200"/>
            <a:ext cx="20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Front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6675125" y="189510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Linus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6675125" y="2674617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Steven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b="1" lang="en">
                <a:solidFill>
                  <a:schemeClr val="lt2"/>
                </a:solidFill>
              </a:rPr>
              <a:t>Post questions on Piazza</a:t>
            </a:r>
            <a:r>
              <a:rPr lang="en">
                <a:solidFill>
                  <a:schemeClr val="lt2"/>
                </a:solidFill>
              </a:rPr>
              <a:t> for a quicker response, please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(Really hard to debug over email)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Email us if you have </a:t>
            </a:r>
            <a:r>
              <a:rPr b="1" lang="en">
                <a:solidFill>
                  <a:schemeClr val="lt2"/>
                </a:solidFill>
              </a:rPr>
              <a:t>logistical </a:t>
            </a:r>
            <a:r>
              <a:rPr lang="en">
                <a:solidFill>
                  <a:schemeClr val="lt2"/>
                </a:solidFill>
              </a:rPr>
              <a:t>questions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Ask us questions :) Join us at OH's: </a:t>
            </a:r>
            <a:r>
              <a:rPr lang="en" u="sng">
                <a:solidFill>
                  <a:schemeClr val="lt2"/>
                </a:solidFill>
                <a:hlinkClick r:id="rId3"/>
              </a:rPr>
              <a:t>wdd.io/go/OH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Group project is starting next Monday! Start thinking about your teams</a:t>
            </a:r>
            <a:endParaRPr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Team building exercise (at the end! optional)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Midterms? Absence form: </a:t>
            </a:r>
            <a:r>
              <a:rPr lang="en" u="sng">
                <a:solidFill>
                  <a:schemeClr val="lt2"/>
                </a:solidFill>
                <a:hlinkClick r:id="rId4"/>
              </a:rPr>
              <a:t>wdd.io/go/absence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If you receive 0 for homework 1, let us know!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Project Structure</a:t>
            </a:r>
            <a:endParaRPr/>
          </a:p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straight into lab!</a:t>
            </a:r>
            <a:endParaRPr/>
          </a:p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Created to help you...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Set up </a:t>
            </a:r>
            <a:r>
              <a:rPr lang="en">
                <a:solidFill>
                  <a:schemeClr val="lt2"/>
                </a:solidFill>
              </a:rPr>
              <a:t>your upcoming group project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Set up and add to just about any project or assignment in WDD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Explore the many patterns of file structures that developers use in their projects, and why they use them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Develop your own understanding of file structures that make sense to you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/>
          <p:nvPr>
            <p:ph type="title"/>
          </p:nvPr>
        </p:nvSpPr>
        <p:spPr>
          <a:xfrm>
            <a:off x="2514625" y="1028700"/>
            <a:ext cx="40233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Lab 3: Project Structure</a:t>
            </a:r>
            <a:endParaRPr b="0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Clarification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"Our paths are no longer dependent on any folder other than the root folder of our project! In other words, </a:t>
            </a:r>
            <a:r>
              <a:rPr lang="en" sz="1600"/>
              <a:t>if we move our project folder into another folder</a:t>
            </a:r>
            <a:r>
              <a:rPr b="0" lang="en" sz="1600"/>
              <a:t> (or onto another web domain), </a:t>
            </a:r>
            <a:r>
              <a:rPr lang="en" sz="1600"/>
              <a:t>nothing changes</a:t>
            </a:r>
            <a:r>
              <a:rPr b="0" lang="en" sz="1600"/>
              <a:t>--our website will not break. It's safer!"</a:t>
            </a:r>
            <a:endParaRPr b="0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This is </a:t>
            </a:r>
            <a:r>
              <a:rPr b="0" i="1" lang="en" sz="1600"/>
              <a:t>still</a:t>
            </a:r>
            <a:r>
              <a:rPr b="0" lang="en" sz="1600"/>
              <a:t> talking about </a:t>
            </a:r>
            <a:r>
              <a:rPr lang="en" sz="1600"/>
              <a:t>relative path</a:t>
            </a:r>
            <a:r>
              <a:rPr b="0" lang="en" sz="1600"/>
              <a:t> :o</a:t>
            </a:r>
            <a:endParaRPr b="0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