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Helvetica Neue"/>
      <p:regular r:id="rId46"/>
      <p:bold r:id="rId47"/>
      <p:italic r:id="rId48"/>
      <p:boldItalic r:id="rId49"/>
    </p:embeddedFont>
    <p:embeddedFont>
      <p:font typeface="Karla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font" Target="fonts/Roboto-regular.fntdata"/><Relationship Id="rId41" Type="http://schemas.openxmlformats.org/officeDocument/2006/relationships/slide" Target="slides/slide34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HelveticaNeue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HelveticaNeue-italic.fntdata"/><Relationship Id="rId47" Type="http://schemas.openxmlformats.org/officeDocument/2006/relationships/font" Target="fonts/HelveticaNeue-bold.fntdata"/><Relationship Id="rId49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Karla-bold.fntdata"/><Relationship Id="rId50" Type="http://schemas.openxmlformats.org/officeDocument/2006/relationships/font" Target="fonts/Karla-regular.fntdata"/><Relationship Id="rId53" Type="http://schemas.openxmlformats.org/officeDocument/2006/relationships/font" Target="fonts/Karla-boldItalic.fntdata"/><Relationship Id="rId52" Type="http://schemas.openxmlformats.org/officeDocument/2006/relationships/font" Target="fonts/Karla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e663c65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e663c6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e663c655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e663c655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6e663c655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6e663c655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e663c655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6e663c655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6e663c655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6e663c655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e663c655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e663c655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e663c655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6e663c655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6e663c655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6e663c655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6e663c655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6e663c655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6e663c655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6e663c655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6e663c655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6e663c655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6e663c655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6e663c655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6e663c655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6e663c655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6e663c655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6e663c655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6e663c655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6e663c655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6e663c655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6e663c655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6e663c655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6e663c655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6e663c655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6e663c655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Omg this is so cute i forgot to mention this in mine ::(((( -jemma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6e663c655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6e663c655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6e663c655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6e663c655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6e663c655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6e663c655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6e663c655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6e663c655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e663c655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e663c655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6e663c655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6e663c655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6e663c655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6e663c655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6e663c655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6e663c655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6e663c655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6e663c655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6e663c65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6e663c65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e663c655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e663c655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e663c655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e663c655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e663c65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e663c65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e663c655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e663c655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6e663c655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6e663c655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e663c655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e663c655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ean" showMasterSp="0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Only">
  <p:cSld name="Content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Design)" showMasterSp="0">
  <p:cSld name="Opening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2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4" name="Google Shape;34;p12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SzPts val="3000"/>
              <a:buNone/>
              <a:defRPr i="0" sz="3000" u="none" cap="none" strike="noStrike">
                <a:solidFill>
                  <a:srgbClr val="75C36E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Internal)" showMasterSp="0">
  <p:cSld name="Opening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13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DE6868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8" name="Google Shape;38;p13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6868"/>
              </a:buClr>
              <a:buSzPts val="3000"/>
              <a:buNone/>
              <a:defRPr i="0" sz="3000" u="none" cap="none" strike="noStrike">
                <a:solidFill>
                  <a:srgbClr val="DE6868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Programming)" showMasterSp="0">
  <p:cSld name="Opening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14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6191C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2" name="Google Shape;42;p14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1C2"/>
              </a:buClr>
              <a:buSzPts val="3000"/>
              <a:buNone/>
              <a:defRPr i="0" sz="3000" u="none" cap="none" strike="noStrike">
                <a:solidFill>
                  <a:srgbClr val="6191C2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15"/>
          <p:cNvCxnSpPr/>
          <p:nvPr/>
        </p:nvCxnSpPr>
        <p:spPr>
          <a:xfrm>
            <a:off x="2560359" y="2855414"/>
            <a:ext cx="40254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6" name="Google Shape;46;p15"/>
          <p:cNvSpPr txBox="1"/>
          <p:nvPr>
            <p:ph type="title"/>
          </p:nvPr>
        </p:nvSpPr>
        <p:spPr>
          <a:xfrm>
            <a:off x="2560350" y="2057400"/>
            <a:ext cx="4023300" cy="338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2558350" y="2395725"/>
            <a:ext cx="4025400" cy="3522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40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2560350" y="2971800"/>
            <a:ext cx="4023300" cy="1257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rtl="0" algn="ctr">
              <a:spcBef>
                <a:spcPts val="400"/>
              </a:spcBef>
              <a:spcAft>
                <a:spcPts val="0"/>
              </a:spcAft>
              <a:buSzPts val="1600"/>
              <a:buChar char="»"/>
              <a:defRPr/>
            </a:lvl5pPr>
            <a:lvl6pPr indent="-330200" lvl="5" marL="2743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24">
          <p15:clr>
            <a:srgbClr val="F9AD4C"/>
          </p15:clr>
        </p15:guide>
        <p15:guide id="2" orient="horz" pos="1296">
          <p15:clr>
            <a:srgbClr val="F9AD4C"/>
          </p15:clr>
        </p15:guide>
        <p15:guide id="3" orient="horz" pos="1509">
          <p15:clr>
            <a:srgbClr val="F9AD4C"/>
          </p15:clr>
        </p15:guide>
        <p15:guide id="4" orient="horz" pos="1731">
          <p15:clr>
            <a:srgbClr val="F9AD4C"/>
          </p15:clr>
        </p15:guide>
        <p15:guide id="5" orient="horz" pos="1872">
          <p15:clr>
            <a:srgbClr val="F9AD4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" name="Google Shape;5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ean" showMasterSp="0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" showMasterSp="0">
  <p:cSld name="TITLE_AND_BODY_1">
    <p:bg>
      <p:bgPr>
        <a:solidFill>
          <a:srgbClr val="75C36E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">
  <p:cSld name="CUSTOM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Label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04800" lvl="0" marL="457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Design)" showMasterSp="0">
  <p:cSld name="TITLE_AND_BODY_1">
    <p:bg>
      <p:bgPr>
        <a:solidFill>
          <a:srgbClr val="75C36E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»"/>
              <a:defRPr i="0" sz="1600" u="none" cap="none" strike="noStrike">
                <a:solidFill>
                  <a:srgbClr val="535353"/>
                </a:solidFill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Only">
  <p:cSld name="Content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Design)" showMasterSp="0">
  <p:cSld name="Opening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24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71" name="Google Shape;71;p24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SzPts val="3000"/>
              <a:buNone/>
              <a:defRPr i="0" sz="3000" u="none" cap="none" strike="noStrike">
                <a:solidFill>
                  <a:srgbClr val="75C36E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Programming)" showMasterSp="0">
  <p:cSld name="Opening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25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6191C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75" name="Google Shape;75;p25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1C2"/>
              </a:buClr>
              <a:buSzPts val="3000"/>
              <a:buNone/>
              <a:defRPr i="0" sz="3000" u="none" cap="none" strike="noStrike">
                <a:solidFill>
                  <a:srgbClr val="6191C2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">
  <p:cSld name="CUSTOM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6"/>
          <p:cNvCxnSpPr/>
          <p:nvPr/>
        </p:nvCxnSpPr>
        <p:spPr>
          <a:xfrm>
            <a:off x="2560359" y="2855414"/>
            <a:ext cx="40254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79" name="Google Shape;79;p26"/>
          <p:cNvSpPr txBox="1"/>
          <p:nvPr>
            <p:ph type="title"/>
          </p:nvPr>
        </p:nvSpPr>
        <p:spPr>
          <a:xfrm>
            <a:off x="2560350" y="2057400"/>
            <a:ext cx="4023300" cy="338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0" name="Google Shape;80;p26"/>
          <p:cNvSpPr txBox="1"/>
          <p:nvPr>
            <p:ph idx="1" type="subTitle"/>
          </p:nvPr>
        </p:nvSpPr>
        <p:spPr>
          <a:xfrm>
            <a:off x="2558350" y="2395725"/>
            <a:ext cx="4025400" cy="3522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40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2" type="body"/>
          </p:nvPr>
        </p:nvSpPr>
        <p:spPr>
          <a:xfrm>
            <a:off x="2560350" y="2971800"/>
            <a:ext cx="4023300" cy="1257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rtl="0" algn="ctr">
              <a:spcBef>
                <a:spcPts val="400"/>
              </a:spcBef>
              <a:spcAft>
                <a:spcPts val="0"/>
              </a:spcAft>
              <a:buSzPts val="1600"/>
              <a:buChar char="»"/>
              <a:defRPr/>
            </a:lvl5pPr>
            <a:lvl6pPr indent="-330200" lvl="5" marL="2743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24">
          <p15:clr>
            <a:srgbClr val="F9AD4C"/>
          </p15:clr>
        </p15:guide>
        <p15:guide id="2" orient="horz" pos="1296">
          <p15:clr>
            <a:srgbClr val="F9AD4C"/>
          </p15:clr>
        </p15:guide>
        <p15:guide id="3" orient="horz" pos="1509">
          <p15:clr>
            <a:srgbClr val="F9AD4C"/>
          </p15:clr>
        </p15:guide>
        <p15:guide id="4" orient="horz" pos="1731">
          <p15:clr>
            <a:srgbClr val="F9AD4C"/>
          </p15:clr>
        </p15:guide>
        <p15:guide id="5" orient="horz" pos="1872">
          <p15:clr>
            <a:srgbClr val="F9AD4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ro">
  <p:cSld name="CUSTOM_2_1">
    <p:bg>
      <p:bgPr>
        <a:solidFill>
          <a:srgbClr val="F3F3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ean" showMasterSp="0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Hands-on)" showMasterSp="0">
  <p:cSld name="TITLE_AND_BODY_1">
    <p:bg>
      <p:bgPr>
        <a:solidFill>
          <a:srgbClr val="75C36E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Lecture)" showMasterSp="0">
  <p:cSld name="TITLE_AND_BODY_1_1">
    <p:bg>
      <p:bgPr>
        <a:solidFill>
          <a:srgbClr val="6191C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 txBox="1"/>
          <p:nvPr/>
        </p:nvSpPr>
        <p:spPr>
          <a:xfrm>
            <a:off x="502925" y="1028700"/>
            <a:ext cx="5394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Sit with anyone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Programming)" showMasterSp="0">
  <p:cSld name="TITLE_AND_BODY_1_1">
    <p:bg>
      <p:bgPr>
        <a:solidFill>
          <a:srgbClr val="6191C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">
  <p:cSld name="CUSTOM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3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Label">
  <p:cSld name="CUSTOM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4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04800" lvl="0" marL="457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5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103" name="Google Shape;103;p35"/>
          <p:cNvSpPr txBox="1"/>
          <p:nvPr>
            <p:ph idx="1" type="body"/>
          </p:nvPr>
        </p:nvSpPr>
        <p:spPr>
          <a:xfrm>
            <a:off x="457200" y="10287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»"/>
              <a:defRPr i="0" sz="1600" u="none" cap="none" strike="noStrike">
                <a:solidFill>
                  <a:srgbClr val="535353"/>
                </a:solidFill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Only">
  <p:cSld name="Content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6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Design)" showMasterSp="0">
  <p:cSld name="Opening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37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08" name="Google Shape;108;p37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SzPts val="3000"/>
              <a:buNone/>
              <a:defRPr i="0" sz="3000" u="none" cap="none" strike="noStrike">
                <a:solidFill>
                  <a:srgbClr val="75C36E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9" name="Google Shape;109;p37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Programming)" showMasterSp="0">
  <p:cSld name="Opening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38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6191C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12" name="Google Shape;112;p38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1C2"/>
              </a:buClr>
              <a:buSzPts val="3000"/>
              <a:buNone/>
              <a:defRPr i="0" sz="3000" u="none" cap="none" strike="noStrike">
                <a:solidFill>
                  <a:srgbClr val="6191C2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">
  <p:cSld name="CUSTOM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39"/>
          <p:cNvCxnSpPr/>
          <p:nvPr/>
        </p:nvCxnSpPr>
        <p:spPr>
          <a:xfrm>
            <a:off x="2560359" y="2855414"/>
            <a:ext cx="40254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16" name="Google Shape;116;p39"/>
          <p:cNvSpPr txBox="1"/>
          <p:nvPr>
            <p:ph type="title"/>
          </p:nvPr>
        </p:nvSpPr>
        <p:spPr>
          <a:xfrm>
            <a:off x="2560350" y="2057400"/>
            <a:ext cx="4023300" cy="338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17" name="Google Shape;117;p39"/>
          <p:cNvSpPr txBox="1"/>
          <p:nvPr>
            <p:ph idx="1" type="subTitle"/>
          </p:nvPr>
        </p:nvSpPr>
        <p:spPr>
          <a:xfrm>
            <a:off x="2558350" y="2395725"/>
            <a:ext cx="4025400" cy="3522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40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39"/>
          <p:cNvSpPr txBox="1"/>
          <p:nvPr>
            <p:ph idx="2" type="body"/>
          </p:nvPr>
        </p:nvSpPr>
        <p:spPr>
          <a:xfrm>
            <a:off x="2560350" y="2971800"/>
            <a:ext cx="4023300" cy="1257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rtl="0" algn="ctr">
              <a:spcBef>
                <a:spcPts val="400"/>
              </a:spcBef>
              <a:spcAft>
                <a:spcPts val="0"/>
              </a:spcAft>
              <a:buSzPts val="1600"/>
              <a:buChar char="»"/>
              <a:defRPr/>
            </a:lvl5pPr>
            <a:lvl6pPr indent="-330200" lvl="5" marL="2743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24">
          <p15:clr>
            <a:srgbClr val="F9AD4C"/>
          </p15:clr>
        </p15:guide>
        <p15:guide id="2" orient="horz" pos="1296">
          <p15:clr>
            <a:srgbClr val="F9AD4C"/>
          </p15:clr>
        </p15:guide>
        <p15:guide id="3" orient="horz" pos="1509">
          <p15:clr>
            <a:srgbClr val="F9AD4C"/>
          </p15:clr>
        </p15:guide>
        <p15:guide id="4" orient="horz" pos="1731">
          <p15:clr>
            <a:srgbClr val="F9AD4C"/>
          </p15:clr>
        </p15:guide>
        <p15:guide id="5" orient="horz" pos="1872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">
  <p:cSld name="CUSTOM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ttendance">
  <p:cSld name="CUSTOM_2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/>
        </p:nvSpPr>
        <p:spPr>
          <a:xfrm>
            <a:off x="502925" y="1035450"/>
            <a:ext cx="8138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Attendance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8" name="Google Shape;1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59475" y="1844875"/>
            <a:ext cx="425050" cy="4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6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">
  <p:cSld name="CUSTOM_2_2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/>
        </p:nvSpPr>
        <p:spPr>
          <a:xfrm>
            <a:off x="502925" y="1035450"/>
            <a:ext cx="8138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Questions?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1" name="Google Shape;2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9325" y="1868300"/>
            <a:ext cx="386960" cy="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15" y="1868300"/>
            <a:ext cx="38696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6">
          <p15:clr>
            <a:srgbClr val="F9AD4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ro">
  <p:cSld name="CUSTOM_2_1">
    <p:bg>
      <p:bgPr>
        <a:solidFill>
          <a:srgbClr val="EFEFE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Label">
  <p:cSld name="CUSTOM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04800" lvl="0" marL="457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»"/>
              <a:defRPr i="0" sz="1600" u="none" cap="none" strike="noStrike">
                <a:solidFill>
                  <a:srgbClr val="535353"/>
                </a:solidFill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Karla"/>
              <a:buNone/>
              <a:defRPr b="1" i="0" sz="24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»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5989375" y="4462275"/>
            <a:ext cx="2651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Font typeface="Helvetica Neue"/>
              <a:buNone/>
            </a:pPr>
            <a:r>
              <a:rPr b="1"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Web Design DeCal  </a:t>
            </a:r>
            <a:r>
              <a:rPr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Spring 2019</a:t>
            </a:r>
            <a:endParaRPr sz="12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9900FF"/>
          </p15:clr>
        </p15:guide>
        <p15:guide id="2" pos="5472">
          <p15:clr>
            <a:srgbClr val="9900FF"/>
          </p15:clr>
        </p15:guide>
        <p15:guide id="3" orient="horz" pos="288">
          <p15:clr>
            <a:srgbClr val="9900FF"/>
          </p15:clr>
        </p15:guide>
        <p15:guide id="4" orient="horz" pos="2955">
          <p15:clr>
            <a:srgbClr val="9900FF"/>
          </p15:clr>
        </p15:guide>
        <p15:guide id="5" orient="horz" pos="2811">
          <p15:clr>
            <a:srgbClr val="F06B4A"/>
          </p15:clr>
        </p15:guide>
        <p15:guide id="6" orient="horz" pos="576">
          <p15:clr>
            <a:srgbClr val="F06B4A"/>
          </p15:clr>
        </p15:guide>
        <p15:guide id="7" orient="horz" pos="648">
          <p15:clr>
            <a:srgbClr val="F06B4A"/>
          </p15:clr>
        </p15:guide>
        <p15:guide id="8" pos="2909">
          <p15:clr>
            <a:srgbClr val="F06B4A"/>
          </p15:clr>
        </p15:guide>
        <p15:guide id="9" pos="1613">
          <p15:clr>
            <a:srgbClr val="F06B4A"/>
          </p15:clr>
        </p15:guide>
        <p15:guide id="10" pos="4147">
          <p15:clr>
            <a:srgbClr val="F06B4A"/>
          </p15:clr>
        </p15:guide>
        <p15:guide id="11" pos="2851">
          <p15:clr>
            <a:srgbClr val="F06B4A"/>
          </p15:clr>
        </p15:guide>
        <p15:guide id="12" pos="1555">
          <p15:clr>
            <a:srgbClr val="F06B4A"/>
          </p15:clr>
        </p15:guide>
        <p15:guide id="13" pos="4205">
          <p15:clr>
            <a:srgbClr val="F06B4A"/>
          </p15:clr>
        </p15:guide>
        <p15:guide id="14" orient="horz" pos="2664">
          <p15:clr>
            <a:srgbClr val="F06B4A"/>
          </p15:clr>
        </p15:guide>
        <p15:guide id="15" pos="317">
          <p15:clr>
            <a:srgbClr val="F06B4A"/>
          </p15:clr>
        </p15:guide>
        <p15:guide id="16" pos="5443">
          <p15:clr>
            <a:srgbClr val="F06B4A"/>
          </p15:clr>
        </p15:guide>
        <p15:guide id="17" pos="1987">
          <p15:clr>
            <a:srgbClr val="F06B4A"/>
          </p15:clr>
        </p15:guide>
        <p15:guide id="18" pos="2043">
          <p15:clr>
            <a:srgbClr val="F06B4A"/>
          </p15:clr>
        </p15:guide>
        <p15:guide id="19" pos="3715">
          <p15:clr>
            <a:srgbClr val="F06B4A"/>
          </p15:clr>
        </p15:guide>
        <p15:guide id="20" pos="3773">
          <p15:clr>
            <a:srgbClr val="F06B4A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Karla"/>
              <a:buNone/>
              <a:defRPr b="1" i="0" sz="24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»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56" name="Google Shape;56;p17"/>
          <p:cNvSpPr/>
          <p:nvPr/>
        </p:nvSpPr>
        <p:spPr>
          <a:xfrm>
            <a:off x="5989375" y="4462275"/>
            <a:ext cx="2651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Font typeface="Helvetica Neue"/>
              <a:buNone/>
            </a:pPr>
            <a:r>
              <a:rPr b="1"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Web Design DeCal  </a:t>
            </a:r>
            <a:r>
              <a:rPr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Spring 2019</a:t>
            </a:r>
            <a:endParaRPr sz="12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9900FF"/>
          </p15:clr>
        </p15:guide>
        <p15:guide id="2" pos="5472">
          <p15:clr>
            <a:srgbClr val="9900FF"/>
          </p15:clr>
        </p15:guide>
        <p15:guide id="3" orient="horz" pos="288">
          <p15:clr>
            <a:srgbClr val="9900FF"/>
          </p15:clr>
        </p15:guide>
        <p15:guide id="4" orient="horz" pos="2955">
          <p15:clr>
            <a:srgbClr val="9900FF"/>
          </p15:clr>
        </p15:guide>
        <p15:guide id="5" orient="horz" pos="2811">
          <p15:clr>
            <a:srgbClr val="F06B4A"/>
          </p15:clr>
        </p15:guide>
        <p15:guide id="6" orient="horz" pos="576">
          <p15:clr>
            <a:srgbClr val="F06B4A"/>
          </p15:clr>
        </p15:guide>
        <p15:guide id="7" orient="horz" pos="648">
          <p15:clr>
            <a:srgbClr val="F06B4A"/>
          </p15:clr>
        </p15:guide>
        <p15:guide id="8" pos="2909">
          <p15:clr>
            <a:srgbClr val="F06B4A"/>
          </p15:clr>
        </p15:guide>
        <p15:guide id="9" pos="1613">
          <p15:clr>
            <a:srgbClr val="F06B4A"/>
          </p15:clr>
        </p15:guide>
        <p15:guide id="10" pos="4147">
          <p15:clr>
            <a:srgbClr val="F06B4A"/>
          </p15:clr>
        </p15:guide>
        <p15:guide id="11" pos="2851">
          <p15:clr>
            <a:srgbClr val="F06B4A"/>
          </p15:clr>
        </p15:guide>
        <p15:guide id="12" pos="1555">
          <p15:clr>
            <a:srgbClr val="F06B4A"/>
          </p15:clr>
        </p15:guide>
        <p15:guide id="13" pos="4205">
          <p15:clr>
            <a:srgbClr val="F06B4A"/>
          </p15:clr>
        </p15:guide>
        <p15:guide id="14" orient="horz" pos="2664">
          <p15:clr>
            <a:srgbClr val="F06B4A"/>
          </p15:clr>
        </p15:guide>
        <p15:guide id="15" pos="317">
          <p15:clr>
            <a:srgbClr val="F06B4A"/>
          </p15:clr>
        </p15:guide>
        <p15:guide id="16" pos="5443">
          <p15:clr>
            <a:srgbClr val="F06B4A"/>
          </p15:clr>
        </p15:guide>
        <p15:guide id="17" pos="1987">
          <p15:clr>
            <a:srgbClr val="F06B4A"/>
          </p15:clr>
        </p15:guide>
        <p15:guide id="18" pos="2043">
          <p15:clr>
            <a:srgbClr val="F06B4A"/>
          </p15:clr>
        </p15:guide>
        <p15:guide id="19" pos="3715">
          <p15:clr>
            <a:srgbClr val="F06B4A"/>
          </p15:clr>
        </p15:guide>
        <p15:guide id="20" pos="3773">
          <p15:clr>
            <a:srgbClr val="F06B4A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Karla"/>
              <a:buNone/>
              <a:defRPr b="1" i="0" sz="24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457200" y="10287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»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91" name="Google Shape;91;p29"/>
          <p:cNvSpPr/>
          <p:nvPr/>
        </p:nvSpPr>
        <p:spPr>
          <a:xfrm>
            <a:off x="5989375" y="4462275"/>
            <a:ext cx="2651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Font typeface="Helvetica Neue"/>
              <a:buNone/>
            </a:pPr>
            <a:r>
              <a:rPr b="1"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Web Design DeCal  </a:t>
            </a:r>
            <a:r>
              <a:rPr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Spring 2019</a:t>
            </a:r>
            <a:endParaRPr sz="12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ransition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9900FF"/>
          </p15:clr>
        </p15:guide>
        <p15:guide id="2" pos="5472">
          <p15:clr>
            <a:srgbClr val="9900FF"/>
          </p15:clr>
        </p15:guide>
        <p15:guide id="3" orient="horz" pos="288">
          <p15:clr>
            <a:srgbClr val="9900FF"/>
          </p15:clr>
        </p15:guide>
        <p15:guide id="4" orient="horz" pos="2955">
          <p15:clr>
            <a:srgbClr val="9900FF"/>
          </p15:clr>
        </p15:guide>
        <p15:guide id="5" orient="horz" pos="2811">
          <p15:clr>
            <a:srgbClr val="F06B4A"/>
          </p15:clr>
        </p15:guide>
        <p15:guide id="6" orient="horz" pos="576">
          <p15:clr>
            <a:srgbClr val="F06B4A"/>
          </p15:clr>
        </p15:guide>
        <p15:guide id="7" orient="horz" pos="648">
          <p15:clr>
            <a:srgbClr val="F06B4A"/>
          </p15:clr>
        </p15:guide>
        <p15:guide id="8" pos="2909">
          <p15:clr>
            <a:srgbClr val="F06B4A"/>
          </p15:clr>
        </p15:guide>
        <p15:guide id="9" pos="1613">
          <p15:clr>
            <a:srgbClr val="F06B4A"/>
          </p15:clr>
        </p15:guide>
        <p15:guide id="10" pos="4147">
          <p15:clr>
            <a:srgbClr val="F06B4A"/>
          </p15:clr>
        </p15:guide>
        <p15:guide id="11" pos="2851">
          <p15:clr>
            <a:srgbClr val="F06B4A"/>
          </p15:clr>
        </p15:guide>
        <p15:guide id="12" pos="1555">
          <p15:clr>
            <a:srgbClr val="F06B4A"/>
          </p15:clr>
        </p15:guide>
        <p15:guide id="13" pos="4205">
          <p15:clr>
            <a:srgbClr val="F06B4A"/>
          </p15:clr>
        </p15:guide>
        <p15:guide id="14" orient="horz" pos="2664">
          <p15:clr>
            <a:srgbClr val="F06B4A"/>
          </p15:clr>
        </p15:guide>
        <p15:guide id="15" pos="317">
          <p15:clr>
            <a:srgbClr val="F06B4A"/>
          </p15:clr>
        </p15:guide>
        <p15:guide id="16" pos="5443">
          <p15:clr>
            <a:srgbClr val="F06B4A"/>
          </p15:clr>
        </p15:guide>
        <p15:guide id="17" pos="1987">
          <p15:clr>
            <a:srgbClr val="F06B4A"/>
          </p15:clr>
        </p15:guide>
        <p15:guide id="18" pos="2043">
          <p15:clr>
            <a:srgbClr val="F06B4A"/>
          </p15:clr>
        </p15:guide>
        <p15:guide id="19" pos="3715">
          <p15:clr>
            <a:srgbClr val="F06B4A"/>
          </p15:clr>
        </p15:guide>
        <p15:guide id="20" pos="3773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brendacs" TargetMode="External"/><Relationship Id="rId4" Type="http://schemas.openxmlformats.org/officeDocument/2006/relationships/hyperlink" Target="https://github.com/thesephis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hyperlink" Target="https://github.com/brendacs/stop-bo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dd.io/queu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0"/>
          <p:cNvSpPr txBox="1"/>
          <p:nvPr>
            <p:ph type="title"/>
          </p:nvPr>
        </p:nvSpPr>
        <p:spPr>
          <a:xfrm>
            <a:off x="914400" y="2400300"/>
            <a:ext cx="5879100" cy="18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in the Industry</a:t>
            </a:r>
            <a:endParaRPr/>
          </a:p>
        </p:txBody>
      </p:sp>
      <p:sp>
        <p:nvSpPr>
          <p:cNvPr id="124" name="Google Shape;124;p40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Week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9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189" name="Google Shape;189;p49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Work with databases</a:t>
            </a: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Work with APIs/servers</a:t>
            </a: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Connect with frontend</a:t>
            </a: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Underlying functionality</a:t>
            </a: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Basically nothing is visual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0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What is the interview process like for frontend?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Process</a:t>
            </a:r>
            <a:endParaRPr/>
          </a:p>
        </p:txBody>
      </p:sp>
      <p:sp>
        <p:nvSpPr>
          <p:cNvPr id="200" name="Google Shape;200;p51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/>
              <a:t>(</a:t>
            </a:r>
            <a:r>
              <a:rPr lang="en" sz="2400"/>
              <a:t>coding challenge</a:t>
            </a:r>
            <a:r>
              <a:rPr lang="en" sz="2400"/>
              <a:t>)</a:t>
            </a:r>
            <a:r>
              <a:rPr lang="en" sz="2400"/>
              <a:t> → (behavioral phone screen) → technical/coding phone screen → onsite (3-5 rounds of coding and behavioral interviews)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2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Startup vs Big Tech</a:t>
            </a:r>
            <a:endParaRPr/>
          </a:p>
        </p:txBody>
      </p:sp>
      <p:sp>
        <p:nvSpPr>
          <p:cNvPr id="206" name="Google Shape;206;p52"/>
          <p:cNvSpPr txBox="1"/>
          <p:nvPr>
            <p:ph idx="1" type="body"/>
          </p:nvPr>
        </p:nvSpPr>
        <p:spPr>
          <a:xfrm>
            <a:off x="350525" y="1028700"/>
            <a:ext cx="40692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Small startup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Specific tech stack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Coding challenge (long-form)</a:t>
            </a:r>
            <a:endParaRPr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Create a React app in 3 days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Get in and get going right away with less mentorship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Expect lots of experience</a:t>
            </a:r>
            <a:endParaRPr/>
          </a:p>
        </p:txBody>
      </p:sp>
      <p:sp>
        <p:nvSpPr>
          <p:cNvPr id="207" name="Google Shape;207;p52"/>
          <p:cNvSpPr txBox="1"/>
          <p:nvPr>
            <p:ph idx="1" type="body"/>
          </p:nvPr>
        </p:nvSpPr>
        <p:spPr>
          <a:xfrm>
            <a:off x="4564325" y="1028700"/>
            <a:ext cx="40692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</a:pPr>
            <a:r>
              <a:rPr lang="en"/>
              <a:t>Big Tech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General DS&amp;A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Coding challenge (short-form)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Slow, large complex and mature systems, lots of mentorship or whole bootcamps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Take risks on 0 experience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3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Specifically, Frontend Interviews</a:t>
            </a:r>
            <a:endParaRPr/>
          </a:p>
        </p:txBody>
      </p:sp>
      <p:sp>
        <p:nvSpPr>
          <p:cNvPr id="213" name="Google Shape;213;p53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</a:pPr>
            <a:r>
              <a:rPr lang="en"/>
              <a:t>HTML, CSS, JavaScript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Create a skeleton of…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FB profile page header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Twitter feed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Advantages and disadvantages of JS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Call, apply, this, equal signs, etc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Scoping, environments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React on your resume?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Be prepared to be asked about it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Be prepared to code within 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4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Ask an</a:t>
            </a:r>
            <a:r>
              <a:rPr lang="en"/>
              <a:t> Engineer </a:t>
            </a:r>
            <a:endParaRPr/>
          </a:p>
        </p:txBody>
      </p:sp>
      <p:sp>
        <p:nvSpPr>
          <p:cNvPr id="219" name="Google Shape;219;p54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</a:pPr>
            <a:r>
              <a:rPr lang="en"/>
              <a:t>Learn more about what their role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Ask about what parts of the product they work on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How much they contribute to the company/team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Learn more about them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How did they get to where they are today?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What they’re interested in about the product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Learn more about engineering culture at their company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Overlapping teams (design-frontend-backend)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Feature-based? Project-based? Product-based?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Agile? SCRUM? Lots of meetings? Mentorship?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Ability to work on side projects and tools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5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What types of jobs are in frontend?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6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Design-Frontend</a:t>
            </a:r>
            <a:endParaRPr/>
          </a:p>
        </p:txBody>
      </p:sp>
      <p:sp>
        <p:nvSpPr>
          <p:cNvPr id="230" name="Google Shape;230;p56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More design-y and creative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Overlap with design team and product managers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Lots of CSS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7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More code-y and technical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Connect the pipes between front and backend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Lots of JavaScript</a:t>
            </a:r>
            <a:endParaRPr/>
          </a:p>
        </p:txBody>
      </p:sp>
      <p:sp>
        <p:nvSpPr>
          <p:cNvPr id="236" name="Google Shape;236;p57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Frontend-Fullstack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8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Most frequently, frontend is more like fullstack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But they work more closely with design teams/product managers</a:t>
            </a:r>
            <a:endParaRPr/>
          </a:p>
        </p:txBody>
      </p:sp>
      <p:sp>
        <p:nvSpPr>
          <p:cNvPr id="242" name="Google Shape;242;p58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y’all submitted</a:t>
            </a:r>
            <a:endParaRPr/>
          </a:p>
        </p:txBody>
      </p:sp>
      <p:sp>
        <p:nvSpPr>
          <p:cNvPr id="130" name="Google Shape;130;p41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- We can do a lot on the Frontend it appears, so what do Backend developers do at their basics?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- What are the job prospects like? I have always thought a job as a designer was rare but how true is that? And do most people come in as designers or move from engineering/marketing to design roles?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- Given that I’m not planning to be a designer, which industries desire design skills “on the side”?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- Do you have any advice for getting into Front-end for someone who is just starting out but about to graduate?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- What’s the biggest challenge you’ve faced going into design?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- What is the interview process like for frontend?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- What are certain products/projects you’ve specifically worked on and deployed?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- How does a front-end developer best deal with positioning and sizes, since a website must always be scalable throughout many devices?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- What are some of the hardest design interview questions?</a:t>
            </a:r>
            <a:endParaRPr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-What are types of jobs in front-end programming?</a:t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9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types</a:t>
            </a:r>
            <a:endParaRPr/>
          </a:p>
        </p:txBody>
      </p:sp>
      <p:sp>
        <p:nvSpPr>
          <p:cNvPr id="248" name="Google Shape;248;p59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Startup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Mid-sized company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Large company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0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Freelance</a:t>
            </a:r>
            <a:endParaRPr/>
          </a:p>
        </p:txBody>
      </p:sp>
      <p:sp>
        <p:nvSpPr>
          <p:cNvPr id="254" name="Google Shape;254;p60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Experience-reliant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Creating custom websites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Creating apps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Check what scope </a:t>
            </a:r>
            <a:r>
              <a:rPr i="1" lang="en"/>
              <a:t>actually</a:t>
            </a:r>
            <a:r>
              <a:rPr lang="en"/>
              <a:t> is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Are you being made to design too?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/>
              <a:t>Does the project actually require backend?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Flexibility and remote work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1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Do you have any advice for getting into frontend for someone who is just starting out but about to graduate?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2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265" name="Google Shape;265;p62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No experience?</a:t>
            </a:r>
            <a:endParaRPr>
              <a:solidFill>
                <a:schemeClr val="lt2"/>
              </a:solidFill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Personal projects</a:t>
            </a:r>
            <a:endParaRPr>
              <a:solidFill>
                <a:schemeClr val="lt2"/>
              </a:solidFill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Make websites</a:t>
            </a:r>
            <a:endParaRPr>
              <a:solidFill>
                <a:schemeClr val="lt2"/>
              </a:solidFill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Create clones</a:t>
            </a:r>
            <a:endParaRPr>
              <a:solidFill>
                <a:schemeClr val="lt2"/>
              </a:solidFill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Try new frameworks</a:t>
            </a: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Get referrals, connections</a:t>
            </a: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Start somewhere, transition</a:t>
            </a:r>
            <a:endParaRPr>
              <a:solidFill>
                <a:schemeClr val="lt2"/>
              </a:solidFill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Create opportunity</a:t>
            </a:r>
            <a:endParaRPr>
              <a:solidFill>
                <a:schemeClr val="lt2"/>
              </a:solidFill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</a:pPr>
            <a:r>
              <a:rPr lang="en">
                <a:solidFill>
                  <a:schemeClr val="lt2"/>
                </a:solidFill>
              </a:rPr>
              <a:t>Get involved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3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271" name="Google Shape;271;p63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</a:pPr>
            <a:r>
              <a:rPr lang="en">
                <a:solidFill>
                  <a:schemeClr val="lt2"/>
                </a:solidFill>
              </a:rPr>
              <a:t>Learn React lol*</a:t>
            </a:r>
            <a:endParaRPr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*</a:t>
            </a:r>
            <a:r>
              <a:rPr lang="en">
                <a:solidFill>
                  <a:schemeClr val="lt2"/>
                </a:solidFill>
              </a:rPr>
              <a:t>overrated but useful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4"/>
          <p:cNvSpPr txBox="1"/>
          <p:nvPr>
            <p:ph idx="1" type="body"/>
          </p:nvPr>
        </p:nvSpPr>
        <p:spPr>
          <a:xfrm>
            <a:off x="502925" y="685550"/>
            <a:ext cx="8138100" cy="354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6191C2"/>
                </a:solidFill>
              </a:rPr>
              <a:t>Believe in yourself</a:t>
            </a:r>
            <a:endParaRPr b="1" sz="6000">
              <a:solidFill>
                <a:srgbClr val="6191C2"/>
              </a:solidFill>
            </a:endParaRPr>
          </a:p>
        </p:txBody>
      </p:sp>
      <p:pic>
        <p:nvPicPr>
          <p:cNvPr id="277" name="Google Shape;27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735350" y="1708075"/>
            <a:ext cx="1408650" cy="14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8075"/>
            <a:ext cx="1408650" cy="14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5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What are certain products/projects you’ve specifically worked on and deployed?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6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WDD Staff is Amazing</a:t>
            </a:r>
            <a:endParaRPr/>
          </a:p>
        </p:txBody>
      </p:sp>
      <p:sp>
        <p:nvSpPr>
          <p:cNvPr id="289" name="Google Shape;289;p66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Jemma: Adobe (Lightroom)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Seth: Slack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Heidi: PayPal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Nicole: FiveStars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Myles: Soon, FiveStars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Jessie: Soon, FB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Brenda: </a:t>
            </a:r>
            <a:r>
              <a:rPr lang="en">
                <a:solidFill>
                  <a:schemeClr val="lt2"/>
                </a:solidFill>
              </a:rPr>
              <a:t>Soon, </a:t>
            </a:r>
            <a:r>
              <a:rPr lang="en">
                <a:solidFill>
                  <a:schemeClr val="lt2"/>
                </a:solidFill>
              </a:rPr>
              <a:t>Adobe (my </a:t>
            </a:r>
            <a:r>
              <a:rPr lang="en" u="sng">
                <a:solidFill>
                  <a:srgbClr val="6191C2"/>
                </a:solidFill>
                <a:hlinkClick r:id="rId3"/>
              </a:rPr>
              <a:t>GitHub</a:t>
            </a:r>
            <a:r>
              <a:rPr lang="en"/>
              <a:t>)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Linus: </a:t>
            </a:r>
            <a:r>
              <a:rPr lang="en">
                <a:solidFill>
                  <a:schemeClr val="lt2"/>
                </a:solidFill>
              </a:rPr>
              <a:t>Soon, </a:t>
            </a:r>
            <a:r>
              <a:rPr lang="en">
                <a:solidFill>
                  <a:schemeClr val="lt2"/>
                </a:solidFill>
              </a:rPr>
              <a:t>Repl.it (also everything in the </a:t>
            </a:r>
            <a:r>
              <a:rPr lang="en" u="sng">
                <a:solidFill>
                  <a:srgbClr val="6191C2"/>
                </a:solidFill>
                <a:hlinkClick r:id="rId4"/>
              </a:rPr>
              <a:t>universe</a:t>
            </a:r>
            <a:r>
              <a:rPr lang="en"/>
              <a:t>)</a:t>
            </a:r>
            <a:endParaRPr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Alum: Google, FB, LinkedIn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7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 Bot</a:t>
            </a:r>
            <a:endParaRPr/>
          </a:p>
        </p:txBody>
      </p:sp>
      <p:pic>
        <p:nvPicPr>
          <p:cNvPr id="295" name="Google Shape;29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600" y="1035862"/>
            <a:ext cx="5299352" cy="27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67"/>
          <p:cNvSpPr txBox="1"/>
          <p:nvPr/>
        </p:nvSpPr>
        <p:spPr>
          <a:xfrm>
            <a:off x="2857500" y="39243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https://github.com/brendacs/stop-bot</a:t>
            </a:r>
            <a:endParaRPr>
              <a:solidFill>
                <a:schemeClr val="accent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8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Linus’ Projects</a:t>
            </a:r>
            <a:endParaRPr/>
          </a:p>
        </p:txBody>
      </p:sp>
      <p:pic>
        <p:nvPicPr>
          <p:cNvPr id="302" name="Google Shape;30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124" y="1166890"/>
            <a:ext cx="2847246" cy="294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68"/>
          <p:cNvPicPr preferRelativeResize="0"/>
          <p:nvPr/>
        </p:nvPicPr>
        <p:blipFill rotWithShape="1">
          <a:blip r:embed="rId4">
            <a:alphaModFix/>
          </a:blip>
          <a:srcRect b="0" l="0" r="0" t="2181"/>
          <a:stretch/>
        </p:blipFill>
        <p:spPr>
          <a:xfrm>
            <a:off x="4170379" y="498337"/>
            <a:ext cx="2774025" cy="288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8863" y="2034283"/>
            <a:ext cx="2329150" cy="255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0085" y="1705870"/>
            <a:ext cx="2329148" cy="2523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2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y’all submitted</a:t>
            </a:r>
            <a:endParaRPr/>
          </a:p>
        </p:txBody>
      </p:sp>
      <p:sp>
        <p:nvSpPr>
          <p:cNvPr id="136" name="Google Shape;136;p42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- We can do a lot on the Frontend it appears, so what do Backend developers do at their basics?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</a:rPr>
              <a:t>- What are the job prospects like? I have always thought a job as a designer was rare but how true is that? And do most people come in as designers or move from engineering/marketing to design roles?</a:t>
            </a:r>
            <a:endParaRPr sz="1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</a:rPr>
              <a:t>- Given that I’m not planning to be a designer, which industries desire design skills “on the side”?</a:t>
            </a:r>
            <a:endParaRPr sz="13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- Do you have any advice for getting into Front-end for someone who is just starting out but about to graduate?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</a:rPr>
              <a:t>- What’s the biggest challenge you’ve faced going into design?</a:t>
            </a:r>
            <a:endParaRPr sz="13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- What is the interview process like for frontend?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- What are certain products/projects you’ve specifically worked on and deployed?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- How does a front-end developer best deal with positioning and sizes, since a website must always be scalable throughout many devices?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- What are some of the hardest design interview questions?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00"/>
              <a:t>-What are types of jobs in front-end programming?</a:t>
            </a:r>
            <a:endParaRPr sz="1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9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How does a frontend developer best deal with positioning and sizes, since a website must always be scalable throughout many devices?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0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Responsiveness</a:t>
            </a:r>
            <a:endParaRPr/>
          </a:p>
        </p:txBody>
      </p:sp>
      <p:sp>
        <p:nvSpPr>
          <p:cNvPr id="316" name="Google Shape;316;p70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Best practices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Flexbox, CSS grids, media queries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Percentages, vh, vw, em instead of px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Planning ahead while designing, mobile-first design</a:t>
            </a:r>
            <a:endParaRPr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Industry</a:t>
            </a: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Think ahead, plan layout with designers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Automated unit testing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Automated end to end testing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Dedicated QA (Quality Assurance) teams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Test on various browsers and resolutions manually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lesson learned quickly on the frontend:</a:t>
            </a:r>
            <a:endParaRPr/>
          </a:p>
        </p:txBody>
      </p:sp>
      <p:sp>
        <p:nvSpPr>
          <p:cNvPr id="322" name="Google Shape;322;p71"/>
          <p:cNvSpPr txBox="1"/>
          <p:nvPr>
            <p:ph idx="1" type="body"/>
          </p:nvPr>
        </p:nvSpPr>
        <p:spPr>
          <a:xfrm>
            <a:off x="655325" y="11811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Every year, you learn a new framework or two or three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Every year, you catch up with new device resolutions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Every year, you have to Google new errors and bugs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Every year, CSS and JS changes or updates and conventions change</a:t>
            </a:r>
            <a:endParaRPr>
              <a:solidFill>
                <a:schemeClr val="lt2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b="1" lang="en">
                <a:solidFill>
                  <a:schemeClr val="lt2"/>
                </a:solidFill>
              </a:rPr>
              <a:t>You take a nap and suddenly, you are working on legacy code </a:t>
            </a:r>
            <a:r>
              <a:rPr b="1" lang="en" sz="1350">
                <a:solidFill>
                  <a:schemeClr val="l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😱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2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conclusion,</a:t>
            </a:r>
            <a:endParaRPr/>
          </a:p>
        </p:txBody>
      </p:sp>
      <p:sp>
        <p:nvSpPr>
          <p:cNvPr id="328" name="Google Shape;328;p72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</a:pPr>
            <a:r>
              <a:rPr lang="en">
                <a:solidFill>
                  <a:schemeClr val="lt2"/>
                </a:solidFill>
              </a:rPr>
              <a:t>They do the best they can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3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hlinkClick r:id="rId3"/>
              </a:rPr>
              <a:t>Queue</a:t>
            </a:r>
            <a:r>
              <a:rPr lang="en">
                <a:solidFill>
                  <a:schemeClr val="lt2"/>
                </a:solidFill>
              </a:rPr>
              <a:t>&amp;A (ask us </a:t>
            </a:r>
            <a:r>
              <a:rPr i="1" lang="en">
                <a:solidFill>
                  <a:schemeClr val="lt2"/>
                </a:solidFill>
              </a:rPr>
              <a:t>literally </a:t>
            </a:r>
            <a:r>
              <a:rPr lang="en">
                <a:solidFill>
                  <a:schemeClr val="lt2"/>
                </a:solidFill>
              </a:rPr>
              <a:t>anything)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3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y’all submitted</a:t>
            </a:r>
            <a:endParaRPr/>
          </a:p>
        </p:txBody>
      </p:sp>
      <p:sp>
        <p:nvSpPr>
          <p:cNvPr id="142" name="Google Shape;142;p43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solidFill>
                  <a:schemeClr val="lt2"/>
                </a:solidFill>
              </a:rPr>
              <a:t>We can do a lot on the </a:t>
            </a:r>
            <a:r>
              <a:rPr lang="en" sz="1500">
                <a:solidFill>
                  <a:schemeClr val="lt2"/>
                </a:solidFill>
              </a:rPr>
              <a:t>F</a:t>
            </a:r>
            <a:r>
              <a:rPr lang="en" sz="1500">
                <a:solidFill>
                  <a:schemeClr val="lt2"/>
                </a:solidFill>
              </a:rPr>
              <a:t>rontend it appears, so what do Backend developers do at their basics?</a:t>
            </a:r>
            <a:endParaRPr sz="1500">
              <a:solidFill>
                <a:srgbClr val="B7B7B7"/>
              </a:solidFill>
            </a:endParaRPr>
          </a:p>
          <a:p>
            <a:pPr indent="-323850" lvl="0" marL="457200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solidFill>
                  <a:schemeClr val="lt2"/>
                </a:solidFill>
              </a:rPr>
              <a:t>Do you have any advice for getting into Front-end for someone who is just starting out but about to graduate?</a:t>
            </a:r>
            <a:endParaRPr sz="1500">
              <a:solidFill>
                <a:srgbClr val="999999"/>
              </a:solidFill>
            </a:endParaRPr>
          </a:p>
          <a:p>
            <a:pPr indent="-323850" lvl="0" marL="457200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solidFill>
                  <a:srgbClr val="434343"/>
                </a:solidFill>
              </a:rPr>
              <a:t>What is the interview process like for frontend?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solidFill>
                  <a:srgbClr val="434343"/>
                </a:solidFill>
              </a:rPr>
              <a:t>What are certain products/projects you’ve specifically worked on and deployed?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solidFill>
                  <a:srgbClr val="434343"/>
                </a:solidFill>
              </a:rPr>
              <a:t>How does a front-end developer best deal with positioning and sizes, since a website must always be scalable throughout many devices?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500"/>
              <a:buChar char="•"/>
            </a:pPr>
            <a:r>
              <a:rPr lang="en" sz="1500">
                <a:solidFill>
                  <a:srgbClr val="434343"/>
                </a:solidFill>
              </a:rPr>
              <a:t>What are types of jobs in front-end programming?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•"/>
            </a:pPr>
            <a:r>
              <a:rPr lang="en" sz="1500">
                <a:solidFill>
                  <a:schemeClr val="lt2"/>
                </a:solidFill>
              </a:rPr>
              <a:t>What do you do when you hit a wall? I find it personally hard to progress and I find myself staring at whatever I have with no progress.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4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We can do a lot on the frontend it appears, so what do backend developers do?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5"/>
          <p:cNvSpPr txBox="1"/>
          <p:nvPr>
            <p:ph type="title"/>
          </p:nvPr>
        </p:nvSpPr>
        <p:spPr>
          <a:xfrm>
            <a:off x="457200" y="457200"/>
            <a:ext cx="8229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Front to Back</a:t>
            </a:r>
            <a:endParaRPr/>
          </a:p>
        </p:txBody>
      </p:sp>
      <p:cxnSp>
        <p:nvCxnSpPr>
          <p:cNvPr id="153" name="Google Shape;153;p45"/>
          <p:cNvCxnSpPr/>
          <p:nvPr/>
        </p:nvCxnSpPr>
        <p:spPr>
          <a:xfrm>
            <a:off x="1550688" y="2547200"/>
            <a:ext cx="5914200" cy="0"/>
          </a:xfrm>
          <a:prstGeom prst="straightConnector1">
            <a:avLst/>
          </a:prstGeom>
          <a:noFill/>
          <a:ln cap="flat" cmpd="sng" w="9525">
            <a:solidFill>
              <a:srgbClr val="6191C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4" name="Google Shape;154;p45"/>
          <p:cNvSpPr txBox="1"/>
          <p:nvPr/>
        </p:nvSpPr>
        <p:spPr>
          <a:xfrm>
            <a:off x="-64212" y="2164422"/>
            <a:ext cx="16149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Front</a:t>
            </a:r>
            <a:endParaRPr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5" name="Google Shape;155;p45"/>
          <p:cNvSpPr txBox="1"/>
          <p:nvPr/>
        </p:nvSpPr>
        <p:spPr>
          <a:xfrm>
            <a:off x="7492813" y="2088225"/>
            <a:ext cx="17154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Back</a:t>
            </a:r>
            <a:endParaRPr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6" name="Google Shape;156;p45"/>
          <p:cNvSpPr txBox="1"/>
          <p:nvPr/>
        </p:nvSpPr>
        <p:spPr>
          <a:xfrm>
            <a:off x="1550688" y="1618650"/>
            <a:ext cx="12276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UI/UX, Design</a:t>
            </a:r>
            <a:endParaRPr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7" name="Google Shape;157;p45"/>
          <p:cNvSpPr txBox="1"/>
          <p:nvPr/>
        </p:nvSpPr>
        <p:spPr>
          <a:xfrm>
            <a:off x="5807363" y="2773650"/>
            <a:ext cx="12276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Back End Developer</a:t>
            </a:r>
            <a:endParaRPr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8" name="Google Shape;158;p45"/>
          <p:cNvSpPr txBox="1"/>
          <p:nvPr/>
        </p:nvSpPr>
        <p:spPr>
          <a:xfrm>
            <a:off x="4141688" y="1654650"/>
            <a:ext cx="12276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Full Stack Developer</a:t>
            </a:r>
            <a:endParaRPr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9" name="Google Shape;159;p45"/>
          <p:cNvSpPr txBox="1"/>
          <p:nvPr/>
        </p:nvSpPr>
        <p:spPr>
          <a:xfrm>
            <a:off x="5284038" y="608250"/>
            <a:ext cx="12276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DevOps</a:t>
            </a:r>
            <a:endParaRPr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0" name="Google Shape;160;p45"/>
          <p:cNvSpPr txBox="1"/>
          <p:nvPr/>
        </p:nvSpPr>
        <p:spPr>
          <a:xfrm>
            <a:off x="5572363" y="1081525"/>
            <a:ext cx="12276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SysAdmin</a:t>
            </a:r>
            <a:endParaRPr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1" name="Google Shape;161;p45"/>
          <p:cNvSpPr txBox="1"/>
          <p:nvPr/>
        </p:nvSpPr>
        <p:spPr>
          <a:xfrm>
            <a:off x="2778288" y="2773650"/>
            <a:ext cx="12276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Front End Developer</a:t>
            </a:r>
            <a:endParaRPr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46"/>
          <p:cNvPicPr preferRelativeResize="0"/>
          <p:nvPr/>
        </p:nvPicPr>
        <p:blipFill rotWithShape="1">
          <a:blip r:embed="rId3">
            <a:alphaModFix/>
          </a:blip>
          <a:srcRect b="0" l="0" r="0" t="17033"/>
          <a:stretch/>
        </p:blipFill>
        <p:spPr>
          <a:xfrm>
            <a:off x="1881575" y="1081625"/>
            <a:ext cx="5380849" cy="29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6"/>
          <p:cNvSpPr txBox="1"/>
          <p:nvPr/>
        </p:nvSpPr>
        <p:spPr>
          <a:xfrm>
            <a:off x="1449850" y="621350"/>
            <a:ext cx="28422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8" name="Google Shape;168;p46"/>
          <p:cNvSpPr/>
          <p:nvPr/>
        </p:nvSpPr>
        <p:spPr>
          <a:xfrm>
            <a:off x="2140250" y="1001075"/>
            <a:ext cx="2335800" cy="1570800"/>
          </a:xfrm>
          <a:prstGeom prst="rect">
            <a:avLst/>
          </a:prstGeom>
          <a:noFill/>
          <a:ln cap="flat" cmpd="sng" w="19050">
            <a:solidFill>
              <a:srgbClr val="6191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7"/>
          <p:cNvPicPr preferRelativeResize="0"/>
          <p:nvPr/>
        </p:nvPicPr>
        <p:blipFill rotWithShape="1">
          <a:blip r:embed="rId3">
            <a:alphaModFix/>
          </a:blip>
          <a:srcRect b="0" l="0" r="0" t="17033"/>
          <a:stretch/>
        </p:blipFill>
        <p:spPr>
          <a:xfrm>
            <a:off x="1881575" y="1081625"/>
            <a:ext cx="5380849" cy="29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7"/>
          <p:cNvSpPr txBox="1"/>
          <p:nvPr/>
        </p:nvSpPr>
        <p:spPr>
          <a:xfrm>
            <a:off x="1449850" y="621350"/>
            <a:ext cx="28422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5" name="Google Shape;175;p47"/>
          <p:cNvSpPr/>
          <p:nvPr/>
        </p:nvSpPr>
        <p:spPr>
          <a:xfrm>
            <a:off x="3405975" y="1081625"/>
            <a:ext cx="3371700" cy="2692500"/>
          </a:xfrm>
          <a:prstGeom prst="rect">
            <a:avLst/>
          </a:prstGeom>
          <a:noFill/>
          <a:ln cap="flat" cmpd="sng" w="19050">
            <a:solidFill>
              <a:srgbClr val="6191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8"/>
          <p:cNvPicPr preferRelativeResize="0"/>
          <p:nvPr/>
        </p:nvPicPr>
        <p:blipFill rotWithShape="1">
          <a:blip r:embed="rId3">
            <a:alphaModFix/>
          </a:blip>
          <a:srcRect b="0" l="0" r="0" t="17033"/>
          <a:stretch/>
        </p:blipFill>
        <p:spPr>
          <a:xfrm>
            <a:off x="1881575" y="1081625"/>
            <a:ext cx="5380849" cy="29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8"/>
          <p:cNvSpPr txBox="1"/>
          <p:nvPr/>
        </p:nvSpPr>
        <p:spPr>
          <a:xfrm>
            <a:off x="1449850" y="621350"/>
            <a:ext cx="28422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2" name="Google Shape;182;p48"/>
          <p:cNvSpPr/>
          <p:nvPr/>
        </p:nvSpPr>
        <p:spPr>
          <a:xfrm>
            <a:off x="3405975" y="1081625"/>
            <a:ext cx="3371700" cy="2692500"/>
          </a:xfrm>
          <a:prstGeom prst="rect">
            <a:avLst/>
          </a:prstGeom>
          <a:noFill/>
          <a:ln cap="flat" cmpd="sng" w="19050">
            <a:solidFill>
              <a:srgbClr val="6191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8"/>
          <p:cNvSpPr/>
          <p:nvPr/>
        </p:nvSpPr>
        <p:spPr>
          <a:xfrm>
            <a:off x="2140250" y="1001075"/>
            <a:ext cx="2335800" cy="1570800"/>
          </a:xfrm>
          <a:prstGeom prst="rect">
            <a:avLst/>
          </a:prstGeom>
          <a:noFill/>
          <a:ln cap="flat" cmpd="sng" w="19050">
            <a:solidFill>
              <a:srgbClr val="6191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DD Fall 2018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DD Fall 2018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DD Spring 2019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