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Helvetica Neue"/>
      <p:regular r:id="rId57"/>
      <p:bold r:id="rId58"/>
      <p:italic r:id="rId59"/>
      <p:boldItalic r:id="rId60"/>
    </p:embeddedFont>
    <p:embeddedFont>
      <p:font typeface="Roboto Mono"/>
      <p:regular r:id="rId61"/>
      <p:bold r:id="rId62"/>
      <p:italic r:id="rId63"/>
      <p:boldItalic r:id="rId64"/>
    </p:embeddedFont>
    <p:embeddedFont>
      <p:font typeface="Karla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583">
          <p15:clr>
            <a:srgbClr val="A4A3A4"/>
          </p15:clr>
        </p15:guide>
        <p15:guide id="2" orient="horz" pos="1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3"/>
        <p:guide pos="14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66" Type="http://schemas.openxmlformats.org/officeDocument/2006/relationships/font" Target="fonts/Karla-bold.fntdata"/><Relationship Id="rId21" Type="http://schemas.openxmlformats.org/officeDocument/2006/relationships/slide" Target="slides/slide16.xml"/><Relationship Id="rId65" Type="http://schemas.openxmlformats.org/officeDocument/2006/relationships/font" Target="fonts/Karla-regular.fntdata"/><Relationship Id="rId24" Type="http://schemas.openxmlformats.org/officeDocument/2006/relationships/slide" Target="slides/slide19.xml"/><Relationship Id="rId68" Type="http://schemas.openxmlformats.org/officeDocument/2006/relationships/font" Target="fonts/Karla-boldItalic.fntdata"/><Relationship Id="rId23" Type="http://schemas.openxmlformats.org/officeDocument/2006/relationships/slide" Target="slides/slide18.xml"/><Relationship Id="rId67" Type="http://schemas.openxmlformats.org/officeDocument/2006/relationships/font" Target="fonts/Karla-italic.fntdata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1d82063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1d82063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57206cc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357206cc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57206c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57206c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357206cc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357206cc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357206cc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357206cc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57206cc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57206cc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57206cc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57206cc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57206cc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57206cc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57206cc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57206cc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57206cc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57206cc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57206cc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57206cc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357206cc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357206cc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357206cc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357206cc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57206cc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57206cc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57206cc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57206cc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positioning should be used sparingly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04de4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04de4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d04de448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d04de44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d04de44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d04de44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d04de44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d04de44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d04de44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d04de44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d04de44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d04de44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04de44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04de44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357206c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357206c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d04de448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d04de44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04de448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d04de44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d04de448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d04de44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04de448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04de448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d04de448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d04de448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d04de448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d04de448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d04de448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d04de448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d04de448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d04de448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04de448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04de448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04de448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04de448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57206c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57206c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d04de448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d04de448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d04de448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d04de448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d04de448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d04de448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d04de448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d04de448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d04de448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d04de448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d04de448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d04de448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d04de448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d04de448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d04de448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4d04de448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credit: https://developer.apple.com/library/archive/documentation/StringsTextFonts/Conceptual/TextAndWebiPhoneOS/CustomTextProcessing/CustomTextProcessing.html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d04de448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d04de448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credit: https://developer.apple.com/library/archive/documentation/StringsTextFonts/Conceptual/TextAndWebiPhoneOS/CustomTextProcessing/CustomTextProcessing.html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d04de448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d04de448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57206c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57206c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04de448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04de448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d04de448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d04de448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57206c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57206c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57206cc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57206c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357206cc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357206c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57206c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57206c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ean" showMasterSp="0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ing Only">
  <p:cSld name="Conte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Design)" showMasterSp="0">
  <p:cSld name="Opening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2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4" name="Google Shape;34;p12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SzPts val="3000"/>
              <a:buNone/>
              <a:defRPr i="0" sz="3000" u="none" cap="none" strike="noStrike">
                <a:solidFill>
                  <a:srgbClr val="75C36E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Internal)" showMasterSp="0">
  <p:cSld name="Opening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3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DE6868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8" name="Google Shape;38;p13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6868"/>
              </a:buClr>
              <a:buSzPts val="3000"/>
              <a:buNone/>
              <a:defRPr i="0" sz="3000" u="none" cap="none" strike="noStrike">
                <a:solidFill>
                  <a:srgbClr val="DE6868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(Programming)" showMasterSp="0">
  <p:cSld name="Opening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14"/>
          <p:cNvCxnSpPr/>
          <p:nvPr/>
        </p:nvCxnSpPr>
        <p:spPr>
          <a:xfrm>
            <a:off x="914389" y="2286006"/>
            <a:ext cx="2625900" cy="0"/>
          </a:xfrm>
          <a:prstGeom prst="straightConnector1">
            <a:avLst/>
          </a:prstGeom>
          <a:noFill/>
          <a:ln cap="flat" cmpd="sng" w="25400">
            <a:solidFill>
              <a:srgbClr val="6191C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1C2"/>
              </a:buClr>
              <a:buSzPts val="3000"/>
              <a:buNone/>
              <a:defRPr i="0" sz="3000" u="none" cap="none" strike="noStrike">
                <a:solidFill>
                  <a:srgbClr val="6191C2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Helvetica Neue"/>
              <a:buNone/>
              <a:defRPr b="1" i="0" sz="28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indent="-330200" lvl="0" marL="457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1pPr>
            <a:lvl2pPr indent="-330200" lvl="1" marL="9144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2pPr>
            <a:lvl3pPr indent="-330200" lvl="2" marL="1371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3pPr>
            <a:lvl4pPr indent="-330200" lvl="3" marL="1828800" rtl="0">
              <a:spcBef>
                <a:spcPts val="400"/>
              </a:spcBef>
              <a:spcAft>
                <a:spcPts val="0"/>
              </a:spcAft>
              <a:buSzPts val="1600"/>
              <a:buChar char="–"/>
              <a:defRPr b="1"/>
            </a:lvl4pPr>
            <a:lvl5pPr indent="-330200" lvl="4" marL="2286000" rtl="0">
              <a:spcBef>
                <a:spcPts val="400"/>
              </a:spcBef>
              <a:spcAft>
                <a:spcPts val="0"/>
              </a:spcAft>
              <a:buSzPts val="1600"/>
              <a:buChar char="»"/>
              <a:defRPr b="1"/>
            </a:lvl5pPr>
            <a:lvl6pPr indent="-330200" lvl="5" marL="27432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6pPr>
            <a:lvl7pPr indent="-330200" lvl="6" marL="32004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7pPr>
            <a:lvl8pPr indent="-330200" lvl="7" marL="36576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8pPr>
            <a:lvl9pPr indent="-330200" lvl="8" marL="4114800" rtl="0"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1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F9AD4C"/>
          </p15:clr>
        </p15:guide>
        <p15:guide id="2" orient="horz" pos="1692">
          <p15:clr>
            <a:srgbClr val="F9AD4C"/>
          </p15:clr>
        </p15:guide>
        <p15:guide id="3" orient="horz" pos="1368">
          <p15:clr>
            <a:srgbClr val="F9AD4C"/>
          </p15:clr>
        </p15:guide>
        <p15:guide id="4" orient="horz" pos="1152">
          <p15:clr>
            <a:srgbClr val="F9AD4C"/>
          </p15:clr>
        </p15:guide>
        <p15:guide id="5" orient="horz" pos="1512">
          <p15:clr>
            <a:srgbClr val="F9AD4C"/>
          </p15:clr>
        </p15:guide>
        <p15:guide id="6" pos="2235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eaker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5"/>
          <p:cNvCxnSpPr/>
          <p:nvPr/>
        </p:nvCxnSpPr>
        <p:spPr>
          <a:xfrm>
            <a:off x="2560359" y="2855414"/>
            <a:ext cx="4025400" cy="0"/>
          </a:xfrm>
          <a:prstGeom prst="straightConnector1">
            <a:avLst/>
          </a:prstGeom>
          <a:noFill/>
          <a:ln cap="flat" cmpd="sng" w="25400">
            <a:solidFill>
              <a:srgbClr val="75C36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6" name="Google Shape;46;p15"/>
          <p:cNvSpPr txBox="1"/>
          <p:nvPr>
            <p:ph type="title"/>
          </p:nvPr>
        </p:nvSpPr>
        <p:spPr>
          <a:xfrm>
            <a:off x="2560350" y="2057400"/>
            <a:ext cx="4023300" cy="338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2558350" y="2395725"/>
            <a:ext cx="4025400" cy="3522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40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4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2560350" y="2971800"/>
            <a:ext cx="4023300" cy="1257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 algn="ctr">
              <a:spcBef>
                <a:spcPts val="4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rtl="0" algn="ctr">
              <a:spcBef>
                <a:spcPts val="400"/>
              </a:spcBef>
              <a:spcAft>
                <a:spcPts val="0"/>
              </a:spcAft>
              <a:buSzPts val="1600"/>
              <a:buChar char="»"/>
              <a:defRPr/>
            </a:lvl5pPr>
            <a:lvl6pPr indent="-330200" lvl="5" marL="27432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ctr"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24">
          <p15:clr>
            <a:srgbClr val="F9AD4C"/>
          </p15:clr>
        </p15:guide>
        <p15:guide id="2" orient="horz" pos="1296">
          <p15:clr>
            <a:srgbClr val="F9AD4C"/>
          </p15:clr>
        </p15:guide>
        <p15:guide id="3" orient="horz" pos="1509">
          <p15:clr>
            <a:srgbClr val="F9AD4C"/>
          </p15:clr>
        </p15:guide>
        <p15:guide id="4" orient="horz" pos="1731">
          <p15:clr>
            <a:srgbClr val="F9AD4C"/>
          </p15:clr>
        </p15:guide>
        <p15:guide id="5" orient="horz" pos="1872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Design)" showMasterSp="0">
  <p:cSld name="TITLE_AND_BODY_1">
    <p:bg>
      <p:bgPr>
        <a:solidFill>
          <a:srgbClr val="75C36E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elcome (Programming)" showMasterSp="0">
  <p:cSld name="TITLE_AND_BODY_1_1">
    <p:bg>
      <p:bgPr>
        <a:solidFill>
          <a:srgbClr val="6191C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/>
        </p:nvSpPr>
        <p:spPr>
          <a:xfrm>
            <a:off x="502925" y="1028700"/>
            <a:ext cx="4023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Welcome!</a:t>
            </a:r>
            <a:endParaRPr b="1" sz="4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Find your table</a:t>
            </a:r>
            <a:endParaRPr sz="3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">
  <p:cSld name="CUSTOM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ttendance">
  <p:cSld name="CUSTOM_2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Attendance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9475" y="1844875"/>
            <a:ext cx="425050" cy="4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">
  <p:cSld name="CUSTOM_2_2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/>
        </p:nvSpPr>
        <p:spPr>
          <a:xfrm>
            <a:off x="502925" y="1035450"/>
            <a:ext cx="81381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rPr>
              <a:t>Questions?</a:t>
            </a:r>
            <a:endParaRPr b="1">
              <a:solidFill>
                <a:srgbClr val="53535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1" name="Google Shape;2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32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5" y="1868300"/>
            <a:ext cx="38696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96">
          <p15:clr>
            <a:srgbClr val="F9AD4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ro">
  <p:cSld name="CUSTOM_2_1">
    <p:bg>
      <p:bgPr>
        <a:solidFill>
          <a:srgbClr val="EFEFE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Label">
  <p:cSld name="CUSTOM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04800" lvl="0" marL="457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  <a:defRPr i="0" u="none" cap="none" strike="noStrike">
                <a:solidFill>
                  <a:srgbClr val="535353"/>
                </a:solidFill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–"/>
              <a:defRPr i="0" sz="1600" u="none" cap="none" strike="noStrike">
                <a:solidFill>
                  <a:srgbClr val="535353"/>
                </a:solidFill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»"/>
              <a:defRPr i="0" sz="1600" u="none" cap="none" strike="noStrike">
                <a:solidFill>
                  <a:srgbClr val="535353"/>
                </a:solidFill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Char char="•"/>
              <a:defRPr i="0" sz="1600" u="none" cap="none" strike="noStrike">
                <a:solidFill>
                  <a:srgbClr val="53535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Karla"/>
              <a:buNone/>
              <a:defRPr b="1" i="0" sz="24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Karla"/>
              <a:buNone/>
              <a:defRPr b="1" i="0" sz="28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302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–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»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Karla"/>
              <a:buChar char="•"/>
              <a:defRPr i="0" sz="1600" u="none" cap="none" strike="noStrike">
                <a:solidFill>
                  <a:srgbClr val="53535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5989375" y="4462275"/>
            <a:ext cx="26517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C36E"/>
              </a:buClr>
              <a:buFont typeface="Helvetica Neue"/>
              <a:buNone/>
            </a:pPr>
            <a:r>
              <a:rPr b="1"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Web Design DeCal  </a:t>
            </a:r>
            <a:r>
              <a:rPr lang="en" sz="12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Spring 2019</a:t>
            </a:r>
            <a:endParaRPr sz="1200"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9900FF"/>
          </p15:clr>
        </p15:guide>
        <p15:guide id="2" pos="5472">
          <p15:clr>
            <a:srgbClr val="9900FF"/>
          </p15:clr>
        </p15:guide>
        <p15:guide id="3" orient="horz" pos="288">
          <p15:clr>
            <a:srgbClr val="9900FF"/>
          </p15:clr>
        </p15:guide>
        <p15:guide id="4" orient="horz" pos="2955">
          <p15:clr>
            <a:srgbClr val="9900FF"/>
          </p15:clr>
        </p15:guide>
        <p15:guide id="5" orient="horz" pos="2811">
          <p15:clr>
            <a:srgbClr val="F06B4A"/>
          </p15:clr>
        </p15:guide>
        <p15:guide id="6" orient="horz" pos="576">
          <p15:clr>
            <a:srgbClr val="F06B4A"/>
          </p15:clr>
        </p15:guide>
        <p15:guide id="7" orient="horz" pos="648">
          <p15:clr>
            <a:srgbClr val="F06B4A"/>
          </p15:clr>
        </p15:guide>
        <p15:guide id="8" pos="2909">
          <p15:clr>
            <a:srgbClr val="F06B4A"/>
          </p15:clr>
        </p15:guide>
        <p15:guide id="9" pos="1613">
          <p15:clr>
            <a:srgbClr val="F06B4A"/>
          </p15:clr>
        </p15:guide>
        <p15:guide id="10" pos="4147">
          <p15:clr>
            <a:srgbClr val="F06B4A"/>
          </p15:clr>
        </p15:guide>
        <p15:guide id="11" pos="2851">
          <p15:clr>
            <a:srgbClr val="F06B4A"/>
          </p15:clr>
        </p15:guide>
        <p15:guide id="12" pos="1555">
          <p15:clr>
            <a:srgbClr val="F06B4A"/>
          </p15:clr>
        </p15:guide>
        <p15:guide id="13" pos="4205">
          <p15:clr>
            <a:srgbClr val="F06B4A"/>
          </p15:clr>
        </p15:guide>
        <p15:guide id="14" orient="horz" pos="2664">
          <p15:clr>
            <a:srgbClr val="F06B4A"/>
          </p15:clr>
        </p15:guide>
        <p15:guide id="15" pos="317">
          <p15:clr>
            <a:srgbClr val="F06B4A"/>
          </p15:clr>
        </p15:guide>
        <p15:guide id="16" pos="5443">
          <p15:clr>
            <a:srgbClr val="F06B4A"/>
          </p15:clr>
        </p15:guide>
        <p15:guide id="17" pos="1987">
          <p15:clr>
            <a:srgbClr val="F06B4A"/>
          </p15:clr>
        </p15:guide>
        <p15:guide id="18" pos="2043">
          <p15:clr>
            <a:srgbClr val="F06B4A"/>
          </p15:clr>
        </p15:guide>
        <p15:guide id="19" pos="3715">
          <p15:clr>
            <a:srgbClr val="F06B4A"/>
          </p15:clr>
        </p15:guide>
        <p15:guide id="20" pos="3773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pen.io/sethlu/pen/JzRyK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odepen.io/sethlu/pen/pYErMe" TargetMode="External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914400" y="2400300"/>
            <a:ext cx="56694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&amp; Centering</a:t>
            </a:r>
            <a:endParaRPr/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914400" y="1828800"/>
            <a:ext cx="3612000" cy="3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 you can </a:t>
            </a:r>
            <a:r>
              <a:rPr lang="en">
                <a:solidFill>
                  <a:srgbClr val="6191C2"/>
                </a:solidFill>
              </a:rPr>
              <a:t>position</a:t>
            </a:r>
            <a:r>
              <a:rPr lang="en"/>
              <a:t> an element</a:t>
            </a:r>
            <a:endParaRPr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/>
              <a:t> </a:t>
            </a:r>
            <a:r>
              <a:rPr lang="en" sz="1500">
                <a:solidFill>
                  <a:srgbClr val="CCCCCC"/>
                </a:solidFill>
              </a:rPr>
              <a:t>(default)</a:t>
            </a:r>
            <a:br>
              <a:rPr lang="en" sz="1500"/>
            </a:br>
            <a:r>
              <a:rPr lang="en" sz="1500"/>
              <a:t>Position the element according to the normal flow.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br>
              <a:rPr b="1"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Position the element according to the normal flow, and then </a:t>
            </a:r>
            <a:r>
              <a:rPr b="1" lang="en" sz="1500">
                <a:solidFill>
                  <a:srgbClr val="D9D9D9"/>
                </a:solidFill>
              </a:rPr>
              <a:t>offset relative to itself</a:t>
            </a:r>
            <a:r>
              <a:rPr lang="en" sz="1500">
                <a:solidFill>
                  <a:srgbClr val="D9D9D9"/>
                </a:solidFill>
              </a:rPr>
              <a:t>.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offset doesn't affect the surrounding elements.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element is </a:t>
            </a:r>
            <a:r>
              <a:rPr b="1" lang="en" sz="1500">
                <a:solidFill>
                  <a:srgbClr val="D9D9D9"/>
                </a:solidFill>
              </a:rPr>
              <a:t>pulled out of the normal flow</a:t>
            </a:r>
            <a:r>
              <a:rPr lang="en" sz="1500">
                <a:solidFill>
                  <a:srgbClr val="D9D9D9"/>
                </a:solidFill>
              </a:rPr>
              <a:t>,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and positioned </a:t>
            </a:r>
            <a:r>
              <a:rPr b="1" lang="en" sz="1500">
                <a:solidFill>
                  <a:srgbClr val="D9D9D9"/>
                </a:solidFill>
              </a:rPr>
              <a:t>relative to its closest positioned ancestor</a:t>
            </a:r>
            <a:r>
              <a:rPr lang="en" sz="1500">
                <a:solidFill>
                  <a:srgbClr val="D9D9D9"/>
                </a:solidFill>
              </a:rPr>
              <a:t>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element is </a:t>
            </a:r>
            <a:r>
              <a:rPr b="1" lang="en" sz="1500">
                <a:solidFill>
                  <a:srgbClr val="D9D9D9"/>
                </a:solidFill>
              </a:rPr>
              <a:t>pulled out of the normal flow</a:t>
            </a:r>
            <a:r>
              <a:rPr lang="en" sz="1500">
                <a:solidFill>
                  <a:srgbClr val="D9D9D9"/>
                </a:solidFill>
              </a:rPr>
              <a:t>,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and positioned </a:t>
            </a:r>
            <a:r>
              <a:rPr b="1" lang="en" sz="1500">
                <a:solidFill>
                  <a:srgbClr val="D9D9D9"/>
                </a:solidFill>
              </a:rPr>
              <a:t>relative to the window/viewport</a:t>
            </a:r>
            <a:r>
              <a:rPr lang="en" sz="1500">
                <a:solidFill>
                  <a:srgbClr val="D9D9D9"/>
                </a:solidFill>
              </a:rPr>
              <a:t>.</a:t>
            </a:r>
            <a:endParaRPr sz="15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3">
            <a:alphaModFix/>
          </a:blip>
          <a:srcRect b="16756" l="-80" r="80" t="0"/>
          <a:stretch/>
        </p:blipFill>
        <p:spPr>
          <a:xfrm>
            <a:off x="4615575" y="1028700"/>
            <a:ext cx="4025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6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8686800" y="10287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 you can </a:t>
            </a:r>
            <a:r>
              <a:rPr lang="en">
                <a:solidFill>
                  <a:srgbClr val="6191C2"/>
                </a:solidFill>
              </a:rPr>
              <a:t>position</a:t>
            </a:r>
            <a:r>
              <a:rPr lang="en"/>
              <a:t> an element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>
                <a:solidFill>
                  <a:srgbClr val="D9D9D9"/>
                </a:solidFill>
              </a:rPr>
              <a:t> (default)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Position the element according to the normal flow.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br>
              <a:rPr b="1" lang="en" sz="1500"/>
            </a:br>
            <a:r>
              <a:rPr lang="en" sz="1500"/>
              <a:t>Position the element according to the normal flow, and then </a:t>
            </a:r>
            <a:r>
              <a:rPr b="1" lang="en" sz="1500"/>
              <a:t>offset relative to itself</a:t>
            </a:r>
            <a:r>
              <a:rPr lang="en" sz="1500"/>
              <a:t>.</a:t>
            </a:r>
            <a:br>
              <a:rPr lang="en" sz="1500"/>
            </a:br>
            <a:r>
              <a:rPr lang="en" sz="1500"/>
              <a:t>The offset doesn't affect the surrounding elements.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element is </a:t>
            </a:r>
            <a:r>
              <a:rPr b="1" lang="en" sz="1500">
                <a:solidFill>
                  <a:srgbClr val="D9D9D9"/>
                </a:solidFill>
              </a:rPr>
              <a:t>pulled out of the normal flow</a:t>
            </a:r>
            <a:r>
              <a:rPr lang="en" sz="1500">
                <a:solidFill>
                  <a:srgbClr val="D9D9D9"/>
                </a:solidFill>
              </a:rPr>
              <a:t>,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and positioned </a:t>
            </a:r>
            <a:r>
              <a:rPr b="1" lang="en" sz="1500">
                <a:solidFill>
                  <a:srgbClr val="D9D9D9"/>
                </a:solidFill>
              </a:rPr>
              <a:t>relative to its closest positioned ancestor</a:t>
            </a:r>
            <a:r>
              <a:rPr lang="en" sz="1500">
                <a:solidFill>
                  <a:srgbClr val="D9D9D9"/>
                </a:solidFill>
              </a:rPr>
              <a:t>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element is </a:t>
            </a:r>
            <a:r>
              <a:rPr b="1" lang="en" sz="1500">
                <a:solidFill>
                  <a:srgbClr val="D9D9D9"/>
                </a:solidFill>
              </a:rPr>
              <a:t>pulled out of the normal flow</a:t>
            </a:r>
            <a:r>
              <a:rPr lang="en" sz="1500">
                <a:solidFill>
                  <a:srgbClr val="D9D9D9"/>
                </a:solidFill>
              </a:rPr>
              <a:t>,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and positioned </a:t>
            </a:r>
            <a:r>
              <a:rPr b="1" lang="en" sz="1500">
                <a:solidFill>
                  <a:srgbClr val="D9D9D9"/>
                </a:solidFill>
              </a:rPr>
              <a:t>relative to the window/viewport</a:t>
            </a:r>
            <a:r>
              <a:rPr lang="en" sz="1500">
                <a:solidFill>
                  <a:srgbClr val="D9D9D9"/>
                </a:solidFill>
              </a:rPr>
              <a:t>.</a:t>
            </a:r>
            <a:endParaRPr sz="15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16756" l="-80" r="80" t="0"/>
          <a:stretch/>
        </p:blipFill>
        <p:spPr>
          <a:xfrm>
            <a:off x="4615575" y="1028700"/>
            <a:ext cx="4025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8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686800" y="10287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17239" l="-80" r="80" t="0"/>
          <a:stretch/>
        </p:blipFill>
        <p:spPr>
          <a:xfrm>
            <a:off x="4615575" y="1028700"/>
            <a:ext cx="4025500" cy="32003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9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/>
          <p:nvPr/>
        </p:nvSpPr>
        <p:spPr>
          <a:xfrm>
            <a:off x="8686800" y="10287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0px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bottom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17239" l="0" r="0" t="0"/>
          <a:stretch/>
        </p:blipFill>
        <p:spPr>
          <a:xfrm>
            <a:off x="4615575" y="1028700"/>
            <a:ext cx="4025500" cy="32003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30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0"/>
          <p:cNvSpPr/>
          <p:nvPr/>
        </p:nvSpPr>
        <p:spPr>
          <a:xfrm>
            <a:off x="8686800" y="10287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 you can </a:t>
            </a:r>
            <a:r>
              <a:rPr lang="en">
                <a:solidFill>
                  <a:srgbClr val="6191C2"/>
                </a:solidFill>
              </a:rPr>
              <a:t>position</a:t>
            </a:r>
            <a:r>
              <a:rPr lang="en"/>
              <a:t> an element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>
                <a:solidFill>
                  <a:srgbClr val="D9D9D9"/>
                </a:solidFill>
              </a:rPr>
              <a:t> (default)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Position the element according to the normal flow.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br>
              <a:rPr b="1"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Position the element according to the normal flow, and then </a:t>
            </a:r>
            <a:r>
              <a:rPr b="1" lang="en" sz="1500">
                <a:solidFill>
                  <a:srgbClr val="D9D9D9"/>
                </a:solidFill>
              </a:rPr>
              <a:t>offset relative to itself</a:t>
            </a:r>
            <a:r>
              <a:rPr lang="en" sz="1500">
                <a:solidFill>
                  <a:srgbClr val="D9D9D9"/>
                </a:solidFill>
              </a:rPr>
              <a:t>.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offset doesn't affect the surrounding elements.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its closest positioned ancestor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element is </a:t>
            </a:r>
            <a:r>
              <a:rPr b="1" lang="en" sz="1500">
                <a:solidFill>
                  <a:srgbClr val="D9D9D9"/>
                </a:solidFill>
              </a:rPr>
              <a:t>pulled out of the normal flow</a:t>
            </a:r>
            <a:r>
              <a:rPr lang="en" sz="1500">
                <a:solidFill>
                  <a:srgbClr val="D9D9D9"/>
                </a:solidFill>
              </a:rPr>
              <a:t>,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and positioned </a:t>
            </a:r>
            <a:r>
              <a:rPr b="1" lang="en" sz="1500">
                <a:solidFill>
                  <a:srgbClr val="D9D9D9"/>
                </a:solidFill>
              </a:rPr>
              <a:t>relative to the window/viewport</a:t>
            </a:r>
            <a:r>
              <a:rPr lang="en" sz="1500">
                <a:solidFill>
                  <a:srgbClr val="D9D9D9"/>
                </a:solidFill>
              </a:rPr>
              <a:t>.</a:t>
            </a:r>
            <a:endParaRPr sz="15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 rotWithShape="1">
          <a:blip r:embed="rId3">
            <a:alphaModFix/>
          </a:blip>
          <a:srcRect b="16756" l="-80" r="80" t="0"/>
          <a:stretch/>
        </p:blipFill>
        <p:spPr>
          <a:xfrm>
            <a:off x="4615575" y="1028700"/>
            <a:ext cx="4025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32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/>
          <p:nvPr/>
        </p:nvSpPr>
        <p:spPr>
          <a:xfrm>
            <a:off x="8686800" y="10287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17239" l="-80" r="80" t="0"/>
          <a:stretch/>
        </p:blipFill>
        <p:spPr>
          <a:xfrm>
            <a:off x="4615575" y="1028700"/>
            <a:ext cx="4025500" cy="32003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/* Top margin edge */</a:t>
            </a:r>
            <a:endParaRPr i="1" sz="12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i="1" lang="en" sz="12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/* Right margin edge */</a:t>
            </a:r>
            <a:endParaRPr sz="12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0" name="Google Shape;170;p33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/>
          <p:nvPr/>
        </p:nvSpPr>
        <p:spPr>
          <a:xfrm>
            <a:off x="8686800" y="10287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 you can </a:t>
            </a:r>
            <a:r>
              <a:rPr lang="en">
                <a:solidFill>
                  <a:srgbClr val="6191C2"/>
                </a:solidFill>
              </a:rPr>
              <a:t>position</a:t>
            </a:r>
            <a:r>
              <a:rPr lang="en"/>
              <a:t> an element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>
                <a:solidFill>
                  <a:srgbClr val="D9D9D9"/>
                </a:solidFill>
              </a:rPr>
              <a:t> (default)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Position the element according to the normal flow.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br>
              <a:rPr b="1"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Position the element according to the normal flow, and then </a:t>
            </a:r>
            <a:r>
              <a:rPr b="1" lang="en" sz="1500">
                <a:solidFill>
                  <a:srgbClr val="D9D9D9"/>
                </a:solidFill>
              </a:rPr>
              <a:t>offset relative to itself</a:t>
            </a:r>
            <a:r>
              <a:rPr lang="en" sz="1500">
                <a:solidFill>
                  <a:srgbClr val="D9D9D9"/>
                </a:solidFill>
              </a:rPr>
              <a:t>.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offset doesn't affect the surrounding elements.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9D9D9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The element is </a:t>
            </a:r>
            <a:r>
              <a:rPr b="1" lang="en" sz="1500">
                <a:solidFill>
                  <a:srgbClr val="D9D9D9"/>
                </a:solidFill>
              </a:rPr>
              <a:t>pulled out of the normal flow</a:t>
            </a:r>
            <a:r>
              <a:rPr lang="en" sz="1500">
                <a:solidFill>
                  <a:srgbClr val="D9D9D9"/>
                </a:solidFill>
              </a:rPr>
              <a:t>,</a:t>
            </a:r>
            <a:br>
              <a:rPr lang="en" sz="1500">
                <a:solidFill>
                  <a:srgbClr val="D9D9D9"/>
                </a:solidFill>
              </a:rPr>
            </a:br>
            <a:r>
              <a:rPr lang="en" sz="1500">
                <a:solidFill>
                  <a:srgbClr val="D9D9D9"/>
                </a:solidFill>
              </a:rPr>
              <a:t>and positioned </a:t>
            </a:r>
            <a:r>
              <a:rPr b="1" lang="en" sz="1500">
                <a:solidFill>
                  <a:srgbClr val="D9D9D9"/>
                </a:solidFill>
              </a:rPr>
              <a:t>relative to its closest positioned ancestor</a:t>
            </a:r>
            <a:r>
              <a:rPr lang="en" sz="1500">
                <a:solidFill>
                  <a:srgbClr val="D9D9D9"/>
                </a:solidFill>
              </a:rPr>
              <a:t>.</a:t>
            </a:r>
            <a:endParaRPr sz="15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the window/viewport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 rotWithShape="1">
          <a:blip r:embed="rId3">
            <a:alphaModFix/>
          </a:blip>
          <a:srcRect b="17239" l="-80" r="80" t="0"/>
          <a:stretch/>
        </p:blipFill>
        <p:spPr>
          <a:xfrm>
            <a:off x="4615575" y="1028700"/>
            <a:ext cx="4025500" cy="32003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35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>
            <a:off x="8686800" y="10287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502925" y="1028700"/>
            <a:ext cx="40254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.a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.b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 b="17239" l="0" r="0" t="0"/>
          <a:stretch/>
        </p:blipFill>
        <p:spPr>
          <a:xfrm>
            <a:off x="4615575" y="1028700"/>
            <a:ext cx="4025500" cy="32003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6"/>
          <p:cNvSpPr/>
          <p:nvPr/>
        </p:nvSpPr>
        <p:spPr>
          <a:xfrm>
            <a:off x="8686800" y="1028700"/>
            <a:ext cx="915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6"/>
          <p:cNvSpPr/>
          <p:nvPr/>
        </p:nvSpPr>
        <p:spPr>
          <a:xfrm>
            <a:off x="8686800" y="2400300"/>
            <a:ext cx="91500" cy="18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 you can </a:t>
            </a:r>
            <a:r>
              <a:rPr lang="en">
                <a:solidFill>
                  <a:srgbClr val="6191C2"/>
                </a:solidFill>
              </a:rPr>
              <a:t>position</a:t>
            </a:r>
            <a:r>
              <a:rPr lang="en"/>
              <a:t> an element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/>
              <a:t> </a:t>
            </a:r>
            <a:r>
              <a:rPr lang="en" sz="1500">
                <a:solidFill>
                  <a:srgbClr val="CCCCCC"/>
                </a:solidFill>
              </a:rPr>
              <a:t>(default)</a:t>
            </a:r>
            <a:br>
              <a:rPr lang="en" sz="1500"/>
            </a:br>
            <a:r>
              <a:rPr lang="en" sz="1500"/>
              <a:t>Position the element according to the normal flow.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br>
              <a:rPr b="1" lang="en" sz="1500"/>
            </a:br>
            <a:r>
              <a:rPr lang="en" sz="1500"/>
              <a:t>Position the element according to the normal flow, and then </a:t>
            </a:r>
            <a:r>
              <a:rPr b="1" lang="en" sz="1500"/>
              <a:t>offset relative to itself</a:t>
            </a:r>
            <a:r>
              <a:rPr lang="en" sz="1500"/>
              <a:t>.</a:t>
            </a:r>
            <a:br>
              <a:rPr lang="en" sz="1500"/>
            </a:br>
            <a:r>
              <a:rPr lang="en" sz="1500"/>
              <a:t>The offset doesn't affect the surrounding elements.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its closest positioned ancestor</a:t>
            </a:r>
            <a:r>
              <a:rPr lang="en" sz="1500"/>
              <a:t> (padding-box).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the window/viewport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457200" y="1035450"/>
            <a:ext cx="82296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To center things in a </a:t>
            </a:r>
            <a:r>
              <a:rPr lang="en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block/inline</a:t>
            </a:r>
            <a:r>
              <a:rPr lang="en"/>
              <a:t> layout…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center things in a </a:t>
            </a:r>
            <a:r>
              <a:rPr lang="en" sz="18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block/inline</a:t>
            </a:r>
            <a:r>
              <a:rPr lang="en" sz="1800">
                <a:solidFill>
                  <a:schemeClr val="lt2"/>
                </a:solidFill>
              </a:rPr>
              <a:t> layout… 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/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 txBox="1"/>
          <p:nvPr>
            <p:ph idx="4294967295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Follow along here: </a:t>
            </a:r>
            <a:r>
              <a:rPr lang="en" sz="1200" u="sng">
                <a:hlinkClick r:id="rId3"/>
              </a:rPr>
              <a:t>https://codepen.io/sethlu/pen/JzRyKy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center things in a </a:t>
            </a:r>
            <a:r>
              <a:rPr lang="en" sz="18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block/inline</a:t>
            </a:r>
            <a:r>
              <a:rPr lang="en" sz="1800">
                <a:solidFill>
                  <a:schemeClr val="lt2"/>
                </a:solidFill>
              </a:rPr>
              <a:t> layout… 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Horizontally center inline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Vertically center block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Vertically center inline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elements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.potato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42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2"/>
          <p:cNvSpPr/>
          <p:nvPr/>
        </p:nvSpPr>
        <p:spPr>
          <a:xfrm>
            <a:off x="4709160" y="1124712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2"/>
          <p:cNvSpPr/>
          <p:nvPr/>
        </p:nvSpPr>
        <p:spPr>
          <a:xfrm>
            <a:off x="4709138" y="1673350"/>
            <a:ext cx="19659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/>
          <p:nvPr/>
        </p:nvSpPr>
        <p:spPr>
          <a:xfrm>
            <a:off x="4709143" y="2222000"/>
            <a:ext cx="15729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2"/>
          <p:cNvSpPr/>
          <p:nvPr/>
        </p:nvSpPr>
        <p:spPr>
          <a:xfrm>
            <a:off x="4709146" y="2770650"/>
            <a:ext cx="595800" cy="45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4709165" y="3319300"/>
            <a:ext cx="25641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elements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.potato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margin-right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margin-left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43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3"/>
          <p:cNvSpPr/>
          <p:nvPr/>
        </p:nvSpPr>
        <p:spPr>
          <a:xfrm>
            <a:off x="6174185" y="1124712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3"/>
          <p:cNvSpPr/>
          <p:nvPr/>
        </p:nvSpPr>
        <p:spPr>
          <a:xfrm>
            <a:off x="5648413" y="1673350"/>
            <a:ext cx="19659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3"/>
          <p:cNvSpPr/>
          <p:nvPr/>
        </p:nvSpPr>
        <p:spPr>
          <a:xfrm>
            <a:off x="5844918" y="2222000"/>
            <a:ext cx="15729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/>
          <p:nvPr/>
        </p:nvSpPr>
        <p:spPr>
          <a:xfrm>
            <a:off x="6333471" y="2770650"/>
            <a:ext cx="595800" cy="45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/>
          <p:nvPr/>
        </p:nvSpPr>
        <p:spPr>
          <a:xfrm>
            <a:off x="5349315" y="3319300"/>
            <a:ext cx="25641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elements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.potato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margin: 0 auto;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44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4"/>
          <p:cNvSpPr/>
          <p:nvPr/>
        </p:nvSpPr>
        <p:spPr>
          <a:xfrm>
            <a:off x="6174185" y="1124712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/>
          <p:nvPr/>
        </p:nvSpPr>
        <p:spPr>
          <a:xfrm>
            <a:off x="5648413" y="1673350"/>
            <a:ext cx="19659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4"/>
          <p:cNvSpPr/>
          <p:nvPr/>
        </p:nvSpPr>
        <p:spPr>
          <a:xfrm>
            <a:off x="5844918" y="2222000"/>
            <a:ext cx="15729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/>
          <p:nvPr/>
        </p:nvSpPr>
        <p:spPr>
          <a:xfrm>
            <a:off x="6333471" y="2770650"/>
            <a:ext cx="595800" cy="45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5349315" y="3319300"/>
            <a:ext cx="25641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Recall the layouts we learned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Block Formatting Context</a:t>
            </a:r>
            <a:endParaRPr>
              <a:solidFill>
                <a:srgbClr val="6191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Inline Formatting Context</a:t>
            </a:r>
            <a:endParaRPr>
              <a:solidFill>
                <a:srgbClr val="6191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Every child has to </a:t>
            </a:r>
            <a:r>
              <a:rPr i="1" lang="en" sz="1800"/>
              <a:t>participate</a:t>
            </a:r>
            <a:r>
              <a:rPr i="1" lang="en" sz="1800"/>
              <a:t> in the layout… But what if… </a:t>
            </a:r>
            <a:endParaRPr i="1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center things in a </a:t>
            </a:r>
            <a:r>
              <a:rPr lang="en" sz="18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block/inline</a:t>
            </a:r>
            <a:r>
              <a:rPr lang="en" sz="1800">
                <a:solidFill>
                  <a:schemeClr val="lt2"/>
                </a:solidFill>
              </a:rPr>
              <a:t> layout… 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Horizontally center block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Vertically center block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Vertically center inline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/>
              <a:t> elements</a:t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.small-potato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46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6"/>
          <p:cNvSpPr/>
          <p:nvPr/>
        </p:nvSpPr>
        <p:spPr>
          <a:xfrm>
            <a:off x="4709160" y="1124712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6"/>
          <p:cNvSpPr/>
          <p:nvPr/>
        </p:nvSpPr>
        <p:spPr>
          <a:xfrm>
            <a:off x="5715000" y="1124700"/>
            <a:ext cx="13608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6"/>
          <p:cNvSpPr/>
          <p:nvPr/>
        </p:nvSpPr>
        <p:spPr>
          <a:xfrm>
            <a:off x="7167247" y="1124700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/>
          <p:nvPr/>
        </p:nvSpPr>
        <p:spPr>
          <a:xfrm>
            <a:off x="4709143" y="1673350"/>
            <a:ext cx="595800" cy="45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6"/>
          <p:cNvSpPr/>
          <p:nvPr/>
        </p:nvSpPr>
        <p:spPr>
          <a:xfrm>
            <a:off x="5394953" y="1673350"/>
            <a:ext cx="19203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Horizontally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/>
              <a:t> elements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.farm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8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98680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.small-potato</a:t>
            </a: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7"/>
          <p:cNvSpPr/>
          <p:nvPr/>
        </p:nvSpPr>
        <p:spPr>
          <a:xfrm>
            <a:off x="4945135" y="1124712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7"/>
          <p:cNvSpPr/>
          <p:nvPr/>
        </p:nvSpPr>
        <p:spPr>
          <a:xfrm>
            <a:off x="5950975" y="1124700"/>
            <a:ext cx="13608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7"/>
          <p:cNvSpPr/>
          <p:nvPr/>
        </p:nvSpPr>
        <p:spPr>
          <a:xfrm>
            <a:off x="7403222" y="1124700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7"/>
          <p:cNvSpPr/>
          <p:nvPr/>
        </p:nvSpPr>
        <p:spPr>
          <a:xfrm>
            <a:off x="5328318" y="1673350"/>
            <a:ext cx="595800" cy="45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/>
          <p:nvPr/>
        </p:nvSpPr>
        <p:spPr>
          <a:xfrm>
            <a:off x="6014128" y="1673350"/>
            <a:ext cx="19203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center things in a </a:t>
            </a:r>
            <a:r>
              <a:rPr lang="en" sz="18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block/inline</a:t>
            </a:r>
            <a:r>
              <a:rPr lang="en" sz="1800">
                <a:solidFill>
                  <a:schemeClr val="lt2"/>
                </a:solidFill>
              </a:rPr>
              <a:t> layout… 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Horizontally center block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Horizontally center inline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Vertically center inline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elements w/ </a:t>
            </a:r>
            <a:r>
              <a:rPr lang="en">
                <a:solidFill>
                  <a:srgbClr val="6191C2"/>
                </a:solidFill>
              </a:rPr>
              <a:t>absolute</a:t>
            </a:r>
            <a:r>
              <a:rPr lang="en"/>
              <a:t> position</a:t>
            </a:r>
            <a:endParaRPr/>
          </a:p>
        </p:txBody>
      </p:sp>
      <p:sp>
        <p:nvSpPr>
          <p:cNvPr id="302" name="Google Shape;302;p50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#big-potato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50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0"/>
          <p:cNvSpPr/>
          <p:nvPr/>
        </p:nvSpPr>
        <p:spPr>
          <a:xfrm>
            <a:off x="4709160" y="1124712"/>
            <a:ext cx="1828800" cy="914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 w/ </a:t>
            </a:r>
            <a:r>
              <a:rPr lang="en">
                <a:solidFill>
                  <a:srgbClr val="6191C2"/>
                </a:solidFill>
              </a:rPr>
              <a:t>absolute</a:t>
            </a:r>
            <a:r>
              <a:rPr lang="en">
                <a:solidFill>
                  <a:schemeClr val="lt2"/>
                </a:solidFill>
              </a:rPr>
              <a:t> position</a:t>
            </a:r>
            <a:endParaRPr>
              <a:solidFill>
                <a:srgbClr val="6191C2"/>
              </a:solidFill>
            </a:endParaRPr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#big-potato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position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p51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51"/>
          <p:cNvCxnSpPr>
            <a:stCxn id="311" idx="1"/>
          </p:cNvCxnSpPr>
          <p:nvPr/>
        </p:nvCxnSpPr>
        <p:spPr>
          <a:xfrm>
            <a:off x="4619725" y="2628900"/>
            <a:ext cx="40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3" name="Google Shape;313;p51"/>
          <p:cNvSpPr/>
          <p:nvPr/>
        </p:nvSpPr>
        <p:spPr>
          <a:xfrm>
            <a:off x="4709160" y="2628912"/>
            <a:ext cx="1828800" cy="914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51"/>
          <p:cNvCxnSpPr>
            <a:stCxn id="311" idx="0"/>
            <a:endCxn id="311" idx="2"/>
          </p:cNvCxnSpPr>
          <p:nvPr/>
        </p:nvCxnSpPr>
        <p:spPr>
          <a:xfrm>
            <a:off x="6631375" y="10287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 w/ </a:t>
            </a:r>
            <a:r>
              <a:rPr lang="en">
                <a:solidFill>
                  <a:srgbClr val="6191C2"/>
                </a:solidFill>
              </a:rPr>
              <a:t>absolute</a:t>
            </a:r>
            <a:r>
              <a:rPr lang="en">
                <a:solidFill>
                  <a:schemeClr val="lt2"/>
                </a:solidFill>
              </a:rPr>
              <a:t> position</a:t>
            </a:r>
            <a:endParaRPr>
              <a:solidFill>
                <a:srgbClr val="6191C2"/>
              </a:solidFill>
            </a:endParaRPr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#big-potato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position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margin-top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-25px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52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52"/>
          <p:cNvCxnSpPr>
            <a:stCxn id="321" idx="1"/>
          </p:cNvCxnSpPr>
          <p:nvPr/>
        </p:nvCxnSpPr>
        <p:spPr>
          <a:xfrm>
            <a:off x="4619725" y="2628900"/>
            <a:ext cx="40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3" name="Google Shape;323;p52"/>
          <p:cNvSpPr/>
          <p:nvPr/>
        </p:nvSpPr>
        <p:spPr>
          <a:xfrm>
            <a:off x="4709160" y="2171712"/>
            <a:ext cx="1828800" cy="914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52"/>
          <p:cNvCxnSpPr>
            <a:stCxn id="321" idx="0"/>
            <a:endCxn id="321" idx="2"/>
          </p:cNvCxnSpPr>
          <p:nvPr/>
        </p:nvCxnSpPr>
        <p:spPr>
          <a:xfrm>
            <a:off x="6631375" y="10287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 w/ </a:t>
            </a:r>
            <a:r>
              <a:rPr lang="en">
                <a:solidFill>
                  <a:srgbClr val="6191C2"/>
                </a:solidFill>
              </a:rPr>
              <a:t>absolute</a:t>
            </a:r>
            <a:r>
              <a:rPr lang="en">
                <a:solidFill>
                  <a:schemeClr val="lt2"/>
                </a:solidFill>
              </a:rPr>
              <a:t> position</a:t>
            </a:r>
            <a:endParaRPr>
              <a:solidFill>
                <a:srgbClr val="6191C2"/>
              </a:solidFill>
            </a:endParaRPr>
          </a:p>
        </p:txBody>
      </p:sp>
      <p:sp>
        <p:nvSpPr>
          <p:cNvPr id="330" name="Google Shape;330;p53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#big-potato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position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transform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translateY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-50%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53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p53"/>
          <p:cNvCxnSpPr>
            <a:stCxn id="331" idx="1"/>
          </p:cNvCxnSpPr>
          <p:nvPr/>
        </p:nvCxnSpPr>
        <p:spPr>
          <a:xfrm>
            <a:off x="4619725" y="2628900"/>
            <a:ext cx="40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53"/>
          <p:cNvCxnSpPr>
            <a:stCxn id="331" idx="0"/>
            <a:endCxn id="331" idx="2"/>
          </p:cNvCxnSpPr>
          <p:nvPr/>
        </p:nvCxnSpPr>
        <p:spPr>
          <a:xfrm>
            <a:off x="6631375" y="10287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4" name="Google Shape;334;p53"/>
          <p:cNvSpPr/>
          <p:nvPr/>
        </p:nvSpPr>
        <p:spPr>
          <a:xfrm>
            <a:off x="4709160" y="2171712"/>
            <a:ext cx="1828800" cy="914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3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What's the 50% doing in the transform?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center-center things too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if…</a:t>
            </a:r>
            <a:r>
              <a:rPr lang="en"/>
              <a:t> you want something </a:t>
            </a:r>
            <a:br>
              <a:rPr lang="en"/>
            </a:br>
            <a:r>
              <a:rPr lang="en"/>
              <a:t>knocked out of the </a:t>
            </a:r>
            <a:r>
              <a:rPr lang="en">
                <a:solidFill>
                  <a:srgbClr val="6191C2"/>
                </a:solidFill>
              </a:rPr>
              <a:t>normal flow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>
                <a:solidFill>
                  <a:schemeClr val="lt2"/>
                </a:solidFill>
              </a:rPr>
              <a:t>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>
                <a:solidFill>
                  <a:schemeClr val="lt2"/>
                </a:solidFill>
              </a:rPr>
              <a:t> elements w/ </a:t>
            </a:r>
            <a:r>
              <a:rPr lang="en">
                <a:solidFill>
                  <a:srgbClr val="6191C2"/>
                </a:solidFill>
              </a:rPr>
              <a:t>absolute</a:t>
            </a:r>
            <a:r>
              <a:rPr lang="en">
                <a:solidFill>
                  <a:schemeClr val="lt2"/>
                </a:solidFill>
              </a:rPr>
              <a:t> position</a:t>
            </a:r>
            <a:endParaRPr>
              <a:solidFill>
                <a:srgbClr val="6191C2"/>
              </a:solidFill>
            </a:endParaRPr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#big-potato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position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margin-top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-25px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p55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55"/>
          <p:cNvCxnSpPr>
            <a:stCxn id="347" idx="1"/>
          </p:cNvCxnSpPr>
          <p:nvPr/>
        </p:nvCxnSpPr>
        <p:spPr>
          <a:xfrm>
            <a:off x="4619725" y="2628900"/>
            <a:ext cx="40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9" name="Google Shape;349;p55"/>
          <p:cNvSpPr/>
          <p:nvPr/>
        </p:nvSpPr>
        <p:spPr>
          <a:xfrm>
            <a:off x="4709160" y="2171712"/>
            <a:ext cx="1828800" cy="914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55"/>
          <p:cNvCxnSpPr>
            <a:stCxn id="347" idx="0"/>
            <a:endCxn id="347" idx="2"/>
          </p:cNvCxnSpPr>
          <p:nvPr/>
        </p:nvCxnSpPr>
        <p:spPr>
          <a:xfrm>
            <a:off x="6631375" y="10287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elements</a:t>
            </a:r>
            <a:endParaRPr/>
          </a:p>
        </p:txBody>
      </p:sp>
      <p:sp>
        <p:nvSpPr>
          <p:cNvPr id="356" name="Google Shape;356;p56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#big-potato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position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margin-top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-25px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margin-left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-50px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56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56"/>
          <p:cNvCxnSpPr>
            <a:stCxn id="357" idx="1"/>
          </p:cNvCxnSpPr>
          <p:nvPr/>
        </p:nvCxnSpPr>
        <p:spPr>
          <a:xfrm>
            <a:off x="4619725" y="2628900"/>
            <a:ext cx="40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56"/>
          <p:cNvCxnSpPr>
            <a:stCxn id="357" idx="0"/>
            <a:endCxn id="357" idx="2"/>
          </p:cNvCxnSpPr>
          <p:nvPr/>
        </p:nvCxnSpPr>
        <p:spPr>
          <a:xfrm>
            <a:off x="6631375" y="10287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0" name="Google Shape;360;p56"/>
          <p:cNvSpPr/>
          <p:nvPr/>
        </p:nvSpPr>
        <p:spPr>
          <a:xfrm>
            <a:off x="5716985" y="2171712"/>
            <a:ext cx="1828800" cy="914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center </a:t>
            </a:r>
            <a:r>
              <a:rPr lang="en">
                <a:solidFill>
                  <a:srgbClr val="6191C2"/>
                </a:solidFill>
              </a:rPr>
              <a:t>block</a:t>
            </a:r>
            <a:r>
              <a:rPr lang="en"/>
              <a:t> elements</a:t>
            </a:r>
            <a:endParaRPr/>
          </a:p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#big-potato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100px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50px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position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50%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   transform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0184BC"/>
                </a:solidFill>
                <a:latin typeface="Roboto Mono"/>
                <a:ea typeface="Roboto Mono"/>
                <a:cs typeface="Roboto Mono"/>
                <a:sym typeface="Roboto Mono"/>
              </a:rPr>
              <a:t>translate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-50%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-50%</a:t>
            </a: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rgbClr val="4078F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57"/>
          <p:cNvSpPr/>
          <p:nvPr/>
        </p:nvSpPr>
        <p:spPr>
          <a:xfrm>
            <a:off x="4619725" y="102870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57"/>
          <p:cNvCxnSpPr>
            <a:stCxn id="367" idx="1"/>
          </p:cNvCxnSpPr>
          <p:nvPr/>
        </p:nvCxnSpPr>
        <p:spPr>
          <a:xfrm>
            <a:off x="4619725" y="2628900"/>
            <a:ext cx="40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7"/>
          <p:cNvCxnSpPr>
            <a:stCxn id="367" idx="0"/>
            <a:endCxn id="367" idx="2"/>
          </p:cNvCxnSpPr>
          <p:nvPr/>
        </p:nvCxnSpPr>
        <p:spPr>
          <a:xfrm>
            <a:off x="6631375" y="1028700"/>
            <a:ext cx="0" cy="3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0" name="Google Shape;370;p57"/>
          <p:cNvSpPr/>
          <p:nvPr/>
        </p:nvSpPr>
        <p:spPr>
          <a:xfrm>
            <a:off x="5716985" y="2171712"/>
            <a:ext cx="1828800" cy="914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To center things in a </a:t>
            </a:r>
            <a:r>
              <a:rPr lang="en" sz="18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block/inline</a:t>
            </a:r>
            <a:r>
              <a:rPr lang="en" sz="1800">
                <a:solidFill>
                  <a:schemeClr val="lt2"/>
                </a:solidFill>
              </a:rPr>
              <a:t> layout… 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Horizontally center block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9D9D9"/>
                </a:solidFill>
              </a:rPr>
              <a:t>Horizontally center inline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Vertically center block elements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91C2"/>
                </a:solidFill>
              </a:rPr>
              <a:t>Vertically</a:t>
            </a:r>
            <a:r>
              <a:rPr lang="en"/>
              <a:t> center </a:t>
            </a:r>
            <a:r>
              <a:rPr lang="en">
                <a:solidFill>
                  <a:srgbClr val="6191C2"/>
                </a:solidFill>
              </a:rPr>
              <a:t>inline</a:t>
            </a:r>
            <a:r>
              <a:rPr lang="en"/>
              <a:t> elements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/>
          <p:nvPr/>
        </p:nvSpPr>
        <p:spPr>
          <a:xfrm>
            <a:off x="2560350" y="742950"/>
            <a:ext cx="4023300" cy="3200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9"/>
          <p:cNvSpPr/>
          <p:nvPr/>
        </p:nvSpPr>
        <p:spPr>
          <a:xfrm>
            <a:off x="2649785" y="1840237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9"/>
          <p:cNvSpPr/>
          <p:nvPr/>
        </p:nvSpPr>
        <p:spPr>
          <a:xfrm>
            <a:off x="3655625" y="1840225"/>
            <a:ext cx="13608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9"/>
          <p:cNvSpPr/>
          <p:nvPr/>
        </p:nvSpPr>
        <p:spPr>
          <a:xfrm>
            <a:off x="5107872" y="1840225"/>
            <a:ext cx="914400" cy="457200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9"/>
          <p:cNvSpPr/>
          <p:nvPr/>
        </p:nvSpPr>
        <p:spPr>
          <a:xfrm>
            <a:off x="2649768" y="2388875"/>
            <a:ext cx="595800" cy="457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9"/>
          <p:cNvSpPr/>
          <p:nvPr/>
        </p:nvSpPr>
        <p:spPr>
          <a:xfrm>
            <a:off x="3335578" y="2388875"/>
            <a:ext cx="1920300" cy="457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9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Like this… </a:t>
            </a:r>
            <a:r>
              <a:rPr b="1" lang="en"/>
              <a:t>Well it's not that easy to do</a:t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However, you can position inline elements within their line box!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Let's start with a questionably motivational question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idx="4294967295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/>
              <a:t>Example: </a:t>
            </a:r>
            <a:r>
              <a:rPr lang="en" sz="1200" u="sng">
                <a:hlinkClick r:id="rId3"/>
              </a:rPr>
              <a:t>https://codepen.io/sethlu/pen/pYErMe</a:t>
            </a:r>
            <a:r>
              <a:rPr lang="en" sz="1200"/>
              <a:t> </a:t>
            </a:r>
            <a:endParaRPr sz="1200"/>
          </a:p>
        </p:txBody>
      </p:sp>
      <p:pic>
        <p:nvPicPr>
          <p:cNvPr id="397" name="Google Shape;397;p61"/>
          <p:cNvPicPr preferRelativeResize="0"/>
          <p:nvPr/>
        </p:nvPicPr>
        <p:blipFill rotWithShape="1">
          <a:blip r:embed="rId4">
            <a:alphaModFix/>
          </a:blip>
          <a:srcRect b="27557" l="0" r="62969" t="0"/>
          <a:stretch/>
        </p:blipFill>
        <p:spPr>
          <a:xfrm>
            <a:off x="4617650" y="457225"/>
            <a:ext cx="4023352" cy="377187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8" name="Google Shape;398;p61"/>
          <p:cNvSpPr txBox="1"/>
          <p:nvPr>
            <p:ph type="title"/>
          </p:nvPr>
        </p:nvSpPr>
        <p:spPr>
          <a:xfrm>
            <a:off x="500975" y="1035450"/>
            <a:ext cx="40233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"Sometimes I find some</a:t>
            </a:r>
            <a:br>
              <a:rPr lang="en" sz="1800"/>
            </a:br>
            <a:r>
              <a:rPr lang="en" sz="1800"/>
              <a:t>blank space below my image?!"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Some font metrics (this is a lot… we don't expect you to know all of it)</a:t>
            </a:r>
            <a:endParaRPr/>
          </a:p>
        </p:txBody>
      </p:sp>
      <p:pic>
        <p:nvPicPr>
          <p:cNvPr id="404" name="Google Shape;40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53" y="457224"/>
            <a:ext cx="7277895" cy="37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2"/>
          <p:cNvSpPr/>
          <p:nvPr/>
        </p:nvSpPr>
        <p:spPr>
          <a:xfrm>
            <a:off x="4617725" y="3866700"/>
            <a:ext cx="4036800" cy="3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idx="1" type="body"/>
          </p:nvPr>
        </p:nvSpPr>
        <p:spPr>
          <a:xfrm>
            <a:off x="502925" y="4462125"/>
            <a:ext cx="53949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By default, inline elements are placed on the baseline</a:t>
            </a:r>
            <a:endParaRPr/>
          </a:p>
        </p:txBody>
      </p:sp>
      <p:pic>
        <p:nvPicPr>
          <p:cNvPr id="411" name="Google Shape;411;p6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933053" y="457224"/>
            <a:ext cx="7277895" cy="37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63"/>
          <p:cNvSpPr/>
          <p:nvPr/>
        </p:nvSpPr>
        <p:spPr>
          <a:xfrm>
            <a:off x="4617725" y="3866700"/>
            <a:ext cx="4036800" cy="3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13" name="Google Shape;413;p63"/>
          <p:cNvCxnSpPr/>
          <p:nvPr/>
        </p:nvCxnSpPr>
        <p:spPr>
          <a:xfrm>
            <a:off x="503010" y="3153100"/>
            <a:ext cx="8143200" cy="0"/>
          </a:xfrm>
          <a:prstGeom prst="straightConnector1">
            <a:avLst/>
          </a:prstGeom>
          <a:noFill/>
          <a:ln cap="flat" cmpd="sng" w="38100">
            <a:solidFill>
              <a:srgbClr val="DE68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63"/>
          <p:cNvCxnSpPr/>
          <p:nvPr/>
        </p:nvCxnSpPr>
        <p:spPr>
          <a:xfrm>
            <a:off x="502925" y="4229100"/>
            <a:ext cx="8143200" cy="0"/>
          </a:xfrm>
          <a:prstGeom prst="straightConnector1">
            <a:avLst/>
          </a:prstGeom>
          <a:noFill/>
          <a:ln cap="flat" cmpd="sng" w="38100">
            <a:solidFill>
              <a:srgbClr val="75C36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63"/>
          <p:cNvCxnSpPr/>
          <p:nvPr/>
        </p:nvCxnSpPr>
        <p:spPr>
          <a:xfrm>
            <a:off x="502925" y="1028700"/>
            <a:ext cx="8143200" cy="0"/>
          </a:xfrm>
          <a:prstGeom prst="straightConnector1">
            <a:avLst/>
          </a:prstGeom>
          <a:noFill/>
          <a:ln cap="flat" cmpd="sng" w="38100">
            <a:solidFill>
              <a:srgbClr val="75C3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63"/>
          <p:cNvSpPr txBox="1"/>
          <p:nvPr>
            <p:ph idx="1" type="body"/>
          </p:nvPr>
        </p:nvSpPr>
        <p:spPr>
          <a:xfrm>
            <a:off x="500975" y="2771800"/>
            <a:ext cx="40233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E6868"/>
                </a:solidFill>
              </a:rPr>
              <a:t>Baseline</a:t>
            </a:r>
            <a:endParaRPr b="1" sz="1600">
              <a:solidFill>
                <a:srgbClr val="DE6868"/>
              </a:solidFill>
            </a:endParaRPr>
          </a:p>
        </p:txBody>
      </p:sp>
      <p:sp>
        <p:nvSpPr>
          <p:cNvPr id="417" name="Google Shape;417;p63"/>
          <p:cNvSpPr txBox="1"/>
          <p:nvPr>
            <p:ph idx="1" type="body"/>
          </p:nvPr>
        </p:nvSpPr>
        <p:spPr>
          <a:xfrm>
            <a:off x="502925" y="3902525"/>
            <a:ext cx="40233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5C36E"/>
                </a:solidFill>
              </a:rPr>
              <a:t>Bottom (of line height)</a:t>
            </a:r>
            <a:endParaRPr b="1" sz="1600">
              <a:solidFill>
                <a:srgbClr val="75C36E"/>
              </a:solidFill>
            </a:endParaRPr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502925" y="723600"/>
            <a:ext cx="40233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5C36E"/>
                </a:solidFill>
              </a:rPr>
              <a:t>Top (of line height)</a:t>
            </a:r>
            <a:endParaRPr b="1" sz="1600">
              <a:solidFill>
                <a:srgbClr val="75C36E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64"/>
          <p:cNvPicPr preferRelativeResize="0"/>
          <p:nvPr/>
        </p:nvPicPr>
        <p:blipFill rotWithShape="1">
          <a:blip r:embed="rId3">
            <a:alphaModFix/>
          </a:blip>
          <a:srcRect b="27557" l="0" r="62969" t="0"/>
          <a:stretch/>
        </p:blipFill>
        <p:spPr>
          <a:xfrm>
            <a:off x="4617650" y="457225"/>
            <a:ext cx="4023352" cy="3771874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24" name="Google Shape;424;p64"/>
          <p:cNvCxnSpPr/>
          <p:nvPr/>
        </p:nvCxnSpPr>
        <p:spPr>
          <a:xfrm>
            <a:off x="502925" y="3937100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DE686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64"/>
          <p:cNvCxnSpPr/>
          <p:nvPr/>
        </p:nvCxnSpPr>
        <p:spPr>
          <a:xfrm>
            <a:off x="502925" y="3978725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75C3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502925" y="3708200"/>
            <a:ext cx="40233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E6868"/>
                </a:solidFill>
              </a:rPr>
              <a:t>Baseline</a:t>
            </a:r>
            <a:endParaRPr>
              <a:solidFill>
                <a:srgbClr val="DE6868"/>
              </a:solidFill>
            </a:endParaRPr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502925" y="3978725"/>
            <a:ext cx="40233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5C36E"/>
                </a:solidFill>
              </a:rPr>
              <a:t>Bottom (of line height)</a:t>
            </a:r>
            <a:endParaRPr>
              <a:solidFill>
                <a:srgbClr val="75C36E"/>
              </a:solidFill>
            </a:endParaRPr>
          </a:p>
        </p:txBody>
      </p:sp>
      <p:sp>
        <p:nvSpPr>
          <p:cNvPr id="428" name="Google Shape;428;p64"/>
          <p:cNvSpPr txBox="1"/>
          <p:nvPr>
            <p:ph idx="4294967295" type="title"/>
          </p:nvPr>
        </p:nvSpPr>
        <p:spPr>
          <a:xfrm>
            <a:off x="500975" y="1035450"/>
            <a:ext cx="4023300" cy="26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there's space between the baseline and the bottom of the line height, then there won't be blank space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If we don't fix the blank space, it will grow with font size of with line height</a:t>
            </a:r>
            <a:endParaRPr b="0" sz="1800"/>
          </a:p>
        </p:txBody>
      </p:sp>
      <p:cxnSp>
        <p:nvCxnSpPr>
          <p:cNvPr id="429" name="Google Shape;429;p64"/>
          <p:cNvCxnSpPr/>
          <p:nvPr/>
        </p:nvCxnSpPr>
        <p:spPr>
          <a:xfrm>
            <a:off x="502925" y="457200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75C3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64"/>
          <p:cNvSpPr txBox="1"/>
          <p:nvPr>
            <p:ph idx="1" type="body"/>
          </p:nvPr>
        </p:nvSpPr>
        <p:spPr>
          <a:xfrm>
            <a:off x="502925" y="457200"/>
            <a:ext cx="4023300" cy="2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5C36E"/>
                </a:solidFill>
              </a:rPr>
              <a:t>Bottom (of line height)</a:t>
            </a:r>
            <a:endParaRPr>
              <a:solidFill>
                <a:srgbClr val="75C3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Cue: </a:t>
            </a:r>
            <a:r>
              <a:rPr lang="en">
                <a:solidFill>
                  <a:srgbClr val="6191C2"/>
                </a:solidFill>
              </a:rPr>
              <a:t>Position</a:t>
            </a:r>
            <a:endParaRPr>
              <a:solidFill>
                <a:srgbClr val="6191C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We use CSS positioning to make something</a:t>
            </a:r>
            <a:br>
              <a:rPr b="0" lang="en"/>
            </a:br>
            <a:r>
              <a:rPr b="0" lang="en"/>
              <a:t>either or not </a:t>
            </a:r>
            <a:r>
              <a:rPr b="0" lang="en"/>
              <a:t>following </a:t>
            </a:r>
            <a:r>
              <a:rPr b="0" lang="en"/>
              <a:t>the </a:t>
            </a:r>
            <a:r>
              <a:rPr lang="en"/>
              <a:t>normal flow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 now we can work around the issue!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i="1" lang="en"/>
              <a:t>Either</a:t>
            </a:r>
            <a:r>
              <a:rPr lang="en"/>
              <a:t> </a:t>
            </a:r>
            <a:r>
              <a:rPr b="0" lang="en"/>
              <a:t>place the image at the bottom… 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Or</a:t>
            </a:r>
            <a:r>
              <a:rPr lang="en"/>
              <a:t> </a:t>
            </a:r>
            <a:r>
              <a:rPr b="0" lang="en"/>
              <a:t>display the image as a block element</a:t>
            </a:r>
            <a:br>
              <a:rPr b="0" lang="en"/>
            </a:br>
            <a:r>
              <a:rPr b="0" lang="en"/>
              <a:t>(then no need to care about the vertical aligning)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02925" y="1035450"/>
            <a:ext cx="8138100" cy="3193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Yet, what's a </a:t>
            </a:r>
            <a:r>
              <a:rPr lang="en">
                <a:solidFill>
                  <a:srgbClr val="6191C2"/>
                </a:solidFill>
              </a:rPr>
              <a:t>"normal flow"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normal flow</a:t>
            </a:r>
            <a:endParaRPr/>
          </a:p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lightblue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3">
            <a:alphaModFix/>
          </a:blip>
          <a:srcRect b="17197" l="0" r="0" t="0"/>
          <a:stretch/>
        </p:blipFill>
        <p:spPr>
          <a:xfrm>
            <a:off x="4617725" y="1028700"/>
            <a:ext cx="4023300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</a:t>
            </a:r>
            <a:r>
              <a:rPr b="0" lang="en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en"/>
              <a:t> elements are in the normal flow, but offset</a:t>
            </a:r>
            <a:endParaRPr/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502925" y="1028700"/>
            <a:ext cx="4023300" cy="3200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45649"/>
                </a:solidFill>
                <a:latin typeface="Roboto Mono"/>
                <a:ea typeface="Roboto Mono"/>
                <a:cs typeface="Roboto Mono"/>
                <a:sym typeface="Roboto Mono"/>
              </a:rPr>
              <a:t>em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lightblue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400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/* New lines added below */</a:t>
            </a:r>
            <a:endParaRPr i="1" sz="1400">
              <a:solidFill>
                <a:srgbClr val="A0A1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40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top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400">
                <a:solidFill>
                  <a:srgbClr val="986801"/>
                </a:solidFill>
                <a:latin typeface="Roboto Mono"/>
                <a:ea typeface="Roboto Mono"/>
                <a:cs typeface="Roboto Mono"/>
                <a:sym typeface="Roboto Mono"/>
              </a:rPr>
              <a:t>20px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E4564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 rotWithShape="1">
          <a:blip r:embed="rId3">
            <a:alphaModFix/>
          </a:blip>
          <a:srcRect b="17197" l="0" r="0" t="0"/>
          <a:stretch/>
        </p:blipFill>
        <p:spPr>
          <a:xfrm>
            <a:off x="4617725" y="1028700"/>
            <a:ext cx="4023300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502925" y="457200"/>
            <a:ext cx="8138100" cy="45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</a:t>
            </a:r>
            <a:r>
              <a:rPr lang="en"/>
              <a:t> you can </a:t>
            </a:r>
            <a:r>
              <a:rPr lang="en">
                <a:solidFill>
                  <a:srgbClr val="6191C2"/>
                </a:solidFill>
              </a:rPr>
              <a:t>position</a:t>
            </a:r>
            <a:r>
              <a:rPr lang="en"/>
              <a:t> an element</a:t>
            </a:r>
            <a:endParaRPr/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502925" y="1028700"/>
            <a:ext cx="8138100" cy="320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1500"/>
              <a:t> </a:t>
            </a:r>
            <a:r>
              <a:rPr lang="en" sz="1500">
                <a:solidFill>
                  <a:srgbClr val="CCCCCC"/>
                </a:solidFill>
              </a:rPr>
              <a:t>(default)</a:t>
            </a:r>
            <a:br>
              <a:rPr lang="en" sz="1500"/>
            </a:br>
            <a:r>
              <a:rPr lang="en" sz="1500"/>
              <a:t>Position the element according to the normal flow.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relative</a:t>
            </a:r>
            <a:br>
              <a:rPr b="1" lang="en" sz="1500"/>
            </a:br>
            <a:r>
              <a:rPr lang="en" sz="1500"/>
              <a:t>Position the element according to the normal flow, and then </a:t>
            </a:r>
            <a:r>
              <a:rPr b="1" lang="en" sz="1500"/>
              <a:t>offset relative to itself</a:t>
            </a:r>
            <a:r>
              <a:rPr lang="en" sz="1500"/>
              <a:t>.</a:t>
            </a:r>
            <a:br>
              <a:rPr lang="en" sz="1500"/>
            </a:br>
            <a:r>
              <a:rPr lang="en" sz="1500"/>
              <a:t>The offset doesn't affect the surrounding elements.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absolute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its closest positioned ancestor</a:t>
            </a:r>
            <a:r>
              <a:rPr lang="en" sz="1500"/>
              <a:t>.</a:t>
            </a:r>
            <a:endParaRPr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191C2"/>
                </a:solidFill>
                <a:latin typeface="Roboto Mono"/>
                <a:ea typeface="Roboto Mono"/>
                <a:cs typeface="Roboto Mono"/>
                <a:sym typeface="Roboto Mono"/>
              </a:rPr>
              <a:t>fixed</a:t>
            </a:r>
            <a:br>
              <a:rPr lang="en" sz="1500"/>
            </a:br>
            <a:r>
              <a:rPr lang="en" sz="1500"/>
              <a:t>The element is </a:t>
            </a:r>
            <a:r>
              <a:rPr b="1" lang="en" sz="1500"/>
              <a:t>pulled out of the normal flow</a:t>
            </a:r>
            <a:r>
              <a:rPr lang="en" sz="1500"/>
              <a:t>,</a:t>
            </a:r>
            <a:br>
              <a:rPr lang="en" sz="1500"/>
            </a:br>
            <a:r>
              <a:rPr lang="en" sz="1500"/>
              <a:t>and positioned </a:t>
            </a:r>
            <a:r>
              <a:rPr b="1" lang="en" sz="1500"/>
              <a:t>relative to the window/viewport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DD Spring 2019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