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Karla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Karla-italic.fntdata"/><Relationship Id="rId12" Type="http://schemas.openxmlformats.org/officeDocument/2006/relationships/slide" Target="slides/slide7.xml"/><Relationship Id="rId34" Type="http://schemas.openxmlformats.org/officeDocument/2006/relationships/font" Target="fonts/Karl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Karl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f57258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f57258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5771de01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5771de01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5771de01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5771de01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5771de01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5771de0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5771de0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5771de0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cb70233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cb70233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5771de0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5771de0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5771de01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5771de0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46ac82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46ac82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5771de0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5771de0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b702332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b702332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5771de0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5771de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5771de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5771de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5771de0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5771de0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5771de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5771de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5771de0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5771de0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5771de0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5771de0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5771de0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5771de0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5771de01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5771de0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dd.io/go/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5154183" y="1117850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Brenda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6675125" y="345414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Waitlisted/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Auditors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5154183" y="189966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Jessica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6675125" y="1117850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Heidi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5154183" y="267690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Nicole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6675125" y="189966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Jessie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5602600" y="457200"/>
            <a:ext cx="20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Front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6675125" y="267690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Linus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5154175" y="3454142"/>
            <a:ext cx="14295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Steven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Backwards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AirBnb Landing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5" y="811610"/>
            <a:ext cx="8138149" cy="30630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ECECEC">
                <a:alpha val="94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AirBnb Landing Wireframe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15" y="457200"/>
            <a:ext cx="7974174" cy="37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E8E8E8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AirBnb Landing HTML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13" y="457200"/>
            <a:ext cx="3518970" cy="3771902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st="9525">
              <a:srgbClr val="E7E7E7">
                <a:alpha val="9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Recap from your TA!</a:t>
            </a:r>
            <a:endParaRPr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set up your project workspace :D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Download the hands-on starter assets at wdd.io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Time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44139">
            <a:off x="1436481" y="1351956"/>
            <a:ext cx="661639" cy="66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37183">
            <a:off x="6871184" y="2497909"/>
            <a:ext cx="748082" cy="74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your HTML skeleton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028700"/>
            <a:ext cx="40692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Tips to success:</a:t>
            </a:r>
            <a:endParaRPr b="1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Utilize the parent-child relationships for clarity in the structure of the page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Put</a:t>
            </a:r>
            <a:r>
              <a:rPr lang="en"/>
              <a:t> comments in</a:t>
            </a:r>
            <a:br>
              <a:rPr lang="en"/>
            </a:br>
            <a:r>
              <a:rPr i="1" lang="en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comment --&gt;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617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"assets/images/cover-1.png"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1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Size-two heading --&gt;</a:t>
            </a:r>
            <a:endParaRPr i="1" sz="11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Surfing Experiences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Lorem ipsum dolor sit amet, consectetur adipiscing elit. Mauris vulputate lobortis nisl, feugiat imperdiet arcu condimentum a. Morbi fermentum eros mi, ut gravida nibh lobortis ac.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1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en" sz="11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hints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Put the top of the page in header &amp; 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oooh this is semantic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"search"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Search box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Navigation block &amp; oooh this is also semantic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"become-host"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Become a Host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Make a link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"account"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Make a link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&lt;!-- We can put an image inside a link --&gt;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"assets/images/avatar.png"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12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7" name="Google Shape;67;p17"/>
          <p:cNvSpPr txBox="1"/>
          <p:nvPr>
            <p:ph idx="4294967295" type="body"/>
          </p:nvPr>
        </p:nvSpPr>
        <p:spPr>
          <a:xfrm>
            <a:off x="457200" y="1086500"/>
            <a:ext cx="82296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For w</a:t>
            </a:r>
            <a:r>
              <a:rPr b="1" lang="en" sz="1400"/>
              <a:t>aitlisted students</a:t>
            </a:r>
            <a:br>
              <a:rPr lang="en" sz="1400"/>
            </a:br>
            <a:r>
              <a:rPr lang="en" sz="1400"/>
              <a:t>Please make sure you’re enrolled on Piazza and Portal!</a:t>
            </a:r>
            <a:br>
              <a:rPr lang="en" sz="1400"/>
            </a:br>
            <a:r>
              <a:rPr lang="en" sz="1400"/>
              <a:t>(Ask your TA if you’re confused)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Text Editors + Chrome</a:t>
            </a:r>
            <a:br>
              <a:rPr lang="en" sz="1400"/>
            </a:br>
            <a:r>
              <a:rPr lang="en" sz="1400"/>
              <a:t>You’ll need them for today’s lab!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Come to office hours!</a:t>
            </a:r>
            <a:br>
              <a:rPr lang="en" sz="1400"/>
            </a:br>
            <a:r>
              <a:rPr lang="en" sz="1400"/>
              <a:t>They are posted on Piazza :D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CS61A Midterms are excused absences</a:t>
            </a:r>
            <a:br>
              <a:rPr b="1" lang="en" sz="1400"/>
            </a:br>
            <a:r>
              <a:rPr lang="en" sz="1400"/>
              <a:t>Will have absence post on Piazza / email us about any different academic conflict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</a:pPr>
            <a:r>
              <a:rPr b="1" lang="en" sz="1400"/>
              <a:t>Give us anonymous feedback</a:t>
            </a:r>
            <a:r>
              <a:rPr lang="en" sz="1400"/>
              <a:t> at </a:t>
            </a:r>
            <a:r>
              <a:rPr lang="en" sz="1400" u="sng">
                <a:solidFill>
                  <a:srgbClr val="6191C2"/>
                </a:solidFill>
                <a:hlinkClick r:id="rId3"/>
              </a:rPr>
              <a:t>wdd.io/go/feedback</a:t>
            </a:r>
            <a:endParaRPr sz="1400">
              <a:solidFill>
                <a:srgbClr val="6191C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Wireframe to HTML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CCCC"/>
                </a:solidFill>
              </a:rPr>
              <a:t>Wireframe Review</a:t>
            </a:r>
            <a:r>
              <a:rPr lang="en" sz="1600">
                <a:solidFill>
                  <a:srgbClr val="CCCCCC"/>
                </a:solidFill>
              </a:rPr>
              <a:t> + Workspace Setup</a:t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1 Hands-on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5C36E"/>
                </a:solidFill>
              </a:rPr>
              <a:t>Wireframe Review</a:t>
            </a:r>
            <a:endParaRPr>
              <a:solidFill>
                <a:srgbClr val="75C3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Low-Fidelity </a:t>
            </a:r>
            <a:r>
              <a:rPr lang="en"/>
              <a:t>Wireframe Example</a:t>
            </a:r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800" y="553513"/>
            <a:ext cx="4772400" cy="35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Medium-</a:t>
            </a:r>
            <a:r>
              <a:rPr lang="en"/>
              <a:t>Fidelity Wireframe Example</a:t>
            </a:r>
            <a:endParaRPr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10" y="457200"/>
            <a:ext cx="5148380" cy="38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Why is fidelity important?</a:t>
            </a:r>
            <a:endParaRPr/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9869">
            <a:off x="1781450" y="1562750"/>
            <a:ext cx="468650" cy="4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2741">
            <a:off x="6864675" y="3242200"/>
            <a:ext cx="340250" cy="3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983900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6191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1270550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HTML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3625675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6191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/>
        </p:nvSpPr>
        <p:spPr>
          <a:xfrm>
            <a:off x="3912325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CSS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6267450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6191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6554100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JavaScript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8" name="Google Shape;108;p23"/>
          <p:cNvSpPr txBox="1"/>
          <p:nvPr>
            <p:ph idx="4294967295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Programming</a:t>
            </a:r>
            <a:r>
              <a:rPr lang="en" sz="1200"/>
              <a:t> Building Blocks</a:t>
            </a:r>
            <a:endParaRPr sz="1200"/>
          </a:p>
        </p:txBody>
      </p:sp>
      <p:cxnSp>
        <p:nvCxnSpPr>
          <p:cNvPr id="109" name="Google Shape;109;p23"/>
          <p:cNvCxnSpPr/>
          <p:nvPr/>
        </p:nvCxnSpPr>
        <p:spPr>
          <a:xfrm>
            <a:off x="2976788" y="2251525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6191C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3"/>
          <p:cNvCxnSpPr/>
          <p:nvPr/>
        </p:nvCxnSpPr>
        <p:spPr>
          <a:xfrm>
            <a:off x="5618550" y="2251525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6191C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>
            <a:off x="983900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75C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/>
        </p:nvSpPr>
        <p:spPr>
          <a:xfrm>
            <a:off x="1270550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Wireframe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3625675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75C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3912325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Mockup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6267450" y="1388425"/>
            <a:ext cx="1801200" cy="1726200"/>
          </a:xfrm>
          <a:prstGeom prst="roundRect">
            <a:avLst>
              <a:gd fmla="val 16667" name="adj"/>
            </a:avLst>
          </a:prstGeom>
          <a:solidFill>
            <a:srgbClr val="75C3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6554100" y="1951375"/>
            <a:ext cx="122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Prototype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1" name="Google Shape;121;p24"/>
          <p:cNvSpPr txBox="1"/>
          <p:nvPr>
            <p:ph idx="4294967295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Design</a:t>
            </a:r>
            <a:r>
              <a:rPr lang="en" sz="1200"/>
              <a:t> Building Blocks</a:t>
            </a:r>
            <a:endParaRPr sz="1200"/>
          </a:p>
        </p:txBody>
      </p:sp>
      <p:cxnSp>
        <p:nvCxnSpPr>
          <p:cNvPr id="122" name="Google Shape;122;p24"/>
          <p:cNvCxnSpPr/>
          <p:nvPr/>
        </p:nvCxnSpPr>
        <p:spPr>
          <a:xfrm>
            <a:off x="2976788" y="2251525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75C36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5618550" y="2251525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75C36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