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Lst>
  <p:sldSz cy="5143500" cx="9144000"/>
  <p:notesSz cx="6858000" cy="9144000"/>
  <p:embeddedFontLst>
    <p:embeddedFont>
      <p:font typeface="Roboto"/>
      <p:regular r:id="rId70"/>
      <p:bold r:id="rId71"/>
      <p:italic r:id="rId72"/>
      <p:boldItalic r:id="rId73"/>
    </p:embeddedFont>
    <p:embeddedFont>
      <p:font typeface="Helvetica Neue"/>
      <p:regular r:id="rId74"/>
      <p:bold r:id="rId75"/>
      <p:italic r:id="rId76"/>
      <p:boldItalic r:id="rId77"/>
    </p:embeddedFont>
    <p:embeddedFont>
      <p:font typeface="Roboto Mono"/>
      <p:regular r:id="rId78"/>
      <p:bold r:id="rId79"/>
      <p:italic r:id="rId80"/>
      <p:boldItalic r:id="rId81"/>
    </p:embeddedFont>
    <p:embeddedFont>
      <p:font typeface="Karla"/>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Karla-italic.fntdata"/><Relationship Id="rId83" Type="http://schemas.openxmlformats.org/officeDocument/2006/relationships/font" Target="fonts/Karla-bold.fntdata"/><Relationship Id="rId42" Type="http://schemas.openxmlformats.org/officeDocument/2006/relationships/slide" Target="slides/slide38.xml"/><Relationship Id="rId41" Type="http://schemas.openxmlformats.org/officeDocument/2006/relationships/slide" Target="slides/slide37.xml"/><Relationship Id="rId85" Type="http://schemas.openxmlformats.org/officeDocument/2006/relationships/font" Target="fonts/Karla-boldItalic.fntdata"/><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RobotoMono-italic.fntdata"/><Relationship Id="rId82" Type="http://schemas.openxmlformats.org/officeDocument/2006/relationships/font" Target="fonts/Karla-regular.fntdata"/><Relationship Id="rId81"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7.xml"/><Relationship Id="rId75" Type="http://schemas.openxmlformats.org/officeDocument/2006/relationships/font" Target="fonts/HelveticaNeue-bold.fntdata"/><Relationship Id="rId30" Type="http://schemas.openxmlformats.org/officeDocument/2006/relationships/slide" Target="slides/slide26.xml"/><Relationship Id="rId74" Type="http://schemas.openxmlformats.org/officeDocument/2006/relationships/font" Target="fonts/HelveticaNeue-regular.fntdata"/><Relationship Id="rId33" Type="http://schemas.openxmlformats.org/officeDocument/2006/relationships/slide" Target="slides/slide29.xml"/><Relationship Id="rId77" Type="http://schemas.openxmlformats.org/officeDocument/2006/relationships/font" Target="fonts/HelveticaNeue-boldItalic.fntdata"/><Relationship Id="rId32" Type="http://schemas.openxmlformats.org/officeDocument/2006/relationships/slide" Target="slides/slide28.xml"/><Relationship Id="rId76" Type="http://schemas.openxmlformats.org/officeDocument/2006/relationships/font" Target="fonts/HelveticaNeue-italic.fntdata"/><Relationship Id="rId35" Type="http://schemas.openxmlformats.org/officeDocument/2006/relationships/slide" Target="slides/slide31.xml"/><Relationship Id="rId79" Type="http://schemas.openxmlformats.org/officeDocument/2006/relationships/font" Target="fonts/RobotoMono-bold.fntdata"/><Relationship Id="rId34" Type="http://schemas.openxmlformats.org/officeDocument/2006/relationships/slide" Target="slides/slide30.xml"/><Relationship Id="rId78" Type="http://schemas.openxmlformats.org/officeDocument/2006/relationships/font" Target="fonts/RobotoMono-regular.fntdata"/><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g4e1cbac2d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4e1cbac2d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ea79b0c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ea79b0c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ea79b0c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a79b0c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ea79b0cf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ea79b0c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ea79b0c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ea79b0c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ea79b0cf6_0_5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4ea79b0cf6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ea79b0c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ea79b0c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ea79b0cf6_0_5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4ea79b0cf6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ea79b0c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ea79b0c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ea79b0cf6_0_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4ea79b0cf6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ea79b0cf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ea79b0cf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1350219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135021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13502191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13502191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 we went over what websites and webpages are -- websites are a place on the web that’s a collection of webpages, and webpages (and hence websites) are made from at least three basic components: HTML, CSS, and JavaScript.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HTML </a:t>
            </a:r>
            <a:r>
              <a:rPr lang="en"/>
              <a:t>is code that provides the basic </a:t>
            </a:r>
            <a:r>
              <a:rPr b="1" lang="en"/>
              <a:t>structure</a:t>
            </a:r>
            <a:r>
              <a:rPr lang="en"/>
              <a:t> of a webpage. It tells you what content is on the page, from headings and body text (paragraphs) to buttons and input fields and images and video. You could say HTML is the skeleton of the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just webpages made from just HTML won’t look great, because it contains only the very basic structure of the content. To add things like color, fonts, layout, animations, and different sizes of elements on the page, we turn to </a:t>
            </a:r>
            <a:r>
              <a:rPr b="1" lang="en"/>
              <a:t>CSS</a:t>
            </a:r>
            <a:r>
              <a:rPr lang="en"/>
              <a:t>, which adds </a:t>
            </a:r>
            <a:r>
              <a:rPr b="1" lang="en"/>
              <a:t>design</a:t>
            </a:r>
            <a:r>
              <a:rPr lang="en"/>
              <a:t> elements to the 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times, we want webpages to be more than just a decorated, pretty list of words and images. We want webpages to be interactive, to respond to button clicks and our inputs and show us new information depending on how we interact with the content on the webpage. That’s where </a:t>
            </a:r>
            <a:r>
              <a:rPr b="1" lang="en"/>
              <a:t>JavaScript</a:t>
            </a:r>
            <a:r>
              <a:rPr lang="en"/>
              <a:t> comes in. JavaScript (JS) is a programming language we’ll use to add interactivity to our webpages, so it can have </a:t>
            </a:r>
            <a:r>
              <a:rPr b="1" lang="en"/>
              <a:t>function</a:t>
            </a:r>
            <a:r>
              <a:rPr lang="en"/>
              <a:t> as well as form.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ea79b0cf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ea79b0cf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e1cbac2dc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e1cbac2dc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13502191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13502191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13502191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13502191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13502191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13502191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is an initialism that stands for HyperText Markup Language. “HyperText” is a fancy word for text that contains links to other text and files -- webpages. “Markup” is another word for code that represents some formatted bit of text, and “language” is the “language” as in “programming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HTML code is just a collection of </a:t>
            </a:r>
            <a:r>
              <a:rPr b="1" lang="en"/>
              <a:t>tags</a:t>
            </a:r>
            <a:r>
              <a:rPr lang="en"/>
              <a:t> related to each other in parent-child (“nested”) relationships.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does that mean?</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13502191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13502191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“Parent-child relationships” mean that some tags in HTML contain other tags within them, like Matryoshka nesting dolls. In fact, in HTML, one tag will often contain more than one tag inside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“nested” structure exists because our webpage content tends to have nested structure. For example, a page may contain many sections -- a header, an article body, and a footer. A header could contain many buttons and links, and each button may contain both images and text. There’s a clear hierarchy in content, and the tags that represent things like headers, buttons, images, and text will contain each other to represent this relationship that exists on the webpage.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13502191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13502191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e1cbac2dc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e1cbac2dc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HTML code! It may look daunting, but if we break it down, it’s quite sensible.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of the bits that look like &lt;this&gt;, with angle brackets on either side, are </a:t>
            </a:r>
            <a:r>
              <a:rPr i="1" lang="en"/>
              <a:t>tags.</a:t>
            </a:r>
            <a:r>
              <a:rPr lang="en"/>
              <a:t> For example, the &lt;html&gt; tag (which is followed at the end by &lt;/html&gt;) represents the entire HTML “document” or webpage file. You can see that the HTML document here is just a series of nested tags.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notice that often, a tag like &lt;this&gt; is followed later by a tag like &lt;/this&gt;, with a slash through it. That indicates the beginning and end of the tagged section. In the case of &lt;html&gt;, the </a:t>
            </a:r>
            <a:r>
              <a:rPr b="1" lang="en"/>
              <a:t>opening tag</a:t>
            </a:r>
            <a:r>
              <a:rPr lang="en"/>
              <a:t> &lt;html&gt; starts the HTML section of the document, and the </a:t>
            </a:r>
            <a:r>
              <a:rPr b="1" lang="en"/>
              <a:t>closing tag</a:t>
            </a:r>
            <a:r>
              <a:rPr lang="en"/>
              <a:t> &lt;/html&gt; ends the section.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start from the top and work our way down.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ea79b0cf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ea79b0cf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you’ve been following along, you’d have noticed that most of the tags we covered so far come in pairs -- opening tag, then the content inside, followed by a closing tag.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Closing tags look just like opening tags, except that they have a slash “/” following the opening angle bracket “&lt;”.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e1cbac2dc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e1cbac2dc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ea79b0cf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ea79b0cf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ea79b0cf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ea79b0cf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ea79b0cf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ea79b0cf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body, after the comment tags, we have a pair of &lt;p&gt; tags! &lt;p&gt; are paragraph tags, but since &lt;paragraph&gt; is too long, HTML abbreviates it to &lt;p&gt;.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Notice that every &lt;p&gt; tag has a corresponding &lt;/p&gt; closing tag, and the text that makes up the paragraph sits in between the opening and closing tags. (You may even say the text is </a:t>
            </a:r>
            <a:r>
              <a:rPr i="1" lang="en"/>
              <a:t>nested</a:t>
            </a:r>
            <a:r>
              <a:rPr lang="en"/>
              <a:t> inside the paragraph tag.)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default, text you place inside &lt;p&gt; will be displayed in a small, regular font on the page stretching across the screen like words in a book.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ea79b0cf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ea79b0cf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exceptions to the “tags come in pairs” rule are called </a:t>
            </a:r>
            <a:r>
              <a:rPr b="1" lang="en"/>
              <a:t>self-closing tags</a:t>
            </a:r>
            <a:r>
              <a:rPr lang="en"/>
              <a:t>. These exist because some kinds of content can’t really contain other content. For example, it makes sense for a button to have an image inside it, but it doesn’t make sense for an image to have an input field inside, or for an input field to have a paragraph inside. These independent, self-contained elements are represented by self-closing tags, which have one tag that both opens and closes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Self closing tags have just one tag, but it ends with a “/&gt;” rather than a simple “&gt;”.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great example is the image tag, &lt;img/&gt;.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ea79b0cf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ea79b0cf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ea79b0cf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ea79b0cf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ea79b0cf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ea79b0cf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parent is body, child is p</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ea79b0cf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ea79b0cf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that parent is body, child is p</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ea79b0cf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ea79b0cf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13502191f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13502191f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HTML document should start with a line that looks like this: &lt;!doctype html&gt;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tells the browser that what follows after this !doctype tag is an HTML document -- it’s telling us the </a:t>
            </a:r>
            <a:r>
              <a:rPr b="1" lang="en"/>
              <a:t>doc</a:t>
            </a:r>
            <a:r>
              <a:rPr lang="en"/>
              <a:t>ument </a:t>
            </a:r>
            <a:r>
              <a:rPr b="1" lang="en"/>
              <a:t>type</a:t>
            </a:r>
            <a:r>
              <a:rPr lang="en"/>
              <a:t>. The </a:t>
            </a:r>
            <a:r>
              <a:rPr b="1" lang="en"/>
              <a:t>!</a:t>
            </a:r>
            <a:r>
              <a:rPr lang="en"/>
              <a:t> before the </a:t>
            </a:r>
            <a:r>
              <a:rPr b="1" lang="en"/>
              <a:t>doctype</a:t>
            </a:r>
            <a:r>
              <a:rPr lang="en"/>
              <a:t> is important! Make sure not to leave it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way to open an HTML document is actually specific to “HTML 5”, which is the fifth version (more or less… ) of the HTML code specification. In previous versions, the doctype tag took different forms. But if we use &lt;!doctype html&gt;, the browser will expect HTML version 5 code to follow, which is what we’ll cover in WDD.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e1cbac2dc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e1cbac2dc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0a19cf4da_1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0a19cf4da_1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dive into the rest of the code, let’s touch on one important part of HTML -- </a:t>
            </a:r>
            <a:r>
              <a:rPr b="1" lang="en"/>
              <a:t>comments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Comments are text inside code that the computer just ignores. Comments are put next to code just to tell any human readers what’s going on, or help explain the code around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HTML, comments begin with a &lt;!-- and end with a →. Everything in between, the computer will ignore. You can use comments to add explanations or reasoning behind the code that sits around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the computer ignores all comments, any code that sits inside the comment block (&lt;!-- </a:t>
            </a:r>
            <a:r>
              <a:rPr lang="en"/>
              <a:t>--&gt;</a:t>
            </a:r>
            <a:r>
              <a:rPr lang="en"/>
              <a:t>) will be ignored by the computer as well. Make sure your code isn’t in a comment block if it doesn’t seem to be working.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ea79b0cf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ea79b0cf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13502191f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13502191f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doctype tag, we see our first pair of opening and closing tags -- the &lt;html&gt; tag.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&lt;html&gt; tag marks the beginning and end of the whole HTML document. You should put all of your HTML code within these &lt;html&gt; tags. If you don’t, nothing particularly terrible will happen, because web browsers tend to be good at fixing our human mistakes…. But you should still only put code between the &lt;html&gt; tags, because it’s good practice that good web developers follow.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&lt;/html&gt; marks the end of the section that the &lt;html&gt; tag opened up top.</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ea79b0cf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ea79b0cf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&lt;head&gt; tag is a tag that contains within it a bunch of different kinds of information that the webpage visitor won’t see on the page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important thing that we add in the &lt;head&gt; of a page is the </a:t>
            </a:r>
            <a:r>
              <a:rPr b="1" lang="en"/>
              <a:t>page title</a:t>
            </a:r>
            <a:r>
              <a:rPr lang="en"/>
              <a:t>. We don’t mean the title that appears on the top of the webpage itself. We mean the bit of text that appears at the top bar of your browser window or tab. In this presentation, the browser window shows the title “Week 1 - Programming”. We can specify a title for a webpage different from anything on the page itself, and we use the &lt;title&gt;&lt;/title&gt; tag within &lt;head&gt; to do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&lt;head&gt; also contains references to what CSS and JavaScript files belong on the page, and other metadata like authors, publication date, and languages (human languages) used on the page. These don’t show up on the page, but help browsers make better sense of the webpage content.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13502191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13502191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&lt;html&gt; tag, we have our &lt;head&gt; tag. The &lt;head&gt;&lt;/head&gt; is a section of the HTML document that isn’t visible on the page, but that gives the computer and browser important information </a:t>
            </a:r>
            <a:r>
              <a:rPr i="1" lang="en"/>
              <a:t>about</a:t>
            </a:r>
            <a:r>
              <a:rPr lang="en"/>
              <a:t> the page, as well see.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may also notice that we’ve indented this whole section inside the &lt;html&gt; tag by a few spaces. This isn’t strictly required -- computers will understand code without indentation -- but indenting code to mirror the nested structure of our tags helps us humans read the code better, and lots of great programmers indent code for that reason. So we should too.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13502191f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13502191f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&lt;head&gt; tag is a tag that contains within it a bunch of different kinds of information that the webpage visitor won’t see on the page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important thing that we add in the &lt;head&gt; of a page is the </a:t>
            </a:r>
            <a:r>
              <a:rPr b="1" lang="en"/>
              <a:t>page title</a:t>
            </a:r>
            <a:r>
              <a:rPr lang="en"/>
              <a:t>. We don’t mean the title that appears on the top of the webpage itself. We mean the bit of text that appears at the top bar of your browser window or tab. In this presentation, the browser window shows the title “Week 1 - Programming”. We can specify a title for a webpage different from anything on the page itself, and we use the &lt;title&gt;&lt;/title&gt; tag within &lt;head&gt; to do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&lt;head&gt; also contains references to what CSS and JavaScript files belong on the page, and other metadata like authors, publication date, and languages (human languages) used on the page. These don’t show up on the page, but help browsers make better sense of the webpage content.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13502191f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13502191f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&lt;head&gt; tag comes the &lt;body&gt; tag.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13502191f_3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13502191f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contrast to the &lt;head&gt; tag, the &lt;body&gt; tag contains </a:t>
            </a:r>
            <a:r>
              <a:rPr b="1" lang="en">
                <a:solidFill>
                  <a:schemeClr val="dk1"/>
                </a:solidFill>
              </a:rPr>
              <a:t>everything that shows up on the page</a:t>
            </a:r>
            <a:r>
              <a:rPr lang="en">
                <a:solidFill>
                  <a:schemeClr val="dk1"/>
                </a:solidFill>
              </a:rPr>
              <a:t>, like headers, images, buttons, and input fields. Everything that you see on a webpage when you load it up sits inside a pair of &lt;body&gt; tags &lt;/body&gt;.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13502191f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13502191f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analogy to remember: people don’t see the thoughts in your head, but they see the actions that you do with your body.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webpage doesn’t show what’s in the &lt;head&gt;, but it shows everything in the &lt;body&gt;.</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13502191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13502191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Sometimes, we web developers need to group a bunch of tags together into sections or blocks to divide up the page into more digestible or independent parts. We can’t use tags like &lt;p&gt; or &lt;img&gt; to section the page… so do we have a more generic, general-purpose tag to add some structure to our page?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1cbac2dc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1cbac2dc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13502191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13502191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13502191f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13502191f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The </a:t>
            </a:r>
            <a:r>
              <a:rPr b="1" lang="en" sz="1400">
                <a:solidFill>
                  <a:schemeClr val="dk1"/>
                </a:solidFill>
              </a:rPr>
              <a:t>&lt;div&gt;</a:t>
            </a:r>
            <a:r>
              <a:rPr lang="en" sz="1400">
                <a:solidFill>
                  <a:schemeClr val="dk1"/>
                </a:solidFill>
              </a:rPr>
              <a:t> tag is the general-purpose tag we’ve been looking for! A &lt;div&gt; is so called because it “divides” the page into smaller parts. A &lt;div&gt; isn’t special in any way -- it doesn’t add any style or text or images or buttons. Instead, it just allows us to group related other tags together inside &lt;div&gt; tags, for better organization.</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By itself, it’s just an empty box. But as we get into CSS, we’ll leanr how powerful general-purpose tags can be.</a:t>
            </a:r>
            <a:endParaRPr sz="1400">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13502191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13502191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SEMANTIC HTML IS IMPORTANT!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What is “Semantic HTML”?</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Semantic HTML is a phrase that means HTML code -- especially the tags we use -- have to have some meaning behind them. Semantic HTML is an idea web developers introduced after they realized that too many developers were using general purpose tags like &lt;div&gt; to do anything and everything, when more specific, meaningful tags will do.</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HTML 5 has tags for &lt;header&gt;, &lt;footer&gt;, &lt;article&gt;, &lt;menu&gt;, and so much more -- these tags are specific to their role on the webpage, and add additional meaning -- semantics -- to the tags, rather than simply divide up the page like &lt;div&gt;.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Semantic HTML is super important because:</a:t>
            </a:r>
            <a:endParaRPr sz="1400">
              <a:solidFill>
                <a:schemeClr val="dk1"/>
              </a:solidFill>
            </a:endParaRPr>
          </a:p>
          <a:p>
            <a:pPr indent="-317500" lvl="0" marL="457200" rtl="0" algn="l">
              <a:spcBef>
                <a:spcPts val="0"/>
              </a:spcBef>
              <a:spcAft>
                <a:spcPts val="0"/>
              </a:spcAft>
              <a:buClr>
                <a:schemeClr val="dk1"/>
              </a:buClr>
              <a:buSzPts val="1400"/>
              <a:buAutoNum type="arabicParenR"/>
            </a:pPr>
            <a:r>
              <a:rPr lang="en" sz="1400">
                <a:solidFill>
                  <a:schemeClr val="dk1"/>
                </a:solidFill>
              </a:rPr>
              <a:t>It adds meaning and structure to the page that isn’t possible with a bunch of &lt;div&gt; tags, and</a:t>
            </a:r>
            <a:endParaRPr sz="1400">
              <a:solidFill>
                <a:schemeClr val="dk1"/>
              </a:solidFill>
            </a:endParaRPr>
          </a:p>
          <a:p>
            <a:pPr indent="-317500" lvl="0" marL="457200" rtl="0" algn="l">
              <a:spcBef>
                <a:spcPts val="0"/>
              </a:spcBef>
              <a:spcAft>
                <a:spcPts val="0"/>
              </a:spcAft>
              <a:buClr>
                <a:schemeClr val="dk1"/>
              </a:buClr>
              <a:buSzPts val="1400"/>
              <a:buAutoNum type="arabicParenR"/>
            </a:pPr>
            <a:r>
              <a:rPr lang="en" sz="1400">
                <a:solidFill>
                  <a:schemeClr val="dk1"/>
                </a:solidFill>
              </a:rPr>
              <a:t>It allows non-visual browsers like screen readers and braille-based browsers to discern which parts of the page are most important.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Anytime you want to use &lt;div&gt; to section off large parts of the page, you should first think about if there’s a more specific, meaningful tag like &lt;header&gt; or &lt;nav&gt; that will fit better.</a:t>
            </a:r>
            <a:endParaRPr sz="1400">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13502191f_3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13502191f_3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covered a large part of HTML, the skeleton of webpages! That’s very exciting!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wait, there’s more!</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413502191f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13502191f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a:t>
            </a:r>
            <a:r>
              <a:rPr lang="en" sz="1400">
                <a:solidFill>
                  <a:schemeClr val="dk1"/>
                </a:solidFill>
              </a:rPr>
              <a:t>here are many HTML tags, over 100, but you will only use a handful of them throughout your web design career. You will learn more about the tags in your activity and homework but you will inevitably forget what a tag does or what the proper tag is for something. On of the keys to being a good web designer and a good programmer is that you have good Googling skills. It’s easy to look up which HTML tags are available, and we encourage you to do so if ever you’re in doubt or curious.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e1cbac2dc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e1cbac2dc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4e268f78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4e268f78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e268f78ee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e268f78ee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exceptions to the “tags come in pairs” rule are called </a:t>
            </a:r>
            <a:r>
              <a:rPr b="1" lang="en"/>
              <a:t>self-closing tags</a:t>
            </a:r>
            <a:r>
              <a:rPr lang="en"/>
              <a:t>. These exist because some kinds of content can’t really contain other content. For example, it makes sense for a button to have an image inside it, but it doesn’t make sense for an image to have an input field inside, or for an input field to have a paragraph inside. These independent, self-contained elements are represented by self-closing tags, which have one tag that both opens and closes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Self closing tags have just one tag, but it ends with a “/&gt;” rather than a simple “&gt;”.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great example is the image tag, &lt;img/&gt;.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e268f78e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e268f78e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e1cbac2dc_9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e1cbac2dc_9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e1cbac2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e1cbac2d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4e1cbac2dc_9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4e1cbac2dc_9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41350219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41350219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413502191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413502191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you’re reading these notes after the lecture, we highly encourage you to click into the demo link and follow the directions written in the HTML comments to see firsthand how HTML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after you make any changes to the HTML code, you’ll need to hit “Run” at the top of the page to make the changes visible.</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13502191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13502191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13502191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13502191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413502191f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413502191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a79b0cf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ea79b0cf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ea79b0c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ea79b0c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ea79b0c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ea79b0c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ean" showMasterSp="0" type="tx">
  <p:cSld name="TITLE_AND_BODY">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ing Only">
  <p:cSld name="Content_1">
    <p:spTree>
      <p:nvGrpSpPr>
        <p:cNvPr id="30" name="Shape 30"/>
        <p:cNvGrpSpPr/>
        <p:nvPr/>
      </p:nvGrpSpPr>
      <p:grpSpPr>
        <a:xfrm>
          <a:off x="0" y="0"/>
          <a:ext cx="0" cy="0"/>
          <a:chOff x="0" y="0"/>
          <a:chExt cx="0" cy="0"/>
        </a:xfrm>
      </p:grpSpPr>
      <p:sp>
        <p:nvSpPr>
          <p:cNvPr id="31" name="Google Shape;31;p11"/>
          <p:cNvSpPr txBox="1"/>
          <p:nvPr>
            <p:ph type="title"/>
          </p:nvPr>
        </p:nvSpPr>
        <p:spPr>
          <a:xfrm>
            <a:off x="502925" y="457200"/>
            <a:ext cx="8138100" cy="457200"/>
          </a:xfrm>
          <a:prstGeom prst="rect">
            <a:avLst/>
          </a:prstGeom>
          <a:noFill/>
          <a:ln>
            <a:noFill/>
          </a:ln>
        </p:spPr>
        <p:txBody>
          <a:bodyPr anchorCtr="0" anchor="ctr" bIns="0" lIns="0" spcFirstLastPara="1" rIns="0" wrap="square" tIns="0"/>
          <a:lstStyle>
            <a:lvl1pPr indent="0" lvl="0" marL="0" marR="0" rtl="0" algn="l">
              <a:lnSpc>
                <a:spcPct val="100000"/>
              </a:lnSpc>
              <a:spcBef>
                <a:spcPts val="0"/>
              </a:spcBef>
              <a:spcAft>
                <a:spcPts val="0"/>
              </a:spcAft>
              <a:buClr>
                <a:srgbClr val="535353"/>
              </a:buClr>
              <a:buSzPts val="2400"/>
              <a:buNone/>
              <a:defRPr i="0" u="none" cap="none" strike="noStrike">
                <a:solidFill>
                  <a:srgbClr val="535353"/>
                </a:solidFill>
              </a:defRPr>
            </a:lvl1pPr>
            <a:lvl2pPr indent="0" lvl="1"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2pPr>
            <a:lvl3pPr indent="0" lvl="2"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3pPr>
            <a:lvl4pPr indent="0" lvl="3"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4pPr>
            <a:lvl5pPr indent="0" lvl="4"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5pPr>
            <a:lvl6pPr indent="0" lvl="5"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6pPr>
            <a:lvl7pPr indent="0" lvl="6"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7pPr>
            <a:lvl8pPr indent="0" lvl="7"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8pPr>
            <a:lvl9pPr indent="0" lvl="8"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Design)" showMasterSp="0">
  <p:cSld name="Opening">
    <p:spTree>
      <p:nvGrpSpPr>
        <p:cNvPr id="32" name="Shape 32"/>
        <p:cNvGrpSpPr/>
        <p:nvPr/>
      </p:nvGrpSpPr>
      <p:grpSpPr>
        <a:xfrm>
          <a:off x="0" y="0"/>
          <a:ext cx="0" cy="0"/>
          <a:chOff x="0" y="0"/>
          <a:chExt cx="0" cy="0"/>
        </a:xfrm>
      </p:grpSpPr>
      <p:cxnSp>
        <p:nvCxnSpPr>
          <p:cNvPr id="33" name="Google Shape;33;p12"/>
          <p:cNvCxnSpPr/>
          <p:nvPr/>
        </p:nvCxnSpPr>
        <p:spPr>
          <a:xfrm>
            <a:off x="914389" y="2286006"/>
            <a:ext cx="2625900" cy="0"/>
          </a:xfrm>
          <a:prstGeom prst="straightConnector1">
            <a:avLst/>
          </a:prstGeom>
          <a:noFill/>
          <a:ln cap="flat" cmpd="sng" w="25400">
            <a:solidFill>
              <a:srgbClr val="75C36E"/>
            </a:solidFill>
            <a:prstDash val="solid"/>
            <a:bevel/>
            <a:headEnd len="sm" w="sm" type="none"/>
            <a:tailEnd len="sm" w="sm" type="none"/>
          </a:ln>
        </p:spPr>
      </p:cxnSp>
      <p:sp>
        <p:nvSpPr>
          <p:cNvPr id="34" name="Google Shape;34;p12"/>
          <p:cNvSpPr txBox="1"/>
          <p:nvPr>
            <p:ph type="title"/>
          </p:nvPr>
        </p:nvSpPr>
        <p:spPr>
          <a:xfrm>
            <a:off x="914400" y="2400300"/>
            <a:ext cx="5669400" cy="1828800"/>
          </a:xfrm>
          <a:prstGeom prst="rect">
            <a:avLst/>
          </a:prstGeom>
          <a:noFill/>
          <a:ln>
            <a:noFill/>
          </a:ln>
        </p:spPr>
        <p:txBody>
          <a:bodyPr anchorCtr="0" anchor="t" bIns="0" lIns="0" spcFirstLastPara="1" rIns="0" wrap="square" tIns="0"/>
          <a:lstStyle>
            <a:lvl1pPr indent="0" lvl="0" marL="0" marR="0" rtl="0" algn="l">
              <a:lnSpc>
                <a:spcPct val="100000"/>
              </a:lnSpc>
              <a:spcBef>
                <a:spcPts val="0"/>
              </a:spcBef>
              <a:spcAft>
                <a:spcPts val="0"/>
              </a:spcAft>
              <a:buClr>
                <a:srgbClr val="75C36E"/>
              </a:buClr>
              <a:buSzPts val="3000"/>
              <a:buNone/>
              <a:defRPr i="0" sz="3000" u="none" cap="none" strike="noStrike">
                <a:solidFill>
                  <a:srgbClr val="75C36E"/>
                </a:solidFill>
              </a:defRPr>
            </a:lvl1pPr>
            <a:lvl2pPr indent="0" lvl="1"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9pPr>
          </a:lstStyle>
          <a:p/>
        </p:txBody>
      </p:sp>
      <p:sp>
        <p:nvSpPr>
          <p:cNvPr id="35" name="Google Shape;35;p12"/>
          <p:cNvSpPr txBox="1"/>
          <p:nvPr>
            <p:ph idx="1" type="body"/>
          </p:nvPr>
        </p:nvSpPr>
        <p:spPr>
          <a:xfrm>
            <a:off x="914400" y="1828800"/>
            <a:ext cx="3612000" cy="342900"/>
          </a:xfrm>
          <a:prstGeom prst="rect">
            <a:avLst/>
          </a:prstGeom>
        </p:spPr>
        <p:txBody>
          <a:bodyPr anchorCtr="0" anchor="b" bIns="0" lIns="0" spcFirstLastPara="1" rIns="0" wrap="square" tIns="0"/>
          <a:lstStyle>
            <a:lvl1pPr indent="-330200" lvl="0" marL="457200" rtl="0">
              <a:spcBef>
                <a:spcPts val="400"/>
              </a:spcBef>
              <a:spcAft>
                <a:spcPts val="0"/>
              </a:spcAft>
              <a:buSzPts val="1600"/>
              <a:buChar char="•"/>
              <a:defRPr b="1"/>
            </a:lvl1pPr>
            <a:lvl2pPr indent="-330200" lvl="1" marL="914400" rtl="0">
              <a:spcBef>
                <a:spcPts val="400"/>
              </a:spcBef>
              <a:spcAft>
                <a:spcPts val="0"/>
              </a:spcAft>
              <a:buSzPts val="1600"/>
              <a:buChar char="–"/>
              <a:defRPr b="1"/>
            </a:lvl2pPr>
            <a:lvl3pPr indent="-330200" lvl="2" marL="1371600" rtl="0">
              <a:spcBef>
                <a:spcPts val="400"/>
              </a:spcBef>
              <a:spcAft>
                <a:spcPts val="0"/>
              </a:spcAft>
              <a:buSzPts val="1600"/>
              <a:buChar char="•"/>
              <a:defRPr b="1"/>
            </a:lvl3pPr>
            <a:lvl4pPr indent="-330200" lvl="3" marL="1828800" rtl="0">
              <a:spcBef>
                <a:spcPts val="400"/>
              </a:spcBef>
              <a:spcAft>
                <a:spcPts val="0"/>
              </a:spcAft>
              <a:buSzPts val="1600"/>
              <a:buChar char="–"/>
              <a:defRPr b="1"/>
            </a:lvl4pPr>
            <a:lvl5pPr indent="-330200" lvl="4" marL="2286000" rtl="0">
              <a:spcBef>
                <a:spcPts val="400"/>
              </a:spcBef>
              <a:spcAft>
                <a:spcPts val="0"/>
              </a:spcAft>
              <a:buSzPts val="1600"/>
              <a:buChar char="»"/>
              <a:defRPr b="1"/>
            </a:lvl5pPr>
            <a:lvl6pPr indent="-330200" lvl="5" marL="2743200" rtl="0">
              <a:spcBef>
                <a:spcPts val="400"/>
              </a:spcBef>
              <a:spcAft>
                <a:spcPts val="0"/>
              </a:spcAft>
              <a:buSzPts val="1600"/>
              <a:buChar char="•"/>
              <a:defRPr b="1"/>
            </a:lvl6pPr>
            <a:lvl7pPr indent="-330200" lvl="6" marL="3200400" rtl="0">
              <a:spcBef>
                <a:spcPts val="400"/>
              </a:spcBef>
              <a:spcAft>
                <a:spcPts val="0"/>
              </a:spcAft>
              <a:buSzPts val="1600"/>
              <a:buChar char="•"/>
              <a:defRPr b="1"/>
            </a:lvl7pPr>
            <a:lvl8pPr indent="-330200" lvl="7" marL="3657600" rtl="0">
              <a:spcBef>
                <a:spcPts val="400"/>
              </a:spcBef>
              <a:spcAft>
                <a:spcPts val="0"/>
              </a:spcAft>
              <a:buSzPts val="1600"/>
              <a:buChar char="•"/>
              <a:defRPr b="1"/>
            </a:lvl8pPr>
            <a:lvl9pPr indent="-330200" lvl="8" marL="4114800" rtl="0">
              <a:spcBef>
                <a:spcPts val="400"/>
              </a:spcBef>
              <a:spcAft>
                <a:spcPts val="0"/>
              </a:spcAft>
              <a:buSzPts val="1600"/>
              <a:buChar char="•"/>
              <a:defRPr b="1"/>
            </a:lvl9pPr>
          </a:lstStyle>
          <a:p/>
        </p:txBody>
      </p:sp>
    </p:spTree>
  </p:cSld>
  <p:clrMapOvr>
    <a:masterClrMapping/>
  </p:clrMapOvr>
  <p:extLst>
    <p:ext uri="{DCECCB84-F9BA-43D5-87BE-67443E8EF086}">
      <p15:sldGuideLst>
        <p15:guide id="1" pos="576">
          <p15:clr>
            <a:srgbClr val="F9AD4C"/>
          </p15:clr>
        </p15:guide>
        <p15:guide id="2" orient="horz" pos="1692">
          <p15:clr>
            <a:srgbClr val="F9AD4C"/>
          </p15:clr>
        </p15:guide>
        <p15:guide id="3" orient="horz" pos="1368">
          <p15:clr>
            <a:srgbClr val="F9AD4C"/>
          </p15:clr>
        </p15:guide>
        <p15:guide id="4" orient="horz" pos="1152">
          <p15:clr>
            <a:srgbClr val="F9AD4C"/>
          </p15:clr>
        </p15:guide>
        <p15:guide id="5" orient="horz" pos="1512">
          <p15:clr>
            <a:srgbClr val="F9AD4C"/>
          </p15:clr>
        </p15:guide>
        <p15:guide id="6" pos="2235">
          <p15:clr>
            <a:srgbClr val="F9AD4C"/>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Internal)" showMasterSp="0">
  <p:cSld name="Opening_2">
    <p:spTree>
      <p:nvGrpSpPr>
        <p:cNvPr id="36" name="Shape 36"/>
        <p:cNvGrpSpPr/>
        <p:nvPr/>
      </p:nvGrpSpPr>
      <p:grpSpPr>
        <a:xfrm>
          <a:off x="0" y="0"/>
          <a:ext cx="0" cy="0"/>
          <a:chOff x="0" y="0"/>
          <a:chExt cx="0" cy="0"/>
        </a:xfrm>
      </p:grpSpPr>
      <p:cxnSp>
        <p:nvCxnSpPr>
          <p:cNvPr id="37" name="Google Shape;37;p13"/>
          <p:cNvCxnSpPr/>
          <p:nvPr/>
        </p:nvCxnSpPr>
        <p:spPr>
          <a:xfrm>
            <a:off x="914389" y="2286006"/>
            <a:ext cx="2625900" cy="0"/>
          </a:xfrm>
          <a:prstGeom prst="straightConnector1">
            <a:avLst/>
          </a:prstGeom>
          <a:noFill/>
          <a:ln cap="flat" cmpd="sng" w="25400">
            <a:solidFill>
              <a:srgbClr val="DE6868"/>
            </a:solidFill>
            <a:prstDash val="solid"/>
            <a:bevel/>
            <a:headEnd len="sm" w="sm" type="none"/>
            <a:tailEnd len="sm" w="sm" type="none"/>
          </a:ln>
        </p:spPr>
      </p:cxnSp>
      <p:sp>
        <p:nvSpPr>
          <p:cNvPr id="38" name="Google Shape;38;p13"/>
          <p:cNvSpPr txBox="1"/>
          <p:nvPr>
            <p:ph type="title"/>
          </p:nvPr>
        </p:nvSpPr>
        <p:spPr>
          <a:xfrm>
            <a:off x="914400" y="2400300"/>
            <a:ext cx="5669400" cy="1828800"/>
          </a:xfrm>
          <a:prstGeom prst="rect">
            <a:avLst/>
          </a:prstGeom>
          <a:noFill/>
          <a:ln>
            <a:noFill/>
          </a:ln>
        </p:spPr>
        <p:txBody>
          <a:bodyPr anchorCtr="0" anchor="t" bIns="0" lIns="0" spcFirstLastPara="1" rIns="0" wrap="square" tIns="0"/>
          <a:lstStyle>
            <a:lvl1pPr indent="0" lvl="0" marL="0" marR="0" rtl="0" algn="l">
              <a:lnSpc>
                <a:spcPct val="100000"/>
              </a:lnSpc>
              <a:spcBef>
                <a:spcPts val="0"/>
              </a:spcBef>
              <a:spcAft>
                <a:spcPts val="0"/>
              </a:spcAft>
              <a:buClr>
                <a:srgbClr val="DE6868"/>
              </a:buClr>
              <a:buSzPts val="3000"/>
              <a:buNone/>
              <a:defRPr i="0" sz="3000" u="none" cap="none" strike="noStrike">
                <a:solidFill>
                  <a:srgbClr val="DE6868"/>
                </a:solidFill>
              </a:defRPr>
            </a:lvl1pPr>
            <a:lvl2pPr indent="0" lvl="1"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9pPr>
          </a:lstStyle>
          <a:p/>
        </p:txBody>
      </p:sp>
      <p:sp>
        <p:nvSpPr>
          <p:cNvPr id="39" name="Google Shape;39;p13"/>
          <p:cNvSpPr txBox="1"/>
          <p:nvPr>
            <p:ph idx="1" type="body"/>
          </p:nvPr>
        </p:nvSpPr>
        <p:spPr>
          <a:xfrm>
            <a:off x="914400" y="1828800"/>
            <a:ext cx="3612000" cy="342900"/>
          </a:xfrm>
          <a:prstGeom prst="rect">
            <a:avLst/>
          </a:prstGeom>
        </p:spPr>
        <p:txBody>
          <a:bodyPr anchorCtr="0" anchor="b" bIns="0" lIns="0" spcFirstLastPara="1" rIns="0" wrap="square" tIns="0"/>
          <a:lstStyle>
            <a:lvl1pPr indent="-330200" lvl="0" marL="457200" rtl="0">
              <a:spcBef>
                <a:spcPts val="400"/>
              </a:spcBef>
              <a:spcAft>
                <a:spcPts val="0"/>
              </a:spcAft>
              <a:buSzPts val="1600"/>
              <a:buChar char="•"/>
              <a:defRPr b="1"/>
            </a:lvl1pPr>
            <a:lvl2pPr indent="-330200" lvl="1" marL="914400" rtl="0">
              <a:spcBef>
                <a:spcPts val="400"/>
              </a:spcBef>
              <a:spcAft>
                <a:spcPts val="0"/>
              </a:spcAft>
              <a:buSzPts val="1600"/>
              <a:buChar char="–"/>
              <a:defRPr b="1"/>
            </a:lvl2pPr>
            <a:lvl3pPr indent="-330200" lvl="2" marL="1371600" rtl="0">
              <a:spcBef>
                <a:spcPts val="400"/>
              </a:spcBef>
              <a:spcAft>
                <a:spcPts val="0"/>
              </a:spcAft>
              <a:buSzPts val="1600"/>
              <a:buChar char="•"/>
              <a:defRPr b="1"/>
            </a:lvl3pPr>
            <a:lvl4pPr indent="-330200" lvl="3" marL="1828800" rtl="0">
              <a:spcBef>
                <a:spcPts val="400"/>
              </a:spcBef>
              <a:spcAft>
                <a:spcPts val="0"/>
              </a:spcAft>
              <a:buSzPts val="1600"/>
              <a:buChar char="–"/>
              <a:defRPr b="1"/>
            </a:lvl4pPr>
            <a:lvl5pPr indent="-330200" lvl="4" marL="2286000" rtl="0">
              <a:spcBef>
                <a:spcPts val="400"/>
              </a:spcBef>
              <a:spcAft>
                <a:spcPts val="0"/>
              </a:spcAft>
              <a:buSzPts val="1600"/>
              <a:buChar char="»"/>
              <a:defRPr b="1"/>
            </a:lvl5pPr>
            <a:lvl6pPr indent="-330200" lvl="5" marL="2743200" rtl="0">
              <a:spcBef>
                <a:spcPts val="400"/>
              </a:spcBef>
              <a:spcAft>
                <a:spcPts val="0"/>
              </a:spcAft>
              <a:buSzPts val="1600"/>
              <a:buChar char="•"/>
              <a:defRPr b="1"/>
            </a:lvl6pPr>
            <a:lvl7pPr indent="-330200" lvl="6" marL="3200400" rtl="0">
              <a:spcBef>
                <a:spcPts val="400"/>
              </a:spcBef>
              <a:spcAft>
                <a:spcPts val="0"/>
              </a:spcAft>
              <a:buSzPts val="1600"/>
              <a:buChar char="•"/>
              <a:defRPr b="1"/>
            </a:lvl7pPr>
            <a:lvl8pPr indent="-330200" lvl="7" marL="3657600" rtl="0">
              <a:spcBef>
                <a:spcPts val="400"/>
              </a:spcBef>
              <a:spcAft>
                <a:spcPts val="0"/>
              </a:spcAft>
              <a:buSzPts val="1600"/>
              <a:buChar char="•"/>
              <a:defRPr b="1"/>
            </a:lvl8pPr>
            <a:lvl9pPr indent="-330200" lvl="8" marL="4114800" rtl="0">
              <a:spcBef>
                <a:spcPts val="400"/>
              </a:spcBef>
              <a:spcAft>
                <a:spcPts val="0"/>
              </a:spcAft>
              <a:buSzPts val="1600"/>
              <a:buChar char="•"/>
              <a:defRPr b="1"/>
            </a:lvl9pPr>
          </a:lstStyle>
          <a:p/>
        </p:txBody>
      </p:sp>
    </p:spTree>
  </p:cSld>
  <p:clrMapOvr>
    <a:masterClrMapping/>
  </p:clrMapOvr>
  <p:extLst>
    <p:ext uri="{DCECCB84-F9BA-43D5-87BE-67443E8EF086}">
      <p15:sldGuideLst>
        <p15:guide id="1" pos="576">
          <p15:clr>
            <a:srgbClr val="F9AD4C"/>
          </p15:clr>
        </p15:guide>
        <p15:guide id="2" orient="horz" pos="1692">
          <p15:clr>
            <a:srgbClr val="F9AD4C"/>
          </p15:clr>
        </p15:guide>
        <p15:guide id="3" orient="horz" pos="1368">
          <p15:clr>
            <a:srgbClr val="F9AD4C"/>
          </p15:clr>
        </p15:guide>
        <p15:guide id="4" orient="horz" pos="1152">
          <p15:clr>
            <a:srgbClr val="F9AD4C"/>
          </p15:clr>
        </p15:guide>
        <p15:guide id="5" orient="horz" pos="1512">
          <p15:clr>
            <a:srgbClr val="F9AD4C"/>
          </p15:clr>
        </p15:guide>
        <p15:guide id="6" pos="2235">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Programming)" showMasterSp="0">
  <p:cSld name="Opening_1">
    <p:spTree>
      <p:nvGrpSpPr>
        <p:cNvPr id="40" name="Shape 40"/>
        <p:cNvGrpSpPr/>
        <p:nvPr/>
      </p:nvGrpSpPr>
      <p:grpSpPr>
        <a:xfrm>
          <a:off x="0" y="0"/>
          <a:ext cx="0" cy="0"/>
          <a:chOff x="0" y="0"/>
          <a:chExt cx="0" cy="0"/>
        </a:xfrm>
      </p:grpSpPr>
      <p:cxnSp>
        <p:nvCxnSpPr>
          <p:cNvPr id="41" name="Google Shape;41;p14"/>
          <p:cNvCxnSpPr/>
          <p:nvPr/>
        </p:nvCxnSpPr>
        <p:spPr>
          <a:xfrm>
            <a:off x="914389" y="2286006"/>
            <a:ext cx="2625900" cy="0"/>
          </a:xfrm>
          <a:prstGeom prst="straightConnector1">
            <a:avLst/>
          </a:prstGeom>
          <a:noFill/>
          <a:ln cap="flat" cmpd="sng" w="25400">
            <a:solidFill>
              <a:srgbClr val="6191C2"/>
            </a:solidFill>
            <a:prstDash val="solid"/>
            <a:bevel/>
            <a:headEnd len="sm" w="sm" type="none"/>
            <a:tailEnd len="sm" w="sm" type="none"/>
          </a:ln>
        </p:spPr>
      </p:cxnSp>
      <p:sp>
        <p:nvSpPr>
          <p:cNvPr id="42" name="Google Shape;42;p14"/>
          <p:cNvSpPr txBox="1"/>
          <p:nvPr>
            <p:ph type="title"/>
          </p:nvPr>
        </p:nvSpPr>
        <p:spPr>
          <a:xfrm>
            <a:off x="914400" y="2400300"/>
            <a:ext cx="5669400" cy="1828800"/>
          </a:xfrm>
          <a:prstGeom prst="rect">
            <a:avLst/>
          </a:prstGeom>
          <a:noFill/>
          <a:ln>
            <a:noFill/>
          </a:ln>
        </p:spPr>
        <p:txBody>
          <a:bodyPr anchorCtr="0" anchor="t" bIns="0" lIns="0" spcFirstLastPara="1" rIns="0" wrap="square" tIns="0"/>
          <a:lstStyle>
            <a:lvl1pPr indent="0" lvl="0" marL="0" marR="0" rtl="0" algn="l">
              <a:lnSpc>
                <a:spcPct val="100000"/>
              </a:lnSpc>
              <a:spcBef>
                <a:spcPts val="0"/>
              </a:spcBef>
              <a:spcAft>
                <a:spcPts val="0"/>
              </a:spcAft>
              <a:buClr>
                <a:srgbClr val="6191C2"/>
              </a:buClr>
              <a:buSzPts val="3000"/>
              <a:buNone/>
              <a:defRPr i="0" sz="3000" u="none" cap="none" strike="noStrike">
                <a:solidFill>
                  <a:srgbClr val="6191C2"/>
                </a:solidFill>
              </a:defRPr>
            </a:lvl1pPr>
            <a:lvl2pPr indent="0" lvl="1"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rgbClr val="535353"/>
              </a:buClr>
              <a:buSzPts val="1400"/>
              <a:buFont typeface="Helvetica Neue"/>
              <a:buNone/>
              <a:defRPr b="1" i="0" sz="2800" u="none" cap="none" strike="noStrike">
                <a:solidFill>
                  <a:srgbClr val="535353"/>
                </a:solidFill>
                <a:latin typeface="Helvetica Neue"/>
                <a:ea typeface="Helvetica Neue"/>
                <a:cs typeface="Helvetica Neue"/>
                <a:sym typeface="Helvetica Neue"/>
              </a:defRPr>
            </a:lvl9pPr>
          </a:lstStyle>
          <a:p/>
        </p:txBody>
      </p:sp>
      <p:sp>
        <p:nvSpPr>
          <p:cNvPr id="43" name="Google Shape;43;p14"/>
          <p:cNvSpPr txBox="1"/>
          <p:nvPr>
            <p:ph idx="1" type="body"/>
          </p:nvPr>
        </p:nvSpPr>
        <p:spPr>
          <a:xfrm>
            <a:off x="914400" y="1828800"/>
            <a:ext cx="3612000" cy="342900"/>
          </a:xfrm>
          <a:prstGeom prst="rect">
            <a:avLst/>
          </a:prstGeom>
        </p:spPr>
        <p:txBody>
          <a:bodyPr anchorCtr="0" anchor="b" bIns="0" lIns="0" spcFirstLastPara="1" rIns="0" wrap="square" tIns="0"/>
          <a:lstStyle>
            <a:lvl1pPr indent="-330200" lvl="0" marL="457200" rtl="0">
              <a:spcBef>
                <a:spcPts val="400"/>
              </a:spcBef>
              <a:spcAft>
                <a:spcPts val="0"/>
              </a:spcAft>
              <a:buSzPts val="1600"/>
              <a:buChar char="•"/>
              <a:defRPr b="1"/>
            </a:lvl1pPr>
            <a:lvl2pPr indent="-330200" lvl="1" marL="914400" rtl="0">
              <a:spcBef>
                <a:spcPts val="400"/>
              </a:spcBef>
              <a:spcAft>
                <a:spcPts val="0"/>
              </a:spcAft>
              <a:buSzPts val="1600"/>
              <a:buChar char="–"/>
              <a:defRPr b="1"/>
            </a:lvl2pPr>
            <a:lvl3pPr indent="-330200" lvl="2" marL="1371600" rtl="0">
              <a:spcBef>
                <a:spcPts val="400"/>
              </a:spcBef>
              <a:spcAft>
                <a:spcPts val="0"/>
              </a:spcAft>
              <a:buSzPts val="1600"/>
              <a:buChar char="•"/>
              <a:defRPr b="1"/>
            </a:lvl3pPr>
            <a:lvl4pPr indent="-330200" lvl="3" marL="1828800" rtl="0">
              <a:spcBef>
                <a:spcPts val="400"/>
              </a:spcBef>
              <a:spcAft>
                <a:spcPts val="0"/>
              </a:spcAft>
              <a:buSzPts val="1600"/>
              <a:buChar char="–"/>
              <a:defRPr b="1"/>
            </a:lvl4pPr>
            <a:lvl5pPr indent="-330200" lvl="4" marL="2286000" rtl="0">
              <a:spcBef>
                <a:spcPts val="400"/>
              </a:spcBef>
              <a:spcAft>
                <a:spcPts val="0"/>
              </a:spcAft>
              <a:buSzPts val="1600"/>
              <a:buChar char="»"/>
              <a:defRPr b="1"/>
            </a:lvl5pPr>
            <a:lvl6pPr indent="-330200" lvl="5" marL="2743200" rtl="0">
              <a:spcBef>
                <a:spcPts val="400"/>
              </a:spcBef>
              <a:spcAft>
                <a:spcPts val="0"/>
              </a:spcAft>
              <a:buSzPts val="1600"/>
              <a:buChar char="•"/>
              <a:defRPr b="1"/>
            </a:lvl6pPr>
            <a:lvl7pPr indent="-330200" lvl="6" marL="3200400" rtl="0">
              <a:spcBef>
                <a:spcPts val="400"/>
              </a:spcBef>
              <a:spcAft>
                <a:spcPts val="0"/>
              </a:spcAft>
              <a:buSzPts val="1600"/>
              <a:buChar char="•"/>
              <a:defRPr b="1"/>
            </a:lvl7pPr>
            <a:lvl8pPr indent="-330200" lvl="7" marL="3657600" rtl="0">
              <a:spcBef>
                <a:spcPts val="400"/>
              </a:spcBef>
              <a:spcAft>
                <a:spcPts val="0"/>
              </a:spcAft>
              <a:buSzPts val="1600"/>
              <a:buChar char="•"/>
              <a:defRPr b="1"/>
            </a:lvl8pPr>
            <a:lvl9pPr indent="-330200" lvl="8" marL="4114800" rtl="0">
              <a:spcBef>
                <a:spcPts val="400"/>
              </a:spcBef>
              <a:spcAft>
                <a:spcPts val="0"/>
              </a:spcAft>
              <a:buSzPts val="1600"/>
              <a:buChar char="•"/>
              <a:defRPr b="1"/>
            </a:lvl9pPr>
          </a:lstStyle>
          <a:p/>
        </p:txBody>
      </p:sp>
    </p:spTree>
  </p:cSld>
  <p:clrMapOvr>
    <a:masterClrMapping/>
  </p:clrMapOvr>
  <p:extLst>
    <p:ext uri="{DCECCB84-F9BA-43D5-87BE-67443E8EF086}">
      <p15:sldGuideLst>
        <p15:guide id="1" pos="576">
          <p15:clr>
            <a:srgbClr val="F9AD4C"/>
          </p15:clr>
        </p15:guide>
        <p15:guide id="2" orient="horz" pos="1692">
          <p15:clr>
            <a:srgbClr val="F9AD4C"/>
          </p15:clr>
        </p15:guide>
        <p15:guide id="3" orient="horz" pos="1368">
          <p15:clr>
            <a:srgbClr val="F9AD4C"/>
          </p15:clr>
        </p15:guide>
        <p15:guide id="4" orient="horz" pos="1152">
          <p15:clr>
            <a:srgbClr val="F9AD4C"/>
          </p15:clr>
        </p15:guide>
        <p15:guide id="5" orient="horz" pos="1512">
          <p15:clr>
            <a:srgbClr val="F9AD4C"/>
          </p15:clr>
        </p15:guide>
        <p15:guide id="6" pos="2235">
          <p15:clr>
            <a:srgbClr val="F9AD4C"/>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eaker">
  <p:cSld name="CUSTOM">
    <p:spTree>
      <p:nvGrpSpPr>
        <p:cNvPr id="44" name="Shape 44"/>
        <p:cNvGrpSpPr/>
        <p:nvPr/>
      </p:nvGrpSpPr>
      <p:grpSpPr>
        <a:xfrm>
          <a:off x="0" y="0"/>
          <a:ext cx="0" cy="0"/>
          <a:chOff x="0" y="0"/>
          <a:chExt cx="0" cy="0"/>
        </a:xfrm>
      </p:grpSpPr>
      <p:cxnSp>
        <p:nvCxnSpPr>
          <p:cNvPr id="45" name="Google Shape;45;p15"/>
          <p:cNvCxnSpPr/>
          <p:nvPr/>
        </p:nvCxnSpPr>
        <p:spPr>
          <a:xfrm>
            <a:off x="2560359" y="2855414"/>
            <a:ext cx="4025400" cy="0"/>
          </a:xfrm>
          <a:prstGeom prst="straightConnector1">
            <a:avLst/>
          </a:prstGeom>
          <a:noFill/>
          <a:ln cap="flat" cmpd="sng" w="25400">
            <a:solidFill>
              <a:srgbClr val="75C36E"/>
            </a:solidFill>
            <a:prstDash val="solid"/>
            <a:bevel/>
            <a:headEnd len="sm" w="sm" type="none"/>
            <a:tailEnd len="sm" w="sm" type="none"/>
          </a:ln>
        </p:spPr>
      </p:cxnSp>
      <p:sp>
        <p:nvSpPr>
          <p:cNvPr id="46" name="Google Shape;46;p15"/>
          <p:cNvSpPr txBox="1"/>
          <p:nvPr>
            <p:ph type="title"/>
          </p:nvPr>
        </p:nvSpPr>
        <p:spPr>
          <a:xfrm>
            <a:off x="2560350" y="2057400"/>
            <a:ext cx="4023300" cy="338400"/>
          </a:xfrm>
          <a:prstGeom prst="rect">
            <a:avLst/>
          </a:prstGeom>
        </p:spPr>
        <p:txBody>
          <a:bodyPr anchorCtr="0" anchor="ctr" bIns="0" lIns="0" spcFirstLastPara="1" rIns="0" wrap="square" tIns="0"/>
          <a:lstStyle>
            <a:lvl1pPr lvl="0" rtl="0" algn="ctr">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47" name="Google Shape;47;p15"/>
          <p:cNvSpPr txBox="1"/>
          <p:nvPr>
            <p:ph idx="1" type="subTitle"/>
          </p:nvPr>
        </p:nvSpPr>
        <p:spPr>
          <a:xfrm>
            <a:off x="2558350" y="2395725"/>
            <a:ext cx="4025400" cy="352200"/>
          </a:xfrm>
          <a:prstGeom prst="rect">
            <a:avLst/>
          </a:prstGeom>
        </p:spPr>
        <p:txBody>
          <a:bodyPr anchorCtr="0" anchor="ctr" bIns="0" lIns="0" spcFirstLastPara="1" rIns="0" wrap="square" tIns="0"/>
          <a:lstStyle>
            <a:lvl1pPr lvl="0" rtl="0" algn="ctr">
              <a:spcBef>
                <a:spcPts val="400"/>
              </a:spcBef>
              <a:spcAft>
                <a:spcPts val="0"/>
              </a:spcAft>
              <a:buNone/>
              <a:defRPr sz="1800"/>
            </a:lvl1pPr>
            <a:lvl2pPr lvl="1" rtl="0">
              <a:spcBef>
                <a:spcPts val="400"/>
              </a:spcBef>
              <a:spcAft>
                <a:spcPts val="0"/>
              </a:spcAft>
              <a:buNone/>
              <a:defRPr/>
            </a:lvl2pPr>
            <a:lvl3pPr lvl="2" rtl="0">
              <a:spcBef>
                <a:spcPts val="400"/>
              </a:spcBef>
              <a:spcAft>
                <a:spcPts val="0"/>
              </a:spcAft>
              <a:buNone/>
              <a:defRPr/>
            </a:lvl3pPr>
            <a:lvl4pPr lvl="3" rtl="0">
              <a:spcBef>
                <a:spcPts val="400"/>
              </a:spcBef>
              <a:spcAft>
                <a:spcPts val="0"/>
              </a:spcAft>
              <a:buNone/>
              <a:defRPr/>
            </a:lvl4pPr>
            <a:lvl5pPr lvl="4" rtl="0">
              <a:spcBef>
                <a:spcPts val="400"/>
              </a:spcBef>
              <a:spcAft>
                <a:spcPts val="0"/>
              </a:spcAft>
              <a:buNone/>
              <a:defRPr/>
            </a:lvl5pPr>
            <a:lvl6pPr lvl="5" rtl="0">
              <a:spcBef>
                <a:spcPts val="400"/>
              </a:spcBef>
              <a:spcAft>
                <a:spcPts val="0"/>
              </a:spcAft>
              <a:buNone/>
              <a:defRPr/>
            </a:lvl6pPr>
            <a:lvl7pPr lvl="6" rtl="0">
              <a:spcBef>
                <a:spcPts val="400"/>
              </a:spcBef>
              <a:spcAft>
                <a:spcPts val="0"/>
              </a:spcAft>
              <a:buNone/>
              <a:defRPr/>
            </a:lvl7pPr>
            <a:lvl8pPr lvl="7" rtl="0">
              <a:spcBef>
                <a:spcPts val="400"/>
              </a:spcBef>
              <a:spcAft>
                <a:spcPts val="0"/>
              </a:spcAft>
              <a:buNone/>
              <a:defRPr/>
            </a:lvl8pPr>
            <a:lvl9pPr lvl="8" rtl="0">
              <a:spcBef>
                <a:spcPts val="400"/>
              </a:spcBef>
              <a:spcAft>
                <a:spcPts val="0"/>
              </a:spcAft>
              <a:buNone/>
              <a:defRPr/>
            </a:lvl9pPr>
          </a:lstStyle>
          <a:p/>
        </p:txBody>
      </p:sp>
      <p:sp>
        <p:nvSpPr>
          <p:cNvPr id="48" name="Google Shape;48;p15"/>
          <p:cNvSpPr txBox="1"/>
          <p:nvPr>
            <p:ph idx="2" type="body"/>
          </p:nvPr>
        </p:nvSpPr>
        <p:spPr>
          <a:xfrm>
            <a:off x="2560350" y="2971800"/>
            <a:ext cx="4023300" cy="1257300"/>
          </a:xfrm>
          <a:prstGeom prst="rect">
            <a:avLst/>
          </a:prstGeom>
        </p:spPr>
        <p:txBody>
          <a:bodyPr anchorCtr="0" anchor="t" bIns="0" lIns="0" spcFirstLastPara="1" rIns="0" wrap="square" tIns="0"/>
          <a:lstStyle>
            <a:lvl1pPr indent="-330200" lvl="0" marL="457200" rtl="0" algn="ctr">
              <a:spcBef>
                <a:spcPts val="400"/>
              </a:spcBef>
              <a:spcAft>
                <a:spcPts val="0"/>
              </a:spcAft>
              <a:buSzPts val="1600"/>
              <a:buChar char="•"/>
              <a:defRPr/>
            </a:lvl1pPr>
            <a:lvl2pPr indent="-330200" lvl="1" marL="914400" rtl="0" algn="ctr">
              <a:spcBef>
                <a:spcPts val="400"/>
              </a:spcBef>
              <a:spcAft>
                <a:spcPts val="0"/>
              </a:spcAft>
              <a:buSzPts val="1600"/>
              <a:buChar char="–"/>
              <a:defRPr/>
            </a:lvl2pPr>
            <a:lvl3pPr indent="-330200" lvl="2" marL="1371600" rtl="0" algn="ctr">
              <a:spcBef>
                <a:spcPts val="400"/>
              </a:spcBef>
              <a:spcAft>
                <a:spcPts val="0"/>
              </a:spcAft>
              <a:buSzPts val="1600"/>
              <a:buChar char="•"/>
              <a:defRPr/>
            </a:lvl3pPr>
            <a:lvl4pPr indent="-330200" lvl="3" marL="1828800" rtl="0" algn="ctr">
              <a:spcBef>
                <a:spcPts val="400"/>
              </a:spcBef>
              <a:spcAft>
                <a:spcPts val="0"/>
              </a:spcAft>
              <a:buSzPts val="1600"/>
              <a:buChar char="–"/>
              <a:defRPr/>
            </a:lvl4pPr>
            <a:lvl5pPr indent="-330200" lvl="4" marL="2286000" rtl="0" algn="ctr">
              <a:spcBef>
                <a:spcPts val="400"/>
              </a:spcBef>
              <a:spcAft>
                <a:spcPts val="0"/>
              </a:spcAft>
              <a:buSzPts val="1600"/>
              <a:buChar char="»"/>
              <a:defRPr/>
            </a:lvl5pPr>
            <a:lvl6pPr indent="-330200" lvl="5" marL="2743200" rtl="0" algn="ctr">
              <a:spcBef>
                <a:spcPts val="400"/>
              </a:spcBef>
              <a:spcAft>
                <a:spcPts val="0"/>
              </a:spcAft>
              <a:buSzPts val="1600"/>
              <a:buChar char="•"/>
              <a:defRPr/>
            </a:lvl6pPr>
            <a:lvl7pPr indent="-330200" lvl="6" marL="3200400" rtl="0" algn="ctr">
              <a:spcBef>
                <a:spcPts val="400"/>
              </a:spcBef>
              <a:spcAft>
                <a:spcPts val="0"/>
              </a:spcAft>
              <a:buSzPts val="1600"/>
              <a:buChar char="•"/>
              <a:defRPr/>
            </a:lvl7pPr>
            <a:lvl8pPr indent="-330200" lvl="7" marL="3657600" rtl="0" algn="ctr">
              <a:spcBef>
                <a:spcPts val="400"/>
              </a:spcBef>
              <a:spcAft>
                <a:spcPts val="0"/>
              </a:spcAft>
              <a:buSzPts val="1600"/>
              <a:buChar char="•"/>
              <a:defRPr/>
            </a:lvl8pPr>
            <a:lvl9pPr indent="-330200" lvl="8" marL="4114800" rtl="0" algn="ctr">
              <a:spcBef>
                <a:spcPts val="400"/>
              </a:spcBef>
              <a:spcAft>
                <a:spcPts val="0"/>
              </a:spcAft>
              <a:buSzPts val="1600"/>
              <a:buChar char="•"/>
              <a:defRPr/>
            </a:lvl9pPr>
          </a:lstStyle>
          <a:p/>
        </p:txBody>
      </p:sp>
    </p:spTree>
  </p:cSld>
  <p:clrMapOvr>
    <a:masterClrMapping/>
  </p:clrMapOvr>
  <p:extLst>
    <p:ext uri="{DCECCB84-F9BA-43D5-87BE-67443E8EF086}">
      <p15:sldGuideLst>
        <p15:guide id="1" orient="horz" pos="1224">
          <p15:clr>
            <a:srgbClr val="F9AD4C"/>
          </p15:clr>
        </p15:guide>
        <p15:guide id="2" orient="horz" pos="1296">
          <p15:clr>
            <a:srgbClr val="F9AD4C"/>
          </p15:clr>
        </p15:guide>
        <p15:guide id="3" orient="horz" pos="1509">
          <p15:clr>
            <a:srgbClr val="F9AD4C"/>
          </p15:clr>
        </p15:guide>
        <p15:guide id="4" orient="horz" pos="1731">
          <p15:clr>
            <a:srgbClr val="F9AD4C"/>
          </p15:clr>
        </p15:guide>
        <p15:guide id="5" orient="horz" pos="1872">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Design)" showMasterSp="0">
  <p:cSld name="TITLE_AND_BODY_1">
    <p:bg>
      <p:bgPr>
        <a:solidFill>
          <a:srgbClr val="75C36E"/>
        </a:solidFill>
      </p:bgPr>
    </p:bg>
    <p:spTree>
      <p:nvGrpSpPr>
        <p:cNvPr id="10" name="Shape 10"/>
        <p:cNvGrpSpPr/>
        <p:nvPr/>
      </p:nvGrpSpPr>
      <p:grpSpPr>
        <a:xfrm>
          <a:off x="0" y="0"/>
          <a:ext cx="0" cy="0"/>
          <a:chOff x="0" y="0"/>
          <a:chExt cx="0" cy="0"/>
        </a:xfrm>
      </p:grpSpPr>
      <p:sp>
        <p:nvSpPr>
          <p:cNvPr id="11" name="Google Shape;11;p3"/>
          <p:cNvSpPr txBox="1"/>
          <p:nvPr/>
        </p:nvSpPr>
        <p:spPr>
          <a:xfrm>
            <a:off x="502925" y="1028700"/>
            <a:ext cx="4023300" cy="320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Karla"/>
                <a:ea typeface="Karla"/>
                <a:cs typeface="Karla"/>
                <a:sym typeface="Karla"/>
              </a:rPr>
              <a:t>Welcome!</a:t>
            </a:r>
            <a:endParaRPr b="1" sz="4800">
              <a:solidFill>
                <a:srgbClr val="FFFFFF"/>
              </a:solidFill>
              <a:latin typeface="Karla"/>
              <a:ea typeface="Karla"/>
              <a:cs typeface="Karla"/>
              <a:sym typeface="Karla"/>
            </a:endParaRPr>
          </a:p>
          <a:p>
            <a:pPr indent="0" lvl="0" marL="0" rtl="0" algn="ctr">
              <a:spcBef>
                <a:spcPts val="0"/>
              </a:spcBef>
              <a:spcAft>
                <a:spcPts val="0"/>
              </a:spcAft>
              <a:buNone/>
            </a:pPr>
            <a:r>
              <a:rPr lang="en" sz="3600">
                <a:solidFill>
                  <a:srgbClr val="FFFFFF"/>
                </a:solidFill>
                <a:latin typeface="Karla"/>
                <a:ea typeface="Karla"/>
                <a:cs typeface="Karla"/>
                <a:sym typeface="Karla"/>
              </a:rPr>
              <a:t>Find your table</a:t>
            </a:r>
            <a:endParaRPr sz="3600">
              <a:solidFill>
                <a:srgbClr val="FFFFFF"/>
              </a:solidFill>
              <a:latin typeface="Karla"/>
              <a:ea typeface="Karla"/>
              <a:cs typeface="Karla"/>
              <a:sym typeface="Karl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elcome (Programming)" showMasterSp="0">
  <p:cSld name="TITLE_AND_BODY_1_1">
    <p:bg>
      <p:bgPr>
        <a:solidFill>
          <a:srgbClr val="6191C2"/>
        </a:solidFill>
      </p:bgPr>
    </p:bg>
    <p:spTree>
      <p:nvGrpSpPr>
        <p:cNvPr id="12" name="Shape 12"/>
        <p:cNvGrpSpPr/>
        <p:nvPr/>
      </p:nvGrpSpPr>
      <p:grpSpPr>
        <a:xfrm>
          <a:off x="0" y="0"/>
          <a:ext cx="0" cy="0"/>
          <a:chOff x="0" y="0"/>
          <a:chExt cx="0" cy="0"/>
        </a:xfrm>
      </p:grpSpPr>
      <p:sp>
        <p:nvSpPr>
          <p:cNvPr id="13" name="Google Shape;13;p4"/>
          <p:cNvSpPr txBox="1"/>
          <p:nvPr/>
        </p:nvSpPr>
        <p:spPr>
          <a:xfrm>
            <a:off x="502925" y="1028700"/>
            <a:ext cx="4023300" cy="320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Karla"/>
                <a:ea typeface="Karla"/>
                <a:cs typeface="Karla"/>
                <a:sym typeface="Karla"/>
              </a:rPr>
              <a:t>Welcome!</a:t>
            </a:r>
            <a:endParaRPr b="1" sz="4800">
              <a:solidFill>
                <a:srgbClr val="FFFFFF"/>
              </a:solidFill>
              <a:latin typeface="Karla"/>
              <a:ea typeface="Karla"/>
              <a:cs typeface="Karla"/>
              <a:sym typeface="Karla"/>
            </a:endParaRPr>
          </a:p>
          <a:p>
            <a:pPr indent="0" lvl="0" marL="0" rtl="0" algn="ctr">
              <a:spcBef>
                <a:spcPts val="0"/>
              </a:spcBef>
              <a:spcAft>
                <a:spcPts val="0"/>
              </a:spcAft>
              <a:buNone/>
            </a:pPr>
            <a:r>
              <a:rPr lang="en" sz="3600">
                <a:solidFill>
                  <a:srgbClr val="FFFFFF"/>
                </a:solidFill>
                <a:latin typeface="Karla"/>
                <a:ea typeface="Karla"/>
                <a:cs typeface="Karla"/>
                <a:sym typeface="Karla"/>
              </a:rPr>
              <a:t>Find your table</a:t>
            </a:r>
            <a:endParaRPr sz="3600">
              <a:solidFill>
                <a:srgbClr val="FFFFFF"/>
              </a:solidFill>
              <a:latin typeface="Karla"/>
              <a:ea typeface="Karla"/>
              <a:cs typeface="Karla"/>
              <a:sym typeface="Karl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ro">
  <p:cSld name="CUSTOM_2">
    <p:spTree>
      <p:nvGrpSpPr>
        <p:cNvPr id="14" name="Shape 14"/>
        <p:cNvGrpSpPr/>
        <p:nvPr/>
      </p:nvGrpSpPr>
      <p:grpSpPr>
        <a:xfrm>
          <a:off x="0" y="0"/>
          <a:ext cx="0" cy="0"/>
          <a:chOff x="0" y="0"/>
          <a:chExt cx="0" cy="0"/>
        </a:xfrm>
      </p:grpSpPr>
      <p:sp>
        <p:nvSpPr>
          <p:cNvPr id="15" name="Google Shape;15;p5"/>
          <p:cNvSpPr txBox="1"/>
          <p:nvPr>
            <p:ph type="title"/>
          </p:nvPr>
        </p:nvSpPr>
        <p:spPr>
          <a:xfrm>
            <a:off x="502925" y="1035450"/>
            <a:ext cx="8138100" cy="3193800"/>
          </a:xfrm>
          <a:prstGeom prst="rect">
            <a:avLst/>
          </a:prstGeom>
        </p:spPr>
        <p:txBody>
          <a:bodyPr anchorCtr="0" anchor="ctr" bIns="0" lIns="0" spcFirstLastPara="1" rIns="0" wrap="square" tIns="0"/>
          <a:lstStyle>
            <a:lvl1pPr lvl="0" rtl="0" algn="ctr">
              <a:lnSpc>
                <a:spcPct val="115000"/>
              </a:lnSpc>
              <a:spcBef>
                <a:spcPts val="0"/>
              </a:spcBef>
              <a:spcAft>
                <a:spcPts val="0"/>
              </a:spcAft>
              <a:buNone/>
              <a:defRPr/>
            </a:lvl1pPr>
            <a:lvl2pPr lvl="1" rtl="0" algn="ctr">
              <a:lnSpc>
                <a:spcPct val="115000"/>
              </a:lnSpc>
              <a:spcBef>
                <a:spcPts val="0"/>
              </a:spcBef>
              <a:spcAft>
                <a:spcPts val="0"/>
              </a:spcAft>
              <a:buNone/>
              <a:defRPr/>
            </a:lvl2pPr>
            <a:lvl3pPr lvl="2" rtl="0" algn="ctr">
              <a:lnSpc>
                <a:spcPct val="115000"/>
              </a:lnSpc>
              <a:spcBef>
                <a:spcPts val="0"/>
              </a:spcBef>
              <a:spcAft>
                <a:spcPts val="0"/>
              </a:spcAft>
              <a:buNone/>
              <a:defRPr/>
            </a:lvl3pPr>
            <a:lvl4pPr lvl="3" rtl="0" algn="ctr">
              <a:lnSpc>
                <a:spcPct val="115000"/>
              </a:lnSpc>
              <a:spcBef>
                <a:spcPts val="0"/>
              </a:spcBef>
              <a:spcAft>
                <a:spcPts val="0"/>
              </a:spcAft>
              <a:buNone/>
              <a:defRPr/>
            </a:lvl4pPr>
            <a:lvl5pPr lvl="4" rtl="0" algn="ctr">
              <a:lnSpc>
                <a:spcPct val="115000"/>
              </a:lnSpc>
              <a:spcBef>
                <a:spcPts val="0"/>
              </a:spcBef>
              <a:spcAft>
                <a:spcPts val="0"/>
              </a:spcAft>
              <a:buNone/>
              <a:defRPr/>
            </a:lvl5pPr>
            <a:lvl6pPr lvl="5" rtl="0" algn="ctr">
              <a:lnSpc>
                <a:spcPct val="115000"/>
              </a:lnSpc>
              <a:spcBef>
                <a:spcPts val="0"/>
              </a:spcBef>
              <a:spcAft>
                <a:spcPts val="0"/>
              </a:spcAft>
              <a:buNone/>
              <a:defRPr/>
            </a:lvl6pPr>
            <a:lvl7pPr lvl="6" rtl="0" algn="ctr">
              <a:lnSpc>
                <a:spcPct val="115000"/>
              </a:lnSpc>
              <a:spcBef>
                <a:spcPts val="0"/>
              </a:spcBef>
              <a:spcAft>
                <a:spcPts val="0"/>
              </a:spcAft>
              <a:buNone/>
              <a:defRPr/>
            </a:lvl7pPr>
            <a:lvl8pPr lvl="7" rtl="0" algn="ctr">
              <a:lnSpc>
                <a:spcPct val="115000"/>
              </a:lnSpc>
              <a:spcBef>
                <a:spcPts val="0"/>
              </a:spcBef>
              <a:spcAft>
                <a:spcPts val="0"/>
              </a:spcAft>
              <a:buNone/>
              <a:defRPr/>
            </a:lvl8pPr>
            <a:lvl9pPr lvl="8" rtl="0" algn="ctr">
              <a:lnSpc>
                <a:spcPct val="115000"/>
              </a:lnSpc>
              <a:spcBef>
                <a:spcPts val="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ttendance">
  <p:cSld name="CUSTOM_2_2">
    <p:spTree>
      <p:nvGrpSpPr>
        <p:cNvPr id="16" name="Shape 16"/>
        <p:cNvGrpSpPr/>
        <p:nvPr/>
      </p:nvGrpSpPr>
      <p:grpSpPr>
        <a:xfrm>
          <a:off x="0" y="0"/>
          <a:ext cx="0" cy="0"/>
          <a:chOff x="0" y="0"/>
          <a:chExt cx="0" cy="0"/>
        </a:xfrm>
      </p:grpSpPr>
      <p:sp>
        <p:nvSpPr>
          <p:cNvPr id="17" name="Google Shape;17;p6"/>
          <p:cNvSpPr txBox="1"/>
          <p:nvPr/>
        </p:nvSpPr>
        <p:spPr>
          <a:xfrm>
            <a:off x="502925" y="1035450"/>
            <a:ext cx="8138100" cy="31938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 sz="2400">
                <a:solidFill>
                  <a:srgbClr val="535353"/>
                </a:solidFill>
                <a:latin typeface="Karla"/>
                <a:ea typeface="Karla"/>
                <a:cs typeface="Karla"/>
                <a:sym typeface="Karla"/>
              </a:rPr>
              <a:t>Attendance</a:t>
            </a:r>
            <a:endParaRPr b="1">
              <a:solidFill>
                <a:srgbClr val="535353"/>
              </a:solidFill>
              <a:latin typeface="Karla"/>
              <a:ea typeface="Karla"/>
              <a:cs typeface="Karla"/>
              <a:sym typeface="Karla"/>
            </a:endParaRPr>
          </a:p>
        </p:txBody>
      </p:sp>
      <p:pic>
        <p:nvPicPr>
          <p:cNvPr id="18" name="Google Shape;18;p6"/>
          <p:cNvPicPr preferRelativeResize="0"/>
          <p:nvPr/>
        </p:nvPicPr>
        <p:blipFill>
          <a:blip r:embed="rId2">
            <a:alphaModFix/>
          </a:blip>
          <a:stretch>
            <a:fillRect/>
          </a:stretch>
        </p:blipFill>
        <p:spPr>
          <a:xfrm>
            <a:off x="4359475" y="1844875"/>
            <a:ext cx="425050" cy="425050"/>
          </a:xfrm>
          <a:prstGeom prst="rect">
            <a:avLst/>
          </a:prstGeom>
          <a:noFill/>
          <a:ln>
            <a:noFill/>
          </a:ln>
        </p:spPr>
      </p:pic>
    </p:spTree>
  </p:cSld>
  <p:clrMapOvr>
    <a:masterClrMapping/>
  </p:clrMapOvr>
  <p:extLst>
    <p:ext uri="{DCECCB84-F9BA-43D5-87BE-67443E8EF086}">
      <p15:sldGuideLst>
        <p15:guide id="1" orient="horz" pos="1296">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s">
  <p:cSld name="CUSTOM_2_2_1">
    <p:spTree>
      <p:nvGrpSpPr>
        <p:cNvPr id="19" name="Shape 19"/>
        <p:cNvGrpSpPr/>
        <p:nvPr/>
      </p:nvGrpSpPr>
      <p:grpSpPr>
        <a:xfrm>
          <a:off x="0" y="0"/>
          <a:ext cx="0" cy="0"/>
          <a:chOff x="0" y="0"/>
          <a:chExt cx="0" cy="0"/>
        </a:xfrm>
      </p:grpSpPr>
      <p:sp>
        <p:nvSpPr>
          <p:cNvPr id="20" name="Google Shape;20;p7"/>
          <p:cNvSpPr txBox="1"/>
          <p:nvPr/>
        </p:nvSpPr>
        <p:spPr>
          <a:xfrm>
            <a:off x="502925" y="1035450"/>
            <a:ext cx="8138100" cy="31938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0"/>
              </a:spcAft>
              <a:buNone/>
            </a:pPr>
            <a:r>
              <a:rPr b="1" lang="en" sz="2400">
                <a:solidFill>
                  <a:srgbClr val="535353"/>
                </a:solidFill>
                <a:latin typeface="Karla"/>
                <a:ea typeface="Karla"/>
                <a:cs typeface="Karla"/>
                <a:sym typeface="Karla"/>
              </a:rPr>
              <a:t>Questions?</a:t>
            </a:r>
            <a:endParaRPr b="1">
              <a:solidFill>
                <a:srgbClr val="535353"/>
              </a:solidFill>
              <a:latin typeface="Karla"/>
              <a:ea typeface="Karla"/>
              <a:cs typeface="Karla"/>
              <a:sym typeface="Karla"/>
            </a:endParaRPr>
          </a:p>
        </p:txBody>
      </p:sp>
      <p:pic>
        <p:nvPicPr>
          <p:cNvPr id="21" name="Google Shape;21;p7"/>
          <p:cNvPicPr preferRelativeResize="0"/>
          <p:nvPr/>
        </p:nvPicPr>
        <p:blipFill>
          <a:blip r:embed="rId2">
            <a:alphaModFix/>
          </a:blip>
          <a:stretch>
            <a:fillRect/>
          </a:stretch>
        </p:blipFill>
        <p:spPr>
          <a:xfrm>
            <a:off x="4139325" y="1868300"/>
            <a:ext cx="386960" cy="378200"/>
          </a:xfrm>
          <a:prstGeom prst="rect">
            <a:avLst/>
          </a:prstGeom>
          <a:noFill/>
          <a:ln>
            <a:noFill/>
          </a:ln>
        </p:spPr>
      </p:pic>
      <p:pic>
        <p:nvPicPr>
          <p:cNvPr id="22" name="Google Shape;22;p7"/>
          <p:cNvPicPr preferRelativeResize="0"/>
          <p:nvPr/>
        </p:nvPicPr>
        <p:blipFill>
          <a:blip r:embed="rId3">
            <a:alphaModFix/>
          </a:blip>
          <a:stretch>
            <a:fillRect/>
          </a:stretch>
        </p:blipFill>
        <p:spPr>
          <a:xfrm>
            <a:off x="4617715" y="1868300"/>
            <a:ext cx="386960" cy="378200"/>
          </a:xfrm>
          <a:prstGeom prst="rect">
            <a:avLst/>
          </a:prstGeom>
          <a:noFill/>
          <a:ln>
            <a:noFill/>
          </a:ln>
        </p:spPr>
      </p:pic>
    </p:spTree>
  </p:cSld>
  <p:clrMapOvr>
    <a:masterClrMapping/>
  </p:clrMapOvr>
  <p:extLst>
    <p:ext uri="{DCECCB84-F9BA-43D5-87BE-67443E8EF086}">
      <p15:sldGuideLst>
        <p15:guide id="1" orient="horz" pos="1296">
          <p15:clr>
            <a:srgbClr val="F9AD4C"/>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ro">
  <p:cSld name="CUSTOM_2_1">
    <p:bg>
      <p:bgPr>
        <a:solidFill>
          <a:srgbClr val="EFEFEF"/>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1035450"/>
            <a:ext cx="8229600" cy="3193800"/>
          </a:xfrm>
          <a:prstGeom prst="rect">
            <a:avLst/>
          </a:prstGeom>
        </p:spPr>
        <p:txBody>
          <a:bodyPr anchorCtr="0" anchor="ctr" bIns="0" lIns="0" spcFirstLastPara="1" rIns="0" wrap="square" tIns="0"/>
          <a:lstStyle>
            <a:lvl1pPr lvl="0" rtl="0" algn="ctr">
              <a:lnSpc>
                <a:spcPct val="115000"/>
              </a:lnSpc>
              <a:spcBef>
                <a:spcPts val="0"/>
              </a:spcBef>
              <a:spcAft>
                <a:spcPts val="0"/>
              </a:spcAft>
              <a:buNone/>
              <a:defRPr/>
            </a:lvl1pPr>
            <a:lvl2pPr lvl="1" rtl="0" algn="ctr">
              <a:lnSpc>
                <a:spcPct val="115000"/>
              </a:lnSpc>
              <a:spcBef>
                <a:spcPts val="0"/>
              </a:spcBef>
              <a:spcAft>
                <a:spcPts val="0"/>
              </a:spcAft>
              <a:buNone/>
              <a:defRPr/>
            </a:lvl2pPr>
            <a:lvl3pPr lvl="2" rtl="0" algn="ctr">
              <a:lnSpc>
                <a:spcPct val="115000"/>
              </a:lnSpc>
              <a:spcBef>
                <a:spcPts val="0"/>
              </a:spcBef>
              <a:spcAft>
                <a:spcPts val="0"/>
              </a:spcAft>
              <a:buNone/>
              <a:defRPr/>
            </a:lvl3pPr>
            <a:lvl4pPr lvl="3" rtl="0" algn="ctr">
              <a:lnSpc>
                <a:spcPct val="115000"/>
              </a:lnSpc>
              <a:spcBef>
                <a:spcPts val="0"/>
              </a:spcBef>
              <a:spcAft>
                <a:spcPts val="0"/>
              </a:spcAft>
              <a:buNone/>
              <a:defRPr/>
            </a:lvl4pPr>
            <a:lvl5pPr lvl="4" rtl="0" algn="ctr">
              <a:lnSpc>
                <a:spcPct val="115000"/>
              </a:lnSpc>
              <a:spcBef>
                <a:spcPts val="0"/>
              </a:spcBef>
              <a:spcAft>
                <a:spcPts val="0"/>
              </a:spcAft>
              <a:buNone/>
              <a:defRPr/>
            </a:lvl5pPr>
            <a:lvl6pPr lvl="5" rtl="0" algn="ctr">
              <a:lnSpc>
                <a:spcPct val="115000"/>
              </a:lnSpc>
              <a:spcBef>
                <a:spcPts val="0"/>
              </a:spcBef>
              <a:spcAft>
                <a:spcPts val="0"/>
              </a:spcAft>
              <a:buNone/>
              <a:defRPr/>
            </a:lvl6pPr>
            <a:lvl7pPr lvl="6" rtl="0" algn="ctr">
              <a:lnSpc>
                <a:spcPct val="115000"/>
              </a:lnSpc>
              <a:spcBef>
                <a:spcPts val="0"/>
              </a:spcBef>
              <a:spcAft>
                <a:spcPts val="0"/>
              </a:spcAft>
              <a:buNone/>
              <a:defRPr/>
            </a:lvl7pPr>
            <a:lvl8pPr lvl="7" rtl="0" algn="ctr">
              <a:lnSpc>
                <a:spcPct val="115000"/>
              </a:lnSpc>
              <a:spcBef>
                <a:spcPts val="0"/>
              </a:spcBef>
              <a:spcAft>
                <a:spcPts val="0"/>
              </a:spcAft>
              <a:buNone/>
              <a:defRPr/>
            </a:lvl8pPr>
            <a:lvl9pPr lvl="8" rtl="0" algn="ctr">
              <a:lnSpc>
                <a:spcPct val="115000"/>
              </a:lnSpc>
              <a:spcBef>
                <a:spcPts val="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with Label">
  <p:cSld name="CUSTOM_1">
    <p:spTree>
      <p:nvGrpSpPr>
        <p:cNvPr id="25" name="Shape 25"/>
        <p:cNvGrpSpPr/>
        <p:nvPr/>
      </p:nvGrpSpPr>
      <p:grpSpPr>
        <a:xfrm>
          <a:off x="0" y="0"/>
          <a:ext cx="0" cy="0"/>
          <a:chOff x="0" y="0"/>
          <a:chExt cx="0" cy="0"/>
        </a:xfrm>
      </p:grpSpPr>
      <p:sp>
        <p:nvSpPr>
          <p:cNvPr id="26" name="Google Shape;26;p9"/>
          <p:cNvSpPr txBox="1"/>
          <p:nvPr>
            <p:ph idx="1" type="body"/>
          </p:nvPr>
        </p:nvSpPr>
        <p:spPr>
          <a:xfrm>
            <a:off x="502925" y="4462125"/>
            <a:ext cx="5394900" cy="228900"/>
          </a:xfrm>
          <a:prstGeom prst="rect">
            <a:avLst/>
          </a:prstGeom>
        </p:spPr>
        <p:txBody>
          <a:bodyPr anchorCtr="0" anchor="ctr" bIns="0" lIns="0" spcFirstLastPara="1" rIns="0" wrap="square" tIns="0"/>
          <a:lstStyle>
            <a:lvl1pPr indent="-304800" lvl="0" marL="457200" rtl="0">
              <a:spcBef>
                <a:spcPts val="400"/>
              </a:spcBef>
              <a:spcAft>
                <a:spcPts val="0"/>
              </a:spcAft>
              <a:buSzPts val="1200"/>
              <a:buChar char="•"/>
              <a:defRPr sz="1200"/>
            </a:lvl1pPr>
            <a:lvl2pPr indent="-304800" lvl="1" marL="914400" rtl="0">
              <a:spcBef>
                <a:spcPts val="400"/>
              </a:spcBef>
              <a:spcAft>
                <a:spcPts val="0"/>
              </a:spcAft>
              <a:buSzPts val="1200"/>
              <a:buChar char="–"/>
              <a:defRPr sz="1200"/>
            </a:lvl2pPr>
            <a:lvl3pPr indent="-304800" lvl="2" marL="1371600" rtl="0">
              <a:spcBef>
                <a:spcPts val="400"/>
              </a:spcBef>
              <a:spcAft>
                <a:spcPts val="0"/>
              </a:spcAft>
              <a:buSzPts val="1200"/>
              <a:buChar char="•"/>
              <a:defRPr sz="1200"/>
            </a:lvl3pPr>
            <a:lvl4pPr indent="-304800" lvl="3" marL="1828800" rtl="0">
              <a:spcBef>
                <a:spcPts val="400"/>
              </a:spcBef>
              <a:spcAft>
                <a:spcPts val="0"/>
              </a:spcAft>
              <a:buSzPts val="1200"/>
              <a:buChar char="–"/>
              <a:defRPr sz="1200"/>
            </a:lvl4pPr>
            <a:lvl5pPr indent="-304800" lvl="4" marL="2286000" rtl="0">
              <a:spcBef>
                <a:spcPts val="400"/>
              </a:spcBef>
              <a:spcAft>
                <a:spcPts val="0"/>
              </a:spcAft>
              <a:buSzPts val="1200"/>
              <a:buChar char="»"/>
              <a:defRPr sz="1200"/>
            </a:lvl5pPr>
            <a:lvl6pPr indent="-304800" lvl="5" marL="2743200" rtl="0">
              <a:spcBef>
                <a:spcPts val="400"/>
              </a:spcBef>
              <a:spcAft>
                <a:spcPts val="0"/>
              </a:spcAft>
              <a:buSzPts val="1200"/>
              <a:buChar char="•"/>
              <a:defRPr sz="1200"/>
            </a:lvl6pPr>
            <a:lvl7pPr indent="-304800" lvl="6" marL="3200400" rtl="0">
              <a:spcBef>
                <a:spcPts val="400"/>
              </a:spcBef>
              <a:spcAft>
                <a:spcPts val="0"/>
              </a:spcAft>
              <a:buSzPts val="1200"/>
              <a:buChar char="•"/>
              <a:defRPr sz="1200"/>
            </a:lvl7pPr>
            <a:lvl8pPr indent="-304800" lvl="7" marL="3657600" rtl="0">
              <a:spcBef>
                <a:spcPts val="400"/>
              </a:spcBef>
              <a:spcAft>
                <a:spcPts val="0"/>
              </a:spcAft>
              <a:buSzPts val="1200"/>
              <a:buChar char="•"/>
              <a:defRPr sz="1200"/>
            </a:lvl8pPr>
            <a:lvl9pPr indent="-304800" lvl="8" marL="4114800" rtl="0">
              <a:spcBef>
                <a:spcPts val="400"/>
              </a:spcBef>
              <a:spcAft>
                <a:spcPts val="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p:cSld name="Content">
    <p:spTree>
      <p:nvGrpSpPr>
        <p:cNvPr id="27" name="Shape 27"/>
        <p:cNvGrpSpPr/>
        <p:nvPr/>
      </p:nvGrpSpPr>
      <p:grpSpPr>
        <a:xfrm>
          <a:off x="0" y="0"/>
          <a:ext cx="0" cy="0"/>
          <a:chOff x="0" y="0"/>
          <a:chExt cx="0" cy="0"/>
        </a:xfrm>
      </p:grpSpPr>
      <p:sp>
        <p:nvSpPr>
          <p:cNvPr id="28" name="Google Shape;28;p10"/>
          <p:cNvSpPr txBox="1"/>
          <p:nvPr>
            <p:ph type="title"/>
          </p:nvPr>
        </p:nvSpPr>
        <p:spPr>
          <a:xfrm>
            <a:off x="502925" y="457200"/>
            <a:ext cx="8138100" cy="457200"/>
          </a:xfrm>
          <a:prstGeom prst="rect">
            <a:avLst/>
          </a:prstGeom>
          <a:noFill/>
          <a:ln>
            <a:noFill/>
          </a:ln>
        </p:spPr>
        <p:txBody>
          <a:bodyPr anchorCtr="0" anchor="ctr" bIns="0" lIns="0" spcFirstLastPara="1" rIns="0" wrap="square" tIns="0"/>
          <a:lstStyle>
            <a:lvl1pPr indent="0" lvl="0" marL="0" marR="0" rtl="0" algn="l">
              <a:lnSpc>
                <a:spcPct val="100000"/>
              </a:lnSpc>
              <a:spcBef>
                <a:spcPts val="0"/>
              </a:spcBef>
              <a:spcAft>
                <a:spcPts val="0"/>
              </a:spcAft>
              <a:buClr>
                <a:srgbClr val="535353"/>
              </a:buClr>
              <a:buSzPts val="2400"/>
              <a:buNone/>
              <a:defRPr i="0" u="none" cap="none" strike="noStrike">
                <a:solidFill>
                  <a:srgbClr val="535353"/>
                </a:solidFill>
              </a:defRPr>
            </a:lvl1pPr>
            <a:lvl2pPr indent="0" lvl="1"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2pPr>
            <a:lvl3pPr indent="0" lvl="2"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3pPr>
            <a:lvl4pPr indent="0" lvl="3"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4pPr>
            <a:lvl5pPr indent="0" lvl="4"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5pPr>
            <a:lvl6pPr indent="0" lvl="5"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6pPr>
            <a:lvl7pPr indent="0" lvl="6"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7pPr>
            <a:lvl8pPr indent="0" lvl="7"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8pPr>
            <a:lvl9pPr indent="0" lvl="8" marL="0" marR="0" rtl="0" algn="l">
              <a:lnSpc>
                <a:spcPct val="100000"/>
              </a:lnSpc>
              <a:spcBef>
                <a:spcPts val="0"/>
              </a:spcBef>
              <a:spcAft>
                <a:spcPts val="0"/>
              </a:spcAft>
              <a:buClr>
                <a:srgbClr val="535353"/>
              </a:buClr>
              <a:buSzPts val="1400"/>
              <a:buFont typeface="Karla"/>
              <a:buNone/>
              <a:defRPr i="0" sz="2800" u="none" cap="none" strike="noStrike">
                <a:solidFill>
                  <a:srgbClr val="535353"/>
                </a:solidFill>
                <a:latin typeface="Karla"/>
                <a:ea typeface="Karla"/>
                <a:cs typeface="Karla"/>
                <a:sym typeface="Karla"/>
              </a:defRPr>
            </a:lvl9pPr>
          </a:lstStyle>
          <a:p/>
        </p:txBody>
      </p:sp>
      <p:sp>
        <p:nvSpPr>
          <p:cNvPr id="29" name="Google Shape;29;p10"/>
          <p:cNvSpPr txBox="1"/>
          <p:nvPr>
            <p:ph idx="1" type="body"/>
          </p:nvPr>
        </p:nvSpPr>
        <p:spPr>
          <a:xfrm>
            <a:off x="502925" y="1028700"/>
            <a:ext cx="8138100" cy="3200400"/>
          </a:xfrm>
          <a:prstGeom prst="rect">
            <a:avLst/>
          </a:prstGeom>
          <a:noFill/>
          <a:ln>
            <a:noFill/>
          </a:ln>
        </p:spPr>
        <p:txBody>
          <a:bodyPr anchorCtr="0" anchor="ctr" bIns="0" lIns="0" spcFirstLastPara="1" rIns="0" wrap="square" tIns="0"/>
          <a:lstStyle>
            <a:lvl1pPr indent="-330200" lvl="0" marL="457200" marR="0" rtl="0" algn="l">
              <a:lnSpc>
                <a:spcPct val="115000"/>
              </a:lnSpc>
              <a:spcBef>
                <a:spcPts val="400"/>
              </a:spcBef>
              <a:spcAft>
                <a:spcPts val="0"/>
              </a:spcAft>
              <a:buClr>
                <a:srgbClr val="535353"/>
              </a:buClr>
              <a:buSzPts val="1600"/>
              <a:buChar char="•"/>
              <a:defRPr i="0" sz="1600" u="none" cap="none" strike="noStrike">
                <a:solidFill>
                  <a:srgbClr val="535353"/>
                </a:solidFill>
              </a:defRPr>
            </a:lvl1pPr>
            <a:lvl2pPr indent="-330200" lvl="1" marL="914400" marR="0" rtl="0" algn="l">
              <a:lnSpc>
                <a:spcPct val="115000"/>
              </a:lnSpc>
              <a:spcBef>
                <a:spcPts val="400"/>
              </a:spcBef>
              <a:spcAft>
                <a:spcPts val="0"/>
              </a:spcAft>
              <a:buClr>
                <a:srgbClr val="535353"/>
              </a:buClr>
              <a:buSzPts val="1600"/>
              <a:buChar char="–"/>
              <a:defRPr i="0" sz="1600" u="none" cap="none" strike="noStrike">
                <a:solidFill>
                  <a:srgbClr val="535353"/>
                </a:solidFill>
              </a:defRPr>
            </a:lvl2pPr>
            <a:lvl3pPr indent="-330200" lvl="2" marL="1371600" marR="0" rtl="0" algn="l">
              <a:lnSpc>
                <a:spcPct val="115000"/>
              </a:lnSpc>
              <a:spcBef>
                <a:spcPts val="400"/>
              </a:spcBef>
              <a:spcAft>
                <a:spcPts val="0"/>
              </a:spcAft>
              <a:buClr>
                <a:srgbClr val="535353"/>
              </a:buClr>
              <a:buSzPts val="1600"/>
              <a:buChar char="•"/>
              <a:defRPr i="0" sz="1600" u="none" cap="none" strike="noStrike">
                <a:solidFill>
                  <a:srgbClr val="535353"/>
                </a:solidFill>
              </a:defRPr>
            </a:lvl3pPr>
            <a:lvl4pPr indent="-330200" lvl="3" marL="1828800" marR="0" rtl="0" algn="l">
              <a:lnSpc>
                <a:spcPct val="115000"/>
              </a:lnSpc>
              <a:spcBef>
                <a:spcPts val="400"/>
              </a:spcBef>
              <a:spcAft>
                <a:spcPts val="0"/>
              </a:spcAft>
              <a:buClr>
                <a:srgbClr val="535353"/>
              </a:buClr>
              <a:buSzPts val="1600"/>
              <a:buChar char="–"/>
              <a:defRPr i="0" sz="1600" u="none" cap="none" strike="noStrike">
                <a:solidFill>
                  <a:srgbClr val="535353"/>
                </a:solidFill>
              </a:defRPr>
            </a:lvl4pPr>
            <a:lvl5pPr indent="-330200" lvl="4" marL="2286000" marR="0" rtl="0" algn="l">
              <a:lnSpc>
                <a:spcPct val="115000"/>
              </a:lnSpc>
              <a:spcBef>
                <a:spcPts val="400"/>
              </a:spcBef>
              <a:spcAft>
                <a:spcPts val="0"/>
              </a:spcAft>
              <a:buClr>
                <a:srgbClr val="535353"/>
              </a:buClr>
              <a:buSzPts val="1600"/>
              <a:buChar char="»"/>
              <a:defRPr i="0" sz="1600" u="none" cap="none" strike="noStrike">
                <a:solidFill>
                  <a:srgbClr val="535353"/>
                </a:solidFill>
              </a:defRPr>
            </a:lvl5pPr>
            <a:lvl6pPr indent="-330200" lvl="5" marL="2743200" marR="0" rtl="0" algn="l">
              <a:lnSpc>
                <a:spcPct val="115000"/>
              </a:lnSpc>
              <a:spcBef>
                <a:spcPts val="400"/>
              </a:spcBef>
              <a:spcAft>
                <a:spcPts val="0"/>
              </a:spcAft>
              <a:buClr>
                <a:srgbClr val="535353"/>
              </a:buClr>
              <a:buSzPts val="1600"/>
              <a:buChar char="•"/>
              <a:defRPr i="0" sz="1600" u="none" cap="none" strike="noStrike">
                <a:solidFill>
                  <a:srgbClr val="535353"/>
                </a:solidFill>
              </a:defRPr>
            </a:lvl6pPr>
            <a:lvl7pPr indent="-330200" lvl="6" marL="3200400" marR="0" rtl="0" algn="l">
              <a:lnSpc>
                <a:spcPct val="115000"/>
              </a:lnSpc>
              <a:spcBef>
                <a:spcPts val="400"/>
              </a:spcBef>
              <a:spcAft>
                <a:spcPts val="0"/>
              </a:spcAft>
              <a:buClr>
                <a:srgbClr val="535353"/>
              </a:buClr>
              <a:buSzPts val="1600"/>
              <a:buChar char="•"/>
              <a:defRPr i="0" sz="1600" u="none" cap="none" strike="noStrike">
                <a:solidFill>
                  <a:srgbClr val="535353"/>
                </a:solidFill>
              </a:defRPr>
            </a:lvl7pPr>
            <a:lvl8pPr indent="-330200" lvl="7" marL="3657600" marR="0" rtl="0" algn="l">
              <a:lnSpc>
                <a:spcPct val="115000"/>
              </a:lnSpc>
              <a:spcBef>
                <a:spcPts val="400"/>
              </a:spcBef>
              <a:spcAft>
                <a:spcPts val="0"/>
              </a:spcAft>
              <a:buClr>
                <a:srgbClr val="535353"/>
              </a:buClr>
              <a:buSzPts val="1600"/>
              <a:buChar char="•"/>
              <a:defRPr i="0" sz="1600" u="none" cap="none" strike="noStrike">
                <a:solidFill>
                  <a:srgbClr val="535353"/>
                </a:solidFill>
              </a:defRPr>
            </a:lvl8pPr>
            <a:lvl9pPr indent="-330200" lvl="8" marL="4114800" marR="0" rtl="0" algn="l">
              <a:lnSpc>
                <a:spcPct val="115000"/>
              </a:lnSpc>
              <a:spcBef>
                <a:spcPts val="400"/>
              </a:spcBef>
              <a:spcAft>
                <a:spcPts val="0"/>
              </a:spcAft>
              <a:buClr>
                <a:srgbClr val="535353"/>
              </a:buClr>
              <a:buSzPts val="1600"/>
              <a:buChar char="•"/>
              <a:defRPr i="0" sz="1600" u="none" cap="none" strike="noStrike">
                <a:solidFill>
                  <a:srgbClr val="53535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2925" y="457200"/>
            <a:ext cx="8138100" cy="457200"/>
          </a:xfrm>
          <a:prstGeom prst="rect">
            <a:avLst/>
          </a:prstGeom>
          <a:noFill/>
          <a:ln>
            <a:noFill/>
          </a:ln>
        </p:spPr>
        <p:txBody>
          <a:bodyPr anchorCtr="0" anchor="ctr" bIns="0" lIns="0" spcFirstLastPara="1" rIns="0" wrap="square" tIns="0"/>
          <a:lstStyle>
            <a:lvl1pPr indent="0" lvl="0" marL="0" marR="0" rtl="0">
              <a:lnSpc>
                <a:spcPct val="100000"/>
              </a:lnSpc>
              <a:spcBef>
                <a:spcPts val="0"/>
              </a:spcBef>
              <a:spcAft>
                <a:spcPts val="0"/>
              </a:spcAft>
              <a:buClr>
                <a:srgbClr val="535353"/>
              </a:buClr>
              <a:buSzPts val="2400"/>
              <a:buFont typeface="Karla"/>
              <a:buNone/>
              <a:defRPr b="1" i="0" sz="2400" u="none" cap="none" strike="noStrike">
                <a:solidFill>
                  <a:srgbClr val="535353"/>
                </a:solidFill>
                <a:latin typeface="Karla"/>
                <a:ea typeface="Karla"/>
                <a:cs typeface="Karla"/>
                <a:sym typeface="Karla"/>
              </a:defRPr>
            </a:lvl1pPr>
            <a:lvl2pPr indent="0" lvl="1"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2pPr>
            <a:lvl3pPr indent="0" lvl="2"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3pPr>
            <a:lvl4pPr indent="0" lvl="3"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4pPr>
            <a:lvl5pPr indent="0" lvl="4"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5pPr>
            <a:lvl6pPr indent="0" lvl="5"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6pPr>
            <a:lvl7pPr indent="0" lvl="6"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7pPr>
            <a:lvl8pPr indent="0" lvl="7"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8pPr>
            <a:lvl9pPr indent="0" lvl="8" marL="0" marR="0" rtl="0">
              <a:lnSpc>
                <a:spcPct val="100000"/>
              </a:lnSpc>
              <a:spcBef>
                <a:spcPts val="0"/>
              </a:spcBef>
              <a:spcAft>
                <a:spcPts val="0"/>
              </a:spcAft>
              <a:buClr>
                <a:srgbClr val="535353"/>
              </a:buClr>
              <a:buSzPts val="1400"/>
              <a:buFont typeface="Karla"/>
              <a:buNone/>
              <a:defRPr b="1" i="0" sz="2800" u="none" cap="none" strike="noStrike">
                <a:solidFill>
                  <a:srgbClr val="535353"/>
                </a:solidFill>
                <a:latin typeface="Karla"/>
                <a:ea typeface="Karla"/>
                <a:cs typeface="Karla"/>
                <a:sym typeface="Karla"/>
              </a:defRPr>
            </a:lvl9pPr>
          </a:lstStyle>
          <a:p/>
        </p:txBody>
      </p:sp>
      <p:sp>
        <p:nvSpPr>
          <p:cNvPr id="7" name="Google Shape;7;p1"/>
          <p:cNvSpPr txBox="1"/>
          <p:nvPr>
            <p:ph idx="1" type="body"/>
          </p:nvPr>
        </p:nvSpPr>
        <p:spPr>
          <a:xfrm>
            <a:off x="502925" y="1028700"/>
            <a:ext cx="8138100" cy="3200400"/>
          </a:xfrm>
          <a:prstGeom prst="rect">
            <a:avLst/>
          </a:prstGeom>
          <a:noFill/>
          <a:ln>
            <a:noFill/>
          </a:ln>
        </p:spPr>
        <p:txBody>
          <a:bodyPr anchorCtr="0" anchor="ctr" bIns="0" lIns="0" spcFirstLastPara="1" rIns="0" wrap="square" tIns="0"/>
          <a:lstStyle>
            <a:lvl1pPr indent="-330200" lvl="0" marL="4572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1pPr>
            <a:lvl2pPr indent="-330200" lvl="1" marL="9144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2pPr>
            <a:lvl3pPr indent="-330200" lvl="2" marL="13716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3pPr>
            <a:lvl4pPr indent="-330200" lvl="3" marL="18288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4pPr>
            <a:lvl5pPr indent="-330200" lvl="4" marL="22860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5pPr>
            <a:lvl6pPr indent="-330200" lvl="5" marL="27432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6pPr>
            <a:lvl7pPr indent="-330200" lvl="6" marL="32004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7pPr>
            <a:lvl8pPr indent="-330200" lvl="7" marL="36576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8pPr>
            <a:lvl9pPr indent="-330200" lvl="8" marL="4114800" marR="0" rtl="0" algn="l">
              <a:lnSpc>
                <a:spcPct val="115000"/>
              </a:lnSpc>
              <a:spcBef>
                <a:spcPts val="400"/>
              </a:spcBef>
              <a:spcAft>
                <a:spcPts val="0"/>
              </a:spcAft>
              <a:buClr>
                <a:srgbClr val="535353"/>
              </a:buClr>
              <a:buSzPts val="1600"/>
              <a:buFont typeface="Karla"/>
              <a:buChar char="•"/>
              <a:defRPr i="0" sz="1600" u="none" cap="none" strike="noStrike">
                <a:solidFill>
                  <a:srgbClr val="535353"/>
                </a:solidFill>
                <a:latin typeface="Karla"/>
                <a:ea typeface="Karla"/>
                <a:cs typeface="Karla"/>
                <a:sym typeface="Karla"/>
              </a:defRPr>
            </a:lvl9pPr>
          </a:lstStyle>
          <a:p/>
        </p:txBody>
      </p:sp>
      <p:sp>
        <p:nvSpPr>
          <p:cNvPr id="8" name="Google Shape;8;p1"/>
          <p:cNvSpPr/>
          <p:nvPr/>
        </p:nvSpPr>
        <p:spPr>
          <a:xfrm>
            <a:off x="5989375" y="4462275"/>
            <a:ext cx="2651700" cy="228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75C36E"/>
              </a:buClr>
              <a:buFont typeface="Helvetica Neue"/>
              <a:buNone/>
            </a:pPr>
            <a:r>
              <a:rPr b="1" lang="en" sz="1200">
                <a:solidFill>
                  <a:srgbClr val="CCCCCC"/>
                </a:solidFill>
                <a:latin typeface="Karla"/>
                <a:ea typeface="Karla"/>
                <a:cs typeface="Karla"/>
                <a:sym typeface="Karla"/>
              </a:rPr>
              <a:t>Web Design DeCal  </a:t>
            </a:r>
            <a:r>
              <a:rPr lang="en" sz="1200">
                <a:solidFill>
                  <a:srgbClr val="CCCCCC"/>
                </a:solidFill>
                <a:latin typeface="Karla"/>
                <a:ea typeface="Karla"/>
                <a:cs typeface="Karla"/>
                <a:sym typeface="Karla"/>
              </a:rPr>
              <a:t>Spring 2019</a:t>
            </a:r>
            <a:endParaRPr sz="1200">
              <a:solidFill>
                <a:srgbClr val="CCCCCC"/>
              </a:solidFill>
              <a:latin typeface="Karla"/>
              <a:ea typeface="Karla"/>
              <a:cs typeface="Karla"/>
              <a:sym typeface="Karl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9900FF"/>
          </p15:clr>
        </p15:guide>
        <p15:guide id="2" pos="5472">
          <p15:clr>
            <a:srgbClr val="9900FF"/>
          </p15:clr>
        </p15:guide>
        <p15:guide id="3" orient="horz" pos="288">
          <p15:clr>
            <a:srgbClr val="9900FF"/>
          </p15:clr>
        </p15:guide>
        <p15:guide id="4" orient="horz" pos="2955">
          <p15:clr>
            <a:srgbClr val="9900FF"/>
          </p15:clr>
        </p15:guide>
        <p15:guide id="5" orient="horz" pos="2811">
          <p15:clr>
            <a:srgbClr val="F06B4A"/>
          </p15:clr>
        </p15:guide>
        <p15:guide id="6" orient="horz" pos="576">
          <p15:clr>
            <a:srgbClr val="F06B4A"/>
          </p15:clr>
        </p15:guide>
        <p15:guide id="7" orient="horz" pos="648">
          <p15:clr>
            <a:srgbClr val="F06B4A"/>
          </p15:clr>
        </p15:guide>
        <p15:guide id="8" pos="2909">
          <p15:clr>
            <a:srgbClr val="F06B4A"/>
          </p15:clr>
        </p15:guide>
        <p15:guide id="9" pos="1613">
          <p15:clr>
            <a:srgbClr val="F06B4A"/>
          </p15:clr>
        </p15:guide>
        <p15:guide id="10" pos="4147">
          <p15:clr>
            <a:srgbClr val="F06B4A"/>
          </p15:clr>
        </p15:guide>
        <p15:guide id="11" pos="2851">
          <p15:clr>
            <a:srgbClr val="F06B4A"/>
          </p15:clr>
        </p15:guide>
        <p15:guide id="12" pos="1555">
          <p15:clr>
            <a:srgbClr val="F06B4A"/>
          </p15:clr>
        </p15:guide>
        <p15:guide id="13" pos="4205">
          <p15:clr>
            <a:srgbClr val="F06B4A"/>
          </p15:clr>
        </p15:guide>
        <p15:guide id="14" orient="horz" pos="2664">
          <p15:clr>
            <a:srgbClr val="F06B4A"/>
          </p15:clr>
        </p15:guide>
        <p15:guide id="15" pos="317">
          <p15:clr>
            <a:srgbClr val="F06B4A"/>
          </p15:clr>
        </p15:guide>
        <p15:guide id="16" pos="5443">
          <p15:clr>
            <a:srgbClr val="F06B4A"/>
          </p15:clr>
        </p15:guide>
        <p15:guide id="17" pos="1987">
          <p15:clr>
            <a:srgbClr val="F06B4A"/>
          </p15:clr>
        </p15:guide>
        <p15:guide id="18" pos="2043">
          <p15:clr>
            <a:srgbClr val="F06B4A"/>
          </p15:clr>
        </p15:guide>
        <p15:guide id="19" pos="3715">
          <p15:clr>
            <a:srgbClr val="F06B4A"/>
          </p15:clr>
        </p15:guide>
        <p15:guide id="20" pos="3773">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9.jpg"/><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wdd.io" TargetMode="External"/><Relationship Id="rId4" Type="http://schemas.openxmlformats.org/officeDocument/2006/relationships/hyperlink" Target="http://piazza.com/berkeley/spring2019/desinv198" TargetMode="External"/><Relationship Id="rId5" Type="http://schemas.openxmlformats.org/officeDocument/2006/relationships/hyperlink" Target="http://wdd.io/queue/" TargetMode="External"/><Relationship Id="rId6" Type="http://schemas.openxmlformats.org/officeDocument/2006/relationships/hyperlink" Target="https://code.visualstudio.com" TargetMode="External"/><Relationship Id="rId7" Type="http://schemas.openxmlformats.org/officeDocument/2006/relationships/hyperlink" Target="https://atom.io/" TargetMode="External"/><Relationship Id="rId8" Type="http://schemas.openxmlformats.org/officeDocument/2006/relationships/hyperlink" Target="https://www.sublimetext.com/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hyperlink" Target="https://tinyurl.com/wed-html-demo"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 Id="rId3" Type="http://schemas.openxmlformats.org/officeDocument/2006/relationships/hyperlink" Target="https://developer.mozilla.org/en-US/docs/Web/HTML/Element" TargetMode="External"/><Relationship Id="rId4" Type="http://schemas.openxmlformats.org/officeDocument/2006/relationships/hyperlink" Target="https://www.w3schools.com/TAGs/" TargetMode="External"/><Relationship Id="rId5" Type="http://schemas.openxmlformats.org/officeDocument/2006/relationships/hyperlink" Target="https://emojipedia.org/bookmark/" TargetMode="External"/><Relationship Id="rId6" Type="http://schemas.openxmlformats.org/officeDocument/2006/relationships/hyperlink" Target="https://emojipedia.org/bookmark/" TargetMode="External"/><Relationship Id="rId7" Type="http://schemas.openxmlformats.org/officeDocument/2006/relationships/hyperlink" Target="https://emojipedia.org/bookmark/"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191C2"/>
        </a:solidFill>
      </p:bgPr>
    </p:bg>
    <p:spTree>
      <p:nvGrpSpPr>
        <p:cNvPr id="52" name="Shape 52"/>
        <p:cNvGrpSpPr/>
        <p:nvPr/>
      </p:nvGrpSpPr>
      <p:grpSpPr>
        <a:xfrm>
          <a:off x="0" y="0"/>
          <a:ext cx="0" cy="0"/>
          <a:chOff x="0" y="0"/>
          <a:chExt cx="0" cy="0"/>
        </a:xfrm>
      </p:grpSpPr>
      <p:pic>
        <p:nvPicPr>
          <p:cNvPr descr="Download Big Smiling Iphone Emoji JPG" id="53" name="Google Shape;53;p16"/>
          <p:cNvPicPr preferRelativeResize="0"/>
          <p:nvPr/>
        </p:nvPicPr>
        <p:blipFill>
          <a:blip r:embed="rId3">
            <a:alphaModFix/>
          </a:blip>
          <a:stretch>
            <a:fillRect/>
          </a:stretch>
        </p:blipFill>
        <p:spPr>
          <a:xfrm rot="720014">
            <a:off x="4343403" y="2303799"/>
            <a:ext cx="457199" cy="457200"/>
          </a:xfrm>
          <a:prstGeom prst="rect">
            <a:avLst/>
          </a:prstGeom>
          <a:noFill/>
          <a:ln>
            <a:noFill/>
          </a:ln>
        </p:spPr>
      </p:pic>
      <p:pic>
        <p:nvPicPr>
          <p:cNvPr descr="Download Big Smiling Iphone Emoji JPG" id="54" name="Google Shape;54;p16"/>
          <p:cNvPicPr preferRelativeResize="0"/>
          <p:nvPr/>
        </p:nvPicPr>
        <p:blipFill>
          <a:blip r:embed="rId3">
            <a:alphaModFix/>
          </a:blip>
          <a:stretch>
            <a:fillRect/>
          </a:stretch>
        </p:blipFill>
        <p:spPr>
          <a:xfrm rot="-1019977">
            <a:off x="274328" y="2013947"/>
            <a:ext cx="457198" cy="457200"/>
          </a:xfrm>
          <a:prstGeom prst="rect">
            <a:avLst/>
          </a:prstGeom>
          <a:noFill/>
          <a:ln>
            <a:noFill/>
          </a:ln>
        </p:spPr>
      </p:pic>
      <p:pic>
        <p:nvPicPr>
          <p:cNvPr descr="Download Big Smiling Iphone Emoji JPG" id="55" name="Google Shape;55;p16"/>
          <p:cNvPicPr preferRelativeResize="0"/>
          <p:nvPr/>
        </p:nvPicPr>
        <p:blipFill>
          <a:blip r:embed="rId3">
            <a:alphaModFix/>
          </a:blip>
          <a:stretch>
            <a:fillRect/>
          </a:stretch>
        </p:blipFill>
        <p:spPr>
          <a:xfrm rot="300025">
            <a:off x="1026377" y="1301487"/>
            <a:ext cx="457198" cy="457199"/>
          </a:xfrm>
          <a:prstGeom prst="rect">
            <a:avLst/>
          </a:prstGeom>
          <a:noFill/>
          <a:ln>
            <a:noFill/>
          </a:ln>
        </p:spPr>
      </p:pic>
      <p:pic>
        <p:nvPicPr>
          <p:cNvPr descr="Download Big Smiling Iphone Emoji JPG" id="56" name="Google Shape;56;p16"/>
          <p:cNvPicPr preferRelativeResize="0"/>
          <p:nvPr/>
        </p:nvPicPr>
        <p:blipFill>
          <a:blip r:embed="rId3">
            <a:alphaModFix/>
          </a:blip>
          <a:stretch>
            <a:fillRect/>
          </a:stretch>
        </p:blipFill>
        <p:spPr>
          <a:xfrm rot="-10199984">
            <a:off x="2683802" y="3479725"/>
            <a:ext cx="457197" cy="457198"/>
          </a:xfrm>
          <a:prstGeom prst="rect">
            <a:avLst/>
          </a:prstGeom>
          <a:noFill/>
          <a:ln>
            <a:noFill/>
          </a:ln>
        </p:spPr>
      </p:pic>
      <p:sp>
        <p:nvSpPr>
          <p:cNvPr id="57" name="Google Shape;57;p16"/>
          <p:cNvSpPr/>
          <p:nvPr/>
        </p:nvSpPr>
        <p:spPr>
          <a:xfrm>
            <a:off x="5154183" y="1117850"/>
            <a:ext cx="1429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latin typeface="Karla"/>
                <a:ea typeface="Karla"/>
                <a:cs typeface="Karla"/>
                <a:sym typeface="Karla"/>
              </a:rPr>
              <a:t>Jessica</a:t>
            </a:r>
            <a:endParaRPr b="1">
              <a:solidFill>
                <a:srgbClr val="535353"/>
              </a:solidFill>
              <a:latin typeface="Karla"/>
              <a:ea typeface="Karla"/>
              <a:cs typeface="Karla"/>
              <a:sym typeface="Karla"/>
            </a:endParaRPr>
          </a:p>
        </p:txBody>
      </p:sp>
      <p:sp>
        <p:nvSpPr>
          <p:cNvPr id="58" name="Google Shape;58;p16"/>
          <p:cNvSpPr/>
          <p:nvPr/>
        </p:nvSpPr>
        <p:spPr>
          <a:xfrm>
            <a:off x="6675125" y="3454142"/>
            <a:ext cx="1429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latin typeface="Karla"/>
                <a:ea typeface="Karla"/>
                <a:cs typeface="Karla"/>
                <a:sym typeface="Karla"/>
              </a:rPr>
              <a:t>Waitlisted/</a:t>
            </a:r>
            <a:endParaRPr b="1">
              <a:solidFill>
                <a:srgbClr val="535353"/>
              </a:solidFill>
              <a:latin typeface="Karla"/>
              <a:ea typeface="Karla"/>
              <a:cs typeface="Karla"/>
              <a:sym typeface="Karla"/>
            </a:endParaRPr>
          </a:p>
          <a:p>
            <a:pPr indent="0" lvl="0" marL="0" rtl="0" algn="ctr">
              <a:spcBef>
                <a:spcPts val="0"/>
              </a:spcBef>
              <a:spcAft>
                <a:spcPts val="0"/>
              </a:spcAft>
              <a:buNone/>
            </a:pPr>
            <a:r>
              <a:rPr b="1" lang="en">
                <a:solidFill>
                  <a:srgbClr val="535353"/>
                </a:solidFill>
                <a:latin typeface="Karla"/>
                <a:ea typeface="Karla"/>
                <a:cs typeface="Karla"/>
                <a:sym typeface="Karla"/>
              </a:rPr>
              <a:t>Auditors</a:t>
            </a:r>
            <a:endParaRPr b="1">
              <a:solidFill>
                <a:srgbClr val="535353"/>
              </a:solidFill>
              <a:latin typeface="Karla"/>
              <a:ea typeface="Karla"/>
              <a:cs typeface="Karla"/>
              <a:sym typeface="Karla"/>
            </a:endParaRPr>
          </a:p>
        </p:txBody>
      </p:sp>
      <p:sp>
        <p:nvSpPr>
          <p:cNvPr id="59" name="Google Shape;59;p16"/>
          <p:cNvSpPr/>
          <p:nvPr/>
        </p:nvSpPr>
        <p:spPr>
          <a:xfrm>
            <a:off x="5154183" y="1899662"/>
            <a:ext cx="1429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latin typeface="Karla"/>
                <a:ea typeface="Karla"/>
                <a:cs typeface="Karla"/>
                <a:sym typeface="Karla"/>
              </a:rPr>
              <a:t>Nicole</a:t>
            </a:r>
            <a:endParaRPr b="1">
              <a:solidFill>
                <a:srgbClr val="535353"/>
              </a:solidFill>
              <a:latin typeface="Karla"/>
              <a:ea typeface="Karla"/>
              <a:cs typeface="Karla"/>
              <a:sym typeface="Karla"/>
            </a:endParaRPr>
          </a:p>
        </p:txBody>
      </p:sp>
      <p:sp>
        <p:nvSpPr>
          <p:cNvPr id="60" name="Google Shape;60;p16"/>
          <p:cNvSpPr/>
          <p:nvPr/>
        </p:nvSpPr>
        <p:spPr>
          <a:xfrm>
            <a:off x="6675125" y="1117850"/>
            <a:ext cx="1429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latin typeface="Karla"/>
                <a:ea typeface="Karla"/>
                <a:cs typeface="Karla"/>
                <a:sym typeface="Karla"/>
              </a:rPr>
              <a:t>Brenda</a:t>
            </a:r>
            <a:endParaRPr b="1">
              <a:solidFill>
                <a:srgbClr val="535353"/>
              </a:solidFill>
              <a:latin typeface="Karla"/>
              <a:ea typeface="Karla"/>
              <a:cs typeface="Karla"/>
              <a:sym typeface="Karla"/>
            </a:endParaRPr>
          </a:p>
        </p:txBody>
      </p:sp>
      <p:sp>
        <p:nvSpPr>
          <p:cNvPr id="61" name="Google Shape;61;p16"/>
          <p:cNvSpPr/>
          <p:nvPr/>
        </p:nvSpPr>
        <p:spPr>
          <a:xfrm>
            <a:off x="5154183" y="2676902"/>
            <a:ext cx="1429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latin typeface="Karla"/>
                <a:ea typeface="Karla"/>
                <a:cs typeface="Karla"/>
                <a:sym typeface="Karla"/>
              </a:rPr>
              <a:t>Steven</a:t>
            </a:r>
            <a:endParaRPr b="1">
              <a:solidFill>
                <a:srgbClr val="535353"/>
              </a:solidFill>
              <a:latin typeface="Karla"/>
              <a:ea typeface="Karla"/>
              <a:cs typeface="Karla"/>
              <a:sym typeface="Karla"/>
            </a:endParaRPr>
          </a:p>
        </p:txBody>
      </p:sp>
      <p:sp>
        <p:nvSpPr>
          <p:cNvPr id="62" name="Google Shape;62;p16"/>
          <p:cNvSpPr/>
          <p:nvPr/>
        </p:nvSpPr>
        <p:spPr>
          <a:xfrm>
            <a:off x="6675125" y="1899662"/>
            <a:ext cx="1429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latin typeface="Karla"/>
                <a:ea typeface="Karla"/>
                <a:cs typeface="Karla"/>
                <a:sym typeface="Karla"/>
              </a:rPr>
              <a:t>Heidi</a:t>
            </a:r>
            <a:endParaRPr b="1">
              <a:solidFill>
                <a:srgbClr val="535353"/>
              </a:solidFill>
              <a:latin typeface="Karla"/>
              <a:ea typeface="Karla"/>
              <a:cs typeface="Karla"/>
              <a:sym typeface="Karla"/>
            </a:endParaRPr>
          </a:p>
        </p:txBody>
      </p:sp>
      <p:sp>
        <p:nvSpPr>
          <p:cNvPr id="63" name="Google Shape;63;p16"/>
          <p:cNvSpPr/>
          <p:nvPr/>
        </p:nvSpPr>
        <p:spPr>
          <a:xfrm>
            <a:off x="5602600" y="457200"/>
            <a:ext cx="2055600" cy="457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Karla"/>
                <a:ea typeface="Karla"/>
                <a:cs typeface="Karla"/>
                <a:sym typeface="Karla"/>
              </a:rPr>
              <a:t>Front</a:t>
            </a:r>
            <a:endParaRPr b="1">
              <a:solidFill>
                <a:srgbClr val="FFFFFF"/>
              </a:solidFill>
              <a:latin typeface="Karla"/>
              <a:ea typeface="Karla"/>
              <a:cs typeface="Karla"/>
              <a:sym typeface="Karla"/>
            </a:endParaRPr>
          </a:p>
        </p:txBody>
      </p:sp>
      <p:sp>
        <p:nvSpPr>
          <p:cNvPr id="64" name="Google Shape;64;p16"/>
          <p:cNvSpPr/>
          <p:nvPr/>
        </p:nvSpPr>
        <p:spPr>
          <a:xfrm>
            <a:off x="6675125" y="2676902"/>
            <a:ext cx="1429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latin typeface="Karla"/>
                <a:ea typeface="Karla"/>
                <a:cs typeface="Karla"/>
                <a:sym typeface="Karla"/>
              </a:rPr>
              <a:t>Jessie</a:t>
            </a:r>
            <a:endParaRPr b="1">
              <a:solidFill>
                <a:srgbClr val="535353"/>
              </a:solidFill>
              <a:latin typeface="Karla"/>
              <a:ea typeface="Karla"/>
              <a:cs typeface="Karla"/>
              <a:sym typeface="Karla"/>
            </a:endParaRPr>
          </a:p>
        </p:txBody>
      </p:sp>
      <p:sp>
        <p:nvSpPr>
          <p:cNvPr id="65" name="Google Shape;65;p16"/>
          <p:cNvSpPr/>
          <p:nvPr/>
        </p:nvSpPr>
        <p:spPr>
          <a:xfrm>
            <a:off x="5154175" y="3454142"/>
            <a:ext cx="1429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latin typeface="Karla"/>
                <a:ea typeface="Karla"/>
                <a:cs typeface="Karla"/>
                <a:sym typeface="Karla"/>
              </a:rPr>
              <a:t>Linus</a:t>
            </a:r>
            <a:endParaRPr b="1">
              <a:solidFill>
                <a:srgbClr val="535353"/>
              </a:solidFill>
              <a:latin typeface="Karla"/>
              <a:ea typeface="Karla"/>
              <a:cs typeface="Karla"/>
              <a:sym typeface="Karla"/>
            </a:endParaRPr>
          </a:p>
        </p:txBody>
      </p:sp>
      <p:sp>
        <p:nvSpPr>
          <p:cNvPr id="66" name="Google Shape;66;p16"/>
          <p:cNvSpPr txBox="1"/>
          <p:nvPr/>
        </p:nvSpPr>
        <p:spPr>
          <a:xfrm>
            <a:off x="5305450" y="4462275"/>
            <a:ext cx="2649900" cy="228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200">
                <a:solidFill>
                  <a:schemeClr val="lt1"/>
                </a:solidFill>
                <a:latin typeface="Karla"/>
                <a:ea typeface="Karla"/>
                <a:cs typeface="Karla"/>
                <a:sym typeface="Karla"/>
              </a:rPr>
              <a:t>We’re going clockwise!</a:t>
            </a:r>
            <a:endParaRPr sz="1200">
              <a:solidFill>
                <a:schemeClr val="lt1"/>
              </a:solidFill>
              <a:latin typeface="Karla"/>
              <a:ea typeface="Karla"/>
              <a:cs typeface="Karla"/>
              <a:sym typeface="Karl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a:t>Fetch the file</a:t>
            </a:r>
            <a:endParaRPr/>
          </a:p>
        </p:txBody>
      </p:sp>
      <p:sp>
        <p:nvSpPr>
          <p:cNvPr id="125" name="Google Shape;125;p25"/>
          <p:cNvSpPr txBox="1"/>
          <p:nvPr/>
        </p:nvSpPr>
        <p:spPr>
          <a:xfrm>
            <a:off x="502925" y="457200"/>
            <a:ext cx="8138100" cy="3771900"/>
          </a:xfrm>
          <a:prstGeom prst="rect">
            <a:avLst/>
          </a:prstGeom>
          <a:solidFill>
            <a:srgbClr val="FFFFFF"/>
          </a:solid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DOCTYPE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html</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PUBLIC</a:t>
            </a:r>
            <a:r>
              <a:rPr lang="en" sz="1000">
                <a:solidFill>
                  <a:srgbClr val="383A42"/>
                </a:solidFill>
                <a:latin typeface="Roboto Mono"/>
                <a:ea typeface="Roboto Mono"/>
                <a:cs typeface="Roboto Mono"/>
                <a:sym typeface="Roboto Mono"/>
              </a:rPr>
              <a:t> </a:t>
            </a:r>
            <a:r>
              <a:rPr lang="en" sz="1000">
                <a:solidFill>
                  <a:srgbClr val="50A14F"/>
                </a:solidFill>
                <a:latin typeface="Roboto Mono"/>
                <a:ea typeface="Roboto Mono"/>
                <a:cs typeface="Roboto Mono"/>
                <a:sym typeface="Roboto Mono"/>
              </a:rPr>
              <a:t>"-//W3C//DTD XHTML 1.0 Transitional//EN""http://www.w3.org/TR/xhtml1/DTD/xhtml1-transitional.dtd"</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html</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xmlns</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"http://www.w3.org/1999/xhtml"</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xml:lang</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"en"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lang</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"en"</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head</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title</a:t>
            </a:r>
            <a:r>
              <a:rPr lang="en" sz="1000">
                <a:solidFill>
                  <a:srgbClr val="383A42"/>
                </a:solidFill>
                <a:latin typeface="Roboto Mono"/>
                <a:ea typeface="Roboto Mono"/>
                <a:cs typeface="Roboto Mono"/>
                <a:sym typeface="Roboto Mono"/>
              </a:rPr>
              <a:t>&gt;</a:t>
            </a:r>
            <a:r>
              <a:rPr lang="en" sz="1000">
                <a:solidFill>
                  <a:srgbClr val="333333"/>
                </a:solidFill>
                <a:latin typeface="Roboto Mono"/>
                <a:ea typeface="Roboto Mono"/>
                <a:cs typeface="Roboto Mono"/>
                <a:sym typeface="Roboto Mono"/>
              </a:rPr>
              <a:t>Web Design DeCal</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title</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name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"description"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"A 2 unit course in UC Berkeley for anyone who wants to create a beautiful website."</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"og:title"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"Web Design DeCal"</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"og:url"</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"http://www.wdd.io/"</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"og:image"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"http://www.wdd.io/static/thumbnails/logo.png"</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"og:description"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"A 2 unit course in UC Berkeley for anyone who wants to create a beautiful website."</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"og:site_name"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"Web Design DeCal"</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name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"twitter:title"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"Web Design DeCal"</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name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"twitter:description"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"A 2 unit course in UC Berkeley for anyone who wants to create a beautiful website."</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name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"twitter:image"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"http://www.wdd.io/static/thumbnails/logo.png"</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link</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href</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'http://fonts.googleapis.com/css?family=Lato:300,400,700'</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rel</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'stylesheet'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type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'text/css'</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link</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rel</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"stylesheet"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type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"text/css"</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href</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"/static/css/promotional.css"</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link</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rel</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"shortcut icon"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href</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"/static/icons/favicon.ico"</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script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type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"text/javascript"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src</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"/static/js/vendor/jquery-1.8.3.min.js"</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charset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"utf-8"</a:t>
            </a:r>
            <a:r>
              <a:rPr lang="en" sz="1000">
                <a:solidFill>
                  <a:srgbClr val="383A42"/>
                </a:solidFill>
                <a:latin typeface="Roboto Mono"/>
                <a:ea typeface="Roboto Mono"/>
                <a:cs typeface="Roboto Mono"/>
                <a:sym typeface="Roboto Mono"/>
              </a:rPr>
              <a:t>&gt;&lt;/</a:t>
            </a:r>
            <a:r>
              <a:rPr lang="en" sz="1000">
                <a:solidFill>
                  <a:srgbClr val="E45649"/>
                </a:solidFill>
                <a:latin typeface="Roboto Mono"/>
                <a:ea typeface="Roboto Mono"/>
                <a:cs typeface="Roboto Mono"/>
                <a:sym typeface="Roboto Mono"/>
              </a:rPr>
              <a:t>script</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script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type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"text/javascript"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src</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"/static/js/vendor/jquery-ui-1.9.2.min.js"</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charset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"utf-8"</a:t>
            </a:r>
            <a:r>
              <a:rPr lang="en" sz="1000">
                <a:solidFill>
                  <a:srgbClr val="383A42"/>
                </a:solidFill>
                <a:latin typeface="Roboto Mono"/>
                <a:ea typeface="Roboto Mono"/>
                <a:cs typeface="Roboto Mono"/>
                <a:sym typeface="Roboto Mono"/>
              </a:rPr>
              <a:t>&gt;&lt;/</a:t>
            </a:r>
            <a:r>
              <a:rPr lang="en" sz="1000">
                <a:solidFill>
                  <a:srgbClr val="E45649"/>
                </a:solidFill>
                <a:latin typeface="Roboto Mono"/>
                <a:ea typeface="Roboto Mono"/>
                <a:cs typeface="Roboto Mono"/>
                <a:sym typeface="Roboto Mono"/>
              </a:rPr>
              <a:t>script</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a:t>Render code on canvas</a:t>
            </a:r>
            <a:endParaRPr/>
          </a:p>
        </p:txBody>
      </p:sp>
      <p:pic>
        <p:nvPicPr>
          <p:cNvPr id="131" name="Google Shape;131;p26"/>
          <p:cNvPicPr preferRelativeResize="0"/>
          <p:nvPr/>
        </p:nvPicPr>
        <p:blipFill>
          <a:blip r:embed="rId3">
            <a:alphaModFix/>
          </a:blip>
          <a:stretch>
            <a:fillRect/>
          </a:stretch>
        </p:blipFill>
        <p:spPr>
          <a:xfrm>
            <a:off x="1707050" y="457201"/>
            <a:ext cx="5729904" cy="377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Two ends of a website</a:t>
            </a:r>
            <a:r>
              <a:rPr i="1" lang="en"/>
              <a:t> (roughly speaking)</a:t>
            </a:r>
            <a:endParaRPr i="1"/>
          </a:p>
        </p:txBody>
      </p:sp>
      <p:sp>
        <p:nvSpPr>
          <p:cNvPr id="137" name="Google Shape;137;p27"/>
          <p:cNvSpPr txBox="1"/>
          <p:nvPr>
            <p:ph idx="4294967295" type="body"/>
          </p:nvPr>
        </p:nvSpPr>
        <p:spPr>
          <a:xfrm>
            <a:off x="502800" y="1028700"/>
            <a:ext cx="4023600" cy="3200400"/>
          </a:xfrm>
          <a:prstGeom prst="rect">
            <a:avLst/>
          </a:prstGeom>
          <a:solidFill>
            <a:srgbClr val="75C36E"/>
          </a:solidFill>
        </p:spPr>
        <p:txBody>
          <a:bodyPr anchorCtr="0" anchor="ctr" bIns="0" lIns="0" spcFirstLastPara="1" rIns="0" wrap="square" tIns="0">
            <a:noAutofit/>
          </a:bodyPr>
          <a:lstStyle/>
          <a:p>
            <a:pPr indent="0" lvl="0" marL="0" rtl="0" algn="ctr">
              <a:spcBef>
                <a:spcPts val="400"/>
              </a:spcBef>
              <a:spcAft>
                <a:spcPts val="0"/>
              </a:spcAft>
              <a:buNone/>
            </a:pPr>
            <a:r>
              <a:rPr b="1" lang="en">
                <a:solidFill>
                  <a:schemeClr val="lt1"/>
                </a:solidFill>
              </a:rPr>
              <a:t>Front end</a:t>
            </a:r>
            <a:endParaRPr b="1">
              <a:solidFill>
                <a:schemeClr val="lt1"/>
              </a:solidFill>
            </a:endParaRPr>
          </a:p>
          <a:p>
            <a:pPr indent="0" lvl="0" marL="0" rtl="0" algn="ctr">
              <a:spcBef>
                <a:spcPts val="400"/>
              </a:spcBef>
              <a:spcAft>
                <a:spcPts val="0"/>
              </a:spcAft>
              <a:buNone/>
            </a:pPr>
            <a:r>
              <a:rPr lang="en">
                <a:solidFill>
                  <a:schemeClr val="lt1"/>
                </a:solidFill>
              </a:rPr>
              <a:t>What users can see &amp; </a:t>
            </a:r>
            <a:endParaRPr>
              <a:solidFill>
                <a:schemeClr val="lt1"/>
              </a:solidFill>
            </a:endParaRPr>
          </a:p>
          <a:p>
            <a:pPr indent="0" lvl="0" marL="0" rtl="0" algn="ctr">
              <a:spcBef>
                <a:spcPts val="400"/>
              </a:spcBef>
              <a:spcAft>
                <a:spcPts val="0"/>
              </a:spcAft>
              <a:buNone/>
            </a:pPr>
            <a:r>
              <a:rPr lang="en">
                <a:solidFill>
                  <a:schemeClr val="lt1"/>
                </a:solidFill>
              </a:rPr>
              <a:t>what happens in your web browser</a:t>
            </a:r>
            <a:endParaRPr>
              <a:solidFill>
                <a:schemeClr val="lt1"/>
              </a:solidFill>
            </a:endParaRPr>
          </a:p>
          <a:p>
            <a:pPr indent="0" lvl="0" marL="0" rtl="0" algn="ctr">
              <a:spcBef>
                <a:spcPts val="400"/>
              </a:spcBef>
              <a:spcAft>
                <a:spcPts val="0"/>
              </a:spcAft>
              <a:buNone/>
            </a:pPr>
            <a:r>
              <a:rPr lang="en">
                <a:solidFill>
                  <a:schemeClr val="lt1"/>
                </a:solidFill>
              </a:rPr>
              <a:t>e.g. text, images, buttons</a:t>
            </a:r>
            <a:endParaRPr>
              <a:solidFill>
                <a:schemeClr val="lt1"/>
              </a:solidFill>
            </a:endParaRPr>
          </a:p>
        </p:txBody>
      </p:sp>
      <p:sp>
        <p:nvSpPr>
          <p:cNvPr id="138" name="Google Shape;138;p27"/>
          <p:cNvSpPr txBox="1"/>
          <p:nvPr>
            <p:ph idx="4294967295" type="body"/>
          </p:nvPr>
        </p:nvSpPr>
        <p:spPr>
          <a:xfrm>
            <a:off x="4617725" y="1028700"/>
            <a:ext cx="4023600" cy="3200400"/>
          </a:xfrm>
          <a:prstGeom prst="rect">
            <a:avLst/>
          </a:prstGeom>
          <a:solidFill>
            <a:srgbClr val="6191C2"/>
          </a:solidFill>
        </p:spPr>
        <p:txBody>
          <a:bodyPr anchorCtr="0" anchor="ctr" bIns="0" lIns="0" spcFirstLastPara="1" rIns="0" wrap="square" tIns="0">
            <a:noAutofit/>
          </a:bodyPr>
          <a:lstStyle/>
          <a:p>
            <a:pPr indent="0" lvl="0" marL="0" rtl="0" algn="ctr">
              <a:spcBef>
                <a:spcPts val="400"/>
              </a:spcBef>
              <a:spcAft>
                <a:spcPts val="0"/>
              </a:spcAft>
              <a:buNone/>
            </a:pPr>
            <a:r>
              <a:rPr b="1" lang="en">
                <a:solidFill>
                  <a:schemeClr val="lt1"/>
                </a:solidFill>
              </a:rPr>
              <a:t>Back end</a:t>
            </a:r>
            <a:endParaRPr b="1">
              <a:solidFill>
                <a:schemeClr val="lt1"/>
              </a:solidFill>
            </a:endParaRPr>
          </a:p>
          <a:p>
            <a:pPr indent="0" lvl="0" marL="0" rtl="0" algn="ctr">
              <a:spcBef>
                <a:spcPts val="400"/>
              </a:spcBef>
              <a:spcAft>
                <a:spcPts val="0"/>
              </a:spcAft>
              <a:buNone/>
            </a:pPr>
            <a:r>
              <a:rPr lang="en">
                <a:solidFill>
                  <a:schemeClr val="lt1"/>
                </a:solidFill>
              </a:rPr>
              <a:t>What users can't see &amp;</a:t>
            </a:r>
            <a:endParaRPr>
              <a:solidFill>
                <a:schemeClr val="lt1"/>
              </a:solidFill>
            </a:endParaRPr>
          </a:p>
          <a:p>
            <a:pPr indent="0" lvl="0" marL="0" rtl="0" algn="ctr">
              <a:spcBef>
                <a:spcPts val="400"/>
              </a:spcBef>
              <a:spcAft>
                <a:spcPts val="0"/>
              </a:spcAft>
              <a:buNone/>
            </a:pPr>
            <a:r>
              <a:rPr lang="en">
                <a:solidFill>
                  <a:schemeClr val="lt1"/>
                </a:solidFill>
              </a:rPr>
              <a:t>beyond your web browser</a:t>
            </a:r>
            <a:endParaRPr>
              <a:solidFill>
                <a:schemeClr val="lt1"/>
              </a:solidFill>
            </a:endParaRPr>
          </a:p>
          <a:p>
            <a:pPr indent="0" lvl="0" marL="0" rtl="0" algn="ctr">
              <a:spcBef>
                <a:spcPts val="400"/>
              </a:spcBef>
              <a:spcAft>
                <a:spcPts val="0"/>
              </a:spcAft>
              <a:buNone/>
            </a:pPr>
            <a:r>
              <a:rPr lang="en">
                <a:solidFill>
                  <a:schemeClr val="lt1"/>
                </a:solidFill>
              </a:rPr>
              <a:t>e.g. business logic, data storage</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websites are made of</a:t>
            </a:r>
            <a:endParaRPr/>
          </a:p>
        </p:txBody>
      </p:sp>
      <p:sp>
        <p:nvSpPr>
          <p:cNvPr id="144" name="Google Shape;144;p28"/>
          <p:cNvSpPr txBox="1"/>
          <p:nvPr>
            <p:ph idx="4294967295" type="body"/>
          </p:nvPr>
        </p:nvSpPr>
        <p:spPr>
          <a:xfrm>
            <a:off x="502925" y="1028700"/>
            <a:ext cx="2651700" cy="3200400"/>
          </a:xfrm>
          <a:prstGeom prst="rect">
            <a:avLst/>
          </a:prstGeom>
          <a:solidFill>
            <a:srgbClr val="75C36E"/>
          </a:solidFill>
        </p:spPr>
        <p:txBody>
          <a:bodyPr anchorCtr="0" anchor="ctr" bIns="0" lIns="0" spcFirstLastPara="1" rIns="0" wrap="square" tIns="0">
            <a:noAutofit/>
          </a:bodyPr>
          <a:lstStyle/>
          <a:p>
            <a:pPr indent="0" lvl="0" marL="0" rtl="0" algn="ctr">
              <a:spcBef>
                <a:spcPts val="400"/>
              </a:spcBef>
              <a:spcAft>
                <a:spcPts val="0"/>
              </a:spcAft>
              <a:buNone/>
            </a:pPr>
            <a:r>
              <a:rPr b="1" lang="en">
                <a:solidFill>
                  <a:schemeClr val="lt1"/>
                </a:solidFill>
              </a:rPr>
              <a:t>HTML</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rPr lang="en">
                <a:solidFill>
                  <a:schemeClr val="lt1"/>
                </a:solidFill>
              </a:rPr>
              <a:t>Structure</a:t>
            </a:r>
            <a:endParaRPr>
              <a:solidFill>
                <a:schemeClr val="lt1"/>
              </a:solidFill>
            </a:endParaRPr>
          </a:p>
        </p:txBody>
      </p:sp>
      <p:sp>
        <p:nvSpPr>
          <p:cNvPr id="145" name="Google Shape;145;p28"/>
          <p:cNvSpPr txBox="1"/>
          <p:nvPr>
            <p:ph idx="4294967295" type="body"/>
          </p:nvPr>
        </p:nvSpPr>
        <p:spPr>
          <a:xfrm>
            <a:off x="3246138" y="1028700"/>
            <a:ext cx="2651700" cy="3200400"/>
          </a:xfrm>
          <a:prstGeom prst="rect">
            <a:avLst/>
          </a:prstGeom>
          <a:solidFill>
            <a:srgbClr val="75C36E"/>
          </a:solidFill>
        </p:spPr>
        <p:txBody>
          <a:bodyPr anchorCtr="0" anchor="ctr" bIns="0" lIns="0" spcFirstLastPara="1" rIns="0" wrap="square" tIns="0">
            <a:noAutofit/>
          </a:bodyPr>
          <a:lstStyle/>
          <a:p>
            <a:pPr indent="0" lvl="0" marL="0" rtl="0" algn="ctr">
              <a:spcBef>
                <a:spcPts val="400"/>
              </a:spcBef>
              <a:spcAft>
                <a:spcPts val="0"/>
              </a:spcAft>
              <a:buNone/>
            </a:pPr>
            <a:r>
              <a:rPr b="1" lang="en">
                <a:solidFill>
                  <a:schemeClr val="lt1"/>
                </a:solidFill>
              </a:rPr>
              <a:t>CSS</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rPr lang="en">
                <a:solidFill>
                  <a:schemeClr val="lt1"/>
                </a:solidFill>
              </a:rPr>
              <a:t>Design</a:t>
            </a:r>
            <a:endParaRPr>
              <a:solidFill>
                <a:schemeClr val="lt1"/>
              </a:solidFill>
            </a:endParaRPr>
          </a:p>
        </p:txBody>
      </p:sp>
      <p:sp>
        <p:nvSpPr>
          <p:cNvPr id="146" name="Google Shape;146;p28"/>
          <p:cNvSpPr txBox="1"/>
          <p:nvPr>
            <p:ph idx="4294967295" type="body"/>
          </p:nvPr>
        </p:nvSpPr>
        <p:spPr>
          <a:xfrm>
            <a:off x="5989375" y="1028700"/>
            <a:ext cx="2651700" cy="3200400"/>
          </a:xfrm>
          <a:prstGeom prst="rect">
            <a:avLst/>
          </a:prstGeom>
          <a:solidFill>
            <a:srgbClr val="75C36E"/>
          </a:solidFill>
        </p:spPr>
        <p:txBody>
          <a:bodyPr anchorCtr="0" anchor="ctr" bIns="0" lIns="0" spcFirstLastPara="1" rIns="0" wrap="square" tIns="0">
            <a:noAutofit/>
          </a:bodyPr>
          <a:lstStyle/>
          <a:p>
            <a:pPr indent="0" lvl="0" marL="0" rtl="0" algn="ctr">
              <a:spcBef>
                <a:spcPts val="400"/>
              </a:spcBef>
              <a:spcAft>
                <a:spcPts val="0"/>
              </a:spcAft>
              <a:buNone/>
            </a:pPr>
            <a:r>
              <a:rPr b="1" lang="en">
                <a:solidFill>
                  <a:schemeClr val="lt1"/>
                </a:solidFill>
              </a:rPr>
              <a:t>JavaScript</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rPr lang="en">
                <a:solidFill>
                  <a:schemeClr val="lt1"/>
                </a:solidFill>
              </a:rPr>
              <a:t>Function</a:t>
            </a:r>
            <a:endParaRPr>
              <a:solidFill>
                <a:schemeClr val="lt1"/>
              </a:solidFill>
            </a:endParaRPr>
          </a:p>
        </p:txBody>
      </p:sp>
      <p:pic>
        <p:nvPicPr>
          <p:cNvPr id="147" name="Google Shape;147;p28"/>
          <p:cNvPicPr preferRelativeResize="0"/>
          <p:nvPr/>
        </p:nvPicPr>
        <p:blipFill rotWithShape="1">
          <a:blip r:embed="rId3">
            <a:alphaModFix/>
          </a:blip>
          <a:srcRect b="67238" l="32950" r="37897" t="3611"/>
          <a:stretch/>
        </p:blipFill>
        <p:spPr>
          <a:xfrm>
            <a:off x="1257275" y="2057400"/>
            <a:ext cx="1143000" cy="1143000"/>
          </a:xfrm>
          <a:prstGeom prst="ellipse">
            <a:avLst/>
          </a:prstGeom>
          <a:noFill/>
          <a:ln cap="flat" cmpd="sng" w="19050">
            <a:solidFill>
              <a:srgbClr val="EFEFEF"/>
            </a:solidFill>
            <a:prstDash val="solid"/>
            <a:round/>
            <a:headEnd len="sm" w="sm" type="none"/>
            <a:tailEnd len="sm" w="sm" type="none"/>
          </a:ln>
          <a:effectLst>
            <a:outerShdw blurRad="57150" rotWithShape="0" algn="bl" dir="5400000" dist="9525">
              <a:srgbClr val="000000">
                <a:alpha val="50000"/>
              </a:srgbClr>
            </a:outerShdw>
          </a:effectLst>
        </p:spPr>
      </p:pic>
      <p:pic>
        <p:nvPicPr>
          <p:cNvPr id="148" name="Google Shape;148;p28"/>
          <p:cNvPicPr preferRelativeResize="0"/>
          <p:nvPr/>
        </p:nvPicPr>
        <p:blipFill rotWithShape="1">
          <a:blip r:embed="rId4">
            <a:alphaModFix/>
          </a:blip>
          <a:srcRect b="0" l="14132" r="38963" t="17992"/>
          <a:stretch/>
        </p:blipFill>
        <p:spPr>
          <a:xfrm>
            <a:off x="4000500" y="2057388"/>
            <a:ext cx="1143000" cy="1143000"/>
          </a:xfrm>
          <a:prstGeom prst="ellipse">
            <a:avLst/>
          </a:prstGeom>
          <a:noFill/>
          <a:ln cap="flat" cmpd="sng" w="19050">
            <a:solidFill>
              <a:srgbClr val="EFEFEF"/>
            </a:solidFill>
            <a:prstDash val="solid"/>
            <a:round/>
            <a:headEnd len="sm" w="sm" type="none"/>
            <a:tailEnd len="sm" w="sm" type="none"/>
          </a:ln>
          <a:effectLst>
            <a:outerShdw blurRad="57150" rotWithShape="0" algn="bl" dir="5400000" dist="9525">
              <a:srgbClr val="000000">
                <a:alpha val="50000"/>
              </a:srgbClr>
            </a:outerShdw>
          </a:effectLst>
        </p:spPr>
      </p:pic>
      <p:pic>
        <p:nvPicPr>
          <p:cNvPr id="149" name="Google Shape;149;p28"/>
          <p:cNvPicPr preferRelativeResize="0"/>
          <p:nvPr/>
        </p:nvPicPr>
        <p:blipFill rotWithShape="1">
          <a:blip r:embed="rId5">
            <a:alphaModFix/>
          </a:blip>
          <a:srcRect b="3390" l="0" r="0" t="0"/>
          <a:stretch/>
        </p:blipFill>
        <p:spPr>
          <a:xfrm>
            <a:off x="6743725" y="2057400"/>
            <a:ext cx="1143000" cy="1143000"/>
          </a:xfrm>
          <a:prstGeom prst="ellipse">
            <a:avLst/>
          </a:prstGeom>
          <a:noFill/>
          <a:ln cap="flat" cmpd="sng" w="19050">
            <a:solidFill>
              <a:srgbClr val="EFEFEF"/>
            </a:solidFill>
            <a:prstDash val="solid"/>
            <a:round/>
            <a:headEnd len="sm" w="sm" type="none"/>
            <a:tailEnd len="sm" w="sm" type="none"/>
          </a:ln>
          <a:effectLst>
            <a:outerShdw blurRad="57150" rotWithShape="0" algn="bl" dir="5400000" dist="9525">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75C36E"/>
                </a:solidFill>
              </a:rPr>
              <a:t>HTML</a:t>
            </a:r>
            <a:r>
              <a:rPr lang="en"/>
              <a:t> provides the </a:t>
            </a:r>
            <a:r>
              <a:rPr lang="en">
                <a:solidFill>
                  <a:srgbClr val="75C36E"/>
                </a:solidFill>
              </a:rPr>
              <a:t>structure</a:t>
            </a:r>
            <a:r>
              <a:rPr lang="en"/>
              <a:t> of the page</a:t>
            </a:r>
            <a:endParaRPr/>
          </a:p>
          <a:p>
            <a:pPr indent="0" lvl="0" marL="0" rtl="0" algn="ctr">
              <a:spcBef>
                <a:spcPts val="0"/>
              </a:spcBef>
              <a:spcAft>
                <a:spcPts val="0"/>
              </a:spcAft>
              <a:buNone/>
            </a:pPr>
            <a:r>
              <a:rPr b="0" lang="en"/>
              <a:t>A well-written HTML document should be "understandable" without a stylesheet</a:t>
            </a:r>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0"/>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a:t>HTML example from wdd.io</a:t>
            </a:r>
            <a:endParaRPr/>
          </a:p>
        </p:txBody>
      </p:sp>
      <p:sp>
        <p:nvSpPr>
          <p:cNvPr id="160" name="Google Shape;160;p30"/>
          <p:cNvSpPr txBox="1"/>
          <p:nvPr/>
        </p:nvSpPr>
        <p:spPr>
          <a:xfrm>
            <a:off x="502925" y="457200"/>
            <a:ext cx="8138100" cy="3771900"/>
          </a:xfrm>
          <a:prstGeom prst="rect">
            <a:avLst/>
          </a:prstGeom>
          <a:solidFill>
            <a:srgbClr val="FFFFFF"/>
          </a:solid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DOCTYPE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html</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PUBLIC</a:t>
            </a:r>
            <a:r>
              <a:rPr lang="en" sz="1000">
                <a:solidFill>
                  <a:srgbClr val="383A42"/>
                </a:solidFill>
                <a:latin typeface="Roboto Mono"/>
                <a:ea typeface="Roboto Mono"/>
                <a:cs typeface="Roboto Mono"/>
                <a:sym typeface="Roboto Mono"/>
              </a:rPr>
              <a:t> </a:t>
            </a:r>
            <a:r>
              <a:rPr lang="en" sz="1000">
                <a:solidFill>
                  <a:srgbClr val="50A14F"/>
                </a:solidFill>
                <a:latin typeface="Roboto Mono"/>
                <a:ea typeface="Roboto Mono"/>
                <a:cs typeface="Roboto Mono"/>
                <a:sym typeface="Roboto Mono"/>
              </a:rPr>
              <a:t>"-//W3C//DTD XHTML 1.0 Transitional//EN""http://www.w3.org/TR/xhtml1/DTD/xhtml1-transitional.dtd"</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html</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xmlns</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"http://www.w3.org/1999/xhtml"</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xml:lang</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"en"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lang</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"en"</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head</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title</a:t>
            </a:r>
            <a:r>
              <a:rPr lang="en" sz="1000">
                <a:solidFill>
                  <a:srgbClr val="383A42"/>
                </a:solidFill>
                <a:latin typeface="Roboto Mono"/>
                <a:ea typeface="Roboto Mono"/>
                <a:cs typeface="Roboto Mono"/>
                <a:sym typeface="Roboto Mono"/>
              </a:rPr>
              <a:t>&gt;</a:t>
            </a:r>
            <a:r>
              <a:rPr lang="en" sz="1000">
                <a:solidFill>
                  <a:srgbClr val="333333"/>
                </a:solidFill>
                <a:latin typeface="Roboto Mono"/>
                <a:ea typeface="Roboto Mono"/>
                <a:cs typeface="Roboto Mono"/>
                <a:sym typeface="Roboto Mono"/>
              </a:rPr>
              <a:t>Web Design DeCal</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title</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name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"description"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"A 2 unit course in UC Berkeley for anyone who wants to create a beautiful website."</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"og:title"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"Web Design DeCal"</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"og:url"</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"http://www.wdd.io/"</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"og:image"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"http://www.wdd.io/static/thumbnails/logo.png"</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"og:description"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"A 2 unit course in UC Berkeley for anyone who wants to create a beautiful website."</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property</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"og:site_name"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"Web Design DeCal"</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name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"twitter:title"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"Web Design DeCal"</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name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"twitter:description"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"A 2 unit course in UC Berkeley for anyone who wants to create a beautiful website."</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meta</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name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"twitter:image"</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content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"http://www.wdd.io/static/thumbnails/logo.png"</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link</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href</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'http://fonts.googleapis.com/css?family=Lato:300,400,700'</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rel</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'stylesheet'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type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'text/css'</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link</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rel</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"stylesheet"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type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"text/css"</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href</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"/static/css/promotional.css"</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link</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rel</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"shortcut icon"</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href</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"/static/icons/favicon.ico"</a:t>
            </a:r>
            <a:r>
              <a:rPr lang="en" sz="1000">
                <a:solidFill>
                  <a:srgbClr val="383A42"/>
                </a:solidFill>
                <a:latin typeface="Roboto Mono"/>
                <a:ea typeface="Roboto Mono"/>
                <a:cs typeface="Roboto Mono"/>
                <a:sym typeface="Roboto Mono"/>
              </a:rPr>
              <a:t> /&gt;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script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type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"text/javascript"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src</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"/static/js/vendor/jquery-1.8.3.min.js"</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charset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"utf-8"</a:t>
            </a:r>
            <a:r>
              <a:rPr lang="en" sz="1000">
                <a:solidFill>
                  <a:srgbClr val="383A42"/>
                </a:solidFill>
                <a:latin typeface="Roboto Mono"/>
                <a:ea typeface="Roboto Mono"/>
                <a:cs typeface="Roboto Mono"/>
                <a:sym typeface="Roboto Mono"/>
              </a:rPr>
              <a:t>&gt;&lt;/</a:t>
            </a:r>
            <a:r>
              <a:rPr lang="en" sz="1000">
                <a:solidFill>
                  <a:srgbClr val="E45649"/>
                </a:solidFill>
                <a:latin typeface="Roboto Mono"/>
                <a:ea typeface="Roboto Mono"/>
                <a:cs typeface="Roboto Mono"/>
                <a:sym typeface="Roboto Mono"/>
              </a:rPr>
              <a:t>script</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&lt;</a:t>
            </a:r>
            <a:r>
              <a:rPr lang="en" sz="1000">
                <a:solidFill>
                  <a:srgbClr val="E45649"/>
                </a:solidFill>
                <a:latin typeface="Roboto Mono"/>
                <a:ea typeface="Roboto Mono"/>
                <a:cs typeface="Roboto Mono"/>
                <a:sym typeface="Roboto Mono"/>
              </a:rPr>
              <a:t>script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type</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"text/javascript"</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src</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"/static/js/vendor/jquery-ui-1.9.2.min.js"</a:t>
            </a:r>
            <a:r>
              <a:rPr lang="en" sz="1000">
                <a:solidFill>
                  <a:srgbClr val="383A42"/>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charset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"utf-8"</a:t>
            </a:r>
            <a:r>
              <a:rPr lang="en" sz="1000">
                <a:solidFill>
                  <a:srgbClr val="383A42"/>
                </a:solidFill>
                <a:latin typeface="Roboto Mono"/>
                <a:ea typeface="Roboto Mono"/>
                <a:cs typeface="Roboto Mono"/>
                <a:sym typeface="Roboto Mono"/>
              </a:rPr>
              <a:t>&gt;&lt;/</a:t>
            </a:r>
            <a:r>
              <a:rPr lang="en" sz="1000">
                <a:solidFill>
                  <a:srgbClr val="E45649"/>
                </a:solidFill>
                <a:latin typeface="Roboto Mono"/>
                <a:ea typeface="Roboto Mono"/>
                <a:cs typeface="Roboto Mono"/>
                <a:sym typeface="Roboto Mono"/>
              </a:rPr>
              <a:t>script</a:t>
            </a:r>
            <a:r>
              <a:rPr lang="en" sz="1000">
                <a:solidFill>
                  <a:srgbClr val="383A42"/>
                </a:solidFill>
                <a:latin typeface="Roboto Mono"/>
                <a:ea typeface="Roboto Mono"/>
                <a:cs typeface="Roboto Mono"/>
                <a:sym typeface="Roboto Mono"/>
              </a:rPr>
              <a:t>&gt;</a:t>
            </a:r>
            <a:endParaRPr sz="1000">
              <a:solidFill>
                <a:srgbClr val="383A42"/>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75C36E"/>
                </a:solidFill>
              </a:rPr>
              <a:t>CSS</a:t>
            </a:r>
            <a:r>
              <a:rPr lang="en"/>
              <a:t> provides the </a:t>
            </a:r>
            <a:r>
              <a:rPr lang="en">
                <a:solidFill>
                  <a:srgbClr val="75C36E"/>
                </a:solidFill>
              </a:rPr>
              <a:t>design</a:t>
            </a:r>
            <a:r>
              <a:rPr lang="en"/>
              <a:t> of the page</a:t>
            </a:r>
            <a:endParaRPr/>
          </a:p>
          <a:p>
            <a:pPr indent="0" lvl="0" marL="0" rtl="0" algn="ctr">
              <a:spcBef>
                <a:spcPts val="0"/>
              </a:spcBef>
              <a:spcAft>
                <a:spcPts val="0"/>
              </a:spcAft>
              <a:buNone/>
            </a:pPr>
            <a:r>
              <a:rPr b="0" lang="en"/>
              <a:t>Just several lines of "code" is enough to create "design"</a:t>
            </a:r>
            <a:br>
              <a:rPr b="0" lang="en"/>
            </a:br>
            <a:r>
              <a:rPr b="0" lang="en"/>
              <a:t>shapes, color, buttons, you name it</a:t>
            </a:r>
            <a:endParaRPr b="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nvSpPr>
        <p:spPr>
          <a:xfrm>
            <a:off x="502925" y="457200"/>
            <a:ext cx="8138100" cy="3771900"/>
          </a:xfrm>
          <a:prstGeom prst="rect">
            <a:avLst/>
          </a:prstGeom>
          <a:solidFill>
            <a:srgbClr val="FFFFFF"/>
          </a:solid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E45649"/>
                </a:solidFill>
                <a:latin typeface="Roboto Mono"/>
                <a:ea typeface="Roboto Mono"/>
                <a:cs typeface="Roboto Mono"/>
                <a:sym typeface="Roboto Mono"/>
              </a:rPr>
              <a:t>body</a:t>
            </a:r>
            <a:r>
              <a:rPr lang="en" sz="1000">
                <a:solidFill>
                  <a:srgbClr val="333333"/>
                </a:solidFill>
                <a:latin typeface="Roboto Mono"/>
                <a:ea typeface="Roboto Mono"/>
                <a:cs typeface="Roboto Mono"/>
                <a:sym typeface="Roboto Mono"/>
              </a:rPr>
              <a:t>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margin</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0</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font-family</a:t>
            </a:r>
            <a:r>
              <a:rPr lang="en" sz="1000">
                <a:solidFill>
                  <a:srgbClr val="333333"/>
                </a:solidFill>
                <a:latin typeface="Roboto Mono"/>
                <a:ea typeface="Roboto Mono"/>
                <a:cs typeface="Roboto Mono"/>
                <a:sym typeface="Roboto Mono"/>
              </a:rPr>
              <a:t>: </a:t>
            </a:r>
            <a:r>
              <a:rPr lang="en" sz="1000">
                <a:solidFill>
                  <a:srgbClr val="50A14F"/>
                </a:solidFill>
                <a:latin typeface="Roboto Mono"/>
                <a:ea typeface="Roboto Mono"/>
                <a:cs typeface="Roboto Mono"/>
                <a:sym typeface="Roboto Mono"/>
              </a:rPr>
              <a:t>'Lato'</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sans-serif</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background</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a:t>
            </a:r>
            <a:r>
              <a:rPr lang="en" sz="1000">
                <a:solidFill>
                  <a:srgbClr val="0184BC"/>
                </a:solidFill>
                <a:latin typeface="Roboto Mono"/>
                <a:ea typeface="Roboto Mono"/>
                <a:cs typeface="Roboto Mono"/>
                <a:sym typeface="Roboto Mono"/>
              </a:rPr>
              <a:t>f7f5f2</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-webkit-font-smoothing</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antialiased</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E45649"/>
                </a:solidFill>
                <a:latin typeface="Roboto Mono"/>
                <a:ea typeface="Roboto Mono"/>
                <a:cs typeface="Roboto Mono"/>
                <a:sym typeface="Roboto Mono"/>
              </a:rPr>
              <a:t>a</a:t>
            </a:r>
            <a:r>
              <a:rPr lang="en" sz="1000">
                <a:solidFill>
                  <a:srgbClr val="333333"/>
                </a:solidFill>
                <a:latin typeface="Roboto Mono"/>
                <a:ea typeface="Roboto Mono"/>
                <a:cs typeface="Roboto Mono"/>
                <a:sym typeface="Roboto Mono"/>
              </a:rPr>
              <a:t>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color</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inherit</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text-decoration</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none</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986801"/>
                </a:solidFill>
                <a:latin typeface="Roboto Mono"/>
                <a:ea typeface="Roboto Mono"/>
                <a:cs typeface="Roboto Mono"/>
                <a:sym typeface="Roboto Mono"/>
              </a:rPr>
              <a:t>.img-scaled</a:t>
            </a:r>
            <a:r>
              <a:rPr lang="en" sz="1000">
                <a:solidFill>
                  <a:srgbClr val="333333"/>
                </a:solidFill>
                <a:latin typeface="Roboto Mono"/>
                <a:ea typeface="Roboto Mono"/>
                <a:cs typeface="Roboto Mono"/>
                <a:sym typeface="Roboto Mono"/>
              </a:rPr>
              <a:t>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width</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100%</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986801"/>
                </a:solidFill>
                <a:latin typeface="Roboto Mono"/>
                <a:ea typeface="Roboto Mono"/>
                <a:cs typeface="Roboto Mono"/>
                <a:sym typeface="Roboto Mono"/>
              </a:rPr>
              <a:t>.img-scaled-wh</a:t>
            </a:r>
            <a:r>
              <a:rPr lang="en" sz="1000">
                <a:solidFill>
                  <a:srgbClr val="333333"/>
                </a:solidFill>
                <a:latin typeface="Roboto Mono"/>
                <a:ea typeface="Roboto Mono"/>
                <a:cs typeface="Roboto Mono"/>
                <a:sym typeface="Roboto Mono"/>
              </a:rPr>
              <a:t>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width</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100%</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height</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100%</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object-fit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cover</a:t>
            </a: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986801"/>
                </a:solidFill>
                <a:latin typeface="Roboto Mono"/>
                <a:ea typeface="Roboto Mono"/>
                <a:cs typeface="Roboto Mono"/>
                <a:sym typeface="Roboto Mono"/>
              </a:rPr>
              <a:t>.clear</a:t>
            </a:r>
            <a:r>
              <a:rPr lang="en" sz="1000">
                <a:solidFill>
                  <a:srgbClr val="333333"/>
                </a:solidFill>
                <a:latin typeface="Roboto Mono"/>
                <a:ea typeface="Roboto Mono"/>
                <a:cs typeface="Roboto Mono"/>
                <a:sym typeface="Roboto Mono"/>
              </a:rPr>
              <a:t> {</a:t>
            </a:r>
            <a:endParaRPr sz="1000">
              <a:solidFill>
                <a:srgbClr val="333333"/>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clear</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both</a:t>
            </a:r>
            <a:r>
              <a:rPr lang="en" sz="1000">
                <a:solidFill>
                  <a:srgbClr val="333333"/>
                </a:solidFill>
                <a:latin typeface="Roboto Mono"/>
                <a:ea typeface="Roboto Mono"/>
                <a:cs typeface="Roboto Mono"/>
                <a:sym typeface="Roboto Mono"/>
              </a:rPr>
              <a:t>;</a:t>
            </a:r>
            <a:endParaRPr sz="1000">
              <a:solidFill>
                <a:srgbClr val="A626A4"/>
              </a:solidFill>
              <a:latin typeface="Roboto Mono"/>
              <a:ea typeface="Roboto Mono"/>
              <a:cs typeface="Roboto Mono"/>
              <a:sym typeface="Roboto Mono"/>
            </a:endParaRPr>
          </a:p>
        </p:txBody>
      </p:sp>
      <p:sp>
        <p:nvSpPr>
          <p:cNvPr id="171" name="Google Shape;171;p32"/>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a:t>CSS example from wdd.io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75C36E"/>
                </a:solidFill>
              </a:rPr>
              <a:t>JavaScript</a:t>
            </a:r>
            <a:r>
              <a:rPr lang="en"/>
              <a:t> provides the </a:t>
            </a:r>
            <a:r>
              <a:rPr lang="en">
                <a:solidFill>
                  <a:srgbClr val="75C36E"/>
                </a:solidFill>
              </a:rPr>
              <a:t>function</a:t>
            </a:r>
            <a:r>
              <a:rPr lang="en"/>
              <a:t> of the page</a:t>
            </a:r>
            <a:endParaRPr/>
          </a:p>
          <a:p>
            <a:pPr indent="0" lvl="0" marL="0" rtl="0" algn="ctr">
              <a:spcBef>
                <a:spcPts val="0"/>
              </a:spcBef>
              <a:spcAft>
                <a:spcPts val="0"/>
              </a:spcAft>
              <a:buNone/>
            </a:pPr>
            <a:r>
              <a:rPr b="0" lang="en"/>
              <a:t>What will happen to websites with JavaScript disabled?</a:t>
            </a:r>
            <a:endParaRPr b="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4"/>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a:t>JavaScript example from wdd.io</a:t>
            </a:r>
            <a:endParaRPr/>
          </a:p>
        </p:txBody>
      </p:sp>
      <p:sp>
        <p:nvSpPr>
          <p:cNvPr id="182" name="Google Shape;182;p34"/>
          <p:cNvSpPr txBox="1"/>
          <p:nvPr/>
        </p:nvSpPr>
        <p:spPr>
          <a:xfrm>
            <a:off x="502925" y="457200"/>
            <a:ext cx="8138100" cy="3771900"/>
          </a:xfrm>
          <a:prstGeom prst="rect">
            <a:avLst/>
          </a:prstGeom>
          <a:solidFill>
            <a:srgbClr val="FFFFFF"/>
          </a:solidFill>
          <a:ln cap="flat" cmpd="sng" w="9525">
            <a:solidFill>
              <a:srgbClr val="CCCCC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A626A4"/>
                </a:solidFill>
                <a:latin typeface="Roboto Mono"/>
                <a:ea typeface="Roboto Mono"/>
                <a:cs typeface="Roboto Mono"/>
                <a:sym typeface="Roboto Mono"/>
              </a:rPr>
              <a:t>function</a:t>
            </a: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resize_dom</a:t>
            </a:r>
            <a:r>
              <a:rPr lang="en" sz="1000">
                <a:solidFill>
                  <a:srgbClr val="383A42"/>
                </a:solidFill>
                <a:latin typeface="Roboto Mono"/>
                <a:ea typeface="Roboto Mono"/>
                <a:cs typeface="Roboto Mono"/>
                <a:sym typeface="Roboto Mono"/>
              </a:rPr>
              <a:t>(window_height)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'.schedule-item'</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css</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'padding-top'</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window</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height</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window_height)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2</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50A14F"/>
                </a:solidFill>
                <a:latin typeface="Roboto Mono"/>
                <a:ea typeface="Roboto Mono"/>
                <a:cs typeface="Roboto Mono"/>
                <a:sym typeface="Roboto Mono"/>
              </a:rPr>
              <a:t>'px'</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'.schedule-item:nth-child(12)'</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css</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'padding-bottom'</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window</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height</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window_height)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2</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50A14F"/>
                </a:solidFill>
                <a:latin typeface="Roboto Mono"/>
                <a:ea typeface="Roboto Mono"/>
                <a:cs typeface="Roboto Mono"/>
                <a:sym typeface="Roboto Mono"/>
              </a:rPr>
              <a:t>'px'</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'#apply-header'</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css</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'height'</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window</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height</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180</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50A14F"/>
                </a:solidFill>
                <a:latin typeface="Roboto Mono"/>
                <a:ea typeface="Roboto Mono"/>
                <a:cs typeface="Roboto Mono"/>
                <a:sym typeface="Roboto Mono"/>
              </a:rPr>
              <a:t>'px'</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setTimeout</a:t>
            </a:r>
            <a:r>
              <a:rPr lang="en" sz="1000">
                <a:solidFill>
                  <a:srgbClr val="383A42"/>
                </a:solidFill>
                <a:latin typeface="Roboto Mono"/>
                <a:ea typeface="Roboto Mono"/>
                <a:cs typeface="Roboto Mono"/>
                <a:sym typeface="Roboto Mono"/>
              </a:rPr>
              <a:t>(</a:t>
            </a:r>
            <a:r>
              <a:rPr lang="en" sz="1000">
                <a:solidFill>
                  <a:srgbClr val="A626A4"/>
                </a:solidFill>
                <a:latin typeface="Roboto Mono"/>
                <a:ea typeface="Roboto Mono"/>
                <a:cs typeface="Roboto Mono"/>
                <a:sym typeface="Roboto Mono"/>
              </a:rPr>
              <a:t>function</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scheduleOffsetDict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'.schedule-item'</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each</a:t>
            </a:r>
            <a:r>
              <a:rPr lang="en" sz="1000">
                <a:solidFill>
                  <a:srgbClr val="383A42"/>
                </a:solidFill>
                <a:latin typeface="Roboto Mono"/>
                <a:ea typeface="Roboto Mono"/>
                <a:cs typeface="Roboto Mono"/>
                <a:sym typeface="Roboto Mono"/>
              </a:rPr>
              <a:t>(</a:t>
            </a:r>
            <a:r>
              <a:rPr lang="en" sz="1000">
                <a:solidFill>
                  <a:srgbClr val="A626A4"/>
                </a:solidFill>
                <a:latin typeface="Roboto Mono"/>
                <a:ea typeface="Roboto Mono"/>
                <a:cs typeface="Roboto Mono"/>
                <a:sym typeface="Roboto Mono"/>
              </a:rPr>
              <a:t>function</a:t>
            </a:r>
            <a:r>
              <a:rPr lang="en" sz="1000">
                <a:solidFill>
                  <a:srgbClr val="383A42"/>
                </a:solidFill>
                <a:latin typeface="Roboto Mono"/>
                <a:ea typeface="Roboto Mono"/>
                <a:cs typeface="Roboto Mono"/>
                <a:sym typeface="Roboto Mono"/>
              </a:rPr>
              <a:t>(i){</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scheduleOffsetDict[</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C18401"/>
                </a:solidFill>
                <a:latin typeface="Roboto Mono"/>
                <a:ea typeface="Roboto Mono"/>
                <a:cs typeface="Roboto Mono"/>
                <a:sym typeface="Roboto Mono"/>
              </a:rPr>
              <a:t>this</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position</a:t>
            </a:r>
            <a:r>
              <a:rPr lang="en" sz="1000">
                <a:solidFill>
                  <a:srgbClr val="383A4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top</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120</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i;</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100</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A626A4"/>
                </a:solidFill>
                <a:latin typeface="Roboto Mono"/>
                <a:ea typeface="Roboto Mono"/>
                <a:cs typeface="Roboto Mono"/>
                <a:sym typeface="Roboto Mono"/>
              </a:rPr>
              <a:t>function</a:t>
            </a: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set_cover</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A626A4"/>
                </a:solidFill>
                <a:latin typeface="Roboto Mono"/>
                <a:ea typeface="Roboto Mono"/>
                <a:cs typeface="Roboto Mono"/>
                <a:sym typeface="Roboto Mono"/>
              </a:rPr>
              <a:t>var</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offsetY</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window</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height</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0.7</a:t>
            </a:r>
            <a:r>
              <a:rPr lang="en" sz="1000">
                <a:solidFill>
                  <a:srgbClr val="333333"/>
                </a:solidFill>
                <a:latin typeface="Roboto Mono"/>
                <a:ea typeface="Roboto Mono"/>
                <a:cs typeface="Roboto Mono"/>
                <a:sym typeface="Roboto Mono"/>
              </a:rPr>
              <a:t> </a:t>
            </a:r>
            <a:r>
              <a:rPr lang="en" sz="1000">
                <a:solidFill>
                  <a:srgbClr val="0184BC"/>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986801"/>
                </a:solidFill>
                <a:latin typeface="Roboto Mono"/>
                <a:ea typeface="Roboto Mono"/>
                <a:cs typeface="Roboto Mono"/>
                <a:sym typeface="Roboto Mono"/>
              </a:rPr>
              <a:t>340</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'.window-container'</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css</a:t>
            </a:r>
            <a:r>
              <a:rPr lang="en" sz="1000">
                <a:solidFill>
                  <a:srgbClr val="383A42"/>
                </a:solidFill>
                <a:latin typeface="Roboto Mono"/>
                <a:ea typeface="Roboto Mono"/>
                <a:cs typeface="Roboto Mono"/>
                <a:sym typeface="Roboto Mono"/>
              </a:rPr>
              <a:t>(</a:t>
            </a:r>
            <a:r>
              <a:rPr lang="en" sz="1000">
                <a:solidFill>
                  <a:srgbClr val="50A14F"/>
                </a:solidFill>
                <a:latin typeface="Roboto Mono"/>
                <a:ea typeface="Roboto Mono"/>
                <a:cs typeface="Roboto Mono"/>
                <a:sym typeface="Roboto Mono"/>
              </a:rPr>
              <a:t>'top'</a:t>
            </a:r>
            <a:r>
              <a:rPr lang="en" sz="1000">
                <a:solidFill>
                  <a:srgbClr val="383A42"/>
                </a:solidFill>
                <a:latin typeface="Roboto Mono"/>
                <a:ea typeface="Roboto Mono"/>
                <a:cs typeface="Roboto Mono"/>
                <a:sym typeface="Roboto Mono"/>
              </a:rPr>
              <a:t>,</a:t>
            </a:r>
            <a:r>
              <a:rPr lang="en" sz="1000">
                <a:solidFill>
                  <a:srgbClr val="333333"/>
                </a:solidFill>
                <a:latin typeface="Roboto Mono"/>
                <a:ea typeface="Roboto Mono"/>
                <a:cs typeface="Roboto Mono"/>
                <a:sym typeface="Roboto Mono"/>
              </a:rPr>
              <a:t> </a:t>
            </a:r>
            <a:r>
              <a:rPr lang="en" sz="1000">
                <a:solidFill>
                  <a:srgbClr val="383A42"/>
                </a:solidFill>
                <a:latin typeface="Roboto Mono"/>
                <a:ea typeface="Roboto Mono"/>
                <a:cs typeface="Roboto Mono"/>
                <a:sym typeface="Roboto Mono"/>
              </a:rPr>
              <a:t>offsetY);</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4078F2"/>
                </a:solidFill>
                <a:latin typeface="Roboto Mono"/>
                <a:ea typeface="Roboto Mono"/>
                <a:cs typeface="Roboto Mono"/>
                <a:sym typeface="Roboto Mono"/>
              </a:rPr>
              <a:t>$</a:t>
            </a:r>
            <a:r>
              <a:rPr lang="en" sz="1000">
                <a:solidFill>
                  <a:srgbClr val="383A42"/>
                </a:solidFill>
                <a:latin typeface="Roboto Mono"/>
                <a:ea typeface="Roboto Mono"/>
                <a:cs typeface="Roboto Mono"/>
                <a:sym typeface="Roboto Mono"/>
              </a:rPr>
              <a:t>(</a:t>
            </a:r>
            <a:r>
              <a:rPr lang="en" sz="1000">
                <a:solidFill>
                  <a:srgbClr val="E45649"/>
                </a:solidFill>
                <a:latin typeface="Roboto Mono"/>
                <a:ea typeface="Roboto Mono"/>
                <a:cs typeface="Roboto Mono"/>
                <a:sym typeface="Roboto Mono"/>
              </a:rPr>
              <a:t>document</a:t>
            </a:r>
            <a:r>
              <a:rPr lang="en" sz="1000">
                <a:solidFill>
                  <a:srgbClr val="383A42"/>
                </a:solidFill>
                <a:latin typeface="Roboto Mono"/>
                <a:ea typeface="Roboto Mono"/>
                <a:cs typeface="Roboto Mono"/>
                <a:sym typeface="Roboto Mono"/>
              </a:rPr>
              <a:t>).</a:t>
            </a:r>
            <a:r>
              <a:rPr lang="en" sz="1000">
                <a:solidFill>
                  <a:srgbClr val="4078F2"/>
                </a:solidFill>
                <a:latin typeface="Roboto Mono"/>
                <a:ea typeface="Roboto Mono"/>
                <a:cs typeface="Roboto Mono"/>
                <a:sym typeface="Roboto Mono"/>
              </a:rPr>
              <a:t>ready</a:t>
            </a:r>
            <a:r>
              <a:rPr lang="en" sz="1000">
                <a:solidFill>
                  <a:srgbClr val="383A42"/>
                </a:solidFill>
                <a:latin typeface="Roboto Mono"/>
                <a:ea typeface="Roboto Mono"/>
                <a:cs typeface="Roboto Mono"/>
                <a:sym typeface="Roboto Mono"/>
              </a:rPr>
              <a:t>(</a:t>
            </a:r>
            <a:r>
              <a:rPr lang="en" sz="1000">
                <a:solidFill>
                  <a:srgbClr val="A626A4"/>
                </a:solidFill>
                <a:latin typeface="Roboto Mono"/>
                <a:ea typeface="Roboto Mono"/>
                <a:cs typeface="Roboto Mono"/>
                <a:sym typeface="Roboto Mono"/>
              </a:rPr>
              <a:t>function</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000">
                <a:solidFill>
                  <a:srgbClr val="333333"/>
                </a:solidFill>
                <a:latin typeface="Roboto Mono"/>
                <a:ea typeface="Roboto Mono"/>
                <a:cs typeface="Roboto Mono"/>
                <a:sym typeface="Roboto Mono"/>
              </a:rPr>
              <a:t>    </a:t>
            </a:r>
            <a:r>
              <a:rPr lang="en" sz="1000">
                <a:solidFill>
                  <a:srgbClr val="4078F2"/>
                </a:solidFill>
                <a:latin typeface="Roboto Mono"/>
                <a:ea typeface="Roboto Mono"/>
                <a:cs typeface="Roboto Mono"/>
                <a:sym typeface="Roboto Mono"/>
              </a:rPr>
              <a:t>set_cover</a:t>
            </a:r>
            <a:r>
              <a:rPr lang="en" sz="1000">
                <a:solidFill>
                  <a:srgbClr val="383A42"/>
                </a:solidFill>
                <a:latin typeface="Roboto Mono"/>
                <a:ea typeface="Roboto Mono"/>
                <a:cs typeface="Roboto Mono"/>
                <a:sym typeface="Roboto Mono"/>
              </a:rPr>
              <a:t>();</a:t>
            </a:r>
            <a:endParaRPr sz="1000">
              <a:solidFill>
                <a:srgbClr val="383A42"/>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000">
              <a:solidFill>
                <a:srgbClr val="A626A4"/>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7"/>
          <p:cNvSpPr txBox="1"/>
          <p:nvPr>
            <p:ph type="title"/>
          </p:nvPr>
        </p:nvSpPr>
        <p:spPr>
          <a:xfrm>
            <a:off x="914400" y="2400300"/>
            <a:ext cx="5669400" cy="182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Structure of Websites</a:t>
            </a:r>
            <a:endParaRPr/>
          </a:p>
        </p:txBody>
      </p:sp>
      <p:sp>
        <p:nvSpPr>
          <p:cNvPr id="72" name="Google Shape;72;p17"/>
          <p:cNvSpPr txBox="1"/>
          <p:nvPr>
            <p:ph idx="1" type="body"/>
          </p:nvPr>
        </p:nvSpPr>
        <p:spPr>
          <a:xfrm>
            <a:off x="914400" y="1828800"/>
            <a:ext cx="3612000" cy="342900"/>
          </a:xfrm>
          <a:prstGeom prst="rect">
            <a:avLst/>
          </a:prstGeom>
        </p:spPr>
        <p:txBody>
          <a:bodyPr anchorCtr="0" anchor="b" bIns="0" lIns="0" spcFirstLastPara="1" rIns="0" wrap="square" tIns="0">
            <a:noAutofit/>
          </a:bodyPr>
          <a:lstStyle/>
          <a:p>
            <a:pPr indent="0" lvl="0" marL="0" rtl="0" algn="l">
              <a:spcBef>
                <a:spcPts val="400"/>
              </a:spcBef>
              <a:spcAft>
                <a:spcPts val="0"/>
              </a:spcAft>
              <a:buNone/>
            </a:pPr>
            <a:r>
              <a:rPr lang="en"/>
              <a:t>Week 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websites are made of</a:t>
            </a:r>
            <a:endParaRPr/>
          </a:p>
        </p:txBody>
      </p:sp>
      <p:sp>
        <p:nvSpPr>
          <p:cNvPr id="188" name="Google Shape;188;p35"/>
          <p:cNvSpPr txBox="1"/>
          <p:nvPr>
            <p:ph idx="4294967295" type="body"/>
          </p:nvPr>
        </p:nvSpPr>
        <p:spPr>
          <a:xfrm>
            <a:off x="502925" y="1028700"/>
            <a:ext cx="2651700" cy="3200400"/>
          </a:xfrm>
          <a:prstGeom prst="rect">
            <a:avLst/>
          </a:prstGeom>
          <a:solidFill>
            <a:srgbClr val="75C36E"/>
          </a:solidFill>
        </p:spPr>
        <p:txBody>
          <a:bodyPr anchorCtr="0" anchor="ctr" bIns="0" lIns="0" spcFirstLastPara="1" rIns="0" wrap="square" tIns="0">
            <a:noAutofit/>
          </a:bodyPr>
          <a:lstStyle/>
          <a:p>
            <a:pPr indent="0" lvl="0" marL="0" rtl="0" algn="ctr">
              <a:spcBef>
                <a:spcPts val="400"/>
              </a:spcBef>
              <a:spcAft>
                <a:spcPts val="0"/>
              </a:spcAft>
              <a:buNone/>
            </a:pPr>
            <a:r>
              <a:rPr b="1" lang="en">
                <a:solidFill>
                  <a:schemeClr val="lt1"/>
                </a:solidFill>
              </a:rPr>
              <a:t>HTML</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rPr lang="en">
                <a:solidFill>
                  <a:schemeClr val="lt1"/>
                </a:solidFill>
              </a:rPr>
              <a:t>Structure</a:t>
            </a:r>
            <a:endParaRPr>
              <a:solidFill>
                <a:schemeClr val="lt1"/>
              </a:solidFill>
            </a:endParaRPr>
          </a:p>
        </p:txBody>
      </p:sp>
      <p:sp>
        <p:nvSpPr>
          <p:cNvPr id="189" name="Google Shape;189;p35"/>
          <p:cNvSpPr txBox="1"/>
          <p:nvPr>
            <p:ph idx="4294967295" type="body"/>
          </p:nvPr>
        </p:nvSpPr>
        <p:spPr>
          <a:xfrm>
            <a:off x="3246138" y="1028700"/>
            <a:ext cx="2651700" cy="3200400"/>
          </a:xfrm>
          <a:prstGeom prst="rect">
            <a:avLst/>
          </a:prstGeom>
          <a:solidFill>
            <a:srgbClr val="75C36E"/>
          </a:solidFill>
        </p:spPr>
        <p:txBody>
          <a:bodyPr anchorCtr="0" anchor="ctr" bIns="0" lIns="0" spcFirstLastPara="1" rIns="0" wrap="square" tIns="0">
            <a:noAutofit/>
          </a:bodyPr>
          <a:lstStyle/>
          <a:p>
            <a:pPr indent="0" lvl="0" marL="0" rtl="0" algn="ctr">
              <a:spcBef>
                <a:spcPts val="400"/>
              </a:spcBef>
              <a:spcAft>
                <a:spcPts val="0"/>
              </a:spcAft>
              <a:buNone/>
            </a:pPr>
            <a:r>
              <a:rPr b="1" lang="en">
                <a:solidFill>
                  <a:schemeClr val="lt1"/>
                </a:solidFill>
              </a:rPr>
              <a:t>CSS</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rPr lang="en">
                <a:solidFill>
                  <a:schemeClr val="lt1"/>
                </a:solidFill>
              </a:rPr>
              <a:t>Design</a:t>
            </a:r>
            <a:endParaRPr>
              <a:solidFill>
                <a:schemeClr val="lt1"/>
              </a:solidFill>
            </a:endParaRPr>
          </a:p>
        </p:txBody>
      </p:sp>
      <p:sp>
        <p:nvSpPr>
          <p:cNvPr id="190" name="Google Shape;190;p35"/>
          <p:cNvSpPr txBox="1"/>
          <p:nvPr>
            <p:ph idx="4294967295" type="body"/>
          </p:nvPr>
        </p:nvSpPr>
        <p:spPr>
          <a:xfrm>
            <a:off x="5989375" y="1028700"/>
            <a:ext cx="2651700" cy="3200400"/>
          </a:xfrm>
          <a:prstGeom prst="rect">
            <a:avLst/>
          </a:prstGeom>
          <a:solidFill>
            <a:srgbClr val="75C36E"/>
          </a:solidFill>
        </p:spPr>
        <p:txBody>
          <a:bodyPr anchorCtr="0" anchor="ctr" bIns="0" lIns="0" spcFirstLastPara="1" rIns="0" wrap="square" tIns="0">
            <a:noAutofit/>
          </a:bodyPr>
          <a:lstStyle/>
          <a:p>
            <a:pPr indent="0" lvl="0" marL="0" rtl="0" algn="ctr">
              <a:spcBef>
                <a:spcPts val="400"/>
              </a:spcBef>
              <a:spcAft>
                <a:spcPts val="0"/>
              </a:spcAft>
              <a:buNone/>
            </a:pPr>
            <a:r>
              <a:rPr b="1" lang="en">
                <a:solidFill>
                  <a:schemeClr val="lt1"/>
                </a:solidFill>
              </a:rPr>
              <a:t>JavaScript</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t/>
            </a:r>
            <a:endParaRPr b="1">
              <a:solidFill>
                <a:schemeClr val="lt1"/>
              </a:solidFill>
            </a:endParaRPr>
          </a:p>
          <a:p>
            <a:pPr indent="0" lvl="0" marL="0" rtl="0" algn="ctr">
              <a:spcBef>
                <a:spcPts val="400"/>
              </a:spcBef>
              <a:spcAft>
                <a:spcPts val="0"/>
              </a:spcAft>
              <a:buNone/>
            </a:pPr>
            <a:r>
              <a:rPr lang="en">
                <a:solidFill>
                  <a:schemeClr val="lt1"/>
                </a:solidFill>
              </a:rPr>
              <a:t>Function</a:t>
            </a:r>
            <a:endParaRPr>
              <a:solidFill>
                <a:schemeClr val="lt1"/>
              </a:solidFill>
            </a:endParaRPr>
          </a:p>
        </p:txBody>
      </p:sp>
      <p:pic>
        <p:nvPicPr>
          <p:cNvPr id="191" name="Google Shape;191;p35"/>
          <p:cNvPicPr preferRelativeResize="0"/>
          <p:nvPr/>
        </p:nvPicPr>
        <p:blipFill rotWithShape="1">
          <a:blip r:embed="rId3">
            <a:alphaModFix/>
          </a:blip>
          <a:srcRect b="67238" l="32950" r="37897" t="3611"/>
          <a:stretch/>
        </p:blipFill>
        <p:spPr>
          <a:xfrm>
            <a:off x="1257275" y="2057400"/>
            <a:ext cx="1143000" cy="1143000"/>
          </a:xfrm>
          <a:prstGeom prst="ellipse">
            <a:avLst/>
          </a:prstGeom>
          <a:noFill/>
          <a:ln cap="flat" cmpd="sng" w="19050">
            <a:solidFill>
              <a:srgbClr val="EFEFEF"/>
            </a:solidFill>
            <a:prstDash val="solid"/>
            <a:round/>
            <a:headEnd len="sm" w="sm" type="none"/>
            <a:tailEnd len="sm" w="sm" type="none"/>
          </a:ln>
          <a:effectLst>
            <a:outerShdw blurRad="57150" rotWithShape="0" algn="bl" dir="5400000" dist="9525">
              <a:srgbClr val="000000">
                <a:alpha val="50000"/>
              </a:srgbClr>
            </a:outerShdw>
          </a:effectLst>
        </p:spPr>
      </p:pic>
      <p:pic>
        <p:nvPicPr>
          <p:cNvPr id="192" name="Google Shape;192;p35"/>
          <p:cNvPicPr preferRelativeResize="0"/>
          <p:nvPr/>
        </p:nvPicPr>
        <p:blipFill rotWithShape="1">
          <a:blip r:embed="rId4">
            <a:alphaModFix/>
          </a:blip>
          <a:srcRect b="0" l="14132" r="38963" t="17992"/>
          <a:stretch/>
        </p:blipFill>
        <p:spPr>
          <a:xfrm>
            <a:off x="4000500" y="2057388"/>
            <a:ext cx="1143000" cy="1143000"/>
          </a:xfrm>
          <a:prstGeom prst="ellipse">
            <a:avLst/>
          </a:prstGeom>
          <a:noFill/>
          <a:ln cap="flat" cmpd="sng" w="19050">
            <a:solidFill>
              <a:srgbClr val="EFEFEF"/>
            </a:solidFill>
            <a:prstDash val="solid"/>
            <a:round/>
            <a:headEnd len="sm" w="sm" type="none"/>
            <a:tailEnd len="sm" w="sm" type="none"/>
          </a:ln>
          <a:effectLst>
            <a:outerShdw blurRad="57150" rotWithShape="0" algn="bl" dir="5400000" dist="9525">
              <a:srgbClr val="000000">
                <a:alpha val="50000"/>
              </a:srgbClr>
            </a:outerShdw>
          </a:effectLst>
        </p:spPr>
      </p:pic>
      <p:pic>
        <p:nvPicPr>
          <p:cNvPr id="193" name="Google Shape;193;p35"/>
          <p:cNvPicPr preferRelativeResize="0"/>
          <p:nvPr/>
        </p:nvPicPr>
        <p:blipFill rotWithShape="1">
          <a:blip r:embed="rId5">
            <a:alphaModFix/>
          </a:blip>
          <a:srcRect b="3390" l="0" r="0" t="0"/>
          <a:stretch/>
        </p:blipFill>
        <p:spPr>
          <a:xfrm>
            <a:off x="6743725" y="2057400"/>
            <a:ext cx="1143000" cy="1143000"/>
          </a:xfrm>
          <a:prstGeom prst="ellipse">
            <a:avLst/>
          </a:prstGeom>
          <a:noFill/>
          <a:ln cap="flat" cmpd="sng" w="19050">
            <a:solidFill>
              <a:srgbClr val="EFEFEF"/>
            </a:solidFill>
            <a:prstDash val="solid"/>
            <a:round/>
            <a:headEnd len="sm" w="sm" type="none"/>
            <a:tailEnd len="sm" w="sm" type="none"/>
          </a:ln>
          <a:effectLst>
            <a:outerShdw blurRad="57150" rotWithShape="0" algn="bl" dir="5400000" dist="9525">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457200" y="1035450"/>
            <a:ext cx="82296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D9D9D9"/>
                </a:solidFill>
              </a:rPr>
              <a:t>Quick Intro to Websites</a:t>
            </a:r>
            <a:endParaRPr>
              <a:solidFill>
                <a:srgbClr val="D9D9D9"/>
              </a:solidFill>
            </a:endParaRPr>
          </a:p>
          <a:p>
            <a:pPr indent="0" lvl="0" marL="0" rtl="0" algn="ctr">
              <a:spcBef>
                <a:spcPts val="0"/>
              </a:spcBef>
              <a:spcAft>
                <a:spcPts val="0"/>
              </a:spcAft>
              <a:buNone/>
            </a:pPr>
            <a:r>
              <a:t/>
            </a:r>
            <a:endParaRPr>
              <a:solidFill>
                <a:srgbClr val="D9D9D9"/>
              </a:solidFill>
            </a:endParaRPr>
          </a:p>
          <a:p>
            <a:pPr indent="0" lvl="0" marL="0" rtl="0" algn="ctr">
              <a:spcBef>
                <a:spcPts val="0"/>
              </a:spcBef>
              <a:spcAft>
                <a:spcPts val="0"/>
              </a:spcAft>
              <a:buNone/>
            </a:pPr>
            <a:r>
              <a:rPr lang="en"/>
              <a:t>&lt;HTML&gt;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t>What is HTML?</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t>What does it look like?</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rPr lang="en"/>
              <a:t>How do we use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solidFill>
                  <a:schemeClr val="lt2"/>
                </a:solidFill>
              </a:rPr>
              <a:t>What is HTML?</a:t>
            </a:r>
            <a:endParaRPr>
              <a:solidFill>
                <a:schemeClr val="lt2"/>
              </a:solidFill>
            </a:endParaRPr>
          </a:p>
          <a:p>
            <a:pPr indent="0" lvl="0" marL="0" rtl="0" algn="ctr">
              <a:spcBef>
                <a:spcPts val="0"/>
              </a:spcBef>
              <a:spcAft>
                <a:spcPts val="0"/>
              </a:spcAft>
              <a:buClr>
                <a:schemeClr val="dk1"/>
              </a:buClr>
              <a:buSzPts val="1100"/>
              <a:buFont typeface="Arial"/>
              <a:buNone/>
            </a:pPr>
            <a:r>
              <a:t/>
            </a:r>
            <a:endParaRPr>
              <a:solidFill>
                <a:schemeClr val="lt2"/>
              </a:solidFill>
            </a:endParaRPr>
          </a:p>
          <a:p>
            <a:pPr indent="0" lvl="0" marL="0" rtl="0" algn="ctr">
              <a:spcBef>
                <a:spcPts val="0"/>
              </a:spcBef>
              <a:spcAft>
                <a:spcPts val="0"/>
              </a:spcAft>
              <a:buClr>
                <a:schemeClr val="dk1"/>
              </a:buClr>
              <a:buSzPts val="1100"/>
              <a:buFont typeface="Arial"/>
              <a:buNone/>
            </a:pPr>
            <a:r>
              <a:rPr lang="en">
                <a:solidFill>
                  <a:srgbClr val="CCCCCC"/>
                </a:solidFill>
              </a:rPr>
              <a:t>What does it look like?</a:t>
            </a:r>
            <a:endParaRPr>
              <a:solidFill>
                <a:srgbClr val="CCCCCC"/>
              </a:solidFill>
            </a:endParaRPr>
          </a:p>
          <a:p>
            <a:pPr indent="0" lvl="0" marL="0" rtl="0" algn="ctr">
              <a:spcBef>
                <a:spcPts val="0"/>
              </a:spcBef>
              <a:spcAft>
                <a:spcPts val="0"/>
              </a:spcAft>
              <a:buClr>
                <a:schemeClr val="dk1"/>
              </a:buClr>
              <a:buSzPts val="1100"/>
              <a:buFont typeface="Arial"/>
              <a:buNone/>
            </a:pPr>
            <a:r>
              <a:t/>
            </a:r>
            <a:endParaRPr>
              <a:solidFill>
                <a:srgbClr val="CCCCCC"/>
              </a:solidFill>
            </a:endParaRPr>
          </a:p>
          <a:p>
            <a:pPr indent="0" lvl="0" marL="0" rtl="0" algn="ctr">
              <a:spcBef>
                <a:spcPts val="0"/>
              </a:spcBef>
              <a:spcAft>
                <a:spcPts val="0"/>
              </a:spcAft>
              <a:buNone/>
            </a:pPr>
            <a:r>
              <a:rPr lang="en">
                <a:solidFill>
                  <a:srgbClr val="CCCCCC"/>
                </a:solidFill>
              </a:rPr>
              <a:t>How do we use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HTML?</a:t>
            </a:r>
            <a:endParaRPr/>
          </a:p>
        </p:txBody>
      </p:sp>
      <p:sp>
        <p:nvSpPr>
          <p:cNvPr id="218" name="Google Shape;218;p40"/>
          <p:cNvSpPr txBox="1"/>
          <p:nvPr>
            <p:ph idx="1" type="body"/>
          </p:nvPr>
        </p:nvSpPr>
        <p:spPr>
          <a:xfrm>
            <a:off x="502925" y="1028700"/>
            <a:ext cx="8138100" cy="3200400"/>
          </a:xfrm>
          <a:prstGeom prst="rect">
            <a:avLst/>
          </a:prstGeom>
        </p:spPr>
        <p:txBody>
          <a:bodyPr anchorCtr="0" anchor="ctr" bIns="0" lIns="0" spcFirstLastPara="1" rIns="0" wrap="square" tIns="0">
            <a:noAutofit/>
          </a:bodyPr>
          <a:lstStyle/>
          <a:p>
            <a:pPr indent="0" lvl="0" marL="0" rtl="0" algn="ctr">
              <a:spcBef>
                <a:spcPts val="400"/>
              </a:spcBef>
              <a:spcAft>
                <a:spcPts val="0"/>
              </a:spcAft>
              <a:buNone/>
            </a:pPr>
            <a:r>
              <a:rPr b="1" lang="en" sz="2400"/>
              <a:t>Hypertext Markup Language</a:t>
            </a:r>
            <a:endParaRPr b="1" sz="2400"/>
          </a:p>
          <a:p>
            <a:pPr indent="0" lvl="0" marL="0" rtl="0" algn="ctr">
              <a:spcBef>
                <a:spcPts val="400"/>
              </a:spcBef>
              <a:spcAft>
                <a:spcPts val="0"/>
              </a:spcAft>
              <a:buNone/>
            </a:pPr>
            <a:r>
              <a:rPr lang="en" sz="1800"/>
              <a:t>A collection of </a:t>
            </a:r>
            <a:r>
              <a:rPr b="1" lang="en" sz="1800">
                <a:solidFill>
                  <a:srgbClr val="6191C2"/>
                </a:solidFill>
              </a:rPr>
              <a:t>tags</a:t>
            </a:r>
            <a:r>
              <a:rPr lang="en" sz="1800"/>
              <a:t> related to each other</a:t>
            </a:r>
            <a:br>
              <a:rPr lang="en" sz="1800"/>
            </a:br>
            <a:r>
              <a:rPr lang="en" sz="1800"/>
              <a:t>in </a:t>
            </a:r>
            <a:r>
              <a:rPr b="1" lang="en" sz="1800">
                <a:solidFill>
                  <a:srgbClr val="6191C2"/>
                </a:solidFill>
              </a:rPr>
              <a:t>parent-child relationships</a:t>
            </a:r>
            <a:endParaRPr b="1" sz="1800">
              <a:solidFill>
                <a:srgbClr val="6191C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41"/>
          <p:cNvPicPr preferRelativeResize="0"/>
          <p:nvPr/>
        </p:nvPicPr>
        <p:blipFill>
          <a:blip r:embed="rId3">
            <a:alphaModFix/>
          </a:blip>
          <a:stretch>
            <a:fillRect/>
          </a:stretch>
        </p:blipFill>
        <p:spPr>
          <a:xfrm>
            <a:off x="949999" y="2796649"/>
            <a:ext cx="2293426" cy="2293426"/>
          </a:xfrm>
          <a:prstGeom prst="rect">
            <a:avLst/>
          </a:prstGeom>
          <a:noFill/>
          <a:ln>
            <a:noFill/>
          </a:ln>
        </p:spPr>
      </p:pic>
      <p:sp>
        <p:nvSpPr>
          <p:cNvPr id="224" name="Google Shape;224;p41"/>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HTML?</a:t>
            </a:r>
            <a:endParaRPr/>
          </a:p>
        </p:txBody>
      </p:sp>
      <p:sp>
        <p:nvSpPr>
          <p:cNvPr id="225" name="Google Shape;225;p41"/>
          <p:cNvSpPr txBox="1"/>
          <p:nvPr>
            <p:ph idx="1" type="body"/>
          </p:nvPr>
        </p:nvSpPr>
        <p:spPr>
          <a:xfrm>
            <a:off x="502925" y="1028700"/>
            <a:ext cx="8138100" cy="3200400"/>
          </a:xfrm>
          <a:prstGeom prst="rect">
            <a:avLst/>
          </a:prstGeom>
        </p:spPr>
        <p:txBody>
          <a:bodyPr anchorCtr="0" anchor="ctr" bIns="0" lIns="0" spcFirstLastPara="1" rIns="0" wrap="square" tIns="0">
            <a:noAutofit/>
          </a:bodyPr>
          <a:lstStyle/>
          <a:p>
            <a:pPr indent="0" lvl="0" marL="0" rtl="0" algn="ctr">
              <a:spcBef>
                <a:spcPts val="400"/>
              </a:spcBef>
              <a:spcAft>
                <a:spcPts val="0"/>
              </a:spcAft>
              <a:buNone/>
            </a:pPr>
            <a:r>
              <a:rPr b="1" lang="en" sz="2400"/>
              <a:t>Hypertext Markup Language</a:t>
            </a:r>
            <a:endParaRPr b="1" sz="2400"/>
          </a:p>
          <a:p>
            <a:pPr indent="0" lvl="0" marL="0" rtl="0" algn="ctr">
              <a:spcBef>
                <a:spcPts val="400"/>
              </a:spcBef>
              <a:spcAft>
                <a:spcPts val="0"/>
              </a:spcAft>
              <a:buNone/>
            </a:pPr>
            <a:r>
              <a:rPr lang="en" sz="1800"/>
              <a:t>A collection of </a:t>
            </a:r>
            <a:r>
              <a:rPr b="1" lang="en" sz="1800">
                <a:solidFill>
                  <a:srgbClr val="6191C2"/>
                </a:solidFill>
              </a:rPr>
              <a:t>tags</a:t>
            </a:r>
            <a:r>
              <a:rPr lang="en" sz="1800"/>
              <a:t> related to each other</a:t>
            </a:r>
            <a:br>
              <a:rPr lang="en" sz="1800"/>
            </a:br>
            <a:r>
              <a:rPr lang="en" sz="1800"/>
              <a:t>in </a:t>
            </a:r>
            <a:r>
              <a:rPr b="1" lang="en" sz="1800">
                <a:solidFill>
                  <a:srgbClr val="6191C2"/>
                </a:solidFill>
              </a:rPr>
              <a:t>parent-child relationships</a:t>
            </a:r>
            <a:endParaRPr b="1" sz="1800">
              <a:solidFill>
                <a:srgbClr val="6191C2"/>
              </a:solidFill>
            </a:endParaRPr>
          </a:p>
          <a:p>
            <a:pPr indent="0" lvl="0" marL="0" rtl="0" algn="ctr">
              <a:spcBef>
                <a:spcPts val="400"/>
              </a:spcBef>
              <a:spcAft>
                <a:spcPts val="0"/>
              </a:spcAft>
              <a:buNone/>
            </a:pPr>
            <a:r>
              <a:t/>
            </a:r>
            <a:endParaRPr b="1" sz="2400">
              <a:solidFill>
                <a:srgbClr val="6191C2"/>
              </a:solidFill>
            </a:endParaRPr>
          </a:p>
          <a:p>
            <a:pPr indent="0" lvl="0" marL="0" rtl="0" algn="ctr">
              <a:spcBef>
                <a:spcPts val="400"/>
              </a:spcBef>
              <a:spcAft>
                <a:spcPts val="0"/>
              </a:spcAft>
              <a:buNone/>
            </a:pPr>
            <a:r>
              <a:rPr b="1" lang="en" sz="2400"/>
              <a:t>Matryoshka Dolls</a:t>
            </a:r>
            <a:endParaRPr b="1" sz="2400"/>
          </a:p>
          <a:p>
            <a:pPr indent="0" lvl="0" marL="0" rtl="0" algn="ctr">
              <a:spcBef>
                <a:spcPts val="400"/>
              </a:spcBef>
              <a:spcAft>
                <a:spcPts val="0"/>
              </a:spcAft>
              <a:buNone/>
            </a:pPr>
            <a:r>
              <a:rPr lang="en" sz="1400"/>
              <a:t>A collection of </a:t>
            </a:r>
            <a:r>
              <a:rPr b="1" lang="en" sz="1400">
                <a:solidFill>
                  <a:srgbClr val="6191C2"/>
                </a:solidFill>
              </a:rPr>
              <a:t>dolls</a:t>
            </a:r>
            <a:r>
              <a:rPr lang="en" sz="1400"/>
              <a:t> related to each other</a:t>
            </a:r>
            <a:br>
              <a:rPr lang="en" sz="1400"/>
            </a:br>
            <a:r>
              <a:rPr lang="en" sz="1400"/>
              <a:t>in </a:t>
            </a:r>
            <a:r>
              <a:rPr b="1" lang="en" sz="1400">
                <a:solidFill>
                  <a:srgbClr val="6191C2"/>
                </a:solidFill>
              </a:rPr>
              <a:t>nested relationships</a:t>
            </a:r>
            <a:endParaRPr b="1" sz="1400">
              <a:solidFill>
                <a:srgbClr val="6191C2"/>
              </a:solidFill>
            </a:endParaRPr>
          </a:p>
        </p:txBody>
      </p:sp>
      <p:pic>
        <p:nvPicPr>
          <p:cNvPr id="226" name="Google Shape;226;p41"/>
          <p:cNvPicPr preferRelativeResize="0"/>
          <p:nvPr/>
        </p:nvPicPr>
        <p:blipFill>
          <a:blip r:embed="rId4">
            <a:alphaModFix/>
          </a:blip>
          <a:stretch>
            <a:fillRect/>
          </a:stretch>
        </p:blipFill>
        <p:spPr>
          <a:xfrm>
            <a:off x="6675125" y="2987150"/>
            <a:ext cx="1475125" cy="1475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CCCCCC"/>
                </a:solidFill>
              </a:rPr>
              <a:t>What is HTML?</a:t>
            </a:r>
            <a:endParaRPr>
              <a:solidFill>
                <a:srgbClr val="CCCCCC"/>
              </a:solidFill>
            </a:endParaRPr>
          </a:p>
          <a:p>
            <a:pPr indent="0" lvl="0" marL="0" rtl="0" algn="ctr">
              <a:spcBef>
                <a:spcPts val="0"/>
              </a:spcBef>
              <a:spcAft>
                <a:spcPts val="0"/>
              </a:spcAft>
              <a:buNone/>
            </a:pPr>
            <a:r>
              <a:t/>
            </a:r>
            <a:endParaRPr>
              <a:solidFill>
                <a:srgbClr val="CCCCCC"/>
              </a:solidFill>
            </a:endParaRPr>
          </a:p>
          <a:p>
            <a:pPr indent="0" lvl="0" marL="0" rtl="0" algn="ctr">
              <a:spcBef>
                <a:spcPts val="0"/>
              </a:spcBef>
              <a:spcAft>
                <a:spcPts val="0"/>
              </a:spcAft>
              <a:buNone/>
            </a:pPr>
            <a:r>
              <a:rPr lang="en"/>
              <a:t>What does it look like?</a:t>
            </a:r>
            <a:endParaRPr/>
          </a:p>
          <a:p>
            <a:pPr indent="0" lvl="0" marL="0" rtl="0" algn="ctr">
              <a:spcBef>
                <a:spcPts val="0"/>
              </a:spcBef>
              <a:spcAft>
                <a:spcPts val="0"/>
              </a:spcAft>
              <a:buNone/>
            </a:pPr>
            <a:r>
              <a:t/>
            </a:r>
            <a:endParaRPr>
              <a:solidFill>
                <a:srgbClr val="CCCCCC"/>
              </a:solidFill>
            </a:endParaRPr>
          </a:p>
          <a:p>
            <a:pPr indent="0" lvl="0" marL="0" rtl="0" algn="ctr">
              <a:spcBef>
                <a:spcPts val="0"/>
              </a:spcBef>
              <a:spcAft>
                <a:spcPts val="0"/>
              </a:spcAft>
              <a:buNone/>
            </a:pPr>
            <a:r>
              <a:rPr lang="en">
                <a:solidFill>
                  <a:srgbClr val="CCCCCC"/>
                </a:solidFill>
              </a:rPr>
              <a:t>How do we use it?</a:t>
            </a:r>
            <a:endParaRPr>
              <a:solidFill>
                <a:srgbClr val="CCCCCC"/>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3"/>
          <p:cNvSpPr txBox="1"/>
          <p:nvPr>
            <p:ph idx="1" type="body"/>
          </p:nvPr>
        </p:nvSpPr>
        <p:spPr>
          <a:xfrm>
            <a:off x="502925" y="1028700"/>
            <a:ext cx="40236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doctype</a:t>
            </a:r>
            <a:r>
              <a:rPr lang="en" sz="1200">
                <a:solidFill>
                  <a:srgbClr val="383A42"/>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html</a:t>
            </a:r>
            <a:r>
              <a:rPr lang="en" sz="1200">
                <a:solidFill>
                  <a:srgbClr val="383A42"/>
                </a:solidFill>
                <a:latin typeface="Roboto Mono"/>
                <a:ea typeface="Roboto Mono"/>
                <a:cs typeface="Roboto Mono"/>
                <a:sym typeface="Roboto Mono"/>
              </a:rPr>
              <a:t>&gt;</a:t>
            </a:r>
            <a:endParaRPr sz="12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html</a:t>
            </a:r>
            <a:r>
              <a:rPr lang="en" sz="1200">
                <a:solidFill>
                  <a:srgbClr val="383A42"/>
                </a:solidFill>
                <a:latin typeface="Roboto Mono"/>
                <a:ea typeface="Roboto Mono"/>
                <a:cs typeface="Roboto Mono"/>
                <a:sym typeface="Roboto Mono"/>
              </a:rPr>
              <a:t>&gt;</a:t>
            </a:r>
            <a:endParaRPr sz="12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3333"/>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head</a:t>
            </a:r>
            <a:r>
              <a:rPr lang="en" sz="1200">
                <a:solidFill>
                  <a:srgbClr val="383A42"/>
                </a:solidFill>
                <a:latin typeface="Roboto Mono"/>
                <a:ea typeface="Roboto Mono"/>
                <a:cs typeface="Roboto Mono"/>
                <a:sym typeface="Roboto Mono"/>
              </a:rPr>
              <a:t>&gt;&lt;/</a:t>
            </a:r>
            <a:r>
              <a:rPr lang="en" sz="1200">
                <a:solidFill>
                  <a:srgbClr val="E45649"/>
                </a:solidFill>
                <a:latin typeface="Roboto Mono"/>
                <a:ea typeface="Roboto Mono"/>
                <a:cs typeface="Roboto Mono"/>
                <a:sym typeface="Roboto Mono"/>
              </a:rPr>
              <a:t>head</a:t>
            </a:r>
            <a:r>
              <a:rPr lang="en" sz="1200">
                <a:solidFill>
                  <a:srgbClr val="383A42"/>
                </a:solidFill>
                <a:latin typeface="Roboto Mono"/>
                <a:ea typeface="Roboto Mono"/>
                <a:cs typeface="Roboto Mono"/>
                <a:sym typeface="Roboto Mono"/>
              </a:rPr>
              <a:t>&gt;</a:t>
            </a:r>
            <a:endParaRPr sz="12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3333"/>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body</a:t>
            </a:r>
            <a:r>
              <a:rPr lang="en" sz="1200">
                <a:solidFill>
                  <a:srgbClr val="383A42"/>
                </a:solidFill>
                <a:latin typeface="Roboto Mono"/>
                <a:ea typeface="Roboto Mono"/>
                <a:cs typeface="Roboto Mono"/>
                <a:sym typeface="Roboto Mono"/>
              </a:rPr>
              <a:t>&gt;</a:t>
            </a:r>
            <a:endParaRPr sz="12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3333"/>
                </a:solidFill>
                <a:latin typeface="Roboto Mono"/>
                <a:ea typeface="Roboto Mono"/>
                <a:cs typeface="Roboto Mono"/>
                <a:sym typeface="Roboto Mono"/>
              </a:rPr>
              <a:t>       </a:t>
            </a:r>
            <a:r>
              <a:rPr i="1" lang="en" sz="1200">
                <a:solidFill>
                  <a:srgbClr val="A0A1A7"/>
                </a:solidFill>
                <a:latin typeface="Roboto Mono"/>
                <a:ea typeface="Roboto Mono"/>
                <a:cs typeface="Roboto Mono"/>
                <a:sym typeface="Roboto Mono"/>
              </a:rPr>
              <a:t>&lt;!-- this itself is a comment --&gt;</a:t>
            </a:r>
            <a:endParaRPr i="1" sz="1200">
              <a:solidFill>
                <a:srgbClr val="A0A1A7"/>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3333"/>
                </a:solidFill>
                <a:latin typeface="Roboto Mono"/>
                <a:ea typeface="Roboto Mono"/>
                <a:cs typeface="Roboto Mono"/>
                <a:sym typeface="Roboto Mono"/>
              </a:rPr>
              <a:t>       </a:t>
            </a:r>
            <a:r>
              <a:rPr i="1" lang="en" sz="1200">
                <a:solidFill>
                  <a:srgbClr val="A0A1A7"/>
                </a:solidFill>
                <a:latin typeface="Roboto Mono"/>
                <a:ea typeface="Roboto Mono"/>
                <a:cs typeface="Roboto Mono"/>
                <a:sym typeface="Roboto Mono"/>
              </a:rPr>
              <a:t>&lt;!-- your webpage content </a:t>
            </a:r>
            <a:endParaRPr i="1" sz="1200">
              <a:solidFill>
                <a:srgbClr val="A0A1A7"/>
              </a:solidFill>
              <a:latin typeface="Roboto Mono"/>
              <a:ea typeface="Roboto Mono"/>
              <a:cs typeface="Roboto Mono"/>
              <a:sym typeface="Roboto Mono"/>
            </a:endParaRPr>
          </a:p>
          <a:p>
            <a:pPr indent="457200" lvl="0" marL="457200" rtl="0" algn="l">
              <a:lnSpc>
                <a:spcPct val="150000"/>
              </a:lnSpc>
              <a:spcBef>
                <a:spcPts val="0"/>
              </a:spcBef>
              <a:spcAft>
                <a:spcPts val="0"/>
              </a:spcAft>
              <a:buClr>
                <a:schemeClr val="dk1"/>
              </a:buClr>
              <a:buSzPts val="1100"/>
              <a:buFont typeface="Arial"/>
              <a:buNone/>
            </a:pPr>
            <a:r>
              <a:rPr i="1" lang="en" sz="1200">
                <a:solidFill>
                  <a:srgbClr val="A0A1A7"/>
                </a:solidFill>
                <a:latin typeface="Roboto Mono"/>
                <a:ea typeface="Roboto Mono"/>
                <a:cs typeface="Roboto Mono"/>
                <a:sym typeface="Roboto Mono"/>
              </a:rPr>
              <a:t>goes inside the body tag --&gt;</a:t>
            </a:r>
            <a:endParaRPr i="1" sz="1200">
              <a:solidFill>
                <a:srgbClr val="A0A1A7"/>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33333"/>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p</a:t>
            </a:r>
            <a:r>
              <a:rPr lang="en" sz="1200">
                <a:solidFill>
                  <a:srgbClr val="383A42"/>
                </a:solidFill>
                <a:latin typeface="Roboto Mono"/>
                <a:ea typeface="Roboto Mono"/>
                <a:cs typeface="Roboto Mono"/>
                <a:sym typeface="Roboto Mono"/>
              </a:rPr>
              <a:t>&gt;</a:t>
            </a:r>
            <a:r>
              <a:rPr lang="en" sz="1200">
                <a:solidFill>
                  <a:srgbClr val="333333"/>
                </a:solidFill>
                <a:latin typeface="Roboto Mono"/>
                <a:ea typeface="Roboto Mono"/>
                <a:cs typeface="Roboto Mono"/>
                <a:sym typeface="Roboto Mono"/>
              </a:rPr>
              <a:t>Welcome to WDD!</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p</a:t>
            </a:r>
            <a:r>
              <a:rPr lang="en" sz="1200">
                <a:solidFill>
                  <a:srgbClr val="383A42"/>
                </a:solidFill>
                <a:latin typeface="Roboto Mono"/>
                <a:ea typeface="Roboto Mono"/>
                <a:cs typeface="Roboto Mono"/>
                <a:sym typeface="Roboto Mono"/>
              </a:rPr>
              <a:t>&gt;</a:t>
            </a:r>
            <a:endParaRPr sz="12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83A42"/>
                </a:solidFill>
                <a:latin typeface="Roboto Mono"/>
                <a:ea typeface="Roboto Mono"/>
                <a:cs typeface="Roboto Mono"/>
                <a:sym typeface="Roboto Mono"/>
              </a:rPr>
              <a:t>       &lt;</a:t>
            </a:r>
            <a:r>
              <a:rPr lang="en" sz="1200">
                <a:solidFill>
                  <a:srgbClr val="E45649"/>
                </a:solidFill>
                <a:latin typeface="Roboto Mono"/>
                <a:ea typeface="Roboto Mono"/>
                <a:cs typeface="Roboto Mono"/>
                <a:sym typeface="Roboto Mono"/>
              </a:rPr>
              <a:t>img</a:t>
            </a:r>
            <a:r>
              <a:rPr lang="en" sz="1200">
                <a:solidFill>
                  <a:srgbClr val="383A42"/>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src</a:t>
            </a:r>
            <a:r>
              <a:rPr lang="en" sz="1200">
                <a:solidFill>
                  <a:srgbClr val="383A42"/>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”wdd.png” </a:t>
            </a:r>
            <a:r>
              <a:rPr lang="en" sz="1200">
                <a:solidFill>
                  <a:srgbClr val="383A42"/>
                </a:solidFill>
                <a:latin typeface="Roboto Mono"/>
                <a:ea typeface="Roboto Mono"/>
                <a:cs typeface="Roboto Mono"/>
                <a:sym typeface="Roboto Mono"/>
              </a:rPr>
              <a:t>/&gt;</a:t>
            </a:r>
            <a:endParaRPr sz="12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200">
                <a:solidFill>
                  <a:srgbClr val="333333"/>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body</a:t>
            </a:r>
            <a:r>
              <a:rPr lang="en" sz="1200">
                <a:solidFill>
                  <a:srgbClr val="383A42"/>
                </a:solidFill>
                <a:latin typeface="Roboto Mono"/>
                <a:ea typeface="Roboto Mono"/>
                <a:cs typeface="Roboto Mono"/>
                <a:sym typeface="Roboto Mono"/>
              </a:rPr>
              <a:t>&gt;</a:t>
            </a:r>
            <a:endParaRPr sz="12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html</a:t>
            </a:r>
            <a:r>
              <a:rPr lang="en" sz="1200">
                <a:solidFill>
                  <a:srgbClr val="383A42"/>
                </a:solidFill>
                <a:latin typeface="Roboto Mono"/>
                <a:ea typeface="Roboto Mono"/>
                <a:cs typeface="Roboto Mono"/>
                <a:sym typeface="Roboto Mono"/>
              </a:rPr>
              <a:t>&gt;</a:t>
            </a:r>
            <a:endParaRPr sz="1200">
              <a:solidFill>
                <a:srgbClr val="D9D9D9"/>
              </a:solidFill>
              <a:latin typeface="Roboto Mono"/>
              <a:ea typeface="Roboto Mono"/>
              <a:cs typeface="Roboto Mono"/>
              <a:sym typeface="Roboto Mono"/>
            </a:endParaRPr>
          </a:p>
        </p:txBody>
      </p:sp>
      <p:sp>
        <p:nvSpPr>
          <p:cNvPr id="237" name="Google Shape;237;p43"/>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2"/>
                </a:solidFill>
              </a:rPr>
              <a:t>Anatomy of an HTML Document</a:t>
            </a:r>
            <a:endParaRPr/>
          </a:p>
        </p:txBody>
      </p:sp>
      <p:pic>
        <p:nvPicPr>
          <p:cNvPr id="238" name="Google Shape;238;p43"/>
          <p:cNvPicPr preferRelativeResize="0"/>
          <p:nvPr/>
        </p:nvPicPr>
        <p:blipFill>
          <a:blip r:embed="rId3">
            <a:alphaModFix/>
          </a:blip>
          <a:stretch>
            <a:fillRect/>
          </a:stretch>
        </p:blipFill>
        <p:spPr>
          <a:xfrm>
            <a:off x="4959207" y="1570353"/>
            <a:ext cx="3681879" cy="2117092"/>
          </a:xfrm>
          <a:prstGeom prst="rect">
            <a:avLst/>
          </a:prstGeom>
          <a:noFill/>
          <a:ln>
            <a:noFill/>
          </a:ln>
        </p:spPr>
      </p:pic>
      <p:sp>
        <p:nvSpPr>
          <p:cNvPr id="239" name="Google Shape;239;p43"/>
          <p:cNvSpPr txBox="1"/>
          <p:nvPr/>
        </p:nvSpPr>
        <p:spPr>
          <a:xfrm>
            <a:off x="5585230" y="1921729"/>
            <a:ext cx="1333057" cy="31517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35353"/>
                </a:solidFill>
                <a:latin typeface="Times New Roman"/>
                <a:ea typeface="Times New Roman"/>
                <a:cs typeface="Times New Roman"/>
                <a:sym typeface="Times New Roman"/>
              </a:rPr>
              <a:t>Welcome to WDD!</a:t>
            </a:r>
            <a:endParaRPr sz="1000">
              <a:solidFill>
                <a:srgbClr val="535353"/>
              </a:solidFill>
              <a:latin typeface="Times New Roman"/>
              <a:ea typeface="Times New Roman"/>
              <a:cs typeface="Times New Roman"/>
              <a:sym typeface="Times New Roman"/>
            </a:endParaRPr>
          </a:p>
        </p:txBody>
      </p:sp>
      <p:pic>
        <p:nvPicPr>
          <p:cNvPr id="240" name="Google Shape;240;p43"/>
          <p:cNvPicPr preferRelativeResize="0"/>
          <p:nvPr/>
        </p:nvPicPr>
        <p:blipFill>
          <a:blip r:embed="rId4">
            <a:alphaModFix/>
          </a:blip>
          <a:stretch>
            <a:fillRect/>
          </a:stretch>
        </p:blipFill>
        <p:spPr>
          <a:xfrm>
            <a:off x="5686332" y="2328693"/>
            <a:ext cx="740069" cy="740069"/>
          </a:xfrm>
          <a:prstGeom prst="rect">
            <a:avLst/>
          </a:prstGeom>
          <a:noFill/>
          <a:ln>
            <a:noFill/>
          </a:ln>
        </p:spPr>
      </p:pic>
      <p:sp>
        <p:nvSpPr>
          <p:cNvPr id="241" name="Google Shape;241;p43"/>
          <p:cNvSpPr txBox="1"/>
          <p:nvPr/>
        </p:nvSpPr>
        <p:spPr>
          <a:xfrm>
            <a:off x="434100" y="4536300"/>
            <a:ext cx="2899800" cy="2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2"/>
                </a:solidFill>
                <a:latin typeface="Karla"/>
                <a:ea typeface="Karla"/>
                <a:cs typeface="Karla"/>
                <a:sym typeface="Karla"/>
              </a:rPr>
              <a:t>(size may vary on your screen, but that’s ok!)</a:t>
            </a:r>
            <a:endParaRPr b="1" sz="1000">
              <a:solidFill>
                <a:schemeClr val="lt2"/>
              </a:solidFill>
              <a:latin typeface="Karla"/>
              <a:ea typeface="Karla"/>
              <a:cs typeface="Karla"/>
              <a:sym typeface="Karl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Tags are the building blocks of HTML</a:t>
            </a:r>
            <a:endParaRPr/>
          </a:p>
          <a:p>
            <a:pPr indent="0" lvl="0" marL="0" rtl="0" algn="ctr">
              <a:spcBef>
                <a:spcPts val="0"/>
              </a:spcBef>
              <a:spcAft>
                <a:spcPts val="0"/>
              </a:spcAft>
              <a:buNone/>
            </a:pPr>
            <a:r>
              <a:rPr lang="en"/>
              <a:t>And they </a:t>
            </a:r>
            <a:r>
              <a:rPr i="1" lang="en"/>
              <a:t>"usually"</a:t>
            </a:r>
            <a:r>
              <a:rPr lang="en"/>
              <a:t> come in pairs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8"/>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Announcements</a:t>
            </a:r>
            <a:endParaRPr/>
          </a:p>
        </p:txBody>
      </p:sp>
      <p:sp>
        <p:nvSpPr>
          <p:cNvPr id="78" name="Google Shape;78;p18"/>
          <p:cNvSpPr txBox="1"/>
          <p:nvPr>
            <p:ph idx="1" type="body"/>
          </p:nvPr>
        </p:nvSpPr>
        <p:spPr>
          <a:xfrm>
            <a:off x="502925" y="1028700"/>
            <a:ext cx="8138100" cy="3200400"/>
          </a:xfrm>
          <a:prstGeom prst="rect">
            <a:avLst/>
          </a:prstGeom>
        </p:spPr>
        <p:txBody>
          <a:bodyPr anchorCtr="0" anchor="ctr" bIns="0" lIns="0" spcFirstLastPara="1" rIns="0" wrap="square" tIns="0">
            <a:noAutofit/>
          </a:bodyPr>
          <a:lstStyle/>
          <a:p>
            <a:pPr indent="-317500" lvl="0" marL="457200" rtl="0" algn="l">
              <a:spcBef>
                <a:spcPts val="400"/>
              </a:spcBef>
              <a:spcAft>
                <a:spcPts val="0"/>
              </a:spcAft>
              <a:buSzPts val="1400"/>
              <a:buChar char="●"/>
            </a:pPr>
            <a:r>
              <a:rPr lang="en" sz="1400"/>
              <a:t>Lectures are </a:t>
            </a:r>
            <a:r>
              <a:rPr b="1" lang="en" sz="1400"/>
              <a:t>mandatory</a:t>
            </a:r>
            <a:r>
              <a:rPr lang="en" sz="1400"/>
              <a:t>, we apologize for any confusion in last week’s syllabus slides!</a:t>
            </a:r>
            <a:endParaRPr sz="1400"/>
          </a:p>
          <a:p>
            <a:pPr indent="-317500" lvl="0" marL="457200" rtl="0" algn="l">
              <a:spcBef>
                <a:spcPts val="400"/>
              </a:spcBef>
              <a:spcAft>
                <a:spcPts val="0"/>
              </a:spcAft>
              <a:buSzPts val="1400"/>
              <a:buChar char="●"/>
            </a:pPr>
            <a:r>
              <a:rPr lang="en" sz="1400"/>
              <a:t>Please remember to</a:t>
            </a:r>
            <a:endParaRPr sz="1400"/>
          </a:p>
          <a:p>
            <a:pPr indent="-317500" lvl="1" marL="914400" rtl="0" algn="l">
              <a:spcBef>
                <a:spcPts val="400"/>
              </a:spcBef>
              <a:spcAft>
                <a:spcPts val="0"/>
              </a:spcAft>
              <a:buSzPts val="1400"/>
              <a:buChar char="○"/>
            </a:pPr>
            <a:r>
              <a:rPr lang="en" sz="1400"/>
              <a:t>create your account on </a:t>
            </a:r>
            <a:r>
              <a:rPr b="1" lang="en" sz="1400"/>
              <a:t>WDD Portal (</a:t>
            </a:r>
            <a:r>
              <a:rPr b="1" lang="en" sz="1400" u="sng">
                <a:solidFill>
                  <a:srgbClr val="6191C2"/>
                </a:solidFill>
                <a:hlinkClick r:id="rId3"/>
              </a:rPr>
              <a:t>wdd.io</a:t>
            </a:r>
            <a:r>
              <a:rPr b="1" lang="en" sz="1400"/>
              <a:t>)</a:t>
            </a:r>
            <a:r>
              <a:rPr lang="en" sz="1400"/>
              <a:t>,</a:t>
            </a:r>
            <a:endParaRPr sz="1400"/>
          </a:p>
          <a:p>
            <a:pPr indent="-317500" lvl="1" marL="914400" rtl="0" algn="l">
              <a:spcBef>
                <a:spcPts val="400"/>
              </a:spcBef>
              <a:spcAft>
                <a:spcPts val="0"/>
              </a:spcAft>
              <a:buSzPts val="1400"/>
              <a:buChar char="○"/>
            </a:pPr>
            <a:r>
              <a:rPr lang="en" sz="1400"/>
              <a:t>join our class on </a:t>
            </a:r>
            <a:r>
              <a:rPr b="1" lang="en" sz="1400" u="sng">
                <a:solidFill>
                  <a:srgbClr val="6191C2"/>
                </a:solidFill>
                <a:hlinkClick r:id="rId4"/>
              </a:rPr>
              <a:t>Piazza</a:t>
            </a:r>
            <a:r>
              <a:rPr lang="en" sz="1400"/>
              <a:t> (link can be found in WDD portal),</a:t>
            </a:r>
            <a:endParaRPr sz="1400"/>
          </a:p>
          <a:p>
            <a:pPr indent="-317500" lvl="1" marL="914400" rtl="0" algn="l">
              <a:spcBef>
                <a:spcPts val="400"/>
              </a:spcBef>
              <a:spcAft>
                <a:spcPts val="0"/>
              </a:spcAft>
              <a:buSzPts val="1400"/>
              <a:buChar char="○"/>
            </a:pPr>
            <a:r>
              <a:rPr lang="en" sz="1400"/>
              <a:t>and enroll in DES INV 198 on </a:t>
            </a:r>
            <a:r>
              <a:rPr b="1" lang="en" sz="1400"/>
              <a:t>CalCentral</a:t>
            </a:r>
            <a:endParaRPr b="1" sz="1400"/>
          </a:p>
          <a:p>
            <a:pPr indent="-317500" lvl="0" marL="457200" rtl="0" algn="l">
              <a:spcBef>
                <a:spcPts val="400"/>
              </a:spcBef>
              <a:spcAft>
                <a:spcPts val="0"/>
              </a:spcAft>
              <a:buSzPts val="1400"/>
              <a:buChar char="●"/>
            </a:pPr>
            <a:r>
              <a:rPr lang="en" sz="1400"/>
              <a:t>Homework will be announced on Piazza, due </a:t>
            </a:r>
            <a:r>
              <a:rPr b="1" lang="en" sz="1400"/>
              <a:t>next Monday, 7:00 PM</a:t>
            </a:r>
            <a:endParaRPr b="1" sz="1400"/>
          </a:p>
          <a:p>
            <a:pPr indent="-317500" lvl="0" marL="457200" rtl="0" algn="l">
              <a:spcBef>
                <a:spcPts val="400"/>
              </a:spcBef>
              <a:spcAft>
                <a:spcPts val="0"/>
              </a:spcAft>
              <a:buSzPts val="1400"/>
              <a:buChar char="●"/>
            </a:pPr>
            <a:r>
              <a:rPr lang="en" sz="1400"/>
              <a:t>Post your question on </a:t>
            </a:r>
            <a:r>
              <a:rPr b="1" lang="en" sz="1400" u="sng">
                <a:solidFill>
                  <a:srgbClr val="6191C2"/>
                </a:solidFill>
                <a:hlinkClick r:id="rId5"/>
              </a:rPr>
              <a:t>wdd.io/queue</a:t>
            </a:r>
            <a:r>
              <a:rPr lang="en" sz="1400"/>
              <a:t> if you're shy to ask</a:t>
            </a:r>
            <a:endParaRPr sz="1400"/>
          </a:p>
          <a:p>
            <a:pPr indent="-317500" lvl="0" marL="457200" rtl="0" algn="l">
              <a:spcBef>
                <a:spcPts val="400"/>
              </a:spcBef>
              <a:spcAft>
                <a:spcPts val="0"/>
              </a:spcAft>
              <a:buSzPts val="1400"/>
              <a:buChar char="●"/>
            </a:pPr>
            <a:r>
              <a:rPr lang="en" sz="1400"/>
              <a:t>Please download </a:t>
            </a:r>
            <a:r>
              <a:rPr b="1" lang="en" sz="1400"/>
              <a:t>ONE </a:t>
            </a:r>
            <a:r>
              <a:rPr lang="en" sz="1400"/>
              <a:t>of the text editors in the next slide</a:t>
            </a:r>
            <a:br>
              <a:rPr lang="en" sz="1400"/>
            </a:br>
            <a:r>
              <a:rPr lang="en" sz="1400"/>
              <a:t>(We recommend </a:t>
            </a:r>
            <a:r>
              <a:rPr b="1" lang="en" sz="1400" u="sng">
                <a:solidFill>
                  <a:srgbClr val="6191C2"/>
                </a:solidFill>
                <a:hlinkClick r:id="rId6"/>
              </a:rPr>
              <a:t>Visual Studio Code</a:t>
            </a:r>
            <a:r>
              <a:rPr lang="en" sz="1400"/>
              <a:t>, </a:t>
            </a:r>
            <a:r>
              <a:rPr b="1" lang="en" sz="1400" u="sng">
                <a:solidFill>
                  <a:srgbClr val="6191C2"/>
                </a:solidFill>
                <a:hlinkClick r:id="rId7"/>
              </a:rPr>
              <a:t>Atom</a:t>
            </a:r>
            <a:r>
              <a:rPr lang="en" sz="1400"/>
              <a:t> or </a:t>
            </a:r>
            <a:r>
              <a:rPr b="1" lang="en" sz="1400" u="sng">
                <a:solidFill>
                  <a:srgbClr val="6191C2"/>
                </a:solidFill>
                <a:hlinkClick r:id="rId8"/>
              </a:rPr>
              <a:t>Sublime</a:t>
            </a:r>
            <a:r>
              <a:rPr lang="en" sz="1400"/>
              <a:t>!)</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Opening tag</a:t>
            </a:r>
            <a:endParaRPr/>
          </a:p>
        </p:txBody>
      </p:sp>
      <p:sp>
        <p:nvSpPr>
          <p:cNvPr id="252" name="Google Shape;252;p45"/>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body</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&lt;p&gt;Welcome to WDD!&lt;/p&gt;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B7B7B7"/>
                </a:solidFill>
                <a:latin typeface="Roboto Mono"/>
                <a:ea typeface="Roboto Mono"/>
                <a:cs typeface="Roboto Mono"/>
                <a:sym typeface="Roboto Mono"/>
              </a:rPr>
              <a:t>&lt;/</a:t>
            </a:r>
            <a:r>
              <a:rPr lang="en" sz="1300">
                <a:solidFill>
                  <a:srgbClr val="EA9999"/>
                </a:solidFill>
                <a:latin typeface="Roboto Mono"/>
                <a:ea typeface="Roboto Mono"/>
                <a:cs typeface="Roboto Mono"/>
                <a:sym typeface="Roboto Mono"/>
              </a:rPr>
              <a:t>body</a:t>
            </a:r>
            <a:r>
              <a:rPr lang="en" sz="1300">
                <a:solidFill>
                  <a:srgbClr val="B7B7B7"/>
                </a:solidFill>
                <a:latin typeface="Roboto Mono"/>
                <a:ea typeface="Roboto Mono"/>
                <a:cs typeface="Roboto Mono"/>
                <a:sym typeface="Roboto Mono"/>
              </a:rPr>
              <a:t>&gt;</a:t>
            </a:r>
            <a:endParaRPr sz="1300">
              <a:solidFill>
                <a:srgbClr val="B7B7B7"/>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Closing tag</a:t>
            </a:r>
            <a:endParaRPr/>
          </a:p>
        </p:txBody>
      </p:sp>
      <p:sp>
        <p:nvSpPr>
          <p:cNvPr id="258" name="Google Shape;258;p46"/>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B7B7B7"/>
                </a:solidFill>
                <a:latin typeface="Roboto Mono"/>
                <a:ea typeface="Roboto Mono"/>
                <a:cs typeface="Roboto Mono"/>
                <a:sym typeface="Roboto Mono"/>
              </a:rPr>
              <a:t>&lt;</a:t>
            </a:r>
            <a:r>
              <a:rPr lang="en" sz="1300">
                <a:solidFill>
                  <a:srgbClr val="EA9999"/>
                </a:solidFill>
                <a:latin typeface="Roboto Mono"/>
                <a:ea typeface="Roboto Mono"/>
                <a:cs typeface="Roboto Mono"/>
                <a:sym typeface="Roboto Mono"/>
              </a:rPr>
              <a:t>body</a:t>
            </a:r>
            <a:r>
              <a:rPr lang="en" sz="1300">
                <a:solidFill>
                  <a:srgbClr val="B7B7B7"/>
                </a:solidFill>
                <a:latin typeface="Roboto Mono"/>
                <a:ea typeface="Roboto Mono"/>
                <a:cs typeface="Roboto Mono"/>
                <a:sym typeface="Roboto Mono"/>
              </a:rPr>
              <a:t>&gt;</a:t>
            </a:r>
            <a:endParaRPr sz="1300">
              <a:solidFill>
                <a:srgbClr val="B7B7B7"/>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&lt;p&gt;Welcome to WDD!&lt;/p&gt;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body</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Pair of paragraph tags</a:t>
            </a:r>
            <a:endParaRPr/>
          </a:p>
        </p:txBody>
      </p:sp>
      <p:sp>
        <p:nvSpPr>
          <p:cNvPr id="264" name="Google Shape;264;p47"/>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CCCCCC"/>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p</a:t>
            </a:r>
            <a:r>
              <a:rPr lang="en" sz="1300">
                <a:solidFill>
                  <a:srgbClr val="383A42"/>
                </a:solidFill>
                <a:latin typeface="Roboto Mono"/>
                <a:ea typeface="Roboto Mono"/>
                <a:cs typeface="Roboto Mono"/>
                <a:sym typeface="Roboto Mono"/>
              </a:rPr>
              <a:t>&gt;</a:t>
            </a:r>
            <a:r>
              <a:rPr lang="en" sz="1300">
                <a:solidFill>
                  <a:srgbClr val="D9D9D9"/>
                </a:solidFill>
                <a:latin typeface="Roboto Mono"/>
                <a:ea typeface="Roboto Mono"/>
                <a:cs typeface="Roboto Mono"/>
                <a:sym typeface="Roboto Mono"/>
              </a:rPr>
              <a:t>Welcome to WDD!</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p</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One exception: self-closing tag</a:t>
            </a:r>
            <a:endParaRPr/>
          </a:p>
        </p:txBody>
      </p:sp>
      <p:sp>
        <p:nvSpPr>
          <p:cNvPr id="270" name="Google Shape;270;p48"/>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&lt;p&gt;Welcome to WDD!&lt;/p&gt;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img</a:t>
            </a:r>
            <a:r>
              <a:rPr lang="en" sz="1300">
                <a:solidFill>
                  <a:srgbClr val="383A42"/>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src=”wdd.png” </a:t>
            </a:r>
            <a:r>
              <a:rPr lang="en" sz="1300">
                <a:solidFill>
                  <a:srgbClr val="383A42"/>
                </a:solidFill>
                <a:latin typeface="Roboto Mono"/>
                <a:ea typeface="Roboto Mono"/>
                <a:cs typeface="Roboto Mono"/>
                <a:sym typeface="Roboto Mono"/>
              </a:rPr>
              <a:t>/&gt;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9"/>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Tags can contain other tags, text,</a:t>
            </a:r>
            <a:br>
              <a:rPr lang="en"/>
            </a:br>
            <a:r>
              <a:rPr lang="en"/>
              <a:t>or a combination of 'em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Words inside paragraph tags</a:t>
            </a:r>
            <a:endParaRPr/>
          </a:p>
        </p:txBody>
      </p:sp>
      <p:sp>
        <p:nvSpPr>
          <p:cNvPr id="281" name="Google Shape;281;p50"/>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CCCCCC"/>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p</a:t>
            </a:r>
            <a:r>
              <a:rPr lang="en" sz="1300">
                <a:solidFill>
                  <a:srgbClr val="383A42"/>
                </a:solidFill>
                <a:latin typeface="Roboto Mono"/>
                <a:ea typeface="Roboto Mono"/>
                <a:cs typeface="Roboto Mono"/>
                <a:sym typeface="Roboto Mono"/>
              </a:rPr>
              <a:t>&gt;</a:t>
            </a:r>
            <a:r>
              <a:rPr lang="en" sz="1300">
                <a:solidFill>
                  <a:srgbClr val="333333"/>
                </a:solidFill>
                <a:latin typeface="Roboto Mono"/>
                <a:ea typeface="Roboto Mono"/>
                <a:cs typeface="Roboto Mono"/>
                <a:sym typeface="Roboto Mono"/>
              </a:rPr>
              <a:t>Welcome to WDD!</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p</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Nesting tags</a:t>
            </a:r>
            <a:endParaRPr/>
          </a:p>
        </p:txBody>
      </p:sp>
      <p:sp>
        <p:nvSpPr>
          <p:cNvPr id="287" name="Google Shape;287;p51"/>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CCCCCC"/>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body</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p</a:t>
            </a:r>
            <a:r>
              <a:rPr lang="en" sz="1300">
                <a:solidFill>
                  <a:srgbClr val="383A42"/>
                </a:solidFill>
                <a:latin typeface="Roboto Mono"/>
                <a:ea typeface="Roboto Mono"/>
                <a:cs typeface="Roboto Mono"/>
                <a:sym typeface="Roboto Mono"/>
              </a:rPr>
              <a:t>&gt;</a:t>
            </a:r>
            <a:r>
              <a:rPr lang="en" sz="1300">
                <a:solidFill>
                  <a:srgbClr val="D9D9D9"/>
                </a:solidFill>
                <a:latin typeface="Roboto Mono"/>
                <a:ea typeface="Roboto Mono"/>
                <a:cs typeface="Roboto Mono"/>
                <a:sym typeface="Roboto Mono"/>
              </a:rPr>
              <a:t>Welcome to WDD!</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p</a:t>
            </a:r>
            <a:r>
              <a:rPr lang="en" sz="1300">
                <a:solidFill>
                  <a:srgbClr val="383A42"/>
                </a:solidFill>
                <a:latin typeface="Roboto Mono"/>
                <a:ea typeface="Roboto Mono"/>
                <a:cs typeface="Roboto Mono"/>
                <a:sym typeface="Roboto Mono"/>
              </a:rPr>
              <a:t>&gt;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body</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pic>
        <p:nvPicPr>
          <p:cNvPr id="288" name="Google Shape;288;p51"/>
          <p:cNvPicPr preferRelativeResize="0"/>
          <p:nvPr/>
        </p:nvPicPr>
        <p:blipFill>
          <a:blip r:embed="rId3">
            <a:alphaModFix/>
          </a:blip>
          <a:stretch>
            <a:fillRect/>
          </a:stretch>
        </p:blipFill>
        <p:spPr>
          <a:xfrm>
            <a:off x="6754025" y="2448725"/>
            <a:ext cx="1704174" cy="17041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Nesting more tags</a:t>
            </a:r>
            <a:endParaRPr/>
          </a:p>
        </p:txBody>
      </p:sp>
      <p:sp>
        <p:nvSpPr>
          <p:cNvPr id="294" name="Google Shape;294;p52"/>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CCCCCC"/>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body</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p</a:t>
            </a:r>
            <a:r>
              <a:rPr lang="en" sz="1300">
                <a:solidFill>
                  <a:srgbClr val="383A42"/>
                </a:solidFill>
                <a:latin typeface="Roboto Mono"/>
                <a:ea typeface="Roboto Mono"/>
                <a:cs typeface="Roboto Mono"/>
                <a:sym typeface="Roboto Mono"/>
              </a:rPr>
              <a:t>&gt;</a:t>
            </a:r>
            <a:r>
              <a:rPr lang="en" sz="1300">
                <a:solidFill>
                  <a:srgbClr val="D9D9D9"/>
                </a:solidFill>
                <a:latin typeface="Roboto Mono"/>
                <a:ea typeface="Roboto Mono"/>
                <a:cs typeface="Roboto Mono"/>
                <a:sym typeface="Roboto Mono"/>
              </a:rPr>
              <a:t>Welcome to WDD!</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p</a:t>
            </a:r>
            <a:r>
              <a:rPr lang="en" sz="1300">
                <a:solidFill>
                  <a:srgbClr val="383A42"/>
                </a:solidFill>
                <a:latin typeface="Roboto Mono"/>
                <a:ea typeface="Roboto Mono"/>
                <a:cs typeface="Roboto Mono"/>
                <a:sym typeface="Roboto Mono"/>
              </a:rPr>
              <a:t>&gt;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img</a:t>
            </a:r>
            <a:r>
              <a:rPr lang="en" sz="1300">
                <a:solidFill>
                  <a:srgbClr val="383A42"/>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src=”wdd.png” </a:t>
            </a:r>
            <a:r>
              <a:rPr lang="en" sz="1300">
                <a:solidFill>
                  <a:srgbClr val="383A42"/>
                </a:solidFill>
                <a:latin typeface="Roboto Mono"/>
                <a:ea typeface="Roboto Mono"/>
                <a:cs typeface="Roboto Mono"/>
                <a:sym typeface="Roboto Mono"/>
              </a:rPr>
              <a:t>/&gt;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body</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pic>
        <p:nvPicPr>
          <p:cNvPr id="295" name="Google Shape;295;p52"/>
          <p:cNvPicPr preferRelativeResize="0"/>
          <p:nvPr/>
        </p:nvPicPr>
        <p:blipFill>
          <a:blip r:embed="rId3">
            <a:alphaModFix/>
          </a:blip>
          <a:stretch>
            <a:fillRect/>
          </a:stretch>
        </p:blipFill>
        <p:spPr>
          <a:xfrm>
            <a:off x="6754025" y="2448725"/>
            <a:ext cx="1704174" cy="17041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Tags begun with</a:t>
            </a:r>
            <a:r>
              <a:rPr lang="en">
                <a:solidFill>
                  <a:srgbClr val="6191C2"/>
                </a:solidFill>
                <a:latin typeface="Roboto Mono"/>
                <a:ea typeface="Roboto Mono"/>
                <a:cs typeface="Roboto Mono"/>
                <a:sym typeface="Roboto Mono"/>
              </a:rPr>
              <a:t> &lt;! </a:t>
            </a:r>
            <a:r>
              <a:rPr lang="en"/>
              <a:t>usually have special purposes</a:t>
            </a:r>
            <a:r>
              <a:rPr lang="en">
                <a:solidFill>
                  <a:srgbClr val="E45649"/>
                </a:solidFill>
                <a:latin typeface="Roboto Mono"/>
                <a:ea typeface="Roboto Mono"/>
                <a:cs typeface="Roboto Mono"/>
                <a:sym typeface="Roboto Mono"/>
              </a:rPr>
              <a:t> &lt;3</a:t>
            </a:r>
            <a:endParaRPr>
              <a:solidFill>
                <a:srgbClr val="E45649"/>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4"/>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doctype</a:t>
            </a:r>
            <a:r>
              <a:rPr lang="en" sz="1300">
                <a:solidFill>
                  <a:srgbClr val="383A42"/>
                </a:solidFill>
                <a:latin typeface="Roboto Mono"/>
                <a:ea typeface="Roboto Mono"/>
                <a:cs typeface="Roboto Mono"/>
                <a:sym typeface="Roboto Mono"/>
              </a:rPr>
              <a:t> </a:t>
            </a:r>
            <a:r>
              <a:rPr lang="en" sz="1300">
                <a:solidFill>
                  <a:srgbClr val="986801"/>
                </a:solidFill>
                <a:latin typeface="Roboto Mono"/>
                <a:ea typeface="Roboto Mono"/>
                <a:cs typeface="Roboto Mono"/>
                <a:sym typeface="Roboto Mono"/>
              </a:rPr>
              <a:t>html</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&lt;head&gt;&lt;/head&gt;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&lt;p&gt;Welcome to WDD!&lt;/p&gt;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
        <p:nvSpPr>
          <p:cNvPr id="306" name="Google Shape;306;p54"/>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2"/>
                </a:solidFill>
              </a:rPr>
              <a:t>To begin an HTML5 document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9"/>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Creative tools</a:t>
            </a:r>
            <a:endParaRPr b="0"/>
          </a:p>
        </p:txBody>
      </p:sp>
      <p:sp>
        <p:nvSpPr>
          <p:cNvPr id="84" name="Google Shape;84;p19"/>
          <p:cNvSpPr txBox="1"/>
          <p:nvPr/>
        </p:nvSpPr>
        <p:spPr>
          <a:xfrm>
            <a:off x="502925" y="1028700"/>
            <a:ext cx="2651700" cy="3200400"/>
          </a:xfrm>
          <a:prstGeom prst="rect">
            <a:avLst/>
          </a:prstGeom>
          <a:solidFill>
            <a:srgbClr val="6191C2"/>
          </a:solidFill>
          <a:ln>
            <a:noFill/>
          </a:ln>
        </p:spPr>
        <p:txBody>
          <a:bodyPr anchorCtr="0" anchor="ctr" bIns="91425" lIns="91425" spcFirstLastPara="1" rIns="91425" wrap="square" tIns="91425">
            <a:noAutofit/>
          </a:bodyPr>
          <a:lstStyle/>
          <a:p>
            <a:pPr indent="0" lvl="0" marL="0" rtl="0" algn="ctr">
              <a:lnSpc>
                <a:spcPct val="115000"/>
              </a:lnSpc>
              <a:spcBef>
                <a:spcPts val="400"/>
              </a:spcBef>
              <a:spcAft>
                <a:spcPts val="0"/>
              </a:spcAft>
              <a:buNone/>
            </a:pPr>
            <a:r>
              <a:rPr b="1" lang="en" sz="1600">
                <a:solidFill>
                  <a:srgbClr val="FFFFFF"/>
                </a:solidFill>
                <a:latin typeface="Karla"/>
                <a:ea typeface="Karla"/>
                <a:cs typeface="Karla"/>
                <a:sym typeface="Karla"/>
              </a:rPr>
              <a:t>Web Browser</a:t>
            </a:r>
            <a:endParaRPr b="1"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Chrome</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Safari</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Firefox</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Opera</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Edge</a:t>
            </a:r>
            <a:endParaRPr sz="1600">
              <a:solidFill>
                <a:srgbClr val="FFFFFF"/>
              </a:solidFill>
              <a:latin typeface="Karla"/>
              <a:ea typeface="Karla"/>
              <a:cs typeface="Karla"/>
              <a:sym typeface="Karla"/>
            </a:endParaRPr>
          </a:p>
        </p:txBody>
      </p:sp>
      <p:sp>
        <p:nvSpPr>
          <p:cNvPr id="85" name="Google Shape;85;p19"/>
          <p:cNvSpPr txBox="1"/>
          <p:nvPr/>
        </p:nvSpPr>
        <p:spPr>
          <a:xfrm>
            <a:off x="3246138" y="1028700"/>
            <a:ext cx="2651700" cy="3200400"/>
          </a:xfrm>
          <a:prstGeom prst="rect">
            <a:avLst/>
          </a:prstGeom>
          <a:solidFill>
            <a:srgbClr val="6191C2"/>
          </a:solidFill>
          <a:ln>
            <a:noFill/>
          </a:ln>
        </p:spPr>
        <p:txBody>
          <a:bodyPr anchorCtr="0" anchor="ctr" bIns="91425" lIns="91425" spcFirstLastPara="1" rIns="91425" wrap="square" tIns="91425">
            <a:noAutofit/>
          </a:bodyPr>
          <a:lstStyle/>
          <a:p>
            <a:pPr indent="0" lvl="0" marL="0" rtl="0" algn="ctr">
              <a:lnSpc>
                <a:spcPct val="115000"/>
              </a:lnSpc>
              <a:spcBef>
                <a:spcPts val="400"/>
              </a:spcBef>
              <a:spcAft>
                <a:spcPts val="0"/>
              </a:spcAft>
              <a:buNone/>
            </a:pPr>
            <a:r>
              <a:rPr b="1" lang="en" sz="1600">
                <a:solidFill>
                  <a:srgbClr val="FFFFFF"/>
                </a:solidFill>
                <a:latin typeface="Karla"/>
                <a:ea typeface="Karla"/>
                <a:cs typeface="Karla"/>
                <a:sym typeface="Karla"/>
              </a:rPr>
              <a:t>Code Editor</a:t>
            </a:r>
            <a:endParaRPr b="1"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Visual Studio Code</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Atom</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WebStorm</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Clr>
                <a:schemeClr val="dk1"/>
              </a:buClr>
              <a:buSzPts val="1100"/>
              <a:buFont typeface="Arial"/>
              <a:buNone/>
            </a:pPr>
            <a:r>
              <a:rPr lang="en" sz="1600">
                <a:solidFill>
                  <a:schemeClr val="lt1"/>
                </a:solidFill>
                <a:latin typeface="Karla"/>
                <a:ea typeface="Karla"/>
                <a:cs typeface="Karla"/>
                <a:sym typeface="Karla"/>
              </a:rPr>
              <a:t>Brackets</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Sublime</a:t>
            </a:r>
            <a:endParaRPr sz="1600">
              <a:solidFill>
                <a:srgbClr val="FFFFFF"/>
              </a:solidFill>
              <a:latin typeface="Karla"/>
              <a:ea typeface="Karla"/>
              <a:cs typeface="Karla"/>
              <a:sym typeface="Karla"/>
            </a:endParaRPr>
          </a:p>
        </p:txBody>
      </p:sp>
      <p:sp>
        <p:nvSpPr>
          <p:cNvPr id="86" name="Google Shape;86;p19"/>
          <p:cNvSpPr txBox="1"/>
          <p:nvPr/>
        </p:nvSpPr>
        <p:spPr>
          <a:xfrm>
            <a:off x="5989375" y="1028700"/>
            <a:ext cx="2651700" cy="3200400"/>
          </a:xfrm>
          <a:prstGeom prst="rect">
            <a:avLst/>
          </a:prstGeom>
          <a:solidFill>
            <a:srgbClr val="75C36E"/>
          </a:solidFill>
          <a:ln>
            <a:noFill/>
          </a:ln>
        </p:spPr>
        <p:txBody>
          <a:bodyPr anchorCtr="0" anchor="ctr" bIns="91425" lIns="91425" spcFirstLastPara="1" rIns="91425" wrap="square" tIns="91425">
            <a:noAutofit/>
          </a:bodyPr>
          <a:lstStyle/>
          <a:p>
            <a:pPr indent="0" lvl="0" marL="0" rtl="0" algn="ctr">
              <a:lnSpc>
                <a:spcPct val="115000"/>
              </a:lnSpc>
              <a:spcBef>
                <a:spcPts val="400"/>
              </a:spcBef>
              <a:spcAft>
                <a:spcPts val="0"/>
              </a:spcAft>
              <a:buNone/>
            </a:pPr>
            <a:r>
              <a:rPr b="1" lang="en" sz="1600">
                <a:solidFill>
                  <a:srgbClr val="FFFFFF"/>
                </a:solidFill>
                <a:latin typeface="Karla"/>
                <a:ea typeface="Karla"/>
                <a:cs typeface="Karla"/>
                <a:sym typeface="Karla"/>
              </a:rPr>
              <a:t>Prototyping</a:t>
            </a:r>
            <a:endParaRPr b="1"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Figma</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chemeClr val="lt1"/>
                </a:solidFill>
                <a:latin typeface="Karla"/>
                <a:ea typeface="Karla"/>
                <a:cs typeface="Karla"/>
                <a:sym typeface="Karla"/>
              </a:rPr>
              <a:t>Adobe XD</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Keynote</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a:solidFill>
                  <a:srgbClr val="FFFFFF"/>
                </a:solidFill>
                <a:latin typeface="Karla"/>
                <a:ea typeface="Karla"/>
                <a:cs typeface="Karla"/>
                <a:sym typeface="Karla"/>
              </a:rPr>
              <a:t>Powerpoint</a:t>
            </a:r>
            <a:endParaRPr sz="1600">
              <a:solidFill>
                <a:srgbClr val="FFFFFF"/>
              </a:solidFill>
              <a:latin typeface="Karla"/>
              <a:ea typeface="Karla"/>
              <a:cs typeface="Karla"/>
              <a:sym typeface="Karla"/>
            </a:endParaRPr>
          </a:p>
          <a:p>
            <a:pPr indent="0" lvl="0" marL="0" rtl="0" algn="ctr">
              <a:lnSpc>
                <a:spcPct val="115000"/>
              </a:lnSpc>
              <a:spcBef>
                <a:spcPts val="400"/>
              </a:spcBef>
              <a:spcAft>
                <a:spcPts val="0"/>
              </a:spcAft>
              <a:buNone/>
            </a:pPr>
            <a:r>
              <a:rPr lang="en" sz="1600" strike="sngStrike">
                <a:solidFill>
                  <a:srgbClr val="FFFFFF"/>
                </a:solidFill>
                <a:latin typeface="Karla"/>
                <a:ea typeface="Karla"/>
                <a:cs typeface="Karla"/>
                <a:sym typeface="Karla"/>
              </a:rPr>
              <a:t>Illustrator</a:t>
            </a:r>
            <a:endParaRPr sz="1600" strike="sngStrike">
              <a:solidFill>
                <a:srgbClr val="FFFFFF"/>
              </a:solidFill>
              <a:latin typeface="Karla"/>
              <a:ea typeface="Karla"/>
              <a:cs typeface="Karla"/>
              <a:sym typeface="Karl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5"/>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2"/>
                </a:solidFill>
              </a:rPr>
              <a:t>Annotations/comments</a:t>
            </a:r>
            <a:endParaRPr/>
          </a:p>
        </p:txBody>
      </p:sp>
      <p:sp>
        <p:nvSpPr>
          <p:cNvPr id="312" name="Google Shape;312;p55"/>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A0A1A7"/>
                </a:solidFill>
                <a:latin typeface="Roboto Mono"/>
                <a:ea typeface="Roboto Mono"/>
                <a:cs typeface="Roboto Mono"/>
                <a:sym typeface="Roboto Mono"/>
              </a:rPr>
              <a:t>&lt;!-- this itself is a comment --&gt;</a:t>
            </a:r>
            <a:endParaRPr i="1" sz="1300">
              <a:solidFill>
                <a:srgbClr val="A0A1A7"/>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A0A1A7"/>
                </a:solidFill>
                <a:latin typeface="Roboto Mono"/>
                <a:ea typeface="Roboto Mono"/>
                <a:cs typeface="Roboto Mono"/>
                <a:sym typeface="Roboto Mono"/>
              </a:rPr>
              <a:t>&lt;!-- your webpage content goes inside the body --&gt;</a:t>
            </a:r>
            <a:endParaRPr i="1" sz="1300">
              <a:solidFill>
                <a:srgbClr val="A0A1A7"/>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&lt;p&gt;Welcome to WDD!&lt;/p&gt;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6"/>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Some special tags to structure an HTML page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7"/>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lt2"/>
                </a:solidFill>
              </a:rPr>
              <a:t>Pair of html tags</a:t>
            </a:r>
            <a:endParaRPr/>
          </a:p>
        </p:txBody>
      </p:sp>
      <p:sp>
        <p:nvSpPr>
          <p:cNvPr id="323" name="Google Shape;323;p57"/>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html</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&lt;head&gt;&lt;/head&gt;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&lt;p&gt;Welcome to WDD!&lt;/p&gt;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   &lt;/body&gt;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html</a:t>
            </a:r>
            <a:r>
              <a:rPr lang="en" sz="1300">
                <a:solidFill>
                  <a:srgbClr val="383A42"/>
                </a:solidFill>
                <a:latin typeface="Roboto Mono"/>
                <a:ea typeface="Roboto Mono"/>
                <a:cs typeface="Roboto Mono"/>
                <a:sym typeface="Roboto Mono"/>
              </a:rPr>
              <a:t>&gt;</a:t>
            </a:r>
            <a:endParaRPr sz="1300">
              <a:solidFill>
                <a:srgbClr val="D9D9D9"/>
              </a:solidFill>
              <a:latin typeface="Roboto Mono"/>
              <a:ea typeface="Roboto Mono"/>
              <a:cs typeface="Roboto Mono"/>
              <a:sym typeface="Roboto Mono"/>
            </a:endParaRPr>
          </a:p>
        </p:txBody>
      </p:sp>
      <p:sp>
        <p:nvSpPr>
          <p:cNvPr id="324" name="Google Shape;324;p57"/>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sz="1200"/>
              <a:t>Don't forget about the </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doctype</a:t>
            </a:r>
            <a:r>
              <a:rPr lang="en" sz="1200">
                <a:solidFill>
                  <a:srgbClr val="383A42"/>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html</a:t>
            </a:r>
            <a:r>
              <a:rPr lang="en" sz="1200">
                <a:solidFill>
                  <a:srgbClr val="383A42"/>
                </a:solidFill>
                <a:latin typeface="Roboto Mono"/>
                <a:ea typeface="Roboto Mono"/>
                <a:cs typeface="Roboto Mono"/>
                <a:sym typeface="Roboto Mono"/>
              </a:rPr>
              <a:t>&gt;</a:t>
            </a:r>
            <a:r>
              <a:rPr lang="en" sz="1200"/>
              <a:t> before </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html</a:t>
            </a:r>
            <a:r>
              <a:rPr lang="en" sz="1200">
                <a:solidFill>
                  <a:srgbClr val="383A42"/>
                </a:solidFill>
                <a:latin typeface="Roboto Mono"/>
                <a:ea typeface="Roboto Mono"/>
                <a:cs typeface="Roboto Mono"/>
                <a:sym typeface="Roboto Mono"/>
              </a:rPr>
              <a:t>&gt;</a:t>
            </a:r>
            <a:endParaRPr sz="1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8"/>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an html tag?</a:t>
            </a:r>
            <a:endParaRPr/>
          </a:p>
        </p:txBody>
      </p:sp>
      <p:sp>
        <p:nvSpPr>
          <p:cNvPr id="330" name="Google Shape;330;p58"/>
          <p:cNvSpPr txBox="1"/>
          <p:nvPr>
            <p:ph idx="1" type="body"/>
          </p:nvPr>
        </p:nvSpPr>
        <p:spPr>
          <a:xfrm>
            <a:off x="457200" y="1028700"/>
            <a:ext cx="4068900" cy="3200400"/>
          </a:xfrm>
          <a:prstGeom prst="rect">
            <a:avLst/>
          </a:prstGeom>
        </p:spPr>
        <p:txBody>
          <a:bodyPr anchorCtr="0" anchor="ctr" bIns="0" lIns="0" spcFirstLastPara="1" rIns="0" wrap="square" tIns="0">
            <a:noAutofit/>
          </a:bodyPr>
          <a:lstStyle/>
          <a:p>
            <a:pPr indent="-330200" lvl="0" marL="457200" rtl="0" algn="l">
              <a:spcBef>
                <a:spcPts val="400"/>
              </a:spcBef>
              <a:spcAft>
                <a:spcPts val="0"/>
              </a:spcAft>
              <a:buSzPts val="1600"/>
              <a:buChar char="•"/>
            </a:pPr>
            <a:r>
              <a:rPr lang="en">
                <a:solidFill>
                  <a:schemeClr val="lt2"/>
                </a:solidFill>
              </a:rPr>
              <a:t>Contains everything of a webpage</a:t>
            </a:r>
            <a:endParaRPr>
              <a:solidFill>
                <a:schemeClr val="lt2"/>
              </a:solidFill>
            </a:endParaRPr>
          </a:p>
          <a:p>
            <a:pPr indent="-330200" lvl="0" marL="457200" rtl="0" algn="l">
              <a:spcBef>
                <a:spcPts val="0"/>
              </a:spcBef>
              <a:spcAft>
                <a:spcPts val="0"/>
              </a:spcAft>
              <a:buClr>
                <a:schemeClr val="lt2"/>
              </a:buClr>
              <a:buSzPts val="1600"/>
              <a:buChar char="•"/>
            </a:pPr>
            <a:r>
              <a:rPr lang="en">
                <a:solidFill>
                  <a:schemeClr val="lt2"/>
                </a:solidFill>
              </a:rPr>
              <a:t>There should only be one of this</a:t>
            </a:r>
            <a:br>
              <a:rPr lang="en">
                <a:solidFill>
                  <a:schemeClr val="lt2"/>
                </a:solidFill>
              </a:rPr>
            </a:br>
            <a:r>
              <a:rPr lang="en">
                <a:solidFill>
                  <a:schemeClr val="lt2"/>
                </a:solidFill>
              </a:rPr>
              <a:t>in the entire file</a:t>
            </a:r>
            <a:endParaRPr>
              <a:solidFill>
                <a:schemeClr val="lt2"/>
              </a:solidFill>
            </a:endParaRPr>
          </a:p>
        </p:txBody>
      </p:sp>
      <p:sp>
        <p:nvSpPr>
          <p:cNvPr id="331" name="Google Shape;331;p58"/>
          <p:cNvSpPr txBox="1"/>
          <p:nvPr>
            <p:ph idx="1" type="body"/>
          </p:nvPr>
        </p:nvSpPr>
        <p:spPr>
          <a:xfrm>
            <a:off x="4617725" y="1028700"/>
            <a:ext cx="40233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 sz="2400">
                <a:solidFill>
                  <a:srgbClr val="383A42"/>
                </a:solidFill>
                <a:latin typeface="Roboto Mono"/>
                <a:ea typeface="Roboto Mono"/>
                <a:cs typeface="Roboto Mono"/>
                <a:sym typeface="Roboto Mono"/>
              </a:rPr>
              <a:t>&lt;</a:t>
            </a:r>
            <a:r>
              <a:rPr lang="en" sz="2400">
                <a:solidFill>
                  <a:srgbClr val="E45649"/>
                </a:solidFill>
                <a:latin typeface="Roboto Mono"/>
                <a:ea typeface="Roboto Mono"/>
                <a:cs typeface="Roboto Mono"/>
                <a:sym typeface="Roboto Mono"/>
              </a:rPr>
              <a:t>html</a:t>
            </a:r>
            <a:r>
              <a:rPr lang="en" sz="2400">
                <a:solidFill>
                  <a:srgbClr val="383A42"/>
                </a:solidFill>
                <a:latin typeface="Roboto Mono"/>
                <a:ea typeface="Roboto Mono"/>
                <a:cs typeface="Roboto Mono"/>
                <a:sym typeface="Roboto Mono"/>
              </a:rPr>
              <a:t>&gt;  &lt;/</a:t>
            </a:r>
            <a:r>
              <a:rPr lang="en" sz="2400">
                <a:solidFill>
                  <a:srgbClr val="E45649"/>
                </a:solidFill>
                <a:latin typeface="Roboto Mono"/>
                <a:ea typeface="Roboto Mono"/>
                <a:cs typeface="Roboto Mono"/>
                <a:sym typeface="Roboto Mono"/>
              </a:rPr>
              <a:t>html</a:t>
            </a:r>
            <a:r>
              <a:rPr lang="en" sz="2400">
                <a:solidFill>
                  <a:srgbClr val="383A42"/>
                </a:solidFill>
                <a:latin typeface="Roboto Mono"/>
                <a:ea typeface="Roboto Mono"/>
                <a:cs typeface="Roboto Mono"/>
                <a:sym typeface="Roboto Mono"/>
              </a:rPr>
              <a:t>&gt;</a:t>
            </a:r>
            <a:endParaRPr sz="2400">
              <a:solidFill>
                <a:srgbClr val="D9D9D9"/>
              </a:solidFill>
              <a:latin typeface="Roboto Mono"/>
              <a:ea typeface="Roboto Mono"/>
              <a:cs typeface="Roboto Mono"/>
              <a:sym typeface="Roboto Mono"/>
            </a:endParaRPr>
          </a:p>
        </p:txBody>
      </p:sp>
      <p:sp>
        <p:nvSpPr>
          <p:cNvPr id="332" name="Google Shape;332;p58"/>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sz="1200"/>
              <a:t>Don't forget about the </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doctype</a:t>
            </a:r>
            <a:r>
              <a:rPr lang="en" sz="1200">
                <a:solidFill>
                  <a:srgbClr val="383A42"/>
                </a:solidFill>
                <a:latin typeface="Roboto Mono"/>
                <a:ea typeface="Roboto Mono"/>
                <a:cs typeface="Roboto Mono"/>
                <a:sym typeface="Roboto Mono"/>
              </a:rPr>
              <a:t> </a:t>
            </a:r>
            <a:r>
              <a:rPr lang="en" sz="1200">
                <a:solidFill>
                  <a:srgbClr val="986801"/>
                </a:solidFill>
                <a:latin typeface="Roboto Mono"/>
                <a:ea typeface="Roboto Mono"/>
                <a:cs typeface="Roboto Mono"/>
                <a:sym typeface="Roboto Mono"/>
              </a:rPr>
              <a:t>html</a:t>
            </a:r>
            <a:r>
              <a:rPr lang="en" sz="1200">
                <a:solidFill>
                  <a:srgbClr val="383A42"/>
                </a:solidFill>
                <a:latin typeface="Roboto Mono"/>
                <a:ea typeface="Roboto Mono"/>
                <a:cs typeface="Roboto Mono"/>
                <a:sym typeface="Roboto Mono"/>
              </a:rPr>
              <a:t>&gt;</a:t>
            </a:r>
            <a:r>
              <a:rPr lang="en" sz="1200"/>
              <a:t> before </a:t>
            </a:r>
            <a:r>
              <a:rPr lang="en" sz="1200">
                <a:solidFill>
                  <a:srgbClr val="383A42"/>
                </a:solidFill>
                <a:latin typeface="Roboto Mono"/>
                <a:ea typeface="Roboto Mono"/>
                <a:cs typeface="Roboto Mono"/>
                <a:sym typeface="Roboto Mono"/>
              </a:rPr>
              <a:t>&lt;</a:t>
            </a:r>
            <a:r>
              <a:rPr lang="en" sz="1200">
                <a:solidFill>
                  <a:srgbClr val="E45649"/>
                </a:solidFill>
                <a:latin typeface="Roboto Mono"/>
                <a:ea typeface="Roboto Mono"/>
                <a:cs typeface="Roboto Mono"/>
                <a:sym typeface="Roboto Mono"/>
              </a:rPr>
              <a:t>html</a:t>
            </a:r>
            <a:r>
              <a:rPr lang="en" sz="1200">
                <a:solidFill>
                  <a:srgbClr val="383A42"/>
                </a:solidFill>
                <a:latin typeface="Roboto Mono"/>
                <a:ea typeface="Roboto Mono"/>
                <a:cs typeface="Roboto Mono"/>
                <a:sym typeface="Roboto Mono"/>
              </a:rPr>
              <a:t>&gt;</a:t>
            </a:r>
            <a:endParaRPr sz="1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Pair of head tags</a:t>
            </a:r>
            <a:endParaRPr/>
          </a:p>
        </p:txBody>
      </p:sp>
      <p:sp>
        <p:nvSpPr>
          <p:cNvPr id="338" name="Google Shape;338;p59"/>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head</a:t>
            </a:r>
            <a:r>
              <a:rPr lang="en" sz="1300">
                <a:solidFill>
                  <a:srgbClr val="383A42"/>
                </a:solidFill>
                <a:latin typeface="Roboto Mono"/>
                <a:ea typeface="Roboto Mono"/>
                <a:cs typeface="Roboto Mono"/>
                <a:sym typeface="Roboto Mono"/>
              </a:rPr>
              <a:t>&gt;&lt;/</a:t>
            </a:r>
            <a:r>
              <a:rPr lang="en" sz="1300">
                <a:solidFill>
                  <a:srgbClr val="E45649"/>
                </a:solidFill>
                <a:latin typeface="Roboto Mono"/>
                <a:ea typeface="Roboto Mono"/>
                <a:cs typeface="Roboto Mono"/>
                <a:sym typeface="Roboto Mono"/>
              </a:rPr>
              <a:t>head</a:t>
            </a:r>
            <a:r>
              <a:rPr lang="en" sz="1300">
                <a:solidFill>
                  <a:srgbClr val="383A42"/>
                </a:solidFill>
                <a:latin typeface="Roboto Mono"/>
                <a:ea typeface="Roboto Mono"/>
                <a:cs typeface="Roboto Mono"/>
                <a:sym typeface="Roboto Mono"/>
              </a:rPr>
              <a:t>&gt;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a:t>
            </a:r>
            <a:r>
              <a:rPr i="1" lang="en" sz="1300">
                <a:solidFill>
                  <a:srgbClr val="D9D9D9"/>
                </a:solidFill>
                <a:latin typeface="Roboto Mono"/>
                <a:ea typeface="Roboto Mono"/>
                <a:cs typeface="Roboto Mono"/>
                <a:sym typeface="Roboto Mono"/>
              </a:rPr>
              <a:t>webpage </a:t>
            </a:r>
            <a:r>
              <a:rPr i="1" lang="en" sz="1300">
                <a:solidFill>
                  <a:srgbClr val="D9D9D9"/>
                </a:solidFill>
                <a:latin typeface="Roboto Mono"/>
                <a:ea typeface="Roboto Mono"/>
                <a:cs typeface="Roboto Mono"/>
                <a:sym typeface="Roboto Mono"/>
              </a:rPr>
              <a:t>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&lt;p&gt;Welcome to WDD!&lt;/p&gt;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83A42"/>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&lt;img src=”wdd.png”/&gt;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a head tag?</a:t>
            </a:r>
            <a:endParaRPr/>
          </a:p>
        </p:txBody>
      </p:sp>
      <p:sp>
        <p:nvSpPr>
          <p:cNvPr id="344" name="Google Shape;344;p60"/>
          <p:cNvSpPr txBox="1"/>
          <p:nvPr>
            <p:ph idx="1" type="body"/>
          </p:nvPr>
        </p:nvSpPr>
        <p:spPr>
          <a:xfrm>
            <a:off x="457200" y="1028700"/>
            <a:ext cx="4068900" cy="3200400"/>
          </a:xfrm>
          <a:prstGeom prst="rect">
            <a:avLst/>
          </a:prstGeom>
        </p:spPr>
        <p:txBody>
          <a:bodyPr anchorCtr="0" anchor="ctr" bIns="0" lIns="0" spcFirstLastPara="1" rIns="0" wrap="square" tIns="0">
            <a:noAutofit/>
          </a:bodyPr>
          <a:lstStyle/>
          <a:p>
            <a:pPr indent="-330200" lvl="0" marL="457200" rtl="0" algn="l">
              <a:spcBef>
                <a:spcPts val="400"/>
              </a:spcBef>
              <a:spcAft>
                <a:spcPts val="0"/>
              </a:spcAft>
              <a:buSzPts val="1600"/>
              <a:buChar char="•"/>
            </a:pPr>
            <a:r>
              <a:rPr lang="en">
                <a:solidFill>
                  <a:schemeClr val="lt2"/>
                </a:solidFill>
              </a:rPr>
              <a:t>User does </a:t>
            </a:r>
            <a:r>
              <a:rPr b="1" lang="en">
                <a:solidFill>
                  <a:schemeClr val="lt2"/>
                </a:solidFill>
              </a:rPr>
              <a:t>not</a:t>
            </a:r>
            <a:r>
              <a:rPr lang="en">
                <a:solidFill>
                  <a:schemeClr val="lt2"/>
                </a:solidFill>
              </a:rPr>
              <a:t> see what is here</a:t>
            </a:r>
            <a:endParaRPr>
              <a:solidFill>
                <a:schemeClr val="lt2"/>
              </a:solidFill>
            </a:endParaRPr>
          </a:p>
          <a:p>
            <a:pPr indent="-330200" lvl="0" marL="457200" rtl="0" algn="l">
              <a:spcBef>
                <a:spcPts val="0"/>
              </a:spcBef>
              <a:spcAft>
                <a:spcPts val="0"/>
              </a:spcAft>
              <a:buClr>
                <a:schemeClr val="lt2"/>
              </a:buClr>
              <a:buSzPts val="1600"/>
              <a:buChar char="•"/>
            </a:pPr>
            <a:r>
              <a:rPr lang="en">
                <a:solidFill>
                  <a:schemeClr val="lt2"/>
                </a:solidFill>
              </a:rPr>
              <a:t>Sets up the page</a:t>
            </a:r>
            <a:endParaRPr>
              <a:solidFill>
                <a:schemeClr val="lt2"/>
              </a:solidFill>
            </a:endParaRPr>
          </a:p>
          <a:p>
            <a:pPr indent="-330200" lvl="0" marL="457200" rtl="0" algn="l">
              <a:spcBef>
                <a:spcPts val="0"/>
              </a:spcBef>
              <a:spcAft>
                <a:spcPts val="0"/>
              </a:spcAft>
              <a:buSzPts val="1600"/>
              <a:buChar char="•"/>
            </a:pPr>
            <a:r>
              <a:rPr lang="en"/>
              <a:t>Title (on tab) of page</a:t>
            </a:r>
            <a:endParaRPr/>
          </a:p>
          <a:p>
            <a:pPr indent="-330200" lvl="0" marL="457200" rtl="0" algn="l">
              <a:spcBef>
                <a:spcPts val="0"/>
              </a:spcBef>
              <a:spcAft>
                <a:spcPts val="0"/>
              </a:spcAft>
              <a:buSzPts val="1600"/>
              <a:buChar char="•"/>
            </a:pPr>
            <a:r>
              <a:rPr lang="en"/>
              <a:t>Links to important resources</a:t>
            </a:r>
            <a:endParaRPr/>
          </a:p>
          <a:p>
            <a:pPr indent="-330200" lvl="1" marL="914400" rtl="0" algn="l">
              <a:spcBef>
                <a:spcPts val="0"/>
              </a:spcBef>
              <a:spcAft>
                <a:spcPts val="0"/>
              </a:spcAft>
              <a:buSzPts val="1600"/>
              <a:buChar char="–"/>
            </a:pPr>
            <a:r>
              <a:rPr lang="en"/>
              <a:t>CSS and JS files</a:t>
            </a:r>
            <a:endParaRPr/>
          </a:p>
          <a:p>
            <a:pPr indent="-330200" lvl="1" marL="914400" rtl="0" algn="l">
              <a:spcBef>
                <a:spcPts val="0"/>
              </a:spcBef>
              <a:spcAft>
                <a:spcPts val="0"/>
              </a:spcAft>
              <a:buSzPts val="1600"/>
              <a:buChar char="–"/>
            </a:pPr>
            <a:r>
              <a:rPr lang="en"/>
              <a:t>Fonts</a:t>
            </a:r>
            <a:endParaRPr/>
          </a:p>
          <a:p>
            <a:pPr indent="-330200" lvl="0" marL="457200" rtl="0" algn="l">
              <a:spcBef>
                <a:spcPts val="0"/>
              </a:spcBef>
              <a:spcAft>
                <a:spcPts val="0"/>
              </a:spcAft>
              <a:buSzPts val="1600"/>
              <a:buChar char="•"/>
            </a:pPr>
            <a:r>
              <a:rPr lang="en"/>
              <a:t>Author(s) of webpage</a:t>
            </a:r>
            <a:endParaRPr/>
          </a:p>
          <a:p>
            <a:pPr indent="-330200" lvl="0" marL="457200" rtl="0" algn="l">
              <a:spcBef>
                <a:spcPts val="0"/>
              </a:spcBef>
              <a:spcAft>
                <a:spcPts val="0"/>
              </a:spcAft>
              <a:buSzPts val="1600"/>
              <a:buChar char="•"/>
            </a:pPr>
            <a:r>
              <a:rPr lang="en"/>
              <a:t>Other metadata</a:t>
            </a:r>
            <a:endParaRPr/>
          </a:p>
          <a:p>
            <a:pPr indent="-330200" lvl="0" marL="457200" rtl="0" algn="l">
              <a:spcBef>
                <a:spcPts val="0"/>
              </a:spcBef>
              <a:spcAft>
                <a:spcPts val="0"/>
              </a:spcAft>
              <a:buSzPts val="1600"/>
              <a:buChar char="•"/>
            </a:pPr>
            <a:r>
              <a:rPr lang="en"/>
              <a:t>Sits inside </a:t>
            </a:r>
            <a:r>
              <a:rPr lang="en">
                <a:solidFill>
                  <a:srgbClr val="383A42"/>
                </a:solidFill>
                <a:latin typeface="Roboto Mono"/>
                <a:ea typeface="Roboto Mono"/>
                <a:cs typeface="Roboto Mono"/>
                <a:sym typeface="Roboto Mono"/>
              </a:rPr>
              <a:t>&lt;</a:t>
            </a:r>
            <a:r>
              <a:rPr lang="en">
                <a:solidFill>
                  <a:srgbClr val="E45649"/>
                </a:solidFill>
                <a:latin typeface="Roboto Mono"/>
                <a:ea typeface="Roboto Mono"/>
                <a:cs typeface="Roboto Mono"/>
                <a:sym typeface="Roboto Mono"/>
              </a:rPr>
              <a:t>html</a:t>
            </a:r>
            <a:r>
              <a:rPr lang="en">
                <a:solidFill>
                  <a:srgbClr val="383A42"/>
                </a:solidFill>
                <a:latin typeface="Roboto Mono"/>
                <a:ea typeface="Roboto Mono"/>
                <a:cs typeface="Roboto Mono"/>
                <a:sym typeface="Roboto Mono"/>
              </a:rPr>
              <a:t>&gt;&lt;/</a:t>
            </a:r>
            <a:r>
              <a:rPr lang="en">
                <a:solidFill>
                  <a:srgbClr val="E45649"/>
                </a:solidFill>
                <a:latin typeface="Roboto Mono"/>
                <a:ea typeface="Roboto Mono"/>
                <a:cs typeface="Roboto Mono"/>
                <a:sym typeface="Roboto Mono"/>
              </a:rPr>
              <a:t>html</a:t>
            </a:r>
            <a:r>
              <a:rPr lang="en">
                <a:solidFill>
                  <a:srgbClr val="383A42"/>
                </a:solidFill>
                <a:latin typeface="Roboto Mono"/>
                <a:ea typeface="Roboto Mono"/>
                <a:cs typeface="Roboto Mono"/>
                <a:sym typeface="Roboto Mono"/>
              </a:rPr>
              <a:t>&gt;</a:t>
            </a:r>
            <a:endParaRPr/>
          </a:p>
        </p:txBody>
      </p:sp>
      <p:sp>
        <p:nvSpPr>
          <p:cNvPr id="345" name="Google Shape;345;p60"/>
          <p:cNvSpPr txBox="1"/>
          <p:nvPr>
            <p:ph idx="1" type="body"/>
          </p:nvPr>
        </p:nvSpPr>
        <p:spPr>
          <a:xfrm>
            <a:off x="4617725" y="1028700"/>
            <a:ext cx="40233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 sz="2400">
                <a:solidFill>
                  <a:srgbClr val="383A42"/>
                </a:solidFill>
                <a:latin typeface="Roboto Mono"/>
                <a:ea typeface="Roboto Mono"/>
                <a:cs typeface="Roboto Mono"/>
                <a:sym typeface="Roboto Mono"/>
              </a:rPr>
              <a:t>&lt;</a:t>
            </a:r>
            <a:r>
              <a:rPr lang="en" sz="2400">
                <a:solidFill>
                  <a:srgbClr val="E45649"/>
                </a:solidFill>
                <a:latin typeface="Roboto Mono"/>
                <a:ea typeface="Roboto Mono"/>
                <a:cs typeface="Roboto Mono"/>
                <a:sym typeface="Roboto Mono"/>
              </a:rPr>
              <a:t>head</a:t>
            </a:r>
            <a:r>
              <a:rPr lang="en" sz="2400">
                <a:solidFill>
                  <a:srgbClr val="383A42"/>
                </a:solidFill>
                <a:latin typeface="Roboto Mono"/>
                <a:ea typeface="Roboto Mono"/>
                <a:cs typeface="Roboto Mono"/>
                <a:sym typeface="Roboto Mono"/>
              </a:rPr>
              <a:t>&gt;  &lt;/</a:t>
            </a:r>
            <a:r>
              <a:rPr lang="en" sz="2400">
                <a:solidFill>
                  <a:srgbClr val="E45649"/>
                </a:solidFill>
                <a:latin typeface="Roboto Mono"/>
                <a:ea typeface="Roboto Mono"/>
                <a:cs typeface="Roboto Mono"/>
                <a:sym typeface="Roboto Mono"/>
              </a:rPr>
              <a:t>head</a:t>
            </a:r>
            <a:r>
              <a:rPr lang="en" sz="2400">
                <a:solidFill>
                  <a:srgbClr val="383A42"/>
                </a:solidFill>
                <a:latin typeface="Roboto Mono"/>
                <a:ea typeface="Roboto Mono"/>
                <a:cs typeface="Roboto Mono"/>
                <a:sym typeface="Roboto Mono"/>
              </a:rPr>
              <a:t>&gt;</a:t>
            </a:r>
            <a:endParaRPr sz="2400">
              <a:solidFill>
                <a:srgbClr val="D9D9D9"/>
              </a:solidFill>
              <a:latin typeface="Roboto Mono"/>
              <a:ea typeface="Roboto Mono"/>
              <a:cs typeface="Roboto Mono"/>
              <a:sym typeface="Roboto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Pair of body tags</a:t>
            </a:r>
            <a:endParaRPr/>
          </a:p>
        </p:txBody>
      </p:sp>
      <p:sp>
        <p:nvSpPr>
          <p:cNvPr id="351" name="Google Shape;351;p61"/>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body</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&lt;p&gt;Welcome to WDD!&lt;/p&gt;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83A42"/>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&lt;img src=”wdd.png” /&gt;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body</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a body tag?</a:t>
            </a:r>
            <a:endParaRPr/>
          </a:p>
        </p:txBody>
      </p:sp>
      <p:sp>
        <p:nvSpPr>
          <p:cNvPr id="357" name="Google Shape;357;p62"/>
          <p:cNvSpPr txBox="1"/>
          <p:nvPr>
            <p:ph idx="1" type="body"/>
          </p:nvPr>
        </p:nvSpPr>
        <p:spPr>
          <a:xfrm>
            <a:off x="457200" y="1028700"/>
            <a:ext cx="4069200" cy="3200400"/>
          </a:xfrm>
          <a:prstGeom prst="rect">
            <a:avLst/>
          </a:prstGeom>
        </p:spPr>
        <p:txBody>
          <a:bodyPr anchorCtr="0" anchor="ctr" bIns="0" lIns="0" spcFirstLastPara="1" rIns="0" wrap="square" tIns="0">
            <a:noAutofit/>
          </a:bodyPr>
          <a:lstStyle/>
          <a:p>
            <a:pPr indent="-330200" lvl="0" marL="457200" rtl="0" algn="l">
              <a:spcBef>
                <a:spcPts val="400"/>
              </a:spcBef>
              <a:spcAft>
                <a:spcPts val="0"/>
              </a:spcAft>
              <a:buSzPts val="1600"/>
              <a:buChar char="•"/>
            </a:pPr>
            <a:r>
              <a:rPr lang="en"/>
              <a:t>User </a:t>
            </a:r>
            <a:r>
              <a:rPr b="1" lang="en"/>
              <a:t>does </a:t>
            </a:r>
            <a:r>
              <a:rPr lang="en"/>
              <a:t>see what is here</a:t>
            </a:r>
            <a:endParaRPr/>
          </a:p>
          <a:p>
            <a:pPr indent="-330200" lvl="0" marL="457200" rtl="0" algn="l">
              <a:spcBef>
                <a:spcPts val="0"/>
              </a:spcBef>
              <a:spcAft>
                <a:spcPts val="0"/>
              </a:spcAft>
              <a:buSzPts val="1600"/>
              <a:buChar char="•"/>
            </a:pPr>
            <a:r>
              <a:rPr lang="en"/>
              <a:t>All the webpage content</a:t>
            </a:r>
            <a:endParaRPr/>
          </a:p>
          <a:p>
            <a:pPr indent="-330200" lvl="1" marL="914400" rtl="0" algn="l">
              <a:spcBef>
                <a:spcPts val="0"/>
              </a:spcBef>
              <a:spcAft>
                <a:spcPts val="0"/>
              </a:spcAft>
              <a:buSzPts val="1600"/>
              <a:buChar char="–"/>
            </a:pPr>
            <a:r>
              <a:rPr lang="en"/>
              <a:t>Words and text</a:t>
            </a:r>
            <a:endParaRPr/>
          </a:p>
          <a:p>
            <a:pPr indent="-330200" lvl="1" marL="914400" rtl="0" algn="l">
              <a:spcBef>
                <a:spcPts val="0"/>
              </a:spcBef>
              <a:spcAft>
                <a:spcPts val="0"/>
              </a:spcAft>
              <a:buSzPts val="1600"/>
              <a:buChar char="–"/>
            </a:pPr>
            <a:r>
              <a:rPr lang="en"/>
              <a:t>Images</a:t>
            </a:r>
            <a:endParaRPr/>
          </a:p>
          <a:p>
            <a:pPr indent="-330200" lvl="0" marL="457200" rtl="0" algn="l">
              <a:spcBef>
                <a:spcPts val="0"/>
              </a:spcBef>
              <a:spcAft>
                <a:spcPts val="0"/>
              </a:spcAft>
              <a:buClr>
                <a:schemeClr val="lt2"/>
              </a:buClr>
              <a:buSzPts val="1600"/>
              <a:buChar char="•"/>
            </a:pPr>
            <a:r>
              <a:rPr lang="en">
                <a:solidFill>
                  <a:schemeClr val="lt2"/>
                </a:solidFill>
              </a:rPr>
              <a:t>Also sits inside </a:t>
            </a:r>
            <a:r>
              <a:rPr lang="en">
                <a:solidFill>
                  <a:srgbClr val="383A42"/>
                </a:solidFill>
                <a:latin typeface="Roboto Mono"/>
                <a:ea typeface="Roboto Mono"/>
                <a:cs typeface="Roboto Mono"/>
                <a:sym typeface="Roboto Mono"/>
              </a:rPr>
              <a:t>&lt;</a:t>
            </a:r>
            <a:r>
              <a:rPr lang="en">
                <a:solidFill>
                  <a:srgbClr val="E45649"/>
                </a:solidFill>
                <a:latin typeface="Roboto Mono"/>
                <a:ea typeface="Roboto Mono"/>
                <a:cs typeface="Roboto Mono"/>
                <a:sym typeface="Roboto Mono"/>
              </a:rPr>
              <a:t>html</a:t>
            </a:r>
            <a:r>
              <a:rPr lang="en">
                <a:solidFill>
                  <a:srgbClr val="383A42"/>
                </a:solidFill>
                <a:latin typeface="Roboto Mono"/>
                <a:ea typeface="Roboto Mono"/>
                <a:cs typeface="Roboto Mono"/>
                <a:sym typeface="Roboto Mono"/>
              </a:rPr>
              <a:t>&gt;&lt;/</a:t>
            </a:r>
            <a:r>
              <a:rPr lang="en">
                <a:solidFill>
                  <a:srgbClr val="E45649"/>
                </a:solidFill>
                <a:latin typeface="Roboto Mono"/>
                <a:ea typeface="Roboto Mono"/>
                <a:cs typeface="Roboto Mono"/>
                <a:sym typeface="Roboto Mono"/>
              </a:rPr>
              <a:t>html</a:t>
            </a:r>
            <a:r>
              <a:rPr lang="en">
                <a:solidFill>
                  <a:srgbClr val="383A42"/>
                </a:solidFill>
                <a:latin typeface="Roboto Mono"/>
                <a:ea typeface="Roboto Mono"/>
                <a:cs typeface="Roboto Mono"/>
                <a:sym typeface="Roboto Mono"/>
              </a:rPr>
              <a:t>&gt;</a:t>
            </a:r>
            <a:endParaRPr/>
          </a:p>
        </p:txBody>
      </p:sp>
      <p:sp>
        <p:nvSpPr>
          <p:cNvPr id="358" name="Google Shape;358;p62"/>
          <p:cNvSpPr txBox="1"/>
          <p:nvPr>
            <p:ph idx="1" type="body"/>
          </p:nvPr>
        </p:nvSpPr>
        <p:spPr>
          <a:xfrm>
            <a:off x="4617475" y="1028700"/>
            <a:ext cx="40236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 sz="2400">
                <a:solidFill>
                  <a:srgbClr val="383A42"/>
                </a:solidFill>
                <a:latin typeface="Roboto Mono"/>
                <a:ea typeface="Roboto Mono"/>
                <a:cs typeface="Roboto Mono"/>
                <a:sym typeface="Roboto Mono"/>
              </a:rPr>
              <a:t>&lt;</a:t>
            </a:r>
            <a:r>
              <a:rPr lang="en" sz="2400">
                <a:solidFill>
                  <a:srgbClr val="E45649"/>
                </a:solidFill>
                <a:latin typeface="Roboto Mono"/>
                <a:ea typeface="Roboto Mono"/>
                <a:cs typeface="Roboto Mono"/>
                <a:sym typeface="Roboto Mono"/>
              </a:rPr>
              <a:t>body</a:t>
            </a:r>
            <a:r>
              <a:rPr lang="en" sz="2400">
                <a:solidFill>
                  <a:srgbClr val="383A42"/>
                </a:solidFill>
                <a:latin typeface="Roboto Mono"/>
                <a:ea typeface="Roboto Mono"/>
                <a:cs typeface="Roboto Mono"/>
                <a:sym typeface="Roboto Mono"/>
              </a:rPr>
              <a:t>&gt;  &lt;/</a:t>
            </a:r>
            <a:r>
              <a:rPr lang="en" sz="2400">
                <a:solidFill>
                  <a:srgbClr val="E45649"/>
                </a:solidFill>
                <a:latin typeface="Roboto Mono"/>
                <a:ea typeface="Roboto Mono"/>
                <a:cs typeface="Roboto Mono"/>
                <a:sym typeface="Roboto Mono"/>
              </a:rPr>
              <a:t>body</a:t>
            </a:r>
            <a:r>
              <a:rPr lang="en" sz="2400">
                <a:solidFill>
                  <a:srgbClr val="383A42"/>
                </a:solidFill>
                <a:latin typeface="Roboto Mono"/>
                <a:ea typeface="Roboto Mono"/>
                <a:cs typeface="Roboto Mono"/>
                <a:sym typeface="Roboto Mono"/>
              </a:rPr>
              <a:t>&gt;</a:t>
            </a:r>
            <a:endParaRPr sz="2400">
              <a:solidFill>
                <a:srgbClr val="D9D9D9"/>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3"/>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 analogy</a:t>
            </a:r>
            <a:endParaRPr/>
          </a:p>
        </p:txBody>
      </p:sp>
      <p:sp>
        <p:nvSpPr>
          <p:cNvPr id="364" name="Google Shape;364;p63"/>
          <p:cNvSpPr txBox="1"/>
          <p:nvPr>
            <p:ph idx="1" type="body"/>
          </p:nvPr>
        </p:nvSpPr>
        <p:spPr>
          <a:xfrm>
            <a:off x="502925" y="1028700"/>
            <a:ext cx="8138100" cy="3200400"/>
          </a:xfrm>
          <a:prstGeom prst="rect">
            <a:avLst/>
          </a:prstGeom>
        </p:spPr>
        <p:txBody>
          <a:bodyPr anchorCtr="0" anchor="ctr" bIns="0" lIns="0" spcFirstLastPara="1" rIns="0" wrap="square" tIns="0">
            <a:noAutofit/>
          </a:bodyPr>
          <a:lstStyle/>
          <a:p>
            <a:pPr indent="0" lvl="0" marL="0" rtl="0" algn="ctr">
              <a:spcBef>
                <a:spcPts val="400"/>
              </a:spcBef>
              <a:spcAft>
                <a:spcPts val="0"/>
              </a:spcAft>
              <a:buNone/>
            </a:pPr>
            <a:r>
              <a:rPr b="1" lang="en" sz="3000"/>
              <a:t>head &amp; body  </a:t>
            </a:r>
            <a:r>
              <a:rPr b="1" lang="en" sz="3600"/>
              <a:t>≈</a:t>
            </a:r>
            <a:r>
              <a:rPr b="1" lang="en" sz="3000"/>
              <a:t>  brain &amp; body</a:t>
            </a:r>
            <a:endParaRPr b="1" sz="3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64"/>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 lot of the tags seem very specific</a:t>
            </a:r>
            <a:endParaRPr/>
          </a:p>
          <a:p>
            <a:pPr indent="0" lvl="0" marL="0" rtl="0" algn="ctr">
              <a:spcBef>
                <a:spcPts val="0"/>
              </a:spcBef>
              <a:spcAft>
                <a:spcPts val="0"/>
              </a:spcAft>
              <a:buNone/>
            </a:pPr>
            <a:r>
              <a:rPr lang="en"/>
              <a:t>What about a </a:t>
            </a:r>
            <a:r>
              <a:rPr i="1" lang="en">
                <a:solidFill>
                  <a:srgbClr val="6191C2"/>
                </a:solidFill>
              </a:rPr>
              <a:t>"</a:t>
            </a:r>
            <a:r>
              <a:rPr i="1" lang="en">
                <a:solidFill>
                  <a:srgbClr val="6191C2"/>
                </a:solidFill>
              </a:rPr>
              <a:t>generic"</a:t>
            </a:r>
            <a:r>
              <a:rPr lang="en">
                <a:solidFill>
                  <a:srgbClr val="6191C2"/>
                </a:solidFill>
              </a:rPr>
              <a:t> </a:t>
            </a:r>
            <a:r>
              <a:rPr lang="en">
                <a:solidFill>
                  <a:srgbClr val="6191C2"/>
                </a:solidFill>
              </a:rPr>
              <a:t>tag</a:t>
            </a:r>
            <a:r>
              <a:rPr lang="en"/>
              <a:t> to structure the content?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0"/>
          <p:cNvSpPr txBox="1"/>
          <p:nvPr>
            <p:ph type="title"/>
          </p:nvPr>
        </p:nvSpPr>
        <p:spPr>
          <a:xfrm>
            <a:off x="457200" y="1035450"/>
            <a:ext cx="82296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Quick Intro to Websites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&lt;HTML&gt;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5"/>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tags can we spot here?</a:t>
            </a:r>
            <a:endParaRPr/>
          </a:p>
        </p:txBody>
      </p:sp>
      <p:sp>
        <p:nvSpPr>
          <p:cNvPr id="375" name="Google Shape;375;p65"/>
          <p:cNvSpPr txBox="1"/>
          <p:nvPr>
            <p:ph idx="1" type="body"/>
          </p:nvPr>
        </p:nvSpPr>
        <p:spPr>
          <a:xfrm>
            <a:off x="502925" y="1028700"/>
            <a:ext cx="40236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doctype</a:t>
            </a:r>
            <a:r>
              <a:rPr lang="en" sz="900">
                <a:solidFill>
                  <a:srgbClr val="383A42"/>
                </a:solidFill>
                <a:latin typeface="Roboto Mono"/>
                <a:ea typeface="Roboto Mono"/>
                <a:cs typeface="Roboto Mono"/>
                <a:sym typeface="Roboto Mono"/>
              </a:rPr>
              <a:t> </a:t>
            </a:r>
            <a:r>
              <a:rPr lang="en" sz="900">
                <a:solidFill>
                  <a:srgbClr val="986801"/>
                </a:solidFill>
                <a:latin typeface="Roboto Mono"/>
                <a:ea typeface="Roboto Mono"/>
                <a:cs typeface="Roboto Mono"/>
                <a:sym typeface="Roboto Mono"/>
              </a:rPr>
              <a:t>html</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html</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head</a:t>
            </a:r>
            <a:r>
              <a:rPr lang="en" sz="900">
                <a:solidFill>
                  <a:srgbClr val="383A42"/>
                </a:solidFill>
                <a:latin typeface="Roboto Mono"/>
                <a:ea typeface="Roboto Mono"/>
                <a:cs typeface="Roboto Mono"/>
                <a:sym typeface="Roboto Mono"/>
              </a:rPr>
              <a:t>&gt;&lt;/</a:t>
            </a:r>
            <a:r>
              <a:rPr lang="en" sz="900">
                <a:solidFill>
                  <a:srgbClr val="E45649"/>
                </a:solidFill>
                <a:latin typeface="Roboto Mono"/>
                <a:ea typeface="Roboto Mono"/>
                <a:cs typeface="Roboto Mono"/>
                <a:sym typeface="Roboto Mono"/>
              </a:rPr>
              <a:t>head</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body</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h1</a:t>
            </a:r>
            <a:r>
              <a:rPr lang="en" sz="900">
                <a:solidFill>
                  <a:srgbClr val="383A42"/>
                </a:solidFill>
                <a:latin typeface="Roboto Mono"/>
                <a:ea typeface="Roboto Mono"/>
                <a:cs typeface="Roboto Mono"/>
                <a:sym typeface="Roboto Mono"/>
              </a:rPr>
              <a:t>&gt;</a:t>
            </a:r>
            <a:r>
              <a:rPr lang="en" sz="900">
                <a:solidFill>
                  <a:srgbClr val="333333"/>
                </a:solidFill>
                <a:latin typeface="Roboto Mono"/>
                <a:ea typeface="Roboto Mono"/>
                <a:cs typeface="Roboto Mono"/>
                <a:sym typeface="Roboto Mono"/>
              </a:rPr>
              <a:t>Department store</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h1</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h2</a:t>
            </a:r>
            <a:r>
              <a:rPr lang="en" sz="900">
                <a:solidFill>
                  <a:srgbClr val="383A42"/>
                </a:solidFill>
                <a:latin typeface="Roboto Mono"/>
                <a:ea typeface="Roboto Mono"/>
                <a:cs typeface="Roboto Mono"/>
                <a:sym typeface="Roboto Mono"/>
              </a:rPr>
              <a:t>&gt;</a:t>
            </a:r>
            <a:r>
              <a:rPr lang="en" sz="900">
                <a:solidFill>
                  <a:srgbClr val="333333"/>
                </a:solidFill>
                <a:latin typeface="Roboto Mono"/>
                <a:ea typeface="Roboto Mono"/>
                <a:cs typeface="Roboto Mono"/>
                <a:sym typeface="Roboto Mono"/>
              </a:rPr>
              <a:t>Fruit</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h2</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p</a:t>
            </a:r>
            <a:r>
              <a:rPr lang="en" sz="900">
                <a:solidFill>
                  <a:srgbClr val="383A42"/>
                </a:solidFill>
                <a:latin typeface="Roboto Mono"/>
                <a:ea typeface="Roboto Mono"/>
                <a:cs typeface="Roboto Mono"/>
                <a:sym typeface="Roboto Mono"/>
              </a:rPr>
              <a:t>&gt;</a:t>
            </a:r>
            <a:r>
              <a:rPr lang="en" sz="900">
                <a:solidFill>
                  <a:srgbClr val="333333"/>
                </a:solidFill>
                <a:latin typeface="Roboto Mono"/>
                <a:ea typeface="Roboto Mono"/>
                <a:cs typeface="Roboto Mono"/>
                <a:sym typeface="Roboto Mono"/>
              </a:rPr>
              <a:t>We have apples, oranges, pears, etc.</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p</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h2</a:t>
            </a:r>
            <a:r>
              <a:rPr lang="en" sz="900">
                <a:solidFill>
                  <a:srgbClr val="383A42"/>
                </a:solidFill>
                <a:latin typeface="Roboto Mono"/>
                <a:ea typeface="Roboto Mono"/>
                <a:cs typeface="Roboto Mono"/>
                <a:sym typeface="Roboto Mono"/>
              </a:rPr>
              <a:t>&gt;</a:t>
            </a:r>
            <a:r>
              <a:rPr lang="en" sz="900">
                <a:solidFill>
                  <a:srgbClr val="333333"/>
                </a:solidFill>
                <a:latin typeface="Roboto Mono"/>
                <a:ea typeface="Roboto Mono"/>
                <a:cs typeface="Roboto Mono"/>
                <a:sym typeface="Roboto Mono"/>
              </a:rPr>
              <a:t>Coffee</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h2</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p</a:t>
            </a:r>
            <a:r>
              <a:rPr lang="en" sz="900">
                <a:solidFill>
                  <a:srgbClr val="383A42"/>
                </a:solidFill>
                <a:latin typeface="Roboto Mono"/>
                <a:ea typeface="Roboto Mono"/>
                <a:cs typeface="Roboto Mono"/>
                <a:sym typeface="Roboto Mono"/>
              </a:rPr>
              <a:t>&gt;</a:t>
            </a:r>
            <a:r>
              <a:rPr lang="en" sz="900">
                <a:solidFill>
                  <a:srgbClr val="333333"/>
                </a:solidFill>
                <a:latin typeface="Roboto Mono"/>
                <a:ea typeface="Roboto Mono"/>
                <a:cs typeface="Roboto Mono"/>
                <a:sym typeface="Roboto Mono"/>
              </a:rPr>
              <a:t>There is cold brew, decaf,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p</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body</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html</a:t>
            </a:r>
            <a:r>
              <a:rPr lang="en" sz="900">
                <a:solidFill>
                  <a:srgbClr val="383A42"/>
                </a:solidFill>
                <a:latin typeface="Roboto Mono"/>
                <a:ea typeface="Roboto Mono"/>
                <a:cs typeface="Roboto Mono"/>
                <a:sym typeface="Roboto Mono"/>
              </a:rPr>
              <a:t>&gt;</a:t>
            </a:r>
            <a:endParaRPr sz="1300">
              <a:solidFill>
                <a:srgbClr val="D9D9D9"/>
              </a:solidFill>
              <a:latin typeface="Roboto Mono"/>
              <a:ea typeface="Roboto Mono"/>
              <a:cs typeface="Roboto Mono"/>
              <a:sym typeface="Roboto Mono"/>
            </a:endParaRPr>
          </a:p>
        </p:txBody>
      </p:sp>
      <p:pic>
        <p:nvPicPr>
          <p:cNvPr id="376" name="Google Shape;376;p65"/>
          <p:cNvPicPr preferRelativeResize="0"/>
          <p:nvPr/>
        </p:nvPicPr>
        <p:blipFill>
          <a:blip r:embed="rId3">
            <a:alphaModFix/>
          </a:blip>
          <a:stretch>
            <a:fillRect/>
          </a:stretch>
        </p:blipFill>
        <p:spPr>
          <a:xfrm>
            <a:off x="4959207" y="1570353"/>
            <a:ext cx="3681879" cy="2117093"/>
          </a:xfrm>
          <a:prstGeom prst="rect">
            <a:avLst/>
          </a:prstGeom>
          <a:noFill/>
          <a:ln>
            <a:noFill/>
          </a:ln>
        </p:spPr>
      </p:pic>
      <p:pic>
        <p:nvPicPr>
          <p:cNvPr id="377" name="Google Shape;377;p65"/>
          <p:cNvPicPr preferRelativeResize="0"/>
          <p:nvPr/>
        </p:nvPicPr>
        <p:blipFill>
          <a:blip r:embed="rId4">
            <a:alphaModFix/>
          </a:blip>
          <a:stretch>
            <a:fillRect/>
          </a:stretch>
        </p:blipFill>
        <p:spPr>
          <a:xfrm>
            <a:off x="5558849" y="1887374"/>
            <a:ext cx="1479125" cy="11151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6"/>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a div tag?</a:t>
            </a:r>
            <a:endParaRPr/>
          </a:p>
        </p:txBody>
      </p:sp>
      <p:sp>
        <p:nvSpPr>
          <p:cNvPr id="383" name="Google Shape;383;p66"/>
          <p:cNvSpPr txBox="1"/>
          <p:nvPr>
            <p:ph idx="1" type="body"/>
          </p:nvPr>
        </p:nvSpPr>
        <p:spPr>
          <a:xfrm>
            <a:off x="4617725" y="1028700"/>
            <a:ext cx="40233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D9D9D9"/>
                </a:solidFill>
                <a:latin typeface="Roboto Mono"/>
                <a:ea typeface="Roboto Mono"/>
                <a:cs typeface="Roboto Mono"/>
                <a:sym typeface="Roboto Mono"/>
              </a:rPr>
              <a:t>&lt;!doctype html&gt;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D9D9D9"/>
                </a:solidFill>
                <a:latin typeface="Roboto Mono"/>
                <a:ea typeface="Roboto Mono"/>
                <a:cs typeface="Roboto Mono"/>
                <a:sym typeface="Roboto Mono"/>
              </a:rPr>
              <a:t>&lt;html&gt;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D9D9D9"/>
                </a:solidFill>
                <a:latin typeface="Roboto Mono"/>
                <a:ea typeface="Roboto Mono"/>
                <a:cs typeface="Roboto Mono"/>
                <a:sym typeface="Roboto Mono"/>
              </a:rPr>
              <a:t>   &lt;head&gt;&lt;/head&gt;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D9D9D9"/>
                </a:solidFill>
                <a:latin typeface="Roboto Mono"/>
                <a:ea typeface="Roboto Mono"/>
                <a:cs typeface="Roboto Mono"/>
                <a:sym typeface="Roboto Mono"/>
              </a:rPr>
              <a:t>   &lt;body&gt;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D9D9D9"/>
                </a:solidFill>
                <a:latin typeface="Roboto Mono"/>
                <a:ea typeface="Roboto Mono"/>
                <a:cs typeface="Roboto Mono"/>
                <a:sym typeface="Roboto Mono"/>
              </a:rPr>
              <a:t>       &lt;h1&gt;Department store&lt;/h1&gt;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D9D9D9"/>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&lt;h2&gt;Fruit&lt;/h2&gt;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999999"/>
                </a:solidFill>
                <a:latin typeface="Roboto Mono"/>
                <a:ea typeface="Roboto Mono"/>
                <a:cs typeface="Roboto Mono"/>
                <a:sym typeface="Roboto Mono"/>
              </a:rPr>
              <a:t>           &lt;p&gt;We have apples, oranges, pears, etc.&lt;/p&gt;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D9D9D9"/>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&lt;h2&gt;Coffee&lt;/h2&gt;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999999"/>
                </a:solidFill>
                <a:latin typeface="Roboto Mono"/>
                <a:ea typeface="Roboto Mono"/>
                <a:cs typeface="Roboto Mono"/>
                <a:sym typeface="Roboto Mono"/>
              </a:rPr>
              <a:t>           &lt;p&gt;There is cold brew, decaf, ????&lt;/p&gt;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900">
                <a:solidFill>
                  <a:srgbClr val="D9D9D9"/>
                </a:solidFill>
                <a:latin typeface="Roboto Mono"/>
                <a:ea typeface="Roboto Mono"/>
                <a:cs typeface="Roboto Mono"/>
                <a:sym typeface="Roboto Mono"/>
              </a:rPr>
              <a:t>   &lt;/body&gt;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
        <p:nvSpPr>
          <p:cNvPr id="384" name="Google Shape;384;p66"/>
          <p:cNvSpPr txBox="1"/>
          <p:nvPr>
            <p:ph idx="1" type="body"/>
          </p:nvPr>
        </p:nvSpPr>
        <p:spPr>
          <a:xfrm>
            <a:off x="457200" y="1028700"/>
            <a:ext cx="4069200" cy="3200400"/>
          </a:xfrm>
          <a:prstGeom prst="rect">
            <a:avLst/>
          </a:prstGeom>
        </p:spPr>
        <p:txBody>
          <a:bodyPr anchorCtr="0" anchor="ctr" bIns="0" lIns="0" spcFirstLastPara="1" rIns="0" wrap="square" tIns="0">
            <a:noAutofit/>
          </a:bodyPr>
          <a:lstStyle/>
          <a:p>
            <a:pPr indent="-330200" lvl="0" marL="457200" rtl="0" algn="l">
              <a:spcBef>
                <a:spcPts val="400"/>
              </a:spcBef>
              <a:spcAft>
                <a:spcPts val="0"/>
              </a:spcAft>
              <a:buClr>
                <a:schemeClr val="lt2"/>
              </a:buClr>
              <a:buSzPts val="1600"/>
              <a:buChar char="•"/>
            </a:pPr>
            <a:r>
              <a:rPr lang="en"/>
              <a:t>An empty, meaningless box!</a:t>
            </a:r>
            <a:endParaRPr/>
          </a:p>
          <a:p>
            <a:pPr indent="-330200" lvl="0" marL="457200" rtl="0" algn="l">
              <a:spcBef>
                <a:spcPts val="0"/>
              </a:spcBef>
              <a:spcAft>
                <a:spcPts val="0"/>
              </a:spcAft>
              <a:buSzPts val="1600"/>
              <a:buChar char="•"/>
            </a:pPr>
            <a:r>
              <a:rPr lang="en"/>
              <a:t>"Divides" up page content for</a:t>
            </a:r>
            <a:br>
              <a:rPr lang="en"/>
            </a:br>
            <a:r>
              <a:rPr lang="en"/>
              <a:t>better structure — grouping things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8" name="Shape 388"/>
        <p:cNvGrpSpPr/>
        <p:nvPr/>
      </p:nvGrpSpPr>
      <p:grpSpPr>
        <a:xfrm>
          <a:off x="0" y="0"/>
          <a:ext cx="0" cy="0"/>
          <a:chOff x="0" y="0"/>
          <a:chExt cx="0" cy="0"/>
        </a:xfrm>
      </p:grpSpPr>
      <p:sp>
        <p:nvSpPr>
          <p:cNvPr id="389" name="Google Shape;389;p67"/>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Semantic HTML example: div vs. section</a:t>
            </a:r>
            <a:endParaRPr/>
          </a:p>
        </p:txBody>
      </p:sp>
      <p:sp>
        <p:nvSpPr>
          <p:cNvPr id="390" name="Google Shape;390;p67"/>
          <p:cNvSpPr txBox="1"/>
          <p:nvPr>
            <p:ph idx="1" type="body"/>
          </p:nvPr>
        </p:nvSpPr>
        <p:spPr>
          <a:xfrm>
            <a:off x="4617725" y="1028700"/>
            <a:ext cx="40236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&lt;!doctype html&gt;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&lt;html&gt;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&lt;head&gt;&lt;/head&gt;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&lt;body&gt;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&lt;h1&gt;Department store&lt;/h1&gt;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section</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&lt;h2&gt;Fruit&lt;/h2&gt;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999999"/>
                </a:solidFill>
                <a:latin typeface="Roboto Mono"/>
                <a:ea typeface="Roboto Mono"/>
                <a:cs typeface="Roboto Mono"/>
                <a:sym typeface="Roboto Mono"/>
              </a:rPr>
              <a:t>           &lt;p&gt;We have apples, oranges, pears, etc.&lt;/p&gt;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section</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section</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&lt;h2&gt;Coffee&lt;/h2&gt;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999999"/>
                </a:solidFill>
                <a:latin typeface="Roboto Mono"/>
                <a:ea typeface="Roboto Mono"/>
                <a:cs typeface="Roboto Mono"/>
                <a:sym typeface="Roboto Mono"/>
              </a:rPr>
              <a:t>           &lt;p&gt;There is cold brew, decaf, ????&lt;/p&gt;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section</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&lt;/body&gt;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
        <p:nvSpPr>
          <p:cNvPr id="391" name="Google Shape;391;p67"/>
          <p:cNvSpPr txBox="1"/>
          <p:nvPr>
            <p:ph idx="1" type="body"/>
          </p:nvPr>
        </p:nvSpPr>
        <p:spPr>
          <a:xfrm>
            <a:off x="502925" y="1028700"/>
            <a:ext cx="40236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&lt;!doctype html&gt;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&lt;html&gt;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&lt;head&gt;&lt;/head&gt;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&lt;body&gt;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&lt;h1&gt;Department store&lt;/h1&gt;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&lt;h2&gt;Fruit&lt;/h2&gt;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999999"/>
                </a:solidFill>
                <a:latin typeface="Roboto Mono"/>
                <a:ea typeface="Roboto Mono"/>
                <a:cs typeface="Roboto Mono"/>
                <a:sym typeface="Roboto Mono"/>
              </a:rPr>
              <a:t>           &lt;p&gt;We have apples, oranges, pears, etc.&lt;/p&gt;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&lt;h2&gt;Coffee&lt;/h2&gt;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999999"/>
                </a:solidFill>
                <a:latin typeface="Roboto Mono"/>
                <a:ea typeface="Roboto Mono"/>
                <a:cs typeface="Roboto Mono"/>
                <a:sym typeface="Roboto Mono"/>
              </a:rPr>
              <a:t>           &lt;p&gt;There is cold brew, decaf, ????&lt;/p&gt;</a:t>
            </a:r>
            <a:endParaRPr sz="900">
              <a:solidFill>
                <a:srgbClr val="99999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33333"/>
                </a:solidFill>
                <a:latin typeface="Roboto Mono"/>
                <a:ea typeface="Roboto Mono"/>
                <a:cs typeface="Roboto Mono"/>
                <a:sym typeface="Roboto Mono"/>
              </a:rPr>
              <a:t>       </a:t>
            </a:r>
            <a:r>
              <a:rPr lang="en" sz="900">
                <a:solidFill>
                  <a:srgbClr val="383A42"/>
                </a:solidFill>
                <a:latin typeface="Roboto Mono"/>
                <a:ea typeface="Roboto Mono"/>
                <a:cs typeface="Roboto Mono"/>
                <a:sym typeface="Roboto Mono"/>
              </a:rPr>
              <a:t>&lt;/</a:t>
            </a:r>
            <a:r>
              <a:rPr lang="en" sz="900">
                <a:solidFill>
                  <a:srgbClr val="E45649"/>
                </a:solidFill>
                <a:latin typeface="Roboto Mono"/>
                <a:ea typeface="Roboto Mono"/>
                <a:cs typeface="Roboto Mono"/>
                <a:sym typeface="Roboto Mono"/>
              </a:rPr>
              <a:t>div</a:t>
            </a:r>
            <a:r>
              <a:rPr lang="en" sz="900">
                <a:solidFill>
                  <a:srgbClr val="383A42"/>
                </a:solidFill>
                <a:latin typeface="Roboto Mono"/>
                <a:ea typeface="Roboto Mono"/>
                <a:cs typeface="Roboto Mono"/>
                <a:sym typeface="Roboto Mono"/>
              </a:rPr>
              <a:t>&gt;</a:t>
            </a:r>
            <a:endParaRPr sz="900">
              <a:solidFill>
                <a:srgbClr val="383A42"/>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   &lt;/body&gt;</a:t>
            </a:r>
            <a:endParaRPr sz="9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8"/>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t/>
            </a:r>
            <a:endParaRPr>
              <a:solidFill>
                <a:schemeClr val="lt2"/>
              </a:solidFill>
            </a:endParaRPr>
          </a:p>
          <a:p>
            <a:pPr indent="0" lvl="0" marL="0" rtl="0" algn="ctr">
              <a:spcBef>
                <a:spcPts val="0"/>
              </a:spcBef>
              <a:spcAft>
                <a:spcPts val="0"/>
              </a:spcAft>
              <a:buClr>
                <a:schemeClr val="dk1"/>
              </a:buClr>
              <a:buSzPts val="1100"/>
              <a:buFont typeface="Arial"/>
              <a:buNone/>
            </a:pPr>
            <a:r>
              <a:rPr lang="en">
                <a:solidFill>
                  <a:schemeClr val="lt2"/>
                </a:solidFill>
              </a:rPr>
              <a:t>Very exciting.</a:t>
            </a:r>
            <a:endParaRPr>
              <a:solidFill>
                <a:schemeClr val="lt2"/>
              </a:solidFill>
            </a:endParaRPr>
          </a:p>
          <a:p>
            <a:pPr indent="0" lvl="0" marL="0" rtl="0" algn="l">
              <a:spcBef>
                <a:spcPts val="0"/>
              </a:spcBef>
              <a:spcAft>
                <a:spcPts val="0"/>
              </a:spcAft>
              <a:buNone/>
            </a:pPr>
            <a:r>
              <a:t/>
            </a:r>
            <a:endParaRPr>
              <a:solidFill>
                <a:schemeClr val="lt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pic>
        <p:nvPicPr>
          <p:cNvPr id="401" name="Google Shape;401;p69"/>
          <p:cNvPicPr preferRelativeResize="0"/>
          <p:nvPr/>
        </p:nvPicPr>
        <p:blipFill rotWithShape="1">
          <a:blip r:embed="rId3">
            <a:alphaModFix/>
          </a:blip>
          <a:srcRect b="-1162" l="0" r="0" t="5064"/>
          <a:stretch/>
        </p:blipFill>
        <p:spPr>
          <a:xfrm>
            <a:off x="457200" y="381000"/>
            <a:ext cx="8229600" cy="3771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71"/>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 Shallow Dive into Image Embedding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72"/>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Image tag</a:t>
            </a:r>
            <a:endParaRPr/>
          </a:p>
        </p:txBody>
      </p:sp>
      <p:sp>
        <p:nvSpPr>
          <p:cNvPr id="416" name="Google Shape;416;p72"/>
          <p:cNvSpPr txBox="1"/>
          <p:nvPr>
            <p:ph idx="1" type="body"/>
          </p:nvPr>
        </p:nvSpPr>
        <p:spPr>
          <a:xfrm>
            <a:off x="502925" y="1028700"/>
            <a:ext cx="81381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&lt;!doctype 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&lt;head&gt;&lt;/head&gt;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this itself is a comment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i="1" lang="en" sz="1300">
                <a:solidFill>
                  <a:srgbClr val="D9D9D9"/>
                </a:solidFill>
                <a:latin typeface="Roboto Mono"/>
                <a:ea typeface="Roboto Mono"/>
                <a:cs typeface="Roboto Mono"/>
                <a:sym typeface="Roboto Mono"/>
              </a:rPr>
              <a:t>&lt;!-- your webpage content goes inside the body --&gt;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&lt;p&gt;Welcome to WDD!&lt;/p&gt;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D9D9D9"/>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img</a:t>
            </a:r>
            <a:r>
              <a:rPr lang="en" sz="1300">
                <a:solidFill>
                  <a:srgbClr val="383A42"/>
                </a:solidFill>
                <a:latin typeface="Roboto Mono"/>
                <a:ea typeface="Roboto Mono"/>
                <a:cs typeface="Roboto Mono"/>
                <a:sym typeface="Roboto Mono"/>
              </a:rPr>
              <a:t> </a:t>
            </a:r>
            <a:r>
              <a:rPr lang="en" sz="1300">
                <a:solidFill>
                  <a:srgbClr val="986801"/>
                </a:solidFill>
                <a:latin typeface="Roboto Mono"/>
                <a:ea typeface="Roboto Mono"/>
                <a:cs typeface="Roboto Mono"/>
                <a:sym typeface="Roboto Mono"/>
              </a:rPr>
              <a:t>src</a:t>
            </a:r>
            <a:r>
              <a:rPr lang="en" sz="1300">
                <a:solidFill>
                  <a:srgbClr val="383A42"/>
                </a:solidFill>
                <a:latin typeface="Roboto Mono"/>
                <a:ea typeface="Roboto Mono"/>
                <a:cs typeface="Roboto Mono"/>
                <a:sym typeface="Roboto Mono"/>
              </a:rPr>
              <a:t>=</a:t>
            </a:r>
            <a:r>
              <a:rPr lang="en" sz="1300">
                <a:solidFill>
                  <a:srgbClr val="50A14F"/>
                </a:solidFill>
                <a:latin typeface="Roboto Mono"/>
                <a:ea typeface="Roboto Mono"/>
                <a:cs typeface="Roboto Mono"/>
                <a:sym typeface="Roboto Mono"/>
              </a:rPr>
              <a:t>”wdd.png” </a:t>
            </a:r>
            <a:r>
              <a:rPr lang="en" sz="1300">
                <a:solidFill>
                  <a:srgbClr val="383A42"/>
                </a:solidFill>
                <a:latin typeface="Roboto Mono"/>
                <a:ea typeface="Roboto Mono"/>
                <a:cs typeface="Roboto Mono"/>
                <a:sym typeface="Roboto Mono"/>
              </a:rPr>
              <a:t>/&gt;</a:t>
            </a:r>
            <a:endParaRPr i="1"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300">
                <a:solidFill>
                  <a:srgbClr val="333333"/>
                </a:solidFill>
                <a:latin typeface="Roboto Mono"/>
                <a:ea typeface="Roboto Mono"/>
                <a:cs typeface="Roboto Mono"/>
                <a:sym typeface="Roboto Mono"/>
              </a:rPr>
              <a:t>   </a:t>
            </a:r>
            <a:r>
              <a:rPr lang="en" sz="1300">
                <a:solidFill>
                  <a:srgbClr val="D9D9D9"/>
                </a:solidFill>
                <a:latin typeface="Roboto Mono"/>
                <a:ea typeface="Roboto Mono"/>
                <a:cs typeface="Roboto Mono"/>
                <a:sym typeface="Roboto Mono"/>
              </a:rPr>
              <a:t>&lt;/body&gt;</a:t>
            </a:r>
            <a:endParaRPr sz="1300">
              <a:solidFill>
                <a:srgbClr val="D9D9D9"/>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00">
                <a:solidFill>
                  <a:srgbClr val="D9D9D9"/>
                </a:solidFill>
                <a:latin typeface="Roboto Mono"/>
                <a:ea typeface="Roboto Mono"/>
                <a:cs typeface="Roboto Mono"/>
                <a:sym typeface="Roboto Mono"/>
              </a:rPr>
              <a:t>&lt;/html&gt;</a:t>
            </a:r>
            <a:endParaRPr sz="1300">
              <a:solidFill>
                <a:srgbClr val="D9D9D9"/>
              </a:solidFill>
              <a:latin typeface="Roboto Mono"/>
              <a:ea typeface="Roboto Mono"/>
              <a:cs typeface="Roboto Mono"/>
              <a:sym typeface="Roboto Mon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73"/>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an image tag?</a:t>
            </a:r>
            <a:endParaRPr/>
          </a:p>
        </p:txBody>
      </p:sp>
      <p:sp>
        <p:nvSpPr>
          <p:cNvPr id="422" name="Google Shape;422;p73"/>
          <p:cNvSpPr txBox="1"/>
          <p:nvPr>
            <p:ph idx="1" type="body"/>
          </p:nvPr>
        </p:nvSpPr>
        <p:spPr>
          <a:xfrm>
            <a:off x="457200" y="1028700"/>
            <a:ext cx="4069200" cy="3200400"/>
          </a:xfrm>
          <a:prstGeom prst="rect">
            <a:avLst/>
          </a:prstGeom>
        </p:spPr>
        <p:txBody>
          <a:bodyPr anchorCtr="0" anchor="ctr" bIns="0" lIns="0" spcFirstLastPara="1" rIns="0" wrap="square" tIns="0">
            <a:noAutofit/>
          </a:bodyPr>
          <a:lstStyle/>
          <a:p>
            <a:pPr indent="-317500" lvl="0" marL="457200" rtl="0" algn="l">
              <a:spcBef>
                <a:spcPts val="400"/>
              </a:spcBef>
              <a:spcAft>
                <a:spcPts val="0"/>
              </a:spcAft>
              <a:buClr>
                <a:schemeClr val="lt2"/>
              </a:buClr>
              <a:buSzPts val="1400"/>
              <a:buChar char="•"/>
            </a:pPr>
            <a:r>
              <a:rPr lang="en" sz="1400"/>
              <a:t>Embeds an image on the web page</a:t>
            </a:r>
            <a:endParaRPr sz="1400"/>
          </a:p>
          <a:p>
            <a:pPr indent="-317500" lvl="0" marL="457200" rtl="0" algn="l">
              <a:spcBef>
                <a:spcPts val="1000"/>
              </a:spcBef>
              <a:spcAft>
                <a:spcPts val="0"/>
              </a:spcAft>
              <a:buSzPts val="1400"/>
              <a:buChar char="•"/>
            </a:pPr>
            <a:r>
              <a:rPr lang="en" sz="1400"/>
              <a:t>You can put a link to the image in the</a:t>
            </a:r>
            <a:r>
              <a:rPr lang="en" sz="1400">
                <a:solidFill>
                  <a:srgbClr val="986801"/>
                </a:solidFill>
                <a:latin typeface="Roboto Mono"/>
                <a:ea typeface="Roboto Mono"/>
                <a:cs typeface="Roboto Mono"/>
                <a:sym typeface="Roboto Mono"/>
              </a:rPr>
              <a:t> src </a:t>
            </a:r>
            <a:r>
              <a:rPr lang="en" sz="1400"/>
              <a:t>property (make sure to include the file extension — .jpg, .png, .gif</a:t>
            </a:r>
            <a:endParaRPr sz="1400"/>
          </a:p>
          <a:p>
            <a:pPr indent="-317500" lvl="0" marL="457200" rtl="0" algn="l">
              <a:spcBef>
                <a:spcPts val="1000"/>
              </a:spcBef>
              <a:spcAft>
                <a:spcPts val="1000"/>
              </a:spcAft>
              <a:buSzPts val="1400"/>
              <a:buChar char="•"/>
            </a:pPr>
            <a:r>
              <a:rPr lang="en" sz="1400"/>
              <a:t>The link is CaSe-SeNsItIvE</a:t>
            </a:r>
            <a:br>
              <a:rPr lang="en" sz="1400"/>
            </a:br>
            <a:r>
              <a:rPr lang="en" sz="1400"/>
              <a:t>Double check if it's</a:t>
            </a:r>
            <a:r>
              <a:rPr lang="en" sz="1400">
                <a:latin typeface="Roboto Mono"/>
                <a:ea typeface="Roboto Mono"/>
                <a:cs typeface="Roboto Mono"/>
                <a:sym typeface="Roboto Mono"/>
              </a:rPr>
              <a:t> WDD.JPG </a:t>
            </a:r>
            <a:r>
              <a:rPr lang="en" sz="1400"/>
              <a:t>or</a:t>
            </a:r>
            <a:r>
              <a:rPr lang="en" sz="1400">
                <a:latin typeface="Roboto Mono"/>
                <a:ea typeface="Roboto Mono"/>
                <a:cs typeface="Roboto Mono"/>
                <a:sym typeface="Roboto Mono"/>
              </a:rPr>
              <a:t> wdd.jpg</a:t>
            </a:r>
            <a:endParaRPr sz="1400">
              <a:latin typeface="Roboto Mono"/>
              <a:ea typeface="Roboto Mono"/>
              <a:cs typeface="Roboto Mono"/>
              <a:sym typeface="Roboto Mono"/>
            </a:endParaRPr>
          </a:p>
        </p:txBody>
      </p:sp>
      <p:sp>
        <p:nvSpPr>
          <p:cNvPr id="423" name="Google Shape;423;p73"/>
          <p:cNvSpPr txBox="1"/>
          <p:nvPr>
            <p:ph idx="1" type="body"/>
          </p:nvPr>
        </p:nvSpPr>
        <p:spPr>
          <a:xfrm>
            <a:off x="4617475" y="1028700"/>
            <a:ext cx="4023600" cy="3200400"/>
          </a:xfrm>
          <a:prstGeom prst="rect">
            <a:avLst/>
          </a:prstGeom>
          <a:ln cap="flat" cmpd="sng" w="9525">
            <a:solidFill>
              <a:srgbClr val="CCCCCC"/>
            </a:solidFill>
            <a:prstDash val="solid"/>
            <a:round/>
            <a:headEnd len="sm" w="sm" type="none"/>
            <a:tailEnd len="sm" w="sm" type="none"/>
          </a:ln>
        </p:spPr>
        <p:txBody>
          <a:bodyPr anchorCtr="0" anchor="ctr" bIns="0" lIns="0" spcFirstLastPara="1" rIns="0" wrap="square" tIns="0">
            <a:noAutofit/>
          </a:bodyPr>
          <a:lstStyle/>
          <a:p>
            <a:pPr indent="0" lvl="0" marL="0" rtl="0" algn="ctr">
              <a:lnSpc>
                <a:spcPct val="100000"/>
              </a:lnSpc>
              <a:spcBef>
                <a:spcPts val="0"/>
              </a:spcBef>
              <a:spcAft>
                <a:spcPts val="0"/>
              </a:spcAft>
              <a:buClr>
                <a:schemeClr val="dk1"/>
              </a:buClr>
              <a:buSzPts val="1100"/>
              <a:buFont typeface="Arial"/>
              <a:buNone/>
            </a:pPr>
            <a:r>
              <a:rPr lang="en" sz="2400">
                <a:solidFill>
                  <a:srgbClr val="383A42"/>
                </a:solidFill>
                <a:latin typeface="Roboto Mono"/>
                <a:ea typeface="Roboto Mono"/>
                <a:cs typeface="Roboto Mono"/>
                <a:sym typeface="Roboto Mono"/>
              </a:rPr>
              <a:t>&lt;</a:t>
            </a:r>
            <a:r>
              <a:rPr lang="en" sz="2400">
                <a:solidFill>
                  <a:srgbClr val="E45649"/>
                </a:solidFill>
                <a:latin typeface="Roboto Mono"/>
                <a:ea typeface="Roboto Mono"/>
                <a:cs typeface="Roboto Mono"/>
                <a:sym typeface="Roboto Mono"/>
              </a:rPr>
              <a:t>img </a:t>
            </a:r>
            <a:r>
              <a:rPr lang="en" sz="2400">
                <a:solidFill>
                  <a:srgbClr val="986801"/>
                </a:solidFill>
                <a:latin typeface="Roboto Mono"/>
                <a:ea typeface="Roboto Mono"/>
                <a:cs typeface="Roboto Mono"/>
                <a:sym typeface="Roboto Mono"/>
              </a:rPr>
              <a:t>src</a:t>
            </a:r>
            <a:r>
              <a:rPr lang="en" sz="2400">
                <a:solidFill>
                  <a:srgbClr val="383A42"/>
                </a:solidFill>
                <a:latin typeface="Roboto Mono"/>
                <a:ea typeface="Roboto Mono"/>
                <a:cs typeface="Roboto Mono"/>
                <a:sym typeface="Roboto Mono"/>
              </a:rPr>
              <a:t>=</a:t>
            </a:r>
            <a:r>
              <a:rPr lang="en" sz="2400">
                <a:solidFill>
                  <a:srgbClr val="50A14F"/>
                </a:solidFill>
                <a:latin typeface="Roboto Mono"/>
                <a:ea typeface="Roboto Mono"/>
                <a:cs typeface="Roboto Mono"/>
                <a:sym typeface="Roboto Mono"/>
              </a:rPr>
              <a:t>”wdd.png” </a:t>
            </a:r>
            <a:r>
              <a:rPr lang="en" sz="2400">
                <a:solidFill>
                  <a:srgbClr val="383A42"/>
                </a:solidFill>
                <a:latin typeface="Roboto Mono"/>
                <a:ea typeface="Roboto Mono"/>
                <a:cs typeface="Roboto Mono"/>
                <a:sym typeface="Roboto Mono"/>
              </a:rPr>
              <a:t>/</a:t>
            </a:r>
            <a:r>
              <a:rPr lang="en" sz="2400">
                <a:solidFill>
                  <a:srgbClr val="383A42"/>
                </a:solidFill>
                <a:latin typeface="Roboto Mono"/>
                <a:ea typeface="Roboto Mono"/>
                <a:cs typeface="Roboto Mono"/>
                <a:sym typeface="Roboto Mono"/>
              </a:rPr>
              <a:t>&gt;</a:t>
            </a:r>
            <a:endParaRPr sz="2400">
              <a:solidFill>
                <a:srgbClr val="D9D9D9"/>
              </a:solidFill>
              <a:latin typeface="Roboto Mono"/>
              <a:ea typeface="Roboto Mono"/>
              <a:cs typeface="Roboto Mono"/>
              <a:sym typeface="Roboto Mon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7" name="Shape 427"/>
        <p:cNvGrpSpPr/>
        <p:nvPr/>
      </p:nvGrpSpPr>
      <p:grpSpPr>
        <a:xfrm>
          <a:off x="0" y="0"/>
          <a:ext cx="0" cy="0"/>
          <a:chOff x="0" y="0"/>
          <a:chExt cx="0" cy="0"/>
        </a:xfrm>
      </p:grpSpPr>
      <p:sp>
        <p:nvSpPr>
          <p:cNvPr id="428" name="Google Shape;428;p74"/>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For your homework — One way to link </a:t>
            </a:r>
            <a:r>
              <a:rPr lang="en"/>
              <a:t>i</a:t>
            </a:r>
            <a:r>
              <a:rPr lang="en"/>
              <a:t>mages </a:t>
            </a:r>
            <a:endParaRPr/>
          </a:p>
        </p:txBody>
      </p:sp>
      <p:pic>
        <p:nvPicPr>
          <p:cNvPr id="429" name="Google Shape;429;p74"/>
          <p:cNvPicPr preferRelativeResize="0"/>
          <p:nvPr/>
        </p:nvPicPr>
        <p:blipFill>
          <a:blip r:embed="rId3">
            <a:alphaModFix/>
          </a:blip>
          <a:stretch>
            <a:fillRect/>
          </a:stretch>
        </p:blipFill>
        <p:spPr>
          <a:xfrm>
            <a:off x="5989375" y="1819951"/>
            <a:ext cx="2651650" cy="1564123"/>
          </a:xfrm>
          <a:prstGeom prst="rect">
            <a:avLst/>
          </a:prstGeom>
          <a:noFill/>
          <a:ln>
            <a:noFill/>
          </a:ln>
        </p:spPr>
      </p:pic>
      <p:sp>
        <p:nvSpPr>
          <p:cNvPr id="430" name="Google Shape;430;p74"/>
          <p:cNvSpPr txBox="1"/>
          <p:nvPr/>
        </p:nvSpPr>
        <p:spPr>
          <a:xfrm>
            <a:off x="6359533" y="3611251"/>
            <a:ext cx="1821600" cy="2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2"/>
                </a:solidFill>
                <a:latin typeface="Karla"/>
                <a:ea typeface="Karla"/>
                <a:cs typeface="Karla"/>
                <a:sym typeface="Karla"/>
              </a:rPr>
              <a:t>example of a file directory</a:t>
            </a:r>
            <a:endParaRPr sz="1000">
              <a:solidFill>
                <a:schemeClr val="lt2"/>
              </a:solidFill>
              <a:latin typeface="Karla"/>
              <a:ea typeface="Karla"/>
              <a:cs typeface="Karla"/>
              <a:sym typeface="Karla"/>
            </a:endParaRPr>
          </a:p>
        </p:txBody>
      </p:sp>
      <p:sp>
        <p:nvSpPr>
          <p:cNvPr id="431" name="Google Shape;431;p74"/>
          <p:cNvSpPr txBox="1"/>
          <p:nvPr/>
        </p:nvSpPr>
        <p:spPr>
          <a:xfrm>
            <a:off x="502925" y="1028700"/>
            <a:ext cx="5394900" cy="3200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400"/>
              </a:spcBef>
              <a:spcAft>
                <a:spcPts val="0"/>
              </a:spcAft>
              <a:buClr>
                <a:schemeClr val="lt2"/>
              </a:buClr>
              <a:buSzPts val="1300"/>
              <a:buFont typeface="Karla"/>
              <a:buChar char="●"/>
            </a:pPr>
            <a:r>
              <a:rPr lang="en" sz="1300">
                <a:solidFill>
                  <a:schemeClr val="lt2"/>
                </a:solidFill>
                <a:latin typeface="Karla"/>
                <a:ea typeface="Karla"/>
                <a:cs typeface="Karla"/>
                <a:sym typeface="Karla"/>
              </a:rPr>
              <a:t>Navigate -&gt; to the folder that contains your </a:t>
            </a:r>
            <a:r>
              <a:rPr b="1" lang="en" sz="1300">
                <a:solidFill>
                  <a:schemeClr val="lt2"/>
                </a:solidFill>
                <a:latin typeface="Karla"/>
                <a:ea typeface="Karla"/>
                <a:cs typeface="Karla"/>
                <a:sym typeface="Karla"/>
              </a:rPr>
              <a:t>index.html</a:t>
            </a:r>
            <a:r>
              <a:rPr lang="en" sz="1300">
                <a:solidFill>
                  <a:schemeClr val="lt2"/>
                </a:solidFill>
                <a:latin typeface="Karla"/>
                <a:ea typeface="Karla"/>
                <a:cs typeface="Karla"/>
                <a:sym typeface="Karla"/>
              </a:rPr>
              <a:t> file</a:t>
            </a:r>
            <a:endParaRPr sz="1300">
              <a:solidFill>
                <a:schemeClr val="lt2"/>
              </a:solidFill>
              <a:latin typeface="Karla"/>
              <a:ea typeface="Karla"/>
              <a:cs typeface="Karla"/>
              <a:sym typeface="Karla"/>
            </a:endParaRPr>
          </a:p>
          <a:p>
            <a:pPr indent="-311150" lvl="0" marL="457200" rtl="0" algn="l">
              <a:lnSpc>
                <a:spcPct val="115000"/>
              </a:lnSpc>
              <a:spcBef>
                <a:spcPts val="400"/>
              </a:spcBef>
              <a:spcAft>
                <a:spcPts val="0"/>
              </a:spcAft>
              <a:buClr>
                <a:schemeClr val="lt2"/>
              </a:buClr>
              <a:buSzPts val="1300"/>
              <a:buFont typeface="Karla"/>
              <a:buChar char="●"/>
            </a:pPr>
            <a:r>
              <a:rPr lang="en" sz="1300">
                <a:solidFill>
                  <a:schemeClr val="lt2"/>
                </a:solidFill>
                <a:latin typeface="Karla"/>
                <a:ea typeface="Karla"/>
                <a:cs typeface="Karla"/>
                <a:sym typeface="Karla"/>
              </a:rPr>
              <a:t>Create or find an </a:t>
            </a:r>
            <a:r>
              <a:rPr b="1" lang="en" sz="1300">
                <a:solidFill>
                  <a:schemeClr val="lt2"/>
                </a:solidFill>
                <a:latin typeface="Karla"/>
                <a:ea typeface="Karla"/>
                <a:cs typeface="Karla"/>
                <a:sym typeface="Karla"/>
              </a:rPr>
              <a:t>images </a:t>
            </a:r>
            <a:r>
              <a:rPr lang="en" sz="1300">
                <a:solidFill>
                  <a:schemeClr val="lt2"/>
                </a:solidFill>
                <a:latin typeface="Karla"/>
                <a:ea typeface="Karla"/>
                <a:cs typeface="Karla"/>
                <a:sym typeface="Karla"/>
              </a:rPr>
              <a:t>folder as shown.</a:t>
            </a:r>
            <a:endParaRPr sz="1300">
              <a:solidFill>
                <a:schemeClr val="lt2"/>
              </a:solidFill>
              <a:latin typeface="Karla"/>
              <a:ea typeface="Karla"/>
              <a:cs typeface="Karla"/>
              <a:sym typeface="Karla"/>
            </a:endParaRPr>
          </a:p>
          <a:p>
            <a:pPr indent="-311150" lvl="0" marL="457200" rtl="0" algn="l">
              <a:lnSpc>
                <a:spcPct val="115000"/>
              </a:lnSpc>
              <a:spcBef>
                <a:spcPts val="400"/>
              </a:spcBef>
              <a:spcAft>
                <a:spcPts val="0"/>
              </a:spcAft>
              <a:buClr>
                <a:schemeClr val="lt2"/>
              </a:buClr>
              <a:buSzPts val="1300"/>
              <a:buFont typeface="Karla"/>
              <a:buChar char="●"/>
            </a:pPr>
            <a:r>
              <a:rPr lang="en" sz="1300">
                <a:solidFill>
                  <a:schemeClr val="lt2"/>
                </a:solidFill>
                <a:latin typeface="Karla"/>
                <a:ea typeface="Karla"/>
                <a:cs typeface="Karla"/>
                <a:sym typeface="Karla"/>
              </a:rPr>
              <a:t>Insert images and name them whatever you like, but make sure to include the file extension (.jpg, .png, etc)</a:t>
            </a:r>
            <a:endParaRPr sz="1300">
              <a:solidFill>
                <a:schemeClr val="lt2"/>
              </a:solidFill>
              <a:latin typeface="Karla"/>
              <a:ea typeface="Karla"/>
              <a:cs typeface="Karla"/>
              <a:sym typeface="Karla"/>
            </a:endParaRPr>
          </a:p>
          <a:p>
            <a:pPr indent="-311150" lvl="0" marL="457200" rtl="0" algn="l">
              <a:lnSpc>
                <a:spcPct val="115000"/>
              </a:lnSpc>
              <a:spcBef>
                <a:spcPts val="400"/>
              </a:spcBef>
              <a:spcAft>
                <a:spcPts val="0"/>
              </a:spcAft>
              <a:buClr>
                <a:schemeClr val="lt2"/>
              </a:buClr>
              <a:buSzPts val="1300"/>
              <a:buFont typeface="Karla"/>
              <a:buChar char="●"/>
            </a:pPr>
            <a:r>
              <a:rPr lang="en" sz="1300">
                <a:solidFill>
                  <a:schemeClr val="lt2"/>
                </a:solidFill>
                <a:latin typeface="Karla"/>
                <a:ea typeface="Karla"/>
                <a:cs typeface="Karla"/>
                <a:sym typeface="Karla"/>
              </a:rPr>
              <a:t>Insert the following in your </a:t>
            </a:r>
            <a:r>
              <a:rPr b="1" lang="en" sz="1300">
                <a:solidFill>
                  <a:schemeClr val="lt2"/>
                </a:solidFill>
                <a:latin typeface="Karla"/>
                <a:ea typeface="Karla"/>
                <a:cs typeface="Karla"/>
                <a:sym typeface="Karla"/>
              </a:rPr>
              <a:t>index.html </a:t>
            </a:r>
            <a:r>
              <a:rPr lang="en" sz="1300">
                <a:solidFill>
                  <a:schemeClr val="lt2"/>
                </a:solidFill>
                <a:latin typeface="Karla"/>
                <a:ea typeface="Karla"/>
                <a:cs typeface="Karla"/>
                <a:sym typeface="Karla"/>
              </a:rPr>
              <a:t>file</a:t>
            </a:r>
            <a:endParaRPr sz="1300">
              <a:solidFill>
                <a:schemeClr val="lt2"/>
              </a:solidFill>
              <a:latin typeface="Karla"/>
              <a:ea typeface="Karla"/>
              <a:cs typeface="Karla"/>
              <a:sym typeface="Karla"/>
            </a:endParaRPr>
          </a:p>
          <a:p>
            <a:pPr indent="-311150" lvl="0" marL="457200" rtl="0" algn="l">
              <a:lnSpc>
                <a:spcPct val="115000"/>
              </a:lnSpc>
              <a:spcBef>
                <a:spcPts val="400"/>
              </a:spcBef>
              <a:spcAft>
                <a:spcPts val="0"/>
              </a:spcAft>
              <a:buClr>
                <a:schemeClr val="lt2"/>
              </a:buClr>
              <a:buSzPts val="1300"/>
              <a:buFont typeface="Karla"/>
              <a:buChar char="●"/>
            </a:pP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img</a:t>
            </a:r>
            <a:r>
              <a:rPr lang="en" sz="1300">
                <a:solidFill>
                  <a:srgbClr val="383A42"/>
                </a:solidFill>
                <a:latin typeface="Roboto Mono"/>
                <a:ea typeface="Roboto Mono"/>
                <a:cs typeface="Roboto Mono"/>
                <a:sym typeface="Roboto Mono"/>
              </a:rPr>
              <a:t> </a:t>
            </a:r>
            <a:r>
              <a:rPr lang="en" sz="1300">
                <a:solidFill>
                  <a:srgbClr val="986801"/>
                </a:solidFill>
                <a:latin typeface="Roboto Mono"/>
                <a:ea typeface="Roboto Mono"/>
                <a:cs typeface="Roboto Mono"/>
                <a:sym typeface="Roboto Mono"/>
              </a:rPr>
              <a:t>src</a:t>
            </a:r>
            <a:r>
              <a:rPr lang="en" sz="1300">
                <a:solidFill>
                  <a:srgbClr val="383A42"/>
                </a:solidFill>
                <a:latin typeface="Roboto Mono"/>
                <a:ea typeface="Roboto Mono"/>
                <a:cs typeface="Roboto Mono"/>
                <a:sym typeface="Roboto Mono"/>
              </a:rPr>
              <a:t>=</a:t>
            </a:r>
            <a:r>
              <a:rPr lang="en" sz="1300">
                <a:solidFill>
                  <a:srgbClr val="50A14F"/>
                </a:solidFill>
                <a:latin typeface="Roboto Mono"/>
                <a:ea typeface="Roboto Mono"/>
                <a:cs typeface="Roboto Mono"/>
                <a:sym typeface="Roboto Mono"/>
              </a:rPr>
              <a:t> “./images/</a:t>
            </a:r>
            <a:r>
              <a:rPr lang="en" sz="1300">
                <a:solidFill>
                  <a:schemeClr val="lt2"/>
                </a:solidFill>
                <a:latin typeface="Roboto Mono"/>
                <a:ea typeface="Roboto Mono"/>
                <a:cs typeface="Roboto Mono"/>
                <a:sym typeface="Roboto Mono"/>
              </a:rPr>
              <a:t>[YOUR FILE NAME HERE]</a:t>
            </a:r>
            <a:r>
              <a:rPr lang="en" sz="1300">
                <a:solidFill>
                  <a:srgbClr val="50A14F"/>
                </a:solidFill>
                <a:latin typeface="Roboto Mono"/>
                <a:ea typeface="Roboto Mono"/>
                <a:cs typeface="Roboto Mono"/>
                <a:sym typeface="Roboto Mono"/>
              </a:rPr>
              <a:t>” </a:t>
            </a:r>
            <a:r>
              <a:rPr lang="en" sz="1300">
                <a:solidFill>
                  <a:srgbClr val="383A42"/>
                </a:solidFill>
                <a:latin typeface="Roboto Mono"/>
                <a:ea typeface="Roboto Mono"/>
                <a:cs typeface="Roboto Mono"/>
                <a:sym typeface="Roboto Mono"/>
              </a:rPr>
              <a:t>/&gt;</a:t>
            </a:r>
            <a:endParaRPr sz="1300">
              <a:solidFill>
                <a:schemeClr val="lt2"/>
              </a:solidFill>
              <a:latin typeface="Karla"/>
              <a:ea typeface="Karla"/>
              <a:cs typeface="Karla"/>
              <a:sym typeface="Karla"/>
            </a:endParaRPr>
          </a:p>
          <a:p>
            <a:pPr indent="-311150" lvl="0" marL="457200" rtl="0" algn="l">
              <a:lnSpc>
                <a:spcPct val="115000"/>
              </a:lnSpc>
              <a:spcBef>
                <a:spcPts val="400"/>
              </a:spcBef>
              <a:spcAft>
                <a:spcPts val="0"/>
              </a:spcAft>
              <a:buClr>
                <a:schemeClr val="lt2"/>
              </a:buClr>
              <a:buSzPts val="1300"/>
              <a:buFont typeface="Karla"/>
              <a:buChar char="●"/>
            </a:pPr>
            <a:r>
              <a:rPr b="1" lang="en" sz="1300">
                <a:solidFill>
                  <a:schemeClr val="lt2"/>
                </a:solidFill>
                <a:latin typeface="Karla"/>
                <a:ea typeface="Karla"/>
                <a:cs typeface="Karla"/>
                <a:sym typeface="Karla"/>
              </a:rPr>
              <a:t>Example:</a:t>
            </a:r>
            <a:r>
              <a:rPr lang="en" sz="1300">
                <a:solidFill>
                  <a:schemeClr val="lt2"/>
                </a:solidFill>
                <a:latin typeface="Karla"/>
                <a:ea typeface="Karla"/>
                <a:cs typeface="Karla"/>
                <a:sym typeface="Karla"/>
              </a:rPr>
              <a:t> </a:t>
            </a:r>
            <a:r>
              <a:rPr lang="en" sz="1300">
                <a:solidFill>
                  <a:srgbClr val="383A42"/>
                </a:solidFill>
                <a:latin typeface="Roboto Mono"/>
                <a:ea typeface="Roboto Mono"/>
                <a:cs typeface="Roboto Mono"/>
                <a:sym typeface="Roboto Mono"/>
              </a:rPr>
              <a:t>&lt;</a:t>
            </a:r>
            <a:r>
              <a:rPr lang="en" sz="1300">
                <a:solidFill>
                  <a:srgbClr val="E45649"/>
                </a:solidFill>
                <a:latin typeface="Roboto Mono"/>
                <a:ea typeface="Roboto Mono"/>
                <a:cs typeface="Roboto Mono"/>
                <a:sym typeface="Roboto Mono"/>
              </a:rPr>
              <a:t>img</a:t>
            </a:r>
            <a:r>
              <a:rPr lang="en" sz="1300">
                <a:solidFill>
                  <a:srgbClr val="383A42"/>
                </a:solidFill>
                <a:latin typeface="Roboto Mono"/>
                <a:ea typeface="Roboto Mono"/>
                <a:cs typeface="Roboto Mono"/>
                <a:sym typeface="Roboto Mono"/>
              </a:rPr>
              <a:t> </a:t>
            </a:r>
            <a:r>
              <a:rPr lang="en" sz="1300">
                <a:solidFill>
                  <a:srgbClr val="986801"/>
                </a:solidFill>
                <a:latin typeface="Roboto Mono"/>
                <a:ea typeface="Roboto Mono"/>
                <a:cs typeface="Roboto Mono"/>
                <a:sym typeface="Roboto Mono"/>
              </a:rPr>
              <a:t>src</a:t>
            </a:r>
            <a:r>
              <a:rPr lang="en" sz="1300">
                <a:solidFill>
                  <a:srgbClr val="383A42"/>
                </a:solidFill>
                <a:latin typeface="Roboto Mono"/>
                <a:ea typeface="Roboto Mono"/>
                <a:cs typeface="Roboto Mono"/>
                <a:sym typeface="Roboto Mono"/>
              </a:rPr>
              <a:t>=</a:t>
            </a:r>
            <a:r>
              <a:rPr lang="en" sz="1300">
                <a:solidFill>
                  <a:srgbClr val="50A14F"/>
                </a:solidFill>
                <a:latin typeface="Roboto Mono"/>
                <a:ea typeface="Roboto Mono"/>
                <a:cs typeface="Roboto Mono"/>
                <a:sym typeface="Roboto Mono"/>
              </a:rPr>
              <a:t> “./images/wdd.png” </a:t>
            </a:r>
            <a:r>
              <a:rPr lang="en" sz="1300">
                <a:solidFill>
                  <a:srgbClr val="383A42"/>
                </a:solidFill>
                <a:latin typeface="Roboto Mono"/>
                <a:ea typeface="Roboto Mono"/>
                <a:cs typeface="Roboto Mono"/>
                <a:sym typeface="Roboto Mono"/>
              </a:rPr>
              <a:t>/&gt;</a:t>
            </a:r>
            <a:endParaRPr sz="1300">
              <a:solidFill>
                <a:srgbClr val="383A42"/>
              </a:solidFill>
              <a:latin typeface="Roboto Mono"/>
              <a:ea typeface="Roboto Mono"/>
              <a:cs typeface="Roboto Mono"/>
              <a:sym typeface="Roboto Mono"/>
            </a:endParaRPr>
          </a:p>
          <a:p>
            <a:pPr indent="-311150" lvl="0" marL="457200" rtl="0" algn="l">
              <a:lnSpc>
                <a:spcPct val="115000"/>
              </a:lnSpc>
              <a:spcBef>
                <a:spcPts val="400"/>
              </a:spcBef>
              <a:spcAft>
                <a:spcPts val="0"/>
              </a:spcAft>
              <a:buClr>
                <a:schemeClr val="lt2"/>
              </a:buClr>
              <a:buSzPts val="1300"/>
              <a:buFont typeface="Karla"/>
              <a:buChar char="●"/>
            </a:pPr>
            <a:r>
              <a:rPr lang="en" sz="1300">
                <a:solidFill>
                  <a:schemeClr val="lt2"/>
                </a:solidFill>
                <a:latin typeface="Karla"/>
                <a:ea typeface="Karla"/>
                <a:cs typeface="Karla"/>
                <a:sym typeface="Karla"/>
              </a:rPr>
              <a:t>We’ll cover what this means in a later lecture!</a:t>
            </a:r>
            <a:endParaRPr sz="1300">
              <a:solidFill>
                <a:schemeClr val="lt2"/>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1"/>
          <p:cNvSpPr txBox="1"/>
          <p:nvPr>
            <p:ph type="title"/>
          </p:nvPr>
        </p:nvSpPr>
        <p:spPr>
          <a:xfrm>
            <a:off x="457200" y="1035450"/>
            <a:ext cx="82296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Quick Intro to Websites</a:t>
            </a:r>
            <a:endParaRPr/>
          </a:p>
          <a:p>
            <a:pPr indent="0" lvl="0" marL="0" rtl="0" algn="ctr">
              <a:spcBef>
                <a:spcPts val="0"/>
              </a:spcBef>
              <a:spcAft>
                <a:spcPts val="0"/>
              </a:spcAft>
              <a:buNone/>
            </a:pPr>
            <a:r>
              <a:t/>
            </a:r>
            <a:endParaRPr>
              <a:solidFill>
                <a:srgbClr val="D9D9D9"/>
              </a:solidFill>
            </a:endParaRPr>
          </a:p>
          <a:p>
            <a:pPr indent="0" lvl="0" marL="0" rtl="0" algn="ctr">
              <a:spcBef>
                <a:spcPts val="0"/>
              </a:spcBef>
              <a:spcAft>
                <a:spcPts val="0"/>
              </a:spcAft>
              <a:buNone/>
            </a:pPr>
            <a:r>
              <a:rPr lang="en">
                <a:solidFill>
                  <a:srgbClr val="D9D9D9"/>
                </a:solidFill>
              </a:rPr>
              <a:t>&lt;HTML&gt;</a:t>
            </a:r>
            <a:endParaRPr>
              <a:solidFill>
                <a:srgbClr val="D9D9D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75"/>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For your homework</a:t>
            </a:r>
            <a:endParaRPr/>
          </a:p>
        </p:txBody>
      </p:sp>
      <p:sp>
        <p:nvSpPr>
          <p:cNvPr id="437" name="Google Shape;437;p75"/>
          <p:cNvSpPr txBox="1"/>
          <p:nvPr/>
        </p:nvSpPr>
        <p:spPr>
          <a:xfrm>
            <a:off x="502925" y="1028700"/>
            <a:ext cx="5394900" cy="32004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400"/>
              </a:spcBef>
              <a:spcAft>
                <a:spcPts val="0"/>
              </a:spcAft>
              <a:buClr>
                <a:schemeClr val="lt2"/>
              </a:buClr>
              <a:buSzPts val="1400"/>
              <a:buFont typeface="Karla"/>
              <a:buChar char="●"/>
            </a:pPr>
            <a:r>
              <a:rPr lang="en">
                <a:solidFill>
                  <a:schemeClr val="lt2"/>
                </a:solidFill>
                <a:latin typeface="Karla"/>
                <a:ea typeface="Karla"/>
                <a:cs typeface="Karla"/>
                <a:sym typeface="Karla"/>
              </a:rPr>
              <a:t>Homework 1 is released tonight and is </a:t>
            </a:r>
            <a:br>
              <a:rPr lang="en">
                <a:solidFill>
                  <a:schemeClr val="lt2"/>
                </a:solidFill>
                <a:latin typeface="Karla"/>
                <a:ea typeface="Karla"/>
                <a:cs typeface="Karla"/>
                <a:sym typeface="Karla"/>
              </a:rPr>
            </a:br>
            <a:r>
              <a:rPr lang="en">
                <a:solidFill>
                  <a:schemeClr val="lt2"/>
                </a:solidFill>
                <a:latin typeface="Karla"/>
                <a:ea typeface="Karla"/>
                <a:cs typeface="Karla"/>
                <a:sym typeface="Karla"/>
              </a:rPr>
              <a:t>due </a:t>
            </a:r>
            <a:r>
              <a:rPr b="1" lang="en">
                <a:solidFill>
                  <a:schemeClr val="lt2"/>
                </a:solidFill>
                <a:latin typeface="Karla"/>
                <a:ea typeface="Karla"/>
                <a:cs typeface="Karla"/>
                <a:sym typeface="Karla"/>
              </a:rPr>
              <a:t>next Monday</a:t>
            </a:r>
            <a:r>
              <a:rPr lang="en">
                <a:solidFill>
                  <a:schemeClr val="lt2"/>
                </a:solidFill>
                <a:latin typeface="Karla"/>
                <a:ea typeface="Karla"/>
                <a:cs typeface="Karla"/>
                <a:sym typeface="Karla"/>
              </a:rPr>
              <a:t> 7pm.</a:t>
            </a:r>
            <a:endParaRPr>
              <a:solidFill>
                <a:schemeClr val="lt2"/>
              </a:solidFill>
              <a:latin typeface="Karla"/>
              <a:ea typeface="Karla"/>
              <a:cs typeface="Karla"/>
              <a:sym typeface="Karla"/>
            </a:endParaRPr>
          </a:p>
          <a:p>
            <a:pPr indent="-317500" lvl="0" marL="457200" rtl="0" algn="l">
              <a:lnSpc>
                <a:spcPct val="115000"/>
              </a:lnSpc>
              <a:spcBef>
                <a:spcPts val="1000"/>
              </a:spcBef>
              <a:spcAft>
                <a:spcPts val="0"/>
              </a:spcAft>
              <a:buClr>
                <a:schemeClr val="lt2"/>
              </a:buClr>
              <a:buSzPts val="1400"/>
              <a:buFont typeface="Karla"/>
              <a:buChar char="●"/>
            </a:pPr>
            <a:r>
              <a:rPr lang="en">
                <a:solidFill>
                  <a:schemeClr val="lt2"/>
                </a:solidFill>
                <a:latin typeface="Karla"/>
                <a:ea typeface="Karla"/>
                <a:cs typeface="Karla"/>
                <a:sym typeface="Karla"/>
              </a:rPr>
              <a:t>It covers basic syntax of HTML and will guide you</a:t>
            </a:r>
            <a:br>
              <a:rPr lang="en">
                <a:solidFill>
                  <a:schemeClr val="lt2"/>
                </a:solidFill>
                <a:latin typeface="Karla"/>
                <a:ea typeface="Karla"/>
                <a:cs typeface="Karla"/>
                <a:sym typeface="Karla"/>
              </a:rPr>
            </a:br>
            <a:r>
              <a:rPr lang="en">
                <a:solidFill>
                  <a:schemeClr val="lt2"/>
                </a:solidFill>
                <a:latin typeface="Karla"/>
                <a:ea typeface="Karla"/>
                <a:cs typeface="Karla"/>
                <a:sym typeface="Karla"/>
              </a:rPr>
              <a:t>through making your first website.</a:t>
            </a:r>
            <a:endParaRPr>
              <a:solidFill>
                <a:schemeClr val="lt2"/>
              </a:solidFill>
              <a:latin typeface="Karla"/>
              <a:ea typeface="Karla"/>
              <a:cs typeface="Karla"/>
              <a:sym typeface="Karla"/>
            </a:endParaRPr>
          </a:p>
          <a:p>
            <a:pPr indent="-317500" lvl="0" marL="457200" rtl="0" algn="l">
              <a:lnSpc>
                <a:spcPct val="115000"/>
              </a:lnSpc>
              <a:spcBef>
                <a:spcPts val="1000"/>
              </a:spcBef>
              <a:spcAft>
                <a:spcPts val="0"/>
              </a:spcAft>
              <a:buClr>
                <a:schemeClr val="lt2"/>
              </a:buClr>
              <a:buSzPts val="1400"/>
              <a:buFont typeface="Karla"/>
              <a:buChar char="●"/>
            </a:pPr>
            <a:r>
              <a:rPr lang="en">
                <a:solidFill>
                  <a:schemeClr val="lt2"/>
                </a:solidFill>
                <a:latin typeface="Karla"/>
                <a:ea typeface="Karla"/>
                <a:cs typeface="Karla"/>
                <a:sym typeface="Karla"/>
              </a:rPr>
              <a:t>Find it on WDD Portal!</a:t>
            </a:r>
            <a:endParaRPr>
              <a:solidFill>
                <a:schemeClr val="lt2"/>
              </a:solidFill>
              <a:latin typeface="Karla"/>
              <a:ea typeface="Karla"/>
              <a:cs typeface="Karla"/>
              <a:sym typeface="Karla"/>
            </a:endParaRPr>
          </a:p>
          <a:p>
            <a:pPr indent="-317500" lvl="0" marL="457200" rtl="0" algn="l">
              <a:lnSpc>
                <a:spcPct val="115000"/>
              </a:lnSpc>
              <a:spcBef>
                <a:spcPts val="1000"/>
              </a:spcBef>
              <a:spcAft>
                <a:spcPts val="1000"/>
              </a:spcAft>
              <a:buClr>
                <a:schemeClr val="lt2"/>
              </a:buClr>
              <a:buSzPts val="1400"/>
              <a:buFont typeface="Karla"/>
              <a:buChar char="●"/>
            </a:pPr>
            <a:r>
              <a:rPr lang="en">
                <a:solidFill>
                  <a:schemeClr val="lt2"/>
                </a:solidFill>
                <a:latin typeface="Karla"/>
                <a:ea typeface="Karla"/>
                <a:cs typeface="Karla"/>
                <a:sym typeface="Karla"/>
              </a:rPr>
              <a:t>Feel free to ask questions on Piazza!</a:t>
            </a:r>
            <a:endParaRPr>
              <a:solidFill>
                <a:schemeClr val="lt2"/>
              </a:solidFill>
              <a:latin typeface="Karla"/>
              <a:ea typeface="Karla"/>
              <a:cs typeface="Karla"/>
              <a:sym typeface="Karla"/>
            </a:endParaRPr>
          </a:p>
        </p:txBody>
      </p:sp>
      <p:pic>
        <p:nvPicPr>
          <p:cNvPr id="438" name="Google Shape;438;p75"/>
          <p:cNvPicPr preferRelativeResize="0"/>
          <p:nvPr/>
        </p:nvPicPr>
        <p:blipFill>
          <a:blip r:embed="rId3">
            <a:alphaModFix/>
          </a:blip>
          <a:stretch>
            <a:fillRect/>
          </a:stretch>
        </p:blipFill>
        <p:spPr>
          <a:xfrm>
            <a:off x="5989375" y="1819951"/>
            <a:ext cx="2651700" cy="1564152"/>
          </a:xfrm>
          <a:prstGeom prst="rect">
            <a:avLst/>
          </a:prstGeom>
          <a:noFill/>
          <a:ln>
            <a:noFill/>
          </a:ln>
        </p:spPr>
      </p:pic>
      <p:sp>
        <p:nvSpPr>
          <p:cNvPr id="439" name="Google Shape;439;p75"/>
          <p:cNvSpPr txBox="1"/>
          <p:nvPr/>
        </p:nvSpPr>
        <p:spPr>
          <a:xfrm>
            <a:off x="6359533" y="3611251"/>
            <a:ext cx="1821600" cy="2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2"/>
                </a:solidFill>
                <a:latin typeface="Karla"/>
                <a:ea typeface="Karla"/>
                <a:cs typeface="Karla"/>
                <a:sym typeface="Karla"/>
              </a:rPr>
              <a:t>example of a file directory</a:t>
            </a:r>
            <a:endParaRPr sz="1000">
              <a:solidFill>
                <a:schemeClr val="lt2"/>
              </a:solidFill>
              <a:latin typeface="Karla"/>
              <a:ea typeface="Karla"/>
              <a:cs typeface="Karla"/>
              <a:sym typeface="Karl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76"/>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CCCCCC"/>
                </a:solidFill>
              </a:rPr>
              <a:t>What is HTML?</a:t>
            </a:r>
            <a:endParaRPr>
              <a:solidFill>
                <a:srgbClr val="CCCCCC"/>
              </a:solidFill>
            </a:endParaRPr>
          </a:p>
          <a:p>
            <a:pPr indent="0" lvl="0" marL="0" rtl="0" algn="ctr">
              <a:spcBef>
                <a:spcPts val="0"/>
              </a:spcBef>
              <a:spcAft>
                <a:spcPts val="0"/>
              </a:spcAft>
              <a:buNone/>
            </a:pPr>
            <a:r>
              <a:t/>
            </a:r>
            <a:endParaRPr>
              <a:solidFill>
                <a:srgbClr val="CCCCCC"/>
              </a:solidFill>
            </a:endParaRPr>
          </a:p>
          <a:p>
            <a:pPr indent="0" lvl="0" marL="0" rtl="0" algn="ctr">
              <a:spcBef>
                <a:spcPts val="0"/>
              </a:spcBef>
              <a:spcAft>
                <a:spcPts val="0"/>
              </a:spcAft>
              <a:buNone/>
            </a:pPr>
            <a:r>
              <a:rPr lang="en">
                <a:solidFill>
                  <a:srgbClr val="CCCCCC"/>
                </a:solidFill>
              </a:rPr>
              <a:t>What does it look like?</a:t>
            </a:r>
            <a:endParaRPr>
              <a:solidFill>
                <a:srgbClr val="CCCCCC"/>
              </a:solidFill>
            </a:endParaRPr>
          </a:p>
          <a:p>
            <a:pPr indent="0" lvl="0" marL="0" rtl="0" algn="ctr">
              <a:spcBef>
                <a:spcPts val="0"/>
              </a:spcBef>
              <a:spcAft>
                <a:spcPts val="0"/>
              </a:spcAft>
              <a:buNone/>
            </a:pPr>
            <a:r>
              <a:t/>
            </a:r>
            <a:endParaRPr>
              <a:solidFill>
                <a:srgbClr val="CCCCCC"/>
              </a:solidFill>
            </a:endParaRPr>
          </a:p>
          <a:p>
            <a:pPr indent="0" lvl="0" marL="0" rtl="0" algn="ctr">
              <a:spcBef>
                <a:spcPts val="0"/>
              </a:spcBef>
              <a:spcAft>
                <a:spcPts val="0"/>
              </a:spcAft>
              <a:buNone/>
            </a:pPr>
            <a:r>
              <a:rPr lang="en"/>
              <a:t>How do we use 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77"/>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HTML Practice</a:t>
            </a:r>
            <a:endParaRPr/>
          </a:p>
          <a:p>
            <a:pPr indent="0" lvl="0" marL="0" rtl="0" algn="ctr">
              <a:spcBef>
                <a:spcPts val="0"/>
              </a:spcBef>
              <a:spcAft>
                <a:spcPts val="0"/>
              </a:spcAft>
              <a:buNone/>
            </a:pPr>
            <a:r>
              <a:rPr b="0" lang="en" sz="1800" u="sng">
                <a:hlinkClick r:id="rId3"/>
              </a:rPr>
              <a:t>tinyurl.com/wed-html-demo</a:t>
            </a:r>
            <a:r>
              <a:rPr b="0" lang="en" sz="1800"/>
              <a:t> </a:t>
            </a:r>
            <a:endParaRPr b="0"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8"/>
          <p:cNvSpPr txBox="1"/>
          <p:nvPr>
            <p:ph type="title"/>
          </p:nvPr>
        </p:nvSpPr>
        <p:spPr>
          <a:xfrm>
            <a:off x="502925" y="1035450"/>
            <a:ext cx="8138100" cy="319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That's all folks!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9"/>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Helpful links</a:t>
            </a:r>
            <a:endParaRPr/>
          </a:p>
        </p:txBody>
      </p:sp>
      <p:sp>
        <p:nvSpPr>
          <p:cNvPr id="460" name="Google Shape;460;p79"/>
          <p:cNvSpPr txBox="1"/>
          <p:nvPr>
            <p:ph idx="1" type="body"/>
          </p:nvPr>
        </p:nvSpPr>
        <p:spPr>
          <a:xfrm>
            <a:off x="502925" y="1028700"/>
            <a:ext cx="8138100" cy="3200400"/>
          </a:xfrm>
          <a:prstGeom prst="rect">
            <a:avLst/>
          </a:prstGeom>
        </p:spPr>
        <p:txBody>
          <a:bodyPr anchorCtr="0" anchor="ctr" bIns="0" lIns="0" spcFirstLastPara="1" rIns="0" wrap="square" tIns="0">
            <a:noAutofit/>
          </a:bodyPr>
          <a:lstStyle/>
          <a:p>
            <a:pPr indent="-215900" lvl="0" marL="342900" rtl="0" algn="l">
              <a:spcBef>
                <a:spcPts val="400"/>
              </a:spcBef>
              <a:spcAft>
                <a:spcPts val="0"/>
              </a:spcAft>
              <a:buClr>
                <a:schemeClr val="dk1"/>
              </a:buClr>
              <a:buSzPts val="1100"/>
              <a:buFont typeface="Arial"/>
              <a:buNone/>
            </a:pPr>
            <a:r>
              <a:rPr b="1" lang="en"/>
              <a:t>HTML Tag references: </a:t>
            </a:r>
            <a:endParaRPr b="1"/>
          </a:p>
          <a:p>
            <a:pPr indent="-330200" lvl="0" marL="914400" rtl="0" algn="l">
              <a:spcBef>
                <a:spcPts val="400"/>
              </a:spcBef>
              <a:spcAft>
                <a:spcPts val="0"/>
              </a:spcAft>
              <a:buSzPts val="1600"/>
              <a:buChar char="●"/>
            </a:pPr>
            <a:r>
              <a:rPr lang="en" u="sng">
                <a:hlinkClick r:id="rId3"/>
              </a:rPr>
              <a:t>MDN Web Docs: HTML elements reference</a:t>
            </a:r>
            <a:endParaRPr/>
          </a:p>
          <a:p>
            <a:pPr indent="-330200" lvl="0" marL="914400" rtl="0" algn="l">
              <a:spcBef>
                <a:spcPts val="400"/>
              </a:spcBef>
              <a:spcAft>
                <a:spcPts val="0"/>
              </a:spcAft>
              <a:buSzPts val="1600"/>
              <a:buChar char="●"/>
            </a:pPr>
            <a:r>
              <a:rPr lang="en" u="sng">
                <a:hlinkClick r:id="rId4"/>
              </a:rPr>
              <a:t>W3Schools: HTML reference</a:t>
            </a:r>
            <a:endParaRPr/>
          </a:p>
          <a:p>
            <a:pPr indent="0" lvl="0" marL="914400" rtl="0" algn="l">
              <a:spcBef>
                <a:spcPts val="400"/>
              </a:spcBef>
              <a:spcAft>
                <a:spcPts val="0"/>
              </a:spcAft>
              <a:buNone/>
            </a:pPr>
            <a:r>
              <a:t/>
            </a:r>
            <a:endParaRPr/>
          </a:p>
          <a:p>
            <a:pPr indent="0" lvl="0" marL="0" rtl="0" algn="l">
              <a:lnSpc>
                <a:spcPct val="133000"/>
              </a:lnSpc>
              <a:spcBef>
                <a:spcPts val="0"/>
              </a:spcBef>
              <a:spcAft>
                <a:spcPts val="0"/>
              </a:spcAft>
              <a:buClr>
                <a:srgbClr val="000000"/>
              </a:buClr>
              <a:buSzPts val="1100"/>
              <a:buFont typeface="Arial"/>
              <a:buNone/>
            </a:pPr>
            <a:r>
              <a:rPr b="1" lang="en">
                <a:solidFill>
                  <a:schemeClr val="lt2"/>
                </a:solidFill>
                <a:highlight>
                  <a:srgbClr val="FFFFFF"/>
                </a:highlight>
                <a:uFill>
                  <a:noFill/>
                </a:uFill>
                <a:latin typeface="Roboto"/>
                <a:ea typeface="Roboto"/>
                <a:cs typeface="Roboto"/>
                <a:sym typeface="Roboto"/>
                <a:hlinkClick r:id="rId5"/>
              </a:rPr>
              <a:t>🔖 </a:t>
            </a:r>
            <a:r>
              <a:rPr b="1" lang="en">
                <a:solidFill>
                  <a:schemeClr val="lt2"/>
                </a:solidFill>
                <a:highlight>
                  <a:srgbClr val="FFFFFF"/>
                </a:highlight>
                <a:uFill>
                  <a:noFill/>
                </a:uFill>
                <a:hlinkClick r:id="rId6"/>
              </a:rPr>
              <a:t>Bookmark these for later! ^^</a:t>
            </a:r>
            <a:endParaRPr b="1">
              <a:solidFill>
                <a:schemeClr val="lt2"/>
              </a:solidFill>
              <a:highlight>
                <a:srgbClr val="FFFFFF"/>
              </a:highlight>
              <a:uFill>
                <a:noFill/>
              </a:uFill>
              <a:hlinkClick r:id="rId7"/>
            </a:endParaRPr>
          </a:p>
          <a:p>
            <a:pPr indent="0" lvl="0" marL="0" rtl="0" algn="l">
              <a:spcBef>
                <a:spcPts val="40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80"/>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Deep think</a:t>
            </a:r>
            <a:endParaRPr/>
          </a:p>
        </p:txBody>
      </p:sp>
      <p:sp>
        <p:nvSpPr>
          <p:cNvPr id="466" name="Google Shape;466;p80"/>
          <p:cNvSpPr txBox="1"/>
          <p:nvPr>
            <p:ph idx="1" type="body"/>
          </p:nvPr>
        </p:nvSpPr>
        <p:spPr>
          <a:xfrm>
            <a:off x="502925" y="1028700"/>
            <a:ext cx="8138100" cy="3200400"/>
          </a:xfrm>
          <a:prstGeom prst="rect">
            <a:avLst/>
          </a:prstGeom>
        </p:spPr>
        <p:txBody>
          <a:bodyPr anchorCtr="0" anchor="ctr" bIns="0" lIns="0" spcFirstLastPara="1" rIns="0" wrap="square" tIns="0">
            <a:noAutofit/>
          </a:bodyPr>
          <a:lstStyle/>
          <a:p>
            <a:pPr indent="-317500" lvl="0" marL="457200" rtl="0" algn="l">
              <a:spcBef>
                <a:spcPts val="400"/>
              </a:spcBef>
              <a:spcAft>
                <a:spcPts val="0"/>
              </a:spcAft>
              <a:buSzPts val="1400"/>
              <a:buChar char="•"/>
            </a:pPr>
            <a:r>
              <a:rPr lang="en" sz="1400"/>
              <a:t>How does this parent-child hierarchy constrain our design?</a:t>
            </a:r>
            <a:endParaRPr sz="1400"/>
          </a:p>
          <a:p>
            <a:pPr indent="-317500" lvl="0" marL="457200" rtl="0" algn="l">
              <a:spcBef>
                <a:spcPts val="1000"/>
              </a:spcBef>
              <a:spcAft>
                <a:spcPts val="0"/>
              </a:spcAft>
              <a:buSzPts val="1400"/>
              <a:buChar char="•"/>
            </a:pPr>
            <a:r>
              <a:rPr lang="en" sz="1400"/>
              <a:t>Self closing tags are much less common than paired tags, why?</a:t>
            </a:r>
            <a:endParaRPr sz="1400"/>
          </a:p>
          <a:p>
            <a:pPr indent="-317500" lvl="0" marL="457200" rtl="0" algn="l">
              <a:spcBef>
                <a:spcPts val="1000"/>
              </a:spcBef>
              <a:spcAft>
                <a:spcPts val="0"/>
              </a:spcAft>
              <a:buSzPts val="1400"/>
              <a:buChar char="•"/>
            </a:pPr>
            <a:r>
              <a:rPr lang="en" sz="1400"/>
              <a:t>Theoretically, we could just use the div tag (except maybe head and body and html).</a:t>
            </a:r>
            <a:br>
              <a:rPr lang="en" sz="1400"/>
            </a:br>
            <a:r>
              <a:rPr lang="en" sz="1400"/>
              <a:t>Why do we then have other tags?</a:t>
            </a:r>
            <a:endParaRPr sz="1400"/>
          </a:p>
          <a:p>
            <a:pPr indent="-317500" lvl="0" marL="457200" rtl="0" algn="l">
              <a:spcBef>
                <a:spcPts val="1000"/>
              </a:spcBef>
              <a:spcAft>
                <a:spcPts val="0"/>
              </a:spcAft>
              <a:buSzPts val="1400"/>
              <a:buChar char="•"/>
            </a:pPr>
            <a:r>
              <a:rPr lang="en" sz="1400"/>
              <a:t>(Deeper) We can observe the parent-child relationship in HTML is similar to that in a tree data structure. What’s the root of this tree? What are the advantages (and disadvantages) of such a data structure that led people to design HTML this way?</a:t>
            </a:r>
            <a:endParaRPr sz="1400"/>
          </a:p>
          <a:p>
            <a:pPr indent="-317500" lvl="0" marL="457200" rtl="0" algn="l">
              <a:spcBef>
                <a:spcPts val="1000"/>
              </a:spcBef>
              <a:spcAft>
                <a:spcPts val="1000"/>
              </a:spcAft>
              <a:buSzPts val="1400"/>
              <a:buChar char="•"/>
            </a:pPr>
            <a:r>
              <a:rPr lang="en" sz="1400"/>
              <a:t>(Deeper) Based on what we've learned, design your "HTML" (as a language) so that we can better facilitate the design process. Which data structure would you base your design on?</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502925" y="457200"/>
            <a:ext cx="8138100" cy="45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a website?</a:t>
            </a:r>
            <a:endParaRPr/>
          </a:p>
        </p:txBody>
      </p:sp>
      <p:sp>
        <p:nvSpPr>
          <p:cNvPr id="102" name="Google Shape;102;p22"/>
          <p:cNvSpPr txBox="1"/>
          <p:nvPr>
            <p:ph idx="1" type="body"/>
          </p:nvPr>
        </p:nvSpPr>
        <p:spPr>
          <a:xfrm>
            <a:off x="502925" y="1028700"/>
            <a:ext cx="8138100" cy="32004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a:t>A </a:t>
            </a:r>
            <a:r>
              <a:rPr b="1" lang="en"/>
              <a:t>website</a:t>
            </a:r>
            <a:r>
              <a:rPr lang="en"/>
              <a:t> is traditionally a set of web pages served on a single domain</a:t>
            </a:r>
            <a:endParaRPr/>
          </a:p>
          <a:p>
            <a:pPr indent="0" lvl="0" marL="0" rtl="0" algn="l">
              <a:spcBef>
                <a:spcPts val="400"/>
              </a:spcBef>
              <a:spcAft>
                <a:spcPts val="0"/>
              </a:spcAft>
              <a:buNone/>
            </a:pPr>
            <a:r>
              <a:rPr lang="en"/>
              <a:t>A </a:t>
            </a:r>
            <a:r>
              <a:rPr b="1" lang="en"/>
              <a:t>web page</a:t>
            </a:r>
            <a:r>
              <a:rPr lang="en"/>
              <a:t> is a document, usually written in HTML</a:t>
            </a:r>
            <a:endParaRPr/>
          </a:p>
          <a:p>
            <a:pPr indent="0" lvl="0" marL="0" rtl="0" algn="l">
              <a:spcBef>
                <a:spcPts val="400"/>
              </a:spcBef>
              <a:spcAft>
                <a:spcPts val="0"/>
              </a:spcAft>
              <a:buNone/>
            </a:pPr>
            <a:r>
              <a:rPr lang="en"/>
              <a:t>A </a:t>
            </a:r>
            <a:r>
              <a:rPr b="1" lang="en"/>
              <a:t>domain</a:t>
            </a:r>
            <a:r>
              <a:rPr lang="en"/>
              <a:t> is an address (wdd.io) that represents a server where the files are located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3"/>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a:t>Look up the address</a:t>
            </a:r>
            <a:endParaRPr/>
          </a:p>
        </p:txBody>
      </p:sp>
      <p:pic>
        <p:nvPicPr>
          <p:cNvPr id="108" name="Google Shape;108;p23"/>
          <p:cNvPicPr preferRelativeResize="0"/>
          <p:nvPr/>
        </p:nvPicPr>
        <p:blipFill rotWithShape="1">
          <a:blip r:embed="rId3">
            <a:alphaModFix/>
          </a:blip>
          <a:srcRect b="13213" l="11527" r="2826" t="1918"/>
          <a:stretch/>
        </p:blipFill>
        <p:spPr>
          <a:xfrm>
            <a:off x="3244800" y="457200"/>
            <a:ext cx="5394900" cy="3361800"/>
          </a:xfrm>
          <a:prstGeom prst="rect">
            <a:avLst/>
          </a:prstGeom>
          <a:noFill/>
          <a:ln>
            <a:noFill/>
          </a:ln>
        </p:spPr>
      </p:pic>
      <p:sp>
        <p:nvSpPr>
          <p:cNvPr id="109" name="Google Shape;109;p23"/>
          <p:cNvSpPr txBox="1"/>
          <p:nvPr/>
        </p:nvSpPr>
        <p:spPr>
          <a:xfrm>
            <a:off x="502925" y="2138100"/>
            <a:ext cx="1965900" cy="4101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rPr b="1" lang="en" sz="2400">
                <a:solidFill>
                  <a:srgbClr val="535353"/>
                </a:solidFill>
                <a:latin typeface="Karla"/>
                <a:ea typeface="Karla"/>
                <a:cs typeface="Karla"/>
                <a:sym typeface="Karla"/>
              </a:rPr>
              <a:t>"Fire station"</a:t>
            </a:r>
            <a:endParaRPr b="1" sz="2400">
              <a:solidFill>
                <a:srgbClr val="535353"/>
              </a:solidFill>
              <a:latin typeface="Karla"/>
              <a:ea typeface="Karla"/>
              <a:cs typeface="Karla"/>
              <a:sym typeface="Karla"/>
            </a:endParaRPr>
          </a:p>
        </p:txBody>
      </p:sp>
      <p:sp>
        <p:nvSpPr>
          <p:cNvPr id="110" name="Google Shape;110;p23"/>
          <p:cNvSpPr/>
          <p:nvPr/>
        </p:nvSpPr>
        <p:spPr>
          <a:xfrm>
            <a:off x="2643273" y="2183558"/>
            <a:ext cx="425700" cy="319200"/>
          </a:xfrm>
          <a:prstGeom prst="rightArrow">
            <a:avLst>
              <a:gd fmla="val 44428" name="adj1"/>
              <a:gd fmla="val 50000" name="adj2"/>
            </a:avLst>
          </a:prstGeom>
          <a:solidFill>
            <a:srgbClr val="FFFFFF"/>
          </a:solidFill>
          <a:ln cap="flat" cmpd="sng" w="25400">
            <a:solidFill>
              <a:srgbClr val="CCCCCC"/>
            </a:solidFill>
            <a:prstDash val="solid"/>
            <a:bevel/>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Font typeface="Helvetica Neue"/>
              <a:buNone/>
            </a:pPr>
            <a:r>
              <a:t/>
            </a:r>
            <a:endParaRPr i="0" sz="1800" u="none" cap="none" strike="noStrike">
              <a:solidFill>
                <a:srgbClr val="000000"/>
              </a:solidFill>
              <a:latin typeface="Karla"/>
              <a:ea typeface="Karla"/>
              <a:cs typeface="Karla"/>
              <a:sym typeface="Karla"/>
            </a:endParaRPr>
          </a:p>
        </p:txBody>
      </p:sp>
      <p:sp>
        <p:nvSpPr>
          <p:cNvPr id="111" name="Google Shape;111;p23"/>
          <p:cNvSpPr txBox="1"/>
          <p:nvPr/>
        </p:nvSpPr>
        <p:spPr>
          <a:xfrm>
            <a:off x="3243425" y="3819000"/>
            <a:ext cx="5394900" cy="410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535353"/>
                </a:solidFill>
              </a:rPr>
              <a:t>2680 Shattuck Ave, Berkeley, CA 94704</a:t>
            </a:r>
            <a:endParaRPr b="1">
              <a:solidFill>
                <a:srgbClr val="53535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502925" y="4462125"/>
            <a:ext cx="5394900" cy="2289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rPr lang="en"/>
              <a:t>Look up the address</a:t>
            </a:r>
            <a:endParaRPr/>
          </a:p>
        </p:txBody>
      </p:sp>
      <p:pic>
        <p:nvPicPr>
          <p:cNvPr id="117" name="Google Shape;117;p24"/>
          <p:cNvPicPr preferRelativeResize="0"/>
          <p:nvPr/>
        </p:nvPicPr>
        <p:blipFill rotWithShape="1">
          <a:blip r:embed="rId3">
            <a:alphaModFix/>
          </a:blip>
          <a:srcRect b="0" l="20244" r="25068" t="0"/>
          <a:stretch/>
        </p:blipFill>
        <p:spPr>
          <a:xfrm>
            <a:off x="502925" y="2138100"/>
            <a:ext cx="5394900" cy="410100"/>
          </a:xfrm>
          <a:prstGeom prst="rect">
            <a:avLst/>
          </a:prstGeom>
          <a:noFill/>
          <a:ln>
            <a:noFill/>
          </a:ln>
        </p:spPr>
      </p:pic>
      <p:sp>
        <p:nvSpPr>
          <p:cNvPr id="118" name="Google Shape;118;p24"/>
          <p:cNvSpPr txBox="1"/>
          <p:nvPr/>
        </p:nvSpPr>
        <p:spPr>
          <a:xfrm>
            <a:off x="6675122" y="2138100"/>
            <a:ext cx="1965900" cy="410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535353"/>
                </a:solidFill>
              </a:rPr>
              <a:t>207.38.86.245</a:t>
            </a:r>
            <a:endParaRPr b="1">
              <a:solidFill>
                <a:srgbClr val="535353"/>
              </a:solidFill>
            </a:endParaRPr>
          </a:p>
        </p:txBody>
      </p:sp>
      <p:sp>
        <p:nvSpPr>
          <p:cNvPr id="119" name="Google Shape;119;p24"/>
          <p:cNvSpPr/>
          <p:nvPr/>
        </p:nvSpPr>
        <p:spPr>
          <a:xfrm>
            <a:off x="6073623" y="2183558"/>
            <a:ext cx="425700" cy="319200"/>
          </a:xfrm>
          <a:prstGeom prst="rightArrow">
            <a:avLst>
              <a:gd fmla="val 44428" name="adj1"/>
              <a:gd fmla="val 50000" name="adj2"/>
            </a:avLst>
          </a:prstGeom>
          <a:solidFill>
            <a:srgbClr val="FFFFFF"/>
          </a:solidFill>
          <a:ln cap="flat" cmpd="sng" w="25400">
            <a:solidFill>
              <a:srgbClr val="CCCCCC"/>
            </a:solidFill>
            <a:prstDash val="solid"/>
            <a:bevel/>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Font typeface="Helvetica Neue"/>
              <a:buNone/>
            </a:pPr>
            <a:r>
              <a:t/>
            </a:r>
            <a:endParaRPr i="0" sz="1800" u="none" cap="none" strike="noStrike">
              <a:solidFill>
                <a:srgbClr val="000000"/>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DD Spring 2019">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