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6" r:id="rId4"/>
    <p:sldMasterId id="214748367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</p:sldIdLst>
  <p:sldSz cy="5143500" cx="9144000"/>
  <p:notesSz cx="6858000" cy="9144000"/>
  <p:embeddedFontLst>
    <p:embeddedFont>
      <p:font typeface="Helvetica Neue"/>
      <p:regular r:id="rId49"/>
      <p:bold r:id="rId50"/>
      <p:italic r:id="rId51"/>
      <p:boldItalic r:id="rId52"/>
    </p:embeddedFont>
    <p:embeddedFont>
      <p:font typeface="Roboto Mono"/>
      <p:regular r:id="rId53"/>
      <p:bold r:id="rId54"/>
      <p:italic r:id="rId55"/>
      <p:boldItalic r:id="rId56"/>
    </p:embeddedFont>
    <p:embeddedFont>
      <p:font typeface="Caveat Brush"/>
      <p:regular r:id="rId57"/>
    </p:embeddedFont>
    <p:embeddedFont>
      <p:font typeface="Karla"/>
      <p:regular r:id="rId58"/>
      <p:bold r:id="rId59"/>
      <p:italic r:id="rId60"/>
      <p:boldItalic r:id="rId6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4177">
          <p15:clr>
            <a:srgbClr val="A4A3A4"/>
          </p15:clr>
        </p15:guide>
        <p15:guide id="2" pos="158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177"/>
        <p:guide pos="1583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font" Target="fonts/HelveticaNeue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1" Type="http://schemas.openxmlformats.org/officeDocument/2006/relationships/font" Target="fonts/Karla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Karla-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HelveticaNeue-italic.fntdata"/><Relationship Id="rId50" Type="http://schemas.openxmlformats.org/officeDocument/2006/relationships/font" Target="fonts/HelveticaNeue-bold.fntdata"/><Relationship Id="rId53" Type="http://schemas.openxmlformats.org/officeDocument/2006/relationships/font" Target="fonts/RobotoMono-regular.fntdata"/><Relationship Id="rId52" Type="http://schemas.openxmlformats.org/officeDocument/2006/relationships/font" Target="fonts/HelveticaNeue-boldItalic.fntdata"/><Relationship Id="rId11" Type="http://schemas.openxmlformats.org/officeDocument/2006/relationships/slide" Target="slides/slide5.xml"/><Relationship Id="rId55" Type="http://schemas.openxmlformats.org/officeDocument/2006/relationships/font" Target="fonts/RobotoMono-italic.fntdata"/><Relationship Id="rId10" Type="http://schemas.openxmlformats.org/officeDocument/2006/relationships/slide" Target="slides/slide4.xml"/><Relationship Id="rId54" Type="http://schemas.openxmlformats.org/officeDocument/2006/relationships/font" Target="fonts/RobotoMono-bold.fntdata"/><Relationship Id="rId13" Type="http://schemas.openxmlformats.org/officeDocument/2006/relationships/slide" Target="slides/slide7.xml"/><Relationship Id="rId57" Type="http://schemas.openxmlformats.org/officeDocument/2006/relationships/font" Target="fonts/CaveatBrush-regular.fntdata"/><Relationship Id="rId12" Type="http://schemas.openxmlformats.org/officeDocument/2006/relationships/slide" Target="slides/slide6.xml"/><Relationship Id="rId56" Type="http://schemas.openxmlformats.org/officeDocument/2006/relationships/font" Target="fonts/RobotoMono-boldItalic.fntdata"/><Relationship Id="rId15" Type="http://schemas.openxmlformats.org/officeDocument/2006/relationships/slide" Target="slides/slide9.xml"/><Relationship Id="rId59" Type="http://schemas.openxmlformats.org/officeDocument/2006/relationships/font" Target="fonts/Karla-bold.fntdata"/><Relationship Id="rId14" Type="http://schemas.openxmlformats.org/officeDocument/2006/relationships/slide" Target="slides/slide8.xml"/><Relationship Id="rId58" Type="http://schemas.openxmlformats.org/officeDocument/2006/relationships/font" Target="fonts/Karla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1d820630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1d820630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2135cd76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2135cd76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29fee74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29fee74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one ever needs bootstrap ever i will personally fail you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29fee740e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29fee740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29fee740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29fee740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29fee740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29fee740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429fee740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429fee740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429fee740e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429fee740e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Row is default if nothing specified. All content INSIDE flexbox will be row-ified.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429fee740e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429fee740e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Row is default if nothing specified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429fee740e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429fee740e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429fee740e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429fee740e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26bfb6da3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26bfb6da3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429fee740e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429fee740e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429fee740e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429fee740e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429fee740e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429fee740e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429fee740e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429fee740e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429fee740e_2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429fee740e_2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429fee740e_2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429fee740e_2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429fee740e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429fee740e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429fee740e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429fee740e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429fee740e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429fee740e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429fee740e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429fee740e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26bfb6da3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26bfb6da3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429fee740e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429fee740e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429fee740e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429fee740e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429fee740e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429fee740e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429fee740e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429fee740e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Rotate the box!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429fee740e_2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429fee740e_2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429fee740e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429fee740e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429fee740e_2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429fee740e_2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429fee740e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429fee740e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429fee740e_2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429fee740e_2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429fee740e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429fee740e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26bfb6da3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26bfb6da3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talk about </a:t>
            </a:r>
            <a:r>
              <a:rPr b="1" lang="en"/>
              <a:t>Layout Contexts</a:t>
            </a:r>
            <a:r>
              <a:rPr lang="en"/>
              <a:t>, where we’ll discover what things don’t quite behave like neat boxes we just discussed.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41e218b892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41e218b892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through 1-10 and 19 and 23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429fee740e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429fee740e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52135cd76a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52135cd76a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26bfb6da3_0_6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26bfb6da3_0_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26bfb6da3_0_6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26bfb6da3_0_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26bfb6da3_0_6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26bfb6da3_0_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26bfb6da3_0_6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26bfb6da3_0_6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2135cd76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2135cd7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4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lean" showMasterSp="0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ing Only">
  <p:cSld name="Content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/>
          <p:nvPr>
            <p:ph type="title"/>
          </p:nvPr>
        </p:nvSpPr>
        <p:spPr>
          <a:xfrm>
            <a:off x="502925" y="457200"/>
            <a:ext cx="8138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None/>
              <a:defRPr i="0" u="none" cap="none" strike="noStrike">
                <a:solidFill>
                  <a:srgbClr val="535353"/>
                </a:solidFill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pening (Design)" showMasterSp="0">
  <p:cSld name="Opening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Google Shape;33;p12"/>
          <p:cNvCxnSpPr/>
          <p:nvPr/>
        </p:nvCxnSpPr>
        <p:spPr>
          <a:xfrm>
            <a:off x="914389" y="2286006"/>
            <a:ext cx="2625900" cy="0"/>
          </a:xfrm>
          <a:prstGeom prst="straightConnector1">
            <a:avLst/>
          </a:prstGeom>
          <a:noFill/>
          <a:ln cap="flat" cmpd="sng" w="25400">
            <a:solidFill>
              <a:srgbClr val="75C36E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34" name="Google Shape;34;p12"/>
          <p:cNvSpPr txBox="1"/>
          <p:nvPr>
            <p:ph type="title"/>
          </p:nvPr>
        </p:nvSpPr>
        <p:spPr>
          <a:xfrm>
            <a:off x="914400" y="2400300"/>
            <a:ext cx="5669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C36E"/>
              </a:buClr>
              <a:buSzPts val="3000"/>
              <a:buNone/>
              <a:defRPr i="0" sz="3000" u="none" cap="none" strike="noStrike">
                <a:solidFill>
                  <a:srgbClr val="75C36E"/>
                </a:solidFill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5" name="Google Shape;35;p12"/>
          <p:cNvSpPr txBox="1"/>
          <p:nvPr>
            <p:ph idx="1" type="body"/>
          </p:nvPr>
        </p:nvSpPr>
        <p:spPr>
          <a:xfrm>
            <a:off x="914400" y="1828800"/>
            <a:ext cx="3612000" cy="342900"/>
          </a:xfrm>
          <a:prstGeom prst="rect">
            <a:avLst/>
          </a:prstGeom>
        </p:spPr>
        <p:txBody>
          <a:bodyPr anchorCtr="0" anchor="b" bIns="0" lIns="0" spcFirstLastPara="1" rIns="0" wrap="square" tIns="0"/>
          <a:lstStyle>
            <a:lvl1pPr indent="-330200" lvl="0" marL="4572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1pPr>
            <a:lvl2pPr indent="-330200" lvl="1" marL="914400" rtl="0">
              <a:spcBef>
                <a:spcPts val="400"/>
              </a:spcBef>
              <a:spcAft>
                <a:spcPts val="0"/>
              </a:spcAft>
              <a:buSzPts val="1600"/>
              <a:buChar char="–"/>
              <a:defRPr b="1"/>
            </a:lvl2pPr>
            <a:lvl3pPr indent="-330200" lvl="2" marL="13716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3pPr>
            <a:lvl4pPr indent="-330200" lvl="3" marL="1828800" rtl="0">
              <a:spcBef>
                <a:spcPts val="400"/>
              </a:spcBef>
              <a:spcAft>
                <a:spcPts val="0"/>
              </a:spcAft>
              <a:buSzPts val="1600"/>
              <a:buChar char="–"/>
              <a:defRPr b="1"/>
            </a:lvl4pPr>
            <a:lvl5pPr indent="-330200" lvl="4" marL="2286000" rtl="0">
              <a:spcBef>
                <a:spcPts val="400"/>
              </a:spcBef>
              <a:spcAft>
                <a:spcPts val="0"/>
              </a:spcAft>
              <a:buSzPts val="1600"/>
              <a:buChar char="»"/>
              <a:defRPr b="1"/>
            </a:lvl5pPr>
            <a:lvl6pPr indent="-330200" lvl="5" marL="27432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6pPr>
            <a:lvl7pPr indent="-330200" lvl="6" marL="32004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7pPr>
            <a:lvl8pPr indent="-330200" lvl="7" marL="36576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8pPr>
            <a:lvl9pPr indent="-330200" lvl="8" marL="41148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76">
          <p15:clr>
            <a:srgbClr val="F9AD4C"/>
          </p15:clr>
        </p15:guide>
        <p15:guide id="2" orient="horz" pos="1692">
          <p15:clr>
            <a:srgbClr val="F9AD4C"/>
          </p15:clr>
        </p15:guide>
        <p15:guide id="3" orient="horz" pos="1368">
          <p15:clr>
            <a:srgbClr val="F9AD4C"/>
          </p15:clr>
        </p15:guide>
        <p15:guide id="4" orient="horz" pos="1152">
          <p15:clr>
            <a:srgbClr val="F9AD4C"/>
          </p15:clr>
        </p15:guide>
        <p15:guide id="5" orient="horz" pos="1512">
          <p15:clr>
            <a:srgbClr val="F9AD4C"/>
          </p15:clr>
        </p15:guide>
        <p15:guide id="6" pos="2235">
          <p15:clr>
            <a:srgbClr val="F9AD4C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pening (Internal)" showMasterSp="0">
  <p:cSld name="Opening_2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13"/>
          <p:cNvCxnSpPr/>
          <p:nvPr/>
        </p:nvCxnSpPr>
        <p:spPr>
          <a:xfrm>
            <a:off x="914389" y="2286006"/>
            <a:ext cx="2625900" cy="0"/>
          </a:xfrm>
          <a:prstGeom prst="straightConnector1">
            <a:avLst/>
          </a:prstGeom>
          <a:noFill/>
          <a:ln cap="flat" cmpd="sng" w="25400">
            <a:solidFill>
              <a:srgbClr val="DE6868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38" name="Google Shape;38;p13"/>
          <p:cNvSpPr txBox="1"/>
          <p:nvPr>
            <p:ph type="title"/>
          </p:nvPr>
        </p:nvSpPr>
        <p:spPr>
          <a:xfrm>
            <a:off x="914400" y="2400300"/>
            <a:ext cx="5669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6868"/>
              </a:buClr>
              <a:buSzPts val="3000"/>
              <a:buNone/>
              <a:defRPr i="0" sz="3000" u="none" cap="none" strike="noStrike">
                <a:solidFill>
                  <a:srgbClr val="DE6868"/>
                </a:solidFill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9" name="Google Shape;39;p13"/>
          <p:cNvSpPr txBox="1"/>
          <p:nvPr>
            <p:ph idx="1" type="body"/>
          </p:nvPr>
        </p:nvSpPr>
        <p:spPr>
          <a:xfrm>
            <a:off x="914400" y="1828800"/>
            <a:ext cx="3612000" cy="342900"/>
          </a:xfrm>
          <a:prstGeom prst="rect">
            <a:avLst/>
          </a:prstGeom>
        </p:spPr>
        <p:txBody>
          <a:bodyPr anchorCtr="0" anchor="b" bIns="0" lIns="0" spcFirstLastPara="1" rIns="0" wrap="square" tIns="0"/>
          <a:lstStyle>
            <a:lvl1pPr indent="-330200" lvl="0" marL="4572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1pPr>
            <a:lvl2pPr indent="-330200" lvl="1" marL="914400" rtl="0">
              <a:spcBef>
                <a:spcPts val="400"/>
              </a:spcBef>
              <a:spcAft>
                <a:spcPts val="0"/>
              </a:spcAft>
              <a:buSzPts val="1600"/>
              <a:buChar char="–"/>
              <a:defRPr b="1"/>
            </a:lvl2pPr>
            <a:lvl3pPr indent="-330200" lvl="2" marL="13716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3pPr>
            <a:lvl4pPr indent="-330200" lvl="3" marL="1828800" rtl="0">
              <a:spcBef>
                <a:spcPts val="400"/>
              </a:spcBef>
              <a:spcAft>
                <a:spcPts val="0"/>
              </a:spcAft>
              <a:buSzPts val="1600"/>
              <a:buChar char="–"/>
              <a:defRPr b="1"/>
            </a:lvl4pPr>
            <a:lvl5pPr indent="-330200" lvl="4" marL="2286000" rtl="0">
              <a:spcBef>
                <a:spcPts val="400"/>
              </a:spcBef>
              <a:spcAft>
                <a:spcPts val="0"/>
              </a:spcAft>
              <a:buSzPts val="1600"/>
              <a:buChar char="»"/>
              <a:defRPr b="1"/>
            </a:lvl5pPr>
            <a:lvl6pPr indent="-330200" lvl="5" marL="27432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6pPr>
            <a:lvl7pPr indent="-330200" lvl="6" marL="32004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7pPr>
            <a:lvl8pPr indent="-330200" lvl="7" marL="36576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8pPr>
            <a:lvl9pPr indent="-330200" lvl="8" marL="41148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76">
          <p15:clr>
            <a:srgbClr val="F9AD4C"/>
          </p15:clr>
        </p15:guide>
        <p15:guide id="2" orient="horz" pos="1692">
          <p15:clr>
            <a:srgbClr val="F9AD4C"/>
          </p15:clr>
        </p15:guide>
        <p15:guide id="3" orient="horz" pos="1368">
          <p15:clr>
            <a:srgbClr val="F9AD4C"/>
          </p15:clr>
        </p15:guide>
        <p15:guide id="4" orient="horz" pos="1152">
          <p15:clr>
            <a:srgbClr val="F9AD4C"/>
          </p15:clr>
        </p15:guide>
        <p15:guide id="5" orient="horz" pos="1512">
          <p15:clr>
            <a:srgbClr val="F9AD4C"/>
          </p15:clr>
        </p15:guide>
        <p15:guide id="6" pos="2235">
          <p15:clr>
            <a:srgbClr val="F9AD4C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pening (Programming)" showMasterSp="0">
  <p:cSld name="Opening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Google Shape;41;p14"/>
          <p:cNvCxnSpPr/>
          <p:nvPr/>
        </p:nvCxnSpPr>
        <p:spPr>
          <a:xfrm>
            <a:off x="914389" y="2286006"/>
            <a:ext cx="2625900" cy="0"/>
          </a:xfrm>
          <a:prstGeom prst="straightConnector1">
            <a:avLst/>
          </a:prstGeom>
          <a:noFill/>
          <a:ln cap="flat" cmpd="sng" w="25400">
            <a:solidFill>
              <a:srgbClr val="6191C2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42" name="Google Shape;42;p14"/>
          <p:cNvSpPr txBox="1"/>
          <p:nvPr>
            <p:ph type="title"/>
          </p:nvPr>
        </p:nvSpPr>
        <p:spPr>
          <a:xfrm>
            <a:off x="914400" y="2400300"/>
            <a:ext cx="5669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91C2"/>
              </a:buClr>
              <a:buSzPts val="3000"/>
              <a:buNone/>
              <a:defRPr i="0" sz="3000" u="none" cap="none" strike="noStrike">
                <a:solidFill>
                  <a:srgbClr val="6191C2"/>
                </a:solidFill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3" name="Google Shape;43;p14"/>
          <p:cNvSpPr txBox="1"/>
          <p:nvPr>
            <p:ph idx="1" type="body"/>
          </p:nvPr>
        </p:nvSpPr>
        <p:spPr>
          <a:xfrm>
            <a:off x="914400" y="1828800"/>
            <a:ext cx="3612000" cy="342900"/>
          </a:xfrm>
          <a:prstGeom prst="rect">
            <a:avLst/>
          </a:prstGeom>
        </p:spPr>
        <p:txBody>
          <a:bodyPr anchorCtr="0" anchor="b" bIns="0" lIns="0" spcFirstLastPara="1" rIns="0" wrap="square" tIns="0"/>
          <a:lstStyle>
            <a:lvl1pPr indent="-330200" lvl="0" marL="4572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1pPr>
            <a:lvl2pPr indent="-330200" lvl="1" marL="914400" rtl="0">
              <a:spcBef>
                <a:spcPts val="400"/>
              </a:spcBef>
              <a:spcAft>
                <a:spcPts val="0"/>
              </a:spcAft>
              <a:buSzPts val="1600"/>
              <a:buChar char="–"/>
              <a:defRPr b="1"/>
            </a:lvl2pPr>
            <a:lvl3pPr indent="-330200" lvl="2" marL="13716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3pPr>
            <a:lvl4pPr indent="-330200" lvl="3" marL="1828800" rtl="0">
              <a:spcBef>
                <a:spcPts val="400"/>
              </a:spcBef>
              <a:spcAft>
                <a:spcPts val="0"/>
              </a:spcAft>
              <a:buSzPts val="1600"/>
              <a:buChar char="–"/>
              <a:defRPr b="1"/>
            </a:lvl4pPr>
            <a:lvl5pPr indent="-330200" lvl="4" marL="2286000" rtl="0">
              <a:spcBef>
                <a:spcPts val="400"/>
              </a:spcBef>
              <a:spcAft>
                <a:spcPts val="0"/>
              </a:spcAft>
              <a:buSzPts val="1600"/>
              <a:buChar char="»"/>
              <a:defRPr b="1"/>
            </a:lvl5pPr>
            <a:lvl6pPr indent="-330200" lvl="5" marL="27432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6pPr>
            <a:lvl7pPr indent="-330200" lvl="6" marL="32004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7pPr>
            <a:lvl8pPr indent="-330200" lvl="7" marL="36576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8pPr>
            <a:lvl9pPr indent="-330200" lvl="8" marL="41148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76">
          <p15:clr>
            <a:srgbClr val="F9AD4C"/>
          </p15:clr>
        </p15:guide>
        <p15:guide id="2" orient="horz" pos="1692">
          <p15:clr>
            <a:srgbClr val="F9AD4C"/>
          </p15:clr>
        </p15:guide>
        <p15:guide id="3" orient="horz" pos="1368">
          <p15:clr>
            <a:srgbClr val="F9AD4C"/>
          </p15:clr>
        </p15:guide>
        <p15:guide id="4" orient="horz" pos="1152">
          <p15:clr>
            <a:srgbClr val="F9AD4C"/>
          </p15:clr>
        </p15:guide>
        <p15:guide id="5" orient="horz" pos="1512">
          <p15:clr>
            <a:srgbClr val="F9AD4C"/>
          </p15:clr>
        </p15:guide>
        <p15:guide id="6" pos="2235">
          <p15:clr>
            <a:srgbClr val="F9AD4C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peaker">
  <p:cSld name="CUSTOM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15"/>
          <p:cNvCxnSpPr/>
          <p:nvPr/>
        </p:nvCxnSpPr>
        <p:spPr>
          <a:xfrm>
            <a:off x="2560359" y="2855414"/>
            <a:ext cx="4025400" cy="0"/>
          </a:xfrm>
          <a:prstGeom prst="straightConnector1">
            <a:avLst/>
          </a:prstGeom>
          <a:noFill/>
          <a:ln cap="flat" cmpd="sng" w="25400">
            <a:solidFill>
              <a:srgbClr val="75C36E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46" name="Google Shape;46;p15"/>
          <p:cNvSpPr txBox="1"/>
          <p:nvPr>
            <p:ph type="title"/>
          </p:nvPr>
        </p:nvSpPr>
        <p:spPr>
          <a:xfrm>
            <a:off x="2560350" y="2057400"/>
            <a:ext cx="4023300" cy="3384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47" name="Google Shape;47;p15"/>
          <p:cNvSpPr txBox="1"/>
          <p:nvPr>
            <p:ph idx="1" type="subTitle"/>
          </p:nvPr>
        </p:nvSpPr>
        <p:spPr>
          <a:xfrm>
            <a:off x="2558350" y="2395725"/>
            <a:ext cx="4025400" cy="3522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lvl="0" rtl="0" algn="ctr">
              <a:spcBef>
                <a:spcPts val="40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4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4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4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4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4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4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4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4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2" type="body"/>
          </p:nvPr>
        </p:nvSpPr>
        <p:spPr>
          <a:xfrm>
            <a:off x="2560350" y="2971800"/>
            <a:ext cx="4023300" cy="12573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330200" lvl="0" marL="457200" rtl="0" algn="ctr">
              <a:spcBef>
                <a:spcPts val="4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rtl="0" algn="ctr">
              <a:spcBef>
                <a:spcPts val="400"/>
              </a:spcBef>
              <a:spcAft>
                <a:spcPts val="0"/>
              </a:spcAft>
              <a:buSzPts val="1600"/>
              <a:buChar char="–"/>
              <a:defRPr/>
            </a:lvl2pPr>
            <a:lvl3pPr indent="-330200" lvl="2" marL="1371600" rtl="0" algn="ctr">
              <a:spcBef>
                <a:spcPts val="4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rtl="0" algn="ctr">
              <a:spcBef>
                <a:spcPts val="400"/>
              </a:spcBef>
              <a:spcAft>
                <a:spcPts val="0"/>
              </a:spcAft>
              <a:buSzPts val="1600"/>
              <a:buChar char="–"/>
              <a:defRPr/>
            </a:lvl4pPr>
            <a:lvl5pPr indent="-330200" lvl="4" marL="2286000" rtl="0" algn="ctr">
              <a:spcBef>
                <a:spcPts val="400"/>
              </a:spcBef>
              <a:spcAft>
                <a:spcPts val="0"/>
              </a:spcAft>
              <a:buSzPts val="1600"/>
              <a:buChar char="»"/>
              <a:defRPr/>
            </a:lvl5pPr>
            <a:lvl6pPr indent="-330200" lvl="5" marL="2743200" rtl="0" algn="ctr">
              <a:spcBef>
                <a:spcPts val="4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rtl="0" algn="ctr">
              <a:spcBef>
                <a:spcPts val="4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rtl="0" algn="ctr">
              <a:spcBef>
                <a:spcPts val="4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rtl="0" algn="ctr">
              <a:spcBef>
                <a:spcPts val="4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224">
          <p15:clr>
            <a:srgbClr val="F9AD4C"/>
          </p15:clr>
        </p15:guide>
        <p15:guide id="2" orient="horz" pos="1296">
          <p15:clr>
            <a:srgbClr val="F9AD4C"/>
          </p15:clr>
        </p15:guide>
        <p15:guide id="3" orient="horz" pos="1509">
          <p15:clr>
            <a:srgbClr val="F9AD4C"/>
          </p15:clr>
        </p15:guide>
        <p15:guide id="4" orient="horz" pos="1731">
          <p15:clr>
            <a:srgbClr val="F9AD4C"/>
          </p15:clr>
        </p15:guide>
        <p15:guide id="5" orient="horz" pos="1872">
          <p15:clr>
            <a:srgbClr val="F9AD4C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lean" showMasterSp="0" type="tx">
  <p:cSld name="TITLE_AND_BOD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elcome (Design)" showMasterSp="0">
  <p:cSld name="TITLE_AND_BODY_1">
    <p:bg>
      <p:bgPr>
        <a:solidFill>
          <a:srgbClr val="75C36E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/>
        </p:nvSpPr>
        <p:spPr>
          <a:xfrm>
            <a:off x="502925" y="1028700"/>
            <a:ext cx="40233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Welcome!</a:t>
            </a:r>
            <a:endParaRPr b="1" sz="4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Find your table</a:t>
            </a:r>
            <a:endParaRPr sz="36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elcome (Programming)" showMasterSp="0">
  <p:cSld name="TITLE_AND_BODY_1_1">
    <p:bg>
      <p:bgPr>
        <a:solidFill>
          <a:srgbClr val="6191C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9"/>
          <p:cNvSpPr txBox="1"/>
          <p:nvPr/>
        </p:nvSpPr>
        <p:spPr>
          <a:xfrm>
            <a:off x="502925" y="1028700"/>
            <a:ext cx="40233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Welcome!</a:t>
            </a:r>
            <a:endParaRPr b="1" sz="4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Find your table</a:t>
            </a:r>
            <a:endParaRPr sz="36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ro">
  <p:cSld name="CUSTOM_2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/>
          <p:nvPr>
            <p:ph type="title"/>
          </p:nvPr>
        </p:nvSpPr>
        <p:spPr>
          <a:xfrm>
            <a:off x="502925" y="1035450"/>
            <a:ext cx="8138100" cy="31938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ttendance">
  <p:cSld name="CUSTOM_2_2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1"/>
          <p:cNvSpPr txBox="1"/>
          <p:nvPr/>
        </p:nvSpPr>
        <p:spPr>
          <a:xfrm>
            <a:off x="502925" y="1035450"/>
            <a:ext cx="8138100" cy="31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rPr>
              <a:t>Attendance</a:t>
            </a:r>
            <a:endParaRPr b="1">
              <a:solidFill>
                <a:srgbClr val="53535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62" name="Google Shape;6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59475" y="1844875"/>
            <a:ext cx="425050" cy="42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296">
          <p15:clr>
            <a:srgbClr val="F9AD4C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elcome (Design)" showMasterSp="0">
  <p:cSld name="TITLE_AND_BODY_1">
    <p:bg>
      <p:bgPr>
        <a:solidFill>
          <a:srgbClr val="75C36E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/>
          <p:nvPr/>
        </p:nvSpPr>
        <p:spPr>
          <a:xfrm>
            <a:off x="502925" y="1028700"/>
            <a:ext cx="40233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Welcome!</a:t>
            </a:r>
            <a:endParaRPr b="1" sz="4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Find your table</a:t>
            </a:r>
            <a:endParaRPr sz="36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estions">
  <p:cSld name="CUSTOM_2_2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2"/>
          <p:cNvSpPr txBox="1"/>
          <p:nvPr/>
        </p:nvSpPr>
        <p:spPr>
          <a:xfrm>
            <a:off x="502925" y="1035450"/>
            <a:ext cx="8138100" cy="31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rPr>
              <a:t>Questions?</a:t>
            </a:r>
            <a:endParaRPr b="1">
              <a:solidFill>
                <a:srgbClr val="53535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65" name="Google Shape;65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39325" y="1868300"/>
            <a:ext cx="386960" cy="37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7715" y="1868300"/>
            <a:ext cx="386960" cy="37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296">
          <p15:clr>
            <a:srgbClr val="F9AD4C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ro">
  <p:cSld name="CUSTOM_2_1">
    <p:bg>
      <p:bgPr>
        <a:solidFill>
          <a:srgbClr val="EFEFEF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3"/>
          <p:cNvSpPr txBox="1"/>
          <p:nvPr>
            <p:ph type="title"/>
          </p:nvPr>
        </p:nvSpPr>
        <p:spPr>
          <a:xfrm>
            <a:off x="457200" y="1035450"/>
            <a:ext cx="8229600" cy="31938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with Label">
  <p:cSld name="CUSTOM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4"/>
          <p:cNvSpPr txBox="1"/>
          <p:nvPr>
            <p:ph idx="1" type="body"/>
          </p:nvPr>
        </p:nvSpPr>
        <p:spPr>
          <a:xfrm>
            <a:off x="502925" y="4462125"/>
            <a:ext cx="5394900" cy="2289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indent="-304800" lvl="0" marL="4572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1pPr>
            <a:lvl2pPr indent="-304800" lvl="1" marL="914400" rtl="0">
              <a:spcBef>
                <a:spcPts val="400"/>
              </a:spcBef>
              <a:spcAft>
                <a:spcPts val="0"/>
              </a:spcAft>
              <a:buSzPts val="1200"/>
              <a:buChar char="–"/>
              <a:defRPr sz="1200"/>
            </a:lvl2pPr>
            <a:lvl3pPr indent="-304800" lvl="2" marL="13716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304800" lvl="3" marL="1828800" rtl="0">
              <a:spcBef>
                <a:spcPts val="40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rtl="0">
              <a:spcBef>
                <a:spcPts val="40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04800" lvl="5" marL="27432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">
  <p:cSld name="Conten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5"/>
          <p:cNvSpPr txBox="1"/>
          <p:nvPr>
            <p:ph type="title"/>
          </p:nvPr>
        </p:nvSpPr>
        <p:spPr>
          <a:xfrm>
            <a:off x="502925" y="457200"/>
            <a:ext cx="8138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None/>
              <a:defRPr i="0" u="none" cap="none" strike="noStrike">
                <a:solidFill>
                  <a:srgbClr val="535353"/>
                </a:solidFill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73" name="Google Shape;73;p25"/>
          <p:cNvSpPr txBox="1"/>
          <p:nvPr>
            <p:ph idx="1" type="body"/>
          </p:nvPr>
        </p:nvSpPr>
        <p:spPr>
          <a:xfrm>
            <a:off x="502925" y="1028700"/>
            <a:ext cx="81381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3302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•"/>
              <a:defRPr i="0" sz="1600" u="none" cap="none" strike="noStrike">
                <a:solidFill>
                  <a:srgbClr val="535353"/>
                </a:solidFill>
              </a:defRPr>
            </a:lvl1pPr>
            <a:lvl2pPr indent="-330200" lvl="1" marL="9144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–"/>
              <a:defRPr i="0" sz="1600" u="none" cap="none" strike="noStrike">
                <a:solidFill>
                  <a:srgbClr val="535353"/>
                </a:solidFill>
              </a:defRPr>
            </a:lvl2pPr>
            <a:lvl3pPr indent="-330200" lvl="2" marL="13716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•"/>
              <a:defRPr i="0" sz="1600" u="none" cap="none" strike="noStrike">
                <a:solidFill>
                  <a:srgbClr val="535353"/>
                </a:solidFill>
              </a:defRPr>
            </a:lvl3pPr>
            <a:lvl4pPr indent="-330200" lvl="3" marL="18288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–"/>
              <a:defRPr i="0" sz="1600" u="none" cap="none" strike="noStrike">
                <a:solidFill>
                  <a:srgbClr val="535353"/>
                </a:solidFill>
              </a:defRPr>
            </a:lvl4pPr>
            <a:lvl5pPr indent="-330200" lvl="4" marL="22860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»"/>
              <a:defRPr i="0" sz="1600" u="none" cap="none" strike="noStrike">
                <a:solidFill>
                  <a:srgbClr val="535353"/>
                </a:solidFill>
              </a:defRPr>
            </a:lvl5pPr>
            <a:lvl6pPr indent="-330200" lvl="5" marL="2743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•"/>
              <a:defRPr i="0" sz="1600" u="none" cap="none" strike="noStrike">
                <a:solidFill>
                  <a:srgbClr val="535353"/>
                </a:solidFill>
              </a:defRPr>
            </a:lvl6pPr>
            <a:lvl7pPr indent="-330200" lvl="6" marL="32004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•"/>
              <a:defRPr i="0" sz="1600" u="none" cap="none" strike="noStrike">
                <a:solidFill>
                  <a:srgbClr val="535353"/>
                </a:solidFill>
              </a:defRPr>
            </a:lvl7pPr>
            <a:lvl8pPr indent="-330200" lvl="7" marL="36576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•"/>
              <a:defRPr i="0" sz="1600" u="none" cap="none" strike="noStrike">
                <a:solidFill>
                  <a:srgbClr val="535353"/>
                </a:solidFill>
              </a:defRPr>
            </a:lvl8pPr>
            <a:lvl9pPr indent="-330200" lvl="8" marL="41148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•"/>
              <a:defRPr i="0" sz="1600" u="none" cap="none" strike="noStrike">
                <a:solidFill>
                  <a:srgbClr val="53535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ing Only">
  <p:cSld name="Content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/>
          <p:nvPr>
            <p:ph type="title"/>
          </p:nvPr>
        </p:nvSpPr>
        <p:spPr>
          <a:xfrm>
            <a:off x="502925" y="457200"/>
            <a:ext cx="8138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None/>
              <a:defRPr i="0" u="none" cap="none" strike="noStrike">
                <a:solidFill>
                  <a:srgbClr val="535353"/>
                </a:solidFill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pening (Design)" showMasterSp="0">
  <p:cSld name="Opening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Google Shape;77;p27"/>
          <p:cNvCxnSpPr/>
          <p:nvPr/>
        </p:nvCxnSpPr>
        <p:spPr>
          <a:xfrm>
            <a:off x="914389" y="2286006"/>
            <a:ext cx="2625900" cy="0"/>
          </a:xfrm>
          <a:prstGeom prst="straightConnector1">
            <a:avLst/>
          </a:prstGeom>
          <a:noFill/>
          <a:ln cap="flat" cmpd="sng" w="25400">
            <a:solidFill>
              <a:srgbClr val="75C36E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78" name="Google Shape;78;p27"/>
          <p:cNvSpPr txBox="1"/>
          <p:nvPr>
            <p:ph type="title"/>
          </p:nvPr>
        </p:nvSpPr>
        <p:spPr>
          <a:xfrm>
            <a:off x="914400" y="2400300"/>
            <a:ext cx="5669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C36E"/>
              </a:buClr>
              <a:buSzPts val="3000"/>
              <a:buNone/>
              <a:defRPr i="0" sz="3000" u="none" cap="none" strike="noStrike">
                <a:solidFill>
                  <a:srgbClr val="75C36E"/>
                </a:solidFill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9" name="Google Shape;79;p27"/>
          <p:cNvSpPr txBox="1"/>
          <p:nvPr>
            <p:ph idx="1" type="body"/>
          </p:nvPr>
        </p:nvSpPr>
        <p:spPr>
          <a:xfrm>
            <a:off x="914400" y="1828800"/>
            <a:ext cx="3612000" cy="342900"/>
          </a:xfrm>
          <a:prstGeom prst="rect">
            <a:avLst/>
          </a:prstGeom>
        </p:spPr>
        <p:txBody>
          <a:bodyPr anchorCtr="0" anchor="b" bIns="0" lIns="0" spcFirstLastPara="1" rIns="0" wrap="square" tIns="0"/>
          <a:lstStyle>
            <a:lvl1pPr indent="-330200" lvl="0" marL="4572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1pPr>
            <a:lvl2pPr indent="-330200" lvl="1" marL="914400" rtl="0">
              <a:spcBef>
                <a:spcPts val="400"/>
              </a:spcBef>
              <a:spcAft>
                <a:spcPts val="0"/>
              </a:spcAft>
              <a:buSzPts val="1600"/>
              <a:buChar char="–"/>
              <a:defRPr b="1"/>
            </a:lvl2pPr>
            <a:lvl3pPr indent="-330200" lvl="2" marL="13716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3pPr>
            <a:lvl4pPr indent="-330200" lvl="3" marL="1828800" rtl="0">
              <a:spcBef>
                <a:spcPts val="400"/>
              </a:spcBef>
              <a:spcAft>
                <a:spcPts val="0"/>
              </a:spcAft>
              <a:buSzPts val="1600"/>
              <a:buChar char="–"/>
              <a:defRPr b="1"/>
            </a:lvl4pPr>
            <a:lvl5pPr indent="-330200" lvl="4" marL="2286000" rtl="0">
              <a:spcBef>
                <a:spcPts val="400"/>
              </a:spcBef>
              <a:spcAft>
                <a:spcPts val="0"/>
              </a:spcAft>
              <a:buSzPts val="1600"/>
              <a:buChar char="»"/>
              <a:defRPr b="1"/>
            </a:lvl5pPr>
            <a:lvl6pPr indent="-330200" lvl="5" marL="27432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6pPr>
            <a:lvl7pPr indent="-330200" lvl="6" marL="32004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7pPr>
            <a:lvl8pPr indent="-330200" lvl="7" marL="36576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8pPr>
            <a:lvl9pPr indent="-330200" lvl="8" marL="41148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76">
          <p15:clr>
            <a:srgbClr val="F9AD4C"/>
          </p15:clr>
        </p15:guide>
        <p15:guide id="2" orient="horz" pos="1692">
          <p15:clr>
            <a:srgbClr val="F9AD4C"/>
          </p15:clr>
        </p15:guide>
        <p15:guide id="3" orient="horz" pos="1368">
          <p15:clr>
            <a:srgbClr val="F9AD4C"/>
          </p15:clr>
        </p15:guide>
        <p15:guide id="4" orient="horz" pos="1152">
          <p15:clr>
            <a:srgbClr val="F9AD4C"/>
          </p15:clr>
        </p15:guide>
        <p15:guide id="5" orient="horz" pos="1512">
          <p15:clr>
            <a:srgbClr val="F9AD4C"/>
          </p15:clr>
        </p15:guide>
        <p15:guide id="6" pos="2235">
          <p15:clr>
            <a:srgbClr val="F9AD4C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pening (Internal)" showMasterSp="0">
  <p:cSld name="Opening_2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28"/>
          <p:cNvCxnSpPr/>
          <p:nvPr/>
        </p:nvCxnSpPr>
        <p:spPr>
          <a:xfrm>
            <a:off x="914389" y="2286006"/>
            <a:ext cx="2625900" cy="0"/>
          </a:xfrm>
          <a:prstGeom prst="straightConnector1">
            <a:avLst/>
          </a:prstGeom>
          <a:noFill/>
          <a:ln cap="flat" cmpd="sng" w="25400">
            <a:solidFill>
              <a:srgbClr val="DE6868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82" name="Google Shape;82;p28"/>
          <p:cNvSpPr txBox="1"/>
          <p:nvPr>
            <p:ph type="title"/>
          </p:nvPr>
        </p:nvSpPr>
        <p:spPr>
          <a:xfrm>
            <a:off x="914400" y="2400300"/>
            <a:ext cx="5669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6868"/>
              </a:buClr>
              <a:buSzPts val="3000"/>
              <a:buNone/>
              <a:defRPr i="0" sz="3000" u="none" cap="none" strike="noStrike">
                <a:solidFill>
                  <a:srgbClr val="DE6868"/>
                </a:solidFill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3" name="Google Shape;83;p28"/>
          <p:cNvSpPr txBox="1"/>
          <p:nvPr>
            <p:ph idx="1" type="body"/>
          </p:nvPr>
        </p:nvSpPr>
        <p:spPr>
          <a:xfrm>
            <a:off x="914400" y="1828800"/>
            <a:ext cx="3612000" cy="342900"/>
          </a:xfrm>
          <a:prstGeom prst="rect">
            <a:avLst/>
          </a:prstGeom>
        </p:spPr>
        <p:txBody>
          <a:bodyPr anchorCtr="0" anchor="b" bIns="0" lIns="0" spcFirstLastPara="1" rIns="0" wrap="square" tIns="0"/>
          <a:lstStyle>
            <a:lvl1pPr indent="-330200" lvl="0" marL="4572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1pPr>
            <a:lvl2pPr indent="-330200" lvl="1" marL="914400" rtl="0">
              <a:spcBef>
                <a:spcPts val="400"/>
              </a:spcBef>
              <a:spcAft>
                <a:spcPts val="0"/>
              </a:spcAft>
              <a:buSzPts val="1600"/>
              <a:buChar char="–"/>
              <a:defRPr b="1"/>
            </a:lvl2pPr>
            <a:lvl3pPr indent="-330200" lvl="2" marL="13716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3pPr>
            <a:lvl4pPr indent="-330200" lvl="3" marL="1828800" rtl="0">
              <a:spcBef>
                <a:spcPts val="400"/>
              </a:spcBef>
              <a:spcAft>
                <a:spcPts val="0"/>
              </a:spcAft>
              <a:buSzPts val="1600"/>
              <a:buChar char="–"/>
              <a:defRPr b="1"/>
            </a:lvl4pPr>
            <a:lvl5pPr indent="-330200" lvl="4" marL="2286000" rtl="0">
              <a:spcBef>
                <a:spcPts val="400"/>
              </a:spcBef>
              <a:spcAft>
                <a:spcPts val="0"/>
              </a:spcAft>
              <a:buSzPts val="1600"/>
              <a:buChar char="»"/>
              <a:defRPr b="1"/>
            </a:lvl5pPr>
            <a:lvl6pPr indent="-330200" lvl="5" marL="27432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6pPr>
            <a:lvl7pPr indent="-330200" lvl="6" marL="32004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7pPr>
            <a:lvl8pPr indent="-330200" lvl="7" marL="36576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8pPr>
            <a:lvl9pPr indent="-330200" lvl="8" marL="41148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76">
          <p15:clr>
            <a:srgbClr val="F9AD4C"/>
          </p15:clr>
        </p15:guide>
        <p15:guide id="2" orient="horz" pos="1692">
          <p15:clr>
            <a:srgbClr val="F9AD4C"/>
          </p15:clr>
        </p15:guide>
        <p15:guide id="3" orient="horz" pos="1368">
          <p15:clr>
            <a:srgbClr val="F9AD4C"/>
          </p15:clr>
        </p15:guide>
        <p15:guide id="4" orient="horz" pos="1152">
          <p15:clr>
            <a:srgbClr val="F9AD4C"/>
          </p15:clr>
        </p15:guide>
        <p15:guide id="5" orient="horz" pos="1512">
          <p15:clr>
            <a:srgbClr val="F9AD4C"/>
          </p15:clr>
        </p15:guide>
        <p15:guide id="6" pos="2235">
          <p15:clr>
            <a:srgbClr val="F9AD4C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pening (Programming)" showMasterSp="0">
  <p:cSld name="Opening_1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Google Shape;85;p29"/>
          <p:cNvCxnSpPr/>
          <p:nvPr/>
        </p:nvCxnSpPr>
        <p:spPr>
          <a:xfrm>
            <a:off x="914389" y="2286006"/>
            <a:ext cx="2625900" cy="0"/>
          </a:xfrm>
          <a:prstGeom prst="straightConnector1">
            <a:avLst/>
          </a:prstGeom>
          <a:noFill/>
          <a:ln cap="flat" cmpd="sng" w="25400">
            <a:solidFill>
              <a:srgbClr val="6191C2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86" name="Google Shape;86;p29"/>
          <p:cNvSpPr txBox="1"/>
          <p:nvPr>
            <p:ph type="title"/>
          </p:nvPr>
        </p:nvSpPr>
        <p:spPr>
          <a:xfrm>
            <a:off x="914400" y="2400300"/>
            <a:ext cx="5669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91C2"/>
              </a:buClr>
              <a:buSzPts val="3000"/>
              <a:buNone/>
              <a:defRPr i="0" sz="3000" u="none" cap="none" strike="noStrike">
                <a:solidFill>
                  <a:srgbClr val="6191C2"/>
                </a:solidFill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7" name="Google Shape;87;p29"/>
          <p:cNvSpPr txBox="1"/>
          <p:nvPr>
            <p:ph idx="1" type="body"/>
          </p:nvPr>
        </p:nvSpPr>
        <p:spPr>
          <a:xfrm>
            <a:off x="914400" y="1828800"/>
            <a:ext cx="3612000" cy="342900"/>
          </a:xfrm>
          <a:prstGeom prst="rect">
            <a:avLst/>
          </a:prstGeom>
        </p:spPr>
        <p:txBody>
          <a:bodyPr anchorCtr="0" anchor="b" bIns="0" lIns="0" spcFirstLastPara="1" rIns="0" wrap="square" tIns="0"/>
          <a:lstStyle>
            <a:lvl1pPr indent="-330200" lvl="0" marL="4572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1pPr>
            <a:lvl2pPr indent="-330200" lvl="1" marL="914400" rtl="0">
              <a:spcBef>
                <a:spcPts val="400"/>
              </a:spcBef>
              <a:spcAft>
                <a:spcPts val="0"/>
              </a:spcAft>
              <a:buSzPts val="1600"/>
              <a:buChar char="–"/>
              <a:defRPr b="1"/>
            </a:lvl2pPr>
            <a:lvl3pPr indent="-330200" lvl="2" marL="13716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3pPr>
            <a:lvl4pPr indent="-330200" lvl="3" marL="1828800" rtl="0">
              <a:spcBef>
                <a:spcPts val="400"/>
              </a:spcBef>
              <a:spcAft>
                <a:spcPts val="0"/>
              </a:spcAft>
              <a:buSzPts val="1600"/>
              <a:buChar char="–"/>
              <a:defRPr b="1"/>
            </a:lvl4pPr>
            <a:lvl5pPr indent="-330200" lvl="4" marL="2286000" rtl="0">
              <a:spcBef>
                <a:spcPts val="400"/>
              </a:spcBef>
              <a:spcAft>
                <a:spcPts val="0"/>
              </a:spcAft>
              <a:buSzPts val="1600"/>
              <a:buChar char="»"/>
              <a:defRPr b="1"/>
            </a:lvl5pPr>
            <a:lvl6pPr indent="-330200" lvl="5" marL="27432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6pPr>
            <a:lvl7pPr indent="-330200" lvl="6" marL="32004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7pPr>
            <a:lvl8pPr indent="-330200" lvl="7" marL="36576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8pPr>
            <a:lvl9pPr indent="-330200" lvl="8" marL="41148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76">
          <p15:clr>
            <a:srgbClr val="F9AD4C"/>
          </p15:clr>
        </p15:guide>
        <p15:guide id="2" orient="horz" pos="1692">
          <p15:clr>
            <a:srgbClr val="F9AD4C"/>
          </p15:clr>
        </p15:guide>
        <p15:guide id="3" orient="horz" pos="1368">
          <p15:clr>
            <a:srgbClr val="F9AD4C"/>
          </p15:clr>
        </p15:guide>
        <p15:guide id="4" orient="horz" pos="1152">
          <p15:clr>
            <a:srgbClr val="F9AD4C"/>
          </p15:clr>
        </p15:guide>
        <p15:guide id="5" orient="horz" pos="1512">
          <p15:clr>
            <a:srgbClr val="F9AD4C"/>
          </p15:clr>
        </p15:guide>
        <p15:guide id="6" pos="2235">
          <p15:clr>
            <a:srgbClr val="F9AD4C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peaker">
  <p:cSld name="CUSTOM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Google Shape;89;p30"/>
          <p:cNvCxnSpPr/>
          <p:nvPr/>
        </p:nvCxnSpPr>
        <p:spPr>
          <a:xfrm>
            <a:off x="2560359" y="2855414"/>
            <a:ext cx="4025400" cy="0"/>
          </a:xfrm>
          <a:prstGeom prst="straightConnector1">
            <a:avLst/>
          </a:prstGeom>
          <a:noFill/>
          <a:ln cap="flat" cmpd="sng" w="25400">
            <a:solidFill>
              <a:srgbClr val="75C36E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90" name="Google Shape;90;p30"/>
          <p:cNvSpPr txBox="1"/>
          <p:nvPr>
            <p:ph type="title"/>
          </p:nvPr>
        </p:nvSpPr>
        <p:spPr>
          <a:xfrm>
            <a:off x="2560350" y="2057400"/>
            <a:ext cx="4023300" cy="3384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91" name="Google Shape;91;p30"/>
          <p:cNvSpPr txBox="1"/>
          <p:nvPr>
            <p:ph idx="1" type="subTitle"/>
          </p:nvPr>
        </p:nvSpPr>
        <p:spPr>
          <a:xfrm>
            <a:off x="2558350" y="2395725"/>
            <a:ext cx="4025400" cy="3522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lvl="0" rtl="0" algn="ctr">
              <a:spcBef>
                <a:spcPts val="40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4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4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4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4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4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4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4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4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2" name="Google Shape;92;p30"/>
          <p:cNvSpPr txBox="1"/>
          <p:nvPr>
            <p:ph idx="2" type="body"/>
          </p:nvPr>
        </p:nvSpPr>
        <p:spPr>
          <a:xfrm>
            <a:off x="2560350" y="2971800"/>
            <a:ext cx="4023300" cy="12573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330200" lvl="0" marL="457200" rtl="0" algn="ctr">
              <a:spcBef>
                <a:spcPts val="4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rtl="0" algn="ctr">
              <a:spcBef>
                <a:spcPts val="400"/>
              </a:spcBef>
              <a:spcAft>
                <a:spcPts val="0"/>
              </a:spcAft>
              <a:buSzPts val="1600"/>
              <a:buChar char="–"/>
              <a:defRPr/>
            </a:lvl2pPr>
            <a:lvl3pPr indent="-330200" lvl="2" marL="1371600" rtl="0" algn="ctr">
              <a:spcBef>
                <a:spcPts val="4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rtl="0" algn="ctr">
              <a:spcBef>
                <a:spcPts val="400"/>
              </a:spcBef>
              <a:spcAft>
                <a:spcPts val="0"/>
              </a:spcAft>
              <a:buSzPts val="1600"/>
              <a:buChar char="–"/>
              <a:defRPr/>
            </a:lvl4pPr>
            <a:lvl5pPr indent="-330200" lvl="4" marL="2286000" rtl="0" algn="ctr">
              <a:spcBef>
                <a:spcPts val="400"/>
              </a:spcBef>
              <a:spcAft>
                <a:spcPts val="0"/>
              </a:spcAft>
              <a:buSzPts val="1600"/>
              <a:buChar char="»"/>
              <a:defRPr/>
            </a:lvl5pPr>
            <a:lvl6pPr indent="-330200" lvl="5" marL="2743200" rtl="0" algn="ctr">
              <a:spcBef>
                <a:spcPts val="4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rtl="0" algn="ctr">
              <a:spcBef>
                <a:spcPts val="4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rtl="0" algn="ctr">
              <a:spcBef>
                <a:spcPts val="4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rtl="0" algn="ctr">
              <a:spcBef>
                <a:spcPts val="4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224">
          <p15:clr>
            <a:srgbClr val="F9AD4C"/>
          </p15:clr>
        </p15:guide>
        <p15:guide id="2" orient="horz" pos="1296">
          <p15:clr>
            <a:srgbClr val="F9AD4C"/>
          </p15:clr>
        </p15:guide>
        <p15:guide id="3" orient="horz" pos="1509">
          <p15:clr>
            <a:srgbClr val="F9AD4C"/>
          </p15:clr>
        </p15:guide>
        <p15:guide id="4" orient="horz" pos="1731">
          <p15:clr>
            <a:srgbClr val="F9AD4C"/>
          </p15:clr>
        </p15:guide>
        <p15:guide id="5" orient="horz" pos="1872">
          <p15:clr>
            <a:srgbClr val="F9AD4C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elcome (Programming)" showMasterSp="0">
  <p:cSld name="TITLE_AND_BODY_1_1">
    <p:bg>
      <p:bgPr>
        <a:solidFill>
          <a:srgbClr val="6191C2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/>
          <p:nvPr/>
        </p:nvSpPr>
        <p:spPr>
          <a:xfrm>
            <a:off x="502925" y="1028700"/>
            <a:ext cx="40233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Welcome!</a:t>
            </a:r>
            <a:endParaRPr b="1" sz="4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Find your table</a:t>
            </a:r>
            <a:endParaRPr sz="36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ro">
  <p:cSld name="CUSTOM_2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"/>
          <p:cNvSpPr txBox="1"/>
          <p:nvPr>
            <p:ph type="title"/>
          </p:nvPr>
        </p:nvSpPr>
        <p:spPr>
          <a:xfrm>
            <a:off x="502925" y="1035450"/>
            <a:ext cx="8138100" cy="31938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ttendance">
  <p:cSld name="CUSTOM_2_2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6"/>
          <p:cNvSpPr txBox="1"/>
          <p:nvPr/>
        </p:nvSpPr>
        <p:spPr>
          <a:xfrm>
            <a:off x="502925" y="1035450"/>
            <a:ext cx="8138100" cy="31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rPr>
              <a:t>Attendance</a:t>
            </a:r>
            <a:endParaRPr b="1">
              <a:solidFill>
                <a:srgbClr val="53535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18" name="Google Shape;1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59475" y="1844875"/>
            <a:ext cx="425050" cy="42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296">
          <p15:clr>
            <a:srgbClr val="F9AD4C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estions">
  <p:cSld name="CUSTOM_2_2_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7"/>
          <p:cNvSpPr txBox="1"/>
          <p:nvPr/>
        </p:nvSpPr>
        <p:spPr>
          <a:xfrm>
            <a:off x="502925" y="1035450"/>
            <a:ext cx="8138100" cy="31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rPr>
              <a:t>Questions?</a:t>
            </a:r>
            <a:endParaRPr b="1">
              <a:solidFill>
                <a:srgbClr val="53535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21" name="Google Shape;21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39325" y="1868300"/>
            <a:ext cx="386960" cy="37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7715" y="1868300"/>
            <a:ext cx="386960" cy="37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296">
          <p15:clr>
            <a:srgbClr val="F9AD4C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ro">
  <p:cSld name="CUSTOM_2_1">
    <p:bg>
      <p:bgPr>
        <a:solidFill>
          <a:srgbClr val="EFEFEF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457200" y="1035450"/>
            <a:ext cx="8229600" cy="31938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with Label">
  <p:cSld name="CUSTOM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9"/>
          <p:cNvSpPr txBox="1"/>
          <p:nvPr>
            <p:ph idx="1" type="body"/>
          </p:nvPr>
        </p:nvSpPr>
        <p:spPr>
          <a:xfrm>
            <a:off x="502925" y="4462125"/>
            <a:ext cx="5394900" cy="2289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indent="-304800" lvl="0" marL="4572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1pPr>
            <a:lvl2pPr indent="-304800" lvl="1" marL="914400" rtl="0">
              <a:spcBef>
                <a:spcPts val="400"/>
              </a:spcBef>
              <a:spcAft>
                <a:spcPts val="0"/>
              </a:spcAft>
              <a:buSzPts val="1200"/>
              <a:buChar char="–"/>
              <a:defRPr sz="1200"/>
            </a:lvl2pPr>
            <a:lvl3pPr indent="-304800" lvl="2" marL="13716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304800" lvl="3" marL="1828800" rtl="0">
              <a:spcBef>
                <a:spcPts val="40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rtl="0">
              <a:spcBef>
                <a:spcPts val="40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04800" lvl="5" marL="27432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">
  <p:cSld name="Conte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/>
          <p:nvPr>
            <p:ph type="title"/>
          </p:nvPr>
        </p:nvSpPr>
        <p:spPr>
          <a:xfrm>
            <a:off x="502925" y="457200"/>
            <a:ext cx="8138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None/>
              <a:defRPr i="0" u="none" cap="none" strike="noStrike">
                <a:solidFill>
                  <a:srgbClr val="535353"/>
                </a:solidFill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29" name="Google Shape;29;p10"/>
          <p:cNvSpPr txBox="1"/>
          <p:nvPr>
            <p:ph idx="1" type="body"/>
          </p:nvPr>
        </p:nvSpPr>
        <p:spPr>
          <a:xfrm>
            <a:off x="502925" y="1028700"/>
            <a:ext cx="81381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3302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•"/>
              <a:defRPr i="0" sz="1600" u="none" cap="none" strike="noStrike">
                <a:solidFill>
                  <a:srgbClr val="535353"/>
                </a:solidFill>
              </a:defRPr>
            </a:lvl1pPr>
            <a:lvl2pPr indent="-330200" lvl="1" marL="9144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–"/>
              <a:defRPr i="0" sz="1600" u="none" cap="none" strike="noStrike">
                <a:solidFill>
                  <a:srgbClr val="535353"/>
                </a:solidFill>
              </a:defRPr>
            </a:lvl2pPr>
            <a:lvl3pPr indent="-330200" lvl="2" marL="13716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•"/>
              <a:defRPr i="0" sz="1600" u="none" cap="none" strike="noStrike">
                <a:solidFill>
                  <a:srgbClr val="535353"/>
                </a:solidFill>
              </a:defRPr>
            </a:lvl3pPr>
            <a:lvl4pPr indent="-330200" lvl="3" marL="18288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–"/>
              <a:defRPr i="0" sz="1600" u="none" cap="none" strike="noStrike">
                <a:solidFill>
                  <a:srgbClr val="535353"/>
                </a:solidFill>
              </a:defRPr>
            </a:lvl4pPr>
            <a:lvl5pPr indent="-330200" lvl="4" marL="22860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»"/>
              <a:defRPr i="0" sz="1600" u="none" cap="none" strike="noStrike">
                <a:solidFill>
                  <a:srgbClr val="535353"/>
                </a:solidFill>
              </a:defRPr>
            </a:lvl5pPr>
            <a:lvl6pPr indent="-330200" lvl="5" marL="2743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•"/>
              <a:defRPr i="0" sz="1600" u="none" cap="none" strike="noStrike">
                <a:solidFill>
                  <a:srgbClr val="535353"/>
                </a:solidFill>
              </a:defRPr>
            </a:lvl6pPr>
            <a:lvl7pPr indent="-330200" lvl="6" marL="32004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•"/>
              <a:defRPr i="0" sz="1600" u="none" cap="none" strike="noStrike">
                <a:solidFill>
                  <a:srgbClr val="535353"/>
                </a:solidFill>
              </a:defRPr>
            </a:lvl7pPr>
            <a:lvl8pPr indent="-330200" lvl="7" marL="36576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•"/>
              <a:defRPr i="0" sz="1600" u="none" cap="none" strike="noStrike">
                <a:solidFill>
                  <a:srgbClr val="535353"/>
                </a:solidFill>
              </a:defRPr>
            </a:lvl8pPr>
            <a:lvl9pPr indent="-330200" lvl="8" marL="41148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•"/>
              <a:defRPr i="0" sz="1600" u="none" cap="none" strike="noStrike">
                <a:solidFill>
                  <a:srgbClr val="53535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02925" y="457200"/>
            <a:ext cx="8138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Karla"/>
              <a:buNone/>
              <a:defRPr b="1" i="0" sz="24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0" lvl="1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b="1"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0" lvl="2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b="1"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0" lvl="3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b="1"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0" lvl="4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b="1"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0" lvl="5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b="1"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0" lvl="6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b="1"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0" lvl="7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b="1"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0" lvl="8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b="1"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02925" y="1028700"/>
            <a:ext cx="81381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3302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•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30200" lvl="1" marL="9144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–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30200" lvl="2" marL="13716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•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30200" lvl="3" marL="18288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–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30200" lvl="4" marL="22860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»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30200" lvl="5" marL="2743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•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30200" lvl="6" marL="32004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•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30200" lvl="7" marL="36576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•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30200" lvl="8" marL="41148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•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8" name="Google Shape;8;p1"/>
          <p:cNvSpPr/>
          <p:nvPr/>
        </p:nvSpPr>
        <p:spPr>
          <a:xfrm>
            <a:off x="5989375" y="4462275"/>
            <a:ext cx="2651700" cy="2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C36E"/>
              </a:buClr>
              <a:buFont typeface="Helvetica Neue"/>
              <a:buNone/>
            </a:pPr>
            <a:r>
              <a:rPr b="1" lang="en" sz="1200">
                <a:solidFill>
                  <a:srgbClr val="CCCCCC"/>
                </a:solidFill>
                <a:latin typeface="Karla"/>
                <a:ea typeface="Karla"/>
                <a:cs typeface="Karla"/>
                <a:sym typeface="Karla"/>
              </a:rPr>
              <a:t>Web Design DeCal  </a:t>
            </a:r>
            <a:r>
              <a:rPr lang="en" sz="1200">
                <a:solidFill>
                  <a:srgbClr val="CCCCCC"/>
                </a:solidFill>
                <a:latin typeface="Karla"/>
                <a:ea typeface="Karla"/>
                <a:cs typeface="Karla"/>
                <a:sym typeface="Karla"/>
              </a:rPr>
              <a:t>Spring 2019</a:t>
            </a:r>
            <a:endParaRPr sz="1200">
              <a:solidFill>
                <a:srgbClr val="CCCCCC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">
          <p15:clr>
            <a:srgbClr val="9900FF"/>
          </p15:clr>
        </p15:guide>
        <p15:guide id="2" pos="5472">
          <p15:clr>
            <a:srgbClr val="9900FF"/>
          </p15:clr>
        </p15:guide>
        <p15:guide id="3" orient="horz" pos="288">
          <p15:clr>
            <a:srgbClr val="9900FF"/>
          </p15:clr>
        </p15:guide>
        <p15:guide id="4" orient="horz" pos="2955">
          <p15:clr>
            <a:srgbClr val="9900FF"/>
          </p15:clr>
        </p15:guide>
        <p15:guide id="5" orient="horz" pos="2811">
          <p15:clr>
            <a:srgbClr val="F06B4A"/>
          </p15:clr>
        </p15:guide>
        <p15:guide id="6" orient="horz" pos="576">
          <p15:clr>
            <a:srgbClr val="F06B4A"/>
          </p15:clr>
        </p15:guide>
        <p15:guide id="7" orient="horz" pos="648">
          <p15:clr>
            <a:srgbClr val="F06B4A"/>
          </p15:clr>
        </p15:guide>
        <p15:guide id="8" pos="2909">
          <p15:clr>
            <a:srgbClr val="F06B4A"/>
          </p15:clr>
        </p15:guide>
        <p15:guide id="9" pos="1613">
          <p15:clr>
            <a:srgbClr val="F06B4A"/>
          </p15:clr>
        </p15:guide>
        <p15:guide id="10" pos="4147">
          <p15:clr>
            <a:srgbClr val="F06B4A"/>
          </p15:clr>
        </p15:guide>
        <p15:guide id="11" pos="2851">
          <p15:clr>
            <a:srgbClr val="F06B4A"/>
          </p15:clr>
        </p15:guide>
        <p15:guide id="12" pos="1555">
          <p15:clr>
            <a:srgbClr val="F06B4A"/>
          </p15:clr>
        </p15:guide>
        <p15:guide id="13" pos="4205">
          <p15:clr>
            <a:srgbClr val="F06B4A"/>
          </p15:clr>
        </p15:guide>
        <p15:guide id="14" orient="horz" pos="2664">
          <p15:clr>
            <a:srgbClr val="F06B4A"/>
          </p15:clr>
        </p15:guide>
        <p15:guide id="15" pos="317">
          <p15:clr>
            <a:srgbClr val="F06B4A"/>
          </p15:clr>
        </p15:guide>
        <p15:guide id="16" pos="5443">
          <p15:clr>
            <a:srgbClr val="F06B4A"/>
          </p15:clr>
        </p15:guide>
        <p15:guide id="17" pos="1987">
          <p15:clr>
            <a:srgbClr val="F06B4A"/>
          </p15:clr>
        </p15:guide>
        <p15:guide id="18" pos="2043">
          <p15:clr>
            <a:srgbClr val="F06B4A"/>
          </p15:clr>
        </p15:guide>
        <p15:guide id="19" pos="3715">
          <p15:clr>
            <a:srgbClr val="F06B4A"/>
          </p15:clr>
        </p15:guide>
        <p15:guide id="20" pos="3773">
          <p15:clr>
            <a:srgbClr val="F06B4A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/>
          <p:nvPr>
            <p:ph type="title"/>
          </p:nvPr>
        </p:nvSpPr>
        <p:spPr>
          <a:xfrm>
            <a:off x="502925" y="457200"/>
            <a:ext cx="8138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Karla"/>
              <a:buNone/>
              <a:defRPr b="1" i="0" sz="24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0" lvl="1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b="1"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0" lvl="2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b="1"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0" lvl="3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b="1"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0" lvl="4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b="1"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0" lvl="5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b="1"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0" lvl="6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b="1"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0" lvl="7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b="1"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0" lvl="8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b="1"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51" name="Google Shape;51;p16"/>
          <p:cNvSpPr txBox="1"/>
          <p:nvPr>
            <p:ph idx="1" type="body"/>
          </p:nvPr>
        </p:nvSpPr>
        <p:spPr>
          <a:xfrm>
            <a:off x="502925" y="1028700"/>
            <a:ext cx="81381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3302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•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30200" lvl="1" marL="9144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–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30200" lvl="2" marL="13716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•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30200" lvl="3" marL="18288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–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30200" lvl="4" marL="22860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»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30200" lvl="5" marL="2743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•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30200" lvl="6" marL="32004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•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30200" lvl="7" marL="36576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•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30200" lvl="8" marL="41148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•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52" name="Google Shape;52;p16"/>
          <p:cNvSpPr/>
          <p:nvPr/>
        </p:nvSpPr>
        <p:spPr>
          <a:xfrm>
            <a:off x="5989375" y="4462275"/>
            <a:ext cx="2651700" cy="2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C36E"/>
              </a:buClr>
              <a:buFont typeface="Helvetica Neue"/>
              <a:buNone/>
            </a:pPr>
            <a:r>
              <a:rPr b="1" lang="en" sz="1200">
                <a:solidFill>
                  <a:srgbClr val="CCCCCC"/>
                </a:solidFill>
                <a:latin typeface="Karla"/>
                <a:ea typeface="Karla"/>
                <a:cs typeface="Karla"/>
                <a:sym typeface="Karla"/>
              </a:rPr>
              <a:t>Web Design DeCal  </a:t>
            </a:r>
            <a:r>
              <a:rPr lang="en" sz="1200">
                <a:solidFill>
                  <a:srgbClr val="CCCCCC"/>
                </a:solidFill>
                <a:latin typeface="Karla"/>
                <a:ea typeface="Karla"/>
                <a:cs typeface="Karla"/>
                <a:sym typeface="Karla"/>
              </a:rPr>
              <a:t>Spring 2019</a:t>
            </a:r>
            <a:endParaRPr sz="1200">
              <a:solidFill>
                <a:srgbClr val="CCCCCC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transition>
    <p:push dir="r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">
          <p15:clr>
            <a:srgbClr val="9900FF"/>
          </p15:clr>
        </p15:guide>
        <p15:guide id="2" pos="5472">
          <p15:clr>
            <a:srgbClr val="9900FF"/>
          </p15:clr>
        </p15:guide>
        <p15:guide id="3" orient="horz" pos="288">
          <p15:clr>
            <a:srgbClr val="9900FF"/>
          </p15:clr>
        </p15:guide>
        <p15:guide id="4" orient="horz" pos="2955">
          <p15:clr>
            <a:srgbClr val="9900FF"/>
          </p15:clr>
        </p15:guide>
        <p15:guide id="5" orient="horz" pos="2811">
          <p15:clr>
            <a:srgbClr val="F06B4A"/>
          </p15:clr>
        </p15:guide>
        <p15:guide id="6" orient="horz" pos="576">
          <p15:clr>
            <a:srgbClr val="F06B4A"/>
          </p15:clr>
        </p15:guide>
        <p15:guide id="7" orient="horz" pos="648">
          <p15:clr>
            <a:srgbClr val="F06B4A"/>
          </p15:clr>
        </p15:guide>
        <p15:guide id="8" pos="2909">
          <p15:clr>
            <a:srgbClr val="F06B4A"/>
          </p15:clr>
        </p15:guide>
        <p15:guide id="9" pos="1613">
          <p15:clr>
            <a:srgbClr val="F06B4A"/>
          </p15:clr>
        </p15:guide>
        <p15:guide id="10" pos="4147">
          <p15:clr>
            <a:srgbClr val="F06B4A"/>
          </p15:clr>
        </p15:guide>
        <p15:guide id="11" pos="2851">
          <p15:clr>
            <a:srgbClr val="F06B4A"/>
          </p15:clr>
        </p15:guide>
        <p15:guide id="12" pos="1555">
          <p15:clr>
            <a:srgbClr val="F06B4A"/>
          </p15:clr>
        </p15:guide>
        <p15:guide id="13" pos="4205">
          <p15:clr>
            <a:srgbClr val="F06B4A"/>
          </p15:clr>
        </p15:guide>
        <p15:guide id="14" orient="horz" pos="2664">
          <p15:clr>
            <a:srgbClr val="F06B4A"/>
          </p15:clr>
        </p15:guide>
        <p15:guide id="15" pos="317">
          <p15:clr>
            <a:srgbClr val="F06B4A"/>
          </p15:clr>
        </p15:guide>
        <p15:guide id="16" pos="5443">
          <p15:clr>
            <a:srgbClr val="F06B4A"/>
          </p15:clr>
        </p15:guide>
        <p15:guide id="17" pos="1987">
          <p15:clr>
            <a:srgbClr val="F06B4A"/>
          </p15:clr>
        </p15:guide>
        <p15:guide id="18" pos="2043">
          <p15:clr>
            <a:srgbClr val="F06B4A"/>
          </p15:clr>
        </p15:guide>
        <p15:guide id="19" pos="3715">
          <p15:clr>
            <a:srgbClr val="F06B4A"/>
          </p15:clr>
        </p15:guide>
        <p15:guide id="20" pos="3773">
          <p15:clr>
            <a:srgbClr val="F06B4A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codepen.io/sethlu/pen/JzRyKy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tinyurl.com/wddflexy" TargetMode="External"/><Relationship Id="rId4" Type="http://schemas.openxmlformats.org/officeDocument/2006/relationships/hyperlink" Target="https://tinyurl.com/wddphone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://flexboxfroggy.com/" TargetMode="External"/><Relationship Id="rId4" Type="http://schemas.openxmlformats.org/officeDocument/2006/relationships/image" Target="../media/image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css-tricks.com/snippets/css/a-guide-to-flexbox/" TargetMode="External"/><Relationship Id="rId4" Type="http://schemas.openxmlformats.org/officeDocument/2006/relationships/hyperlink" Target="https://medium.freecodecamp.org/an-animated-guide-to-flexbox-d280cf6afc35" TargetMode="External"/><Relationship Id="rId5" Type="http://schemas.openxmlformats.org/officeDocument/2006/relationships/hyperlink" Target="https://giphy.com/gifs/how-flexbox-zfv3Kog26SLo4" TargetMode="External"/><Relationship Id="rId6" Type="http://schemas.openxmlformats.org/officeDocument/2006/relationships/hyperlink" Target="https://scotch.io/tutorials/a-visual-guide-to-css3-flexbox-properties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1"/>
          <p:cNvSpPr txBox="1"/>
          <p:nvPr>
            <p:ph type="title"/>
          </p:nvPr>
        </p:nvSpPr>
        <p:spPr>
          <a:xfrm>
            <a:off x="914400" y="2400300"/>
            <a:ext cx="5669400" cy="182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Flexbox</a:t>
            </a:r>
            <a:endParaRPr/>
          </a:p>
        </p:txBody>
      </p:sp>
      <p:sp>
        <p:nvSpPr>
          <p:cNvPr id="98" name="Google Shape;98;p31"/>
          <p:cNvSpPr txBox="1"/>
          <p:nvPr>
            <p:ph idx="1" type="body"/>
          </p:nvPr>
        </p:nvSpPr>
        <p:spPr>
          <a:xfrm>
            <a:off x="914400" y="1828800"/>
            <a:ext cx="3612000" cy="342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Week 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0"/>
          <p:cNvSpPr txBox="1"/>
          <p:nvPr>
            <p:ph type="title"/>
          </p:nvPr>
        </p:nvSpPr>
        <p:spPr>
          <a:xfrm>
            <a:off x="502925" y="1035450"/>
            <a:ext cx="8138100" cy="3193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To center things in a </a:t>
            </a:r>
            <a:r>
              <a:rPr lang="en" sz="1800">
                <a:solidFill>
                  <a:srgbClr val="6191C2"/>
                </a:solidFill>
                <a:latin typeface="Roboto Mono"/>
                <a:ea typeface="Roboto Mono"/>
                <a:cs typeface="Roboto Mono"/>
                <a:sym typeface="Roboto Mono"/>
              </a:rPr>
              <a:t>block/inline</a:t>
            </a:r>
            <a:r>
              <a:rPr lang="en" sz="1800">
                <a:solidFill>
                  <a:schemeClr val="lt2"/>
                </a:solidFill>
              </a:rPr>
              <a:t> layout… </a:t>
            </a:r>
            <a:endParaRPr i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191C2"/>
                </a:solidFill>
              </a:rPr>
              <a:t>Horizontally</a:t>
            </a:r>
            <a:r>
              <a:rPr lang="en">
                <a:solidFill>
                  <a:schemeClr val="lt2"/>
                </a:solidFill>
              </a:rPr>
              <a:t> center </a:t>
            </a:r>
            <a:r>
              <a:rPr lang="en">
                <a:solidFill>
                  <a:srgbClr val="6191C2"/>
                </a:solidFill>
              </a:rPr>
              <a:t>block</a:t>
            </a:r>
            <a:r>
              <a:rPr lang="en">
                <a:solidFill>
                  <a:schemeClr val="lt2"/>
                </a:solidFill>
              </a:rPr>
              <a:t> elements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191C2"/>
                </a:solidFill>
              </a:rPr>
              <a:t>Horizontally</a:t>
            </a:r>
            <a:r>
              <a:rPr lang="en">
                <a:solidFill>
                  <a:schemeClr val="lt2"/>
                </a:solidFill>
              </a:rPr>
              <a:t> center </a:t>
            </a:r>
            <a:r>
              <a:rPr lang="en">
                <a:solidFill>
                  <a:srgbClr val="6191C2"/>
                </a:solidFill>
              </a:rPr>
              <a:t>inline</a:t>
            </a:r>
            <a:r>
              <a:rPr lang="en">
                <a:solidFill>
                  <a:schemeClr val="lt2"/>
                </a:solidFill>
              </a:rPr>
              <a:t> elements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191C2"/>
                </a:solidFill>
              </a:rPr>
              <a:t>Vertically</a:t>
            </a:r>
            <a:r>
              <a:rPr lang="en">
                <a:solidFill>
                  <a:schemeClr val="lt2"/>
                </a:solidFill>
              </a:rPr>
              <a:t> center </a:t>
            </a:r>
            <a:r>
              <a:rPr lang="en">
                <a:solidFill>
                  <a:srgbClr val="6191C2"/>
                </a:solidFill>
              </a:rPr>
              <a:t>block</a:t>
            </a:r>
            <a:r>
              <a:rPr lang="en">
                <a:solidFill>
                  <a:schemeClr val="lt2"/>
                </a:solidFill>
              </a:rPr>
              <a:t> elements</a:t>
            </a:r>
            <a:endParaRPr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191C2"/>
                </a:solidFill>
              </a:rPr>
              <a:t>Vertically</a:t>
            </a:r>
            <a:r>
              <a:rPr lang="en"/>
              <a:t> center </a:t>
            </a:r>
            <a:r>
              <a:rPr lang="en">
                <a:solidFill>
                  <a:srgbClr val="6191C2"/>
                </a:solidFill>
              </a:rPr>
              <a:t>inline</a:t>
            </a:r>
            <a:r>
              <a:rPr lang="en"/>
              <a:t> elements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40"/>
          <p:cNvSpPr txBox="1"/>
          <p:nvPr>
            <p:ph idx="4294967295" type="body"/>
          </p:nvPr>
        </p:nvSpPr>
        <p:spPr>
          <a:xfrm>
            <a:off x="502925" y="4462125"/>
            <a:ext cx="5394900" cy="22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/>
              <a:t>Follow along here: </a:t>
            </a:r>
            <a:r>
              <a:rPr lang="en" sz="1200" u="sng">
                <a:hlinkClick r:id="rId3"/>
              </a:rPr>
              <a:t>https://codepen.io/sethlu/pen/JzRyKy</a:t>
            </a:r>
            <a:r>
              <a:rPr lang="en" sz="1200"/>
              <a:t> </a:t>
            </a: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1"/>
          <p:cNvSpPr txBox="1"/>
          <p:nvPr>
            <p:ph type="title"/>
          </p:nvPr>
        </p:nvSpPr>
        <p:spPr>
          <a:xfrm>
            <a:off x="457200" y="1035450"/>
            <a:ext cx="8229600" cy="3193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Flexbox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2"/>
          <p:cNvSpPr txBox="1"/>
          <p:nvPr>
            <p:ph idx="1" type="body"/>
          </p:nvPr>
        </p:nvSpPr>
        <p:spPr>
          <a:xfrm>
            <a:off x="4617725" y="1028700"/>
            <a:ext cx="4023300" cy="3200400"/>
          </a:xfrm>
          <a:prstGeom prst="rect">
            <a:avLst/>
          </a:prstGeom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78F2"/>
                </a:solidFill>
                <a:latin typeface="Roboto Mono"/>
                <a:ea typeface="Roboto Mono"/>
                <a:cs typeface="Roboto Mono"/>
                <a:sym typeface="Roboto Mono"/>
              </a:rPr>
              <a:t>#okay-box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display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2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block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9D9D9"/>
                </a:solidFill>
                <a:latin typeface="Roboto Mono"/>
                <a:ea typeface="Roboto Mono"/>
                <a:cs typeface="Roboto Mono"/>
                <a:sym typeface="Roboto Mono"/>
              </a:rPr>
              <a:t>#cool-box {</a:t>
            </a:r>
            <a:endParaRPr sz="1200">
              <a:solidFill>
                <a:srgbClr val="D9D9D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9D9D9"/>
                </a:solidFill>
                <a:latin typeface="Roboto Mono"/>
                <a:ea typeface="Roboto Mono"/>
                <a:cs typeface="Roboto Mono"/>
                <a:sym typeface="Roboto Mono"/>
              </a:rPr>
              <a:t>   display: inline;</a:t>
            </a:r>
            <a:endParaRPr sz="1200">
              <a:solidFill>
                <a:srgbClr val="D9D9D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9D9D9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D9D9D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9D9D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9D9D9"/>
                </a:solidFill>
                <a:latin typeface="Roboto Mono"/>
                <a:ea typeface="Roboto Mono"/>
                <a:cs typeface="Roboto Mono"/>
                <a:sym typeface="Roboto Mono"/>
              </a:rPr>
              <a:t>#best-box {</a:t>
            </a:r>
            <a:endParaRPr sz="1200">
              <a:solidFill>
                <a:srgbClr val="D9D9D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9D9D9"/>
                </a:solidFill>
                <a:latin typeface="Roboto Mono"/>
                <a:ea typeface="Roboto Mono"/>
                <a:cs typeface="Roboto Mono"/>
                <a:sym typeface="Roboto Mono"/>
              </a:rPr>
              <a:t>   display: flex;</a:t>
            </a:r>
            <a:endParaRPr sz="1200">
              <a:solidFill>
                <a:srgbClr val="D9D9D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9D9D9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D9D9D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9D9D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2" name="Google Shape;202;p42"/>
          <p:cNvSpPr txBox="1"/>
          <p:nvPr>
            <p:ph type="title"/>
          </p:nvPr>
        </p:nvSpPr>
        <p:spPr>
          <a:xfrm>
            <a:off x="502925" y="457200"/>
            <a:ext cx="81381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</a:t>
            </a:r>
            <a:r>
              <a:rPr lang="en"/>
              <a:t> displays</a:t>
            </a:r>
            <a:endParaRPr/>
          </a:p>
        </p:txBody>
      </p:sp>
      <p:sp>
        <p:nvSpPr>
          <p:cNvPr id="203" name="Google Shape;203;p42"/>
          <p:cNvSpPr txBox="1"/>
          <p:nvPr>
            <p:ph idx="1" type="body"/>
          </p:nvPr>
        </p:nvSpPr>
        <p:spPr>
          <a:xfrm>
            <a:off x="502925" y="1028700"/>
            <a:ext cx="4023300" cy="3200400"/>
          </a:xfrm>
          <a:prstGeom prst="rect">
            <a:avLst/>
          </a:prstGeom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div </a:t>
            </a:r>
            <a:r>
              <a:rPr lang="en" sz="12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id</a:t>
            </a:r>
            <a:r>
              <a:rPr lang="en" sz="12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=”okay-box”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I am an okay box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/div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9D9D9"/>
                </a:solidFill>
                <a:latin typeface="Roboto Mono"/>
                <a:ea typeface="Roboto Mono"/>
                <a:cs typeface="Roboto Mono"/>
                <a:sym typeface="Roboto Mono"/>
              </a:rPr>
              <a:t>&lt;div id=”cool-box”&gt;</a:t>
            </a:r>
            <a:endParaRPr sz="1200">
              <a:solidFill>
                <a:srgbClr val="D9D9D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9D9D9"/>
                </a:solidFill>
                <a:latin typeface="Roboto Mono"/>
                <a:ea typeface="Roboto Mono"/>
                <a:cs typeface="Roboto Mono"/>
                <a:sym typeface="Roboto Mono"/>
              </a:rPr>
              <a:t>&lt;p&gt;I am a cool box&lt;/p&gt;</a:t>
            </a:r>
            <a:endParaRPr sz="1200">
              <a:solidFill>
                <a:srgbClr val="D9D9D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9D9D9"/>
                </a:solidFill>
                <a:latin typeface="Roboto Mono"/>
                <a:ea typeface="Roboto Mono"/>
                <a:cs typeface="Roboto Mono"/>
                <a:sym typeface="Roboto Mono"/>
              </a:rPr>
              <a:t>&lt;/div&gt;</a:t>
            </a:r>
            <a:endParaRPr sz="1200">
              <a:solidFill>
                <a:srgbClr val="D9D9D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9D9D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9D9D9"/>
                </a:solidFill>
                <a:latin typeface="Roboto Mono"/>
                <a:ea typeface="Roboto Mono"/>
                <a:cs typeface="Roboto Mono"/>
                <a:sym typeface="Roboto Mono"/>
              </a:rPr>
              <a:t>&lt;div id=”best-box”&gt;</a:t>
            </a:r>
            <a:endParaRPr sz="1200">
              <a:solidFill>
                <a:srgbClr val="D9D9D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9D9D9"/>
                </a:solidFill>
                <a:latin typeface="Roboto Mono"/>
                <a:ea typeface="Roboto Mono"/>
                <a:cs typeface="Roboto Mono"/>
                <a:sym typeface="Roboto Mono"/>
              </a:rPr>
              <a:t>&lt;p&gt;I am the best box&lt;/p&gt;</a:t>
            </a:r>
            <a:endParaRPr sz="1200">
              <a:solidFill>
                <a:srgbClr val="D9D9D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9D9D9"/>
                </a:solidFill>
                <a:latin typeface="Roboto Mono"/>
                <a:ea typeface="Roboto Mono"/>
                <a:cs typeface="Roboto Mono"/>
                <a:sym typeface="Roboto Mono"/>
              </a:rPr>
              <a:t>&lt;/div&gt;</a:t>
            </a:r>
            <a:endParaRPr sz="1200">
              <a:solidFill>
                <a:srgbClr val="D9D9D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78F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3"/>
          <p:cNvSpPr txBox="1"/>
          <p:nvPr>
            <p:ph idx="1" type="body"/>
          </p:nvPr>
        </p:nvSpPr>
        <p:spPr>
          <a:xfrm>
            <a:off x="4617725" y="1028700"/>
            <a:ext cx="4023300" cy="3200400"/>
          </a:xfrm>
          <a:prstGeom prst="rect">
            <a:avLst/>
          </a:prstGeom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9D9D9"/>
                </a:solidFill>
                <a:latin typeface="Roboto Mono"/>
                <a:ea typeface="Roboto Mono"/>
                <a:cs typeface="Roboto Mono"/>
                <a:sym typeface="Roboto Mono"/>
              </a:rPr>
              <a:t>#okay-box {</a:t>
            </a:r>
            <a:endParaRPr sz="1200">
              <a:solidFill>
                <a:srgbClr val="D9D9D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9D9D9"/>
                </a:solidFill>
                <a:latin typeface="Roboto Mono"/>
                <a:ea typeface="Roboto Mono"/>
                <a:cs typeface="Roboto Mono"/>
                <a:sym typeface="Roboto Mono"/>
              </a:rPr>
              <a:t>   display: block;</a:t>
            </a:r>
            <a:endParaRPr sz="1200">
              <a:solidFill>
                <a:srgbClr val="D9D9D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9D9D9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D9D9D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78F2"/>
                </a:solidFill>
                <a:latin typeface="Roboto Mono"/>
                <a:ea typeface="Roboto Mono"/>
                <a:cs typeface="Roboto Mono"/>
                <a:sym typeface="Roboto Mono"/>
              </a:rPr>
              <a:t>#cool-box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display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2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inline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9D9D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9D9D9"/>
                </a:solidFill>
                <a:latin typeface="Roboto Mono"/>
                <a:ea typeface="Roboto Mono"/>
                <a:cs typeface="Roboto Mono"/>
                <a:sym typeface="Roboto Mono"/>
              </a:rPr>
              <a:t>#best-box {</a:t>
            </a:r>
            <a:endParaRPr sz="1200">
              <a:solidFill>
                <a:srgbClr val="D9D9D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9D9D9"/>
                </a:solidFill>
                <a:latin typeface="Roboto Mono"/>
                <a:ea typeface="Roboto Mono"/>
                <a:cs typeface="Roboto Mono"/>
                <a:sym typeface="Roboto Mono"/>
              </a:rPr>
              <a:t>   display: flex;</a:t>
            </a:r>
            <a:endParaRPr sz="1200">
              <a:solidFill>
                <a:srgbClr val="D9D9D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9D9D9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D9D9D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9D9D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9" name="Google Shape;209;p43"/>
          <p:cNvSpPr txBox="1"/>
          <p:nvPr>
            <p:ph type="title"/>
          </p:nvPr>
        </p:nvSpPr>
        <p:spPr>
          <a:xfrm>
            <a:off x="502925" y="457200"/>
            <a:ext cx="81381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</a:t>
            </a:r>
            <a:r>
              <a:rPr lang="en"/>
              <a:t>ur </a:t>
            </a:r>
            <a:r>
              <a:rPr lang="en"/>
              <a:t>displays</a:t>
            </a:r>
            <a:endParaRPr/>
          </a:p>
        </p:txBody>
      </p:sp>
      <p:sp>
        <p:nvSpPr>
          <p:cNvPr id="210" name="Google Shape;210;p43"/>
          <p:cNvSpPr txBox="1"/>
          <p:nvPr>
            <p:ph idx="1" type="body"/>
          </p:nvPr>
        </p:nvSpPr>
        <p:spPr>
          <a:xfrm>
            <a:off x="502925" y="1028700"/>
            <a:ext cx="4023300" cy="3200400"/>
          </a:xfrm>
          <a:prstGeom prst="rect">
            <a:avLst/>
          </a:prstGeom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9D9D9"/>
                </a:solidFill>
                <a:latin typeface="Roboto Mono"/>
                <a:ea typeface="Roboto Mono"/>
                <a:cs typeface="Roboto Mono"/>
                <a:sym typeface="Roboto Mono"/>
              </a:rPr>
              <a:t>&lt;div id=”okay-box”&gt;</a:t>
            </a:r>
            <a:endParaRPr sz="1200">
              <a:solidFill>
                <a:srgbClr val="D9D9D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9D9D9"/>
                </a:solidFill>
                <a:latin typeface="Roboto Mono"/>
                <a:ea typeface="Roboto Mono"/>
                <a:cs typeface="Roboto Mono"/>
                <a:sym typeface="Roboto Mono"/>
              </a:rPr>
              <a:t>&lt;p&gt;I am an okay box&lt;/p&gt;</a:t>
            </a:r>
            <a:endParaRPr sz="1200">
              <a:solidFill>
                <a:srgbClr val="D9D9D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9D9D9"/>
                </a:solidFill>
                <a:latin typeface="Roboto Mono"/>
                <a:ea typeface="Roboto Mono"/>
                <a:cs typeface="Roboto Mono"/>
                <a:sym typeface="Roboto Mono"/>
              </a:rPr>
              <a:t>&lt;/div&gt;</a:t>
            </a:r>
            <a:endParaRPr sz="1200">
              <a:solidFill>
                <a:srgbClr val="D9D9D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div </a:t>
            </a:r>
            <a:r>
              <a:rPr lang="en" sz="12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id</a:t>
            </a:r>
            <a:r>
              <a:rPr lang="en" sz="12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=”cool-box”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I am a cool box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/div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9D9D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9D9D9"/>
                </a:solidFill>
                <a:latin typeface="Roboto Mono"/>
                <a:ea typeface="Roboto Mono"/>
                <a:cs typeface="Roboto Mono"/>
                <a:sym typeface="Roboto Mono"/>
              </a:rPr>
              <a:t>&lt;div id=”best-box”&gt;</a:t>
            </a:r>
            <a:endParaRPr sz="1200">
              <a:solidFill>
                <a:srgbClr val="D9D9D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9D9D9"/>
                </a:solidFill>
                <a:latin typeface="Roboto Mono"/>
                <a:ea typeface="Roboto Mono"/>
                <a:cs typeface="Roboto Mono"/>
                <a:sym typeface="Roboto Mono"/>
              </a:rPr>
              <a:t>&lt;p&gt;I am the best box&lt;/p&gt;</a:t>
            </a:r>
            <a:endParaRPr sz="1200">
              <a:solidFill>
                <a:srgbClr val="D9D9D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9D9D9"/>
                </a:solidFill>
                <a:latin typeface="Roboto Mono"/>
                <a:ea typeface="Roboto Mono"/>
                <a:cs typeface="Roboto Mono"/>
                <a:sym typeface="Roboto Mono"/>
              </a:rPr>
              <a:t>&lt;/div&gt;</a:t>
            </a:r>
            <a:endParaRPr sz="1200">
              <a:solidFill>
                <a:srgbClr val="D9D9D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78F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4"/>
          <p:cNvSpPr txBox="1"/>
          <p:nvPr>
            <p:ph idx="1" type="body"/>
          </p:nvPr>
        </p:nvSpPr>
        <p:spPr>
          <a:xfrm>
            <a:off x="4617725" y="1028700"/>
            <a:ext cx="4023300" cy="3200400"/>
          </a:xfrm>
          <a:prstGeom prst="rect">
            <a:avLst/>
          </a:prstGeom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9D9D9"/>
                </a:solidFill>
                <a:latin typeface="Roboto Mono"/>
                <a:ea typeface="Roboto Mono"/>
                <a:cs typeface="Roboto Mono"/>
                <a:sym typeface="Roboto Mono"/>
              </a:rPr>
              <a:t>#okay-box {</a:t>
            </a:r>
            <a:endParaRPr sz="1200">
              <a:solidFill>
                <a:srgbClr val="D9D9D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9D9D9"/>
                </a:solidFill>
                <a:latin typeface="Roboto Mono"/>
                <a:ea typeface="Roboto Mono"/>
                <a:cs typeface="Roboto Mono"/>
                <a:sym typeface="Roboto Mono"/>
              </a:rPr>
              <a:t>   display: block;</a:t>
            </a:r>
            <a:endParaRPr sz="1200">
              <a:solidFill>
                <a:srgbClr val="D9D9D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9D9D9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D9D9D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9D9D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9D9D9"/>
                </a:solidFill>
                <a:latin typeface="Roboto Mono"/>
                <a:ea typeface="Roboto Mono"/>
                <a:cs typeface="Roboto Mono"/>
                <a:sym typeface="Roboto Mono"/>
              </a:rPr>
              <a:t>#cool-box {</a:t>
            </a:r>
            <a:endParaRPr sz="1200">
              <a:solidFill>
                <a:srgbClr val="D9D9D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9D9D9"/>
                </a:solidFill>
                <a:latin typeface="Roboto Mono"/>
                <a:ea typeface="Roboto Mono"/>
                <a:cs typeface="Roboto Mono"/>
                <a:sym typeface="Roboto Mono"/>
              </a:rPr>
              <a:t>   display: inline;</a:t>
            </a:r>
            <a:endParaRPr sz="1200">
              <a:solidFill>
                <a:srgbClr val="D9D9D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9D9D9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D9D9D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78F2"/>
                </a:solidFill>
                <a:latin typeface="Roboto Mono"/>
                <a:ea typeface="Roboto Mono"/>
                <a:cs typeface="Roboto Mono"/>
                <a:sym typeface="Roboto Mono"/>
              </a:rPr>
              <a:t>#best-box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display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2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flex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9D9D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6" name="Google Shape;216;p44"/>
          <p:cNvSpPr txBox="1"/>
          <p:nvPr>
            <p:ph type="title"/>
          </p:nvPr>
        </p:nvSpPr>
        <p:spPr>
          <a:xfrm>
            <a:off x="502925" y="457200"/>
            <a:ext cx="81381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 strike="sngStrike"/>
              <a:t>best</a:t>
            </a:r>
            <a:r>
              <a:rPr lang="en"/>
              <a:t> new display</a:t>
            </a:r>
            <a:endParaRPr/>
          </a:p>
        </p:txBody>
      </p:sp>
      <p:sp>
        <p:nvSpPr>
          <p:cNvPr id="217" name="Google Shape;217;p44"/>
          <p:cNvSpPr txBox="1"/>
          <p:nvPr>
            <p:ph idx="1" type="body"/>
          </p:nvPr>
        </p:nvSpPr>
        <p:spPr>
          <a:xfrm>
            <a:off x="502925" y="1028700"/>
            <a:ext cx="4023300" cy="3200400"/>
          </a:xfrm>
          <a:prstGeom prst="rect">
            <a:avLst/>
          </a:prstGeom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9D9D9"/>
                </a:solidFill>
                <a:latin typeface="Roboto Mono"/>
                <a:ea typeface="Roboto Mono"/>
                <a:cs typeface="Roboto Mono"/>
                <a:sym typeface="Roboto Mono"/>
              </a:rPr>
              <a:t>&lt;div id=”okay-box”&gt;</a:t>
            </a:r>
            <a:endParaRPr sz="1200">
              <a:solidFill>
                <a:srgbClr val="D9D9D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9D9D9"/>
                </a:solidFill>
                <a:latin typeface="Roboto Mono"/>
                <a:ea typeface="Roboto Mono"/>
                <a:cs typeface="Roboto Mono"/>
                <a:sym typeface="Roboto Mono"/>
              </a:rPr>
              <a:t>&lt;p&gt;I am an okay box&lt;/p&gt;</a:t>
            </a:r>
            <a:endParaRPr sz="1200">
              <a:solidFill>
                <a:srgbClr val="D9D9D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9D9D9"/>
                </a:solidFill>
                <a:latin typeface="Roboto Mono"/>
                <a:ea typeface="Roboto Mono"/>
                <a:cs typeface="Roboto Mono"/>
                <a:sym typeface="Roboto Mono"/>
              </a:rPr>
              <a:t>&lt;/div&gt;</a:t>
            </a:r>
            <a:endParaRPr sz="1200">
              <a:solidFill>
                <a:srgbClr val="D9D9D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9D9D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9D9D9"/>
                </a:solidFill>
                <a:latin typeface="Roboto Mono"/>
                <a:ea typeface="Roboto Mono"/>
                <a:cs typeface="Roboto Mono"/>
                <a:sym typeface="Roboto Mono"/>
              </a:rPr>
              <a:t>&lt;div id=”cool-box”&gt;</a:t>
            </a:r>
            <a:endParaRPr sz="1200">
              <a:solidFill>
                <a:srgbClr val="D9D9D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9D9D9"/>
                </a:solidFill>
                <a:latin typeface="Roboto Mono"/>
                <a:ea typeface="Roboto Mono"/>
                <a:cs typeface="Roboto Mono"/>
                <a:sym typeface="Roboto Mono"/>
              </a:rPr>
              <a:t>&lt;p&gt;I am a cool box&lt;/p&gt;</a:t>
            </a:r>
            <a:endParaRPr sz="1200">
              <a:solidFill>
                <a:srgbClr val="D9D9D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9D9D9"/>
                </a:solidFill>
                <a:latin typeface="Roboto Mono"/>
                <a:ea typeface="Roboto Mono"/>
                <a:cs typeface="Roboto Mono"/>
                <a:sym typeface="Roboto Mono"/>
              </a:rPr>
              <a:t>&lt;/div&gt;</a:t>
            </a:r>
            <a:endParaRPr sz="1200">
              <a:solidFill>
                <a:srgbClr val="D9D9D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div </a:t>
            </a:r>
            <a:r>
              <a:rPr lang="en" sz="12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id</a:t>
            </a:r>
            <a:r>
              <a:rPr lang="en" sz="12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=”best-box”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I am the best box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/div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D9D9D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78F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5"/>
          <p:cNvSpPr txBox="1"/>
          <p:nvPr>
            <p:ph idx="1" type="body"/>
          </p:nvPr>
        </p:nvSpPr>
        <p:spPr>
          <a:xfrm>
            <a:off x="4617725" y="1028700"/>
            <a:ext cx="4023300" cy="3200400"/>
          </a:xfrm>
          <a:prstGeom prst="rect">
            <a:avLst/>
          </a:prstGeom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78F2"/>
                </a:solidFill>
                <a:latin typeface="Roboto Mono"/>
                <a:ea typeface="Roboto Mono"/>
                <a:cs typeface="Roboto Mono"/>
                <a:sym typeface="Roboto Mono"/>
              </a:rPr>
              <a:t>#best-box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display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2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flex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9D9D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3" name="Google Shape;223;p45"/>
          <p:cNvSpPr txBox="1"/>
          <p:nvPr>
            <p:ph type="title"/>
          </p:nvPr>
        </p:nvSpPr>
        <p:spPr>
          <a:xfrm>
            <a:off x="502925" y="457200"/>
            <a:ext cx="81381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Fleshing out by flexing</a:t>
            </a:r>
            <a:endParaRPr/>
          </a:p>
        </p:txBody>
      </p:sp>
      <p:sp>
        <p:nvSpPr>
          <p:cNvPr id="224" name="Google Shape;224;p45"/>
          <p:cNvSpPr txBox="1"/>
          <p:nvPr>
            <p:ph idx="1" type="body"/>
          </p:nvPr>
        </p:nvSpPr>
        <p:spPr>
          <a:xfrm>
            <a:off x="502925" y="1028700"/>
            <a:ext cx="4023300" cy="3200400"/>
          </a:xfrm>
          <a:prstGeom prst="rect">
            <a:avLst/>
          </a:prstGeom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div </a:t>
            </a:r>
            <a:r>
              <a:rPr lang="en" sz="12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id</a:t>
            </a:r>
            <a:r>
              <a:rPr lang="en" sz="12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=”best-box”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	&lt;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div </a:t>
            </a:r>
            <a:r>
              <a:rPr lang="en" sz="12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12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=”child”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/div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div </a:t>
            </a:r>
            <a:r>
              <a:rPr lang="en" sz="12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12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=”child”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/div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/div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D9D9D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78F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6"/>
          <p:cNvSpPr txBox="1"/>
          <p:nvPr>
            <p:ph idx="1" type="body"/>
          </p:nvPr>
        </p:nvSpPr>
        <p:spPr>
          <a:xfrm>
            <a:off x="4617725" y="1028700"/>
            <a:ext cx="4023300" cy="3200400"/>
          </a:xfrm>
          <a:prstGeom prst="rect">
            <a:avLst/>
          </a:prstGeom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78F2"/>
                </a:solidFill>
                <a:latin typeface="Roboto Mono"/>
                <a:ea typeface="Roboto Mono"/>
                <a:cs typeface="Roboto Mono"/>
                <a:sym typeface="Roboto Mono"/>
              </a:rPr>
              <a:t>#best-box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display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2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flex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200">
                <a:solidFill>
                  <a:srgbClr val="383A42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flex-direction</a:t>
            </a:r>
            <a:r>
              <a:rPr lang="en" sz="1200">
                <a:solidFill>
                  <a:srgbClr val="333333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200">
                <a:solidFill>
                  <a:srgbClr val="986801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row</a:t>
            </a:r>
            <a:r>
              <a:rPr lang="en" sz="1200">
                <a:solidFill>
                  <a:srgbClr val="333333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333333"/>
              </a:solidFill>
              <a:highlight>
                <a:srgbClr val="FFF2C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9D9D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0" name="Google Shape;230;p46"/>
          <p:cNvSpPr txBox="1"/>
          <p:nvPr>
            <p:ph type="title"/>
          </p:nvPr>
        </p:nvSpPr>
        <p:spPr>
          <a:xfrm>
            <a:off x="502925" y="457200"/>
            <a:ext cx="81381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Flex direction: row</a:t>
            </a:r>
            <a:endParaRPr/>
          </a:p>
        </p:txBody>
      </p:sp>
      <p:sp>
        <p:nvSpPr>
          <p:cNvPr id="231" name="Google Shape;231;p46"/>
          <p:cNvSpPr txBox="1"/>
          <p:nvPr>
            <p:ph idx="1" type="body"/>
          </p:nvPr>
        </p:nvSpPr>
        <p:spPr>
          <a:xfrm>
            <a:off x="502925" y="1028700"/>
            <a:ext cx="4023300" cy="3200400"/>
          </a:xfrm>
          <a:prstGeom prst="rect">
            <a:avLst/>
          </a:prstGeom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div </a:t>
            </a:r>
            <a:r>
              <a:rPr lang="en" sz="12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id</a:t>
            </a:r>
            <a:r>
              <a:rPr lang="en" sz="12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=”best-box”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	&lt;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div </a:t>
            </a:r>
            <a:r>
              <a:rPr lang="en" sz="12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12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=”child”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/div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div </a:t>
            </a:r>
            <a:r>
              <a:rPr lang="en" sz="12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12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=”child”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/div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/div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D9D9D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078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7"/>
          <p:cNvSpPr/>
          <p:nvPr/>
        </p:nvSpPr>
        <p:spPr>
          <a:xfrm>
            <a:off x="747925" y="1933125"/>
            <a:ext cx="3129900" cy="15534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47"/>
          <p:cNvSpPr txBox="1"/>
          <p:nvPr>
            <p:ph idx="1" type="body"/>
          </p:nvPr>
        </p:nvSpPr>
        <p:spPr>
          <a:xfrm>
            <a:off x="4617725" y="1028700"/>
            <a:ext cx="4023300" cy="3200400"/>
          </a:xfrm>
          <a:prstGeom prst="rect">
            <a:avLst/>
          </a:prstGeom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78F2"/>
                </a:solidFill>
                <a:latin typeface="Roboto Mono"/>
                <a:ea typeface="Roboto Mono"/>
                <a:cs typeface="Roboto Mono"/>
                <a:sym typeface="Roboto Mono"/>
              </a:rPr>
              <a:t>#best-box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display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2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flex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200">
                <a:solidFill>
                  <a:srgbClr val="383A42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flex-direction</a:t>
            </a:r>
            <a:r>
              <a:rPr lang="en" sz="1200">
                <a:solidFill>
                  <a:srgbClr val="333333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200">
                <a:solidFill>
                  <a:srgbClr val="986801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row</a:t>
            </a:r>
            <a:r>
              <a:rPr lang="en" sz="1200">
                <a:solidFill>
                  <a:srgbClr val="333333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333333"/>
              </a:solidFill>
              <a:highlight>
                <a:srgbClr val="FFF2C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9D9D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8" name="Google Shape;238;p47"/>
          <p:cNvSpPr txBox="1"/>
          <p:nvPr>
            <p:ph type="title"/>
          </p:nvPr>
        </p:nvSpPr>
        <p:spPr>
          <a:xfrm>
            <a:off x="502925" y="457200"/>
            <a:ext cx="81381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Flex direction: row</a:t>
            </a:r>
            <a:endParaRPr/>
          </a:p>
        </p:txBody>
      </p:sp>
      <p:grpSp>
        <p:nvGrpSpPr>
          <p:cNvPr id="239" name="Google Shape;239;p47"/>
          <p:cNvGrpSpPr/>
          <p:nvPr/>
        </p:nvGrpSpPr>
        <p:grpSpPr>
          <a:xfrm>
            <a:off x="831838" y="1657075"/>
            <a:ext cx="2951275" cy="1770275"/>
            <a:chOff x="831838" y="1657075"/>
            <a:chExt cx="2951275" cy="1770275"/>
          </a:xfrm>
        </p:grpSpPr>
        <p:pic>
          <p:nvPicPr>
            <p:cNvPr id="240" name="Google Shape;240;p47"/>
            <p:cNvPicPr preferRelativeResize="0"/>
            <p:nvPr/>
          </p:nvPicPr>
          <p:blipFill rotWithShape="1">
            <a:blip r:embed="rId3">
              <a:alphaModFix/>
            </a:blip>
            <a:srcRect b="0" l="0" r="0" t="50826"/>
            <a:stretch/>
          </p:blipFill>
          <p:spPr>
            <a:xfrm>
              <a:off x="831838" y="1990675"/>
              <a:ext cx="2951275" cy="14366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1" name="Google Shape;241;p47"/>
            <p:cNvSpPr txBox="1"/>
            <p:nvPr/>
          </p:nvSpPr>
          <p:spPr>
            <a:xfrm>
              <a:off x="1248200" y="2542213"/>
              <a:ext cx="6672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Karla"/>
                  <a:ea typeface="Karla"/>
                  <a:cs typeface="Karla"/>
                  <a:sym typeface="Karla"/>
                </a:rPr>
                <a:t>child</a:t>
              </a:r>
              <a:endParaRPr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242" name="Google Shape;242;p47"/>
            <p:cNvSpPr txBox="1"/>
            <p:nvPr/>
          </p:nvSpPr>
          <p:spPr>
            <a:xfrm>
              <a:off x="2725000" y="2542213"/>
              <a:ext cx="6672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Karla"/>
                  <a:ea typeface="Karla"/>
                  <a:cs typeface="Karla"/>
                  <a:sym typeface="Karla"/>
                </a:rPr>
                <a:t>child</a:t>
              </a:r>
              <a:endParaRPr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243" name="Google Shape;243;p47"/>
            <p:cNvSpPr txBox="1"/>
            <p:nvPr/>
          </p:nvSpPr>
          <p:spPr>
            <a:xfrm>
              <a:off x="831850" y="1657075"/>
              <a:ext cx="16875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535353"/>
                  </a:solidFill>
                  <a:latin typeface="Karla"/>
                  <a:ea typeface="Karla"/>
                  <a:cs typeface="Karla"/>
                  <a:sym typeface="Karla"/>
                </a:rPr>
                <a:t>#best-box</a:t>
              </a:r>
              <a:endParaRPr b="1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8"/>
          <p:cNvSpPr txBox="1"/>
          <p:nvPr>
            <p:ph idx="1" type="body"/>
          </p:nvPr>
        </p:nvSpPr>
        <p:spPr>
          <a:xfrm>
            <a:off x="4617725" y="1028700"/>
            <a:ext cx="4023300" cy="3200400"/>
          </a:xfrm>
          <a:prstGeom prst="rect">
            <a:avLst/>
          </a:prstGeom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78F2"/>
                </a:solidFill>
                <a:latin typeface="Roboto Mono"/>
                <a:ea typeface="Roboto Mono"/>
                <a:cs typeface="Roboto Mono"/>
                <a:sym typeface="Roboto Mono"/>
              </a:rPr>
              <a:t>#best-box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display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2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flex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200">
                <a:solidFill>
                  <a:srgbClr val="383A42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flex-direction</a:t>
            </a:r>
            <a:r>
              <a:rPr lang="en" sz="1200">
                <a:solidFill>
                  <a:srgbClr val="333333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200">
                <a:solidFill>
                  <a:srgbClr val="986801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column</a:t>
            </a:r>
            <a:r>
              <a:rPr lang="en" sz="1200">
                <a:solidFill>
                  <a:srgbClr val="333333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333333"/>
              </a:solidFill>
              <a:highlight>
                <a:srgbClr val="FFF2C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9D9D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9" name="Google Shape;249;p48"/>
          <p:cNvSpPr txBox="1"/>
          <p:nvPr>
            <p:ph type="title"/>
          </p:nvPr>
        </p:nvSpPr>
        <p:spPr>
          <a:xfrm>
            <a:off x="502925" y="457200"/>
            <a:ext cx="81381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Flex direction: column</a:t>
            </a:r>
            <a:endParaRPr/>
          </a:p>
        </p:txBody>
      </p:sp>
      <p:sp>
        <p:nvSpPr>
          <p:cNvPr id="250" name="Google Shape;250;p48"/>
          <p:cNvSpPr txBox="1"/>
          <p:nvPr>
            <p:ph idx="1" type="body"/>
          </p:nvPr>
        </p:nvSpPr>
        <p:spPr>
          <a:xfrm>
            <a:off x="502925" y="1028700"/>
            <a:ext cx="4023300" cy="3200400"/>
          </a:xfrm>
          <a:prstGeom prst="rect">
            <a:avLst/>
          </a:prstGeom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div </a:t>
            </a:r>
            <a:r>
              <a:rPr lang="en" sz="12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id</a:t>
            </a:r>
            <a:r>
              <a:rPr lang="en" sz="12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=”best-box”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	&lt;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div </a:t>
            </a:r>
            <a:r>
              <a:rPr lang="en" sz="12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12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=”child”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/div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div </a:t>
            </a:r>
            <a:r>
              <a:rPr lang="en" sz="12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12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=”child”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/div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/div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D9D9D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078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9"/>
          <p:cNvSpPr txBox="1"/>
          <p:nvPr>
            <p:ph idx="1" type="body"/>
          </p:nvPr>
        </p:nvSpPr>
        <p:spPr>
          <a:xfrm>
            <a:off x="4617725" y="1028700"/>
            <a:ext cx="4023300" cy="3200400"/>
          </a:xfrm>
          <a:prstGeom prst="rect">
            <a:avLst/>
          </a:prstGeom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78F2"/>
                </a:solidFill>
                <a:latin typeface="Roboto Mono"/>
                <a:ea typeface="Roboto Mono"/>
                <a:cs typeface="Roboto Mono"/>
                <a:sym typeface="Roboto Mono"/>
              </a:rPr>
              <a:t>#best-box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display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2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flex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200">
                <a:solidFill>
                  <a:srgbClr val="383A42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flex-direction</a:t>
            </a:r>
            <a:r>
              <a:rPr lang="en" sz="1200">
                <a:solidFill>
                  <a:srgbClr val="333333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200">
                <a:solidFill>
                  <a:srgbClr val="986801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column</a:t>
            </a:r>
            <a:r>
              <a:rPr lang="en" sz="1200">
                <a:solidFill>
                  <a:srgbClr val="333333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333333"/>
              </a:solidFill>
              <a:highlight>
                <a:srgbClr val="FFF2C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9D9D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6" name="Google Shape;256;p49"/>
          <p:cNvSpPr txBox="1"/>
          <p:nvPr>
            <p:ph type="title"/>
          </p:nvPr>
        </p:nvSpPr>
        <p:spPr>
          <a:xfrm>
            <a:off x="502925" y="457200"/>
            <a:ext cx="81381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Flex direction: column</a:t>
            </a:r>
            <a:endParaRPr/>
          </a:p>
        </p:txBody>
      </p:sp>
      <p:grpSp>
        <p:nvGrpSpPr>
          <p:cNvPr id="257" name="Google Shape;257;p49"/>
          <p:cNvGrpSpPr/>
          <p:nvPr/>
        </p:nvGrpSpPr>
        <p:grpSpPr>
          <a:xfrm>
            <a:off x="1209875" y="1343300"/>
            <a:ext cx="1695450" cy="2746425"/>
            <a:chOff x="1209875" y="1343300"/>
            <a:chExt cx="1695450" cy="2746425"/>
          </a:xfrm>
        </p:grpSpPr>
        <p:pic>
          <p:nvPicPr>
            <p:cNvPr id="258" name="Google Shape;258;p49"/>
            <p:cNvPicPr preferRelativeResize="0"/>
            <p:nvPr/>
          </p:nvPicPr>
          <p:blipFill rotWithShape="1">
            <a:blip r:embed="rId3">
              <a:alphaModFix/>
            </a:blip>
            <a:srcRect b="0" l="50492" r="0" t="0"/>
            <a:stretch/>
          </p:blipFill>
          <p:spPr>
            <a:xfrm>
              <a:off x="1525026" y="1343300"/>
              <a:ext cx="1380299" cy="2746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9" name="Google Shape;259;p49"/>
            <p:cNvSpPr txBox="1"/>
            <p:nvPr/>
          </p:nvSpPr>
          <p:spPr>
            <a:xfrm>
              <a:off x="1881575" y="1830900"/>
              <a:ext cx="6672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Karla"/>
                  <a:ea typeface="Karla"/>
                  <a:cs typeface="Karla"/>
                  <a:sym typeface="Karla"/>
                </a:rPr>
                <a:t>child</a:t>
              </a:r>
              <a:endParaRPr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260" name="Google Shape;260;p49"/>
            <p:cNvSpPr txBox="1"/>
            <p:nvPr/>
          </p:nvSpPr>
          <p:spPr>
            <a:xfrm>
              <a:off x="1900024" y="3233437"/>
              <a:ext cx="630300" cy="31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Karla"/>
                  <a:ea typeface="Karla"/>
                  <a:cs typeface="Karla"/>
                  <a:sym typeface="Karla"/>
                </a:rPr>
                <a:t>child</a:t>
              </a:r>
              <a:endParaRPr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261" name="Google Shape;261;p49"/>
            <p:cNvSpPr txBox="1"/>
            <p:nvPr/>
          </p:nvSpPr>
          <p:spPr>
            <a:xfrm rot="-5400000">
              <a:off x="574325" y="3138875"/>
              <a:ext cx="15864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535353"/>
                  </a:solidFill>
                  <a:latin typeface="Karla"/>
                  <a:ea typeface="Karla"/>
                  <a:cs typeface="Karla"/>
                  <a:sym typeface="Karla"/>
                </a:rPr>
                <a:t>#best-box</a:t>
              </a:r>
              <a:endParaRPr b="1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</p:grpSp>
      <p:sp>
        <p:nvSpPr>
          <p:cNvPr id="262" name="Google Shape;262;p49"/>
          <p:cNvSpPr/>
          <p:nvPr/>
        </p:nvSpPr>
        <p:spPr>
          <a:xfrm rot="5400000">
            <a:off x="742275" y="1961875"/>
            <a:ext cx="2957100" cy="14958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2"/>
          <p:cNvSpPr txBox="1"/>
          <p:nvPr>
            <p:ph type="title"/>
          </p:nvPr>
        </p:nvSpPr>
        <p:spPr>
          <a:xfrm>
            <a:off x="457200" y="1035450"/>
            <a:ext cx="8229600" cy="3193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0"/>
          <p:cNvSpPr txBox="1"/>
          <p:nvPr>
            <p:ph idx="1" type="body"/>
          </p:nvPr>
        </p:nvSpPr>
        <p:spPr>
          <a:xfrm>
            <a:off x="4617725" y="1028700"/>
            <a:ext cx="4023300" cy="3200400"/>
          </a:xfrm>
          <a:prstGeom prst="rect">
            <a:avLst/>
          </a:prstGeom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78F2"/>
                </a:solidFill>
                <a:latin typeface="Roboto Mono"/>
                <a:ea typeface="Roboto Mono"/>
                <a:cs typeface="Roboto Mono"/>
                <a:sym typeface="Roboto Mono"/>
              </a:rPr>
              <a:t>#best-box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display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2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flex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flex-direction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2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row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78F2"/>
                </a:solidFill>
                <a:latin typeface="Roboto Mono"/>
                <a:ea typeface="Roboto Mono"/>
                <a:cs typeface="Roboto Mono"/>
                <a:sym typeface="Roboto Mono"/>
              </a:rPr>
              <a:t>.child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200">
                <a:solidFill>
                  <a:srgbClr val="383A42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display</a:t>
            </a:r>
            <a:r>
              <a:rPr lang="en" sz="1200">
                <a:solidFill>
                  <a:srgbClr val="333333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200">
                <a:solidFill>
                  <a:srgbClr val="986801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flex</a:t>
            </a:r>
            <a:r>
              <a:rPr lang="en" sz="1200">
                <a:solidFill>
                  <a:srgbClr val="333333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333333"/>
              </a:solidFill>
              <a:highlight>
                <a:srgbClr val="FFF2C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200">
                <a:solidFill>
                  <a:srgbClr val="383A42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flex-direction</a:t>
            </a:r>
            <a:r>
              <a:rPr lang="en" sz="1200">
                <a:solidFill>
                  <a:srgbClr val="333333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200">
                <a:solidFill>
                  <a:srgbClr val="986801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row</a:t>
            </a:r>
            <a:r>
              <a:rPr lang="en" sz="1200">
                <a:solidFill>
                  <a:srgbClr val="333333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333333"/>
              </a:solidFill>
              <a:highlight>
                <a:srgbClr val="FFF2C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9D9D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8" name="Google Shape;268;p50"/>
          <p:cNvSpPr txBox="1"/>
          <p:nvPr>
            <p:ph type="title"/>
          </p:nvPr>
        </p:nvSpPr>
        <p:spPr>
          <a:xfrm>
            <a:off x="502925" y="457200"/>
            <a:ext cx="81381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Flex direction: nested</a:t>
            </a:r>
            <a:endParaRPr/>
          </a:p>
        </p:txBody>
      </p:sp>
      <p:sp>
        <p:nvSpPr>
          <p:cNvPr id="269" name="Google Shape;269;p50"/>
          <p:cNvSpPr txBox="1"/>
          <p:nvPr>
            <p:ph idx="1" type="body"/>
          </p:nvPr>
        </p:nvSpPr>
        <p:spPr>
          <a:xfrm>
            <a:off x="502925" y="1028700"/>
            <a:ext cx="4023300" cy="3200400"/>
          </a:xfrm>
          <a:prstGeom prst="rect">
            <a:avLst/>
          </a:prstGeom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div </a:t>
            </a:r>
            <a:r>
              <a:rPr lang="en" sz="12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id</a:t>
            </a:r>
            <a:r>
              <a:rPr lang="en" sz="12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=”best-box”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	&lt;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div </a:t>
            </a:r>
            <a:r>
              <a:rPr lang="en" sz="12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12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=”child”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/div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div </a:t>
            </a:r>
            <a:r>
              <a:rPr lang="en" sz="12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12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=”child”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/div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/div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1"/>
          <p:cNvSpPr txBox="1"/>
          <p:nvPr>
            <p:ph type="title"/>
          </p:nvPr>
        </p:nvSpPr>
        <p:spPr>
          <a:xfrm>
            <a:off x="502925" y="457200"/>
            <a:ext cx="81381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Flex possibilities: nested</a:t>
            </a:r>
            <a:endParaRPr/>
          </a:p>
        </p:txBody>
      </p:sp>
      <p:sp>
        <p:nvSpPr>
          <p:cNvPr id="275" name="Google Shape;275;p51"/>
          <p:cNvSpPr txBox="1"/>
          <p:nvPr>
            <p:ph idx="1" type="body"/>
          </p:nvPr>
        </p:nvSpPr>
        <p:spPr>
          <a:xfrm>
            <a:off x="4617725" y="1028700"/>
            <a:ext cx="4023300" cy="3200400"/>
          </a:xfrm>
          <a:prstGeom prst="rect">
            <a:avLst/>
          </a:prstGeom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78F2"/>
                </a:solidFill>
                <a:latin typeface="Roboto Mono"/>
                <a:ea typeface="Roboto Mono"/>
                <a:cs typeface="Roboto Mono"/>
                <a:sym typeface="Roboto Mono"/>
              </a:rPr>
              <a:t>#best-box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display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2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flex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flex-direction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2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row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78F2"/>
                </a:solidFill>
                <a:latin typeface="Roboto Mono"/>
                <a:ea typeface="Roboto Mono"/>
                <a:cs typeface="Roboto Mono"/>
                <a:sym typeface="Roboto Mono"/>
              </a:rPr>
              <a:t>.child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200">
                <a:solidFill>
                  <a:srgbClr val="383A42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display</a:t>
            </a:r>
            <a:r>
              <a:rPr lang="en" sz="1200">
                <a:solidFill>
                  <a:srgbClr val="333333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200">
                <a:solidFill>
                  <a:srgbClr val="986801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flex</a:t>
            </a:r>
            <a:r>
              <a:rPr lang="en" sz="1200">
                <a:solidFill>
                  <a:srgbClr val="333333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333333"/>
              </a:solidFill>
              <a:highlight>
                <a:srgbClr val="FFF2C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200">
                <a:solidFill>
                  <a:srgbClr val="383A42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flex-direction</a:t>
            </a:r>
            <a:r>
              <a:rPr lang="en" sz="1200">
                <a:solidFill>
                  <a:srgbClr val="333333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200">
                <a:solidFill>
                  <a:srgbClr val="986801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row</a:t>
            </a:r>
            <a:r>
              <a:rPr lang="en" sz="1200">
                <a:solidFill>
                  <a:srgbClr val="333333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333333"/>
              </a:solidFill>
              <a:highlight>
                <a:srgbClr val="FFF2C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9D9D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276" name="Google Shape;276;p51"/>
          <p:cNvGrpSpPr/>
          <p:nvPr/>
        </p:nvGrpSpPr>
        <p:grpSpPr>
          <a:xfrm>
            <a:off x="831838" y="1657075"/>
            <a:ext cx="2951275" cy="1770275"/>
            <a:chOff x="831838" y="1657075"/>
            <a:chExt cx="2951275" cy="1770275"/>
          </a:xfrm>
        </p:grpSpPr>
        <p:pic>
          <p:nvPicPr>
            <p:cNvPr id="277" name="Google Shape;277;p51"/>
            <p:cNvPicPr preferRelativeResize="0"/>
            <p:nvPr/>
          </p:nvPicPr>
          <p:blipFill rotWithShape="1">
            <a:blip r:embed="rId3">
              <a:alphaModFix/>
            </a:blip>
            <a:srcRect b="0" l="0" r="0" t="50826"/>
            <a:stretch/>
          </p:blipFill>
          <p:spPr>
            <a:xfrm>
              <a:off x="831838" y="1990675"/>
              <a:ext cx="2951275" cy="14366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8" name="Google Shape;278;p51"/>
            <p:cNvSpPr txBox="1"/>
            <p:nvPr/>
          </p:nvSpPr>
          <p:spPr>
            <a:xfrm>
              <a:off x="831850" y="1657075"/>
              <a:ext cx="16875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535353"/>
                  </a:solidFill>
                  <a:latin typeface="Karla"/>
                  <a:ea typeface="Karla"/>
                  <a:cs typeface="Karla"/>
                  <a:sym typeface="Karla"/>
                </a:rPr>
                <a:t>#best-box</a:t>
              </a:r>
              <a:endParaRPr b="1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279" name="Google Shape;279;p51"/>
            <p:cNvSpPr/>
            <p:nvPr/>
          </p:nvSpPr>
          <p:spPr>
            <a:xfrm>
              <a:off x="908050" y="2077650"/>
              <a:ext cx="399600" cy="333600"/>
            </a:xfrm>
            <a:prstGeom prst="rect">
              <a:avLst/>
            </a:prstGeom>
            <a:solidFill>
              <a:srgbClr val="9FC5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Karla"/>
                  <a:ea typeface="Karla"/>
                  <a:cs typeface="Karla"/>
                  <a:sym typeface="Karla"/>
                </a:rPr>
                <a:t>1</a:t>
              </a:r>
              <a:endParaRPr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280" name="Google Shape;280;p51"/>
            <p:cNvSpPr/>
            <p:nvPr/>
          </p:nvSpPr>
          <p:spPr>
            <a:xfrm>
              <a:off x="1365096" y="2077650"/>
              <a:ext cx="399600" cy="333600"/>
            </a:xfrm>
            <a:prstGeom prst="rect">
              <a:avLst/>
            </a:prstGeom>
            <a:solidFill>
              <a:srgbClr val="9FC5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Karla"/>
                  <a:ea typeface="Karla"/>
                  <a:cs typeface="Karla"/>
                  <a:sym typeface="Karla"/>
                </a:rPr>
                <a:t>2</a:t>
              </a:r>
              <a:endParaRPr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281" name="Google Shape;281;p51"/>
            <p:cNvSpPr/>
            <p:nvPr/>
          </p:nvSpPr>
          <p:spPr>
            <a:xfrm>
              <a:off x="2386775" y="2077650"/>
              <a:ext cx="399600" cy="333600"/>
            </a:xfrm>
            <a:prstGeom prst="rect">
              <a:avLst/>
            </a:prstGeom>
            <a:solidFill>
              <a:srgbClr val="9FC5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Karla"/>
                  <a:ea typeface="Karla"/>
                  <a:cs typeface="Karla"/>
                  <a:sym typeface="Karla"/>
                </a:rPr>
                <a:t>3</a:t>
              </a:r>
              <a:endParaRPr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282" name="Google Shape;282;p51"/>
            <p:cNvSpPr/>
            <p:nvPr/>
          </p:nvSpPr>
          <p:spPr>
            <a:xfrm>
              <a:off x="2843821" y="2077650"/>
              <a:ext cx="399600" cy="333600"/>
            </a:xfrm>
            <a:prstGeom prst="rect">
              <a:avLst/>
            </a:prstGeom>
            <a:solidFill>
              <a:srgbClr val="9FC5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Karla"/>
                  <a:ea typeface="Karla"/>
                  <a:cs typeface="Karla"/>
                  <a:sym typeface="Karla"/>
                </a:rPr>
                <a:t>4</a:t>
              </a:r>
              <a:endParaRPr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</p:grpSp>
      <p:sp>
        <p:nvSpPr>
          <p:cNvPr id="283" name="Google Shape;283;p51"/>
          <p:cNvSpPr/>
          <p:nvPr/>
        </p:nvSpPr>
        <p:spPr>
          <a:xfrm>
            <a:off x="747925" y="1933125"/>
            <a:ext cx="3129900" cy="15534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2"/>
          <p:cNvSpPr txBox="1"/>
          <p:nvPr>
            <p:ph type="title"/>
          </p:nvPr>
        </p:nvSpPr>
        <p:spPr>
          <a:xfrm>
            <a:off x="502925" y="457200"/>
            <a:ext cx="81381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Flex possibilities: centering</a:t>
            </a:r>
            <a:endParaRPr/>
          </a:p>
        </p:txBody>
      </p:sp>
      <p:sp>
        <p:nvSpPr>
          <p:cNvPr id="289" name="Google Shape;289;p52"/>
          <p:cNvSpPr txBox="1"/>
          <p:nvPr>
            <p:ph idx="1" type="body"/>
          </p:nvPr>
        </p:nvSpPr>
        <p:spPr>
          <a:xfrm>
            <a:off x="502925" y="1028700"/>
            <a:ext cx="4023300" cy="3200400"/>
          </a:xfrm>
          <a:prstGeom prst="rect">
            <a:avLst/>
          </a:prstGeom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div </a:t>
            </a:r>
            <a:r>
              <a:rPr lang="en" sz="12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id</a:t>
            </a:r>
            <a:r>
              <a:rPr lang="en" sz="12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=”best-box”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	&lt;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div </a:t>
            </a:r>
            <a:r>
              <a:rPr lang="en" sz="12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12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=”child”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/div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div </a:t>
            </a:r>
            <a:r>
              <a:rPr lang="en" sz="12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12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=”child”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/div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/div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D9D9D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0" name="Google Shape;290;p52"/>
          <p:cNvSpPr txBox="1"/>
          <p:nvPr>
            <p:ph idx="1" type="body"/>
          </p:nvPr>
        </p:nvSpPr>
        <p:spPr>
          <a:xfrm>
            <a:off x="4617725" y="1028700"/>
            <a:ext cx="4023300" cy="3200400"/>
          </a:xfrm>
          <a:prstGeom prst="rect">
            <a:avLst/>
          </a:prstGeom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78F2"/>
                </a:solidFill>
                <a:latin typeface="Roboto Mono"/>
                <a:ea typeface="Roboto Mono"/>
                <a:cs typeface="Roboto Mono"/>
                <a:sym typeface="Roboto Mono"/>
              </a:rPr>
              <a:t>#best-box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display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2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flex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flex-direction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2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row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78F2"/>
                </a:solidFill>
                <a:latin typeface="Roboto Mono"/>
                <a:ea typeface="Roboto Mono"/>
                <a:cs typeface="Roboto Mono"/>
                <a:sym typeface="Roboto Mono"/>
              </a:rPr>
              <a:t>.child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display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2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flex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flex-direction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2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row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200">
                <a:solidFill>
                  <a:srgbClr val="383A42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justify-content</a:t>
            </a:r>
            <a:r>
              <a:rPr lang="en" sz="1200">
                <a:solidFill>
                  <a:srgbClr val="333333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200">
                <a:solidFill>
                  <a:srgbClr val="986801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center</a:t>
            </a:r>
            <a:r>
              <a:rPr lang="en" sz="1200">
                <a:solidFill>
                  <a:srgbClr val="333333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333333"/>
              </a:solidFill>
              <a:highlight>
                <a:srgbClr val="FFF2C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3"/>
          <p:cNvSpPr txBox="1"/>
          <p:nvPr>
            <p:ph type="title"/>
          </p:nvPr>
        </p:nvSpPr>
        <p:spPr>
          <a:xfrm>
            <a:off x="502925" y="457200"/>
            <a:ext cx="81381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Flex possibilities: centering</a:t>
            </a:r>
            <a:endParaRPr/>
          </a:p>
        </p:txBody>
      </p:sp>
      <p:sp>
        <p:nvSpPr>
          <p:cNvPr id="296" name="Google Shape;296;p53"/>
          <p:cNvSpPr txBox="1"/>
          <p:nvPr>
            <p:ph idx="1" type="body"/>
          </p:nvPr>
        </p:nvSpPr>
        <p:spPr>
          <a:xfrm>
            <a:off x="4617725" y="1028700"/>
            <a:ext cx="4023300" cy="3200400"/>
          </a:xfrm>
          <a:prstGeom prst="rect">
            <a:avLst/>
          </a:prstGeom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78F2"/>
                </a:solidFill>
                <a:latin typeface="Roboto Mono"/>
                <a:ea typeface="Roboto Mono"/>
                <a:cs typeface="Roboto Mono"/>
                <a:sym typeface="Roboto Mono"/>
              </a:rPr>
              <a:t>#best-box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display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2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flex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flex-direction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2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row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78F2"/>
                </a:solidFill>
                <a:latin typeface="Roboto Mono"/>
                <a:ea typeface="Roboto Mono"/>
                <a:cs typeface="Roboto Mono"/>
                <a:sym typeface="Roboto Mono"/>
              </a:rPr>
              <a:t>.child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display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2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flex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flex-direction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2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row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200">
                <a:solidFill>
                  <a:srgbClr val="383A42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justify-content</a:t>
            </a:r>
            <a:r>
              <a:rPr lang="en" sz="1200">
                <a:solidFill>
                  <a:srgbClr val="333333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200">
                <a:solidFill>
                  <a:srgbClr val="986801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center</a:t>
            </a:r>
            <a:r>
              <a:rPr lang="en" sz="1200">
                <a:solidFill>
                  <a:srgbClr val="333333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333333"/>
              </a:solidFill>
              <a:highlight>
                <a:srgbClr val="FFF2C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297" name="Google Shape;297;p53"/>
          <p:cNvGrpSpPr/>
          <p:nvPr/>
        </p:nvGrpSpPr>
        <p:grpSpPr>
          <a:xfrm>
            <a:off x="831838" y="1657075"/>
            <a:ext cx="2951275" cy="1770275"/>
            <a:chOff x="831838" y="1657075"/>
            <a:chExt cx="2951275" cy="1770275"/>
          </a:xfrm>
        </p:grpSpPr>
        <p:pic>
          <p:nvPicPr>
            <p:cNvPr id="298" name="Google Shape;298;p53"/>
            <p:cNvPicPr preferRelativeResize="0"/>
            <p:nvPr/>
          </p:nvPicPr>
          <p:blipFill rotWithShape="1">
            <a:blip r:embed="rId3">
              <a:alphaModFix/>
            </a:blip>
            <a:srcRect b="0" l="0" r="0" t="50826"/>
            <a:stretch/>
          </p:blipFill>
          <p:spPr>
            <a:xfrm>
              <a:off x="831838" y="1990675"/>
              <a:ext cx="2951275" cy="14366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9" name="Google Shape;299;p53"/>
            <p:cNvSpPr txBox="1"/>
            <p:nvPr/>
          </p:nvSpPr>
          <p:spPr>
            <a:xfrm>
              <a:off x="831850" y="1657075"/>
              <a:ext cx="16875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535353"/>
                  </a:solidFill>
                  <a:latin typeface="Karla"/>
                  <a:ea typeface="Karla"/>
                  <a:cs typeface="Karla"/>
                  <a:sym typeface="Karla"/>
                </a:rPr>
                <a:t>#best-box</a:t>
              </a:r>
              <a:endParaRPr b="1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300" name="Google Shape;300;p53"/>
            <p:cNvSpPr/>
            <p:nvPr/>
          </p:nvSpPr>
          <p:spPr>
            <a:xfrm>
              <a:off x="1139800" y="2085013"/>
              <a:ext cx="399600" cy="333600"/>
            </a:xfrm>
            <a:prstGeom prst="rect">
              <a:avLst/>
            </a:prstGeom>
            <a:solidFill>
              <a:srgbClr val="9FC5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Karla"/>
                  <a:ea typeface="Karla"/>
                  <a:cs typeface="Karla"/>
                  <a:sym typeface="Karla"/>
                </a:rPr>
                <a:t>1</a:t>
              </a:r>
              <a:endParaRPr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301" name="Google Shape;301;p53"/>
            <p:cNvSpPr/>
            <p:nvPr/>
          </p:nvSpPr>
          <p:spPr>
            <a:xfrm>
              <a:off x="1596846" y="2085013"/>
              <a:ext cx="399600" cy="333600"/>
            </a:xfrm>
            <a:prstGeom prst="rect">
              <a:avLst/>
            </a:prstGeom>
            <a:solidFill>
              <a:srgbClr val="9FC5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Karla"/>
                  <a:ea typeface="Karla"/>
                  <a:cs typeface="Karla"/>
                  <a:sym typeface="Karla"/>
                </a:rPr>
                <a:t>2</a:t>
              </a:r>
              <a:endParaRPr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302" name="Google Shape;302;p53"/>
            <p:cNvSpPr/>
            <p:nvPr/>
          </p:nvSpPr>
          <p:spPr>
            <a:xfrm>
              <a:off x="2618525" y="2085013"/>
              <a:ext cx="399600" cy="333600"/>
            </a:xfrm>
            <a:prstGeom prst="rect">
              <a:avLst/>
            </a:prstGeom>
            <a:solidFill>
              <a:srgbClr val="9FC5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Karla"/>
                  <a:ea typeface="Karla"/>
                  <a:cs typeface="Karla"/>
                  <a:sym typeface="Karla"/>
                </a:rPr>
                <a:t>3</a:t>
              </a:r>
              <a:endParaRPr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303" name="Google Shape;303;p53"/>
            <p:cNvSpPr/>
            <p:nvPr/>
          </p:nvSpPr>
          <p:spPr>
            <a:xfrm>
              <a:off x="3075571" y="2085013"/>
              <a:ext cx="399600" cy="333600"/>
            </a:xfrm>
            <a:prstGeom prst="rect">
              <a:avLst/>
            </a:prstGeom>
            <a:solidFill>
              <a:srgbClr val="9FC5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Karla"/>
                  <a:ea typeface="Karla"/>
                  <a:cs typeface="Karla"/>
                  <a:sym typeface="Karla"/>
                </a:rPr>
                <a:t>4</a:t>
              </a:r>
              <a:endParaRPr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</p:grpSp>
      <p:sp>
        <p:nvSpPr>
          <p:cNvPr id="304" name="Google Shape;304;p53"/>
          <p:cNvSpPr/>
          <p:nvPr/>
        </p:nvSpPr>
        <p:spPr>
          <a:xfrm>
            <a:off x="747925" y="1933125"/>
            <a:ext cx="3129900" cy="15534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4"/>
          <p:cNvSpPr txBox="1"/>
          <p:nvPr>
            <p:ph type="title"/>
          </p:nvPr>
        </p:nvSpPr>
        <p:spPr>
          <a:xfrm>
            <a:off x="502925" y="457200"/>
            <a:ext cx="81381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Flex possibilities: centering</a:t>
            </a:r>
            <a:endParaRPr/>
          </a:p>
        </p:txBody>
      </p:sp>
      <p:sp>
        <p:nvSpPr>
          <p:cNvPr id="310" name="Google Shape;310;p54"/>
          <p:cNvSpPr txBox="1"/>
          <p:nvPr>
            <p:ph idx="1" type="body"/>
          </p:nvPr>
        </p:nvSpPr>
        <p:spPr>
          <a:xfrm>
            <a:off x="502925" y="1028700"/>
            <a:ext cx="4023300" cy="3200400"/>
          </a:xfrm>
          <a:prstGeom prst="rect">
            <a:avLst/>
          </a:prstGeom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div </a:t>
            </a:r>
            <a:r>
              <a:rPr lang="en" sz="12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id</a:t>
            </a:r>
            <a:r>
              <a:rPr lang="en" sz="12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=”best-box”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	&lt;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div </a:t>
            </a:r>
            <a:r>
              <a:rPr lang="en" sz="12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12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=”child”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/div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div </a:t>
            </a:r>
            <a:r>
              <a:rPr lang="en" sz="12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12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=”child”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/div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/div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D9D9D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1" name="Google Shape;311;p54"/>
          <p:cNvSpPr txBox="1"/>
          <p:nvPr>
            <p:ph idx="1" type="body"/>
          </p:nvPr>
        </p:nvSpPr>
        <p:spPr>
          <a:xfrm>
            <a:off x="4617725" y="1028700"/>
            <a:ext cx="4023300" cy="3200400"/>
          </a:xfrm>
          <a:prstGeom prst="rect">
            <a:avLst/>
          </a:prstGeom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78F2"/>
                </a:solidFill>
                <a:latin typeface="Roboto Mono"/>
                <a:ea typeface="Roboto Mono"/>
                <a:cs typeface="Roboto Mono"/>
                <a:sym typeface="Roboto Mono"/>
              </a:rPr>
              <a:t>#best-box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display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2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flex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flex-direction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2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row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78F2"/>
                </a:solidFill>
                <a:latin typeface="Roboto Mono"/>
                <a:ea typeface="Roboto Mono"/>
                <a:cs typeface="Roboto Mono"/>
                <a:sym typeface="Roboto Mono"/>
              </a:rPr>
              <a:t>.child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display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2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flex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flex-direction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2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row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333333"/>
              </a:solidFill>
              <a:highlight>
                <a:srgbClr val="FFF2C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200">
                <a:solidFill>
                  <a:srgbClr val="383A42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align-items</a:t>
            </a:r>
            <a:r>
              <a:rPr lang="en" sz="1200">
                <a:solidFill>
                  <a:srgbClr val="333333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200">
                <a:solidFill>
                  <a:srgbClr val="986801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center</a:t>
            </a:r>
            <a:r>
              <a:rPr lang="en" sz="1200">
                <a:solidFill>
                  <a:srgbClr val="333333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333333"/>
              </a:solidFill>
              <a:highlight>
                <a:srgbClr val="FFF2C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5"/>
          <p:cNvSpPr txBox="1"/>
          <p:nvPr>
            <p:ph type="title"/>
          </p:nvPr>
        </p:nvSpPr>
        <p:spPr>
          <a:xfrm>
            <a:off x="502925" y="457200"/>
            <a:ext cx="81381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Flex possibilities: centering</a:t>
            </a:r>
            <a:endParaRPr/>
          </a:p>
        </p:txBody>
      </p:sp>
      <p:sp>
        <p:nvSpPr>
          <p:cNvPr id="317" name="Google Shape;317;p55"/>
          <p:cNvSpPr txBox="1"/>
          <p:nvPr>
            <p:ph idx="1" type="body"/>
          </p:nvPr>
        </p:nvSpPr>
        <p:spPr>
          <a:xfrm>
            <a:off x="4617725" y="1028700"/>
            <a:ext cx="4023300" cy="3200400"/>
          </a:xfrm>
          <a:prstGeom prst="rect">
            <a:avLst/>
          </a:prstGeom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78F2"/>
                </a:solidFill>
                <a:latin typeface="Roboto Mono"/>
                <a:ea typeface="Roboto Mono"/>
                <a:cs typeface="Roboto Mono"/>
                <a:sym typeface="Roboto Mono"/>
              </a:rPr>
              <a:t>#best-box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display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2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flex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flex-direction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2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row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78F2"/>
                </a:solidFill>
                <a:latin typeface="Roboto Mono"/>
                <a:ea typeface="Roboto Mono"/>
                <a:cs typeface="Roboto Mono"/>
                <a:sym typeface="Roboto Mono"/>
              </a:rPr>
              <a:t>.child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display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2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flex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flex-direction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2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row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333333"/>
              </a:solidFill>
              <a:highlight>
                <a:srgbClr val="FFF2C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200">
                <a:solidFill>
                  <a:srgbClr val="383A42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align-items</a:t>
            </a:r>
            <a:r>
              <a:rPr lang="en" sz="1200">
                <a:solidFill>
                  <a:srgbClr val="333333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200">
                <a:solidFill>
                  <a:srgbClr val="986801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center</a:t>
            </a:r>
            <a:r>
              <a:rPr lang="en" sz="1200">
                <a:solidFill>
                  <a:srgbClr val="333333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333333"/>
              </a:solidFill>
              <a:highlight>
                <a:srgbClr val="FFF2C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318" name="Google Shape;318;p55"/>
          <p:cNvGrpSpPr/>
          <p:nvPr/>
        </p:nvGrpSpPr>
        <p:grpSpPr>
          <a:xfrm>
            <a:off x="831838" y="1657075"/>
            <a:ext cx="2951275" cy="1770275"/>
            <a:chOff x="831838" y="1657075"/>
            <a:chExt cx="2951275" cy="1770275"/>
          </a:xfrm>
        </p:grpSpPr>
        <p:pic>
          <p:nvPicPr>
            <p:cNvPr id="319" name="Google Shape;319;p55"/>
            <p:cNvPicPr preferRelativeResize="0"/>
            <p:nvPr/>
          </p:nvPicPr>
          <p:blipFill rotWithShape="1">
            <a:blip r:embed="rId3">
              <a:alphaModFix/>
            </a:blip>
            <a:srcRect b="0" l="0" r="0" t="50826"/>
            <a:stretch/>
          </p:blipFill>
          <p:spPr>
            <a:xfrm>
              <a:off x="831838" y="1990675"/>
              <a:ext cx="2951275" cy="14366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0" name="Google Shape;320;p55"/>
            <p:cNvSpPr txBox="1"/>
            <p:nvPr/>
          </p:nvSpPr>
          <p:spPr>
            <a:xfrm>
              <a:off x="831850" y="1657075"/>
              <a:ext cx="16875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535353"/>
                  </a:solidFill>
                  <a:latin typeface="Karla"/>
                  <a:ea typeface="Karla"/>
                  <a:cs typeface="Karla"/>
                  <a:sym typeface="Karla"/>
                </a:rPr>
                <a:t>#best-box</a:t>
              </a:r>
              <a:endParaRPr b="1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321" name="Google Shape;321;p55"/>
            <p:cNvSpPr/>
            <p:nvPr/>
          </p:nvSpPr>
          <p:spPr>
            <a:xfrm>
              <a:off x="911200" y="2542213"/>
              <a:ext cx="399600" cy="333600"/>
            </a:xfrm>
            <a:prstGeom prst="rect">
              <a:avLst/>
            </a:prstGeom>
            <a:solidFill>
              <a:srgbClr val="9FC5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Karla"/>
                  <a:ea typeface="Karla"/>
                  <a:cs typeface="Karla"/>
                  <a:sym typeface="Karla"/>
                </a:rPr>
                <a:t>1</a:t>
              </a:r>
              <a:endParaRPr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322" name="Google Shape;322;p55"/>
            <p:cNvSpPr/>
            <p:nvPr/>
          </p:nvSpPr>
          <p:spPr>
            <a:xfrm>
              <a:off x="1368246" y="2542213"/>
              <a:ext cx="399600" cy="333600"/>
            </a:xfrm>
            <a:prstGeom prst="rect">
              <a:avLst/>
            </a:prstGeom>
            <a:solidFill>
              <a:srgbClr val="9FC5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Karla"/>
                  <a:ea typeface="Karla"/>
                  <a:cs typeface="Karla"/>
                  <a:sym typeface="Karla"/>
                </a:rPr>
                <a:t>2</a:t>
              </a:r>
              <a:endParaRPr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323" name="Google Shape;323;p55"/>
            <p:cNvSpPr/>
            <p:nvPr/>
          </p:nvSpPr>
          <p:spPr>
            <a:xfrm>
              <a:off x="2389925" y="2542213"/>
              <a:ext cx="399600" cy="333600"/>
            </a:xfrm>
            <a:prstGeom prst="rect">
              <a:avLst/>
            </a:prstGeom>
            <a:solidFill>
              <a:srgbClr val="9FC5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Karla"/>
                  <a:ea typeface="Karla"/>
                  <a:cs typeface="Karla"/>
                  <a:sym typeface="Karla"/>
                </a:rPr>
                <a:t>3</a:t>
              </a:r>
              <a:endParaRPr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324" name="Google Shape;324;p55"/>
            <p:cNvSpPr/>
            <p:nvPr/>
          </p:nvSpPr>
          <p:spPr>
            <a:xfrm>
              <a:off x="2846971" y="2542213"/>
              <a:ext cx="399600" cy="333600"/>
            </a:xfrm>
            <a:prstGeom prst="rect">
              <a:avLst/>
            </a:prstGeom>
            <a:solidFill>
              <a:srgbClr val="9FC5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Karla"/>
                  <a:ea typeface="Karla"/>
                  <a:cs typeface="Karla"/>
                  <a:sym typeface="Karla"/>
                </a:rPr>
                <a:t>4</a:t>
              </a:r>
              <a:endParaRPr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</p:grpSp>
      <p:sp>
        <p:nvSpPr>
          <p:cNvPr id="325" name="Google Shape;325;p55"/>
          <p:cNvSpPr/>
          <p:nvPr/>
        </p:nvSpPr>
        <p:spPr>
          <a:xfrm>
            <a:off x="747925" y="1933125"/>
            <a:ext cx="3129900" cy="15534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6"/>
          <p:cNvSpPr txBox="1"/>
          <p:nvPr>
            <p:ph type="title"/>
          </p:nvPr>
        </p:nvSpPr>
        <p:spPr>
          <a:xfrm>
            <a:off x="502925" y="457200"/>
            <a:ext cx="81381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Flex possibilities: flex-start</a:t>
            </a:r>
            <a:endParaRPr/>
          </a:p>
        </p:txBody>
      </p:sp>
      <p:sp>
        <p:nvSpPr>
          <p:cNvPr id="331" name="Google Shape;331;p56"/>
          <p:cNvSpPr txBox="1"/>
          <p:nvPr>
            <p:ph idx="1" type="body"/>
          </p:nvPr>
        </p:nvSpPr>
        <p:spPr>
          <a:xfrm>
            <a:off x="502925" y="1028700"/>
            <a:ext cx="4023300" cy="3200400"/>
          </a:xfrm>
          <a:prstGeom prst="rect">
            <a:avLst/>
          </a:prstGeom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div </a:t>
            </a:r>
            <a:r>
              <a:rPr lang="en" sz="12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id</a:t>
            </a:r>
            <a:r>
              <a:rPr lang="en" sz="12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=”best-box”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	&lt;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div </a:t>
            </a:r>
            <a:r>
              <a:rPr lang="en" sz="12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12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=”child”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/div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div </a:t>
            </a:r>
            <a:r>
              <a:rPr lang="en" sz="12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12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=”child”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/div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/div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D9D9D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32" name="Google Shape;332;p56"/>
          <p:cNvSpPr txBox="1"/>
          <p:nvPr>
            <p:ph idx="1" type="body"/>
          </p:nvPr>
        </p:nvSpPr>
        <p:spPr>
          <a:xfrm>
            <a:off x="4617725" y="1028700"/>
            <a:ext cx="4023300" cy="3200400"/>
          </a:xfrm>
          <a:prstGeom prst="rect">
            <a:avLst/>
          </a:prstGeom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78F2"/>
                </a:solidFill>
                <a:latin typeface="Roboto Mono"/>
                <a:ea typeface="Roboto Mono"/>
                <a:cs typeface="Roboto Mono"/>
                <a:sym typeface="Roboto Mono"/>
              </a:rPr>
              <a:t>#best-box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display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2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flex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flex-direction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2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row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78F2"/>
                </a:solidFill>
                <a:latin typeface="Roboto Mono"/>
                <a:ea typeface="Roboto Mono"/>
                <a:cs typeface="Roboto Mono"/>
                <a:sym typeface="Roboto Mono"/>
              </a:rPr>
              <a:t>.child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display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2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flex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flex-direction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2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row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200">
                <a:solidFill>
                  <a:srgbClr val="383A42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justify-content</a:t>
            </a:r>
            <a:r>
              <a:rPr lang="en" sz="1200">
                <a:solidFill>
                  <a:srgbClr val="333333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200">
                <a:solidFill>
                  <a:srgbClr val="986801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flex-start</a:t>
            </a:r>
            <a:r>
              <a:rPr lang="en" sz="1200">
                <a:solidFill>
                  <a:srgbClr val="333333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333333"/>
              </a:solidFill>
              <a:highlight>
                <a:srgbClr val="FFF2C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200">
                <a:solidFill>
                  <a:srgbClr val="383A42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align-items</a:t>
            </a:r>
            <a:r>
              <a:rPr lang="en" sz="1200">
                <a:solidFill>
                  <a:srgbClr val="333333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200">
                <a:solidFill>
                  <a:srgbClr val="986801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flex-start</a:t>
            </a:r>
            <a:r>
              <a:rPr lang="en" sz="1200">
                <a:solidFill>
                  <a:srgbClr val="333333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333333"/>
              </a:solidFill>
              <a:highlight>
                <a:srgbClr val="FFF2C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7"/>
          <p:cNvSpPr txBox="1"/>
          <p:nvPr>
            <p:ph idx="1" type="body"/>
          </p:nvPr>
        </p:nvSpPr>
        <p:spPr>
          <a:xfrm>
            <a:off x="4617725" y="1028700"/>
            <a:ext cx="4023300" cy="3200400"/>
          </a:xfrm>
          <a:prstGeom prst="rect">
            <a:avLst/>
          </a:prstGeom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78F2"/>
                </a:solidFill>
                <a:latin typeface="Roboto Mono"/>
                <a:ea typeface="Roboto Mono"/>
                <a:cs typeface="Roboto Mono"/>
                <a:sym typeface="Roboto Mono"/>
              </a:rPr>
              <a:t>#best-box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display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2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flex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flex-direction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2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row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78F2"/>
                </a:solidFill>
                <a:latin typeface="Roboto Mono"/>
                <a:ea typeface="Roboto Mono"/>
                <a:cs typeface="Roboto Mono"/>
                <a:sym typeface="Roboto Mono"/>
              </a:rPr>
              <a:t>.child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display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2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flex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flex-direction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2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row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200">
                <a:solidFill>
                  <a:srgbClr val="383A42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justify-content</a:t>
            </a:r>
            <a:r>
              <a:rPr lang="en" sz="1200">
                <a:solidFill>
                  <a:srgbClr val="333333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200">
                <a:solidFill>
                  <a:srgbClr val="986801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flex-start</a:t>
            </a:r>
            <a:r>
              <a:rPr lang="en" sz="1200">
                <a:solidFill>
                  <a:srgbClr val="333333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333333"/>
              </a:solidFill>
              <a:highlight>
                <a:srgbClr val="FFF2C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200">
                <a:solidFill>
                  <a:srgbClr val="383A42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align-items</a:t>
            </a:r>
            <a:r>
              <a:rPr lang="en" sz="1200">
                <a:solidFill>
                  <a:srgbClr val="333333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200">
                <a:solidFill>
                  <a:srgbClr val="986801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flex-start</a:t>
            </a:r>
            <a:r>
              <a:rPr lang="en" sz="1200">
                <a:solidFill>
                  <a:srgbClr val="333333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333333"/>
              </a:solidFill>
              <a:highlight>
                <a:srgbClr val="FFF2C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38" name="Google Shape;338;p57"/>
          <p:cNvSpPr txBox="1"/>
          <p:nvPr>
            <p:ph type="title"/>
          </p:nvPr>
        </p:nvSpPr>
        <p:spPr>
          <a:xfrm>
            <a:off x="502925" y="457200"/>
            <a:ext cx="81381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Flex possibilities: flex-start</a:t>
            </a:r>
            <a:endParaRPr/>
          </a:p>
        </p:txBody>
      </p:sp>
      <p:grpSp>
        <p:nvGrpSpPr>
          <p:cNvPr id="339" name="Google Shape;339;p57"/>
          <p:cNvGrpSpPr/>
          <p:nvPr/>
        </p:nvGrpSpPr>
        <p:grpSpPr>
          <a:xfrm>
            <a:off x="831838" y="1657075"/>
            <a:ext cx="2951275" cy="1770275"/>
            <a:chOff x="831838" y="1657075"/>
            <a:chExt cx="2951275" cy="1770275"/>
          </a:xfrm>
        </p:grpSpPr>
        <p:sp>
          <p:nvSpPr>
            <p:cNvPr id="340" name="Google Shape;340;p57"/>
            <p:cNvSpPr txBox="1"/>
            <p:nvPr/>
          </p:nvSpPr>
          <p:spPr>
            <a:xfrm>
              <a:off x="867200" y="2008813"/>
              <a:ext cx="6672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Karla"/>
                  <a:ea typeface="Karla"/>
                  <a:cs typeface="Karla"/>
                  <a:sym typeface="Karla"/>
                </a:rPr>
                <a:t>12</a:t>
              </a:r>
              <a:endParaRPr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341" name="Google Shape;341;p57"/>
            <p:cNvSpPr txBox="1"/>
            <p:nvPr/>
          </p:nvSpPr>
          <p:spPr>
            <a:xfrm>
              <a:off x="2344000" y="2008813"/>
              <a:ext cx="6672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Karla"/>
                  <a:ea typeface="Karla"/>
                  <a:cs typeface="Karla"/>
                  <a:sym typeface="Karla"/>
                </a:rPr>
                <a:t>34</a:t>
              </a:r>
              <a:endParaRPr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pic>
          <p:nvPicPr>
            <p:cNvPr id="342" name="Google Shape;342;p57"/>
            <p:cNvPicPr preferRelativeResize="0"/>
            <p:nvPr/>
          </p:nvPicPr>
          <p:blipFill rotWithShape="1">
            <a:blip r:embed="rId3">
              <a:alphaModFix/>
            </a:blip>
            <a:srcRect b="0" l="0" r="0" t="50826"/>
            <a:stretch/>
          </p:blipFill>
          <p:spPr>
            <a:xfrm>
              <a:off x="831838" y="1990675"/>
              <a:ext cx="2951275" cy="14366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3" name="Google Shape;343;p57"/>
            <p:cNvSpPr txBox="1"/>
            <p:nvPr/>
          </p:nvSpPr>
          <p:spPr>
            <a:xfrm>
              <a:off x="831850" y="1657075"/>
              <a:ext cx="16875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535353"/>
                  </a:solidFill>
                  <a:latin typeface="Karla"/>
                  <a:ea typeface="Karla"/>
                  <a:cs typeface="Karla"/>
                  <a:sym typeface="Karla"/>
                </a:rPr>
                <a:t>#best-box</a:t>
              </a:r>
              <a:endParaRPr b="1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344" name="Google Shape;344;p57"/>
            <p:cNvSpPr/>
            <p:nvPr/>
          </p:nvSpPr>
          <p:spPr>
            <a:xfrm>
              <a:off x="908050" y="2077650"/>
              <a:ext cx="399600" cy="333600"/>
            </a:xfrm>
            <a:prstGeom prst="rect">
              <a:avLst/>
            </a:prstGeom>
            <a:solidFill>
              <a:srgbClr val="9FC5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Karla"/>
                  <a:ea typeface="Karla"/>
                  <a:cs typeface="Karla"/>
                  <a:sym typeface="Karla"/>
                </a:rPr>
                <a:t>1</a:t>
              </a:r>
              <a:endParaRPr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345" name="Google Shape;345;p57"/>
            <p:cNvSpPr/>
            <p:nvPr/>
          </p:nvSpPr>
          <p:spPr>
            <a:xfrm>
              <a:off x="1365096" y="2077650"/>
              <a:ext cx="399600" cy="333600"/>
            </a:xfrm>
            <a:prstGeom prst="rect">
              <a:avLst/>
            </a:prstGeom>
            <a:solidFill>
              <a:srgbClr val="9FC5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Karla"/>
                  <a:ea typeface="Karla"/>
                  <a:cs typeface="Karla"/>
                  <a:sym typeface="Karla"/>
                </a:rPr>
                <a:t>2</a:t>
              </a:r>
              <a:endParaRPr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346" name="Google Shape;346;p57"/>
            <p:cNvSpPr/>
            <p:nvPr/>
          </p:nvSpPr>
          <p:spPr>
            <a:xfrm>
              <a:off x="2386775" y="2077650"/>
              <a:ext cx="399600" cy="333600"/>
            </a:xfrm>
            <a:prstGeom prst="rect">
              <a:avLst/>
            </a:prstGeom>
            <a:solidFill>
              <a:srgbClr val="9FC5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Karla"/>
                  <a:ea typeface="Karla"/>
                  <a:cs typeface="Karla"/>
                  <a:sym typeface="Karla"/>
                </a:rPr>
                <a:t>3</a:t>
              </a:r>
              <a:endParaRPr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347" name="Google Shape;347;p57"/>
            <p:cNvSpPr/>
            <p:nvPr/>
          </p:nvSpPr>
          <p:spPr>
            <a:xfrm>
              <a:off x="2843821" y="2077650"/>
              <a:ext cx="399600" cy="333600"/>
            </a:xfrm>
            <a:prstGeom prst="rect">
              <a:avLst/>
            </a:prstGeom>
            <a:solidFill>
              <a:srgbClr val="9FC5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Karla"/>
                  <a:ea typeface="Karla"/>
                  <a:cs typeface="Karla"/>
                  <a:sym typeface="Karla"/>
                </a:rPr>
                <a:t>4</a:t>
              </a:r>
              <a:endParaRPr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</p:grpSp>
      <p:sp>
        <p:nvSpPr>
          <p:cNvPr id="348" name="Google Shape;348;p57"/>
          <p:cNvSpPr/>
          <p:nvPr/>
        </p:nvSpPr>
        <p:spPr>
          <a:xfrm>
            <a:off x="747925" y="1933125"/>
            <a:ext cx="3129900" cy="15534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8"/>
          <p:cNvSpPr txBox="1"/>
          <p:nvPr>
            <p:ph type="title"/>
          </p:nvPr>
        </p:nvSpPr>
        <p:spPr>
          <a:xfrm>
            <a:off x="502925" y="457200"/>
            <a:ext cx="81381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Flex possibilities: flex-end</a:t>
            </a:r>
            <a:endParaRPr/>
          </a:p>
        </p:txBody>
      </p:sp>
      <p:sp>
        <p:nvSpPr>
          <p:cNvPr id="354" name="Google Shape;354;p58"/>
          <p:cNvSpPr txBox="1"/>
          <p:nvPr>
            <p:ph idx="1" type="body"/>
          </p:nvPr>
        </p:nvSpPr>
        <p:spPr>
          <a:xfrm>
            <a:off x="502925" y="1028700"/>
            <a:ext cx="4023300" cy="3200400"/>
          </a:xfrm>
          <a:prstGeom prst="rect">
            <a:avLst/>
          </a:prstGeom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div </a:t>
            </a:r>
            <a:r>
              <a:rPr lang="en" sz="12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id</a:t>
            </a:r>
            <a:r>
              <a:rPr lang="en" sz="12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=”best-box”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	&lt;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div </a:t>
            </a:r>
            <a:r>
              <a:rPr lang="en" sz="12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12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=”child”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/div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div </a:t>
            </a:r>
            <a:r>
              <a:rPr lang="en" sz="12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12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=”child”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/div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/div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D9D9D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55" name="Google Shape;355;p58"/>
          <p:cNvSpPr txBox="1"/>
          <p:nvPr>
            <p:ph idx="1" type="body"/>
          </p:nvPr>
        </p:nvSpPr>
        <p:spPr>
          <a:xfrm>
            <a:off x="4617725" y="1028700"/>
            <a:ext cx="4023300" cy="3200400"/>
          </a:xfrm>
          <a:prstGeom prst="rect">
            <a:avLst/>
          </a:prstGeom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78F2"/>
                </a:solidFill>
                <a:latin typeface="Roboto Mono"/>
                <a:ea typeface="Roboto Mono"/>
                <a:cs typeface="Roboto Mono"/>
                <a:sym typeface="Roboto Mono"/>
              </a:rPr>
              <a:t>#best-box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display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2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flex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flex-direction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2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row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78F2"/>
                </a:solidFill>
                <a:latin typeface="Roboto Mono"/>
                <a:ea typeface="Roboto Mono"/>
                <a:cs typeface="Roboto Mono"/>
                <a:sym typeface="Roboto Mono"/>
              </a:rPr>
              <a:t>.child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display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2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flex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flex-direction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2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row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200">
                <a:solidFill>
                  <a:srgbClr val="383A42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justify-content</a:t>
            </a:r>
            <a:r>
              <a:rPr lang="en" sz="1200">
                <a:solidFill>
                  <a:srgbClr val="333333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200">
                <a:solidFill>
                  <a:srgbClr val="986801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flex-end</a:t>
            </a:r>
            <a:r>
              <a:rPr lang="en" sz="1200">
                <a:solidFill>
                  <a:srgbClr val="333333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333333"/>
              </a:solidFill>
              <a:highlight>
                <a:srgbClr val="FFF2C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200">
                <a:solidFill>
                  <a:srgbClr val="383A42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align-items</a:t>
            </a:r>
            <a:r>
              <a:rPr lang="en" sz="1200">
                <a:solidFill>
                  <a:srgbClr val="333333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200">
                <a:solidFill>
                  <a:srgbClr val="986801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flex-end</a:t>
            </a:r>
            <a:r>
              <a:rPr lang="en" sz="1200">
                <a:solidFill>
                  <a:srgbClr val="333333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333333"/>
              </a:solidFill>
              <a:highlight>
                <a:srgbClr val="FFF2C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9"/>
          <p:cNvSpPr txBox="1"/>
          <p:nvPr>
            <p:ph idx="1" type="body"/>
          </p:nvPr>
        </p:nvSpPr>
        <p:spPr>
          <a:xfrm>
            <a:off x="4617725" y="1028700"/>
            <a:ext cx="4023300" cy="3200400"/>
          </a:xfrm>
          <a:prstGeom prst="rect">
            <a:avLst/>
          </a:prstGeom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78F2"/>
                </a:solidFill>
                <a:latin typeface="Roboto Mono"/>
                <a:ea typeface="Roboto Mono"/>
                <a:cs typeface="Roboto Mono"/>
                <a:sym typeface="Roboto Mono"/>
              </a:rPr>
              <a:t>#best-box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display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2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flex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flex-direction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2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row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78F2"/>
                </a:solidFill>
                <a:latin typeface="Roboto Mono"/>
                <a:ea typeface="Roboto Mono"/>
                <a:cs typeface="Roboto Mono"/>
                <a:sym typeface="Roboto Mono"/>
              </a:rPr>
              <a:t>.child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display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2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flex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flex-direction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2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row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200">
                <a:solidFill>
                  <a:srgbClr val="383A42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justify-content</a:t>
            </a:r>
            <a:r>
              <a:rPr lang="en" sz="1200">
                <a:solidFill>
                  <a:srgbClr val="333333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200">
                <a:solidFill>
                  <a:srgbClr val="986801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flex-end</a:t>
            </a:r>
            <a:r>
              <a:rPr lang="en" sz="1200">
                <a:solidFill>
                  <a:srgbClr val="333333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333333"/>
              </a:solidFill>
              <a:highlight>
                <a:srgbClr val="FFF2C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200">
                <a:solidFill>
                  <a:srgbClr val="383A42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align-items</a:t>
            </a:r>
            <a:r>
              <a:rPr lang="en" sz="1200">
                <a:solidFill>
                  <a:srgbClr val="333333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200">
                <a:solidFill>
                  <a:srgbClr val="986801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flex-end</a:t>
            </a:r>
            <a:r>
              <a:rPr lang="en" sz="1200">
                <a:solidFill>
                  <a:srgbClr val="333333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333333"/>
              </a:solidFill>
              <a:highlight>
                <a:srgbClr val="FFF2C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61" name="Google Shape;361;p59"/>
          <p:cNvSpPr txBox="1"/>
          <p:nvPr>
            <p:ph type="title"/>
          </p:nvPr>
        </p:nvSpPr>
        <p:spPr>
          <a:xfrm>
            <a:off x="502925" y="457200"/>
            <a:ext cx="81381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Flex possibilities: flex-end</a:t>
            </a:r>
            <a:endParaRPr/>
          </a:p>
        </p:txBody>
      </p:sp>
      <p:grpSp>
        <p:nvGrpSpPr>
          <p:cNvPr id="362" name="Google Shape;362;p59"/>
          <p:cNvGrpSpPr/>
          <p:nvPr/>
        </p:nvGrpSpPr>
        <p:grpSpPr>
          <a:xfrm>
            <a:off x="831838" y="1657075"/>
            <a:ext cx="2951288" cy="1770275"/>
            <a:chOff x="831838" y="1657075"/>
            <a:chExt cx="2951288" cy="1770275"/>
          </a:xfrm>
        </p:grpSpPr>
        <p:sp>
          <p:nvSpPr>
            <p:cNvPr id="363" name="Google Shape;363;p59"/>
            <p:cNvSpPr txBox="1"/>
            <p:nvPr/>
          </p:nvSpPr>
          <p:spPr>
            <a:xfrm>
              <a:off x="1639125" y="3075613"/>
              <a:ext cx="6672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Karla"/>
                  <a:ea typeface="Karla"/>
                  <a:cs typeface="Karla"/>
                  <a:sym typeface="Karla"/>
                </a:rPr>
                <a:t>12</a:t>
              </a:r>
              <a:endParaRPr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364" name="Google Shape;364;p59"/>
            <p:cNvSpPr txBox="1"/>
            <p:nvPr/>
          </p:nvSpPr>
          <p:spPr>
            <a:xfrm>
              <a:off x="3115925" y="3075613"/>
              <a:ext cx="6672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Karla"/>
                  <a:ea typeface="Karla"/>
                  <a:cs typeface="Karla"/>
                  <a:sym typeface="Karla"/>
                </a:rPr>
                <a:t>34</a:t>
              </a:r>
              <a:endParaRPr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pic>
          <p:nvPicPr>
            <p:cNvPr id="365" name="Google Shape;365;p59"/>
            <p:cNvPicPr preferRelativeResize="0"/>
            <p:nvPr/>
          </p:nvPicPr>
          <p:blipFill rotWithShape="1">
            <a:blip r:embed="rId3">
              <a:alphaModFix/>
            </a:blip>
            <a:srcRect b="0" l="0" r="0" t="50826"/>
            <a:stretch/>
          </p:blipFill>
          <p:spPr>
            <a:xfrm>
              <a:off x="831838" y="1990675"/>
              <a:ext cx="2951275" cy="14366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6" name="Google Shape;366;p59"/>
            <p:cNvSpPr txBox="1"/>
            <p:nvPr/>
          </p:nvSpPr>
          <p:spPr>
            <a:xfrm>
              <a:off x="831850" y="1657075"/>
              <a:ext cx="16875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535353"/>
                  </a:solidFill>
                  <a:latin typeface="Karla"/>
                  <a:ea typeface="Karla"/>
                  <a:cs typeface="Karla"/>
                  <a:sym typeface="Karla"/>
                </a:rPr>
                <a:t>#best-box</a:t>
              </a:r>
              <a:endParaRPr b="1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367" name="Google Shape;367;p59"/>
            <p:cNvSpPr/>
            <p:nvPr/>
          </p:nvSpPr>
          <p:spPr>
            <a:xfrm>
              <a:off x="1344938" y="3003050"/>
              <a:ext cx="399600" cy="333600"/>
            </a:xfrm>
            <a:prstGeom prst="rect">
              <a:avLst/>
            </a:prstGeom>
            <a:solidFill>
              <a:srgbClr val="9FC5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Karla"/>
                  <a:ea typeface="Karla"/>
                  <a:cs typeface="Karla"/>
                  <a:sym typeface="Karla"/>
                </a:rPr>
                <a:t>1</a:t>
              </a:r>
              <a:endParaRPr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368" name="Google Shape;368;p59"/>
            <p:cNvSpPr/>
            <p:nvPr/>
          </p:nvSpPr>
          <p:spPr>
            <a:xfrm>
              <a:off x="1801983" y="3003050"/>
              <a:ext cx="399600" cy="333600"/>
            </a:xfrm>
            <a:prstGeom prst="rect">
              <a:avLst/>
            </a:prstGeom>
            <a:solidFill>
              <a:srgbClr val="9FC5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Karla"/>
                  <a:ea typeface="Karla"/>
                  <a:cs typeface="Karla"/>
                  <a:sym typeface="Karla"/>
                </a:rPr>
                <a:t>2</a:t>
              </a:r>
              <a:endParaRPr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369" name="Google Shape;369;p59"/>
            <p:cNvSpPr/>
            <p:nvPr/>
          </p:nvSpPr>
          <p:spPr>
            <a:xfrm>
              <a:off x="2823663" y="3003050"/>
              <a:ext cx="399600" cy="333600"/>
            </a:xfrm>
            <a:prstGeom prst="rect">
              <a:avLst/>
            </a:prstGeom>
            <a:solidFill>
              <a:srgbClr val="9FC5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Karla"/>
                  <a:ea typeface="Karla"/>
                  <a:cs typeface="Karla"/>
                  <a:sym typeface="Karla"/>
                </a:rPr>
                <a:t>3</a:t>
              </a:r>
              <a:endParaRPr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370" name="Google Shape;370;p59"/>
            <p:cNvSpPr/>
            <p:nvPr/>
          </p:nvSpPr>
          <p:spPr>
            <a:xfrm>
              <a:off x="3280708" y="3003050"/>
              <a:ext cx="399600" cy="333600"/>
            </a:xfrm>
            <a:prstGeom prst="rect">
              <a:avLst/>
            </a:prstGeom>
            <a:solidFill>
              <a:srgbClr val="9FC5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Karla"/>
                  <a:ea typeface="Karla"/>
                  <a:cs typeface="Karla"/>
                  <a:sym typeface="Karla"/>
                </a:rPr>
                <a:t>4</a:t>
              </a:r>
              <a:endParaRPr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3"/>
          <p:cNvSpPr txBox="1"/>
          <p:nvPr>
            <p:ph idx="1" type="body"/>
          </p:nvPr>
        </p:nvSpPr>
        <p:spPr>
          <a:xfrm>
            <a:off x="502925" y="1028700"/>
            <a:ext cx="2651700" cy="320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content</a:t>
            </a:r>
            <a:endParaRPr b="1" sz="14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lt2"/>
                </a:solidFill>
              </a:rPr>
              <a:t>The picture itself</a:t>
            </a:r>
            <a:endParaRPr b="1" sz="1400">
              <a:solidFill>
                <a:srgbClr val="FFD9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padding</a:t>
            </a:r>
            <a:endParaRPr b="1" sz="14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2"/>
                </a:solidFill>
              </a:rPr>
              <a:t>Space between the picture and the picture frame</a:t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border</a:t>
            </a:r>
            <a:endParaRPr b="1" sz="1400">
              <a:solidFill>
                <a:srgbClr val="FFD9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2"/>
                </a:solidFill>
              </a:rPr>
              <a:t>The picture frame</a:t>
            </a:r>
            <a:endParaRPr sz="14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margin</a:t>
            </a:r>
            <a:endParaRPr b="1" sz="1400">
              <a:solidFill>
                <a:srgbClr val="F6B26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4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lt2"/>
                </a:solidFill>
              </a:rPr>
              <a:t>Spacing in between pictures</a:t>
            </a:r>
            <a:endParaRPr sz="1400"/>
          </a:p>
        </p:txBody>
      </p:sp>
      <p:sp>
        <p:nvSpPr>
          <p:cNvPr id="109" name="Google Shape;109;p33"/>
          <p:cNvSpPr/>
          <p:nvPr/>
        </p:nvSpPr>
        <p:spPr>
          <a:xfrm>
            <a:off x="6802700" y="915322"/>
            <a:ext cx="73200" cy="197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3"/>
          <p:cNvSpPr/>
          <p:nvPr/>
        </p:nvSpPr>
        <p:spPr>
          <a:xfrm>
            <a:off x="6802700" y="1112425"/>
            <a:ext cx="73200" cy="2289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3"/>
          <p:cNvSpPr/>
          <p:nvPr/>
        </p:nvSpPr>
        <p:spPr>
          <a:xfrm>
            <a:off x="6802700" y="1341325"/>
            <a:ext cx="73200" cy="1979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3"/>
          <p:cNvSpPr/>
          <p:nvPr/>
        </p:nvSpPr>
        <p:spPr>
          <a:xfrm>
            <a:off x="6802700" y="3315600"/>
            <a:ext cx="73200" cy="2286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33"/>
          <p:cNvSpPr/>
          <p:nvPr/>
        </p:nvSpPr>
        <p:spPr>
          <a:xfrm>
            <a:off x="6802700" y="3544189"/>
            <a:ext cx="73200" cy="197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3"/>
          <p:cNvSpPr txBox="1"/>
          <p:nvPr/>
        </p:nvSpPr>
        <p:spPr>
          <a:xfrm>
            <a:off x="7424550" y="914250"/>
            <a:ext cx="966900" cy="2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border</a:t>
            </a:r>
            <a:endParaRPr b="1">
              <a:solidFill>
                <a:srgbClr val="FFD96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5" name="Google Shape;115;p33"/>
          <p:cNvSpPr txBox="1"/>
          <p:nvPr/>
        </p:nvSpPr>
        <p:spPr>
          <a:xfrm>
            <a:off x="7424550" y="1112125"/>
            <a:ext cx="966900" cy="2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padding</a:t>
            </a:r>
            <a:endParaRPr b="1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6" name="Google Shape;116;p33"/>
          <p:cNvSpPr txBox="1"/>
          <p:nvPr/>
        </p:nvSpPr>
        <p:spPr>
          <a:xfrm>
            <a:off x="7424550" y="3535452"/>
            <a:ext cx="966900" cy="2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border</a:t>
            </a:r>
            <a:endParaRPr b="1">
              <a:solidFill>
                <a:srgbClr val="FFD96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7" name="Google Shape;117;p33"/>
          <p:cNvSpPr txBox="1"/>
          <p:nvPr/>
        </p:nvSpPr>
        <p:spPr>
          <a:xfrm>
            <a:off x="7424550" y="3306552"/>
            <a:ext cx="966900" cy="2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padding</a:t>
            </a:r>
            <a:endParaRPr b="1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8" name="Google Shape;118;p33"/>
          <p:cNvSpPr txBox="1"/>
          <p:nvPr/>
        </p:nvSpPr>
        <p:spPr>
          <a:xfrm>
            <a:off x="7424550" y="2209338"/>
            <a:ext cx="966900" cy="2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content</a:t>
            </a:r>
            <a:endParaRPr b="1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9" name="Google Shape;119;p33"/>
          <p:cNvSpPr/>
          <p:nvPr/>
        </p:nvSpPr>
        <p:spPr>
          <a:xfrm>
            <a:off x="3495800" y="520950"/>
            <a:ext cx="3090600" cy="3620100"/>
          </a:xfrm>
          <a:prstGeom prst="rect">
            <a:avLst/>
          </a:prstGeom>
          <a:solidFill>
            <a:srgbClr val="F6B26B">
              <a:alpha val="50199"/>
            </a:srgbClr>
          </a:solidFill>
          <a:ln cap="flat" cmpd="sng" w="19050">
            <a:solidFill>
              <a:srgbClr val="53535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33"/>
          <p:cNvSpPr/>
          <p:nvPr/>
        </p:nvSpPr>
        <p:spPr>
          <a:xfrm>
            <a:off x="3891000" y="915325"/>
            <a:ext cx="2301300" cy="2825400"/>
          </a:xfrm>
          <a:prstGeom prst="rect">
            <a:avLst/>
          </a:prstGeom>
          <a:solidFill>
            <a:srgbClr val="FEEBB6"/>
          </a:solidFill>
          <a:ln cap="flat" cmpd="sng" w="19050">
            <a:solidFill>
              <a:srgbClr val="5353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33"/>
          <p:cNvSpPr/>
          <p:nvPr/>
        </p:nvSpPr>
        <p:spPr>
          <a:xfrm>
            <a:off x="4088477" y="1115577"/>
            <a:ext cx="1905000" cy="2435700"/>
          </a:xfrm>
          <a:prstGeom prst="rect">
            <a:avLst/>
          </a:prstGeom>
          <a:solidFill>
            <a:srgbClr val="B7CFF4"/>
          </a:solidFill>
          <a:ln cap="flat" cmpd="sng" w="19050">
            <a:solidFill>
              <a:srgbClr val="53535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33"/>
          <p:cNvSpPr/>
          <p:nvPr/>
        </p:nvSpPr>
        <p:spPr>
          <a:xfrm>
            <a:off x="4317067" y="1344168"/>
            <a:ext cx="1445700" cy="1975200"/>
          </a:xfrm>
          <a:prstGeom prst="rect">
            <a:avLst/>
          </a:prstGeom>
          <a:solidFill>
            <a:srgbClr val="CAE1BF"/>
          </a:solidFill>
          <a:ln cap="flat" cmpd="sng" w="19050">
            <a:solidFill>
              <a:srgbClr val="5353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33"/>
          <p:cNvSpPr/>
          <p:nvPr/>
        </p:nvSpPr>
        <p:spPr>
          <a:xfrm>
            <a:off x="6802700" y="520950"/>
            <a:ext cx="73200" cy="3933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33"/>
          <p:cNvSpPr/>
          <p:nvPr/>
        </p:nvSpPr>
        <p:spPr>
          <a:xfrm>
            <a:off x="6802700" y="3747800"/>
            <a:ext cx="73200" cy="3933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33"/>
          <p:cNvSpPr txBox="1"/>
          <p:nvPr/>
        </p:nvSpPr>
        <p:spPr>
          <a:xfrm>
            <a:off x="7424550" y="603150"/>
            <a:ext cx="966900" cy="2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margin</a:t>
            </a:r>
            <a:endParaRPr b="1">
              <a:solidFill>
                <a:srgbClr val="F6B26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6" name="Google Shape;126;p33"/>
          <p:cNvSpPr txBox="1"/>
          <p:nvPr/>
        </p:nvSpPr>
        <p:spPr>
          <a:xfrm>
            <a:off x="7424550" y="3830000"/>
            <a:ext cx="966900" cy="2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margin</a:t>
            </a:r>
            <a:endParaRPr b="1">
              <a:solidFill>
                <a:srgbClr val="F6B26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7" name="Google Shape;127;p33"/>
          <p:cNvSpPr txBox="1"/>
          <p:nvPr>
            <p:ph type="title"/>
          </p:nvPr>
        </p:nvSpPr>
        <p:spPr>
          <a:xfrm>
            <a:off x="502925" y="457200"/>
            <a:ext cx="26517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 model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60"/>
          <p:cNvSpPr txBox="1"/>
          <p:nvPr>
            <p:ph idx="1" type="body"/>
          </p:nvPr>
        </p:nvSpPr>
        <p:spPr>
          <a:xfrm>
            <a:off x="4617725" y="1028700"/>
            <a:ext cx="4023300" cy="3200400"/>
          </a:xfrm>
          <a:prstGeom prst="rect">
            <a:avLst/>
          </a:prstGeom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78F2"/>
                </a:solidFill>
                <a:latin typeface="Roboto Mono"/>
                <a:ea typeface="Roboto Mono"/>
                <a:cs typeface="Roboto Mono"/>
                <a:sym typeface="Roboto Mono"/>
              </a:rPr>
              <a:t>#best-box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display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2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flex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flex-direction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2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row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78F2"/>
                </a:solidFill>
                <a:latin typeface="Roboto Mono"/>
                <a:ea typeface="Roboto Mono"/>
                <a:cs typeface="Roboto Mono"/>
                <a:sym typeface="Roboto Mono"/>
              </a:rPr>
              <a:t>.child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display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2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flex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flex-direction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2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row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200">
                <a:solidFill>
                  <a:srgbClr val="383A42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justify-content</a:t>
            </a:r>
            <a:r>
              <a:rPr lang="en" sz="1200">
                <a:solidFill>
                  <a:srgbClr val="333333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200">
                <a:solidFill>
                  <a:srgbClr val="986801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space-between</a:t>
            </a:r>
            <a:r>
              <a:rPr lang="en" sz="1200">
                <a:solidFill>
                  <a:srgbClr val="333333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333333"/>
              </a:solidFill>
              <a:highlight>
                <a:srgbClr val="FFF2C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200">
                <a:solidFill>
                  <a:srgbClr val="383A42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align-items</a:t>
            </a:r>
            <a:r>
              <a:rPr lang="en" sz="1200">
                <a:solidFill>
                  <a:srgbClr val="333333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200">
                <a:solidFill>
                  <a:srgbClr val="986801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space-between</a:t>
            </a:r>
            <a:r>
              <a:rPr lang="en" sz="1200">
                <a:solidFill>
                  <a:srgbClr val="333333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333333"/>
              </a:solidFill>
              <a:highlight>
                <a:srgbClr val="FFF2C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76" name="Google Shape;376;p60"/>
          <p:cNvSpPr txBox="1"/>
          <p:nvPr>
            <p:ph type="title"/>
          </p:nvPr>
        </p:nvSpPr>
        <p:spPr>
          <a:xfrm>
            <a:off x="502925" y="457200"/>
            <a:ext cx="81381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Flex possibilities: space-between</a:t>
            </a:r>
            <a:endParaRPr/>
          </a:p>
        </p:txBody>
      </p:sp>
      <p:sp>
        <p:nvSpPr>
          <p:cNvPr id="377" name="Google Shape;377;p60"/>
          <p:cNvSpPr txBox="1"/>
          <p:nvPr>
            <p:ph idx="1" type="body"/>
          </p:nvPr>
        </p:nvSpPr>
        <p:spPr>
          <a:xfrm>
            <a:off x="502925" y="1028700"/>
            <a:ext cx="4023300" cy="3200400"/>
          </a:xfrm>
          <a:prstGeom prst="rect">
            <a:avLst/>
          </a:prstGeom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div </a:t>
            </a:r>
            <a:r>
              <a:rPr lang="en" sz="12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id</a:t>
            </a:r>
            <a:r>
              <a:rPr lang="en" sz="12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=”best-box”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	&lt;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div </a:t>
            </a:r>
            <a:r>
              <a:rPr lang="en" sz="12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12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=”child”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/div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div </a:t>
            </a:r>
            <a:r>
              <a:rPr lang="en" sz="12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12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=”child”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/div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/div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D9D9D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2" name="Google Shape;382;p61"/>
          <p:cNvGrpSpPr/>
          <p:nvPr/>
        </p:nvGrpSpPr>
        <p:grpSpPr>
          <a:xfrm>
            <a:off x="831838" y="1657075"/>
            <a:ext cx="2951275" cy="1770275"/>
            <a:chOff x="831838" y="1657075"/>
            <a:chExt cx="2951275" cy="1770275"/>
          </a:xfrm>
        </p:grpSpPr>
        <p:sp>
          <p:nvSpPr>
            <p:cNvPr id="383" name="Google Shape;383;p61"/>
            <p:cNvSpPr txBox="1"/>
            <p:nvPr/>
          </p:nvSpPr>
          <p:spPr>
            <a:xfrm>
              <a:off x="1105725" y="2389813"/>
              <a:ext cx="6672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Karla"/>
                  <a:ea typeface="Karla"/>
                  <a:cs typeface="Karla"/>
                  <a:sym typeface="Karla"/>
                </a:rPr>
                <a:t>12</a:t>
              </a:r>
              <a:endParaRPr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384" name="Google Shape;384;p61"/>
            <p:cNvSpPr txBox="1"/>
            <p:nvPr/>
          </p:nvSpPr>
          <p:spPr>
            <a:xfrm>
              <a:off x="2582525" y="2389813"/>
              <a:ext cx="6672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Karla"/>
                  <a:ea typeface="Karla"/>
                  <a:cs typeface="Karla"/>
                  <a:sym typeface="Karla"/>
                </a:rPr>
                <a:t>34</a:t>
              </a:r>
              <a:endParaRPr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385" name="Google Shape;385;p61"/>
            <p:cNvSpPr txBox="1"/>
            <p:nvPr/>
          </p:nvSpPr>
          <p:spPr>
            <a:xfrm>
              <a:off x="1105725" y="2389813"/>
              <a:ext cx="6672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Karla"/>
                  <a:ea typeface="Karla"/>
                  <a:cs typeface="Karla"/>
                  <a:sym typeface="Karla"/>
                </a:rPr>
                <a:t>12</a:t>
              </a:r>
              <a:endParaRPr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386" name="Google Shape;386;p61"/>
            <p:cNvSpPr txBox="1"/>
            <p:nvPr/>
          </p:nvSpPr>
          <p:spPr>
            <a:xfrm>
              <a:off x="2582525" y="2389813"/>
              <a:ext cx="6672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Karla"/>
                  <a:ea typeface="Karla"/>
                  <a:cs typeface="Karla"/>
                  <a:sym typeface="Karla"/>
                </a:rPr>
                <a:t>34</a:t>
              </a:r>
              <a:endParaRPr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pic>
          <p:nvPicPr>
            <p:cNvPr id="387" name="Google Shape;387;p61"/>
            <p:cNvPicPr preferRelativeResize="0"/>
            <p:nvPr/>
          </p:nvPicPr>
          <p:blipFill rotWithShape="1">
            <a:blip r:embed="rId3">
              <a:alphaModFix/>
            </a:blip>
            <a:srcRect b="0" l="0" r="0" t="50826"/>
            <a:stretch/>
          </p:blipFill>
          <p:spPr>
            <a:xfrm>
              <a:off x="831838" y="1990675"/>
              <a:ext cx="2951275" cy="14366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8" name="Google Shape;388;p61"/>
            <p:cNvSpPr txBox="1"/>
            <p:nvPr/>
          </p:nvSpPr>
          <p:spPr>
            <a:xfrm>
              <a:off x="831850" y="1657075"/>
              <a:ext cx="16875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535353"/>
                  </a:solidFill>
                  <a:latin typeface="Karla"/>
                  <a:ea typeface="Karla"/>
                  <a:cs typeface="Karla"/>
                  <a:sym typeface="Karla"/>
                </a:rPr>
                <a:t>#best-box</a:t>
              </a:r>
              <a:endParaRPr b="1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389" name="Google Shape;389;p61"/>
            <p:cNvSpPr/>
            <p:nvPr/>
          </p:nvSpPr>
          <p:spPr>
            <a:xfrm>
              <a:off x="911200" y="2542213"/>
              <a:ext cx="399600" cy="333600"/>
            </a:xfrm>
            <a:prstGeom prst="rect">
              <a:avLst/>
            </a:prstGeom>
            <a:solidFill>
              <a:srgbClr val="9FC5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Karla"/>
                  <a:ea typeface="Karla"/>
                  <a:cs typeface="Karla"/>
                  <a:sym typeface="Karla"/>
                </a:rPr>
                <a:t>1</a:t>
              </a:r>
              <a:endParaRPr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390" name="Google Shape;390;p61"/>
            <p:cNvSpPr/>
            <p:nvPr/>
          </p:nvSpPr>
          <p:spPr>
            <a:xfrm>
              <a:off x="1825446" y="2542213"/>
              <a:ext cx="399600" cy="333600"/>
            </a:xfrm>
            <a:prstGeom prst="rect">
              <a:avLst/>
            </a:prstGeom>
            <a:solidFill>
              <a:srgbClr val="9FC5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Karla"/>
                  <a:ea typeface="Karla"/>
                  <a:cs typeface="Karla"/>
                  <a:sym typeface="Karla"/>
                </a:rPr>
                <a:t>2</a:t>
              </a:r>
              <a:endParaRPr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391" name="Google Shape;391;p61"/>
            <p:cNvSpPr/>
            <p:nvPr/>
          </p:nvSpPr>
          <p:spPr>
            <a:xfrm>
              <a:off x="2389925" y="2542213"/>
              <a:ext cx="399600" cy="333600"/>
            </a:xfrm>
            <a:prstGeom prst="rect">
              <a:avLst/>
            </a:prstGeom>
            <a:solidFill>
              <a:srgbClr val="9FC5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Karla"/>
                  <a:ea typeface="Karla"/>
                  <a:cs typeface="Karla"/>
                  <a:sym typeface="Karla"/>
                </a:rPr>
                <a:t>3</a:t>
              </a:r>
              <a:endParaRPr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392" name="Google Shape;392;p61"/>
            <p:cNvSpPr/>
            <p:nvPr/>
          </p:nvSpPr>
          <p:spPr>
            <a:xfrm>
              <a:off x="3304171" y="2542213"/>
              <a:ext cx="399600" cy="333600"/>
            </a:xfrm>
            <a:prstGeom prst="rect">
              <a:avLst/>
            </a:prstGeom>
            <a:solidFill>
              <a:srgbClr val="9FC5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Karla"/>
                  <a:ea typeface="Karla"/>
                  <a:cs typeface="Karla"/>
                  <a:sym typeface="Karla"/>
                </a:rPr>
                <a:t>4</a:t>
              </a:r>
              <a:endParaRPr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</p:grpSp>
      <p:sp>
        <p:nvSpPr>
          <p:cNvPr id="393" name="Google Shape;393;p61"/>
          <p:cNvSpPr txBox="1"/>
          <p:nvPr>
            <p:ph idx="1" type="body"/>
          </p:nvPr>
        </p:nvSpPr>
        <p:spPr>
          <a:xfrm>
            <a:off x="4617725" y="1028700"/>
            <a:ext cx="4023300" cy="3200400"/>
          </a:xfrm>
          <a:prstGeom prst="rect">
            <a:avLst/>
          </a:prstGeom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78F2"/>
                </a:solidFill>
                <a:latin typeface="Roboto Mono"/>
                <a:ea typeface="Roboto Mono"/>
                <a:cs typeface="Roboto Mono"/>
                <a:sym typeface="Roboto Mono"/>
              </a:rPr>
              <a:t>#best-box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display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2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flex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flex-direction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2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row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78F2"/>
                </a:solidFill>
                <a:latin typeface="Roboto Mono"/>
                <a:ea typeface="Roboto Mono"/>
                <a:cs typeface="Roboto Mono"/>
                <a:sym typeface="Roboto Mono"/>
              </a:rPr>
              <a:t>.child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display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2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flex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flex-direction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2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row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333333"/>
              </a:solidFill>
              <a:highlight>
                <a:srgbClr val="FFF2C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200">
                <a:solidFill>
                  <a:srgbClr val="383A42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justify-content</a:t>
            </a:r>
            <a:r>
              <a:rPr lang="en" sz="1200">
                <a:solidFill>
                  <a:srgbClr val="333333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200">
                <a:solidFill>
                  <a:srgbClr val="986801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space-between</a:t>
            </a:r>
            <a:r>
              <a:rPr lang="en" sz="1200">
                <a:solidFill>
                  <a:srgbClr val="333333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333333"/>
              </a:solidFill>
              <a:highlight>
                <a:srgbClr val="FFF2C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94" name="Google Shape;394;p61"/>
          <p:cNvSpPr txBox="1"/>
          <p:nvPr>
            <p:ph type="title"/>
          </p:nvPr>
        </p:nvSpPr>
        <p:spPr>
          <a:xfrm>
            <a:off x="502925" y="457200"/>
            <a:ext cx="81381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Flex possibilities: space-between</a:t>
            </a:r>
            <a:endParaRPr/>
          </a:p>
        </p:txBody>
      </p:sp>
      <p:sp>
        <p:nvSpPr>
          <p:cNvPr id="395" name="Google Shape;395;p61"/>
          <p:cNvSpPr/>
          <p:nvPr/>
        </p:nvSpPr>
        <p:spPr>
          <a:xfrm>
            <a:off x="747925" y="1933125"/>
            <a:ext cx="3129900" cy="15534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2"/>
          <p:cNvSpPr txBox="1"/>
          <p:nvPr>
            <p:ph type="title"/>
          </p:nvPr>
        </p:nvSpPr>
        <p:spPr>
          <a:xfrm>
            <a:off x="502925" y="457200"/>
            <a:ext cx="81381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Flex possibilities: space-between</a:t>
            </a:r>
            <a:endParaRPr/>
          </a:p>
        </p:txBody>
      </p:sp>
      <p:sp>
        <p:nvSpPr>
          <p:cNvPr id="401" name="Google Shape;401;p62"/>
          <p:cNvSpPr txBox="1"/>
          <p:nvPr>
            <p:ph idx="1" type="body"/>
          </p:nvPr>
        </p:nvSpPr>
        <p:spPr>
          <a:xfrm>
            <a:off x="4617725" y="1028700"/>
            <a:ext cx="4023300" cy="3200400"/>
          </a:xfrm>
          <a:prstGeom prst="rect">
            <a:avLst/>
          </a:prstGeom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78F2"/>
                </a:solidFill>
                <a:latin typeface="Roboto Mono"/>
                <a:ea typeface="Roboto Mono"/>
                <a:cs typeface="Roboto Mono"/>
                <a:sym typeface="Roboto Mono"/>
              </a:rPr>
              <a:t>#best-box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display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2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flex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flex-direction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2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row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78F2"/>
                </a:solidFill>
                <a:latin typeface="Roboto Mono"/>
                <a:ea typeface="Roboto Mono"/>
                <a:cs typeface="Roboto Mono"/>
                <a:sym typeface="Roboto Mono"/>
              </a:rPr>
              <a:t>.child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display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2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flex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flex-direction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2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row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333333"/>
              </a:solidFill>
              <a:highlight>
                <a:srgbClr val="FFF2C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200">
                <a:solidFill>
                  <a:srgbClr val="383A42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align-items</a:t>
            </a:r>
            <a:r>
              <a:rPr lang="en" sz="1200">
                <a:solidFill>
                  <a:srgbClr val="333333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200">
                <a:solidFill>
                  <a:srgbClr val="986801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space-between</a:t>
            </a:r>
            <a:r>
              <a:rPr lang="en" sz="1200">
                <a:solidFill>
                  <a:srgbClr val="333333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333333"/>
              </a:solidFill>
              <a:highlight>
                <a:srgbClr val="FFF2C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402" name="Google Shape;402;p62"/>
          <p:cNvGrpSpPr/>
          <p:nvPr/>
        </p:nvGrpSpPr>
        <p:grpSpPr>
          <a:xfrm>
            <a:off x="831838" y="1657075"/>
            <a:ext cx="2951275" cy="1770275"/>
            <a:chOff x="831838" y="1657075"/>
            <a:chExt cx="2951275" cy="1770275"/>
          </a:xfrm>
        </p:grpSpPr>
        <p:sp>
          <p:nvSpPr>
            <p:cNvPr id="403" name="Google Shape;403;p62"/>
            <p:cNvSpPr txBox="1"/>
            <p:nvPr/>
          </p:nvSpPr>
          <p:spPr>
            <a:xfrm>
              <a:off x="1105725" y="2389813"/>
              <a:ext cx="6672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Karla"/>
                  <a:ea typeface="Karla"/>
                  <a:cs typeface="Karla"/>
                  <a:sym typeface="Karla"/>
                </a:rPr>
                <a:t>12</a:t>
              </a:r>
              <a:endParaRPr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404" name="Google Shape;404;p62"/>
            <p:cNvSpPr txBox="1"/>
            <p:nvPr/>
          </p:nvSpPr>
          <p:spPr>
            <a:xfrm>
              <a:off x="2582525" y="2389813"/>
              <a:ext cx="6672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Karla"/>
                  <a:ea typeface="Karla"/>
                  <a:cs typeface="Karla"/>
                  <a:sym typeface="Karla"/>
                </a:rPr>
                <a:t>34</a:t>
              </a:r>
              <a:endParaRPr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405" name="Google Shape;405;p62"/>
            <p:cNvSpPr txBox="1"/>
            <p:nvPr/>
          </p:nvSpPr>
          <p:spPr>
            <a:xfrm>
              <a:off x="1105725" y="2389813"/>
              <a:ext cx="6672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Karla"/>
                  <a:ea typeface="Karla"/>
                  <a:cs typeface="Karla"/>
                  <a:sym typeface="Karla"/>
                </a:rPr>
                <a:t>12</a:t>
              </a:r>
              <a:endParaRPr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406" name="Google Shape;406;p62"/>
            <p:cNvSpPr txBox="1"/>
            <p:nvPr/>
          </p:nvSpPr>
          <p:spPr>
            <a:xfrm>
              <a:off x="2582525" y="2389813"/>
              <a:ext cx="6672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Karla"/>
                  <a:ea typeface="Karla"/>
                  <a:cs typeface="Karla"/>
                  <a:sym typeface="Karla"/>
                </a:rPr>
                <a:t>34</a:t>
              </a:r>
              <a:endParaRPr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pic>
          <p:nvPicPr>
            <p:cNvPr id="407" name="Google Shape;407;p62"/>
            <p:cNvPicPr preferRelativeResize="0"/>
            <p:nvPr/>
          </p:nvPicPr>
          <p:blipFill rotWithShape="1">
            <a:blip r:embed="rId3">
              <a:alphaModFix/>
            </a:blip>
            <a:srcRect b="0" l="0" r="0" t="50826"/>
            <a:stretch/>
          </p:blipFill>
          <p:spPr>
            <a:xfrm>
              <a:off x="831838" y="1990675"/>
              <a:ext cx="2951275" cy="14366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8" name="Google Shape;408;p62"/>
            <p:cNvSpPr txBox="1"/>
            <p:nvPr/>
          </p:nvSpPr>
          <p:spPr>
            <a:xfrm>
              <a:off x="831850" y="1657075"/>
              <a:ext cx="16875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535353"/>
                  </a:solidFill>
                  <a:latin typeface="Karla"/>
                  <a:ea typeface="Karla"/>
                  <a:cs typeface="Karla"/>
                  <a:sym typeface="Karla"/>
                </a:rPr>
                <a:t>#best-box</a:t>
              </a:r>
              <a:endParaRPr b="1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409" name="Google Shape;409;p62"/>
            <p:cNvSpPr/>
            <p:nvPr/>
          </p:nvSpPr>
          <p:spPr>
            <a:xfrm>
              <a:off x="1373325" y="2056213"/>
              <a:ext cx="399600" cy="333600"/>
            </a:xfrm>
            <a:prstGeom prst="rect">
              <a:avLst/>
            </a:prstGeom>
            <a:solidFill>
              <a:srgbClr val="9FC5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Karla"/>
                  <a:ea typeface="Karla"/>
                  <a:cs typeface="Karla"/>
                  <a:sym typeface="Karla"/>
                </a:rPr>
                <a:t>1</a:t>
              </a:r>
              <a:endParaRPr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410" name="Google Shape;410;p62"/>
            <p:cNvSpPr/>
            <p:nvPr/>
          </p:nvSpPr>
          <p:spPr>
            <a:xfrm>
              <a:off x="1373321" y="3037188"/>
              <a:ext cx="399600" cy="333600"/>
            </a:xfrm>
            <a:prstGeom prst="rect">
              <a:avLst/>
            </a:prstGeom>
            <a:solidFill>
              <a:srgbClr val="9FC5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Karla"/>
                  <a:ea typeface="Karla"/>
                  <a:cs typeface="Karla"/>
                  <a:sym typeface="Karla"/>
                </a:rPr>
                <a:t>2</a:t>
              </a:r>
              <a:endParaRPr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411" name="Google Shape;411;p62"/>
            <p:cNvSpPr/>
            <p:nvPr/>
          </p:nvSpPr>
          <p:spPr>
            <a:xfrm>
              <a:off x="2850125" y="2051713"/>
              <a:ext cx="399600" cy="333600"/>
            </a:xfrm>
            <a:prstGeom prst="rect">
              <a:avLst/>
            </a:prstGeom>
            <a:solidFill>
              <a:srgbClr val="9FC5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Karla"/>
                  <a:ea typeface="Karla"/>
                  <a:cs typeface="Karla"/>
                  <a:sym typeface="Karla"/>
                </a:rPr>
                <a:t>3</a:t>
              </a:r>
              <a:endParaRPr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412" name="Google Shape;412;p62"/>
            <p:cNvSpPr/>
            <p:nvPr/>
          </p:nvSpPr>
          <p:spPr>
            <a:xfrm>
              <a:off x="2850121" y="3032688"/>
              <a:ext cx="399600" cy="333600"/>
            </a:xfrm>
            <a:prstGeom prst="rect">
              <a:avLst/>
            </a:prstGeom>
            <a:solidFill>
              <a:srgbClr val="9FC5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Karla"/>
                  <a:ea typeface="Karla"/>
                  <a:cs typeface="Karla"/>
                  <a:sym typeface="Karla"/>
                </a:rPr>
                <a:t>4</a:t>
              </a:r>
              <a:endParaRPr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</p:grpSp>
      <p:sp>
        <p:nvSpPr>
          <p:cNvPr id="413" name="Google Shape;413;p62"/>
          <p:cNvSpPr/>
          <p:nvPr/>
        </p:nvSpPr>
        <p:spPr>
          <a:xfrm>
            <a:off x="747925" y="1933125"/>
            <a:ext cx="3129900" cy="15534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3"/>
          <p:cNvSpPr txBox="1"/>
          <p:nvPr>
            <p:ph idx="1" type="body"/>
          </p:nvPr>
        </p:nvSpPr>
        <p:spPr>
          <a:xfrm>
            <a:off x="4617725" y="1028700"/>
            <a:ext cx="4023300" cy="3200400"/>
          </a:xfrm>
          <a:prstGeom prst="rect">
            <a:avLst/>
          </a:prstGeom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78F2"/>
                </a:solidFill>
                <a:latin typeface="Roboto Mono"/>
                <a:ea typeface="Roboto Mono"/>
                <a:cs typeface="Roboto Mono"/>
                <a:sym typeface="Roboto Mono"/>
              </a:rPr>
              <a:t>#best-box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display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2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flex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flex-direction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2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column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78F2"/>
                </a:solidFill>
                <a:latin typeface="Roboto Mono"/>
                <a:ea typeface="Roboto Mono"/>
                <a:cs typeface="Roboto Mono"/>
                <a:sym typeface="Roboto Mono"/>
              </a:rPr>
              <a:t>.child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display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2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flex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flex-direction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2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row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200">
                <a:solidFill>
                  <a:srgbClr val="383A42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justify-content</a:t>
            </a:r>
            <a:r>
              <a:rPr lang="en" sz="1200">
                <a:solidFill>
                  <a:srgbClr val="333333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200">
                <a:solidFill>
                  <a:srgbClr val="986801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center</a:t>
            </a:r>
            <a:r>
              <a:rPr lang="en" sz="1200">
                <a:solidFill>
                  <a:srgbClr val="333333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333333"/>
              </a:solidFill>
              <a:highlight>
                <a:srgbClr val="FFF2C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200">
                <a:solidFill>
                  <a:srgbClr val="383A42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align-items</a:t>
            </a:r>
            <a:r>
              <a:rPr lang="en" sz="1200">
                <a:solidFill>
                  <a:srgbClr val="333333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200">
                <a:solidFill>
                  <a:srgbClr val="986801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center</a:t>
            </a:r>
            <a:r>
              <a:rPr lang="en" sz="1200">
                <a:solidFill>
                  <a:srgbClr val="333333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333333"/>
              </a:solidFill>
              <a:highlight>
                <a:srgbClr val="FFF2C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19" name="Google Shape;419;p63"/>
          <p:cNvSpPr txBox="1"/>
          <p:nvPr>
            <p:ph type="title"/>
          </p:nvPr>
        </p:nvSpPr>
        <p:spPr>
          <a:xfrm>
            <a:off x="502925" y="457200"/>
            <a:ext cx="81381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Row vs. column… rotate!</a:t>
            </a:r>
            <a:endParaRPr/>
          </a:p>
        </p:txBody>
      </p:sp>
      <p:grpSp>
        <p:nvGrpSpPr>
          <p:cNvPr id="420" name="Google Shape;420;p63"/>
          <p:cNvGrpSpPr/>
          <p:nvPr/>
        </p:nvGrpSpPr>
        <p:grpSpPr>
          <a:xfrm rot="-5400000">
            <a:off x="821580" y="1193500"/>
            <a:ext cx="2900874" cy="2805236"/>
            <a:chOff x="5308800" y="1049406"/>
            <a:chExt cx="2990900" cy="2892294"/>
          </a:xfrm>
        </p:grpSpPr>
        <p:grpSp>
          <p:nvGrpSpPr>
            <p:cNvPr id="421" name="Google Shape;421;p63"/>
            <p:cNvGrpSpPr/>
            <p:nvPr/>
          </p:nvGrpSpPr>
          <p:grpSpPr>
            <a:xfrm>
              <a:off x="5308800" y="1405474"/>
              <a:ext cx="2607326" cy="2536225"/>
              <a:chOff x="3126650" y="1640749"/>
              <a:chExt cx="2607326" cy="2536225"/>
            </a:xfrm>
          </p:grpSpPr>
          <p:pic>
            <p:nvPicPr>
              <p:cNvPr id="422" name="Google Shape;422;p63"/>
              <p:cNvPicPr preferRelativeResize="0"/>
              <p:nvPr/>
            </p:nvPicPr>
            <p:blipFill rotWithShape="1">
              <a:blip r:embed="rId3">
                <a:alphaModFix/>
              </a:blip>
              <a:srcRect b="51352" l="50492" r="0" t="0"/>
              <a:stretch/>
            </p:blipFill>
            <p:spPr>
              <a:xfrm>
                <a:off x="3126650" y="1640749"/>
                <a:ext cx="2607325" cy="25362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23" name="Google Shape;423;p63"/>
              <p:cNvSpPr txBox="1"/>
              <p:nvPr/>
            </p:nvSpPr>
            <p:spPr>
              <a:xfrm>
                <a:off x="3126650" y="1640750"/>
                <a:ext cx="1472700" cy="39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FFFFFF"/>
                    </a:solidFill>
                    <a:latin typeface="Karla"/>
                    <a:ea typeface="Karla"/>
                    <a:cs typeface="Karla"/>
                    <a:sym typeface="Karla"/>
                  </a:rPr>
                  <a:t>justify-content</a:t>
                </a:r>
                <a:endParaRPr>
                  <a:solidFill>
                    <a:srgbClr val="FFFFFF"/>
                  </a:solidFill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424" name="Google Shape;424;p63"/>
              <p:cNvSpPr txBox="1"/>
              <p:nvPr/>
            </p:nvSpPr>
            <p:spPr>
              <a:xfrm rot="5400000">
                <a:off x="4910175" y="3307775"/>
                <a:ext cx="1251000" cy="39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FFFFFF"/>
                    </a:solidFill>
                    <a:latin typeface="Karla"/>
                    <a:ea typeface="Karla"/>
                    <a:cs typeface="Karla"/>
                    <a:sym typeface="Karla"/>
                  </a:rPr>
                  <a:t>align-items</a:t>
                </a:r>
                <a:endParaRPr>
                  <a:solidFill>
                    <a:srgbClr val="FFFFFF"/>
                  </a:solidFill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</p:grpSp>
        <p:sp>
          <p:nvSpPr>
            <p:cNvPr id="425" name="Google Shape;425;p63"/>
            <p:cNvSpPr txBox="1"/>
            <p:nvPr/>
          </p:nvSpPr>
          <p:spPr>
            <a:xfrm>
              <a:off x="5529167" y="1049406"/>
              <a:ext cx="2166600" cy="29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535353"/>
                  </a:solidFill>
                  <a:latin typeface="Karla"/>
                  <a:ea typeface="Karla"/>
                  <a:cs typeface="Karla"/>
                  <a:sym typeface="Karla"/>
                </a:rPr>
                <a:t>flex-direction: row</a:t>
              </a:r>
              <a:endParaRPr b="1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426" name="Google Shape;426;p63"/>
            <p:cNvSpPr txBox="1"/>
            <p:nvPr/>
          </p:nvSpPr>
          <p:spPr>
            <a:xfrm rot="5400000">
              <a:off x="7074950" y="2524189"/>
              <a:ext cx="2150700" cy="29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535353"/>
                  </a:solidFill>
                  <a:latin typeface="Karla"/>
                  <a:ea typeface="Karla"/>
                  <a:cs typeface="Karla"/>
                  <a:sym typeface="Karla"/>
                </a:rPr>
                <a:t>flex-direction: column</a:t>
              </a:r>
              <a:endParaRPr b="1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64"/>
          <p:cNvSpPr txBox="1"/>
          <p:nvPr>
            <p:ph type="title"/>
          </p:nvPr>
        </p:nvSpPr>
        <p:spPr>
          <a:xfrm>
            <a:off x="457200" y="959250"/>
            <a:ext cx="8229600" cy="3193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Flexbox Practice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 u="sng">
                <a:hlinkClick r:id="rId3"/>
              </a:rPr>
              <a:t>https://tinyurl.com/wddflexy</a:t>
            </a:r>
            <a:endParaRPr b="0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you can do with </a:t>
            </a:r>
            <a:r>
              <a:rPr lang="en" sz="1800">
                <a:solidFill>
                  <a:srgbClr val="6191C2"/>
                </a:solidFill>
              </a:rPr>
              <a:t>flexbox</a:t>
            </a:r>
            <a:endParaRPr sz="1800">
              <a:solidFill>
                <a:srgbClr val="6191C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 u="sng">
                <a:hlinkClick r:id="rId4"/>
              </a:rPr>
              <a:t>https://tinyurl.com/wddphone</a:t>
            </a:r>
            <a:endParaRPr b="0" sz="1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65"/>
          <p:cNvSpPr txBox="1"/>
          <p:nvPr>
            <p:ph idx="1" type="body"/>
          </p:nvPr>
        </p:nvSpPr>
        <p:spPr>
          <a:xfrm>
            <a:off x="4617725" y="1028700"/>
            <a:ext cx="4023300" cy="3200400"/>
          </a:xfrm>
          <a:prstGeom prst="rect">
            <a:avLst/>
          </a:prstGeom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78F2"/>
                </a:solidFill>
                <a:latin typeface="Roboto Mono"/>
                <a:ea typeface="Roboto Mono"/>
                <a:cs typeface="Roboto Mono"/>
                <a:sym typeface="Roboto Mono"/>
              </a:rPr>
              <a:t>#navbar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display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2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flex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flex-direction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2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row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78F2"/>
                </a:solidFill>
                <a:latin typeface="Roboto Mono"/>
                <a:ea typeface="Roboto Mono"/>
                <a:cs typeface="Roboto Mono"/>
                <a:sym typeface="Roboto Mono"/>
              </a:rPr>
              <a:t>#nav-item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display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2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flex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justify-content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2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center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9D9D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37" name="Google Shape;437;p65"/>
          <p:cNvSpPr txBox="1"/>
          <p:nvPr>
            <p:ph type="title"/>
          </p:nvPr>
        </p:nvSpPr>
        <p:spPr>
          <a:xfrm>
            <a:off x="502925" y="457200"/>
            <a:ext cx="81381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realistic example: nav</a:t>
            </a:r>
            <a:endParaRPr/>
          </a:p>
        </p:txBody>
      </p:sp>
      <p:sp>
        <p:nvSpPr>
          <p:cNvPr id="438" name="Google Shape;438;p65"/>
          <p:cNvSpPr txBox="1"/>
          <p:nvPr>
            <p:ph idx="1" type="body"/>
          </p:nvPr>
        </p:nvSpPr>
        <p:spPr>
          <a:xfrm>
            <a:off x="502925" y="1028700"/>
            <a:ext cx="4023300" cy="3200400"/>
          </a:xfrm>
          <a:prstGeom prst="rect">
            <a:avLst/>
          </a:prstGeom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nav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id</a:t>
            </a:r>
            <a:r>
              <a:rPr lang="en" sz="12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=”navbar”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   &lt;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div </a:t>
            </a:r>
            <a:r>
              <a:rPr lang="en" sz="12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12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=”nav-item”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Logo</a:t>
            </a:r>
            <a:endParaRPr sz="12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   &lt;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/div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div </a:t>
            </a:r>
            <a:r>
              <a:rPr lang="en" sz="12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12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=”nav-item”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About</a:t>
            </a:r>
            <a:endParaRPr sz="12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   &lt;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/div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/nav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D9D9D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78F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66"/>
          <p:cNvSpPr txBox="1"/>
          <p:nvPr>
            <p:ph idx="1" type="body"/>
          </p:nvPr>
        </p:nvSpPr>
        <p:spPr>
          <a:xfrm>
            <a:off x="4617725" y="1028700"/>
            <a:ext cx="4023300" cy="3200400"/>
          </a:xfrm>
          <a:prstGeom prst="rect">
            <a:avLst/>
          </a:prstGeom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78F2"/>
                </a:solidFill>
                <a:latin typeface="Roboto Mono"/>
                <a:ea typeface="Roboto Mono"/>
                <a:cs typeface="Roboto Mono"/>
                <a:sym typeface="Roboto Mono"/>
              </a:rPr>
              <a:t>#navbar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display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2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flex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flex-direction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2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row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78F2"/>
                </a:solidFill>
                <a:latin typeface="Roboto Mono"/>
                <a:ea typeface="Roboto Mono"/>
                <a:cs typeface="Roboto Mono"/>
                <a:sym typeface="Roboto Mono"/>
              </a:rPr>
              <a:t>#nav-item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display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2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flex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justify-content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2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center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9D9D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44" name="Google Shape;444;p66"/>
          <p:cNvSpPr txBox="1"/>
          <p:nvPr>
            <p:ph type="title"/>
          </p:nvPr>
        </p:nvSpPr>
        <p:spPr>
          <a:xfrm>
            <a:off x="502925" y="457200"/>
            <a:ext cx="81381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realistic example: nav</a:t>
            </a:r>
            <a:endParaRPr/>
          </a:p>
        </p:txBody>
      </p:sp>
      <p:grpSp>
        <p:nvGrpSpPr>
          <p:cNvPr id="445" name="Google Shape;445;p66"/>
          <p:cNvGrpSpPr/>
          <p:nvPr/>
        </p:nvGrpSpPr>
        <p:grpSpPr>
          <a:xfrm>
            <a:off x="831838" y="1657075"/>
            <a:ext cx="2951275" cy="1770275"/>
            <a:chOff x="831838" y="1657075"/>
            <a:chExt cx="2951275" cy="1770275"/>
          </a:xfrm>
        </p:grpSpPr>
        <p:pic>
          <p:nvPicPr>
            <p:cNvPr id="446" name="Google Shape;446;p66"/>
            <p:cNvPicPr preferRelativeResize="0"/>
            <p:nvPr/>
          </p:nvPicPr>
          <p:blipFill rotWithShape="1">
            <a:blip r:embed="rId3">
              <a:alphaModFix/>
            </a:blip>
            <a:srcRect b="0" l="0" r="0" t="50826"/>
            <a:stretch/>
          </p:blipFill>
          <p:spPr>
            <a:xfrm>
              <a:off x="831838" y="1990675"/>
              <a:ext cx="2951275" cy="14366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7" name="Google Shape;447;p66"/>
            <p:cNvSpPr txBox="1"/>
            <p:nvPr/>
          </p:nvSpPr>
          <p:spPr>
            <a:xfrm>
              <a:off x="1248200" y="2542213"/>
              <a:ext cx="6672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Karla"/>
                  <a:ea typeface="Karla"/>
                  <a:cs typeface="Karla"/>
                  <a:sym typeface="Karla"/>
                </a:rPr>
                <a:t>nav item</a:t>
              </a:r>
              <a:endParaRPr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448" name="Google Shape;448;p66"/>
            <p:cNvSpPr txBox="1"/>
            <p:nvPr/>
          </p:nvSpPr>
          <p:spPr>
            <a:xfrm>
              <a:off x="2725000" y="2542213"/>
              <a:ext cx="6672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Karla"/>
                  <a:ea typeface="Karla"/>
                  <a:cs typeface="Karla"/>
                  <a:sym typeface="Karla"/>
                </a:rPr>
                <a:t>nav item</a:t>
              </a:r>
              <a:endParaRPr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449" name="Google Shape;449;p66"/>
            <p:cNvSpPr txBox="1"/>
            <p:nvPr/>
          </p:nvSpPr>
          <p:spPr>
            <a:xfrm>
              <a:off x="831850" y="1657075"/>
              <a:ext cx="16875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535353"/>
                  </a:solidFill>
                  <a:latin typeface="Karla"/>
                  <a:ea typeface="Karla"/>
                  <a:cs typeface="Karla"/>
                  <a:sym typeface="Karla"/>
                </a:rPr>
                <a:t>#navbar</a:t>
              </a:r>
              <a:endParaRPr b="1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</p:grpSp>
      <p:sp>
        <p:nvSpPr>
          <p:cNvPr id="450" name="Google Shape;450;p66"/>
          <p:cNvSpPr/>
          <p:nvPr/>
        </p:nvSpPr>
        <p:spPr>
          <a:xfrm>
            <a:off x="747925" y="1933125"/>
            <a:ext cx="3129900" cy="15534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7"/>
          <p:cNvSpPr txBox="1"/>
          <p:nvPr>
            <p:ph idx="1" type="body"/>
          </p:nvPr>
        </p:nvSpPr>
        <p:spPr>
          <a:xfrm>
            <a:off x="4617725" y="1028700"/>
            <a:ext cx="4023300" cy="3200400"/>
          </a:xfrm>
          <a:prstGeom prst="rect">
            <a:avLst/>
          </a:prstGeom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78F2"/>
                </a:solidFill>
                <a:latin typeface="Roboto Mono"/>
                <a:ea typeface="Roboto Mono"/>
                <a:cs typeface="Roboto Mono"/>
                <a:sym typeface="Roboto Mono"/>
              </a:rPr>
              <a:t>#real-page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display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2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flex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flex-direction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2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column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justify-content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2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space-between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9D9D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56" name="Google Shape;456;p67"/>
          <p:cNvSpPr txBox="1"/>
          <p:nvPr>
            <p:ph type="title"/>
          </p:nvPr>
        </p:nvSpPr>
        <p:spPr>
          <a:xfrm>
            <a:off x="502925" y="457200"/>
            <a:ext cx="81381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realistic example: layout</a:t>
            </a:r>
            <a:endParaRPr/>
          </a:p>
        </p:txBody>
      </p:sp>
      <p:sp>
        <p:nvSpPr>
          <p:cNvPr id="457" name="Google Shape;457;p67"/>
          <p:cNvSpPr txBox="1"/>
          <p:nvPr>
            <p:ph idx="1" type="body"/>
          </p:nvPr>
        </p:nvSpPr>
        <p:spPr>
          <a:xfrm>
            <a:off x="502925" y="1028700"/>
            <a:ext cx="4023300" cy="3200400"/>
          </a:xfrm>
          <a:prstGeom prst="rect">
            <a:avLst/>
          </a:prstGeom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div </a:t>
            </a:r>
            <a:r>
              <a:rPr lang="en" sz="12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id</a:t>
            </a:r>
            <a:r>
              <a:rPr lang="en" sz="12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=”real-page”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   &lt;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header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id</a:t>
            </a:r>
            <a:r>
              <a:rPr lang="en" sz="12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=”header”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      &lt;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Title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   &lt;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/header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   &lt;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footer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id</a:t>
            </a:r>
            <a:r>
              <a:rPr lang="en" sz="12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=”footer”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      &lt;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Contact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      &lt;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Support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   &lt;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/footer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/div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D9D9D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78F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68"/>
          <p:cNvSpPr txBox="1"/>
          <p:nvPr>
            <p:ph idx="1" type="body"/>
          </p:nvPr>
        </p:nvSpPr>
        <p:spPr>
          <a:xfrm>
            <a:off x="4617725" y="1028700"/>
            <a:ext cx="4023300" cy="3200400"/>
          </a:xfrm>
          <a:prstGeom prst="rect">
            <a:avLst/>
          </a:prstGeom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78F2"/>
                </a:solidFill>
                <a:latin typeface="Roboto Mono"/>
                <a:ea typeface="Roboto Mono"/>
                <a:cs typeface="Roboto Mono"/>
                <a:sym typeface="Roboto Mono"/>
              </a:rPr>
              <a:t>#real-page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display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2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flex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flex-direction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2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column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justify-content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2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space-between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9D9D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63" name="Google Shape;463;p68"/>
          <p:cNvSpPr txBox="1"/>
          <p:nvPr>
            <p:ph type="title"/>
          </p:nvPr>
        </p:nvSpPr>
        <p:spPr>
          <a:xfrm>
            <a:off x="502925" y="457200"/>
            <a:ext cx="81381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realistic example: layout</a:t>
            </a:r>
            <a:endParaRPr/>
          </a:p>
        </p:txBody>
      </p:sp>
      <p:grpSp>
        <p:nvGrpSpPr>
          <p:cNvPr id="464" name="Google Shape;464;p68"/>
          <p:cNvGrpSpPr/>
          <p:nvPr/>
        </p:nvGrpSpPr>
        <p:grpSpPr>
          <a:xfrm>
            <a:off x="1209875" y="1343300"/>
            <a:ext cx="1695450" cy="2746425"/>
            <a:chOff x="1209875" y="1343300"/>
            <a:chExt cx="1695450" cy="2746425"/>
          </a:xfrm>
        </p:grpSpPr>
        <p:pic>
          <p:nvPicPr>
            <p:cNvPr id="465" name="Google Shape;465;p68"/>
            <p:cNvPicPr preferRelativeResize="0"/>
            <p:nvPr/>
          </p:nvPicPr>
          <p:blipFill rotWithShape="1">
            <a:blip r:embed="rId3">
              <a:alphaModFix/>
            </a:blip>
            <a:srcRect b="0" l="50492" r="0" t="0"/>
            <a:stretch/>
          </p:blipFill>
          <p:spPr>
            <a:xfrm>
              <a:off x="1525026" y="1343300"/>
              <a:ext cx="1380299" cy="2746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6" name="Google Shape;466;p68"/>
            <p:cNvSpPr txBox="1"/>
            <p:nvPr/>
          </p:nvSpPr>
          <p:spPr>
            <a:xfrm>
              <a:off x="1821725" y="1830900"/>
              <a:ext cx="7869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Karla"/>
                  <a:ea typeface="Karla"/>
                  <a:cs typeface="Karla"/>
                  <a:sym typeface="Karla"/>
                </a:rPr>
                <a:t>header</a:t>
              </a:r>
              <a:endParaRPr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467" name="Google Shape;467;p68"/>
            <p:cNvSpPr txBox="1"/>
            <p:nvPr/>
          </p:nvSpPr>
          <p:spPr>
            <a:xfrm>
              <a:off x="1860875" y="3233425"/>
              <a:ext cx="708600" cy="31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Karla"/>
                  <a:ea typeface="Karla"/>
                  <a:cs typeface="Karla"/>
                  <a:sym typeface="Karla"/>
                </a:rPr>
                <a:t>f</a:t>
              </a:r>
              <a:r>
                <a:rPr lang="en">
                  <a:solidFill>
                    <a:srgbClr val="FFFFFF"/>
                  </a:solidFill>
                  <a:latin typeface="Karla"/>
                  <a:ea typeface="Karla"/>
                  <a:cs typeface="Karla"/>
                  <a:sym typeface="Karla"/>
                </a:rPr>
                <a:t>ooter</a:t>
              </a:r>
              <a:endParaRPr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468" name="Google Shape;468;p68"/>
            <p:cNvSpPr txBox="1"/>
            <p:nvPr/>
          </p:nvSpPr>
          <p:spPr>
            <a:xfrm rot="-5400000">
              <a:off x="574325" y="3138875"/>
              <a:ext cx="15864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535353"/>
                  </a:solidFill>
                  <a:latin typeface="Karla"/>
                  <a:ea typeface="Karla"/>
                  <a:cs typeface="Karla"/>
                  <a:sym typeface="Karla"/>
                </a:rPr>
                <a:t>#real-page</a:t>
              </a:r>
              <a:endParaRPr b="1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</p:grpSp>
      <p:sp>
        <p:nvSpPr>
          <p:cNvPr id="469" name="Google Shape;469;p68"/>
          <p:cNvSpPr/>
          <p:nvPr/>
        </p:nvSpPr>
        <p:spPr>
          <a:xfrm rot="5400000">
            <a:off x="742275" y="1961875"/>
            <a:ext cx="2957100" cy="14958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69"/>
          <p:cNvSpPr txBox="1"/>
          <p:nvPr>
            <p:ph idx="1" type="body"/>
          </p:nvPr>
        </p:nvSpPr>
        <p:spPr>
          <a:xfrm>
            <a:off x="4617725" y="1028700"/>
            <a:ext cx="4023300" cy="3200400"/>
          </a:xfrm>
          <a:prstGeom prst="rect">
            <a:avLst/>
          </a:prstGeom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78F2"/>
                </a:solidFill>
                <a:latin typeface="Roboto Mono"/>
                <a:ea typeface="Roboto Mono"/>
                <a:cs typeface="Roboto Mono"/>
                <a:sym typeface="Roboto Mono"/>
              </a:rPr>
              <a:t>#best-box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display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2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flex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flex-direction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2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column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200">
                <a:solidFill>
                  <a:srgbClr val="383A42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justify-content</a:t>
            </a:r>
            <a:r>
              <a:rPr lang="en" sz="1200">
                <a:solidFill>
                  <a:srgbClr val="333333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200">
                <a:solidFill>
                  <a:srgbClr val="986801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space-around</a:t>
            </a:r>
            <a:r>
              <a:rPr lang="en" sz="1200">
                <a:solidFill>
                  <a:srgbClr val="333333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333333"/>
              </a:solidFill>
              <a:highlight>
                <a:srgbClr val="FFF2C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200">
                <a:solidFill>
                  <a:srgbClr val="383A42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align-items</a:t>
            </a:r>
            <a:r>
              <a:rPr lang="en" sz="1200">
                <a:solidFill>
                  <a:srgbClr val="333333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200">
                <a:solidFill>
                  <a:srgbClr val="986801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space-evenly</a:t>
            </a:r>
            <a:r>
              <a:rPr lang="en" sz="1200">
                <a:solidFill>
                  <a:srgbClr val="333333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333333"/>
              </a:solidFill>
              <a:highlight>
                <a:srgbClr val="FFF2C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200">
                <a:solidFill>
                  <a:srgbClr val="383A42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align-self</a:t>
            </a:r>
            <a:r>
              <a:rPr lang="en" sz="1200">
                <a:solidFill>
                  <a:srgbClr val="333333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200">
                <a:solidFill>
                  <a:srgbClr val="986801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center</a:t>
            </a:r>
            <a:r>
              <a:rPr lang="en" sz="1200">
                <a:solidFill>
                  <a:srgbClr val="333333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333333"/>
              </a:solidFill>
              <a:highlight>
                <a:srgbClr val="FFF2C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200">
                <a:solidFill>
                  <a:srgbClr val="383A42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flex-wrap</a:t>
            </a:r>
            <a:r>
              <a:rPr lang="en" sz="1200">
                <a:solidFill>
                  <a:srgbClr val="333333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200">
                <a:solidFill>
                  <a:srgbClr val="986801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wrap</a:t>
            </a:r>
            <a:r>
              <a:rPr lang="en" sz="1200">
                <a:solidFill>
                  <a:srgbClr val="333333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333333"/>
              </a:solidFill>
              <a:highlight>
                <a:srgbClr val="FFF2C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200">
                <a:solidFill>
                  <a:srgbClr val="383A42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flex-grow</a:t>
            </a:r>
            <a:r>
              <a:rPr lang="en" sz="1200">
                <a:solidFill>
                  <a:srgbClr val="333333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200">
                <a:solidFill>
                  <a:srgbClr val="986801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200">
                <a:solidFill>
                  <a:srgbClr val="333333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333333"/>
              </a:solidFill>
              <a:highlight>
                <a:srgbClr val="FFF2C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200">
                <a:solidFill>
                  <a:srgbClr val="383A42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flex-shrink</a:t>
            </a:r>
            <a:r>
              <a:rPr lang="en" sz="1200">
                <a:solidFill>
                  <a:srgbClr val="333333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200">
                <a:solidFill>
                  <a:srgbClr val="986801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200">
                <a:solidFill>
                  <a:srgbClr val="333333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333333"/>
              </a:solidFill>
              <a:highlight>
                <a:srgbClr val="FFF2C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200">
                <a:solidFill>
                  <a:srgbClr val="383A42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flex-basis</a:t>
            </a:r>
            <a:r>
              <a:rPr lang="en" sz="1200">
                <a:solidFill>
                  <a:srgbClr val="333333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200">
                <a:solidFill>
                  <a:srgbClr val="986801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auto</a:t>
            </a:r>
            <a:r>
              <a:rPr lang="en" sz="1200">
                <a:solidFill>
                  <a:srgbClr val="333333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333333"/>
              </a:solidFill>
              <a:highlight>
                <a:srgbClr val="FFF2C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75" name="Google Shape;475;p69"/>
          <p:cNvSpPr txBox="1"/>
          <p:nvPr>
            <p:ph type="title"/>
          </p:nvPr>
        </p:nvSpPr>
        <p:spPr>
          <a:xfrm>
            <a:off x="502925" y="457200"/>
            <a:ext cx="81381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Flex possibilities: miscellaneous</a:t>
            </a:r>
            <a:endParaRPr/>
          </a:p>
        </p:txBody>
      </p:sp>
      <p:sp>
        <p:nvSpPr>
          <p:cNvPr id="476" name="Google Shape;476;p69"/>
          <p:cNvSpPr txBox="1"/>
          <p:nvPr>
            <p:ph idx="1" type="body"/>
          </p:nvPr>
        </p:nvSpPr>
        <p:spPr>
          <a:xfrm>
            <a:off x="502925" y="1028700"/>
            <a:ext cx="4023300" cy="3200400"/>
          </a:xfrm>
          <a:prstGeom prst="rect">
            <a:avLst/>
          </a:prstGeom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div </a:t>
            </a:r>
            <a:r>
              <a:rPr lang="en" sz="12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id</a:t>
            </a:r>
            <a:r>
              <a:rPr lang="en" sz="12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=”best-box”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	&lt;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div </a:t>
            </a:r>
            <a:r>
              <a:rPr lang="en" sz="12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12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=”child”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/div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div </a:t>
            </a:r>
            <a:r>
              <a:rPr lang="en" sz="12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12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=”child”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/div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/div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D9D9D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4"/>
          <p:cNvSpPr txBox="1"/>
          <p:nvPr>
            <p:ph type="title"/>
          </p:nvPr>
        </p:nvSpPr>
        <p:spPr>
          <a:xfrm>
            <a:off x="457200" y="1035450"/>
            <a:ext cx="8229600" cy="3193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Grossness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70"/>
          <p:cNvSpPr txBox="1"/>
          <p:nvPr>
            <p:ph type="title"/>
          </p:nvPr>
        </p:nvSpPr>
        <p:spPr>
          <a:xfrm>
            <a:off x="457200" y="806850"/>
            <a:ext cx="8229600" cy="319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Flexbox</a:t>
            </a:r>
            <a:r>
              <a:rPr lang="en"/>
              <a:t> Froggy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 u="sng">
                <a:hlinkClick r:id="rId3"/>
              </a:rPr>
              <a:t>http://flexboxfroggy.com/</a:t>
            </a:r>
            <a:r>
              <a:rPr b="0" lang="en" sz="1800"/>
              <a:t> </a:t>
            </a:r>
            <a:endParaRPr b="0" sz="1800"/>
          </a:p>
        </p:txBody>
      </p:sp>
      <p:pic>
        <p:nvPicPr>
          <p:cNvPr id="482" name="Google Shape;482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6575" y="1855315"/>
            <a:ext cx="4110848" cy="2113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71"/>
          <p:cNvSpPr txBox="1"/>
          <p:nvPr>
            <p:ph type="title"/>
          </p:nvPr>
        </p:nvSpPr>
        <p:spPr>
          <a:xfrm>
            <a:off x="502925" y="457200"/>
            <a:ext cx="81381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links &amp; guides</a:t>
            </a:r>
            <a:endParaRPr/>
          </a:p>
        </p:txBody>
      </p:sp>
      <p:sp>
        <p:nvSpPr>
          <p:cNvPr id="488" name="Google Shape;488;p71"/>
          <p:cNvSpPr txBox="1"/>
          <p:nvPr>
            <p:ph idx="1" type="body"/>
          </p:nvPr>
        </p:nvSpPr>
        <p:spPr>
          <a:xfrm>
            <a:off x="502925" y="1028700"/>
            <a:ext cx="8138100" cy="320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</a:pPr>
            <a:r>
              <a:rPr lang="en" u="sng">
                <a:hlinkClick r:id="rId3"/>
              </a:rPr>
              <a:t>https://css-tricks.com/snippets/css/a-guide-to-flexbox/</a:t>
            </a:r>
            <a:endParaRPr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 u="sng">
                <a:hlinkClick r:id="rId4"/>
              </a:rPr>
              <a:t>https://medium.freecodecamp.org/an-animated-guide-to-flexbox-d280cf6afc35</a:t>
            </a:r>
            <a:endParaRPr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 u="sng">
                <a:hlinkClick r:id="rId5"/>
              </a:rPr>
              <a:t>https://giphy.com/gifs/how-flexbox-zfv3Kog26SLo4</a:t>
            </a:r>
            <a:endParaRPr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 u="sng">
                <a:hlinkClick r:id="rId6"/>
              </a:rPr>
              <a:t>https://scotch.io/tutorials/a-visual-guide-to-css3-flexbox-properties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5"/>
          <p:cNvSpPr txBox="1"/>
          <p:nvPr>
            <p:ph type="title"/>
          </p:nvPr>
        </p:nvSpPr>
        <p:spPr>
          <a:xfrm>
            <a:off x="502925" y="457200"/>
            <a:ext cx="40233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element</a:t>
            </a:r>
            <a:endParaRPr/>
          </a:p>
        </p:txBody>
      </p:sp>
      <p:sp>
        <p:nvSpPr>
          <p:cNvPr id="138" name="Google Shape;138;p35"/>
          <p:cNvSpPr txBox="1"/>
          <p:nvPr>
            <p:ph idx="1" type="body"/>
          </p:nvPr>
        </p:nvSpPr>
        <p:spPr>
          <a:xfrm>
            <a:off x="502925" y="1028700"/>
            <a:ext cx="4023300" cy="320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Block elements want to occupy</a:t>
            </a:r>
            <a:br>
              <a:rPr lang="en"/>
            </a:br>
            <a:r>
              <a:rPr lang="en"/>
              <a:t>the entire "line" by itself.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i="1" lang="en"/>
              <a:t>Imagine some folks who want all the car back seats by themselves :(</a:t>
            </a:r>
            <a:endParaRPr i="1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Examples: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div</a:t>
            </a:r>
            <a:r>
              <a:rPr lang="en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&gt;, &lt;</a:t>
            </a:r>
            <a:r>
              <a:rPr lang="en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h1</a:t>
            </a:r>
            <a:r>
              <a:rPr lang="en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&gt;, &lt;</a:t>
            </a:r>
            <a:r>
              <a:rPr lang="en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h2</a:t>
            </a:r>
            <a:r>
              <a:rPr lang="en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&gt;, &lt;</a:t>
            </a:r>
            <a:r>
              <a:rPr lang="en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9" name="Google Shape;139;p35"/>
          <p:cNvSpPr txBox="1"/>
          <p:nvPr>
            <p:ph type="title"/>
          </p:nvPr>
        </p:nvSpPr>
        <p:spPr>
          <a:xfrm>
            <a:off x="4617725" y="457200"/>
            <a:ext cx="40233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Inline element</a:t>
            </a:r>
            <a:endParaRPr/>
          </a:p>
        </p:txBody>
      </p:sp>
      <p:sp>
        <p:nvSpPr>
          <p:cNvPr id="140" name="Google Shape;140;p35"/>
          <p:cNvSpPr txBox="1"/>
          <p:nvPr>
            <p:ph idx="1" type="body"/>
          </p:nvPr>
        </p:nvSpPr>
        <p:spPr>
          <a:xfrm>
            <a:off x="4617725" y="1028700"/>
            <a:ext cx="4023300" cy="320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Inline elements are fine with squeezing with others in the same "line".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i="1" lang="en"/>
              <a:t>Imagine you're on a rideshare but has to share the back seats with 5 other people</a:t>
            </a:r>
            <a:endParaRPr i="1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Examples: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span</a:t>
            </a:r>
            <a:r>
              <a:rPr lang="en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&gt;, &lt;</a:t>
            </a:r>
            <a:r>
              <a:rPr lang="en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strong</a:t>
            </a:r>
            <a:r>
              <a:rPr lang="en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&gt;, &lt;</a:t>
            </a:r>
            <a:r>
              <a:rPr lang="en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em</a:t>
            </a:r>
            <a:r>
              <a:rPr lang="en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&gt;, &lt;</a:t>
            </a:r>
            <a:r>
              <a:rPr lang="en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img</a:t>
            </a:r>
            <a:r>
              <a:rPr lang="en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6"/>
          <p:cNvSpPr txBox="1"/>
          <p:nvPr>
            <p:ph type="title"/>
          </p:nvPr>
        </p:nvSpPr>
        <p:spPr>
          <a:xfrm>
            <a:off x="502925" y="457200"/>
            <a:ext cx="40233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element</a:t>
            </a:r>
            <a:endParaRPr/>
          </a:p>
        </p:txBody>
      </p:sp>
      <p:sp>
        <p:nvSpPr>
          <p:cNvPr id="146" name="Google Shape;146;p36"/>
          <p:cNvSpPr txBox="1"/>
          <p:nvPr>
            <p:ph idx="1" type="body"/>
          </p:nvPr>
        </p:nvSpPr>
        <p:spPr>
          <a:xfrm>
            <a:off x="502925" y="1028700"/>
            <a:ext cx="4023300" cy="320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specify width &amp; height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specify paddings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Can specify borders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specify margins</a:t>
            </a:r>
            <a:endParaRPr/>
          </a:p>
        </p:txBody>
      </p:sp>
      <p:sp>
        <p:nvSpPr>
          <p:cNvPr id="147" name="Google Shape;147;p36"/>
          <p:cNvSpPr txBox="1"/>
          <p:nvPr>
            <p:ph type="title"/>
          </p:nvPr>
        </p:nvSpPr>
        <p:spPr>
          <a:xfrm>
            <a:off x="4617725" y="457200"/>
            <a:ext cx="40233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Inline element</a:t>
            </a:r>
            <a:endParaRPr/>
          </a:p>
        </p:txBody>
      </p:sp>
      <p:sp>
        <p:nvSpPr>
          <p:cNvPr id="148" name="Google Shape;148;p36"/>
          <p:cNvSpPr txBox="1"/>
          <p:nvPr>
            <p:ph idx="1" type="body"/>
          </p:nvPr>
        </p:nvSpPr>
        <p:spPr>
          <a:xfrm>
            <a:off x="4617725" y="1028700"/>
            <a:ext cx="4023300" cy="320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Usually c</a:t>
            </a:r>
            <a:r>
              <a:rPr lang="en"/>
              <a:t>annot specify width or height </a:t>
            </a:r>
            <a:r>
              <a:rPr lang="en"/>
              <a:t>:</a:t>
            </a:r>
            <a:r>
              <a:rPr lang="en"/>
              <a:t>(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specify paddings too :o </a:t>
            </a:r>
            <a:r>
              <a:rPr i="1" lang="en"/>
              <a:t>(but </a:t>
            </a:r>
            <a:r>
              <a:rPr i="1" lang="en">
                <a:solidFill>
                  <a:schemeClr val="lt2"/>
                </a:solidFill>
              </a:rPr>
              <a:t>limited</a:t>
            </a:r>
            <a:r>
              <a:rPr i="1" lang="en"/>
              <a:t>)</a:t>
            </a:r>
            <a:endParaRPr i="1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Can specify borders :o </a:t>
            </a:r>
            <a:r>
              <a:rPr i="1" lang="en">
                <a:solidFill>
                  <a:schemeClr val="lt2"/>
                </a:solidFill>
              </a:rPr>
              <a:t>(but limited)</a:t>
            </a:r>
            <a:endParaRPr i="1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specify margins too :o </a:t>
            </a:r>
            <a:r>
              <a:rPr i="1" lang="en"/>
              <a:t>(but limited)</a:t>
            </a:r>
            <a:endParaRPr i="1"/>
          </a:p>
        </p:txBody>
      </p:sp>
      <p:sp>
        <p:nvSpPr>
          <p:cNvPr id="149" name="Google Shape;149;p36"/>
          <p:cNvSpPr txBox="1"/>
          <p:nvPr>
            <p:ph idx="1" type="body"/>
          </p:nvPr>
        </p:nvSpPr>
        <p:spPr>
          <a:xfrm>
            <a:off x="502925" y="4462125"/>
            <a:ext cx="5394900" cy="22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/>
              <a:t>* 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img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" sz="1200">
                <a:solidFill>
                  <a:srgbClr val="383A42"/>
                </a:solidFill>
              </a:rPr>
              <a:t> </a:t>
            </a:r>
            <a:r>
              <a:rPr lang="en" sz="1200"/>
              <a:t>is a </a:t>
            </a:r>
            <a:r>
              <a:rPr b="1" lang="en" sz="1200"/>
              <a:t>replaced inline</a:t>
            </a:r>
            <a:r>
              <a:rPr lang="en" sz="1200"/>
              <a:t> element (and you can specify width/height)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7"/>
          <p:cNvSpPr txBox="1"/>
          <p:nvPr>
            <p:ph type="title"/>
          </p:nvPr>
        </p:nvSpPr>
        <p:spPr>
          <a:xfrm>
            <a:off x="502925" y="1035450"/>
            <a:ext cx="8138100" cy="3193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veat Brush"/>
                <a:ea typeface="Caveat Brush"/>
                <a:cs typeface="Caveat Brush"/>
                <a:sym typeface="Caveat Brush"/>
              </a:rPr>
              <a:t>House Rules</a:t>
            </a:r>
            <a:endParaRPr sz="3000">
              <a:latin typeface="Caveat Brush"/>
              <a:ea typeface="Caveat Brush"/>
              <a:cs typeface="Caveat Brush"/>
              <a:sym typeface="Caveat Brus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191C2"/>
                </a:solidFill>
              </a:rPr>
              <a:t>block</a:t>
            </a:r>
            <a:r>
              <a:rPr lang="en"/>
              <a:t> can contain </a:t>
            </a:r>
            <a:r>
              <a:rPr lang="en">
                <a:solidFill>
                  <a:srgbClr val="6191C2"/>
                </a:solidFill>
              </a:rPr>
              <a:t>inline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191C2"/>
                </a:solidFill>
              </a:rPr>
              <a:t>block</a:t>
            </a:r>
            <a:r>
              <a:rPr lang="en"/>
              <a:t> can contain </a:t>
            </a:r>
            <a:r>
              <a:rPr lang="en">
                <a:solidFill>
                  <a:srgbClr val="6191C2"/>
                </a:solidFill>
              </a:rPr>
              <a:t>block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191C2"/>
                </a:solidFill>
              </a:rPr>
              <a:t>inline</a:t>
            </a:r>
            <a:r>
              <a:rPr lang="en"/>
              <a:t> can contain </a:t>
            </a:r>
            <a:r>
              <a:rPr lang="en">
                <a:solidFill>
                  <a:srgbClr val="6191C2"/>
                </a:solidFill>
              </a:rPr>
              <a:t>inline</a:t>
            </a:r>
            <a:endParaRPr>
              <a:solidFill>
                <a:srgbClr val="A64D7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CCCCCC"/>
                </a:solidFill>
              </a:rPr>
              <a:t>What's missing?</a:t>
            </a:r>
            <a:endParaRPr i="1"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8"/>
          <p:cNvSpPr txBox="1"/>
          <p:nvPr>
            <p:ph type="title"/>
          </p:nvPr>
        </p:nvSpPr>
        <p:spPr>
          <a:xfrm>
            <a:off x="502925" y="457200"/>
            <a:ext cx="81381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display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0" name="Google Shape;160;p38"/>
          <p:cNvSpPr txBox="1"/>
          <p:nvPr>
            <p:ph idx="1" type="body"/>
          </p:nvPr>
        </p:nvSpPr>
        <p:spPr>
          <a:xfrm>
            <a:off x="502925" y="2964300"/>
            <a:ext cx="2651700" cy="12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display</a:t>
            </a:r>
            <a:r>
              <a:rPr b="1" lang="en" sz="14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b="1" lang="en" sz="14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block</a:t>
            </a:r>
            <a:r>
              <a:rPr b="1" lang="en" sz="14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400"/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400"/>
              <a:t>Block element</a:t>
            </a:r>
            <a:endParaRPr sz="1400"/>
          </a:p>
        </p:txBody>
      </p:sp>
      <p:sp>
        <p:nvSpPr>
          <p:cNvPr id="161" name="Google Shape;161;p38"/>
          <p:cNvSpPr txBox="1"/>
          <p:nvPr>
            <p:ph idx="1" type="body"/>
          </p:nvPr>
        </p:nvSpPr>
        <p:spPr>
          <a:xfrm>
            <a:off x="3246125" y="2964300"/>
            <a:ext cx="2651700" cy="12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display: inline-block;</a:t>
            </a:r>
            <a:endParaRPr b="1" sz="1400"/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i="1" lang="en" sz="1400"/>
              <a:t>We want inline, but also</a:t>
            </a:r>
            <a:br>
              <a:rPr i="1" lang="en" sz="1400"/>
            </a:br>
            <a:r>
              <a:rPr i="1" lang="en" sz="1400"/>
              <a:t>what block elements can do</a:t>
            </a:r>
            <a:endParaRPr i="1" sz="1400"/>
          </a:p>
        </p:txBody>
      </p:sp>
      <p:sp>
        <p:nvSpPr>
          <p:cNvPr id="162" name="Google Shape;162;p38"/>
          <p:cNvSpPr/>
          <p:nvPr/>
        </p:nvSpPr>
        <p:spPr>
          <a:xfrm>
            <a:off x="502925" y="1028700"/>
            <a:ext cx="2651700" cy="17832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8"/>
          <p:cNvSpPr/>
          <p:nvPr/>
        </p:nvSpPr>
        <p:spPr>
          <a:xfrm>
            <a:off x="3246125" y="1028700"/>
            <a:ext cx="2651700" cy="17832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8"/>
          <p:cNvSpPr/>
          <p:nvPr/>
        </p:nvSpPr>
        <p:spPr>
          <a:xfrm>
            <a:off x="594275" y="1124700"/>
            <a:ext cx="1101300" cy="457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8"/>
          <p:cNvSpPr/>
          <p:nvPr/>
        </p:nvSpPr>
        <p:spPr>
          <a:xfrm>
            <a:off x="594275" y="1691650"/>
            <a:ext cx="453600" cy="457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8"/>
          <p:cNvSpPr/>
          <p:nvPr/>
        </p:nvSpPr>
        <p:spPr>
          <a:xfrm>
            <a:off x="594275" y="2258600"/>
            <a:ext cx="2148900" cy="457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8"/>
          <p:cNvSpPr/>
          <p:nvPr/>
        </p:nvSpPr>
        <p:spPr>
          <a:xfrm>
            <a:off x="3337560" y="1124700"/>
            <a:ext cx="1101300" cy="457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38"/>
          <p:cNvSpPr/>
          <p:nvPr/>
        </p:nvSpPr>
        <p:spPr>
          <a:xfrm>
            <a:off x="3337541" y="1691650"/>
            <a:ext cx="1482000" cy="457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8"/>
          <p:cNvSpPr/>
          <p:nvPr/>
        </p:nvSpPr>
        <p:spPr>
          <a:xfrm>
            <a:off x="4526280" y="1124700"/>
            <a:ext cx="548700" cy="457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8"/>
          <p:cNvSpPr/>
          <p:nvPr/>
        </p:nvSpPr>
        <p:spPr>
          <a:xfrm>
            <a:off x="4910328" y="1691650"/>
            <a:ext cx="548700" cy="457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8"/>
          <p:cNvSpPr/>
          <p:nvPr/>
        </p:nvSpPr>
        <p:spPr>
          <a:xfrm>
            <a:off x="3337553" y="2251775"/>
            <a:ext cx="548700" cy="457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8"/>
          <p:cNvSpPr txBox="1"/>
          <p:nvPr>
            <p:ph idx="1" type="body"/>
          </p:nvPr>
        </p:nvSpPr>
        <p:spPr>
          <a:xfrm>
            <a:off x="502925" y="4462125"/>
            <a:ext cx="5394900" cy="22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/>
              <a:t>* 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inline-block</a:t>
            </a:r>
            <a:r>
              <a:rPr lang="en" sz="1200"/>
              <a:t> is considered as a "legacy" feature</a:t>
            </a:r>
            <a:endParaRPr sz="1200"/>
          </a:p>
        </p:txBody>
      </p:sp>
      <p:sp>
        <p:nvSpPr>
          <p:cNvPr id="173" name="Google Shape;173;p38"/>
          <p:cNvSpPr txBox="1"/>
          <p:nvPr>
            <p:ph idx="1" type="body"/>
          </p:nvPr>
        </p:nvSpPr>
        <p:spPr>
          <a:xfrm>
            <a:off x="5989325" y="2964300"/>
            <a:ext cx="2651700" cy="12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display</a:t>
            </a:r>
            <a:r>
              <a:rPr b="1" lang="en" sz="14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b="1" lang="en" sz="14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inline</a:t>
            </a:r>
            <a:r>
              <a:rPr b="1" lang="en" sz="14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400"/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400"/>
              <a:t>Inline element</a:t>
            </a:r>
            <a:endParaRPr sz="1400"/>
          </a:p>
        </p:txBody>
      </p:sp>
      <p:sp>
        <p:nvSpPr>
          <p:cNvPr id="174" name="Google Shape;174;p38"/>
          <p:cNvSpPr/>
          <p:nvPr/>
        </p:nvSpPr>
        <p:spPr>
          <a:xfrm>
            <a:off x="5989325" y="1028700"/>
            <a:ext cx="2651700" cy="17832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8"/>
          <p:cNvSpPr/>
          <p:nvPr/>
        </p:nvSpPr>
        <p:spPr>
          <a:xfrm>
            <a:off x="6080760" y="1124700"/>
            <a:ext cx="1101300" cy="457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8"/>
          <p:cNvSpPr/>
          <p:nvPr/>
        </p:nvSpPr>
        <p:spPr>
          <a:xfrm>
            <a:off x="6080741" y="1691650"/>
            <a:ext cx="1482000" cy="457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8"/>
          <p:cNvSpPr/>
          <p:nvPr/>
        </p:nvSpPr>
        <p:spPr>
          <a:xfrm>
            <a:off x="7269480" y="1124700"/>
            <a:ext cx="548700" cy="457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8"/>
          <p:cNvSpPr/>
          <p:nvPr/>
        </p:nvSpPr>
        <p:spPr>
          <a:xfrm>
            <a:off x="7653528" y="1691650"/>
            <a:ext cx="548700" cy="457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8"/>
          <p:cNvSpPr/>
          <p:nvPr/>
        </p:nvSpPr>
        <p:spPr>
          <a:xfrm>
            <a:off x="6080753" y="2251775"/>
            <a:ext cx="548700" cy="457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9"/>
          <p:cNvSpPr txBox="1"/>
          <p:nvPr>
            <p:ph type="title"/>
          </p:nvPr>
        </p:nvSpPr>
        <p:spPr>
          <a:xfrm>
            <a:off x="502925" y="457200"/>
            <a:ext cx="81381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few ways you can </a:t>
            </a:r>
            <a:r>
              <a:rPr lang="en">
                <a:solidFill>
                  <a:srgbClr val="6191C2"/>
                </a:solidFill>
              </a:rPr>
              <a:t>position</a:t>
            </a:r>
            <a:r>
              <a:rPr lang="en"/>
              <a:t> an element</a:t>
            </a:r>
            <a:endParaRPr/>
          </a:p>
        </p:txBody>
      </p:sp>
      <p:sp>
        <p:nvSpPr>
          <p:cNvPr id="185" name="Google Shape;185;p39"/>
          <p:cNvSpPr txBox="1"/>
          <p:nvPr>
            <p:ph idx="1" type="body"/>
          </p:nvPr>
        </p:nvSpPr>
        <p:spPr>
          <a:xfrm>
            <a:off x="502925" y="1028700"/>
            <a:ext cx="8138100" cy="320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6191C2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n" sz="1500"/>
              <a:t> </a:t>
            </a:r>
            <a:r>
              <a:rPr lang="en" sz="1500">
                <a:solidFill>
                  <a:srgbClr val="CCCCCC"/>
                </a:solidFill>
              </a:rPr>
              <a:t>(default)</a:t>
            </a:r>
            <a:br>
              <a:rPr lang="en" sz="1500"/>
            </a:br>
            <a:r>
              <a:rPr lang="en" sz="1500"/>
              <a:t>Position the element according to the normal flow.</a:t>
            </a:r>
            <a:endParaRPr sz="15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6191C2"/>
                </a:solidFill>
                <a:latin typeface="Roboto Mono"/>
                <a:ea typeface="Roboto Mono"/>
                <a:cs typeface="Roboto Mono"/>
                <a:sym typeface="Roboto Mono"/>
              </a:rPr>
              <a:t>relative</a:t>
            </a:r>
            <a:br>
              <a:rPr b="1" lang="en" sz="1500"/>
            </a:br>
            <a:r>
              <a:rPr lang="en" sz="1500"/>
              <a:t>Position the element according to the normal flow, and then </a:t>
            </a:r>
            <a:r>
              <a:rPr b="1" lang="en" sz="1500"/>
              <a:t>offset relative to itself</a:t>
            </a:r>
            <a:r>
              <a:rPr lang="en" sz="1500"/>
              <a:t>.</a:t>
            </a:r>
            <a:br>
              <a:rPr lang="en" sz="1500"/>
            </a:br>
            <a:r>
              <a:rPr lang="en" sz="1500"/>
              <a:t>The offset doesn't affect the surrounding elements.</a:t>
            </a:r>
            <a:endParaRPr sz="15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6191C2"/>
                </a:solidFill>
                <a:latin typeface="Roboto Mono"/>
                <a:ea typeface="Roboto Mono"/>
                <a:cs typeface="Roboto Mono"/>
                <a:sym typeface="Roboto Mono"/>
              </a:rPr>
              <a:t>absolute</a:t>
            </a:r>
            <a:br>
              <a:rPr lang="en" sz="1500"/>
            </a:br>
            <a:r>
              <a:rPr lang="en" sz="1500"/>
              <a:t>The element is </a:t>
            </a:r>
            <a:r>
              <a:rPr b="1" lang="en" sz="1500"/>
              <a:t>pulled out of the normal flow</a:t>
            </a:r>
            <a:r>
              <a:rPr lang="en" sz="1500"/>
              <a:t>,</a:t>
            </a:r>
            <a:br>
              <a:rPr lang="en" sz="1500"/>
            </a:br>
            <a:r>
              <a:rPr lang="en" sz="1500"/>
              <a:t>and positioned </a:t>
            </a:r>
            <a:r>
              <a:rPr b="1" lang="en" sz="1500"/>
              <a:t>relative to its closest positioned ancestor</a:t>
            </a:r>
            <a:r>
              <a:rPr lang="en" sz="1500"/>
              <a:t>.</a:t>
            </a:r>
            <a:endParaRPr sz="15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6191C2"/>
                </a:solidFill>
                <a:latin typeface="Roboto Mono"/>
                <a:ea typeface="Roboto Mono"/>
                <a:cs typeface="Roboto Mono"/>
                <a:sym typeface="Roboto Mono"/>
              </a:rPr>
              <a:t>fixed</a:t>
            </a:r>
            <a:br>
              <a:rPr lang="en" sz="1500"/>
            </a:br>
            <a:r>
              <a:rPr lang="en" sz="1500"/>
              <a:t>The element is </a:t>
            </a:r>
            <a:r>
              <a:rPr b="1" lang="en" sz="1500"/>
              <a:t>pulled out of the normal flow</a:t>
            </a:r>
            <a:r>
              <a:rPr lang="en" sz="1500"/>
              <a:t>,</a:t>
            </a:r>
            <a:br>
              <a:rPr lang="en" sz="1500"/>
            </a:br>
            <a:r>
              <a:rPr lang="en" sz="1500"/>
              <a:t>and positioned </a:t>
            </a:r>
            <a:r>
              <a:rPr b="1" lang="en" sz="1500"/>
              <a:t>relative to the window/viewport</a:t>
            </a:r>
            <a:r>
              <a:rPr lang="en" sz="1500"/>
              <a:t>.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DD Spring 2019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DD Spring 2019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