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5" r:id="rId3"/>
    <p:sldMasterId id="2147483706" r:id="rId4"/>
    <p:sldMasterId id="2147483707" r:id="rId5"/>
    <p:sldMasterId id="2147483708" r:id="rId6"/>
    <p:sldMasterId id="214748370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</p:sldIdLst>
  <p:sldSz cy="5143500" cx="9144000"/>
  <p:notesSz cx="6858000" cy="9144000"/>
  <p:embeddedFontLst>
    <p:embeddedFont>
      <p:font typeface="Helvetica Neue"/>
      <p:regular r:id="rId33"/>
      <p:bold r:id="rId34"/>
      <p:italic r:id="rId35"/>
      <p:boldItalic r:id="rId36"/>
    </p:embeddedFont>
    <p:embeddedFont>
      <p:font typeface="Roboto Mono"/>
      <p:regular r:id="rId37"/>
      <p:bold r:id="rId38"/>
      <p:italic r:id="rId39"/>
      <p:boldItalic r:id="rId40"/>
    </p:embeddedFont>
    <p:embeddedFont>
      <p:font typeface="Karla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Italic.fntdata"/><Relationship Id="rId20" Type="http://schemas.openxmlformats.org/officeDocument/2006/relationships/slide" Target="slides/slide12.xml"/><Relationship Id="rId42" Type="http://schemas.openxmlformats.org/officeDocument/2006/relationships/font" Target="fonts/Karla-bold.fntdata"/><Relationship Id="rId41" Type="http://schemas.openxmlformats.org/officeDocument/2006/relationships/font" Target="fonts/Karla-regular.fntdata"/><Relationship Id="rId22" Type="http://schemas.openxmlformats.org/officeDocument/2006/relationships/slide" Target="slides/slide14.xml"/><Relationship Id="rId44" Type="http://schemas.openxmlformats.org/officeDocument/2006/relationships/font" Target="fonts/Karla-boldItalic.fntdata"/><Relationship Id="rId21" Type="http://schemas.openxmlformats.org/officeDocument/2006/relationships/slide" Target="slides/slide13.xml"/><Relationship Id="rId43" Type="http://schemas.openxmlformats.org/officeDocument/2006/relationships/font" Target="fonts/Karla-italic.fntdata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4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7.xml"/><Relationship Id="rId37" Type="http://schemas.openxmlformats.org/officeDocument/2006/relationships/font" Target="fonts/RobotoMono-regular.fntdata"/><Relationship Id="rId14" Type="http://schemas.openxmlformats.org/officeDocument/2006/relationships/slide" Target="slides/slide6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9.xml"/><Relationship Id="rId39" Type="http://schemas.openxmlformats.org/officeDocument/2006/relationships/font" Target="fonts/RobotoMono-italic.fntdata"/><Relationship Id="rId16" Type="http://schemas.openxmlformats.org/officeDocument/2006/relationships/slide" Target="slides/slide8.xml"/><Relationship Id="rId38" Type="http://schemas.openxmlformats.org/officeDocument/2006/relationships/font" Target="fonts/RobotoMono-bold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1350219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1350219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59de358b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59de358b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59de358b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59de358b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doesn’t cover all types ever, but these are the basic ones. You probably won’t need too many other ones for our class.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59de358b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59de358b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59de358bd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59de358bd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59de358bd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59de358bd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59de358bd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59de358bd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don't need to have the value there at the time you declare a variable.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59de358b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59de358b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59de358b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59de358b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59de358bd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59de358bd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59de358bd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59de358bd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59de358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59de358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59de358bd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59de358bd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59de358bd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59de358bd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59de358bd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59de358bd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5b5eb66cb_3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5b5eb66cb_3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5b5eb66cb_3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5b5eb66cb_3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lso we know the site gets laggy but its not that hard to take a picture and remember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59de358b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59de358b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59de358b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59de358b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56bb575cb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56bb575c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56bb575cb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56bb575cb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59de358b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59de358b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59de358b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59de358b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59de358b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59de358b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ean" showMasterSp="0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ing Only">
  <p:cSld name="Content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None/>
              <a:defRPr i="0" u="none" cap="none" strike="noStrike">
                <a:solidFill>
                  <a:srgbClr val="535353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(Design)" showMasterSp="0">
  <p:cSld name="Opening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12"/>
          <p:cNvCxnSpPr/>
          <p:nvPr/>
        </p:nvCxnSpPr>
        <p:spPr>
          <a:xfrm>
            <a:off x="914389" y="2286006"/>
            <a:ext cx="2625900" cy="0"/>
          </a:xfrm>
          <a:prstGeom prst="straightConnector1">
            <a:avLst/>
          </a:prstGeom>
          <a:noFill/>
          <a:ln cap="flat" cmpd="sng" w="25400">
            <a:solidFill>
              <a:srgbClr val="75C36E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34" name="Google Shape;34;p12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C36E"/>
              </a:buClr>
              <a:buSzPts val="3000"/>
              <a:buNone/>
              <a:defRPr i="0" sz="3000" u="none" cap="none" strike="noStrike">
                <a:solidFill>
                  <a:srgbClr val="75C36E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1pPr>
            <a:lvl2pPr indent="-330200" lvl="1" marL="9144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2pPr>
            <a:lvl3pPr indent="-330200" lvl="2" marL="1371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»"/>
              <a:defRPr b="1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8pPr>
            <a:lvl9pPr indent="-330200" lvl="8" marL="41148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F9AD4C"/>
          </p15:clr>
        </p15:guide>
        <p15:guide id="2" orient="horz" pos="1692">
          <p15:clr>
            <a:srgbClr val="F9AD4C"/>
          </p15:clr>
        </p15:guide>
        <p15:guide id="3" orient="horz" pos="1368">
          <p15:clr>
            <a:srgbClr val="F9AD4C"/>
          </p15:clr>
        </p15:guide>
        <p15:guide id="4" orient="horz" pos="1152">
          <p15:clr>
            <a:srgbClr val="F9AD4C"/>
          </p15:clr>
        </p15:guide>
        <p15:guide id="5" orient="horz" pos="1512">
          <p15:clr>
            <a:srgbClr val="F9AD4C"/>
          </p15:clr>
        </p15:guide>
        <p15:guide id="6" pos="2235">
          <p15:clr>
            <a:srgbClr val="F9AD4C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(Internal)" showMasterSp="0">
  <p:cSld name="Opening_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13"/>
          <p:cNvCxnSpPr/>
          <p:nvPr/>
        </p:nvCxnSpPr>
        <p:spPr>
          <a:xfrm>
            <a:off x="914389" y="2286006"/>
            <a:ext cx="2625900" cy="0"/>
          </a:xfrm>
          <a:prstGeom prst="straightConnector1">
            <a:avLst/>
          </a:prstGeom>
          <a:noFill/>
          <a:ln cap="flat" cmpd="sng" w="25400">
            <a:solidFill>
              <a:srgbClr val="DE6868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38" name="Google Shape;38;p13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6868"/>
              </a:buClr>
              <a:buSzPts val="3000"/>
              <a:buNone/>
              <a:defRPr i="0" sz="3000" u="none" cap="none" strike="noStrike">
                <a:solidFill>
                  <a:srgbClr val="DE6868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1pPr>
            <a:lvl2pPr indent="-330200" lvl="1" marL="9144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2pPr>
            <a:lvl3pPr indent="-330200" lvl="2" marL="1371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»"/>
              <a:defRPr b="1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8pPr>
            <a:lvl9pPr indent="-330200" lvl="8" marL="41148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F9AD4C"/>
          </p15:clr>
        </p15:guide>
        <p15:guide id="2" orient="horz" pos="1692">
          <p15:clr>
            <a:srgbClr val="F9AD4C"/>
          </p15:clr>
        </p15:guide>
        <p15:guide id="3" orient="horz" pos="1368">
          <p15:clr>
            <a:srgbClr val="F9AD4C"/>
          </p15:clr>
        </p15:guide>
        <p15:guide id="4" orient="horz" pos="1152">
          <p15:clr>
            <a:srgbClr val="F9AD4C"/>
          </p15:clr>
        </p15:guide>
        <p15:guide id="5" orient="horz" pos="1512">
          <p15:clr>
            <a:srgbClr val="F9AD4C"/>
          </p15:clr>
        </p15:guide>
        <p15:guide id="6" pos="2235">
          <p15:clr>
            <a:srgbClr val="F9AD4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(Programming)" showMasterSp="0">
  <p:cSld name="Opening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14"/>
          <p:cNvCxnSpPr/>
          <p:nvPr/>
        </p:nvCxnSpPr>
        <p:spPr>
          <a:xfrm>
            <a:off x="914389" y="2286006"/>
            <a:ext cx="2625900" cy="0"/>
          </a:xfrm>
          <a:prstGeom prst="straightConnector1">
            <a:avLst/>
          </a:prstGeom>
          <a:noFill/>
          <a:ln cap="flat" cmpd="sng" w="25400">
            <a:solidFill>
              <a:srgbClr val="6191C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42" name="Google Shape;42;p14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91C2"/>
              </a:buClr>
              <a:buSzPts val="3000"/>
              <a:buNone/>
              <a:defRPr i="0" sz="3000" u="none" cap="none" strike="noStrike">
                <a:solidFill>
                  <a:srgbClr val="6191C2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1pPr>
            <a:lvl2pPr indent="-330200" lvl="1" marL="9144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2pPr>
            <a:lvl3pPr indent="-330200" lvl="2" marL="1371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»"/>
              <a:defRPr b="1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8pPr>
            <a:lvl9pPr indent="-330200" lvl="8" marL="41148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F9AD4C"/>
          </p15:clr>
        </p15:guide>
        <p15:guide id="2" orient="horz" pos="1692">
          <p15:clr>
            <a:srgbClr val="F9AD4C"/>
          </p15:clr>
        </p15:guide>
        <p15:guide id="3" orient="horz" pos="1368">
          <p15:clr>
            <a:srgbClr val="F9AD4C"/>
          </p15:clr>
        </p15:guide>
        <p15:guide id="4" orient="horz" pos="1152">
          <p15:clr>
            <a:srgbClr val="F9AD4C"/>
          </p15:clr>
        </p15:guide>
        <p15:guide id="5" orient="horz" pos="1512">
          <p15:clr>
            <a:srgbClr val="F9AD4C"/>
          </p15:clr>
        </p15:guide>
        <p15:guide id="6" pos="2235">
          <p15:clr>
            <a:srgbClr val="F9AD4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eaker">
  <p:cSld name="CUSTOM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15"/>
          <p:cNvCxnSpPr/>
          <p:nvPr/>
        </p:nvCxnSpPr>
        <p:spPr>
          <a:xfrm>
            <a:off x="2560359" y="2855414"/>
            <a:ext cx="4025400" cy="0"/>
          </a:xfrm>
          <a:prstGeom prst="straightConnector1">
            <a:avLst/>
          </a:prstGeom>
          <a:noFill/>
          <a:ln cap="flat" cmpd="sng" w="25400">
            <a:solidFill>
              <a:srgbClr val="75C36E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46" name="Google Shape;46;p15"/>
          <p:cNvSpPr txBox="1"/>
          <p:nvPr>
            <p:ph type="title"/>
          </p:nvPr>
        </p:nvSpPr>
        <p:spPr>
          <a:xfrm>
            <a:off x="2560350" y="2057400"/>
            <a:ext cx="4023300" cy="3384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47" name="Google Shape;47;p15"/>
          <p:cNvSpPr txBox="1"/>
          <p:nvPr>
            <p:ph idx="1" type="subTitle"/>
          </p:nvPr>
        </p:nvSpPr>
        <p:spPr>
          <a:xfrm>
            <a:off x="2558350" y="2395725"/>
            <a:ext cx="4025400" cy="3522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spcBef>
                <a:spcPts val="40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2" type="body"/>
          </p:nvPr>
        </p:nvSpPr>
        <p:spPr>
          <a:xfrm>
            <a:off x="2560350" y="2971800"/>
            <a:ext cx="4023300" cy="12573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 algn="ctr">
              <a:spcBef>
                <a:spcPts val="400"/>
              </a:spcBef>
              <a:spcAft>
                <a:spcPts val="0"/>
              </a:spcAft>
              <a:buSzPts val="1600"/>
              <a:buChar char="–"/>
              <a:defRPr/>
            </a:lvl2pPr>
            <a:lvl3pPr indent="-330200" lvl="2" marL="13716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 algn="ctr">
              <a:spcBef>
                <a:spcPts val="400"/>
              </a:spcBef>
              <a:spcAft>
                <a:spcPts val="0"/>
              </a:spcAft>
              <a:buSzPts val="1600"/>
              <a:buChar char="–"/>
              <a:defRPr/>
            </a:lvl4pPr>
            <a:lvl5pPr indent="-330200" lvl="4" marL="2286000" rtl="0" algn="ctr">
              <a:spcBef>
                <a:spcPts val="400"/>
              </a:spcBef>
              <a:spcAft>
                <a:spcPts val="0"/>
              </a:spcAft>
              <a:buSzPts val="1600"/>
              <a:buChar char="»"/>
              <a:defRPr/>
            </a:lvl5pPr>
            <a:lvl6pPr indent="-330200" lvl="5" marL="27432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24">
          <p15:clr>
            <a:srgbClr val="F9AD4C"/>
          </p15:clr>
        </p15:guide>
        <p15:guide id="2" orient="horz" pos="1296">
          <p15:clr>
            <a:srgbClr val="F9AD4C"/>
          </p15:clr>
        </p15:guide>
        <p15:guide id="3" orient="horz" pos="1509">
          <p15:clr>
            <a:srgbClr val="F9AD4C"/>
          </p15:clr>
        </p15:guide>
        <p15:guide id="4" orient="horz" pos="1731">
          <p15:clr>
            <a:srgbClr val="F9AD4C"/>
          </p15:clr>
        </p15:guide>
        <p15:guide id="5" orient="horz" pos="1872">
          <p15:clr>
            <a:srgbClr val="F9AD4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ean" showMasterSp="0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lcome" showMasterSp="0">
  <p:cSld name="TITLE_AND_BODY_1">
    <p:bg>
      <p:bgPr>
        <a:solidFill>
          <a:srgbClr val="75C36E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/>
        </p:nvSpPr>
        <p:spPr>
          <a:xfrm>
            <a:off x="502925" y="1028700"/>
            <a:ext cx="40233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Welcome!</a:t>
            </a:r>
            <a:endParaRPr b="1" sz="4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Find your table</a:t>
            </a:r>
            <a:endParaRPr sz="3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ro">
  <p:cSld name="CUSTOM_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Label">
  <p:cSld name="CUSTOM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idx="1" type="body"/>
          </p:nvPr>
        </p:nvSpPr>
        <p:spPr>
          <a:xfrm>
            <a:off x="502925" y="4462125"/>
            <a:ext cx="5394900" cy="2289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04800" lvl="0" marL="457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04800" lvl="1" marL="914400" rtl="0"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rtl="0">
              <a:spcBef>
                <a:spcPts val="40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>
  <p:cSld name="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None/>
              <a:defRPr i="0" u="none" cap="none" strike="noStrike">
                <a:solidFill>
                  <a:srgbClr val="535353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–"/>
              <a:defRPr i="0" sz="1600" u="none" cap="none" strike="noStrike">
                <a:solidFill>
                  <a:srgbClr val="535353"/>
                </a:solidFill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–"/>
              <a:defRPr i="0" sz="1600" u="none" cap="none" strike="noStrike">
                <a:solidFill>
                  <a:srgbClr val="535353"/>
                </a:solidFill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»"/>
              <a:defRPr i="0" sz="1600" u="none" cap="none" strike="noStrike">
                <a:solidFill>
                  <a:srgbClr val="535353"/>
                </a:solidFill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lcome (Design)" showMasterSp="0">
  <p:cSld name="TITLE_AND_BODY_1">
    <p:bg>
      <p:bgPr>
        <a:solidFill>
          <a:srgbClr val="75C36E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/>
        </p:nvSpPr>
        <p:spPr>
          <a:xfrm>
            <a:off x="502925" y="1028700"/>
            <a:ext cx="40233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Welcome!</a:t>
            </a:r>
            <a:endParaRPr b="1" sz="4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Find your table</a:t>
            </a:r>
            <a:endParaRPr sz="3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ing Only">
  <p:cSld name="Conten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None/>
              <a:defRPr i="0" u="none" cap="none" strike="noStrike">
                <a:solidFill>
                  <a:srgbClr val="535353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(Design)" showMasterSp="0">
  <p:cSld name="Opening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23"/>
          <p:cNvCxnSpPr/>
          <p:nvPr/>
        </p:nvCxnSpPr>
        <p:spPr>
          <a:xfrm>
            <a:off x="914389" y="2286006"/>
            <a:ext cx="2625900" cy="0"/>
          </a:xfrm>
          <a:prstGeom prst="straightConnector1">
            <a:avLst/>
          </a:prstGeom>
          <a:noFill/>
          <a:ln cap="flat" cmpd="sng" w="25400">
            <a:solidFill>
              <a:srgbClr val="75C36E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67" name="Google Shape;67;p23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C36E"/>
              </a:buClr>
              <a:buSzPts val="3000"/>
              <a:buNone/>
              <a:defRPr i="0" sz="3000" u="none" cap="none" strike="noStrike">
                <a:solidFill>
                  <a:srgbClr val="75C36E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1pPr>
            <a:lvl2pPr indent="-330200" lvl="1" marL="9144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2pPr>
            <a:lvl3pPr indent="-330200" lvl="2" marL="1371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»"/>
              <a:defRPr b="1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8pPr>
            <a:lvl9pPr indent="-330200" lvl="8" marL="41148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F9AD4C"/>
          </p15:clr>
        </p15:guide>
        <p15:guide id="2" orient="horz" pos="1692">
          <p15:clr>
            <a:srgbClr val="F9AD4C"/>
          </p15:clr>
        </p15:guide>
        <p15:guide id="3" orient="horz" pos="1368">
          <p15:clr>
            <a:srgbClr val="F9AD4C"/>
          </p15:clr>
        </p15:guide>
        <p15:guide id="4" orient="horz" pos="1152">
          <p15:clr>
            <a:srgbClr val="F9AD4C"/>
          </p15:clr>
        </p15:guide>
        <p15:guide id="5" orient="horz" pos="1512">
          <p15:clr>
            <a:srgbClr val="F9AD4C"/>
          </p15:clr>
        </p15:guide>
        <p15:guide id="6" pos="2235">
          <p15:clr>
            <a:srgbClr val="F9AD4C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(Programming)" showMasterSp="0">
  <p:cSld name="Opening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24"/>
          <p:cNvCxnSpPr/>
          <p:nvPr/>
        </p:nvCxnSpPr>
        <p:spPr>
          <a:xfrm>
            <a:off x="914389" y="2286006"/>
            <a:ext cx="2625900" cy="0"/>
          </a:xfrm>
          <a:prstGeom prst="straightConnector1">
            <a:avLst/>
          </a:prstGeom>
          <a:noFill/>
          <a:ln cap="flat" cmpd="sng" w="25400">
            <a:solidFill>
              <a:srgbClr val="6191C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71" name="Google Shape;71;p24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91C2"/>
              </a:buClr>
              <a:buSzPts val="3000"/>
              <a:buNone/>
              <a:defRPr i="0" sz="3000" u="none" cap="none" strike="noStrike">
                <a:solidFill>
                  <a:srgbClr val="6191C2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1pPr>
            <a:lvl2pPr indent="-330200" lvl="1" marL="9144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2pPr>
            <a:lvl3pPr indent="-330200" lvl="2" marL="1371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»"/>
              <a:defRPr b="1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8pPr>
            <a:lvl9pPr indent="-330200" lvl="8" marL="41148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F9AD4C"/>
          </p15:clr>
        </p15:guide>
        <p15:guide id="2" orient="horz" pos="1692">
          <p15:clr>
            <a:srgbClr val="F9AD4C"/>
          </p15:clr>
        </p15:guide>
        <p15:guide id="3" orient="horz" pos="1368">
          <p15:clr>
            <a:srgbClr val="F9AD4C"/>
          </p15:clr>
        </p15:guide>
        <p15:guide id="4" orient="horz" pos="1152">
          <p15:clr>
            <a:srgbClr val="F9AD4C"/>
          </p15:clr>
        </p15:guide>
        <p15:guide id="5" orient="horz" pos="1512">
          <p15:clr>
            <a:srgbClr val="F9AD4C"/>
          </p15:clr>
        </p15:guide>
        <p15:guide id="6" pos="2235">
          <p15:clr>
            <a:srgbClr val="F9AD4C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eaker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25"/>
          <p:cNvCxnSpPr/>
          <p:nvPr/>
        </p:nvCxnSpPr>
        <p:spPr>
          <a:xfrm>
            <a:off x="2560359" y="2855414"/>
            <a:ext cx="4025400" cy="0"/>
          </a:xfrm>
          <a:prstGeom prst="straightConnector1">
            <a:avLst/>
          </a:prstGeom>
          <a:noFill/>
          <a:ln cap="flat" cmpd="sng" w="25400">
            <a:solidFill>
              <a:srgbClr val="75C36E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75" name="Google Shape;75;p25"/>
          <p:cNvSpPr txBox="1"/>
          <p:nvPr>
            <p:ph type="title"/>
          </p:nvPr>
        </p:nvSpPr>
        <p:spPr>
          <a:xfrm>
            <a:off x="2560350" y="2057400"/>
            <a:ext cx="4023300" cy="3384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76" name="Google Shape;76;p25"/>
          <p:cNvSpPr txBox="1"/>
          <p:nvPr>
            <p:ph idx="1" type="subTitle"/>
          </p:nvPr>
        </p:nvSpPr>
        <p:spPr>
          <a:xfrm>
            <a:off x="2558350" y="2395725"/>
            <a:ext cx="4025400" cy="3522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spcBef>
                <a:spcPts val="40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2" type="body"/>
          </p:nvPr>
        </p:nvSpPr>
        <p:spPr>
          <a:xfrm>
            <a:off x="2560350" y="2971800"/>
            <a:ext cx="4023300" cy="12573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 algn="ctr">
              <a:spcBef>
                <a:spcPts val="400"/>
              </a:spcBef>
              <a:spcAft>
                <a:spcPts val="0"/>
              </a:spcAft>
              <a:buSzPts val="1600"/>
              <a:buChar char="–"/>
              <a:defRPr/>
            </a:lvl2pPr>
            <a:lvl3pPr indent="-330200" lvl="2" marL="13716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 algn="ctr">
              <a:spcBef>
                <a:spcPts val="400"/>
              </a:spcBef>
              <a:spcAft>
                <a:spcPts val="0"/>
              </a:spcAft>
              <a:buSzPts val="1600"/>
              <a:buChar char="–"/>
              <a:defRPr/>
            </a:lvl4pPr>
            <a:lvl5pPr indent="-330200" lvl="4" marL="2286000" rtl="0" algn="ctr">
              <a:spcBef>
                <a:spcPts val="400"/>
              </a:spcBef>
              <a:spcAft>
                <a:spcPts val="0"/>
              </a:spcAft>
              <a:buSzPts val="1600"/>
              <a:buChar char="»"/>
              <a:defRPr/>
            </a:lvl5pPr>
            <a:lvl6pPr indent="-330200" lvl="5" marL="27432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24">
          <p15:clr>
            <a:srgbClr val="F9AD4C"/>
          </p15:clr>
        </p15:guide>
        <p15:guide id="2" orient="horz" pos="1296">
          <p15:clr>
            <a:srgbClr val="F9AD4C"/>
          </p15:clr>
        </p15:guide>
        <p15:guide id="3" orient="horz" pos="1509">
          <p15:clr>
            <a:srgbClr val="F9AD4C"/>
          </p15:clr>
        </p15:guide>
        <p15:guide id="4" orient="horz" pos="1731">
          <p15:clr>
            <a:srgbClr val="F9AD4C"/>
          </p15:clr>
        </p15:guide>
        <p15:guide id="5" orient="horz" pos="1872">
          <p15:clr>
            <a:srgbClr val="F9AD4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ro">
  <p:cSld name="CUSTOM_2_1">
    <p:bg>
      <p:bgPr>
        <a:solidFill>
          <a:srgbClr val="F3F3F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>
            <a:off x="457200" y="1035450"/>
            <a:ext cx="8229600" cy="31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2" name="Google Shape;82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ean" showMasterSp="0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lcome" showMasterSp="0">
  <p:cSld name="TITLE_AND_BODY_1">
    <p:bg>
      <p:bgPr>
        <a:solidFill>
          <a:srgbClr val="75C36E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0"/>
          <p:cNvSpPr txBox="1"/>
          <p:nvPr/>
        </p:nvSpPr>
        <p:spPr>
          <a:xfrm>
            <a:off x="502925" y="1028700"/>
            <a:ext cx="40233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Welcome!</a:t>
            </a:r>
            <a:endParaRPr b="1" sz="4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Find your table</a:t>
            </a:r>
            <a:endParaRPr sz="3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lcome 1" showMasterSp="0">
  <p:cSld name="TITLE_AND_BODY_1_1">
    <p:bg>
      <p:bgPr>
        <a:solidFill>
          <a:srgbClr val="6191C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1"/>
          <p:cNvSpPr txBox="1"/>
          <p:nvPr/>
        </p:nvSpPr>
        <p:spPr>
          <a:xfrm>
            <a:off x="502925" y="1028700"/>
            <a:ext cx="5394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Welcome!</a:t>
            </a:r>
            <a:endParaRPr b="1" sz="4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Sit with friends</a:t>
            </a:r>
            <a:endParaRPr sz="3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ro">
  <p:cSld name="CUSTOM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2"/>
          <p:cNvSpPr txBox="1"/>
          <p:nvPr>
            <p:ph type="title"/>
          </p:nvPr>
        </p:nvSpPr>
        <p:spPr>
          <a:xfrm>
            <a:off x="457200" y="1035450"/>
            <a:ext cx="8229600" cy="31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lcome (Programming)" showMasterSp="0">
  <p:cSld name="TITLE_AND_BODY_1_1">
    <p:bg>
      <p:bgPr>
        <a:solidFill>
          <a:srgbClr val="6191C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/>
        </p:nvSpPr>
        <p:spPr>
          <a:xfrm>
            <a:off x="502925" y="1028700"/>
            <a:ext cx="40233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Welcome!</a:t>
            </a:r>
            <a:endParaRPr b="1" sz="4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Find your table</a:t>
            </a:r>
            <a:endParaRPr sz="3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Label">
  <p:cSld name="CUSTOM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3"/>
          <p:cNvSpPr txBox="1"/>
          <p:nvPr>
            <p:ph idx="1" type="body"/>
          </p:nvPr>
        </p:nvSpPr>
        <p:spPr>
          <a:xfrm>
            <a:off x="502925" y="4462125"/>
            <a:ext cx="5394900" cy="2289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04800" lvl="0" marL="457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04800" lvl="1" marL="914400" rtl="0"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rtl="0">
              <a:spcBef>
                <a:spcPts val="40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>
  <p:cSld name="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4"/>
          <p:cNvSpPr txBox="1"/>
          <p:nvPr>
            <p:ph type="title"/>
          </p:nvPr>
        </p:nvSpPr>
        <p:spPr>
          <a:xfrm>
            <a:off x="457200" y="4572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None/>
              <a:defRPr i="0" u="none" cap="none" strike="noStrike">
                <a:solidFill>
                  <a:srgbClr val="535353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99" name="Google Shape;99;p34"/>
          <p:cNvSpPr txBox="1"/>
          <p:nvPr>
            <p:ph idx="1" type="body"/>
          </p:nvPr>
        </p:nvSpPr>
        <p:spPr>
          <a:xfrm>
            <a:off x="457200" y="1028700"/>
            <a:ext cx="8229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–"/>
              <a:defRPr i="0" sz="1600" u="none" cap="none" strike="noStrike">
                <a:solidFill>
                  <a:srgbClr val="535353"/>
                </a:solidFill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–"/>
              <a:defRPr i="0" sz="1600" u="none" cap="none" strike="noStrike">
                <a:solidFill>
                  <a:srgbClr val="535353"/>
                </a:solidFill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»"/>
              <a:defRPr i="0" sz="1600" u="none" cap="none" strike="noStrike">
                <a:solidFill>
                  <a:srgbClr val="535353"/>
                </a:solidFill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ing Only">
  <p:cSld name="Content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5"/>
          <p:cNvSpPr txBox="1"/>
          <p:nvPr>
            <p:ph type="title"/>
          </p:nvPr>
        </p:nvSpPr>
        <p:spPr>
          <a:xfrm>
            <a:off x="457200" y="4572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None/>
              <a:defRPr i="0" u="none" cap="none" strike="noStrike">
                <a:solidFill>
                  <a:srgbClr val="535353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(Design)" showMasterSp="0">
  <p:cSld name="Opening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36"/>
          <p:cNvCxnSpPr/>
          <p:nvPr/>
        </p:nvCxnSpPr>
        <p:spPr>
          <a:xfrm>
            <a:off x="914389" y="2286006"/>
            <a:ext cx="2625900" cy="0"/>
          </a:xfrm>
          <a:prstGeom prst="straightConnector1">
            <a:avLst/>
          </a:prstGeom>
          <a:noFill/>
          <a:ln cap="flat" cmpd="sng" w="25400">
            <a:solidFill>
              <a:srgbClr val="75C36E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04" name="Google Shape;104;p36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C36E"/>
              </a:buClr>
              <a:buSzPts val="3000"/>
              <a:buNone/>
              <a:defRPr i="0" sz="3000" u="none" cap="none" strike="noStrike">
                <a:solidFill>
                  <a:srgbClr val="75C36E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5" name="Google Shape;105;p36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1pPr>
            <a:lvl2pPr indent="-330200" lvl="1" marL="9144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2pPr>
            <a:lvl3pPr indent="-330200" lvl="2" marL="1371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»"/>
              <a:defRPr b="1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8pPr>
            <a:lvl9pPr indent="-330200" lvl="8" marL="41148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F9AD4C"/>
          </p15:clr>
        </p15:guide>
        <p15:guide id="2" orient="horz" pos="1692">
          <p15:clr>
            <a:srgbClr val="F9AD4C"/>
          </p15:clr>
        </p15:guide>
        <p15:guide id="3" orient="horz" pos="1368">
          <p15:clr>
            <a:srgbClr val="F9AD4C"/>
          </p15:clr>
        </p15:guide>
        <p15:guide id="4" orient="horz" pos="1152">
          <p15:clr>
            <a:srgbClr val="F9AD4C"/>
          </p15:clr>
        </p15:guide>
        <p15:guide id="5" orient="horz" pos="1512">
          <p15:clr>
            <a:srgbClr val="F9AD4C"/>
          </p15:clr>
        </p15:guide>
        <p15:guide id="6" pos="2235">
          <p15:clr>
            <a:srgbClr val="F9AD4C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(Programming)" showMasterSp="0">
  <p:cSld name="Opening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37"/>
          <p:cNvCxnSpPr/>
          <p:nvPr/>
        </p:nvCxnSpPr>
        <p:spPr>
          <a:xfrm>
            <a:off x="914389" y="2286006"/>
            <a:ext cx="2625900" cy="0"/>
          </a:xfrm>
          <a:prstGeom prst="straightConnector1">
            <a:avLst/>
          </a:prstGeom>
          <a:noFill/>
          <a:ln cap="flat" cmpd="sng" w="25400">
            <a:solidFill>
              <a:srgbClr val="6191C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08" name="Google Shape;108;p37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91C2"/>
              </a:buClr>
              <a:buSzPts val="3000"/>
              <a:buNone/>
              <a:defRPr i="0" sz="3000" u="none" cap="none" strike="noStrike">
                <a:solidFill>
                  <a:srgbClr val="6191C2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9" name="Google Shape;109;p37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1pPr>
            <a:lvl2pPr indent="-330200" lvl="1" marL="9144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2pPr>
            <a:lvl3pPr indent="-330200" lvl="2" marL="1371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»"/>
              <a:defRPr b="1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8pPr>
            <a:lvl9pPr indent="-330200" lvl="8" marL="41148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F9AD4C"/>
          </p15:clr>
        </p15:guide>
        <p15:guide id="2" orient="horz" pos="1692">
          <p15:clr>
            <a:srgbClr val="F9AD4C"/>
          </p15:clr>
        </p15:guide>
        <p15:guide id="3" orient="horz" pos="1368">
          <p15:clr>
            <a:srgbClr val="F9AD4C"/>
          </p15:clr>
        </p15:guide>
        <p15:guide id="4" orient="horz" pos="1152">
          <p15:clr>
            <a:srgbClr val="F9AD4C"/>
          </p15:clr>
        </p15:guide>
        <p15:guide id="5" orient="horz" pos="1512">
          <p15:clr>
            <a:srgbClr val="F9AD4C"/>
          </p15:clr>
        </p15:guide>
        <p15:guide id="6" pos="2235">
          <p15:clr>
            <a:srgbClr val="F9AD4C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eaker">
  <p:cSld name="CUSTOM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38"/>
          <p:cNvCxnSpPr/>
          <p:nvPr/>
        </p:nvCxnSpPr>
        <p:spPr>
          <a:xfrm>
            <a:off x="2560359" y="2855414"/>
            <a:ext cx="4025400" cy="0"/>
          </a:xfrm>
          <a:prstGeom prst="straightConnector1">
            <a:avLst/>
          </a:prstGeom>
          <a:noFill/>
          <a:ln cap="flat" cmpd="sng" w="25400">
            <a:solidFill>
              <a:srgbClr val="75C36E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12" name="Google Shape;112;p38"/>
          <p:cNvSpPr txBox="1"/>
          <p:nvPr>
            <p:ph type="title"/>
          </p:nvPr>
        </p:nvSpPr>
        <p:spPr>
          <a:xfrm>
            <a:off x="2560350" y="2057400"/>
            <a:ext cx="4023300" cy="3384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13" name="Google Shape;113;p38"/>
          <p:cNvSpPr txBox="1"/>
          <p:nvPr>
            <p:ph idx="1" type="subTitle"/>
          </p:nvPr>
        </p:nvSpPr>
        <p:spPr>
          <a:xfrm>
            <a:off x="2558350" y="2395725"/>
            <a:ext cx="4025400" cy="3522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spcBef>
                <a:spcPts val="40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4" name="Google Shape;114;p38"/>
          <p:cNvSpPr txBox="1"/>
          <p:nvPr>
            <p:ph idx="2" type="body"/>
          </p:nvPr>
        </p:nvSpPr>
        <p:spPr>
          <a:xfrm>
            <a:off x="2560350" y="2971800"/>
            <a:ext cx="4023300" cy="12573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 algn="ctr">
              <a:spcBef>
                <a:spcPts val="400"/>
              </a:spcBef>
              <a:spcAft>
                <a:spcPts val="0"/>
              </a:spcAft>
              <a:buSzPts val="1600"/>
              <a:buChar char="–"/>
              <a:defRPr/>
            </a:lvl2pPr>
            <a:lvl3pPr indent="-330200" lvl="2" marL="13716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 algn="ctr">
              <a:spcBef>
                <a:spcPts val="400"/>
              </a:spcBef>
              <a:spcAft>
                <a:spcPts val="0"/>
              </a:spcAft>
              <a:buSzPts val="1600"/>
              <a:buChar char="–"/>
              <a:defRPr/>
            </a:lvl4pPr>
            <a:lvl5pPr indent="-330200" lvl="4" marL="2286000" rtl="0" algn="ctr">
              <a:spcBef>
                <a:spcPts val="400"/>
              </a:spcBef>
              <a:spcAft>
                <a:spcPts val="0"/>
              </a:spcAft>
              <a:buSzPts val="1600"/>
              <a:buChar char="»"/>
              <a:defRPr/>
            </a:lvl5pPr>
            <a:lvl6pPr indent="-330200" lvl="5" marL="27432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24">
          <p15:clr>
            <a:srgbClr val="F9AD4C"/>
          </p15:clr>
        </p15:guide>
        <p15:guide id="2" orient="horz" pos="1296">
          <p15:clr>
            <a:srgbClr val="F9AD4C"/>
          </p15:clr>
        </p15:guide>
        <p15:guide id="3" orient="horz" pos="1509">
          <p15:clr>
            <a:srgbClr val="F9AD4C"/>
          </p15:clr>
        </p15:guide>
        <p15:guide id="4" orient="horz" pos="1731">
          <p15:clr>
            <a:srgbClr val="F9AD4C"/>
          </p15:clr>
        </p15:guide>
        <p15:guide id="5" orient="horz" pos="1872">
          <p15:clr>
            <a:srgbClr val="F9AD4C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ean" showMasterSp="0" type="tx">
  <p:cSld name="TITLE_AND_BOD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lcome" showMasterSp="0">
  <p:cSld name="TITLE_AND_BODY_1">
    <p:bg>
      <p:bgPr>
        <a:solidFill>
          <a:srgbClr val="75C36E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1"/>
          <p:cNvSpPr txBox="1"/>
          <p:nvPr/>
        </p:nvSpPr>
        <p:spPr>
          <a:xfrm>
            <a:off x="502925" y="1028700"/>
            <a:ext cx="40233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Welcome!</a:t>
            </a:r>
            <a:endParaRPr b="1" sz="4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Find your table</a:t>
            </a:r>
            <a:endParaRPr sz="3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ro">
  <p:cSld name="CUSTOM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2"/>
          <p:cNvSpPr txBox="1"/>
          <p:nvPr>
            <p:ph type="title"/>
          </p:nvPr>
        </p:nvSpPr>
        <p:spPr>
          <a:xfrm>
            <a:off x="457200" y="1035450"/>
            <a:ext cx="8229600" cy="31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Label">
  <p:cSld name="CUSTOM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3"/>
          <p:cNvSpPr txBox="1"/>
          <p:nvPr>
            <p:ph idx="1" type="body"/>
          </p:nvPr>
        </p:nvSpPr>
        <p:spPr>
          <a:xfrm>
            <a:off x="502925" y="4462125"/>
            <a:ext cx="5394900" cy="2289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04800" lvl="0" marL="457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04800" lvl="1" marL="914400" rtl="0"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rtl="0">
              <a:spcBef>
                <a:spcPts val="40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ro">
  <p:cSld name="CUSTOM_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>
  <p:cSld name="Conte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4"/>
          <p:cNvSpPr txBox="1"/>
          <p:nvPr>
            <p:ph type="title"/>
          </p:nvPr>
        </p:nvSpPr>
        <p:spPr>
          <a:xfrm>
            <a:off x="457200" y="4572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None/>
              <a:defRPr i="0" u="none" cap="none" strike="noStrike">
                <a:solidFill>
                  <a:srgbClr val="535353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28" name="Google Shape;128;p44"/>
          <p:cNvSpPr txBox="1"/>
          <p:nvPr>
            <p:ph idx="1" type="body"/>
          </p:nvPr>
        </p:nvSpPr>
        <p:spPr>
          <a:xfrm>
            <a:off x="457200" y="1028700"/>
            <a:ext cx="8229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–"/>
              <a:defRPr i="0" sz="1600" u="none" cap="none" strike="noStrike">
                <a:solidFill>
                  <a:srgbClr val="535353"/>
                </a:solidFill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–"/>
              <a:defRPr i="0" sz="1600" u="none" cap="none" strike="noStrike">
                <a:solidFill>
                  <a:srgbClr val="535353"/>
                </a:solidFill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»"/>
              <a:defRPr i="0" sz="1600" u="none" cap="none" strike="noStrike">
                <a:solidFill>
                  <a:srgbClr val="535353"/>
                </a:solidFill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ing Only">
  <p:cSld name="Content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5"/>
          <p:cNvSpPr txBox="1"/>
          <p:nvPr>
            <p:ph type="title"/>
          </p:nvPr>
        </p:nvSpPr>
        <p:spPr>
          <a:xfrm>
            <a:off x="457200" y="4572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None/>
              <a:defRPr i="0" u="none" cap="none" strike="noStrike">
                <a:solidFill>
                  <a:srgbClr val="535353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(Design)" showMasterSp="0">
  <p:cSld name="Opening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46"/>
          <p:cNvCxnSpPr/>
          <p:nvPr/>
        </p:nvCxnSpPr>
        <p:spPr>
          <a:xfrm>
            <a:off x="914389" y="2286006"/>
            <a:ext cx="2625900" cy="0"/>
          </a:xfrm>
          <a:prstGeom prst="straightConnector1">
            <a:avLst/>
          </a:prstGeom>
          <a:noFill/>
          <a:ln cap="flat" cmpd="sng" w="25400">
            <a:solidFill>
              <a:srgbClr val="75C36E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33" name="Google Shape;133;p46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C36E"/>
              </a:buClr>
              <a:buSzPts val="3000"/>
              <a:buNone/>
              <a:defRPr i="0" sz="3000" u="none" cap="none" strike="noStrike">
                <a:solidFill>
                  <a:srgbClr val="75C36E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4" name="Google Shape;134;p46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1pPr>
            <a:lvl2pPr indent="-330200" lvl="1" marL="9144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2pPr>
            <a:lvl3pPr indent="-330200" lvl="2" marL="1371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»"/>
              <a:defRPr b="1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8pPr>
            <a:lvl9pPr indent="-330200" lvl="8" marL="41148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F9AD4C"/>
          </p15:clr>
        </p15:guide>
        <p15:guide id="2" orient="horz" pos="1692">
          <p15:clr>
            <a:srgbClr val="F9AD4C"/>
          </p15:clr>
        </p15:guide>
        <p15:guide id="3" orient="horz" pos="1368">
          <p15:clr>
            <a:srgbClr val="F9AD4C"/>
          </p15:clr>
        </p15:guide>
        <p15:guide id="4" orient="horz" pos="1152">
          <p15:clr>
            <a:srgbClr val="F9AD4C"/>
          </p15:clr>
        </p15:guide>
        <p15:guide id="5" orient="horz" pos="1512">
          <p15:clr>
            <a:srgbClr val="F9AD4C"/>
          </p15:clr>
        </p15:guide>
        <p15:guide id="6" pos="2235">
          <p15:clr>
            <a:srgbClr val="F9AD4C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(Programming)" showMasterSp="0">
  <p:cSld name="Opening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36;p47"/>
          <p:cNvCxnSpPr/>
          <p:nvPr/>
        </p:nvCxnSpPr>
        <p:spPr>
          <a:xfrm>
            <a:off x="914389" y="2286006"/>
            <a:ext cx="2625900" cy="0"/>
          </a:xfrm>
          <a:prstGeom prst="straightConnector1">
            <a:avLst/>
          </a:prstGeom>
          <a:noFill/>
          <a:ln cap="flat" cmpd="sng" w="25400">
            <a:solidFill>
              <a:srgbClr val="6191C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37" name="Google Shape;137;p47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91C2"/>
              </a:buClr>
              <a:buSzPts val="3000"/>
              <a:buNone/>
              <a:defRPr i="0" sz="3000" u="none" cap="none" strike="noStrike">
                <a:solidFill>
                  <a:srgbClr val="6191C2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8" name="Google Shape;138;p47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1pPr>
            <a:lvl2pPr indent="-330200" lvl="1" marL="9144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2pPr>
            <a:lvl3pPr indent="-330200" lvl="2" marL="1371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»"/>
              <a:defRPr b="1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8pPr>
            <a:lvl9pPr indent="-330200" lvl="8" marL="41148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F9AD4C"/>
          </p15:clr>
        </p15:guide>
        <p15:guide id="2" orient="horz" pos="1692">
          <p15:clr>
            <a:srgbClr val="F9AD4C"/>
          </p15:clr>
        </p15:guide>
        <p15:guide id="3" orient="horz" pos="1368">
          <p15:clr>
            <a:srgbClr val="F9AD4C"/>
          </p15:clr>
        </p15:guide>
        <p15:guide id="4" orient="horz" pos="1152">
          <p15:clr>
            <a:srgbClr val="F9AD4C"/>
          </p15:clr>
        </p15:guide>
        <p15:guide id="5" orient="horz" pos="1512">
          <p15:clr>
            <a:srgbClr val="F9AD4C"/>
          </p15:clr>
        </p15:guide>
        <p15:guide id="6" pos="2235">
          <p15:clr>
            <a:srgbClr val="F9AD4C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eaker">
  <p:cSld name="CUSTOM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48"/>
          <p:cNvCxnSpPr/>
          <p:nvPr/>
        </p:nvCxnSpPr>
        <p:spPr>
          <a:xfrm>
            <a:off x="2560359" y="2855414"/>
            <a:ext cx="4025400" cy="0"/>
          </a:xfrm>
          <a:prstGeom prst="straightConnector1">
            <a:avLst/>
          </a:prstGeom>
          <a:noFill/>
          <a:ln cap="flat" cmpd="sng" w="25400">
            <a:solidFill>
              <a:srgbClr val="75C36E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41" name="Google Shape;141;p48"/>
          <p:cNvSpPr txBox="1"/>
          <p:nvPr>
            <p:ph type="title"/>
          </p:nvPr>
        </p:nvSpPr>
        <p:spPr>
          <a:xfrm>
            <a:off x="2560350" y="2057400"/>
            <a:ext cx="4023300" cy="3384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42" name="Google Shape;142;p48"/>
          <p:cNvSpPr txBox="1"/>
          <p:nvPr>
            <p:ph idx="1" type="subTitle"/>
          </p:nvPr>
        </p:nvSpPr>
        <p:spPr>
          <a:xfrm>
            <a:off x="2558350" y="2395725"/>
            <a:ext cx="4025400" cy="3522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spcBef>
                <a:spcPts val="40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3" name="Google Shape;143;p48"/>
          <p:cNvSpPr txBox="1"/>
          <p:nvPr>
            <p:ph idx="2" type="body"/>
          </p:nvPr>
        </p:nvSpPr>
        <p:spPr>
          <a:xfrm>
            <a:off x="2560350" y="2971800"/>
            <a:ext cx="4023300" cy="12573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 algn="ctr">
              <a:spcBef>
                <a:spcPts val="400"/>
              </a:spcBef>
              <a:spcAft>
                <a:spcPts val="0"/>
              </a:spcAft>
              <a:buSzPts val="1600"/>
              <a:buChar char="–"/>
              <a:defRPr/>
            </a:lvl2pPr>
            <a:lvl3pPr indent="-330200" lvl="2" marL="13716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 algn="ctr">
              <a:spcBef>
                <a:spcPts val="400"/>
              </a:spcBef>
              <a:spcAft>
                <a:spcPts val="0"/>
              </a:spcAft>
              <a:buSzPts val="1600"/>
              <a:buChar char="–"/>
              <a:defRPr/>
            </a:lvl4pPr>
            <a:lvl5pPr indent="-330200" lvl="4" marL="2286000" rtl="0" algn="ctr">
              <a:spcBef>
                <a:spcPts val="400"/>
              </a:spcBef>
              <a:spcAft>
                <a:spcPts val="0"/>
              </a:spcAft>
              <a:buSzPts val="1600"/>
              <a:buChar char="»"/>
              <a:defRPr/>
            </a:lvl5pPr>
            <a:lvl6pPr indent="-330200" lvl="5" marL="27432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24">
          <p15:clr>
            <a:srgbClr val="F9AD4C"/>
          </p15:clr>
        </p15:guide>
        <p15:guide id="2" orient="horz" pos="1296">
          <p15:clr>
            <a:srgbClr val="F9AD4C"/>
          </p15:clr>
        </p15:guide>
        <p15:guide id="3" orient="horz" pos="1509">
          <p15:clr>
            <a:srgbClr val="F9AD4C"/>
          </p15:clr>
        </p15:guide>
        <p15:guide id="4" orient="horz" pos="1731">
          <p15:clr>
            <a:srgbClr val="F9AD4C"/>
          </p15:clr>
        </p15:guide>
        <p15:guide id="5" orient="horz" pos="1872">
          <p15:clr>
            <a:srgbClr val="F9AD4C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6" name="Google Shape;146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7" name="Google Shape;14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ro">
  <p:cSld name="CUSTOM_2_1">
    <p:bg>
      <p:bgPr>
        <a:solidFill>
          <a:srgbClr val="F3F3F3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0"/>
          <p:cNvSpPr txBox="1"/>
          <p:nvPr>
            <p:ph type="title"/>
          </p:nvPr>
        </p:nvSpPr>
        <p:spPr>
          <a:xfrm>
            <a:off x="457200" y="1035450"/>
            <a:ext cx="8229600" cy="31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ean" showMasterSp="0" type="tx">
  <p:cSld name="TITLE_AND_BODY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lcome" showMasterSp="0">
  <p:cSld name="TITLE_AND_BODY_1">
    <p:bg>
      <p:bgPr>
        <a:solidFill>
          <a:srgbClr val="75C36E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3"/>
          <p:cNvSpPr txBox="1"/>
          <p:nvPr/>
        </p:nvSpPr>
        <p:spPr>
          <a:xfrm>
            <a:off x="502925" y="1028700"/>
            <a:ext cx="40233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Welcome!</a:t>
            </a:r>
            <a:endParaRPr b="1" sz="4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Find your table</a:t>
            </a:r>
            <a:endParaRPr sz="3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ro">
  <p:cSld name="CUSTOM_2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4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ttendance">
  <p:cSld name="CUSTOM_2_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/>
          <p:nvPr/>
        </p:nvSpPr>
        <p:spPr>
          <a:xfrm>
            <a:off x="502925" y="1035450"/>
            <a:ext cx="8138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Attendance</a:t>
            </a:r>
            <a:endParaRPr b="1"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8" name="Google Shape;1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59475" y="1844875"/>
            <a:ext cx="425050" cy="4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296">
          <p15:clr>
            <a:srgbClr val="F9AD4C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Label">
  <p:cSld name="CUSTOM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5"/>
          <p:cNvSpPr txBox="1"/>
          <p:nvPr>
            <p:ph idx="1" type="body"/>
          </p:nvPr>
        </p:nvSpPr>
        <p:spPr>
          <a:xfrm>
            <a:off x="502925" y="4462125"/>
            <a:ext cx="5394900" cy="2289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04800" lvl="0" marL="457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04800" lvl="1" marL="914400" rtl="0"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rtl="0">
              <a:spcBef>
                <a:spcPts val="40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>
  <p:cSld name="Conten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6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None/>
              <a:defRPr i="0" u="none" cap="none" strike="noStrike">
                <a:solidFill>
                  <a:srgbClr val="535353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63" name="Google Shape;163;p56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–"/>
              <a:defRPr i="0" sz="1600" u="none" cap="none" strike="noStrike">
                <a:solidFill>
                  <a:srgbClr val="535353"/>
                </a:solidFill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–"/>
              <a:defRPr i="0" sz="1600" u="none" cap="none" strike="noStrike">
                <a:solidFill>
                  <a:srgbClr val="535353"/>
                </a:solidFill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»"/>
              <a:defRPr i="0" sz="1600" u="none" cap="none" strike="noStrike">
                <a:solidFill>
                  <a:srgbClr val="535353"/>
                </a:solidFill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ing Only">
  <p:cSld name="Content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7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None/>
              <a:defRPr i="0" u="none" cap="none" strike="noStrike">
                <a:solidFill>
                  <a:srgbClr val="535353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(Design)" showMasterSp="0">
  <p:cSld name="Opening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58"/>
          <p:cNvCxnSpPr/>
          <p:nvPr/>
        </p:nvCxnSpPr>
        <p:spPr>
          <a:xfrm>
            <a:off x="914389" y="2286006"/>
            <a:ext cx="2625900" cy="0"/>
          </a:xfrm>
          <a:prstGeom prst="straightConnector1">
            <a:avLst/>
          </a:prstGeom>
          <a:noFill/>
          <a:ln cap="flat" cmpd="sng" w="25400">
            <a:solidFill>
              <a:srgbClr val="75C36E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68" name="Google Shape;168;p58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C36E"/>
              </a:buClr>
              <a:buSzPts val="3000"/>
              <a:buNone/>
              <a:defRPr i="0" sz="3000" u="none" cap="none" strike="noStrike">
                <a:solidFill>
                  <a:srgbClr val="75C36E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9" name="Google Shape;169;p58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1pPr>
            <a:lvl2pPr indent="-330200" lvl="1" marL="9144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2pPr>
            <a:lvl3pPr indent="-330200" lvl="2" marL="1371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»"/>
              <a:defRPr b="1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8pPr>
            <a:lvl9pPr indent="-330200" lvl="8" marL="41148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F9AD4C"/>
          </p15:clr>
        </p15:guide>
        <p15:guide id="2" orient="horz" pos="1692">
          <p15:clr>
            <a:srgbClr val="F9AD4C"/>
          </p15:clr>
        </p15:guide>
        <p15:guide id="3" orient="horz" pos="1368">
          <p15:clr>
            <a:srgbClr val="F9AD4C"/>
          </p15:clr>
        </p15:guide>
        <p15:guide id="4" orient="horz" pos="1152">
          <p15:clr>
            <a:srgbClr val="F9AD4C"/>
          </p15:clr>
        </p15:guide>
        <p15:guide id="5" orient="horz" pos="1512">
          <p15:clr>
            <a:srgbClr val="F9AD4C"/>
          </p15:clr>
        </p15:guide>
        <p15:guide id="6" pos="2235">
          <p15:clr>
            <a:srgbClr val="F9AD4C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(Programming)" showMasterSp="0">
  <p:cSld name="Opening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Google Shape;171;p59"/>
          <p:cNvCxnSpPr/>
          <p:nvPr/>
        </p:nvCxnSpPr>
        <p:spPr>
          <a:xfrm>
            <a:off x="914389" y="2286006"/>
            <a:ext cx="2625900" cy="0"/>
          </a:xfrm>
          <a:prstGeom prst="straightConnector1">
            <a:avLst/>
          </a:prstGeom>
          <a:noFill/>
          <a:ln cap="flat" cmpd="sng" w="25400">
            <a:solidFill>
              <a:srgbClr val="6191C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72" name="Google Shape;172;p59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91C2"/>
              </a:buClr>
              <a:buSzPts val="3000"/>
              <a:buNone/>
              <a:defRPr i="0" sz="3000" u="none" cap="none" strike="noStrike">
                <a:solidFill>
                  <a:srgbClr val="6191C2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3" name="Google Shape;173;p59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1pPr>
            <a:lvl2pPr indent="-330200" lvl="1" marL="9144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2pPr>
            <a:lvl3pPr indent="-330200" lvl="2" marL="1371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»"/>
              <a:defRPr b="1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8pPr>
            <a:lvl9pPr indent="-330200" lvl="8" marL="41148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F9AD4C"/>
          </p15:clr>
        </p15:guide>
        <p15:guide id="2" orient="horz" pos="1692">
          <p15:clr>
            <a:srgbClr val="F9AD4C"/>
          </p15:clr>
        </p15:guide>
        <p15:guide id="3" orient="horz" pos="1368">
          <p15:clr>
            <a:srgbClr val="F9AD4C"/>
          </p15:clr>
        </p15:guide>
        <p15:guide id="4" orient="horz" pos="1152">
          <p15:clr>
            <a:srgbClr val="F9AD4C"/>
          </p15:clr>
        </p15:guide>
        <p15:guide id="5" orient="horz" pos="1512">
          <p15:clr>
            <a:srgbClr val="F9AD4C"/>
          </p15:clr>
        </p15:guide>
        <p15:guide id="6" pos="2235">
          <p15:clr>
            <a:srgbClr val="F9AD4C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eaker">
  <p:cSld name="CUSTOM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Google Shape;175;p60"/>
          <p:cNvCxnSpPr/>
          <p:nvPr/>
        </p:nvCxnSpPr>
        <p:spPr>
          <a:xfrm>
            <a:off x="2560359" y="2855414"/>
            <a:ext cx="4025400" cy="0"/>
          </a:xfrm>
          <a:prstGeom prst="straightConnector1">
            <a:avLst/>
          </a:prstGeom>
          <a:noFill/>
          <a:ln cap="flat" cmpd="sng" w="25400">
            <a:solidFill>
              <a:srgbClr val="75C36E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76" name="Google Shape;176;p60"/>
          <p:cNvSpPr txBox="1"/>
          <p:nvPr>
            <p:ph type="title"/>
          </p:nvPr>
        </p:nvSpPr>
        <p:spPr>
          <a:xfrm>
            <a:off x="2560350" y="2057400"/>
            <a:ext cx="4023300" cy="3384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77" name="Google Shape;177;p60"/>
          <p:cNvSpPr txBox="1"/>
          <p:nvPr>
            <p:ph idx="1" type="subTitle"/>
          </p:nvPr>
        </p:nvSpPr>
        <p:spPr>
          <a:xfrm>
            <a:off x="2558350" y="2395725"/>
            <a:ext cx="4025400" cy="3522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spcBef>
                <a:spcPts val="40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8" name="Google Shape;178;p60"/>
          <p:cNvSpPr txBox="1"/>
          <p:nvPr>
            <p:ph idx="2" type="body"/>
          </p:nvPr>
        </p:nvSpPr>
        <p:spPr>
          <a:xfrm>
            <a:off x="2560350" y="2971800"/>
            <a:ext cx="4023300" cy="12573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 algn="ctr">
              <a:spcBef>
                <a:spcPts val="400"/>
              </a:spcBef>
              <a:spcAft>
                <a:spcPts val="0"/>
              </a:spcAft>
              <a:buSzPts val="1600"/>
              <a:buChar char="–"/>
              <a:defRPr/>
            </a:lvl2pPr>
            <a:lvl3pPr indent="-330200" lvl="2" marL="13716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 algn="ctr">
              <a:spcBef>
                <a:spcPts val="400"/>
              </a:spcBef>
              <a:spcAft>
                <a:spcPts val="0"/>
              </a:spcAft>
              <a:buSzPts val="1600"/>
              <a:buChar char="–"/>
              <a:defRPr/>
            </a:lvl4pPr>
            <a:lvl5pPr indent="-330200" lvl="4" marL="2286000" rtl="0" algn="ctr">
              <a:spcBef>
                <a:spcPts val="400"/>
              </a:spcBef>
              <a:spcAft>
                <a:spcPts val="0"/>
              </a:spcAft>
              <a:buSzPts val="1600"/>
              <a:buChar char="»"/>
              <a:defRPr/>
            </a:lvl5pPr>
            <a:lvl6pPr indent="-330200" lvl="5" marL="27432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24">
          <p15:clr>
            <a:srgbClr val="F9AD4C"/>
          </p15:clr>
        </p15:guide>
        <p15:guide id="2" orient="horz" pos="1296">
          <p15:clr>
            <a:srgbClr val="F9AD4C"/>
          </p15:clr>
        </p15:guide>
        <p15:guide id="3" orient="horz" pos="1509">
          <p15:clr>
            <a:srgbClr val="F9AD4C"/>
          </p15:clr>
        </p15:guide>
        <p15:guide id="4" orient="horz" pos="1731">
          <p15:clr>
            <a:srgbClr val="F9AD4C"/>
          </p15:clr>
        </p15:guide>
        <p15:guide id="5" orient="horz" pos="1872">
          <p15:clr>
            <a:srgbClr val="F9AD4C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ro">
  <p:cSld name="CUSTOM_2_1">
    <p:bg>
      <p:bgPr>
        <a:solidFill>
          <a:srgbClr val="F3F3F3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1"/>
          <p:cNvSpPr txBox="1"/>
          <p:nvPr>
            <p:ph type="title"/>
          </p:nvPr>
        </p:nvSpPr>
        <p:spPr>
          <a:xfrm>
            <a:off x="457200" y="1035450"/>
            <a:ext cx="8229600" cy="31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3" name="Google Shape;183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4" name="Google Shape;184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estions">
  <p:cSld name="CUSTOM_2_2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/>
        </p:nvSpPr>
        <p:spPr>
          <a:xfrm>
            <a:off x="502925" y="1035450"/>
            <a:ext cx="8138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Questions?</a:t>
            </a:r>
            <a:endParaRPr b="1"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21" name="Google Shape;2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9325" y="1868300"/>
            <a:ext cx="386960" cy="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715" y="1868300"/>
            <a:ext cx="386960" cy="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296">
          <p15:clr>
            <a:srgbClr val="F9AD4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ro">
  <p:cSld name="CUSTOM_2_1">
    <p:bg>
      <p:bgPr>
        <a:solidFill>
          <a:srgbClr val="EFEFE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200" y="1035450"/>
            <a:ext cx="8229600" cy="31938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Label">
  <p:cSld name="CUSTOM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idx="1" type="body"/>
          </p:nvPr>
        </p:nvSpPr>
        <p:spPr>
          <a:xfrm>
            <a:off x="502925" y="4462125"/>
            <a:ext cx="5394900" cy="2289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04800" lvl="0" marL="457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04800" lvl="1" marL="914400" rtl="0"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rtl="0">
              <a:spcBef>
                <a:spcPts val="40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>
  <p:cSld name="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None/>
              <a:defRPr i="0" u="none" cap="none" strike="noStrike">
                <a:solidFill>
                  <a:srgbClr val="535353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–"/>
              <a:defRPr i="0" sz="1600" u="none" cap="none" strike="noStrike">
                <a:solidFill>
                  <a:srgbClr val="535353"/>
                </a:solidFill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–"/>
              <a:defRPr i="0" sz="1600" u="none" cap="none" strike="noStrike">
                <a:solidFill>
                  <a:srgbClr val="535353"/>
                </a:solidFill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»"/>
              <a:defRPr i="0" sz="1600" u="none" cap="none" strike="noStrike">
                <a:solidFill>
                  <a:srgbClr val="535353"/>
                </a:solidFill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Karla"/>
              <a:buNone/>
              <a:defRPr b="1" i="0" sz="24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–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–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»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5989375" y="4462275"/>
            <a:ext cx="26517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C36E"/>
              </a:buClr>
              <a:buFont typeface="Helvetica Neue"/>
              <a:buNone/>
            </a:pPr>
            <a:r>
              <a:rPr b="1" lang="en" sz="1200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</a:rPr>
              <a:t>Web Design DeCal  </a:t>
            </a:r>
            <a:r>
              <a:rPr lang="en" sz="1200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</a:rPr>
              <a:t>Spring 2019</a:t>
            </a:r>
            <a:endParaRPr sz="1200">
              <a:solidFill>
                <a:srgbClr val="CCCCCC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9900FF"/>
          </p15:clr>
        </p15:guide>
        <p15:guide id="2" pos="5472">
          <p15:clr>
            <a:srgbClr val="9900FF"/>
          </p15:clr>
        </p15:guide>
        <p15:guide id="3" orient="horz" pos="288">
          <p15:clr>
            <a:srgbClr val="9900FF"/>
          </p15:clr>
        </p15:guide>
        <p15:guide id="4" orient="horz" pos="2955">
          <p15:clr>
            <a:srgbClr val="9900FF"/>
          </p15:clr>
        </p15:guide>
        <p15:guide id="5" orient="horz" pos="2811">
          <p15:clr>
            <a:srgbClr val="F06B4A"/>
          </p15:clr>
        </p15:guide>
        <p15:guide id="6" orient="horz" pos="576">
          <p15:clr>
            <a:srgbClr val="F06B4A"/>
          </p15:clr>
        </p15:guide>
        <p15:guide id="7" orient="horz" pos="648">
          <p15:clr>
            <a:srgbClr val="F06B4A"/>
          </p15:clr>
        </p15:guide>
        <p15:guide id="8" pos="2909">
          <p15:clr>
            <a:srgbClr val="F06B4A"/>
          </p15:clr>
        </p15:guide>
        <p15:guide id="9" pos="1613">
          <p15:clr>
            <a:srgbClr val="F06B4A"/>
          </p15:clr>
        </p15:guide>
        <p15:guide id="10" pos="4147">
          <p15:clr>
            <a:srgbClr val="F06B4A"/>
          </p15:clr>
        </p15:guide>
        <p15:guide id="11" pos="2851">
          <p15:clr>
            <a:srgbClr val="F06B4A"/>
          </p15:clr>
        </p15:guide>
        <p15:guide id="12" pos="1555">
          <p15:clr>
            <a:srgbClr val="F06B4A"/>
          </p15:clr>
        </p15:guide>
        <p15:guide id="13" pos="4205">
          <p15:clr>
            <a:srgbClr val="F06B4A"/>
          </p15:clr>
        </p15:guide>
        <p15:guide id="14" orient="horz" pos="2664">
          <p15:clr>
            <a:srgbClr val="F06B4A"/>
          </p15:clr>
        </p15:guide>
        <p15:guide id="15" pos="317">
          <p15:clr>
            <a:srgbClr val="F06B4A"/>
          </p15:clr>
        </p15:guide>
        <p15:guide id="16" pos="5443">
          <p15:clr>
            <a:srgbClr val="F06B4A"/>
          </p15:clr>
        </p15:guide>
        <p15:guide id="17" pos="1987">
          <p15:clr>
            <a:srgbClr val="F06B4A"/>
          </p15:clr>
        </p15:guide>
        <p15:guide id="18" pos="2043">
          <p15:clr>
            <a:srgbClr val="F06B4A"/>
          </p15:clr>
        </p15:guide>
        <p15:guide id="19" pos="3715">
          <p15:clr>
            <a:srgbClr val="F06B4A"/>
          </p15:clr>
        </p15:guide>
        <p15:guide id="20" pos="3773">
          <p15:clr>
            <a:srgbClr val="F06B4A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Karla"/>
              <a:buNone/>
              <a:defRPr b="1" i="0" sz="24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51" name="Google Shape;51;p16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–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–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»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52" name="Google Shape;52;p16"/>
          <p:cNvSpPr/>
          <p:nvPr/>
        </p:nvSpPr>
        <p:spPr>
          <a:xfrm>
            <a:off x="5989375" y="4462275"/>
            <a:ext cx="26517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C36E"/>
              </a:buClr>
              <a:buFont typeface="Helvetica Neue"/>
              <a:buNone/>
            </a:pPr>
            <a:r>
              <a:rPr b="1" lang="en" sz="1200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</a:rPr>
              <a:t>Web Design DeCal  </a:t>
            </a:r>
            <a:r>
              <a:rPr lang="en" sz="1200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</a:rPr>
              <a:t>Spring 2019</a:t>
            </a:r>
            <a:endParaRPr sz="1200">
              <a:solidFill>
                <a:srgbClr val="CCCCCC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9900FF"/>
          </p15:clr>
        </p15:guide>
        <p15:guide id="2" pos="5472">
          <p15:clr>
            <a:srgbClr val="9900FF"/>
          </p15:clr>
        </p15:guide>
        <p15:guide id="3" orient="horz" pos="288">
          <p15:clr>
            <a:srgbClr val="9900FF"/>
          </p15:clr>
        </p15:guide>
        <p15:guide id="4" orient="horz" pos="2955">
          <p15:clr>
            <a:srgbClr val="9900FF"/>
          </p15:clr>
        </p15:guide>
        <p15:guide id="5" orient="horz" pos="2811">
          <p15:clr>
            <a:srgbClr val="F06B4A"/>
          </p15:clr>
        </p15:guide>
        <p15:guide id="6" orient="horz" pos="576">
          <p15:clr>
            <a:srgbClr val="F06B4A"/>
          </p15:clr>
        </p15:guide>
        <p15:guide id="7" orient="horz" pos="648">
          <p15:clr>
            <a:srgbClr val="F06B4A"/>
          </p15:clr>
        </p15:guide>
        <p15:guide id="8" pos="2909">
          <p15:clr>
            <a:srgbClr val="F06B4A"/>
          </p15:clr>
        </p15:guide>
        <p15:guide id="9" pos="1613">
          <p15:clr>
            <a:srgbClr val="F06B4A"/>
          </p15:clr>
        </p15:guide>
        <p15:guide id="10" pos="4147">
          <p15:clr>
            <a:srgbClr val="F06B4A"/>
          </p15:clr>
        </p15:guide>
        <p15:guide id="11" pos="2851">
          <p15:clr>
            <a:srgbClr val="F06B4A"/>
          </p15:clr>
        </p15:guide>
        <p15:guide id="12" pos="1555">
          <p15:clr>
            <a:srgbClr val="F06B4A"/>
          </p15:clr>
        </p15:guide>
        <p15:guide id="13" pos="4205">
          <p15:clr>
            <a:srgbClr val="F06B4A"/>
          </p15:clr>
        </p15:guide>
        <p15:guide id="14" orient="horz" pos="2664">
          <p15:clr>
            <a:srgbClr val="F06B4A"/>
          </p15:clr>
        </p15:guide>
        <p15:guide id="15" pos="317">
          <p15:clr>
            <a:srgbClr val="F06B4A"/>
          </p15:clr>
        </p15:guide>
        <p15:guide id="16" pos="5443">
          <p15:clr>
            <a:srgbClr val="F06B4A"/>
          </p15:clr>
        </p15:guide>
        <p15:guide id="17" pos="1987">
          <p15:clr>
            <a:srgbClr val="F06B4A"/>
          </p15:clr>
        </p15:guide>
        <p15:guide id="18" pos="2043">
          <p15:clr>
            <a:srgbClr val="F06B4A"/>
          </p15:clr>
        </p15:guide>
        <p15:guide id="19" pos="3715">
          <p15:clr>
            <a:srgbClr val="F06B4A"/>
          </p15:clr>
        </p15:guide>
        <p15:guide id="20" pos="3773">
          <p15:clr>
            <a:srgbClr val="F06B4A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 txBox="1"/>
          <p:nvPr>
            <p:ph type="title"/>
          </p:nvPr>
        </p:nvSpPr>
        <p:spPr>
          <a:xfrm>
            <a:off x="457200" y="4572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Karla"/>
              <a:buNone/>
              <a:defRPr b="1" i="0" sz="24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6" name="Google Shape;86;p28"/>
          <p:cNvSpPr txBox="1"/>
          <p:nvPr>
            <p:ph idx="1" type="body"/>
          </p:nvPr>
        </p:nvSpPr>
        <p:spPr>
          <a:xfrm>
            <a:off x="457200" y="1028700"/>
            <a:ext cx="8229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–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–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»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7" name="Google Shape;87;p28"/>
          <p:cNvSpPr/>
          <p:nvPr/>
        </p:nvSpPr>
        <p:spPr>
          <a:xfrm>
            <a:off x="5989375" y="4462275"/>
            <a:ext cx="26517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C36E"/>
              </a:buClr>
              <a:buFont typeface="Helvetica Neue"/>
              <a:buNone/>
            </a:pPr>
            <a:r>
              <a:rPr b="1" lang="en" sz="1200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</a:rPr>
              <a:t>Web Design DeCal  </a:t>
            </a:r>
            <a:r>
              <a:rPr lang="en" sz="1200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</a:rPr>
              <a:t>Fall 2018</a:t>
            </a:r>
            <a:endParaRPr sz="1200">
              <a:solidFill>
                <a:srgbClr val="CCCCCC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ransition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9900FF"/>
          </p15:clr>
        </p15:guide>
        <p15:guide id="2" pos="5472">
          <p15:clr>
            <a:srgbClr val="9900FF"/>
          </p15:clr>
        </p15:guide>
        <p15:guide id="3" orient="horz" pos="288">
          <p15:clr>
            <a:srgbClr val="9900FF"/>
          </p15:clr>
        </p15:guide>
        <p15:guide id="4" orient="horz" pos="2955">
          <p15:clr>
            <a:srgbClr val="9900FF"/>
          </p15:clr>
        </p15:guide>
        <p15:guide id="5" orient="horz" pos="2811">
          <p15:clr>
            <a:srgbClr val="F06B4A"/>
          </p15:clr>
        </p15:guide>
        <p15:guide id="6" orient="horz" pos="576">
          <p15:clr>
            <a:srgbClr val="F06B4A"/>
          </p15:clr>
        </p15:guide>
        <p15:guide id="7" orient="horz" pos="648">
          <p15:clr>
            <a:srgbClr val="F06B4A"/>
          </p15:clr>
        </p15:guide>
        <p15:guide id="8" pos="2909">
          <p15:clr>
            <a:srgbClr val="F06B4A"/>
          </p15:clr>
        </p15:guide>
        <p15:guide id="9" pos="1613">
          <p15:clr>
            <a:srgbClr val="F06B4A"/>
          </p15:clr>
        </p15:guide>
        <p15:guide id="10" pos="4147">
          <p15:clr>
            <a:srgbClr val="F06B4A"/>
          </p15:clr>
        </p15:guide>
        <p15:guide id="11" pos="2851">
          <p15:clr>
            <a:srgbClr val="F06B4A"/>
          </p15:clr>
        </p15:guide>
        <p15:guide id="12" pos="1555">
          <p15:clr>
            <a:srgbClr val="F06B4A"/>
          </p15:clr>
        </p15:guide>
        <p15:guide id="13" pos="4205">
          <p15:clr>
            <a:srgbClr val="F06B4A"/>
          </p15:clr>
        </p15:guide>
        <p15:guide id="14" orient="horz" pos="2664">
          <p15:clr>
            <a:srgbClr val="F06B4A"/>
          </p15:clr>
        </p15:guide>
        <p15:guide id="15" pos="317">
          <p15:clr>
            <a:srgbClr val="F06B4A"/>
          </p15:clr>
        </p15:guide>
        <p15:guide id="16" pos="5443">
          <p15:clr>
            <a:srgbClr val="F06B4A"/>
          </p15:clr>
        </p15:guide>
        <p15:guide id="17" pos="1987">
          <p15:clr>
            <a:srgbClr val="F06B4A"/>
          </p15:clr>
        </p15:guide>
        <p15:guide id="18" pos="2043">
          <p15:clr>
            <a:srgbClr val="F06B4A"/>
          </p15:clr>
        </p15:guide>
        <p15:guide id="19" pos="3715">
          <p15:clr>
            <a:srgbClr val="F06B4A"/>
          </p15:clr>
        </p15:guide>
        <p15:guide id="20" pos="3773">
          <p15:clr>
            <a:srgbClr val="F06B4A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9"/>
          <p:cNvSpPr txBox="1"/>
          <p:nvPr>
            <p:ph type="title"/>
          </p:nvPr>
        </p:nvSpPr>
        <p:spPr>
          <a:xfrm>
            <a:off x="457200" y="4572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Karla"/>
              <a:buNone/>
              <a:defRPr b="1" i="0" sz="24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17" name="Google Shape;117;p39"/>
          <p:cNvSpPr txBox="1"/>
          <p:nvPr>
            <p:ph idx="1" type="body"/>
          </p:nvPr>
        </p:nvSpPr>
        <p:spPr>
          <a:xfrm>
            <a:off x="457200" y="1028700"/>
            <a:ext cx="8229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–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–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»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18" name="Google Shape;118;p39"/>
          <p:cNvSpPr/>
          <p:nvPr/>
        </p:nvSpPr>
        <p:spPr>
          <a:xfrm>
            <a:off x="5989375" y="4462275"/>
            <a:ext cx="26517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C36E"/>
              </a:buClr>
              <a:buFont typeface="Helvetica Neue"/>
              <a:buNone/>
            </a:pPr>
            <a:r>
              <a:rPr b="1" lang="en" sz="1200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</a:rPr>
              <a:t>Web Design DeCal  </a:t>
            </a:r>
            <a:r>
              <a:rPr lang="en" sz="1200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</a:rPr>
              <a:t>Fall 2018</a:t>
            </a:r>
            <a:endParaRPr sz="1200">
              <a:solidFill>
                <a:srgbClr val="CCCCCC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ransition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9900FF"/>
          </p15:clr>
        </p15:guide>
        <p15:guide id="2" pos="5472">
          <p15:clr>
            <a:srgbClr val="9900FF"/>
          </p15:clr>
        </p15:guide>
        <p15:guide id="3" orient="horz" pos="288">
          <p15:clr>
            <a:srgbClr val="9900FF"/>
          </p15:clr>
        </p15:guide>
        <p15:guide id="4" orient="horz" pos="2955">
          <p15:clr>
            <a:srgbClr val="9900FF"/>
          </p15:clr>
        </p15:guide>
        <p15:guide id="5" orient="horz" pos="2811">
          <p15:clr>
            <a:srgbClr val="F06B4A"/>
          </p15:clr>
        </p15:guide>
        <p15:guide id="6" orient="horz" pos="576">
          <p15:clr>
            <a:srgbClr val="F06B4A"/>
          </p15:clr>
        </p15:guide>
        <p15:guide id="7" orient="horz" pos="648">
          <p15:clr>
            <a:srgbClr val="F06B4A"/>
          </p15:clr>
        </p15:guide>
        <p15:guide id="8" pos="2909">
          <p15:clr>
            <a:srgbClr val="F06B4A"/>
          </p15:clr>
        </p15:guide>
        <p15:guide id="9" pos="1613">
          <p15:clr>
            <a:srgbClr val="F06B4A"/>
          </p15:clr>
        </p15:guide>
        <p15:guide id="10" pos="4147">
          <p15:clr>
            <a:srgbClr val="F06B4A"/>
          </p15:clr>
        </p15:guide>
        <p15:guide id="11" pos="2851">
          <p15:clr>
            <a:srgbClr val="F06B4A"/>
          </p15:clr>
        </p15:guide>
        <p15:guide id="12" pos="1555">
          <p15:clr>
            <a:srgbClr val="F06B4A"/>
          </p15:clr>
        </p15:guide>
        <p15:guide id="13" pos="4205">
          <p15:clr>
            <a:srgbClr val="F06B4A"/>
          </p15:clr>
        </p15:guide>
        <p15:guide id="14" orient="horz" pos="2664">
          <p15:clr>
            <a:srgbClr val="F06B4A"/>
          </p15:clr>
        </p15:guide>
        <p15:guide id="15" pos="317">
          <p15:clr>
            <a:srgbClr val="F06B4A"/>
          </p15:clr>
        </p15:guide>
        <p15:guide id="16" pos="5443">
          <p15:clr>
            <a:srgbClr val="F06B4A"/>
          </p15:clr>
        </p15:guide>
        <p15:guide id="17" pos="1987">
          <p15:clr>
            <a:srgbClr val="F06B4A"/>
          </p15:clr>
        </p15:guide>
        <p15:guide id="18" pos="2043">
          <p15:clr>
            <a:srgbClr val="F06B4A"/>
          </p15:clr>
        </p15:guide>
        <p15:guide id="19" pos="3715">
          <p15:clr>
            <a:srgbClr val="F06B4A"/>
          </p15:clr>
        </p15:guide>
        <p15:guide id="20" pos="3773">
          <p15:clr>
            <a:srgbClr val="F06B4A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1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Karla"/>
              <a:buNone/>
              <a:defRPr b="1" i="0" sz="24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52" name="Google Shape;152;p51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–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–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»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53" name="Google Shape;153;p51"/>
          <p:cNvSpPr/>
          <p:nvPr/>
        </p:nvSpPr>
        <p:spPr>
          <a:xfrm>
            <a:off x="5989375" y="4462275"/>
            <a:ext cx="26517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C36E"/>
              </a:buClr>
              <a:buFont typeface="Helvetica Neue"/>
              <a:buNone/>
            </a:pPr>
            <a:r>
              <a:rPr b="1" lang="en" sz="1200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</a:rPr>
              <a:t>Web Design DeCal  </a:t>
            </a:r>
            <a:r>
              <a:rPr lang="en" sz="1200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</a:rPr>
              <a:t>Fall 2018</a:t>
            </a:r>
            <a:endParaRPr sz="1200">
              <a:solidFill>
                <a:srgbClr val="CCCCCC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ransition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9900FF"/>
          </p15:clr>
        </p15:guide>
        <p15:guide id="2" pos="5472">
          <p15:clr>
            <a:srgbClr val="9900FF"/>
          </p15:clr>
        </p15:guide>
        <p15:guide id="3" orient="horz" pos="288">
          <p15:clr>
            <a:srgbClr val="9900FF"/>
          </p15:clr>
        </p15:guide>
        <p15:guide id="4" orient="horz" pos="2955">
          <p15:clr>
            <a:srgbClr val="9900FF"/>
          </p15:clr>
        </p15:guide>
        <p15:guide id="5" orient="horz" pos="2811">
          <p15:clr>
            <a:srgbClr val="F06B4A"/>
          </p15:clr>
        </p15:guide>
        <p15:guide id="6" orient="horz" pos="576">
          <p15:clr>
            <a:srgbClr val="F06B4A"/>
          </p15:clr>
        </p15:guide>
        <p15:guide id="7" orient="horz" pos="648">
          <p15:clr>
            <a:srgbClr val="F06B4A"/>
          </p15:clr>
        </p15:guide>
        <p15:guide id="8" pos="2909">
          <p15:clr>
            <a:srgbClr val="F06B4A"/>
          </p15:clr>
        </p15:guide>
        <p15:guide id="9" pos="1613">
          <p15:clr>
            <a:srgbClr val="F06B4A"/>
          </p15:clr>
        </p15:guide>
        <p15:guide id="10" pos="4147">
          <p15:clr>
            <a:srgbClr val="F06B4A"/>
          </p15:clr>
        </p15:guide>
        <p15:guide id="11" pos="2851">
          <p15:clr>
            <a:srgbClr val="F06B4A"/>
          </p15:clr>
        </p15:guide>
        <p15:guide id="12" pos="1555">
          <p15:clr>
            <a:srgbClr val="F06B4A"/>
          </p15:clr>
        </p15:guide>
        <p15:guide id="13" pos="4205">
          <p15:clr>
            <a:srgbClr val="F06B4A"/>
          </p15:clr>
        </p15:guide>
        <p15:guide id="14" orient="horz" pos="2664">
          <p15:clr>
            <a:srgbClr val="F06B4A"/>
          </p15:clr>
        </p15:guide>
        <p15:guide id="15" pos="317">
          <p15:clr>
            <a:srgbClr val="F06B4A"/>
          </p15:clr>
        </p15:guide>
        <p15:guide id="16" pos="5443">
          <p15:clr>
            <a:srgbClr val="F06B4A"/>
          </p15:clr>
        </p15:guide>
        <p15:guide id="17" pos="1987">
          <p15:clr>
            <a:srgbClr val="F06B4A"/>
          </p15:clr>
        </p15:guide>
        <p15:guide id="18" pos="2043">
          <p15:clr>
            <a:srgbClr val="F06B4A"/>
          </p15:clr>
        </p15:guide>
        <p15:guide id="19" pos="3715">
          <p15:clr>
            <a:srgbClr val="F06B4A"/>
          </p15:clr>
        </p15:guide>
        <p15:guide id="20" pos="3773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laycode.io/140537?tabs=console&amp;script.js&amp;outpu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laycode.io/286149?tabs=console&amp;script.js&amp;outpu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4.jpg"/><Relationship Id="rId5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laycode.io/140602?tabs=script.js&amp;output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3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101</a:t>
            </a:r>
            <a:endParaRPr/>
          </a:p>
        </p:txBody>
      </p:sp>
      <p:sp>
        <p:nvSpPr>
          <p:cNvPr id="190" name="Google Shape;190;p63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Week 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2"/>
          <p:cNvSpPr txBox="1"/>
          <p:nvPr>
            <p:ph type="title"/>
          </p:nvPr>
        </p:nvSpPr>
        <p:spPr>
          <a:xfrm>
            <a:off x="457200" y="1035450"/>
            <a:ext cx="8229600" cy="31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some JavaScript!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3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primitive types</a:t>
            </a:r>
            <a:endParaRPr/>
          </a:p>
        </p:txBody>
      </p:sp>
      <p:sp>
        <p:nvSpPr>
          <p:cNvPr id="250" name="Google Shape;250;p73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The building blocks of JS (and other programming languages)</a:t>
            </a:r>
            <a:endParaRPr>
              <a:solidFill>
                <a:schemeClr val="lt2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b="1"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number:</a:t>
            </a: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0.8</a:t>
            </a: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1.6</a:t>
            </a:r>
            <a:endParaRPr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b="1"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string:</a:t>
            </a: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>
                <a:solidFill>
                  <a:srgbClr val="50A14F"/>
                </a:solidFill>
                <a:latin typeface="Roboto Mono"/>
                <a:ea typeface="Roboto Mono"/>
                <a:cs typeface="Roboto Mono"/>
                <a:sym typeface="Roboto Mono"/>
              </a:rPr>
              <a:t>"hello"</a:t>
            </a: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50A14F"/>
                </a:solidFill>
                <a:latin typeface="Roboto Mono"/>
                <a:ea typeface="Roboto Mono"/>
                <a:cs typeface="Roboto Mono"/>
                <a:sym typeface="Roboto Mono"/>
              </a:rPr>
              <a:t>"wdd"</a:t>
            </a: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50A14F"/>
                </a:solidFill>
                <a:latin typeface="Roboto Mono"/>
                <a:ea typeface="Roboto Mono"/>
                <a:cs typeface="Roboto Mono"/>
                <a:sym typeface="Roboto Mono"/>
              </a:rPr>
              <a:t>"wowza cool class"</a:t>
            </a:r>
            <a:endParaRPr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600"/>
              <a:buChar char="•"/>
            </a:pPr>
            <a:r>
              <a:rPr b="1"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boolean:</a:t>
            </a: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4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</a:t>
            </a:r>
            <a:endParaRPr/>
          </a:p>
        </p:txBody>
      </p:sp>
      <p:sp>
        <p:nvSpPr>
          <p:cNvPr id="256" name="Google Shape;256;p74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Examples:</a:t>
            </a:r>
            <a:endParaRPr>
              <a:solidFill>
                <a:schemeClr val="lt2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24601</a:t>
            </a: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chemeClr val="lt2"/>
                </a:solidFill>
              </a:rPr>
              <a:t>(decimal),</a:t>
            </a: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0x3ebd35 </a:t>
            </a:r>
            <a:r>
              <a:rPr lang="en">
                <a:solidFill>
                  <a:schemeClr val="lt2"/>
                </a:solidFill>
              </a:rPr>
              <a:t>(hexadecimal)</a:t>
            </a:r>
            <a:endParaRPr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Some mathematical operations:</a:t>
            </a:r>
            <a:endParaRPr>
              <a:solidFill>
                <a:schemeClr val="lt2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Regular:		</a:t>
            </a:r>
            <a:r>
              <a:rPr b="1" lang="en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endParaRPr b="1">
              <a:solidFill>
                <a:srgbClr val="0184B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Power:		</a:t>
            </a:r>
            <a:r>
              <a:rPr i="1"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**</a:t>
            </a: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exponent</a:t>
            </a:r>
            <a:endParaRPr i="1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Modulo:		</a:t>
            </a:r>
            <a:r>
              <a:rPr i="1"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dividend</a:t>
            </a: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%</a:t>
            </a: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divisor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>
                <a:solidFill>
                  <a:srgbClr val="CCCCCC"/>
                </a:solidFill>
              </a:rPr>
              <a:t>(reasonable with positive numbers)</a:t>
            </a:r>
            <a:br>
              <a:rPr lang="en">
                <a:solidFill>
                  <a:srgbClr val="CCCCCC"/>
                </a:solidFill>
              </a:rPr>
            </a:br>
            <a:r>
              <a:rPr lang="en">
                <a:solidFill>
                  <a:srgbClr val="CCCCCC"/>
                </a:solidFill>
              </a:rPr>
              <a:t>			</a:t>
            </a:r>
            <a:r>
              <a:rPr lang="en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5 </a:t>
            </a:r>
            <a:r>
              <a:rPr lang="en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%</a:t>
            </a:r>
            <a:r>
              <a:rPr lang="en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 2 </a:t>
            </a:r>
            <a:r>
              <a:rPr lang="en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 1 </a:t>
            </a:r>
            <a:r>
              <a:rPr lang="en">
                <a:solidFill>
                  <a:schemeClr val="lt2"/>
                </a:solidFill>
              </a:rPr>
              <a:t>because</a:t>
            </a: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5 </a:t>
            </a:r>
            <a:r>
              <a:rPr lang="en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 2 </a:t>
            </a:r>
            <a:r>
              <a:rPr lang="en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 2 </a:t>
            </a:r>
            <a:r>
              <a:rPr lang="en">
                <a:solidFill>
                  <a:schemeClr val="lt2"/>
                </a:solidFill>
              </a:rPr>
              <a:t>(floor div), remainder</a:t>
            </a:r>
            <a:r>
              <a:rPr lang="en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 1</a:t>
            </a:r>
            <a:endParaRPr>
              <a:solidFill>
                <a:srgbClr val="98680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5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</a:t>
            </a:r>
            <a:endParaRPr/>
          </a:p>
        </p:txBody>
      </p:sp>
      <p:sp>
        <p:nvSpPr>
          <p:cNvPr id="262" name="Google Shape;262;p75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Two possible values:</a:t>
            </a: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98680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Expressions that evaluate to booleans, often times comparisons:</a:t>
            </a:r>
            <a:endParaRPr>
              <a:solidFill>
                <a:schemeClr val="lt2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>
                <a:solidFill>
                  <a:schemeClr val="lt2"/>
                </a:solidFill>
              </a:rPr>
              <a:t>Loose equality operator →</a:t>
            </a: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!=</a:t>
            </a:r>
            <a:endParaRPr b="1">
              <a:solidFill>
                <a:srgbClr val="0184B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○"/>
            </a:pPr>
            <a:r>
              <a:rPr lang="en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1 </a:t>
            </a:r>
            <a:r>
              <a:rPr lang="en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 5 </a:t>
            </a:r>
            <a:r>
              <a:rPr lang="en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 6</a:t>
            </a:r>
            <a:r>
              <a:rPr b="1"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chemeClr val="lt2"/>
                </a:solidFill>
              </a:rPr>
              <a:t>evaluates to</a:t>
            </a:r>
            <a:r>
              <a:rPr lang="en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 true</a:t>
            </a:r>
            <a:endParaRPr>
              <a:solidFill>
                <a:srgbClr val="98680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○"/>
            </a:pPr>
            <a:r>
              <a:rPr lang="en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1 </a:t>
            </a:r>
            <a:r>
              <a:rPr lang="en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 2</a:t>
            </a:r>
            <a:r>
              <a:rPr b="1"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chemeClr val="lt2"/>
                </a:solidFill>
              </a:rPr>
              <a:t>evaluates to</a:t>
            </a:r>
            <a:r>
              <a:rPr lang="en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 false</a:t>
            </a:r>
            <a:endParaRPr b="1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○"/>
            </a:pPr>
            <a:r>
              <a:rPr lang="en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1 + 5 </a:t>
            </a:r>
            <a:r>
              <a:rPr lang="en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!=</a:t>
            </a:r>
            <a:r>
              <a:rPr lang="en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 2</a:t>
            </a:r>
            <a:r>
              <a:rPr b="1"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chemeClr val="lt2"/>
                </a:solidFill>
              </a:rPr>
              <a:t>evaluates to</a:t>
            </a:r>
            <a:r>
              <a:rPr lang="en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 true</a:t>
            </a:r>
            <a:endParaRPr b="1">
              <a:solidFill>
                <a:srgbClr val="75C36E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/>
              <a:t>Other relational operators →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&gt;=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endParaRPr b="1">
              <a:solidFill>
                <a:srgbClr val="0184B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76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operations</a:t>
            </a:r>
            <a:endParaRPr/>
          </a:p>
        </p:txBody>
      </p:sp>
      <p:sp>
        <p:nvSpPr>
          <p:cNvPr id="268" name="Google Shape;268;p76"/>
          <p:cNvSpPr txBox="1"/>
          <p:nvPr>
            <p:ph idx="1" type="body"/>
          </p:nvPr>
        </p:nvSpPr>
        <p:spPr>
          <a:xfrm>
            <a:off x="502925" y="1028700"/>
            <a:ext cx="4023300" cy="32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Or →</a:t>
            </a:r>
            <a:r>
              <a:rPr b="1" lang="en" sz="1400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 ||</a:t>
            </a:r>
            <a:br>
              <a:rPr lang="en" sz="1400"/>
            </a:br>
            <a:r>
              <a:rPr lang="en" sz="1400"/>
              <a:t>Just one thing in the expression has to be true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" sz="14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true </a:t>
            </a:r>
            <a:r>
              <a:rPr lang="en" sz="1400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||</a:t>
            </a:r>
            <a:r>
              <a:rPr lang="en" sz="14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 false</a:t>
            </a:r>
            <a:br>
              <a:rPr lang="en" sz="1400"/>
            </a:br>
            <a:r>
              <a:rPr lang="en" sz="1400">
                <a:solidFill>
                  <a:schemeClr val="lt2"/>
                </a:solidFill>
              </a:rPr>
              <a:t>evaluates to</a:t>
            </a:r>
            <a:r>
              <a:rPr lang="en" sz="14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 true</a:t>
            </a:r>
            <a:endParaRPr sz="1400">
              <a:solidFill>
                <a:srgbClr val="98680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" sz="14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1 </a:t>
            </a:r>
            <a:r>
              <a:rPr lang="en" sz="1400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4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 1 </a:t>
            </a:r>
            <a:r>
              <a:rPr lang="en" sz="1400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4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 4 </a:t>
            </a:r>
            <a:r>
              <a:rPr lang="en" sz="1400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||</a:t>
            </a:r>
            <a:r>
              <a:rPr lang="en" sz="14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 1 </a:t>
            </a:r>
            <a:r>
              <a:rPr lang="en" sz="1400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4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 1 </a:t>
            </a:r>
            <a:r>
              <a:rPr lang="en" sz="1400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4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 2</a:t>
            </a:r>
            <a:br>
              <a:rPr lang="en" sz="1400"/>
            </a:br>
            <a:r>
              <a:rPr lang="en" sz="1400">
                <a:solidFill>
                  <a:schemeClr val="lt2"/>
                </a:solidFill>
              </a:rPr>
              <a:t>evaluates to</a:t>
            </a:r>
            <a:r>
              <a:rPr lang="en" sz="14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 true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" sz="14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8 </a:t>
            </a:r>
            <a:r>
              <a:rPr lang="en" sz="1400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4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 8 </a:t>
            </a:r>
            <a:r>
              <a:rPr lang="en" sz="1400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||</a:t>
            </a:r>
            <a:r>
              <a:rPr lang="en" sz="14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 1 </a:t>
            </a:r>
            <a:r>
              <a:rPr lang="en" sz="1400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4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 1</a:t>
            </a:r>
            <a:br>
              <a:rPr lang="en" sz="1400"/>
            </a:br>
            <a:r>
              <a:rPr lang="en" sz="1400">
                <a:solidFill>
                  <a:schemeClr val="lt2"/>
                </a:solidFill>
              </a:rPr>
              <a:t>evaluates to</a:t>
            </a:r>
            <a:r>
              <a:rPr lang="en" sz="14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 true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</a:pPr>
            <a:r>
              <a:rPr lang="en" sz="14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2 </a:t>
            </a:r>
            <a:r>
              <a:rPr lang="en" sz="1400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4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 0 </a:t>
            </a:r>
            <a:r>
              <a:rPr lang="en" sz="1400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||</a:t>
            </a:r>
            <a:r>
              <a:rPr lang="en" sz="14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 1 </a:t>
            </a:r>
            <a:r>
              <a:rPr lang="en" sz="1400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4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 8</a:t>
            </a:r>
            <a:br>
              <a:rPr lang="en" sz="1400">
                <a:solidFill>
                  <a:schemeClr val="lt2"/>
                </a:solidFill>
              </a:rPr>
            </a:br>
            <a:r>
              <a:rPr lang="en" sz="1400">
                <a:solidFill>
                  <a:schemeClr val="lt2"/>
                </a:solidFill>
              </a:rPr>
              <a:t>evaluates to</a:t>
            </a:r>
            <a:r>
              <a:rPr lang="en" sz="14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 false</a:t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269" name="Google Shape;269;p76"/>
          <p:cNvSpPr txBox="1"/>
          <p:nvPr/>
        </p:nvSpPr>
        <p:spPr>
          <a:xfrm>
            <a:off x="4617725" y="1028700"/>
            <a:ext cx="40233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rPr>
              <a:t>And →</a:t>
            </a:r>
            <a:r>
              <a:rPr b="1" lang="en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 &amp;&amp;</a:t>
            </a:r>
            <a:br>
              <a:rPr lang="en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rPr>
              <a:t>Everything in the expression has to be true</a:t>
            </a:r>
            <a:endParaRPr>
              <a:solidFill>
                <a:schemeClr val="lt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Karla"/>
              <a:buChar char="•"/>
            </a:pPr>
            <a:r>
              <a:rPr lang="en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true </a:t>
            </a:r>
            <a:r>
              <a:rPr lang="en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&amp;&amp;</a:t>
            </a:r>
            <a:r>
              <a:rPr lang="en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 false</a:t>
            </a:r>
            <a:br>
              <a:rPr lang="en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rPr>
              <a:t>evaluates to</a:t>
            </a:r>
            <a:r>
              <a:rPr lang="en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 false</a:t>
            </a:r>
            <a:endParaRPr>
              <a:solidFill>
                <a:srgbClr val="98680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Karla"/>
              <a:buChar char="•"/>
            </a:pPr>
            <a:r>
              <a:rPr lang="en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1 </a:t>
            </a:r>
            <a:r>
              <a:rPr lang="en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 1 </a:t>
            </a:r>
            <a:r>
              <a:rPr lang="en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 4 </a:t>
            </a:r>
            <a:r>
              <a:rPr lang="en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&amp;&amp;</a:t>
            </a:r>
            <a:r>
              <a:rPr lang="en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 1 </a:t>
            </a:r>
            <a:r>
              <a:rPr lang="en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 1 </a:t>
            </a:r>
            <a:r>
              <a:rPr lang="en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 2</a:t>
            </a:r>
            <a:br>
              <a:rPr lang="en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rPr>
              <a:t>evaluates to</a:t>
            </a:r>
            <a:r>
              <a:rPr lang="en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 false</a:t>
            </a:r>
            <a:endParaRPr>
              <a:solidFill>
                <a:schemeClr val="lt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Karla"/>
              <a:buChar char="•"/>
            </a:pPr>
            <a:r>
              <a:rPr lang="en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8 </a:t>
            </a:r>
            <a:r>
              <a:rPr lang="en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 8 </a:t>
            </a:r>
            <a:r>
              <a:rPr lang="en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&amp;&amp;</a:t>
            </a:r>
            <a:r>
              <a:rPr lang="en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 1 </a:t>
            </a:r>
            <a:r>
              <a:rPr lang="en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 1</a:t>
            </a:r>
            <a:br>
              <a:rPr lang="en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rPr>
              <a:t>evaluates to</a:t>
            </a:r>
            <a:r>
              <a:rPr lang="en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 true</a:t>
            </a:r>
            <a:endParaRPr>
              <a:solidFill>
                <a:schemeClr val="lt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Karla"/>
              <a:buChar char="•"/>
            </a:pPr>
            <a:r>
              <a:rPr lang="en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2 </a:t>
            </a:r>
            <a:r>
              <a:rPr lang="en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 0 </a:t>
            </a:r>
            <a:r>
              <a:rPr lang="en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&amp;&amp;</a:t>
            </a:r>
            <a:r>
              <a:rPr lang="en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 1 </a:t>
            </a:r>
            <a:r>
              <a:rPr lang="en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 8</a:t>
            </a:r>
            <a:br>
              <a:rPr lang="en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rPr>
              <a:t>evaluates to</a:t>
            </a:r>
            <a:r>
              <a:rPr lang="en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 false</a:t>
            </a:r>
            <a:endParaRPr sz="1600">
              <a:solidFill>
                <a:schemeClr val="lt2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77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275" name="Google Shape;275;p77"/>
          <p:cNvSpPr txBox="1"/>
          <p:nvPr>
            <p:ph idx="1" type="body"/>
          </p:nvPr>
        </p:nvSpPr>
        <p:spPr>
          <a:xfrm>
            <a:off x="502925" y="1028700"/>
            <a:ext cx="4023300" cy="32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2"/>
                </a:solidFill>
              </a:rPr>
              <a:t>We can </a:t>
            </a:r>
            <a:r>
              <a:rPr b="1" lang="en" sz="1400">
                <a:solidFill>
                  <a:schemeClr val="lt2"/>
                </a:solidFill>
              </a:rPr>
              <a:t>declare</a:t>
            </a:r>
            <a:r>
              <a:rPr lang="en" sz="1400">
                <a:solidFill>
                  <a:schemeClr val="lt2"/>
                </a:solidFill>
              </a:rPr>
              <a:t> (once) variables with unique names to hold values for later use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</a:rPr>
              <a:t>Format:</a:t>
            </a:r>
            <a:endParaRPr sz="14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626A4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variableName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" sz="14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</a:rPr>
              <a:t>Example:</a:t>
            </a:r>
            <a:endParaRPr sz="14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626A4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numStudents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" sz="14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3A42"/>
                </a:solidFill>
              </a:rPr>
              <a:t>To reassign a different value:</a:t>
            </a:r>
            <a:r>
              <a:rPr lang="en" sz="1400">
                <a:solidFill>
                  <a:srgbClr val="383A42"/>
                </a:solidFill>
              </a:rPr>
              <a:t> (notice that we don't use</a:t>
            </a:r>
            <a:r>
              <a:rPr lang="en" sz="1400">
                <a:solidFill>
                  <a:srgbClr val="A626A4"/>
                </a:solidFill>
                <a:latin typeface="Roboto Mono"/>
                <a:ea typeface="Roboto Mono"/>
                <a:cs typeface="Roboto Mono"/>
                <a:sym typeface="Roboto Mono"/>
              </a:rPr>
              <a:t> let </a:t>
            </a:r>
            <a:r>
              <a:rPr lang="en" sz="1400">
                <a:solidFill>
                  <a:srgbClr val="383A42"/>
                </a:solidFill>
              </a:rPr>
              <a:t>here because of reassigning)</a:t>
            </a:r>
            <a:endParaRPr sz="1400">
              <a:solidFill>
                <a:srgbClr val="383A4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numStudents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" sz="14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383A42"/>
              </a:solidFill>
            </a:endParaRPr>
          </a:p>
        </p:txBody>
      </p:sp>
      <p:sp>
        <p:nvSpPr>
          <p:cNvPr id="276" name="Google Shape;276;p77"/>
          <p:cNvSpPr txBox="1"/>
          <p:nvPr/>
        </p:nvSpPr>
        <p:spPr>
          <a:xfrm>
            <a:off x="4617850" y="1028700"/>
            <a:ext cx="4023300" cy="3200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A0A1A7"/>
                </a:solidFill>
                <a:latin typeface="Roboto Mono"/>
                <a:ea typeface="Roboto Mono"/>
                <a:cs typeface="Roboto Mono"/>
                <a:sym typeface="Roboto Mono"/>
              </a:rPr>
              <a:t>// We start with 20 potatoes</a:t>
            </a:r>
            <a:endParaRPr i="1" sz="1000">
              <a:solidFill>
                <a:srgbClr val="A0A1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26A4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numPotatoes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" sz="10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A0A1A7"/>
                </a:solidFill>
                <a:latin typeface="Roboto Mono"/>
                <a:ea typeface="Roboto Mono"/>
                <a:cs typeface="Roboto Mono"/>
                <a:sym typeface="Roboto Mono"/>
              </a:rPr>
              <a:t>// Print it out in the console</a:t>
            </a:r>
            <a:endParaRPr i="1" sz="1000">
              <a:solidFill>
                <a:srgbClr val="A0A1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18401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sz="10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00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sz="10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00">
                <a:solidFill>
                  <a:srgbClr val="50A14F"/>
                </a:solidFill>
                <a:latin typeface="Roboto Mono"/>
                <a:ea typeface="Roboto Mono"/>
                <a:cs typeface="Roboto Mono"/>
                <a:sym typeface="Roboto Mono"/>
              </a:rPr>
              <a:t>"We have"</a:t>
            </a:r>
            <a:r>
              <a:rPr lang="en" sz="10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numPotatoes,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50A14F"/>
                </a:solidFill>
                <a:latin typeface="Roboto Mono"/>
                <a:ea typeface="Roboto Mono"/>
                <a:cs typeface="Roboto Mono"/>
                <a:sym typeface="Roboto Mono"/>
              </a:rPr>
              <a:t>"potatoes"</a:t>
            </a:r>
            <a:r>
              <a:rPr lang="en" sz="10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A0A1A7"/>
                </a:solidFill>
                <a:latin typeface="Roboto Mono"/>
                <a:ea typeface="Roboto Mono"/>
                <a:cs typeface="Roboto Mono"/>
                <a:sym typeface="Roboto Mono"/>
              </a:rPr>
              <a:t>// We sold 10 potatoes during the day</a:t>
            </a:r>
            <a:endParaRPr i="1" sz="1000">
              <a:solidFill>
                <a:srgbClr val="A0A1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A0A1A7"/>
                </a:solidFill>
                <a:latin typeface="Roboto Mono"/>
                <a:ea typeface="Roboto Mono"/>
                <a:cs typeface="Roboto Mono"/>
                <a:sym typeface="Roboto Mono"/>
              </a:rPr>
              <a:t>// The equal symbol here means assignment</a:t>
            </a:r>
            <a:endParaRPr i="1" sz="1000">
              <a:solidFill>
                <a:srgbClr val="A0A1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numPotatoes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numPotatoes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0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A0A1A7"/>
                </a:solidFill>
                <a:latin typeface="Roboto Mono"/>
                <a:ea typeface="Roboto Mono"/>
                <a:cs typeface="Roboto Mono"/>
                <a:sym typeface="Roboto Mono"/>
              </a:rPr>
              <a:t>// Print out how much we have left</a:t>
            </a:r>
            <a:endParaRPr i="1" sz="1000">
              <a:solidFill>
                <a:srgbClr val="A0A1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18401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sz="10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00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sz="10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00">
                <a:solidFill>
                  <a:srgbClr val="50A14F"/>
                </a:solidFill>
                <a:latin typeface="Roboto Mono"/>
                <a:ea typeface="Roboto Mono"/>
                <a:cs typeface="Roboto Mono"/>
                <a:sym typeface="Roboto Mono"/>
              </a:rPr>
              <a:t>"We have"</a:t>
            </a:r>
            <a:r>
              <a:rPr lang="en" sz="10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numPotatoes,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50A14F"/>
                </a:solidFill>
                <a:latin typeface="Roboto Mono"/>
                <a:ea typeface="Roboto Mono"/>
                <a:cs typeface="Roboto Mono"/>
                <a:sym typeface="Roboto Mono"/>
              </a:rPr>
              <a:t>"potatoes"</a:t>
            </a:r>
            <a:r>
              <a:rPr lang="en" sz="10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i="1" sz="1000">
              <a:solidFill>
                <a:srgbClr val="A0A1A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7" name="Google Shape;277;p77"/>
          <p:cNvSpPr txBox="1"/>
          <p:nvPr/>
        </p:nvSpPr>
        <p:spPr>
          <a:xfrm>
            <a:off x="502925" y="4462275"/>
            <a:ext cx="60807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https://playcode.io/140537?tabs=console&amp;script.js&amp;output</a:t>
            </a:r>
            <a:r>
              <a:rPr lang="en" sz="1000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endParaRPr sz="1000">
              <a:solidFill>
                <a:srgbClr val="CCCCCC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8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Constants</a:t>
            </a:r>
            <a:endParaRPr/>
          </a:p>
        </p:txBody>
      </p:sp>
      <p:sp>
        <p:nvSpPr>
          <p:cNvPr id="283" name="Google Shape;283;p78"/>
          <p:cNvSpPr txBox="1"/>
          <p:nvPr>
            <p:ph idx="1" type="body"/>
          </p:nvPr>
        </p:nvSpPr>
        <p:spPr>
          <a:xfrm>
            <a:off x="502925" y="1028700"/>
            <a:ext cx="4023300" cy="32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2"/>
                </a:solidFill>
              </a:rPr>
              <a:t>Again, we can </a:t>
            </a:r>
            <a:r>
              <a:rPr b="1" lang="en" sz="1400">
                <a:solidFill>
                  <a:schemeClr val="lt2"/>
                </a:solidFill>
              </a:rPr>
              <a:t>declare</a:t>
            </a:r>
            <a:r>
              <a:rPr lang="en" sz="1400">
                <a:solidFill>
                  <a:schemeClr val="lt2"/>
                </a:solidFill>
              </a:rPr>
              <a:t> (once) variables with unique names to hold values for later use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</a:rPr>
              <a:t>Format:</a:t>
            </a:r>
            <a:endParaRPr sz="14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626A4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variableName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" sz="14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</a:rPr>
              <a:t>Example:</a:t>
            </a:r>
            <a:endParaRPr sz="14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626A4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jacobs</a:t>
            </a:r>
            <a:r>
              <a:rPr lang="en" sz="14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FireCode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140</a:t>
            </a:r>
            <a:r>
              <a:rPr lang="en" sz="14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rgbClr val="383A42"/>
                </a:solidFill>
              </a:rPr>
              <a:t>Once initialized, we </a:t>
            </a:r>
            <a:r>
              <a:rPr b="1" lang="en" sz="1400">
                <a:solidFill>
                  <a:srgbClr val="383A42"/>
                </a:solidFill>
              </a:rPr>
              <a:t>cannot reassign</a:t>
            </a:r>
            <a:r>
              <a:rPr lang="en" sz="1400">
                <a:solidFill>
                  <a:srgbClr val="383A42"/>
                </a:solidFill>
              </a:rPr>
              <a:t> the variable to a different value :(</a:t>
            </a:r>
            <a:endParaRPr sz="1400">
              <a:solidFill>
                <a:srgbClr val="383A42"/>
              </a:solidFill>
            </a:endParaRPr>
          </a:p>
        </p:txBody>
      </p:sp>
      <p:sp>
        <p:nvSpPr>
          <p:cNvPr id="284" name="Google Shape;284;p78"/>
          <p:cNvSpPr txBox="1"/>
          <p:nvPr/>
        </p:nvSpPr>
        <p:spPr>
          <a:xfrm>
            <a:off x="4617850" y="1028700"/>
            <a:ext cx="4023300" cy="3200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A0A1A7"/>
                </a:solidFill>
                <a:latin typeface="Roboto Mono"/>
                <a:ea typeface="Roboto Mono"/>
                <a:cs typeface="Roboto Mono"/>
                <a:sym typeface="Roboto Mono"/>
              </a:rPr>
              <a:t>// A gold potato has a weight of 200 pounds</a:t>
            </a:r>
            <a:endParaRPr i="1" sz="1000">
              <a:solidFill>
                <a:srgbClr val="A0A1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26A4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goldPotatoWeight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" sz="10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A0A1A7"/>
                </a:solidFill>
                <a:latin typeface="Roboto Mono"/>
                <a:ea typeface="Roboto Mono"/>
                <a:cs typeface="Roboto Mono"/>
                <a:sym typeface="Roboto Mono"/>
              </a:rPr>
              <a:t>// Someone comes at night and wanted to change it :(</a:t>
            </a:r>
            <a:endParaRPr i="1" sz="1000">
              <a:solidFill>
                <a:srgbClr val="A0A1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goldPotatoWeight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0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A0A1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A0A1A7"/>
                </a:solidFill>
                <a:latin typeface="Roboto Mono"/>
                <a:ea typeface="Roboto Mono"/>
                <a:cs typeface="Roboto Mono"/>
                <a:sym typeface="Roboto Mono"/>
              </a:rPr>
              <a:t>// TypeError:</a:t>
            </a:r>
            <a:endParaRPr i="1" sz="1000">
              <a:solidFill>
                <a:srgbClr val="A0A1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A0A1A7"/>
                </a:solidFill>
                <a:latin typeface="Roboto Mono"/>
                <a:ea typeface="Roboto Mono"/>
                <a:cs typeface="Roboto Mono"/>
                <a:sym typeface="Roboto Mono"/>
              </a:rPr>
              <a:t>// Attempted to assign to readonly property.</a:t>
            </a:r>
            <a:endParaRPr sz="10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9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Let's take 4 minutes for a little practice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hlinkClick r:id="rId3"/>
              </a:rPr>
              <a:t>https://playcode.io/286149?tabs=console&amp;script.js&amp;output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0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295" name="Google Shape;295;p80"/>
          <p:cNvSpPr txBox="1"/>
          <p:nvPr>
            <p:ph idx="1" type="body"/>
          </p:nvPr>
        </p:nvSpPr>
        <p:spPr>
          <a:xfrm>
            <a:off x="502925" y="1028700"/>
            <a:ext cx="4023300" cy="32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/>
              <a:t>Functions are reusable pieces of code</a:t>
            </a:r>
            <a:br>
              <a:rPr lang="en" sz="1400"/>
            </a:br>
            <a:r>
              <a:rPr lang="en" sz="1400"/>
              <a:t>We can define our own functions too!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/>
              <a:t>Syntax: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A626A4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functionName</a:t>
            </a:r>
            <a:r>
              <a:rPr lang="en" sz="14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(arg1, ...)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i="1" lang="en" sz="1400">
                <a:solidFill>
                  <a:srgbClr val="A0A1A7"/>
                </a:solidFill>
                <a:latin typeface="Roboto Mono"/>
                <a:ea typeface="Roboto Mono"/>
                <a:cs typeface="Roboto Mono"/>
                <a:sym typeface="Roboto Mono"/>
              </a:rPr>
              <a:t>// Do something...</a:t>
            </a:r>
            <a:endParaRPr i="1" sz="1400">
              <a:solidFill>
                <a:srgbClr val="A0A1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400">
                <a:solidFill>
                  <a:srgbClr val="A626A4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returnValue;</a:t>
            </a:r>
            <a:endParaRPr sz="14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6" name="Google Shape;296;p80"/>
          <p:cNvSpPr txBox="1"/>
          <p:nvPr/>
        </p:nvSpPr>
        <p:spPr>
          <a:xfrm>
            <a:off x="4617850" y="1028700"/>
            <a:ext cx="4023300" cy="3200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26A4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multiply2</a:t>
            </a:r>
            <a:r>
              <a:rPr lang="en" sz="10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(number)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00">
                <a:solidFill>
                  <a:srgbClr val="A626A4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18401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sz="10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00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sz="10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</a:t>
            </a:r>
            <a:r>
              <a:rPr i="1" lang="en" sz="1000">
                <a:solidFill>
                  <a:srgbClr val="A0A1A7"/>
                </a:solidFill>
                <a:latin typeface="Roboto Mono"/>
                <a:ea typeface="Roboto Mono"/>
                <a:cs typeface="Roboto Mono"/>
                <a:sym typeface="Roboto Mono"/>
              </a:rPr>
              <a:t>// 1</a:t>
            </a:r>
            <a:endParaRPr i="1" sz="1000">
              <a:solidFill>
                <a:srgbClr val="A0A1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18401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sz="10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00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sz="10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multiply2</a:t>
            </a:r>
            <a:r>
              <a:rPr lang="en" sz="10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i="1" lang="en" sz="1000">
                <a:solidFill>
                  <a:srgbClr val="A0A1A7"/>
                </a:solidFill>
                <a:latin typeface="Roboto Mono"/>
                <a:ea typeface="Roboto Mono"/>
                <a:cs typeface="Roboto Mono"/>
                <a:sym typeface="Roboto Mono"/>
              </a:rPr>
              <a:t>// 2</a:t>
            </a:r>
            <a:endParaRPr i="1" sz="1000">
              <a:solidFill>
                <a:srgbClr val="A0A1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18401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sz="10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00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sz="10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multiply2</a:t>
            </a:r>
            <a:r>
              <a:rPr lang="en" sz="10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multiply2</a:t>
            </a:r>
            <a:r>
              <a:rPr lang="en" sz="10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)));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000">
                <a:solidFill>
                  <a:srgbClr val="A0A1A7"/>
                </a:solidFill>
                <a:latin typeface="Roboto Mono"/>
                <a:ea typeface="Roboto Mono"/>
                <a:cs typeface="Roboto Mono"/>
                <a:sym typeface="Roboto Mono"/>
              </a:rPr>
              <a:t>// 4</a:t>
            </a:r>
            <a:endParaRPr i="1" sz="1000">
              <a:solidFill>
                <a:srgbClr val="A0A1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A0A1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26A4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mul2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multiply2;</a:t>
            </a:r>
            <a:endParaRPr sz="10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18401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sz="10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00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sz="10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mul2</a:t>
            </a:r>
            <a:r>
              <a:rPr lang="en" sz="10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0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</a:t>
            </a:r>
            <a:r>
              <a:rPr i="1" lang="en" sz="1000">
                <a:solidFill>
                  <a:srgbClr val="A0A1A7"/>
                </a:solidFill>
                <a:latin typeface="Roboto Mono"/>
                <a:ea typeface="Roboto Mono"/>
                <a:cs typeface="Roboto Mono"/>
                <a:sym typeface="Roboto Mono"/>
              </a:rPr>
              <a:t>// 8</a:t>
            </a:r>
            <a:endParaRPr sz="1000">
              <a:solidFill>
                <a:srgbClr val="A626A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81"/>
          <p:cNvSpPr txBox="1"/>
          <p:nvPr>
            <p:ph type="title"/>
          </p:nvPr>
        </p:nvSpPr>
        <p:spPr>
          <a:xfrm>
            <a:off x="457200" y="1035450"/>
            <a:ext cx="8229600" cy="31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</a:t>
            </a:r>
            <a:r>
              <a:rPr lang="en"/>
              <a:t>🤝 JavaScript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4"/>
          <p:cNvSpPr txBox="1"/>
          <p:nvPr>
            <p:ph type="title"/>
          </p:nvPr>
        </p:nvSpPr>
        <p:spPr>
          <a:xfrm>
            <a:off x="457200" y="457200"/>
            <a:ext cx="82296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We've passed the halfway point!</a:t>
            </a:r>
            <a:endParaRPr/>
          </a:p>
        </p:txBody>
      </p:sp>
      <p:sp>
        <p:nvSpPr>
          <p:cNvPr id="196" name="Google Shape;196;p64"/>
          <p:cNvSpPr txBox="1"/>
          <p:nvPr>
            <p:ph idx="4294967295" type="body"/>
          </p:nvPr>
        </p:nvSpPr>
        <p:spPr>
          <a:xfrm>
            <a:off x="502925" y="1028700"/>
            <a:ext cx="2651700" cy="3200400"/>
          </a:xfrm>
          <a:prstGeom prst="rect">
            <a:avLst/>
          </a:prstGeom>
          <a:solidFill>
            <a:srgbClr val="75C36E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HTML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Structure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7" name="Google Shape;197;p64"/>
          <p:cNvSpPr txBox="1"/>
          <p:nvPr>
            <p:ph idx="4294967295" type="body"/>
          </p:nvPr>
        </p:nvSpPr>
        <p:spPr>
          <a:xfrm>
            <a:off x="3246138" y="1028700"/>
            <a:ext cx="2651700" cy="3200400"/>
          </a:xfrm>
          <a:prstGeom prst="rect">
            <a:avLst/>
          </a:prstGeom>
          <a:solidFill>
            <a:srgbClr val="75C36E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CSS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Design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8" name="Google Shape;198;p64"/>
          <p:cNvSpPr txBox="1"/>
          <p:nvPr>
            <p:ph idx="4294967295" type="body"/>
          </p:nvPr>
        </p:nvSpPr>
        <p:spPr>
          <a:xfrm>
            <a:off x="5989375" y="1028700"/>
            <a:ext cx="2651700" cy="3200400"/>
          </a:xfrm>
          <a:prstGeom prst="rect">
            <a:avLst/>
          </a:prstGeom>
          <a:solidFill>
            <a:srgbClr val="75C36E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JavaScript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Function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9" name="Google Shape;199;p64"/>
          <p:cNvPicPr preferRelativeResize="0"/>
          <p:nvPr/>
        </p:nvPicPr>
        <p:blipFill rotWithShape="1">
          <a:blip r:embed="rId3">
            <a:alphaModFix/>
          </a:blip>
          <a:srcRect b="67238" l="32950" r="37897" t="3611"/>
          <a:stretch/>
        </p:blipFill>
        <p:spPr>
          <a:xfrm>
            <a:off x="1257275" y="2057400"/>
            <a:ext cx="1143000" cy="1143000"/>
          </a:xfrm>
          <a:prstGeom prst="ellipse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9525">
              <a:srgbClr val="000000">
                <a:alpha val="50000"/>
              </a:srgbClr>
            </a:outerShdw>
          </a:effectLst>
        </p:spPr>
      </p:pic>
      <p:pic>
        <p:nvPicPr>
          <p:cNvPr id="200" name="Google Shape;200;p64"/>
          <p:cNvPicPr preferRelativeResize="0"/>
          <p:nvPr/>
        </p:nvPicPr>
        <p:blipFill rotWithShape="1">
          <a:blip r:embed="rId4">
            <a:alphaModFix/>
          </a:blip>
          <a:srcRect b="0" l="14132" r="38963" t="17992"/>
          <a:stretch/>
        </p:blipFill>
        <p:spPr>
          <a:xfrm>
            <a:off x="4000500" y="2057388"/>
            <a:ext cx="1143000" cy="1143000"/>
          </a:xfrm>
          <a:prstGeom prst="ellipse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9525">
              <a:srgbClr val="000000">
                <a:alpha val="50000"/>
              </a:srgbClr>
            </a:outerShdw>
          </a:effectLst>
        </p:spPr>
      </p:pic>
      <p:pic>
        <p:nvPicPr>
          <p:cNvPr id="201" name="Google Shape;201;p64"/>
          <p:cNvPicPr preferRelativeResize="0"/>
          <p:nvPr/>
        </p:nvPicPr>
        <p:blipFill rotWithShape="1">
          <a:blip r:embed="rId5">
            <a:alphaModFix/>
          </a:blip>
          <a:srcRect b="3390" l="0" r="0" t="0"/>
          <a:stretch/>
        </p:blipFill>
        <p:spPr>
          <a:xfrm>
            <a:off x="6743725" y="2057400"/>
            <a:ext cx="1143000" cy="1143000"/>
          </a:xfrm>
          <a:prstGeom prst="ellipse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95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82"/>
          <p:cNvSpPr txBox="1"/>
          <p:nvPr>
            <p:ph type="title"/>
          </p:nvPr>
        </p:nvSpPr>
        <p:spPr>
          <a:xfrm>
            <a:off x="457200" y="457200"/>
            <a:ext cx="82296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Linking HTML and JavaScript file</a:t>
            </a:r>
            <a:endParaRPr/>
          </a:p>
        </p:txBody>
      </p:sp>
      <p:sp>
        <p:nvSpPr>
          <p:cNvPr id="307" name="Google Shape;307;p82"/>
          <p:cNvSpPr txBox="1"/>
          <p:nvPr>
            <p:ph idx="1" type="body"/>
          </p:nvPr>
        </p:nvSpPr>
        <p:spPr>
          <a:xfrm>
            <a:off x="457200" y="1028700"/>
            <a:ext cx="8454600" cy="32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How will the HTML file know where to find its codin’ ?!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At the end of the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4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en" sz="14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tag, add this line: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4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script</a:t>
            </a:r>
            <a:r>
              <a:rPr lang="en" sz="14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src</a:t>
            </a:r>
            <a:r>
              <a:rPr lang="en" sz="14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50A14F"/>
                </a:solidFill>
                <a:latin typeface="Roboto Mono"/>
                <a:ea typeface="Roboto Mono"/>
                <a:cs typeface="Roboto Mono"/>
                <a:sym typeface="Roboto Mono"/>
              </a:rPr>
              <a:t>"path/to/your/script.js"</a:t>
            </a:r>
            <a:r>
              <a:rPr lang="en" sz="14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&gt;&lt;/</a:t>
            </a:r>
            <a:r>
              <a:rPr lang="en" sz="14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script</a:t>
            </a:r>
            <a:r>
              <a:rPr lang="en" sz="14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4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lt2"/>
                </a:solidFill>
              </a:rPr>
              <a:t>*No need to memorize this — I’d just copy and paste or something like that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83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handling: A primer</a:t>
            </a:r>
            <a:endParaRPr/>
          </a:p>
        </p:txBody>
      </p:sp>
      <p:sp>
        <p:nvSpPr>
          <p:cNvPr id="313" name="Google Shape;313;p83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1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img</a:t>
            </a:r>
            <a:r>
              <a:rPr lang="en" sz="11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" sz="11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100">
                <a:solidFill>
                  <a:srgbClr val="50A14F"/>
                </a:solidFill>
                <a:latin typeface="Roboto Mono"/>
                <a:ea typeface="Roboto Mono"/>
                <a:cs typeface="Roboto Mono"/>
                <a:sym typeface="Roboto Mono"/>
              </a:rPr>
              <a:t>"panic-button"</a:t>
            </a:r>
            <a:r>
              <a:rPr lang="en" sz="11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1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1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script</a:t>
            </a:r>
            <a:r>
              <a:rPr lang="en" sz="11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" sz="11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100">
                <a:solidFill>
                  <a:srgbClr val="50A14F"/>
                </a:solidFill>
                <a:latin typeface="Roboto Mono"/>
                <a:ea typeface="Roboto Mono"/>
                <a:cs typeface="Roboto Mono"/>
                <a:sym typeface="Roboto Mono"/>
              </a:rPr>
              <a:t>"text/javascript"</a:t>
            </a:r>
            <a:r>
              <a:rPr lang="en" sz="11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1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00">
                <a:solidFill>
                  <a:srgbClr val="A626A4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panicButtonClicked</a:t>
            </a:r>
            <a:r>
              <a:rPr lang="en" sz="11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1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alert</a:t>
            </a:r>
            <a:r>
              <a:rPr lang="en" sz="11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100">
                <a:solidFill>
                  <a:srgbClr val="50A14F"/>
                </a:solidFill>
                <a:latin typeface="Roboto Mono"/>
                <a:ea typeface="Roboto Mono"/>
                <a:cs typeface="Roboto Mono"/>
                <a:sym typeface="Roboto Mono"/>
              </a:rPr>
              <a:t>"Ahh! Somebody just clicked the panic button :o"</a:t>
            </a:r>
            <a:r>
              <a:rPr lang="en" sz="11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i="1" lang="en" sz="1100">
                <a:solidFill>
                  <a:srgbClr val="A0A1A7"/>
                </a:solidFill>
                <a:latin typeface="Roboto Mono"/>
                <a:ea typeface="Roboto Mono"/>
                <a:cs typeface="Roboto Mono"/>
                <a:sym typeface="Roboto Mono"/>
              </a:rPr>
              <a:t>// We want the browser to run panicButtonClicked() for us when someone clicks</a:t>
            </a:r>
            <a:endParaRPr i="1" sz="1100">
              <a:solidFill>
                <a:srgbClr val="A0A1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i="1" lang="en" sz="1100">
                <a:solidFill>
                  <a:srgbClr val="A0A1A7"/>
                </a:solidFill>
                <a:latin typeface="Roboto Mono"/>
                <a:ea typeface="Roboto Mono"/>
                <a:cs typeface="Roboto Mono"/>
                <a:sym typeface="Roboto Mono"/>
              </a:rPr>
              <a:t>// the button with id "panic-button"</a:t>
            </a:r>
            <a:endParaRPr i="1" sz="1100">
              <a:solidFill>
                <a:srgbClr val="A0A1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document</a:t>
            </a:r>
            <a:r>
              <a:rPr lang="en" sz="11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100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getElementById</a:t>
            </a:r>
            <a:r>
              <a:rPr lang="en" sz="11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100">
                <a:solidFill>
                  <a:srgbClr val="50A14F"/>
                </a:solidFill>
                <a:latin typeface="Roboto Mono"/>
                <a:ea typeface="Roboto Mono"/>
                <a:cs typeface="Roboto Mono"/>
                <a:sym typeface="Roboto Mono"/>
              </a:rPr>
              <a:t>"panic-button"</a:t>
            </a:r>
            <a:r>
              <a:rPr lang="en" sz="11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" sz="11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onclick</a:t>
            </a: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panicButtonClicked;</a:t>
            </a:r>
            <a:endParaRPr sz="11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1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script</a:t>
            </a:r>
            <a:r>
              <a:rPr lang="en" sz="11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1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4" name="Google Shape;314;p83"/>
          <p:cNvSpPr txBox="1"/>
          <p:nvPr/>
        </p:nvSpPr>
        <p:spPr>
          <a:xfrm>
            <a:off x="502925" y="4462275"/>
            <a:ext cx="60807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https://playcode.io/140602?tabs=script.js&amp;output</a:t>
            </a:r>
            <a:r>
              <a:rPr lang="en" sz="1000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endParaRPr sz="1000">
              <a:solidFill>
                <a:srgbClr val="CCCCCC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84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inline style in JavaScript</a:t>
            </a:r>
            <a:endParaRPr/>
          </a:p>
        </p:txBody>
      </p:sp>
      <p:sp>
        <p:nvSpPr>
          <p:cNvPr id="320" name="Google Shape;320;p84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8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img</a:t>
            </a:r>
            <a:r>
              <a:rPr b="1" lang="en" sz="8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8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b="1" lang="en" sz="8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800">
                <a:solidFill>
                  <a:srgbClr val="50A14F"/>
                </a:solidFill>
                <a:latin typeface="Roboto Mono"/>
                <a:ea typeface="Roboto Mono"/>
                <a:cs typeface="Roboto Mono"/>
                <a:sym typeface="Roboto Mono"/>
              </a:rPr>
              <a:t>"pumpkin"</a:t>
            </a:r>
            <a:r>
              <a:rPr b="1" lang="en" sz="8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8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8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div</a:t>
            </a:r>
            <a:r>
              <a:rPr b="1" lang="en" sz="8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b="1" lang="en" sz="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Width: </a:t>
            </a:r>
            <a:r>
              <a:rPr b="1" lang="en" sz="8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8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b="1" lang="en" sz="8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8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b="1" lang="en" sz="8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800">
                <a:solidFill>
                  <a:srgbClr val="50A14F"/>
                </a:solidFill>
                <a:latin typeface="Roboto Mono"/>
                <a:ea typeface="Roboto Mono"/>
                <a:cs typeface="Roboto Mono"/>
                <a:sym typeface="Roboto Mono"/>
              </a:rPr>
              <a:t>"pumpkin-width"</a:t>
            </a:r>
            <a:r>
              <a:rPr b="1" lang="en" sz="8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8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b="1" lang="en" sz="8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800">
                <a:solidFill>
                  <a:srgbClr val="50A14F"/>
                </a:solidFill>
                <a:latin typeface="Roboto Mono"/>
                <a:ea typeface="Roboto Mono"/>
                <a:cs typeface="Roboto Mono"/>
                <a:sym typeface="Roboto Mono"/>
              </a:rPr>
              <a:t>"range"</a:t>
            </a:r>
            <a:r>
              <a:rPr b="1" lang="en" sz="8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8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min</a:t>
            </a:r>
            <a:r>
              <a:rPr b="1" lang="en" sz="8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800">
                <a:solidFill>
                  <a:srgbClr val="50A14F"/>
                </a:solidFill>
                <a:latin typeface="Roboto Mono"/>
                <a:ea typeface="Roboto Mono"/>
                <a:cs typeface="Roboto Mono"/>
                <a:sym typeface="Roboto Mono"/>
              </a:rPr>
              <a:t>"10"</a:t>
            </a:r>
            <a:r>
              <a:rPr b="1" lang="en" sz="8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8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b="1" lang="en" sz="8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800">
                <a:solidFill>
                  <a:srgbClr val="50A14F"/>
                </a:solidFill>
                <a:latin typeface="Roboto Mono"/>
                <a:ea typeface="Roboto Mono"/>
                <a:cs typeface="Roboto Mono"/>
                <a:sym typeface="Roboto Mono"/>
              </a:rPr>
              <a:t>"200"</a:t>
            </a:r>
            <a:r>
              <a:rPr b="1" lang="en" sz="8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8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1" lang="en" sz="8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800">
                <a:solidFill>
                  <a:srgbClr val="50A14F"/>
                </a:solidFill>
                <a:latin typeface="Roboto Mono"/>
                <a:ea typeface="Roboto Mono"/>
                <a:cs typeface="Roboto Mono"/>
                <a:sym typeface="Roboto Mono"/>
              </a:rPr>
              <a:t>"100"</a:t>
            </a:r>
            <a:r>
              <a:rPr b="1" lang="en" sz="8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&gt;&lt;/</a:t>
            </a:r>
            <a:r>
              <a:rPr b="1" lang="en" sz="8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div</a:t>
            </a:r>
            <a:r>
              <a:rPr b="1" lang="en" sz="8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8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8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script</a:t>
            </a:r>
            <a:r>
              <a:rPr b="1" lang="en" sz="8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8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b="1" lang="en" sz="8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800">
                <a:solidFill>
                  <a:srgbClr val="50A14F"/>
                </a:solidFill>
                <a:latin typeface="Roboto Mono"/>
                <a:ea typeface="Roboto Mono"/>
                <a:cs typeface="Roboto Mono"/>
                <a:sym typeface="Roboto Mono"/>
              </a:rPr>
              <a:t>"text/javascript"</a:t>
            </a:r>
            <a:r>
              <a:rPr b="1" lang="en" sz="8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8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1" lang="en" sz="800">
                <a:solidFill>
                  <a:srgbClr val="A0A1A7"/>
                </a:solidFill>
                <a:latin typeface="Roboto Mono"/>
                <a:ea typeface="Roboto Mono"/>
                <a:cs typeface="Roboto Mono"/>
                <a:sym typeface="Roboto Mono"/>
              </a:rPr>
              <a:t>// Note that document.getElementById("id-of-some-element") gives you an element</a:t>
            </a:r>
            <a:endParaRPr b="1" i="1" sz="800">
              <a:solidFill>
                <a:srgbClr val="A0A1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1" lang="en" sz="800">
                <a:solidFill>
                  <a:srgbClr val="A0A1A7"/>
                </a:solidFill>
                <a:latin typeface="Roboto Mono"/>
                <a:ea typeface="Roboto Mono"/>
                <a:cs typeface="Roboto Mono"/>
                <a:sym typeface="Roboto Mono"/>
              </a:rPr>
              <a:t>// Then you can use element.style.cssPropertyName = cssPropertyValue to change its style</a:t>
            </a:r>
            <a:endParaRPr b="1" i="1" sz="800">
              <a:solidFill>
                <a:srgbClr val="A0A1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800">
              <a:solidFill>
                <a:srgbClr val="A0A1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800">
                <a:solidFill>
                  <a:srgbClr val="A626A4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b="1" lang="en" sz="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8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pumpkinSizeUpdated</a:t>
            </a:r>
            <a:r>
              <a:rPr b="1" lang="en" sz="8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b="1" lang="en" sz="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8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1" sz="8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en" sz="800">
                <a:solidFill>
                  <a:srgbClr val="A626A4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8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width</a:t>
            </a:r>
            <a:r>
              <a:rPr b="1" lang="en" sz="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800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8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document</a:t>
            </a:r>
            <a:r>
              <a:rPr b="1" lang="en" sz="8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800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getElementById</a:t>
            </a:r>
            <a:r>
              <a:rPr b="1" lang="en" sz="8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800">
                <a:solidFill>
                  <a:srgbClr val="50A14F"/>
                </a:solidFill>
                <a:latin typeface="Roboto Mono"/>
                <a:ea typeface="Roboto Mono"/>
                <a:cs typeface="Roboto Mono"/>
                <a:sym typeface="Roboto Mono"/>
              </a:rPr>
              <a:t>"pumpkin-width"</a:t>
            </a:r>
            <a:r>
              <a:rPr b="1" lang="en" sz="8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b="1" lang="en" sz="8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1" lang="en" sz="8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8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en" sz="800">
                <a:solidFill>
                  <a:srgbClr val="A626A4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8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pumpkin</a:t>
            </a:r>
            <a:r>
              <a:rPr b="1" lang="en" sz="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800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8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document</a:t>
            </a:r>
            <a:r>
              <a:rPr b="1" lang="en" sz="8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800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getElementById</a:t>
            </a:r>
            <a:r>
              <a:rPr b="1" lang="en" sz="8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800">
                <a:solidFill>
                  <a:srgbClr val="50A14F"/>
                </a:solidFill>
                <a:latin typeface="Roboto Mono"/>
                <a:ea typeface="Roboto Mono"/>
                <a:cs typeface="Roboto Mono"/>
                <a:sym typeface="Roboto Mono"/>
              </a:rPr>
              <a:t>"pumpkin"</a:t>
            </a:r>
            <a:r>
              <a:rPr b="1" lang="en" sz="8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1" sz="8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en" sz="8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pumpkin</a:t>
            </a:r>
            <a:r>
              <a:rPr b="1" lang="en" sz="8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8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style</a:t>
            </a:r>
            <a:r>
              <a:rPr b="1" lang="en" sz="8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8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width</a:t>
            </a:r>
            <a:r>
              <a:rPr b="1" lang="en" sz="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800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8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width</a:t>
            </a:r>
            <a:r>
              <a:rPr b="1" lang="en" sz="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800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b="1" lang="en" sz="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800">
                <a:solidFill>
                  <a:srgbClr val="50A14F"/>
                </a:solidFill>
                <a:latin typeface="Roboto Mono"/>
                <a:ea typeface="Roboto Mono"/>
                <a:cs typeface="Roboto Mono"/>
                <a:sym typeface="Roboto Mono"/>
              </a:rPr>
              <a:t>"px"</a:t>
            </a:r>
            <a:r>
              <a:rPr b="1" lang="en" sz="8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8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8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8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1" lang="en" sz="800">
                <a:solidFill>
                  <a:srgbClr val="A0A1A7"/>
                </a:solidFill>
                <a:latin typeface="Roboto Mono"/>
                <a:ea typeface="Roboto Mono"/>
                <a:cs typeface="Roboto Mono"/>
                <a:sym typeface="Roboto Mono"/>
              </a:rPr>
              <a:t>// We want the browser to run pumpkinSizeUpdated() when the range slider is changed immediately</a:t>
            </a:r>
            <a:endParaRPr b="1" i="1" sz="800">
              <a:solidFill>
                <a:srgbClr val="A0A1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8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document</a:t>
            </a:r>
            <a:r>
              <a:rPr b="1" lang="en" sz="8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800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getElementById</a:t>
            </a:r>
            <a:r>
              <a:rPr b="1" lang="en" sz="8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800">
                <a:solidFill>
                  <a:srgbClr val="50A14F"/>
                </a:solidFill>
                <a:latin typeface="Roboto Mono"/>
                <a:ea typeface="Roboto Mono"/>
                <a:cs typeface="Roboto Mono"/>
                <a:sym typeface="Roboto Mono"/>
              </a:rPr>
              <a:t>"pumpkin-width"</a:t>
            </a:r>
            <a:r>
              <a:rPr b="1" lang="en" sz="8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b="1" lang="en" sz="8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oninput</a:t>
            </a:r>
            <a:r>
              <a:rPr b="1" lang="en" sz="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800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8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pumpkinSizeUpdated;</a:t>
            </a:r>
            <a:endParaRPr b="1" sz="8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8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b="1" lang="en" sz="8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script</a:t>
            </a:r>
            <a:r>
              <a:rPr b="1" lang="en" sz="8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8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1" name="Google Shape;321;p84"/>
          <p:cNvSpPr txBox="1"/>
          <p:nvPr/>
        </p:nvSpPr>
        <p:spPr>
          <a:xfrm>
            <a:off x="502925" y="4462275"/>
            <a:ext cx="60807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</a:rPr>
              <a:t>See demo on next slide… </a:t>
            </a:r>
            <a:endParaRPr sz="1000">
              <a:solidFill>
                <a:srgbClr val="CCCCCC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5"/>
          <p:cNvSpPr txBox="1"/>
          <p:nvPr>
            <p:ph type="title"/>
          </p:nvPr>
        </p:nvSpPr>
        <p:spPr>
          <a:xfrm>
            <a:off x="457200" y="457200"/>
            <a:ext cx="82296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207" name="Google Shape;207;p65"/>
          <p:cNvSpPr txBox="1"/>
          <p:nvPr>
            <p:ph idx="1" type="body"/>
          </p:nvPr>
        </p:nvSpPr>
        <p:spPr>
          <a:xfrm>
            <a:off x="457200" y="1028700"/>
            <a:ext cx="8229600" cy="32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/>
              <a:t>Programming language designed in 2 weeks</a:t>
            </a:r>
            <a:endParaRPr sz="2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/>
              <a:t>Not really related to Java</a:t>
            </a:r>
            <a:endParaRPr sz="2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/>
              <a:t>Initially, used to add some interactivity to webpages</a:t>
            </a:r>
            <a:endParaRPr sz="2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/>
              <a:t>Now used everywhere, from servers to IoT devices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6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JavaScript do?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tour of JavaScript’s magic </a:t>
            </a:r>
            <a:r>
              <a:rPr lang="en"/>
              <a:t>🚀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7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Declarative vs. Imperative.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&amp; CSS vs. JavaScript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8"/>
          <p:cNvSpPr txBox="1"/>
          <p:nvPr>
            <p:ph type="title"/>
          </p:nvPr>
        </p:nvSpPr>
        <p:spPr>
          <a:xfrm>
            <a:off x="457200" y="1035450"/>
            <a:ext cx="8229600" cy="31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to know the JavaScript Console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675" y="368050"/>
            <a:ext cx="6993197" cy="376977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69"/>
          <p:cNvSpPr/>
          <p:nvPr/>
        </p:nvSpPr>
        <p:spPr>
          <a:xfrm rot="-2432072">
            <a:off x="7593249" y="337575"/>
            <a:ext cx="223417" cy="1603975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0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JS console is your playground,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you can test ideas.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1"/>
          <p:cNvSpPr txBox="1"/>
          <p:nvPr>
            <p:ph type="title"/>
          </p:nvPr>
        </p:nvSpPr>
        <p:spPr>
          <a:xfrm>
            <a:off x="457200" y="457200"/>
            <a:ext cx="82296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101</a:t>
            </a:r>
            <a:endParaRPr/>
          </a:p>
        </p:txBody>
      </p:sp>
      <p:sp>
        <p:nvSpPr>
          <p:cNvPr id="239" name="Google Shape;239;p71"/>
          <p:cNvSpPr txBox="1"/>
          <p:nvPr>
            <p:ph idx="1" type="body"/>
          </p:nvPr>
        </p:nvSpPr>
        <p:spPr>
          <a:xfrm>
            <a:off x="457200" y="1028700"/>
            <a:ext cx="8229600" cy="32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/>
              <a:t>“Printing” things to the console output</a:t>
            </a:r>
            <a:endParaRPr sz="2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2000">
                <a:latin typeface="Roboto Mono"/>
                <a:ea typeface="Roboto Mono"/>
                <a:cs typeface="Roboto Mono"/>
                <a:sym typeface="Roboto Mono"/>
              </a:rPr>
              <a:t>console.log(‘blah’);</a:t>
            </a:r>
            <a:endParaRPr b="1"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/>
              <a:t>Comments</a:t>
            </a:r>
            <a:endParaRPr sz="2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2000">
                <a:latin typeface="Roboto Mono"/>
                <a:ea typeface="Roboto Mono"/>
                <a:cs typeface="Roboto Mono"/>
                <a:sym typeface="Roboto Mono"/>
              </a:rPr>
              <a:t>// hello, this is a comment.</a:t>
            </a:r>
            <a:endParaRPr b="1"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2000">
                <a:latin typeface="Roboto Mono"/>
                <a:ea typeface="Roboto Mono"/>
                <a:cs typeface="Roboto Mono"/>
                <a:sym typeface="Roboto Mono"/>
              </a:rPr>
              <a:t>/* this is also</a:t>
            </a:r>
            <a:endParaRPr b="1"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2000">
                <a:latin typeface="Roboto Mono"/>
                <a:ea typeface="Roboto Mono"/>
                <a:cs typeface="Roboto Mono"/>
                <a:sym typeface="Roboto Mono"/>
              </a:rPr>
              <a:t>   a comment */</a:t>
            </a:r>
            <a:endParaRPr b="1" sz="2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DD Spring 2019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DD Fall 2018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DD Fall 2018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WDD Fall 2018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WDD Fall 2018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