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  <p:embeddedFont>
      <p:font typeface="Karl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6">
          <p15:clr>
            <a:srgbClr val="A4A3A4"/>
          </p15:clr>
        </p15:guide>
        <p15:guide id="2" pos="4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6" orient="horz"/>
        <p:guide pos="41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42" Type="http://schemas.openxmlformats.org/officeDocument/2006/relationships/font" Target="fonts/Karla-bold.fntdata"/><Relationship Id="rId41" Type="http://schemas.openxmlformats.org/officeDocument/2006/relationships/font" Target="fonts/Karla-regular.fntdata"/><Relationship Id="rId22" Type="http://schemas.openxmlformats.org/officeDocument/2006/relationships/slide" Target="slides/slide16.xml"/><Relationship Id="rId44" Type="http://schemas.openxmlformats.org/officeDocument/2006/relationships/font" Target="fonts/Karla-boldItalic.fntdata"/><Relationship Id="rId21" Type="http://schemas.openxmlformats.org/officeDocument/2006/relationships/slide" Target="slides/slide15.xml"/><Relationship Id="rId43" Type="http://schemas.openxmlformats.org/officeDocument/2006/relationships/font" Target="fonts/Karla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baab6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baab6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d3ec84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d3ec84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d3ec841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d3ec84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d3ec84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d3ec84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d3ec84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d3ec84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d3ec84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d3ec84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d3ec84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d3ec84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d3ec84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d3ec84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d3ec84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d3ec84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d3ec841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d3ec84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d3ec84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d3ec84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baab62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baab62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d3ec841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d3ec841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d3ec84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d3ec84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d3ec841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d3ec841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d3ec841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d3ec841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d3ec84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d3ec84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d3ec84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d3ec84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d3ec841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d3ec841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d3ec84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d3ec84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d3ec84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d3ec84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d3ec841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6d3ec841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d3ec8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d3ec8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d3ec841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d3ec841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d3ec84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d3ec84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d3ec84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d3ec84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bf58f78b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bf58f78b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d3ec84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d3ec84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d3ec84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d3ec84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d3ec84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d3ec84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Hands-on)" showMasterSp="0">
  <p:cSld name="TITLE_AND_BODY_1">
    <p:bg>
      <p:bgPr>
        <a:solidFill>
          <a:srgbClr val="75C36E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Lecture)" showMasterSp="0">
  <p:cSld name="TITLE_AND_BODY_1_1">
    <p:bg>
      <p:bgPr>
        <a:solidFill>
          <a:srgbClr val="6191C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/>
        </p:nvSpPr>
        <p:spPr>
          <a:xfrm>
            <a:off x="502925" y="1028700"/>
            <a:ext cx="5394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Sit with anyone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1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0" name="Google Shape;60;p21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4" name="Google Shape;64;p2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3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8" name="Google Shape;68;p23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8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3" name="Google Shape;23;p8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9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7" name="Google Shape;27;p9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0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1" name="Google Shape;31;p10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3" name="Google Shape;43;p13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dailyui.c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orms/d/e/1FAIpQLSdBLrE3eXvf3CH_Gq7qI6duKZH3zXdLjc-599-uvJCrL5Kweg/viewform?usp=send_for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mazon.com/User-Experience-Team-One-Research/dp/1933820187" TargetMode="External"/><Relationship Id="rId10" Type="http://schemas.openxmlformats.org/officeDocument/2006/relationships/hyperlink" Target="https://www.amazon.com/User-Experience-Team-One-Research/dp/1933820187" TargetMode="External"/><Relationship Id="rId13" Type="http://schemas.openxmlformats.org/officeDocument/2006/relationships/hyperlink" Target="https://www.amazon.com/UX-Strategy-Innovative-Digital-Products/dp/1449372864" TargetMode="External"/><Relationship Id="rId12" Type="http://schemas.openxmlformats.org/officeDocument/2006/relationships/hyperlink" Target="https://www.amazon.com/UX-Strategy-Innovative-Digital-Products/dp/1449372864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amazon.com/Dont-Make-Me-Think-Usability/dp/0321344758/" TargetMode="External"/><Relationship Id="rId4" Type="http://schemas.openxmlformats.org/officeDocument/2006/relationships/hyperlink" Target="http://www.amazon.com/Dont-Make-Me-Think-Usability/dp/0321344758/" TargetMode="External"/><Relationship Id="rId9" Type="http://schemas.openxmlformats.org/officeDocument/2006/relationships/hyperlink" Target="https://www.amazon.com/About-Face-Essentials-Interaction-Design/dp/1118766571" TargetMode="External"/><Relationship Id="rId5" Type="http://schemas.openxmlformats.org/officeDocument/2006/relationships/hyperlink" Target="http://www.amazon.com/Design-Everyday-Things-Donald-Norman/dp/0465067107/" TargetMode="External"/><Relationship Id="rId6" Type="http://schemas.openxmlformats.org/officeDocument/2006/relationships/hyperlink" Target="https://www.amazon.com/Lean-UX-Applying-Principles-Experience/dp/1449311652" TargetMode="External"/><Relationship Id="rId7" Type="http://schemas.openxmlformats.org/officeDocument/2006/relationships/hyperlink" Target="https://www.amazon.com/Lean-UX-Applying-Principles-Experience/dp/1449311652" TargetMode="External"/><Relationship Id="rId8" Type="http://schemas.openxmlformats.org/officeDocument/2006/relationships/hyperlink" Target="https://www.amazon.com/About-Face-Essentials-Interaction-Design/dp/111876657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cofolios.com/index.html" TargetMode="Externa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s://uie.fm/" TargetMode="External"/><Relationship Id="rId10" Type="http://schemas.openxmlformats.org/officeDocument/2006/relationships/hyperlink" Target="https://uie.fm/" TargetMode="External"/><Relationship Id="rId12" Type="http://schemas.openxmlformats.org/officeDocument/2006/relationships/hyperlink" Target="http://www.truenorthpodcast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99percentinvisible.org/" TargetMode="External"/><Relationship Id="rId4" Type="http://schemas.openxmlformats.org/officeDocument/2006/relationships/hyperlink" Target="https://www.designmattersmedia.com/designmatters" TargetMode="External"/><Relationship Id="rId9" Type="http://schemas.openxmlformats.org/officeDocument/2006/relationships/hyperlink" Target="https://www.designbetter.co/" TargetMode="External"/><Relationship Id="rId5" Type="http://schemas.openxmlformats.org/officeDocument/2006/relationships/hyperlink" Target="https://www.designmattersmedia.com/designmatters" TargetMode="External"/><Relationship Id="rId6" Type="http://schemas.openxmlformats.org/officeDocument/2006/relationships/hyperlink" Target="https://uxpodcast.com/" TargetMode="External"/><Relationship Id="rId7" Type="http://schemas.openxmlformats.org/officeDocument/2006/relationships/hyperlink" Target="https://uxpodcast.com/" TargetMode="External"/><Relationship Id="rId8" Type="http://schemas.openxmlformats.org/officeDocument/2006/relationships/hyperlink" Target="https://www.designbetter.co/" TargetMode="Externa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signerhangout.co/" TargetMode="External"/><Relationship Id="rId10" Type="http://schemas.openxmlformats.org/officeDocument/2006/relationships/hyperlink" Target="https://www.designernews.co/stories/42737-ux-essentials-newsletter" TargetMode="External"/><Relationship Id="rId12" Type="http://schemas.openxmlformats.org/officeDocument/2006/relationships/hyperlink" Target="https://www.designerhangout.co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invisionapp.com/blog/launch-consolidate-your-inbox/" TargetMode="External"/><Relationship Id="rId4" Type="http://schemas.openxmlformats.org/officeDocument/2006/relationships/hyperlink" Target="https://www.invisionapp.com/blog/launch-consolidate-your-inbox/" TargetMode="External"/><Relationship Id="rId9" Type="http://schemas.openxmlformats.org/officeDocument/2006/relationships/hyperlink" Target="https://www.designernews.co/stories/42737-ux-essentials-newsletter" TargetMode="External"/><Relationship Id="rId5" Type="http://schemas.openxmlformats.org/officeDocument/2006/relationships/hyperlink" Target="http://uxdesignweekly.com/" TargetMode="External"/><Relationship Id="rId6" Type="http://schemas.openxmlformats.org/officeDocument/2006/relationships/hyperlink" Target="http://uxdesignweekly.com/" TargetMode="External"/><Relationship Id="rId7" Type="http://schemas.openxmlformats.org/officeDocument/2006/relationships/hyperlink" Target="https://www.sarahdoody.com/ux-newsletter/" TargetMode="External"/><Relationship Id="rId8" Type="http://schemas.openxmlformats.org/officeDocument/2006/relationships/hyperlink" Target="https://www.sarahdoody.com/ux-newsletter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dd.io/que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idx="4294967295" type="body"/>
          </p:nvPr>
        </p:nvSpPr>
        <p:spPr>
          <a:xfrm>
            <a:off x="6539475" y="2105475"/>
            <a:ext cx="9093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:D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bootstrap a portfolio</a:t>
            </a:r>
            <a:endParaRPr/>
          </a:p>
        </p:txBody>
      </p:sp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 u="sng">
                <a:solidFill>
                  <a:schemeClr val="lt2"/>
                </a:solidFill>
                <a:hlinkClick r:id="rId3"/>
              </a:rPr>
              <a:t>Daily UI Challenges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Unsolicited Redesigns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Product Ideas 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Design Class Projects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Designing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Industry Standards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Sketch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Adobe Creative Suite (XD, Illustrator, maybe Photoshop but not really)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Figma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Prototyping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Framer (X!!!), Origami Studio (Need Sketch), Invision (Studio), Adobe XD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Visual Design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Illustrator, Photoshop, Procreate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(re)design?</a:t>
            </a:r>
            <a:endParaRPr/>
          </a:p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•"/>
            </a:pPr>
            <a:r>
              <a:rPr lang="en">
                <a:solidFill>
                  <a:schemeClr val="lt2"/>
                </a:solidFill>
              </a:rPr>
              <a:t>Find something you feel passionate about!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in School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whilst in School</a:t>
            </a:r>
            <a:endParaRPr/>
          </a:p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Unfortunately very difficult to get into design classes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You have to be self-motivated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Student Orgs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Berkeley Innovation, Innovative Design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Web Design DeCal!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Any club that needs web/graphic/mobile design work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whilst in School</a:t>
            </a:r>
            <a:endParaRPr/>
          </a:p>
        </p:txBody>
      </p:sp>
      <p:sp>
        <p:nvSpPr>
          <p:cNvPr id="161" name="Google Shape;161;p39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•"/>
            </a:pPr>
            <a:r>
              <a:rPr lang="en">
                <a:solidFill>
                  <a:schemeClr val="lt2"/>
                </a:solidFill>
              </a:rPr>
              <a:t>Events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Berkeley Innovation</a:t>
            </a:r>
            <a:endParaRPr>
              <a:solidFill>
                <a:schemeClr val="lt2"/>
              </a:solidFill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HCD Conference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Innovative Design</a:t>
            </a:r>
            <a:endParaRPr>
              <a:solidFill>
                <a:schemeClr val="lt2"/>
              </a:solidFill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HEX, CMYK, RGB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Jacobs</a:t>
            </a:r>
            <a:endParaRPr>
              <a:solidFill>
                <a:schemeClr val="lt2"/>
              </a:solidFill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Speaker Series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whilst in School</a:t>
            </a:r>
            <a:endParaRPr/>
          </a:p>
        </p:txBody>
      </p:sp>
      <p:sp>
        <p:nvSpPr>
          <p:cNvPr id="167" name="Google Shape;167;p40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•"/>
            </a:pPr>
            <a:r>
              <a:rPr lang="en">
                <a:solidFill>
                  <a:schemeClr val="lt2"/>
                </a:solidFill>
              </a:rPr>
              <a:t>Major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LITERALLY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DOESN’T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MATTER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ISF hehe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“The Gap”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Check in was due last Wednesday :O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If you didn’t get it checked off, go to OH and still get it (late tho)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Final project due next week! (</a:t>
            </a:r>
            <a:r>
              <a:rPr b="1" lang="en"/>
              <a:t>Monday, April 29th 11:59pm PST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Submit </a:t>
            </a:r>
            <a:r>
              <a:rPr lang="en" u="sng">
                <a:hlinkClick r:id="rId3"/>
              </a:rPr>
              <a:t>HERE</a:t>
            </a:r>
            <a:r>
              <a:rPr lang="en"/>
              <a:t> (not on portal)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Final HW tonight!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Next week’s lecture = last lecture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Next week’s lab = Final Presentations (be on the lookout for emails from staff)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discouraged (esp bc we don’t have a design major)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Creating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</a:t>
            </a:r>
            <a:r>
              <a:rPr i="1" lang="en"/>
              <a:t>why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 down + mess around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Dump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208" name="Google Shape;208;p48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3"/>
              </a:rPr>
              <a:t>Don’t Make Me Think</a:t>
            </a:r>
            <a:endParaRPr sz="1800" u="sng">
              <a:solidFill>
                <a:schemeClr val="lt2"/>
              </a:solidFill>
              <a:hlinkClick r:id="rId4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5"/>
              </a:rPr>
              <a:t>The Design of Everyday Things</a:t>
            </a:r>
            <a:r>
              <a:rPr lang="en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6"/>
              </a:rPr>
              <a:t>Lean UX</a:t>
            </a:r>
            <a:endParaRPr sz="1800" u="sng">
              <a:solidFill>
                <a:schemeClr val="lt2"/>
              </a:solidFill>
              <a:hlinkClick r:id="rId7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8"/>
              </a:rPr>
              <a:t>About Face</a:t>
            </a:r>
            <a:endParaRPr sz="1800" u="sng">
              <a:solidFill>
                <a:schemeClr val="lt2"/>
              </a:solidFill>
              <a:hlinkClick r:id="rId9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10"/>
              </a:rPr>
              <a:t>The UX Team of One </a:t>
            </a:r>
            <a:endParaRPr sz="1800" u="sng">
              <a:solidFill>
                <a:schemeClr val="lt2"/>
              </a:solidFill>
              <a:hlinkClick r:id="rId11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12"/>
              </a:rPr>
              <a:t>UX Strategy </a:t>
            </a:r>
            <a:endParaRPr sz="1800" u="sng">
              <a:solidFill>
                <a:schemeClr val="lt2"/>
              </a:solidFill>
              <a:hlinkClick r:id="rId13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hlinkClick r:id="rId3"/>
              </a:rPr>
              <a:t>Cofolios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Podcasts</a:t>
            </a:r>
            <a:endParaRPr/>
          </a:p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3"/>
              </a:rPr>
              <a:t>99 PI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4"/>
              </a:rPr>
              <a:t>Design Matters</a:t>
            </a:r>
            <a:endParaRPr sz="1800" u="sng">
              <a:solidFill>
                <a:schemeClr val="lt2"/>
              </a:solidFill>
              <a:hlinkClick r:id="rId5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6"/>
              </a:rPr>
              <a:t>UX Podcast</a:t>
            </a:r>
            <a:endParaRPr sz="1800" u="sng">
              <a:solidFill>
                <a:schemeClr val="lt2"/>
              </a:solidFill>
              <a:hlinkClick r:id="rId7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8"/>
              </a:rPr>
              <a:t>Designbetter.co</a:t>
            </a:r>
            <a:endParaRPr sz="1800" u="sng">
              <a:solidFill>
                <a:schemeClr val="lt2"/>
              </a:solidFill>
              <a:hlinkClick r:id="rId9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10"/>
              </a:rPr>
              <a:t>UIE Brain Sparks</a:t>
            </a:r>
            <a:endParaRPr sz="1800" u="sng">
              <a:solidFill>
                <a:schemeClr val="lt2"/>
              </a:solidFill>
              <a:hlinkClick r:id="rId11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12"/>
              </a:rPr>
              <a:t>True North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Newsletters</a:t>
            </a:r>
            <a:endParaRPr/>
          </a:p>
        </p:txBody>
      </p:sp>
      <p:sp>
        <p:nvSpPr>
          <p:cNvPr id="225" name="Google Shape;225;p51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3"/>
              </a:rPr>
              <a:t>InVision Weekly Digest</a:t>
            </a:r>
            <a:endParaRPr sz="1800" u="sng">
              <a:solidFill>
                <a:schemeClr val="lt2"/>
              </a:solidFill>
              <a:hlinkClick r:id="rId4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5"/>
              </a:rPr>
              <a:t>UX Design Weekly</a:t>
            </a:r>
            <a:endParaRPr sz="1800" u="sng">
              <a:solidFill>
                <a:schemeClr val="lt2"/>
              </a:solidFill>
              <a:hlinkClick r:id="rId6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7"/>
              </a:rPr>
              <a:t>UX Notebook</a:t>
            </a:r>
            <a:endParaRPr sz="1800" u="sng">
              <a:solidFill>
                <a:schemeClr val="lt2"/>
              </a:solidFill>
              <a:hlinkClick r:id="rId8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9"/>
              </a:rPr>
              <a:t>UX Essentials</a:t>
            </a:r>
            <a:endParaRPr sz="1800" u="sng">
              <a:solidFill>
                <a:schemeClr val="lt2"/>
              </a:solidFill>
              <a:hlinkClick r:id="rId10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 u="sng">
                <a:solidFill>
                  <a:schemeClr val="lt2"/>
                </a:solidFill>
                <a:hlinkClick r:id="rId11"/>
              </a:rPr>
              <a:t>Designer Hangout</a:t>
            </a:r>
            <a:endParaRPr sz="1800" u="sng">
              <a:solidFill>
                <a:schemeClr val="lt2"/>
              </a:solidFill>
              <a:hlinkClick r:id="rId1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2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Lecture— Design Industry + Getting a Job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Building in Digital Product Design</a:t>
            </a:r>
            <a:endParaRPr/>
          </a:p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11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3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Queue</a:t>
            </a:r>
            <a:r>
              <a:rPr lang="en"/>
              <a:t>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Credentials &amp; Disclaimer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“Can I ask you about how to get into UI/UX design?”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•"/>
            </a:pPr>
            <a:r>
              <a:rPr lang="en">
                <a:solidFill>
                  <a:schemeClr val="lt2"/>
                </a:solidFill>
              </a:rPr>
              <a:t>Building a (personal) Portfolio!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What to redesign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Designing @ Berkeley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Resource Dump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Q&amp;A (time-permitting)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design portfolio?</a:t>
            </a:r>
            <a:endParaRPr/>
          </a:p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A body of work that you’re proud of.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What recruiters will look at in addition to your resume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Way more important than your resume, tbh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 a design portfolio?</a:t>
            </a:r>
            <a:endParaRPr/>
          </a:p>
        </p:txBody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Project Case Studies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Focus on problem statement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User Research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Design Justification(s)</a:t>
            </a:r>
            <a:endParaRPr>
              <a:solidFill>
                <a:schemeClr val="lt2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Should be scannable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Redesigns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About Me (Highly recommended)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A way to contact you (required)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Social media handles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I put my portfolio?</a:t>
            </a:r>
            <a:endParaRPr/>
          </a:p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502925" y="1028700"/>
            <a:ext cx="81381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Github Pages + Domain Provider (Namecheap)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Squarespace (standard)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Wix (kind of standard)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PDF (acceptable, not recommended)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Medium/Behance (should be additions, not the main thing)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