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5.xml" ContentType="application/vnd.openxmlformats-officedocument.drawingml.chart+xml"/>
  <Override PartName="/ppt/notesSlides/notesSlide45.xml" ContentType="application/vnd.openxmlformats-officedocument.presentationml.notesSlide+xml"/>
  <Override PartName="/ppt/charts/chart6.xml" ContentType="application/vnd.openxmlformats-officedocument.drawingml.chart+xml"/>
  <Override PartName="/ppt/notesSlides/notesSlide46.xml" ContentType="application/vnd.openxmlformats-officedocument.presentationml.notesSlide+xml"/>
  <Override PartName="/ppt/charts/chart7.xml" ContentType="application/vnd.openxmlformats-officedocument.drawingml.chart+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rts/chart8.xml" ContentType="application/vnd.openxmlformats-officedocument.drawingml.chart+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rts/chart9.xml" ContentType="application/vnd.openxmlformats-officedocument.drawingml.chart+xml"/>
  <Override PartName="/ppt/notesSlides/notesSlide58.xml" ContentType="application/vnd.openxmlformats-officedocument.presentationml.notesSlide+xml"/>
  <Override PartName="/ppt/charts/chart10.xml" ContentType="application/vnd.openxmlformats-officedocument.drawingml.chart+xml"/>
  <Override PartName="/ppt/notesSlides/notesSlide59.xml" ContentType="application/vnd.openxmlformats-officedocument.presentationml.notesSlide+xml"/>
  <Override PartName="/ppt/charts/chart11.xml" ContentType="application/vnd.openxmlformats-officedocument.drawingml.chart+xml"/>
  <Override PartName="/ppt/notesSlides/notesSlide60.xml" ContentType="application/vnd.openxmlformats-officedocument.presentationml.notesSlide+xml"/>
  <Override PartName="/ppt/charts/chart12.xml" ContentType="application/vnd.openxmlformats-officedocument.drawingml.chart+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356" r:id="rId3"/>
    <p:sldId id="280" r:id="rId4"/>
    <p:sldId id="257" r:id="rId5"/>
    <p:sldId id="276" r:id="rId6"/>
    <p:sldId id="279" r:id="rId7"/>
    <p:sldId id="275" r:id="rId8"/>
    <p:sldId id="282" r:id="rId9"/>
    <p:sldId id="283" r:id="rId10"/>
    <p:sldId id="284" r:id="rId11"/>
    <p:sldId id="285" r:id="rId12"/>
    <p:sldId id="286" r:id="rId13"/>
    <p:sldId id="287" r:id="rId14"/>
    <p:sldId id="357" r:id="rId15"/>
    <p:sldId id="259" r:id="rId16"/>
    <p:sldId id="294" r:id="rId17"/>
    <p:sldId id="288" r:id="rId18"/>
    <p:sldId id="289" r:id="rId19"/>
    <p:sldId id="290" r:id="rId20"/>
    <p:sldId id="328" r:id="rId21"/>
    <p:sldId id="295" r:id="rId22"/>
    <p:sldId id="291" r:id="rId23"/>
    <p:sldId id="293" r:id="rId24"/>
    <p:sldId id="261" r:id="rId25"/>
    <p:sldId id="262" r:id="rId26"/>
    <p:sldId id="296" r:id="rId27"/>
    <p:sldId id="297" r:id="rId28"/>
    <p:sldId id="298" r:id="rId29"/>
    <p:sldId id="265" r:id="rId30"/>
    <p:sldId id="299" r:id="rId31"/>
    <p:sldId id="300" r:id="rId32"/>
    <p:sldId id="301" r:id="rId33"/>
    <p:sldId id="302" r:id="rId34"/>
    <p:sldId id="303" r:id="rId35"/>
    <p:sldId id="307" r:id="rId36"/>
    <p:sldId id="304" r:id="rId37"/>
    <p:sldId id="305" r:id="rId38"/>
    <p:sldId id="306" r:id="rId39"/>
    <p:sldId id="308" r:id="rId40"/>
    <p:sldId id="309" r:id="rId41"/>
    <p:sldId id="312" r:id="rId42"/>
    <p:sldId id="311" r:id="rId43"/>
    <p:sldId id="361" r:id="rId44"/>
    <p:sldId id="267" r:id="rId45"/>
    <p:sldId id="316" r:id="rId46"/>
    <p:sldId id="317" r:id="rId47"/>
    <p:sldId id="319" r:id="rId48"/>
    <p:sldId id="318" r:id="rId49"/>
    <p:sldId id="360" r:id="rId50"/>
    <p:sldId id="268" r:id="rId51"/>
    <p:sldId id="269" r:id="rId52"/>
    <p:sldId id="321" r:id="rId53"/>
    <p:sldId id="322" r:id="rId54"/>
    <p:sldId id="323" r:id="rId55"/>
    <p:sldId id="324" r:id="rId56"/>
    <p:sldId id="325" r:id="rId57"/>
    <p:sldId id="326" r:id="rId58"/>
    <p:sldId id="327" r:id="rId59"/>
    <p:sldId id="270" r:id="rId60"/>
    <p:sldId id="313" r:id="rId61"/>
    <p:sldId id="314" r:id="rId62"/>
    <p:sldId id="315" r:id="rId63"/>
    <p:sldId id="273" r:id="rId64"/>
    <p:sldId id="274" r:id="rId65"/>
    <p:sldId id="350" r:id="rId66"/>
    <p:sldId id="351" r:id="rId67"/>
    <p:sldId id="353" r:id="rId68"/>
    <p:sldId id="358" r:id="rId69"/>
    <p:sldId id="329" r:id="rId70"/>
    <p:sldId id="331" r:id="rId71"/>
    <p:sldId id="332" r:id="rId72"/>
    <p:sldId id="333" r:id="rId73"/>
    <p:sldId id="334" r:id="rId74"/>
    <p:sldId id="336" r:id="rId75"/>
    <p:sldId id="337" r:id="rId76"/>
    <p:sldId id="338" r:id="rId77"/>
    <p:sldId id="339" r:id="rId78"/>
    <p:sldId id="340" r:id="rId79"/>
    <p:sldId id="341" r:id="rId80"/>
    <p:sldId id="342" r:id="rId81"/>
    <p:sldId id="343" r:id="rId82"/>
    <p:sldId id="344" r:id="rId83"/>
    <p:sldId id="359" r:id="rId84"/>
    <p:sldId id="345" r:id="rId85"/>
    <p:sldId id="354" r:id="rId86"/>
    <p:sldId id="346" r:id="rId87"/>
    <p:sldId id="355" r:id="rId88"/>
    <p:sldId id="349"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61333" autoAdjust="0"/>
  </p:normalViewPr>
  <p:slideViewPr>
    <p:cSldViewPr snapToGrid="0" snapToObjects="1">
      <p:cViewPr>
        <p:scale>
          <a:sx n="100" d="100"/>
          <a:sy n="100" d="100"/>
        </p:scale>
        <p:origin x="-1144" y="1296"/>
      </p:cViewPr>
      <p:guideLst>
        <p:guide orient="horz" pos="2160"/>
        <p:guide pos="2880"/>
      </p:guideLst>
    </p:cSldViewPr>
  </p:slideViewPr>
  <p:outlineViewPr>
    <p:cViewPr>
      <p:scale>
        <a:sx n="33" d="100"/>
        <a:sy n="33" d="100"/>
      </p:scale>
      <p:origin x="0" y="569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1" d="100"/>
          <a:sy n="81" d="100"/>
        </p:scale>
        <p:origin x="-308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vincent:Desktop:Now:return.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Users:vincent:Documents:HK:HKU:FP:&#25991;&#31295;:1.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Macintosh%20HD:Users:vincent:Documents:HK:HKU:FP:&#25991;&#31295;: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Macintosh%20HD:Users:vincent:Documents:HK:HKU:FP:&#25991;&#31295;: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vincent:Desktop:Now:retur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vincent:Desktop:Now:retur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vincent:Desktop:Now:retur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vincent:Desktop: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vincent:Desktop:Now:retur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vincent:Desktop:Now:return.xlsx" TargetMode="Externa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v>未命名 1</c:v>
          </c:tx>
          <c:spPr>
            <a:ln w="50800" cap="flat">
              <a:solidFill>
                <a:srgbClr val="567691"/>
              </a:solidFill>
              <a:prstDash val="solid"/>
              <a:miter lim="400000"/>
            </a:ln>
            <a:effectLst/>
          </c:spPr>
          <c:marker>
            <c:symbol val="circle"/>
            <c:size val="10"/>
            <c:spPr>
              <a:solidFill>
                <a:srgbClr val="FFFFFF"/>
              </a:solidFill>
              <a:ln w="50800" cap="flat">
                <a:solidFill>
                  <a:srgbClr val="567691"/>
                </a:solidFill>
                <a:prstDash val="solid"/>
                <a:miter lim="400000"/>
              </a:ln>
              <a:effectLst/>
            </c:spPr>
          </c:marker>
          <c:cat>
            <c:numRef>
              <c:f>'Sheet 1'!$A$1:$A$21</c:f>
              <c:numCache>
                <c:formatCode>General</c:formatCode>
                <c:ptCount val="21"/>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pt idx="15">
                  <c:v>22.0</c:v>
                </c:pt>
                <c:pt idx="16">
                  <c:v>25.0</c:v>
                </c:pt>
                <c:pt idx="17">
                  <c:v>26.0</c:v>
                </c:pt>
                <c:pt idx="18">
                  <c:v>27.0</c:v>
                </c:pt>
                <c:pt idx="19">
                  <c:v>28.0</c:v>
                </c:pt>
                <c:pt idx="20">
                  <c:v>29.0</c:v>
                </c:pt>
              </c:numCache>
            </c:numRef>
          </c:cat>
          <c:val>
            <c:numRef>
              <c:f>'Sheet 1'!$B$1:$B$21</c:f>
              <c:numCache>
                <c:formatCode>#,##0.00</c:formatCode>
                <c:ptCount val="21"/>
                <c:pt idx="0" formatCode="#,##0.0">
                  <c:v>23208.8</c:v>
                </c:pt>
                <c:pt idx="1">
                  <c:v>23322.07</c:v>
                </c:pt>
                <c:pt idx="2">
                  <c:v>23313.61</c:v>
                </c:pt>
                <c:pt idx="3">
                  <c:v>23042.11</c:v>
                </c:pt>
                <c:pt idx="4">
                  <c:v>23023.73</c:v>
                </c:pt>
                <c:pt idx="5" formatCode="#,##0">
                  <c:v>22713.0</c:v>
                </c:pt>
                <c:pt idx="6">
                  <c:v>22781.99</c:v>
                </c:pt>
                <c:pt idx="7">
                  <c:v>23051.76</c:v>
                </c:pt>
                <c:pt idx="8">
                  <c:v>22665.91</c:v>
                </c:pt>
                <c:pt idx="9">
                  <c:v>22673.32</c:v>
                </c:pt>
                <c:pt idx="10" formatCode="#,##0.0">
                  <c:v>22749.6</c:v>
                </c:pt>
                <c:pt idx="11">
                  <c:v>23397.73</c:v>
                </c:pt>
                <c:pt idx="12">
                  <c:v>23834.52</c:v>
                </c:pt>
                <c:pt idx="13">
                  <c:v>23774.31</c:v>
                </c:pt>
                <c:pt idx="14">
                  <c:v>23661.42</c:v>
                </c:pt>
                <c:pt idx="15">
                  <c:v>23752.28</c:v>
                </c:pt>
                <c:pt idx="16">
                  <c:v>23829.97</c:v>
                </c:pt>
                <c:pt idx="17">
                  <c:v>23675.37</c:v>
                </c:pt>
                <c:pt idx="18">
                  <c:v>23653.95</c:v>
                </c:pt>
                <c:pt idx="19">
                  <c:v>23934.94</c:v>
                </c:pt>
                <c:pt idx="20">
                  <c:v>23862.38</c:v>
                </c:pt>
              </c:numCache>
            </c:numRef>
          </c:val>
          <c:smooth val="0"/>
        </c:ser>
        <c:dLbls>
          <c:showLegendKey val="0"/>
          <c:showVal val="0"/>
          <c:showCatName val="0"/>
          <c:showSerName val="0"/>
          <c:showPercent val="0"/>
          <c:showBubbleSize val="0"/>
        </c:dLbls>
        <c:marker val="1"/>
        <c:smooth val="0"/>
        <c:axId val="2118896168"/>
        <c:axId val="2118922328"/>
      </c:lineChart>
      <c:catAx>
        <c:axId val="2118896168"/>
        <c:scaling>
          <c:orientation val="minMax"/>
        </c:scaling>
        <c:delete val="0"/>
        <c:axPos val="b"/>
        <c:numFmt formatCode="General" sourceLinked="1"/>
        <c:majorTickMark val="none"/>
        <c:minorTickMark val="none"/>
        <c:tickLblPos val="low"/>
        <c:spPr>
          <a:ln w="12700" cap="flat">
            <a:solidFill>
              <a:srgbClr val="000000"/>
            </a:solidFill>
            <a:prstDash val="solid"/>
            <a:miter lim="400000"/>
          </a:ln>
        </c:spPr>
        <c:txPr>
          <a:bodyPr rot="0"/>
          <a:lstStyle/>
          <a:p>
            <a:pPr lvl="0">
              <a:defRPr sz="1000" b="0" i="0" u="none" strike="noStrike">
                <a:solidFill>
                  <a:srgbClr val="000000"/>
                </a:solidFill>
                <a:effectLst/>
                <a:latin typeface="Helvetica"/>
              </a:defRPr>
            </a:pPr>
            <a:endParaRPr lang="zh-CN"/>
          </a:p>
        </c:txPr>
        <c:crossAx val="2118922328"/>
        <c:crosses val="autoZero"/>
        <c:auto val="1"/>
        <c:lblAlgn val="ctr"/>
        <c:lblOffset val="100"/>
        <c:noMultiLvlLbl val="1"/>
      </c:catAx>
      <c:valAx>
        <c:axId val="2118922328"/>
        <c:scaling>
          <c:orientation val="minMax"/>
        </c:scaling>
        <c:delete val="0"/>
        <c:axPos val="l"/>
        <c:majorGridlines>
          <c:spPr>
            <a:ln w="3175" cap="flat">
              <a:solidFill>
                <a:srgbClr val="B8B8B8"/>
              </a:solidFill>
              <a:prstDash val="solid"/>
              <a:miter lim="400000"/>
            </a:ln>
          </c:spPr>
        </c:majorGridlines>
        <c:numFmt formatCode="#,##0.0" sourceLinked="1"/>
        <c:majorTickMark val="none"/>
        <c:minorTickMark val="none"/>
        <c:tickLblPos val="nextTo"/>
        <c:txPr>
          <a:bodyPr rot="0"/>
          <a:lstStyle/>
          <a:p>
            <a:pPr lvl="0">
              <a:defRPr sz="1000" b="0" i="0" u="none" strike="noStrike">
                <a:solidFill>
                  <a:srgbClr val="000000"/>
                </a:solidFill>
                <a:effectLst/>
                <a:latin typeface="Helvetica"/>
              </a:defRPr>
            </a:pPr>
            <a:endParaRPr lang="zh-CN"/>
          </a:p>
        </c:txPr>
        <c:crossAx val="2118896168"/>
        <c:crosses val="autoZero"/>
        <c:crossBetween val="midCat"/>
        <c:majorUnit val="500.0"/>
        <c:minorUnit val="25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altLang="zh-CN" dirty="0" smtClean="0"/>
              <a:t>Version</a:t>
            </a:r>
            <a:r>
              <a:rPr lang="zh-CN" altLang="en-US" dirty="0" smtClean="0"/>
              <a:t> </a:t>
            </a:r>
            <a:r>
              <a:rPr lang="en-US" altLang="zh-CN" dirty="0" smtClean="0"/>
              <a:t>1:</a:t>
            </a:r>
            <a:r>
              <a:rPr lang="en-US" dirty="0" smtClean="0"/>
              <a:t>Daily</a:t>
            </a:r>
            <a:r>
              <a:rPr lang="zh-CN" dirty="0" smtClean="0"/>
              <a:t> </a:t>
            </a:r>
            <a:r>
              <a:rPr lang="en-US" dirty="0"/>
              <a:t>Trade</a:t>
            </a:r>
            <a:endParaRPr lang="zh-CN" dirty="0"/>
          </a:p>
        </c:rich>
      </c:tx>
      <c:layout/>
      <c:overlay val="0"/>
    </c:title>
    <c:autoTitleDeleted val="0"/>
    <c:plotArea>
      <c:layout/>
      <c:barChart>
        <c:barDir val="col"/>
        <c:grouping val="clustered"/>
        <c:varyColors val="0"/>
        <c:ser>
          <c:idx val="0"/>
          <c:order val="0"/>
          <c:tx>
            <c:v>Loss</c:v>
          </c:tx>
          <c:invertIfNegative val="0"/>
          <c:cat>
            <c:numRef>
              <c:f>'Sheet 1'!$A$2:$A$16</c:f>
              <c:numCache>
                <c:formatCode>General</c:formatCode>
                <c:ptCount val="15"/>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numCache>
            </c:numRef>
          </c:cat>
          <c:val>
            <c:numRef>
              <c:f>'Sheet 1'!$B$2:$B$16</c:f>
              <c:numCache>
                <c:formatCode>General</c:formatCode>
                <c:ptCount val="15"/>
                <c:pt idx="0">
                  <c:v>30.0</c:v>
                </c:pt>
                <c:pt idx="1">
                  <c:v>4.0</c:v>
                </c:pt>
                <c:pt idx="2">
                  <c:v>16.0</c:v>
                </c:pt>
                <c:pt idx="3">
                  <c:v>15.0</c:v>
                </c:pt>
                <c:pt idx="4">
                  <c:v>12.0</c:v>
                </c:pt>
                <c:pt idx="5">
                  <c:v>3.0</c:v>
                </c:pt>
                <c:pt idx="6">
                  <c:v>1.0</c:v>
                </c:pt>
                <c:pt idx="7">
                  <c:v>0.0</c:v>
                </c:pt>
                <c:pt idx="8">
                  <c:v>20.0</c:v>
                </c:pt>
                <c:pt idx="9">
                  <c:v>4.0</c:v>
                </c:pt>
                <c:pt idx="10">
                  <c:v>0.0</c:v>
                </c:pt>
                <c:pt idx="11">
                  <c:v>8.0</c:v>
                </c:pt>
                <c:pt idx="12">
                  <c:v>14.0</c:v>
                </c:pt>
                <c:pt idx="13">
                  <c:v>6.0</c:v>
                </c:pt>
                <c:pt idx="14">
                  <c:v>11.0</c:v>
                </c:pt>
              </c:numCache>
            </c:numRef>
          </c:val>
        </c:ser>
        <c:ser>
          <c:idx val="1"/>
          <c:order val="1"/>
          <c:tx>
            <c:v>Profit</c:v>
          </c:tx>
          <c:invertIfNegative val="0"/>
          <c:cat>
            <c:numRef>
              <c:f>'Sheet 1'!$A$2:$A$16</c:f>
              <c:numCache>
                <c:formatCode>General</c:formatCode>
                <c:ptCount val="15"/>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numCache>
            </c:numRef>
          </c:cat>
          <c:val>
            <c:numRef>
              <c:f>'Sheet 1'!$C$2:$C$16</c:f>
              <c:numCache>
                <c:formatCode>General</c:formatCode>
                <c:ptCount val="15"/>
                <c:pt idx="0">
                  <c:v>2.0</c:v>
                </c:pt>
                <c:pt idx="1">
                  <c:v>38.0</c:v>
                </c:pt>
                <c:pt idx="2">
                  <c:v>10.0</c:v>
                </c:pt>
                <c:pt idx="3">
                  <c:v>21.0</c:v>
                </c:pt>
                <c:pt idx="4">
                  <c:v>11.0</c:v>
                </c:pt>
                <c:pt idx="5">
                  <c:v>29.0</c:v>
                </c:pt>
                <c:pt idx="6">
                  <c:v>27.0</c:v>
                </c:pt>
                <c:pt idx="7">
                  <c:v>26.0</c:v>
                </c:pt>
                <c:pt idx="8">
                  <c:v>0.0</c:v>
                </c:pt>
                <c:pt idx="9">
                  <c:v>10.0</c:v>
                </c:pt>
                <c:pt idx="10">
                  <c:v>21.0</c:v>
                </c:pt>
                <c:pt idx="11">
                  <c:v>3.0</c:v>
                </c:pt>
                <c:pt idx="12">
                  <c:v>0.0</c:v>
                </c:pt>
                <c:pt idx="13">
                  <c:v>0.0</c:v>
                </c:pt>
                <c:pt idx="14">
                  <c:v>0.0</c:v>
                </c:pt>
              </c:numCache>
            </c:numRef>
          </c:val>
        </c:ser>
        <c:dLbls>
          <c:showLegendKey val="0"/>
          <c:showVal val="0"/>
          <c:showCatName val="0"/>
          <c:showSerName val="0"/>
          <c:showPercent val="0"/>
          <c:showBubbleSize val="0"/>
        </c:dLbls>
        <c:gapWidth val="75"/>
        <c:overlap val="-25"/>
        <c:axId val="2118165448"/>
        <c:axId val="2118150744"/>
      </c:barChart>
      <c:catAx>
        <c:axId val="2118165448"/>
        <c:scaling>
          <c:orientation val="minMax"/>
        </c:scaling>
        <c:delete val="0"/>
        <c:axPos val="b"/>
        <c:numFmt formatCode="General" sourceLinked="1"/>
        <c:majorTickMark val="none"/>
        <c:minorTickMark val="none"/>
        <c:tickLblPos val="nextTo"/>
        <c:crossAx val="2118150744"/>
        <c:crosses val="autoZero"/>
        <c:auto val="1"/>
        <c:lblAlgn val="ctr"/>
        <c:lblOffset val="100"/>
        <c:noMultiLvlLbl val="0"/>
      </c:catAx>
      <c:valAx>
        <c:axId val="2118150744"/>
        <c:scaling>
          <c:orientation val="minMax"/>
        </c:scaling>
        <c:delete val="0"/>
        <c:axPos val="l"/>
        <c:majorGridlines/>
        <c:numFmt formatCode="General" sourceLinked="1"/>
        <c:majorTickMark val="none"/>
        <c:minorTickMark val="none"/>
        <c:tickLblPos val="nextTo"/>
        <c:crossAx val="211816544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Version</a:t>
            </a:r>
            <a:r>
              <a:rPr lang="zh-CN" altLang="en-US" dirty="0" smtClean="0"/>
              <a:t> </a:t>
            </a:r>
            <a:r>
              <a:rPr lang="en-US" altLang="zh-CN" dirty="0" smtClean="0"/>
              <a:t>2&amp;3:</a:t>
            </a:r>
            <a:r>
              <a:rPr lang="en-US" dirty="0" smtClean="0"/>
              <a:t>Daily</a:t>
            </a:r>
            <a:r>
              <a:rPr lang="zh-CN" dirty="0" smtClean="0"/>
              <a:t> </a:t>
            </a:r>
            <a:r>
              <a:rPr lang="en-US" dirty="0" smtClean="0"/>
              <a:t>Trade</a:t>
            </a:r>
            <a:endParaRPr lang="zh-CN" dirty="0"/>
          </a:p>
        </c:rich>
      </c:tx>
      <c:layout/>
      <c:overlay val="0"/>
    </c:title>
    <c:autoTitleDeleted val="0"/>
    <c:plotArea>
      <c:layout/>
      <c:barChart>
        <c:barDir val="col"/>
        <c:grouping val="clustered"/>
        <c:varyColors val="0"/>
        <c:ser>
          <c:idx val="0"/>
          <c:order val="0"/>
          <c:tx>
            <c:v>Loss</c:v>
          </c:tx>
          <c:invertIfNegative val="0"/>
          <c:cat>
            <c:numRef>
              <c:f>'Sheet 1'!$A$39:$A$53</c:f>
              <c:numCache>
                <c:formatCode>General</c:formatCode>
                <c:ptCount val="15"/>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numCache>
            </c:numRef>
          </c:cat>
          <c:val>
            <c:numRef>
              <c:f>'Sheet 1'!$B$39:$B$53</c:f>
              <c:numCache>
                <c:formatCode>General</c:formatCode>
                <c:ptCount val="15"/>
                <c:pt idx="0">
                  <c:v>0.0</c:v>
                </c:pt>
                <c:pt idx="1">
                  <c:v>0.0</c:v>
                </c:pt>
                <c:pt idx="2">
                  <c:v>0.0</c:v>
                </c:pt>
                <c:pt idx="3">
                  <c:v>0.0</c:v>
                </c:pt>
                <c:pt idx="4">
                  <c:v>0.0</c:v>
                </c:pt>
                <c:pt idx="5">
                  <c:v>0.0</c:v>
                </c:pt>
                <c:pt idx="6">
                  <c:v>0.0</c:v>
                </c:pt>
                <c:pt idx="7">
                  <c:v>0.0</c:v>
                </c:pt>
                <c:pt idx="8">
                  <c:v>1.0</c:v>
                </c:pt>
                <c:pt idx="9">
                  <c:v>0.0</c:v>
                </c:pt>
                <c:pt idx="10">
                  <c:v>0.0</c:v>
                </c:pt>
                <c:pt idx="11">
                  <c:v>8.0</c:v>
                </c:pt>
                <c:pt idx="12">
                  <c:v>13.0</c:v>
                </c:pt>
                <c:pt idx="13">
                  <c:v>0.0</c:v>
                </c:pt>
                <c:pt idx="14">
                  <c:v>0.0</c:v>
                </c:pt>
              </c:numCache>
            </c:numRef>
          </c:val>
        </c:ser>
        <c:ser>
          <c:idx val="1"/>
          <c:order val="1"/>
          <c:tx>
            <c:v>Profit</c:v>
          </c:tx>
          <c:invertIfNegative val="0"/>
          <c:cat>
            <c:numRef>
              <c:f>'Sheet 1'!$A$39:$A$53</c:f>
              <c:numCache>
                <c:formatCode>General</c:formatCode>
                <c:ptCount val="15"/>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numCache>
            </c:numRef>
          </c:cat>
          <c:val>
            <c:numRef>
              <c:f>'Sheet 1'!$C$39:$C$53</c:f>
              <c:numCache>
                <c:formatCode>General</c:formatCode>
                <c:ptCount val="15"/>
                <c:pt idx="0">
                  <c:v>0.0</c:v>
                </c:pt>
                <c:pt idx="1">
                  <c:v>0.0</c:v>
                </c:pt>
                <c:pt idx="2">
                  <c:v>0.0</c:v>
                </c:pt>
                <c:pt idx="3">
                  <c:v>0.0</c:v>
                </c:pt>
                <c:pt idx="4">
                  <c:v>0.0</c:v>
                </c:pt>
                <c:pt idx="5">
                  <c:v>3.0</c:v>
                </c:pt>
                <c:pt idx="6">
                  <c:v>2.0</c:v>
                </c:pt>
                <c:pt idx="7">
                  <c:v>19.0</c:v>
                </c:pt>
                <c:pt idx="8">
                  <c:v>0.0</c:v>
                </c:pt>
                <c:pt idx="9">
                  <c:v>0.0</c:v>
                </c:pt>
                <c:pt idx="10">
                  <c:v>0.0</c:v>
                </c:pt>
                <c:pt idx="11">
                  <c:v>0.0</c:v>
                </c:pt>
                <c:pt idx="12">
                  <c:v>0.0</c:v>
                </c:pt>
                <c:pt idx="13">
                  <c:v>0.0</c:v>
                </c:pt>
                <c:pt idx="14">
                  <c:v>0.0</c:v>
                </c:pt>
              </c:numCache>
            </c:numRef>
          </c:val>
        </c:ser>
        <c:dLbls>
          <c:showLegendKey val="0"/>
          <c:showVal val="0"/>
          <c:showCatName val="0"/>
          <c:showSerName val="0"/>
          <c:showPercent val="0"/>
          <c:showBubbleSize val="0"/>
        </c:dLbls>
        <c:gapWidth val="75"/>
        <c:overlap val="-25"/>
        <c:axId val="2073854744"/>
        <c:axId val="2073857720"/>
      </c:barChart>
      <c:catAx>
        <c:axId val="2073854744"/>
        <c:scaling>
          <c:orientation val="minMax"/>
        </c:scaling>
        <c:delete val="0"/>
        <c:axPos val="b"/>
        <c:numFmt formatCode="General" sourceLinked="1"/>
        <c:majorTickMark val="none"/>
        <c:minorTickMark val="none"/>
        <c:tickLblPos val="nextTo"/>
        <c:crossAx val="2073857720"/>
        <c:crosses val="autoZero"/>
        <c:auto val="1"/>
        <c:lblAlgn val="ctr"/>
        <c:lblOffset val="100"/>
        <c:noMultiLvlLbl val="0"/>
      </c:catAx>
      <c:valAx>
        <c:axId val="2073857720"/>
        <c:scaling>
          <c:orientation val="minMax"/>
        </c:scaling>
        <c:delete val="0"/>
        <c:axPos val="l"/>
        <c:majorGridlines/>
        <c:numFmt formatCode="General" sourceLinked="1"/>
        <c:majorTickMark val="none"/>
        <c:minorTickMark val="none"/>
        <c:tickLblPos val="nextTo"/>
        <c:crossAx val="207385474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Version</a:t>
            </a:r>
            <a:r>
              <a:rPr lang="zh-CN" altLang="en-US" dirty="0" smtClean="0"/>
              <a:t> </a:t>
            </a:r>
            <a:r>
              <a:rPr lang="en-US" altLang="zh-CN" dirty="0" smtClean="0"/>
              <a:t>4:</a:t>
            </a:r>
            <a:r>
              <a:rPr lang="en-US" dirty="0" smtClean="0"/>
              <a:t>Daily</a:t>
            </a:r>
            <a:r>
              <a:rPr lang="zh-CN" dirty="0" smtClean="0"/>
              <a:t> </a:t>
            </a:r>
            <a:r>
              <a:rPr lang="en-US" dirty="0"/>
              <a:t>Trade</a:t>
            </a:r>
            <a:endParaRPr lang="zh-CN" dirty="0"/>
          </a:p>
        </c:rich>
      </c:tx>
      <c:layout/>
      <c:overlay val="0"/>
    </c:title>
    <c:autoTitleDeleted val="0"/>
    <c:plotArea>
      <c:layout/>
      <c:barChart>
        <c:barDir val="col"/>
        <c:grouping val="clustered"/>
        <c:varyColors val="0"/>
        <c:ser>
          <c:idx val="0"/>
          <c:order val="0"/>
          <c:tx>
            <c:v>Loss</c:v>
          </c:tx>
          <c:invertIfNegative val="0"/>
          <c:cat>
            <c:numRef>
              <c:f>'Sheet 1'!$A$74:$A$88</c:f>
              <c:numCache>
                <c:formatCode>General</c:formatCode>
                <c:ptCount val="15"/>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numCache>
            </c:numRef>
          </c:cat>
          <c:val>
            <c:numRef>
              <c:f>'Sheet 1'!$B$74:$B$88</c:f>
              <c:numCache>
                <c:formatCode>General</c:formatCode>
                <c:ptCount val="15"/>
                <c:pt idx="0">
                  <c:v>0.0</c:v>
                </c:pt>
                <c:pt idx="1">
                  <c:v>0.0</c:v>
                </c:pt>
                <c:pt idx="2">
                  <c:v>0.0</c:v>
                </c:pt>
                <c:pt idx="3">
                  <c:v>0.0</c:v>
                </c:pt>
                <c:pt idx="4">
                  <c:v>0.0</c:v>
                </c:pt>
                <c:pt idx="5">
                  <c:v>0.0</c:v>
                </c:pt>
                <c:pt idx="6">
                  <c:v>0.0</c:v>
                </c:pt>
                <c:pt idx="7">
                  <c:v>0.0</c:v>
                </c:pt>
                <c:pt idx="8">
                  <c:v>1.0</c:v>
                </c:pt>
                <c:pt idx="9">
                  <c:v>0.0</c:v>
                </c:pt>
                <c:pt idx="10">
                  <c:v>0.0</c:v>
                </c:pt>
                <c:pt idx="11">
                  <c:v>8.0</c:v>
                </c:pt>
                <c:pt idx="12">
                  <c:v>1.0</c:v>
                </c:pt>
                <c:pt idx="13">
                  <c:v>0.0</c:v>
                </c:pt>
                <c:pt idx="14">
                  <c:v>0.0</c:v>
                </c:pt>
              </c:numCache>
            </c:numRef>
          </c:val>
        </c:ser>
        <c:ser>
          <c:idx val="1"/>
          <c:order val="1"/>
          <c:tx>
            <c:v>Profit</c:v>
          </c:tx>
          <c:invertIfNegative val="0"/>
          <c:cat>
            <c:numRef>
              <c:f>'Sheet 1'!$A$74:$A$88</c:f>
              <c:numCache>
                <c:formatCode>General</c:formatCode>
                <c:ptCount val="15"/>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numCache>
            </c:numRef>
          </c:cat>
          <c:val>
            <c:numRef>
              <c:f>'Sheet 1'!$C$74:$C$88</c:f>
              <c:numCache>
                <c:formatCode>General</c:formatCode>
                <c:ptCount val="15"/>
                <c:pt idx="0">
                  <c:v>0.0</c:v>
                </c:pt>
                <c:pt idx="1">
                  <c:v>0.0</c:v>
                </c:pt>
                <c:pt idx="2">
                  <c:v>0.0</c:v>
                </c:pt>
                <c:pt idx="3">
                  <c:v>0.0</c:v>
                </c:pt>
                <c:pt idx="4">
                  <c:v>0.0</c:v>
                </c:pt>
                <c:pt idx="5">
                  <c:v>3.0</c:v>
                </c:pt>
                <c:pt idx="6">
                  <c:v>2.0</c:v>
                </c:pt>
                <c:pt idx="7">
                  <c:v>19.0</c:v>
                </c:pt>
                <c:pt idx="8">
                  <c:v>0.0</c:v>
                </c:pt>
                <c:pt idx="9">
                  <c:v>0.0</c:v>
                </c:pt>
                <c:pt idx="10">
                  <c:v>0.0</c:v>
                </c:pt>
                <c:pt idx="11">
                  <c:v>0.0</c:v>
                </c:pt>
                <c:pt idx="12">
                  <c:v>0.0</c:v>
                </c:pt>
                <c:pt idx="13">
                  <c:v>0.0</c:v>
                </c:pt>
                <c:pt idx="14">
                  <c:v>0.0</c:v>
                </c:pt>
              </c:numCache>
            </c:numRef>
          </c:val>
        </c:ser>
        <c:dLbls>
          <c:showLegendKey val="0"/>
          <c:showVal val="0"/>
          <c:showCatName val="0"/>
          <c:showSerName val="0"/>
          <c:showPercent val="0"/>
          <c:showBubbleSize val="0"/>
        </c:dLbls>
        <c:gapWidth val="75"/>
        <c:overlap val="-25"/>
        <c:axId val="2119908904"/>
        <c:axId val="2119911880"/>
      </c:barChart>
      <c:catAx>
        <c:axId val="2119908904"/>
        <c:scaling>
          <c:orientation val="minMax"/>
        </c:scaling>
        <c:delete val="0"/>
        <c:axPos val="b"/>
        <c:numFmt formatCode="General" sourceLinked="1"/>
        <c:majorTickMark val="none"/>
        <c:minorTickMark val="none"/>
        <c:tickLblPos val="nextTo"/>
        <c:crossAx val="2119911880"/>
        <c:crosses val="autoZero"/>
        <c:auto val="1"/>
        <c:lblAlgn val="ctr"/>
        <c:lblOffset val="100"/>
        <c:noMultiLvlLbl val="0"/>
      </c:catAx>
      <c:valAx>
        <c:axId val="2119911880"/>
        <c:scaling>
          <c:orientation val="minMax"/>
        </c:scaling>
        <c:delete val="0"/>
        <c:axPos val="l"/>
        <c:majorGridlines/>
        <c:numFmt formatCode="General" sourceLinked="1"/>
        <c:majorTickMark val="none"/>
        <c:minorTickMark val="none"/>
        <c:tickLblPos val="nextTo"/>
        <c:crossAx val="211990890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v>未命名 1</c:v>
          </c:tx>
          <c:spPr>
            <a:ln w="50800" cap="flat">
              <a:solidFill>
                <a:srgbClr val="567691"/>
              </a:solidFill>
              <a:prstDash val="solid"/>
              <a:miter lim="400000"/>
            </a:ln>
            <a:effectLst/>
          </c:spPr>
          <c:marker>
            <c:symbol val="circle"/>
            <c:size val="10"/>
            <c:spPr>
              <a:solidFill>
                <a:srgbClr val="FFFFFF"/>
              </a:solidFill>
              <a:ln w="50800" cap="flat">
                <a:solidFill>
                  <a:srgbClr val="567691"/>
                </a:solidFill>
                <a:prstDash val="solid"/>
                <a:miter lim="400000"/>
              </a:ln>
              <a:effectLst/>
            </c:spPr>
          </c:marker>
          <c:dPt>
            <c:idx val="4"/>
            <c:marker>
              <c:spPr>
                <a:solidFill>
                  <a:schemeClr val="accent5">
                    <a:lumMod val="50000"/>
                    <a:lumOff val="50000"/>
                  </a:schemeClr>
                </a:solidFill>
                <a:ln w="50800" cap="flat">
                  <a:solidFill>
                    <a:srgbClr val="567691"/>
                  </a:solidFill>
                  <a:prstDash val="solid"/>
                  <a:miter lim="400000"/>
                </a:ln>
                <a:effectLst/>
              </c:spPr>
            </c:marker>
            <c:bubble3D val="0"/>
          </c:dPt>
          <c:cat>
            <c:numRef>
              <c:f>'Sheet 1'!$A$1:$A$21</c:f>
              <c:numCache>
                <c:formatCode>General</c:formatCode>
                <c:ptCount val="21"/>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pt idx="15">
                  <c:v>22.0</c:v>
                </c:pt>
                <c:pt idx="16">
                  <c:v>25.0</c:v>
                </c:pt>
                <c:pt idx="17">
                  <c:v>26.0</c:v>
                </c:pt>
                <c:pt idx="18">
                  <c:v>27.0</c:v>
                </c:pt>
                <c:pt idx="19">
                  <c:v>28.0</c:v>
                </c:pt>
                <c:pt idx="20">
                  <c:v>29.0</c:v>
                </c:pt>
              </c:numCache>
            </c:numRef>
          </c:cat>
          <c:val>
            <c:numRef>
              <c:f>'Sheet 1'!$B$1:$B$21</c:f>
              <c:numCache>
                <c:formatCode>#,##0.00</c:formatCode>
                <c:ptCount val="21"/>
                <c:pt idx="0" formatCode="#,##0.0">
                  <c:v>23208.8</c:v>
                </c:pt>
                <c:pt idx="1">
                  <c:v>23322.07</c:v>
                </c:pt>
                <c:pt idx="2">
                  <c:v>23313.61</c:v>
                </c:pt>
                <c:pt idx="3">
                  <c:v>23042.11</c:v>
                </c:pt>
                <c:pt idx="4">
                  <c:v>23023.73</c:v>
                </c:pt>
                <c:pt idx="5" formatCode="#,##0">
                  <c:v>22713.0</c:v>
                </c:pt>
                <c:pt idx="6">
                  <c:v>22781.99</c:v>
                </c:pt>
                <c:pt idx="7">
                  <c:v>23051.76</c:v>
                </c:pt>
                <c:pt idx="8">
                  <c:v>22665.91</c:v>
                </c:pt>
                <c:pt idx="9">
                  <c:v>22673.32</c:v>
                </c:pt>
                <c:pt idx="10" formatCode="#,##0.0">
                  <c:v>22749.6</c:v>
                </c:pt>
                <c:pt idx="11">
                  <c:v>23397.73</c:v>
                </c:pt>
                <c:pt idx="12">
                  <c:v>23834.52</c:v>
                </c:pt>
                <c:pt idx="13">
                  <c:v>23774.31</c:v>
                </c:pt>
                <c:pt idx="14">
                  <c:v>23661.42</c:v>
                </c:pt>
                <c:pt idx="15">
                  <c:v>23752.28</c:v>
                </c:pt>
                <c:pt idx="16">
                  <c:v>23829.97</c:v>
                </c:pt>
                <c:pt idx="17">
                  <c:v>23675.37</c:v>
                </c:pt>
                <c:pt idx="18">
                  <c:v>23653.95</c:v>
                </c:pt>
                <c:pt idx="19">
                  <c:v>23934.94</c:v>
                </c:pt>
                <c:pt idx="20">
                  <c:v>23862.38</c:v>
                </c:pt>
              </c:numCache>
            </c:numRef>
          </c:val>
          <c:smooth val="0"/>
        </c:ser>
        <c:dLbls>
          <c:showLegendKey val="0"/>
          <c:showVal val="0"/>
          <c:showCatName val="0"/>
          <c:showSerName val="0"/>
          <c:showPercent val="0"/>
          <c:showBubbleSize val="0"/>
        </c:dLbls>
        <c:marker val="1"/>
        <c:smooth val="0"/>
        <c:axId val="2048083672"/>
        <c:axId val="2048087032"/>
      </c:lineChart>
      <c:catAx>
        <c:axId val="2048083672"/>
        <c:scaling>
          <c:orientation val="minMax"/>
        </c:scaling>
        <c:delete val="0"/>
        <c:axPos val="b"/>
        <c:numFmt formatCode="General" sourceLinked="1"/>
        <c:majorTickMark val="none"/>
        <c:minorTickMark val="none"/>
        <c:tickLblPos val="low"/>
        <c:spPr>
          <a:ln w="12700" cap="flat">
            <a:solidFill>
              <a:srgbClr val="000000"/>
            </a:solidFill>
            <a:prstDash val="solid"/>
            <a:miter lim="400000"/>
          </a:ln>
        </c:spPr>
        <c:txPr>
          <a:bodyPr rot="0"/>
          <a:lstStyle/>
          <a:p>
            <a:pPr lvl="0">
              <a:defRPr sz="1000" b="0" i="0" u="none" strike="noStrike">
                <a:solidFill>
                  <a:srgbClr val="000000"/>
                </a:solidFill>
                <a:effectLst/>
                <a:latin typeface="Helvetica"/>
              </a:defRPr>
            </a:pPr>
            <a:endParaRPr lang="zh-CN"/>
          </a:p>
        </c:txPr>
        <c:crossAx val="2048087032"/>
        <c:crosses val="autoZero"/>
        <c:auto val="1"/>
        <c:lblAlgn val="ctr"/>
        <c:lblOffset val="100"/>
        <c:noMultiLvlLbl val="1"/>
      </c:catAx>
      <c:valAx>
        <c:axId val="2048087032"/>
        <c:scaling>
          <c:orientation val="minMax"/>
        </c:scaling>
        <c:delete val="0"/>
        <c:axPos val="l"/>
        <c:majorGridlines>
          <c:spPr>
            <a:ln w="3175" cap="flat">
              <a:solidFill>
                <a:srgbClr val="B8B8B8"/>
              </a:solidFill>
              <a:prstDash val="solid"/>
              <a:miter lim="400000"/>
            </a:ln>
          </c:spPr>
        </c:majorGridlines>
        <c:numFmt formatCode="#,##0.0" sourceLinked="1"/>
        <c:majorTickMark val="none"/>
        <c:minorTickMark val="none"/>
        <c:tickLblPos val="nextTo"/>
        <c:txPr>
          <a:bodyPr rot="0"/>
          <a:lstStyle/>
          <a:p>
            <a:pPr lvl="0">
              <a:defRPr sz="1000" b="0" i="0" u="none" strike="noStrike">
                <a:solidFill>
                  <a:srgbClr val="000000"/>
                </a:solidFill>
                <a:effectLst/>
                <a:latin typeface="Helvetica"/>
              </a:defRPr>
            </a:pPr>
            <a:endParaRPr lang="zh-CN"/>
          </a:p>
        </c:txPr>
        <c:crossAx val="2048083672"/>
        <c:crosses val="autoZero"/>
        <c:crossBetween val="midCat"/>
        <c:majorUnit val="500.0"/>
        <c:minorUnit val="25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v>未命名 1</c:v>
          </c:tx>
          <c:spPr>
            <a:ln w="50800" cap="flat">
              <a:solidFill>
                <a:srgbClr val="567691"/>
              </a:solidFill>
              <a:prstDash val="solid"/>
              <a:miter lim="400000"/>
            </a:ln>
            <a:effectLst/>
          </c:spPr>
          <c:marker>
            <c:symbol val="circle"/>
            <c:size val="10"/>
            <c:spPr>
              <a:solidFill>
                <a:srgbClr val="FFFFFF"/>
              </a:solidFill>
              <a:ln w="50800" cap="flat">
                <a:solidFill>
                  <a:srgbClr val="567691"/>
                </a:solidFill>
                <a:prstDash val="solid"/>
                <a:miter lim="400000"/>
              </a:ln>
              <a:effectLst/>
            </c:spPr>
          </c:marker>
          <c:dPt>
            <c:idx val="7"/>
            <c:marker>
              <c:spPr>
                <a:solidFill>
                  <a:schemeClr val="accent5">
                    <a:lumMod val="50000"/>
                    <a:lumOff val="50000"/>
                  </a:schemeClr>
                </a:solidFill>
                <a:ln w="50800" cap="flat">
                  <a:solidFill>
                    <a:srgbClr val="567691"/>
                  </a:solidFill>
                  <a:prstDash val="solid"/>
                  <a:miter lim="400000"/>
                </a:ln>
                <a:effectLst/>
              </c:spPr>
            </c:marker>
            <c:bubble3D val="0"/>
          </c:dPt>
          <c:cat>
            <c:numRef>
              <c:f>'Sheet 1'!$A$1:$A$21</c:f>
              <c:numCache>
                <c:formatCode>General</c:formatCode>
                <c:ptCount val="21"/>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pt idx="15">
                  <c:v>22.0</c:v>
                </c:pt>
                <c:pt idx="16">
                  <c:v>25.0</c:v>
                </c:pt>
                <c:pt idx="17">
                  <c:v>26.0</c:v>
                </c:pt>
                <c:pt idx="18">
                  <c:v>27.0</c:v>
                </c:pt>
                <c:pt idx="19">
                  <c:v>28.0</c:v>
                </c:pt>
                <c:pt idx="20">
                  <c:v>29.0</c:v>
                </c:pt>
              </c:numCache>
            </c:numRef>
          </c:cat>
          <c:val>
            <c:numRef>
              <c:f>'Sheet 1'!$B$1:$B$21</c:f>
              <c:numCache>
                <c:formatCode>#,##0.00</c:formatCode>
                <c:ptCount val="21"/>
                <c:pt idx="0" formatCode="#,##0.0">
                  <c:v>23208.8</c:v>
                </c:pt>
                <c:pt idx="1">
                  <c:v>23322.07</c:v>
                </c:pt>
                <c:pt idx="2">
                  <c:v>23313.61</c:v>
                </c:pt>
                <c:pt idx="3">
                  <c:v>23042.11</c:v>
                </c:pt>
                <c:pt idx="4">
                  <c:v>23023.73</c:v>
                </c:pt>
                <c:pt idx="5" formatCode="#,##0">
                  <c:v>22713.0</c:v>
                </c:pt>
                <c:pt idx="6">
                  <c:v>22781.99</c:v>
                </c:pt>
                <c:pt idx="7">
                  <c:v>23051.76</c:v>
                </c:pt>
                <c:pt idx="8">
                  <c:v>22665.91</c:v>
                </c:pt>
                <c:pt idx="9">
                  <c:v>22673.32</c:v>
                </c:pt>
                <c:pt idx="10" formatCode="#,##0.0">
                  <c:v>22749.6</c:v>
                </c:pt>
                <c:pt idx="11">
                  <c:v>23397.73</c:v>
                </c:pt>
                <c:pt idx="12">
                  <c:v>23834.52</c:v>
                </c:pt>
                <c:pt idx="13">
                  <c:v>23774.31</c:v>
                </c:pt>
                <c:pt idx="14">
                  <c:v>23661.42</c:v>
                </c:pt>
                <c:pt idx="15">
                  <c:v>23752.28</c:v>
                </c:pt>
                <c:pt idx="16">
                  <c:v>23829.97</c:v>
                </c:pt>
                <c:pt idx="17">
                  <c:v>23675.37</c:v>
                </c:pt>
                <c:pt idx="18">
                  <c:v>23653.95</c:v>
                </c:pt>
                <c:pt idx="19">
                  <c:v>23934.94</c:v>
                </c:pt>
                <c:pt idx="20">
                  <c:v>23862.38</c:v>
                </c:pt>
              </c:numCache>
            </c:numRef>
          </c:val>
          <c:smooth val="0"/>
        </c:ser>
        <c:dLbls>
          <c:showLegendKey val="0"/>
          <c:showVal val="0"/>
          <c:showCatName val="0"/>
          <c:showSerName val="0"/>
          <c:showPercent val="0"/>
          <c:showBubbleSize val="0"/>
        </c:dLbls>
        <c:marker val="1"/>
        <c:smooth val="0"/>
        <c:axId val="2119807032"/>
        <c:axId val="2119810456"/>
      </c:lineChart>
      <c:catAx>
        <c:axId val="2119807032"/>
        <c:scaling>
          <c:orientation val="minMax"/>
        </c:scaling>
        <c:delete val="0"/>
        <c:axPos val="b"/>
        <c:numFmt formatCode="General" sourceLinked="1"/>
        <c:majorTickMark val="none"/>
        <c:minorTickMark val="none"/>
        <c:tickLblPos val="low"/>
        <c:spPr>
          <a:ln w="12700" cap="flat">
            <a:solidFill>
              <a:srgbClr val="000000"/>
            </a:solidFill>
            <a:prstDash val="solid"/>
            <a:miter lim="400000"/>
          </a:ln>
        </c:spPr>
        <c:txPr>
          <a:bodyPr rot="0"/>
          <a:lstStyle/>
          <a:p>
            <a:pPr lvl="0">
              <a:defRPr sz="1000" b="0" i="0" u="none" strike="noStrike">
                <a:solidFill>
                  <a:srgbClr val="000000"/>
                </a:solidFill>
                <a:effectLst/>
                <a:latin typeface="Helvetica"/>
              </a:defRPr>
            </a:pPr>
            <a:endParaRPr lang="zh-CN"/>
          </a:p>
        </c:txPr>
        <c:crossAx val="2119810456"/>
        <c:crosses val="autoZero"/>
        <c:auto val="1"/>
        <c:lblAlgn val="ctr"/>
        <c:lblOffset val="100"/>
        <c:noMultiLvlLbl val="1"/>
      </c:catAx>
      <c:valAx>
        <c:axId val="2119810456"/>
        <c:scaling>
          <c:orientation val="minMax"/>
        </c:scaling>
        <c:delete val="0"/>
        <c:axPos val="l"/>
        <c:majorGridlines>
          <c:spPr>
            <a:ln w="3175" cap="flat">
              <a:solidFill>
                <a:srgbClr val="B8B8B8"/>
              </a:solidFill>
              <a:prstDash val="solid"/>
              <a:miter lim="400000"/>
            </a:ln>
          </c:spPr>
        </c:majorGridlines>
        <c:numFmt formatCode="#,##0.0" sourceLinked="1"/>
        <c:majorTickMark val="none"/>
        <c:minorTickMark val="none"/>
        <c:tickLblPos val="nextTo"/>
        <c:txPr>
          <a:bodyPr rot="0"/>
          <a:lstStyle/>
          <a:p>
            <a:pPr lvl="0">
              <a:defRPr sz="1000" b="0" i="0" u="none" strike="noStrike">
                <a:solidFill>
                  <a:srgbClr val="000000"/>
                </a:solidFill>
                <a:effectLst/>
                <a:latin typeface="Helvetica"/>
              </a:defRPr>
            </a:pPr>
            <a:endParaRPr lang="zh-CN"/>
          </a:p>
        </c:txPr>
        <c:crossAx val="2119807032"/>
        <c:crosses val="autoZero"/>
        <c:crossBetween val="midCat"/>
        <c:majorUnit val="500.0"/>
        <c:minorUnit val="25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v>未命名 1</c:v>
          </c:tx>
          <c:spPr>
            <a:ln w="50800" cap="flat">
              <a:solidFill>
                <a:srgbClr val="567691"/>
              </a:solidFill>
              <a:prstDash val="solid"/>
              <a:miter lim="400000"/>
            </a:ln>
            <a:effectLst/>
          </c:spPr>
          <c:marker>
            <c:symbol val="circle"/>
            <c:size val="10"/>
            <c:spPr>
              <a:solidFill>
                <a:srgbClr val="FFFFFF"/>
              </a:solidFill>
              <a:ln w="50800" cap="flat">
                <a:solidFill>
                  <a:srgbClr val="567691"/>
                </a:solidFill>
                <a:prstDash val="solid"/>
                <a:miter lim="400000"/>
              </a:ln>
              <a:effectLst/>
            </c:spPr>
          </c:marker>
          <c:dPt>
            <c:idx val="5"/>
            <c:marker>
              <c:spPr>
                <a:solidFill>
                  <a:schemeClr val="accent5">
                    <a:lumMod val="50000"/>
                    <a:lumOff val="50000"/>
                  </a:schemeClr>
                </a:solidFill>
                <a:ln w="50800" cap="flat">
                  <a:solidFill>
                    <a:srgbClr val="567691"/>
                  </a:solidFill>
                  <a:prstDash val="solid"/>
                  <a:miter lim="400000"/>
                </a:ln>
                <a:effectLst/>
              </c:spPr>
            </c:marker>
            <c:bubble3D val="0"/>
          </c:dPt>
          <c:cat>
            <c:numRef>
              <c:f>'Sheet 1'!$A$1:$A$21</c:f>
              <c:numCache>
                <c:formatCode>General</c:formatCode>
                <c:ptCount val="21"/>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pt idx="15">
                  <c:v>22.0</c:v>
                </c:pt>
                <c:pt idx="16">
                  <c:v>25.0</c:v>
                </c:pt>
                <c:pt idx="17">
                  <c:v>26.0</c:v>
                </c:pt>
                <c:pt idx="18">
                  <c:v>27.0</c:v>
                </c:pt>
                <c:pt idx="19">
                  <c:v>28.0</c:v>
                </c:pt>
                <c:pt idx="20">
                  <c:v>29.0</c:v>
                </c:pt>
              </c:numCache>
            </c:numRef>
          </c:cat>
          <c:val>
            <c:numRef>
              <c:f>'Sheet 1'!$B$1:$B$21</c:f>
              <c:numCache>
                <c:formatCode>#,##0.00</c:formatCode>
                <c:ptCount val="21"/>
                <c:pt idx="0" formatCode="#,##0.0">
                  <c:v>23208.8</c:v>
                </c:pt>
                <c:pt idx="1">
                  <c:v>23322.07</c:v>
                </c:pt>
                <c:pt idx="2">
                  <c:v>23313.61</c:v>
                </c:pt>
                <c:pt idx="3">
                  <c:v>23042.11</c:v>
                </c:pt>
                <c:pt idx="4">
                  <c:v>23023.73</c:v>
                </c:pt>
                <c:pt idx="5" formatCode="#,##0">
                  <c:v>22713.0</c:v>
                </c:pt>
                <c:pt idx="6">
                  <c:v>22781.99</c:v>
                </c:pt>
                <c:pt idx="7">
                  <c:v>23051.76</c:v>
                </c:pt>
                <c:pt idx="8">
                  <c:v>22665.91</c:v>
                </c:pt>
                <c:pt idx="9">
                  <c:v>22673.32</c:v>
                </c:pt>
                <c:pt idx="10" formatCode="#,##0.0">
                  <c:v>22749.6</c:v>
                </c:pt>
                <c:pt idx="11">
                  <c:v>23397.73</c:v>
                </c:pt>
                <c:pt idx="12">
                  <c:v>23834.52</c:v>
                </c:pt>
                <c:pt idx="13">
                  <c:v>23774.31</c:v>
                </c:pt>
                <c:pt idx="14">
                  <c:v>23661.42</c:v>
                </c:pt>
                <c:pt idx="15">
                  <c:v>23752.28</c:v>
                </c:pt>
                <c:pt idx="16">
                  <c:v>23829.97</c:v>
                </c:pt>
                <c:pt idx="17">
                  <c:v>23675.37</c:v>
                </c:pt>
                <c:pt idx="18">
                  <c:v>23653.95</c:v>
                </c:pt>
                <c:pt idx="19">
                  <c:v>23934.94</c:v>
                </c:pt>
                <c:pt idx="20">
                  <c:v>23862.38</c:v>
                </c:pt>
              </c:numCache>
            </c:numRef>
          </c:val>
          <c:smooth val="0"/>
        </c:ser>
        <c:dLbls>
          <c:showLegendKey val="0"/>
          <c:showVal val="0"/>
          <c:showCatName val="0"/>
          <c:showSerName val="0"/>
          <c:showPercent val="0"/>
          <c:showBubbleSize val="0"/>
        </c:dLbls>
        <c:marker val="1"/>
        <c:smooth val="0"/>
        <c:axId val="2119013480"/>
        <c:axId val="2119016904"/>
      </c:lineChart>
      <c:catAx>
        <c:axId val="2119013480"/>
        <c:scaling>
          <c:orientation val="minMax"/>
        </c:scaling>
        <c:delete val="0"/>
        <c:axPos val="b"/>
        <c:numFmt formatCode="General" sourceLinked="1"/>
        <c:majorTickMark val="none"/>
        <c:minorTickMark val="none"/>
        <c:tickLblPos val="low"/>
        <c:spPr>
          <a:ln w="12700" cap="flat">
            <a:solidFill>
              <a:srgbClr val="000000"/>
            </a:solidFill>
            <a:prstDash val="solid"/>
            <a:miter lim="400000"/>
          </a:ln>
        </c:spPr>
        <c:txPr>
          <a:bodyPr rot="0"/>
          <a:lstStyle/>
          <a:p>
            <a:pPr lvl="0">
              <a:defRPr sz="1000" b="0" i="0" u="none" strike="noStrike">
                <a:solidFill>
                  <a:srgbClr val="000000"/>
                </a:solidFill>
                <a:effectLst/>
                <a:latin typeface="Helvetica"/>
              </a:defRPr>
            </a:pPr>
            <a:endParaRPr lang="zh-CN"/>
          </a:p>
        </c:txPr>
        <c:crossAx val="2119016904"/>
        <c:crosses val="autoZero"/>
        <c:auto val="1"/>
        <c:lblAlgn val="ctr"/>
        <c:lblOffset val="100"/>
        <c:noMultiLvlLbl val="1"/>
      </c:catAx>
      <c:valAx>
        <c:axId val="2119016904"/>
        <c:scaling>
          <c:orientation val="minMax"/>
        </c:scaling>
        <c:delete val="0"/>
        <c:axPos val="l"/>
        <c:majorGridlines>
          <c:spPr>
            <a:ln w="3175" cap="flat">
              <a:solidFill>
                <a:srgbClr val="B8B8B8"/>
              </a:solidFill>
              <a:prstDash val="solid"/>
              <a:miter lim="400000"/>
            </a:ln>
          </c:spPr>
        </c:majorGridlines>
        <c:numFmt formatCode="#,##0.0" sourceLinked="1"/>
        <c:majorTickMark val="none"/>
        <c:minorTickMark val="none"/>
        <c:tickLblPos val="nextTo"/>
        <c:txPr>
          <a:bodyPr rot="0"/>
          <a:lstStyle/>
          <a:p>
            <a:pPr lvl="0">
              <a:defRPr sz="1000" b="0" i="0" u="none" strike="noStrike">
                <a:solidFill>
                  <a:srgbClr val="000000"/>
                </a:solidFill>
                <a:effectLst/>
                <a:latin typeface="Helvetica"/>
              </a:defRPr>
            </a:pPr>
            <a:endParaRPr lang="zh-CN"/>
          </a:p>
        </c:txPr>
        <c:crossAx val="2119013480"/>
        <c:crosses val="autoZero"/>
        <c:crossBetween val="midCat"/>
        <c:majorUnit val="500.0"/>
        <c:minorUnit val="25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v>未命名 1</c:v>
          </c:tx>
          <c:spPr>
            <a:ln w="50800" cap="flat">
              <a:solidFill>
                <a:srgbClr val="51A7F9"/>
              </a:solidFill>
              <a:prstDash val="solid"/>
              <a:miter lim="400000"/>
            </a:ln>
            <a:effectLst/>
          </c:spPr>
          <c:marker>
            <c:symbol val="circle"/>
            <c:size val="10"/>
            <c:spPr>
              <a:solidFill>
                <a:srgbClr val="FFFFFF"/>
              </a:solidFill>
              <a:ln w="50800" cap="flat">
                <a:solidFill>
                  <a:srgbClr val="51A7F9"/>
                </a:solidFill>
                <a:prstDash val="solid"/>
                <a:miter lim="400000"/>
              </a:ln>
              <a:effectLst/>
            </c:spPr>
          </c:marker>
          <c:cat>
            <c:numRef>
              <c:f>'Sheet 1'!$A$1:$A$11</c:f>
              <c:numCache>
                <c:formatCode>General</c:formatCode>
                <c:ptCount val="11"/>
                <c:pt idx="0">
                  <c:v>4.0</c:v>
                </c:pt>
                <c:pt idx="1">
                  <c:v>5.0</c:v>
                </c:pt>
                <c:pt idx="2">
                  <c:v>7.0</c:v>
                </c:pt>
                <c:pt idx="3">
                  <c:v>8.0</c:v>
                </c:pt>
                <c:pt idx="4">
                  <c:v>11.0</c:v>
                </c:pt>
                <c:pt idx="5">
                  <c:v>14.0</c:v>
                </c:pt>
                <c:pt idx="6">
                  <c:v>15.0</c:v>
                </c:pt>
                <c:pt idx="7">
                  <c:v>19.0</c:v>
                </c:pt>
                <c:pt idx="8">
                  <c:v>20.0</c:v>
                </c:pt>
                <c:pt idx="9">
                  <c:v>21.0</c:v>
                </c:pt>
                <c:pt idx="10">
                  <c:v>22.0</c:v>
                </c:pt>
              </c:numCache>
            </c:numRef>
          </c:cat>
          <c:val>
            <c:numRef>
              <c:f>'Sheet 1'!$B$1:$B$11</c:f>
              <c:numCache>
                <c:formatCode>#,##0</c:formatCode>
                <c:ptCount val="11"/>
                <c:pt idx="0" formatCode="General">
                  <c:v>0.0</c:v>
                </c:pt>
                <c:pt idx="1">
                  <c:v>271.0</c:v>
                </c:pt>
                <c:pt idx="2">
                  <c:v>2727.0</c:v>
                </c:pt>
                <c:pt idx="3">
                  <c:v>2911.0</c:v>
                </c:pt>
                <c:pt idx="4">
                  <c:v>8699.0</c:v>
                </c:pt>
                <c:pt idx="5">
                  <c:v>8477.0</c:v>
                </c:pt>
                <c:pt idx="6" formatCode="#,##0.0">
                  <c:v>9569.5</c:v>
                </c:pt>
                <c:pt idx="7" formatCode="#,##0.0">
                  <c:v>9081.5</c:v>
                </c:pt>
                <c:pt idx="8" formatCode="#,##0.0">
                  <c:v>8727.5</c:v>
                </c:pt>
                <c:pt idx="9" formatCode="#,##0.0">
                  <c:v>8503.5</c:v>
                </c:pt>
                <c:pt idx="10" formatCode="#,##0.0">
                  <c:v>6308.5</c:v>
                </c:pt>
              </c:numCache>
            </c:numRef>
          </c:val>
          <c:smooth val="0"/>
        </c:ser>
        <c:dLbls>
          <c:showLegendKey val="0"/>
          <c:showVal val="0"/>
          <c:showCatName val="0"/>
          <c:showSerName val="0"/>
          <c:showPercent val="0"/>
          <c:showBubbleSize val="0"/>
        </c:dLbls>
        <c:hiLowLines/>
        <c:marker val="1"/>
        <c:smooth val="0"/>
        <c:axId val="2120755000"/>
        <c:axId val="2120760664"/>
      </c:lineChart>
      <c:catAx>
        <c:axId val="2120755000"/>
        <c:scaling>
          <c:orientation val="minMax"/>
        </c:scaling>
        <c:delete val="0"/>
        <c:axPos val="b"/>
        <c:title>
          <c:tx>
            <c:rich>
              <a:bodyPr/>
              <a:lstStyle/>
              <a:p>
                <a:pPr>
                  <a:defRPr/>
                </a:pPr>
                <a:endParaRPr lang="en-US" altLang="zh-CN" dirty="0" smtClean="0"/>
              </a:p>
              <a:p>
                <a:pPr>
                  <a:defRPr/>
                </a:pPr>
                <a:endParaRPr lang="zh-CN" altLang="en-US" dirty="0"/>
              </a:p>
            </c:rich>
          </c:tx>
          <c:layout/>
          <c:overlay val="0"/>
        </c:title>
        <c:numFmt formatCode="General" sourceLinked="1"/>
        <c:majorTickMark val="none"/>
        <c:minorTickMark val="none"/>
        <c:tickLblPos val="none"/>
        <c:txPr>
          <a:bodyPr rot="0"/>
          <a:lstStyle/>
          <a:p>
            <a:pPr lvl="0">
              <a:defRPr sz="1000" b="0" i="0" u="none" strike="noStrike">
                <a:solidFill>
                  <a:srgbClr val="000000"/>
                </a:solidFill>
                <a:effectLst/>
                <a:latin typeface="Helvetica"/>
              </a:defRPr>
            </a:pPr>
            <a:endParaRPr lang="zh-CN"/>
          </a:p>
        </c:txPr>
        <c:crossAx val="2120760664"/>
        <c:crosses val="autoZero"/>
        <c:auto val="1"/>
        <c:lblAlgn val="ctr"/>
        <c:lblOffset val="100"/>
        <c:noMultiLvlLbl val="1"/>
      </c:catAx>
      <c:valAx>
        <c:axId val="2120760664"/>
        <c:scaling>
          <c:orientation val="minMax"/>
        </c:scaling>
        <c:delete val="0"/>
        <c:axPos val="l"/>
        <c:majorGridlines>
          <c:spPr>
            <a:ln w="3175" cap="flat">
              <a:solidFill>
                <a:srgbClr val="B8B8B8"/>
              </a:solidFill>
              <a:prstDash val="solid"/>
              <a:miter lim="400000"/>
            </a:ln>
          </c:spPr>
        </c:majorGridlines>
        <c:numFmt formatCode="General" sourceLinked="1"/>
        <c:majorTickMark val="out"/>
        <c:minorTickMark val="none"/>
        <c:tickLblPos val="nextTo"/>
        <c:txPr>
          <a:bodyPr rot="0"/>
          <a:lstStyle/>
          <a:p>
            <a:pPr lvl="0">
              <a:defRPr sz="1000" b="0" i="0" u="none" strike="noStrike">
                <a:solidFill>
                  <a:srgbClr val="000000"/>
                </a:solidFill>
                <a:effectLst/>
                <a:latin typeface="Helvetica"/>
              </a:defRPr>
            </a:pPr>
            <a:endParaRPr lang="zh-CN"/>
          </a:p>
        </c:txPr>
        <c:crossAx val="2120755000"/>
        <c:crosses val="autoZero"/>
        <c:crossBetween val="midCat"/>
        <c:majorUnit val="2500.0"/>
        <c:minorUnit val="125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a:t>Daily</a:t>
            </a:r>
            <a:r>
              <a:rPr lang="zh-CN"/>
              <a:t> </a:t>
            </a:r>
            <a:r>
              <a:rPr lang="en-US"/>
              <a:t>Trade</a:t>
            </a:r>
            <a:r>
              <a:rPr lang="en-US" altLang="zh-CN"/>
              <a:t>:win(83);loss(52)</a:t>
            </a:r>
            <a:endParaRPr lang="zh-CN"/>
          </a:p>
        </c:rich>
      </c:tx>
      <c:layout/>
      <c:overlay val="0"/>
    </c:title>
    <c:autoTitleDeleted val="0"/>
    <c:plotArea>
      <c:layout/>
      <c:barChart>
        <c:barDir val="col"/>
        <c:grouping val="clustered"/>
        <c:varyColors val="0"/>
        <c:ser>
          <c:idx val="0"/>
          <c:order val="0"/>
          <c:tx>
            <c:strRef>
              <c:f>工作表1!$B$1</c:f>
              <c:strCache>
                <c:ptCount val="1"/>
                <c:pt idx="0">
                  <c:v>Profit</c:v>
                </c:pt>
              </c:strCache>
            </c:strRef>
          </c:tx>
          <c:invertIfNegative val="0"/>
          <c:cat>
            <c:numRef>
              <c:f>工作表1!$A$2:$A$16</c:f>
              <c:numCache>
                <c:formatCode>General</c:formatCode>
                <c:ptCount val="15"/>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numCache>
            </c:numRef>
          </c:cat>
          <c:val>
            <c:numRef>
              <c:f>工作表1!$B$2:$B$16</c:f>
              <c:numCache>
                <c:formatCode>General</c:formatCode>
                <c:ptCount val="15"/>
                <c:pt idx="0">
                  <c:v>0.0</c:v>
                </c:pt>
                <c:pt idx="1">
                  <c:v>24.0</c:v>
                </c:pt>
                <c:pt idx="2">
                  <c:v>1.0</c:v>
                </c:pt>
                <c:pt idx="3">
                  <c:v>13.0</c:v>
                </c:pt>
                <c:pt idx="4">
                  <c:v>8.0</c:v>
                </c:pt>
                <c:pt idx="5">
                  <c:v>25.0</c:v>
                </c:pt>
                <c:pt idx="6">
                  <c:v>0.0</c:v>
                </c:pt>
                <c:pt idx="7">
                  <c:v>0.0</c:v>
                </c:pt>
                <c:pt idx="8">
                  <c:v>0.0</c:v>
                </c:pt>
                <c:pt idx="9">
                  <c:v>10.0</c:v>
                </c:pt>
                <c:pt idx="10">
                  <c:v>2.0</c:v>
                </c:pt>
                <c:pt idx="11">
                  <c:v>0.0</c:v>
                </c:pt>
                <c:pt idx="12">
                  <c:v>0.0</c:v>
                </c:pt>
                <c:pt idx="13">
                  <c:v>0.0</c:v>
                </c:pt>
                <c:pt idx="14">
                  <c:v>0.0</c:v>
                </c:pt>
              </c:numCache>
            </c:numRef>
          </c:val>
        </c:ser>
        <c:ser>
          <c:idx val="1"/>
          <c:order val="1"/>
          <c:tx>
            <c:strRef>
              <c:f>工作表1!$C$1</c:f>
              <c:strCache>
                <c:ptCount val="1"/>
                <c:pt idx="0">
                  <c:v>Loss</c:v>
                </c:pt>
              </c:strCache>
            </c:strRef>
          </c:tx>
          <c:invertIfNegative val="0"/>
          <c:cat>
            <c:numRef>
              <c:f>工作表1!$A$2:$A$16</c:f>
              <c:numCache>
                <c:formatCode>General</c:formatCode>
                <c:ptCount val="15"/>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numCache>
            </c:numRef>
          </c:cat>
          <c:val>
            <c:numRef>
              <c:f>工作表1!$C$2:$C$16</c:f>
              <c:numCache>
                <c:formatCode>General</c:formatCode>
                <c:ptCount val="15"/>
                <c:pt idx="0">
                  <c:v>0.0</c:v>
                </c:pt>
                <c:pt idx="1">
                  <c:v>0.0</c:v>
                </c:pt>
                <c:pt idx="2">
                  <c:v>5.0</c:v>
                </c:pt>
                <c:pt idx="3">
                  <c:v>8.0</c:v>
                </c:pt>
                <c:pt idx="4">
                  <c:v>12.0</c:v>
                </c:pt>
                <c:pt idx="5">
                  <c:v>0.0</c:v>
                </c:pt>
                <c:pt idx="6">
                  <c:v>0.0</c:v>
                </c:pt>
                <c:pt idx="7">
                  <c:v>0.0</c:v>
                </c:pt>
                <c:pt idx="8">
                  <c:v>0.0</c:v>
                </c:pt>
                <c:pt idx="9">
                  <c:v>4.0</c:v>
                </c:pt>
                <c:pt idx="10">
                  <c:v>0.0</c:v>
                </c:pt>
                <c:pt idx="11">
                  <c:v>0.0</c:v>
                </c:pt>
                <c:pt idx="12">
                  <c:v>13.0</c:v>
                </c:pt>
                <c:pt idx="13">
                  <c:v>2.0</c:v>
                </c:pt>
                <c:pt idx="14">
                  <c:v>8.0</c:v>
                </c:pt>
              </c:numCache>
            </c:numRef>
          </c:val>
        </c:ser>
        <c:dLbls>
          <c:showLegendKey val="0"/>
          <c:showVal val="0"/>
          <c:showCatName val="0"/>
          <c:showSerName val="0"/>
          <c:showPercent val="0"/>
          <c:showBubbleSize val="0"/>
        </c:dLbls>
        <c:gapWidth val="75"/>
        <c:overlap val="-25"/>
        <c:axId val="2120799048"/>
        <c:axId val="2120802024"/>
      </c:barChart>
      <c:catAx>
        <c:axId val="2120799048"/>
        <c:scaling>
          <c:orientation val="minMax"/>
        </c:scaling>
        <c:delete val="0"/>
        <c:axPos val="b"/>
        <c:numFmt formatCode="General" sourceLinked="1"/>
        <c:majorTickMark val="none"/>
        <c:minorTickMark val="none"/>
        <c:tickLblPos val="nextTo"/>
        <c:crossAx val="2120802024"/>
        <c:crosses val="autoZero"/>
        <c:auto val="1"/>
        <c:lblAlgn val="ctr"/>
        <c:lblOffset val="100"/>
        <c:noMultiLvlLbl val="0"/>
      </c:catAx>
      <c:valAx>
        <c:axId val="2120802024"/>
        <c:scaling>
          <c:orientation val="minMax"/>
        </c:scaling>
        <c:delete val="0"/>
        <c:axPos val="l"/>
        <c:majorGridlines/>
        <c:numFmt formatCode="General" sourceLinked="1"/>
        <c:majorTickMark val="none"/>
        <c:minorTickMark val="none"/>
        <c:tickLblPos val="nextTo"/>
        <c:crossAx val="212079904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v>未命名 1</c:v>
          </c:tx>
          <c:spPr>
            <a:ln w="50800" cap="flat">
              <a:solidFill>
                <a:srgbClr val="567691"/>
              </a:solidFill>
              <a:prstDash val="solid"/>
              <a:miter lim="400000"/>
            </a:ln>
            <a:effectLst/>
          </c:spPr>
          <c:marker>
            <c:symbol val="circle"/>
            <c:size val="10"/>
            <c:spPr>
              <a:solidFill>
                <a:srgbClr val="FFFFFF"/>
              </a:solidFill>
              <a:ln w="50800" cap="flat">
                <a:solidFill>
                  <a:srgbClr val="567691"/>
                </a:solidFill>
                <a:prstDash val="solid"/>
                <a:miter lim="400000"/>
              </a:ln>
              <a:effectLst/>
            </c:spPr>
          </c:marker>
          <c:cat>
            <c:numRef>
              <c:f>'Sheet 1'!$A$1:$A$21</c:f>
              <c:numCache>
                <c:formatCode>General</c:formatCode>
                <c:ptCount val="21"/>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pt idx="15">
                  <c:v>22.0</c:v>
                </c:pt>
                <c:pt idx="16">
                  <c:v>25.0</c:v>
                </c:pt>
                <c:pt idx="17">
                  <c:v>26.0</c:v>
                </c:pt>
                <c:pt idx="18">
                  <c:v>27.0</c:v>
                </c:pt>
                <c:pt idx="19">
                  <c:v>28.0</c:v>
                </c:pt>
                <c:pt idx="20">
                  <c:v>29.0</c:v>
                </c:pt>
              </c:numCache>
            </c:numRef>
          </c:cat>
          <c:val>
            <c:numRef>
              <c:f>'Sheet 1'!$B$1:$B$21</c:f>
              <c:numCache>
                <c:formatCode>#,##0.00</c:formatCode>
                <c:ptCount val="21"/>
                <c:pt idx="0" formatCode="#,##0.0">
                  <c:v>23208.8</c:v>
                </c:pt>
                <c:pt idx="1">
                  <c:v>23322.07</c:v>
                </c:pt>
                <c:pt idx="2">
                  <c:v>23313.61</c:v>
                </c:pt>
                <c:pt idx="3">
                  <c:v>23042.11</c:v>
                </c:pt>
                <c:pt idx="4">
                  <c:v>23023.73</c:v>
                </c:pt>
                <c:pt idx="5" formatCode="#,##0">
                  <c:v>22713.0</c:v>
                </c:pt>
                <c:pt idx="6">
                  <c:v>22781.99</c:v>
                </c:pt>
                <c:pt idx="7">
                  <c:v>23051.76</c:v>
                </c:pt>
                <c:pt idx="8">
                  <c:v>22665.91</c:v>
                </c:pt>
                <c:pt idx="9">
                  <c:v>22673.32</c:v>
                </c:pt>
                <c:pt idx="10" formatCode="#,##0.0">
                  <c:v>22749.6</c:v>
                </c:pt>
                <c:pt idx="11">
                  <c:v>23397.73</c:v>
                </c:pt>
                <c:pt idx="12">
                  <c:v>23834.52</c:v>
                </c:pt>
                <c:pt idx="13">
                  <c:v>23774.31</c:v>
                </c:pt>
                <c:pt idx="14">
                  <c:v>23661.42</c:v>
                </c:pt>
                <c:pt idx="15">
                  <c:v>23752.28</c:v>
                </c:pt>
                <c:pt idx="16">
                  <c:v>23829.97</c:v>
                </c:pt>
                <c:pt idx="17">
                  <c:v>23675.37</c:v>
                </c:pt>
                <c:pt idx="18">
                  <c:v>23653.95</c:v>
                </c:pt>
                <c:pt idx="19">
                  <c:v>23934.94</c:v>
                </c:pt>
                <c:pt idx="20">
                  <c:v>23862.38</c:v>
                </c:pt>
              </c:numCache>
            </c:numRef>
          </c:val>
          <c:smooth val="0"/>
        </c:ser>
        <c:dLbls>
          <c:showLegendKey val="0"/>
          <c:showVal val="0"/>
          <c:showCatName val="0"/>
          <c:showSerName val="0"/>
          <c:showPercent val="0"/>
          <c:showBubbleSize val="0"/>
        </c:dLbls>
        <c:marker val="1"/>
        <c:smooth val="0"/>
        <c:axId val="2073718888"/>
        <c:axId val="2073724504"/>
      </c:lineChart>
      <c:catAx>
        <c:axId val="2073718888"/>
        <c:scaling>
          <c:orientation val="minMax"/>
        </c:scaling>
        <c:delete val="0"/>
        <c:axPos val="b"/>
        <c:numFmt formatCode="General" sourceLinked="1"/>
        <c:majorTickMark val="none"/>
        <c:minorTickMark val="none"/>
        <c:tickLblPos val="low"/>
        <c:spPr>
          <a:ln w="12700" cap="flat">
            <a:solidFill>
              <a:srgbClr val="000000"/>
            </a:solidFill>
            <a:prstDash val="solid"/>
            <a:miter lim="400000"/>
          </a:ln>
        </c:spPr>
        <c:txPr>
          <a:bodyPr rot="0"/>
          <a:lstStyle/>
          <a:p>
            <a:pPr lvl="0">
              <a:defRPr sz="1000" b="0" i="0" u="none" strike="noStrike">
                <a:solidFill>
                  <a:srgbClr val="000000"/>
                </a:solidFill>
                <a:effectLst/>
                <a:latin typeface="Helvetica"/>
              </a:defRPr>
            </a:pPr>
            <a:endParaRPr lang="zh-CN"/>
          </a:p>
        </c:txPr>
        <c:crossAx val="2073724504"/>
        <c:crosses val="autoZero"/>
        <c:auto val="1"/>
        <c:lblAlgn val="ctr"/>
        <c:lblOffset val="100"/>
        <c:noMultiLvlLbl val="1"/>
      </c:catAx>
      <c:valAx>
        <c:axId val="2073724504"/>
        <c:scaling>
          <c:orientation val="minMax"/>
        </c:scaling>
        <c:delete val="0"/>
        <c:axPos val="l"/>
        <c:majorGridlines>
          <c:spPr>
            <a:ln w="3175" cap="flat">
              <a:solidFill>
                <a:srgbClr val="B8B8B8"/>
              </a:solidFill>
              <a:prstDash val="solid"/>
              <a:miter lim="400000"/>
            </a:ln>
          </c:spPr>
        </c:majorGridlines>
        <c:numFmt formatCode="#,##0.0" sourceLinked="1"/>
        <c:majorTickMark val="none"/>
        <c:minorTickMark val="none"/>
        <c:tickLblPos val="nextTo"/>
        <c:txPr>
          <a:bodyPr rot="0"/>
          <a:lstStyle/>
          <a:p>
            <a:pPr lvl="0">
              <a:defRPr sz="1000" b="0" i="0" u="none" strike="noStrike">
                <a:solidFill>
                  <a:srgbClr val="000000"/>
                </a:solidFill>
                <a:effectLst/>
                <a:latin typeface="Helvetica"/>
              </a:defRPr>
            </a:pPr>
            <a:endParaRPr lang="zh-CN"/>
          </a:p>
        </c:txPr>
        <c:crossAx val="2073718888"/>
        <c:crosses val="autoZero"/>
        <c:crossBetween val="midCat"/>
        <c:majorUnit val="500.0"/>
        <c:minorUnit val="25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v>未命名 1</c:v>
          </c:tx>
          <c:spPr>
            <a:ln w="50800" cap="flat">
              <a:solidFill>
                <a:srgbClr val="567691"/>
              </a:solidFill>
              <a:prstDash val="solid"/>
              <a:miter lim="400000"/>
            </a:ln>
            <a:effectLst/>
          </c:spPr>
          <c:marker>
            <c:symbol val="circle"/>
            <c:size val="10"/>
            <c:spPr>
              <a:solidFill>
                <a:srgbClr val="FFFFFF"/>
              </a:solidFill>
              <a:ln w="50800" cap="flat">
                <a:solidFill>
                  <a:srgbClr val="567691"/>
                </a:solidFill>
                <a:prstDash val="solid"/>
                <a:miter lim="400000"/>
              </a:ln>
              <a:effectLst/>
            </c:spPr>
          </c:marker>
          <c:cat>
            <c:numRef>
              <c:f>'Sheet 1'!$A$1:$A$21</c:f>
              <c:numCache>
                <c:formatCode>General</c:formatCode>
                <c:ptCount val="21"/>
                <c:pt idx="0">
                  <c:v>1.0</c:v>
                </c:pt>
                <c:pt idx="1">
                  <c:v>4.0</c:v>
                </c:pt>
                <c:pt idx="2">
                  <c:v>5.0</c:v>
                </c:pt>
                <c:pt idx="3">
                  <c:v>6.0</c:v>
                </c:pt>
                <c:pt idx="4">
                  <c:v>7.0</c:v>
                </c:pt>
                <c:pt idx="5">
                  <c:v>8.0</c:v>
                </c:pt>
                <c:pt idx="6">
                  <c:v>11.0</c:v>
                </c:pt>
                <c:pt idx="7">
                  <c:v>12.0</c:v>
                </c:pt>
                <c:pt idx="8">
                  <c:v>13.0</c:v>
                </c:pt>
                <c:pt idx="9">
                  <c:v>14.0</c:v>
                </c:pt>
                <c:pt idx="10">
                  <c:v>15.0</c:v>
                </c:pt>
                <c:pt idx="11">
                  <c:v>18.0</c:v>
                </c:pt>
                <c:pt idx="12">
                  <c:v>19.0</c:v>
                </c:pt>
                <c:pt idx="13">
                  <c:v>20.0</c:v>
                </c:pt>
                <c:pt idx="14">
                  <c:v>21.0</c:v>
                </c:pt>
                <c:pt idx="15">
                  <c:v>22.0</c:v>
                </c:pt>
                <c:pt idx="16">
                  <c:v>25.0</c:v>
                </c:pt>
                <c:pt idx="17">
                  <c:v>26.0</c:v>
                </c:pt>
                <c:pt idx="18">
                  <c:v>27.0</c:v>
                </c:pt>
                <c:pt idx="19">
                  <c:v>28.0</c:v>
                </c:pt>
                <c:pt idx="20">
                  <c:v>29.0</c:v>
                </c:pt>
              </c:numCache>
            </c:numRef>
          </c:cat>
          <c:val>
            <c:numRef>
              <c:f>'Sheet 1'!$B$1:$B$21</c:f>
              <c:numCache>
                <c:formatCode>#,##0.00</c:formatCode>
                <c:ptCount val="21"/>
                <c:pt idx="0" formatCode="#,##0.0">
                  <c:v>23208.8</c:v>
                </c:pt>
                <c:pt idx="1">
                  <c:v>23322.07</c:v>
                </c:pt>
                <c:pt idx="2">
                  <c:v>23313.61</c:v>
                </c:pt>
                <c:pt idx="3">
                  <c:v>23042.11</c:v>
                </c:pt>
                <c:pt idx="4">
                  <c:v>23023.73</c:v>
                </c:pt>
                <c:pt idx="5" formatCode="#,##0">
                  <c:v>22713.0</c:v>
                </c:pt>
                <c:pt idx="6">
                  <c:v>22781.99</c:v>
                </c:pt>
                <c:pt idx="7">
                  <c:v>23051.76</c:v>
                </c:pt>
                <c:pt idx="8">
                  <c:v>22665.91</c:v>
                </c:pt>
                <c:pt idx="9">
                  <c:v>22673.32</c:v>
                </c:pt>
                <c:pt idx="10" formatCode="#,##0.0">
                  <c:v>22749.6</c:v>
                </c:pt>
                <c:pt idx="11">
                  <c:v>23397.73</c:v>
                </c:pt>
                <c:pt idx="12">
                  <c:v>23834.52</c:v>
                </c:pt>
                <c:pt idx="13">
                  <c:v>23774.31</c:v>
                </c:pt>
                <c:pt idx="14">
                  <c:v>23661.42</c:v>
                </c:pt>
                <c:pt idx="15">
                  <c:v>23752.28</c:v>
                </c:pt>
                <c:pt idx="16">
                  <c:v>23829.97</c:v>
                </c:pt>
                <c:pt idx="17">
                  <c:v>23675.37</c:v>
                </c:pt>
                <c:pt idx="18">
                  <c:v>23653.95</c:v>
                </c:pt>
                <c:pt idx="19">
                  <c:v>23934.94</c:v>
                </c:pt>
                <c:pt idx="20">
                  <c:v>23862.38</c:v>
                </c:pt>
              </c:numCache>
            </c:numRef>
          </c:val>
          <c:smooth val="0"/>
        </c:ser>
        <c:dLbls>
          <c:showLegendKey val="0"/>
          <c:showVal val="0"/>
          <c:showCatName val="0"/>
          <c:showSerName val="0"/>
          <c:showPercent val="0"/>
          <c:showBubbleSize val="0"/>
        </c:dLbls>
        <c:marker val="1"/>
        <c:smooth val="0"/>
        <c:axId val="2028295896"/>
        <c:axId val="2028301352"/>
      </c:lineChart>
      <c:catAx>
        <c:axId val="2028295896"/>
        <c:scaling>
          <c:orientation val="minMax"/>
        </c:scaling>
        <c:delete val="0"/>
        <c:axPos val="b"/>
        <c:numFmt formatCode="General" sourceLinked="1"/>
        <c:majorTickMark val="none"/>
        <c:minorTickMark val="none"/>
        <c:tickLblPos val="low"/>
        <c:spPr>
          <a:ln w="12700" cap="flat">
            <a:solidFill>
              <a:srgbClr val="000000"/>
            </a:solidFill>
            <a:prstDash val="solid"/>
            <a:miter lim="400000"/>
          </a:ln>
        </c:spPr>
        <c:txPr>
          <a:bodyPr rot="0"/>
          <a:lstStyle/>
          <a:p>
            <a:pPr lvl="0">
              <a:defRPr sz="1000" b="0" i="0" u="none" strike="noStrike">
                <a:solidFill>
                  <a:srgbClr val="000000"/>
                </a:solidFill>
                <a:effectLst/>
                <a:latin typeface="Helvetica"/>
              </a:defRPr>
            </a:pPr>
            <a:endParaRPr lang="zh-CN"/>
          </a:p>
        </c:txPr>
        <c:crossAx val="2028301352"/>
        <c:crosses val="autoZero"/>
        <c:auto val="1"/>
        <c:lblAlgn val="ctr"/>
        <c:lblOffset val="100"/>
        <c:noMultiLvlLbl val="1"/>
      </c:catAx>
      <c:valAx>
        <c:axId val="2028301352"/>
        <c:scaling>
          <c:orientation val="minMax"/>
          <c:max val="24000.0"/>
          <c:min val="22500.0"/>
        </c:scaling>
        <c:delete val="0"/>
        <c:axPos val="l"/>
        <c:majorGridlines>
          <c:spPr>
            <a:ln w="3175" cap="flat">
              <a:solidFill>
                <a:srgbClr val="B8B8B8"/>
              </a:solidFill>
              <a:prstDash val="solid"/>
              <a:miter lim="400000"/>
            </a:ln>
          </c:spPr>
        </c:majorGridlines>
        <c:numFmt formatCode="#,##0.0" sourceLinked="1"/>
        <c:majorTickMark val="none"/>
        <c:minorTickMark val="none"/>
        <c:tickLblPos val="nextTo"/>
        <c:txPr>
          <a:bodyPr rot="0"/>
          <a:lstStyle/>
          <a:p>
            <a:pPr lvl="0">
              <a:defRPr sz="1000" b="0" i="0" u="none" strike="noStrike">
                <a:solidFill>
                  <a:srgbClr val="000000"/>
                </a:solidFill>
                <a:effectLst/>
                <a:latin typeface="Helvetica"/>
              </a:defRPr>
            </a:pPr>
            <a:endParaRPr lang="zh-CN"/>
          </a:p>
        </c:txPr>
        <c:crossAx val="2028295896"/>
        <c:crosses val="autoZero"/>
        <c:crossBetween val="midCat"/>
        <c:majorUnit val="500.0"/>
        <c:minorUnit val="25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strRef>
              <c:f>工作表1!$B$1</c:f>
              <c:strCache>
                <c:ptCount val="1"/>
                <c:pt idx="0">
                  <c:v>系列 1</c:v>
                </c:pt>
              </c:strCache>
            </c:strRef>
          </c:tx>
          <c:cat>
            <c:numRef>
              <c:f>工作表1!$A$2:$A$17</c:f>
              <c:numCache>
                <c:formatCode>General</c:formatCode>
                <c:ptCount val="16"/>
                <c:pt idx="0">
                  <c:v>0.0</c:v>
                </c:pt>
                <c:pt idx="1">
                  <c:v>1.0</c:v>
                </c:pt>
                <c:pt idx="2">
                  <c:v>4.0</c:v>
                </c:pt>
                <c:pt idx="3">
                  <c:v>5.0</c:v>
                </c:pt>
                <c:pt idx="4">
                  <c:v>6.0</c:v>
                </c:pt>
                <c:pt idx="5">
                  <c:v>7.0</c:v>
                </c:pt>
                <c:pt idx="6">
                  <c:v>8.0</c:v>
                </c:pt>
                <c:pt idx="7">
                  <c:v>11.0</c:v>
                </c:pt>
                <c:pt idx="8">
                  <c:v>12.0</c:v>
                </c:pt>
                <c:pt idx="9">
                  <c:v>13.0</c:v>
                </c:pt>
                <c:pt idx="10">
                  <c:v>14.0</c:v>
                </c:pt>
                <c:pt idx="11">
                  <c:v>15.0</c:v>
                </c:pt>
                <c:pt idx="12">
                  <c:v>18.0</c:v>
                </c:pt>
                <c:pt idx="13">
                  <c:v>19.0</c:v>
                </c:pt>
                <c:pt idx="14">
                  <c:v>20.0</c:v>
                </c:pt>
                <c:pt idx="15">
                  <c:v>21.0</c:v>
                </c:pt>
              </c:numCache>
            </c:numRef>
          </c:cat>
          <c:val>
            <c:numRef>
              <c:f>工作表1!$B$2:$B$17</c:f>
              <c:numCache>
                <c:formatCode>#,##0</c:formatCode>
                <c:ptCount val="16"/>
                <c:pt idx="0" formatCode="General">
                  <c:v>0.0</c:v>
                </c:pt>
                <c:pt idx="1">
                  <c:v>-1913.0</c:v>
                </c:pt>
                <c:pt idx="2">
                  <c:v>1906.0</c:v>
                </c:pt>
                <c:pt idx="3" formatCode="#,##0.0">
                  <c:v>1631.5</c:v>
                </c:pt>
                <c:pt idx="4" formatCode="#,##0.0">
                  <c:v>2072.5</c:v>
                </c:pt>
                <c:pt idx="5">
                  <c:v>2201.0</c:v>
                </c:pt>
                <c:pt idx="6">
                  <c:v>7634.0</c:v>
                </c:pt>
                <c:pt idx="7">
                  <c:v>9730.0</c:v>
                </c:pt>
                <c:pt idx="8">
                  <c:v>12600.0</c:v>
                </c:pt>
                <c:pt idx="9">
                  <c:v>11283.0</c:v>
                </c:pt>
                <c:pt idx="10" formatCode="#,##0.0">
                  <c:v>12045.5</c:v>
                </c:pt>
                <c:pt idx="11" formatCode="#,##0.0">
                  <c:v>22892.5</c:v>
                </c:pt>
                <c:pt idx="12" formatCode="#,##0.0">
                  <c:v>22490.5</c:v>
                </c:pt>
                <c:pt idx="13" formatCode="#,##0.0">
                  <c:v>21458.5</c:v>
                </c:pt>
                <c:pt idx="14" formatCode="#,##0.0">
                  <c:v>19887.5</c:v>
                </c:pt>
                <c:pt idx="15" formatCode="#,##0.0">
                  <c:v>19168.5</c:v>
                </c:pt>
              </c:numCache>
            </c:numRef>
          </c:val>
          <c:smooth val="0"/>
        </c:ser>
        <c:dLbls>
          <c:showLegendKey val="0"/>
          <c:showVal val="0"/>
          <c:showCatName val="0"/>
          <c:showSerName val="0"/>
          <c:showPercent val="0"/>
          <c:showBubbleSize val="0"/>
        </c:dLbls>
        <c:marker val="1"/>
        <c:smooth val="0"/>
        <c:axId val="2073816552"/>
        <c:axId val="2073819560"/>
      </c:lineChart>
      <c:catAx>
        <c:axId val="2073816552"/>
        <c:scaling>
          <c:orientation val="minMax"/>
        </c:scaling>
        <c:delete val="0"/>
        <c:axPos val="b"/>
        <c:numFmt formatCode="General" sourceLinked="1"/>
        <c:majorTickMark val="out"/>
        <c:minorTickMark val="none"/>
        <c:tickLblPos val="nextTo"/>
        <c:crossAx val="2073819560"/>
        <c:crosses val="autoZero"/>
        <c:auto val="1"/>
        <c:lblAlgn val="ctr"/>
        <c:lblOffset val="100"/>
        <c:noMultiLvlLbl val="0"/>
      </c:catAx>
      <c:valAx>
        <c:axId val="2073819560"/>
        <c:scaling>
          <c:orientation val="minMax"/>
        </c:scaling>
        <c:delete val="0"/>
        <c:axPos val="l"/>
        <c:majorGridlines/>
        <c:numFmt formatCode="General" sourceLinked="1"/>
        <c:majorTickMark val="out"/>
        <c:minorTickMark val="none"/>
        <c:tickLblPos val="nextTo"/>
        <c:crossAx val="2073816552"/>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71A903-1E41-2641-A79A-F1010F038F68}" type="doc">
      <dgm:prSet loTypeId="urn:microsoft.com/office/officeart/2005/8/layout/chevron1" loCatId="" qsTypeId="urn:microsoft.com/office/officeart/2005/8/quickstyle/simple2" qsCatId="simple" csTypeId="urn:microsoft.com/office/officeart/2005/8/colors/colorful2" csCatId="colorful" phldr="1"/>
      <dgm:spPr/>
    </dgm:pt>
    <dgm:pt modelId="{1D07D06D-0806-2A4C-A829-C6517C552977}">
      <dgm:prSet phldrT="[文本]"/>
      <dgm:spPr/>
      <dgm:t>
        <a:bodyPr/>
        <a:lstStyle/>
        <a:p>
          <a:r>
            <a:rPr lang="en-US" altLang="zh-CN" dirty="0" smtClean="0"/>
            <a:t>Read</a:t>
          </a:r>
          <a:r>
            <a:rPr lang="zh-CN" altLang="en-US" dirty="0" smtClean="0"/>
            <a:t> </a:t>
          </a:r>
          <a:r>
            <a:rPr lang="en-US" altLang="zh-CN" dirty="0" smtClean="0"/>
            <a:t>Tick</a:t>
          </a:r>
          <a:endParaRPr lang="zh-CN" altLang="en-US"/>
        </a:p>
      </dgm:t>
    </dgm:pt>
    <dgm:pt modelId="{D7460219-96B4-CB49-948D-B0F67E7FE614}" type="parTrans" cxnId="{95B3473B-C036-004E-BF70-B4630AE627D6}">
      <dgm:prSet/>
      <dgm:spPr/>
      <dgm:t>
        <a:bodyPr/>
        <a:lstStyle/>
        <a:p>
          <a:endParaRPr lang="zh-CN" altLang="en-US"/>
        </a:p>
      </dgm:t>
    </dgm:pt>
    <dgm:pt modelId="{9941BDBD-CF22-744D-92FE-60529BE173CE}" type="sibTrans" cxnId="{95B3473B-C036-004E-BF70-B4630AE627D6}">
      <dgm:prSet/>
      <dgm:spPr/>
      <dgm:t>
        <a:bodyPr/>
        <a:lstStyle/>
        <a:p>
          <a:endParaRPr lang="zh-CN" altLang="en-US"/>
        </a:p>
      </dgm:t>
    </dgm:pt>
    <dgm:pt modelId="{31F103AF-09B0-974F-A25F-01EE88B52259}">
      <dgm:prSet/>
      <dgm:spPr/>
      <dgm:t>
        <a:bodyPr/>
        <a:lstStyle/>
        <a:p>
          <a:r>
            <a:rPr lang="en-US" altLang="zh-CN" dirty="0" smtClean="0"/>
            <a:t>Take Position</a:t>
          </a:r>
          <a:endParaRPr lang="zh-CN" altLang="en-US" dirty="0"/>
        </a:p>
      </dgm:t>
    </dgm:pt>
    <dgm:pt modelId="{693F6D84-BC46-1244-BD28-B18EF90503A3}" type="parTrans" cxnId="{11DA4342-AD15-9341-995C-04F2A9874B64}">
      <dgm:prSet/>
      <dgm:spPr/>
      <dgm:t>
        <a:bodyPr/>
        <a:lstStyle/>
        <a:p>
          <a:endParaRPr lang="zh-CN" altLang="en-US"/>
        </a:p>
      </dgm:t>
    </dgm:pt>
    <dgm:pt modelId="{3E7BFBAB-A45C-6945-A9FA-BFE703EB87F2}" type="sibTrans" cxnId="{11DA4342-AD15-9341-995C-04F2A9874B64}">
      <dgm:prSet/>
      <dgm:spPr/>
      <dgm:t>
        <a:bodyPr/>
        <a:lstStyle/>
        <a:p>
          <a:endParaRPr lang="zh-CN" altLang="en-US"/>
        </a:p>
      </dgm:t>
    </dgm:pt>
    <dgm:pt modelId="{30BAD661-3721-0242-910F-F07B1282D794}">
      <dgm:prSet/>
      <dgm:spPr/>
      <dgm:t>
        <a:bodyPr/>
        <a:lstStyle/>
        <a:p>
          <a:r>
            <a:rPr lang="en-US" altLang="zh-CN" dirty="0" smtClean="0"/>
            <a:t>Greeks</a:t>
          </a:r>
          <a:endParaRPr lang="zh-CN" altLang="en-US" dirty="0"/>
        </a:p>
      </dgm:t>
    </dgm:pt>
    <dgm:pt modelId="{2128E0D8-27E0-7B43-9BAE-A3A8E10178F3}" type="parTrans" cxnId="{8F953183-08E9-8E48-A00D-0DC609F3CFE1}">
      <dgm:prSet/>
      <dgm:spPr/>
      <dgm:t>
        <a:bodyPr/>
        <a:lstStyle/>
        <a:p>
          <a:endParaRPr lang="zh-CN" altLang="en-US"/>
        </a:p>
      </dgm:t>
    </dgm:pt>
    <dgm:pt modelId="{CF7155FE-6673-A346-861E-9118BA494F43}" type="sibTrans" cxnId="{8F953183-08E9-8E48-A00D-0DC609F3CFE1}">
      <dgm:prSet/>
      <dgm:spPr/>
      <dgm:t>
        <a:bodyPr/>
        <a:lstStyle/>
        <a:p>
          <a:endParaRPr lang="zh-CN" altLang="en-US"/>
        </a:p>
      </dgm:t>
    </dgm:pt>
    <dgm:pt modelId="{604BBD26-DBE8-FE45-A9EA-D3AD39F4FD67}">
      <dgm:prSet/>
      <dgm:spPr/>
      <dgm:t>
        <a:bodyPr/>
        <a:lstStyle/>
        <a:p>
          <a:r>
            <a:rPr lang="en-US" altLang="zh-CN" dirty="0" smtClean="0"/>
            <a:t>Entry</a:t>
          </a:r>
          <a:r>
            <a:rPr lang="zh-CN" altLang="en-US" dirty="0" smtClean="0"/>
            <a:t> </a:t>
          </a:r>
          <a:r>
            <a:rPr lang="en-US" altLang="zh-CN" dirty="0" smtClean="0"/>
            <a:t>Signal</a:t>
          </a:r>
          <a:endParaRPr lang="zh-CN" altLang="en-US" dirty="0"/>
        </a:p>
      </dgm:t>
    </dgm:pt>
    <dgm:pt modelId="{F43FD942-5CB2-274C-9A93-95412191B280}" type="parTrans" cxnId="{53B5420A-CE8F-B943-B43F-A389F03DCD78}">
      <dgm:prSet/>
      <dgm:spPr/>
      <dgm:t>
        <a:bodyPr/>
        <a:lstStyle/>
        <a:p>
          <a:endParaRPr lang="zh-CN" altLang="en-US"/>
        </a:p>
      </dgm:t>
    </dgm:pt>
    <dgm:pt modelId="{A5FBA4EA-8DE9-EE47-9C20-EC52D5F75CEC}" type="sibTrans" cxnId="{53B5420A-CE8F-B943-B43F-A389F03DCD78}">
      <dgm:prSet/>
      <dgm:spPr/>
      <dgm:t>
        <a:bodyPr/>
        <a:lstStyle/>
        <a:p>
          <a:endParaRPr lang="zh-CN" altLang="en-US"/>
        </a:p>
      </dgm:t>
    </dgm:pt>
    <dgm:pt modelId="{6DD60595-7DD9-CD4F-B99C-F1192215A81E}">
      <dgm:prSet/>
      <dgm:spPr/>
      <dgm:t>
        <a:bodyPr/>
        <a:lstStyle/>
        <a:p>
          <a:r>
            <a:rPr lang="en-US" altLang="zh-CN" dirty="0" smtClean="0"/>
            <a:t>Place</a:t>
          </a:r>
          <a:r>
            <a:rPr lang="zh-CN" altLang="en-US" dirty="0" smtClean="0"/>
            <a:t> </a:t>
          </a:r>
          <a:r>
            <a:rPr lang="en-US" altLang="zh-CN" dirty="0" smtClean="0"/>
            <a:t>Order</a:t>
          </a:r>
          <a:endParaRPr lang="zh-CN" altLang="en-US" dirty="0"/>
        </a:p>
      </dgm:t>
    </dgm:pt>
    <dgm:pt modelId="{6E00487D-0E58-6649-91E0-31D94A1A2002}" type="parTrans" cxnId="{37E9A3E5-D71B-BB46-A1D8-7B2EBF95ED77}">
      <dgm:prSet/>
      <dgm:spPr/>
      <dgm:t>
        <a:bodyPr/>
        <a:lstStyle/>
        <a:p>
          <a:endParaRPr lang="zh-CN" altLang="en-US"/>
        </a:p>
      </dgm:t>
    </dgm:pt>
    <dgm:pt modelId="{CB31F3EE-6479-F843-B325-8D067CECD820}" type="sibTrans" cxnId="{37E9A3E5-D71B-BB46-A1D8-7B2EBF95ED77}">
      <dgm:prSet/>
      <dgm:spPr/>
      <dgm:t>
        <a:bodyPr/>
        <a:lstStyle/>
        <a:p>
          <a:endParaRPr lang="zh-CN" altLang="en-US"/>
        </a:p>
      </dgm:t>
    </dgm:pt>
    <dgm:pt modelId="{3AD13AF9-681E-4043-82F1-37843DAD89C5}">
      <dgm:prSet/>
      <dgm:spPr/>
      <dgm:t>
        <a:bodyPr/>
        <a:lstStyle/>
        <a:p>
          <a:r>
            <a:rPr lang="en-US" altLang="zh-CN" dirty="0" smtClean="0"/>
            <a:t>Save</a:t>
          </a:r>
          <a:r>
            <a:rPr lang="zh-CN" altLang="en-US" dirty="0" smtClean="0"/>
            <a:t> </a:t>
          </a:r>
          <a:r>
            <a:rPr lang="en-US" altLang="zh-CN" dirty="0" smtClean="0"/>
            <a:t>Indicators</a:t>
          </a:r>
          <a:endParaRPr lang="zh-CN" altLang="en-US" dirty="0"/>
        </a:p>
      </dgm:t>
    </dgm:pt>
    <dgm:pt modelId="{FAAB0081-F0FA-6D40-AE9D-B399D1C35B5D}" type="parTrans" cxnId="{0323B117-4AEC-2541-A538-B5778598B0E4}">
      <dgm:prSet/>
      <dgm:spPr/>
      <dgm:t>
        <a:bodyPr/>
        <a:lstStyle/>
        <a:p>
          <a:endParaRPr lang="zh-CN" altLang="en-US"/>
        </a:p>
      </dgm:t>
    </dgm:pt>
    <dgm:pt modelId="{3E919347-0826-104E-9291-94894405E701}" type="sibTrans" cxnId="{0323B117-4AEC-2541-A538-B5778598B0E4}">
      <dgm:prSet/>
      <dgm:spPr/>
      <dgm:t>
        <a:bodyPr/>
        <a:lstStyle/>
        <a:p>
          <a:endParaRPr lang="zh-CN" altLang="en-US"/>
        </a:p>
      </dgm:t>
    </dgm:pt>
    <dgm:pt modelId="{838D6802-D27A-7444-92FB-2DA957059781}">
      <dgm:prSet/>
      <dgm:spPr/>
      <dgm:t>
        <a:bodyPr/>
        <a:lstStyle/>
        <a:p>
          <a:r>
            <a:rPr lang="en-US" altLang="zh-CN" dirty="0" smtClean="0"/>
            <a:t>Adjust Position</a:t>
          </a:r>
          <a:endParaRPr lang="zh-CN" altLang="en-US" dirty="0"/>
        </a:p>
      </dgm:t>
    </dgm:pt>
    <dgm:pt modelId="{5FFC705D-2587-3548-A824-27F28E959D66}" type="parTrans" cxnId="{601BD139-914C-E44E-8960-D0C00544EC82}">
      <dgm:prSet/>
      <dgm:spPr/>
      <dgm:t>
        <a:bodyPr/>
        <a:lstStyle/>
        <a:p>
          <a:endParaRPr lang="zh-CN" altLang="en-US"/>
        </a:p>
      </dgm:t>
    </dgm:pt>
    <dgm:pt modelId="{AF1C7A73-1E69-A844-A7B5-8C26BE06091D}" type="sibTrans" cxnId="{601BD139-914C-E44E-8960-D0C00544EC82}">
      <dgm:prSet/>
      <dgm:spPr/>
      <dgm:t>
        <a:bodyPr/>
        <a:lstStyle/>
        <a:p>
          <a:endParaRPr lang="zh-CN" altLang="en-US"/>
        </a:p>
      </dgm:t>
    </dgm:pt>
    <dgm:pt modelId="{B714D613-9BA4-6B4C-BE85-12A816D7173F}">
      <dgm:prSet/>
      <dgm:spPr/>
      <dgm:t>
        <a:bodyPr/>
        <a:lstStyle/>
        <a:p>
          <a:r>
            <a:rPr lang="en-US" altLang="zh-CN" dirty="0" smtClean="0"/>
            <a:t>Greeks</a:t>
          </a:r>
          <a:endParaRPr lang="zh-CN" altLang="en-US" dirty="0"/>
        </a:p>
      </dgm:t>
    </dgm:pt>
    <dgm:pt modelId="{5C95C128-508E-2E48-830B-F240BDD96685}" type="parTrans" cxnId="{2CD80AF6-D8DF-5141-9C06-E02446C986BA}">
      <dgm:prSet/>
      <dgm:spPr/>
      <dgm:t>
        <a:bodyPr/>
        <a:lstStyle/>
        <a:p>
          <a:endParaRPr lang="zh-CN" altLang="en-US"/>
        </a:p>
      </dgm:t>
    </dgm:pt>
    <dgm:pt modelId="{54BA2714-F7E6-3944-BDBB-B0C3186DBFBF}" type="sibTrans" cxnId="{2CD80AF6-D8DF-5141-9C06-E02446C986BA}">
      <dgm:prSet/>
      <dgm:spPr/>
      <dgm:t>
        <a:bodyPr/>
        <a:lstStyle/>
        <a:p>
          <a:endParaRPr lang="zh-CN" altLang="en-US"/>
        </a:p>
      </dgm:t>
    </dgm:pt>
    <dgm:pt modelId="{068AD36F-0EE7-1B45-9864-9A30233F6360}">
      <dgm:prSet/>
      <dgm:spPr/>
      <dgm:t>
        <a:bodyPr/>
        <a:lstStyle/>
        <a:p>
          <a:r>
            <a:rPr lang="en-US" altLang="zh-CN" dirty="0" smtClean="0"/>
            <a:t>Adjust</a:t>
          </a:r>
          <a:r>
            <a:rPr lang="zh-CN" altLang="en-US" dirty="0" smtClean="0"/>
            <a:t> </a:t>
          </a:r>
          <a:r>
            <a:rPr lang="en-US" altLang="zh-CN" dirty="0" smtClean="0"/>
            <a:t>Condition</a:t>
          </a:r>
          <a:endParaRPr lang="zh-CN" altLang="en-US" dirty="0"/>
        </a:p>
      </dgm:t>
    </dgm:pt>
    <dgm:pt modelId="{D3F7C1F6-3D25-6341-B33F-86241E832615}" type="parTrans" cxnId="{C41B6C83-5E9A-B14B-86B2-A69869F6E71E}">
      <dgm:prSet/>
      <dgm:spPr/>
      <dgm:t>
        <a:bodyPr/>
        <a:lstStyle/>
        <a:p>
          <a:endParaRPr lang="zh-CN" altLang="en-US"/>
        </a:p>
      </dgm:t>
    </dgm:pt>
    <dgm:pt modelId="{23D366D5-68D3-444B-AAEA-592C14FDD92D}" type="sibTrans" cxnId="{C41B6C83-5E9A-B14B-86B2-A69869F6E71E}">
      <dgm:prSet/>
      <dgm:spPr/>
      <dgm:t>
        <a:bodyPr/>
        <a:lstStyle/>
        <a:p>
          <a:endParaRPr lang="zh-CN" altLang="en-US"/>
        </a:p>
      </dgm:t>
    </dgm:pt>
    <dgm:pt modelId="{3B407793-4DF6-8A4C-A717-DBCE2DB988D8}">
      <dgm:prSet/>
      <dgm:spPr/>
      <dgm:t>
        <a:bodyPr/>
        <a:lstStyle/>
        <a:p>
          <a:r>
            <a:rPr lang="en-US" altLang="zh-CN" dirty="0" smtClean="0"/>
            <a:t>Place</a:t>
          </a:r>
          <a:r>
            <a:rPr lang="zh-CN" altLang="en-US" dirty="0" smtClean="0"/>
            <a:t> </a:t>
          </a:r>
          <a:r>
            <a:rPr lang="en-US" altLang="zh-CN" dirty="0" smtClean="0"/>
            <a:t>Adjust</a:t>
          </a:r>
          <a:r>
            <a:rPr lang="zh-CN" altLang="en-US" dirty="0" smtClean="0"/>
            <a:t> </a:t>
          </a:r>
          <a:r>
            <a:rPr lang="en-US" altLang="zh-CN" dirty="0" smtClean="0"/>
            <a:t>Order</a:t>
          </a:r>
          <a:endParaRPr lang="zh-CN" altLang="en-US" dirty="0"/>
        </a:p>
      </dgm:t>
    </dgm:pt>
    <dgm:pt modelId="{B7FB3AAA-AD63-3B40-B2EB-06DD378152A3}" type="parTrans" cxnId="{A5C1F010-8147-6841-A8F5-CB721FC3D83E}">
      <dgm:prSet/>
      <dgm:spPr/>
      <dgm:t>
        <a:bodyPr/>
        <a:lstStyle/>
        <a:p>
          <a:endParaRPr lang="zh-CN" altLang="en-US"/>
        </a:p>
      </dgm:t>
    </dgm:pt>
    <dgm:pt modelId="{7F6F441C-49AF-D643-A521-B3BB01EFCD3F}" type="sibTrans" cxnId="{A5C1F010-8147-6841-A8F5-CB721FC3D83E}">
      <dgm:prSet/>
      <dgm:spPr/>
      <dgm:t>
        <a:bodyPr/>
        <a:lstStyle/>
        <a:p>
          <a:endParaRPr lang="zh-CN" altLang="en-US"/>
        </a:p>
      </dgm:t>
    </dgm:pt>
    <dgm:pt modelId="{37E29CA1-AF77-3443-BC02-7EB1F5F664FF}">
      <dgm:prSet/>
      <dgm:spPr/>
      <dgm:t>
        <a:bodyPr/>
        <a:lstStyle/>
        <a:p>
          <a:r>
            <a:rPr lang="en-US" altLang="zh-CN" dirty="0" smtClean="0"/>
            <a:t>Close Position</a:t>
          </a:r>
          <a:endParaRPr lang="zh-CN" altLang="en-US" dirty="0"/>
        </a:p>
      </dgm:t>
    </dgm:pt>
    <dgm:pt modelId="{63541565-8138-7049-815F-9BC54370DA71}" type="parTrans" cxnId="{80D0704A-2892-F54C-AADD-DD43F76A4AC4}">
      <dgm:prSet/>
      <dgm:spPr/>
      <dgm:t>
        <a:bodyPr/>
        <a:lstStyle/>
        <a:p>
          <a:endParaRPr lang="zh-CN" altLang="en-US"/>
        </a:p>
      </dgm:t>
    </dgm:pt>
    <dgm:pt modelId="{A11AC48F-79B2-AB49-9B26-FA80120B23F4}" type="sibTrans" cxnId="{80D0704A-2892-F54C-AADD-DD43F76A4AC4}">
      <dgm:prSet/>
      <dgm:spPr/>
      <dgm:t>
        <a:bodyPr/>
        <a:lstStyle/>
        <a:p>
          <a:endParaRPr lang="zh-CN" altLang="en-US"/>
        </a:p>
      </dgm:t>
    </dgm:pt>
    <dgm:pt modelId="{CF2F0B08-992C-264F-88BB-ED10B07BB030}">
      <dgm:prSet/>
      <dgm:spPr/>
      <dgm:t>
        <a:bodyPr/>
        <a:lstStyle/>
        <a:p>
          <a:r>
            <a:rPr lang="en-US" altLang="zh-CN" dirty="0" smtClean="0"/>
            <a:t>Exit</a:t>
          </a:r>
          <a:r>
            <a:rPr lang="zh-CN" altLang="en-US" dirty="0" smtClean="0"/>
            <a:t> </a:t>
          </a:r>
          <a:r>
            <a:rPr lang="en-US" altLang="zh-CN" dirty="0" smtClean="0"/>
            <a:t>Signal</a:t>
          </a:r>
          <a:endParaRPr lang="zh-CN" altLang="en-US" dirty="0"/>
        </a:p>
      </dgm:t>
    </dgm:pt>
    <dgm:pt modelId="{AAFBB5B2-10A5-C14B-84BF-F39AF7FB35B2}" type="parTrans" cxnId="{370E57C4-DBC6-5241-8876-7C2E0299C2E2}">
      <dgm:prSet/>
      <dgm:spPr/>
      <dgm:t>
        <a:bodyPr/>
        <a:lstStyle/>
        <a:p>
          <a:endParaRPr lang="zh-CN" altLang="en-US"/>
        </a:p>
      </dgm:t>
    </dgm:pt>
    <dgm:pt modelId="{92375A3A-599F-474F-B017-70417ED61A64}" type="sibTrans" cxnId="{370E57C4-DBC6-5241-8876-7C2E0299C2E2}">
      <dgm:prSet/>
      <dgm:spPr/>
      <dgm:t>
        <a:bodyPr/>
        <a:lstStyle/>
        <a:p>
          <a:endParaRPr lang="zh-CN" altLang="en-US"/>
        </a:p>
      </dgm:t>
    </dgm:pt>
    <dgm:pt modelId="{0C9713B8-F432-5D48-A476-55D341685EF9}">
      <dgm:prSet/>
      <dgm:spPr/>
      <dgm:t>
        <a:bodyPr/>
        <a:lstStyle/>
        <a:p>
          <a:r>
            <a:rPr lang="en-US" altLang="zh-CN" dirty="0" smtClean="0"/>
            <a:t>Stop</a:t>
          </a:r>
          <a:r>
            <a:rPr lang="zh-CN" altLang="en-US" dirty="0" smtClean="0"/>
            <a:t> </a:t>
          </a:r>
          <a:r>
            <a:rPr lang="en-US" altLang="zh-CN" dirty="0" smtClean="0"/>
            <a:t>Loss</a:t>
          </a:r>
          <a:endParaRPr lang="zh-CN" altLang="en-US" dirty="0"/>
        </a:p>
      </dgm:t>
    </dgm:pt>
    <dgm:pt modelId="{C296B457-393F-5F43-A978-5E7D1EB13DD9}" type="parTrans" cxnId="{5CE03820-B619-FE43-983B-0A92CCD91562}">
      <dgm:prSet/>
      <dgm:spPr/>
      <dgm:t>
        <a:bodyPr/>
        <a:lstStyle/>
        <a:p>
          <a:endParaRPr lang="zh-CN" altLang="en-US"/>
        </a:p>
      </dgm:t>
    </dgm:pt>
    <dgm:pt modelId="{D83E2222-AABB-DA44-AA77-6FA393C387AE}" type="sibTrans" cxnId="{5CE03820-B619-FE43-983B-0A92CCD91562}">
      <dgm:prSet/>
      <dgm:spPr/>
      <dgm:t>
        <a:bodyPr/>
        <a:lstStyle/>
        <a:p>
          <a:endParaRPr lang="zh-CN" altLang="en-US"/>
        </a:p>
      </dgm:t>
    </dgm:pt>
    <dgm:pt modelId="{CFA1D248-BCBD-A44A-BCA5-FECE690FFB22}">
      <dgm:prSet/>
      <dgm:spPr/>
      <dgm:t>
        <a:bodyPr/>
        <a:lstStyle/>
        <a:p>
          <a:r>
            <a:rPr lang="en-US" altLang="zh-CN" dirty="0" smtClean="0"/>
            <a:t>Stop</a:t>
          </a:r>
          <a:r>
            <a:rPr lang="zh-CN" altLang="en-US" dirty="0" smtClean="0"/>
            <a:t> </a:t>
          </a:r>
          <a:r>
            <a:rPr lang="en-US" altLang="zh-CN" dirty="0" smtClean="0"/>
            <a:t>Win</a:t>
          </a:r>
          <a:endParaRPr lang="zh-CN" altLang="en-US" dirty="0"/>
        </a:p>
      </dgm:t>
    </dgm:pt>
    <dgm:pt modelId="{7F9077EE-2688-4440-BC71-A0920C68B28C}" type="parTrans" cxnId="{82DBA168-FE10-0F4B-92B8-0EDDCE4835A4}">
      <dgm:prSet/>
      <dgm:spPr/>
      <dgm:t>
        <a:bodyPr/>
        <a:lstStyle/>
        <a:p>
          <a:endParaRPr lang="zh-CN" altLang="en-US"/>
        </a:p>
      </dgm:t>
    </dgm:pt>
    <dgm:pt modelId="{4103D190-0282-8B4D-A16B-2AE5DE2E413A}" type="sibTrans" cxnId="{82DBA168-FE10-0F4B-92B8-0EDDCE4835A4}">
      <dgm:prSet/>
      <dgm:spPr/>
      <dgm:t>
        <a:bodyPr/>
        <a:lstStyle/>
        <a:p>
          <a:endParaRPr lang="zh-CN" altLang="en-US"/>
        </a:p>
      </dgm:t>
    </dgm:pt>
    <dgm:pt modelId="{4B2ECAA7-D94F-404B-A29B-4AC0F7AB6316}">
      <dgm:prSet phldrT="[文本]"/>
      <dgm:spPr/>
      <dgm:t>
        <a:bodyPr/>
        <a:lstStyle/>
        <a:p>
          <a:r>
            <a:rPr lang="en-US" altLang="zh-CN" dirty="0" smtClean="0"/>
            <a:t>Log</a:t>
          </a:r>
          <a:r>
            <a:rPr lang="zh-CN" altLang="en-US" dirty="0" smtClean="0"/>
            <a:t> </a:t>
          </a:r>
          <a:r>
            <a:rPr lang="en-US" altLang="zh-CN" dirty="0" smtClean="0"/>
            <a:t>&amp;</a:t>
          </a:r>
          <a:r>
            <a:rPr lang="zh-CN" altLang="en-US" dirty="0" smtClean="0"/>
            <a:t> </a:t>
          </a:r>
          <a:r>
            <a:rPr lang="en-US" altLang="zh-CN" dirty="0" smtClean="0"/>
            <a:t>Statistics</a:t>
          </a:r>
          <a:endParaRPr lang="zh-CN" altLang="en-US" dirty="0"/>
        </a:p>
      </dgm:t>
    </dgm:pt>
    <dgm:pt modelId="{FCA26A38-36F2-9146-8901-9C5B6CAFECD6}" type="parTrans" cxnId="{B1882BC9-B0F1-9941-800B-50842189F7CF}">
      <dgm:prSet/>
      <dgm:spPr/>
      <dgm:t>
        <a:bodyPr/>
        <a:lstStyle/>
        <a:p>
          <a:endParaRPr lang="zh-CN" altLang="en-US"/>
        </a:p>
      </dgm:t>
    </dgm:pt>
    <dgm:pt modelId="{CCECE559-AC1C-1B44-867B-21139DB82BB3}" type="sibTrans" cxnId="{B1882BC9-B0F1-9941-800B-50842189F7CF}">
      <dgm:prSet/>
      <dgm:spPr/>
      <dgm:t>
        <a:bodyPr/>
        <a:lstStyle/>
        <a:p>
          <a:endParaRPr lang="zh-CN" altLang="en-US"/>
        </a:p>
      </dgm:t>
    </dgm:pt>
    <dgm:pt modelId="{5BFD6F20-4F12-6945-94B7-92723CA95DF2}">
      <dgm:prSet phldrT="[文本]"/>
      <dgm:spPr/>
      <dgm:t>
        <a:bodyPr/>
        <a:lstStyle/>
        <a:p>
          <a:r>
            <a:rPr lang="en-US" altLang="zh-CN" dirty="0" smtClean="0"/>
            <a:t>Sava</a:t>
          </a:r>
          <a:r>
            <a:rPr lang="zh-CN" altLang="en-US" dirty="0" smtClean="0"/>
            <a:t> </a:t>
          </a:r>
          <a:r>
            <a:rPr lang="en-US" altLang="zh-CN" dirty="0" smtClean="0"/>
            <a:t>Log</a:t>
          </a:r>
          <a:endParaRPr lang="zh-CN" altLang="en-US" dirty="0"/>
        </a:p>
      </dgm:t>
    </dgm:pt>
    <dgm:pt modelId="{17301602-350C-E841-8B72-4642001B99DB}" type="parTrans" cxnId="{7A810655-12E5-BA42-9E80-77B85ADF8618}">
      <dgm:prSet/>
      <dgm:spPr/>
      <dgm:t>
        <a:bodyPr/>
        <a:lstStyle/>
        <a:p>
          <a:endParaRPr lang="zh-CN" altLang="en-US"/>
        </a:p>
      </dgm:t>
    </dgm:pt>
    <dgm:pt modelId="{BF42D9C5-C296-F945-93B8-7E0A6DFB7428}" type="sibTrans" cxnId="{7A810655-12E5-BA42-9E80-77B85ADF8618}">
      <dgm:prSet/>
      <dgm:spPr/>
      <dgm:t>
        <a:bodyPr/>
        <a:lstStyle/>
        <a:p>
          <a:endParaRPr lang="zh-CN" altLang="en-US"/>
        </a:p>
      </dgm:t>
    </dgm:pt>
    <dgm:pt modelId="{93005274-BD70-B644-9E3D-BCA561FE3FF6}">
      <dgm:prSet phldrT="[文本]"/>
      <dgm:spPr/>
      <dgm:t>
        <a:bodyPr/>
        <a:lstStyle/>
        <a:p>
          <a:r>
            <a:rPr lang="en-US" altLang="zh-CN" dirty="0" smtClean="0"/>
            <a:t>Create</a:t>
          </a:r>
          <a:r>
            <a:rPr lang="zh-CN" altLang="en-US" dirty="0" smtClean="0"/>
            <a:t> </a:t>
          </a:r>
          <a:r>
            <a:rPr lang="en-US" altLang="zh-CN" dirty="0" smtClean="0"/>
            <a:t>Performance</a:t>
          </a:r>
          <a:r>
            <a:rPr lang="zh-CN" altLang="en-US" dirty="0" smtClean="0"/>
            <a:t> </a:t>
          </a:r>
          <a:r>
            <a:rPr lang="en-US" altLang="zh-CN" dirty="0" smtClean="0"/>
            <a:t>Report</a:t>
          </a:r>
          <a:endParaRPr lang="zh-CN" altLang="en-US" dirty="0"/>
        </a:p>
      </dgm:t>
    </dgm:pt>
    <dgm:pt modelId="{AAB394AE-791D-CE4F-BA51-6D2AAA246E76}" type="parTrans" cxnId="{283DE66A-47C5-6343-AA5D-763A08679F70}">
      <dgm:prSet/>
      <dgm:spPr/>
      <dgm:t>
        <a:bodyPr/>
        <a:lstStyle/>
        <a:p>
          <a:endParaRPr lang="zh-CN" altLang="en-US"/>
        </a:p>
      </dgm:t>
    </dgm:pt>
    <dgm:pt modelId="{F2653DDE-3217-C744-AE67-B40AE9AF257F}" type="sibTrans" cxnId="{283DE66A-47C5-6343-AA5D-763A08679F70}">
      <dgm:prSet/>
      <dgm:spPr/>
      <dgm:t>
        <a:bodyPr/>
        <a:lstStyle/>
        <a:p>
          <a:endParaRPr lang="zh-CN" altLang="en-US"/>
        </a:p>
      </dgm:t>
    </dgm:pt>
    <dgm:pt modelId="{77FDA717-4442-F34B-A1B5-1CAA55D476E7}">
      <dgm:prSet phldrT="[文本]"/>
      <dgm:spPr/>
      <dgm:t>
        <a:bodyPr/>
        <a:lstStyle/>
        <a:p>
          <a:r>
            <a:rPr lang="en-US" altLang="zh-CN"/>
            <a:t>Read</a:t>
          </a:r>
          <a:r>
            <a:rPr lang="zh-CN" altLang="en-US"/>
            <a:t> </a:t>
          </a:r>
          <a:r>
            <a:rPr lang="en-US" altLang="zh-CN"/>
            <a:t>csv</a:t>
          </a:r>
          <a:r>
            <a:rPr lang="zh-CN" altLang="en-US"/>
            <a:t> </a:t>
          </a:r>
          <a:r>
            <a:rPr lang="en-US" altLang="zh-CN"/>
            <a:t>file</a:t>
          </a:r>
          <a:endParaRPr lang="zh-CN" altLang="en-US"/>
        </a:p>
      </dgm:t>
    </dgm:pt>
    <dgm:pt modelId="{133CB4F5-21B1-8A49-91B1-41A7D558E96A}" type="parTrans" cxnId="{CC1482BC-22F6-1548-BD9C-67B4FB78FB64}">
      <dgm:prSet/>
      <dgm:spPr/>
      <dgm:t>
        <a:bodyPr/>
        <a:lstStyle/>
        <a:p>
          <a:endParaRPr lang="zh-CN" altLang="en-US"/>
        </a:p>
      </dgm:t>
    </dgm:pt>
    <dgm:pt modelId="{99F75505-DF68-0047-978A-734289701B02}" type="sibTrans" cxnId="{CC1482BC-22F6-1548-BD9C-67B4FB78FB64}">
      <dgm:prSet/>
      <dgm:spPr/>
      <dgm:t>
        <a:bodyPr/>
        <a:lstStyle/>
        <a:p>
          <a:endParaRPr lang="zh-CN" altLang="en-US"/>
        </a:p>
      </dgm:t>
    </dgm:pt>
    <dgm:pt modelId="{B44B4AF3-2996-704D-BD8F-C76681E83413}">
      <dgm:prSet phldrT="[文本]"/>
      <dgm:spPr/>
      <dgm:t>
        <a:bodyPr/>
        <a:lstStyle/>
        <a:p>
          <a:r>
            <a:rPr lang="en-US" altLang="zh-CN"/>
            <a:t>aggregate</a:t>
          </a:r>
          <a:r>
            <a:rPr lang="zh-CN" altLang="en-US"/>
            <a:t> </a:t>
          </a:r>
          <a:r>
            <a:rPr lang="en-US" altLang="zh-CN"/>
            <a:t>value</a:t>
          </a:r>
          <a:endParaRPr lang="zh-CN" altLang="en-US"/>
        </a:p>
      </dgm:t>
    </dgm:pt>
    <dgm:pt modelId="{CDC86F3F-45B8-1D4B-A85D-DFBCA8FBB2D9}" type="parTrans" cxnId="{06C41780-E072-6A45-9047-34D1F092218B}">
      <dgm:prSet/>
      <dgm:spPr/>
      <dgm:t>
        <a:bodyPr/>
        <a:lstStyle/>
        <a:p>
          <a:endParaRPr lang="zh-CN" altLang="en-US"/>
        </a:p>
      </dgm:t>
    </dgm:pt>
    <dgm:pt modelId="{49D77AB7-C6E1-6744-B2A2-3B1871C5AF3D}" type="sibTrans" cxnId="{06C41780-E072-6A45-9047-34D1F092218B}">
      <dgm:prSet/>
      <dgm:spPr/>
      <dgm:t>
        <a:bodyPr/>
        <a:lstStyle/>
        <a:p>
          <a:endParaRPr lang="zh-CN" altLang="en-US"/>
        </a:p>
      </dgm:t>
    </dgm:pt>
    <dgm:pt modelId="{D33A7CF1-A003-8049-8054-9472BC5F60B2}" type="pres">
      <dgm:prSet presAssocID="{BD71A903-1E41-2641-A79A-F1010F038F68}" presName="Name0" presStyleCnt="0">
        <dgm:presLayoutVars>
          <dgm:dir/>
          <dgm:animLvl val="lvl"/>
          <dgm:resizeHandles val="exact"/>
        </dgm:presLayoutVars>
      </dgm:prSet>
      <dgm:spPr/>
    </dgm:pt>
    <dgm:pt modelId="{C3E87FA8-FE4E-514C-8825-136C47D7F142}" type="pres">
      <dgm:prSet presAssocID="{1D07D06D-0806-2A4C-A829-C6517C552977}" presName="composite" presStyleCnt="0"/>
      <dgm:spPr/>
    </dgm:pt>
    <dgm:pt modelId="{ED1ADA2C-C55B-7A4E-AB58-836422FB2DEC}" type="pres">
      <dgm:prSet presAssocID="{1D07D06D-0806-2A4C-A829-C6517C552977}" presName="parTx" presStyleLbl="node1" presStyleIdx="0" presStyleCnt="5">
        <dgm:presLayoutVars>
          <dgm:chMax val="0"/>
          <dgm:chPref val="0"/>
          <dgm:bulletEnabled val="1"/>
        </dgm:presLayoutVars>
      </dgm:prSet>
      <dgm:spPr/>
      <dgm:t>
        <a:bodyPr/>
        <a:lstStyle/>
        <a:p>
          <a:endParaRPr lang="zh-CN" altLang="en-US"/>
        </a:p>
      </dgm:t>
    </dgm:pt>
    <dgm:pt modelId="{9B319ADC-A94A-934E-85B1-1340520B4ABA}" type="pres">
      <dgm:prSet presAssocID="{1D07D06D-0806-2A4C-A829-C6517C552977}" presName="desTx" presStyleLbl="revTx" presStyleIdx="0" presStyleCnt="5">
        <dgm:presLayoutVars>
          <dgm:bulletEnabled val="1"/>
        </dgm:presLayoutVars>
      </dgm:prSet>
      <dgm:spPr/>
      <dgm:t>
        <a:bodyPr/>
        <a:lstStyle/>
        <a:p>
          <a:endParaRPr lang="zh-CN" altLang="en-US"/>
        </a:p>
      </dgm:t>
    </dgm:pt>
    <dgm:pt modelId="{A42608B3-AF54-C044-9775-4D5B95107B9C}" type="pres">
      <dgm:prSet presAssocID="{9941BDBD-CF22-744D-92FE-60529BE173CE}" presName="space" presStyleCnt="0"/>
      <dgm:spPr/>
    </dgm:pt>
    <dgm:pt modelId="{40F6CEE2-3E12-A746-8768-9EF1B55891D6}" type="pres">
      <dgm:prSet presAssocID="{31F103AF-09B0-974F-A25F-01EE88B52259}" presName="composite" presStyleCnt="0"/>
      <dgm:spPr/>
    </dgm:pt>
    <dgm:pt modelId="{BCEFC5D9-DB28-3E47-B747-3898CE3DB484}" type="pres">
      <dgm:prSet presAssocID="{31F103AF-09B0-974F-A25F-01EE88B52259}" presName="parTx" presStyleLbl="node1" presStyleIdx="1" presStyleCnt="5">
        <dgm:presLayoutVars>
          <dgm:chMax val="0"/>
          <dgm:chPref val="0"/>
          <dgm:bulletEnabled val="1"/>
        </dgm:presLayoutVars>
      </dgm:prSet>
      <dgm:spPr/>
      <dgm:t>
        <a:bodyPr/>
        <a:lstStyle/>
        <a:p>
          <a:endParaRPr lang="zh-CN" altLang="en-US"/>
        </a:p>
      </dgm:t>
    </dgm:pt>
    <dgm:pt modelId="{9A62C5A1-B4C6-7744-8A4E-04172614F229}" type="pres">
      <dgm:prSet presAssocID="{31F103AF-09B0-974F-A25F-01EE88B52259}" presName="desTx" presStyleLbl="revTx" presStyleIdx="1" presStyleCnt="5">
        <dgm:presLayoutVars>
          <dgm:bulletEnabled val="1"/>
        </dgm:presLayoutVars>
      </dgm:prSet>
      <dgm:spPr/>
      <dgm:t>
        <a:bodyPr/>
        <a:lstStyle/>
        <a:p>
          <a:endParaRPr lang="zh-CN" altLang="en-US"/>
        </a:p>
      </dgm:t>
    </dgm:pt>
    <dgm:pt modelId="{F241FADF-BD55-894D-9E9C-0E0BDAD844F8}" type="pres">
      <dgm:prSet presAssocID="{3E7BFBAB-A45C-6945-A9FA-BFE703EB87F2}" presName="space" presStyleCnt="0"/>
      <dgm:spPr/>
    </dgm:pt>
    <dgm:pt modelId="{6E83824D-EC6E-734E-A530-E08DD4FBBC43}" type="pres">
      <dgm:prSet presAssocID="{838D6802-D27A-7444-92FB-2DA957059781}" presName="composite" presStyleCnt="0"/>
      <dgm:spPr/>
    </dgm:pt>
    <dgm:pt modelId="{CCB429D8-89E4-7B4F-A4DB-2E6ECE9F6235}" type="pres">
      <dgm:prSet presAssocID="{838D6802-D27A-7444-92FB-2DA957059781}" presName="parTx" presStyleLbl="node1" presStyleIdx="2" presStyleCnt="5">
        <dgm:presLayoutVars>
          <dgm:chMax val="0"/>
          <dgm:chPref val="0"/>
          <dgm:bulletEnabled val="1"/>
        </dgm:presLayoutVars>
      </dgm:prSet>
      <dgm:spPr/>
      <dgm:t>
        <a:bodyPr/>
        <a:lstStyle/>
        <a:p>
          <a:endParaRPr lang="zh-CN" altLang="en-US"/>
        </a:p>
      </dgm:t>
    </dgm:pt>
    <dgm:pt modelId="{47DF2F23-4091-5542-BC6A-0EA4C72BC3DC}" type="pres">
      <dgm:prSet presAssocID="{838D6802-D27A-7444-92FB-2DA957059781}" presName="desTx" presStyleLbl="revTx" presStyleIdx="2" presStyleCnt="5">
        <dgm:presLayoutVars>
          <dgm:bulletEnabled val="1"/>
        </dgm:presLayoutVars>
      </dgm:prSet>
      <dgm:spPr/>
      <dgm:t>
        <a:bodyPr/>
        <a:lstStyle/>
        <a:p>
          <a:endParaRPr lang="zh-CN" altLang="en-US"/>
        </a:p>
      </dgm:t>
    </dgm:pt>
    <dgm:pt modelId="{674352F0-4D99-354A-ADE0-F006084001C9}" type="pres">
      <dgm:prSet presAssocID="{AF1C7A73-1E69-A844-A7B5-8C26BE06091D}" presName="space" presStyleCnt="0"/>
      <dgm:spPr/>
    </dgm:pt>
    <dgm:pt modelId="{5D0AE125-C94A-9240-A5E2-CF1845202C14}" type="pres">
      <dgm:prSet presAssocID="{37E29CA1-AF77-3443-BC02-7EB1F5F664FF}" presName="composite" presStyleCnt="0"/>
      <dgm:spPr/>
    </dgm:pt>
    <dgm:pt modelId="{F81699A1-48B7-1645-8BC2-2648CCECE677}" type="pres">
      <dgm:prSet presAssocID="{37E29CA1-AF77-3443-BC02-7EB1F5F664FF}" presName="parTx" presStyleLbl="node1" presStyleIdx="3" presStyleCnt="5">
        <dgm:presLayoutVars>
          <dgm:chMax val="0"/>
          <dgm:chPref val="0"/>
          <dgm:bulletEnabled val="1"/>
        </dgm:presLayoutVars>
      </dgm:prSet>
      <dgm:spPr/>
      <dgm:t>
        <a:bodyPr/>
        <a:lstStyle/>
        <a:p>
          <a:endParaRPr lang="zh-CN" altLang="en-US"/>
        </a:p>
      </dgm:t>
    </dgm:pt>
    <dgm:pt modelId="{54BC0175-E730-1A46-8680-061A2C49C002}" type="pres">
      <dgm:prSet presAssocID="{37E29CA1-AF77-3443-BC02-7EB1F5F664FF}" presName="desTx" presStyleLbl="revTx" presStyleIdx="3" presStyleCnt="5">
        <dgm:presLayoutVars>
          <dgm:bulletEnabled val="1"/>
        </dgm:presLayoutVars>
      </dgm:prSet>
      <dgm:spPr/>
      <dgm:t>
        <a:bodyPr/>
        <a:lstStyle/>
        <a:p>
          <a:endParaRPr lang="zh-CN" altLang="en-US"/>
        </a:p>
      </dgm:t>
    </dgm:pt>
    <dgm:pt modelId="{A322D2FF-9A91-CA42-B201-ED6A2F58700C}" type="pres">
      <dgm:prSet presAssocID="{A11AC48F-79B2-AB49-9B26-FA80120B23F4}" presName="space" presStyleCnt="0"/>
      <dgm:spPr/>
    </dgm:pt>
    <dgm:pt modelId="{E83B92DC-995A-2D46-AA80-90DDC8CB6276}" type="pres">
      <dgm:prSet presAssocID="{4B2ECAA7-D94F-404B-A29B-4AC0F7AB6316}" presName="composite" presStyleCnt="0"/>
      <dgm:spPr/>
    </dgm:pt>
    <dgm:pt modelId="{5ABE33B7-767E-2344-995B-B307A8E0ED7B}" type="pres">
      <dgm:prSet presAssocID="{4B2ECAA7-D94F-404B-A29B-4AC0F7AB6316}" presName="parTx" presStyleLbl="node1" presStyleIdx="4" presStyleCnt="5">
        <dgm:presLayoutVars>
          <dgm:chMax val="0"/>
          <dgm:chPref val="0"/>
          <dgm:bulletEnabled val="1"/>
        </dgm:presLayoutVars>
      </dgm:prSet>
      <dgm:spPr/>
      <dgm:t>
        <a:bodyPr/>
        <a:lstStyle/>
        <a:p>
          <a:endParaRPr lang="zh-CN" altLang="en-US"/>
        </a:p>
      </dgm:t>
    </dgm:pt>
    <dgm:pt modelId="{EA08AED6-3925-E346-9256-C26E7CAF63F2}" type="pres">
      <dgm:prSet presAssocID="{4B2ECAA7-D94F-404B-A29B-4AC0F7AB6316}" presName="desTx" presStyleLbl="revTx" presStyleIdx="4" presStyleCnt="5">
        <dgm:presLayoutVars>
          <dgm:bulletEnabled val="1"/>
        </dgm:presLayoutVars>
      </dgm:prSet>
      <dgm:spPr/>
      <dgm:t>
        <a:bodyPr/>
        <a:lstStyle/>
        <a:p>
          <a:endParaRPr lang="zh-CN" altLang="en-US"/>
        </a:p>
      </dgm:t>
    </dgm:pt>
  </dgm:ptLst>
  <dgm:cxnLst>
    <dgm:cxn modelId="{4C301C89-C48F-9C47-BED9-9752BBD03AE8}" type="presOf" srcId="{1D07D06D-0806-2A4C-A829-C6517C552977}" destId="{ED1ADA2C-C55B-7A4E-AB58-836422FB2DEC}" srcOrd="0" destOrd="0" presId="urn:microsoft.com/office/officeart/2005/8/layout/chevron1"/>
    <dgm:cxn modelId="{AEC4E34F-CF77-2947-B9D1-54F8321D5662}" type="presOf" srcId="{37E29CA1-AF77-3443-BC02-7EB1F5F664FF}" destId="{F81699A1-48B7-1645-8BC2-2648CCECE677}" srcOrd="0" destOrd="0" presId="urn:microsoft.com/office/officeart/2005/8/layout/chevron1"/>
    <dgm:cxn modelId="{283DE66A-47C5-6343-AA5D-763A08679F70}" srcId="{4B2ECAA7-D94F-404B-A29B-4AC0F7AB6316}" destId="{93005274-BD70-B644-9E3D-BCA561FE3FF6}" srcOrd="1" destOrd="0" parTransId="{AAB394AE-791D-CE4F-BA51-6D2AAA246E76}" sibTransId="{F2653DDE-3217-C744-AE67-B40AE9AF257F}"/>
    <dgm:cxn modelId="{233D1437-22BA-CE47-BB09-9CA8B3459BBF}" type="presOf" srcId="{3AD13AF9-681E-4043-82F1-37843DAD89C5}" destId="{9A62C5A1-B4C6-7744-8A4E-04172614F229}" srcOrd="0" destOrd="3" presId="urn:microsoft.com/office/officeart/2005/8/layout/chevron1"/>
    <dgm:cxn modelId="{5B07F04D-02FA-1C49-B983-42558A99386E}" type="presOf" srcId="{B714D613-9BA4-6B4C-BE85-12A816D7173F}" destId="{47DF2F23-4091-5542-BC6A-0EA4C72BC3DC}" srcOrd="0" destOrd="0" presId="urn:microsoft.com/office/officeart/2005/8/layout/chevron1"/>
    <dgm:cxn modelId="{B06BE317-1682-4348-BFF3-143BE402B7FF}" type="presOf" srcId="{B44B4AF3-2996-704D-BD8F-C76681E83413}" destId="{9B319ADC-A94A-934E-85B1-1340520B4ABA}" srcOrd="0" destOrd="1" presId="urn:microsoft.com/office/officeart/2005/8/layout/chevron1"/>
    <dgm:cxn modelId="{95B3473B-C036-004E-BF70-B4630AE627D6}" srcId="{BD71A903-1E41-2641-A79A-F1010F038F68}" destId="{1D07D06D-0806-2A4C-A829-C6517C552977}" srcOrd="0" destOrd="0" parTransId="{D7460219-96B4-CB49-948D-B0F67E7FE614}" sibTransId="{9941BDBD-CF22-744D-92FE-60529BE173CE}"/>
    <dgm:cxn modelId="{3CD62033-CA9E-7E4B-AF46-565DAC4C3D1D}" type="presOf" srcId="{5BFD6F20-4F12-6945-94B7-92723CA95DF2}" destId="{EA08AED6-3925-E346-9256-C26E7CAF63F2}" srcOrd="0" destOrd="0" presId="urn:microsoft.com/office/officeart/2005/8/layout/chevron1"/>
    <dgm:cxn modelId="{24771A00-E622-BD48-8306-1F84D1AFCCC5}" type="presOf" srcId="{30BAD661-3721-0242-910F-F07B1282D794}" destId="{9A62C5A1-B4C6-7744-8A4E-04172614F229}" srcOrd="0" destOrd="0" presId="urn:microsoft.com/office/officeart/2005/8/layout/chevron1"/>
    <dgm:cxn modelId="{B1882BC9-B0F1-9941-800B-50842189F7CF}" srcId="{BD71A903-1E41-2641-A79A-F1010F038F68}" destId="{4B2ECAA7-D94F-404B-A29B-4AC0F7AB6316}" srcOrd="4" destOrd="0" parTransId="{FCA26A38-36F2-9146-8901-9C5B6CAFECD6}" sibTransId="{CCECE559-AC1C-1B44-867B-21139DB82BB3}"/>
    <dgm:cxn modelId="{80D0704A-2892-F54C-AADD-DD43F76A4AC4}" srcId="{BD71A903-1E41-2641-A79A-F1010F038F68}" destId="{37E29CA1-AF77-3443-BC02-7EB1F5F664FF}" srcOrd="3" destOrd="0" parTransId="{63541565-8138-7049-815F-9BC54370DA71}" sibTransId="{A11AC48F-79B2-AB49-9B26-FA80120B23F4}"/>
    <dgm:cxn modelId="{0FB909C5-F46C-8B4C-9279-78887D65B4A7}" type="presOf" srcId="{BD71A903-1E41-2641-A79A-F1010F038F68}" destId="{D33A7CF1-A003-8049-8054-9472BC5F60B2}" srcOrd="0" destOrd="0" presId="urn:microsoft.com/office/officeart/2005/8/layout/chevron1"/>
    <dgm:cxn modelId="{5A7B2F51-3ECA-4945-B9A8-79586C706F8A}" type="presOf" srcId="{068AD36F-0EE7-1B45-9864-9A30233F6360}" destId="{47DF2F23-4091-5542-BC6A-0EA4C72BC3DC}" srcOrd="0" destOrd="1" presId="urn:microsoft.com/office/officeart/2005/8/layout/chevron1"/>
    <dgm:cxn modelId="{E631E4A3-D674-CA4D-A065-FB6CEB192549}" type="presOf" srcId="{604BBD26-DBE8-FE45-A9EA-D3AD39F4FD67}" destId="{9A62C5A1-B4C6-7744-8A4E-04172614F229}" srcOrd="0" destOrd="1" presId="urn:microsoft.com/office/officeart/2005/8/layout/chevron1"/>
    <dgm:cxn modelId="{5B1348BA-746B-F945-A4DE-2578ACBAEB59}" type="presOf" srcId="{0C9713B8-F432-5D48-A476-55D341685EF9}" destId="{54BC0175-E730-1A46-8680-061A2C49C002}" srcOrd="0" destOrd="1" presId="urn:microsoft.com/office/officeart/2005/8/layout/chevron1"/>
    <dgm:cxn modelId="{82DBA168-FE10-0F4B-92B8-0EDDCE4835A4}" srcId="{37E29CA1-AF77-3443-BC02-7EB1F5F664FF}" destId="{CFA1D248-BCBD-A44A-BCA5-FECE690FFB22}" srcOrd="2" destOrd="0" parTransId="{7F9077EE-2688-4440-BC71-A0920C68B28C}" sibTransId="{4103D190-0282-8B4D-A16B-2AE5DE2E413A}"/>
    <dgm:cxn modelId="{E445E7EE-06B0-EF4A-BDA8-838E99C9C550}" type="presOf" srcId="{77FDA717-4442-F34B-A1B5-1CAA55D476E7}" destId="{9B319ADC-A94A-934E-85B1-1340520B4ABA}" srcOrd="0" destOrd="0" presId="urn:microsoft.com/office/officeart/2005/8/layout/chevron1"/>
    <dgm:cxn modelId="{0323B117-4AEC-2541-A538-B5778598B0E4}" srcId="{31F103AF-09B0-974F-A25F-01EE88B52259}" destId="{3AD13AF9-681E-4043-82F1-37843DAD89C5}" srcOrd="3" destOrd="0" parTransId="{FAAB0081-F0FA-6D40-AE9D-B399D1C35B5D}" sibTransId="{3E919347-0826-104E-9291-94894405E701}"/>
    <dgm:cxn modelId="{C41B6C83-5E9A-B14B-86B2-A69869F6E71E}" srcId="{838D6802-D27A-7444-92FB-2DA957059781}" destId="{068AD36F-0EE7-1B45-9864-9A30233F6360}" srcOrd="1" destOrd="0" parTransId="{D3F7C1F6-3D25-6341-B33F-86241E832615}" sibTransId="{23D366D5-68D3-444B-AAEA-592C14FDD92D}"/>
    <dgm:cxn modelId="{F8954582-BE9B-174A-AD64-F128AC5C6804}" type="presOf" srcId="{CF2F0B08-992C-264F-88BB-ED10B07BB030}" destId="{54BC0175-E730-1A46-8680-061A2C49C002}" srcOrd="0" destOrd="0" presId="urn:microsoft.com/office/officeart/2005/8/layout/chevron1"/>
    <dgm:cxn modelId="{35E3C326-D134-A040-9151-C8CBCE32A368}" type="presOf" srcId="{31F103AF-09B0-974F-A25F-01EE88B52259}" destId="{BCEFC5D9-DB28-3E47-B747-3898CE3DB484}" srcOrd="0" destOrd="0" presId="urn:microsoft.com/office/officeart/2005/8/layout/chevron1"/>
    <dgm:cxn modelId="{A5C1F010-8147-6841-A8F5-CB721FC3D83E}" srcId="{838D6802-D27A-7444-92FB-2DA957059781}" destId="{3B407793-4DF6-8A4C-A717-DBCE2DB988D8}" srcOrd="2" destOrd="0" parTransId="{B7FB3AAA-AD63-3B40-B2EB-06DD378152A3}" sibTransId="{7F6F441C-49AF-D643-A521-B3BB01EFCD3F}"/>
    <dgm:cxn modelId="{305ADBCF-916F-BF4A-8A6D-0D1EDC28D82C}" type="presOf" srcId="{3B407793-4DF6-8A4C-A717-DBCE2DB988D8}" destId="{47DF2F23-4091-5542-BC6A-0EA4C72BC3DC}" srcOrd="0" destOrd="2" presId="urn:microsoft.com/office/officeart/2005/8/layout/chevron1"/>
    <dgm:cxn modelId="{53B5420A-CE8F-B943-B43F-A389F03DCD78}" srcId="{31F103AF-09B0-974F-A25F-01EE88B52259}" destId="{604BBD26-DBE8-FE45-A9EA-D3AD39F4FD67}" srcOrd="1" destOrd="0" parTransId="{F43FD942-5CB2-274C-9A93-95412191B280}" sibTransId="{A5FBA4EA-8DE9-EE47-9C20-EC52D5F75CEC}"/>
    <dgm:cxn modelId="{2CD80AF6-D8DF-5141-9C06-E02446C986BA}" srcId="{838D6802-D27A-7444-92FB-2DA957059781}" destId="{B714D613-9BA4-6B4C-BE85-12A816D7173F}" srcOrd="0" destOrd="0" parTransId="{5C95C128-508E-2E48-830B-F240BDD96685}" sibTransId="{54BA2714-F7E6-3944-BDBB-B0C3186DBFBF}"/>
    <dgm:cxn modelId="{11DA4342-AD15-9341-995C-04F2A9874B64}" srcId="{BD71A903-1E41-2641-A79A-F1010F038F68}" destId="{31F103AF-09B0-974F-A25F-01EE88B52259}" srcOrd="1" destOrd="0" parTransId="{693F6D84-BC46-1244-BD28-B18EF90503A3}" sibTransId="{3E7BFBAB-A45C-6945-A9FA-BFE703EB87F2}"/>
    <dgm:cxn modelId="{8F953183-08E9-8E48-A00D-0DC609F3CFE1}" srcId="{31F103AF-09B0-974F-A25F-01EE88B52259}" destId="{30BAD661-3721-0242-910F-F07B1282D794}" srcOrd="0" destOrd="0" parTransId="{2128E0D8-27E0-7B43-9BAE-A3A8E10178F3}" sibTransId="{CF7155FE-6673-A346-861E-9118BA494F43}"/>
    <dgm:cxn modelId="{D49527FE-BFE1-2B42-B71E-DF351F74B36D}" type="presOf" srcId="{6DD60595-7DD9-CD4F-B99C-F1192215A81E}" destId="{9A62C5A1-B4C6-7744-8A4E-04172614F229}" srcOrd="0" destOrd="2" presId="urn:microsoft.com/office/officeart/2005/8/layout/chevron1"/>
    <dgm:cxn modelId="{37E9A3E5-D71B-BB46-A1D8-7B2EBF95ED77}" srcId="{31F103AF-09B0-974F-A25F-01EE88B52259}" destId="{6DD60595-7DD9-CD4F-B99C-F1192215A81E}" srcOrd="2" destOrd="0" parTransId="{6E00487D-0E58-6649-91E0-31D94A1A2002}" sibTransId="{CB31F3EE-6479-F843-B325-8D067CECD820}"/>
    <dgm:cxn modelId="{CC1482BC-22F6-1548-BD9C-67B4FB78FB64}" srcId="{1D07D06D-0806-2A4C-A829-C6517C552977}" destId="{77FDA717-4442-F34B-A1B5-1CAA55D476E7}" srcOrd="0" destOrd="0" parTransId="{133CB4F5-21B1-8A49-91B1-41A7D558E96A}" sibTransId="{99F75505-DF68-0047-978A-734289701B02}"/>
    <dgm:cxn modelId="{8EEF0FBF-CF79-CB48-A01E-F6C2E44E1372}" type="presOf" srcId="{838D6802-D27A-7444-92FB-2DA957059781}" destId="{CCB429D8-89E4-7B4F-A4DB-2E6ECE9F6235}" srcOrd="0" destOrd="0" presId="urn:microsoft.com/office/officeart/2005/8/layout/chevron1"/>
    <dgm:cxn modelId="{72EA9CF2-5367-624B-A8E2-DCAE8C3A6113}" type="presOf" srcId="{CFA1D248-BCBD-A44A-BCA5-FECE690FFB22}" destId="{54BC0175-E730-1A46-8680-061A2C49C002}" srcOrd="0" destOrd="2" presId="urn:microsoft.com/office/officeart/2005/8/layout/chevron1"/>
    <dgm:cxn modelId="{06C41780-E072-6A45-9047-34D1F092218B}" srcId="{1D07D06D-0806-2A4C-A829-C6517C552977}" destId="{B44B4AF3-2996-704D-BD8F-C76681E83413}" srcOrd="1" destOrd="0" parTransId="{CDC86F3F-45B8-1D4B-A85D-DFBCA8FBB2D9}" sibTransId="{49D77AB7-C6E1-6744-B2A2-3B1871C5AF3D}"/>
    <dgm:cxn modelId="{7A810655-12E5-BA42-9E80-77B85ADF8618}" srcId="{4B2ECAA7-D94F-404B-A29B-4AC0F7AB6316}" destId="{5BFD6F20-4F12-6945-94B7-92723CA95DF2}" srcOrd="0" destOrd="0" parTransId="{17301602-350C-E841-8B72-4642001B99DB}" sibTransId="{BF42D9C5-C296-F945-93B8-7E0A6DFB7428}"/>
    <dgm:cxn modelId="{601BD139-914C-E44E-8960-D0C00544EC82}" srcId="{BD71A903-1E41-2641-A79A-F1010F038F68}" destId="{838D6802-D27A-7444-92FB-2DA957059781}" srcOrd="2" destOrd="0" parTransId="{5FFC705D-2587-3548-A824-27F28E959D66}" sibTransId="{AF1C7A73-1E69-A844-A7B5-8C26BE06091D}"/>
    <dgm:cxn modelId="{87983F06-200D-0242-9114-7C62AF11ADBE}" type="presOf" srcId="{93005274-BD70-B644-9E3D-BCA561FE3FF6}" destId="{EA08AED6-3925-E346-9256-C26E7CAF63F2}" srcOrd="0" destOrd="1" presId="urn:microsoft.com/office/officeart/2005/8/layout/chevron1"/>
    <dgm:cxn modelId="{370E57C4-DBC6-5241-8876-7C2E0299C2E2}" srcId="{37E29CA1-AF77-3443-BC02-7EB1F5F664FF}" destId="{CF2F0B08-992C-264F-88BB-ED10B07BB030}" srcOrd="0" destOrd="0" parTransId="{AAFBB5B2-10A5-C14B-84BF-F39AF7FB35B2}" sibTransId="{92375A3A-599F-474F-B017-70417ED61A64}"/>
    <dgm:cxn modelId="{39888932-E3F5-1143-BE63-6846EE5A839E}" type="presOf" srcId="{4B2ECAA7-D94F-404B-A29B-4AC0F7AB6316}" destId="{5ABE33B7-767E-2344-995B-B307A8E0ED7B}" srcOrd="0" destOrd="0" presId="urn:microsoft.com/office/officeart/2005/8/layout/chevron1"/>
    <dgm:cxn modelId="{5CE03820-B619-FE43-983B-0A92CCD91562}" srcId="{37E29CA1-AF77-3443-BC02-7EB1F5F664FF}" destId="{0C9713B8-F432-5D48-A476-55D341685EF9}" srcOrd="1" destOrd="0" parTransId="{C296B457-393F-5F43-A978-5E7D1EB13DD9}" sibTransId="{D83E2222-AABB-DA44-AA77-6FA393C387AE}"/>
    <dgm:cxn modelId="{8C34C113-5E59-8341-B0A7-5577FEEA9CCE}" type="presParOf" srcId="{D33A7CF1-A003-8049-8054-9472BC5F60B2}" destId="{C3E87FA8-FE4E-514C-8825-136C47D7F142}" srcOrd="0" destOrd="0" presId="urn:microsoft.com/office/officeart/2005/8/layout/chevron1"/>
    <dgm:cxn modelId="{8902AD07-2ACE-B748-9B78-339F701AA2EC}" type="presParOf" srcId="{C3E87FA8-FE4E-514C-8825-136C47D7F142}" destId="{ED1ADA2C-C55B-7A4E-AB58-836422FB2DEC}" srcOrd="0" destOrd="0" presId="urn:microsoft.com/office/officeart/2005/8/layout/chevron1"/>
    <dgm:cxn modelId="{B40B6072-6044-C04F-8452-CD6DF1650438}" type="presParOf" srcId="{C3E87FA8-FE4E-514C-8825-136C47D7F142}" destId="{9B319ADC-A94A-934E-85B1-1340520B4ABA}" srcOrd="1" destOrd="0" presId="urn:microsoft.com/office/officeart/2005/8/layout/chevron1"/>
    <dgm:cxn modelId="{F8509232-1B34-CF4D-BECB-84897E9C39D6}" type="presParOf" srcId="{D33A7CF1-A003-8049-8054-9472BC5F60B2}" destId="{A42608B3-AF54-C044-9775-4D5B95107B9C}" srcOrd="1" destOrd="0" presId="urn:microsoft.com/office/officeart/2005/8/layout/chevron1"/>
    <dgm:cxn modelId="{797F03DB-B38F-4E4A-B52E-5E360A53AA2C}" type="presParOf" srcId="{D33A7CF1-A003-8049-8054-9472BC5F60B2}" destId="{40F6CEE2-3E12-A746-8768-9EF1B55891D6}" srcOrd="2" destOrd="0" presId="urn:microsoft.com/office/officeart/2005/8/layout/chevron1"/>
    <dgm:cxn modelId="{77583A60-C5DA-8244-A2F9-51737C2C36A3}" type="presParOf" srcId="{40F6CEE2-3E12-A746-8768-9EF1B55891D6}" destId="{BCEFC5D9-DB28-3E47-B747-3898CE3DB484}" srcOrd="0" destOrd="0" presId="urn:microsoft.com/office/officeart/2005/8/layout/chevron1"/>
    <dgm:cxn modelId="{72FBAE7A-A351-CB4D-A581-414DCC87DB82}" type="presParOf" srcId="{40F6CEE2-3E12-A746-8768-9EF1B55891D6}" destId="{9A62C5A1-B4C6-7744-8A4E-04172614F229}" srcOrd="1" destOrd="0" presId="urn:microsoft.com/office/officeart/2005/8/layout/chevron1"/>
    <dgm:cxn modelId="{2D7977FF-F742-EA44-B914-2D91F12096C8}" type="presParOf" srcId="{D33A7CF1-A003-8049-8054-9472BC5F60B2}" destId="{F241FADF-BD55-894D-9E9C-0E0BDAD844F8}" srcOrd="3" destOrd="0" presId="urn:microsoft.com/office/officeart/2005/8/layout/chevron1"/>
    <dgm:cxn modelId="{46662CF6-691F-694F-A639-ECCAE8E80110}" type="presParOf" srcId="{D33A7CF1-A003-8049-8054-9472BC5F60B2}" destId="{6E83824D-EC6E-734E-A530-E08DD4FBBC43}" srcOrd="4" destOrd="0" presId="urn:microsoft.com/office/officeart/2005/8/layout/chevron1"/>
    <dgm:cxn modelId="{8453DC95-F8CE-A84D-836B-AF1DE2410F1F}" type="presParOf" srcId="{6E83824D-EC6E-734E-A530-E08DD4FBBC43}" destId="{CCB429D8-89E4-7B4F-A4DB-2E6ECE9F6235}" srcOrd="0" destOrd="0" presId="urn:microsoft.com/office/officeart/2005/8/layout/chevron1"/>
    <dgm:cxn modelId="{7A3507FF-4AB6-0348-8227-FF6FF9B8E770}" type="presParOf" srcId="{6E83824D-EC6E-734E-A530-E08DD4FBBC43}" destId="{47DF2F23-4091-5542-BC6A-0EA4C72BC3DC}" srcOrd="1" destOrd="0" presId="urn:microsoft.com/office/officeart/2005/8/layout/chevron1"/>
    <dgm:cxn modelId="{B241B638-A0EE-954B-8C69-446537973F44}" type="presParOf" srcId="{D33A7CF1-A003-8049-8054-9472BC5F60B2}" destId="{674352F0-4D99-354A-ADE0-F006084001C9}" srcOrd="5" destOrd="0" presId="urn:microsoft.com/office/officeart/2005/8/layout/chevron1"/>
    <dgm:cxn modelId="{49FE46B0-F517-9E40-B2A5-452DC454EB45}" type="presParOf" srcId="{D33A7CF1-A003-8049-8054-9472BC5F60B2}" destId="{5D0AE125-C94A-9240-A5E2-CF1845202C14}" srcOrd="6" destOrd="0" presId="urn:microsoft.com/office/officeart/2005/8/layout/chevron1"/>
    <dgm:cxn modelId="{4A7DA73A-B105-B741-9DD4-77231FAE20E2}" type="presParOf" srcId="{5D0AE125-C94A-9240-A5E2-CF1845202C14}" destId="{F81699A1-48B7-1645-8BC2-2648CCECE677}" srcOrd="0" destOrd="0" presId="urn:microsoft.com/office/officeart/2005/8/layout/chevron1"/>
    <dgm:cxn modelId="{C9B6D21F-49EB-A74A-90D9-7D33961D1F70}" type="presParOf" srcId="{5D0AE125-C94A-9240-A5E2-CF1845202C14}" destId="{54BC0175-E730-1A46-8680-061A2C49C002}" srcOrd="1" destOrd="0" presId="urn:microsoft.com/office/officeart/2005/8/layout/chevron1"/>
    <dgm:cxn modelId="{FBD8D0EC-8B97-324B-951B-AC919C1C80E4}" type="presParOf" srcId="{D33A7CF1-A003-8049-8054-9472BC5F60B2}" destId="{A322D2FF-9A91-CA42-B201-ED6A2F58700C}" srcOrd="7" destOrd="0" presId="urn:microsoft.com/office/officeart/2005/8/layout/chevron1"/>
    <dgm:cxn modelId="{F386DBD9-0806-2E40-AA81-AD7C04EEED27}" type="presParOf" srcId="{D33A7CF1-A003-8049-8054-9472BC5F60B2}" destId="{E83B92DC-995A-2D46-AA80-90DDC8CB6276}" srcOrd="8" destOrd="0" presId="urn:microsoft.com/office/officeart/2005/8/layout/chevron1"/>
    <dgm:cxn modelId="{EDFA99FA-01D3-FE4E-B8C2-A94D25651316}" type="presParOf" srcId="{E83B92DC-995A-2D46-AA80-90DDC8CB6276}" destId="{5ABE33B7-767E-2344-995B-B307A8E0ED7B}" srcOrd="0" destOrd="0" presId="urn:microsoft.com/office/officeart/2005/8/layout/chevron1"/>
    <dgm:cxn modelId="{6A509329-E1D6-5842-8DB0-C5B249BCC8DD}" type="presParOf" srcId="{E83B92DC-995A-2D46-AA80-90DDC8CB6276}" destId="{EA08AED6-3925-E346-9256-C26E7CAF63F2}"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ADA2C-C55B-7A4E-AB58-836422FB2DEC}">
      <dsp:nvSpPr>
        <dsp:cNvPr id="0" name=""/>
        <dsp:cNvSpPr/>
      </dsp:nvSpPr>
      <dsp:spPr>
        <a:xfrm>
          <a:off x="1342" y="1308413"/>
          <a:ext cx="1726425" cy="690570"/>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t>Read</a:t>
          </a:r>
          <a:r>
            <a:rPr lang="zh-CN" altLang="en-US" sz="1700" kern="1200" dirty="0" smtClean="0"/>
            <a:t> </a:t>
          </a:r>
          <a:r>
            <a:rPr lang="en-US" altLang="zh-CN" sz="1700" kern="1200" dirty="0" smtClean="0"/>
            <a:t>Tick</a:t>
          </a:r>
          <a:endParaRPr lang="zh-CN" altLang="en-US" sz="1700" kern="1200"/>
        </a:p>
      </dsp:txBody>
      <dsp:txXfrm>
        <a:off x="346627" y="1308413"/>
        <a:ext cx="1035855" cy="690570"/>
      </dsp:txXfrm>
    </dsp:sp>
    <dsp:sp modelId="{9B319ADC-A94A-934E-85B1-1340520B4ABA}">
      <dsp:nvSpPr>
        <dsp:cNvPr id="0" name=""/>
        <dsp:cNvSpPr/>
      </dsp:nvSpPr>
      <dsp:spPr>
        <a:xfrm>
          <a:off x="1342" y="2085305"/>
          <a:ext cx="1381140" cy="1305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a:t>Read</a:t>
          </a:r>
          <a:r>
            <a:rPr lang="zh-CN" altLang="en-US" sz="1700" kern="1200"/>
            <a:t> </a:t>
          </a:r>
          <a:r>
            <a:rPr lang="en-US" altLang="zh-CN" sz="1700" kern="1200"/>
            <a:t>csv</a:t>
          </a:r>
          <a:r>
            <a:rPr lang="zh-CN" altLang="en-US" sz="1700" kern="1200"/>
            <a:t> </a:t>
          </a:r>
          <a:r>
            <a:rPr lang="en-US" altLang="zh-CN" sz="1700" kern="1200"/>
            <a:t>file</a:t>
          </a:r>
          <a:endParaRPr lang="zh-CN" altLang="en-US" sz="1700" kern="1200"/>
        </a:p>
        <a:p>
          <a:pPr marL="171450" lvl="1" indent="-171450" algn="l" defTabSz="755650">
            <a:lnSpc>
              <a:spcPct val="90000"/>
            </a:lnSpc>
            <a:spcBef>
              <a:spcPct val="0"/>
            </a:spcBef>
            <a:spcAft>
              <a:spcPct val="15000"/>
            </a:spcAft>
            <a:buChar char="••"/>
          </a:pPr>
          <a:r>
            <a:rPr lang="en-US" altLang="zh-CN" sz="1700" kern="1200"/>
            <a:t>aggregate</a:t>
          </a:r>
          <a:r>
            <a:rPr lang="zh-CN" altLang="en-US" sz="1700" kern="1200"/>
            <a:t> </a:t>
          </a:r>
          <a:r>
            <a:rPr lang="en-US" altLang="zh-CN" sz="1700" kern="1200"/>
            <a:t>value</a:t>
          </a:r>
          <a:endParaRPr lang="zh-CN" altLang="en-US" sz="1700" kern="1200"/>
        </a:p>
      </dsp:txBody>
      <dsp:txXfrm>
        <a:off x="1342" y="2085305"/>
        <a:ext cx="1381140" cy="1305281"/>
      </dsp:txXfrm>
    </dsp:sp>
    <dsp:sp modelId="{BCEFC5D9-DB28-3E47-B747-3898CE3DB484}">
      <dsp:nvSpPr>
        <dsp:cNvPr id="0" name=""/>
        <dsp:cNvSpPr/>
      </dsp:nvSpPr>
      <dsp:spPr>
        <a:xfrm>
          <a:off x="1511767" y="1308413"/>
          <a:ext cx="1726425" cy="690570"/>
        </a:xfrm>
        <a:prstGeom prst="chevron">
          <a:avLst/>
        </a:prstGeom>
        <a:solidFill>
          <a:schemeClr val="accent2">
            <a:hueOff val="-2700063"/>
            <a:satOff val="-6894"/>
            <a:lumOff val="-186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t>Take Position</a:t>
          </a:r>
          <a:endParaRPr lang="zh-CN" altLang="en-US" sz="1700" kern="1200" dirty="0"/>
        </a:p>
      </dsp:txBody>
      <dsp:txXfrm>
        <a:off x="1857052" y="1308413"/>
        <a:ext cx="1035855" cy="690570"/>
      </dsp:txXfrm>
    </dsp:sp>
    <dsp:sp modelId="{9A62C5A1-B4C6-7744-8A4E-04172614F229}">
      <dsp:nvSpPr>
        <dsp:cNvPr id="0" name=""/>
        <dsp:cNvSpPr/>
      </dsp:nvSpPr>
      <dsp:spPr>
        <a:xfrm>
          <a:off x="1511767" y="2085305"/>
          <a:ext cx="1381140" cy="1305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t>Greeks</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Entry</a:t>
          </a:r>
          <a:r>
            <a:rPr lang="zh-CN" altLang="en-US" sz="1700" kern="1200" dirty="0" smtClean="0"/>
            <a:t> </a:t>
          </a:r>
          <a:r>
            <a:rPr lang="en-US" altLang="zh-CN" sz="1700" kern="1200" dirty="0" smtClean="0"/>
            <a:t>Signal</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Place</a:t>
          </a:r>
          <a:r>
            <a:rPr lang="zh-CN" altLang="en-US" sz="1700" kern="1200" dirty="0" smtClean="0"/>
            <a:t> </a:t>
          </a:r>
          <a:r>
            <a:rPr lang="en-US" altLang="zh-CN" sz="1700" kern="1200" dirty="0" smtClean="0"/>
            <a:t>Order</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Save</a:t>
          </a:r>
          <a:r>
            <a:rPr lang="zh-CN" altLang="en-US" sz="1700" kern="1200" dirty="0" smtClean="0"/>
            <a:t> </a:t>
          </a:r>
          <a:r>
            <a:rPr lang="en-US" altLang="zh-CN" sz="1700" kern="1200" dirty="0" smtClean="0"/>
            <a:t>Indicators</a:t>
          </a:r>
          <a:endParaRPr lang="zh-CN" altLang="en-US" sz="1700" kern="1200" dirty="0"/>
        </a:p>
      </dsp:txBody>
      <dsp:txXfrm>
        <a:off x="1511767" y="2085305"/>
        <a:ext cx="1381140" cy="1305281"/>
      </dsp:txXfrm>
    </dsp:sp>
    <dsp:sp modelId="{CCB429D8-89E4-7B4F-A4DB-2E6ECE9F6235}">
      <dsp:nvSpPr>
        <dsp:cNvPr id="0" name=""/>
        <dsp:cNvSpPr/>
      </dsp:nvSpPr>
      <dsp:spPr>
        <a:xfrm>
          <a:off x="3022193" y="1308413"/>
          <a:ext cx="1726425" cy="690570"/>
        </a:xfrm>
        <a:prstGeom prst="chevron">
          <a:avLst/>
        </a:prstGeom>
        <a:solidFill>
          <a:schemeClr val="accent2">
            <a:hueOff val="-5400127"/>
            <a:satOff val="-13787"/>
            <a:lumOff val="-37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t>Adjust Position</a:t>
          </a:r>
          <a:endParaRPr lang="zh-CN" altLang="en-US" sz="1700" kern="1200" dirty="0"/>
        </a:p>
      </dsp:txBody>
      <dsp:txXfrm>
        <a:off x="3367478" y="1308413"/>
        <a:ext cx="1035855" cy="690570"/>
      </dsp:txXfrm>
    </dsp:sp>
    <dsp:sp modelId="{47DF2F23-4091-5542-BC6A-0EA4C72BC3DC}">
      <dsp:nvSpPr>
        <dsp:cNvPr id="0" name=""/>
        <dsp:cNvSpPr/>
      </dsp:nvSpPr>
      <dsp:spPr>
        <a:xfrm>
          <a:off x="3022193" y="2085305"/>
          <a:ext cx="1381140" cy="1305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t>Greeks</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Adjust</a:t>
          </a:r>
          <a:r>
            <a:rPr lang="zh-CN" altLang="en-US" sz="1700" kern="1200" dirty="0" smtClean="0"/>
            <a:t> </a:t>
          </a:r>
          <a:r>
            <a:rPr lang="en-US" altLang="zh-CN" sz="1700" kern="1200" dirty="0" smtClean="0"/>
            <a:t>Condition</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Place</a:t>
          </a:r>
          <a:r>
            <a:rPr lang="zh-CN" altLang="en-US" sz="1700" kern="1200" dirty="0" smtClean="0"/>
            <a:t> </a:t>
          </a:r>
          <a:r>
            <a:rPr lang="en-US" altLang="zh-CN" sz="1700" kern="1200" dirty="0" smtClean="0"/>
            <a:t>Adjust</a:t>
          </a:r>
          <a:r>
            <a:rPr lang="zh-CN" altLang="en-US" sz="1700" kern="1200" dirty="0" smtClean="0"/>
            <a:t> </a:t>
          </a:r>
          <a:r>
            <a:rPr lang="en-US" altLang="zh-CN" sz="1700" kern="1200" dirty="0" smtClean="0"/>
            <a:t>Order</a:t>
          </a:r>
          <a:endParaRPr lang="zh-CN" altLang="en-US" sz="1700" kern="1200" dirty="0"/>
        </a:p>
      </dsp:txBody>
      <dsp:txXfrm>
        <a:off x="3022193" y="2085305"/>
        <a:ext cx="1381140" cy="1305281"/>
      </dsp:txXfrm>
    </dsp:sp>
    <dsp:sp modelId="{F81699A1-48B7-1645-8BC2-2648CCECE677}">
      <dsp:nvSpPr>
        <dsp:cNvPr id="0" name=""/>
        <dsp:cNvSpPr/>
      </dsp:nvSpPr>
      <dsp:spPr>
        <a:xfrm>
          <a:off x="4532619" y="1308413"/>
          <a:ext cx="1726425" cy="690570"/>
        </a:xfrm>
        <a:prstGeom prst="chevron">
          <a:avLst/>
        </a:prstGeom>
        <a:solidFill>
          <a:schemeClr val="accent2">
            <a:hueOff val="-8100190"/>
            <a:satOff val="-20681"/>
            <a:lumOff val="-558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t>Close Position</a:t>
          </a:r>
          <a:endParaRPr lang="zh-CN" altLang="en-US" sz="1700" kern="1200" dirty="0"/>
        </a:p>
      </dsp:txBody>
      <dsp:txXfrm>
        <a:off x="4877904" y="1308413"/>
        <a:ext cx="1035855" cy="690570"/>
      </dsp:txXfrm>
    </dsp:sp>
    <dsp:sp modelId="{54BC0175-E730-1A46-8680-061A2C49C002}">
      <dsp:nvSpPr>
        <dsp:cNvPr id="0" name=""/>
        <dsp:cNvSpPr/>
      </dsp:nvSpPr>
      <dsp:spPr>
        <a:xfrm>
          <a:off x="4532619" y="2085305"/>
          <a:ext cx="1381140" cy="1305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t>Exit</a:t>
          </a:r>
          <a:r>
            <a:rPr lang="zh-CN" altLang="en-US" sz="1700" kern="1200" dirty="0" smtClean="0"/>
            <a:t> </a:t>
          </a:r>
          <a:r>
            <a:rPr lang="en-US" altLang="zh-CN" sz="1700" kern="1200" dirty="0" smtClean="0"/>
            <a:t>Signal</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Stop</a:t>
          </a:r>
          <a:r>
            <a:rPr lang="zh-CN" altLang="en-US" sz="1700" kern="1200" dirty="0" smtClean="0"/>
            <a:t> </a:t>
          </a:r>
          <a:r>
            <a:rPr lang="en-US" altLang="zh-CN" sz="1700" kern="1200" dirty="0" smtClean="0"/>
            <a:t>Loss</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Stop</a:t>
          </a:r>
          <a:r>
            <a:rPr lang="zh-CN" altLang="en-US" sz="1700" kern="1200" dirty="0" smtClean="0"/>
            <a:t> </a:t>
          </a:r>
          <a:r>
            <a:rPr lang="en-US" altLang="zh-CN" sz="1700" kern="1200" dirty="0" smtClean="0"/>
            <a:t>Win</a:t>
          </a:r>
          <a:endParaRPr lang="zh-CN" altLang="en-US" sz="1700" kern="1200" dirty="0"/>
        </a:p>
      </dsp:txBody>
      <dsp:txXfrm>
        <a:off x="4532619" y="2085305"/>
        <a:ext cx="1381140" cy="1305281"/>
      </dsp:txXfrm>
    </dsp:sp>
    <dsp:sp modelId="{5ABE33B7-767E-2344-995B-B307A8E0ED7B}">
      <dsp:nvSpPr>
        <dsp:cNvPr id="0" name=""/>
        <dsp:cNvSpPr/>
      </dsp:nvSpPr>
      <dsp:spPr>
        <a:xfrm>
          <a:off x="6043045" y="1308413"/>
          <a:ext cx="1726425" cy="690570"/>
        </a:xfrm>
        <a:prstGeom prst="chevron">
          <a:avLst/>
        </a:prstGeom>
        <a:solidFill>
          <a:schemeClr val="accent2">
            <a:hueOff val="-10800254"/>
            <a:satOff val="-27575"/>
            <a:lumOff val="-7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t>Log</a:t>
          </a:r>
          <a:r>
            <a:rPr lang="zh-CN" altLang="en-US" sz="1700" kern="1200" dirty="0" smtClean="0"/>
            <a:t> </a:t>
          </a:r>
          <a:r>
            <a:rPr lang="en-US" altLang="zh-CN" sz="1700" kern="1200" dirty="0" smtClean="0"/>
            <a:t>&amp;</a:t>
          </a:r>
          <a:r>
            <a:rPr lang="zh-CN" altLang="en-US" sz="1700" kern="1200" dirty="0" smtClean="0"/>
            <a:t> </a:t>
          </a:r>
          <a:r>
            <a:rPr lang="en-US" altLang="zh-CN" sz="1700" kern="1200" dirty="0" smtClean="0"/>
            <a:t>Statistics</a:t>
          </a:r>
          <a:endParaRPr lang="zh-CN" altLang="en-US" sz="1700" kern="1200" dirty="0"/>
        </a:p>
      </dsp:txBody>
      <dsp:txXfrm>
        <a:off x="6388330" y="1308413"/>
        <a:ext cx="1035855" cy="690570"/>
      </dsp:txXfrm>
    </dsp:sp>
    <dsp:sp modelId="{EA08AED6-3925-E346-9256-C26E7CAF63F2}">
      <dsp:nvSpPr>
        <dsp:cNvPr id="0" name=""/>
        <dsp:cNvSpPr/>
      </dsp:nvSpPr>
      <dsp:spPr>
        <a:xfrm>
          <a:off x="6043045" y="2085305"/>
          <a:ext cx="1381140" cy="1305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t>Sava</a:t>
          </a:r>
          <a:r>
            <a:rPr lang="zh-CN" altLang="en-US" sz="1700" kern="1200" dirty="0" smtClean="0"/>
            <a:t> </a:t>
          </a:r>
          <a:r>
            <a:rPr lang="en-US" altLang="zh-CN" sz="1700" kern="1200" dirty="0" smtClean="0"/>
            <a:t>Log</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Create</a:t>
          </a:r>
          <a:r>
            <a:rPr lang="zh-CN" altLang="en-US" sz="1700" kern="1200" dirty="0" smtClean="0"/>
            <a:t> </a:t>
          </a:r>
          <a:r>
            <a:rPr lang="en-US" altLang="zh-CN" sz="1700" kern="1200" dirty="0" smtClean="0"/>
            <a:t>Performance</a:t>
          </a:r>
          <a:r>
            <a:rPr lang="zh-CN" altLang="en-US" sz="1700" kern="1200" dirty="0" smtClean="0"/>
            <a:t> </a:t>
          </a:r>
          <a:r>
            <a:rPr lang="en-US" altLang="zh-CN" sz="1700" kern="1200" dirty="0" smtClean="0"/>
            <a:t>Report</a:t>
          </a:r>
          <a:endParaRPr lang="zh-CN" altLang="en-US" sz="1700" kern="1200" dirty="0"/>
        </a:p>
      </dsp:txBody>
      <dsp:txXfrm>
        <a:off x="6043045" y="2085305"/>
        <a:ext cx="1381140" cy="13052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EBC76F-0E6F-C14C-9737-DC4F2A73868D}" type="datetimeFigureOut">
              <a:rPr kumimoji="1" lang="zh-CN" altLang="en-US" smtClean="0"/>
              <a:t>14-8-14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18ECD3-6871-654E-B806-8132D7A0F26C}" type="slidenum">
              <a:rPr kumimoji="1" lang="zh-CN" altLang="en-US" smtClean="0"/>
              <a:t>‹#›</a:t>
            </a:fld>
            <a:endParaRPr kumimoji="1" lang="zh-CN" altLang="en-US"/>
          </a:p>
        </p:txBody>
      </p:sp>
    </p:spTree>
    <p:extLst>
      <p:ext uri="{BB962C8B-B14F-4D97-AF65-F5344CB8AC3E}">
        <p14:creationId xmlns:p14="http://schemas.microsoft.com/office/powerpoint/2010/main" val="13262653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1</a:t>
            </a:fld>
            <a:endParaRPr kumimoji="1" lang="zh-CN" altLang="en-US"/>
          </a:p>
        </p:txBody>
      </p:sp>
    </p:spTree>
    <p:extLst>
      <p:ext uri="{BB962C8B-B14F-4D97-AF65-F5344CB8AC3E}">
        <p14:creationId xmlns:p14="http://schemas.microsoft.com/office/powerpoint/2010/main" val="281457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When I was seeking or designing a proper strategy for achieving a profitable return by going long or short in markets, I figure out it always exists uncertainty. And without a statistically reliable measurement of the risk-adjusted reward, it is impossible to assess whether future performance is in line with historical performance. Since I am a Conservative investors, I don’t want make things complex and out of my control. I start to learn some risk-free arbitrage strategies or delta neutral strategies in Hong Kong option market. So, here, I will represent three trading strategies from simple to complex, from risk-free to risky.</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15</a:t>
            </a:fld>
            <a:endParaRPr kumimoji="1" lang="zh-CN" altLang="en-US"/>
          </a:p>
        </p:txBody>
      </p:sp>
    </p:spTree>
    <p:extLst>
      <p:ext uri="{BB962C8B-B14F-4D97-AF65-F5344CB8AC3E}">
        <p14:creationId xmlns:p14="http://schemas.microsoft.com/office/powerpoint/2010/main" val="87656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dirty="0" smtClean="0"/>
              <a:t>1</a:t>
            </a:r>
            <a:r>
              <a:rPr kumimoji="1" lang="en-US" altLang="zh-CN" dirty="0" smtClean="0"/>
              <a:t>.</a:t>
            </a:r>
            <a:r>
              <a:rPr kumimoji="1" lang="zh-CN" altLang="en-US" dirty="0" smtClean="0"/>
              <a:t> </a:t>
            </a:r>
            <a:r>
              <a:rPr kumimoji="1" lang="en-US" altLang="zh-CN" dirty="0" smtClean="0"/>
              <a:t>Lock</a:t>
            </a:r>
            <a:r>
              <a:rPr kumimoji="1" lang="zh-CN" altLang="en-US" dirty="0" smtClean="0"/>
              <a:t> </a:t>
            </a:r>
            <a:r>
              <a:rPr kumimoji="1" lang="en-US" altLang="zh-CN" dirty="0" smtClean="0"/>
              <a:t>Profit</a:t>
            </a:r>
          </a:p>
          <a:p>
            <a:r>
              <a:rPr kumimoji="1" lang="en-US" altLang="zh-CN" dirty="0" smtClean="0"/>
              <a:t>2.</a:t>
            </a:r>
            <a:r>
              <a:rPr kumimoji="1" lang="zh-CN" altLang="en-US" dirty="0" smtClean="0"/>
              <a:t> </a:t>
            </a:r>
            <a:r>
              <a:rPr kumimoji="1" lang="en-US" altLang="zh-CN" dirty="0" smtClean="0"/>
              <a:t>Call</a:t>
            </a:r>
            <a:r>
              <a:rPr kumimoji="1" lang="zh-CN" altLang="en-US" dirty="0" smtClean="0"/>
              <a:t> </a:t>
            </a:r>
            <a:r>
              <a:rPr kumimoji="1" lang="en-US" altLang="zh-CN" dirty="0" smtClean="0"/>
              <a:t>and</a:t>
            </a:r>
            <a:r>
              <a:rPr kumimoji="1" lang="zh-CN" altLang="en-US" dirty="0" smtClean="0"/>
              <a:t> </a:t>
            </a:r>
            <a:r>
              <a:rPr kumimoji="1" lang="en-US" altLang="zh-CN" dirty="0" smtClean="0"/>
              <a:t>Put</a:t>
            </a:r>
            <a:r>
              <a:rPr kumimoji="1" lang="zh-CN" altLang="en-US" dirty="0" smtClean="0"/>
              <a:t> </a:t>
            </a:r>
            <a:r>
              <a:rPr kumimoji="1" lang="en-US" altLang="zh-CN" dirty="0" smtClean="0"/>
              <a:t>Parity</a:t>
            </a:r>
          </a:p>
          <a:p>
            <a:r>
              <a:rPr kumimoji="1" lang="zh-CN" altLang="zh-CN" dirty="0" smtClean="0"/>
              <a:t>3</a:t>
            </a:r>
            <a:r>
              <a:rPr kumimoji="1" lang="en-US" altLang="zh-CN" dirty="0" smtClean="0"/>
              <a:t>.</a:t>
            </a:r>
            <a:r>
              <a:rPr kumimoji="1" lang="zh-CN" altLang="en-US" dirty="0" smtClean="0"/>
              <a:t> </a:t>
            </a:r>
            <a:r>
              <a:rPr kumimoji="1" lang="en-US" altLang="zh-CN" dirty="0" smtClean="0"/>
              <a:t>Long</a:t>
            </a:r>
            <a:r>
              <a:rPr kumimoji="1" lang="zh-CN" altLang="en-US" dirty="0" smtClean="0"/>
              <a:t> </a:t>
            </a:r>
            <a:r>
              <a:rPr kumimoji="1" lang="en-US" altLang="zh-CN" dirty="0" smtClean="0"/>
              <a:t>Straddle</a:t>
            </a:r>
            <a:r>
              <a:rPr kumimoji="1" lang="zh-CN" altLang="en-US" dirty="0" smtClean="0"/>
              <a:t> </a:t>
            </a:r>
            <a:r>
              <a:rPr kumimoji="1" lang="en-US" altLang="zh-CN" dirty="0" smtClean="0"/>
              <a:t>and</a:t>
            </a:r>
            <a:r>
              <a:rPr kumimoji="1" lang="zh-CN" altLang="en-US" dirty="0" smtClean="0"/>
              <a:t> </a:t>
            </a:r>
            <a:r>
              <a:rPr kumimoji="1" lang="en-US" altLang="zh-CN" dirty="0" smtClean="0"/>
              <a:t>Gamma</a:t>
            </a:r>
            <a:r>
              <a:rPr kumimoji="1" lang="zh-CN" altLang="en-US" dirty="0" smtClean="0"/>
              <a:t> </a:t>
            </a:r>
            <a:r>
              <a:rPr kumimoji="1" lang="en-US" altLang="zh-CN" dirty="0" smtClean="0"/>
              <a:t>Scalping</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16</a:t>
            </a:fld>
            <a:endParaRPr kumimoji="1" lang="zh-CN" altLang="en-US"/>
          </a:p>
        </p:txBody>
      </p:sp>
    </p:spTree>
    <p:extLst>
      <p:ext uri="{BB962C8B-B14F-4D97-AF65-F5344CB8AC3E}">
        <p14:creationId xmlns:p14="http://schemas.microsoft.com/office/powerpoint/2010/main" val="876568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strategy only needs to calculate “Entry Signal”. Once order placed, the profit will be locked and the portfolio will be hold to the maturity day, which means we do not need to consider when to exit position.</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18</a:t>
            </a:fld>
            <a:endParaRPr kumimoji="1" lang="zh-CN" altLang="en-US"/>
          </a:p>
        </p:txBody>
      </p:sp>
    </p:spTree>
    <p:extLst>
      <p:ext uri="{BB962C8B-B14F-4D97-AF65-F5344CB8AC3E}">
        <p14:creationId xmlns:p14="http://schemas.microsoft.com/office/powerpoint/2010/main" val="254206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Since this strategy is risk-free, the entry signal occurs at rare chance, which means it is impossible to place this kind of orders frequently. Since everybody will employ that kind of strategy, success maybe depends on the hardware capacity.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19</a:t>
            </a:fld>
            <a:endParaRPr kumimoji="1" lang="zh-CN" altLang="en-US"/>
          </a:p>
        </p:txBody>
      </p:sp>
    </p:spTree>
    <p:extLst>
      <p:ext uri="{BB962C8B-B14F-4D97-AF65-F5344CB8AC3E}">
        <p14:creationId xmlns:p14="http://schemas.microsoft.com/office/powerpoint/2010/main" val="1182614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the back testing shows, all trades occurred in one day and average points earned per trade is below 2 points. It is not an ideal strategy as what we expected. Considering the commission of each trade, this strategy will lose money.</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20</a:t>
            </a:fld>
            <a:endParaRPr kumimoji="1" lang="zh-CN" altLang="en-US"/>
          </a:p>
        </p:txBody>
      </p:sp>
    </p:spTree>
    <p:extLst>
      <p:ext uri="{BB962C8B-B14F-4D97-AF65-F5344CB8AC3E}">
        <p14:creationId xmlns:p14="http://schemas.microsoft.com/office/powerpoint/2010/main" val="800091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dirty="0" smtClean="0"/>
              <a:t>1</a:t>
            </a:r>
            <a:r>
              <a:rPr kumimoji="1" lang="en-US" altLang="zh-CN" dirty="0" smtClean="0"/>
              <a:t>.</a:t>
            </a:r>
            <a:r>
              <a:rPr kumimoji="1" lang="zh-CN" altLang="en-US" dirty="0" smtClean="0"/>
              <a:t> </a:t>
            </a:r>
            <a:r>
              <a:rPr kumimoji="1" lang="en-US" altLang="zh-CN" dirty="0" smtClean="0"/>
              <a:t>Lock</a:t>
            </a:r>
            <a:r>
              <a:rPr kumimoji="1" lang="zh-CN" altLang="en-US" dirty="0" smtClean="0"/>
              <a:t> </a:t>
            </a:r>
            <a:r>
              <a:rPr kumimoji="1" lang="en-US" altLang="zh-CN" dirty="0" smtClean="0"/>
              <a:t>Profit</a:t>
            </a:r>
          </a:p>
          <a:p>
            <a:r>
              <a:rPr kumimoji="1" lang="en-US" altLang="zh-CN" dirty="0" smtClean="0"/>
              <a:t>2.</a:t>
            </a:r>
            <a:r>
              <a:rPr kumimoji="1" lang="zh-CN" altLang="en-US" dirty="0" smtClean="0"/>
              <a:t> </a:t>
            </a:r>
            <a:r>
              <a:rPr kumimoji="1" lang="en-US" altLang="zh-CN" dirty="0" smtClean="0"/>
              <a:t>Call</a:t>
            </a:r>
            <a:r>
              <a:rPr kumimoji="1" lang="zh-CN" altLang="en-US" dirty="0" smtClean="0"/>
              <a:t> </a:t>
            </a:r>
            <a:r>
              <a:rPr kumimoji="1" lang="en-US" altLang="zh-CN" dirty="0" smtClean="0"/>
              <a:t>and</a:t>
            </a:r>
            <a:r>
              <a:rPr kumimoji="1" lang="zh-CN" altLang="en-US" dirty="0" smtClean="0"/>
              <a:t> </a:t>
            </a:r>
            <a:r>
              <a:rPr kumimoji="1" lang="en-US" altLang="zh-CN" dirty="0" smtClean="0"/>
              <a:t>Put</a:t>
            </a:r>
            <a:r>
              <a:rPr kumimoji="1" lang="zh-CN" altLang="en-US" dirty="0" smtClean="0"/>
              <a:t> </a:t>
            </a:r>
            <a:r>
              <a:rPr kumimoji="1" lang="en-US" altLang="zh-CN" dirty="0" smtClean="0"/>
              <a:t>Parity</a:t>
            </a:r>
          </a:p>
          <a:p>
            <a:r>
              <a:rPr kumimoji="1" lang="zh-CN" altLang="zh-CN" dirty="0" smtClean="0"/>
              <a:t>3</a:t>
            </a:r>
            <a:r>
              <a:rPr kumimoji="1" lang="en-US" altLang="zh-CN" dirty="0" smtClean="0"/>
              <a:t>.</a:t>
            </a:r>
            <a:r>
              <a:rPr kumimoji="1" lang="zh-CN" altLang="en-US" dirty="0" smtClean="0"/>
              <a:t> </a:t>
            </a:r>
            <a:r>
              <a:rPr kumimoji="1" lang="en-US" altLang="zh-CN" dirty="0" smtClean="0"/>
              <a:t>Long</a:t>
            </a:r>
            <a:r>
              <a:rPr kumimoji="1" lang="zh-CN" altLang="en-US" dirty="0" smtClean="0"/>
              <a:t> </a:t>
            </a:r>
            <a:r>
              <a:rPr kumimoji="1" lang="en-US" altLang="zh-CN" dirty="0" smtClean="0"/>
              <a:t>Straddle</a:t>
            </a:r>
            <a:r>
              <a:rPr kumimoji="1" lang="zh-CN" altLang="en-US" dirty="0" smtClean="0"/>
              <a:t> </a:t>
            </a:r>
            <a:r>
              <a:rPr kumimoji="1" lang="en-US" altLang="zh-CN" dirty="0" smtClean="0"/>
              <a:t>and</a:t>
            </a:r>
            <a:r>
              <a:rPr kumimoji="1" lang="zh-CN" altLang="en-US" dirty="0" smtClean="0"/>
              <a:t> </a:t>
            </a:r>
            <a:r>
              <a:rPr kumimoji="1" lang="en-US" altLang="zh-CN" dirty="0" smtClean="0"/>
              <a:t>Gamma</a:t>
            </a:r>
            <a:r>
              <a:rPr kumimoji="1" lang="zh-CN" altLang="en-US" dirty="0" smtClean="0"/>
              <a:t> </a:t>
            </a:r>
            <a:r>
              <a:rPr kumimoji="1" lang="en-US" altLang="zh-CN" dirty="0" smtClean="0"/>
              <a:t>Scalping</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21</a:t>
            </a:fld>
            <a:endParaRPr kumimoji="1" lang="zh-CN" altLang="en-US"/>
          </a:p>
        </p:txBody>
      </p:sp>
    </p:spTree>
    <p:extLst>
      <p:ext uri="{BB962C8B-B14F-4D97-AF65-F5344CB8AC3E}">
        <p14:creationId xmlns:p14="http://schemas.microsoft.com/office/powerpoint/2010/main" val="876568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This is because if the price at expiry is above the strike price, the call will be exercised, while if it is below, the put will be exercised, and thus in either case one unit of the asset will be purchased for the strike price, exactly as in a forward contract.</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22</a:t>
            </a:fld>
            <a:endParaRPr kumimoji="1" lang="zh-CN" altLang="en-US"/>
          </a:p>
        </p:txBody>
      </p:sp>
    </p:spTree>
    <p:extLst>
      <p:ext uri="{BB962C8B-B14F-4D97-AF65-F5344CB8AC3E}">
        <p14:creationId xmlns:p14="http://schemas.microsoft.com/office/powerpoint/2010/main" val="3986889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strategy only needs to calculate “Entry Signal”. Once order placed, the profit will be locked and the portfolio will be hold to the maturity day, which means we do not need to consider when to exit position.</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26</a:t>
            </a:fld>
            <a:endParaRPr kumimoji="1" lang="zh-CN" altLang="en-US"/>
          </a:p>
        </p:txBody>
      </p:sp>
    </p:spTree>
    <p:extLst>
      <p:ext uri="{BB962C8B-B14F-4D97-AF65-F5344CB8AC3E}">
        <p14:creationId xmlns:p14="http://schemas.microsoft.com/office/powerpoint/2010/main" val="254206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strategy only needs to calculate “Entry Signal”. Once order placed, the profit will be locked and the portfolio will be hold to the maturity day, which means we do not need to consider when to exit position.</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27</a:t>
            </a:fld>
            <a:endParaRPr kumimoji="1" lang="zh-CN" altLang="en-US"/>
          </a:p>
        </p:txBody>
      </p:sp>
    </p:spTree>
    <p:extLst>
      <p:ext uri="{BB962C8B-B14F-4D97-AF65-F5344CB8AC3E}">
        <p14:creationId xmlns:p14="http://schemas.microsoft.com/office/powerpoint/2010/main" val="2542066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Since this strategy is risk-free, the entry signal occurs at rare chance, which means it is impossible to place this kind of orders frequently. Since everybody will employ that kind of strategy, success maybe depends on the hardware capacity.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28</a:t>
            </a:fld>
            <a:endParaRPr kumimoji="1" lang="zh-CN" altLang="en-US"/>
          </a:p>
        </p:txBody>
      </p:sp>
    </p:spTree>
    <p:extLst>
      <p:ext uri="{BB962C8B-B14F-4D97-AF65-F5344CB8AC3E}">
        <p14:creationId xmlns:p14="http://schemas.microsoft.com/office/powerpoint/2010/main" val="1182614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research is to find profitable strategies on the derivatives market in Hong Kong. For that purpose, we studied Black-Scholes Model and constructed three trading strategies: 1) Lock Profit, 2) Call and Put Parity, 3) Long Straddle and Gamma Scalping. These strategies represented three different risk management philosophies as we can observe how Black-Scholes formula impact derivatives market and individual investment decision.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2</a:t>
            </a:fld>
            <a:endParaRPr kumimoji="1" lang="zh-CN" altLang="en-US"/>
          </a:p>
        </p:txBody>
      </p:sp>
    </p:spTree>
    <p:extLst>
      <p:ext uri="{BB962C8B-B14F-4D97-AF65-F5344CB8AC3E}">
        <p14:creationId xmlns:p14="http://schemas.microsoft.com/office/powerpoint/2010/main" val="3387953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table also describes that the total trade and total point earned are quite small, since this strategy is also a risk-free arbitrage strategy. And if the commissions are take into account, we just earned little money. As we all known, one cannot make large amount of money by a risk-free strategy. The results make sense.</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29</a:t>
            </a:fld>
            <a:endParaRPr kumimoji="1" lang="zh-CN" altLang="en-US"/>
          </a:p>
        </p:txBody>
      </p:sp>
    </p:spTree>
    <p:extLst>
      <p:ext uri="{BB962C8B-B14F-4D97-AF65-F5344CB8AC3E}">
        <p14:creationId xmlns:p14="http://schemas.microsoft.com/office/powerpoint/2010/main" val="3558926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dirty="0" smtClean="0"/>
              <a:t>1</a:t>
            </a:r>
            <a:r>
              <a:rPr kumimoji="1" lang="en-US" altLang="zh-CN" dirty="0" smtClean="0"/>
              <a:t>.</a:t>
            </a:r>
            <a:r>
              <a:rPr kumimoji="1" lang="zh-CN" altLang="en-US" dirty="0" smtClean="0"/>
              <a:t> </a:t>
            </a:r>
            <a:r>
              <a:rPr kumimoji="1" lang="en-US" altLang="zh-CN" dirty="0" smtClean="0"/>
              <a:t>Lock</a:t>
            </a:r>
            <a:r>
              <a:rPr kumimoji="1" lang="zh-CN" altLang="en-US" dirty="0" smtClean="0"/>
              <a:t> </a:t>
            </a:r>
            <a:r>
              <a:rPr kumimoji="1" lang="en-US" altLang="zh-CN" dirty="0" smtClean="0"/>
              <a:t>Profit</a:t>
            </a:r>
          </a:p>
          <a:p>
            <a:r>
              <a:rPr kumimoji="1" lang="en-US" altLang="zh-CN" dirty="0" smtClean="0"/>
              <a:t>2.</a:t>
            </a:r>
            <a:r>
              <a:rPr kumimoji="1" lang="zh-CN" altLang="en-US" dirty="0" smtClean="0"/>
              <a:t> </a:t>
            </a:r>
            <a:r>
              <a:rPr kumimoji="1" lang="en-US" altLang="zh-CN" dirty="0" smtClean="0"/>
              <a:t>Call</a:t>
            </a:r>
            <a:r>
              <a:rPr kumimoji="1" lang="zh-CN" altLang="en-US" dirty="0" smtClean="0"/>
              <a:t> </a:t>
            </a:r>
            <a:r>
              <a:rPr kumimoji="1" lang="en-US" altLang="zh-CN" dirty="0" smtClean="0"/>
              <a:t>and</a:t>
            </a:r>
            <a:r>
              <a:rPr kumimoji="1" lang="zh-CN" altLang="en-US" dirty="0" smtClean="0"/>
              <a:t> </a:t>
            </a:r>
            <a:r>
              <a:rPr kumimoji="1" lang="en-US" altLang="zh-CN" dirty="0" smtClean="0"/>
              <a:t>Put</a:t>
            </a:r>
            <a:r>
              <a:rPr kumimoji="1" lang="zh-CN" altLang="en-US" dirty="0" smtClean="0"/>
              <a:t> </a:t>
            </a:r>
            <a:r>
              <a:rPr kumimoji="1" lang="en-US" altLang="zh-CN" dirty="0" smtClean="0"/>
              <a:t>Parity</a:t>
            </a:r>
          </a:p>
          <a:p>
            <a:r>
              <a:rPr kumimoji="1" lang="zh-CN" altLang="zh-CN" dirty="0" smtClean="0"/>
              <a:t>3</a:t>
            </a:r>
            <a:r>
              <a:rPr kumimoji="1" lang="en-US" altLang="zh-CN" dirty="0" smtClean="0"/>
              <a:t>.</a:t>
            </a:r>
            <a:r>
              <a:rPr kumimoji="1" lang="zh-CN" altLang="en-US" dirty="0" smtClean="0"/>
              <a:t> </a:t>
            </a:r>
            <a:r>
              <a:rPr kumimoji="1" lang="en-US" altLang="zh-CN" dirty="0" smtClean="0"/>
              <a:t>Long</a:t>
            </a:r>
            <a:r>
              <a:rPr kumimoji="1" lang="zh-CN" altLang="en-US" dirty="0" smtClean="0"/>
              <a:t> </a:t>
            </a:r>
            <a:r>
              <a:rPr kumimoji="1" lang="en-US" altLang="zh-CN" dirty="0" smtClean="0"/>
              <a:t>Straddle</a:t>
            </a:r>
            <a:r>
              <a:rPr kumimoji="1" lang="zh-CN" altLang="en-US" dirty="0" smtClean="0"/>
              <a:t> </a:t>
            </a:r>
            <a:r>
              <a:rPr kumimoji="1" lang="en-US" altLang="zh-CN" dirty="0" smtClean="0"/>
              <a:t>and</a:t>
            </a:r>
            <a:r>
              <a:rPr kumimoji="1" lang="zh-CN" altLang="en-US" dirty="0" smtClean="0"/>
              <a:t> </a:t>
            </a:r>
            <a:r>
              <a:rPr kumimoji="1" lang="en-US" altLang="zh-CN" dirty="0" smtClean="0"/>
              <a:t>Gamma</a:t>
            </a:r>
            <a:r>
              <a:rPr kumimoji="1" lang="zh-CN" altLang="en-US" dirty="0" smtClean="0"/>
              <a:t> </a:t>
            </a:r>
            <a:r>
              <a:rPr kumimoji="1" lang="en-US" altLang="zh-CN" dirty="0" smtClean="0"/>
              <a:t>Scalping</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30</a:t>
            </a:fld>
            <a:endParaRPr kumimoji="1" lang="zh-CN" altLang="en-US"/>
          </a:p>
        </p:txBody>
      </p:sp>
    </p:spTree>
    <p:extLst>
      <p:ext uri="{BB962C8B-B14F-4D97-AF65-F5344CB8AC3E}">
        <p14:creationId xmlns:p14="http://schemas.microsoft.com/office/powerpoint/2010/main" val="876568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mathematical finance, the Greeks are the quantities representing the sensitivity of the price of derivatives such as options to a change in underlying parameters on which the value of an instrument or portfolio of financial instruments is dependent. These sensitivities, also known as hedge ratios, are commonly referred to as the Greeks since many of them are labeled by Greek letters.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31</a:t>
            </a:fld>
            <a:endParaRPr kumimoji="1" lang="zh-CN" altLang="en-US"/>
          </a:p>
        </p:txBody>
      </p:sp>
    </p:spTree>
    <p:extLst>
      <p:ext uri="{BB962C8B-B14F-4D97-AF65-F5344CB8AC3E}">
        <p14:creationId xmlns:p14="http://schemas.microsoft.com/office/powerpoint/2010/main" val="2090518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32</a:t>
            </a:fld>
            <a:endParaRPr kumimoji="1" lang="zh-CN" altLang="en-US"/>
          </a:p>
        </p:txBody>
      </p:sp>
    </p:spTree>
    <p:extLst>
      <p:ext uri="{BB962C8B-B14F-4D97-AF65-F5344CB8AC3E}">
        <p14:creationId xmlns:p14="http://schemas.microsoft.com/office/powerpoint/2010/main" val="3354833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For Long option,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Call delta: 0 (out-of-money) &lt;</a:t>
            </a:r>
            <a:r>
              <a:rPr lang="zh-CN" altLang="zh-CN" sz="1200" kern="1200" dirty="0" smtClean="0">
                <a:solidFill>
                  <a:schemeClr val="tx1"/>
                </a:solidFill>
                <a:effectLst/>
                <a:latin typeface="+mn-lt"/>
                <a:ea typeface="+mn-ea"/>
                <a:cs typeface="+mn-cs"/>
              </a:rPr>
              <a:t>Δ</a:t>
            </a:r>
            <a:r>
              <a:rPr lang="en-US" altLang="zh-CN" sz="1200" kern="1200" dirty="0" smtClean="0">
                <a:solidFill>
                  <a:schemeClr val="tx1"/>
                </a:solidFill>
                <a:effectLst/>
                <a:latin typeface="+mn-lt"/>
                <a:ea typeface="+mn-ea"/>
                <a:cs typeface="+mn-cs"/>
              </a:rPr>
              <a:t>&lt; 1 (deep in-the-money)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Put delta: -1 (deep in-the-money) &lt;</a:t>
            </a:r>
            <a:r>
              <a:rPr lang="zh-CN" altLang="zh-CN" sz="1200" kern="1200" dirty="0" smtClean="0">
                <a:solidFill>
                  <a:schemeClr val="tx1"/>
                </a:solidFill>
                <a:effectLst/>
                <a:latin typeface="+mn-lt"/>
                <a:ea typeface="+mn-ea"/>
                <a:cs typeface="+mn-cs"/>
              </a:rPr>
              <a:t>Δ</a:t>
            </a:r>
            <a:r>
              <a:rPr lang="en-US" altLang="zh-CN" sz="1200" kern="1200" dirty="0" smtClean="0">
                <a:solidFill>
                  <a:schemeClr val="tx1"/>
                </a:solidFill>
                <a:effectLst/>
                <a:latin typeface="+mn-lt"/>
                <a:ea typeface="+mn-ea"/>
                <a:cs typeface="+mn-cs"/>
              </a:rPr>
              <a:t>&lt; 0 (out-of-money)</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shows that delta becomes less sensitive to changes in asset prices as the maturity increase. You can also find that delta of at-the-money option is always around 0.5.</a:t>
            </a:r>
            <a:r>
              <a:rPr lang="zh-CN" altLang="zh-CN" dirty="0" smtClean="0">
                <a:effectLst/>
              </a:rPr>
              <a:t>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34</a:t>
            </a:fld>
            <a:endParaRPr kumimoji="1" lang="zh-CN" altLang="en-US"/>
          </a:p>
        </p:txBody>
      </p:sp>
    </p:spTree>
    <p:extLst>
      <p:ext uri="{BB962C8B-B14F-4D97-AF65-F5344CB8AC3E}">
        <p14:creationId xmlns:p14="http://schemas.microsoft.com/office/powerpoint/2010/main" val="277569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You</a:t>
            </a:r>
            <a:r>
              <a:rPr kumimoji="1" lang="zh-CN" altLang="en-US" dirty="0" smtClean="0"/>
              <a:t> </a:t>
            </a:r>
            <a:r>
              <a:rPr kumimoji="1" lang="en-US" altLang="zh-CN" dirty="0" smtClean="0"/>
              <a:t>don</a:t>
            </a:r>
            <a:r>
              <a:rPr kumimoji="1" lang="fr-FR" altLang="zh-CN" dirty="0" smtClean="0"/>
              <a:t>’</a:t>
            </a:r>
            <a:r>
              <a:rPr kumimoji="1" lang="en-US" altLang="zh-CN" dirty="0" smtClean="0"/>
              <a:t>t</a:t>
            </a:r>
            <a:r>
              <a:rPr kumimoji="1" lang="zh-CN" altLang="en-US" dirty="0" smtClean="0"/>
              <a:t> </a:t>
            </a:r>
            <a:r>
              <a:rPr kumimoji="1" lang="en-US" altLang="zh-CN" dirty="0" smtClean="0"/>
              <a:t>care</a:t>
            </a:r>
            <a:r>
              <a:rPr kumimoji="1" lang="zh-CN" altLang="en-US" dirty="0" smtClean="0"/>
              <a:t> </a:t>
            </a:r>
            <a:r>
              <a:rPr kumimoji="1" lang="en-US" altLang="zh-CN" dirty="0" smtClean="0"/>
              <a:t>the</a:t>
            </a:r>
            <a:r>
              <a:rPr kumimoji="1" lang="zh-CN" altLang="en-US" dirty="0" smtClean="0"/>
              <a:t> </a:t>
            </a:r>
            <a:r>
              <a:rPr kumimoji="1" lang="en-US" altLang="zh-CN" dirty="0" smtClean="0"/>
              <a:t>price</a:t>
            </a:r>
            <a:r>
              <a:rPr kumimoji="1" lang="zh-CN" altLang="en-US" dirty="0" smtClean="0"/>
              <a:t> </a:t>
            </a:r>
            <a:r>
              <a:rPr kumimoji="1" lang="en-US" altLang="zh-CN" dirty="0" smtClean="0"/>
              <a:t>up</a:t>
            </a:r>
            <a:r>
              <a:rPr kumimoji="1" lang="zh-CN" altLang="en-US" dirty="0" smtClean="0"/>
              <a:t> </a:t>
            </a:r>
            <a:r>
              <a:rPr kumimoji="1" lang="en-US" altLang="zh-CN" dirty="0" smtClean="0"/>
              <a:t>or</a:t>
            </a:r>
            <a:r>
              <a:rPr kumimoji="1" lang="zh-CN" altLang="en-US" dirty="0" smtClean="0"/>
              <a:t> </a:t>
            </a:r>
            <a:r>
              <a:rPr kumimoji="1" lang="en-US" altLang="zh-CN" dirty="0" smtClean="0"/>
              <a:t>down,</a:t>
            </a:r>
            <a:r>
              <a:rPr kumimoji="1" lang="zh-CN" altLang="en-US" dirty="0" smtClean="0"/>
              <a:t> </a:t>
            </a:r>
            <a:r>
              <a:rPr kumimoji="1" lang="en-US" altLang="zh-CN" dirty="0" smtClean="0"/>
              <a:t>you</a:t>
            </a:r>
            <a:r>
              <a:rPr kumimoji="1" lang="zh-CN" altLang="en-US" dirty="0" smtClean="0"/>
              <a:t> </a:t>
            </a:r>
            <a:r>
              <a:rPr kumimoji="1" lang="en-US" altLang="zh-CN" dirty="0" smtClean="0"/>
              <a:t>will</a:t>
            </a:r>
            <a:r>
              <a:rPr kumimoji="1" lang="zh-CN" altLang="en-US" dirty="0" smtClean="0"/>
              <a:t> </a:t>
            </a:r>
            <a:r>
              <a:rPr kumimoji="1" lang="en-US" altLang="zh-CN" dirty="0" smtClean="0"/>
              <a:t>make</a:t>
            </a:r>
            <a:r>
              <a:rPr kumimoji="1" lang="zh-CN" altLang="en-US" dirty="0" smtClean="0"/>
              <a:t> </a:t>
            </a:r>
            <a:r>
              <a:rPr kumimoji="1" lang="en-US" altLang="zh-CN" dirty="0" smtClean="0"/>
              <a:t>money</a:t>
            </a:r>
            <a:r>
              <a:rPr kumimoji="1" lang="zh-CN" altLang="en-US" dirty="0" smtClean="0"/>
              <a:t> </a:t>
            </a:r>
            <a:r>
              <a:rPr kumimoji="1" lang="en-US" altLang="zh-CN" dirty="0" smtClean="0"/>
              <a:t>in</a:t>
            </a:r>
            <a:r>
              <a:rPr kumimoji="1" lang="zh-CN" altLang="en-US" dirty="0" smtClean="0"/>
              <a:t> </a:t>
            </a:r>
            <a:r>
              <a:rPr kumimoji="1" lang="en-US" altLang="zh-CN" dirty="0" smtClean="0"/>
              <a:t>either</a:t>
            </a:r>
            <a:r>
              <a:rPr kumimoji="1" lang="zh-CN" altLang="en-US" dirty="0" smtClean="0"/>
              <a:t> </a:t>
            </a:r>
            <a:r>
              <a:rPr kumimoji="1" lang="en-US" altLang="zh-CN" dirty="0" smtClean="0"/>
              <a:t>direction.</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35</a:t>
            </a:fld>
            <a:endParaRPr kumimoji="1" lang="zh-CN" altLang="en-US"/>
          </a:p>
        </p:txBody>
      </p:sp>
    </p:spTree>
    <p:extLst>
      <p:ext uri="{BB962C8B-B14F-4D97-AF65-F5344CB8AC3E}">
        <p14:creationId xmlns:p14="http://schemas.microsoft.com/office/powerpoint/2010/main" val="277569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36</a:t>
            </a:fld>
            <a:endParaRPr kumimoji="1" lang="zh-CN" altLang="en-US"/>
          </a:p>
        </p:txBody>
      </p:sp>
    </p:spTree>
    <p:extLst>
      <p:ext uri="{BB962C8B-B14F-4D97-AF65-F5344CB8AC3E}">
        <p14:creationId xmlns:p14="http://schemas.microsoft.com/office/powerpoint/2010/main" val="3973215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Figure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shows </a:t>
            </a:r>
            <a:r>
              <a:rPr lang="en-US" altLang="zh-CN" sz="1200" kern="1200" dirty="0" smtClean="0">
                <a:solidFill>
                  <a:schemeClr val="tx1"/>
                </a:solidFill>
                <a:effectLst/>
                <a:latin typeface="+mn-lt"/>
                <a:ea typeface="+mn-ea"/>
                <a:cs typeface="+mn-cs"/>
              </a:rPr>
              <a:t>that gamma is greatest approximately at-the-money and diminishes the further out you go either in-the-money or out-of-the-money.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Gamma is important because Gamma shows how volatile an option is relative to movements in the underlying asset. So, by watching your gamma will let you know how large your delta (position risk) changes.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37</a:t>
            </a:fld>
            <a:endParaRPr kumimoji="1" lang="zh-CN" altLang="en-US"/>
          </a:p>
        </p:txBody>
      </p:sp>
    </p:spTree>
    <p:extLst>
      <p:ext uri="{BB962C8B-B14F-4D97-AF65-F5344CB8AC3E}">
        <p14:creationId xmlns:p14="http://schemas.microsoft.com/office/powerpoint/2010/main" val="1849198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When you long gamma, your position will become "longer" as the price of the underlying asset increases and "shorter" as the underlying price decreases.  That is, when you are long an option (long gamma) you want the market to move. As the underlying price increases, you become longer, which reinforces your newly long position. In other words, when gamma is high, the relation is more convex than linear, and the P&amp;L is more likely to be large in the presence of large moves, which is what “long gamma” traders expected.</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38</a:t>
            </a:fld>
            <a:endParaRPr kumimoji="1" lang="zh-CN" altLang="en-US"/>
          </a:p>
        </p:txBody>
      </p:sp>
    </p:spTree>
    <p:extLst>
      <p:ext uri="{BB962C8B-B14F-4D97-AF65-F5344CB8AC3E}">
        <p14:creationId xmlns:p14="http://schemas.microsoft.com/office/powerpoint/2010/main" val="1315410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measures the rate of change of option value with respect to changes in the underlying asset's price</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39</a:t>
            </a:fld>
            <a:endParaRPr kumimoji="1" lang="zh-CN" altLang="en-US"/>
          </a:p>
        </p:txBody>
      </p:sp>
    </p:spTree>
    <p:extLst>
      <p:ext uri="{BB962C8B-B14F-4D97-AF65-F5344CB8AC3E}">
        <p14:creationId xmlns:p14="http://schemas.microsoft.com/office/powerpoint/2010/main" val="335483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assumption</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6</a:t>
            </a:fld>
            <a:endParaRPr kumimoji="1" lang="zh-CN" altLang="en-US"/>
          </a:p>
        </p:txBody>
      </p:sp>
    </p:spTree>
    <p:extLst>
      <p:ext uri="{BB962C8B-B14F-4D97-AF65-F5344CB8AC3E}">
        <p14:creationId xmlns:p14="http://schemas.microsoft.com/office/powerpoint/2010/main" val="235332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Since time decay is not linear, an option will lose greater percent of its daily value near maturity. The chart below describes that relationship.</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40</a:t>
            </a:fld>
            <a:endParaRPr kumimoji="1" lang="zh-CN" altLang="en-US"/>
          </a:p>
        </p:txBody>
      </p:sp>
    </p:spTree>
    <p:extLst>
      <p:ext uri="{BB962C8B-B14F-4D97-AF65-F5344CB8AC3E}">
        <p14:creationId xmlns:p14="http://schemas.microsoft.com/office/powerpoint/2010/main" val="3354833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Now</a:t>
            </a:r>
            <a:r>
              <a:rPr kumimoji="1" lang="zh-CN" altLang="en-US" dirty="0" smtClean="0"/>
              <a:t> </a:t>
            </a:r>
            <a:r>
              <a:rPr kumimoji="1" lang="en-US" altLang="zh-CN" dirty="0" smtClean="0"/>
              <a:t>here</a:t>
            </a:r>
            <a:r>
              <a:rPr kumimoji="1" lang="zh-CN" altLang="en-US" dirty="0" smtClean="0"/>
              <a:t> </a:t>
            </a:r>
            <a:r>
              <a:rPr kumimoji="1" lang="en-US" altLang="zh-CN" dirty="0" smtClean="0"/>
              <a:t>I</a:t>
            </a:r>
            <a:r>
              <a:rPr kumimoji="1" lang="zh-CN" altLang="en-US" dirty="0" smtClean="0"/>
              <a:t> </a:t>
            </a:r>
            <a:r>
              <a:rPr kumimoji="1" lang="en-US" altLang="zh-CN" dirty="0" smtClean="0"/>
              <a:t>will</a:t>
            </a:r>
            <a:r>
              <a:rPr kumimoji="1" lang="zh-CN" altLang="en-US" dirty="0" smtClean="0"/>
              <a:t> </a:t>
            </a:r>
            <a:r>
              <a:rPr kumimoji="1" lang="en-US" altLang="zh-CN" dirty="0" smtClean="0"/>
              <a:t>combine</a:t>
            </a:r>
            <a:r>
              <a:rPr kumimoji="1" lang="zh-CN" altLang="en-US" dirty="0" smtClean="0"/>
              <a:t> </a:t>
            </a:r>
            <a:r>
              <a:rPr kumimoji="1" lang="en-US" altLang="zh-CN" dirty="0" smtClean="0"/>
              <a:t>the</a:t>
            </a:r>
            <a:r>
              <a:rPr kumimoji="1" lang="zh-CN" altLang="en-US" dirty="0" smtClean="0"/>
              <a:t> </a:t>
            </a:r>
            <a:r>
              <a:rPr kumimoji="1" lang="en-US" altLang="zh-CN" dirty="0" smtClean="0"/>
              <a:t>Delta</a:t>
            </a:r>
            <a:r>
              <a:rPr kumimoji="1" lang="zh-CN" altLang="en-US" dirty="0" smtClean="0"/>
              <a:t> </a:t>
            </a:r>
            <a:r>
              <a:rPr kumimoji="1" lang="en-US" altLang="zh-CN" dirty="0" smtClean="0"/>
              <a:t>Natural</a:t>
            </a:r>
            <a:r>
              <a:rPr kumimoji="1" lang="zh-CN" altLang="en-US" dirty="0" smtClean="0"/>
              <a:t> </a:t>
            </a:r>
            <a:r>
              <a:rPr kumimoji="1" lang="en-US" altLang="zh-CN" dirty="0" smtClean="0"/>
              <a:t>and</a:t>
            </a:r>
            <a:r>
              <a:rPr kumimoji="1" lang="zh-CN" altLang="en-US" dirty="0" smtClean="0"/>
              <a:t> </a:t>
            </a:r>
            <a:r>
              <a:rPr kumimoji="1" lang="en-US" altLang="zh-CN" dirty="0" smtClean="0"/>
              <a:t>Long</a:t>
            </a:r>
            <a:r>
              <a:rPr kumimoji="1" lang="zh-CN" altLang="en-US" dirty="0" smtClean="0"/>
              <a:t> </a:t>
            </a:r>
            <a:r>
              <a:rPr kumimoji="1" lang="en-US" altLang="zh-CN" dirty="0" smtClean="0"/>
              <a:t>Gamma</a:t>
            </a:r>
            <a:r>
              <a:rPr kumimoji="1" lang="zh-CN" altLang="en-US" dirty="0" smtClean="0"/>
              <a:t> </a:t>
            </a:r>
            <a:r>
              <a:rPr kumimoji="1" lang="en-US" altLang="zh-CN" dirty="0" smtClean="0"/>
              <a:t>into</a:t>
            </a:r>
            <a:r>
              <a:rPr kumimoji="1" lang="zh-CN" altLang="en-US" dirty="0" smtClean="0"/>
              <a:t> </a:t>
            </a:r>
            <a:r>
              <a:rPr kumimoji="1" lang="en-US" altLang="zh-CN" dirty="0" smtClean="0"/>
              <a:t>Strategy</a:t>
            </a:r>
            <a:r>
              <a:rPr kumimoji="1" lang="zh-CN" altLang="en-US" dirty="0" smtClean="0"/>
              <a:t> </a:t>
            </a:r>
            <a:r>
              <a:rPr kumimoji="1" lang="en-US" altLang="zh-CN" dirty="0" smtClean="0"/>
              <a:t>3,</a:t>
            </a:r>
            <a:r>
              <a:rPr kumimoji="1" lang="zh-CN" altLang="en-US" dirty="0" smtClean="0"/>
              <a:t> </a:t>
            </a:r>
            <a:r>
              <a:rPr kumimoji="1" lang="en-US" altLang="zh-CN" dirty="0" smtClean="0"/>
              <a:t>we</a:t>
            </a:r>
            <a:r>
              <a:rPr kumimoji="1" lang="zh-CN" altLang="en-US" dirty="0" smtClean="0"/>
              <a:t> </a:t>
            </a:r>
            <a:r>
              <a:rPr kumimoji="1" lang="en-US" altLang="zh-CN" dirty="0" smtClean="0"/>
              <a:t>call</a:t>
            </a:r>
            <a:r>
              <a:rPr kumimoji="1" lang="zh-CN" altLang="en-US" dirty="0" smtClean="0"/>
              <a:t> </a:t>
            </a:r>
            <a:r>
              <a:rPr kumimoji="1" lang="en-US" altLang="zh-CN" dirty="0" smtClean="0"/>
              <a:t>Long</a:t>
            </a:r>
            <a:r>
              <a:rPr kumimoji="1" lang="zh-CN" altLang="en-US" dirty="0" smtClean="0"/>
              <a:t> </a:t>
            </a:r>
            <a:r>
              <a:rPr kumimoji="1" lang="en-US" altLang="zh-CN" dirty="0" smtClean="0"/>
              <a:t>Straddle</a:t>
            </a:r>
            <a:r>
              <a:rPr kumimoji="1" lang="zh-CN" altLang="en-US" dirty="0" smtClean="0"/>
              <a:t> </a:t>
            </a:r>
            <a:r>
              <a:rPr kumimoji="1" lang="en-US" altLang="zh-CN" dirty="0" smtClean="0"/>
              <a:t>and</a:t>
            </a:r>
            <a:r>
              <a:rPr kumimoji="1" lang="zh-CN" altLang="en-US" dirty="0" smtClean="0"/>
              <a:t> </a:t>
            </a:r>
            <a:r>
              <a:rPr kumimoji="1" lang="en-US" altLang="zh-CN" dirty="0" smtClean="0"/>
              <a:t>Gamma</a:t>
            </a:r>
            <a:r>
              <a:rPr kumimoji="1" lang="zh-CN" altLang="en-US" dirty="0" smtClean="0"/>
              <a:t> </a:t>
            </a:r>
            <a:r>
              <a:rPr kumimoji="1" lang="en-US" altLang="zh-CN" dirty="0" smtClean="0"/>
              <a:t>Scalping</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41</a:t>
            </a:fld>
            <a:endParaRPr kumimoji="1" lang="zh-CN" altLang="en-US"/>
          </a:p>
        </p:txBody>
      </p:sp>
    </p:spTree>
    <p:extLst>
      <p:ext uri="{BB962C8B-B14F-4D97-AF65-F5344CB8AC3E}">
        <p14:creationId xmlns:p14="http://schemas.microsoft.com/office/powerpoint/2010/main" val="876568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This</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payoff</a:t>
            </a:r>
            <a:r>
              <a:rPr lang="zh-CN" altLang="en-US" dirty="0" smtClean="0"/>
              <a:t> </a:t>
            </a:r>
            <a:r>
              <a:rPr lang="en-US" altLang="zh-CN" dirty="0" smtClean="0"/>
              <a:t>of</a:t>
            </a:r>
            <a:r>
              <a:rPr lang="zh-CN" altLang="en-US" dirty="0" smtClean="0"/>
              <a:t> </a:t>
            </a:r>
            <a:r>
              <a:rPr lang="en-US" altLang="zh-CN" dirty="0" smtClean="0"/>
              <a:t>Long</a:t>
            </a:r>
            <a:r>
              <a:rPr lang="zh-CN" altLang="en-US" dirty="0" smtClean="0"/>
              <a:t> </a:t>
            </a:r>
            <a:r>
              <a:rPr lang="en-US" altLang="zh-CN" dirty="0" smtClean="0"/>
              <a:t>Straddle.</a:t>
            </a:r>
            <a:r>
              <a:rPr lang="zh-CN" altLang="en-US" dirty="0" smtClean="0"/>
              <a:t> </a:t>
            </a:r>
            <a:r>
              <a:rPr lang="en-US" altLang="zh-CN" dirty="0" smtClean="0"/>
              <a:t>As</a:t>
            </a:r>
            <a:r>
              <a:rPr lang="zh-CN" altLang="en-US" dirty="0" smtClean="0"/>
              <a:t> </a:t>
            </a:r>
            <a:r>
              <a:rPr lang="en-US" altLang="zh-CN" dirty="0" smtClean="0"/>
              <a:t>I</a:t>
            </a:r>
            <a:r>
              <a:rPr lang="zh-CN" altLang="en-US" dirty="0" smtClean="0"/>
              <a:t> </a:t>
            </a:r>
            <a:r>
              <a:rPr lang="en-US" altLang="zh-CN" dirty="0" smtClean="0"/>
              <a:t>mention</a:t>
            </a:r>
            <a:r>
              <a:rPr lang="zh-CN" altLang="en-US" dirty="0" smtClean="0"/>
              <a:t> </a:t>
            </a:r>
            <a:r>
              <a:rPr lang="en-US" altLang="zh-CN" dirty="0" smtClean="0"/>
              <a:t>before,</a:t>
            </a:r>
            <a:r>
              <a:rPr lang="zh-CN" altLang="en-US" dirty="0" smtClean="0"/>
              <a:t> </a:t>
            </a:r>
            <a:r>
              <a:rPr lang="en-US" altLang="zh-CN" dirty="0" smtClean="0"/>
              <a:t>Delta</a:t>
            </a:r>
            <a:r>
              <a:rPr lang="zh-CN" altLang="en-US" dirty="0" smtClean="0"/>
              <a:t> </a:t>
            </a:r>
            <a:r>
              <a:rPr lang="en-US" altLang="zh-CN" dirty="0" smtClean="0"/>
              <a:t>Natural</a:t>
            </a:r>
            <a:r>
              <a:rPr lang="zh-CN" altLang="en-US" dirty="0" smtClean="0"/>
              <a:t> </a:t>
            </a:r>
            <a:r>
              <a:rPr lang="en-US" altLang="zh-CN" dirty="0" smtClean="0"/>
              <a:t>no</a:t>
            </a:r>
            <a:r>
              <a:rPr lang="zh-CN" altLang="en-US" dirty="0" smtClean="0"/>
              <a:t> </a:t>
            </a:r>
            <a:r>
              <a:rPr lang="en-US" altLang="zh-CN" dirty="0" smtClean="0"/>
              <a:t>need</a:t>
            </a:r>
            <a:r>
              <a:rPr lang="zh-CN" altLang="en-US" dirty="0" smtClean="0"/>
              <a:t> </a:t>
            </a:r>
            <a:r>
              <a:rPr lang="en-US" altLang="zh-CN" dirty="0" smtClean="0"/>
              <a:t>consider</a:t>
            </a:r>
            <a:r>
              <a:rPr lang="zh-CN" altLang="en-US" dirty="0" smtClean="0"/>
              <a:t> </a:t>
            </a:r>
            <a:r>
              <a:rPr lang="en-US" altLang="zh-CN" dirty="0" smtClean="0"/>
              <a:t>the</a:t>
            </a:r>
            <a:r>
              <a:rPr lang="zh-CN" altLang="en-US" dirty="0" smtClean="0"/>
              <a:t> </a:t>
            </a:r>
            <a:r>
              <a:rPr lang="en-US" altLang="zh-CN" dirty="0" smtClean="0"/>
              <a:t>direction</a:t>
            </a:r>
            <a:r>
              <a:rPr lang="zh-CN" altLang="en-US" dirty="0" smtClean="0"/>
              <a:t> </a:t>
            </a:r>
            <a:r>
              <a:rPr lang="en-US" altLang="zh-CN" dirty="0" smtClean="0"/>
              <a:t>of</a:t>
            </a:r>
            <a:r>
              <a:rPr lang="zh-CN" altLang="en-US" dirty="0" smtClean="0"/>
              <a:t> </a:t>
            </a:r>
            <a:r>
              <a:rPr lang="en-US" altLang="zh-CN" dirty="0" smtClean="0"/>
              <a:t>price</a:t>
            </a:r>
            <a:r>
              <a:rPr lang="zh-CN" altLang="en-US" dirty="0" smtClean="0"/>
              <a:t> </a:t>
            </a:r>
            <a:r>
              <a:rPr lang="en-US" altLang="zh-CN" dirty="0" smtClean="0"/>
              <a:t>move</a:t>
            </a:r>
            <a:r>
              <a:rPr lang="zh-CN" altLang="en-US" dirty="0" smtClean="0"/>
              <a:t>. </a:t>
            </a:r>
            <a:r>
              <a:rPr lang="en-US" altLang="zh-CN" dirty="0" smtClean="0"/>
              <a:t>The </a:t>
            </a:r>
            <a:r>
              <a:rPr lang="en-US" altLang="zh-CN" dirty="0" smtClean="0"/>
              <a:t>combination generally profits if the stock price moves sharply and the in either direction,</a:t>
            </a:r>
            <a:r>
              <a:rPr lang="zh-CN" altLang="en-US" dirty="0" smtClean="0"/>
              <a:t> </a:t>
            </a:r>
            <a:r>
              <a:rPr lang="en-US" altLang="zh-CN" dirty="0" smtClean="0"/>
              <a:t>with delta neutral, during the life of the options. The long straddle is a limited risk, theoretically unlimited profit potential strategy.</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43</a:t>
            </a:fld>
            <a:endParaRPr kumimoji="1" lang="zh-CN" altLang="en-US"/>
          </a:p>
        </p:txBody>
      </p:sp>
    </p:spTree>
    <p:extLst>
      <p:ext uri="{BB962C8B-B14F-4D97-AF65-F5344CB8AC3E}">
        <p14:creationId xmlns:p14="http://schemas.microsoft.com/office/powerpoint/2010/main" val="3558714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If the market has a very high volatility level due to some recent event, it may not be the best time for a straddle. In other words, this strategy's success would be fueled by an increase in implied volatility. </a:t>
            </a:r>
          </a:p>
          <a:p>
            <a:r>
              <a:rPr lang="en-US" altLang="zh-CN" sz="1200" kern="1200" dirty="0" smtClean="0">
                <a:solidFill>
                  <a:schemeClr val="tx1"/>
                </a:solidFill>
                <a:effectLst/>
                <a:latin typeface="+mn-lt"/>
                <a:ea typeface="+mn-ea"/>
                <a:cs typeface="+mn-cs"/>
              </a:rPr>
              <a:t>If that happens and the stock price may remain very stable, the time decay (theta) will take its toll on the position. Because this strategy consists of being long a call and a put, both of them at-the-money at least at the beginning, every day that passes without a move in the stock's price will cause the total premium of this position to suffer a significant erosion of value. </a:t>
            </a:r>
            <a:r>
              <a:rPr lang="en-US" altLang="zh-CN" sz="1200" b="1" kern="1200" dirty="0" smtClean="0">
                <a:solidFill>
                  <a:schemeClr val="tx1"/>
                </a:solidFill>
                <a:effectLst/>
                <a:latin typeface="+mn-lt"/>
                <a:ea typeface="+mn-ea"/>
                <a:cs typeface="+mn-cs"/>
              </a:rPr>
              <a:t>Noted that theta is biggest negative value in at-the-money option</a:t>
            </a:r>
            <a:r>
              <a:rPr lang="en-US" altLang="zh-CN" sz="1200" kern="1200" dirty="0" smtClean="0">
                <a:solidFill>
                  <a:schemeClr val="tx1"/>
                </a:solidFill>
                <a:effectLst/>
                <a:latin typeface="+mn-lt"/>
                <a:ea typeface="+mn-ea"/>
                <a:cs typeface="+mn-cs"/>
              </a:rPr>
              <a:t>. What's more, the rate of time decay can be expected to accelerate toward the last </a:t>
            </a:r>
            <a:r>
              <a:rPr lang="en-US" altLang="zh-CN" sz="1200" kern="1200" dirty="0" smtClean="0">
                <a:solidFill>
                  <a:schemeClr val="tx1"/>
                </a:solidFill>
                <a:effectLst/>
                <a:latin typeface="+mn-lt"/>
                <a:ea typeface="+mn-ea"/>
                <a:cs typeface="+mn-cs"/>
              </a:rPr>
              <a:t>days </a:t>
            </a:r>
            <a:r>
              <a:rPr lang="en-US" altLang="zh-CN" sz="1200" kern="1200" dirty="0" smtClean="0">
                <a:solidFill>
                  <a:schemeClr val="tx1"/>
                </a:solidFill>
                <a:effectLst/>
                <a:latin typeface="+mn-lt"/>
                <a:ea typeface="+mn-ea"/>
                <a:cs typeface="+mn-cs"/>
              </a:rPr>
              <a:t>of the strategy.</a:t>
            </a:r>
            <a:endParaRPr lang="zh-CN"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44</a:t>
            </a:fld>
            <a:endParaRPr kumimoji="1" lang="zh-CN" altLang="en-US"/>
          </a:p>
        </p:txBody>
      </p:sp>
    </p:spTree>
    <p:extLst>
      <p:ext uri="{BB962C8B-B14F-4D97-AF65-F5344CB8AC3E}">
        <p14:creationId xmlns:p14="http://schemas.microsoft.com/office/powerpoint/2010/main" val="3917025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have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two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method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cover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these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risk</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45</a:t>
            </a:fld>
            <a:endParaRPr kumimoji="1" lang="zh-CN" altLang="en-US"/>
          </a:p>
        </p:txBody>
      </p:sp>
    </p:spTree>
    <p:extLst>
      <p:ext uri="{BB962C8B-B14F-4D97-AF65-F5344CB8AC3E}">
        <p14:creationId xmlns:p14="http://schemas.microsoft.com/office/powerpoint/2010/main" val="39170255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Which</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means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you</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can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use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model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calculate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iv</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directly,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when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you</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know</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all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other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parameters.</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46</a:t>
            </a:fld>
            <a:endParaRPr kumimoji="1" lang="zh-CN" altLang="en-US"/>
          </a:p>
        </p:txBody>
      </p:sp>
    </p:spTree>
    <p:extLst>
      <p:ext uri="{BB962C8B-B14F-4D97-AF65-F5344CB8AC3E}">
        <p14:creationId xmlns:p14="http://schemas.microsoft.com/office/powerpoint/2010/main" val="3917025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48</a:t>
            </a:fld>
            <a:endParaRPr kumimoji="1" lang="zh-CN" altLang="en-US"/>
          </a:p>
        </p:txBody>
      </p:sp>
    </p:spTree>
    <p:extLst>
      <p:ext uri="{BB962C8B-B14F-4D97-AF65-F5344CB8AC3E}">
        <p14:creationId xmlns:p14="http://schemas.microsoft.com/office/powerpoint/2010/main" val="3917025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One tool that can be employed by aggressive traders is known as gamma scalping. </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49</a:t>
            </a:fld>
            <a:endParaRPr kumimoji="1" lang="zh-CN" altLang="en-US"/>
          </a:p>
        </p:txBody>
      </p:sp>
    </p:spTree>
    <p:extLst>
      <p:ext uri="{BB962C8B-B14F-4D97-AF65-F5344CB8AC3E}">
        <p14:creationId xmlns:p14="http://schemas.microsoft.com/office/powerpoint/2010/main" val="8765682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Gamma </a:t>
            </a:r>
            <a:r>
              <a:rPr lang="en-US" altLang="zh-CN" sz="1200" kern="1200" dirty="0" smtClean="0">
                <a:solidFill>
                  <a:schemeClr val="tx1"/>
                </a:solidFill>
                <a:effectLst/>
                <a:latin typeface="+mn-lt"/>
                <a:ea typeface="+mn-ea"/>
                <a:cs typeface="+mn-cs"/>
              </a:rPr>
              <a:t>scalping allows traders to take advantage of market movement, whether up or down, at the time that it happens. If the market goes up and then comes back down, then the profit loss as the value of the trader’s position goes back down. They re-center their positions, in effect, so they can profit from future movements. Gamma scalping allows the trader to realize some of the profit from market movements before the market can move in the opposite direction.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Further more, Gamma measures the rate of change in the delta with respect to changes in the underlying price. All long options have positive gamma and all short options have negative gamma. Gamma is greatest approximately at-the-money and diminishes the further out you go either in-the-money or out-of-the-money. Consequently, for make Gamma bigger, which means that the delta can change rapidly with movement in the underlying</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this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what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expect.</a:t>
            </a:r>
            <a:r>
              <a:rPr lang="en-US" altLang="zh-CN" sz="1200" kern="1200" dirty="0" smtClean="0">
                <a:solidFill>
                  <a:schemeClr val="tx1"/>
                </a:solidFill>
                <a:effectLst/>
                <a:latin typeface="+mn-lt"/>
                <a:ea typeface="+mn-ea"/>
                <a:cs typeface="+mn-cs"/>
              </a:rPr>
              <a:t> So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trader </a:t>
            </a:r>
            <a:r>
              <a:rPr lang="en-US" altLang="zh-CN" sz="1200" kern="1200" dirty="0" smtClean="0">
                <a:solidFill>
                  <a:schemeClr val="tx1"/>
                </a:solidFill>
                <a:effectLst/>
                <a:latin typeface="+mn-lt"/>
                <a:ea typeface="+mn-ea"/>
                <a:cs typeface="+mn-cs"/>
              </a:rPr>
              <a:t>need to long at the money option.</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50</a:t>
            </a:fld>
            <a:endParaRPr kumimoji="1" lang="zh-CN" altLang="en-US"/>
          </a:p>
        </p:txBody>
      </p:sp>
    </p:spTree>
    <p:extLst>
      <p:ext uri="{BB962C8B-B14F-4D97-AF65-F5344CB8AC3E}">
        <p14:creationId xmlns:p14="http://schemas.microsoft.com/office/powerpoint/2010/main" val="2828840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More specifically, when the deltas are no longer balanced, </a:t>
            </a: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will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Gamma</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scalping</a:t>
            </a:r>
            <a:r>
              <a:rPr lang="en-US"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If the price of the underlying asset went down, then the new delta sum is negative. The investor long the at the money call options to rebalance the delta. If the price of the underlying asset went up, then the investor long put options. Bringing the delta back into balance allows the investor to go back to a neutral position, from which he can profit regardless of the direction of subsequent market movements.</a:t>
            </a:r>
            <a:endParaRPr lang="zh-CN" altLang="zh-CN" sz="1200" kern="1200" dirty="0" smtClean="0">
              <a:solidFill>
                <a:schemeClr val="tx1"/>
              </a:solidFill>
              <a:effectLst/>
              <a:latin typeface="+mn-lt"/>
              <a:ea typeface="+mn-ea"/>
              <a:cs typeface="+mn-cs"/>
            </a:endParaRP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51</a:t>
            </a:fld>
            <a:endParaRPr kumimoji="1" lang="zh-CN" altLang="en-US"/>
          </a:p>
        </p:txBody>
      </p:sp>
    </p:spTree>
    <p:extLst>
      <p:ext uri="{BB962C8B-B14F-4D97-AF65-F5344CB8AC3E}">
        <p14:creationId xmlns:p14="http://schemas.microsoft.com/office/powerpoint/2010/main" val="137731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Results using the Black–Scholes model differ from real world prices because of simplifying assumptions of the model. One significant limitation is that in reality security prices do not follow a strict stationary log-normal process, nor is the risk-free interest actually known (and is not constant over time).</a:t>
            </a:r>
            <a:endParaRPr kumimoji="1"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7</a:t>
            </a:fld>
            <a:endParaRPr kumimoji="1" lang="zh-CN" altLang="en-US"/>
          </a:p>
        </p:txBody>
      </p:sp>
    </p:spTree>
    <p:extLst>
      <p:ext uri="{BB962C8B-B14F-4D97-AF65-F5344CB8AC3E}">
        <p14:creationId xmlns:p14="http://schemas.microsoft.com/office/powerpoint/2010/main" val="1766795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zh-CN" altLang="en-US" dirty="0" smtClean="0"/>
              <a:t> </a:t>
            </a:r>
            <a:r>
              <a:rPr kumimoji="1" lang="en-US" altLang="zh-CN" dirty="0" smtClean="0"/>
              <a:t>I</a:t>
            </a:r>
            <a:r>
              <a:rPr kumimoji="1" lang="zh-CN" altLang="en-US" dirty="0" smtClean="0"/>
              <a:t> </a:t>
            </a:r>
            <a:r>
              <a:rPr kumimoji="1" lang="en-US" altLang="zh-CN" dirty="0" smtClean="0"/>
              <a:t>will</a:t>
            </a:r>
            <a:r>
              <a:rPr kumimoji="1" lang="zh-CN" altLang="en-US" dirty="0" smtClean="0"/>
              <a:t> </a:t>
            </a:r>
            <a:r>
              <a:rPr kumimoji="1" lang="en-US" altLang="zh-CN" dirty="0" smtClean="0"/>
              <a:t>show</a:t>
            </a:r>
            <a:r>
              <a:rPr kumimoji="1" lang="zh-CN" altLang="en-US" dirty="0" smtClean="0"/>
              <a:t> </a:t>
            </a:r>
            <a:r>
              <a:rPr kumimoji="1" lang="en-US" altLang="zh-CN" dirty="0" smtClean="0"/>
              <a:t>you</a:t>
            </a:r>
            <a:r>
              <a:rPr kumimoji="1" lang="zh-CN" altLang="en-US" dirty="0" smtClean="0"/>
              <a:t> </a:t>
            </a:r>
            <a:r>
              <a:rPr kumimoji="1" lang="en-US" altLang="zh-CN" dirty="0" smtClean="0"/>
              <a:t>a</a:t>
            </a:r>
            <a:r>
              <a:rPr kumimoji="1" lang="zh-CN" altLang="en-US" dirty="0" smtClean="0"/>
              <a:t> </a:t>
            </a:r>
            <a:r>
              <a:rPr kumimoji="1" lang="en-US" altLang="zh-CN" dirty="0" smtClean="0"/>
              <a:t>real</a:t>
            </a:r>
            <a:r>
              <a:rPr kumimoji="1" lang="zh-CN" altLang="en-US" dirty="0" smtClean="0"/>
              <a:t> </a:t>
            </a:r>
            <a:r>
              <a:rPr kumimoji="1" lang="en-US" altLang="zh-CN" dirty="0" smtClean="0"/>
              <a:t>example</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52</a:t>
            </a:fld>
            <a:endParaRPr kumimoji="1" lang="zh-CN" altLang="en-US"/>
          </a:p>
        </p:txBody>
      </p:sp>
    </p:spTree>
    <p:extLst>
      <p:ext uri="{BB962C8B-B14F-4D97-AF65-F5344CB8AC3E}">
        <p14:creationId xmlns:p14="http://schemas.microsoft.com/office/powerpoint/2010/main" val="3379384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end</a:t>
            </a:r>
            <a:r>
              <a:rPr kumimoji="1" lang="zh-CN" altLang="en-US" dirty="0" smtClean="0"/>
              <a:t>, </a:t>
            </a:r>
            <a:r>
              <a:rPr kumimoji="1" lang="en-US" altLang="zh-CN" dirty="0" smtClean="0"/>
              <a:t>we</a:t>
            </a:r>
            <a:r>
              <a:rPr kumimoji="1" lang="zh-CN" altLang="en-US" dirty="0" smtClean="0"/>
              <a:t> </a:t>
            </a:r>
            <a:r>
              <a:rPr kumimoji="1" lang="en-US" altLang="zh-CN" dirty="0" smtClean="0"/>
              <a:t>are</a:t>
            </a:r>
            <a:r>
              <a:rPr kumimoji="1" lang="zh-CN" altLang="en-US" dirty="0" smtClean="0"/>
              <a:t> </a:t>
            </a:r>
            <a:r>
              <a:rPr kumimoji="1" lang="en-US" altLang="zh-CN" dirty="0" smtClean="0"/>
              <a:t>not</a:t>
            </a:r>
            <a:r>
              <a:rPr kumimoji="1" lang="zh-CN" altLang="en-US" dirty="0" smtClean="0"/>
              <a:t> </a:t>
            </a:r>
            <a:r>
              <a:rPr kumimoji="1" lang="en-US" altLang="zh-CN" dirty="0" smtClean="0"/>
              <a:t>afraid</a:t>
            </a:r>
            <a:r>
              <a:rPr kumimoji="1" lang="zh-CN" altLang="en-US" dirty="0" smtClean="0"/>
              <a:t> </a:t>
            </a:r>
            <a:r>
              <a:rPr kumimoji="1" lang="en-US" altLang="zh-CN" dirty="0" smtClean="0"/>
              <a:t>of</a:t>
            </a:r>
            <a:r>
              <a:rPr kumimoji="1" lang="zh-CN" altLang="en-US" dirty="0" smtClean="0"/>
              <a:t> </a:t>
            </a:r>
            <a:r>
              <a:rPr kumimoji="1" lang="en-US" altLang="zh-CN" dirty="0" smtClean="0"/>
              <a:t>theta,</a:t>
            </a:r>
            <a:r>
              <a:rPr kumimoji="1" lang="zh-CN" altLang="en-US" dirty="0" smtClean="0"/>
              <a:t> </a:t>
            </a:r>
            <a:r>
              <a:rPr kumimoji="1" lang="en-US" altLang="zh-CN" dirty="0" smtClean="0"/>
              <a:t>we</a:t>
            </a:r>
            <a:r>
              <a:rPr kumimoji="1" lang="zh-CN" altLang="en-US" dirty="0" smtClean="0"/>
              <a:t> </a:t>
            </a:r>
            <a:r>
              <a:rPr kumimoji="1" lang="en-US" altLang="zh-CN" dirty="0" smtClean="0"/>
              <a:t>diminish</a:t>
            </a:r>
            <a:r>
              <a:rPr kumimoji="1" lang="zh-CN" altLang="en-US" dirty="0" smtClean="0"/>
              <a:t> </a:t>
            </a:r>
            <a:r>
              <a:rPr kumimoji="1" lang="en-US" altLang="zh-CN" dirty="0" smtClean="0"/>
              <a:t>the</a:t>
            </a:r>
            <a:r>
              <a:rPr kumimoji="1" lang="zh-CN" altLang="en-US" dirty="0" smtClean="0"/>
              <a:t> </a:t>
            </a:r>
            <a:r>
              <a:rPr kumimoji="1" lang="en-US" altLang="zh-CN" dirty="0" smtClean="0"/>
              <a:t>risk</a:t>
            </a:r>
            <a:r>
              <a:rPr kumimoji="1" lang="zh-CN" altLang="en-US" dirty="0" smtClean="0"/>
              <a:t> </a:t>
            </a:r>
            <a:r>
              <a:rPr kumimoji="1" lang="en-US" altLang="zh-CN" dirty="0" smtClean="0"/>
              <a:t>of</a:t>
            </a:r>
            <a:r>
              <a:rPr kumimoji="1" lang="zh-CN" altLang="en-US" dirty="0" smtClean="0"/>
              <a:t> </a:t>
            </a:r>
            <a:r>
              <a:rPr kumimoji="1" lang="en-US" altLang="zh-CN" dirty="0" smtClean="0"/>
              <a:t>theta</a:t>
            </a:r>
            <a:r>
              <a:rPr kumimoji="1" lang="zh-CN" altLang="en-US" dirty="0" smtClean="0"/>
              <a:t> </a:t>
            </a:r>
            <a:r>
              <a:rPr kumimoji="1" lang="en-US" altLang="zh-CN" dirty="0" smtClean="0"/>
              <a:t>in</a:t>
            </a:r>
            <a:r>
              <a:rPr kumimoji="1" lang="zh-CN" altLang="en-US" dirty="0" smtClean="0"/>
              <a:t> </a:t>
            </a:r>
            <a:r>
              <a:rPr kumimoji="1" lang="en-US" altLang="zh-CN" dirty="0" smtClean="0"/>
              <a:t>some</a:t>
            </a:r>
            <a:r>
              <a:rPr kumimoji="1" lang="zh-CN" altLang="en-US" dirty="0" smtClean="0"/>
              <a:t> </a:t>
            </a:r>
            <a:r>
              <a:rPr kumimoji="1" lang="en-US" altLang="zh-CN" dirty="0" smtClean="0"/>
              <a:t>degree.</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58</a:t>
            </a:fld>
            <a:endParaRPr kumimoji="1" lang="zh-CN" altLang="en-US"/>
          </a:p>
        </p:txBody>
      </p:sp>
    </p:spTree>
    <p:extLst>
      <p:ext uri="{BB962C8B-B14F-4D97-AF65-F5344CB8AC3E}">
        <p14:creationId xmlns:p14="http://schemas.microsoft.com/office/powerpoint/2010/main" val="6915394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If the underlying price remains flat and no chance to do the gamma scalping, you still loss money. If the market has a very high (over-estimated) volatility level, which means market has estimate that big crash, due to some recent event, the straddle cost will be a high level before the volatility goes up.</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62</a:t>
            </a:fld>
            <a:endParaRPr kumimoji="1" lang="zh-CN" altLang="en-US"/>
          </a:p>
        </p:txBody>
      </p:sp>
    </p:spTree>
    <p:extLst>
      <p:ext uri="{BB962C8B-B14F-4D97-AF65-F5344CB8AC3E}">
        <p14:creationId xmlns:p14="http://schemas.microsoft.com/office/powerpoint/2010/main" val="11826140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Adjust Time means that, after this time interval, strategy will do the gamma scalping process. The results filled into the white rows mean that strategy only considers one portfolio. In another word, only if strategy sells this portfolio then strategy can get entry signal to long another. The results filled into the blue rows mean that the strategy doesn’t consider the number of portfolios</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 table shows that this strategy can make profits in this month. The total points and average points per transaction we earned are pretty well. Even we consider the slippage and transaction cost, the return of this month looks impressive. </a:t>
            </a:r>
            <a:endParaRPr kumimoji="1" lang="zh-CN" altLang="en-US" dirty="0" smtClean="0"/>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63</a:t>
            </a:fld>
            <a:endParaRPr kumimoji="1" lang="zh-CN" altLang="en-US"/>
          </a:p>
        </p:txBody>
      </p:sp>
    </p:spTree>
    <p:extLst>
      <p:ext uri="{BB962C8B-B14F-4D97-AF65-F5344CB8AC3E}">
        <p14:creationId xmlns:p14="http://schemas.microsoft.com/office/powerpoint/2010/main" val="3558926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64</a:t>
            </a:fld>
            <a:endParaRPr kumimoji="1" lang="zh-CN" altLang="en-US"/>
          </a:p>
        </p:txBody>
      </p:sp>
    </p:spTree>
    <p:extLst>
      <p:ext uri="{BB962C8B-B14F-4D97-AF65-F5344CB8AC3E}">
        <p14:creationId xmlns:p14="http://schemas.microsoft.com/office/powerpoint/2010/main" val="2125171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But </a:t>
            </a:r>
            <a:r>
              <a:rPr lang="en-US" altLang="zh-CN" sz="1200" kern="1200" dirty="0" smtClean="0">
                <a:solidFill>
                  <a:schemeClr val="tx1"/>
                </a:solidFill>
                <a:effectLst/>
                <a:latin typeface="+mn-lt"/>
                <a:ea typeface="+mn-ea"/>
                <a:cs typeface="+mn-cs"/>
              </a:rPr>
              <a:t>another fact is that the total number of winning transactions is 83 and loss is 52. It seems not enough to prove our strategy is suit for another situation or another month.</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65</a:t>
            </a:fld>
            <a:endParaRPr kumimoji="1" lang="zh-CN" altLang="en-US"/>
          </a:p>
        </p:txBody>
      </p:sp>
    </p:spTree>
    <p:extLst>
      <p:ext uri="{BB962C8B-B14F-4D97-AF65-F5344CB8AC3E}">
        <p14:creationId xmlns:p14="http://schemas.microsoft.com/office/powerpoint/2010/main" val="2939263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comparison, I put the HSI (underlying) chart here to explain how long straddle and Gamma Scalping works.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r>
              <a:rPr lang="en-US" altLang="zh-CN" sz="1200" kern="1200" dirty="0" smtClean="0">
                <a:solidFill>
                  <a:schemeClr val="tx1"/>
                </a:solidFill>
                <a:effectLst/>
                <a:latin typeface="+mn-lt"/>
                <a:ea typeface="+mn-ea"/>
                <a:cs typeface="+mn-cs"/>
              </a:rPr>
              <a:t>In day 4, there will be a downtrend last 4 days, what is Long Straddle expect, so all transactions in this day are winning trade.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day 7, there will be a down-up trend, so if transactions do the gamma scalping, it will win, otherwise, it loss. Actually I found some winning transactions do the Gamma Scalping in day 11 and day 14.In result, transactions in this day gives us the biggest return in this month,</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around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200points, which means that Gamma Scalping can help us to enlarge our profits.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day 8, there will be a big increase trend, and all transactions are sold to make profits (5%) before day 12.</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day 15, there will be a sharply rise, so transactions no chance to do Gamma Scalping and almost all transactions are sold in few hours to make profit (5%).</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day 19, 20, 21, obviously, strategy faces the worst situation. Since that, you can see, it almost remains flat in the following days, we cannot do any adjust strategy to cover the loss. In the end, we have to cut loss (5%).</a:t>
            </a:r>
            <a:endParaRPr lang="zh-CN"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66</a:t>
            </a:fld>
            <a:endParaRPr kumimoji="1" lang="zh-CN" altLang="en-US"/>
          </a:p>
        </p:txBody>
      </p:sp>
    </p:spTree>
    <p:extLst>
      <p:ext uri="{BB962C8B-B14F-4D97-AF65-F5344CB8AC3E}">
        <p14:creationId xmlns:p14="http://schemas.microsoft.com/office/powerpoint/2010/main" val="33793846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summarize, we try to construct a strategy that can make money whatever the underlying goes up or down and we also use Gamma Scalping to cover some “time decay” risks and enlarge profits. On the other hand, this strategy could be seen as a race between time decay and volatility. The passage of time erodes the position's value a little bit every day, often at an accelerating rate. The expected volatility increase might come at any moment or might never occur at all. Consequently, if we can predict the future’s volatility in some degree, we can avoid the loss of time decay.</a:t>
            </a:r>
            <a:r>
              <a:rPr lang="zh-CN" altLang="zh-CN" dirty="0" smtClean="0">
                <a:effectLst/>
              </a:rPr>
              <a:t>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67</a:t>
            </a:fld>
            <a:endParaRPr kumimoji="1" lang="zh-CN" altLang="en-US"/>
          </a:p>
        </p:txBody>
      </p:sp>
    </p:spTree>
    <p:extLst>
      <p:ext uri="{BB962C8B-B14F-4D97-AF65-F5344CB8AC3E}">
        <p14:creationId xmlns:p14="http://schemas.microsoft.com/office/powerpoint/2010/main" val="3272509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previous Long Straddle Strategy model, I assumed that when the volatility of underlying has been in the high value, Long Straddle would make money. After some analyzing with experienced traders, I noticed that I need more data to calculate this proper value that should be flexible and suitable with different marketing or underlying product.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69</a:t>
            </a:fld>
            <a:endParaRPr kumimoji="1" lang="zh-CN" altLang="en-US"/>
          </a:p>
        </p:txBody>
      </p:sp>
    </p:spTree>
    <p:extLst>
      <p:ext uri="{BB962C8B-B14F-4D97-AF65-F5344CB8AC3E}">
        <p14:creationId xmlns:p14="http://schemas.microsoft.com/office/powerpoint/2010/main" val="31046869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a:t>
            </a:r>
            <a:r>
              <a:rPr kumimoji="1" lang="zh-CN" altLang="en-US" dirty="0" smtClean="0"/>
              <a:t> </a:t>
            </a:r>
            <a:r>
              <a:rPr kumimoji="1" lang="en-US" altLang="zh-CN" dirty="0" smtClean="0"/>
              <a:t>will</a:t>
            </a:r>
            <a:r>
              <a:rPr kumimoji="1" lang="zh-CN" altLang="en-US" dirty="0" smtClean="0"/>
              <a:t> </a:t>
            </a:r>
            <a:r>
              <a:rPr kumimoji="1" lang="en-US" altLang="zh-CN" dirty="0" smtClean="0"/>
              <a:t>step</a:t>
            </a:r>
            <a:r>
              <a:rPr kumimoji="1" lang="zh-CN" altLang="en-US" dirty="0" smtClean="0"/>
              <a:t> </a:t>
            </a:r>
            <a:r>
              <a:rPr kumimoji="1" lang="en-US" altLang="zh-CN" dirty="0" smtClean="0"/>
              <a:t>to</a:t>
            </a:r>
            <a:r>
              <a:rPr kumimoji="1" lang="zh-CN" altLang="en-US" dirty="0" smtClean="0"/>
              <a:t> </a:t>
            </a:r>
            <a:r>
              <a:rPr kumimoji="1" lang="en-US" altLang="zh-CN" dirty="0" smtClean="0"/>
              <a:t>step</a:t>
            </a:r>
            <a:r>
              <a:rPr kumimoji="1" lang="zh-CN" altLang="en-US" dirty="0" smtClean="0"/>
              <a:t> </a:t>
            </a:r>
            <a:r>
              <a:rPr kumimoji="1" lang="en-US" altLang="zh-CN" dirty="0" smtClean="0"/>
              <a:t>improve</a:t>
            </a:r>
            <a:r>
              <a:rPr kumimoji="1" lang="zh-CN" altLang="en-US" dirty="0" smtClean="0"/>
              <a:t> </a:t>
            </a:r>
            <a:r>
              <a:rPr kumimoji="1" lang="en-US" altLang="zh-CN" dirty="0" smtClean="0"/>
              <a:t>that</a:t>
            </a:r>
            <a:r>
              <a:rPr kumimoji="1" lang="zh-CN" altLang="en-US" dirty="0" smtClean="0"/>
              <a:t> </a:t>
            </a:r>
            <a:r>
              <a:rPr kumimoji="1" lang="en-US" altLang="zh-CN" dirty="0" smtClean="0"/>
              <a:t>value</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70</a:t>
            </a:fld>
            <a:endParaRPr kumimoji="1" lang="zh-CN" altLang="en-US"/>
          </a:p>
        </p:txBody>
      </p:sp>
    </p:spTree>
    <p:extLst>
      <p:ext uri="{BB962C8B-B14F-4D97-AF65-F5344CB8AC3E}">
        <p14:creationId xmlns:p14="http://schemas.microsoft.com/office/powerpoint/2010/main" val="3104686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Tick data, including HSI, HSI Option and HSI Future, is from November 2013 to December 2013 with schema of Date/Time, Product, Accumulated Traded, (Bid price, Bid </a:t>
            </a:r>
            <a:r>
              <a:rPr lang="en-US" altLang="zh-CN" sz="1200" kern="1200" dirty="0" err="1" smtClean="0">
                <a:solidFill>
                  <a:schemeClr val="tx1"/>
                </a:solidFill>
                <a:effectLst/>
                <a:latin typeface="+mn-lt"/>
                <a:ea typeface="+mn-ea"/>
                <a:cs typeface="+mn-cs"/>
              </a:rPr>
              <a:t>Qty</a:t>
            </a:r>
            <a:r>
              <a:rPr lang="en-US" altLang="zh-CN" sz="1200" kern="1200" dirty="0" smtClean="0">
                <a:solidFill>
                  <a:schemeClr val="tx1"/>
                </a:solidFill>
                <a:effectLst/>
                <a:latin typeface="+mn-lt"/>
                <a:ea typeface="+mn-ea"/>
                <a:cs typeface="+mn-cs"/>
              </a:rPr>
              <a:t>) x 5, (Ask price, Ask </a:t>
            </a:r>
            <a:r>
              <a:rPr lang="en-US" altLang="zh-CN" sz="1200" kern="1200" dirty="0" err="1" smtClean="0">
                <a:solidFill>
                  <a:schemeClr val="tx1"/>
                </a:solidFill>
                <a:effectLst/>
                <a:latin typeface="+mn-lt"/>
                <a:ea typeface="+mn-ea"/>
                <a:cs typeface="+mn-cs"/>
              </a:rPr>
              <a:t>Qty</a:t>
            </a:r>
            <a:r>
              <a:rPr lang="en-US" altLang="zh-CN" sz="1200" kern="1200" dirty="0" smtClean="0">
                <a:solidFill>
                  <a:schemeClr val="tx1"/>
                </a:solidFill>
                <a:effectLst/>
                <a:latin typeface="+mn-lt"/>
                <a:ea typeface="+mn-ea"/>
                <a:cs typeface="+mn-cs"/>
              </a:rPr>
              <a:t>) x 5. At preprocessed period, I will use a model to deduce current market order price for back testing. </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9</a:t>
            </a:fld>
            <a:endParaRPr kumimoji="1" lang="zh-CN" altLang="en-US"/>
          </a:p>
        </p:txBody>
      </p:sp>
    </p:spTree>
    <p:extLst>
      <p:ext uri="{BB962C8B-B14F-4D97-AF65-F5344CB8AC3E}">
        <p14:creationId xmlns:p14="http://schemas.microsoft.com/office/powerpoint/2010/main" val="2748722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71</a:t>
            </a:fld>
            <a:endParaRPr kumimoji="1" lang="zh-CN" altLang="en-US"/>
          </a:p>
        </p:txBody>
      </p:sp>
    </p:spTree>
    <p:extLst>
      <p:ext uri="{BB962C8B-B14F-4D97-AF65-F5344CB8AC3E}">
        <p14:creationId xmlns:p14="http://schemas.microsoft.com/office/powerpoint/2010/main" val="31046869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72</a:t>
            </a:fld>
            <a:endParaRPr kumimoji="1" lang="zh-CN" altLang="en-US"/>
          </a:p>
        </p:txBody>
      </p:sp>
    </p:spTree>
    <p:extLst>
      <p:ext uri="{BB962C8B-B14F-4D97-AF65-F5344CB8AC3E}">
        <p14:creationId xmlns:p14="http://schemas.microsoft.com/office/powerpoint/2010/main" val="31046869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73</a:t>
            </a:fld>
            <a:endParaRPr kumimoji="1" lang="zh-CN" altLang="en-US"/>
          </a:p>
        </p:txBody>
      </p:sp>
    </p:spTree>
    <p:extLst>
      <p:ext uri="{BB962C8B-B14F-4D97-AF65-F5344CB8AC3E}">
        <p14:creationId xmlns:p14="http://schemas.microsoft.com/office/powerpoint/2010/main" val="31046869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74</a:t>
            </a:fld>
            <a:endParaRPr kumimoji="1" lang="zh-CN" altLang="en-US"/>
          </a:p>
        </p:txBody>
      </p:sp>
    </p:spTree>
    <p:extLst>
      <p:ext uri="{BB962C8B-B14F-4D97-AF65-F5344CB8AC3E}">
        <p14:creationId xmlns:p14="http://schemas.microsoft.com/office/powerpoint/2010/main" val="31046869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75</a:t>
            </a:fld>
            <a:endParaRPr kumimoji="1" lang="zh-CN" altLang="en-US"/>
          </a:p>
        </p:txBody>
      </p:sp>
    </p:spTree>
    <p:extLst>
      <p:ext uri="{BB962C8B-B14F-4D97-AF65-F5344CB8AC3E}">
        <p14:creationId xmlns:p14="http://schemas.microsoft.com/office/powerpoint/2010/main" val="31046869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76</a:t>
            </a:fld>
            <a:endParaRPr kumimoji="1" lang="zh-CN" altLang="en-US"/>
          </a:p>
        </p:txBody>
      </p:sp>
    </p:spTree>
    <p:extLst>
      <p:ext uri="{BB962C8B-B14F-4D97-AF65-F5344CB8AC3E}">
        <p14:creationId xmlns:p14="http://schemas.microsoft.com/office/powerpoint/2010/main" val="31046869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Version</a:t>
            </a:r>
            <a:r>
              <a:rPr kumimoji="1" lang="zh-CN" altLang="en-US" dirty="0" smtClean="0"/>
              <a:t> </a:t>
            </a:r>
            <a:r>
              <a:rPr kumimoji="1" lang="en-US" altLang="zh-CN" dirty="0" smtClean="0"/>
              <a:t>1</a:t>
            </a:r>
            <a:r>
              <a:rPr kumimoji="1" lang="zh-CN" altLang="en-US" dirty="0" smtClean="0"/>
              <a:t> </a:t>
            </a:r>
            <a:r>
              <a:rPr kumimoji="1" lang="en-US" altLang="zh-CN" dirty="0" smtClean="0"/>
              <a:t>give</a:t>
            </a:r>
            <a:r>
              <a:rPr kumimoji="1" lang="zh-CN" altLang="en-US" dirty="0" smtClean="0"/>
              <a:t> </a:t>
            </a:r>
            <a:r>
              <a:rPr kumimoji="1" lang="en-US" altLang="zh-CN" dirty="0" smtClean="0"/>
              <a:t>the</a:t>
            </a:r>
            <a:r>
              <a:rPr kumimoji="1" lang="zh-CN" altLang="en-US" dirty="0" smtClean="0"/>
              <a:t> </a:t>
            </a:r>
            <a:r>
              <a:rPr kumimoji="1" lang="en-US" altLang="zh-CN" dirty="0" smtClean="0"/>
              <a:t>biggest</a:t>
            </a:r>
            <a:r>
              <a:rPr kumimoji="1" lang="zh-CN" altLang="en-US" dirty="0" smtClean="0"/>
              <a:t> </a:t>
            </a:r>
            <a:r>
              <a:rPr kumimoji="1" lang="en-US" altLang="zh-CN" dirty="0" smtClean="0"/>
              <a:t>points</a:t>
            </a:r>
            <a:r>
              <a:rPr kumimoji="1" lang="zh-CN" altLang="en-US" dirty="0" smtClean="0"/>
              <a:t> </a:t>
            </a:r>
            <a:r>
              <a:rPr kumimoji="1" lang="en-US" altLang="zh-CN" dirty="0" smtClean="0"/>
              <a:t>return</a:t>
            </a:r>
          </a:p>
          <a:p>
            <a:r>
              <a:rPr kumimoji="1" lang="en-US" altLang="zh-CN" dirty="0" smtClean="0"/>
              <a:t>Version</a:t>
            </a:r>
            <a:r>
              <a:rPr kumimoji="1" lang="zh-CN" altLang="en-US" dirty="0" smtClean="0"/>
              <a:t> </a:t>
            </a:r>
            <a:r>
              <a:rPr kumimoji="1" lang="en-US" altLang="zh-CN" dirty="0" smtClean="0"/>
              <a:t>4</a:t>
            </a:r>
            <a:r>
              <a:rPr kumimoji="1" lang="zh-CN" altLang="en-US" dirty="0" smtClean="0"/>
              <a:t> </a:t>
            </a:r>
            <a:r>
              <a:rPr kumimoji="1" lang="en-US" altLang="zh-CN" dirty="0" smtClean="0"/>
              <a:t>give</a:t>
            </a:r>
            <a:r>
              <a:rPr kumimoji="1" lang="zh-CN" altLang="en-US" dirty="0" smtClean="0"/>
              <a:t> </a:t>
            </a:r>
            <a:r>
              <a:rPr kumimoji="1" lang="en-US" altLang="zh-CN" dirty="0" smtClean="0"/>
              <a:t>the</a:t>
            </a:r>
            <a:r>
              <a:rPr kumimoji="1" lang="zh-CN" altLang="en-US" dirty="0" smtClean="0"/>
              <a:t> </a:t>
            </a:r>
            <a:r>
              <a:rPr kumimoji="1" lang="en-US" altLang="zh-CN" dirty="0" smtClean="0"/>
              <a:t>best</a:t>
            </a:r>
            <a:r>
              <a:rPr kumimoji="1" lang="zh-CN" altLang="en-US" dirty="0" smtClean="0"/>
              <a:t> </a:t>
            </a:r>
            <a:r>
              <a:rPr kumimoji="1" lang="en-US" altLang="zh-CN" dirty="0" smtClean="0"/>
              <a:t>performance, because</a:t>
            </a:r>
            <a:r>
              <a:rPr kumimoji="1" lang="zh-CN" altLang="en-US" dirty="0" smtClean="0"/>
              <a:t> </a:t>
            </a:r>
            <a:r>
              <a:rPr kumimoji="1" lang="en-US" altLang="zh-CN" dirty="0" smtClean="0"/>
              <a:t>the</a:t>
            </a:r>
            <a:r>
              <a:rPr kumimoji="1" lang="zh-CN" altLang="en-US" dirty="0" smtClean="0"/>
              <a:t> </a:t>
            </a:r>
            <a:r>
              <a:rPr kumimoji="1" lang="en-US" altLang="zh-CN" dirty="0" smtClean="0"/>
              <a:t>ratio</a:t>
            </a:r>
            <a:r>
              <a:rPr kumimoji="1" lang="zh-CN" altLang="en-US" dirty="0" smtClean="0"/>
              <a:t> </a:t>
            </a:r>
            <a:r>
              <a:rPr kumimoji="1" lang="en-US" altLang="zh-CN" dirty="0" smtClean="0"/>
              <a:t>of</a:t>
            </a:r>
            <a:r>
              <a:rPr kumimoji="1" lang="zh-CN" altLang="en-US" dirty="0" smtClean="0"/>
              <a:t> </a:t>
            </a:r>
            <a:r>
              <a:rPr kumimoji="1" lang="en-US" altLang="zh-CN" dirty="0" smtClean="0"/>
              <a:t>win</a:t>
            </a:r>
            <a:r>
              <a:rPr kumimoji="1" lang="zh-CN" altLang="en-US" dirty="0" smtClean="0"/>
              <a:t> </a:t>
            </a:r>
            <a:r>
              <a:rPr kumimoji="1" lang="en-US" altLang="zh-CN" dirty="0" smtClean="0"/>
              <a:t>to</a:t>
            </a:r>
            <a:r>
              <a:rPr kumimoji="1" lang="zh-CN" altLang="en-US" dirty="0" smtClean="0"/>
              <a:t> </a:t>
            </a:r>
            <a:r>
              <a:rPr kumimoji="1" lang="en-US" altLang="zh-CN" dirty="0" smtClean="0"/>
              <a:t>loss</a:t>
            </a:r>
            <a:r>
              <a:rPr kumimoji="1" lang="zh-CN" altLang="en-US" dirty="0" smtClean="0"/>
              <a:t> </a:t>
            </a:r>
            <a:r>
              <a:rPr kumimoji="1" lang="en-US" altLang="zh-CN" dirty="0" smtClean="0"/>
              <a:t>is</a:t>
            </a:r>
            <a:r>
              <a:rPr kumimoji="1" lang="zh-CN" altLang="en-US" dirty="0" smtClean="0"/>
              <a:t> </a:t>
            </a:r>
            <a:r>
              <a:rPr kumimoji="1" lang="en-US" altLang="zh-CN" dirty="0" smtClean="0"/>
              <a:t>biggest</a:t>
            </a:r>
            <a:r>
              <a:rPr kumimoji="1" lang="zh-CN" altLang="en-US" dirty="0" smtClean="0"/>
              <a:t> </a:t>
            </a:r>
            <a:r>
              <a:rPr kumimoji="1" lang="en-US" altLang="zh-CN" dirty="0" smtClean="0"/>
              <a:t>which</a:t>
            </a:r>
            <a:r>
              <a:rPr kumimoji="1" lang="zh-CN" altLang="en-US" dirty="0" smtClean="0"/>
              <a:t> </a:t>
            </a:r>
            <a:r>
              <a:rPr kumimoji="1" lang="en-US" altLang="zh-CN" dirty="0" smtClean="0"/>
              <a:t>means</a:t>
            </a:r>
            <a:r>
              <a:rPr kumimoji="1" lang="zh-CN" altLang="en-US" dirty="0" smtClean="0"/>
              <a:t> </a:t>
            </a:r>
            <a:r>
              <a:rPr kumimoji="1" lang="en-US" altLang="zh-CN" dirty="0" smtClean="0"/>
              <a:t>that</a:t>
            </a:r>
            <a:r>
              <a:rPr kumimoji="1" lang="zh-CN" altLang="en-US" dirty="0" smtClean="0"/>
              <a:t> </a:t>
            </a:r>
            <a:r>
              <a:rPr kumimoji="1" lang="en-US" altLang="zh-CN" dirty="0" smtClean="0"/>
              <a:t>version</a:t>
            </a:r>
            <a:r>
              <a:rPr kumimoji="1" lang="zh-CN" altLang="en-US" dirty="0" smtClean="0"/>
              <a:t> </a:t>
            </a:r>
            <a:r>
              <a:rPr kumimoji="1" lang="en-US" altLang="zh-CN" dirty="0" smtClean="0"/>
              <a:t>maybe</a:t>
            </a:r>
            <a:r>
              <a:rPr kumimoji="1" lang="zh-CN" altLang="en-US" dirty="0" smtClean="0"/>
              <a:t> </a:t>
            </a:r>
            <a:r>
              <a:rPr kumimoji="1" lang="en-US" altLang="zh-CN" dirty="0" smtClean="0"/>
              <a:t>make</a:t>
            </a:r>
            <a:r>
              <a:rPr kumimoji="1" lang="zh-CN" altLang="en-US" dirty="0" smtClean="0"/>
              <a:t> </a:t>
            </a:r>
            <a:r>
              <a:rPr kumimoji="1" lang="en-US" altLang="zh-CN" dirty="0" smtClean="0"/>
              <a:t>more</a:t>
            </a:r>
            <a:r>
              <a:rPr kumimoji="1" lang="zh-CN" altLang="en-US" dirty="0" smtClean="0"/>
              <a:t> </a:t>
            </a:r>
            <a:r>
              <a:rPr kumimoji="1" lang="en-US" altLang="zh-CN" dirty="0" smtClean="0"/>
              <a:t>money</a:t>
            </a:r>
            <a:r>
              <a:rPr kumimoji="1" lang="zh-CN" altLang="en-US" dirty="0" smtClean="0"/>
              <a:t> </a:t>
            </a:r>
            <a:r>
              <a:rPr kumimoji="1" lang="en-US" altLang="zh-CN" dirty="0" smtClean="0"/>
              <a:t>in</a:t>
            </a:r>
            <a:r>
              <a:rPr kumimoji="1" lang="zh-CN" altLang="en-US" dirty="0" smtClean="0"/>
              <a:t> </a:t>
            </a:r>
            <a:endParaRPr kumimoji="1" lang="zh-CN" altLang="en-US" dirty="0"/>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77</a:t>
            </a:fld>
            <a:endParaRPr kumimoji="1" lang="zh-CN" altLang="en-US"/>
          </a:p>
        </p:txBody>
      </p:sp>
    </p:spTree>
    <p:extLst>
      <p:ext uri="{BB962C8B-B14F-4D97-AF65-F5344CB8AC3E}">
        <p14:creationId xmlns:p14="http://schemas.microsoft.com/office/powerpoint/2010/main" val="35589260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Version 1, the average point earned per trade give us best result, but, in my opinion, it’s lucky. Since entry signal almost occurs everyday, how much you earn depend on the average market performance of this month, no relevant with our algorithm. And we also know, in this month, the performance is quite well. Besides, the winning trade number and loss trade number is almost equal, so this version make no sense. </a:t>
            </a:r>
            <a:endParaRPr lang="zh-CN" altLang="zh-CN"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Chart 5.2.2 shows P&amp;L in this month when employs version 1. You can see the trader occurs everyday.</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78</a:t>
            </a:fld>
            <a:endParaRPr kumimoji="1" lang="zh-CN" altLang="en-US"/>
          </a:p>
        </p:txBody>
      </p:sp>
    </p:spTree>
    <p:extLst>
      <p:ext uri="{BB962C8B-B14F-4D97-AF65-F5344CB8AC3E}">
        <p14:creationId xmlns:p14="http://schemas.microsoft.com/office/powerpoint/2010/main" val="3558926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 us observe the results from another view. Chart 5.2.3 below recorded the daily trade </a:t>
            </a:r>
            <a:r>
              <a:rPr lang="en-US" altLang="zh-CN" sz="1200" kern="1200" dirty="0" err="1" smtClean="0">
                <a:solidFill>
                  <a:schemeClr val="tx1"/>
                </a:solidFill>
                <a:effectLst/>
                <a:latin typeface="+mn-lt"/>
                <a:ea typeface="+mn-ea"/>
                <a:cs typeface="+mn-cs"/>
              </a:rPr>
              <a:t>qty</a:t>
            </a:r>
            <a:r>
              <a:rPr lang="en-US" altLang="zh-CN" sz="1200" kern="1200" dirty="0" smtClean="0">
                <a:solidFill>
                  <a:schemeClr val="tx1"/>
                </a:solidFill>
                <a:effectLst/>
                <a:latin typeface="+mn-lt"/>
                <a:ea typeface="+mn-ea"/>
                <a:cs typeface="+mn-cs"/>
              </a:rPr>
              <a:t> in a month: how many deals are losing money and how many are enjoying a profit. It’s quite clear that Day 1 ,Day 13,</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Day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19 witnessed the worst loss, thus, if we could decrease the trades volume on that two days, we will have a much better performance in profit in the month.</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79</a:t>
            </a:fld>
            <a:endParaRPr kumimoji="1" lang="zh-CN" altLang="en-US"/>
          </a:p>
        </p:txBody>
      </p:sp>
    </p:spTree>
    <p:extLst>
      <p:ext uri="{BB962C8B-B14F-4D97-AF65-F5344CB8AC3E}">
        <p14:creationId xmlns:p14="http://schemas.microsoft.com/office/powerpoint/2010/main" val="35589260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Version 2 and Version 3, we cut mostly trades in Day 1 and Day 13, but many wining trades also canceled due to the “wrong” signal (See Chart 5.2.4). And the winning trade number and loss trade number is almost equal as well, so Version 2 and Version 3 are failed.</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80</a:t>
            </a:fld>
            <a:endParaRPr kumimoji="1" lang="zh-CN" altLang="en-US"/>
          </a:p>
        </p:txBody>
      </p:sp>
    </p:spTree>
    <p:extLst>
      <p:ext uri="{BB962C8B-B14F-4D97-AF65-F5344CB8AC3E}">
        <p14:creationId xmlns:p14="http://schemas.microsoft.com/office/powerpoint/2010/main" val="422550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Back to the data, when I construct my trading strategy, I need fetch out 9 main values of option tick, including tick, strike price, maturity day, option type, last trade price, last trade time, accumulated number, ask price, bid price, and 7 main values of future option accordingly. To simplified model, I used the first ask price and the first bid price as ask price and bid price. As to HSI, I just fetch out tick and price, and then insert it into database.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10</a:t>
            </a:fld>
            <a:endParaRPr kumimoji="1" lang="zh-CN" altLang="en-US"/>
          </a:p>
        </p:txBody>
      </p:sp>
    </p:spTree>
    <p:extLst>
      <p:ext uri="{BB962C8B-B14F-4D97-AF65-F5344CB8AC3E}">
        <p14:creationId xmlns:p14="http://schemas.microsoft.com/office/powerpoint/2010/main" val="27487223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Version 4, we successfully decrease the number of loss trade and cut down the total loss from -1616 to -774. As Chart 5.2.5, on day 19, Version 4 notably avoids many entry signals, which might lead to greater loss. Consequently, the total performance is pretty well and makes sense.</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81</a:t>
            </a:fld>
            <a:endParaRPr kumimoji="1" lang="zh-CN" altLang="en-US"/>
          </a:p>
        </p:txBody>
      </p:sp>
    </p:spTree>
    <p:extLst>
      <p:ext uri="{BB962C8B-B14F-4D97-AF65-F5344CB8AC3E}">
        <p14:creationId xmlns:p14="http://schemas.microsoft.com/office/powerpoint/2010/main" val="9282194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a:t>
            </a:r>
            <a:r>
              <a:rPr lang="en-US" altLang="zh-CN" sz="1200" kern="1200" dirty="0" smtClean="0">
                <a:solidFill>
                  <a:schemeClr val="tx1"/>
                </a:solidFill>
                <a:effectLst/>
                <a:latin typeface="+mn-lt"/>
                <a:ea typeface="+mn-ea"/>
                <a:cs typeface="+mn-cs"/>
              </a:rPr>
              <a:t>conclusion, Version 4 and Version 5 are acceptable and reasonable. I don’t know whether the Version 4 is over-fitting or not and whether the Version 5 will gain more profits in other occasion, which need more back testing.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82EE4CE7-74EF-1B41-9737-0A104C1431EC}" type="slidenum">
              <a:rPr kumimoji="1" lang="zh-CN" altLang="en-US" smtClean="0"/>
              <a:t>82</a:t>
            </a:fld>
            <a:endParaRPr kumimoji="1" lang="zh-CN" altLang="en-US"/>
          </a:p>
        </p:txBody>
      </p:sp>
    </p:spTree>
    <p:extLst>
      <p:ext uri="{BB962C8B-B14F-4D97-AF65-F5344CB8AC3E}">
        <p14:creationId xmlns:p14="http://schemas.microsoft.com/office/powerpoint/2010/main" val="35589260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 far, we construct three strategies that represented different risk management philosophies based on the Black-Scholes formula and some risk indicators.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strategy 1 and 2, successes of algorithm rely on hardware capability and the process of algorithm is quite straightforward and almost risk-free. Obviously, Less risk means less profit.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strategy 3, we step</a:t>
            </a:r>
            <a:r>
              <a:rPr lang="en-US" altLang="zh-CN" sz="1200" kern="1200" dirty="0" smtClean="0">
                <a:solidFill>
                  <a:schemeClr val="tx1"/>
                </a:solidFill>
                <a:effectLst/>
                <a:latin typeface="+mn-lt"/>
                <a:ea typeface="+mn-ea"/>
                <a:cs typeface="+mn-cs"/>
              </a:rPr>
              <a:t>-by-</a:t>
            </a:r>
            <a:r>
              <a:rPr lang="en-US" altLang="zh-CN" sz="1200" kern="1200" dirty="0" smtClean="0">
                <a:solidFill>
                  <a:schemeClr val="tx1"/>
                </a:solidFill>
                <a:effectLst/>
                <a:latin typeface="+mn-lt"/>
                <a:ea typeface="+mn-ea"/>
                <a:cs typeface="+mn-cs"/>
              </a:rPr>
              <a:t>step improve the entry signal that results in the impressive profit with limited risk. </a:t>
            </a:r>
            <a:r>
              <a:rPr lang="en-US" altLang="zh-CN" sz="1200" kern="1200" dirty="0" smtClean="0">
                <a:solidFill>
                  <a:schemeClr val="tx1"/>
                </a:solidFill>
                <a:effectLst/>
                <a:latin typeface="+mn-lt"/>
                <a:ea typeface="+mn-ea"/>
                <a:cs typeface="+mn-cs"/>
              </a:rPr>
              <a:t>And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also,</a:t>
            </a:r>
            <a:r>
              <a:rPr lang="en-US"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methods and assumptions need more back testing to evaluate the effectiveness of parameters.</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84</a:t>
            </a:fld>
            <a:endParaRPr kumimoji="1" lang="zh-CN" altLang="en-US"/>
          </a:p>
        </p:txBody>
      </p:sp>
    </p:spTree>
    <p:extLst>
      <p:ext uri="{BB962C8B-B14F-4D97-AF65-F5344CB8AC3E}">
        <p14:creationId xmlns:p14="http://schemas.microsoft.com/office/powerpoint/2010/main" val="23636191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Furthermore, the Greeks are vital indicators in risk management. Each Greek measures the sensitivity of the value of a portfolio to a small change in a given underlying parameter, so that Greeks can be incorporated into strategy design at a precise level using mathematical modeling and sophisticated software. But at a more basic level, the Greeks can be used as guideposts for where the risks and rewards can generally be found.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On the other hand, the Greeks in the Black-Scholes model are relatively easy to calculate and are very useful for derivatives traders, especially those who seek to hedge their portfolios from unpredictable changes in market conditions.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Through the Black-Scholes model is that it makes several assumptions that are not necessarily true in reality, we can deduce the indicators to price the value of option easily.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85</a:t>
            </a:fld>
            <a:endParaRPr kumimoji="1" lang="zh-CN" altLang="en-US"/>
          </a:p>
        </p:txBody>
      </p:sp>
    </p:spTree>
    <p:extLst>
      <p:ext uri="{BB962C8B-B14F-4D97-AF65-F5344CB8AC3E}">
        <p14:creationId xmlns:p14="http://schemas.microsoft.com/office/powerpoint/2010/main" val="23636191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86</a:t>
            </a:fld>
            <a:endParaRPr kumimoji="1" lang="zh-CN" altLang="en-US"/>
          </a:p>
        </p:txBody>
      </p:sp>
    </p:spTree>
    <p:extLst>
      <p:ext uri="{BB962C8B-B14F-4D97-AF65-F5344CB8AC3E}">
        <p14:creationId xmlns:p14="http://schemas.microsoft.com/office/powerpoint/2010/main" val="19396995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87</a:t>
            </a:fld>
            <a:endParaRPr kumimoji="1" lang="zh-CN" altLang="en-US"/>
          </a:p>
        </p:txBody>
      </p:sp>
    </p:spTree>
    <p:extLst>
      <p:ext uri="{BB962C8B-B14F-4D97-AF65-F5344CB8AC3E}">
        <p14:creationId xmlns:p14="http://schemas.microsoft.com/office/powerpoint/2010/main" val="12055669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Thank</a:t>
            </a:r>
            <a:r>
              <a:rPr kumimoji="1" lang="zh-CN" altLang="en-US" dirty="0" smtClean="0"/>
              <a:t> </a:t>
            </a:r>
            <a:r>
              <a:rPr kumimoji="1" lang="en-US" altLang="zh-CN" dirty="0" smtClean="0"/>
              <a:t>you</a:t>
            </a:r>
            <a:r>
              <a:rPr kumimoji="1" lang="zh-CN" altLang="en-US" dirty="0" smtClean="0"/>
              <a:t> </a:t>
            </a:r>
            <a:r>
              <a:rPr kumimoji="1" lang="en-US" altLang="zh-CN" dirty="0" smtClean="0"/>
              <a:t>my</a:t>
            </a:r>
            <a:r>
              <a:rPr kumimoji="1" lang="zh-CN" altLang="en-US" dirty="0" smtClean="0"/>
              <a:t> </a:t>
            </a:r>
            <a:r>
              <a:rPr kumimoji="1" lang="en-US" altLang="zh-CN" dirty="0" smtClean="0"/>
              <a:t>Supervisors</a:t>
            </a:r>
            <a:r>
              <a:rPr kumimoji="1" lang="zh-CN" altLang="en-US" dirty="0" smtClean="0"/>
              <a:t> </a:t>
            </a:r>
            <a:r>
              <a:rPr kumimoji="1" lang="en-US" altLang="zh-CN" dirty="0" smtClean="0"/>
              <a:t>prof.</a:t>
            </a:r>
            <a:r>
              <a:rPr kumimoji="1" lang="zh-CN" altLang="en-US" dirty="0" smtClean="0"/>
              <a:t> </a:t>
            </a:r>
            <a:r>
              <a:rPr kumimoji="1" lang="en-US" altLang="zh-CN" dirty="0" smtClean="0"/>
              <a:t>Hilton</a:t>
            </a:r>
            <a:r>
              <a:rPr kumimoji="1" lang="en-US" altLang="zh-CN" dirty="0" smtClean="0"/>
              <a:t>,</a:t>
            </a:r>
            <a:r>
              <a:rPr kumimoji="1" lang="zh-CN" altLang="en-US" dirty="0" smtClean="0"/>
              <a:t> </a:t>
            </a:r>
            <a:r>
              <a:rPr kumimoji="1" lang="en-US" altLang="zh-CN" dirty="0" smtClean="0"/>
              <a:t>he</a:t>
            </a:r>
            <a:r>
              <a:rPr kumimoji="1" lang="zh-CN" altLang="en-US" dirty="0" smtClean="0"/>
              <a:t> </a:t>
            </a:r>
            <a:r>
              <a:rPr kumimoji="1" lang="en-US" altLang="zh-CN" dirty="0" smtClean="0"/>
              <a:t>not</a:t>
            </a:r>
            <a:r>
              <a:rPr kumimoji="1" lang="zh-CN" altLang="en-US" dirty="0" smtClean="0"/>
              <a:t> </a:t>
            </a:r>
            <a:r>
              <a:rPr kumimoji="1" lang="en-US" altLang="zh-CN" dirty="0" smtClean="0"/>
              <a:t>only</a:t>
            </a:r>
            <a:r>
              <a:rPr kumimoji="1" lang="zh-CN" altLang="en-US" dirty="0" smtClean="0"/>
              <a:t> </a:t>
            </a:r>
            <a:r>
              <a:rPr kumimoji="1" lang="en-US" altLang="zh-CN" dirty="0" smtClean="0"/>
              <a:t>gives</a:t>
            </a:r>
            <a:r>
              <a:rPr kumimoji="1" lang="zh-CN" altLang="en-US" dirty="0" smtClean="0"/>
              <a:t> </a:t>
            </a:r>
            <a:r>
              <a:rPr kumimoji="1" lang="en-US" altLang="zh-CN" dirty="0" smtClean="0"/>
              <a:t>me</a:t>
            </a:r>
            <a:r>
              <a:rPr kumimoji="1" lang="zh-CN" altLang="en-US" dirty="0" smtClean="0"/>
              <a:t> </a:t>
            </a:r>
            <a:r>
              <a:rPr kumimoji="1" lang="en-US" altLang="zh-CN" dirty="0" smtClean="0"/>
              <a:t>well</a:t>
            </a:r>
            <a:r>
              <a:rPr kumimoji="1" lang="zh-CN" altLang="en-US" dirty="0" smtClean="0"/>
              <a:t> </a:t>
            </a:r>
            <a:r>
              <a:rPr kumimoji="1" lang="en-US" altLang="zh-CN" dirty="0" smtClean="0"/>
              <a:t>back</a:t>
            </a:r>
            <a:r>
              <a:rPr kumimoji="1" lang="zh-CN" altLang="en-US" dirty="0" smtClean="0"/>
              <a:t> </a:t>
            </a:r>
            <a:r>
              <a:rPr kumimoji="1" lang="en-US" altLang="zh-CN" dirty="0" smtClean="0"/>
              <a:t>testing</a:t>
            </a:r>
            <a:r>
              <a:rPr kumimoji="1" lang="zh-CN" altLang="en-US" dirty="0" smtClean="0"/>
              <a:t> </a:t>
            </a:r>
            <a:r>
              <a:rPr kumimoji="1" lang="en-US" altLang="zh-CN" dirty="0" smtClean="0"/>
              <a:t>environment</a:t>
            </a:r>
            <a:r>
              <a:rPr kumimoji="1" lang="zh-CN" altLang="en-US" dirty="0" smtClean="0"/>
              <a:t> </a:t>
            </a:r>
            <a:r>
              <a:rPr kumimoji="1" lang="en-US" altLang="zh-CN" dirty="0" smtClean="0"/>
              <a:t>but</a:t>
            </a:r>
            <a:r>
              <a:rPr kumimoji="1" lang="zh-CN" altLang="en-US" dirty="0" smtClean="0"/>
              <a:t> </a:t>
            </a:r>
            <a:r>
              <a:rPr kumimoji="1" lang="en-US" altLang="zh-CN" dirty="0" smtClean="0"/>
              <a:t>more</a:t>
            </a:r>
            <a:r>
              <a:rPr kumimoji="1" lang="zh-CN" altLang="en-US" dirty="0" smtClean="0"/>
              <a:t> </a:t>
            </a:r>
            <a:r>
              <a:rPr kumimoji="1" lang="en-US" altLang="zh-CN" dirty="0" smtClean="0"/>
              <a:t>important</a:t>
            </a:r>
            <a:r>
              <a:rPr kumimoji="1" lang="zh-CN" altLang="en-US" dirty="0" smtClean="0"/>
              <a:t> </a:t>
            </a:r>
            <a:r>
              <a:rPr kumimoji="1" lang="en-US" altLang="zh-CN" dirty="0" smtClean="0"/>
              <a:t>give</a:t>
            </a:r>
            <a:r>
              <a:rPr kumimoji="1" lang="zh-CN" altLang="en-US" dirty="0" smtClean="0"/>
              <a:t> </a:t>
            </a:r>
            <a:r>
              <a:rPr kumimoji="1" lang="en-US" altLang="zh-CN" dirty="0" smtClean="0"/>
              <a:t>me</a:t>
            </a:r>
            <a:r>
              <a:rPr kumimoji="1" lang="zh-CN" altLang="en-US" dirty="0" smtClean="0"/>
              <a:t> </a:t>
            </a:r>
            <a:r>
              <a:rPr kumimoji="1" lang="zh-CN" altLang="en-US" dirty="0" smtClean="0"/>
              <a:t> </a:t>
            </a:r>
            <a:r>
              <a:rPr kumimoji="1" lang="en-US" altLang="zh-CN" dirty="0" smtClean="0"/>
              <a:t>a</a:t>
            </a:r>
            <a:r>
              <a:rPr kumimoji="1" lang="zh-CN" altLang="en-US" dirty="0" smtClean="0"/>
              <a:t> </a:t>
            </a:r>
            <a:r>
              <a:rPr kumimoji="1" lang="en-US" altLang="zh-CN" dirty="0" smtClean="0"/>
              <a:t>lots</a:t>
            </a:r>
            <a:r>
              <a:rPr kumimoji="1" lang="zh-CN" altLang="en-US" dirty="0" smtClean="0"/>
              <a:t> </a:t>
            </a:r>
            <a:r>
              <a:rPr kumimoji="1" lang="en-US" altLang="zh-CN" dirty="0" smtClean="0"/>
              <a:t>advices</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88</a:t>
            </a:fld>
            <a:endParaRPr kumimoji="1" lang="zh-CN" altLang="en-US"/>
          </a:p>
        </p:txBody>
      </p:sp>
    </p:spTree>
    <p:extLst>
      <p:ext uri="{BB962C8B-B14F-4D97-AF65-F5344CB8AC3E}">
        <p14:creationId xmlns:p14="http://schemas.microsoft.com/office/powerpoint/2010/main" val="178419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Since sometimes the spread of bid and ask price will be quite large and we cannot long/short at that time, we need a price model to calculate current market price.</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11</a:t>
            </a:fld>
            <a:endParaRPr kumimoji="1" lang="zh-CN" altLang="en-US"/>
          </a:p>
        </p:txBody>
      </p:sp>
    </p:spTree>
    <p:extLst>
      <p:ext uri="{BB962C8B-B14F-4D97-AF65-F5344CB8AC3E}">
        <p14:creationId xmlns:p14="http://schemas.microsoft.com/office/powerpoint/2010/main" val="2748722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Generally speaking, the trading days of the HANG SENG Index Option is just without holidays, but the data show, before maturity day of the option, price of option will become unpredictable and unstable in some degree because some assumptions of Black and Scholes Model are no longer correct. Obviously, we decided to not trade on these trading days for simplified trading strategies.</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12</a:t>
            </a:fld>
            <a:endParaRPr kumimoji="1" lang="zh-CN" altLang="en-US"/>
          </a:p>
        </p:txBody>
      </p:sp>
    </p:spTree>
    <p:extLst>
      <p:ext uri="{BB962C8B-B14F-4D97-AF65-F5344CB8AC3E}">
        <p14:creationId xmlns:p14="http://schemas.microsoft.com/office/powerpoint/2010/main" val="2760047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For strategy 1), we will try to long/short position every tick while we will employs strategy 2) and 3) every 180 seconds and 300 seconds respectively. On the other hand, we assume that as long as strategy places an order, it will be executed. Besides, we only take the first bid/ask price into account for calculating profits and premium costs would not be added in our back testing. Furthermore, overnight trading can also be allowed for pursuing more profits.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618ECD3-6871-654E-B806-8132D7A0F26C}" type="slidenum">
              <a:rPr kumimoji="1" lang="zh-CN" altLang="en-US" smtClean="0"/>
              <a:t>13</a:t>
            </a:fld>
            <a:endParaRPr kumimoji="1" lang="zh-CN" altLang="en-US"/>
          </a:p>
        </p:txBody>
      </p:sp>
    </p:spTree>
    <p:extLst>
      <p:ext uri="{BB962C8B-B14F-4D97-AF65-F5344CB8AC3E}">
        <p14:creationId xmlns:p14="http://schemas.microsoft.com/office/powerpoint/2010/main" val="166605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zh-CN" altLang="en-US" smtClean="0"/>
              <a:t>单击此处编辑母版标题样式</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
        <p:nvSpPr>
          <p:cNvPr id="4" name="Date Placeholder 3"/>
          <p:cNvSpPr>
            <a:spLocks noGrp="1"/>
          </p:cNvSpPr>
          <p:nvPr>
            <p:ph type="dt" sz="half" idx="10"/>
          </p:nvPr>
        </p:nvSpPr>
        <p:spPr/>
        <p:txBody>
          <a:bodyPr/>
          <a:lstStyle/>
          <a:p>
            <a:fld id="{1778F24D-EB19-4AE0-B015-2BEA6D5224F2}" type="datetimeFigureOut">
              <a:rPr lang="en-US" smtClean="0"/>
              <a:t>14-8-14</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1778F24D-EB19-4AE0-B015-2BEA6D5224F2}" type="datetimeFigureOut">
              <a:rPr lang="en-US" smtClean="0"/>
              <a:t>14-8-14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14-8-14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14-8-14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14-8-14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778F24D-EB19-4AE0-B015-2BEA6D5224F2}" type="datetimeFigureOut">
              <a:rPr lang="en-US" smtClean="0"/>
              <a:t>14-8-14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1778F24D-EB19-4AE0-B015-2BEA6D5224F2}" type="datetimeFigureOut">
              <a:rPr lang="en-US" smtClean="0"/>
              <a:t>14-8-14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1778F24D-EB19-4AE0-B015-2BEA6D5224F2}" type="datetimeFigureOut">
              <a:rPr lang="en-US" smtClean="0"/>
              <a:t>14-8-14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D9BD3-E57B-4194-A545-2804EB95D97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1778F24D-EB19-4AE0-B015-2BEA6D5224F2}" type="datetimeFigureOut">
              <a:rPr lang="en-US" smtClean="0"/>
              <a:t>14-8-14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D9BD3-E57B-4194-A545-2804EB95D97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F24D-EB19-4AE0-B015-2BEA6D5224F2}" type="datetimeFigureOut">
              <a:rPr lang="en-US" smtClean="0"/>
              <a:t>14-8-14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zh-CN" altLang="en-US" smtClean="0"/>
              <a:t>单击此处编辑母版标题样式</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778F24D-EB19-4AE0-B015-2BEA6D5224F2}" type="datetimeFigureOut">
              <a:rPr lang="en-US" smtClean="0"/>
              <a:t>14-8-14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1778F24D-EB19-4AE0-B015-2BEA6D5224F2}" type="datetimeFigureOut">
              <a:rPr lang="en-US" smtClean="0"/>
              <a:t>14-8-14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90D9BD3-E57B-4194-A545-2804EB95D970}" type="slidenum">
              <a:rPr lang="en-US" smtClean="0"/>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8F24D-EB19-4AE0-B015-2BEA6D5224F2}" type="datetimeFigureOut">
              <a:rPr lang="en-US" smtClean="0"/>
              <a:t>14-8-14</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__1.docx"/><Relationship Id="rId4"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hart" Target="../charts/char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chart" Target="../charts/char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chart" Target="../charts/char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chart" Target="../charts/char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chart" Target="../charts/char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package" Target="../embeddings/Microsoft_Word___2.docx"/><Relationship Id="rId5" Type="http://schemas.openxmlformats.org/officeDocument/2006/relationships/image" Target="../media/image2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chart" Target="../charts/char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hart" Target="../charts/char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chart" Target="../charts/char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1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package" Target="../embeddings/Microsoft_Word___4.docx"/><Relationship Id="rId5" Type="http://schemas.openxmlformats.org/officeDocument/2006/relationships/image" Target="../media/image2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package" Target="../embeddings/Microsoft_Word___5.docx"/><Relationship Id="rId5" Type="http://schemas.openxmlformats.org/officeDocument/2006/relationships/image" Target="../media/image24.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Algo</a:t>
            </a:r>
            <a:r>
              <a:rPr kumimoji="1" lang="zh-CN" altLang="en-US" dirty="0" smtClean="0"/>
              <a:t> </a:t>
            </a:r>
            <a:r>
              <a:rPr kumimoji="1" lang="en-US" altLang="zh-CN" dirty="0" smtClean="0"/>
              <a:t>Trading</a:t>
            </a:r>
            <a:endParaRPr kumimoji="1" lang="zh-CN" altLang="en-US" dirty="0"/>
          </a:p>
        </p:txBody>
      </p:sp>
      <p:sp>
        <p:nvSpPr>
          <p:cNvPr id="3" name="副标题 2"/>
          <p:cNvSpPr>
            <a:spLocks noGrp="1"/>
          </p:cNvSpPr>
          <p:nvPr>
            <p:ph type="subTitle" idx="1"/>
          </p:nvPr>
        </p:nvSpPr>
        <p:spPr/>
        <p:txBody>
          <a:bodyPr/>
          <a:lstStyle/>
          <a:p>
            <a:r>
              <a:rPr kumimoji="1" lang="en-US" altLang="zh-CN" dirty="0"/>
              <a:t>Black</a:t>
            </a:r>
            <a:r>
              <a:rPr kumimoji="1" lang="zh-CN" altLang="en-US" dirty="0"/>
              <a:t> </a:t>
            </a:r>
            <a:r>
              <a:rPr kumimoji="1" lang="en-US" altLang="zh-CN" dirty="0"/>
              <a:t>Scholes</a:t>
            </a:r>
            <a:r>
              <a:rPr kumimoji="1" lang="zh-CN" altLang="en-US" dirty="0"/>
              <a:t> </a:t>
            </a:r>
            <a:r>
              <a:rPr kumimoji="1" lang="en-US" altLang="zh-CN" dirty="0"/>
              <a:t>model</a:t>
            </a:r>
            <a:endParaRPr kumimoji="1" lang="zh-CN" altLang="en-US" dirty="0"/>
          </a:p>
        </p:txBody>
      </p:sp>
    </p:spTree>
    <p:extLst>
      <p:ext uri="{BB962C8B-B14F-4D97-AF65-F5344CB8AC3E}">
        <p14:creationId xmlns:p14="http://schemas.microsoft.com/office/powerpoint/2010/main" val="40716861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Source</a:t>
            </a:r>
            <a:endParaRPr kumimoji="1"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820965802"/>
              </p:ext>
            </p:extLst>
          </p:nvPr>
        </p:nvGraphicFramePr>
        <p:xfrm>
          <a:off x="0" y="1981200"/>
          <a:ext cx="9232663" cy="1638299"/>
        </p:xfrm>
        <a:graphic>
          <a:graphicData uri="http://schemas.openxmlformats.org/drawingml/2006/table">
            <a:tbl>
              <a:tblPr firstRow="1" bandRow="1">
                <a:tableStyleId>{21E4AEA4-8DFA-4A89-87EB-49C32662AFE0}</a:tableStyleId>
              </a:tblPr>
              <a:tblGrid>
                <a:gridCol w="571321"/>
                <a:gridCol w="921936"/>
                <a:gridCol w="765666"/>
                <a:gridCol w="560477"/>
                <a:gridCol w="377101"/>
                <a:gridCol w="312360"/>
                <a:gridCol w="377101"/>
                <a:gridCol w="247620"/>
                <a:gridCol w="377101"/>
                <a:gridCol w="247620"/>
                <a:gridCol w="377101"/>
                <a:gridCol w="247620"/>
                <a:gridCol w="312360"/>
                <a:gridCol w="247620"/>
                <a:gridCol w="377101"/>
                <a:gridCol w="247620"/>
                <a:gridCol w="377101"/>
                <a:gridCol w="312360"/>
                <a:gridCol w="377101"/>
                <a:gridCol w="312360"/>
                <a:gridCol w="377101"/>
                <a:gridCol w="312360"/>
                <a:gridCol w="247620"/>
                <a:gridCol w="348935"/>
              </a:tblGrid>
              <a:tr h="624775">
                <a:tc>
                  <a:txBody>
                    <a:bodyPr/>
                    <a:lstStyle/>
                    <a:p>
                      <a:r>
                        <a:rPr lang="en-US" altLang="zh-CN" sz="1200" dirty="0" smtClean="0"/>
                        <a:t>tick</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200" dirty="0" smtClean="0"/>
                        <a:t>Product</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200" dirty="0" smtClean="0"/>
                        <a:t>last traded</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200" dirty="0" err="1" smtClean="0"/>
                        <a:t>Accu</a:t>
                      </a:r>
                      <a:endParaRPr lang="en-US" altLang="zh-CN" sz="1200" dirty="0" smtClean="0"/>
                    </a:p>
                    <a:p>
                      <a:r>
                        <a:rPr lang="en-US" altLang="zh-CN" sz="1200" dirty="0" smtClean="0"/>
                        <a:t>trade</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gridSpan="10">
                  <a:txBody>
                    <a:bodyPr/>
                    <a:lstStyle/>
                    <a:p>
                      <a:r>
                        <a:rPr lang="en-US" altLang="zh-CN" sz="1200" dirty="0" smtClean="0"/>
                        <a:t>Bid</a:t>
                      </a:r>
                      <a:r>
                        <a:rPr lang="zh-CN" altLang="en-US" sz="1200" dirty="0" smtClean="0"/>
                        <a:t> </a:t>
                      </a:r>
                      <a:r>
                        <a:rPr lang="en-US" altLang="zh-CN" sz="1200" dirty="0" smtClean="0"/>
                        <a:t>information(5</a:t>
                      </a:r>
                      <a:r>
                        <a:rPr lang="zh-CN" altLang="en-US" sz="1200" dirty="0" smtClean="0"/>
                        <a:t>*</a:t>
                      </a:r>
                      <a:r>
                        <a:rPr lang="en-US" altLang="zh-CN" sz="1200" dirty="0" smtClean="0"/>
                        <a:t>(price,</a:t>
                      </a:r>
                      <a:r>
                        <a:rPr lang="zh-CN" altLang="en-US" sz="1200" dirty="0" smtClean="0"/>
                        <a:t> </a:t>
                      </a:r>
                      <a:r>
                        <a:rPr lang="en-US" altLang="zh-CN" sz="1200" dirty="0" err="1" smtClean="0"/>
                        <a:t>qty</a:t>
                      </a:r>
                      <a:r>
                        <a:rPr lang="en-US" altLang="zh-CN" sz="1200" dirty="0" smtClean="0"/>
                        <a:t>))</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10">
                  <a:txBody>
                    <a:bodyPr/>
                    <a:lstStyle/>
                    <a:p>
                      <a:r>
                        <a:rPr lang="en-US" altLang="zh-CN" sz="1200" dirty="0" smtClean="0"/>
                        <a:t>Ask</a:t>
                      </a:r>
                      <a:r>
                        <a:rPr lang="zh-CN" altLang="en-US" sz="1200" dirty="0" smtClean="0"/>
                        <a:t> </a:t>
                      </a:r>
                      <a:r>
                        <a:rPr lang="en-US" altLang="zh-CN" sz="1200" dirty="0" smtClean="0"/>
                        <a:t>information(5</a:t>
                      </a:r>
                      <a:r>
                        <a:rPr lang="zh-CN" altLang="en-US" sz="1200" dirty="0" smtClean="0"/>
                        <a:t>*</a:t>
                      </a:r>
                      <a:r>
                        <a:rPr lang="en-US" altLang="zh-CN" sz="1200" dirty="0" smtClean="0"/>
                        <a:t>(price,</a:t>
                      </a:r>
                      <a:r>
                        <a:rPr lang="zh-CN" altLang="en-US" sz="1200" dirty="0" smtClean="0"/>
                        <a:t> </a:t>
                      </a:r>
                      <a:r>
                        <a:rPr lang="en-US" altLang="zh-CN" sz="1200" dirty="0" err="1" smtClean="0"/>
                        <a:t>qty</a:t>
                      </a:r>
                      <a:r>
                        <a:rPr lang="en-US" altLang="zh-CN" sz="1200" dirty="0" smtClean="0"/>
                        <a:t>))</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sz="1000" dirty="0"/>
                    </a:p>
                  </a:txBody>
                  <a:tcPr/>
                </a:tc>
              </a:tr>
              <a:tr h="506762">
                <a:tc>
                  <a:txBody>
                    <a:bodyPr/>
                    <a:lstStyle/>
                    <a:p>
                      <a:r>
                        <a:rPr kumimoji="1" lang="en-US" altLang="zh-CN" sz="1000" dirty="0" smtClean="0"/>
                        <a:t>091818</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kumimoji="1" lang="en-US" altLang="zh-CN" sz="1000" dirty="0" smtClean="0"/>
                        <a:t>HSI23000W3</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kumimoji="1" lang="en-US" altLang="zh-CN" sz="1000" dirty="0" smtClean="0"/>
                        <a:t>200.0</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3</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191</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18</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182</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tcPr>
                </a:tc>
                <a:tc>
                  <a:txBody>
                    <a:bodyPr/>
                    <a:lstStyle/>
                    <a:p>
                      <a:r>
                        <a:rPr lang="en-US" altLang="zh-CN" sz="1000" dirty="0" smtClean="0"/>
                        <a:t>5</a:t>
                      </a:r>
                      <a:endParaRPr lang="zh-CN" altLang="en-US" sz="1000" dirty="0"/>
                    </a:p>
                  </a:txBody>
                  <a:tcPr/>
                </a:tc>
                <a:tc>
                  <a:txBody>
                    <a:bodyPr/>
                    <a:lstStyle/>
                    <a:p>
                      <a:r>
                        <a:rPr lang="en-US" altLang="zh-CN" sz="1000" dirty="0" smtClean="0"/>
                        <a:t>148</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130</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0</a:t>
                      </a:r>
                      <a:endParaRPr lang="zh-CN" altLang="en-US" sz="1000" dirty="0"/>
                    </a:p>
                  </a:txBody>
                  <a:tcPr/>
                </a:tc>
                <a:tc>
                  <a:txBody>
                    <a:bodyPr/>
                    <a:lstStyle/>
                    <a:p>
                      <a:r>
                        <a:rPr lang="en-US" altLang="zh-CN" sz="1000" dirty="0" smtClean="0"/>
                        <a:t>0</a:t>
                      </a:r>
                      <a:endParaRPr lang="zh-CN" altLang="en-US" sz="1000" dirty="0"/>
                    </a:p>
                  </a:txBody>
                  <a:tcPr>
                    <a:lnR w="28575" cap="flat" cmpd="sng" algn="ctr">
                      <a:solidFill>
                        <a:srgbClr val="5A1705">
                          <a:lumMod val="50000"/>
                          <a:lumOff val="50000"/>
                        </a:srgbClr>
                      </a:solidFill>
                      <a:prstDash val="solid"/>
                      <a:round/>
                      <a:headEnd type="none" w="med" len="med"/>
                      <a:tailEnd type="none" w="med" len="med"/>
                    </a:lnR>
                  </a:tcPr>
                </a:tc>
                <a:tc>
                  <a:txBody>
                    <a:bodyPr/>
                    <a:lstStyle/>
                    <a:p>
                      <a:r>
                        <a:rPr lang="en-US" altLang="zh-CN" sz="1000" dirty="0" smtClean="0"/>
                        <a:t>204</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5</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206</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tcPr>
                </a:tc>
                <a:tc>
                  <a:txBody>
                    <a:bodyPr/>
                    <a:lstStyle/>
                    <a:p>
                      <a:r>
                        <a:rPr lang="en-US" altLang="zh-CN" sz="1000" dirty="0" smtClean="0"/>
                        <a:t>1</a:t>
                      </a:r>
                      <a:endParaRPr lang="zh-CN" altLang="en-US" sz="1000" dirty="0"/>
                    </a:p>
                  </a:txBody>
                  <a:tcPr/>
                </a:tc>
                <a:tc>
                  <a:txBody>
                    <a:bodyPr/>
                    <a:lstStyle/>
                    <a:p>
                      <a:r>
                        <a:rPr lang="en-US" altLang="zh-CN" sz="1000" dirty="0" smtClean="0"/>
                        <a:t>210</a:t>
                      </a:r>
                      <a:endParaRPr lang="zh-CN" altLang="en-US" sz="1000" dirty="0"/>
                    </a:p>
                  </a:txBody>
                  <a:tcPr/>
                </a:tc>
                <a:tc>
                  <a:txBody>
                    <a:bodyPr/>
                    <a:lstStyle/>
                    <a:p>
                      <a:r>
                        <a:rPr lang="en-US" altLang="zh-CN" sz="1000" dirty="0" smtClean="0"/>
                        <a:t>13</a:t>
                      </a:r>
                      <a:endParaRPr lang="zh-CN" altLang="en-US" sz="1000" dirty="0"/>
                    </a:p>
                  </a:txBody>
                  <a:tcPr/>
                </a:tc>
                <a:tc>
                  <a:txBody>
                    <a:bodyPr/>
                    <a:lstStyle/>
                    <a:p>
                      <a:r>
                        <a:rPr lang="en-US" altLang="zh-CN" sz="1000" dirty="0" smtClean="0"/>
                        <a:t>212</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0</a:t>
                      </a:r>
                      <a:endParaRPr lang="zh-CN" altLang="en-US" sz="1000" dirty="0"/>
                    </a:p>
                  </a:txBody>
                  <a:tcPr/>
                </a:tc>
                <a:tc>
                  <a:txBody>
                    <a:bodyPr/>
                    <a:lstStyle/>
                    <a:p>
                      <a:r>
                        <a:rPr lang="en-US" altLang="zh-CN" sz="1000" dirty="0" smtClean="0"/>
                        <a:t>0</a:t>
                      </a:r>
                      <a:endParaRPr lang="zh-CN" altLang="en-US" sz="1000" dirty="0"/>
                    </a:p>
                  </a:txBody>
                  <a:tcPr/>
                </a:tc>
              </a:tr>
              <a:tr h="506762">
                <a:tc>
                  <a:txBody>
                    <a:bodyPr/>
                    <a:lstStyle/>
                    <a:p>
                      <a:r>
                        <a:rPr kumimoji="1" lang="en-US" altLang="zh-CN" sz="1000" dirty="0" smtClean="0"/>
                        <a:t>091818</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kumimoji="1" lang="en-US" altLang="zh-CN" sz="1000" dirty="0" smtClean="0"/>
                        <a:t>HSI22800W3</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144</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139</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13</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138</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131</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127</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86</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148</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5</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154</a:t>
                      </a:r>
                      <a:endParaRPr lang="zh-CN" altLang="en-US" sz="1000" dirty="0"/>
                    </a:p>
                  </a:txBody>
                  <a:tcPr/>
                </a:tc>
                <a:tc>
                  <a:txBody>
                    <a:bodyPr/>
                    <a:lstStyle/>
                    <a:p>
                      <a:r>
                        <a:rPr lang="en-US" altLang="zh-CN" sz="1000" dirty="0" smtClean="0"/>
                        <a:t>13</a:t>
                      </a:r>
                      <a:endParaRPr lang="zh-CN" altLang="en-US" sz="1000" dirty="0"/>
                    </a:p>
                  </a:txBody>
                  <a:tcPr/>
                </a:tc>
                <a:tc>
                  <a:txBody>
                    <a:bodyPr/>
                    <a:lstStyle/>
                    <a:p>
                      <a:r>
                        <a:rPr lang="en-US" altLang="zh-CN" sz="1000" dirty="0" smtClean="0"/>
                        <a:t>157</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160</a:t>
                      </a:r>
                      <a:endParaRPr lang="zh-CN" altLang="en-US" sz="1000" dirty="0"/>
                    </a:p>
                  </a:txBody>
                  <a:tcPr/>
                </a:tc>
                <a:tc>
                  <a:txBody>
                    <a:bodyPr/>
                    <a:lstStyle/>
                    <a:p>
                      <a:r>
                        <a:rPr lang="en-US" altLang="zh-CN" sz="1000" dirty="0" smtClean="0"/>
                        <a:t>15</a:t>
                      </a:r>
                      <a:endParaRPr lang="zh-CN" altLang="en-US" sz="1000" dirty="0"/>
                    </a:p>
                  </a:txBody>
                  <a:tcPr/>
                </a:tc>
                <a:tc>
                  <a:txBody>
                    <a:bodyPr/>
                    <a:lstStyle/>
                    <a:p>
                      <a:r>
                        <a:rPr lang="zh-CN" altLang="zh-CN" sz="1000" dirty="0" smtClean="0"/>
                        <a:t>0</a:t>
                      </a:r>
                      <a:endParaRPr lang="zh-CN" altLang="en-US" sz="1000" dirty="0"/>
                    </a:p>
                  </a:txBody>
                  <a:tcPr/>
                </a:tc>
                <a:tc>
                  <a:txBody>
                    <a:bodyPr/>
                    <a:lstStyle/>
                    <a:p>
                      <a:r>
                        <a:rPr lang="en-US" altLang="zh-CN" sz="1000" dirty="0" smtClean="0"/>
                        <a:t>0</a:t>
                      </a:r>
                      <a:endParaRPr lang="zh-CN" altLang="en-US" sz="1000" dirty="0"/>
                    </a:p>
                  </a:txBody>
                  <a:tcPr/>
                </a:tc>
              </a:tr>
            </a:tbl>
          </a:graphicData>
        </a:graphic>
      </p:graphicFrame>
    </p:spTree>
    <p:extLst>
      <p:ext uri="{BB962C8B-B14F-4D97-AF65-F5344CB8AC3E}">
        <p14:creationId xmlns:p14="http://schemas.microsoft.com/office/powerpoint/2010/main" val="3447454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Tradable and Available Market Price</a:t>
            </a:r>
            <a:r>
              <a:rPr lang="zh-CN" altLang="zh-CN" dirty="0">
                <a:effectLst/>
              </a:rPr>
              <a:t> </a:t>
            </a:r>
            <a:endParaRPr kumimoji="1"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666950967"/>
              </p:ext>
            </p:extLst>
          </p:nvPr>
        </p:nvGraphicFramePr>
        <p:xfrm>
          <a:off x="0" y="1981200"/>
          <a:ext cx="9232663" cy="1638299"/>
        </p:xfrm>
        <a:graphic>
          <a:graphicData uri="http://schemas.openxmlformats.org/drawingml/2006/table">
            <a:tbl>
              <a:tblPr firstRow="1" bandRow="1">
                <a:tableStyleId>{21E4AEA4-8DFA-4A89-87EB-49C32662AFE0}</a:tableStyleId>
              </a:tblPr>
              <a:tblGrid>
                <a:gridCol w="571321"/>
                <a:gridCol w="921936"/>
                <a:gridCol w="765666"/>
                <a:gridCol w="560477"/>
                <a:gridCol w="377101"/>
                <a:gridCol w="312360"/>
                <a:gridCol w="377101"/>
                <a:gridCol w="247620"/>
                <a:gridCol w="377101"/>
                <a:gridCol w="247620"/>
                <a:gridCol w="377101"/>
                <a:gridCol w="247620"/>
                <a:gridCol w="312360"/>
                <a:gridCol w="247620"/>
                <a:gridCol w="377101"/>
                <a:gridCol w="247620"/>
                <a:gridCol w="377101"/>
                <a:gridCol w="312360"/>
                <a:gridCol w="377101"/>
                <a:gridCol w="312360"/>
                <a:gridCol w="377101"/>
                <a:gridCol w="312360"/>
                <a:gridCol w="247620"/>
                <a:gridCol w="348935"/>
              </a:tblGrid>
              <a:tr h="624775">
                <a:tc>
                  <a:txBody>
                    <a:bodyPr/>
                    <a:lstStyle/>
                    <a:p>
                      <a:r>
                        <a:rPr lang="en-US" altLang="zh-CN" sz="1200" dirty="0" smtClean="0"/>
                        <a:t>tick</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200" dirty="0" smtClean="0"/>
                        <a:t>Product</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200" dirty="0" smtClean="0"/>
                        <a:t>last traded</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200" dirty="0" err="1" smtClean="0"/>
                        <a:t>Accu</a:t>
                      </a:r>
                      <a:endParaRPr lang="en-US" altLang="zh-CN" sz="1200" dirty="0" smtClean="0"/>
                    </a:p>
                    <a:p>
                      <a:r>
                        <a:rPr lang="en-US" altLang="zh-CN" sz="1200" dirty="0" smtClean="0"/>
                        <a:t>trade</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gridSpan="10">
                  <a:txBody>
                    <a:bodyPr/>
                    <a:lstStyle/>
                    <a:p>
                      <a:r>
                        <a:rPr lang="en-US" altLang="zh-CN" sz="1200" dirty="0" smtClean="0"/>
                        <a:t>Bid</a:t>
                      </a:r>
                      <a:r>
                        <a:rPr lang="zh-CN" altLang="en-US" sz="1200" dirty="0" smtClean="0"/>
                        <a:t> </a:t>
                      </a:r>
                      <a:r>
                        <a:rPr lang="en-US" altLang="zh-CN" sz="1200" dirty="0" smtClean="0"/>
                        <a:t>information(5</a:t>
                      </a:r>
                      <a:r>
                        <a:rPr lang="zh-CN" altLang="en-US" sz="1200" dirty="0" smtClean="0"/>
                        <a:t>*</a:t>
                      </a:r>
                      <a:r>
                        <a:rPr lang="en-US" altLang="zh-CN" sz="1200" dirty="0" smtClean="0"/>
                        <a:t>(price,</a:t>
                      </a:r>
                      <a:r>
                        <a:rPr lang="zh-CN" altLang="en-US" sz="1200" dirty="0" smtClean="0"/>
                        <a:t> </a:t>
                      </a:r>
                      <a:r>
                        <a:rPr lang="en-US" altLang="zh-CN" sz="1200" dirty="0" err="1" smtClean="0"/>
                        <a:t>qty</a:t>
                      </a:r>
                      <a:r>
                        <a:rPr lang="en-US" altLang="zh-CN" sz="1200" dirty="0" smtClean="0"/>
                        <a:t>))</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10">
                  <a:txBody>
                    <a:bodyPr/>
                    <a:lstStyle/>
                    <a:p>
                      <a:r>
                        <a:rPr lang="en-US" altLang="zh-CN" sz="1200" dirty="0" smtClean="0"/>
                        <a:t>Ask</a:t>
                      </a:r>
                      <a:r>
                        <a:rPr lang="zh-CN" altLang="en-US" sz="1200" dirty="0" smtClean="0"/>
                        <a:t> </a:t>
                      </a:r>
                      <a:r>
                        <a:rPr lang="en-US" altLang="zh-CN" sz="1200" dirty="0" smtClean="0"/>
                        <a:t>information(5</a:t>
                      </a:r>
                      <a:r>
                        <a:rPr lang="zh-CN" altLang="en-US" sz="1200" dirty="0" smtClean="0"/>
                        <a:t>*</a:t>
                      </a:r>
                      <a:r>
                        <a:rPr lang="en-US" altLang="zh-CN" sz="1200" dirty="0" smtClean="0"/>
                        <a:t>(price,</a:t>
                      </a:r>
                      <a:r>
                        <a:rPr lang="zh-CN" altLang="en-US" sz="1200" dirty="0" smtClean="0"/>
                        <a:t> </a:t>
                      </a:r>
                      <a:r>
                        <a:rPr lang="en-US" altLang="zh-CN" sz="1200" dirty="0" err="1" smtClean="0"/>
                        <a:t>qty</a:t>
                      </a:r>
                      <a:r>
                        <a:rPr lang="en-US" altLang="zh-CN" sz="1200" dirty="0" smtClean="0"/>
                        <a:t>))</a:t>
                      </a:r>
                      <a:endParaRPr lang="zh-CN" altLang="en-US" sz="1200" dirty="0"/>
                    </a:p>
                  </a:txBody>
                  <a:tcPr>
                    <a:lnB w="28575" cap="flat" cmpd="sng" algn="ctr">
                      <a:solidFill>
                        <a:srgbClr val="5A1705">
                          <a:lumMod val="50000"/>
                          <a:lumOff val="5000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sz="1000" dirty="0"/>
                    </a:p>
                  </a:txBody>
                  <a:tcPr/>
                </a:tc>
              </a:tr>
              <a:tr h="506762">
                <a:tc>
                  <a:txBody>
                    <a:bodyPr/>
                    <a:lstStyle/>
                    <a:p>
                      <a:r>
                        <a:rPr kumimoji="1" lang="en-US" altLang="zh-CN" sz="1000" dirty="0" smtClean="0"/>
                        <a:t>091818</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kumimoji="1" lang="en-US" altLang="zh-CN" sz="1000" dirty="0" smtClean="0"/>
                        <a:t>HSI23000W3</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kumimoji="1" lang="en-US" altLang="zh-CN" sz="1000" dirty="0" smtClean="0"/>
                        <a:t>200.0</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3</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191</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18</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182</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tcPr>
                </a:tc>
                <a:tc>
                  <a:txBody>
                    <a:bodyPr/>
                    <a:lstStyle/>
                    <a:p>
                      <a:r>
                        <a:rPr lang="en-US" altLang="zh-CN" sz="1000" dirty="0" smtClean="0"/>
                        <a:t>5</a:t>
                      </a:r>
                      <a:endParaRPr lang="zh-CN" altLang="en-US" sz="1000" dirty="0"/>
                    </a:p>
                  </a:txBody>
                  <a:tcPr/>
                </a:tc>
                <a:tc>
                  <a:txBody>
                    <a:bodyPr/>
                    <a:lstStyle/>
                    <a:p>
                      <a:r>
                        <a:rPr lang="en-US" altLang="zh-CN" sz="1000" dirty="0" smtClean="0"/>
                        <a:t>148</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130</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0</a:t>
                      </a:r>
                      <a:endParaRPr lang="zh-CN" altLang="en-US" sz="1000" dirty="0"/>
                    </a:p>
                  </a:txBody>
                  <a:tcPr/>
                </a:tc>
                <a:tc>
                  <a:txBody>
                    <a:bodyPr/>
                    <a:lstStyle/>
                    <a:p>
                      <a:r>
                        <a:rPr lang="en-US" altLang="zh-CN" sz="1000" dirty="0" smtClean="0"/>
                        <a:t>0</a:t>
                      </a:r>
                      <a:endParaRPr lang="zh-CN" altLang="en-US" sz="1000" dirty="0"/>
                    </a:p>
                  </a:txBody>
                  <a:tcPr>
                    <a:lnR w="28575" cap="flat" cmpd="sng" algn="ctr">
                      <a:solidFill>
                        <a:srgbClr val="5A1705">
                          <a:lumMod val="50000"/>
                          <a:lumOff val="50000"/>
                        </a:srgbClr>
                      </a:solidFill>
                      <a:prstDash val="solid"/>
                      <a:round/>
                      <a:headEnd type="none" w="med" len="med"/>
                      <a:tailEnd type="none" w="med" len="med"/>
                    </a:lnR>
                  </a:tcPr>
                </a:tc>
                <a:tc>
                  <a:txBody>
                    <a:bodyPr/>
                    <a:lstStyle/>
                    <a:p>
                      <a:r>
                        <a:rPr lang="en-US" altLang="zh-CN" sz="1000" dirty="0" smtClean="0"/>
                        <a:t>204</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5</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lnR w="28575" cap="flat" cmpd="sng" algn="ctr">
                      <a:solidFill>
                        <a:srgbClr val="5A1705">
                          <a:lumMod val="50000"/>
                          <a:lumOff val="50000"/>
                        </a:srgbClr>
                      </a:solidFill>
                      <a:prstDash val="solid"/>
                      <a:round/>
                      <a:headEnd type="none" w="med" len="med"/>
                      <a:tailEnd type="none" w="med" len="med"/>
                    </a:lnR>
                    <a:lnT w="28575" cap="flat" cmpd="sng" algn="ctr">
                      <a:solidFill>
                        <a:srgbClr val="5A1705">
                          <a:lumMod val="50000"/>
                          <a:lumOff val="50000"/>
                        </a:srgbClr>
                      </a:solidFill>
                      <a:prstDash val="solid"/>
                      <a:round/>
                      <a:headEnd type="none" w="med" len="med"/>
                      <a:tailEnd type="none" w="med" len="med"/>
                    </a:lnT>
                    <a:lnB w="28575" cap="flat" cmpd="sng" algn="ctr">
                      <a:solidFill>
                        <a:srgbClr val="5A1705">
                          <a:lumMod val="50000"/>
                          <a:lumOff val="50000"/>
                        </a:srgbClr>
                      </a:solidFill>
                      <a:prstDash val="solid"/>
                      <a:round/>
                      <a:headEnd type="none" w="med" len="med"/>
                      <a:tailEnd type="none" w="med" len="med"/>
                    </a:lnB>
                  </a:tcPr>
                </a:tc>
                <a:tc>
                  <a:txBody>
                    <a:bodyPr/>
                    <a:lstStyle/>
                    <a:p>
                      <a:r>
                        <a:rPr lang="en-US" altLang="zh-CN" sz="1000" dirty="0" smtClean="0"/>
                        <a:t>206</a:t>
                      </a:r>
                      <a:endParaRPr lang="zh-CN" altLang="en-US" sz="1000" dirty="0"/>
                    </a:p>
                  </a:txBody>
                  <a:tcPr>
                    <a:lnL w="28575" cap="flat" cmpd="sng" algn="ctr">
                      <a:solidFill>
                        <a:srgbClr val="5A1705">
                          <a:lumMod val="50000"/>
                          <a:lumOff val="50000"/>
                        </a:srgbClr>
                      </a:solidFill>
                      <a:prstDash val="solid"/>
                      <a:round/>
                      <a:headEnd type="none" w="med" len="med"/>
                      <a:tailEnd type="none" w="med" len="med"/>
                    </a:lnL>
                  </a:tcPr>
                </a:tc>
                <a:tc>
                  <a:txBody>
                    <a:bodyPr/>
                    <a:lstStyle/>
                    <a:p>
                      <a:r>
                        <a:rPr lang="en-US" altLang="zh-CN" sz="1000" dirty="0" smtClean="0"/>
                        <a:t>1</a:t>
                      </a:r>
                      <a:endParaRPr lang="zh-CN" altLang="en-US" sz="1000" dirty="0"/>
                    </a:p>
                  </a:txBody>
                  <a:tcPr/>
                </a:tc>
                <a:tc>
                  <a:txBody>
                    <a:bodyPr/>
                    <a:lstStyle/>
                    <a:p>
                      <a:r>
                        <a:rPr lang="en-US" altLang="zh-CN" sz="1000" dirty="0" smtClean="0"/>
                        <a:t>210</a:t>
                      </a:r>
                      <a:endParaRPr lang="zh-CN" altLang="en-US" sz="1000" dirty="0"/>
                    </a:p>
                  </a:txBody>
                  <a:tcPr/>
                </a:tc>
                <a:tc>
                  <a:txBody>
                    <a:bodyPr/>
                    <a:lstStyle/>
                    <a:p>
                      <a:r>
                        <a:rPr lang="en-US" altLang="zh-CN" sz="1000" dirty="0" smtClean="0"/>
                        <a:t>13</a:t>
                      </a:r>
                      <a:endParaRPr lang="zh-CN" altLang="en-US" sz="1000" dirty="0"/>
                    </a:p>
                  </a:txBody>
                  <a:tcPr/>
                </a:tc>
                <a:tc>
                  <a:txBody>
                    <a:bodyPr/>
                    <a:lstStyle/>
                    <a:p>
                      <a:r>
                        <a:rPr lang="en-US" altLang="zh-CN" sz="1000" dirty="0" smtClean="0"/>
                        <a:t>212</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0</a:t>
                      </a:r>
                      <a:endParaRPr lang="zh-CN" altLang="en-US" sz="1000" dirty="0"/>
                    </a:p>
                  </a:txBody>
                  <a:tcPr/>
                </a:tc>
                <a:tc>
                  <a:txBody>
                    <a:bodyPr/>
                    <a:lstStyle/>
                    <a:p>
                      <a:r>
                        <a:rPr lang="en-US" altLang="zh-CN" sz="1000" dirty="0" smtClean="0"/>
                        <a:t>0</a:t>
                      </a:r>
                      <a:endParaRPr lang="zh-CN" altLang="en-US" sz="1000" dirty="0"/>
                    </a:p>
                  </a:txBody>
                  <a:tcPr/>
                </a:tc>
              </a:tr>
              <a:tr h="506762">
                <a:tc>
                  <a:txBody>
                    <a:bodyPr/>
                    <a:lstStyle/>
                    <a:p>
                      <a:r>
                        <a:rPr kumimoji="1" lang="en-US" altLang="zh-CN" sz="1000" dirty="0" smtClean="0"/>
                        <a:t>091818</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kumimoji="1" lang="en-US" altLang="zh-CN" sz="1000" dirty="0" smtClean="0"/>
                        <a:t>HSI22800W3</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144</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139</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13</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138</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131</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127</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86</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148</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5</a:t>
                      </a:r>
                      <a:endParaRPr lang="zh-CN" altLang="en-US" sz="1000" dirty="0"/>
                    </a:p>
                  </a:txBody>
                  <a:tcPr>
                    <a:lnT w="28575" cap="flat" cmpd="sng" algn="ctr">
                      <a:solidFill>
                        <a:srgbClr val="5A1705">
                          <a:lumMod val="50000"/>
                          <a:lumOff val="50000"/>
                        </a:srgbClr>
                      </a:solidFill>
                      <a:prstDash val="solid"/>
                      <a:round/>
                      <a:headEnd type="none" w="med" len="med"/>
                      <a:tailEnd type="none" w="med" len="med"/>
                    </a:lnT>
                  </a:tcPr>
                </a:tc>
                <a:tc>
                  <a:txBody>
                    <a:bodyPr/>
                    <a:lstStyle/>
                    <a:p>
                      <a:r>
                        <a:rPr lang="en-US" altLang="zh-CN" sz="1000" dirty="0" smtClean="0"/>
                        <a:t>154</a:t>
                      </a:r>
                      <a:endParaRPr lang="zh-CN" altLang="en-US" sz="1000" dirty="0"/>
                    </a:p>
                  </a:txBody>
                  <a:tcPr/>
                </a:tc>
                <a:tc>
                  <a:txBody>
                    <a:bodyPr/>
                    <a:lstStyle/>
                    <a:p>
                      <a:r>
                        <a:rPr lang="en-US" altLang="zh-CN" sz="1000" dirty="0" smtClean="0"/>
                        <a:t>13</a:t>
                      </a:r>
                      <a:endParaRPr lang="zh-CN" altLang="en-US" sz="1000" dirty="0"/>
                    </a:p>
                  </a:txBody>
                  <a:tcPr/>
                </a:tc>
                <a:tc>
                  <a:txBody>
                    <a:bodyPr/>
                    <a:lstStyle/>
                    <a:p>
                      <a:r>
                        <a:rPr lang="en-US" altLang="zh-CN" sz="1000" dirty="0" smtClean="0"/>
                        <a:t>157</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160</a:t>
                      </a:r>
                      <a:endParaRPr lang="zh-CN" altLang="en-US" sz="1000" dirty="0"/>
                    </a:p>
                  </a:txBody>
                  <a:tcPr/>
                </a:tc>
                <a:tc>
                  <a:txBody>
                    <a:bodyPr/>
                    <a:lstStyle/>
                    <a:p>
                      <a:r>
                        <a:rPr lang="en-US" altLang="zh-CN" sz="1000" dirty="0" smtClean="0"/>
                        <a:t>15</a:t>
                      </a:r>
                      <a:endParaRPr lang="zh-CN" altLang="en-US" sz="1000" dirty="0"/>
                    </a:p>
                  </a:txBody>
                  <a:tcPr/>
                </a:tc>
                <a:tc>
                  <a:txBody>
                    <a:bodyPr/>
                    <a:lstStyle/>
                    <a:p>
                      <a:r>
                        <a:rPr lang="zh-CN" altLang="zh-CN" sz="1000" dirty="0" smtClean="0"/>
                        <a:t>0</a:t>
                      </a:r>
                      <a:endParaRPr lang="zh-CN" altLang="en-US" sz="1000" dirty="0"/>
                    </a:p>
                  </a:txBody>
                  <a:tcPr/>
                </a:tc>
                <a:tc>
                  <a:txBody>
                    <a:bodyPr/>
                    <a:lstStyle/>
                    <a:p>
                      <a:r>
                        <a:rPr lang="en-US" altLang="zh-CN" sz="1000" dirty="0" smtClean="0"/>
                        <a:t>0</a:t>
                      </a:r>
                      <a:endParaRPr lang="zh-CN" altLang="en-US" sz="1000" dirty="0"/>
                    </a:p>
                  </a:txBody>
                  <a:tcPr/>
                </a:tc>
              </a:tr>
            </a:tbl>
          </a:graphicData>
        </a:graphic>
      </p:graphicFrame>
      <p:sp>
        <p:nvSpPr>
          <p:cNvPr id="3" name="矩形 2"/>
          <p:cNvSpPr/>
          <p:nvPr/>
        </p:nvSpPr>
        <p:spPr>
          <a:xfrm>
            <a:off x="1409699" y="4088537"/>
            <a:ext cx="7046913" cy="1477328"/>
          </a:xfrm>
          <a:prstGeom prst="rect">
            <a:avLst/>
          </a:prstGeom>
        </p:spPr>
        <p:txBody>
          <a:bodyPr wrap="square">
            <a:spAutoFit/>
          </a:bodyPr>
          <a:lstStyle/>
          <a:p>
            <a:r>
              <a:rPr lang="en-US" altLang="zh-CN" b="1" dirty="0" smtClean="0"/>
              <a:t>GET</a:t>
            </a:r>
            <a:r>
              <a:rPr lang="zh-CN" altLang="en-US" b="1" dirty="0" smtClean="0"/>
              <a:t> </a:t>
            </a:r>
            <a:r>
              <a:rPr lang="en-US" altLang="zh-CN" b="1" dirty="0" smtClean="0"/>
              <a:t>MARKET</a:t>
            </a:r>
            <a:r>
              <a:rPr lang="zh-CN" altLang="en-US" b="1" dirty="0" smtClean="0"/>
              <a:t> </a:t>
            </a:r>
            <a:r>
              <a:rPr lang="en-US" altLang="zh-CN" b="1" dirty="0" smtClean="0"/>
              <a:t>PRICE</a:t>
            </a:r>
            <a:r>
              <a:rPr lang="zh-CN" altLang="en-US" b="1" dirty="0" smtClean="0"/>
              <a:t> </a:t>
            </a:r>
            <a:r>
              <a:rPr lang="en-US" altLang="zh-CN" b="1" dirty="0" smtClean="0"/>
              <a:t>MODEL</a:t>
            </a:r>
          </a:p>
          <a:p>
            <a:r>
              <a:rPr lang="en-US" altLang="zh-CN" i="1" dirty="0" smtClean="0"/>
              <a:t>If </a:t>
            </a:r>
            <a:r>
              <a:rPr lang="en-US" altLang="zh-CN" i="1" dirty="0"/>
              <a:t>ask price or bid price is invalid:  return invalid</a:t>
            </a:r>
            <a:endParaRPr lang="zh-CN" altLang="zh-CN" dirty="0"/>
          </a:p>
          <a:p>
            <a:r>
              <a:rPr lang="en-US" altLang="zh-CN" i="1" dirty="0"/>
              <a:t>If current - last trade time &lt; 5 ticks:  return last trade price</a:t>
            </a:r>
            <a:endParaRPr lang="zh-CN" altLang="zh-CN" dirty="0"/>
          </a:p>
          <a:p>
            <a:r>
              <a:rPr lang="en-US" altLang="zh-CN" i="1" dirty="0"/>
              <a:t>If the spread of ask/bid price &lt; its middle price * 0.02:  return middle price</a:t>
            </a:r>
            <a:endParaRPr lang="zh-CN" altLang="zh-CN" dirty="0"/>
          </a:p>
          <a:p>
            <a:r>
              <a:rPr lang="en-US" altLang="zh-CN" i="1" dirty="0"/>
              <a:t>Else:   return invalid</a:t>
            </a:r>
            <a:endParaRPr lang="zh-CN" altLang="zh-CN" dirty="0"/>
          </a:p>
        </p:txBody>
      </p:sp>
    </p:spTree>
    <p:extLst>
      <p:ext uri="{BB962C8B-B14F-4D97-AF65-F5344CB8AC3E}">
        <p14:creationId xmlns:p14="http://schemas.microsoft.com/office/powerpoint/2010/main" val="3651098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Trading Session</a:t>
            </a:r>
            <a:endParaRPr kumimoji="1" lang="zh-CN" altLang="en-US" dirty="0"/>
          </a:p>
        </p:txBody>
      </p:sp>
      <p:sp>
        <p:nvSpPr>
          <p:cNvPr id="3" name="内容占位符 2"/>
          <p:cNvSpPr>
            <a:spLocks noGrp="1"/>
          </p:cNvSpPr>
          <p:nvPr>
            <p:ph idx="1"/>
          </p:nvPr>
        </p:nvSpPr>
        <p:spPr/>
        <p:txBody>
          <a:bodyPr/>
          <a:lstStyle/>
          <a:p>
            <a:r>
              <a:rPr kumimoji="1" lang="en-US" altLang="zh-CN" dirty="0" smtClean="0"/>
              <a:t>Last</a:t>
            </a:r>
            <a:r>
              <a:rPr kumimoji="1" lang="zh-CN" altLang="en-US" dirty="0" smtClean="0"/>
              <a:t> </a:t>
            </a:r>
            <a:r>
              <a:rPr kumimoji="1" lang="en-US" altLang="zh-CN" dirty="0" smtClean="0"/>
              <a:t>month</a:t>
            </a:r>
            <a:r>
              <a:rPr kumimoji="1" lang="zh-CN" altLang="en-US" dirty="0" smtClean="0"/>
              <a:t> </a:t>
            </a:r>
            <a:r>
              <a:rPr kumimoji="1" lang="en-US" altLang="zh-CN" dirty="0" smtClean="0"/>
              <a:t>Before</a:t>
            </a:r>
            <a:r>
              <a:rPr kumimoji="1" lang="zh-CN" altLang="en-US" dirty="0" smtClean="0"/>
              <a:t> </a:t>
            </a:r>
            <a:r>
              <a:rPr kumimoji="1" lang="en-US" altLang="zh-CN" dirty="0" smtClean="0"/>
              <a:t>Maturity</a:t>
            </a:r>
            <a:r>
              <a:rPr kumimoji="1" lang="zh-CN" altLang="en-US" dirty="0" smtClean="0"/>
              <a:t> </a:t>
            </a:r>
            <a:r>
              <a:rPr kumimoji="1" lang="en-US" altLang="zh-CN" dirty="0" smtClean="0"/>
              <a:t>in</a:t>
            </a:r>
            <a:r>
              <a:rPr kumimoji="1" lang="zh-CN" altLang="en-US" dirty="0" smtClean="0"/>
              <a:t> </a:t>
            </a:r>
            <a:r>
              <a:rPr kumimoji="1" lang="en-US" altLang="zh-CN" dirty="0" smtClean="0"/>
              <a:t>Products</a:t>
            </a:r>
          </a:p>
          <a:p>
            <a:r>
              <a:rPr kumimoji="1" lang="en-US" altLang="zh-CN" dirty="0" smtClean="0"/>
              <a:t>No</a:t>
            </a:r>
            <a:r>
              <a:rPr kumimoji="1" lang="zh-CN" altLang="en-US" dirty="0" smtClean="0"/>
              <a:t> </a:t>
            </a:r>
            <a:r>
              <a:rPr kumimoji="1" lang="en-US" altLang="zh-CN" dirty="0" smtClean="0"/>
              <a:t>trading</a:t>
            </a:r>
            <a:r>
              <a:rPr kumimoji="1" lang="zh-CN" altLang="en-US" dirty="0" smtClean="0"/>
              <a:t> </a:t>
            </a:r>
            <a:r>
              <a:rPr kumimoji="1" lang="en-US" altLang="zh-CN" dirty="0" smtClean="0"/>
              <a:t>in</a:t>
            </a:r>
            <a:r>
              <a:rPr kumimoji="1" lang="zh-CN" altLang="en-US" dirty="0" smtClean="0"/>
              <a:t> </a:t>
            </a:r>
            <a:r>
              <a:rPr kumimoji="1" lang="en-US" altLang="zh-CN" dirty="0" smtClean="0"/>
              <a:t>last</a:t>
            </a:r>
            <a:r>
              <a:rPr kumimoji="1" lang="zh-CN" altLang="en-US" dirty="0" smtClean="0"/>
              <a:t> </a:t>
            </a:r>
            <a:r>
              <a:rPr kumimoji="1" lang="en-US" altLang="zh-CN" dirty="0" smtClean="0"/>
              <a:t>5</a:t>
            </a:r>
            <a:r>
              <a:rPr kumimoji="1" lang="zh-CN" altLang="en-US" dirty="0" smtClean="0"/>
              <a:t> </a:t>
            </a:r>
            <a:r>
              <a:rPr kumimoji="1" lang="en-US" altLang="zh-CN" dirty="0" smtClean="0"/>
              <a:t>days</a:t>
            </a:r>
            <a:endParaRPr kumimoji="1" lang="zh-CN" altLang="en-US" dirty="0"/>
          </a:p>
        </p:txBody>
      </p:sp>
    </p:spTree>
    <p:extLst>
      <p:ext uri="{BB962C8B-B14F-4D97-AF65-F5344CB8AC3E}">
        <p14:creationId xmlns:p14="http://schemas.microsoft.com/office/powerpoint/2010/main" val="4580907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Position and Cost</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For strategy 1), we will try to long/short position every </a:t>
            </a:r>
            <a:r>
              <a:rPr lang="en-US" altLang="zh-CN" dirty="0" smtClean="0"/>
              <a:t>tick.</a:t>
            </a:r>
          </a:p>
          <a:p>
            <a:r>
              <a:rPr lang="en-US" altLang="zh-CN" dirty="0"/>
              <a:t>For</a:t>
            </a:r>
            <a:r>
              <a:rPr lang="zh-CN" altLang="en-US" dirty="0"/>
              <a:t> </a:t>
            </a:r>
            <a:r>
              <a:rPr lang="en-US" altLang="zh-CN" dirty="0"/>
              <a:t>strategy 2),</a:t>
            </a:r>
            <a:r>
              <a:rPr lang="zh-CN" altLang="en-US" dirty="0"/>
              <a:t> </a:t>
            </a:r>
            <a:r>
              <a:rPr lang="en-US" altLang="zh-CN" dirty="0"/>
              <a:t>every 180 seconds </a:t>
            </a:r>
          </a:p>
          <a:p>
            <a:r>
              <a:rPr lang="en-US" altLang="zh-CN" dirty="0"/>
              <a:t>For</a:t>
            </a:r>
            <a:r>
              <a:rPr lang="zh-CN" altLang="en-US" dirty="0"/>
              <a:t> </a:t>
            </a:r>
            <a:r>
              <a:rPr lang="en-US" altLang="zh-CN" dirty="0"/>
              <a:t>strategy 3), every 300 seconds </a:t>
            </a:r>
          </a:p>
          <a:p>
            <a:r>
              <a:rPr lang="en-US" altLang="zh-CN" dirty="0" smtClean="0"/>
              <a:t>Assume </a:t>
            </a:r>
            <a:r>
              <a:rPr lang="en-US" altLang="zh-CN" dirty="0"/>
              <a:t>that as long as strategy places an order, it will be executed. </a:t>
            </a:r>
            <a:endParaRPr lang="en-US" altLang="zh-CN" dirty="0" smtClean="0"/>
          </a:p>
          <a:p>
            <a:r>
              <a:rPr lang="en-US" altLang="zh-CN" dirty="0" smtClean="0"/>
              <a:t>No</a:t>
            </a:r>
            <a:r>
              <a:rPr lang="zh-CN" altLang="en-US" dirty="0" smtClean="0"/>
              <a:t> </a:t>
            </a:r>
            <a:r>
              <a:rPr lang="en-US" altLang="zh-CN" dirty="0"/>
              <a:t>transaction </a:t>
            </a:r>
            <a:r>
              <a:rPr lang="en-US" altLang="zh-CN" dirty="0" smtClean="0"/>
              <a:t>costs.</a:t>
            </a:r>
          </a:p>
          <a:p>
            <a:r>
              <a:rPr lang="en-US" altLang="zh-CN" dirty="0" smtClean="0"/>
              <a:t>Overnight </a:t>
            </a:r>
            <a:r>
              <a:rPr lang="en-US" altLang="zh-CN" dirty="0"/>
              <a:t>trading can also be allowed for pursuing more profits.</a:t>
            </a:r>
            <a:endParaRPr lang="zh-CN" altLang="zh-CN" dirty="0"/>
          </a:p>
        </p:txBody>
      </p:sp>
    </p:spTree>
    <p:extLst>
      <p:ext uri="{BB962C8B-B14F-4D97-AF65-F5344CB8AC3E}">
        <p14:creationId xmlns:p14="http://schemas.microsoft.com/office/powerpoint/2010/main" val="34723253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Algo</a:t>
            </a:r>
            <a:r>
              <a:rPr kumimoji="1" lang="en-US" altLang="zh-CN" dirty="0" smtClean="0"/>
              <a:t> Trading</a:t>
            </a:r>
            <a:endParaRPr kumimoji="1" lang="zh-CN" altLang="en-US" dirty="0"/>
          </a:p>
        </p:txBody>
      </p:sp>
      <p:sp>
        <p:nvSpPr>
          <p:cNvPr id="3" name="内容占位符 2"/>
          <p:cNvSpPr>
            <a:spLocks noGrp="1"/>
          </p:cNvSpPr>
          <p:nvPr>
            <p:ph idx="1"/>
          </p:nvPr>
        </p:nvSpPr>
        <p:spPr/>
        <p:txBody>
          <a:bodyPr/>
          <a:lstStyle/>
          <a:p>
            <a:r>
              <a:rPr kumimoji="1" lang="en-US" altLang="zh-CN" dirty="0" smtClean="0"/>
              <a:t>Background</a:t>
            </a:r>
          </a:p>
          <a:p>
            <a:r>
              <a:rPr kumimoji="1" lang="en-US" altLang="zh-CN" b="1" dirty="0" smtClean="0"/>
              <a:t>Trading</a:t>
            </a:r>
            <a:r>
              <a:rPr kumimoji="1" lang="zh-CN" altLang="en-US" b="1" dirty="0" smtClean="0"/>
              <a:t> </a:t>
            </a:r>
            <a:r>
              <a:rPr kumimoji="1" lang="en-US" altLang="zh-CN" b="1" dirty="0" smtClean="0"/>
              <a:t>Strategies</a:t>
            </a:r>
          </a:p>
          <a:p>
            <a:r>
              <a:rPr kumimoji="1" lang="en-US" altLang="zh-CN" dirty="0" smtClean="0"/>
              <a:t>Improvement of Long</a:t>
            </a:r>
            <a:r>
              <a:rPr kumimoji="1" lang="zh-CN" altLang="en-US" dirty="0" smtClean="0"/>
              <a:t> </a:t>
            </a:r>
            <a:r>
              <a:rPr kumimoji="1" lang="en-US" altLang="zh-CN" dirty="0" smtClean="0"/>
              <a:t>Straddle</a:t>
            </a:r>
          </a:p>
          <a:p>
            <a:r>
              <a:rPr kumimoji="1" lang="en-US" altLang="zh-CN" dirty="0" smtClean="0"/>
              <a:t>Conclusion</a:t>
            </a:r>
          </a:p>
          <a:p>
            <a:endParaRPr kumimoji="1" lang="zh-CN" altLang="en-US" dirty="0"/>
          </a:p>
        </p:txBody>
      </p:sp>
    </p:spTree>
    <p:extLst>
      <p:ext uri="{BB962C8B-B14F-4D97-AF65-F5344CB8AC3E}">
        <p14:creationId xmlns:p14="http://schemas.microsoft.com/office/powerpoint/2010/main" val="25036137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Trading</a:t>
            </a:r>
            <a:r>
              <a:rPr kumimoji="1" lang="zh-CN" altLang="en-US" dirty="0" smtClean="0"/>
              <a:t> </a:t>
            </a:r>
            <a:r>
              <a:rPr kumimoji="1" lang="en-US" altLang="zh-CN" dirty="0" smtClean="0"/>
              <a:t>Strategy</a:t>
            </a:r>
            <a:r>
              <a:rPr kumimoji="1" lang="zh-CN" altLang="en-US" dirty="0" smtClean="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1.</a:t>
            </a:r>
            <a:r>
              <a:rPr kumimoji="1" lang="zh-CN" altLang="en-US" dirty="0" smtClean="0"/>
              <a:t> </a:t>
            </a:r>
            <a:r>
              <a:rPr kumimoji="1" lang="en-US" altLang="zh-CN" dirty="0" smtClean="0"/>
              <a:t>Lock</a:t>
            </a:r>
            <a:r>
              <a:rPr kumimoji="1" lang="zh-CN" altLang="en-US" dirty="0" smtClean="0"/>
              <a:t> </a:t>
            </a:r>
            <a:r>
              <a:rPr kumimoji="1" lang="en-US" altLang="zh-CN" dirty="0" smtClean="0"/>
              <a:t>Profit</a:t>
            </a:r>
          </a:p>
          <a:p>
            <a:r>
              <a:rPr kumimoji="1" lang="en-US" altLang="zh-CN" dirty="0" smtClean="0"/>
              <a:t>2</a:t>
            </a:r>
            <a:r>
              <a:rPr kumimoji="1" lang="en-US" altLang="zh-CN" dirty="0"/>
              <a:t>.</a:t>
            </a:r>
            <a:r>
              <a:rPr kumimoji="1" lang="zh-CN" altLang="en-US" dirty="0"/>
              <a:t> </a:t>
            </a:r>
            <a:r>
              <a:rPr kumimoji="1" lang="en-US" altLang="zh-CN" dirty="0" smtClean="0"/>
              <a:t>Call</a:t>
            </a:r>
            <a:r>
              <a:rPr kumimoji="1" lang="zh-CN" altLang="en-US" dirty="0" smtClean="0"/>
              <a:t> </a:t>
            </a:r>
            <a:r>
              <a:rPr kumimoji="1" lang="en-US" altLang="zh-CN" dirty="0" smtClean="0"/>
              <a:t>and</a:t>
            </a:r>
            <a:r>
              <a:rPr kumimoji="1" lang="zh-CN" altLang="en-US" dirty="0" smtClean="0"/>
              <a:t> </a:t>
            </a:r>
            <a:r>
              <a:rPr kumimoji="1" lang="en-US" altLang="zh-CN" dirty="0" smtClean="0"/>
              <a:t>Put</a:t>
            </a:r>
            <a:r>
              <a:rPr kumimoji="1" lang="zh-CN" altLang="en-US" dirty="0" smtClean="0"/>
              <a:t> </a:t>
            </a:r>
            <a:r>
              <a:rPr kumimoji="1" lang="en-US" altLang="zh-CN" dirty="0" smtClean="0"/>
              <a:t>Parity</a:t>
            </a:r>
          </a:p>
          <a:p>
            <a:r>
              <a:rPr kumimoji="1" lang="en-US" altLang="zh-CN" dirty="0" smtClean="0"/>
              <a:t>3. Long</a:t>
            </a:r>
            <a:r>
              <a:rPr kumimoji="1" lang="zh-CN" altLang="en-US" dirty="0" smtClean="0"/>
              <a:t> </a:t>
            </a:r>
            <a:r>
              <a:rPr kumimoji="1" lang="en-US" altLang="zh-CN" dirty="0" smtClean="0"/>
              <a:t>Straddle</a:t>
            </a:r>
            <a:r>
              <a:rPr kumimoji="1" lang="zh-CN" altLang="en-US" dirty="0" smtClean="0"/>
              <a:t> </a:t>
            </a:r>
            <a:r>
              <a:rPr kumimoji="1" lang="en-US" altLang="zh-CN" dirty="0" smtClean="0"/>
              <a:t>and</a:t>
            </a:r>
            <a:r>
              <a:rPr kumimoji="1" lang="zh-CN" altLang="en-US" dirty="0" smtClean="0"/>
              <a:t> </a:t>
            </a:r>
            <a:r>
              <a:rPr kumimoji="1" lang="en-US" altLang="zh-CN" dirty="0" smtClean="0"/>
              <a:t>Gamma</a:t>
            </a:r>
            <a:r>
              <a:rPr kumimoji="1" lang="zh-CN" altLang="en-US" dirty="0" smtClean="0"/>
              <a:t> </a:t>
            </a:r>
            <a:r>
              <a:rPr kumimoji="1" lang="en-US" altLang="zh-CN" dirty="0" smtClean="0"/>
              <a:t>Scalping</a:t>
            </a:r>
            <a:endParaRPr kumimoji="1" lang="zh-CN" altLang="en-US" dirty="0"/>
          </a:p>
          <a:p>
            <a:endParaRPr kumimoji="1" lang="zh-CN" altLang="en-US" dirty="0"/>
          </a:p>
        </p:txBody>
      </p:sp>
    </p:spTree>
    <p:extLst>
      <p:ext uri="{BB962C8B-B14F-4D97-AF65-F5344CB8AC3E}">
        <p14:creationId xmlns:p14="http://schemas.microsoft.com/office/powerpoint/2010/main" val="26710361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Trading</a:t>
            </a:r>
            <a:r>
              <a:rPr kumimoji="1" lang="zh-CN" altLang="en-US" dirty="0" smtClean="0"/>
              <a:t> </a:t>
            </a:r>
            <a:r>
              <a:rPr kumimoji="1" lang="en-US" altLang="zh-CN" dirty="0" smtClean="0"/>
              <a:t>Strategy</a:t>
            </a:r>
            <a:r>
              <a:rPr kumimoji="1" lang="zh-CN" altLang="en-US" dirty="0" smtClean="0"/>
              <a:t> </a:t>
            </a:r>
            <a:endParaRPr kumimoji="1" lang="zh-CN" altLang="en-US" dirty="0"/>
          </a:p>
        </p:txBody>
      </p:sp>
      <p:sp>
        <p:nvSpPr>
          <p:cNvPr id="3" name="内容占位符 2"/>
          <p:cNvSpPr>
            <a:spLocks noGrp="1"/>
          </p:cNvSpPr>
          <p:nvPr>
            <p:ph idx="1"/>
          </p:nvPr>
        </p:nvSpPr>
        <p:spPr/>
        <p:txBody>
          <a:bodyPr>
            <a:normAutofit/>
          </a:bodyPr>
          <a:lstStyle/>
          <a:p>
            <a:r>
              <a:rPr kumimoji="1" lang="en-US" altLang="zh-CN" b="1" dirty="0" smtClean="0"/>
              <a:t>1.</a:t>
            </a:r>
            <a:r>
              <a:rPr kumimoji="1" lang="zh-CN" altLang="en-US" b="1" dirty="0" smtClean="0"/>
              <a:t> </a:t>
            </a:r>
            <a:r>
              <a:rPr kumimoji="1" lang="en-US" altLang="zh-CN" b="1" dirty="0" smtClean="0"/>
              <a:t>Lock</a:t>
            </a:r>
            <a:r>
              <a:rPr kumimoji="1" lang="zh-CN" altLang="en-US" b="1" dirty="0" smtClean="0"/>
              <a:t> </a:t>
            </a:r>
            <a:r>
              <a:rPr kumimoji="1" lang="en-US" altLang="zh-CN" b="1" dirty="0" smtClean="0"/>
              <a:t>Profit</a:t>
            </a:r>
          </a:p>
          <a:p>
            <a:r>
              <a:rPr kumimoji="1" lang="en-US" altLang="zh-CN" dirty="0" smtClean="0"/>
              <a:t>2</a:t>
            </a:r>
            <a:r>
              <a:rPr kumimoji="1" lang="en-US" altLang="zh-CN" dirty="0"/>
              <a:t>.</a:t>
            </a:r>
            <a:r>
              <a:rPr kumimoji="1" lang="zh-CN" altLang="en-US" dirty="0"/>
              <a:t> </a:t>
            </a:r>
            <a:r>
              <a:rPr kumimoji="1" lang="en-US" altLang="zh-CN" dirty="0" smtClean="0"/>
              <a:t>Call</a:t>
            </a:r>
            <a:r>
              <a:rPr kumimoji="1" lang="zh-CN" altLang="en-US" dirty="0" smtClean="0"/>
              <a:t> </a:t>
            </a:r>
            <a:r>
              <a:rPr kumimoji="1" lang="en-US" altLang="zh-CN" dirty="0" smtClean="0"/>
              <a:t>and</a:t>
            </a:r>
            <a:r>
              <a:rPr kumimoji="1" lang="zh-CN" altLang="en-US" dirty="0" smtClean="0"/>
              <a:t> </a:t>
            </a:r>
            <a:r>
              <a:rPr kumimoji="1" lang="en-US" altLang="zh-CN" dirty="0" smtClean="0"/>
              <a:t>Put</a:t>
            </a:r>
            <a:r>
              <a:rPr kumimoji="1" lang="zh-CN" altLang="en-US" dirty="0" smtClean="0"/>
              <a:t> </a:t>
            </a:r>
            <a:r>
              <a:rPr kumimoji="1" lang="en-US" altLang="zh-CN" dirty="0" smtClean="0"/>
              <a:t>Parity</a:t>
            </a:r>
          </a:p>
          <a:p>
            <a:r>
              <a:rPr kumimoji="1" lang="en-US" altLang="zh-CN" dirty="0" smtClean="0"/>
              <a:t>3. Long</a:t>
            </a:r>
            <a:r>
              <a:rPr kumimoji="1" lang="zh-CN" altLang="en-US" dirty="0" smtClean="0"/>
              <a:t> </a:t>
            </a:r>
            <a:r>
              <a:rPr kumimoji="1" lang="en-US" altLang="zh-CN" dirty="0" smtClean="0"/>
              <a:t>Straddle</a:t>
            </a:r>
            <a:r>
              <a:rPr kumimoji="1" lang="zh-CN" altLang="en-US" dirty="0" smtClean="0"/>
              <a:t> </a:t>
            </a:r>
            <a:r>
              <a:rPr kumimoji="1" lang="en-US" altLang="zh-CN" dirty="0" smtClean="0"/>
              <a:t>and</a:t>
            </a:r>
            <a:r>
              <a:rPr kumimoji="1" lang="zh-CN" altLang="en-US" dirty="0" smtClean="0"/>
              <a:t> </a:t>
            </a:r>
            <a:r>
              <a:rPr kumimoji="1" lang="en-US" altLang="zh-CN" dirty="0" smtClean="0"/>
              <a:t>Gamma</a:t>
            </a:r>
            <a:r>
              <a:rPr kumimoji="1" lang="zh-CN" altLang="en-US" dirty="0" smtClean="0"/>
              <a:t> </a:t>
            </a:r>
            <a:r>
              <a:rPr kumimoji="1" lang="en-US" altLang="zh-CN" dirty="0" smtClean="0"/>
              <a:t>Scalping</a:t>
            </a:r>
            <a:endParaRPr kumimoji="1" lang="zh-CN" altLang="en-US" dirty="0"/>
          </a:p>
          <a:p>
            <a:endParaRPr kumimoji="1" lang="zh-CN" altLang="en-US" dirty="0"/>
          </a:p>
        </p:txBody>
      </p:sp>
    </p:spTree>
    <p:extLst>
      <p:ext uri="{BB962C8B-B14F-4D97-AF65-F5344CB8AC3E}">
        <p14:creationId xmlns:p14="http://schemas.microsoft.com/office/powerpoint/2010/main" val="7415324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Lock</a:t>
            </a:r>
            <a:r>
              <a:rPr kumimoji="1" lang="zh-CN" altLang="en-US" dirty="0" smtClean="0"/>
              <a:t> </a:t>
            </a:r>
            <a:r>
              <a:rPr kumimoji="1" lang="en-US" altLang="zh-CN" dirty="0" smtClean="0"/>
              <a:t>Profit</a:t>
            </a:r>
            <a:endParaRPr kumimoji="1" lang="zh-CN" altLang="en-US" dirty="0"/>
          </a:p>
        </p:txBody>
      </p:sp>
      <p:sp>
        <p:nvSpPr>
          <p:cNvPr id="3" name="内容占位符 2"/>
          <p:cNvSpPr>
            <a:spLocks noGrp="1"/>
          </p:cNvSpPr>
          <p:nvPr>
            <p:ph idx="1"/>
          </p:nvPr>
        </p:nvSpPr>
        <p:spPr>
          <a:xfrm>
            <a:off x="685800" y="3416300"/>
            <a:ext cx="7770813" cy="2451100"/>
          </a:xfrm>
        </p:spPr>
        <p:txBody>
          <a:bodyPr/>
          <a:lstStyle/>
          <a:p>
            <a:r>
              <a:rPr lang="en-US" altLang="zh-CN" dirty="0"/>
              <a:t>It is clearly that if what you gain in maturity day (Strike Price – Future Price) is bigger than what you paid in T=0 (Put Option Price), strategy have </a:t>
            </a:r>
            <a:r>
              <a:rPr lang="en-US" altLang="zh-CN" dirty="0" smtClean="0"/>
              <a:t>profits</a:t>
            </a:r>
            <a:r>
              <a:rPr lang="zh-CN" altLang="zh-CN" dirty="0" smtClean="0"/>
              <a:t>.</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296219923"/>
              </p:ext>
            </p:extLst>
          </p:nvPr>
        </p:nvGraphicFramePr>
        <p:xfrm>
          <a:off x="1866900" y="2260600"/>
          <a:ext cx="5410200" cy="812800"/>
        </p:xfrm>
        <a:graphic>
          <a:graphicData uri="http://schemas.openxmlformats.org/presentationml/2006/ole">
            <mc:AlternateContent xmlns:mc="http://schemas.openxmlformats.org/markup-compatibility/2006">
              <mc:Choice xmlns:v="urn:schemas-microsoft-com:vml" Requires="v">
                <p:oleObj spid="_x0000_s1065" name="文档" r:id="rId3" imgW="5410200" imgH="812800" progId="Word.Document.12">
                  <p:embed/>
                </p:oleObj>
              </mc:Choice>
              <mc:Fallback>
                <p:oleObj name="文档" r:id="rId3" imgW="5410200" imgH="812800" progId="Word.Document.12">
                  <p:embed/>
                  <p:pic>
                    <p:nvPicPr>
                      <p:cNvPr id="0" name=""/>
                      <p:cNvPicPr/>
                      <p:nvPr/>
                    </p:nvPicPr>
                    <p:blipFill>
                      <a:blip r:embed="rId4"/>
                      <a:stretch>
                        <a:fillRect/>
                      </a:stretch>
                    </p:blipFill>
                    <p:spPr>
                      <a:xfrm>
                        <a:off x="1866900" y="2260600"/>
                        <a:ext cx="5410200" cy="812800"/>
                      </a:xfrm>
                      <a:prstGeom prst="rect">
                        <a:avLst/>
                      </a:prstGeom>
                    </p:spPr>
                  </p:pic>
                </p:oleObj>
              </mc:Fallback>
            </mc:AlternateContent>
          </a:graphicData>
        </a:graphic>
      </p:graphicFrame>
    </p:spTree>
    <p:extLst>
      <p:ext uri="{BB962C8B-B14F-4D97-AF65-F5344CB8AC3E}">
        <p14:creationId xmlns:p14="http://schemas.microsoft.com/office/powerpoint/2010/main" val="610085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Mathematical Expression</a:t>
            </a:r>
            <a:endParaRPr kumimoji="1" lang="zh-CN" altLang="en-US" dirty="0"/>
          </a:p>
        </p:txBody>
      </p:sp>
      <p:sp>
        <p:nvSpPr>
          <p:cNvPr id="3" name="内容占位符 2"/>
          <p:cNvSpPr>
            <a:spLocks noGrp="1"/>
          </p:cNvSpPr>
          <p:nvPr>
            <p:ph idx="1"/>
          </p:nvPr>
        </p:nvSpPr>
        <p:spPr/>
        <p:txBody>
          <a:bodyPr/>
          <a:lstStyle/>
          <a:p>
            <a:r>
              <a:rPr lang="en-US" altLang="zh-CN" dirty="0"/>
              <a:t>Entry Signal:</a:t>
            </a:r>
            <a:endParaRPr lang="zh-CN" altLang="zh-CN" dirty="0"/>
          </a:p>
          <a:p>
            <a:pPr lvl="0"/>
            <a:r>
              <a:rPr lang="en-US" altLang="zh-CN" i="1" dirty="0"/>
              <a:t>Put option Price &lt; Strike Price – Future Price</a:t>
            </a:r>
            <a:endParaRPr lang="zh-CN" altLang="zh-CN" dirty="0"/>
          </a:p>
          <a:p>
            <a:pPr lvl="0"/>
            <a:r>
              <a:rPr lang="en-US" altLang="zh-CN" i="1" dirty="0"/>
              <a:t>Call option Price &lt; Future Price – Strike Price</a:t>
            </a:r>
            <a:endParaRPr lang="zh-CN" altLang="zh-CN" dirty="0"/>
          </a:p>
          <a:p>
            <a:endParaRPr kumimoji="1" lang="zh-CN" altLang="en-US" dirty="0"/>
          </a:p>
        </p:txBody>
      </p:sp>
    </p:spTree>
    <p:extLst>
      <p:ext uri="{BB962C8B-B14F-4D97-AF65-F5344CB8AC3E}">
        <p14:creationId xmlns:p14="http://schemas.microsoft.com/office/powerpoint/2010/main" val="40010950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Condition </a:t>
            </a:r>
            <a:r>
              <a:rPr kumimoji="1" lang="en-US" altLang="zh-CN" dirty="0"/>
              <a:t>and Limitation</a:t>
            </a:r>
            <a:endParaRPr kumimoji="1" lang="zh-CN" altLang="en-US" dirty="0"/>
          </a:p>
        </p:txBody>
      </p:sp>
      <p:sp>
        <p:nvSpPr>
          <p:cNvPr id="3" name="内容占位符 2"/>
          <p:cNvSpPr>
            <a:spLocks noGrp="1"/>
          </p:cNvSpPr>
          <p:nvPr>
            <p:ph idx="1"/>
          </p:nvPr>
        </p:nvSpPr>
        <p:spPr/>
        <p:txBody>
          <a:bodyPr/>
          <a:lstStyle/>
          <a:p>
            <a:r>
              <a:rPr lang="en-US" altLang="zh-CN" dirty="0" smtClean="0"/>
              <a:t>Risk</a:t>
            </a:r>
            <a:r>
              <a:rPr lang="en-US" altLang="zh-CN" dirty="0"/>
              <a:t>-</a:t>
            </a:r>
            <a:r>
              <a:rPr lang="en-US" altLang="zh-CN" dirty="0" smtClean="0"/>
              <a:t>free</a:t>
            </a:r>
            <a:r>
              <a:rPr lang="zh-CN" altLang="en-US" dirty="0" smtClean="0"/>
              <a:t> </a:t>
            </a:r>
            <a:r>
              <a:rPr lang="en-US" altLang="zh-CN" dirty="0" smtClean="0"/>
              <a:t>Strategy</a:t>
            </a:r>
          </a:p>
          <a:p>
            <a:r>
              <a:rPr lang="en-US" altLang="zh-CN" dirty="0" smtClean="0"/>
              <a:t>Entry </a:t>
            </a:r>
            <a:r>
              <a:rPr lang="en-US" altLang="zh-CN" dirty="0"/>
              <a:t>signal occurs at rare </a:t>
            </a:r>
            <a:r>
              <a:rPr lang="en-US" altLang="zh-CN" dirty="0" smtClean="0"/>
              <a:t>chance</a:t>
            </a:r>
          </a:p>
          <a:p>
            <a:r>
              <a:rPr lang="en-US" altLang="zh-CN" dirty="0" smtClean="0"/>
              <a:t>Simple</a:t>
            </a:r>
            <a:r>
              <a:rPr lang="zh-CN" altLang="en-US" dirty="0" smtClean="0"/>
              <a:t> </a:t>
            </a:r>
            <a:r>
              <a:rPr lang="en-US" altLang="zh-CN" dirty="0" smtClean="0"/>
              <a:t>Strategy</a:t>
            </a:r>
          </a:p>
          <a:p>
            <a:r>
              <a:rPr lang="en-US" altLang="zh-CN" dirty="0" smtClean="0"/>
              <a:t>Depends </a:t>
            </a:r>
            <a:r>
              <a:rPr lang="en-US" altLang="zh-CN" dirty="0"/>
              <a:t>on the hardware capacity. </a:t>
            </a:r>
            <a:endParaRPr lang="zh-CN" altLang="zh-CN" dirty="0"/>
          </a:p>
          <a:p>
            <a:endParaRPr kumimoji="1" lang="zh-CN" altLang="en-US" dirty="0"/>
          </a:p>
        </p:txBody>
      </p:sp>
    </p:spTree>
    <p:extLst>
      <p:ext uri="{BB962C8B-B14F-4D97-AF65-F5344CB8AC3E}">
        <p14:creationId xmlns:p14="http://schemas.microsoft.com/office/powerpoint/2010/main" val="1378827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Algo</a:t>
            </a:r>
            <a:r>
              <a:rPr kumimoji="1" lang="en-US" altLang="zh-CN" dirty="0" smtClean="0"/>
              <a:t> Trading</a:t>
            </a:r>
            <a:endParaRPr kumimoji="1" lang="zh-CN" altLang="en-US" dirty="0"/>
          </a:p>
        </p:txBody>
      </p:sp>
      <p:sp>
        <p:nvSpPr>
          <p:cNvPr id="3" name="内容占位符 2"/>
          <p:cNvSpPr>
            <a:spLocks noGrp="1"/>
          </p:cNvSpPr>
          <p:nvPr>
            <p:ph idx="1"/>
          </p:nvPr>
        </p:nvSpPr>
        <p:spPr/>
        <p:txBody>
          <a:bodyPr/>
          <a:lstStyle/>
          <a:p>
            <a:r>
              <a:rPr kumimoji="1" lang="en-US" altLang="zh-CN" dirty="0" smtClean="0"/>
              <a:t>Background</a:t>
            </a:r>
          </a:p>
          <a:p>
            <a:r>
              <a:rPr kumimoji="1" lang="en-US" altLang="zh-CN" dirty="0" smtClean="0"/>
              <a:t>Trading</a:t>
            </a:r>
            <a:r>
              <a:rPr kumimoji="1" lang="zh-CN" altLang="en-US" dirty="0" smtClean="0"/>
              <a:t> </a:t>
            </a:r>
            <a:r>
              <a:rPr kumimoji="1" lang="en-US" altLang="zh-CN" dirty="0" smtClean="0"/>
              <a:t>Strategies</a:t>
            </a:r>
          </a:p>
          <a:p>
            <a:r>
              <a:rPr kumimoji="1" lang="en-US" altLang="zh-CN" dirty="0" smtClean="0"/>
              <a:t>Improvement of Long</a:t>
            </a:r>
            <a:r>
              <a:rPr kumimoji="1" lang="zh-CN" altLang="en-US" dirty="0" smtClean="0"/>
              <a:t> </a:t>
            </a:r>
            <a:r>
              <a:rPr kumimoji="1" lang="en-US" altLang="zh-CN" dirty="0" smtClean="0"/>
              <a:t>Straddle</a:t>
            </a:r>
          </a:p>
          <a:p>
            <a:r>
              <a:rPr kumimoji="1" lang="en-US" altLang="zh-CN" dirty="0" smtClean="0"/>
              <a:t>Conclusion</a:t>
            </a:r>
          </a:p>
          <a:p>
            <a:endParaRPr kumimoji="1" lang="zh-CN" altLang="en-US" dirty="0"/>
          </a:p>
        </p:txBody>
      </p:sp>
    </p:spTree>
    <p:extLst>
      <p:ext uri="{BB962C8B-B14F-4D97-AF65-F5344CB8AC3E}">
        <p14:creationId xmlns:p14="http://schemas.microsoft.com/office/powerpoint/2010/main" val="254877573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 Testing Result</a:t>
            </a:r>
            <a:endParaRPr kumimoji="1" lang="zh-CN" altLang="en-US" dirty="0"/>
          </a:p>
        </p:txBody>
      </p:sp>
      <p:sp>
        <p:nvSpPr>
          <p:cNvPr id="3" name="内容占位符 2"/>
          <p:cNvSpPr>
            <a:spLocks noGrp="1"/>
          </p:cNvSpPr>
          <p:nvPr>
            <p:ph idx="1"/>
          </p:nvPr>
        </p:nvSpPr>
        <p:spPr/>
        <p:txBody>
          <a:bodyPr/>
          <a:lstStyle/>
          <a:p>
            <a:r>
              <a:rPr lang="en-US" altLang="zh-CN" i="1" dirty="0"/>
              <a:t>Total Trades = 11</a:t>
            </a:r>
            <a:endParaRPr lang="zh-CN" altLang="zh-CN" dirty="0"/>
          </a:p>
          <a:p>
            <a:r>
              <a:rPr lang="en-US" altLang="zh-CN" i="1" dirty="0"/>
              <a:t>Total Points Earned = 19.0</a:t>
            </a:r>
            <a:endParaRPr lang="zh-CN" altLang="zh-CN" dirty="0"/>
          </a:p>
          <a:p>
            <a:r>
              <a:rPr lang="en-US" altLang="zh-CN" i="1" dirty="0"/>
              <a:t>Total Trading Day = 1</a:t>
            </a:r>
            <a:endParaRPr lang="zh-CN" altLang="zh-CN" dirty="0"/>
          </a:p>
          <a:p>
            <a:r>
              <a:rPr lang="en-US" altLang="zh-CN" i="1" dirty="0"/>
              <a:t>Average Points Earned per Day = 19.0</a:t>
            </a:r>
            <a:endParaRPr lang="zh-CN" altLang="zh-CN" dirty="0"/>
          </a:p>
          <a:p>
            <a:r>
              <a:rPr lang="en-US" altLang="zh-CN" i="1" dirty="0"/>
              <a:t>Average Points Earned per Trade = 1.727</a:t>
            </a:r>
            <a:endParaRPr lang="zh-CN" altLang="zh-CN" dirty="0"/>
          </a:p>
          <a:p>
            <a:endParaRPr kumimoji="1" lang="zh-CN" altLang="en-US" dirty="0"/>
          </a:p>
        </p:txBody>
      </p:sp>
    </p:spTree>
    <p:extLst>
      <p:ext uri="{BB962C8B-B14F-4D97-AF65-F5344CB8AC3E}">
        <p14:creationId xmlns:p14="http://schemas.microsoft.com/office/powerpoint/2010/main" val="25349838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Trading</a:t>
            </a:r>
            <a:r>
              <a:rPr kumimoji="1" lang="zh-CN" altLang="en-US" dirty="0" smtClean="0"/>
              <a:t> </a:t>
            </a:r>
            <a:r>
              <a:rPr kumimoji="1" lang="en-US" altLang="zh-CN" dirty="0" smtClean="0"/>
              <a:t>Strategy</a:t>
            </a:r>
            <a:r>
              <a:rPr kumimoji="1" lang="zh-CN" altLang="en-US" dirty="0" smtClean="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1.</a:t>
            </a:r>
            <a:r>
              <a:rPr kumimoji="1" lang="zh-CN" altLang="en-US" dirty="0" smtClean="0"/>
              <a:t> </a:t>
            </a:r>
            <a:r>
              <a:rPr kumimoji="1" lang="en-US" altLang="zh-CN" dirty="0" smtClean="0"/>
              <a:t>Lock</a:t>
            </a:r>
            <a:r>
              <a:rPr kumimoji="1" lang="zh-CN" altLang="en-US" dirty="0" smtClean="0"/>
              <a:t> </a:t>
            </a:r>
            <a:r>
              <a:rPr kumimoji="1" lang="en-US" altLang="zh-CN" dirty="0" smtClean="0"/>
              <a:t>Profit</a:t>
            </a:r>
          </a:p>
          <a:p>
            <a:r>
              <a:rPr kumimoji="1" lang="en-US" altLang="zh-CN" b="1" dirty="0" smtClean="0"/>
              <a:t>2</a:t>
            </a:r>
            <a:r>
              <a:rPr kumimoji="1" lang="en-US" altLang="zh-CN" b="1" dirty="0"/>
              <a:t>.</a:t>
            </a:r>
            <a:r>
              <a:rPr kumimoji="1" lang="zh-CN" altLang="en-US" b="1" dirty="0"/>
              <a:t> </a:t>
            </a:r>
            <a:r>
              <a:rPr kumimoji="1" lang="en-US" altLang="zh-CN" b="1" dirty="0" smtClean="0"/>
              <a:t>Call</a:t>
            </a:r>
            <a:r>
              <a:rPr kumimoji="1" lang="zh-CN" altLang="en-US" b="1" dirty="0" smtClean="0"/>
              <a:t> </a:t>
            </a:r>
            <a:r>
              <a:rPr kumimoji="1" lang="en-US" altLang="zh-CN" b="1" dirty="0" smtClean="0"/>
              <a:t>and</a:t>
            </a:r>
            <a:r>
              <a:rPr kumimoji="1" lang="zh-CN" altLang="en-US" b="1" dirty="0" smtClean="0"/>
              <a:t> </a:t>
            </a:r>
            <a:r>
              <a:rPr kumimoji="1" lang="en-US" altLang="zh-CN" b="1" dirty="0" smtClean="0"/>
              <a:t>Put</a:t>
            </a:r>
            <a:r>
              <a:rPr kumimoji="1" lang="zh-CN" altLang="en-US" b="1" dirty="0" smtClean="0"/>
              <a:t> </a:t>
            </a:r>
            <a:r>
              <a:rPr kumimoji="1" lang="en-US" altLang="zh-CN" b="1" dirty="0" smtClean="0"/>
              <a:t>Parity</a:t>
            </a:r>
          </a:p>
          <a:p>
            <a:r>
              <a:rPr kumimoji="1" lang="en-US" altLang="zh-CN" dirty="0" smtClean="0"/>
              <a:t>3. Long</a:t>
            </a:r>
            <a:r>
              <a:rPr kumimoji="1" lang="zh-CN" altLang="en-US" dirty="0" smtClean="0"/>
              <a:t> </a:t>
            </a:r>
            <a:r>
              <a:rPr kumimoji="1" lang="en-US" altLang="zh-CN" dirty="0" smtClean="0"/>
              <a:t>Straddle</a:t>
            </a:r>
            <a:r>
              <a:rPr kumimoji="1" lang="zh-CN" altLang="en-US" dirty="0" smtClean="0"/>
              <a:t> </a:t>
            </a:r>
            <a:r>
              <a:rPr kumimoji="1" lang="en-US" altLang="zh-CN" dirty="0" smtClean="0"/>
              <a:t>and</a:t>
            </a:r>
            <a:r>
              <a:rPr kumimoji="1" lang="zh-CN" altLang="en-US" dirty="0" smtClean="0"/>
              <a:t> </a:t>
            </a:r>
            <a:r>
              <a:rPr kumimoji="1" lang="en-US" altLang="zh-CN" dirty="0" smtClean="0"/>
              <a:t>Gamma</a:t>
            </a:r>
            <a:r>
              <a:rPr kumimoji="1" lang="zh-CN" altLang="en-US" dirty="0" smtClean="0"/>
              <a:t> </a:t>
            </a:r>
            <a:r>
              <a:rPr kumimoji="1" lang="en-US" altLang="zh-CN" dirty="0" smtClean="0"/>
              <a:t>Scalping</a:t>
            </a:r>
            <a:endParaRPr kumimoji="1" lang="zh-CN" altLang="en-US" dirty="0"/>
          </a:p>
          <a:p>
            <a:endParaRPr kumimoji="1" lang="zh-CN" altLang="en-US" dirty="0"/>
          </a:p>
        </p:txBody>
      </p:sp>
    </p:spTree>
    <p:extLst>
      <p:ext uri="{BB962C8B-B14F-4D97-AF65-F5344CB8AC3E}">
        <p14:creationId xmlns:p14="http://schemas.microsoft.com/office/powerpoint/2010/main" val="76482641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Call and Put Parity</a:t>
            </a:r>
            <a:endParaRPr kumimoji="1" lang="zh-CN" altLang="en-US" dirty="0"/>
          </a:p>
        </p:txBody>
      </p:sp>
      <p:sp>
        <p:nvSpPr>
          <p:cNvPr id="3" name="内容占位符 2"/>
          <p:cNvSpPr>
            <a:spLocks noGrp="1"/>
          </p:cNvSpPr>
          <p:nvPr>
            <p:ph idx="1"/>
          </p:nvPr>
        </p:nvSpPr>
        <p:spPr/>
        <p:txBody>
          <a:bodyPr>
            <a:normAutofit/>
          </a:bodyPr>
          <a:lstStyle/>
          <a:p>
            <a:r>
              <a:rPr lang="en-US" altLang="zh-CN" b="1" dirty="0" smtClean="0"/>
              <a:t>C</a:t>
            </a:r>
            <a:r>
              <a:rPr lang="en-US" altLang="zh-CN" b="1" baseline="-25000" dirty="0" smtClean="0"/>
              <a:t>0</a:t>
            </a:r>
            <a:r>
              <a:rPr lang="en-US" altLang="zh-CN" b="1" baseline="30000" dirty="0" smtClean="0"/>
              <a:t>T</a:t>
            </a:r>
            <a:r>
              <a:rPr lang="en-US" altLang="zh-CN" b="1" dirty="0"/>
              <a:t>+Ke</a:t>
            </a:r>
            <a:r>
              <a:rPr lang="en-US" altLang="zh-CN" b="1" baseline="30000" dirty="0"/>
              <a:t>−</a:t>
            </a:r>
            <a:r>
              <a:rPr lang="en-US" altLang="zh-CN" b="1" baseline="30000" dirty="0" smtClean="0"/>
              <a:t>rT</a:t>
            </a:r>
            <a:r>
              <a:rPr lang="en-US" altLang="zh-CN" b="1" dirty="0"/>
              <a:t>=</a:t>
            </a:r>
            <a:r>
              <a:rPr lang="en-US" altLang="zh-CN" b="1" dirty="0" smtClean="0"/>
              <a:t>P</a:t>
            </a:r>
            <a:r>
              <a:rPr lang="en-US" altLang="zh-CN" b="1" baseline="-25000" dirty="0" smtClean="0"/>
              <a:t>0</a:t>
            </a:r>
            <a:r>
              <a:rPr lang="en-US" altLang="zh-CN" b="1" baseline="30000" dirty="0" smtClean="0"/>
              <a:t>T</a:t>
            </a:r>
            <a:r>
              <a:rPr lang="en-US" altLang="zh-CN" b="1" dirty="0"/>
              <a:t>+S(0)</a:t>
            </a:r>
            <a:r>
              <a:rPr lang="zh-CN" altLang="en-US" baseline="30000" dirty="0"/>
              <a:t> </a:t>
            </a:r>
            <a:endParaRPr lang="en-US" altLang="zh-CN" baseline="30000" dirty="0" smtClean="0"/>
          </a:p>
          <a:p>
            <a:r>
              <a:rPr kumimoji="1" lang="en-US" altLang="zh-CN" dirty="0"/>
              <a:t>In financial mathematics, put–call parity defines a relationship between the price of a European call option and European put option, both with the identical strike price and expiry, namely that a portfolio of long a call option and short a put option is equivalent to (and hence has the same value as) a single forward contract at this strike price and expiry. </a:t>
            </a:r>
            <a:endParaRPr lang="en-US" altLang="zh-CN" baseline="30000" dirty="0" smtClean="0"/>
          </a:p>
        </p:txBody>
      </p:sp>
    </p:spTree>
    <p:extLst>
      <p:ext uri="{BB962C8B-B14F-4D97-AF65-F5344CB8AC3E}">
        <p14:creationId xmlns:p14="http://schemas.microsoft.com/office/powerpoint/2010/main" val="789057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2178050" y="473074"/>
            <a:ext cx="4806950" cy="3527425"/>
          </a:xfrm>
          <a:prstGeom prst="rect">
            <a:avLst/>
          </a:prstGeom>
          <a:noFill/>
          <a:ln>
            <a:noFill/>
          </a:ln>
        </p:spPr>
      </p:pic>
      <p:sp>
        <p:nvSpPr>
          <p:cNvPr id="3" name="文本框 2"/>
          <p:cNvSpPr txBox="1"/>
          <p:nvPr/>
        </p:nvSpPr>
        <p:spPr>
          <a:xfrm>
            <a:off x="1295400" y="4127500"/>
            <a:ext cx="7418698" cy="2585323"/>
          </a:xfrm>
          <a:prstGeom prst="rect">
            <a:avLst/>
          </a:prstGeom>
          <a:noFill/>
        </p:spPr>
        <p:txBody>
          <a:bodyPr wrap="square" rtlCol="0">
            <a:spAutoFit/>
          </a:bodyPr>
          <a:lstStyle/>
          <a:p>
            <a:r>
              <a:rPr lang="en-US" altLang="zh-CN" dirty="0"/>
              <a:t>Consider two portfolios at T = 0:</a:t>
            </a:r>
            <a:endParaRPr lang="zh-CN" altLang="zh-CN" dirty="0"/>
          </a:p>
          <a:p>
            <a:pPr lvl="0"/>
            <a:r>
              <a:rPr lang="en-US" altLang="zh-CN" i="1" dirty="0" smtClean="0"/>
              <a:t>	</a:t>
            </a:r>
            <a:r>
              <a:rPr lang="en-US" altLang="zh-CN" b="1" i="1" dirty="0" smtClean="0"/>
              <a:t>One </a:t>
            </a:r>
            <a:r>
              <a:rPr lang="en-US" altLang="zh-CN" b="1" i="1" dirty="0"/>
              <a:t>Call option + </a:t>
            </a:r>
            <a:r>
              <a:rPr lang="en-US" altLang="zh-CN" b="1" i="1" dirty="0" err="1" smtClean="0"/>
              <a:t>Ke</a:t>
            </a:r>
            <a:r>
              <a:rPr lang="en-US" altLang="zh-CN" b="1" i="1" baseline="30000" dirty="0" err="1"/>
              <a:t>−rT</a:t>
            </a:r>
            <a:r>
              <a:rPr lang="zh-CN" altLang="en-US" b="1" baseline="30000" dirty="0"/>
              <a:t> </a:t>
            </a:r>
            <a:r>
              <a:rPr lang="en-US" altLang="zh-CN" b="1" i="1" dirty="0" smtClean="0"/>
              <a:t> </a:t>
            </a:r>
            <a:r>
              <a:rPr lang="en-US" altLang="zh-CN" b="1" i="1" dirty="0"/>
              <a:t>risk-free zero-coupon bond.</a:t>
            </a:r>
            <a:endParaRPr lang="zh-CN" altLang="zh-CN" b="1" dirty="0"/>
          </a:p>
          <a:p>
            <a:pPr lvl="0"/>
            <a:r>
              <a:rPr lang="en-US" altLang="zh-CN" b="1" i="1" dirty="0" smtClean="0"/>
              <a:t>	One </a:t>
            </a:r>
            <a:r>
              <a:rPr lang="en-US" altLang="zh-CN" b="1" i="1" dirty="0"/>
              <a:t>Put option + unit of the asset</a:t>
            </a:r>
            <a:endParaRPr lang="zh-CN" altLang="zh-CN" b="1" dirty="0"/>
          </a:p>
          <a:p>
            <a:endParaRPr lang="en-US" altLang="zh-CN" dirty="0" smtClean="0"/>
          </a:p>
          <a:p>
            <a:r>
              <a:rPr lang="en-US" altLang="zh-CN" dirty="0" smtClean="0"/>
              <a:t>It </a:t>
            </a:r>
            <a:r>
              <a:rPr lang="en-US" altLang="zh-CN" dirty="0"/>
              <a:t>is trivial to see the payoff of two portfolios at T = Maturity day:</a:t>
            </a:r>
            <a:endParaRPr lang="zh-CN" altLang="zh-CN" dirty="0"/>
          </a:p>
          <a:p>
            <a:pPr lvl="0"/>
            <a:r>
              <a:rPr lang="en-US" altLang="zh-CN" i="1" dirty="0" smtClean="0"/>
              <a:t>	</a:t>
            </a:r>
            <a:r>
              <a:rPr lang="en-US" altLang="zh-CN" b="1" i="1" dirty="0" smtClean="0"/>
              <a:t>MAX</a:t>
            </a:r>
            <a:r>
              <a:rPr lang="en-US" altLang="zh-CN" b="1" i="1" dirty="0"/>
              <a:t>(S(T) – K, 0) + K = MAX(S (T), 0)</a:t>
            </a:r>
            <a:endParaRPr lang="zh-CN" altLang="zh-CN" b="1" dirty="0"/>
          </a:p>
          <a:p>
            <a:pPr lvl="0"/>
            <a:r>
              <a:rPr lang="en-US" altLang="zh-CN" b="1" i="1" dirty="0" smtClean="0"/>
              <a:t>	MAX</a:t>
            </a:r>
            <a:r>
              <a:rPr lang="en-US" altLang="zh-CN" b="1" i="1" dirty="0"/>
              <a:t>(K – S(T), 0) + S(T) = MAX(S (T), 0)</a:t>
            </a:r>
            <a:endParaRPr lang="zh-CN" altLang="zh-CN" b="1" dirty="0"/>
          </a:p>
          <a:p>
            <a:endParaRPr kumimoji="1" lang="zh-CN" altLang="en-US" dirty="0"/>
          </a:p>
          <a:p>
            <a:endParaRPr kumimoji="1" lang="zh-CN" altLang="en-US" dirty="0"/>
          </a:p>
        </p:txBody>
      </p:sp>
    </p:spTree>
    <p:extLst>
      <p:ext uri="{BB962C8B-B14F-4D97-AF65-F5344CB8AC3E}">
        <p14:creationId xmlns:p14="http://schemas.microsoft.com/office/powerpoint/2010/main" val="28572021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a:t>
            </a:r>
            <a:r>
              <a:rPr lang="en-US" altLang="zh-CN" b="1" baseline="-25000" dirty="0"/>
              <a:t>0</a:t>
            </a:r>
            <a:r>
              <a:rPr lang="en-US" altLang="zh-CN" b="1" baseline="30000" dirty="0"/>
              <a:t>T</a:t>
            </a:r>
            <a:r>
              <a:rPr lang="en-US" altLang="zh-CN" b="1" dirty="0"/>
              <a:t>+Ke</a:t>
            </a:r>
            <a:r>
              <a:rPr lang="en-US" altLang="zh-CN" b="1" baseline="30000" dirty="0"/>
              <a:t>−rT</a:t>
            </a:r>
            <a:r>
              <a:rPr lang="en-US" altLang="zh-CN" b="1" dirty="0"/>
              <a:t>=P</a:t>
            </a:r>
            <a:r>
              <a:rPr lang="en-US" altLang="zh-CN" b="1" baseline="-25000" dirty="0"/>
              <a:t>0</a:t>
            </a:r>
            <a:r>
              <a:rPr lang="en-US" altLang="zh-CN" b="1" baseline="30000" dirty="0"/>
              <a:t>T</a:t>
            </a:r>
            <a:r>
              <a:rPr lang="en-US" altLang="zh-CN" b="1" dirty="0"/>
              <a:t>+Fe</a:t>
            </a:r>
            <a:r>
              <a:rPr lang="en-US" altLang="zh-CN" b="1" baseline="30000" dirty="0"/>
              <a:t>−</a:t>
            </a:r>
            <a:r>
              <a:rPr lang="en-US" altLang="zh-CN" b="1" baseline="30000" dirty="0" smtClean="0"/>
              <a:t>rT</a:t>
            </a:r>
            <a:endParaRPr kumimoji="1" lang="zh-CN" altLang="en-US" dirty="0"/>
          </a:p>
        </p:txBody>
      </p:sp>
      <p:sp>
        <p:nvSpPr>
          <p:cNvPr id="3" name="内容占位符 2"/>
          <p:cNvSpPr>
            <a:spLocks noGrp="1"/>
          </p:cNvSpPr>
          <p:nvPr>
            <p:ph idx="1"/>
          </p:nvPr>
        </p:nvSpPr>
        <p:spPr/>
        <p:txBody>
          <a:bodyPr/>
          <a:lstStyle/>
          <a:p>
            <a:r>
              <a:rPr lang="en-US" altLang="zh-CN" dirty="0"/>
              <a:t>r is almost zero in </a:t>
            </a:r>
            <a:r>
              <a:rPr lang="en-US" altLang="zh-CN" dirty="0" smtClean="0"/>
              <a:t>HK</a:t>
            </a:r>
          </a:p>
          <a:p>
            <a:r>
              <a:rPr lang="en-US" altLang="zh-CN" dirty="0" smtClean="0"/>
              <a:t>T </a:t>
            </a:r>
            <a:r>
              <a:rPr lang="en-US" altLang="zh-CN" dirty="0"/>
              <a:t>is smaller than 2</a:t>
            </a:r>
            <a:r>
              <a:rPr lang="en-US" altLang="zh-CN" dirty="0" smtClean="0"/>
              <a:t> </a:t>
            </a:r>
            <a:r>
              <a:rPr lang="en-US" altLang="zh-CN" dirty="0"/>
              <a:t>month in our </a:t>
            </a:r>
            <a:r>
              <a:rPr lang="en-US" altLang="zh-CN" dirty="0" smtClean="0"/>
              <a:t>strategy</a:t>
            </a:r>
            <a:endParaRPr lang="en-US" altLang="zh-CN" b="1" baseline="30000" dirty="0" smtClean="0"/>
          </a:p>
          <a:p>
            <a:r>
              <a:rPr lang="en-US" altLang="zh-CN" b="1" dirty="0" smtClean="0"/>
              <a:t>So</a:t>
            </a:r>
            <a:r>
              <a:rPr lang="zh-CN" altLang="en-US" b="1" dirty="0" smtClean="0"/>
              <a:t> </a:t>
            </a:r>
            <a:r>
              <a:rPr lang="en-US" altLang="zh-CN" b="1" dirty="0" smtClean="0"/>
              <a:t>e</a:t>
            </a:r>
            <a:r>
              <a:rPr lang="en-US" altLang="zh-CN" b="1" baseline="30000" dirty="0"/>
              <a:t>−</a:t>
            </a:r>
            <a:r>
              <a:rPr lang="en-US" altLang="zh-CN" b="1" baseline="30000" dirty="0" err="1" smtClean="0"/>
              <a:t>rT</a:t>
            </a:r>
            <a:r>
              <a:rPr lang="zh-CN" altLang="en-US" b="1" baseline="30000" dirty="0" smtClean="0"/>
              <a:t> </a:t>
            </a:r>
            <a:r>
              <a:rPr lang="en-US" altLang="zh-CN" dirty="0" smtClean="0"/>
              <a:t>will </a:t>
            </a:r>
            <a:r>
              <a:rPr lang="en-US" altLang="zh-CN" dirty="0"/>
              <a:t>be </a:t>
            </a:r>
            <a:r>
              <a:rPr lang="en-US" altLang="zh-CN" dirty="0" smtClean="0"/>
              <a:t>very</a:t>
            </a:r>
            <a:r>
              <a:rPr lang="zh-CN" altLang="en-US" dirty="0" smtClean="0"/>
              <a:t> </a:t>
            </a:r>
            <a:r>
              <a:rPr lang="en-US" altLang="zh-CN" dirty="0" smtClean="0"/>
              <a:t>close </a:t>
            </a:r>
            <a:r>
              <a:rPr lang="en-US" altLang="zh-CN" dirty="0"/>
              <a:t>to 1</a:t>
            </a:r>
            <a:endParaRPr kumimoji="1" lang="zh-CN" altLang="en-US" dirty="0"/>
          </a:p>
        </p:txBody>
      </p:sp>
    </p:spTree>
    <p:extLst>
      <p:ext uri="{BB962C8B-B14F-4D97-AF65-F5344CB8AC3E}">
        <p14:creationId xmlns:p14="http://schemas.microsoft.com/office/powerpoint/2010/main" val="33007961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“no arbitrage</a:t>
            </a:r>
            <a:r>
              <a:rPr lang="en-US" altLang="zh-CN"/>
              <a:t>” </a:t>
            </a:r>
            <a:r>
              <a:rPr lang="en-US" altLang="zh-CN" smtClean="0"/>
              <a:t>Interval </a:t>
            </a:r>
            <a:endParaRPr kumimoji="1" lang="zh-CN" altLang="en-US" dirty="0"/>
          </a:p>
        </p:txBody>
      </p:sp>
      <p:sp>
        <p:nvSpPr>
          <p:cNvPr id="3" name="内容占位符 2"/>
          <p:cNvSpPr>
            <a:spLocks noGrp="1"/>
          </p:cNvSpPr>
          <p:nvPr>
            <p:ph idx="1"/>
          </p:nvPr>
        </p:nvSpPr>
        <p:spPr/>
        <p:txBody>
          <a:bodyPr/>
          <a:lstStyle/>
          <a:p>
            <a:r>
              <a:rPr lang="en-US" altLang="zh-CN" b="1" dirty="0"/>
              <a:t>C - </a:t>
            </a:r>
            <a:r>
              <a:rPr lang="en-US" altLang="zh-CN" b="1" dirty="0" smtClean="0"/>
              <a:t>P</a:t>
            </a:r>
            <a:r>
              <a:rPr lang="en-US" altLang="zh-CN" b="1" dirty="0"/>
              <a:t>+ K - </a:t>
            </a:r>
            <a:r>
              <a:rPr lang="en-US" altLang="zh-CN" b="1" dirty="0" smtClean="0"/>
              <a:t>Com </a:t>
            </a:r>
            <a:r>
              <a:rPr lang="en-US" altLang="zh-CN" b="1" dirty="0"/>
              <a:t>&lt; F &lt; C - </a:t>
            </a:r>
            <a:r>
              <a:rPr lang="en-US" altLang="zh-CN" b="1" dirty="0" smtClean="0"/>
              <a:t>P</a:t>
            </a:r>
            <a:r>
              <a:rPr lang="en-US" altLang="zh-CN" b="1" dirty="0"/>
              <a:t>+ K + </a:t>
            </a:r>
            <a:r>
              <a:rPr lang="en-US" altLang="zh-CN" b="1" dirty="0" smtClean="0"/>
              <a:t>Com</a:t>
            </a:r>
          </a:p>
          <a:p>
            <a:r>
              <a:rPr lang="en-US" altLang="zh-CN" b="1" dirty="0" smtClean="0"/>
              <a:t>Com</a:t>
            </a:r>
            <a:r>
              <a:rPr lang="zh-CN" altLang="en-US" b="1" dirty="0" smtClean="0"/>
              <a:t> </a:t>
            </a:r>
            <a:r>
              <a:rPr lang="en-US" altLang="zh-CN" b="1" dirty="0" smtClean="0"/>
              <a:t>:</a:t>
            </a:r>
            <a:r>
              <a:rPr lang="zh-CN" altLang="en-US" b="1" dirty="0" smtClean="0"/>
              <a:t> </a:t>
            </a:r>
            <a:r>
              <a:rPr lang="en-US" altLang="zh-CN" b="1" dirty="0" smtClean="0"/>
              <a:t>Commission</a:t>
            </a:r>
          </a:p>
          <a:p>
            <a:r>
              <a:rPr lang="en-US" altLang="zh-CN" b="1" dirty="0" smtClean="0"/>
              <a:t>K</a:t>
            </a:r>
            <a:r>
              <a:rPr lang="zh-CN" altLang="en-US" b="1" dirty="0" smtClean="0"/>
              <a:t> </a:t>
            </a:r>
            <a:r>
              <a:rPr lang="en-US" altLang="zh-CN" b="1" dirty="0" smtClean="0"/>
              <a:t>:</a:t>
            </a:r>
            <a:r>
              <a:rPr lang="zh-CN" altLang="en-US" b="1" dirty="0" smtClean="0"/>
              <a:t> </a:t>
            </a:r>
            <a:r>
              <a:rPr lang="en-US" altLang="zh-CN" b="1" dirty="0" smtClean="0"/>
              <a:t>Strike</a:t>
            </a:r>
            <a:r>
              <a:rPr lang="zh-CN" altLang="en-US" b="1" dirty="0" smtClean="0"/>
              <a:t> </a:t>
            </a:r>
            <a:r>
              <a:rPr lang="en-US" altLang="zh-CN" b="1" dirty="0" smtClean="0"/>
              <a:t>Price</a:t>
            </a:r>
            <a:endParaRPr lang="en-US" altLang="zh-CN" b="1" dirty="0"/>
          </a:p>
        </p:txBody>
      </p:sp>
    </p:spTree>
    <p:extLst>
      <p:ext uri="{BB962C8B-B14F-4D97-AF65-F5344CB8AC3E}">
        <p14:creationId xmlns:p14="http://schemas.microsoft.com/office/powerpoint/2010/main" val="6876933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Mathematical Expression</a:t>
            </a:r>
            <a:endParaRPr kumimoji="1" lang="zh-CN" altLang="en-US" dirty="0"/>
          </a:p>
        </p:txBody>
      </p:sp>
      <p:sp>
        <p:nvSpPr>
          <p:cNvPr id="3" name="内容占位符 2"/>
          <p:cNvSpPr>
            <a:spLocks noGrp="1"/>
          </p:cNvSpPr>
          <p:nvPr>
            <p:ph idx="1"/>
          </p:nvPr>
        </p:nvSpPr>
        <p:spPr/>
        <p:txBody>
          <a:bodyPr/>
          <a:lstStyle/>
          <a:p>
            <a:r>
              <a:rPr lang="en-US" altLang="zh-CN" dirty="0"/>
              <a:t>Entry Signal:</a:t>
            </a:r>
            <a:endParaRPr lang="zh-CN" altLang="zh-CN" dirty="0"/>
          </a:p>
          <a:p>
            <a:r>
              <a:rPr lang="en-US" altLang="zh-CN" i="1" dirty="0"/>
              <a:t>Future price</a:t>
            </a:r>
            <a:r>
              <a:rPr lang="zh-CN" altLang="en-US" i="1" dirty="0"/>
              <a:t> </a:t>
            </a:r>
            <a:r>
              <a:rPr lang="en-US" altLang="zh-CN" i="1" dirty="0"/>
              <a:t>&gt; Call option price - Put option price + strike price + Commission</a:t>
            </a:r>
          </a:p>
          <a:p>
            <a:r>
              <a:rPr lang="en-US" altLang="zh-CN" i="1" dirty="0"/>
              <a:t>Future</a:t>
            </a:r>
            <a:r>
              <a:rPr lang="zh-CN" altLang="en-US" i="1" dirty="0"/>
              <a:t> </a:t>
            </a:r>
            <a:r>
              <a:rPr lang="en-US" altLang="zh-CN" i="1" dirty="0"/>
              <a:t>price &lt; Call option price - Put option price + strike price - Commission</a:t>
            </a:r>
          </a:p>
          <a:p>
            <a:endParaRPr kumimoji="1" lang="zh-CN" altLang="en-US" dirty="0"/>
          </a:p>
        </p:txBody>
      </p:sp>
    </p:spTree>
    <p:extLst>
      <p:ext uri="{BB962C8B-B14F-4D97-AF65-F5344CB8AC3E}">
        <p14:creationId xmlns:p14="http://schemas.microsoft.com/office/powerpoint/2010/main" val="113292217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Mathematical Expression</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Exit</a:t>
            </a:r>
            <a:r>
              <a:rPr lang="zh-CN" altLang="en-US" dirty="0" smtClean="0"/>
              <a:t> </a:t>
            </a:r>
            <a:r>
              <a:rPr lang="en-US" altLang="zh-CN" dirty="0" smtClean="0"/>
              <a:t>Signal</a:t>
            </a:r>
            <a:r>
              <a:rPr lang="en-US" altLang="zh-CN" dirty="0"/>
              <a:t>:</a:t>
            </a:r>
            <a:endParaRPr lang="zh-CN" altLang="zh-CN" dirty="0"/>
          </a:p>
          <a:p>
            <a:r>
              <a:rPr lang="en-US" altLang="zh-CN" dirty="0"/>
              <a:t>Portfolio back to the normal situation according with call-put parity.</a:t>
            </a:r>
          </a:p>
          <a:p>
            <a:r>
              <a:rPr lang="en-US" altLang="zh-CN" i="1" dirty="0"/>
              <a:t>Future price</a:t>
            </a:r>
            <a:r>
              <a:rPr lang="zh-CN" altLang="en-US" i="1" dirty="0"/>
              <a:t> </a:t>
            </a:r>
            <a:r>
              <a:rPr lang="en-US" altLang="zh-CN" i="1" dirty="0"/>
              <a:t>&lt; Call option price - Put option price + strike price + Commission</a:t>
            </a:r>
          </a:p>
          <a:p>
            <a:r>
              <a:rPr lang="en-US" altLang="zh-CN" i="1" dirty="0"/>
              <a:t>Future</a:t>
            </a:r>
            <a:r>
              <a:rPr lang="zh-CN" altLang="en-US" i="1" dirty="0"/>
              <a:t> </a:t>
            </a:r>
            <a:r>
              <a:rPr lang="en-US" altLang="zh-CN" i="1" dirty="0"/>
              <a:t>price &gt; Call option price - Put option price + strike price - Commission</a:t>
            </a:r>
          </a:p>
          <a:p>
            <a:r>
              <a:rPr lang="en-US" altLang="zh-CN" dirty="0"/>
              <a:t>Stop Loss</a:t>
            </a:r>
            <a:r>
              <a:rPr lang="zh-CN" altLang="en-US" dirty="0"/>
              <a:t> </a:t>
            </a:r>
            <a:r>
              <a:rPr lang="en-US" altLang="zh-CN" dirty="0"/>
              <a:t>Point</a:t>
            </a:r>
            <a:r>
              <a:rPr lang="zh-CN" altLang="en-US" dirty="0"/>
              <a:t> </a:t>
            </a:r>
            <a:r>
              <a:rPr lang="en-US" altLang="zh-CN" dirty="0"/>
              <a:t>(5%)</a:t>
            </a:r>
            <a:endParaRPr kumimoji="1" lang="zh-CN" altLang="en-US" dirty="0"/>
          </a:p>
          <a:p>
            <a:endParaRPr kumimoji="1" lang="zh-CN" altLang="en-US" dirty="0"/>
          </a:p>
        </p:txBody>
      </p:sp>
    </p:spTree>
    <p:extLst>
      <p:ext uri="{BB962C8B-B14F-4D97-AF65-F5344CB8AC3E}">
        <p14:creationId xmlns:p14="http://schemas.microsoft.com/office/powerpoint/2010/main" val="27315239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Condition </a:t>
            </a:r>
            <a:r>
              <a:rPr kumimoji="1" lang="en-US" altLang="zh-CN" dirty="0"/>
              <a:t>and Limitation</a:t>
            </a:r>
            <a:endParaRPr kumimoji="1" lang="zh-CN" altLang="en-US" dirty="0"/>
          </a:p>
        </p:txBody>
      </p:sp>
      <p:sp>
        <p:nvSpPr>
          <p:cNvPr id="3" name="内容占位符 2"/>
          <p:cNvSpPr>
            <a:spLocks noGrp="1"/>
          </p:cNvSpPr>
          <p:nvPr>
            <p:ph idx="1"/>
          </p:nvPr>
        </p:nvSpPr>
        <p:spPr/>
        <p:txBody>
          <a:bodyPr/>
          <a:lstStyle/>
          <a:p>
            <a:r>
              <a:rPr lang="en-US" altLang="zh-CN" dirty="0" smtClean="0"/>
              <a:t>Almost Risk</a:t>
            </a:r>
            <a:r>
              <a:rPr lang="en-US" altLang="zh-CN" dirty="0"/>
              <a:t>-</a:t>
            </a:r>
            <a:r>
              <a:rPr lang="en-US" altLang="zh-CN" dirty="0" smtClean="0"/>
              <a:t>free</a:t>
            </a:r>
            <a:r>
              <a:rPr lang="zh-CN" altLang="en-US" dirty="0" smtClean="0"/>
              <a:t> </a:t>
            </a:r>
            <a:r>
              <a:rPr lang="en-US" altLang="zh-CN" dirty="0" smtClean="0"/>
              <a:t>Strategy</a:t>
            </a:r>
          </a:p>
          <a:p>
            <a:r>
              <a:rPr lang="en-US" altLang="zh-CN" dirty="0" smtClean="0"/>
              <a:t>Entry </a:t>
            </a:r>
            <a:r>
              <a:rPr lang="en-US" altLang="zh-CN" dirty="0"/>
              <a:t>signal occurs at rare </a:t>
            </a:r>
            <a:r>
              <a:rPr lang="en-US" altLang="zh-CN" dirty="0" smtClean="0"/>
              <a:t>chance</a:t>
            </a:r>
          </a:p>
          <a:p>
            <a:r>
              <a:rPr lang="en-US" altLang="zh-CN" dirty="0" smtClean="0"/>
              <a:t>Depends </a:t>
            </a:r>
            <a:r>
              <a:rPr lang="en-US" altLang="zh-CN" dirty="0"/>
              <a:t>on the hardware capacity. </a:t>
            </a:r>
            <a:endParaRPr lang="zh-CN" altLang="zh-CN" dirty="0"/>
          </a:p>
          <a:p>
            <a:endParaRPr kumimoji="1" lang="zh-CN" altLang="en-US" dirty="0"/>
          </a:p>
        </p:txBody>
      </p:sp>
    </p:spTree>
    <p:extLst>
      <p:ext uri="{BB962C8B-B14F-4D97-AF65-F5344CB8AC3E}">
        <p14:creationId xmlns:p14="http://schemas.microsoft.com/office/powerpoint/2010/main" val="19058828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 Testing Result</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66280982"/>
              </p:ext>
            </p:extLst>
          </p:nvPr>
        </p:nvGraphicFramePr>
        <p:xfrm>
          <a:off x="303056" y="2294417"/>
          <a:ext cx="8543299" cy="1817852"/>
        </p:xfrm>
        <a:graphic>
          <a:graphicData uri="http://schemas.openxmlformats.org/drawingml/2006/table">
            <a:tbl>
              <a:tblPr/>
              <a:tblGrid>
                <a:gridCol w="1428601"/>
                <a:gridCol w="1117418"/>
                <a:gridCol w="1230574"/>
                <a:gridCol w="1202285"/>
                <a:gridCol w="1654909"/>
                <a:gridCol w="1909512"/>
              </a:tblGrid>
              <a:tr h="446729">
                <a:tc>
                  <a:txBody>
                    <a:bodyPr/>
                    <a:lstStyle/>
                    <a:p>
                      <a:pPr algn="ctr" fontAlgn="t"/>
                      <a:r>
                        <a:rPr lang="en-US" sz="1600" b="1" i="0" u="none" strike="noStrike" dirty="0">
                          <a:solidFill>
                            <a:srgbClr val="000000"/>
                          </a:solidFill>
                          <a:effectLst/>
                          <a:latin typeface="Helvetica"/>
                        </a:rPr>
                        <a:t>Commission</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r>
                        <a:rPr lang="en-US" sz="1600" b="1" i="0" u="none" strike="noStrike" dirty="0" smtClean="0">
                          <a:solidFill>
                            <a:srgbClr val="000000"/>
                          </a:solidFill>
                          <a:effectLst/>
                          <a:latin typeface="Helvetica"/>
                        </a:rPr>
                        <a:t>Both </a:t>
                      </a:r>
                      <a:r>
                        <a:rPr lang="en-US" sz="1600" b="1" i="0" u="none" strike="noStrike" dirty="0">
                          <a:solidFill>
                            <a:srgbClr val="000000"/>
                          </a:solidFill>
                          <a:effectLst/>
                          <a:latin typeface="Helvetica"/>
                        </a:rPr>
                        <a:t>Side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r>
                        <a:rPr lang="en-US" sz="1600" b="1" i="0" u="none" strike="noStrike">
                          <a:solidFill>
                            <a:srgbClr val="000000"/>
                          </a:solidFill>
                          <a:effectLst/>
                          <a:latin typeface="Helvetica"/>
                        </a:rPr>
                        <a:t>Total Trades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r>
                        <a:rPr lang="en-US" sz="1600" b="1" i="0" u="none" strike="noStrike">
                          <a:solidFill>
                            <a:srgbClr val="000000"/>
                          </a:solidFill>
                          <a:effectLst/>
                          <a:latin typeface="Helvetica"/>
                        </a:rPr>
                        <a:t>Total Pts.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r>
                        <a:rPr lang="en-US" sz="1600" b="1" i="0" u="none" strike="noStrike" dirty="0">
                          <a:solidFill>
                            <a:srgbClr val="000000"/>
                          </a:solidFill>
                          <a:effectLst/>
                          <a:latin typeface="Helvetica"/>
                        </a:rPr>
                        <a:t>Avg. </a:t>
                      </a:r>
                      <a:r>
                        <a:rPr lang="en-US" sz="1600" b="1" i="0" u="none" strike="noStrike" dirty="0" err="1">
                          <a:solidFill>
                            <a:srgbClr val="000000"/>
                          </a:solidFill>
                          <a:effectLst/>
                          <a:latin typeface="Helvetica"/>
                        </a:rPr>
                        <a:t>Pts</a:t>
                      </a:r>
                      <a:r>
                        <a:rPr lang="en-US" sz="1600" b="1" i="0" u="none" strike="noStrike" dirty="0">
                          <a:solidFill>
                            <a:srgbClr val="000000"/>
                          </a:solidFill>
                          <a:effectLst/>
                          <a:latin typeface="Helvetica"/>
                        </a:rPr>
                        <a:t> Per </a:t>
                      </a:r>
                      <a:r>
                        <a:rPr lang="en-US" sz="1600" b="1" i="0" u="none" strike="noStrike" dirty="0" err="1">
                          <a:solidFill>
                            <a:srgbClr val="000000"/>
                          </a:solidFill>
                          <a:effectLst/>
                          <a:latin typeface="Helvetica"/>
                        </a:rPr>
                        <a:t>Tx</a:t>
                      </a:r>
                      <a:r>
                        <a:rPr lang="en-US" sz="1600" b="1" i="0" u="none" strike="noStrike" dirty="0">
                          <a:solidFill>
                            <a:srgbClr val="000000"/>
                          </a:solidFill>
                          <a:effectLst/>
                          <a:latin typeface="Helvetica"/>
                        </a:rPr>
                        <a:t>.</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r>
                        <a:rPr lang="en-US" sz="1600" b="1" i="0" u="none" strike="noStrike">
                          <a:solidFill>
                            <a:srgbClr val="000000"/>
                          </a:solidFill>
                          <a:effectLst/>
                          <a:latin typeface="Helvetica"/>
                        </a:rPr>
                        <a:t>Hold Maturity Tx</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r>
              <a:tr h="457041">
                <a:tc>
                  <a:txBody>
                    <a:bodyPr/>
                    <a:lstStyle/>
                    <a:p>
                      <a:pPr algn="ctr" fontAlgn="t"/>
                      <a:r>
                        <a:rPr lang="en-US" altLang="zh-CN" sz="1600" b="1" i="0" u="none" strike="noStrike" dirty="0">
                          <a:solidFill>
                            <a:srgbClr val="000000"/>
                          </a:solidFill>
                          <a:effectLst/>
                          <a:latin typeface="Helvetica"/>
                        </a:rPr>
                        <a:t>3</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t"/>
                      <a:r>
                        <a:rPr lang="en-US" sz="1600" b="0" i="0" u="none" strike="noStrike">
                          <a:solidFill>
                            <a:srgbClr val="000000"/>
                          </a:solidFill>
                          <a:effectLst/>
                          <a:latin typeface="Helvetica"/>
                        </a:rPr>
                        <a:t>No</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a:solidFill>
                            <a:srgbClr val="000000"/>
                          </a:solidFill>
                          <a:effectLst/>
                          <a:latin typeface="Helvetica"/>
                        </a:rPr>
                        <a:t>10</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a:solidFill>
                            <a:srgbClr val="000000"/>
                          </a:solidFill>
                          <a:effectLst/>
                          <a:latin typeface="Helvetica"/>
                        </a:rPr>
                        <a:t>81.5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a:solidFill>
                            <a:srgbClr val="000000"/>
                          </a:solidFill>
                          <a:effectLst/>
                          <a:latin typeface="Helvetica"/>
                        </a:rPr>
                        <a:t>8.15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a:solidFill>
                            <a:srgbClr val="000000"/>
                          </a:solidFill>
                          <a:effectLst/>
                          <a:latin typeface="Helvetica"/>
                        </a:rPr>
                        <a:t>3</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041">
                <a:tc>
                  <a:txBody>
                    <a:bodyPr/>
                    <a:lstStyle/>
                    <a:p>
                      <a:pPr algn="ctr" fontAlgn="t"/>
                      <a:r>
                        <a:rPr lang="en-US" altLang="zh-CN" sz="1600" b="1" i="0" u="none" strike="noStrike" dirty="0">
                          <a:solidFill>
                            <a:srgbClr val="7A7B4D"/>
                          </a:solidFill>
                          <a:effectLst/>
                          <a:latin typeface="Helvetica"/>
                        </a:rPr>
                        <a:t>3</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t"/>
                      <a:r>
                        <a:rPr lang="en-US" sz="1600" b="0" i="0" u="none" strike="noStrike">
                          <a:solidFill>
                            <a:srgbClr val="7A7B4D"/>
                          </a:solidFill>
                          <a:effectLst/>
                          <a:latin typeface="Helvetica"/>
                        </a:rPr>
                        <a:t>Yes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dirty="0">
                          <a:solidFill>
                            <a:srgbClr val="7A7B4D"/>
                          </a:solidFill>
                          <a:effectLst/>
                          <a:latin typeface="Helvetica"/>
                        </a:rPr>
                        <a:t>9</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dirty="0">
                          <a:solidFill>
                            <a:srgbClr val="7A7B4D"/>
                          </a:solidFill>
                          <a:effectLst/>
                          <a:latin typeface="Helvetica"/>
                        </a:rPr>
                        <a:t>104.5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dirty="0">
                          <a:solidFill>
                            <a:srgbClr val="7A7B4D"/>
                          </a:solidFill>
                          <a:effectLst/>
                          <a:latin typeface="Helvetica"/>
                        </a:rPr>
                        <a:t>11.611</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dirty="0">
                          <a:solidFill>
                            <a:srgbClr val="7A7B4D"/>
                          </a:solidFill>
                          <a:effectLst/>
                          <a:latin typeface="Helvetica"/>
                        </a:rPr>
                        <a:t>4</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041">
                <a:tc>
                  <a:txBody>
                    <a:bodyPr/>
                    <a:lstStyle/>
                    <a:p>
                      <a:pPr algn="ctr" fontAlgn="t"/>
                      <a:r>
                        <a:rPr lang="en-US" altLang="zh-CN" sz="1600" b="1" i="0" u="none" strike="noStrike" dirty="0">
                          <a:solidFill>
                            <a:schemeClr val="accent6">
                              <a:lumMod val="75000"/>
                            </a:schemeClr>
                          </a:solidFill>
                          <a:effectLst/>
                          <a:latin typeface="Helvetica"/>
                        </a:rPr>
                        <a:t>6</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t"/>
                      <a:r>
                        <a:rPr lang="en-US" sz="1600" b="0" i="0" u="none" strike="noStrike" dirty="0">
                          <a:solidFill>
                            <a:schemeClr val="accent6">
                              <a:lumMod val="75000"/>
                            </a:schemeClr>
                          </a:solidFill>
                          <a:effectLst/>
                          <a:latin typeface="Helvetica"/>
                        </a:rPr>
                        <a:t>No</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dirty="0">
                          <a:solidFill>
                            <a:schemeClr val="accent6">
                              <a:lumMod val="75000"/>
                            </a:schemeClr>
                          </a:solidFill>
                          <a:effectLst/>
                          <a:latin typeface="Helvetica"/>
                        </a:rPr>
                        <a:t>1</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dirty="0">
                          <a:solidFill>
                            <a:schemeClr val="accent6">
                              <a:lumMod val="75000"/>
                            </a:schemeClr>
                          </a:solidFill>
                          <a:effectLst/>
                          <a:latin typeface="Helvetica"/>
                        </a:rPr>
                        <a:t>30.5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dirty="0">
                          <a:solidFill>
                            <a:schemeClr val="accent6">
                              <a:lumMod val="75000"/>
                            </a:schemeClr>
                          </a:solidFill>
                          <a:effectLst/>
                          <a:latin typeface="Helvetica"/>
                        </a:rPr>
                        <a:t>30.5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1600" b="0" i="0" u="none" strike="noStrike" dirty="0">
                          <a:solidFill>
                            <a:schemeClr val="accent6">
                              <a:lumMod val="75000"/>
                            </a:schemeClr>
                          </a:solidFill>
                          <a:effectLst/>
                          <a:latin typeface="Helvetica"/>
                        </a:rPr>
                        <a:t>0</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12656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Algo</a:t>
            </a:r>
            <a:r>
              <a:rPr kumimoji="1" lang="en-US" altLang="zh-CN" dirty="0" smtClean="0"/>
              <a:t> Trading</a:t>
            </a:r>
            <a:endParaRPr kumimoji="1" lang="zh-CN" altLang="en-US" dirty="0"/>
          </a:p>
        </p:txBody>
      </p:sp>
      <p:sp>
        <p:nvSpPr>
          <p:cNvPr id="3" name="内容占位符 2"/>
          <p:cNvSpPr>
            <a:spLocks noGrp="1"/>
          </p:cNvSpPr>
          <p:nvPr>
            <p:ph idx="1"/>
          </p:nvPr>
        </p:nvSpPr>
        <p:spPr/>
        <p:txBody>
          <a:bodyPr/>
          <a:lstStyle/>
          <a:p>
            <a:r>
              <a:rPr kumimoji="1" lang="en-US" altLang="zh-CN" b="1" dirty="0" smtClean="0"/>
              <a:t>Background</a:t>
            </a:r>
          </a:p>
          <a:p>
            <a:pPr lvl="1"/>
            <a:r>
              <a:rPr kumimoji="1" lang="en-US" altLang="zh-CN" b="1" dirty="0" smtClean="0"/>
              <a:t>Black-Scholes Model</a:t>
            </a:r>
          </a:p>
          <a:p>
            <a:pPr lvl="1"/>
            <a:r>
              <a:rPr kumimoji="1" lang="en-US" altLang="zh-CN" b="1" dirty="0" smtClean="0"/>
              <a:t>Market View</a:t>
            </a:r>
          </a:p>
          <a:p>
            <a:r>
              <a:rPr kumimoji="1" lang="en-US" altLang="zh-CN" dirty="0" smtClean="0"/>
              <a:t>Trading</a:t>
            </a:r>
            <a:r>
              <a:rPr kumimoji="1" lang="zh-CN" altLang="en-US" dirty="0" smtClean="0"/>
              <a:t> </a:t>
            </a:r>
            <a:r>
              <a:rPr kumimoji="1" lang="en-US" altLang="zh-CN" dirty="0" smtClean="0"/>
              <a:t>Strategies</a:t>
            </a:r>
          </a:p>
          <a:p>
            <a:r>
              <a:rPr kumimoji="1" lang="en-US" altLang="zh-CN" dirty="0" smtClean="0"/>
              <a:t>Improvement of Long</a:t>
            </a:r>
            <a:r>
              <a:rPr kumimoji="1" lang="zh-CN" altLang="en-US" dirty="0" smtClean="0"/>
              <a:t> </a:t>
            </a:r>
            <a:r>
              <a:rPr kumimoji="1" lang="en-US" altLang="zh-CN" dirty="0" smtClean="0"/>
              <a:t>Straddle</a:t>
            </a:r>
          </a:p>
          <a:p>
            <a:r>
              <a:rPr kumimoji="1" lang="en-US" altLang="zh-CN" dirty="0" smtClean="0"/>
              <a:t>Conclusion</a:t>
            </a:r>
          </a:p>
          <a:p>
            <a:endParaRPr kumimoji="1" lang="zh-CN" altLang="en-US" dirty="0"/>
          </a:p>
        </p:txBody>
      </p:sp>
    </p:spTree>
    <p:extLst>
      <p:ext uri="{BB962C8B-B14F-4D97-AF65-F5344CB8AC3E}">
        <p14:creationId xmlns:p14="http://schemas.microsoft.com/office/powerpoint/2010/main" val="17574659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Trading</a:t>
            </a:r>
            <a:r>
              <a:rPr kumimoji="1" lang="zh-CN" altLang="en-US" dirty="0" smtClean="0"/>
              <a:t> </a:t>
            </a:r>
            <a:r>
              <a:rPr kumimoji="1" lang="en-US" altLang="zh-CN" dirty="0" smtClean="0"/>
              <a:t>Strategy</a:t>
            </a:r>
            <a:r>
              <a:rPr kumimoji="1" lang="zh-CN" altLang="en-US" dirty="0" smtClean="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1.</a:t>
            </a:r>
            <a:r>
              <a:rPr kumimoji="1" lang="zh-CN" altLang="en-US" dirty="0" smtClean="0"/>
              <a:t> </a:t>
            </a:r>
            <a:r>
              <a:rPr kumimoji="1" lang="en-US" altLang="zh-CN" dirty="0" smtClean="0"/>
              <a:t>Lock</a:t>
            </a:r>
            <a:r>
              <a:rPr kumimoji="1" lang="zh-CN" altLang="en-US" dirty="0" smtClean="0"/>
              <a:t> </a:t>
            </a:r>
            <a:r>
              <a:rPr kumimoji="1" lang="en-US" altLang="zh-CN" dirty="0" smtClean="0"/>
              <a:t>Profit</a:t>
            </a:r>
          </a:p>
          <a:p>
            <a:r>
              <a:rPr kumimoji="1" lang="en-US" altLang="zh-CN" dirty="0" smtClean="0"/>
              <a:t>2</a:t>
            </a:r>
            <a:r>
              <a:rPr kumimoji="1" lang="en-US" altLang="zh-CN" dirty="0"/>
              <a:t>.</a:t>
            </a:r>
            <a:r>
              <a:rPr kumimoji="1" lang="zh-CN" altLang="en-US" dirty="0"/>
              <a:t> </a:t>
            </a:r>
            <a:r>
              <a:rPr kumimoji="1" lang="en-US" altLang="zh-CN" dirty="0" smtClean="0"/>
              <a:t>Call</a:t>
            </a:r>
            <a:r>
              <a:rPr kumimoji="1" lang="zh-CN" altLang="en-US" dirty="0" smtClean="0"/>
              <a:t> </a:t>
            </a:r>
            <a:r>
              <a:rPr kumimoji="1" lang="en-US" altLang="zh-CN" dirty="0" smtClean="0"/>
              <a:t>and</a:t>
            </a:r>
            <a:r>
              <a:rPr kumimoji="1" lang="zh-CN" altLang="en-US" dirty="0" smtClean="0"/>
              <a:t> </a:t>
            </a:r>
            <a:r>
              <a:rPr kumimoji="1" lang="en-US" altLang="zh-CN" dirty="0" smtClean="0"/>
              <a:t>Put</a:t>
            </a:r>
            <a:r>
              <a:rPr kumimoji="1" lang="zh-CN" altLang="en-US" dirty="0" smtClean="0"/>
              <a:t> </a:t>
            </a:r>
            <a:r>
              <a:rPr kumimoji="1" lang="en-US" altLang="zh-CN" dirty="0" smtClean="0"/>
              <a:t>Parity</a:t>
            </a:r>
          </a:p>
          <a:p>
            <a:r>
              <a:rPr kumimoji="1" lang="en-US" altLang="zh-CN" b="1" dirty="0"/>
              <a:t>3</a:t>
            </a:r>
            <a:r>
              <a:rPr kumimoji="1" lang="en-US" altLang="zh-CN" b="1" dirty="0" smtClean="0"/>
              <a:t>.</a:t>
            </a:r>
            <a:r>
              <a:rPr kumimoji="1" lang="zh-CN" altLang="en-US" b="1" dirty="0" smtClean="0"/>
              <a:t> </a:t>
            </a:r>
            <a:r>
              <a:rPr kumimoji="1" lang="en-US" altLang="zh-CN" b="1" dirty="0" smtClean="0"/>
              <a:t>Long</a:t>
            </a:r>
            <a:r>
              <a:rPr kumimoji="1" lang="zh-CN" altLang="en-US" b="1" dirty="0" smtClean="0"/>
              <a:t> </a:t>
            </a:r>
            <a:r>
              <a:rPr kumimoji="1" lang="en-US" altLang="zh-CN" b="1" dirty="0" smtClean="0"/>
              <a:t>Straddle</a:t>
            </a:r>
            <a:r>
              <a:rPr kumimoji="1" lang="zh-CN" altLang="en-US" b="1" dirty="0" smtClean="0"/>
              <a:t> </a:t>
            </a:r>
            <a:r>
              <a:rPr kumimoji="1" lang="en-US" altLang="zh-CN" b="1" dirty="0" smtClean="0"/>
              <a:t>and</a:t>
            </a:r>
            <a:r>
              <a:rPr kumimoji="1" lang="zh-CN" altLang="en-US" b="1" dirty="0" smtClean="0"/>
              <a:t> </a:t>
            </a:r>
            <a:r>
              <a:rPr kumimoji="1" lang="en-US" altLang="zh-CN" b="1" dirty="0" smtClean="0"/>
              <a:t>Gamma</a:t>
            </a:r>
            <a:r>
              <a:rPr kumimoji="1" lang="zh-CN" altLang="en-US" b="1" dirty="0" smtClean="0"/>
              <a:t> </a:t>
            </a:r>
            <a:r>
              <a:rPr kumimoji="1" lang="en-US" altLang="zh-CN" b="1" dirty="0" smtClean="0"/>
              <a:t>Scalping</a:t>
            </a:r>
            <a:endParaRPr kumimoji="1" lang="zh-CN" altLang="en-US" b="1" dirty="0"/>
          </a:p>
          <a:p>
            <a:endParaRPr kumimoji="1" lang="zh-CN" altLang="en-US" dirty="0"/>
          </a:p>
        </p:txBody>
      </p:sp>
    </p:spTree>
    <p:extLst>
      <p:ext uri="{BB962C8B-B14F-4D97-AF65-F5344CB8AC3E}">
        <p14:creationId xmlns:p14="http://schemas.microsoft.com/office/powerpoint/2010/main" val="7634936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Greeks</a:t>
            </a:r>
            <a:endParaRPr kumimoji="1" lang="zh-CN" altLang="en-US" dirty="0"/>
          </a:p>
        </p:txBody>
      </p:sp>
      <p:sp>
        <p:nvSpPr>
          <p:cNvPr id="3" name="内容占位符 2"/>
          <p:cNvSpPr>
            <a:spLocks noGrp="1"/>
          </p:cNvSpPr>
          <p:nvPr>
            <p:ph idx="1"/>
          </p:nvPr>
        </p:nvSpPr>
        <p:spPr/>
        <p:txBody>
          <a:bodyPr/>
          <a:lstStyle/>
          <a:p>
            <a:r>
              <a:rPr kumimoji="1" lang="en-US" altLang="zh-CN" dirty="0" smtClean="0"/>
              <a:t>Delta</a:t>
            </a:r>
          </a:p>
          <a:p>
            <a:r>
              <a:rPr kumimoji="1" lang="en-US" altLang="zh-CN" dirty="0" smtClean="0"/>
              <a:t>Gamma</a:t>
            </a:r>
          </a:p>
          <a:p>
            <a:r>
              <a:rPr kumimoji="1" lang="en-US" altLang="zh-CN" dirty="0" smtClean="0"/>
              <a:t>Theta</a:t>
            </a:r>
            <a:endParaRPr kumimoji="1" lang="zh-CN" altLang="en-US" dirty="0"/>
          </a:p>
        </p:txBody>
      </p:sp>
    </p:spTree>
    <p:extLst>
      <p:ext uri="{BB962C8B-B14F-4D97-AF65-F5344CB8AC3E}">
        <p14:creationId xmlns:p14="http://schemas.microsoft.com/office/powerpoint/2010/main" val="3689799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Delta</a:t>
            </a:r>
            <a:endParaRPr kumimoji="1" lang="zh-CN" altLang="en-US" dirty="0"/>
          </a:p>
        </p:txBody>
      </p:sp>
      <p:sp>
        <p:nvSpPr>
          <p:cNvPr id="3" name="内容占位符 2"/>
          <p:cNvSpPr>
            <a:spLocks noGrp="1"/>
          </p:cNvSpPr>
          <p:nvPr>
            <p:ph idx="1"/>
          </p:nvPr>
        </p:nvSpPr>
        <p:spPr/>
        <p:txBody>
          <a:bodyPr>
            <a:normAutofit/>
          </a:bodyPr>
          <a:lstStyle/>
          <a:p>
            <a:r>
              <a:rPr lang="en-US" altLang="zh-CN" dirty="0"/>
              <a:t>Delta is the first partial derivative of an option with respect to the price of the underlying. Usually the first thing we want to control. </a:t>
            </a:r>
            <a:endParaRPr lang="en-US" altLang="zh-CN" dirty="0" smtClean="0"/>
          </a:p>
          <a:p>
            <a:r>
              <a:rPr kumimoji="1" lang="en-US" altLang="zh-CN" dirty="0" smtClean="0"/>
              <a:t>Measures </a:t>
            </a:r>
            <a:r>
              <a:rPr kumimoji="1" lang="en-US" altLang="zh-CN" dirty="0"/>
              <a:t>the rate of change of option value with respect to changes in the underlying asset's </a:t>
            </a:r>
            <a:r>
              <a:rPr kumimoji="1" lang="en-US" altLang="zh-CN" dirty="0" smtClean="0"/>
              <a:t>price</a:t>
            </a:r>
            <a:endParaRPr lang="en-US" altLang="zh-CN" dirty="0" smtClean="0"/>
          </a:p>
          <a:p>
            <a:r>
              <a:rPr lang="en-US" altLang="zh-CN" dirty="0" smtClean="0"/>
              <a:t>The </a:t>
            </a:r>
            <a:r>
              <a:rPr lang="en-US" altLang="zh-CN" dirty="0"/>
              <a:t>absolute value of delta is the probability that the option will end up in-the-money.</a:t>
            </a:r>
            <a:endParaRPr lang="zh-CN" altLang="zh-CN" dirty="0"/>
          </a:p>
          <a:p>
            <a:endParaRPr kumimoji="1"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4009072" y="5585142"/>
            <a:ext cx="1121728" cy="564515"/>
          </a:xfrm>
          <a:prstGeom prst="rect">
            <a:avLst/>
          </a:prstGeom>
          <a:noFill/>
          <a:ln>
            <a:noFill/>
          </a:ln>
        </p:spPr>
      </p:pic>
    </p:spTree>
    <p:extLst>
      <p:ext uri="{BB962C8B-B14F-4D97-AF65-F5344CB8AC3E}">
        <p14:creationId xmlns:p14="http://schemas.microsoft.com/office/powerpoint/2010/main" val="22101736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Delta</a:t>
            </a:r>
            <a:endParaRPr kumimoji="1" lang="zh-CN" altLang="en-US" dirty="0"/>
          </a:p>
        </p:txBody>
      </p:sp>
      <p:pic>
        <p:nvPicPr>
          <p:cNvPr id="4" name="图片 3" descr="begin{align}&#10;  C(S, t) &amp;= N(d_1)S - N(d_2) Ke^{-r(T - t)} \\&#10;     d_1 &amp;= \frac{1}{\sigma\sqrt{T - t}}\left[\ln\left(\frac{S}{K}\right) + \left(r + \frac{\sigma^2}{2}\right)(T - t)\right] \\&#10;     d_2 &amp;= \frac{1}{\sigma\sqrt{T - t}}\left[\ln\left(\frac{S}{K}\right) + \left(r - \frac{\sigma^2}{2}\right)(T - t)\right] \\&#10;         &amp;= d_1 - \sigma\sqrt{T - t}&#10;\end{align}"/>
          <p:cNvPicPr/>
          <p:nvPr/>
        </p:nvPicPr>
        <p:blipFill>
          <a:blip r:embed="rId2">
            <a:extLst>
              <a:ext uri="{28A0092B-C50C-407E-A947-70E740481C1C}">
                <a14:useLocalDpi xmlns:a14="http://schemas.microsoft.com/office/drawing/2010/main" val="0"/>
              </a:ext>
            </a:extLst>
          </a:blip>
          <a:srcRect/>
          <a:stretch>
            <a:fillRect/>
          </a:stretch>
        </p:blipFill>
        <p:spPr bwMode="auto">
          <a:xfrm>
            <a:off x="1741847" y="2063509"/>
            <a:ext cx="5838107" cy="2229091"/>
          </a:xfrm>
          <a:prstGeom prst="rect">
            <a:avLst/>
          </a:prstGeom>
          <a:noFill/>
          <a:ln>
            <a:noFill/>
          </a:ln>
        </p:spPr>
      </p:pic>
      <p:pic>
        <p:nvPicPr>
          <p:cNvPr id="6" name="图片 5"/>
          <p:cNvPicPr>
            <a:picLocks noChangeAspect="1"/>
          </p:cNvPicPr>
          <p:nvPr/>
        </p:nvPicPr>
        <p:blipFill>
          <a:blip r:embed="rId3"/>
          <a:stretch>
            <a:fillRect/>
          </a:stretch>
        </p:blipFill>
        <p:spPr>
          <a:xfrm>
            <a:off x="952500" y="4470400"/>
            <a:ext cx="7239000" cy="1219200"/>
          </a:xfrm>
          <a:prstGeom prst="rect">
            <a:avLst/>
          </a:prstGeom>
        </p:spPr>
      </p:pic>
    </p:spTree>
    <p:extLst>
      <p:ext uri="{BB962C8B-B14F-4D97-AF65-F5344CB8AC3E}">
        <p14:creationId xmlns:p14="http://schemas.microsoft.com/office/powerpoint/2010/main" val="338194178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Delta</a:t>
            </a:r>
            <a:endParaRPr kumimoji="1"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936750" y="2116137"/>
            <a:ext cx="5270500" cy="3946525"/>
          </a:xfrm>
          <a:prstGeom prst="rect">
            <a:avLst/>
          </a:prstGeom>
          <a:noFill/>
          <a:ln>
            <a:noFill/>
          </a:ln>
        </p:spPr>
      </p:pic>
    </p:spTree>
    <p:extLst>
      <p:ext uri="{BB962C8B-B14F-4D97-AF65-F5344CB8AC3E}">
        <p14:creationId xmlns:p14="http://schemas.microsoft.com/office/powerpoint/2010/main" val="7167402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Delta</a:t>
            </a:r>
            <a:r>
              <a:rPr kumimoji="1" lang="zh-CN" altLang="en-US" dirty="0" smtClean="0"/>
              <a:t> </a:t>
            </a:r>
            <a:r>
              <a:rPr kumimoji="1" lang="en-US" altLang="zh-CN" dirty="0" smtClean="0"/>
              <a:t>Natural</a:t>
            </a:r>
            <a:endParaRPr kumimoji="1" lang="zh-CN" altLang="en-US" dirty="0"/>
          </a:p>
        </p:txBody>
      </p:sp>
      <p:sp>
        <p:nvSpPr>
          <p:cNvPr id="4" name="内容占位符 2"/>
          <p:cNvSpPr>
            <a:spLocks noGrp="1"/>
          </p:cNvSpPr>
          <p:nvPr>
            <p:ph idx="1"/>
          </p:nvPr>
        </p:nvSpPr>
        <p:spPr>
          <a:xfrm>
            <a:off x="685800" y="2209800"/>
            <a:ext cx="7770813" cy="3657600"/>
          </a:xfrm>
        </p:spPr>
        <p:txBody>
          <a:bodyPr>
            <a:normAutofit/>
          </a:bodyPr>
          <a:lstStyle/>
          <a:p>
            <a:r>
              <a:rPr kumimoji="1" lang="en-US" altLang="zh-CN" dirty="0" smtClean="0"/>
              <a:t>Delta</a:t>
            </a:r>
            <a:r>
              <a:rPr kumimoji="1" lang="zh-CN" altLang="en-US" dirty="0" smtClean="0"/>
              <a:t> </a:t>
            </a:r>
            <a:r>
              <a:rPr kumimoji="1" lang="en-US" altLang="zh-CN" dirty="0" smtClean="0"/>
              <a:t>Hedging</a:t>
            </a:r>
          </a:p>
          <a:p>
            <a:r>
              <a:rPr kumimoji="1" lang="en-US" altLang="zh-CN" dirty="0" smtClean="0"/>
              <a:t>Delta</a:t>
            </a:r>
            <a:r>
              <a:rPr kumimoji="1" lang="zh-CN" altLang="en-US" dirty="0" smtClean="0"/>
              <a:t> </a:t>
            </a:r>
            <a:r>
              <a:rPr kumimoji="1" lang="en-US" altLang="zh-CN" dirty="0" smtClean="0"/>
              <a:t>==</a:t>
            </a:r>
            <a:r>
              <a:rPr kumimoji="1" lang="zh-CN" altLang="en-US" dirty="0" smtClean="0"/>
              <a:t> </a:t>
            </a:r>
            <a:r>
              <a:rPr kumimoji="1" lang="en-US" altLang="zh-CN" dirty="0" smtClean="0"/>
              <a:t>0</a:t>
            </a:r>
            <a:r>
              <a:rPr kumimoji="1" lang="zh-CN" altLang="en-US" dirty="0" smtClean="0"/>
              <a:t> </a:t>
            </a:r>
            <a:r>
              <a:rPr kumimoji="1" lang="en-US" altLang="zh-CN" dirty="0" smtClean="0"/>
              <a:t>; keeping </a:t>
            </a:r>
            <a:r>
              <a:rPr kumimoji="1" lang="en-US" altLang="zh-CN" dirty="0"/>
              <a:t>the delta of a portfolio as close to zero as possible</a:t>
            </a:r>
            <a:endParaRPr kumimoji="1" lang="en-US" altLang="zh-CN" dirty="0" smtClean="0"/>
          </a:p>
          <a:p>
            <a:r>
              <a:rPr kumimoji="1" lang="en-US" altLang="zh-CN" dirty="0"/>
              <a:t>An options strategy that aims to reduce (hedge) the risk associated with price movements in the underlying asset by offsetting long and short positions.</a:t>
            </a:r>
            <a:endParaRPr kumimoji="1" lang="zh-CN" altLang="en-US" dirty="0"/>
          </a:p>
          <a:p>
            <a:endParaRPr kumimoji="1" lang="zh-CN" altLang="en-US" dirty="0"/>
          </a:p>
        </p:txBody>
      </p:sp>
    </p:spTree>
    <p:extLst>
      <p:ext uri="{BB962C8B-B14F-4D97-AF65-F5344CB8AC3E}">
        <p14:creationId xmlns:p14="http://schemas.microsoft.com/office/powerpoint/2010/main" val="346889883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Gamma</a:t>
            </a:r>
            <a:endParaRPr kumimoji="1" lang="zh-CN" altLang="en-US" dirty="0"/>
          </a:p>
        </p:txBody>
      </p:sp>
      <p:sp>
        <p:nvSpPr>
          <p:cNvPr id="3" name="内容占位符 2"/>
          <p:cNvSpPr>
            <a:spLocks noGrp="1"/>
          </p:cNvSpPr>
          <p:nvPr>
            <p:ph idx="1"/>
          </p:nvPr>
        </p:nvSpPr>
        <p:spPr/>
        <p:txBody>
          <a:bodyPr/>
          <a:lstStyle/>
          <a:p>
            <a:r>
              <a:rPr lang="en-US" altLang="zh-CN" dirty="0"/>
              <a:t>Gamma is the second partial derivative of an option with respect to the price of the </a:t>
            </a:r>
            <a:r>
              <a:rPr lang="en-US" altLang="zh-CN" dirty="0" smtClean="0"/>
              <a:t>underlying</a:t>
            </a:r>
          </a:p>
          <a:p>
            <a:r>
              <a:rPr lang="en-US" altLang="zh-CN" dirty="0" smtClean="0"/>
              <a:t>Measures </a:t>
            </a:r>
            <a:r>
              <a:rPr lang="en-US" altLang="zh-CN" dirty="0"/>
              <a:t>the rate of change in the delta with respect to changes in the underlying price</a:t>
            </a:r>
            <a:r>
              <a:rPr lang="en-US" altLang="zh-CN" dirty="0" smtClean="0"/>
              <a:t>.</a:t>
            </a:r>
          </a:p>
          <a:p>
            <a:r>
              <a:rPr lang="en-US" altLang="zh-CN" dirty="0"/>
              <a:t>All long options have positive gamma and all short options have negative Gamma.</a:t>
            </a:r>
            <a:r>
              <a:rPr lang="zh-CN" altLang="zh-CN" dirty="0"/>
              <a:t> </a:t>
            </a:r>
          </a:p>
          <a:p>
            <a:endParaRPr kumimoji="1"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695700" y="5175250"/>
            <a:ext cx="1752600" cy="692150"/>
          </a:xfrm>
          <a:prstGeom prst="rect">
            <a:avLst/>
          </a:prstGeom>
          <a:noFill/>
          <a:ln>
            <a:noFill/>
          </a:ln>
        </p:spPr>
      </p:pic>
    </p:spTree>
    <p:extLst>
      <p:ext uri="{BB962C8B-B14F-4D97-AF65-F5344CB8AC3E}">
        <p14:creationId xmlns:p14="http://schemas.microsoft.com/office/powerpoint/2010/main" val="307568763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Gamma</a:t>
            </a:r>
            <a:endParaRPr kumimoji="1"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44625" y="2019301"/>
            <a:ext cx="6254750" cy="4536122"/>
          </a:xfrm>
          <a:prstGeom prst="rect">
            <a:avLst/>
          </a:prstGeom>
          <a:noFill/>
          <a:ln>
            <a:noFill/>
          </a:ln>
        </p:spPr>
      </p:pic>
    </p:spTree>
    <p:extLst>
      <p:ext uri="{BB962C8B-B14F-4D97-AF65-F5344CB8AC3E}">
        <p14:creationId xmlns:p14="http://schemas.microsoft.com/office/powerpoint/2010/main" val="355559181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Long Gamma</a:t>
            </a:r>
            <a:endParaRPr kumimoji="1" lang="zh-CN" altLang="en-US" dirty="0"/>
          </a:p>
        </p:txBody>
      </p:sp>
      <p:sp>
        <p:nvSpPr>
          <p:cNvPr id="3" name="内容占位符 2"/>
          <p:cNvSpPr>
            <a:spLocks noGrp="1"/>
          </p:cNvSpPr>
          <p:nvPr>
            <p:ph idx="1"/>
          </p:nvPr>
        </p:nvSpPr>
        <p:spPr/>
        <p:txBody>
          <a:bodyPr/>
          <a:lstStyle/>
          <a:p>
            <a:r>
              <a:rPr lang="en-US" altLang="zh-CN" dirty="0" smtClean="0"/>
              <a:t>Long</a:t>
            </a:r>
            <a:r>
              <a:rPr lang="zh-CN" altLang="en-US" dirty="0" smtClean="0"/>
              <a:t> </a:t>
            </a:r>
            <a:r>
              <a:rPr lang="en-US" altLang="zh-CN" dirty="0" smtClean="0"/>
              <a:t>Option</a:t>
            </a:r>
            <a:endParaRPr lang="en-US" altLang="zh-CN" dirty="0" smtClean="0"/>
          </a:p>
          <a:p>
            <a:r>
              <a:rPr lang="en-US" altLang="zh-CN" dirty="0" smtClean="0">
                <a:solidFill>
                  <a:schemeClr val="tx1"/>
                </a:solidFill>
              </a:rPr>
              <a:t>Expected</a:t>
            </a:r>
            <a:r>
              <a:rPr lang="zh-CN" altLang="en-US" dirty="0" smtClean="0">
                <a:solidFill>
                  <a:schemeClr val="tx1"/>
                </a:solidFill>
              </a:rPr>
              <a:t> </a:t>
            </a:r>
            <a:r>
              <a:rPr lang="en-US" altLang="zh-CN" dirty="0" smtClean="0">
                <a:solidFill>
                  <a:schemeClr val="tx1"/>
                </a:solidFill>
              </a:rPr>
              <a:t>Market</a:t>
            </a:r>
            <a:r>
              <a:rPr lang="zh-CN" altLang="en-US" dirty="0" smtClean="0">
                <a:solidFill>
                  <a:schemeClr val="tx1"/>
                </a:solidFill>
              </a:rPr>
              <a:t> </a:t>
            </a:r>
            <a:r>
              <a:rPr lang="en-US" altLang="zh-CN" dirty="0" smtClean="0">
                <a:solidFill>
                  <a:schemeClr val="tx1"/>
                </a:solidFill>
              </a:rPr>
              <a:t>move</a:t>
            </a:r>
          </a:p>
          <a:p>
            <a:r>
              <a:rPr lang="en-US" altLang="zh-CN" dirty="0" smtClean="0">
                <a:solidFill>
                  <a:schemeClr val="tx1"/>
                </a:solidFill>
              </a:rPr>
              <a:t>When</a:t>
            </a:r>
            <a:r>
              <a:rPr lang="zh-CN" altLang="en-US" dirty="0" smtClean="0">
                <a:solidFill>
                  <a:schemeClr val="tx1"/>
                </a:solidFill>
              </a:rPr>
              <a:t> </a:t>
            </a:r>
            <a:r>
              <a:rPr lang="en-US" altLang="zh-CN" dirty="0" smtClean="0">
                <a:solidFill>
                  <a:schemeClr val="tx1"/>
                </a:solidFill>
              </a:rPr>
              <a:t>market</a:t>
            </a:r>
            <a:r>
              <a:rPr lang="zh-CN" altLang="en-US" dirty="0" smtClean="0">
                <a:solidFill>
                  <a:schemeClr val="tx1"/>
                </a:solidFill>
              </a:rPr>
              <a:t> </a:t>
            </a:r>
            <a:r>
              <a:rPr lang="en-US" altLang="zh-CN" dirty="0" smtClean="0">
                <a:solidFill>
                  <a:schemeClr val="tx1"/>
                </a:solidFill>
              </a:rPr>
              <a:t>move,</a:t>
            </a:r>
            <a:r>
              <a:rPr lang="zh-CN" altLang="en-US" dirty="0" smtClean="0">
                <a:solidFill>
                  <a:schemeClr val="tx1"/>
                </a:solidFill>
              </a:rPr>
              <a:t> </a:t>
            </a:r>
            <a:r>
              <a:rPr lang="en-US" altLang="zh-CN" dirty="0" smtClean="0">
                <a:solidFill>
                  <a:schemeClr val="tx1"/>
                </a:solidFill>
              </a:rPr>
              <a:t>it</a:t>
            </a:r>
            <a:r>
              <a:rPr lang="zh-CN" altLang="en-US" dirty="0" smtClean="0">
                <a:solidFill>
                  <a:schemeClr val="tx1"/>
                </a:solidFill>
              </a:rPr>
              <a:t> </a:t>
            </a:r>
            <a:r>
              <a:rPr lang="en-US" altLang="zh-CN" dirty="0" smtClean="0">
                <a:solidFill>
                  <a:schemeClr val="tx1"/>
                </a:solidFill>
              </a:rPr>
              <a:t>reinforce</a:t>
            </a:r>
            <a:r>
              <a:rPr lang="zh-CN" altLang="en-US" dirty="0" smtClean="0">
                <a:solidFill>
                  <a:schemeClr val="tx1"/>
                </a:solidFill>
              </a:rPr>
              <a:t> </a:t>
            </a:r>
            <a:r>
              <a:rPr lang="en-US" altLang="zh-CN" dirty="0" smtClean="0">
                <a:solidFill>
                  <a:schemeClr val="tx1"/>
                </a:solidFill>
              </a:rPr>
              <a:t>the</a:t>
            </a:r>
            <a:r>
              <a:rPr lang="zh-CN" altLang="en-US" dirty="0" smtClean="0">
                <a:solidFill>
                  <a:schemeClr val="tx1"/>
                </a:solidFill>
              </a:rPr>
              <a:t> </a:t>
            </a:r>
            <a:r>
              <a:rPr lang="en-US" altLang="zh-CN" dirty="0" smtClean="0">
                <a:solidFill>
                  <a:schemeClr val="tx1"/>
                </a:solidFill>
              </a:rPr>
              <a:t>long</a:t>
            </a:r>
            <a:r>
              <a:rPr lang="zh-CN" altLang="en-US" dirty="0" smtClean="0">
                <a:solidFill>
                  <a:schemeClr val="tx1"/>
                </a:solidFill>
              </a:rPr>
              <a:t> </a:t>
            </a:r>
            <a:r>
              <a:rPr lang="en-US" altLang="zh-CN" dirty="0" smtClean="0">
                <a:solidFill>
                  <a:schemeClr val="tx1"/>
                </a:solidFill>
              </a:rPr>
              <a:t>position</a:t>
            </a:r>
          </a:p>
          <a:p>
            <a:r>
              <a:rPr lang="en-US" altLang="zh-CN" dirty="0" smtClean="0">
                <a:solidFill>
                  <a:schemeClr val="tx1"/>
                </a:solidFill>
              </a:rPr>
              <a:t>When </a:t>
            </a:r>
            <a:r>
              <a:rPr lang="en-US" altLang="zh-CN" dirty="0">
                <a:solidFill>
                  <a:schemeClr val="tx1"/>
                </a:solidFill>
              </a:rPr>
              <a:t>gamma is high, the relation is more convex than linear</a:t>
            </a:r>
            <a:endParaRPr kumimoji="1" lang="zh-CN" altLang="en-US" dirty="0"/>
          </a:p>
        </p:txBody>
      </p:sp>
    </p:spTree>
    <p:extLst>
      <p:ext uri="{BB962C8B-B14F-4D97-AF65-F5344CB8AC3E}">
        <p14:creationId xmlns:p14="http://schemas.microsoft.com/office/powerpoint/2010/main" val="36034105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Theta</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Theta measures the rate (sensitivity) of change of the option price with respect to the passage of time</a:t>
            </a:r>
            <a:r>
              <a:rPr lang="en-US" altLang="zh-CN" dirty="0" smtClean="0"/>
              <a:t>.</a:t>
            </a:r>
          </a:p>
          <a:p>
            <a:r>
              <a:rPr lang="en-US" altLang="zh-CN" dirty="0" smtClean="0"/>
              <a:t>“time</a:t>
            </a:r>
            <a:r>
              <a:rPr lang="zh-CN" altLang="en-US" dirty="0" smtClean="0"/>
              <a:t> </a:t>
            </a:r>
            <a:r>
              <a:rPr lang="en-US" altLang="zh-CN" dirty="0" smtClean="0"/>
              <a:t>decay”</a:t>
            </a:r>
          </a:p>
          <a:p>
            <a:r>
              <a:rPr lang="en-US" altLang="zh-CN" dirty="0"/>
              <a:t>Theta is almost always negative for long calls and puts and positive for short (or written) calls and </a:t>
            </a:r>
            <a:r>
              <a:rPr lang="en-US" altLang="zh-CN" dirty="0" smtClean="0"/>
              <a:t>puts</a:t>
            </a:r>
          </a:p>
          <a:p>
            <a:r>
              <a:rPr lang="en-US" altLang="zh-CN" dirty="0">
                <a:solidFill>
                  <a:schemeClr val="tx1"/>
                </a:solidFill>
              </a:rPr>
              <a:t>This means that, if time passes with the price of underlying asset and its volatility remaining the same, the value of the option will decrease. </a:t>
            </a:r>
            <a:endParaRPr lang="zh-CN" altLang="zh-CN"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950970" y="5778499"/>
            <a:ext cx="1154430" cy="630555"/>
          </a:xfrm>
          <a:prstGeom prst="rect">
            <a:avLst/>
          </a:prstGeom>
          <a:noFill/>
          <a:ln>
            <a:noFill/>
          </a:ln>
        </p:spPr>
      </p:pic>
    </p:spTree>
    <p:extLst>
      <p:ext uri="{BB962C8B-B14F-4D97-AF65-F5344CB8AC3E}">
        <p14:creationId xmlns:p14="http://schemas.microsoft.com/office/powerpoint/2010/main" val="17391584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Black-Scholes Model</a:t>
            </a:r>
            <a:endParaRPr kumimoji="1" lang="zh-CN" altLang="en-US" dirty="0"/>
          </a:p>
        </p:txBody>
      </p:sp>
      <p:sp>
        <p:nvSpPr>
          <p:cNvPr id="3" name="内容占位符 2"/>
          <p:cNvSpPr>
            <a:spLocks noGrp="1"/>
          </p:cNvSpPr>
          <p:nvPr>
            <p:ph idx="1"/>
          </p:nvPr>
        </p:nvSpPr>
        <p:spPr/>
        <p:txBody>
          <a:bodyPr/>
          <a:lstStyle/>
          <a:p>
            <a:r>
              <a:rPr lang="en-US" altLang="zh-CN" dirty="0"/>
              <a:t>The Black–Scholes model is a mathematical model of a financial market containing certain derivative investment instruments. From the model, one can deduce the Black–Scholes formula, which gives a theoretical estimate of the price of European-style options.</a:t>
            </a:r>
            <a:r>
              <a:rPr lang="zh-CN" altLang="zh-CN" dirty="0"/>
              <a:t> </a:t>
            </a:r>
            <a:endParaRPr kumimoji="1" lang="zh-CN" altLang="en-US" dirty="0"/>
          </a:p>
        </p:txBody>
      </p:sp>
    </p:spTree>
    <p:extLst>
      <p:ext uri="{BB962C8B-B14F-4D97-AF65-F5344CB8AC3E}">
        <p14:creationId xmlns:p14="http://schemas.microsoft.com/office/powerpoint/2010/main" val="322243108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Theta</a:t>
            </a:r>
            <a:endParaRPr kumimoji="1"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714817" y="1824672"/>
            <a:ext cx="5740083" cy="4652328"/>
          </a:xfrm>
          <a:prstGeom prst="rect">
            <a:avLst/>
          </a:prstGeom>
          <a:noFill/>
          <a:ln>
            <a:noFill/>
          </a:ln>
        </p:spPr>
      </p:pic>
    </p:spTree>
    <p:extLst>
      <p:ext uri="{BB962C8B-B14F-4D97-AF65-F5344CB8AC3E}">
        <p14:creationId xmlns:p14="http://schemas.microsoft.com/office/powerpoint/2010/main" val="65272016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Trading</a:t>
            </a:r>
            <a:r>
              <a:rPr kumimoji="1" lang="zh-CN" altLang="en-US" dirty="0" smtClean="0"/>
              <a:t> </a:t>
            </a:r>
            <a:r>
              <a:rPr kumimoji="1" lang="en-US" altLang="zh-CN" dirty="0" smtClean="0"/>
              <a:t>Strategy</a:t>
            </a:r>
            <a:r>
              <a:rPr kumimoji="1" lang="zh-CN" altLang="en-US" dirty="0" smtClean="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1.</a:t>
            </a:r>
            <a:r>
              <a:rPr kumimoji="1" lang="zh-CN" altLang="en-US" dirty="0" smtClean="0"/>
              <a:t> </a:t>
            </a:r>
            <a:r>
              <a:rPr kumimoji="1" lang="en-US" altLang="zh-CN" dirty="0" smtClean="0"/>
              <a:t>Lock</a:t>
            </a:r>
            <a:r>
              <a:rPr kumimoji="1" lang="zh-CN" altLang="en-US" dirty="0" smtClean="0"/>
              <a:t> </a:t>
            </a:r>
            <a:r>
              <a:rPr kumimoji="1" lang="en-US" altLang="zh-CN" dirty="0" smtClean="0"/>
              <a:t>Profit</a:t>
            </a:r>
          </a:p>
          <a:p>
            <a:r>
              <a:rPr kumimoji="1" lang="en-US" altLang="zh-CN" dirty="0" smtClean="0"/>
              <a:t>2</a:t>
            </a:r>
            <a:r>
              <a:rPr kumimoji="1" lang="en-US" altLang="zh-CN" dirty="0"/>
              <a:t>.</a:t>
            </a:r>
            <a:r>
              <a:rPr kumimoji="1" lang="zh-CN" altLang="en-US" dirty="0"/>
              <a:t> </a:t>
            </a:r>
            <a:r>
              <a:rPr kumimoji="1" lang="en-US" altLang="zh-CN" dirty="0" smtClean="0"/>
              <a:t>Call</a:t>
            </a:r>
            <a:r>
              <a:rPr kumimoji="1" lang="zh-CN" altLang="en-US" dirty="0" smtClean="0"/>
              <a:t> </a:t>
            </a:r>
            <a:r>
              <a:rPr kumimoji="1" lang="en-US" altLang="zh-CN" dirty="0" smtClean="0"/>
              <a:t>and</a:t>
            </a:r>
            <a:r>
              <a:rPr kumimoji="1" lang="zh-CN" altLang="en-US" dirty="0" smtClean="0"/>
              <a:t> </a:t>
            </a:r>
            <a:r>
              <a:rPr kumimoji="1" lang="en-US" altLang="zh-CN" dirty="0" smtClean="0"/>
              <a:t>Put</a:t>
            </a:r>
            <a:r>
              <a:rPr kumimoji="1" lang="zh-CN" altLang="en-US" dirty="0" smtClean="0"/>
              <a:t> </a:t>
            </a:r>
            <a:r>
              <a:rPr kumimoji="1" lang="en-US" altLang="zh-CN" dirty="0" smtClean="0"/>
              <a:t>Parity</a:t>
            </a:r>
          </a:p>
          <a:p>
            <a:r>
              <a:rPr kumimoji="1" lang="en-US" altLang="zh-CN" b="1" dirty="0"/>
              <a:t>3</a:t>
            </a:r>
            <a:r>
              <a:rPr kumimoji="1" lang="en-US" altLang="zh-CN" b="1" dirty="0" smtClean="0"/>
              <a:t>.</a:t>
            </a:r>
            <a:r>
              <a:rPr kumimoji="1" lang="zh-CN" altLang="en-US" b="1" dirty="0" smtClean="0"/>
              <a:t> </a:t>
            </a:r>
            <a:r>
              <a:rPr kumimoji="1" lang="en-US" altLang="zh-CN" dirty="0" smtClean="0"/>
              <a:t>Long</a:t>
            </a:r>
            <a:r>
              <a:rPr kumimoji="1" lang="zh-CN" altLang="en-US" dirty="0" smtClean="0"/>
              <a:t> </a:t>
            </a:r>
            <a:r>
              <a:rPr kumimoji="1" lang="en-US" altLang="zh-CN" dirty="0" smtClean="0"/>
              <a:t>Straddle</a:t>
            </a:r>
            <a:r>
              <a:rPr kumimoji="1" lang="zh-CN" altLang="en-US" dirty="0" smtClean="0"/>
              <a:t> </a:t>
            </a:r>
            <a:r>
              <a:rPr kumimoji="1" lang="en-US" altLang="zh-CN" dirty="0" smtClean="0"/>
              <a:t>and</a:t>
            </a:r>
            <a:r>
              <a:rPr kumimoji="1" lang="zh-CN" altLang="en-US" dirty="0" smtClean="0"/>
              <a:t> </a:t>
            </a:r>
            <a:r>
              <a:rPr kumimoji="1" lang="en-US" altLang="zh-CN" dirty="0" smtClean="0"/>
              <a:t>Gamma</a:t>
            </a:r>
            <a:r>
              <a:rPr kumimoji="1" lang="zh-CN" altLang="en-US" dirty="0" smtClean="0"/>
              <a:t> </a:t>
            </a:r>
            <a:r>
              <a:rPr kumimoji="1" lang="en-US" altLang="zh-CN" dirty="0" smtClean="0"/>
              <a:t>Scalping</a:t>
            </a:r>
          </a:p>
          <a:p>
            <a:pPr lvl="1"/>
            <a:r>
              <a:rPr kumimoji="1" lang="en-US" altLang="zh-CN" b="1" dirty="0" smtClean="0"/>
              <a:t>Long Straddle</a:t>
            </a:r>
          </a:p>
          <a:p>
            <a:pPr lvl="1"/>
            <a:r>
              <a:rPr kumimoji="1" lang="en-US" altLang="zh-CN" dirty="0" smtClean="0"/>
              <a:t>Gamma Scalping</a:t>
            </a:r>
            <a:endParaRPr kumimoji="1" lang="zh-CN" altLang="en-US" dirty="0"/>
          </a:p>
          <a:p>
            <a:endParaRPr kumimoji="1" lang="zh-CN" altLang="en-US" dirty="0"/>
          </a:p>
        </p:txBody>
      </p:sp>
    </p:spTree>
    <p:extLst>
      <p:ext uri="{BB962C8B-B14F-4D97-AF65-F5344CB8AC3E}">
        <p14:creationId xmlns:p14="http://schemas.microsoft.com/office/powerpoint/2010/main" val="132765947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Long Straddle</a:t>
            </a:r>
            <a:endParaRPr kumimoji="1" lang="zh-CN" altLang="en-US" dirty="0"/>
          </a:p>
        </p:txBody>
      </p:sp>
      <p:sp>
        <p:nvSpPr>
          <p:cNvPr id="3" name="内容占位符 2"/>
          <p:cNvSpPr>
            <a:spLocks noGrp="1"/>
          </p:cNvSpPr>
          <p:nvPr>
            <p:ph idx="1"/>
          </p:nvPr>
        </p:nvSpPr>
        <p:spPr/>
        <p:txBody>
          <a:bodyPr/>
          <a:lstStyle/>
          <a:p>
            <a:r>
              <a:rPr lang="en-US" altLang="zh-CN" dirty="0" smtClean="0"/>
              <a:t>Combination </a:t>
            </a:r>
            <a:r>
              <a:rPr lang="en-US" altLang="zh-CN" dirty="0"/>
              <a:t>of </a:t>
            </a:r>
            <a:r>
              <a:rPr lang="en-US" altLang="zh-CN" dirty="0" smtClean="0"/>
              <a:t>Long</a:t>
            </a:r>
            <a:r>
              <a:rPr lang="zh-CN" altLang="en-US" dirty="0" smtClean="0"/>
              <a:t> </a:t>
            </a:r>
            <a:r>
              <a:rPr lang="en-US" altLang="zh-CN" dirty="0" smtClean="0"/>
              <a:t>call</a:t>
            </a:r>
            <a:r>
              <a:rPr lang="zh-CN" altLang="en-US" dirty="0" smtClean="0"/>
              <a:t> </a:t>
            </a:r>
            <a:r>
              <a:rPr lang="en-US" altLang="zh-CN" dirty="0" smtClean="0"/>
              <a:t>option </a:t>
            </a:r>
            <a:r>
              <a:rPr lang="en-US" altLang="zh-CN" dirty="0"/>
              <a:t>and </a:t>
            </a:r>
            <a:r>
              <a:rPr lang="en-US" altLang="zh-CN" dirty="0" smtClean="0"/>
              <a:t>Long</a:t>
            </a:r>
            <a:r>
              <a:rPr lang="zh-CN" altLang="en-US" dirty="0" smtClean="0"/>
              <a:t> </a:t>
            </a:r>
            <a:r>
              <a:rPr lang="en-US" altLang="zh-CN" dirty="0" smtClean="0"/>
              <a:t>put</a:t>
            </a:r>
            <a:r>
              <a:rPr lang="zh-CN" altLang="en-US" dirty="0" smtClean="0"/>
              <a:t> </a:t>
            </a:r>
            <a:r>
              <a:rPr lang="en-US" altLang="zh-CN" dirty="0" smtClean="0"/>
              <a:t>option.</a:t>
            </a:r>
          </a:p>
          <a:p>
            <a:r>
              <a:rPr lang="en-US" altLang="zh-CN" dirty="0" smtClean="0"/>
              <a:t>Same </a:t>
            </a:r>
            <a:r>
              <a:rPr lang="en-US" altLang="zh-CN" dirty="0"/>
              <a:t>strike price and </a:t>
            </a:r>
            <a:r>
              <a:rPr lang="en-US" altLang="zh-CN" dirty="0" smtClean="0"/>
              <a:t>maturity</a:t>
            </a:r>
            <a:r>
              <a:rPr lang="zh-CN" altLang="en-US" dirty="0" smtClean="0"/>
              <a:t> </a:t>
            </a:r>
            <a:r>
              <a:rPr lang="en-US" altLang="zh-CN" dirty="0" smtClean="0"/>
              <a:t>day</a:t>
            </a:r>
          </a:p>
          <a:p>
            <a:r>
              <a:rPr kumimoji="1" lang="en-US" altLang="zh-CN" dirty="0" smtClean="0"/>
              <a:t>Delta Natural Strategy</a:t>
            </a:r>
            <a:endParaRPr kumimoji="1" lang="zh-CN" altLang="en-US" dirty="0"/>
          </a:p>
        </p:txBody>
      </p:sp>
    </p:spTree>
    <p:extLst>
      <p:ext uri="{BB962C8B-B14F-4D97-AF65-F5344CB8AC3E}">
        <p14:creationId xmlns:p14="http://schemas.microsoft.com/office/powerpoint/2010/main" val="414825101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Long Straddle</a:t>
            </a:r>
            <a:endParaRPr kumimoji="1" lang="zh-CN" altLang="en-US" dirty="0"/>
          </a:p>
        </p:txBody>
      </p:sp>
      <p:pic>
        <p:nvPicPr>
          <p:cNvPr id="4" name="图片 3"/>
          <p:cNvPicPr>
            <a:picLocks noChangeAspect="1"/>
          </p:cNvPicPr>
          <p:nvPr/>
        </p:nvPicPr>
        <p:blipFill>
          <a:blip r:embed="rId3"/>
          <a:stretch>
            <a:fillRect/>
          </a:stretch>
        </p:blipFill>
        <p:spPr>
          <a:xfrm>
            <a:off x="1190064" y="2323352"/>
            <a:ext cx="6624077" cy="3807664"/>
          </a:xfrm>
          <a:prstGeom prst="rect">
            <a:avLst/>
          </a:prstGeom>
        </p:spPr>
      </p:pic>
    </p:spTree>
    <p:extLst>
      <p:ext uri="{BB962C8B-B14F-4D97-AF65-F5344CB8AC3E}">
        <p14:creationId xmlns:p14="http://schemas.microsoft.com/office/powerpoint/2010/main" val="16157127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Risks</a:t>
            </a:r>
            <a:r>
              <a:rPr kumimoji="1" lang="zh-CN" altLang="en-US" dirty="0"/>
              <a:t> </a:t>
            </a:r>
            <a:r>
              <a:rPr kumimoji="1" lang="en-US" altLang="zh-CN" dirty="0" smtClean="0"/>
              <a:t>of</a:t>
            </a:r>
            <a:r>
              <a:rPr kumimoji="1" lang="zh-CN" altLang="en-US" dirty="0" smtClean="0"/>
              <a:t> </a:t>
            </a:r>
            <a:r>
              <a:rPr kumimoji="1" lang="en-US" altLang="zh-CN" dirty="0" smtClean="0"/>
              <a:t>Long</a:t>
            </a:r>
            <a:r>
              <a:rPr kumimoji="1" lang="zh-CN" altLang="en-US" dirty="0" smtClean="0"/>
              <a:t> </a:t>
            </a:r>
            <a:r>
              <a:rPr kumimoji="1" lang="en-US" altLang="zh-CN" dirty="0" smtClean="0"/>
              <a:t>Straddle</a:t>
            </a:r>
            <a:endParaRPr kumimoji="1" lang="zh-CN" altLang="en-US" dirty="0"/>
          </a:p>
        </p:txBody>
      </p:sp>
      <p:sp>
        <p:nvSpPr>
          <p:cNvPr id="3" name="内容占位符 2"/>
          <p:cNvSpPr>
            <a:spLocks noGrp="1"/>
          </p:cNvSpPr>
          <p:nvPr>
            <p:ph idx="1"/>
          </p:nvPr>
        </p:nvSpPr>
        <p:spPr/>
        <p:txBody>
          <a:bodyPr/>
          <a:lstStyle/>
          <a:p>
            <a:r>
              <a:rPr lang="en-US" altLang="zh-CN" dirty="0" smtClean="0"/>
              <a:t>High</a:t>
            </a:r>
            <a:r>
              <a:rPr lang="zh-CN" altLang="en-US" dirty="0" smtClean="0"/>
              <a:t> </a:t>
            </a:r>
            <a:r>
              <a:rPr lang="en-US" altLang="zh-CN" dirty="0"/>
              <a:t>implied volatility of the market before </a:t>
            </a:r>
            <a:r>
              <a:rPr lang="en-US" altLang="zh-CN" dirty="0" smtClean="0"/>
              <a:t>longing</a:t>
            </a:r>
            <a:r>
              <a:rPr lang="zh-CN" altLang="en-US" dirty="0" smtClean="0"/>
              <a:t> </a:t>
            </a:r>
            <a:r>
              <a:rPr lang="en-US" altLang="zh-CN" dirty="0" smtClean="0"/>
              <a:t>a </a:t>
            </a:r>
            <a:r>
              <a:rPr lang="en-US" altLang="zh-CN" dirty="0"/>
              <a:t>straddle </a:t>
            </a:r>
          </a:p>
          <a:p>
            <a:r>
              <a:rPr lang="en-US" altLang="zh-CN" dirty="0" smtClean="0"/>
              <a:t>Theta </a:t>
            </a:r>
            <a:r>
              <a:rPr lang="en-US" altLang="zh-CN" dirty="0"/>
              <a:t>of the straddle.</a:t>
            </a:r>
            <a:endParaRPr kumimoji="1" lang="zh-CN" altLang="en-US" dirty="0"/>
          </a:p>
        </p:txBody>
      </p:sp>
    </p:spTree>
    <p:extLst>
      <p:ext uri="{BB962C8B-B14F-4D97-AF65-F5344CB8AC3E}">
        <p14:creationId xmlns:p14="http://schemas.microsoft.com/office/powerpoint/2010/main" val="287559990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Risks</a:t>
            </a:r>
            <a:r>
              <a:rPr kumimoji="1" lang="zh-CN" altLang="en-US" dirty="0"/>
              <a:t> </a:t>
            </a:r>
            <a:r>
              <a:rPr kumimoji="1" lang="en-US" altLang="zh-CN" dirty="0" smtClean="0"/>
              <a:t>of</a:t>
            </a:r>
            <a:r>
              <a:rPr kumimoji="1" lang="zh-CN" altLang="en-US" dirty="0" smtClean="0"/>
              <a:t> </a:t>
            </a:r>
            <a:r>
              <a:rPr kumimoji="1" lang="en-US" altLang="zh-CN" dirty="0" smtClean="0"/>
              <a:t>Long</a:t>
            </a:r>
            <a:r>
              <a:rPr kumimoji="1" lang="zh-CN" altLang="en-US" dirty="0" smtClean="0"/>
              <a:t> </a:t>
            </a:r>
            <a:r>
              <a:rPr kumimoji="1" lang="en-US" altLang="zh-CN" dirty="0" smtClean="0"/>
              <a:t>Straddle</a:t>
            </a:r>
            <a:endParaRPr kumimoji="1" lang="zh-CN" altLang="en-US" dirty="0"/>
          </a:p>
        </p:txBody>
      </p:sp>
      <p:sp>
        <p:nvSpPr>
          <p:cNvPr id="3" name="内容占位符 2"/>
          <p:cNvSpPr>
            <a:spLocks noGrp="1"/>
          </p:cNvSpPr>
          <p:nvPr>
            <p:ph idx="1"/>
          </p:nvPr>
        </p:nvSpPr>
        <p:spPr/>
        <p:txBody>
          <a:bodyPr/>
          <a:lstStyle/>
          <a:p>
            <a:r>
              <a:rPr lang="en-US" altLang="zh-CN" dirty="0" smtClean="0"/>
              <a:t>High</a:t>
            </a:r>
            <a:r>
              <a:rPr lang="zh-CN" altLang="en-US" dirty="0" smtClean="0"/>
              <a:t> </a:t>
            </a:r>
            <a:r>
              <a:rPr lang="en-US" altLang="zh-CN" dirty="0" smtClean="0"/>
              <a:t>implied volatility </a:t>
            </a:r>
            <a:r>
              <a:rPr lang="en-US" altLang="zh-CN" dirty="0"/>
              <a:t>of the market before </a:t>
            </a:r>
            <a:r>
              <a:rPr lang="en-US" altLang="zh-CN" dirty="0" smtClean="0"/>
              <a:t>longing</a:t>
            </a:r>
            <a:r>
              <a:rPr lang="zh-CN" altLang="en-US" dirty="0" smtClean="0"/>
              <a:t> </a:t>
            </a:r>
            <a:r>
              <a:rPr lang="en-US" altLang="zh-CN" dirty="0" smtClean="0"/>
              <a:t>a straddle</a:t>
            </a:r>
          </a:p>
          <a:p>
            <a:pPr lvl="1"/>
            <a:r>
              <a:rPr lang="en-US" altLang="zh-CN" b="1" i="1" dirty="0" smtClean="0"/>
              <a:t>Find or Predict Futures’ Volatility</a:t>
            </a:r>
            <a:endParaRPr lang="en-US" altLang="zh-CN" b="1" i="1" dirty="0"/>
          </a:p>
          <a:p>
            <a:r>
              <a:rPr lang="en-US" altLang="zh-CN" dirty="0" smtClean="0"/>
              <a:t>Theta </a:t>
            </a:r>
            <a:r>
              <a:rPr lang="en-US" altLang="zh-CN" dirty="0"/>
              <a:t>of the straddle</a:t>
            </a:r>
            <a:r>
              <a:rPr lang="en-US" altLang="zh-CN" dirty="0" smtClean="0"/>
              <a:t>.</a:t>
            </a:r>
          </a:p>
          <a:p>
            <a:pPr lvl="1"/>
            <a:r>
              <a:rPr kumimoji="1" lang="en-US" altLang="zh-CN" b="1" i="1" dirty="0" smtClean="0"/>
              <a:t>Gamma</a:t>
            </a:r>
            <a:r>
              <a:rPr kumimoji="1" lang="zh-CN" altLang="en-US" b="1" i="1" dirty="0" smtClean="0"/>
              <a:t> </a:t>
            </a:r>
            <a:r>
              <a:rPr kumimoji="1" lang="en-US" altLang="zh-CN" b="1" i="1" dirty="0" smtClean="0"/>
              <a:t>scalping</a:t>
            </a:r>
            <a:endParaRPr kumimoji="1" lang="zh-CN" altLang="en-US" b="1" i="1" dirty="0"/>
          </a:p>
        </p:txBody>
      </p:sp>
    </p:spTree>
    <p:extLst>
      <p:ext uri="{BB962C8B-B14F-4D97-AF65-F5344CB8AC3E}">
        <p14:creationId xmlns:p14="http://schemas.microsoft.com/office/powerpoint/2010/main" val="185052337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Implied</a:t>
            </a:r>
            <a:r>
              <a:rPr kumimoji="1" lang="zh-CN" altLang="en-US" dirty="0" smtClean="0"/>
              <a:t> </a:t>
            </a:r>
            <a:r>
              <a:rPr kumimoji="1" lang="en-US" altLang="zh-CN" dirty="0" smtClean="0"/>
              <a:t>Volatility</a:t>
            </a:r>
            <a:endParaRPr kumimoji="1" lang="zh-CN" altLang="en-US" dirty="0"/>
          </a:p>
        </p:txBody>
      </p:sp>
      <p:sp>
        <p:nvSpPr>
          <p:cNvPr id="3" name="内容占位符 2"/>
          <p:cNvSpPr>
            <a:spLocks noGrp="1"/>
          </p:cNvSpPr>
          <p:nvPr>
            <p:ph idx="1"/>
          </p:nvPr>
        </p:nvSpPr>
        <p:spPr/>
        <p:txBody>
          <a:bodyPr/>
          <a:lstStyle/>
          <a:p>
            <a:r>
              <a:rPr kumimoji="1" lang="en-US" altLang="zh-CN" dirty="0"/>
              <a:t>In financial mathematics, the implied volatility of an option contract is that value of the volatility of the underlying instrument which, when input in an option pricing model (such as Black–Scholes) will return a theoretical value equal to the current market price of the </a:t>
            </a:r>
            <a:r>
              <a:rPr kumimoji="1" lang="en-US" altLang="zh-CN" dirty="0" smtClean="0"/>
              <a:t>option</a:t>
            </a:r>
            <a:r>
              <a:rPr kumimoji="1" lang="en-US" altLang="zh-CN" dirty="0" smtClean="0"/>
              <a:t>.</a:t>
            </a:r>
            <a:r>
              <a:rPr kumimoji="1" lang="en-US" altLang="zh-CN" dirty="0" smtClean="0"/>
              <a:t>(From WIKI)</a:t>
            </a:r>
            <a:endParaRPr kumimoji="1" lang="en-US" altLang="zh-CN" dirty="0" smtClean="0"/>
          </a:p>
        </p:txBody>
      </p:sp>
    </p:spTree>
    <p:extLst>
      <p:ext uri="{BB962C8B-B14F-4D97-AF65-F5344CB8AC3E}">
        <p14:creationId xmlns:p14="http://schemas.microsoft.com/office/powerpoint/2010/main" val="77401813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Implied</a:t>
            </a:r>
            <a:r>
              <a:rPr kumimoji="1" lang="zh-CN" altLang="en-US" dirty="0"/>
              <a:t> </a:t>
            </a:r>
            <a:r>
              <a:rPr kumimoji="1" lang="en-US" altLang="zh-CN" dirty="0"/>
              <a:t>Volatility</a:t>
            </a:r>
            <a:endParaRPr kumimoji="1" lang="zh-CN" altLang="en-US" dirty="0"/>
          </a:p>
        </p:txBody>
      </p:sp>
      <p:pic>
        <p:nvPicPr>
          <p:cNvPr id="5" name="图片 4"/>
          <p:cNvPicPr>
            <a:picLocks noChangeAspect="1"/>
          </p:cNvPicPr>
          <p:nvPr/>
        </p:nvPicPr>
        <p:blipFill>
          <a:blip r:embed="rId2"/>
          <a:stretch>
            <a:fillRect/>
          </a:stretch>
        </p:blipFill>
        <p:spPr>
          <a:xfrm>
            <a:off x="673100" y="2108200"/>
            <a:ext cx="7797800" cy="4457700"/>
          </a:xfrm>
          <a:prstGeom prst="rect">
            <a:avLst/>
          </a:prstGeom>
        </p:spPr>
      </p:pic>
    </p:spTree>
    <p:extLst>
      <p:ext uri="{BB962C8B-B14F-4D97-AF65-F5344CB8AC3E}">
        <p14:creationId xmlns:p14="http://schemas.microsoft.com/office/powerpoint/2010/main" val="149778989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Predict</a:t>
            </a:r>
            <a:r>
              <a:rPr kumimoji="1" lang="zh-CN" altLang="en-US" dirty="0" smtClean="0"/>
              <a:t> </a:t>
            </a:r>
            <a:r>
              <a:rPr kumimoji="1" lang="en-US" altLang="zh-CN" dirty="0" smtClean="0"/>
              <a:t>Volatility</a:t>
            </a:r>
            <a:r>
              <a:rPr kumimoji="1" lang="zh-CN" altLang="en-US" dirty="0" smtClean="0"/>
              <a:t> </a:t>
            </a:r>
            <a:r>
              <a:rPr kumimoji="1" lang="en-US" altLang="zh-CN" dirty="0" smtClean="0"/>
              <a:t>Model</a:t>
            </a:r>
            <a:endParaRPr kumimoji="1" lang="zh-CN" altLang="en-US" dirty="0"/>
          </a:p>
        </p:txBody>
      </p:sp>
      <p:sp>
        <p:nvSpPr>
          <p:cNvPr id="3" name="内容占位符 2"/>
          <p:cNvSpPr>
            <a:spLocks noGrp="1"/>
          </p:cNvSpPr>
          <p:nvPr>
            <p:ph idx="1"/>
          </p:nvPr>
        </p:nvSpPr>
        <p:spPr/>
        <p:txBody>
          <a:bodyPr/>
          <a:lstStyle/>
          <a:p>
            <a:r>
              <a:rPr kumimoji="1" lang="en-US" altLang="zh-CN" dirty="0" smtClean="0"/>
              <a:t>Simple</a:t>
            </a:r>
          </a:p>
          <a:p>
            <a:r>
              <a:rPr kumimoji="1" lang="en-US" altLang="zh-CN" dirty="0" smtClean="0"/>
              <a:t>Assumed</a:t>
            </a:r>
            <a:r>
              <a:rPr kumimoji="1" lang="zh-CN" altLang="en-US" dirty="0" smtClean="0"/>
              <a:t> </a:t>
            </a:r>
            <a:r>
              <a:rPr kumimoji="1" lang="en-US" altLang="zh-CN" dirty="0"/>
              <a:t>that</a:t>
            </a:r>
            <a:r>
              <a:rPr kumimoji="1" lang="zh-CN" altLang="en-US" dirty="0"/>
              <a:t> </a:t>
            </a:r>
            <a:r>
              <a:rPr kumimoji="1" lang="en-US" altLang="zh-CN" dirty="0"/>
              <a:t>if</a:t>
            </a:r>
            <a:r>
              <a:rPr kumimoji="1" lang="zh-CN" altLang="en-US" dirty="0"/>
              <a:t> </a:t>
            </a:r>
            <a:r>
              <a:rPr kumimoji="1" lang="en-US" altLang="zh-CN" dirty="0"/>
              <a:t>implied</a:t>
            </a:r>
            <a:r>
              <a:rPr kumimoji="1" lang="zh-CN" altLang="en-US" dirty="0"/>
              <a:t> </a:t>
            </a:r>
            <a:r>
              <a:rPr kumimoji="1" lang="en-US" altLang="zh-CN" dirty="0"/>
              <a:t>volatility</a:t>
            </a:r>
            <a:r>
              <a:rPr kumimoji="1" lang="zh-CN" altLang="en-US" dirty="0"/>
              <a:t> </a:t>
            </a:r>
            <a:r>
              <a:rPr kumimoji="1" lang="en-US" altLang="zh-CN" dirty="0"/>
              <a:t>smaller</a:t>
            </a:r>
            <a:r>
              <a:rPr kumimoji="1" lang="zh-CN" altLang="en-US" dirty="0"/>
              <a:t> </a:t>
            </a:r>
            <a:r>
              <a:rPr kumimoji="1" lang="en-US" altLang="zh-CN" dirty="0"/>
              <a:t>than</a:t>
            </a:r>
            <a:r>
              <a:rPr kumimoji="1" lang="zh-CN" altLang="en-US" dirty="0"/>
              <a:t> </a:t>
            </a:r>
            <a:r>
              <a:rPr kumimoji="1" lang="en-US" altLang="zh-CN" dirty="0"/>
              <a:t>historical</a:t>
            </a:r>
            <a:r>
              <a:rPr kumimoji="1" lang="zh-CN" altLang="en-US" dirty="0"/>
              <a:t> </a:t>
            </a:r>
            <a:r>
              <a:rPr kumimoji="1" lang="en-US" altLang="zh-CN" dirty="0"/>
              <a:t>volatility,</a:t>
            </a:r>
            <a:r>
              <a:rPr kumimoji="1" lang="zh-CN" altLang="en-US" dirty="0"/>
              <a:t> </a:t>
            </a:r>
            <a:r>
              <a:rPr kumimoji="1" lang="en-US" altLang="zh-CN" dirty="0"/>
              <a:t>the</a:t>
            </a:r>
            <a:r>
              <a:rPr kumimoji="1" lang="zh-CN" altLang="en-US" dirty="0"/>
              <a:t> </a:t>
            </a:r>
            <a:r>
              <a:rPr kumimoji="1" lang="en-US" altLang="zh-CN" dirty="0"/>
              <a:t>implied</a:t>
            </a:r>
            <a:r>
              <a:rPr kumimoji="1" lang="zh-CN" altLang="en-US" dirty="0"/>
              <a:t> </a:t>
            </a:r>
            <a:r>
              <a:rPr kumimoji="1" lang="en-US" altLang="zh-CN" dirty="0"/>
              <a:t>volatility will increase.</a:t>
            </a:r>
            <a:endParaRPr kumimoji="1" lang="zh-CN" altLang="en-US" dirty="0"/>
          </a:p>
        </p:txBody>
      </p:sp>
    </p:spTree>
    <p:extLst>
      <p:ext uri="{BB962C8B-B14F-4D97-AF65-F5344CB8AC3E}">
        <p14:creationId xmlns:p14="http://schemas.microsoft.com/office/powerpoint/2010/main" val="403682958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Trading</a:t>
            </a:r>
            <a:r>
              <a:rPr kumimoji="1" lang="zh-CN" altLang="en-US" dirty="0" smtClean="0"/>
              <a:t> </a:t>
            </a:r>
            <a:r>
              <a:rPr kumimoji="1" lang="en-US" altLang="zh-CN" dirty="0" smtClean="0"/>
              <a:t>Strategy</a:t>
            </a:r>
            <a:r>
              <a:rPr kumimoji="1" lang="zh-CN" altLang="en-US" dirty="0" smtClean="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1.</a:t>
            </a:r>
            <a:r>
              <a:rPr kumimoji="1" lang="zh-CN" altLang="en-US" dirty="0" smtClean="0"/>
              <a:t> </a:t>
            </a:r>
            <a:r>
              <a:rPr kumimoji="1" lang="en-US" altLang="zh-CN" dirty="0" smtClean="0"/>
              <a:t>Lock</a:t>
            </a:r>
            <a:r>
              <a:rPr kumimoji="1" lang="zh-CN" altLang="en-US" dirty="0" smtClean="0"/>
              <a:t> </a:t>
            </a:r>
            <a:r>
              <a:rPr kumimoji="1" lang="en-US" altLang="zh-CN" dirty="0" smtClean="0"/>
              <a:t>Profit</a:t>
            </a:r>
          </a:p>
          <a:p>
            <a:r>
              <a:rPr kumimoji="1" lang="en-US" altLang="zh-CN" dirty="0" smtClean="0"/>
              <a:t>2</a:t>
            </a:r>
            <a:r>
              <a:rPr kumimoji="1" lang="en-US" altLang="zh-CN" dirty="0"/>
              <a:t>.</a:t>
            </a:r>
            <a:r>
              <a:rPr kumimoji="1" lang="zh-CN" altLang="en-US" dirty="0"/>
              <a:t> </a:t>
            </a:r>
            <a:r>
              <a:rPr kumimoji="1" lang="en-US" altLang="zh-CN" dirty="0" smtClean="0"/>
              <a:t>Call</a:t>
            </a:r>
            <a:r>
              <a:rPr kumimoji="1" lang="zh-CN" altLang="en-US" dirty="0" smtClean="0"/>
              <a:t> </a:t>
            </a:r>
            <a:r>
              <a:rPr kumimoji="1" lang="en-US" altLang="zh-CN" dirty="0" smtClean="0"/>
              <a:t>and</a:t>
            </a:r>
            <a:r>
              <a:rPr kumimoji="1" lang="zh-CN" altLang="en-US" dirty="0" smtClean="0"/>
              <a:t> </a:t>
            </a:r>
            <a:r>
              <a:rPr kumimoji="1" lang="en-US" altLang="zh-CN" dirty="0" smtClean="0"/>
              <a:t>Put</a:t>
            </a:r>
            <a:r>
              <a:rPr kumimoji="1" lang="zh-CN" altLang="en-US" dirty="0" smtClean="0"/>
              <a:t> </a:t>
            </a:r>
            <a:r>
              <a:rPr kumimoji="1" lang="en-US" altLang="zh-CN" dirty="0" smtClean="0"/>
              <a:t>Parity</a:t>
            </a:r>
          </a:p>
          <a:p>
            <a:r>
              <a:rPr kumimoji="1" lang="en-US" altLang="zh-CN" b="1" dirty="0"/>
              <a:t>3</a:t>
            </a:r>
            <a:r>
              <a:rPr kumimoji="1" lang="en-US" altLang="zh-CN" b="1" dirty="0" smtClean="0"/>
              <a:t>.</a:t>
            </a:r>
            <a:r>
              <a:rPr kumimoji="1" lang="zh-CN" altLang="en-US" b="1" dirty="0" smtClean="0"/>
              <a:t> </a:t>
            </a:r>
            <a:r>
              <a:rPr kumimoji="1" lang="en-US" altLang="zh-CN" dirty="0" smtClean="0"/>
              <a:t>Long</a:t>
            </a:r>
            <a:r>
              <a:rPr kumimoji="1" lang="zh-CN" altLang="en-US" dirty="0" smtClean="0"/>
              <a:t> </a:t>
            </a:r>
            <a:r>
              <a:rPr kumimoji="1" lang="en-US" altLang="zh-CN" dirty="0" smtClean="0"/>
              <a:t>Straddle</a:t>
            </a:r>
            <a:r>
              <a:rPr kumimoji="1" lang="zh-CN" altLang="en-US" dirty="0" smtClean="0"/>
              <a:t> </a:t>
            </a:r>
            <a:r>
              <a:rPr kumimoji="1" lang="en-US" altLang="zh-CN" dirty="0" smtClean="0"/>
              <a:t>and</a:t>
            </a:r>
            <a:r>
              <a:rPr kumimoji="1" lang="zh-CN" altLang="en-US" dirty="0" smtClean="0"/>
              <a:t> </a:t>
            </a:r>
            <a:r>
              <a:rPr kumimoji="1" lang="en-US" altLang="zh-CN" dirty="0" smtClean="0"/>
              <a:t>Gamma</a:t>
            </a:r>
            <a:r>
              <a:rPr kumimoji="1" lang="zh-CN" altLang="en-US" dirty="0" smtClean="0"/>
              <a:t> </a:t>
            </a:r>
            <a:r>
              <a:rPr kumimoji="1" lang="en-US" altLang="zh-CN" dirty="0" smtClean="0"/>
              <a:t>Scalping</a:t>
            </a:r>
          </a:p>
          <a:p>
            <a:pPr lvl="1"/>
            <a:r>
              <a:rPr kumimoji="1" lang="en-US" altLang="zh-CN" dirty="0" smtClean="0"/>
              <a:t>Long Straddle</a:t>
            </a:r>
          </a:p>
          <a:p>
            <a:pPr lvl="1"/>
            <a:r>
              <a:rPr kumimoji="1" lang="en-US" altLang="zh-CN" b="1" dirty="0" smtClean="0"/>
              <a:t>Gamma Scalping</a:t>
            </a:r>
            <a:endParaRPr kumimoji="1" lang="zh-CN" altLang="en-US" b="1" dirty="0"/>
          </a:p>
          <a:p>
            <a:endParaRPr kumimoji="1" lang="zh-CN" altLang="en-US" dirty="0"/>
          </a:p>
        </p:txBody>
      </p:sp>
    </p:spTree>
    <p:extLst>
      <p:ext uri="{BB962C8B-B14F-4D97-AF65-F5344CB8AC3E}">
        <p14:creationId xmlns:p14="http://schemas.microsoft.com/office/powerpoint/2010/main" val="4928766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begin{align}&#10;  C(S, t) &amp;= N(d_1)S - N(d_2) Ke^{-r(T - t)} \\&#10;     d_1 &amp;= \frac{1}{\sigma\sqrt{T - t}}\left[\ln\left(\frac{S}{K}\right) + \left(r + \frac{\sigma^2}{2}\right)(T - t)\right] \\&#10;     d_2 &amp;= \frac{1}{\sigma\sqrt{T - t}}\left[\ln\left(\frac{S}{K}\right) + \left(r - \frac{\sigma^2}{2}\right)(T - t)\right] \\&#10;         &amp;= d_1 - \sigma\sqrt{T - t}&#10;\end{align}"/>
          <p:cNvPicPr/>
          <p:nvPr/>
        </p:nvPicPr>
        <p:blipFill>
          <a:blip r:embed="rId2">
            <a:extLst>
              <a:ext uri="{28A0092B-C50C-407E-A947-70E740481C1C}">
                <a14:useLocalDpi xmlns:a14="http://schemas.microsoft.com/office/drawing/2010/main" val="0"/>
              </a:ext>
            </a:extLst>
          </a:blip>
          <a:srcRect/>
          <a:stretch>
            <a:fillRect/>
          </a:stretch>
        </p:blipFill>
        <p:spPr bwMode="auto">
          <a:xfrm>
            <a:off x="1652947" y="1098309"/>
            <a:ext cx="5838107" cy="2229091"/>
          </a:xfrm>
          <a:prstGeom prst="rect">
            <a:avLst/>
          </a:prstGeom>
          <a:noFill/>
          <a:ln>
            <a:noFill/>
          </a:ln>
        </p:spPr>
      </p:pic>
      <p:sp>
        <p:nvSpPr>
          <p:cNvPr id="3" name="文本框 2"/>
          <p:cNvSpPr txBox="1"/>
          <p:nvPr/>
        </p:nvSpPr>
        <p:spPr>
          <a:xfrm>
            <a:off x="647700" y="3835400"/>
            <a:ext cx="7556584" cy="2308324"/>
          </a:xfrm>
          <a:prstGeom prst="rect">
            <a:avLst/>
          </a:prstGeom>
          <a:noFill/>
        </p:spPr>
        <p:txBody>
          <a:bodyPr wrap="square" rtlCol="0">
            <a:spAutoFit/>
          </a:bodyPr>
          <a:lstStyle/>
          <a:p>
            <a:pPr marL="285750" lvl="0" indent="-285750">
              <a:buFont typeface="Arial"/>
              <a:buChar char="•"/>
            </a:pPr>
            <a:r>
              <a:rPr lang="en-US" altLang="zh-CN" b="1" dirty="0"/>
              <a:t>N() is the cumulative distribution function of the standard normal distribution. </a:t>
            </a:r>
            <a:endParaRPr lang="zh-CN" altLang="zh-CN" b="1" dirty="0"/>
          </a:p>
          <a:p>
            <a:pPr marL="285750" lvl="0" indent="-285750">
              <a:buFont typeface="Arial"/>
              <a:buChar char="•"/>
            </a:pPr>
            <a:r>
              <a:rPr lang="en-US" altLang="zh-CN" b="1" dirty="0"/>
              <a:t>T-t is the time to maturity</a:t>
            </a:r>
            <a:endParaRPr lang="zh-CN" altLang="zh-CN" b="1" dirty="0"/>
          </a:p>
          <a:p>
            <a:pPr marL="285750" lvl="0" indent="-285750">
              <a:buFont typeface="Arial"/>
              <a:buChar char="•"/>
            </a:pPr>
            <a:r>
              <a:rPr lang="en-US" altLang="zh-CN" b="1" dirty="0"/>
              <a:t>S is the spot price of the underlying assert</a:t>
            </a:r>
            <a:endParaRPr lang="zh-CN" altLang="zh-CN" b="1" dirty="0"/>
          </a:p>
          <a:p>
            <a:pPr marL="285750" lvl="0" indent="-285750">
              <a:buFont typeface="Arial"/>
              <a:buChar char="•"/>
            </a:pPr>
            <a:r>
              <a:rPr lang="en-US" altLang="zh-CN" b="1" dirty="0"/>
              <a:t>K is the strike price</a:t>
            </a:r>
            <a:endParaRPr lang="zh-CN" altLang="zh-CN" b="1" dirty="0"/>
          </a:p>
          <a:p>
            <a:pPr marL="285750" lvl="0" indent="-285750">
              <a:buFont typeface="Arial"/>
              <a:buChar char="•"/>
            </a:pPr>
            <a:r>
              <a:rPr lang="en-US" altLang="zh-CN" b="1" dirty="0"/>
              <a:t>R is the risk free rate</a:t>
            </a:r>
            <a:endParaRPr lang="zh-CN" altLang="zh-CN" b="1" dirty="0"/>
          </a:p>
          <a:p>
            <a:pPr marL="285750" lvl="0" indent="-285750">
              <a:buFont typeface="Arial"/>
              <a:buChar char="•"/>
            </a:pPr>
            <a:r>
              <a:rPr lang="zh-CN" altLang="zh-CN" b="1" dirty="0"/>
              <a:t>σ</a:t>
            </a:r>
            <a:r>
              <a:rPr lang="en-US" altLang="zh-CN" b="1" dirty="0"/>
              <a:t>is the volatility of returns of the underlying assert</a:t>
            </a:r>
            <a:endParaRPr lang="zh-CN" altLang="zh-CN" b="1" dirty="0"/>
          </a:p>
          <a:p>
            <a:endParaRPr kumimoji="1" lang="zh-CN" altLang="en-US" dirty="0"/>
          </a:p>
        </p:txBody>
      </p:sp>
    </p:spTree>
    <p:extLst>
      <p:ext uri="{BB962C8B-B14F-4D97-AF65-F5344CB8AC3E}">
        <p14:creationId xmlns:p14="http://schemas.microsoft.com/office/powerpoint/2010/main" val="213047458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Gamma scalping </a:t>
            </a:r>
            <a:endParaRPr kumimoji="1" lang="zh-CN" altLang="en-US" dirty="0"/>
          </a:p>
        </p:txBody>
      </p:sp>
      <p:sp>
        <p:nvSpPr>
          <p:cNvPr id="3" name="内容占位符 2"/>
          <p:cNvSpPr>
            <a:spLocks noGrp="1"/>
          </p:cNvSpPr>
          <p:nvPr>
            <p:ph idx="1"/>
          </p:nvPr>
        </p:nvSpPr>
        <p:spPr/>
        <p:txBody>
          <a:bodyPr/>
          <a:lstStyle/>
          <a:p>
            <a:r>
              <a:rPr lang="en-US" altLang="zh-CN" dirty="0"/>
              <a:t>Gamma measures the rate of change in the delta with respect to changes in the underlying price. </a:t>
            </a:r>
            <a:endParaRPr lang="en-US" altLang="zh-CN" dirty="0" smtClean="0"/>
          </a:p>
          <a:p>
            <a:r>
              <a:rPr lang="en-US" altLang="zh-CN" dirty="0" smtClean="0"/>
              <a:t>Gamma Scalping </a:t>
            </a:r>
            <a:r>
              <a:rPr lang="en-US" altLang="zh-CN" dirty="0"/>
              <a:t>allows traders to take advantage of market movement, whether up or </a:t>
            </a:r>
            <a:r>
              <a:rPr lang="en-US" altLang="zh-CN" dirty="0" smtClean="0"/>
              <a:t>down</a:t>
            </a:r>
            <a:r>
              <a:rPr lang="zh-CN" altLang="en-US" dirty="0" smtClean="0"/>
              <a:t>.</a:t>
            </a:r>
            <a:endParaRPr lang="en-US" altLang="zh-CN" dirty="0" smtClean="0"/>
          </a:p>
          <a:p>
            <a:r>
              <a:rPr lang="en-US" altLang="zh-CN" dirty="0" smtClean="0"/>
              <a:t>Gamma Scalping will lose money while</a:t>
            </a:r>
            <a:r>
              <a:rPr lang="zh-CN" altLang="en-US" dirty="0" smtClean="0"/>
              <a:t> </a:t>
            </a:r>
            <a:r>
              <a:rPr lang="en-US" altLang="zh-CN" dirty="0" smtClean="0"/>
              <a:t>the market remains</a:t>
            </a:r>
            <a:r>
              <a:rPr lang="zh-CN" altLang="en-US" dirty="0" smtClean="0"/>
              <a:t> </a:t>
            </a:r>
            <a:r>
              <a:rPr lang="en-US" altLang="zh-CN" dirty="0" smtClean="0"/>
              <a:t>flat.</a:t>
            </a:r>
          </a:p>
          <a:p>
            <a:endParaRPr lang="en-US" altLang="zh-CN" dirty="0" smtClean="0"/>
          </a:p>
          <a:p>
            <a:endParaRPr kumimoji="1" lang="zh-CN" altLang="en-US" dirty="0"/>
          </a:p>
        </p:txBody>
      </p:sp>
    </p:spTree>
    <p:extLst>
      <p:ext uri="{BB962C8B-B14F-4D97-AF65-F5344CB8AC3E}">
        <p14:creationId xmlns:p14="http://schemas.microsoft.com/office/powerpoint/2010/main" val="327334927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Gamma </a:t>
            </a:r>
            <a:r>
              <a:rPr lang="en-US" altLang="zh-CN" dirty="0" smtClean="0"/>
              <a:t>scalping</a:t>
            </a:r>
            <a:endParaRPr kumimoji="1" lang="zh-CN" altLang="en-US" dirty="0"/>
          </a:p>
        </p:txBody>
      </p:sp>
      <p:sp>
        <p:nvSpPr>
          <p:cNvPr id="3" name="内容占位符 2"/>
          <p:cNvSpPr>
            <a:spLocks noGrp="1"/>
          </p:cNvSpPr>
          <p:nvPr>
            <p:ph idx="1"/>
          </p:nvPr>
        </p:nvSpPr>
        <p:spPr/>
        <p:txBody>
          <a:bodyPr/>
          <a:lstStyle/>
          <a:p>
            <a:r>
              <a:rPr kumimoji="1" lang="en-US" altLang="zh-CN" dirty="0" smtClean="0"/>
              <a:t>Using</a:t>
            </a:r>
            <a:r>
              <a:rPr kumimoji="1" lang="zh-CN" altLang="en-US" dirty="0" smtClean="0"/>
              <a:t> </a:t>
            </a:r>
            <a:r>
              <a:rPr kumimoji="1" lang="en-US" altLang="zh-CN" dirty="0" smtClean="0"/>
              <a:t>ATM</a:t>
            </a:r>
            <a:r>
              <a:rPr kumimoji="1" lang="zh-CN" altLang="en-US" dirty="0" smtClean="0"/>
              <a:t> </a:t>
            </a:r>
            <a:r>
              <a:rPr kumimoji="1" lang="en-US" altLang="zh-CN" dirty="0" smtClean="0"/>
              <a:t>Option</a:t>
            </a:r>
            <a:r>
              <a:rPr kumimoji="1" lang="zh-CN" altLang="en-US" dirty="0" smtClean="0"/>
              <a:t> </a:t>
            </a:r>
            <a:endParaRPr kumimoji="1" lang="en-US" altLang="zh-CN" dirty="0" smtClean="0"/>
          </a:p>
          <a:p>
            <a:pPr lvl="1"/>
            <a:r>
              <a:rPr kumimoji="1" lang="en-US" altLang="zh-CN" b="1" i="1" dirty="0" smtClean="0"/>
              <a:t>Biggest</a:t>
            </a:r>
            <a:r>
              <a:rPr kumimoji="1" lang="zh-CN" altLang="en-US" b="1" i="1" dirty="0" smtClean="0"/>
              <a:t> </a:t>
            </a:r>
            <a:r>
              <a:rPr kumimoji="1" lang="en-US" altLang="zh-CN" b="1" i="1" dirty="0" smtClean="0"/>
              <a:t>value</a:t>
            </a:r>
            <a:r>
              <a:rPr kumimoji="1" lang="zh-CN" altLang="en-US" b="1" i="1" dirty="0" smtClean="0"/>
              <a:t> </a:t>
            </a:r>
            <a:r>
              <a:rPr kumimoji="1" lang="en-US" altLang="zh-CN" b="1" i="1" dirty="0" smtClean="0"/>
              <a:t>of</a:t>
            </a:r>
            <a:r>
              <a:rPr kumimoji="1" lang="zh-CN" altLang="en-US" b="1" i="1" dirty="0" smtClean="0"/>
              <a:t> </a:t>
            </a:r>
            <a:r>
              <a:rPr kumimoji="1" lang="en-US" altLang="zh-CN" b="1" i="1" dirty="0" smtClean="0"/>
              <a:t>Gamma</a:t>
            </a:r>
          </a:p>
          <a:p>
            <a:r>
              <a:rPr kumimoji="1" lang="en-US" altLang="zh-CN" dirty="0" smtClean="0"/>
              <a:t>Always</a:t>
            </a:r>
            <a:r>
              <a:rPr kumimoji="1" lang="zh-CN" altLang="en-US" dirty="0" smtClean="0"/>
              <a:t> </a:t>
            </a:r>
            <a:r>
              <a:rPr kumimoji="1" lang="en-US" altLang="zh-CN" dirty="0" smtClean="0"/>
              <a:t>Long</a:t>
            </a:r>
            <a:r>
              <a:rPr kumimoji="1" lang="zh-CN" altLang="en-US" dirty="0" smtClean="0"/>
              <a:t> </a:t>
            </a:r>
            <a:r>
              <a:rPr kumimoji="1" lang="en-US" altLang="zh-CN" dirty="0" smtClean="0"/>
              <a:t>Option</a:t>
            </a:r>
          </a:p>
          <a:p>
            <a:r>
              <a:rPr kumimoji="1" lang="en-US" altLang="zh-CN" dirty="0" smtClean="0"/>
              <a:t>Make</a:t>
            </a:r>
            <a:r>
              <a:rPr kumimoji="1" lang="zh-CN" altLang="en-US" dirty="0" smtClean="0"/>
              <a:t> </a:t>
            </a:r>
            <a:r>
              <a:rPr kumimoji="1" lang="en-US" altLang="zh-CN" dirty="0" smtClean="0"/>
              <a:t>Delta</a:t>
            </a:r>
            <a:r>
              <a:rPr kumimoji="1" lang="zh-CN" altLang="en-US" dirty="0" smtClean="0"/>
              <a:t> </a:t>
            </a:r>
            <a:r>
              <a:rPr kumimoji="1" lang="en-US" altLang="zh-CN" dirty="0" smtClean="0"/>
              <a:t>&lt;</a:t>
            </a:r>
            <a:r>
              <a:rPr kumimoji="1" lang="zh-CN" altLang="en-US" dirty="0" smtClean="0"/>
              <a:t> </a:t>
            </a:r>
            <a:r>
              <a:rPr kumimoji="1" lang="en-US" altLang="zh-CN" dirty="0" smtClean="0"/>
              <a:t>10%</a:t>
            </a:r>
            <a:endParaRPr kumimoji="1" lang="zh-CN" altLang="en-US" dirty="0"/>
          </a:p>
        </p:txBody>
      </p:sp>
    </p:spTree>
    <p:extLst>
      <p:ext uri="{BB962C8B-B14F-4D97-AF65-F5344CB8AC3E}">
        <p14:creationId xmlns:p14="http://schemas.microsoft.com/office/powerpoint/2010/main" val="227357898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baseline="30000" dirty="0" smtClean="0"/>
              <a:t/>
            </a:r>
            <a:br>
              <a:rPr lang="en-US" altLang="zh-CN" sz="5400" b="1" baseline="30000" dirty="0" smtClean="0"/>
            </a:br>
            <a:r>
              <a:rPr lang="en-US" altLang="zh-CN" sz="5400" b="1" baseline="30000" dirty="0" smtClean="0"/>
              <a:t>Long </a:t>
            </a:r>
            <a:r>
              <a:rPr lang="en-US" altLang="zh-CN" sz="5400" b="1" baseline="30000" dirty="0"/>
              <a:t>Straddle </a:t>
            </a:r>
            <a:r>
              <a:rPr lang="en-US" altLang="zh-CN" sz="5400" b="1" baseline="30000" dirty="0" smtClean="0"/>
              <a:t>&amp;</a:t>
            </a:r>
            <a:r>
              <a:rPr lang="zh-CN" altLang="en-US" sz="5400" b="1" baseline="30000" dirty="0" smtClean="0"/>
              <a:t> </a:t>
            </a:r>
            <a:r>
              <a:rPr lang="en-US" altLang="zh-CN" sz="5400" b="1" baseline="30000" dirty="0" smtClean="0"/>
              <a:t>Gamma Scalping</a:t>
            </a:r>
            <a:endParaRPr kumimoji="1" lang="zh-CN" altLang="en-US" sz="5400" dirty="0"/>
          </a:p>
        </p:txBody>
      </p:sp>
      <p:graphicFrame>
        <p:nvGraphicFramePr>
          <p:cNvPr id="8" name="Chart 2"/>
          <p:cNvGraphicFramePr>
            <a:graphicFrameLocks noGrp="1"/>
          </p:cNvGraphicFramePr>
          <p:nvPr>
            <p:ph idx="1"/>
          </p:nvPr>
        </p:nvGraphicFramePr>
        <p:xfrm>
          <a:off x="685800" y="2209800"/>
          <a:ext cx="7770813" cy="3657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101048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baseline="30000" dirty="0" smtClean="0"/>
              <a:t/>
            </a:r>
            <a:br>
              <a:rPr lang="en-US" altLang="zh-CN" sz="5400" b="1" baseline="30000" dirty="0" smtClean="0"/>
            </a:br>
            <a:r>
              <a:rPr lang="en-US" altLang="zh-CN" sz="5400" b="1" baseline="30000" dirty="0" smtClean="0"/>
              <a:t>Long </a:t>
            </a:r>
            <a:r>
              <a:rPr lang="en-US" altLang="zh-CN" sz="5400" b="1" baseline="30000" dirty="0"/>
              <a:t>Straddle </a:t>
            </a:r>
            <a:r>
              <a:rPr lang="en-US" altLang="zh-CN" sz="5400" b="1" baseline="30000" dirty="0" smtClean="0"/>
              <a:t>&amp;</a:t>
            </a:r>
            <a:r>
              <a:rPr lang="zh-CN" altLang="en-US" sz="5400" b="1" baseline="30000" dirty="0" smtClean="0"/>
              <a:t> </a:t>
            </a:r>
            <a:r>
              <a:rPr lang="en-US" altLang="zh-CN" sz="5400" b="1" baseline="30000" dirty="0" smtClean="0"/>
              <a:t>Gamma Scalping</a:t>
            </a:r>
            <a:endParaRPr kumimoji="1" lang="zh-CN" altLang="en-US" sz="5400" dirty="0"/>
          </a:p>
        </p:txBody>
      </p:sp>
      <p:graphicFrame>
        <p:nvGraphicFramePr>
          <p:cNvPr id="8" name="Chart 2"/>
          <p:cNvGraphicFramePr>
            <a:graphicFrameLocks noGrp="1"/>
          </p:cNvGraphicFramePr>
          <p:nvPr>
            <p:ph idx="1"/>
            <p:extLst>
              <p:ext uri="{D42A27DB-BD31-4B8C-83A1-F6EECF244321}">
                <p14:modId xmlns:p14="http://schemas.microsoft.com/office/powerpoint/2010/main" val="1996569477"/>
              </p:ext>
            </p:extLst>
          </p:nvPr>
        </p:nvGraphicFramePr>
        <p:xfrm>
          <a:off x="685800" y="2209800"/>
          <a:ext cx="7770813"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81582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baseline="30000" dirty="0" smtClean="0"/>
              <a:t/>
            </a:r>
            <a:br>
              <a:rPr lang="en-US" altLang="zh-CN" sz="5400" b="1" baseline="30000" dirty="0" smtClean="0"/>
            </a:br>
            <a:r>
              <a:rPr lang="en-US" altLang="zh-CN" sz="5400" b="1" baseline="30000" dirty="0" smtClean="0"/>
              <a:t>Long </a:t>
            </a:r>
            <a:r>
              <a:rPr lang="en-US" altLang="zh-CN" sz="5400" b="1" baseline="30000" dirty="0"/>
              <a:t>Straddle </a:t>
            </a:r>
            <a:r>
              <a:rPr lang="en-US" altLang="zh-CN" sz="5400" b="1" baseline="30000" dirty="0" smtClean="0"/>
              <a:t>&amp;</a:t>
            </a:r>
            <a:r>
              <a:rPr lang="zh-CN" altLang="en-US" sz="5400" b="1" baseline="30000" dirty="0" smtClean="0"/>
              <a:t> </a:t>
            </a:r>
            <a:r>
              <a:rPr lang="en-US" altLang="zh-CN" sz="5400" b="1" baseline="30000" dirty="0" smtClean="0"/>
              <a:t>Gamma Scalping</a:t>
            </a:r>
            <a:endParaRPr kumimoji="1" lang="zh-CN" altLang="en-US" sz="5400" dirty="0"/>
          </a:p>
        </p:txBody>
      </p:sp>
      <p:sp>
        <p:nvSpPr>
          <p:cNvPr id="3" name="内容占位符 2"/>
          <p:cNvSpPr>
            <a:spLocks noGrp="1"/>
          </p:cNvSpPr>
          <p:nvPr>
            <p:ph idx="1"/>
          </p:nvPr>
        </p:nvSpPr>
        <p:spPr/>
        <p:txBody>
          <a:bodyPr>
            <a:normAutofit/>
          </a:bodyPr>
          <a:lstStyle/>
          <a:p>
            <a:r>
              <a:rPr kumimoji="1" lang="en-US" altLang="zh-CN" dirty="0" smtClean="0"/>
              <a:t>AT 1107</a:t>
            </a:r>
          </a:p>
          <a:p>
            <a:r>
              <a:rPr kumimoji="1" lang="en-US" altLang="zh-CN" dirty="0" smtClean="0"/>
              <a:t>HSI:23000</a:t>
            </a:r>
          </a:p>
          <a:p>
            <a:r>
              <a:rPr kumimoji="1" lang="en-US" altLang="zh-CN" dirty="0" smtClean="0"/>
              <a:t>Long Call: 263</a:t>
            </a:r>
          </a:p>
          <a:p>
            <a:r>
              <a:rPr kumimoji="1" lang="en-US" altLang="zh-CN" dirty="0" smtClean="0"/>
              <a:t>Long</a:t>
            </a:r>
            <a:r>
              <a:rPr kumimoji="1" lang="zh-CN" altLang="en-US" dirty="0" smtClean="0"/>
              <a:t> </a:t>
            </a:r>
            <a:r>
              <a:rPr kumimoji="1" lang="en-US" altLang="zh-CN" dirty="0" smtClean="0"/>
              <a:t>Put:</a:t>
            </a:r>
            <a:r>
              <a:rPr kumimoji="1" lang="zh-CN" altLang="en-US" dirty="0" smtClean="0"/>
              <a:t> </a:t>
            </a:r>
            <a:r>
              <a:rPr kumimoji="1" lang="en-US" altLang="zh-CN" dirty="0" smtClean="0"/>
              <a:t>365</a:t>
            </a:r>
          </a:p>
          <a:p>
            <a:r>
              <a:rPr kumimoji="1" lang="en-US" altLang="zh-CN" dirty="0" smtClean="0"/>
              <a:t>COST</a:t>
            </a:r>
            <a:r>
              <a:rPr kumimoji="1" lang="zh-CN" altLang="en-US" dirty="0" smtClean="0"/>
              <a:t> </a:t>
            </a:r>
            <a:r>
              <a:rPr kumimoji="1" lang="en-US" altLang="zh-CN" dirty="0" smtClean="0"/>
              <a:t>=</a:t>
            </a:r>
            <a:r>
              <a:rPr kumimoji="1" lang="zh-CN" altLang="en-US" dirty="0" smtClean="0"/>
              <a:t> </a:t>
            </a:r>
            <a:r>
              <a:rPr kumimoji="1" lang="en-US" altLang="zh-CN" dirty="0" smtClean="0"/>
              <a:t>263</a:t>
            </a:r>
            <a:r>
              <a:rPr kumimoji="1" lang="zh-CN" altLang="en-US" dirty="0" smtClean="0"/>
              <a:t> </a:t>
            </a:r>
            <a:r>
              <a:rPr kumimoji="1" lang="en-US" altLang="zh-CN" dirty="0" smtClean="0"/>
              <a:t>+</a:t>
            </a:r>
            <a:r>
              <a:rPr kumimoji="1" lang="zh-CN" altLang="en-US" dirty="0" smtClean="0"/>
              <a:t> </a:t>
            </a:r>
            <a:r>
              <a:rPr kumimoji="1" lang="en-US" altLang="zh-CN" dirty="0" smtClean="0"/>
              <a:t>365</a:t>
            </a:r>
            <a:r>
              <a:rPr kumimoji="1" lang="zh-CN" altLang="en-US" dirty="0" smtClean="0"/>
              <a:t> </a:t>
            </a:r>
            <a:r>
              <a:rPr kumimoji="1" lang="en-US" altLang="zh-CN" dirty="0" smtClean="0"/>
              <a:t>=</a:t>
            </a:r>
            <a:r>
              <a:rPr kumimoji="1" lang="zh-CN" altLang="en-US" dirty="0" smtClean="0"/>
              <a:t> </a:t>
            </a:r>
            <a:r>
              <a:rPr kumimoji="1" lang="en-US" altLang="zh-CN" dirty="0" smtClean="0"/>
              <a:t>628</a:t>
            </a:r>
          </a:p>
          <a:p>
            <a:endParaRPr kumimoji="1" lang="en-US" altLang="zh-CN" dirty="0" smtClean="0"/>
          </a:p>
        </p:txBody>
      </p:sp>
    </p:spTree>
    <p:extLst>
      <p:ext uri="{BB962C8B-B14F-4D97-AF65-F5344CB8AC3E}">
        <p14:creationId xmlns:p14="http://schemas.microsoft.com/office/powerpoint/2010/main" val="57704443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baseline="30000" dirty="0" smtClean="0"/>
              <a:t/>
            </a:r>
            <a:br>
              <a:rPr lang="en-US" altLang="zh-CN" sz="5400" b="1" baseline="30000" dirty="0" smtClean="0"/>
            </a:br>
            <a:r>
              <a:rPr lang="en-US" altLang="zh-CN" sz="5400" b="1" baseline="30000" dirty="0" smtClean="0"/>
              <a:t>Long </a:t>
            </a:r>
            <a:r>
              <a:rPr lang="en-US" altLang="zh-CN" sz="5400" b="1" baseline="30000" dirty="0"/>
              <a:t>Straddle </a:t>
            </a:r>
            <a:r>
              <a:rPr lang="en-US" altLang="zh-CN" sz="5400" b="1" baseline="30000" dirty="0" smtClean="0"/>
              <a:t>&amp;</a:t>
            </a:r>
            <a:r>
              <a:rPr lang="zh-CN" altLang="en-US" sz="5400" b="1" baseline="30000" dirty="0" smtClean="0"/>
              <a:t> </a:t>
            </a:r>
            <a:r>
              <a:rPr lang="en-US" altLang="zh-CN" sz="5400" b="1" baseline="30000" dirty="0" smtClean="0"/>
              <a:t>Gamma Scalping</a:t>
            </a:r>
            <a:endParaRPr kumimoji="1" lang="zh-CN" altLang="en-US" sz="5400" dirty="0"/>
          </a:p>
        </p:txBody>
      </p:sp>
      <p:graphicFrame>
        <p:nvGraphicFramePr>
          <p:cNvPr id="8" name="Chart 2"/>
          <p:cNvGraphicFramePr>
            <a:graphicFrameLocks noGrp="1"/>
          </p:cNvGraphicFramePr>
          <p:nvPr>
            <p:ph idx="1"/>
            <p:extLst>
              <p:ext uri="{D42A27DB-BD31-4B8C-83A1-F6EECF244321}">
                <p14:modId xmlns:p14="http://schemas.microsoft.com/office/powerpoint/2010/main" val="3973433670"/>
              </p:ext>
            </p:extLst>
          </p:nvPr>
        </p:nvGraphicFramePr>
        <p:xfrm>
          <a:off x="685800" y="2209800"/>
          <a:ext cx="7770813"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297989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baseline="30000" dirty="0" smtClean="0"/>
              <a:t/>
            </a:r>
            <a:br>
              <a:rPr lang="en-US" altLang="zh-CN" sz="5400" b="1" baseline="30000" dirty="0" smtClean="0"/>
            </a:br>
            <a:r>
              <a:rPr lang="en-US" altLang="zh-CN" sz="5400" b="1" baseline="30000" dirty="0" smtClean="0"/>
              <a:t>Long </a:t>
            </a:r>
            <a:r>
              <a:rPr lang="en-US" altLang="zh-CN" sz="5400" b="1" baseline="30000" dirty="0"/>
              <a:t>Straddle </a:t>
            </a:r>
            <a:r>
              <a:rPr lang="en-US" altLang="zh-CN" sz="5400" b="1" baseline="30000" dirty="0" smtClean="0"/>
              <a:t>&amp;</a:t>
            </a:r>
            <a:r>
              <a:rPr lang="zh-CN" altLang="en-US" sz="5400" b="1" baseline="30000" dirty="0" smtClean="0"/>
              <a:t> </a:t>
            </a:r>
            <a:r>
              <a:rPr lang="en-US" altLang="zh-CN" sz="5400" b="1" baseline="30000" dirty="0" smtClean="0"/>
              <a:t>Gamma Scalping</a:t>
            </a:r>
            <a:endParaRPr kumimoji="1" lang="zh-CN" altLang="en-US" sz="5400" dirty="0"/>
          </a:p>
        </p:txBody>
      </p:sp>
      <p:sp>
        <p:nvSpPr>
          <p:cNvPr id="3" name="内容占位符 2"/>
          <p:cNvSpPr>
            <a:spLocks noGrp="1"/>
          </p:cNvSpPr>
          <p:nvPr>
            <p:ph idx="1"/>
          </p:nvPr>
        </p:nvSpPr>
        <p:spPr/>
        <p:txBody>
          <a:bodyPr>
            <a:normAutofit/>
          </a:bodyPr>
          <a:lstStyle/>
          <a:p>
            <a:r>
              <a:rPr kumimoji="1" lang="en-US" altLang="zh-CN" dirty="0" smtClean="0"/>
              <a:t>AT 1112</a:t>
            </a:r>
          </a:p>
          <a:p>
            <a:r>
              <a:rPr kumimoji="1" lang="en-US" altLang="zh-CN" dirty="0" smtClean="0"/>
              <a:t>HSI:23000</a:t>
            </a:r>
          </a:p>
          <a:p>
            <a:r>
              <a:rPr kumimoji="1" lang="en-US" altLang="zh-CN" dirty="0" smtClean="0"/>
              <a:t>Short Call: 301</a:t>
            </a:r>
          </a:p>
          <a:p>
            <a:r>
              <a:rPr kumimoji="1" lang="en-US" altLang="zh-CN" dirty="0" smtClean="0"/>
              <a:t>Short</a:t>
            </a:r>
            <a:r>
              <a:rPr kumimoji="1" lang="zh-CN" altLang="en-US" dirty="0" smtClean="0"/>
              <a:t> </a:t>
            </a:r>
            <a:r>
              <a:rPr kumimoji="1" lang="en-US" altLang="zh-CN" dirty="0" smtClean="0"/>
              <a:t>Put:</a:t>
            </a:r>
            <a:r>
              <a:rPr kumimoji="1" lang="zh-CN" altLang="en-US" dirty="0" smtClean="0"/>
              <a:t> </a:t>
            </a:r>
            <a:r>
              <a:rPr kumimoji="1" lang="en-US" altLang="zh-CN" dirty="0" smtClean="0"/>
              <a:t>280</a:t>
            </a:r>
          </a:p>
          <a:p>
            <a:r>
              <a:rPr kumimoji="1" lang="en-US" altLang="zh-CN" dirty="0" smtClean="0"/>
              <a:t>COST = 301 + 280 = 581</a:t>
            </a:r>
          </a:p>
          <a:p>
            <a:r>
              <a:rPr kumimoji="1" lang="en-US" altLang="zh-CN" dirty="0" smtClean="0"/>
              <a:t>P/L: 581 – 628</a:t>
            </a:r>
            <a:r>
              <a:rPr kumimoji="1" lang="zh-CN" altLang="en-US" dirty="0" smtClean="0"/>
              <a:t> </a:t>
            </a:r>
            <a:r>
              <a:rPr kumimoji="1" lang="en-US" altLang="zh-CN" dirty="0" smtClean="0"/>
              <a:t>=</a:t>
            </a:r>
            <a:r>
              <a:rPr kumimoji="1" lang="zh-CN" altLang="en-US" dirty="0" smtClean="0"/>
              <a:t> </a:t>
            </a:r>
            <a:r>
              <a:rPr kumimoji="1" lang="en-US" altLang="zh-CN" dirty="0" smtClean="0"/>
              <a:t>-47</a:t>
            </a:r>
          </a:p>
        </p:txBody>
      </p:sp>
    </p:spTree>
    <p:extLst>
      <p:ext uri="{BB962C8B-B14F-4D97-AF65-F5344CB8AC3E}">
        <p14:creationId xmlns:p14="http://schemas.microsoft.com/office/powerpoint/2010/main" val="96172209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baseline="30000" dirty="0" smtClean="0"/>
              <a:t/>
            </a:r>
            <a:br>
              <a:rPr lang="en-US" altLang="zh-CN" sz="5400" b="1" baseline="30000" dirty="0" smtClean="0"/>
            </a:br>
            <a:r>
              <a:rPr lang="en-US" altLang="zh-CN" sz="5400" b="1" baseline="30000" dirty="0" smtClean="0"/>
              <a:t>Long </a:t>
            </a:r>
            <a:r>
              <a:rPr lang="en-US" altLang="zh-CN" sz="5400" b="1" baseline="30000" dirty="0"/>
              <a:t>Straddle </a:t>
            </a:r>
            <a:r>
              <a:rPr lang="en-US" altLang="zh-CN" sz="5400" b="1" baseline="30000" dirty="0" smtClean="0"/>
              <a:t>&amp;</a:t>
            </a:r>
            <a:r>
              <a:rPr lang="zh-CN" altLang="en-US" sz="5400" b="1" baseline="30000" dirty="0" smtClean="0"/>
              <a:t> </a:t>
            </a:r>
            <a:r>
              <a:rPr lang="en-US" altLang="zh-CN" sz="5400" b="1" baseline="30000" dirty="0" smtClean="0"/>
              <a:t>Gamma Scalping</a:t>
            </a:r>
            <a:endParaRPr kumimoji="1" lang="zh-CN" altLang="en-US" sz="5400" dirty="0"/>
          </a:p>
        </p:txBody>
      </p:sp>
      <p:graphicFrame>
        <p:nvGraphicFramePr>
          <p:cNvPr id="8" name="Chart 2"/>
          <p:cNvGraphicFramePr>
            <a:graphicFrameLocks noGrp="1"/>
          </p:cNvGraphicFramePr>
          <p:nvPr>
            <p:ph idx="1"/>
            <p:extLst>
              <p:ext uri="{D42A27DB-BD31-4B8C-83A1-F6EECF244321}">
                <p14:modId xmlns:p14="http://schemas.microsoft.com/office/powerpoint/2010/main" val="1768284984"/>
              </p:ext>
            </p:extLst>
          </p:nvPr>
        </p:nvGraphicFramePr>
        <p:xfrm>
          <a:off x="685800" y="2209800"/>
          <a:ext cx="7770813"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825321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baseline="30000" dirty="0" smtClean="0"/>
              <a:t/>
            </a:r>
            <a:br>
              <a:rPr lang="en-US" altLang="zh-CN" sz="5400" b="1" baseline="30000" dirty="0" smtClean="0"/>
            </a:br>
            <a:r>
              <a:rPr lang="en-US" altLang="zh-CN" sz="5400" b="1" baseline="30000" dirty="0" smtClean="0"/>
              <a:t>Long </a:t>
            </a:r>
            <a:r>
              <a:rPr lang="en-US" altLang="zh-CN" sz="5400" b="1" baseline="30000" dirty="0"/>
              <a:t>Straddle </a:t>
            </a:r>
            <a:r>
              <a:rPr lang="en-US" altLang="zh-CN" sz="5400" b="1" baseline="30000" dirty="0" smtClean="0"/>
              <a:t>&amp;</a:t>
            </a:r>
            <a:r>
              <a:rPr lang="zh-CN" altLang="en-US" sz="5400" b="1" baseline="30000" dirty="0" smtClean="0"/>
              <a:t> </a:t>
            </a:r>
            <a:r>
              <a:rPr lang="en-US" altLang="zh-CN" sz="5400" b="1" baseline="30000" dirty="0" smtClean="0"/>
              <a:t>Gamma Scalping</a:t>
            </a:r>
            <a:endParaRPr kumimoji="1" lang="zh-CN" altLang="en-US" sz="5400" dirty="0"/>
          </a:p>
        </p:txBody>
      </p:sp>
      <p:sp>
        <p:nvSpPr>
          <p:cNvPr id="3" name="内容占位符 2"/>
          <p:cNvSpPr>
            <a:spLocks noGrp="1"/>
          </p:cNvSpPr>
          <p:nvPr>
            <p:ph idx="1"/>
          </p:nvPr>
        </p:nvSpPr>
        <p:spPr/>
        <p:txBody>
          <a:bodyPr>
            <a:normAutofit fontScale="70000" lnSpcReduction="20000"/>
          </a:bodyPr>
          <a:lstStyle/>
          <a:p>
            <a:r>
              <a:rPr kumimoji="1" lang="en-US" altLang="zh-CN" dirty="0" smtClean="0"/>
              <a:t>AT 1108</a:t>
            </a:r>
          </a:p>
          <a:p>
            <a:r>
              <a:rPr kumimoji="1" lang="en-US" altLang="zh-CN" dirty="0" smtClean="0"/>
              <a:t>HSI:22800</a:t>
            </a:r>
          </a:p>
          <a:p>
            <a:r>
              <a:rPr kumimoji="1" lang="en-US" altLang="zh-CN" dirty="0" smtClean="0"/>
              <a:t>Long Call: 255</a:t>
            </a:r>
            <a:r>
              <a:rPr kumimoji="1" lang="zh-CN" altLang="en-US" dirty="0" smtClean="0"/>
              <a:t> </a:t>
            </a:r>
            <a:endParaRPr kumimoji="1" lang="en-US" altLang="zh-CN" dirty="0" smtClean="0"/>
          </a:p>
          <a:p>
            <a:r>
              <a:rPr kumimoji="1" lang="en-US" altLang="zh-CN" dirty="0" smtClean="0"/>
              <a:t>COST</a:t>
            </a:r>
            <a:r>
              <a:rPr kumimoji="1" lang="zh-CN" altLang="en-US" dirty="0" smtClean="0"/>
              <a:t> </a:t>
            </a:r>
            <a:r>
              <a:rPr kumimoji="1" lang="en-US" altLang="zh-CN" dirty="0" smtClean="0"/>
              <a:t>=</a:t>
            </a:r>
            <a:r>
              <a:rPr kumimoji="1" lang="zh-CN" altLang="en-US" dirty="0" smtClean="0"/>
              <a:t> </a:t>
            </a:r>
            <a:r>
              <a:rPr kumimoji="1" lang="en-US" altLang="zh-CN" dirty="0" smtClean="0"/>
              <a:t>628</a:t>
            </a:r>
            <a:r>
              <a:rPr kumimoji="1" lang="zh-CN" altLang="en-US" dirty="0" smtClean="0"/>
              <a:t> </a:t>
            </a:r>
            <a:r>
              <a:rPr kumimoji="1" lang="en-US" altLang="zh-CN" dirty="0" smtClean="0"/>
              <a:t>+</a:t>
            </a:r>
            <a:r>
              <a:rPr kumimoji="1" lang="zh-CN" altLang="en-US" dirty="0" smtClean="0"/>
              <a:t> </a:t>
            </a:r>
            <a:r>
              <a:rPr kumimoji="1" lang="en-US" altLang="zh-CN" dirty="0" smtClean="0"/>
              <a:t>255</a:t>
            </a:r>
            <a:r>
              <a:rPr kumimoji="1" lang="zh-CN" altLang="en-US" dirty="0" smtClean="0"/>
              <a:t> </a:t>
            </a:r>
            <a:r>
              <a:rPr kumimoji="1" lang="en-US" altLang="zh-CN" dirty="0" smtClean="0"/>
              <a:t>=</a:t>
            </a:r>
            <a:r>
              <a:rPr kumimoji="1" lang="zh-CN" altLang="en-US" dirty="0" smtClean="0"/>
              <a:t> </a:t>
            </a:r>
            <a:r>
              <a:rPr kumimoji="1" lang="en-US" altLang="zh-CN" dirty="0" smtClean="0"/>
              <a:t>883</a:t>
            </a:r>
          </a:p>
          <a:p>
            <a:r>
              <a:rPr kumimoji="1" lang="en-US" altLang="zh-CN" dirty="0" smtClean="0"/>
              <a:t>AT 1112</a:t>
            </a:r>
          </a:p>
          <a:p>
            <a:r>
              <a:rPr kumimoji="1" lang="en-US" altLang="zh-CN" dirty="0" smtClean="0"/>
              <a:t>Short</a:t>
            </a:r>
            <a:r>
              <a:rPr kumimoji="1" lang="zh-CN" altLang="en-US" dirty="0" smtClean="0"/>
              <a:t> </a:t>
            </a:r>
            <a:r>
              <a:rPr kumimoji="1" lang="en-US" altLang="zh-CN" dirty="0" smtClean="0"/>
              <a:t>Call:</a:t>
            </a:r>
            <a:r>
              <a:rPr kumimoji="1" lang="zh-CN" altLang="en-US" dirty="0" smtClean="0"/>
              <a:t> </a:t>
            </a:r>
            <a:r>
              <a:rPr kumimoji="1" lang="en-US" altLang="zh-CN" dirty="0" smtClean="0"/>
              <a:t>415</a:t>
            </a:r>
          </a:p>
          <a:p>
            <a:r>
              <a:rPr kumimoji="1" lang="en-US" altLang="zh-CN" dirty="0" smtClean="0"/>
              <a:t>COST = 581 + 415 = 996</a:t>
            </a:r>
          </a:p>
          <a:p>
            <a:r>
              <a:rPr kumimoji="1" lang="en-US" altLang="zh-CN" dirty="0" smtClean="0"/>
              <a:t>P/L</a:t>
            </a:r>
            <a:r>
              <a:rPr kumimoji="1" lang="zh-CN" altLang="en-US" dirty="0" smtClean="0"/>
              <a:t>: </a:t>
            </a:r>
            <a:r>
              <a:rPr kumimoji="1" lang="en-US" altLang="zh-CN" dirty="0" smtClean="0"/>
              <a:t>996</a:t>
            </a:r>
            <a:r>
              <a:rPr kumimoji="1" lang="zh-CN" altLang="en-US" dirty="0" smtClean="0"/>
              <a:t> </a:t>
            </a:r>
            <a:r>
              <a:rPr kumimoji="1" lang="en-US" altLang="zh-CN" dirty="0" smtClean="0"/>
              <a:t>–</a:t>
            </a:r>
            <a:r>
              <a:rPr kumimoji="1" lang="zh-CN" altLang="en-US" dirty="0" smtClean="0"/>
              <a:t> </a:t>
            </a:r>
            <a:r>
              <a:rPr kumimoji="1" lang="en-US" altLang="zh-CN" dirty="0" smtClean="0"/>
              <a:t>883</a:t>
            </a:r>
            <a:r>
              <a:rPr kumimoji="1" lang="zh-CN" altLang="en-US" dirty="0" smtClean="0"/>
              <a:t> </a:t>
            </a:r>
            <a:r>
              <a:rPr kumimoji="1" lang="en-US" altLang="zh-CN" dirty="0" smtClean="0"/>
              <a:t>=</a:t>
            </a:r>
            <a:r>
              <a:rPr kumimoji="1" lang="zh-CN" altLang="en-US" dirty="0" smtClean="0"/>
              <a:t> </a:t>
            </a:r>
            <a:r>
              <a:rPr kumimoji="1" lang="en-US" altLang="zh-CN" dirty="0" smtClean="0"/>
              <a:t>113</a:t>
            </a:r>
          </a:p>
          <a:p>
            <a:endParaRPr kumimoji="1" lang="en-US" altLang="zh-CN" dirty="0" smtClean="0"/>
          </a:p>
        </p:txBody>
      </p:sp>
    </p:spTree>
    <p:extLst>
      <p:ext uri="{BB962C8B-B14F-4D97-AF65-F5344CB8AC3E}">
        <p14:creationId xmlns:p14="http://schemas.microsoft.com/office/powerpoint/2010/main" val="58346431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Mathematical </a:t>
            </a:r>
            <a:r>
              <a:rPr kumimoji="1" lang="en-US" altLang="zh-CN" dirty="0" smtClean="0"/>
              <a:t>Expression</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Entry </a:t>
            </a:r>
            <a:r>
              <a:rPr kumimoji="1" lang="en-US" altLang="zh-CN" dirty="0" smtClean="0"/>
              <a:t>Signal:</a:t>
            </a:r>
            <a:endParaRPr lang="en-US" altLang="zh-CN" dirty="0" smtClean="0"/>
          </a:p>
          <a:p>
            <a:r>
              <a:rPr lang="en-US" altLang="zh-CN" i="1" dirty="0" smtClean="0"/>
              <a:t>Choose </a:t>
            </a:r>
            <a:r>
              <a:rPr lang="en-US" altLang="zh-CN" i="1" dirty="0"/>
              <a:t>the ATM option, range ±5%</a:t>
            </a:r>
          </a:p>
          <a:p>
            <a:r>
              <a:rPr lang="en-US" altLang="zh-CN" i="1" dirty="0"/>
              <a:t>Choose </a:t>
            </a:r>
            <a:r>
              <a:rPr lang="en-US" altLang="zh-CN" i="1" dirty="0" smtClean="0"/>
              <a:t>lower</a:t>
            </a:r>
            <a:r>
              <a:rPr lang="zh-CN" altLang="en-US" i="1" dirty="0" smtClean="0"/>
              <a:t> </a:t>
            </a:r>
            <a:r>
              <a:rPr lang="en-US" altLang="zh-CN" i="1" dirty="0" smtClean="0"/>
              <a:t>volatility </a:t>
            </a:r>
            <a:r>
              <a:rPr lang="en-US" altLang="zh-CN" i="1" dirty="0"/>
              <a:t>option</a:t>
            </a:r>
          </a:p>
          <a:p>
            <a:pPr lvl="1"/>
            <a:r>
              <a:rPr lang="en-US" altLang="zh-CN" i="1" dirty="0" smtClean="0"/>
              <a:t>1</a:t>
            </a:r>
            <a:r>
              <a:rPr lang="en-US" altLang="zh-CN" i="1" dirty="0"/>
              <a:t>) lower than </a:t>
            </a:r>
            <a:r>
              <a:rPr lang="en-US" altLang="zh-CN" i="1" dirty="0" smtClean="0"/>
              <a:t>historical(yesterday) volatility</a:t>
            </a:r>
            <a:endParaRPr lang="en-US" altLang="zh-CN" i="1" dirty="0"/>
          </a:p>
          <a:p>
            <a:r>
              <a:rPr lang="en-US" altLang="zh-CN" i="1" dirty="0" smtClean="0"/>
              <a:t>Choose biggest </a:t>
            </a:r>
            <a:r>
              <a:rPr lang="en-US" altLang="zh-CN" i="1" dirty="0"/>
              <a:t>Gamma option</a:t>
            </a:r>
          </a:p>
          <a:p>
            <a:r>
              <a:rPr lang="en-US" altLang="zh-CN" i="1" dirty="0"/>
              <a:t>Long Straddle position: Delta &lt; 10%</a:t>
            </a:r>
          </a:p>
          <a:p>
            <a:endParaRPr kumimoji="1" lang="zh-CN" altLang="en-US" dirty="0"/>
          </a:p>
        </p:txBody>
      </p:sp>
    </p:spTree>
    <p:extLst>
      <p:ext uri="{BB962C8B-B14F-4D97-AF65-F5344CB8AC3E}">
        <p14:creationId xmlns:p14="http://schemas.microsoft.com/office/powerpoint/2010/main" val="549988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begin{align}&#10;  C(S, t) &amp;= N(d_1)S - N(d_2) Ke^{-r(T - t)} \\&#10;     d_1 &amp;= \frac{1}{\sigma\sqrt{T - t}}\left[\ln\left(\frac{S}{K}\right) + \left(r + \frac{\sigma^2}{2}\right)(T - t)\right] \\&#10;     d_2 &amp;= \frac{1}{\sigma\sqrt{T - t}}\left[\ln\left(\frac{S}{K}\right) + \left(r - \frac{\sigma^2}{2}\right)(T - t)\right] \\&#10;         &amp;= d_1 - \sigma\sqrt{T - t}&#10;\end{align}"/>
          <p:cNvPicPr/>
          <p:nvPr/>
        </p:nvPicPr>
        <p:blipFill>
          <a:blip r:embed="rId3">
            <a:extLst>
              <a:ext uri="{28A0092B-C50C-407E-A947-70E740481C1C}">
                <a14:useLocalDpi xmlns:a14="http://schemas.microsoft.com/office/drawing/2010/main" val="0"/>
              </a:ext>
            </a:extLst>
          </a:blip>
          <a:srcRect/>
          <a:stretch>
            <a:fillRect/>
          </a:stretch>
        </p:blipFill>
        <p:spPr bwMode="auto">
          <a:xfrm>
            <a:off x="1652947" y="1098309"/>
            <a:ext cx="5838107" cy="2229091"/>
          </a:xfrm>
          <a:prstGeom prst="rect">
            <a:avLst/>
          </a:prstGeom>
          <a:noFill/>
          <a:ln>
            <a:noFill/>
          </a:ln>
        </p:spPr>
      </p:pic>
      <p:sp>
        <p:nvSpPr>
          <p:cNvPr id="3" name="文本框 2"/>
          <p:cNvSpPr txBox="1"/>
          <p:nvPr/>
        </p:nvSpPr>
        <p:spPr>
          <a:xfrm>
            <a:off x="647700" y="3835400"/>
            <a:ext cx="7556584" cy="2031325"/>
          </a:xfrm>
          <a:prstGeom prst="rect">
            <a:avLst/>
          </a:prstGeom>
          <a:noFill/>
        </p:spPr>
        <p:txBody>
          <a:bodyPr wrap="square" rtlCol="0">
            <a:spAutoFit/>
          </a:bodyPr>
          <a:lstStyle/>
          <a:p>
            <a:pPr marL="285750" indent="-285750">
              <a:buFont typeface="Arial"/>
              <a:buChar char="•"/>
            </a:pPr>
            <a:r>
              <a:rPr kumimoji="1" lang="en-US" altLang="zh-CN" b="1" dirty="0"/>
              <a:t>Follows a lognormal distribution; that is, returns on the underlying are normally distributed.</a:t>
            </a:r>
          </a:p>
          <a:p>
            <a:pPr marL="285750" indent="-285750">
              <a:buFont typeface="Arial"/>
              <a:buChar char="•"/>
            </a:pPr>
            <a:r>
              <a:rPr kumimoji="1" lang="en-US" altLang="zh-CN" b="1" dirty="0"/>
              <a:t>The risk-free rate and volatility of the underlying are known and constant</a:t>
            </a:r>
            <a:endParaRPr kumimoji="1" lang="zh-CN" altLang="en-US" b="1" dirty="0"/>
          </a:p>
          <a:p>
            <a:pPr marL="285750" indent="-285750">
              <a:buFont typeface="Arial"/>
              <a:buChar char="•"/>
            </a:pPr>
            <a:r>
              <a:rPr kumimoji="1" lang="en-US" altLang="zh-CN" b="1" dirty="0"/>
              <a:t>The options are European and can only be exercised at expiration</a:t>
            </a:r>
          </a:p>
          <a:p>
            <a:pPr marL="285750" indent="-285750">
              <a:buFont typeface="Arial"/>
              <a:buChar char="•"/>
            </a:pPr>
            <a:r>
              <a:rPr kumimoji="1" lang="en-US" altLang="zh-CN" b="1" dirty="0"/>
              <a:t>Efficient markets (i.e., market movements cannot be predicted)</a:t>
            </a:r>
          </a:p>
          <a:p>
            <a:pPr marL="285750" indent="-285750">
              <a:buFont typeface="Arial"/>
              <a:buChar char="•"/>
            </a:pPr>
            <a:r>
              <a:rPr kumimoji="1" lang="en-US" altLang="zh-CN" b="1" dirty="0"/>
              <a:t>No commissions</a:t>
            </a:r>
          </a:p>
        </p:txBody>
      </p:sp>
    </p:spTree>
    <p:extLst>
      <p:ext uri="{BB962C8B-B14F-4D97-AF65-F5344CB8AC3E}">
        <p14:creationId xmlns:p14="http://schemas.microsoft.com/office/powerpoint/2010/main" val="271109340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Mathematical </a:t>
            </a:r>
            <a:r>
              <a:rPr kumimoji="1" lang="en-US" altLang="zh-CN" dirty="0" smtClean="0"/>
              <a:t>Expression</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Adjust</a:t>
            </a:r>
            <a:r>
              <a:rPr kumimoji="1" lang="zh-CN" altLang="en-US" dirty="0" smtClean="0"/>
              <a:t> </a:t>
            </a:r>
            <a:r>
              <a:rPr kumimoji="1" lang="en-US" altLang="zh-CN" dirty="0" smtClean="0"/>
              <a:t>Portfolio</a:t>
            </a:r>
            <a:r>
              <a:rPr kumimoji="1" lang="zh-CN" altLang="en-US" dirty="0"/>
              <a:t>:</a:t>
            </a:r>
            <a:endParaRPr lang="en-US" altLang="zh-CN" dirty="0" smtClean="0"/>
          </a:p>
          <a:p>
            <a:r>
              <a:rPr lang="en-US" altLang="zh-CN" i="1" dirty="0"/>
              <a:t>Calculate Delta</a:t>
            </a:r>
          </a:p>
          <a:p>
            <a:r>
              <a:rPr lang="en-US" altLang="zh-CN" i="1" dirty="0"/>
              <a:t>If Delta &gt; 10%, Long</a:t>
            </a:r>
            <a:r>
              <a:rPr lang="zh-CN" altLang="en-US" i="1" dirty="0"/>
              <a:t> </a:t>
            </a:r>
            <a:r>
              <a:rPr lang="en-US" altLang="zh-CN" i="1" dirty="0"/>
              <a:t>ATM call options</a:t>
            </a:r>
          </a:p>
          <a:p>
            <a:r>
              <a:rPr lang="en-US" altLang="zh-CN" i="1" dirty="0"/>
              <a:t>If Delta &lt; -10%, Long</a:t>
            </a:r>
            <a:r>
              <a:rPr lang="zh-CN" altLang="en-US" i="1" dirty="0"/>
              <a:t> </a:t>
            </a:r>
            <a:r>
              <a:rPr lang="en-US" altLang="zh-CN" i="1" dirty="0"/>
              <a:t>ATM put</a:t>
            </a:r>
            <a:r>
              <a:rPr lang="zh-CN" altLang="en-US" i="1" dirty="0"/>
              <a:t> </a:t>
            </a:r>
            <a:r>
              <a:rPr lang="en-US" altLang="zh-CN" i="1" dirty="0"/>
              <a:t>options</a:t>
            </a:r>
          </a:p>
          <a:p>
            <a:r>
              <a:rPr lang="en-US" altLang="zh-CN" i="1" dirty="0"/>
              <a:t>Maintain</a:t>
            </a:r>
            <a:r>
              <a:rPr lang="zh-CN" altLang="en-US" i="1" dirty="0"/>
              <a:t> </a:t>
            </a:r>
            <a:r>
              <a:rPr lang="en-US" altLang="zh-CN" i="1" dirty="0"/>
              <a:t>abs(Delta)</a:t>
            </a:r>
            <a:r>
              <a:rPr lang="zh-CN" altLang="en-US" i="1" dirty="0"/>
              <a:t> </a:t>
            </a:r>
            <a:r>
              <a:rPr lang="en-US" altLang="zh-CN" i="1" dirty="0"/>
              <a:t>&lt;</a:t>
            </a:r>
            <a:r>
              <a:rPr lang="zh-CN" altLang="en-US" i="1" dirty="0"/>
              <a:t> </a:t>
            </a:r>
            <a:r>
              <a:rPr lang="en-US" altLang="zh-CN" i="1" dirty="0"/>
              <a:t>10%</a:t>
            </a:r>
            <a:r>
              <a:rPr lang="zh-CN" altLang="en-US" i="1" dirty="0"/>
              <a:t> </a:t>
            </a:r>
            <a:r>
              <a:rPr lang="en-US" altLang="zh-CN" i="1" dirty="0"/>
              <a:t>and</a:t>
            </a:r>
            <a:r>
              <a:rPr lang="zh-CN" altLang="en-US" i="1" dirty="0"/>
              <a:t> </a:t>
            </a:r>
            <a:r>
              <a:rPr lang="en-US" altLang="zh-CN" i="1" dirty="0"/>
              <a:t>enlarge</a:t>
            </a:r>
            <a:r>
              <a:rPr lang="zh-CN" altLang="en-US" i="1" dirty="0"/>
              <a:t> </a:t>
            </a:r>
            <a:r>
              <a:rPr lang="en-US" altLang="zh-CN" i="1" dirty="0"/>
              <a:t>Gamma</a:t>
            </a:r>
          </a:p>
          <a:p>
            <a:endParaRPr kumimoji="1" lang="zh-CN" altLang="en-US" dirty="0"/>
          </a:p>
        </p:txBody>
      </p:sp>
    </p:spTree>
    <p:extLst>
      <p:ext uri="{BB962C8B-B14F-4D97-AF65-F5344CB8AC3E}">
        <p14:creationId xmlns:p14="http://schemas.microsoft.com/office/powerpoint/2010/main" val="285867292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Mathematical </a:t>
            </a:r>
            <a:r>
              <a:rPr kumimoji="1" lang="en-US" altLang="zh-CN" dirty="0" smtClean="0"/>
              <a:t>Expression</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Exit </a:t>
            </a:r>
            <a:r>
              <a:rPr kumimoji="1" lang="en-US" altLang="zh-CN" dirty="0"/>
              <a:t>Signal</a:t>
            </a:r>
            <a:r>
              <a:rPr kumimoji="1" lang="zh-CN" altLang="en-US" dirty="0" smtClean="0"/>
              <a:t>:</a:t>
            </a:r>
            <a:endParaRPr lang="en-US" altLang="zh-CN" dirty="0" smtClean="0"/>
          </a:p>
          <a:p>
            <a:pPr lvl="0"/>
            <a:r>
              <a:rPr lang="en-US" altLang="zh-CN" i="1" dirty="0"/>
              <a:t>Hold to maturity</a:t>
            </a:r>
            <a:endParaRPr lang="zh-CN" altLang="zh-CN" dirty="0"/>
          </a:p>
          <a:p>
            <a:pPr lvl="0"/>
            <a:r>
              <a:rPr lang="en-US" altLang="zh-CN" i="1" dirty="0"/>
              <a:t>Profit &gt; 5%</a:t>
            </a:r>
            <a:endParaRPr lang="zh-CN" altLang="zh-CN" dirty="0"/>
          </a:p>
          <a:p>
            <a:pPr lvl="0"/>
            <a:r>
              <a:rPr lang="en-US" altLang="zh-CN" i="1" dirty="0"/>
              <a:t>Loss &gt; 5%</a:t>
            </a:r>
            <a:endParaRPr lang="zh-CN" altLang="zh-CN" dirty="0"/>
          </a:p>
          <a:p>
            <a:endParaRPr kumimoji="1" lang="zh-CN" altLang="en-US" dirty="0"/>
          </a:p>
        </p:txBody>
      </p:sp>
    </p:spTree>
    <p:extLst>
      <p:ext uri="{BB962C8B-B14F-4D97-AF65-F5344CB8AC3E}">
        <p14:creationId xmlns:p14="http://schemas.microsoft.com/office/powerpoint/2010/main" val="144941024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Condition </a:t>
            </a:r>
            <a:r>
              <a:rPr kumimoji="1" lang="en-US" altLang="zh-CN" dirty="0"/>
              <a:t>and Limitation</a:t>
            </a:r>
            <a:endParaRPr kumimoji="1" lang="zh-CN" altLang="en-US" dirty="0"/>
          </a:p>
        </p:txBody>
      </p:sp>
      <p:sp>
        <p:nvSpPr>
          <p:cNvPr id="3" name="内容占位符 2"/>
          <p:cNvSpPr>
            <a:spLocks noGrp="1"/>
          </p:cNvSpPr>
          <p:nvPr>
            <p:ph idx="1"/>
          </p:nvPr>
        </p:nvSpPr>
        <p:spPr/>
        <p:txBody>
          <a:bodyPr/>
          <a:lstStyle/>
          <a:p>
            <a:r>
              <a:rPr lang="en-US" altLang="zh-CN" dirty="0" smtClean="0"/>
              <a:t>Risk of Theta, when price remains flat.</a:t>
            </a:r>
          </a:p>
          <a:p>
            <a:r>
              <a:rPr lang="en-US" altLang="zh-CN" dirty="0" smtClean="0"/>
              <a:t>No chance to do Gamma Scalping.</a:t>
            </a:r>
          </a:p>
          <a:p>
            <a:r>
              <a:rPr lang="en-US" altLang="zh-CN" dirty="0" smtClean="0"/>
              <a:t>Volatility</a:t>
            </a:r>
            <a:r>
              <a:rPr lang="zh-CN" altLang="en-US" dirty="0" smtClean="0"/>
              <a:t> </a:t>
            </a:r>
            <a:r>
              <a:rPr lang="en-US" altLang="zh-CN" dirty="0" smtClean="0"/>
              <a:t>has</a:t>
            </a:r>
            <a:r>
              <a:rPr lang="zh-CN" altLang="en-US" dirty="0" smtClean="0"/>
              <a:t> </a:t>
            </a:r>
            <a:r>
              <a:rPr lang="en-US" altLang="zh-CN" dirty="0" smtClean="0"/>
              <a:t>increased,</a:t>
            </a:r>
            <a:r>
              <a:rPr lang="zh-CN" altLang="en-US" dirty="0" smtClean="0"/>
              <a:t> </a:t>
            </a:r>
            <a:r>
              <a:rPr lang="en-US" altLang="zh-CN" dirty="0" smtClean="0"/>
              <a:t>before</a:t>
            </a:r>
            <a:r>
              <a:rPr lang="zh-CN" altLang="en-US" dirty="0" smtClean="0"/>
              <a:t> </a:t>
            </a:r>
            <a:r>
              <a:rPr lang="en-US" altLang="zh-CN" dirty="0" smtClean="0"/>
              <a:t>we</a:t>
            </a:r>
            <a:r>
              <a:rPr lang="zh-CN" altLang="en-US" dirty="0" smtClean="0"/>
              <a:t> </a:t>
            </a:r>
            <a:r>
              <a:rPr lang="en-US" altLang="zh-CN" dirty="0" smtClean="0"/>
              <a:t>long</a:t>
            </a:r>
            <a:r>
              <a:rPr lang="zh-CN" altLang="en-US" dirty="0" smtClean="0"/>
              <a:t> </a:t>
            </a:r>
            <a:r>
              <a:rPr lang="en-US" altLang="zh-CN" dirty="0" smtClean="0"/>
              <a:t>straddle</a:t>
            </a:r>
            <a:r>
              <a:rPr lang="zh-CN" altLang="en-US" dirty="0" smtClean="0"/>
              <a:t> </a:t>
            </a:r>
            <a:r>
              <a:rPr lang="en-US" altLang="zh-CN" dirty="0" smtClean="0"/>
              <a:t>for</a:t>
            </a:r>
            <a:r>
              <a:rPr lang="zh-CN" altLang="en-US" dirty="0" smtClean="0"/>
              <a:t> </a:t>
            </a:r>
            <a:r>
              <a:rPr lang="en-US" altLang="zh-CN" dirty="0" smtClean="0"/>
              <a:t>some</a:t>
            </a:r>
            <a:r>
              <a:rPr lang="zh-CN" altLang="en-US" dirty="0" smtClean="0"/>
              <a:t> </a:t>
            </a:r>
            <a:r>
              <a:rPr lang="en-US" altLang="zh-CN" dirty="0" smtClean="0"/>
              <a:t>reason. </a:t>
            </a:r>
            <a:endParaRPr lang="zh-CN" altLang="zh-CN" dirty="0"/>
          </a:p>
          <a:p>
            <a:endParaRPr kumimoji="1" lang="zh-CN" altLang="en-US" dirty="0"/>
          </a:p>
        </p:txBody>
      </p:sp>
    </p:spTree>
    <p:extLst>
      <p:ext uri="{BB962C8B-B14F-4D97-AF65-F5344CB8AC3E}">
        <p14:creationId xmlns:p14="http://schemas.microsoft.com/office/powerpoint/2010/main" val="423243340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 Testing Result</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52056976"/>
              </p:ext>
            </p:extLst>
          </p:nvPr>
        </p:nvGraphicFramePr>
        <p:xfrm>
          <a:off x="518956" y="1866900"/>
          <a:ext cx="8193244" cy="4864102"/>
        </p:xfrm>
        <a:graphic>
          <a:graphicData uri="http://schemas.openxmlformats.org/drawingml/2006/table">
            <a:tbl>
              <a:tblPr/>
              <a:tblGrid>
                <a:gridCol w="1248734"/>
                <a:gridCol w="976730"/>
                <a:gridCol w="1075639"/>
                <a:gridCol w="1075639"/>
                <a:gridCol w="1505102"/>
                <a:gridCol w="2311400"/>
              </a:tblGrid>
              <a:tr h="744352">
                <a:tc>
                  <a:txBody>
                    <a:bodyPr/>
                    <a:lstStyle/>
                    <a:p>
                      <a:pPr algn="ctr" fontAlgn="t">
                        <a:lnSpc>
                          <a:spcPct val="150000"/>
                        </a:lnSpc>
                      </a:pPr>
                      <a:r>
                        <a:rPr lang="en-US" sz="1600" b="1" i="0" u="none" strike="noStrike" dirty="0">
                          <a:solidFill>
                            <a:srgbClr val="000000"/>
                          </a:solidFill>
                          <a:effectLst/>
                          <a:latin typeface="Courier"/>
                        </a:rPr>
                        <a:t>Stop Earning</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lnSpc>
                          <a:spcPct val="150000"/>
                        </a:lnSpc>
                      </a:pPr>
                      <a:r>
                        <a:rPr lang="en-US" sz="1600" b="1" i="0" u="none" strike="noStrike">
                          <a:solidFill>
                            <a:srgbClr val="000000"/>
                          </a:solidFill>
                          <a:effectLst/>
                          <a:latin typeface="Courier"/>
                        </a:rPr>
                        <a:t>Stop Loss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lnSpc>
                          <a:spcPct val="150000"/>
                        </a:lnSpc>
                      </a:pPr>
                      <a:r>
                        <a:rPr lang="en-US" sz="1600" b="1" i="0" u="none" strike="noStrike">
                          <a:solidFill>
                            <a:srgbClr val="000000"/>
                          </a:solidFill>
                          <a:effectLst/>
                          <a:latin typeface="Courier"/>
                        </a:rPr>
                        <a:t>Adjust Time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lnSpc>
                          <a:spcPct val="150000"/>
                        </a:lnSpc>
                      </a:pPr>
                      <a:r>
                        <a:rPr lang="en-US" sz="1600" b="1" i="0" u="none" strike="noStrike">
                          <a:solidFill>
                            <a:srgbClr val="000000"/>
                          </a:solidFill>
                          <a:effectLst/>
                          <a:latin typeface="Courier"/>
                        </a:rPr>
                        <a:t>Total Trades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lnSpc>
                          <a:spcPct val="150000"/>
                        </a:lnSpc>
                      </a:pPr>
                      <a:r>
                        <a:rPr lang="en-US" sz="1600" b="1" i="0" u="none" strike="noStrike">
                          <a:solidFill>
                            <a:srgbClr val="000000"/>
                          </a:solidFill>
                          <a:effectLst/>
                          <a:latin typeface="Courier"/>
                        </a:rPr>
                        <a:t>Total Pts.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c>
                  <a:txBody>
                    <a:bodyPr/>
                    <a:lstStyle/>
                    <a:p>
                      <a:pPr algn="ctr" fontAlgn="t">
                        <a:lnSpc>
                          <a:spcPct val="150000"/>
                        </a:lnSpc>
                      </a:pPr>
                      <a:r>
                        <a:rPr lang="en-US" sz="1600" b="1" i="0" u="none" strike="noStrike">
                          <a:solidFill>
                            <a:srgbClr val="000000"/>
                          </a:solidFill>
                          <a:effectLst/>
                          <a:latin typeface="Courier"/>
                        </a:rPr>
                        <a:t>Avg. Pts Per Tx.</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0BF"/>
                    </a:solidFill>
                  </a:tcPr>
                </a:tc>
              </a:tr>
              <a:tr h="462766">
                <a:tc>
                  <a:txBody>
                    <a:bodyPr/>
                    <a:lstStyle/>
                    <a:p>
                      <a:pPr algn="ctr" fontAlgn="t">
                        <a:lnSpc>
                          <a:spcPct val="150000"/>
                        </a:lnSpc>
                      </a:pPr>
                      <a:r>
                        <a:rPr lang="en-US" altLang="zh-CN" sz="1600" b="1" i="0" u="none" strike="noStrike" dirty="0">
                          <a:solidFill>
                            <a:srgbClr val="000000"/>
                          </a:solidFill>
                          <a:effectLst/>
                          <a:latin typeface="Courier"/>
                        </a:rPr>
                        <a:t>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t">
                        <a:lnSpc>
                          <a:spcPct val="150000"/>
                        </a:lnSpc>
                      </a:pPr>
                      <a:r>
                        <a:rPr lang="en-US" altLang="zh-CN" sz="1600" b="1" i="0" u="none" strike="noStrike">
                          <a:solidFill>
                            <a:srgbClr val="000000"/>
                          </a:solidFill>
                          <a:effectLst/>
                          <a:latin typeface="Courier"/>
                        </a:rPr>
                        <a:t>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sz="1600" b="1" i="0" u="none" strike="noStrike">
                          <a:solidFill>
                            <a:srgbClr val="000000"/>
                          </a:solidFill>
                          <a:effectLst/>
                          <a:latin typeface="Courier"/>
                        </a:rPr>
                        <a:t>300s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8</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401</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50.125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123">
                <a:tc>
                  <a:txBody>
                    <a:bodyPr/>
                    <a:lstStyle/>
                    <a:p>
                      <a:pPr algn="ctr" fontAlgn="t">
                        <a:lnSpc>
                          <a:spcPct val="150000"/>
                        </a:lnSpc>
                      </a:pPr>
                      <a:r>
                        <a:rPr lang="en-US" altLang="zh-CN" sz="1600" b="1" i="0" u="none" strike="noStrike" dirty="0" smtClean="0">
                          <a:solidFill>
                            <a:srgbClr val="000000"/>
                          </a:solidFill>
                          <a:effectLst/>
                          <a:latin typeface="Courier"/>
                        </a:rPr>
                        <a:t>10%</a:t>
                      </a:r>
                      <a:endParaRPr lang="en-US" altLang="zh-CN" sz="1600" b="1" i="0" u="none" strike="noStrike" dirty="0">
                        <a:solidFill>
                          <a:srgbClr val="000000"/>
                        </a:solidFill>
                        <a:effectLst/>
                        <a:latin typeface="Courier"/>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t">
                        <a:lnSpc>
                          <a:spcPct val="150000"/>
                        </a:lnSpc>
                      </a:pPr>
                      <a:r>
                        <a:rPr lang="en-US" altLang="zh-CN" sz="1600" b="1" i="0" u="none" strike="noStrike">
                          <a:solidFill>
                            <a:srgbClr val="000000"/>
                          </a:solidFill>
                          <a:effectLst/>
                          <a:latin typeface="Courier"/>
                        </a:rPr>
                        <a:t>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sz="1600" b="1" i="0" u="none" strike="noStrike">
                          <a:solidFill>
                            <a:srgbClr val="000000"/>
                          </a:solidFill>
                          <a:effectLst/>
                          <a:latin typeface="Courier"/>
                        </a:rPr>
                        <a:t>300s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6</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-343</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-57.17</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123">
                <a:tc>
                  <a:txBody>
                    <a:bodyPr/>
                    <a:lstStyle/>
                    <a:p>
                      <a:pPr algn="ctr" fontAlgn="t">
                        <a:lnSpc>
                          <a:spcPct val="150000"/>
                        </a:lnSpc>
                      </a:pPr>
                      <a:r>
                        <a:rPr lang="en-US" altLang="zh-CN" sz="1600" b="1" i="0" u="none" strike="noStrike" dirty="0">
                          <a:solidFill>
                            <a:srgbClr val="000000"/>
                          </a:solidFill>
                          <a:effectLst/>
                          <a:latin typeface="Courier"/>
                        </a:rPr>
                        <a:t>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t">
                        <a:lnSpc>
                          <a:spcPct val="150000"/>
                        </a:lnSpc>
                      </a:pPr>
                      <a:r>
                        <a:rPr lang="en-US" altLang="zh-CN" sz="1600" b="1" i="0" u="none" strike="noStrike">
                          <a:solidFill>
                            <a:srgbClr val="000000"/>
                          </a:solidFill>
                          <a:effectLst/>
                          <a:latin typeface="Courier"/>
                        </a:rPr>
                        <a:t>10%</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sz="1600" b="1" i="0" u="none" strike="noStrike">
                          <a:solidFill>
                            <a:srgbClr val="000000"/>
                          </a:solidFill>
                          <a:effectLst/>
                          <a:latin typeface="Courier"/>
                        </a:rPr>
                        <a:t>300s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6</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353.5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58.92</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123">
                <a:tc>
                  <a:txBody>
                    <a:bodyPr/>
                    <a:lstStyle/>
                    <a:p>
                      <a:pPr algn="ctr" fontAlgn="t">
                        <a:lnSpc>
                          <a:spcPct val="150000"/>
                        </a:lnSpc>
                      </a:pPr>
                      <a:r>
                        <a:rPr lang="en-US" altLang="zh-CN" sz="1600" b="1" i="0" u="none" strike="noStrike">
                          <a:solidFill>
                            <a:srgbClr val="000000"/>
                          </a:solidFill>
                          <a:effectLst/>
                          <a:latin typeface="Courier"/>
                        </a:rPr>
                        <a:t>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t">
                        <a:lnSpc>
                          <a:spcPct val="150000"/>
                        </a:lnSpc>
                      </a:pPr>
                      <a:r>
                        <a:rPr lang="en-US" altLang="zh-CN" sz="1600" b="1" i="0" u="none" strike="noStrike">
                          <a:solidFill>
                            <a:srgbClr val="000000"/>
                          </a:solidFill>
                          <a:effectLst/>
                          <a:latin typeface="Courier"/>
                        </a:rPr>
                        <a:t>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sz="1600" b="1" i="0" u="none" strike="noStrike">
                          <a:solidFill>
                            <a:srgbClr val="000000"/>
                          </a:solidFill>
                          <a:effectLst/>
                          <a:latin typeface="Courier"/>
                        </a:rPr>
                        <a:t>1day</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8</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401</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50.125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123">
                <a:tc>
                  <a:txBody>
                    <a:bodyPr/>
                    <a:lstStyle/>
                    <a:p>
                      <a:pPr algn="ctr" fontAlgn="t">
                        <a:lnSpc>
                          <a:spcPct val="150000"/>
                        </a:lnSpc>
                      </a:pPr>
                      <a:r>
                        <a:rPr lang="en-US" altLang="zh-CN" sz="1600" b="1" i="0" u="none" strike="noStrike">
                          <a:solidFill>
                            <a:srgbClr val="000000"/>
                          </a:solidFill>
                          <a:effectLst/>
                          <a:latin typeface="Courier"/>
                        </a:rPr>
                        <a:t>10%</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t">
                        <a:lnSpc>
                          <a:spcPct val="150000"/>
                        </a:lnSpc>
                      </a:pPr>
                      <a:r>
                        <a:rPr lang="en-US" altLang="zh-CN" sz="1600" b="1" i="0" u="none" strike="noStrike">
                          <a:solidFill>
                            <a:srgbClr val="000000"/>
                          </a:solidFill>
                          <a:effectLst/>
                          <a:latin typeface="Courier"/>
                        </a:rPr>
                        <a:t>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sz="1600" b="1" i="0" u="none" strike="noStrike">
                          <a:solidFill>
                            <a:srgbClr val="000000"/>
                          </a:solidFill>
                          <a:effectLst/>
                          <a:latin typeface="Courier"/>
                        </a:rPr>
                        <a:t>1day</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6</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dirty="0">
                          <a:solidFill>
                            <a:srgbClr val="000000"/>
                          </a:solidFill>
                          <a:effectLst/>
                          <a:latin typeface="Courier"/>
                        </a:rPr>
                        <a:t>121</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20.17</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123">
                <a:tc>
                  <a:txBody>
                    <a:bodyPr/>
                    <a:lstStyle/>
                    <a:p>
                      <a:pPr algn="ctr" fontAlgn="t">
                        <a:lnSpc>
                          <a:spcPct val="150000"/>
                        </a:lnSpc>
                      </a:pPr>
                      <a:r>
                        <a:rPr lang="en-US" altLang="zh-CN" sz="1600" b="1" i="0" u="none" strike="noStrike">
                          <a:solidFill>
                            <a:srgbClr val="000000"/>
                          </a:solidFill>
                          <a:effectLst/>
                          <a:latin typeface="Courier"/>
                        </a:rPr>
                        <a:t>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t">
                        <a:lnSpc>
                          <a:spcPct val="150000"/>
                        </a:lnSpc>
                      </a:pPr>
                      <a:r>
                        <a:rPr lang="en-US" altLang="zh-CN" sz="1600" b="1" i="0" u="none" strike="noStrike">
                          <a:solidFill>
                            <a:srgbClr val="000000"/>
                          </a:solidFill>
                          <a:effectLst/>
                          <a:latin typeface="Courier"/>
                        </a:rPr>
                        <a:t>10%</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sz="1600" b="1" i="0" u="none" strike="noStrike">
                          <a:solidFill>
                            <a:srgbClr val="000000"/>
                          </a:solidFill>
                          <a:effectLst/>
                          <a:latin typeface="Courier"/>
                        </a:rPr>
                        <a:t>1day</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6</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334</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50.67</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123">
                <a:tc>
                  <a:txBody>
                    <a:bodyPr/>
                    <a:lstStyle/>
                    <a:p>
                      <a:pPr algn="ctr" fontAlgn="t">
                        <a:lnSpc>
                          <a:spcPct val="150000"/>
                        </a:lnSpc>
                      </a:pPr>
                      <a:r>
                        <a:rPr lang="en-US" altLang="zh-CN" sz="1600" b="1" i="0" u="none" strike="noStrike">
                          <a:solidFill>
                            <a:srgbClr val="000000"/>
                          </a:solidFill>
                          <a:effectLst/>
                          <a:latin typeface="Courier"/>
                        </a:rPr>
                        <a:t>10%</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000090"/>
                      </a:solidFill>
                      <a:prstDash val="solid"/>
                      <a:round/>
                      <a:headEnd type="none" w="med" len="med"/>
                      <a:tailEnd type="none" w="med" len="med"/>
                    </a:lnB>
                    <a:solidFill>
                      <a:srgbClr val="DBDBDB"/>
                    </a:solidFill>
                  </a:tcPr>
                </a:tc>
                <a:tc>
                  <a:txBody>
                    <a:bodyPr/>
                    <a:lstStyle/>
                    <a:p>
                      <a:pPr algn="ctr" fontAlgn="t">
                        <a:lnSpc>
                          <a:spcPct val="150000"/>
                        </a:lnSpc>
                      </a:pPr>
                      <a:r>
                        <a:rPr lang="en-US" altLang="zh-CN" sz="1600" b="1" i="0" u="none" strike="noStrike">
                          <a:solidFill>
                            <a:srgbClr val="000000"/>
                          </a:solidFill>
                          <a:effectLst/>
                          <a:latin typeface="Courier"/>
                        </a:rPr>
                        <a:t>10%</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000090"/>
                      </a:solidFill>
                      <a:prstDash val="solid"/>
                      <a:round/>
                      <a:headEnd type="none" w="med" len="med"/>
                      <a:tailEnd type="none" w="med" len="med"/>
                    </a:lnB>
                  </a:tcPr>
                </a:tc>
                <a:tc>
                  <a:txBody>
                    <a:bodyPr/>
                    <a:lstStyle/>
                    <a:p>
                      <a:pPr algn="ctr" fontAlgn="t">
                        <a:lnSpc>
                          <a:spcPct val="150000"/>
                        </a:lnSpc>
                      </a:pPr>
                      <a:r>
                        <a:rPr lang="en-US" sz="1600" b="1" i="0" u="none" strike="noStrike">
                          <a:solidFill>
                            <a:srgbClr val="000000"/>
                          </a:solidFill>
                          <a:effectLst/>
                          <a:latin typeface="Courier"/>
                        </a:rPr>
                        <a:t>1day</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00009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4</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000090"/>
                      </a:solidFill>
                      <a:prstDash val="solid"/>
                      <a:round/>
                      <a:headEnd type="none" w="med" len="med"/>
                      <a:tailEnd type="none" w="med" len="med"/>
                    </a:lnB>
                  </a:tcPr>
                </a:tc>
                <a:tc>
                  <a:txBody>
                    <a:bodyPr/>
                    <a:lstStyle/>
                    <a:p>
                      <a:pPr algn="ctr" fontAlgn="t">
                        <a:lnSpc>
                          <a:spcPct val="150000"/>
                        </a:lnSpc>
                      </a:pPr>
                      <a:r>
                        <a:rPr lang="en-US" altLang="zh-CN" sz="1600" b="1" i="0" u="none" strike="noStrike" dirty="0">
                          <a:solidFill>
                            <a:srgbClr val="000000"/>
                          </a:solidFill>
                          <a:effectLst/>
                          <a:latin typeface="Courier"/>
                        </a:rPr>
                        <a:t>538</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000090"/>
                      </a:solidFill>
                      <a:prstDash val="solid"/>
                      <a:round/>
                      <a:headEnd type="none" w="med" len="med"/>
                      <a:tailEnd type="none" w="med" len="med"/>
                    </a:lnB>
                  </a:tcPr>
                </a:tc>
                <a:tc>
                  <a:txBody>
                    <a:bodyPr/>
                    <a:lstStyle/>
                    <a:p>
                      <a:pPr algn="ctr" fontAlgn="t">
                        <a:lnSpc>
                          <a:spcPct val="150000"/>
                        </a:lnSpc>
                      </a:pPr>
                      <a:r>
                        <a:rPr lang="en-US" altLang="zh-CN" sz="1600" b="1" i="0" u="none" strike="noStrike">
                          <a:solidFill>
                            <a:srgbClr val="000000"/>
                          </a:solidFill>
                          <a:effectLst/>
                          <a:latin typeface="Courier"/>
                        </a:rPr>
                        <a:t>134.5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000090"/>
                      </a:solidFill>
                      <a:prstDash val="solid"/>
                      <a:round/>
                      <a:headEnd type="none" w="med" len="med"/>
                      <a:tailEnd type="none" w="med" len="med"/>
                    </a:lnB>
                  </a:tcPr>
                </a:tc>
              </a:tr>
              <a:tr h="457123">
                <a:tc>
                  <a:txBody>
                    <a:bodyPr/>
                    <a:lstStyle/>
                    <a:p>
                      <a:pPr algn="ctr" fontAlgn="t">
                        <a:lnSpc>
                          <a:spcPct val="150000"/>
                        </a:lnSpc>
                      </a:pPr>
                      <a:r>
                        <a:rPr lang="en-US" altLang="zh-CN" sz="1600" b="1" i="0" u="none" strike="noStrike" dirty="0">
                          <a:solidFill>
                            <a:srgbClr val="000000"/>
                          </a:solidFill>
                          <a:effectLst/>
                          <a:latin typeface="Courier"/>
                        </a:rPr>
                        <a:t>5%</a:t>
                      </a:r>
                    </a:p>
                  </a:txBody>
                  <a:tcPr marL="12700" marR="12700" marT="12700" marB="0">
                    <a:lnL w="28575" cap="flat" cmpd="sng" algn="ctr">
                      <a:solidFill>
                        <a:srgbClr val="00009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28575" cap="flat" cmpd="sng" algn="ctr">
                      <a:solidFill>
                        <a:srgbClr val="000090"/>
                      </a:solidFill>
                      <a:prstDash val="solid"/>
                      <a:round/>
                      <a:headEnd type="none" w="med" len="med"/>
                      <a:tailEnd type="none" w="med" len="med"/>
                    </a:lnB>
                    <a:solidFill>
                      <a:srgbClr val="748CBC"/>
                    </a:solidFill>
                  </a:tcPr>
                </a:tc>
                <a:tc>
                  <a:txBody>
                    <a:bodyPr/>
                    <a:lstStyle/>
                    <a:p>
                      <a:pPr algn="ctr" fontAlgn="t">
                        <a:lnSpc>
                          <a:spcPct val="150000"/>
                        </a:lnSpc>
                      </a:pPr>
                      <a:r>
                        <a:rPr lang="en-US" altLang="zh-CN" sz="1600" b="1" i="0" u="none" strike="noStrike" dirty="0">
                          <a:solidFill>
                            <a:srgbClr val="000000"/>
                          </a:solidFill>
                          <a:effectLst/>
                          <a:latin typeface="Courier"/>
                        </a:rPr>
                        <a:t>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28575" cap="flat" cmpd="sng" algn="ctr">
                      <a:solidFill>
                        <a:srgbClr val="000090"/>
                      </a:solidFill>
                      <a:prstDash val="solid"/>
                      <a:round/>
                      <a:headEnd type="none" w="med" len="med"/>
                      <a:tailEnd type="none" w="med" len="med"/>
                    </a:lnB>
                    <a:solidFill>
                      <a:srgbClr val="748CBC"/>
                    </a:solidFill>
                  </a:tcPr>
                </a:tc>
                <a:tc>
                  <a:txBody>
                    <a:bodyPr/>
                    <a:lstStyle/>
                    <a:p>
                      <a:pPr algn="ctr" fontAlgn="t">
                        <a:lnSpc>
                          <a:spcPct val="150000"/>
                        </a:lnSpc>
                      </a:pPr>
                      <a:r>
                        <a:rPr lang="en-US" sz="1600" b="1" i="0" u="none" strike="noStrike" dirty="0">
                          <a:solidFill>
                            <a:srgbClr val="000000"/>
                          </a:solidFill>
                          <a:effectLst/>
                          <a:latin typeface="Courier"/>
                        </a:rPr>
                        <a:t>300s</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28575" cap="flat" cmpd="sng" algn="ctr">
                      <a:solidFill>
                        <a:srgbClr val="000090"/>
                      </a:solidFill>
                      <a:prstDash val="solid"/>
                      <a:round/>
                      <a:headEnd type="none" w="med" len="med"/>
                      <a:tailEnd type="none" w="med" len="med"/>
                    </a:lnB>
                    <a:solidFill>
                      <a:srgbClr val="748CBC"/>
                    </a:solidFill>
                  </a:tcPr>
                </a:tc>
                <a:tc>
                  <a:txBody>
                    <a:bodyPr/>
                    <a:lstStyle/>
                    <a:p>
                      <a:pPr algn="ctr" fontAlgn="t">
                        <a:lnSpc>
                          <a:spcPct val="150000"/>
                        </a:lnSpc>
                      </a:pPr>
                      <a:r>
                        <a:rPr lang="en-US" altLang="zh-CN" sz="1600" b="1" i="0" u="none" strike="noStrike" dirty="0">
                          <a:solidFill>
                            <a:srgbClr val="000000"/>
                          </a:solidFill>
                          <a:effectLst/>
                          <a:latin typeface="Courier"/>
                        </a:rPr>
                        <a:t>135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28575" cap="flat" cmpd="sng" algn="ctr">
                      <a:solidFill>
                        <a:srgbClr val="000090"/>
                      </a:solidFill>
                      <a:prstDash val="solid"/>
                      <a:round/>
                      <a:headEnd type="none" w="med" len="med"/>
                      <a:tailEnd type="none" w="med" len="med"/>
                    </a:lnB>
                    <a:solidFill>
                      <a:srgbClr val="748CBC"/>
                    </a:solidFill>
                  </a:tcPr>
                </a:tc>
                <a:tc>
                  <a:txBody>
                    <a:bodyPr/>
                    <a:lstStyle/>
                    <a:p>
                      <a:pPr algn="ctr" fontAlgn="t">
                        <a:lnSpc>
                          <a:spcPct val="150000"/>
                        </a:lnSpc>
                      </a:pPr>
                      <a:r>
                        <a:rPr lang="en-US" altLang="zh-CN" sz="1600" b="1" i="0" u="none" strike="noStrike" dirty="0">
                          <a:solidFill>
                            <a:srgbClr val="000000"/>
                          </a:solidFill>
                          <a:effectLst/>
                          <a:latin typeface="Courier"/>
                        </a:rPr>
                        <a:t>6590.5</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28575" cap="flat" cmpd="sng" algn="ctr">
                      <a:solidFill>
                        <a:srgbClr val="000090"/>
                      </a:solidFill>
                      <a:prstDash val="solid"/>
                      <a:round/>
                      <a:headEnd type="none" w="med" len="med"/>
                      <a:tailEnd type="none" w="med" len="med"/>
                    </a:lnB>
                    <a:solidFill>
                      <a:srgbClr val="748CBC"/>
                    </a:solidFill>
                  </a:tcPr>
                </a:tc>
                <a:tc>
                  <a:txBody>
                    <a:bodyPr/>
                    <a:lstStyle/>
                    <a:p>
                      <a:pPr algn="ctr" fontAlgn="t">
                        <a:lnSpc>
                          <a:spcPct val="150000"/>
                        </a:lnSpc>
                      </a:pPr>
                      <a:r>
                        <a:rPr lang="en-US" altLang="zh-CN" sz="1600" b="1" i="0" u="none" strike="noStrike" dirty="0">
                          <a:solidFill>
                            <a:srgbClr val="000000"/>
                          </a:solidFill>
                          <a:effectLst/>
                          <a:latin typeface="Courier"/>
                        </a:rPr>
                        <a:t>48.81</a:t>
                      </a:r>
                    </a:p>
                  </a:txBody>
                  <a:tcPr marL="12700" marR="12700" marT="12700" marB="0">
                    <a:lnL w="6350" cap="flat" cmpd="sng" algn="ctr">
                      <a:solidFill>
                        <a:srgbClr val="000000"/>
                      </a:solidFill>
                      <a:prstDash val="solid"/>
                      <a:round/>
                      <a:headEnd type="none" w="med" len="med"/>
                      <a:tailEnd type="none" w="med" len="med"/>
                    </a:lnL>
                    <a:lnR w="28575" cap="flat" cmpd="sng" algn="ctr">
                      <a:solidFill>
                        <a:srgbClr val="000090"/>
                      </a:solidFill>
                      <a:prstDash val="solid"/>
                      <a:round/>
                      <a:headEnd type="none" w="med" len="med"/>
                      <a:tailEnd type="none" w="med" len="med"/>
                    </a:lnR>
                    <a:lnT w="28575" cap="flat" cmpd="sng" algn="ctr">
                      <a:solidFill>
                        <a:srgbClr val="000090"/>
                      </a:solidFill>
                      <a:prstDash val="solid"/>
                      <a:round/>
                      <a:headEnd type="none" w="med" len="med"/>
                      <a:tailEnd type="none" w="med" len="med"/>
                    </a:lnT>
                    <a:lnB w="28575" cap="flat" cmpd="sng" algn="ctr">
                      <a:solidFill>
                        <a:srgbClr val="000090"/>
                      </a:solidFill>
                      <a:prstDash val="solid"/>
                      <a:round/>
                      <a:headEnd type="none" w="med" len="med"/>
                      <a:tailEnd type="none" w="med" len="med"/>
                    </a:lnB>
                    <a:solidFill>
                      <a:srgbClr val="748CBC"/>
                    </a:solidFill>
                  </a:tcPr>
                </a:tc>
              </a:tr>
              <a:tr h="457123">
                <a:tc>
                  <a:txBody>
                    <a:bodyPr/>
                    <a:lstStyle/>
                    <a:p>
                      <a:pPr algn="ctr" fontAlgn="t">
                        <a:lnSpc>
                          <a:spcPct val="150000"/>
                        </a:lnSpc>
                      </a:pPr>
                      <a:r>
                        <a:rPr lang="en-US" altLang="zh-CN" sz="1600" b="1" i="0" u="none" strike="noStrike" dirty="0" smtClean="0">
                          <a:solidFill>
                            <a:srgbClr val="000000"/>
                          </a:solidFill>
                          <a:effectLst/>
                          <a:latin typeface="Courier"/>
                        </a:rPr>
                        <a:t>5%</a:t>
                      </a:r>
                      <a:endParaRPr lang="en-US" altLang="zh-CN" sz="1600" b="1" i="0" u="none" strike="noStrike" dirty="0">
                        <a:solidFill>
                          <a:srgbClr val="000000"/>
                        </a:solidFill>
                        <a:effectLst/>
                        <a:latin typeface="Courier"/>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lnSpc>
                          <a:spcPct val="150000"/>
                        </a:lnSpc>
                      </a:pPr>
                      <a:r>
                        <a:rPr lang="en-US" altLang="zh-CN" sz="1600" b="1" i="0" u="none" strike="noStrike" dirty="0" smtClean="0">
                          <a:solidFill>
                            <a:srgbClr val="000000"/>
                          </a:solidFill>
                          <a:effectLst/>
                          <a:latin typeface="Courier"/>
                        </a:rPr>
                        <a:t>5%</a:t>
                      </a:r>
                      <a:endParaRPr lang="en-US" altLang="zh-CN" sz="1600" b="1" i="0" u="none" strike="noStrike" dirty="0">
                        <a:solidFill>
                          <a:srgbClr val="000000"/>
                        </a:solidFill>
                        <a:effectLst/>
                        <a:latin typeface="Courier"/>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lnSpc>
                          <a:spcPct val="150000"/>
                        </a:lnSpc>
                      </a:pPr>
                      <a:r>
                        <a:rPr lang="en-US" sz="1600" b="1" i="0" u="none" strike="noStrike" dirty="0">
                          <a:solidFill>
                            <a:srgbClr val="000000"/>
                          </a:solidFill>
                          <a:effectLst/>
                          <a:latin typeface="Courier"/>
                        </a:rPr>
                        <a:t>1day</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lnSpc>
                          <a:spcPct val="150000"/>
                        </a:lnSpc>
                      </a:pPr>
                      <a:r>
                        <a:rPr lang="en-US" altLang="zh-CN" sz="1600" b="1" i="0" u="none" strike="noStrike" dirty="0" smtClean="0">
                          <a:solidFill>
                            <a:srgbClr val="000000"/>
                          </a:solidFill>
                          <a:effectLst/>
                          <a:latin typeface="Courier"/>
                        </a:rPr>
                        <a:t>139</a:t>
                      </a:r>
                      <a:endParaRPr lang="zh-CN" altLang="en-US" sz="1600" b="1" i="0" u="none" strike="noStrike" dirty="0">
                        <a:solidFill>
                          <a:srgbClr val="000000"/>
                        </a:solidFill>
                        <a:effectLst/>
                        <a:latin typeface="Courier"/>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lnSpc>
                          <a:spcPct val="150000"/>
                        </a:lnSpc>
                      </a:pPr>
                      <a:r>
                        <a:rPr lang="en-US" altLang="zh-CN" sz="1600" b="1" i="0" u="none" strike="noStrike" dirty="0" smtClean="0">
                          <a:solidFill>
                            <a:srgbClr val="000000"/>
                          </a:solidFill>
                          <a:effectLst/>
                          <a:latin typeface="Courier"/>
                        </a:rPr>
                        <a:t>6308.5</a:t>
                      </a:r>
                      <a:r>
                        <a:rPr lang="zh-CN" altLang="en-US" sz="1600" b="1" i="0" u="none" strike="noStrike" dirty="0">
                          <a:solidFill>
                            <a:srgbClr val="000000"/>
                          </a:solidFill>
                          <a:effectLst/>
                          <a:latin typeface="Courier"/>
                        </a:rPr>
                        <a:t>　</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lnSpc>
                          <a:spcPct val="150000"/>
                        </a:lnSpc>
                      </a:pPr>
                      <a:r>
                        <a:rPr lang="en-US" altLang="zh-CN" sz="1600" b="1" i="0" u="none" strike="noStrike" dirty="0" smtClean="0">
                          <a:solidFill>
                            <a:srgbClr val="000000"/>
                          </a:solidFill>
                          <a:effectLst/>
                          <a:latin typeface="Courier"/>
                        </a:rPr>
                        <a:t>45.38</a:t>
                      </a:r>
                      <a:endParaRPr lang="zh-CN" altLang="en-US" sz="1600" b="1" i="0" u="none" strike="noStrike" dirty="0">
                        <a:solidFill>
                          <a:srgbClr val="000000"/>
                        </a:solidFill>
                        <a:effectLst/>
                        <a:latin typeface="Courier"/>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00009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0956396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P&amp;L</a:t>
            </a:r>
            <a:endParaRPr kumimoji="1" lang="zh-CN" altLang="en-US" dirty="0"/>
          </a:p>
        </p:txBody>
      </p:sp>
      <p:graphicFrame>
        <p:nvGraphicFramePr>
          <p:cNvPr id="4" name="Chart 2"/>
          <p:cNvGraphicFramePr>
            <a:graphicFrameLocks/>
          </p:cNvGraphicFramePr>
          <p:nvPr>
            <p:extLst>
              <p:ext uri="{D42A27DB-BD31-4B8C-83A1-F6EECF244321}">
                <p14:modId xmlns:p14="http://schemas.microsoft.com/office/powerpoint/2010/main" val="3979088225"/>
              </p:ext>
            </p:extLst>
          </p:nvPr>
        </p:nvGraphicFramePr>
        <p:xfrm>
          <a:off x="1263650" y="2513061"/>
          <a:ext cx="6616700" cy="35351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550303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 Testing Result</a:t>
            </a:r>
            <a:endParaRPr kumimoji="1" lang="zh-CN" altLang="en-US" dirty="0"/>
          </a:p>
        </p:txBody>
      </p:sp>
      <p:graphicFrame>
        <p:nvGraphicFramePr>
          <p:cNvPr id="4" name="图表 3"/>
          <p:cNvGraphicFramePr/>
          <p:nvPr>
            <p:extLst>
              <p:ext uri="{D42A27DB-BD31-4B8C-83A1-F6EECF244321}">
                <p14:modId xmlns:p14="http://schemas.microsoft.com/office/powerpoint/2010/main" val="2968973848"/>
              </p:ext>
            </p:extLst>
          </p:nvPr>
        </p:nvGraphicFramePr>
        <p:xfrm>
          <a:off x="1108075" y="2340292"/>
          <a:ext cx="6927850" cy="39462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006166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5400" dirty="0" smtClean="0"/>
              <a:t>HSI(Underlying)</a:t>
            </a:r>
            <a:endParaRPr kumimoji="1" lang="zh-CN" altLang="en-US" sz="5400" dirty="0"/>
          </a:p>
        </p:txBody>
      </p:sp>
      <p:graphicFrame>
        <p:nvGraphicFramePr>
          <p:cNvPr id="8" name="Chart 2"/>
          <p:cNvGraphicFramePr>
            <a:graphicFrameLocks noGrp="1"/>
          </p:cNvGraphicFramePr>
          <p:nvPr>
            <p:ph idx="1"/>
          </p:nvPr>
        </p:nvGraphicFramePr>
        <p:xfrm>
          <a:off x="685800" y="2209800"/>
          <a:ext cx="7770813" cy="3657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880649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 Testing Result</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Pros</a:t>
            </a:r>
            <a:endParaRPr kumimoji="1" lang="zh-CN" altLang="en-US" dirty="0"/>
          </a:p>
        </p:txBody>
      </p:sp>
      <p:sp>
        <p:nvSpPr>
          <p:cNvPr id="4" name="内容占位符 3"/>
          <p:cNvSpPr>
            <a:spLocks noGrp="1"/>
          </p:cNvSpPr>
          <p:nvPr>
            <p:ph sz="half" idx="2"/>
          </p:nvPr>
        </p:nvSpPr>
        <p:spPr/>
        <p:txBody>
          <a:bodyPr/>
          <a:lstStyle/>
          <a:p>
            <a:r>
              <a:rPr kumimoji="1" lang="en-US" altLang="zh-CN" dirty="0" smtClean="0"/>
              <a:t>Do not care up or down</a:t>
            </a:r>
          </a:p>
          <a:p>
            <a:r>
              <a:rPr kumimoji="1" lang="en-US" altLang="zh-CN" dirty="0" smtClean="0"/>
              <a:t>Limited</a:t>
            </a:r>
            <a:r>
              <a:rPr kumimoji="1" lang="zh-CN" altLang="en-US" dirty="0" smtClean="0"/>
              <a:t> </a:t>
            </a:r>
            <a:r>
              <a:rPr kumimoji="1" lang="en-US" altLang="zh-CN" dirty="0" smtClean="0"/>
              <a:t>Risk</a:t>
            </a:r>
          </a:p>
          <a:p>
            <a:r>
              <a:rPr kumimoji="1" lang="en-US" altLang="zh-CN" dirty="0" smtClean="0"/>
              <a:t>Enlarge</a:t>
            </a:r>
            <a:r>
              <a:rPr kumimoji="1" lang="zh-CN" altLang="en-US" dirty="0" smtClean="0"/>
              <a:t> </a:t>
            </a:r>
            <a:r>
              <a:rPr kumimoji="1" lang="en-US" altLang="zh-CN" dirty="0" smtClean="0"/>
              <a:t>Profits</a:t>
            </a:r>
          </a:p>
          <a:p>
            <a:endParaRPr kumimoji="1" lang="zh-CN" altLang="en-US" dirty="0"/>
          </a:p>
        </p:txBody>
      </p:sp>
      <p:sp>
        <p:nvSpPr>
          <p:cNvPr id="5" name="文本占位符 4"/>
          <p:cNvSpPr>
            <a:spLocks noGrp="1"/>
          </p:cNvSpPr>
          <p:nvPr>
            <p:ph type="body" sz="quarter" idx="3"/>
          </p:nvPr>
        </p:nvSpPr>
        <p:spPr/>
        <p:txBody>
          <a:bodyPr/>
          <a:lstStyle/>
          <a:p>
            <a:r>
              <a:rPr kumimoji="1" lang="en-US" altLang="zh-CN" dirty="0" smtClean="0"/>
              <a:t>Cons</a:t>
            </a:r>
            <a:endParaRPr kumimoji="1" lang="zh-CN" altLang="en-US" dirty="0"/>
          </a:p>
        </p:txBody>
      </p:sp>
      <p:sp>
        <p:nvSpPr>
          <p:cNvPr id="6" name="内容占位符 5"/>
          <p:cNvSpPr>
            <a:spLocks noGrp="1"/>
          </p:cNvSpPr>
          <p:nvPr>
            <p:ph sz="quarter" idx="4"/>
          </p:nvPr>
        </p:nvSpPr>
        <p:spPr/>
        <p:txBody>
          <a:bodyPr/>
          <a:lstStyle/>
          <a:p>
            <a:r>
              <a:rPr kumimoji="1" lang="en-US" altLang="zh-CN" dirty="0" smtClean="0"/>
              <a:t>Time</a:t>
            </a:r>
            <a:r>
              <a:rPr kumimoji="1" lang="zh-CN" altLang="en-US" dirty="0" smtClean="0"/>
              <a:t> </a:t>
            </a:r>
            <a:r>
              <a:rPr kumimoji="1" lang="en-US" altLang="zh-CN" dirty="0" smtClean="0"/>
              <a:t>Decay</a:t>
            </a:r>
          </a:p>
          <a:p>
            <a:r>
              <a:rPr kumimoji="1" lang="en-US" altLang="zh-CN" dirty="0" smtClean="0"/>
              <a:t>Volatility</a:t>
            </a:r>
            <a:r>
              <a:rPr kumimoji="1" lang="zh-CN" altLang="en-US" dirty="0" smtClean="0"/>
              <a:t> </a:t>
            </a:r>
            <a:r>
              <a:rPr kumimoji="1" lang="en-US" altLang="zh-CN" dirty="0" smtClean="0"/>
              <a:t>decline</a:t>
            </a:r>
            <a:endParaRPr kumimoji="1" lang="zh-CN" altLang="en-US" dirty="0"/>
          </a:p>
        </p:txBody>
      </p:sp>
    </p:spTree>
    <p:extLst>
      <p:ext uri="{BB962C8B-B14F-4D97-AF65-F5344CB8AC3E}">
        <p14:creationId xmlns:p14="http://schemas.microsoft.com/office/powerpoint/2010/main" val="51171870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Algo</a:t>
            </a:r>
            <a:r>
              <a:rPr kumimoji="1" lang="en-US" altLang="zh-CN" dirty="0" smtClean="0"/>
              <a:t> Trading</a:t>
            </a:r>
            <a:endParaRPr kumimoji="1" lang="zh-CN" altLang="en-US" dirty="0"/>
          </a:p>
        </p:txBody>
      </p:sp>
      <p:sp>
        <p:nvSpPr>
          <p:cNvPr id="3" name="内容占位符 2"/>
          <p:cNvSpPr>
            <a:spLocks noGrp="1"/>
          </p:cNvSpPr>
          <p:nvPr>
            <p:ph idx="1"/>
          </p:nvPr>
        </p:nvSpPr>
        <p:spPr/>
        <p:txBody>
          <a:bodyPr/>
          <a:lstStyle/>
          <a:p>
            <a:r>
              <a:rPr kumimoji="1" lang="en-US" altLang="zh-CN" dirty="0" smtClean="0"/>
              <a:t>Background</a:t>
            </a:r>
          </a:p>
          <a:p>
            <a:r>
              <a:rPr kumimoji="1" lang="en-US" altLang="zh-CN" dirty="0" smtClean="0"/>
              <a:t>Trading</a:t>
            </a:r>
            <a:r>
              <a:rPr kumimoji="1" lang="zh-CN" altLang="en-US" dirty="0" smtClean="0"/>
              <a:t> </a:t>
            </a:r>
            <a:r>
              <a:rPr kumimoji="1" lang="en-US" altLang="zh-CN" dirty="0" smtClean="0"/>
              <a:t>Strategies</a:t>
            </a:r>
          </a:p>
          <a:p>
            <a:r>
              <a:rPr kumimoji="1" lang="en-US" altLang="zh-CN" b="1" dirty="0" smtClean="0"/>
              <a:t>Improvement of Long</a:t>
            </a:r>
            <a:r>
              <a:rPr kumimoji="1" lang="zh-CN" altLang="en-US" b="1" dirty="0" smtClean="0"/>
              <a:t> </a:t>
            </a:r>
            <a:r>
              <a:rPr kumimoji="1" lang="en-US" altLang="zh-CN" b="1" dirty="0" smtClean="0"/>
              <a:t>Straddle</a:t>
            </a:r>
          </a:p>
          <a:p>
            <a:r>
              <a:rPr kumimoji="1" lang="en-US" altLang="zh-CN" dirty="0" smtClean="0"/>
              <a:t>Conclusion</a:t>
            </a:r>
          </a:p>
          <a:p>
            <a:endParaRPr kumimoji="1" lang="zh-CN" altLang="en-US" dirty="0"/>
          </a:p>
        </p:txBody>
      </p:sp>
    </p:spTree>
    <p:extLst>
      <p:ext uri="{BB962C8B-B14F-4D97-AF65-F5344CB8AC3E}">
        <p14:creationId xmlns:p14="http://schemas.microsoft.com/office/powerpoint/2010/main" val="366239824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400" dirty="0" smtClean="0"/>
              <a:t>Improvement</a:t>
            </a:r>
            <a:r>
              <a:rPr kumimoji="1" lang="zh-CN" altLang="en-US" sz="4400" dirty="0" smtClean="0"/>
              <a:t> </a:t>
            </a:r>
            <a:r>
              <a:rPr kumimoji="1" lang="en-US" altLang="zh-CN" sz="4400" dirty="0" smtClean="0"/>
              <a:t>of</a:t>
            </a:r>
            <a:r>
              <a:rPr kumimoji="1" lang="zh-CN" altLang="en-US" sz="4400" dirty="0" smtClean="0"/>
              <a:t> </a:t>
            </a:r>
            <a:r>
              <a:rPr kumimoji="1" lang="en-US" altLang="zh-CN" sz="4400" dirty="0" smtClean="0"/>
              <a:t>Entry</a:t>
            </a:r>
            <a:r>
              <a:rPr kumimoji="1" lang="zh-CN" altLang="en-US" sz="4400" dirty="0" smtClean="0"/>
              <a:t> </a:t>
            </a:r>
            <a:r>
              <a:rPr kumimoji="1" lang="en-US" altLang="zh-CN" sz="4400" dirty="0" smtClean="0"/>
              <a:t>Signal</a:t>
            </a:r>
            <a:endParaRPr kumimoji="1" lang="zh-CN" altLang="en-US" sz="4400" dirty="0"/>
          </a:p>
        </p:txBody>
      </p:sp>
      <p:sp>
        <p:nvSpPr>
          <p:cNvPr id="3" name="内容占位符 2"/>
          <p:cNvSpPr>
            <a:spLocks noGrp="1"/>
          </p:cNvSpPr>
          <p:nvPr>
            <p:ph idx="1"/>
          </p:nvPr>
        </p:nvSpPr>
        <p:spPr/>
        <p:txBody>
          <a:bodyPr/>
          <a:lstStyle/>
          <a:p>
            <a:r>
              <a:rPr kumimoji="1" lang="en-US" altLang="zh-CN" dirty="0" smtClean="0"/>
              <a:t>High Volatility</a:t>
            </a:r>
          </a:p>
          <a:p>
            <a:r>
              <a:rPr kumimoji="1" lang="en-US" altLang="zh-CN" dirty="0" smtClean="0"/>
              <a:t>10%? 15%?</a:t>
            </a:r>
            <a:endParaRPr kumimoji="1"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717800" y="3416301"/>
            <a:ext cx="3825875" cy="2742248"/>
          </a:xfrm>
          <a:prstGeom prst="rect">
            <a:avLst/>
          </a:prstGeom>
          <a:noFill/>
          <a:ln>
            <a:noFill/>
          </a:ln>
        </p:spPr>
      </p:pic>
    </p:spTree>
    <p:extLst>
      <p:ext uri="{BB962C8B-B14F-4D97-AF65-F5344CB8AC3E}">
        <p14:creationId xmlns:p14="http://schemas.microsoft.com/office/powerpoint/2010/main" val="38362352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 Practice</a:t>
            </a:r>
            <a:endParaRPr kumimoji="1" lang="zh-CN" altLang="en-US" dirty="0"/>
          </a:p>
        </p:txBody>
      </p:sp>
      <p:sp>
        <p:nvSpPr>
          <p:cNvPr id="3" name="内容占位符 2"/>
          <p:cNvSpPr>
            <a:spLocks noGrp="1"/>
          </p:cNvSpPr>
          <p:nvPr>
            <p:ph idx="1"/>
          </p:nvPr>
        </p:nvSpPr>
        <p:spPr/>
        <p:txBody>
          <a:bodyPr/>
          <a:lstStyle/>
          <a:p>
            <a:r>
              <a:rPr kumimoji="1" lang="en-US" altLang="zh-CN" dirty="0" smtClean="0"/>
              <a:t>Volatility surface</a:t>
            </a:r>
          </a:p>
          <a:p>
            <a:r>
              <a:rPr kumimoji="1" lang="en-US" altLang="zh-CN" dirty="0" smtClean="0"/>
              <a:t>Price</a:t>
            </a:r>
            <a:r>
              <a:rPr kumimoji="1" lang="zh-CN" altLang="en-US" dirty="0" smtClean="0"/>
              <a:t> </a:t>
            </a:r>
            <a:r>
              <a:rPr kumimoji="1" lang="en-US" altLang="zh-CN" dirty="0" smtClean="0"/>
              <a:t>option</a:t>
            </a:r>
          </a:p>
          <a:p>
            <a:r>
              <a:rPr kumimoji="1" lang="en-US" altLang="zh-CN" dirty="0" smtClean="0"/>
              <a:t>Risk measures(Greeks)</a:t>
            </a:r>
            <a:endParaRPr kumimoji="1" lang="zh-CN" altLang="en-US" dirty="0"/>
          </a:p>
        </p:txBody>
      </p:sp>
    </p:spTree>
    <p:extLst>
      <p:ext uri="{BB962C8B-B14F-4D97-AF65-F5344CB8AC3E}">
        <p14:creationId xmlns:p14="http://schemas.microsoft.com/office/powerpoint/2010/main" val="249851906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400" dirty="0" smtClean="0"/>
              <a:t>Improvement</a:t>
            </a:r>
            <a:r>
              <a:rPr kumimoji="1" lang="zh-CN" altLang="en-US" sz="4400" dirty="0" smtClean="0"/>
              <a:t> </a:t>
            </a:r>
            <a:r>
              <a:rPr kumimoji="1" lang="en-US" altLang="zh-CN" sz="4400" dirty="0" smtClean="0"/>
              <a:t>of</a:t>
            </a:r>
            <a:r>
              <a:rPr kumimoji="1" lang="zh-CN" altLang="en-US" sz="4400" dirty="0" smtClean="0"/>
              <a:t> </a:t>
            </a:r>
            <a:r>
              <a:rPr kumimoji="1" lang="en-US" altLang="zh-CN" sz="4400" dirty="0" smtClean="0"/>
              <a:t>Entry</a:t>
            </a:r>
            <a:r>
              <a:rPr kumimoji="1" lang="zh-CN" altLang="en-US" sz="4400" dirty="0" smtClean="0"/>
              <a:t> </a:t>
            </a:r>
            <a:r>
              <a:rPr kumimoji="1" lang="en-US" altLang="zh-CN" sz="4400" dirty="0" smtClean="0"/>
              <a:t>Signal</a:t>
            </a:r>
            <a:endParaRPr kumimoji="1" lang="zh-CN" altLang="en-US" sz="4400" dirty="0"/>
          </a:p>
        </p:txBody>
      </p:sp>
      <p:sp>
        <p:nvSpPr>
          <p:cNvPr id="3" name="内容占位符 2"/>
          <p:cNvSpPr>
            <a:spLocks noGrp="1"/>
          </p:cNvSpPr>
          <p:nvPr>
            <p:ph idx="1"/>
          </p:nvPr>
        </p:nvSpPr>
        <p:spPr/>
        <p:txBody>
          <a:bodyPr/>
          <a:lstStyle/>
          <a:p>
            <a:r>
              <a:rPr kumimoji="1" lang="en-US" altLang="zh-CN" dirty="0" smtClean="0"/>
              <a:t>Version</a:t>
            </a:r>
            <a:r>
              <a:rPr kumimoji="1" lang="zh-CN" altLang="en-US" dirty="0" smtClean="0"/>
              <a:t> </a:t>
            </a:r>
            <a:r>
              <a:rPr kumimoji="1" lang="en-US" altLang="zh-CN" dirty="0" smtClean="0"/>
              <a:t>1</a:t>
            </a:r>
            <a:r>
              <a:rPr kumimoji="1" lang="zh-CN" altLang="en-US" dirty="0" smtClean="0"/>
              <a:t>：</a:t>
            </a:r>
            <a:endParaRPr kumimoji="1" lang="en-US" altLang="zh-CN" dirty="0" smtClean="0"/>
          </a:p>
          <a:p>
            <a:r>
              <a:rPr kumimoji="1" lang="en-US" altLang="zh-CN" dirty="0" smtClean="0"/>
              <a:t>Set</a:t>
            </a:r>
            <a:r>
              <a:rPr kumimoji="1" lang="zh-CN" altLang="en-US" dirty="0" smtClean="0"/>
              <a:t> </a:t>
            </a:r>
            <a:r>
              <a:rPr kumimoji="1" lang="en-US" altLang="zh-CN" dirty="0" smtClean="0"/>
              <a:t>High Volatility Condition &gt; 10%</a:t>
            </a:r>
          </a:p>
        </p:txBody>
      </p:sp>
    </p:spTree>
    <p:extLst>
      <p:ext uri="{BB962C8B-B14F-4D97-AF65-F5344CB8AC3E}">
        <p14:creationId xmlns:p14="http://schemas.microsoft.com/office/powerpoint/2010/main" val="317493636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400" dirty="0" smtClean="0"/>
              <a:t>Improvement</a:t>
            </a:r>
            <a:r>
              <a:rPr kumimoji="1" lang="zh-CN" altLang="en-US" sz="4400" dirty="0" smtClean="0"/>
              <a:t> </a:t>
            </a:r>
            <a:r>
              <a:rPr kumimoji="1" lang="en-US" altLang="zh-CN" sz="4400" dirty="0" smtClean="0"/>
              <a:t>of</a:t>
            </a:r>
            <a:r>
              <a:rPr kumimoji="1" lang="zh-CN" altLang="en-US" sz="4400" dirty="0" smtClean="0"/>
              <a:t> </a:t>
            </a:r>
            <a:r>
              <a:rPr kumimoji="1" lang="en-US" altLang="zh-CN" sz="4400" dirty="0" smtClean="0"/>
              <a:t>Entry</a:t>
            </a:r>
            <a:r>
              <a:rPr kumimoji="1" lang="zh-CN" altLang="en-US" sz="4400" dirty="0" smtClean="0"/>
              <a:t> </a:t>
            </a:r>
            <a:r>
              <a:rPr kumimoji="1" lang="en-US" altLang="zh-CN" sz="4400" dirty="0" smtClean="0"/>
              <a:t>Signal</a:t>
            </a:r>
            <a:endParaRPr kumimoji="1" lang="zh-CN" altLang="en-US" sz="4400" dirty="0"/>
          </a:p>
        </p:txBody>
      </p:sp>
      <p:sp>
        <p:nvSpPr>
          <p:cNvPr id="3" name="内容占位符 2"/>
          <p:cNvSpPr>
            <a:spLocks noGrp="1"/>
          </p:cNvSpPr>
          <p:nvPr>
            <p:ph idx="1"/>
          </p:nvPr>
        </p:nvSpPr>
        <p:spPr/>
        <p:txBody>
          <a:bodyPr/>
          <a:lstStyle/>
          <a:p>
            <a:r>
              <a:rPr lang="en-US" altLang="zh-CN" b="1" dirty="0"/>
              <a:t>Assumption one</a:t>
            </a:r>
            <a:r>
              <a:rPr lang="en-US" altLang="zh-CN" dirty="0"/>
              <a:t>, volatility “trend” will last 4 days at least. The “trend” includes five cases: always up trend, always down trend, first up and then down trend, first down and then up trend, remain “flat” trend.</a:t>
            </a:r>
            <a:r>
              <a:rPr lang="zh-CN" altLang="zh-CN" dirty="0"/>
              <a:t> </a:t>
            </a:r>
            <a:endParaRPr lang="en-US" altLang="zh-CN" dirty="0" smtClean="0"/>
          </a:p>
          <a:p>
            <a:endParaRPr kumimoji="1" lang="en-US" altLang="zh-CN" dirty="0" smtClean="0"/>
          </a:p>
        </p:txBody>
      </p:sp>
      <p:graphicFrame>
        <p:nvGraphicFramePr>
          <p:cNvPr id="4" name="Chart 2"/>
          <p:cNvGraphicFramePr>
            <a:graphicFrameLocks/>
          </p:cNvGraphicFramePr>
          <p:nvPr>
            <p:extLst>
              <p:ext uri="{D42A27DB-BD31-4B8C-83A1-F6EECF244321}">
                <p14:modId xmlns:p14="http://schemas.microsoft.com/office/powerpoint/2010/main" val="877648439"/>
              </p:ext>
            </p:extLst>
          </p:nvPr>
        </p:nvGraphicFramePr>
        <p:xfrm>
          <a:off x="838200" y="3721100"/>
          <a:ext cx="7770813" cy="3136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842138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400" dirty="0" smtClean="0"/>
              <a:t>Improvement</a:t>
            </a:r>
            <a:r>
              <a:rPr kumimoji="1" lang="zh-CN" altLang="en-US" sz="4400" dirty="0" smtClean="0"/>
              <a:t> </a:t>
            </a:r>
            <a:r>
              <a:rPr kumimoji="1" lang="en-US" altLang="zh-CN" sz="4400" dirty="0" smtClean="0"/>
              <a:t>of</a:t>
            </a:r>
            <a:r>
              <a:rPr kumimoji="1" lang="zh-CN" altLang="en-US" sz="4400" dirty="0" smtClean="0"/>
              <a:t> </a:t>
            </a:r>
            <a:r>
              <a:rPr kumimoji="1" lang="en-US" altLang="zh-CN" sz="4400" dirty="0" smtClean="0"/>
              <a:t>Entry</a:t>
            </a:r>
            <a:r>
              <a:rPr kumimoji="1" lang="zh-CN" altLang="en-US" sz="4400" dirty="0" smtClean="0"/>
              <a:t> </a:t>
            </a:r>
            <a:r>
              <a:rPr kumimoji="1" lang="en-US" altLang="zh-CN" sz="4400" dirty="0" smtClean="0"/>
              <a:t>Signal</a:t>
            </a:r>
            <a:endParaRPr kumimoji="1" lang="zh-CN" altLang="en-US" sz="4400" dirty="0"/>
          </a:p>
        </p:txBody>
      </p:sp>
      <p:sp>
        <p:nvSpPr>
          <p:cNvPr id="3" name="内容占位符 2"/>
          <p:cNvSpPr>
            <a:spLocks noGrp="1"/>
          </p:cNvSpPr>
          <p:nvPr>
            <p:ph idx="1"/>
          </p:nvPr>
        </p:nvSpPr>
        <p:spPr/>
        <p:txBody>
          <a:bodyPr/>
          <a:lstStyle/>
          <a:p>
            <a:r>
              <a:rPr kumimoji="1" lang="en-US" altLang="zh-CN" dirty="0" smtClean="0"/>
              <a:t>Another 6 month tick data </a:t>
            </a:r>
          </a:p>
          <a:p>
            <a:r>
              <a:rPr kumimoji="1" lang="en-US" altLang="zh-CN" dirty="0" smtClean="0"/>
              <a:t>Calculate the 4 days return of HSI</a:t>
            </a:r>
          </a:p>
          <a:p>
            <a:r>
              <a:rPr kumimoji="1" lang="en-US" altLang="zh-CN" dirty="0" smtClean="0"/>
              <a:t>Volatility:</a:t>
            </a:r>
          </a:p>
          <a:p>
            <a:r>
              <a:rPr kumimoji="1" lang="en-US" altLang="zh-CN" b="1" i="1" dirty="0" smtClean="0"/>
              <a:t>Mean=0.009</a:t>
            </a:r>
          </a:p>
          <a:p>
            <a:r>
              <a:rPr kumimoji="1" lang="en-US" altLang="zh-CN" b="1" i="1" dirty="0" smtClean="0"/>
              <a:t>Max=0.018</a:t>
            </a:r>
          </a:p>
          <a:p>
            <a:r>
              <a:rPr kumimoji="1" lang="en-US" altLang="zh-CN" b="1" i="1" dirty="0" smtClean="0"/>
              <a:t>Min=0.002</a:t>
            </a:r>
            <a:endParaRPr kumimoji="1" lang="zh-CN" altLang="en-US" b="1" i="1" dirty="0"/>
          </a:p>
        </p:txBody>
      </p:sp>
    </p:spTree>
    <p:extLst>
      <p:ext uri="{BB962C8B-B14F-4D97-AF65-F5344CB8AC3E}">
        <p14:creationId xmlns:p14="http://schemas.microsoft.com/office/powerpoint/2010/main" val="255842138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400" dirty="0" smtClean="0"/>
              <a:t>Improvement</a:t>
            </a:r>
            <a:r>
              <a:rPr kumimoji="1" lang="zh-CN" altLang="en-US" sz="4400" dirty="0" smtClean="0"/>
              <a:t> </a:t>
            </a:r>
            <a:r>
              <a:rPr kumimoji="1" lang="en-US" altLang="zh-CN" sz="4400" dirty="0" smtClean="0"/>
              <a:t>of</a:t>
            </a:r>
            <a:r>
              <a:rPr kumimoji="1" lang="zh-CN" altLang="en-US" sz="4400" dirty="0" smtClean="0"/>
              <a:t> </a:t>
            </a:r>
            <a:r>
              <a:rPr kumimoji="1" lang="en-US" altLang="zh-CN" sz="4400" dirty="0" smtClean="0"/>
              <a:t>Entry</a:t>
            </a:r>
            <a:r>
              <a:rPr kumimoji="1" lang="zh-CN" altLang="en-US" sz="4400" dirty="0" smtClean="0"/>
              <a:t> </a:t>
            </a:r>
            <a:r>
              <a:rPr kumimoji="1" lang="en-US" altLang="zh-CN" sz="4400" dirty="0" smtClean="0"/>
              <a:t>Signal</a:t>
            </a:r>
            <a:endParaRPr kumimoji="1" lang="zh-CN" altLang="en-US" sz="4400" dirty="0"/>
          </a:p>
        </p:txBody>
      </p:sp>
      <p:sp>
        <p:nvSpPr>
          <p:cNvPr id="3" name="内容占位符 2"/>
          <p:cNvSpPr>
            <a:spLocks noGrp="1"/>
          </p:cNvSpPr>
          <p:nvPr>
            <p:ph idx="1"/>
          </p:nvPr>
        </p:nvSpPr>
        <p:spPr/>
        <p:txBody>
          <a:bodyPr/>
          <a:lstStyle/>
          <a:p>
            <a:r>
              <a:rPr lang="en-US" altLang="zh-CN" dirty="0" smtClean="0"/>
              <a:t>Version</a:t>
            </a:r>
            <a:r>
              <a:rPr lang="zh-CN" altLang="en-US" dirty="0" smtClean="0"/>
              <a:t> </a:t>
            </a:r>
            <a:r>
              <a:rPr lang="en-US" altLang="zh-CN" dirty="0" smtClean="0"/>
              <a:t>2:</a:t>
            </a:r>
          </a:p>
          <a:p>
            <a:r>
              <a:rPr lang="en-US" altLang="zh-CN" dirty="0" smtClean="0"/>
              <a:t>Updated High Volatility Condition</a:t>
            </a:r>
          </a:p>
          <a:p>
            <a:r>
              <a:rPr lang="en-US" altLang="zh-CN" dirty="0" smtClean="0"/>
              <a:t>= </a:t>
            </a:r>
            <a:r>
              <a:rPr lang="en-US" altLang="zh-CN" dirty="0"/>
              <a:t>(mean + max) / 1.5 * 0.5 * SQRT(days)</a:t>
            </a:r>
            <a:endParaRPr lang="zh-CN" altLang="zh-CN" dirty="0"/>
          </a:p>
          <a:p>
            <a:r>
              <a:rPr lang="en-US" altLang="zh-CN" dirty="0"/>
              <a:t>= (0.009+0.018)  / 1.5 * 0.5 * (240^0.5)</a:t>
            </a:r>
            <a:endParaRPr lang="zh-CN" altLang="zh-CN" dirty="0"/>
          </a:p>
          <a:p>
            <a:r>
              <a:rPr lang="en-US" altLang="zh-CN" dirty="0"/>
              <a:t>= </a:t>
            </a:r>
            <a:r>
              <a:rPr lang="en-US" altLang="zh-CN" dirty="0" smtClean="0"/>
              <a:t>0.1394</a:t>
            </a:r>
            <a:endParaRPr lang="en-US" altLang="zh-CN" dirty="0"/>
          </a:p>
          <a:p>
            <a:endParaRPr lang="en-US" altLang="zh-CN" dirty="0" smtClean="0"/>
          </a:p>
        </p:txBody>
      </p:sp>
    </p:spTree>
    <p:extLst>
      <p:ext uri="{BB962C8B-B14F-4D97-AF65-F5344CB8AC3E}">
        <p14:creationId xmlns:p14="http://schemas.microsoft.com/office/powerpoint/2010/main" val="255842138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400" dirty="0" smtClean="0"/>
              <a:t>Improvement</a:t>
            </a:r>
            <a:r>
              <a:rPr kumimoji="1" lang="zh-CN" altLang="en-US" sz="4400" dirty="0" smtClean="0"/>
              <a:t> </a:t>
            </a:r>
            <a:r>
              <a:rPr kumimoji="1" lang="en-US" altLang="zh-CN" sz="4400" dirty="0" smtClean="0"/>
              <a:t>of</a:t>
            </a:r>
            <a:r>
              <a:rPr kumimoji="1" lang="zh-CN" altLang="en-US" sz="4400" dirty="0" smtClean="0"/>
              <a:t> </a:t>
            </a:r>
            <a:r>
              <a:rPr kumimoji="1" lang="en-US" altLang="zh-CN" sz="4400" dirty="0" smtClean="0"/>
              <a:t>Entry</a:t>
            </a:r>
            <a:r>
              <a:rPr kumimoji="1" lang="zh-CN" altLang="en-US" sz="4400" dirty="0" smtClean="0"/>
              <a:t> </a:t>
            </a:r>
            <a:r>
              <a:rPr kumimoji="1" lang="en-US" altLang="zh-CN" sz="4400" dirty="0" smtClean="0"/>
              <a:t>Signal</a:t>
            </a:r>
            <a:endParaRPr kumimoji="1" lang="zh-CN" altLang="en-US" sz="4400" dirty="0"/>
          </a:p>
        </p:txBody>
      </p:sp>
      <p:sp>
        <p:nvSpPr>
          <p:cNvPr id="3" name="内容占位符 2"/>
          <p:cNvSpPr>
            <a:spLocks noGrp="1"/>
          </p:cNvSpPr>
          <p:nvPr>
            <p:ph idx="1"/>
          </p:nvPr>
        </p:nvSpPr>
        <p:spPr/>
        <p:txBody>
          <a:bodyPr/>
          <a:lstStyle/>
          <a:p>
            <a:r>
              <a:rPr lang="en-US" altLang="zh-CN" b="1" dirty="0"/>
              <a:t>Assumption two</a:t>
            </a:r>
            <a:r>
              <a:rPr lang="en-US" altLang="zh-CN" dirty="0"/>
              <a:t>, if assumption one make sense and historical implied volatility is smaller than today’s implied volatility, then the volatility will increased at least one day. “Trend” is confirmed. </a:t>
            </a:r>
            <a:endParaRPr lang="en-US" altLang="zh-CN" dirty="0" smtClean="0"/>
          </a:p>
          <a:p>
            <a:r>
              <a:rPr lang="en-US" altLang="zh-CN" b="1" i="1" dirty="0"/>
              <a:t>In Version 3, I added one condition before Long Straddle: historical implied volatility must be smaller than today’s implied volatility</a:t>
            </a:r>
            <a:r>
              <a:rPr lang="zh-CN" altLang="zh-CN" dirty="0"/>
              <a:t> </a:t>
            </a:r>
            <a:endParaRPr kumimoji="1" lang="zh-CN" altLang="en-US" dirty="0"/>
          </a:p>
        </p:txBody>
      </p:sp>
    </p:spTree>
    <p:extLst>
      <p:ext uri="{BB962C8B-B14F-4D97-AF65-F5344CB8AC3E}">
        <p14:creationId xmlns:p14="http://schemas.microsoft.com/office/powerpoint/2010/main" val="3090735309"/>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400" dirty="0" smtClean="0"/>
              <a:t>Improvement</a:t>
            </a:r>
            <a:r>
              <a:rPr kumimoji="1" lang="zh-CN" altLang="en-US" sz="4400" dirty="0" smtClean="0"/>
              <a:t> </a:t>
            </a:r>
            <a:r>
              <a:rPr kumimoji="1" lang="en-US" altLang="zh-CN" sz="4400" dirty="0" smtClean="0"/>
              <a:t>of</a:t>
            </a:r>
            <a:r>
              <a:rPr kumimoji="1" lang="zh-CN" altLang="en-US" sz="4400" dirty="0" smtClean="0"/>
              <a:t> </a:t>
            </a:r>
            <a:r>
              <a:rPr kumimoji="1" lang="en-US" altLang="zh-CN" sz="4400" dirty="0" smtClean="0"/>
              <a:t>Entry</a:t>
            </a:r>
            <a:r>
              <a:rPr kumimoji="1" lang="zh-CN" altLang="en-US" sz="4400" dirty="0" smtClean="0"/>
              <a:t> </a:t>
            </a:r>
            <a:r>
              <a:rPr kumimoji="1" lang="en-US" altLang="zh-CN" sz="4400" dirty="0" smtClean="0"/>
              <a:t>Signal</a:t>
            </a:r>
            <a:endParaRPr kumimoji="1" lang="zh-CN" altLang="en-US" sz="4400" dirty="0"/>
          </a:p>
        </p:txBody>
      </p:sp>
      <p:sp>
        <p:nvSpPr>
          <p:cNvPr id="3" name="内容占位符 2"/>
          <p:cNvSpPr>
            <a:spLocks noGrp="1"/>
          </p:cNvSpPr>
          <p:nvPr>
            <p:ph idx="1"/>
          </p:nvPr>
        </p:nvSpPr>
        <p:spPr/>
        <p:txBody>
          <a:bodyPr/>
          <a:lstStyle/>
          <a:p>
            <a:r>
              <a:rPr lang="en-US" altLang="zh-CN" b="1" dirty="0"/>
              <a:t>Assumption three</a:t>
            </a:r>
            <a:r>
              <a:rPr lang="en-US" altLang="zh-CN" dirty="0"/>
              <a:t>, if assumption one make sense and implied volatility of yesterday is smaller than implied volatility of today, then the volatility will increased at least one day. “Trend” is confirmed. (Version 4</a:t>
            </a:r>
            <a:r>
              <a:rPr lang="en-US" altLang="zh-CN" dirty="0" smtClean="0"/>
              <a:t>)</a:t>
            </a:r>
          </a:p>
          <a:p>
            <a:r>
              <a:rPr lang="en-US" altLang="zh-CN" b="1" i="1" dirty="0"/>
              <a:t>In Version 4, I modified Version 3: implied volatility of yesterday must be smaller than implied volatility of today.</a:t>
            </a:r>
            <a:endParaRPr lang="zh-CN" altLang="zh-CN" dirty="0"/>
          </a:p>
          <a:p>
            <a:endParaRPr lang="zh-CN" altLang="zh-CN" dirty="0"/>
          </a:p>
        </p:txBody>
      </p:sp>
    </p:spTree>
    <p:extLst>
      <p:ext uri="{BB962C8B-B14F-4D97-AF65-F5344CB8AC3E}">
        <p14:creationId xmlns:p14="http://schemas.microsoft.com/office/powerpoint/2010/main" val="3090735309"/>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400" dirty="0" smtClean="0"/>
              <a:t>Improvement</a:t>
            </a:r>
            <a:r>
              <a:rPr kumimoji="1" lang="zh-CN" altLang="en-US" sz="4400" dirty="0" smtClean="0"/>
              <a:t> </a:t>
            </a:r>
            <a:r>
              <a:rPr kumimoji="1" lang="en-US" altLang="zh-CN" sz="4400" dirty="0" smtClean="0"/>
              <a:t>of</a:t>
            </a:r>
            <a:r>
              <a:rPr kumimoji="1" lang="zh-CN" altLang="en-US" sz="4400" dirty="0" smtClean="0"/>
              <a:t> </a:t>
            </a:r>
            <a:r>
              <a:rPr kumimoji="1" lang="en-US" altLang="zh-CN" sz="4400" dirty="0" smtClean="0"/>
              <a:t>Entry</a:t>
            </a:r>
            <a:r>
              <a:rPr kumimoji="1" lang="zh-CN" altLang="en-US" sz="4400" dirty="0" smtClean="0"/>
              <a:t> </a:t>
            </a:r>
            <a:r>
              <a:rPr kumimoji="1" lang="en-US" altLang="zh-CN" sz="4400" dirty="0" smtClean="0"/>
              <a:t>Signal</a:t>
            </a:r>
            <a:endParaRPr kumimoji="1" lang="zh-CN" altLang="en-US" sz="4400" dirty="0"/>
          </a:p>
        </p:txBody>
      </p:sp>
      <p:sp>
        <p:nvSpPr>
          <p:cNvPr id="3" name="内容占位符 2"/>
          <p:cNvSpPr>
            <a:spLocks noGrp="1"/>
          </p:cNvSpPr>
          <p:nvPr>
            <p:ph idx="1"/>
          </p:nvPr>
        </p:nvSpPr>
        <p:spPr/>
        <p:txBody>
          <a:bodyPr/>
          <a:lstStyle/>
          <a:p>
            <a:r>
              <a:rPr lang="en-US" altLang="zh-CN" b="1" dirty="0"/>
              <a:t>Assumption four</a:t>
            </a:r>
            <a:r>
              <a:rPr lang="en-US" altLang="zh-CN" dirty="0"/>
              <a:t>, even implied volatility of yesterday is bigger than implied volatility of today, as long as the implied volatilities on two consecutive days are bigger than “high volatility condition (0.1394)”, then the volatility will increased at least one day. “Trend” is confirmed.</a:t>
            </a:r>
            <a:r>
              <a:rPr lang="zh-CN" altLang="zh-CN" dirty="0"/>
              <a:t> </a:t>
            </a:r>
            <a:endParaRPr lang="en-US" altLang="zh-CN" dirty="0" smtClean="0"/>
          </a:p>
          <a:p>
            <a:r>
              <a:rPr lang="en-US" altLang="zh-CN" b="1" i="1" dirty="0"/>
              <a:t>In Version 5, I modified Version 4: the implied volatilities on two consecutive days must be bigger than “high volatility condition (0.1394)”.</a:t>
            </a:r>
            <a:endParaRPr lang="zh-CN" altLang="zh-CN" dirty="0"/>
          </a:p>
          <a:p>
            <a:endParaRPr lang="en-US" altLang="zh-CN" dirty="0" smtClean="0"/>
          </a:p>
        </p:txBody>
      </p:sp>
    </p:spTree>
    <p:extLst>
      <p:ext uri="{BB962C8B-B14F-4D97-AF65-F5344CB8AC3E}">
        <p14:creationId xmlns:p14="http://schemas.microsoft.com/office/powerpoint/2010/main" val="3090735309"/>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 Testing Result</a:t>
            </a:r>
            <a:endParaRPr kumimoji="1"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604261008"/>
              </p:ext>
            </p:extLst>
          </p:nvPr>
        </p:nvGraphicFramePr>
        <p:xfrm>
          <a:off x="1427163" y="1993900"/>
          <a:ext cx="6289675" cy="3900488"/>
        </p:xfrm>
        <a:graphic>
          <a:graphicData uri="http://schemas.openxmlformats.org/presentationml/2006/ole">
            <mc:AlternateContent xmlns:mc="http://schemas.openxmlformats.org/markup-compatibility/2006">
              <mc:Choice xmlns:v="urn:schemas-microsoft-com:vml" Requires="v">
                <p:oleObj spid="_x0000_s3109" name="文档" r:id="rId4" imgW="5384800" imgH="3340100" progId="Word.Document.12">
                  <p:embed/>
                </p:oleObj>
              </mc:Choice>
              <mc:Fallback>
                <p:oleObj name="文档" r:id="rId4" imgW="5384800" imgH="3340100" progId="Word.Document.12">
                  <p:embed/>
                  <p:pic>
                    <p:nvPicPr>
                      <p:cNvPr id="0" name=""/>
                      <p:cNvPicPr/>
                      <p:nvPr/>
                    </p:nvPicPr>
                    <p:blipFill>
                      <a:blip r:embed="rId5"/>
                      <a:stretch>
                        <a:fillRect/>
                      </a:stretch>
                    </p:blipFill>
                    <p:spPr>
                      <a:xfrm>
                        <a:off x="1427163" y="1993900"/>
                        <a:ext cx="6289675" cy="3900488"/>
                      </a:xfrm>
                      <a:prstGeom prst="rect">
                        <a:avLst/>
                      </a:prstGeom>
                    </p:spPr>
                  </p:pic>
                </p:oleObj>
              </mc:Fallback>
            </mc:AlternateContent>
          </a:graphicData>
        </a:graphic>
      </p:graphicFrame>
    </p:spTree>
    <p:extLst>
      <p:ext uri="{BB962C8B-B14F-4D97-AF65-F5344CB8AC3E}">
        <p14:creationId xmlns:p14="http://schemas.microsoft.com/office/powerpoint/2010/main" val="4104813644"/>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 Testing Result</a:t>
            </a:r>
            <a:endParaRPr kumimoji="1" lang="zh-CN" altLang="en-US" dirty="0"/>
          </a:p>
        </p:txBody>
      </p:sp>
      <p:graphicFrame>
        <p:nvGraphicFramePr>
          <p:cNvPr id="4" name="图表 3"/>
          <p:cNvGraphicFramePr/>
          <p:nvPr>
            <p:extLst>
              <p:ext uri="{D42A27DB-BD31-4B8C-83A1-F6EECF244321}">
                <p14:modId xmlns:p14="http://schemas.microsoft.com/office/powerpoint/2010/main" val="2220799"/>
              </p:ext>
            </p:extLst>
          </p:nvPr>
        </p:nvGraphicFramePr>
        <p:xfrm>
          <a:off x="1270000" y="2150036"/>
          <a:ext cx="6648450" cy="35274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7987400"/>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 Testing Result</a:t>
            </a:r>
            <a:endParaRPr kumimoji="1" lang="zh-CN" altLang="en-US" dirty="0"/>
          </a:p>
        </p:txBody>
      </p:sp>
      <p:graphicFrame>
        <p:nvGraphicFramePr>
          <p:cNvPr id="5" name="图表 4"/>
          <p:cNvGraphicFramePr/>
          <p:nvPr>
            <p:extLst>
              <p:ext uri="{D42A27DB-BD31-4B8C-83A1-F6EECF244321}">
                <p14:modId xmlns:p14="http://schemas.microsoft.com/office/powerpoint/2010/main" val="4224875751"/>
              </p:ext>
            </p:extLst>
          </p:nvPr>
        </p:nvGraphicFramePr>
        <p:xfrm>
          <a:off x="1162050" y="2340292"/>
          <a:ext cx="6788150" cy="29810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72426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Source</a:t>
            </a:r>
            <a:endParaRPr kumimoji="1" lang="zh-CN" altLang="en-US" dirty="0"/>
          </a:p>
        </p:txBody>
      </p:sp>
      <p:sp>
        <p:nvSpPr>
          <p:cNvPr id="3" name="内容占位符 2"/>
          <p:cNvSpPr>
            <a:spLocks noGrp="1"/>
          </p:cNvSpPr>
          <p:nvPr>
            <p:ph idx="1"/>
          </p:nvPr>
        </p:nvSpPr>
        <p:spPr/>
        <p:txBody>
          <a:bodyPr>
            <a:normAutofit/>
          </a:bodyPr>
          <a:lstStyle/>
          <a:p>
            <a:pPr marL="457200" lvl="1">
              <a:spcBef>
                <a:spcPts val="2000"/>
              </a:spcBef>
              <a:buClr>
                <a:schemeClr val="accent3"/>
              </a:buClr>
            </a:pPr>
            <a:r>
              <a:rPr lang="en-US" altLang="zh-CN" sz="2400" dirty="0"/>
              <a:t>Tick data, including HSI, HSI Option and HSI Future, is from November 2013 to December 2013 </a:t>
            </a:r>
          </a:p>
          <a:p>
            <a:pPr marL="457200" lvl="1">
              <a:spcBef>
                <a:spcPts val="2000"/>
              </a:spcBef>
              <a:buClr>
                <a:schemeClr val="accent3"/>
              </a:buClr>
            </a:pPr>
            <a:r>
              <a:rPr lang="en-US" altLang="zh-CN" sz="2400" dirty="0" smtClean="0"/>
              <a:t>Schema </a:t>
            </a:r>
            <a:r>
              <a:rPr lang="en-US" altLang="zh-CN" sz="2400" dirty="0"/>
              <a:t>of Date/Time, Product, Accumulated Traded, (Bid price, </a:t>
            </a:r>
            <a:r>
              <a:rPr lang="en-US" altLang="zh-CN" sz="2400" dirty="0" smtClean="0"/>
              <a:t>Bid</a:t>
            </a:r>
            <a:r>
              <a:rPr lang="zh-CN" altLang="en-US" sz="2400" dirty="0" smtClean="0"/>
              <a:t> </a:t>
            </a:r>
            <a:r>
              <a:rPr lang="en-US" altLang="zh-CN" sz="2400" dirty="0" err="1" smtClean="0"/>
              <a:t>Qty</a:t>
            </a:r>
            <a:r>
              <a:rPr lang="en-US" altLang="zh-CN" sz="2400" dirty="0"/>
              <a:t>) x 5, (Ask price, Ask </a:t>
            </a:r>
            <a:r>
              <a:rPr lang="en-US" altLang="zh-CN" sz="2400" dirty="0" err="1"/>
              <a:t>Qty</a:t>
            </a:r>
            <a:r>
              <a:rPr lang="en-US" altLang="zh-CN" sz="2400" dirty="0"/>
              <a:t>) x 5. </a:t>
            </a:r>
            <a:endParaRPr lang="en-US" altLang="zh-CN" sz="2400" dirty="0" smtClean="0"/>
          </a:p>
          <a:p>
            <a:pPr marL="457200" lvl="1">
              <a:spcBef>
                <a:spcPts val="2000"/>
              </a:spcBef>
              <a:buClr>
                <a:schemeClr val="accent3"/>
              </a:buClr>
            </a:pPr>
            <a:r>
              <a:rPr lang="en-US" altLang="zh-CN" sz="2400" dirty="0" smtClean="0"/>
              <a:t>At </a:t>
            </a:r>
            <a:r>
              <a:rPr lang="en-US" altLang="zh-CN" sz="2400" dirty="0"/>
              <a:t>preprocessed period, I will use a model to deduce current market order price for back testing. </a:t>
            </a:r>
            <a:endParaRPr lang="en-US" altLang="zh-CN" sz="2400" dirty="0" smtClean="0"/>
          </a:p>
        </p:txBody>
      </p:sp>
    </p:spTree>
    <p:extLst>
      <p:ext uri="{BB962C8B-B14F-4D97-AF65-F5344CB8AC3E}">
        <p14:creationId xmlns:p14="http://schemas.microsoft.com/office/powerpoint/2010/main" val="242041070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 Testing Result</a:t>
            </a:r>
            <a:endParaRPr kumimoji="1" lang="zh-CN" altLang="en-US" dirty="0"/>
          </a:p>
        </p:txBody>
      </p:sp>
      <p:graphicFrame>
        <p:nvGraphicFramePr>
          <p:cNvPr id="4" name="图表 3"/>
          <p:cNvGraphicFramePr/>
          <p:nvPr>
            <p:extLst>
              <p:ext uri="{D42A27DB-BD31-4B8C-83A1-F6EECF244321}">
                <p14:modId xmlns:p14="http://schemas.microsoft.com/office/powerpoint/2010/main" val="2795493731"/>
              </p:ext>
            </p:extLst>
          </p:nvPr>
        </p:nvGraphicFramePr>
        <p:xfrm>
          <a:off x="996950" y="2213292"/>
          <a:ext cx="7334250" cy="28540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8681826"/>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 Testing Result</a:t>
            </a:r>
            <a:endParaRPr kumimoji="1" lang="zh-CN" altLang="en-US" dirty="0"/>
          </a:p>
        </p:txBody>
      </p:sp>
      <p:graphicFrame>
        <p:nvGraphicFramePr>
          <p:cNvPr id="4" name="图表 3"/>
          <p:cNvGraphicFramePr/>
          <p:nvPr>
            <p:extLst>
              <p:ext uri="{D42A27DB-BD31-4B8C-83A1-F6EECF244321}">
                <p14:modId xmlns:p14="http://schemas.microsoft.com/office/powerpoint/2010/main" val="1907196361"/>
              </p:ext>
            </p:extLst>
          </p:nvPr>
        </p:nvGraphicFramePr>
        <p:xfrm>
          <a:off x="1162049" y="2098992"/>
          <a:ext cx="7016751" cy="3146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428014"/>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 Testing Result</a:t>
            </a:r>
            <a:endParaRPr kumimoji="1"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207381766"/>
              </p:ext>
            </p:extLst>
          </p:nvPr>
        </p:nvGraphicFramePr>
        <p:xfrm>
          <a:off x="1427163" y="2000250"/>
          <a:ext cx="6289675" cy="3886200"/>
        </p:xfrm>
        <a:graphic>
          <a:graphicData uri="http://schemas.openxmlformats.org/presentationml/2006/ole">
            <mc:AlternateContent xmlns:mc="http://schemas.openxmlformats.org/markup-compatibility/2006">
              <mc:Choice xmlns:v="urn:schemas-microsoft-com:vml" Requires="v">
                <p:oleObj spid="_x0000_s6178" name="文档" r:id="rId4" imgW="5384800" imgH="3327400" progId="Word.Document.12">
                  <p:embed/>
                </p:oleObj>
              </mc:Choice>
              <mc:Fallback>
                <p:oleObj name="文档" r:id="rId4" imgW="5384800" imgH="3327400" progId="Word.Document.12">
                  <p:embed/>
                  <p:pic>
                    <p:nvPicPr>
                      <p:cNvPr id="0" name=""/>
                      <p:cNvPicPr/>
                      <p:nvPr/>
                    </p:nvPicPr>
                    <p:blipFill>
                      <a:blip r:embed="rId5"/>
                      <a:stretch>
                        <a:fillRect/>
                      </a:stretch>
                    </p:blipFill>
                    <p:spPr>
                      <a:xfrm>
                        <a:off x="1427163" y="2000250"/>
                        <a:ext cx="6289675" cy="3886200"/>
                      </a:xfrm>
                      <a:prstGeom prst="rect">
                        <a:avLst/>
                      </a:prstGeom>
                    </p:spPr>
                  </p:pic>
                </p:oleObj>
              </mc:Fallback>
            </mc:AlternateContent>
          </a:graphicData>
        </a:graphic>
      </p:graphicFrame>
    </p:spTree>
    <p:extLst>
      <p:ext uri="{BB962C8B-B14F-4D97-AF65-F5344CB8AC3E}">
        <p14:creationId xmlns:p14="http://schemas.microsoft.com/office/powerpoint/2010/main" val="3769326948"/>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Algo</a:t>
            </a:r>
            <a:r>
              <a:rPr kumimoji="1" lang="en-US" altLang="zh-CN" dirty="0" smtClean="0"/>
              <a:t> Trading</a:t>
            </a:r>
            <a:endParaRPr kumimoji="1" lang="zh-CN" altLang="en-US" dirty="0"/>
          </a:p>
        </p:txBody>
      </p:sp>
      <p:sp>
        <p:nvSpPr>
          <p:cNvPr id="3" name="内容占位符 2"/>
          <p:cNvSpPr>
            <a:spLocks noGrp="1"/>
          </p:cNvSpPr>
          <p:nvPr>
            <p:ph idx="1"/>
          </p:nvPr>
        </p:nvSpPr>
        <p:spPr/>
        <p:txBody>
          <a:bodyPr/>
          <a:lstStyle/>
          <a:p>
            <a:r>
              <a:rPr kumimoji="1" lang="en-US" altLang="zh-CN" dirty="0" smtClean="0"/>
              <a:t>Background</a:t>
            </a:r>
          </a:p>
          <a:p>
            <a:r>
              <a:rPr kumimoji="1" lang="en-US" altLang="zh-CN" dirty="0" smtClean="0"/>
              <a:t>Trading</a:t>
            </a:r>
            <a:r>
              <a:rPr kumimoji="1" lang="zh-CN" altLang="en-US" dirty="0" smtClean="0"/>
              <a:t> </a:t>
            </a:r>
            <a:r>
              <a:rPr kumimoji="1" lang="en-US" altLang="zh-CN" dirty="0" smtClean="0"/>
              <a:t>Strategies</a:t>
            </a:r>
          </a:p>
          <a:p>
            <a:r>
              <a:rPr kumimoji="1" lang="en-US" altLang="zh-CN" dirty="0" smtClean="0"/>
              <a:t>Improvement of Long</a:t>
            </a:r>
            <a:r>
              <a:rPr kumimoji="1" lang="zh-CN" altLang="en-US" dirty="0" smtClean="0"/>
              <a:t> </a:t>
            </a:r>
            <a:r>
              <a:rPr kumimoji="1" lang="en-US" altLang="zh-CN" dirty="0" smtClean="0"/>
              <a:t>Straddle</a:t>
            </a:r>
          </a:p>
          <a:p>
            <a:r>
              <a:rPr kumimoji="1" lang="en-US" altLang="zh-CN" b="1" dirty="0" smtClean="0"/>
              <a:t>Conclusion</a:t>
            </a:r>
          </a:p>
          <a:p>
            <a:endParaRPr kumimoji="1" lang="zh-CN" altLang="en-US" dirty="0"/>
          </a:p>
        </p:txBody>
      </p:sp>
    </p:spTree>
    <p:extLst>
      <p:ext uri="{BB962C8B-B14F-4D97-AF65-F5344CB8AC3E}">
        <p14:creationId xmlns:p14="http://schemas.microsoft.com/office/powerpoint/2010/main" val="2140136824"/>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416718774"/>
              </p:ext>
            </p:extLst>
          </p:nvPr>
        </p:nvGraphicFramePr>
        <p:xfrm>
          <a:off x="742156" y="2933700"/>
          <a:ext cx="7659688" cy="1438439"/>
        </p:xfrm>
        <a:graphic>
          <a:graphicData uri="http://schemas.openxmlformats.org/presentationml/2006/ole">
            <mc:AlternateContent xmlns:mc="http://schemas.openxmlformats.org/markup-compatibility/2006">
              <mc:Choice xmlns:v="urn:schemas-microsoft-com:vml" Requires="v">
                <p:oleObj spid="_x0000_s7203"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742156" y="2933700"/>
                        <a:ext cx="7659688" cy="1438439"/>
                      </a:xfrm>
                      <a:prstGeom prst="rect">
                        <a:avLst/>
                      </a:prstGeom>
                    </p:spPr>
                  </p:pic>
                </p:oleObj>
              </mc:Fallback>
            </mc:AlternateContent>
          </a:graphicData>
        </a:graphic>
      </p:graphicFrame>
    </p:spTree>
    <p:extLst>
      <p:ext uri="{BB962C8B-B14F-4D97-AF65-F5344CB8AC3E}">
        <p14:creationId xmlns:p14="http://schemas.microsoft.com/office/powerpoint/2010/main" val="399358452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pic>
        <p:nvPicPr>
          <p:cNvPr id="3" name="图片 2"/>
          <p:cNvPicPr>
            <a:picLocks noChangeAspect="1"/>
          </p:cNvPicPr>
          <p:nvPr/>
        </p:nvPicPr>
        <p:blipFill>
          <a:blip r:embed="rId3"/>
          <a:stretch>
            <a:fillRect/>
          </a:stretch>
        </p:blipFill>
        <p:spPr>
          <a:xfrm>
            <a:off x="0" y="2184400"/>
            <a:ext cx="9144000" cy="3357706"/>
          </a:xfrm>
          <a:prstGeom prst="rect">
            <a:avLst/>
          </a:prstGeom>
        </p:spPr>
      </p:pic>
    </p:spTree>
    <p:extLst>
      <p:ext uri="{BB962C8B-B14F-4D97-AF65-F5344CB8AC3E}">
        <p14:creationId xmlns:p14="http://schemas.microsoft.com/office/powerpoint/2010/main" val="101056136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Programming</a:t>
            </a:r>
            <a:r>
              <a:rPr kumimoji="1" lang="zh-CN" altLang="en-US" dirty="0" smtClean="0"/>
              <a:t> </a:t>
            </a:r>
            <a:r>
              <a:rPr kumimoji="1" lang="en-US" altLang="zh-CN" dirty="0" smtClean="0"/>
              <a:t>Logic</a:t>
            </a:r>
            <a:endParaRPr kumimoji="1" lang="zh-CN" altLang="en-US" dirty="0"/>
          </a:p>
        </p:txBody>
      </p:sp>
      <p:sp>
        <p:nvSpPr>
          <p:cNvPr id="3" name="内容占位符 2"/>
          <p:cNvSpPr>
            <a:spLocks noGrp="1"/>
          </p:cNvSpPr>
          <p:nvPr>
            <p:ph idx="1"/>
          </p:nvPr>
        </p:nvSpPr>
        <p:spPr/>
        <p:txBody>
          <a:bodyPr>
            <a:normAutofit fontScale="70000" lnSpcReduction="20000"/>
          </a:bodyPr>
          <a:lstStyle/>
          <a:p>
            <a:pPr lvl="0"/>
            <a:r>
              <a:rPr lang="en-US" altLang="zh-CN" b="1" dirty="0"/>
              <a:t>Tick Data Reader</a:t>
            </a:r>
            <a:endParaRPr lang="zh-CN" altLang="zh-CN" b="1" dirty="0"/>
          </a:p>
          <a:p>
            <a:pPr lvl="1"/>
            <a:r>
              <a:rPr lang="en-US" altLang="zh-CN" dirty="0"/>
              <a:t>Read tick data to Mongo DB from CSV files</a:t>
            </a:r>
            <a:endParaRPr lang="zh-CN" altLang="zh-CN" dirty="0"/>
          </a:p>
          <a:p>
            <a:pPr lvl="0"/>
            <a:r>
              <a:rPr lang="en-US" altLang="zh-CN" b="1" dirty="0"/>
              <a:t>Strategy Processor</a:t>
            </a:r>
            <a:endParaRPr lang="zh-CN" altLang="zh-CN" b="1" dirty="0"/>
          </a:p>
          <a:p>
            <a:pPr lvl="1"/>
            <a:r>
              <a:rPr lang="en-US" altLang="zh-CN" dirty="0"/>
              <a:t>Apply Strategy to </a:t>
            </a:r>
            <a:r>
              <a:rPr lang="en-US" altLang="zh-CN" dirty="0" smtClean="0"/>
              <a:t>place</a:t>
            </a:r>
            <a:r>
              <a:rPr lang="en-US" altLang="zh-CN" dirty="0" smtClean="0"/>
              <a:t> order</a:t>
            </a:r>
            <a:endParaRPr lang="zh-CN" altLang="zh-CN" dirty="0"/>
          </a:p>
          <a:p>
            <a:pPr lvl="0"/>
            <a:r>
              <a:rPr lang="en-US" altLang="zh-CN" b="1" dirty="0"/>
              <a:t>Greeks </a:t>
            </a:r>
            <a:r>
              <a:rPr lang="en-US" altLang="zh-CN" b="1" dirty="0" err="1"/>
              <a:t>Util</a:t>
            </a:r>
            <a:r>
              <a:rPr lang="en-US" altLang="zh-CN" b="1" dirty="0"/>
              <a:t> Package</a:t>
            </a:r>
            <a:r>
              <a:rPr lang="en-US" altLang="zh-CN" dirty="0"/>
              <a:t> </a:t>
            </a:r>
            <a:endParaRPr lang="zh-CN" altLang="zh-CN" dirty="0"/>
          </a:p>
          <a:p>
            <a:pPr lvl="1"/>
            <a:r>
              <a:rPr lang="en-US" altLang="zh-CN" dirty="0"/>
              <a:t>Calculate “Greeks” indicator (Gamma, Theta, Implied Volatility)</a:t>
            </a:r>
            <a:endParaRPr lang="zh-CN" altLang="zh-CN" dirty="0"/>
          </a:p>
          <a:p>
            <a:pPr lvl="0"/>
            <a:r>
              <a:rPr lang="en-US" altLang="zh-CN" b="1" dirty="0"/>
              <a:t>Bean Package</a:t>
            </a:r>
            <a:endParaRPr lang="zh-CN" altLang="zh-CN" b="1" dirty="0"/>
          </a:p>
          <a:p>
            <a:pPr lvl="1"/>
            <a:r>
              <a:rPr lang="en-US" altLang="zh-CN" dirty="0" smtClean="0"/>
              <a:t>Entity of DB (Future, Option, Transaction)</a:t>
            </a:r>
          </a:p>
          <a:p>
            <a:pPr lvl="1"/>
            <a:r>
              <a:rPr lang="en-US" altLang="zh-CN" dirty="0"/>
              <a:t>CRUD job with Mongo </a:t>
            </a:r>
            <a:r>
              <a:rPr lang="en-US" altLang="zh-CN" dirty="0" smtClean="0"/>
              <a:t>DB</a:t>
            </a:r>
            <a:endParaRPr lang="zh-CN" altLang="zh-CN" dirty="0" smtClean="0"/>
          </a:p>
          <a:p>
            <a:pPr lvl="0"/>
            <a:r>
              <a:rPr lang="en-US" altLang="zh-CN" b="1" dirty="0"/>
              <a:t>Strategy Performance Statistics </a:t>
            </a:r>
            <a:r>
              <a:rPr lang="en-US" altLang="zh-CN" b="1" dirty="0" smtClean="0"/>
              <a:t>Package</a:t>
            </a:r>
            <a:endParaRPr lang="zh-CN" altLang="zh-CN" b="1" dirty="0"/>
          </a:p>
        </p:txBody>
      </p:sp>
    </p:spTree>
    <p:extLst>
      <p:ext uri="{BB962C8B-B14F-4D97-AF65-F5344CB8AC3E}">
        <p14:creationId xmlns:p14="http://schemas.microsoft.com/office/powerpoint/2010/main" val="1390661465"/>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Programming</a:t>
            </a:r>
            <a:r>
              <a:rPr kumimoji="1" lang="zh-CN" altLang="en-US" dirty="0" smtClean="0"/>
              <a:t> </a:t>
            </a:r>
            <a:r>
              <a:rPr kumimoji="1" lang="en-US" altLang="zh-CN" dirty="0" smtClean="0"/>
              <a:t>Logic</a:t>
            </a:r>
            <a:endParaRPr kumimoji="1" lang="zh-CN" altLang="en-US" dirty="0"/>
          </a:p>
        </p:txBody>
      </p:sp>
      <p:graphicFrame>
        <p:nvGraphicFramePr>
          <p:cNvPr id="35" name="图表 34"/>
          <p:cNvGraphicFramePr/>
          <p:nvPr>
            <p:extLst>
              <p:ext uri="{D42A27DB-BD31-4B8C-83A1-F6EECF244321}">
                <p14:modId xmlns:p14="http://schemas.microsoft.com/office/powerpoint/2010/main" val="488895853"/>
              </p:ext>
            </p:extLst>
          </p:nvPr>
        </p:nvGraphicFramePr>
        <p:xfrm>
          <a:off x="685800" y="1028700"/>
          <a:ext cx="7770813"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765488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Thank You!</a:t>
            </a:r>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89370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Source</a:t>
            </a:r>
            <a:endParaRPr kumimoji="1"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4118778945"/>
              </p:ext>
            </p:extLst>
          </p:nvPr>
        </p:nvGraphicFramePr>
        <p:xfrm>
          <a:off x="0" y="1981200"/>
          <a:ext cx="9118600" cy="1638299"/>
        </p:xfrm>
        <a:graphic>
          <a:graphicData uri="http://schemas.openxmlformats.org/drawingml/2006/table">
            <a:tbl>
              <a:tblPr firstRow="1" bandRow="1">
                <a:tableStyleId>{21E4AEA4-8DFA-4A89-87EB-49C32662AFE0}</a:tableStyleId>
              </a:tblPr>
              <a:tblGrid>
                <a:gridCol w="571321"/>
                <a:gridCol w="921936"/>
                <a:gridCol w="614943"/>
                <a:gridCol w="701993"/>
                <a:gridCol w="377101"/>
                <a:gridCol w="312360"/>
                <a:gridCol w="377101"/>
                <a:gridCol w="247620"/>
                <a:gridCol w="377101"/>
                <a:gridCol w="247620"/>
                <a:gridCol w="377101"/>
                <a:gridCol w="247620"/>
                <a:gridCol w="312360"/>
                <a:gridCol w="247620"/>
                <a:gridCol w="377101"/>
                <a:gridCol w="247620"/>
                <a:gridCol w="377101"/>
                <a:gridCol w="312360"/>
                <a:gridCol w="377101"/>
                <a:gridCol w="312360"/>
                <a:gridCol w="377101"/>
                <a:gridCol w="312360"/>
                <a:gridCol w="247620"/>
                <a:gridCol w="244079"/>
              </a:tblGrid>
              <a:tr h="624775">
                <a:tc>
                  <a:txBody>
                    <a:bodyPr/>
                    <a:lstStyle/>
                    <a:p>
                      <a:r>
                        <a:rPr lang="en-US" altLang="zh-CN" sz="1200" dirty="0" smtClean="0"/>
                        <a:t>tick</a:t>
                      </a:r>
                      <a:endParaRPr lang="zh-CN" altLang="en-US" sz="1200" dirty="0"/>
                    </a:p>
                  </a:txBody>
                  <a:tcPr/>
                </a:tc>
                <a:tc>
                  <a:txBody>
                    <a:bodyPr/>
                    <a:lstStyle/>
                    <a:p>
                      <a:r>
                        <a:rPr lang="en-US" altLang="zh-CN" sz="1200" dirty="0" smtClean="0"/>
                        <a:t>Product</a:t>
                      </a:r>
                      <a:endParaRPr lang="zh-CN" altLang="en-US" sz="1200" dirty="0"/>
                    </a:p>
                  </a:txBody>
                  <a:tcPr/>
                </a:tc>
                <a:tc>
                  <a:txBody>
                    <a:bodyPr/>
                    <a:lstStyle/>
                    <a:p>
                      <a:r>
                        <a:rPr lang="en-US" altLang="zh-CN" sz="1200" dirty="0" smtClean="0"/>
                        <a:t>last traded</a:t>
                      </a:r>
                      <a:endParaRPr lang="zh-CN" altLang="en-US" sz="1200" dirty="0"/>
                    </a:p>
                  </a:txBody>
                  <a:tcPr/>
                </a:tc>
                <a:tc>
                  <a:txBody>
                    <a:bodyPr/>
                    <a:lstStyle/>
                    <a:p>
                      <a:r>
                        <a:rPr lang="en-US" altLang="zh-CN" sz="1200" dirty="0" err="1" smtClean="0"/>
                        <a:t>Accum</a:t>
                      </a:r>
                      <a:r>
                        <a:rPr lang="en-US" altLang="zh-CN" sz="1200" dirty="0" smtClean="0"/>
                        <a:t>.</a:t>
                      </a:r>
                    </a:p>
                    <a:p>
                      <a:r>
                        <a:rPr lang="en-US" altLang="zh-CN" sz="1200" dirty="0" smtClean="0"/>
                        <a:t>trade</a:t>
                      </a:r>
                      <a:endParaRPr lang="zh-CN" altLang="en-US" sz="1200" dirty="0"/>
                    </a:p>
                  </a:txBody>
                  <a:tcPr/>
                </a:tc>
                <a:tc gridSpan="10">
                  <a:txBody>
                    <a:bodyPr/>
                    <a:lstStyle/>
                    <a:p>
                      <a:r>
                        <a:rPr lang="en-US" altLang="zh-CN" sz="1200" dirty="0" smtClean="0"/>
                        <a:t>Bid</a:t>
                      </a:r>
                      <a:r>
                        <a:rPr lang="zh-CN" altLang="en-US" sz="1200" dirty="0" smtClean="0"/>
                        <a:t> </a:t>
                      </a:r>
                      <a:r>
                        <a:rPr lang="en-US" altLang="zh-CN" sz="1200" dirty="0" smtClean="0"/>
                        <a:t>information(price,</a:t>
                      </a:r>
                      <a:r>
                        <a:rPr lang="zh-CN" altLang="en-US" sz="1200" dirty="0" smtClean="0"/>
                        <a:t> </a:t>
                      </a:r>
                      <a:r>
                        <a:rPr lang="en-US" altLang="zh-CN" sz="1200" dirty="0" err="1" smtClean="0"/>
                        <a:t>qty</a:t>
                      </a:r>
                      <a:r>
                        <a:rPr lang="en-US" altLang="zh-CN" sz="1200" dirty="0" smtClean="0"/>
                        <a:t>)</a:t>
                      </a:r>
                      <a:endParaRPr lang="zh-CN" altLang="en-US" sz="12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10">
                  <a:txBody>
                    <a:bodyPr/>
                    <a:lstStyle/>
                    <a:p>
                      <a:r>
                        <a:rPr lang="en-US" altLang="zh-CN" sz="1200" dirty="0" smtClean="0"/>
                        <a:t>Ask</a:t>
                      </a:r>
                      <a:r>
                        <a:rPr lang="zh-CN" altLang="en-US" sz="1200" dirty="0" smtClean="0"/>
                        <a:t> </a:t>
                      </a:r>
                      <a:r>
                        <a:rPr lang="en-US" altLang="zh-CN" sz="1200" dirty="0" smtClean="0"/>
                        <a:t>information(price,</a:t>
                      </a:r>
                      <a:r>
                        <a:rPr lang="zh-CN" altLang="en-US" sz="1200" dirty="0" smtClean="0"/>
                        <a:t> </a:t>
                      </a:r>
                      <a:r>
                        <a:rPr lang="en-US" altLang="zh-CN" sz="1200" dirty="0" err="1" smtClean="0"/>
                        <a:t>qty</a:t>
                      </a:r>
                      <a:r>
                        <a:rPr lang="en-US" altLang="zh-CN" sz="1200" dirty="0" smtClean="0"/>
                        <a:t>)</a:t>
                      </a:r>
                      <a:endParaRPr lang="zh-CN" altLang="en-US" sz="12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sz="1000" dirty="0"/>
                    </a:p>
                  </a:txBody>
                  <a:tcPr/>
                </a:tc>
              </a:tr>
              <a:tr h="506762">
                <a:tc>
                  <a:txBody>
                    <a:bodyPr/>
                    <a:lstStyle/>
                    <a:p>
                      <a:r>
                        <a:rPr kumimoji="1" lang="en-US" altLang="zh-CN" sz="1000" dirty="0" smtClean="0"/>
                        <a:t>091818</a:t>
                      </a:r>
                      <a:endParaRPr lang="zh-CN" altLang="en-US" sz="1000" dirty="0"/>
                    </a:p>
                  </a:txBody>
                  <a:tcPr/>
                </a:tc>
                <a:tc>
                  <a:txBody>
                    <a:bodyPr/>
                    <a:lstStyle/>
                    <a:p>
                      <a:r>
                        <a:rPr kumimoji="1" lang="en-US" altLang="zh-CN" sz="1000" dirty="0" smtClean="0"/>
                        <a:t>HSI23000W3</a:t>
                      </a:r>
                      <a:endParaRPr lang="zh-CN" altLang="en-US" sz="1000" dirty="0"/>
                    </a:p>
                  </a:txBody>
                  <a:tcPr/>
                </a:tc>
                <a:tc>
                  <a:txBody>
                    <a:bodyPr/>
                    <a:lstStyle/>
                    <a:p>
                      <a:r>
                        <a:rPr kumimoji="1" lang="en-US" altLang="zh-CN" sz="1000" dirty="0" smtClean="0"/>
                        <a:t>200</a:t>
                      </a:r>
                      <a:endParaRPr lang="zh-CN" altLang="en-US" sz="1000" dirty="0"/>
                    </a:p>
                  </a:txBody>
                  <a:tcPr/>
                </a:tc>
                <a:tc>
                  <a:txBody>
                    <a:bodyPr/>
                    <a:lstStyle/>
                    <a:p>
                      <a:r>
                        <a:rPr lang="en-US" altLang="zh-CN" sz="1000" dirty="0" smtClean="0"/>
                        <a:t>3</a:t>
                      </a:r>
                      <a:endParaRPr lang="zh-CN" altLang="en-US" sz="1000" dirty="0"/>
                    </a:p>
                  </a:txBody>
                  <a:tcPr/>
                </a:tc>
                <a:tc>
                  <a:txBody>
                    <a:bodyPr/>
                    <a:lstStyle/>
                    <a:p>
                      <a:r>
                        <a:rPr lang="en-US" altLang="zh-CN" sz="1000" dirty="0" smtClean="0"/>
                        <a:t>191</a:t>
                      </a:r>
                      <a:endParaRPr lang="zh-CN" altLang="en-US" sz="1000" dirty="0"/>
                    </a:p>
                  </a:txBody>
                  <a:tcPr/>
                </a:tc>
                <a:tc>
                  <a:txBody>
                    <a:bodyPr/>
                    <a:lstStyle/>
                    <a:p>
                      <a:r>
                        <a:rPr lang="en-US" altLang="zh-CN" sz="1000" dirty="0" smtClean="0"/>
                        <a:t>18</a:t>
                      </a:r>
                      <a:endParaRPr lang="zh-CN" altLang="en-US" sz="1000" dirty="0"/>
                    </a:p>
                  </a:txBody>
                  <a:tcPr/>
                </a:tc>
                <a:tc>
                  <a:txBody>
                    <a:bodyPr/>
                    <a:lstStyle/>
                    <a:p>
                      <a:r>
                        <a:rPr lang="en-US" altLang="zh-CN" sz="1000" dirty="0" smtClean="0"/>
                        <a:t>182</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148</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130</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0</a:t>
                      </a:r>
                      <a:endParaRPr lang="zh-CN" altLang="en-US" sz="1000" dirty="0"/>
                    </a:p>
                  </a:txBody>
                  <a:tcPr/>
                </a:tc>
                <a:tc>
                  <a:txBody>
                    <a:bodyPr/>
                    <a:lstStyle/>
                    <a:p>
                      <a:r>
                        <a:rPr lang="en-US" altLang="zh-CN" sz="1000" dirty="0" smtClean="0"/>
                        <a:t>0</a:t>
                      </a:r>
                      <a:endParaRPr lang="zh-CN" altLang="en-US" sz="1000" dirty="0"/>
                    </a:p>
                  </a:txBody>
                  <a:tcPr/>
                </a:tc>
                <a:tc>
                  <a:txBody>
                    <a:bodyPr/>
                    <a:lstStyle/>
                    <a:p>
                      <a:r>
                        <a:rPr lang="en-US" altLang="zh-CN" sz="1000" dirty="0" smtClean="0"/>
                        <a:t>204</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206</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210</a:t>
                      </a:r>
                      <a:endParaRPr lang="zh-CN" altLang="en-US" sz="1000" dirty="0"/>
                    </a:p>
                  </a:txBody>
                  <a:tcPr/>
                </a:tc>
                <a:tc>
                  <a:txBody>
                    <a:bodyPr/>
                    <a:lstStyle/>
                    <a:p>
                      <a:r>
                        <a:rPr lang="en-US" altLang="zh-CN" sz="1000" dirty="0" smtClean="0"/>
                        <a:t>13</a:t>
                      </a:r>
                      <a:endParaRPr lang="zh-CN" altLang="en-US" sz="1000" dirty="0"/>
                    </a:p>
                  </a:txBody>
                  <a:tcPr/>
                </a:tc>
                <a:tc>
                  <a:txBody>
                    <a:bodyPr/>
                    <a:lstStyle/>
                    <a:p>
                      <a:r>
                        <a:rPr lang="en-US" altLang="zh-CN" sz="1000" dirty="0" smtClean="0"/>
                        <a:t>212</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0</a:t>
                      </a:r>
                      <a:endParaRPr lang="zh-CN" altLang="en-US" sz="1000" dirty="0"/>
                    </a:p>
                  </a:txBody>
                  <a:tcPr/>
                </a:tc>
                <a:tc>
                  <a:txBody>
                    <a:bodyPr/>
                    <a:lstStyle/>
                    <a:p>
                      <a:r>
                        <a:rPr lang="en-US" altLang="zh-CN" sz="1000" dirty="0" smtClean="0"/>
                        <a:t>0</a:t>
                      </a:r>
                      <a:endParaRPr lang="zh-CN" altLang="en-US" sz="1000" dirty="0"/>
                    </a:p>
                  </a:txBody>
                  <a:tcPr/>
                </a:tc>
              </a:tr>
              <a:tr h="506762">
                <a:tc>
                  <a:txBody>
                    <a:bodyPr/>
                    <a:lstStyle/>
                    <a:p>
                      <a:r>
                        <a:rPr kumimoji="1" lang="en-US" altLang="zh-CN" sz="1000" dirty="0" smtClean="0"/>
                        <a:t>091818</a:t>
                      </a:r>
                      <a:endParaRPr lang="zh-CN" altLang="en-US" sz="1000" dirty="0"/>
                    </a:p>
                  </a:txBody>
                  <a:tcPr/>
                </a:tc>
                <a:tc>
                  <a:txBody>
                    <a:bodyPr/>
                    <a:lstStyle/>
                    <a:p>
                      <a:r>
                        <a:rPr kumimoji="1" lang="en-US" altLang="zh-CN" sz="1000" dirty="0" smtClean="0"/>
                        <a:t>HSI22800W3</a:t>
                      </a:r>
                      <a:endParaRPr lang="zh-CN" altLang="en-US" sz="1000" dirty="0"/>
                    </a:p>
                  </a:txBody>
                  <a:tcPr/>
                </a:tc>
                <a:tc>
                  <a:txBody>
                    <a:bodyPr/>
                    <a:lstStyle/>
                    <a:p>
                      <a:r>
                        <a:rPr lang="en-US" altLang="zh-CN" sz="1000" dirty="0" smtClean="0"/>
                        <a:t>144</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139</a:t>
                      </a:r>
                      <a:endParaRPr lang="zh-CN" altLang="en-US" sz="1000" dirty="0"/>
                    </a:p>
                  </a:txBody>
                  <a:tcPr/>
                </a:tc>
                <a:tc>
                  <a:txBody>
                    <a:bodyPr/>
                    <a:lstStyle/>
                    <a:p>
                      <a:r>
                        <a:rPr lang="en-US" altLang="zh-CN" sz="1000" dirty="0" smtClean="0"/>
                        <a:t>13</a:t>
                      </a:r>
                      <a:endParaRPr lang="zh-CN" altLang="en-US" sz="1000" dirty="0"/>
                    </a:p>
                  </a:txBody>
                  <a:tcPr/>
                </a:tc>
                <a:tc>
                  <a:txBody>
                    <a:bodyPr/>
                    <a:lstStyle/>
                    <a:p>
                      <a:r>
                        <a:rPr lang="en-US" altLang="zh-CN" sz="1000" dirty="0" smtClean="0"/>
                        <a:t>138</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131</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127</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86</a:t>
                      </a:r>
                      <a:endParaRPr lang="zh-CN" altLang="en-US" sz="1000" dirty="0"/>
                    </a:p>
                  </a:txBody>
                  <a:tcPr/>
                </a:tc>
                <a:tc>
                  <a:txBody>
                    <a:bodyPr/>
                    <a:lstStyle/>
                    <a:p>
                      <a:r>
                        <a:rPr lang="en-US" altLang="zh-CN" sz="1000" dirty="0" smtClean="0"/>
                        <a:t>1</a:t>
                      </a:r>
                      <a:endParaRPr lang="zh-CN" altLang="en-US" sz="1000" dirty="0"/>
                    </a:p>
                  </a:txBody>
                  <a:tcPr/>
                </a:tc>
                <a:tc>
                  <a:txBody>
                    <a:bodyPr/>
                    <a:lstStyle/>
                    <a:p>
                      <a:r>
                        <a:rPr lang="en-US" altLang="zh-CN" sz="1000" dirty="0" smtClean="0"/>
                        <a:t>148</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154</a:t>
                      </a:r>
                      <a:endParaRPr lang="zh-CN" altLang="en-US" sz="1000" dirty="0"/>
                    </a:p>
                  </a:txBody>
                  <a:tcPr/>
                </a:tc>
                <a:tc>
                  <a:txBody>
                    <a:bodyPr/>
                    <a:lstStyle/>
                    <a:p>
                      <a:r>
                        <a:rPr lang="en-US" altLang="zh-CN" sz="1000" dirty="0" smtClean="0"/>
                        <a:t>13</a:t>
                      </a:r>
                      <a:endParaRPr lang="zh-CN" altLang="en-US" sz="1000" dirty="0"/>
                    </a:p>
                  </a:txBody>
                  <a:tcPr/>
                </a:tc>
                <a:tc>
                  <a:txBody>
                    <a:bodyPr/>
                    <a:lstStyle/>
                    <a:p>
                      <a:r>
                        <a:rPr lang="en-US" altLang="zh-CN" sz="1000" dirty="0" smtClean="0"/>
                        <a:t>157</a:t>
                      </a:r>
                      <a:endParaRPr lang="zh-CN" altLang="en-US" sz="1000" dirty="0"/>
                    </a:p>
                  </a:txBody>
                  <a:tcPr/>
                </a:tc>
                <a:tc>
                  <a:txBody>
                    <a:bodyPr/>
                    <a:lstStyle/>
                    <a:p>
                      <a:r>
                        <a:rPr lang="en-US" altLang="zh-CN" sz="1000" dirty="0" smtClean="0"/>
                        <a:t>5</a:t>
                      </a:r>
                      <a:endParaRPr lang="zh-CN" altLang="en-US" sz="1000" dirty="0"/>
                    </a:p>
                  </a:txBody>
                  <a:tcPr/>
                </a:tc>
                <a:tc>
                  <a:txBody>
                    <a:bodyPr/>
                    <a:lstStyle/>
                    <a:p>
                      <a:r>
                        <a:rPr lang="en-US" altLang="zh-CN" sz="1000" dirty="0" smtClean="0"/>
                        <a:t>160</a:t>
                      </a:r>
                      <a:endParaRPr lang="zh-CN" altLang="en-US" sz="1000" dirty="0"/>
                    </a:p>
                  </a:txBody>
                  <a:tcPr/>
                </a:tc>
                <a:tc>
                  <a:txBody>
                    <a:bodyPr/>
                    <a:lstStyle/>
                    <a:p>
                      <a:r>
                        <a:rPr lang="en-US" altLang="zh-CN" sz="1000" dirty="0" smtClean="0"/>
                        <a:t>15</a:t>
                      </a:r>
                      <a:endParaRPr lang="zh-CN" altLang="en-US" sz="1000" dirty="0"/>
                    </a:p>
                  </a:txBody>
                  <a:tcPr/>
                </a:tc>
                <a:tc>
                  <a:txBody>
                    <a:bodyPr/>
                    <a:lstStyle/>
                    <a:p>
                      <a:r>
                        <a:rPr lang="zh-CN" altLang="zh-CN" sz="1000" dirty="0" smtClean="0"/>
                        <a:t>0</a:t>
                      </a:r>
                      <a:endParaRPr lang="zh-CN" altLang="en-US" sz="1000" dirty="0"/>
                    </a:p>
                  </a:txBody>
                  <a:tcPr/>
                </a:tc>
                <a:tc>
                  <a:txBody>
                    <a:bodyPr/>
                    <a:lstStyle/>
                    <a:p>
                      <a:r>
                        <a:rPr lang="en-US" altLang="zh-CN" sz="1000" dirty="0" smtClean="0"/>
                        <a:t>0</a:t>
                      </a:r>
                      <a:endParaRPr lang="zh-CN" altLang="en-US" sz="1000" dirty="0"/>
                    </a:p>
                  </a:txBody>
                  <a:tcPr/>
                </a:tc>
              </a:tr>
            </a:tbl>
          </a:graphicData>
        </a:graphic>
      </p:graphicFrame>
    </p:spTree>
    <p:extLst>
      <p:ext uri="{BB962C8B-B14F-4D97-AF65-F5344CB8AC3E}">
        <p14:creationId xmlns:p14="http://schemas.microsoft.com/office/powerpoint/2010/main" val="4229500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对开">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对开.thmx</Template>
  <TotalTime>2553</TotalTime>
  <Words>5674</Words>
  <Application>Microsoft Macintosh PowerPoint</Application>
  <PresentationFormat>全屏显示(4:3)</PresentationFormat>
  <Paragraphs>738</Paragraphs>
  <Slides>88</Slides>
  <Notes>66</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88</vt:i4>
      </vt:variant>
    </vt:vector>
  </HeadingPairs>
  <TitlesOfParts>
    <vt:vector size="90" baseType="lpstr">
      <vt:lpstr>对开</vt:lpstr>
      <vt:lpstr>文档</vt:lpstr>
      <vt:lpstr>Algo Trading</vt:lpstr>
      <vt:lpstr>Algo Trading</vt:lpstr>
      <vt:lpstr>Algo Trading</vt:lpstr>
      <vt:lpstr>Black-Scholes Model</vt:lpstr>
      <vt:lpstr>PowerPoint 演示文稿</vt:lpstr>
      <vt:lpstr>PowerPoint 演示文稿</vt:lpstr>
      <vt:lpstr>In Practice</vt:lpstr>
      <vt:lpstr>Data Source</vt:lpstr>
      <vt:lpstr>Data Source</vt:lpstr>
      <vt:lpstr>Data Source</vt:lpstr>
      <vt:lpstr>Tradable and Available Market Price </vt:lpstr>
      <vt:lpstr>Trading Session</vt:lpstr>
      <vt:lpstr>Position and Cost</vt:lpstr>
      <vt:lpstr>Algo Trading</vt:lpstr>
      <vt:lpstr>Trading Strategy </vt:lpstr>
      <vt:lpstr>Trading Strategy </vt:lpstr>
      <vt:lpstr>Lock Profit</vt:lpstr>
      <vt:lpstr>Mathematical Expression</vt:lpstr>
      <vt:lpstr>Condition and Limitation</vt:lpstr>
      <vt:lpstr>Back Testing Result</vt:lpstr>
      <vt:lpstr>Trading Strategy </vt:lpstr>
      <vt:lpstr>Call and Put Parity</vt:lpstr>
      <vt:lpstr>PowerPoint 演示文稿</vt:lpstr>
      <vt:lpstr>C0T+Ke−rT=P0T+Fe−rT</vt:lpstr>
      <vt:lpstr>The “no arbitrage” Interval </vt:lpstr>
      <vt:lpstr>Mathematical Expression</vt:lpstr>
      <vt:lpstr>Mathematical Expression</vt:lpstr>
      <vt:lpstr>Condition and Limitation</vt:lpstr>
      <vt:lpstr>Back Testing Result</vt:lpstr>
      <vt:lpstr>Trading Strategy </vt:lpstr>
      <vt:lpstr>Greeks</vt:lpstr>
      <vt:lpstr>Delta</vt:lpstr>
      <vt:lpstr>Delta</vt:lpstr>
      <vt:lpstr>Delta</vt:lpstr>
      <vt:lpstr>Delta Natural</vt:lpstr>
      <vt:lpstr>Gamma</vt:lpstr>
      <vt:lpstr>Gamma</vt:lpstr>
      <vt:lpstr>Long Gamma</vt:lpstr>
      <vt:lpstr>Theta</vt:lpstr>
      <vt:lpstr>Theta</vt:lpstr>
      <vt:lpstr>Trading Strategy </vt:lpstr>
      <vt:lpstr>Long Straddle</vt:lpstr>
      <vt:lpstr>Long Straddle</vt:lpstr>
      <vt:lpstr>Risks of Long Straddle</vt:lpstr>
      <vt:lpstr>Risks of Long Straddle</vt:lpstr>
      <vt:lpstr>Implied Volatility</vt:lpstr>
      <vt:lpstr>Implied Volatility</vt:lpstr>
      <vt:lpstr>Predict Volatility Model</vt:lpstr>
      <vt:lpstr>Trading Strategy </vt:lpstr>
      <vt:lpstr>Gamma scalping </vt:lpstr>
      <vt:lpstr>Gamma scalping</vt:lpstr>
      <vt:lpstr> Long Straddle &amp; Gamma Scalping</vt:lpstr>
      <vt:lpstr> Long Straddle &amp; Gamma Scalping</vt:lpstr>
      <vt:lpstr> Long Straddle &amp; Gamma Scalping</vt:lpstr>
      <vt:lpstr> Long Straddle &amp; Gamma Scalping</vt:lpstr>
      <vt:lpstr> Long Straddle &amp; Gamma Scalping</vt:lpstr>
      <vt:lpstr> Long Straddle &amp; Gamma Scalping</vt:lpstr>
      <vt:lpstr> Long Straddle &amp; Gamma Scalping</vt:lpstr>
      <vt:lpstr>Mathematical Expression</vt:lpstr>
      <vt:lpstr>Mathematical Expression</vt:lpstr>
      <vt:lpstr>Mathematical Expression</vt:lpstr>
      <vt:lpstr>Condition and Limitation</vt:lpstr>
      <vt:lpstr>Back Testing Result</vt:lpstr>
      <vt:lpstr>P&amp;L</vt:lpstr>
      <vt:lpstr>Back Testing Result</vt:lpstr>
      <vt:lpstr>HSI(Underlying)</vt:lpstr>
      <vt:lpstr>Back Testing Result</vt:lpstr>
      <vt:lpstr>Algo Trading</vt:lpstr>
      <vt:lpstr>Improvement of Entry Signal</vt:lpstr>
      <vt:lpstr>Improvement of Entry Signal</vt:lpstr>
      <vt:lpstr>Improvement of Entry Signal</vt:lpstr>
      <vt:lpstr>Improvement of Entry Signal</vt:lpstr>
      <vt:lpstr>Improvement of Entry Signal</vt:lpstr>
      <vt:lpstr>Improvement of Entry Signal</vt:lpstr>
      <vt:lpstr>Improvement of Entry Signal</vt:lpstr>
      <vt:lpstr>Improvement of Entry Signal</vt:lpstr>
      <vt:lpstr>Back Testing Result</vt:lpstr>
      <vt:lpstr>Back Testing Result</vt:lpstr>
      <vt:lpstr>Back Testing Result</vt:lpstr>
      <vt:lpstr>Back Testing Result</vt:lpstr>
      <vt:lpstr>Back Testing Result</vt:lpstr>
      <vt:lpstr>Back Testing Result</vt:lpstr>
      <vt:lpstr>Algo Trading</vt:lpstr>
      <vt:lpstr>Conclusion</vt:lpstr>
      <vt:lpstr>Conclusion</vt:lpstr>
      <vt:lpstr>Programming Logic</vt:lpstr>
      <vt:lpstr>Programming Logic</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 Trading</dc:title>
  <dc:creator>vincent</dc:creator>
  <cp:lastModifiedBy>vincent</cp:lastModifiedBy>
  <cp:revision>81</cp:revision>
  <dcterms:created xsi:type="dcterms:W3CDTF">2014-08-07T10:13:44Z</dcterms:created>
  <dcterms:modified xsi:type="dcterms:W3CDTF">2014-08-14T08:37:38Z</dcterms:modified>
</cp:coreProperties>
</file>