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3"/>
  </p:notesMasterIdLst>
  <p:sldIdLst>
    <p:sldId id="256" r:id="rId2"/>
  </p:sldIdLst>
  <p:sldSz cx="9601200" cy="12801600" type="A3"/>
  <p:notesSz cx="6858000" cy="9144000"/>
  <p:embeddedFontLst>
    <p:embeddedFont>
      <p:font typeface="Arial Narrow" panose="020B060602020203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53" autoAdjust="0"/>
    <p:restoredTop sz="94660"/>
  </p:normalViewPr>
  <p:slideViewPr>
    <p:cSldViewPr snapToGrid="0">
      <p:cViewPr>
        <p:scale>
          <a:sx n="100" d="100"/>
          <a:sy n="100" d="100"/>
        </p:scale>
        <p:origin x="2244" y="-3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10956" marR="0" lvl="1" indent="-1356" algn="l" rtl="0">
              <a:spcBef>
                <a:spcPts val="0"/>
              </a:spcBef>
              <a:buNone/>
              <a:defRPr sz="16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16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16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16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16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16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16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i-FI" sz="1200" b="0" i="0" u="none" strike="noStrike" cap="none">
                <a:solidFill>
                  <a:schemeClr val="dk1"/>
                </a:solidFill>
                <a:latin typeface="Calibri"/>
                <a:ea typeface="Calibri"/>
                <a:cs typeface="Calibri"/>
                <a:sym typeface="Calibri"/>
              </a:rPr>
              <a:t>‹#›</a:t>
            </a:fld>
            <a:endParaRPr lang="fi-FI"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 name="Shape 2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three contents">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50215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344564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638913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502152" y="2757268"/>
            <a:ext cx="8700800" cy="8527105"/>
          </a:xfrm>
          <a:prstGeom prst="rect">
            <a:avLst/>
          </a:prstGeom>
          <a:noFill/>
          <a:ln>
            <a:noFill/>
          </a:ln>
        </p:spPr>
        <p:txBody>
          <a:bodyPr lIns="91425" tIns="91425" rIns="91425" bIns="91425" anchor="t" anchorCtr="0"/>
          <a:lstStyle>
            <a:lvl1pPr marL="0" marR="0" lvl="0" indent="0" algn="l" rtl="0">
              <a:spcBef>
                <a:spcPts val="300"/>
              </a:spcBef>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502152" y="2765250"/>
            <a:ext cx="4307340"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Shape 22"/>
          <p:cNvSpPr txBox="1">
            <a:spLocks noGrp="1"/>
          </p:cNvSpPr>
          <p:nvPr>
            <p:ph type="body" idx="2"/>
          </p:nvPr>
        </p:nvSpPr>
        <p:spPr>
          <a:xfrm>
            <a:off x="4898392" y="2765250"/>
            <a:ext cx="4304562"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02152" y="909737"/>
            <a:ext cx="8700800" cy="79713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Narrow"/>
              <a:buNone/>
              <a:defRPr sz="3200" b="0" i="0" u="none" strike="noStrike" cap="none">
                <a:solidFill>
                  <a:schemeClr val="dk2"/>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502152" y="1720777"/>
            <a:ext cx="8700800" cy="64501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rgbClr val="7F7F7F"/>
                </a:solidFill>
                <a:latin typeface="Arial Narrow"/>
                <a:ea typeface="Arial Narrow"/>
                <a:cs typeface="Arial Narrow"/>
                <a:sym typeface="Arial Narrow"/>
              </a:defRPr>
            </a:lvl1pPr>
            <a:lvl2pPr marL="610956" marR="0" lvl="1" indent="-1356" algn="l" rtl="0">
              <a:spcBef>
                <a:spcPts val="0"/>
              </a:spcBef>
              <a:buNone/>
              <a:defRPr sz="2400" b="0" i="0" u="none" strike="noStrike" cap="none">
                <a:solidFill>
                  <a:schemeClr val="dk1"/>
                </a:solidFill>
                <a:latin typeface="Arial Narrow"/>
                <a:ea typeface="Arial Narrow"/>
                <a:cs typeface="Arial Narrow"/>
                <a:sym typeface="Arial Narrow"/>
              </a:defRPr>
            </a:lvl2pPr>
            <a:lvl3pPr marL="1221913" marR="0" lvl="2" indent="-2713" algn="l" rtl="0">
              <a:spcBef>
                <a:spcPts val="0"/>
              </a:spcBef>
              <a:buNone/>
              <a:defRPr sz="2400" b="0" i="0" u="none" strike="noStrike" cap="none">
                <a:solidFill>
                  <a:schemeClr val="dk1"/>
                </a:solidFill>
                <a:latin typeface="Arial Narrow"/>
                <a:ea typeface="Arial Narrow"/>
                <a:cs typeface="Arial Narrow"/>
                <a:sym typeface="Arial Narrow"/>
              </a:defRPr>
            </a:lvl3pPr>
            <a:lvl4pPr marL="1832869" marR="0" lvl="3" indent="-4068" algn="l" rtl="0">
              <a:spcBef>
                <a:spcPts val="0"/>
              </a:spcBef>
              <a:buNone/>
              <a:defRPr sz="2400" b="0" i="0" u="none" strike="noStrike" cap="none">
                <a:solidFill>
                  <a:schemeClr val="dk1"/>
                </a:solidFill>
                <a:latin typeface="Arial Narrow"/>
                <a:ea typeface="Arial Narrow"/>
                <a:cs typeface="Arial Narrow"/>
                <a:sym typeface="Arial Narrow"/>
              </a:defRPr>
            </a:lvl4pPr>
            <a:lvl5pPr marL="2443825" marR="0" lvl="4" indent="-5425" algn="l" rtl="0">
              <a:spcBef>
                <a:spcPts val="0"/>
              </a:spcBef>
              <a:buNone/>
              <a:defRPr sz="2400" b="0" i="0" u="none" strike="noStrike" cap="none">
                <a:solidFill>
                  <a:schemeClr val="dk1"/>
                </a:solidFill>
                <a:latin typeface="Arial Narrow"/>
                <a:ea typeface="Arial Narrow"/>
                <a:cs typeface="Arial Narrow"/>
                <a:sym typeface="Arial Narrow"/>
              </a:defRPr>
            </a:lvl5pPr>
            <a:lvl6pPr marL="3054782" marR="0" lvl="5" indent="-6781" algn="l" rtl="0">
              <a:spcBef>
                <a:spcPts val="0"/>
              </a:spcBef>
              <a:buNone/>
              <a:defRPr sz="2400" b="0" i="0" u="none" strike="noStrike" cap="none">
                <a:solidFill>
                  <a:schemeClr val="dk1"/>
                </a:solidFill>
                <a:latin typeface="Arial Narrow"/>
                <a:ea typeface="Arial Narrow"/>
                <a:cs typeface="Arial Narrow"/>
                <a:sym typeface="Arial Narrow"/>
              </a:defRPr>
            </a:lvl6pPr>
            <a:lvl7pPr marL="3665738" marR="0" lvl="6" indent="-8137" algn="l" rtl="0">
              <a:spcBef>
                <a:spcPts val="0"/>
              </a:spcBef>
              <a:buNone/>
              <a:defRPr sz="2400" b="0" i="0" u="none" strike="noStrike" cap="none">
                <a:solidFill>
                  <a:schemeClr val="dk1"/>
                </a:solidFill>
                <a:latin typeface="Arial Narrow"/>
                <a:ea typeface="Arial Narrow"/>
                <a:cs typeface="Arial Narrow"/>
                <a:sym typeface="Arial Narrow"/>
              </a:defRPr>
            </a:lvl7pPr>
            <a:lvl8pPr marL="4276695" marR="0" lvl="7" indent="-9495" algn="l" rtl="0">
              <a:spcBef>
                <a:spcPts val="0"/>
              </a:spcBef>
              <a:buNone/>
              <a:defRPr sz="2400" b="0" i="0" u="none" strike="noStrike" cap="none">
                <a:solidFill>
                  <a:schemeClr val="dk1"/>
                </a:solidFill>
                <a:latin typeface="Arial Narrow"/>
                <a:ea typeface="Arial Narrow"/>
                <a:cs typeface="Arial Narrow"/>
                <a:sym typeface="Arial Narrow"/>
              </a:defRPr>
            </a:lvl8pPr>
            <a:lvl9pPr marL="4887651" marR="0" lvl="8" indent="-10850" algn="l" rtl="0">
              <a:spcBef>
                <a:spcPts val="0"/>
              </a:spcBef>
              <a:buNone/>
              <a:defRPr sz="2400" b="0" i="0" u="none" strike="noStrike" cap="none">
                <a:solidFill>
                  <a:schemeClr val="dk1"/>
                </a:solidFill>
                <a:latin typeface="Arial Narrow"/>
                <a:ea typeface="Arial Narrow"/>
                <a:cs typeface="Arial Narrow"/>
                <a:sym typeface="Arial Narrow"/>
              </a:defRPr>
            </a:lvl9pPr>
          </a:lstStyle>
          <a:p>
            <a:endParaRPr/>
          </a:p>
        </p:txBody>
      </p:sp>
      <p:cxnSp>
        <p:nvCxnSpPr>
          <p:cNvPr id="12" name="Shape 12"/>
          <p:cNvCxnSpPr/>
          <p:nvPr/>
        </p:nvCxnSpPr>
        <p:spPr>
          <a:xfrm>
            <a:off x="502152" y="2479383"/>
            <a:ext cx="8700800" cy="0"/>
          </a:xfrm>
          <a:prstGeom prst="straightConnector1">
            <a:avLst/>
          </a:prstGeom>
          <a:noFill/>
          <a:ln w="9525" cap="flat" cmpd="sng">
            <a:solidFill>
              <a:srgbClr val="FC740C"/>
            </a:solidFill>
            <a:prstDash val="solid"/>
            <a:round/>
            <a:headEnd type="none" w="med" len="med"/>
            <a:tailEnd type="none" w="med" len="med"/>
          </a:ln>
        </p:spPr>
      </p:cxnSp>
      <p:pic>
        <p:nvPicPr>
          <p:cNvPr id="13" name="Shape 13"/>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penweathermap.org/app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p:nvPr/>
        </p:nvSpPr>
        <p:spPr>
          <a:xfrm>
            <a:off x="487427" y="11666664"/>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a:solidFill>
                  <a:srgbClr val="7F7F7F"/>
                </a:solidFill>
                <a:latin typeface="Arial Narrow"/>
                <a:ea typeface="Arial Narrow"/>
                <a:cs typeface="Arial Narrow"/>
                <a:sym typeface="Arial Narrow"/>
              </a:rPr>
              <a:t>Project</a:t>
            </a:r>
            <a:endParaRPr lang="fi-FI" sz="1200" b="0" i="0" u="none" strike="noStrike" cap="none" dirty="0">
              <a:solidFill>
                <a:srgbClr val="7F7F7F"/>
              </a:solidFill>
              <a:latin typeface="Arial Narrow"/>
              <a:ea typeface="Arial Narrow"/>
              <a:cs typeface="Arial Narrow"/>
              <a:sym typeface="Arial Narrow"/>
            </a:endParaRPr>
          </a:p>
        </p:txBody>
      </p:sp>
      <p:sp>
        <p:nvSpPr>
          <p:cNvPr id="29" name="Shape 29"/>
          <p:cNvSpPr/>
          <p:nvPr/>
        </p:nvSpPr>
        <p:spPr>
          <a:xfrm>
            <a:off x="487427" y="11951143"/>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b="0" i="0" u="none" strike="noStrike" cap="none" dirty="0">
                <a:solidFill>
                  <a:srgbClr val="7F7F7F"/>
                </a:solidFill>
                <a:latin typeface="Arial Narrow"/>
                <a:ea typeface="Arial Narrow"/>
                <a:cs typeface="Arial Narrow"/>
                <a:sym typeface="Arial Narrow"/>
              </a:rPr>
              <a:t>Date of publication: 2017, November</a:t>
            </a:r>
          </a:p>
        </p:txBody>
      </p:sp>
      <p:sp>
        <p:nvSpPr>
          <p:cNvPr id="30" name="Shape 30"/>
          <p:cNvSpPr/>
          <p:nvPr/>
        </p:nvSpPr>
        <p:spPr>
          <a:xfrm>
            <a:off x="487427" y="12235625"/>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200" dirty="0" err="1">
                <a:solidFill>
                  <a:srgbClr val="7F7F7F"/>
                </a:solidFill>
                <a:latin typeface="Arial Narrow"/>
                <a:ea typeface="Arial Narrow"/>
                <a:cs typeface="Arial Narrow"/>
                <a:sym typeface="Arial Narrow"/>
              </a:rPr>
              <a:t>Superviso</a:t>
            </a:r>
            <a:r>
              <a:rPr lang="fi-FI" sz="1200" b="0" i="0" u="none" strike="noStrike" cap="none" dirty="0" err="1">
                <a:solidFill>
                  <a:srgbClr val="7F7F7F"/>
                </a:solidFill>
                <a:latin typeface="Arial Narrow"/>
                <a:ea typeface="Arial Narrow"/>
                <a:cs typeface="Arial Narrow"/>
                <a:sym typeface="Arial Narrow"/>
              </a:rPr>
              <a:t>r</a:t>
            </a:r>
            <a:r>
              <a:rPr lang="fi-FI" sz="1200" b="0" i="0" u="none" strike="noStrike" cap="none" dirty="0">
                <a:solidFill>
                  <a:srgbClr val="7F7F7F"/>
                </a:solidFill>
                <a:latin typeface="Arial Narrow"/>
                <a:ea typeface="Arial Narrow"/>
                <a:cs typeface="Arial Narrow"/>
                <a:sym typeface="Arial Narrow"/>
              </a:rPr>
              <a:t> Pertti Heikkilä</a:t>
            </a:r>
          </a:p>
        </p:txBody>
      </p:sp>
      <p:sp>
        <p:nvSpPr>
          <p:cNvPr id="31" name="Shape 31"/>
          <p:cNvSpPr txBox="1"/>
          <p:nvPr/>
        </p:nvSpPr>
        <p:spPr>
          <a:xfrm>
            <a:off x="502152" y="909737"/>
            <a:ext cx="8700800" cy="797139"/>
          </a:xfrm>
          <a:prstGeom prst="rect">
            <a:avLst/>
          </a:prstGeom>
          <a:noFill/>
          <a:ln>
            <a:noFill/>
          </a:ln>
        </p:spPr>
        <p:txBody>
          <a:bodyPr lIns="122175" tIns="61075" rIns="122175" bIns="61075" anchor="t" anchorCtr="0">
            <a:noAutofit/>
          </a:bodyPr>
          <a:lstStyle/>
          <a:p>
            <a:pPr marL="0" marR="0" lvl="0" indent="0" algn="l" rtl="0">
              <a:spcBef>
                <a:spcPts val="0"/>
              </a:spcBef>
              <a:buClr>
                <a:schemeClr val="dk2"/>
              </a:buClr>
              <a:buSzPct val="25000"/>
              <a:buFont typeface="Arial Narrow"/>
              <a:buNone/>
            </a:pPr>
            <a:r>
              <a:rPr lang="fi-FI" sz="2400" dirty="0">
                <a:solidFill>
                  <a:schemeClr val="dk2"/>
                </a:solidFill>
                <a:latin typeface="Arial Narrow"/>
                <a:ea typeface="Arial Narrow"/>
                <a:cs typeface="Arial Narrow"/>
                <a:sym typeface="Arial Narrow"/>
              </a:rPr>
              <a:t>Designing and Implementing an Embedded Systems Application - Zone</a:t>
            </a:r>
          </a:p>
        </p:txBody>
      </p:sp>
      <p:sp>
        <p:nvSpPr>
          <p:cNvPr id="32" name="Shape 32"/>
          <p:cNvSpPr txBox="1"/>
          <p:nvPr/>
        </p:nvSpPr>
        <p:spPr>
          <a:xfrm>
            <a:off x="502152" y="1852081"/>
            <a:ext cx="8700800" cy="645019"/>
          </a:xfrm>
          <a:prstGeom prst="rect">
            <a:avLst/>
          </a:prstGeom>
          <a:noFill/>
          <a:ln>
            <a:noFill/>
          </a:ln>
        </p:spPr>
        <p:txBody>
          <a:bodyPr lIns="122175" tIns="0" rIns="122175" bIns="0" anchor="t" anchorCtr="0">
            <a:noAutofit/>
          </a:bodyPr>
          <a:lstStyle/>
          <a:p>
            <a:pPr marL="0" marR="0" lvl="0" indent="0" algn="l" rtl="0">
              <a:spcBef>
                <a:spcPts val="0"/>
              </a:spcBef>
              <a:buSzPct val="25000"/>
              <a:buNone/>
            </a:pPr>
            <a:r>
              <a:rPr lang="fi-FI" sz="1000" dirty="0">
                <a:solidFill>
                  <a:srgbClr val="7F7F7F"/>
                </a:solidFill>
                <a:latin typeface="Arial Narrow"/>
                <a:ea typeface="Arial Narrow"/>
                <a:cs typeface="Arial Narrow"/>
                <a:sym typeface="Arial Narrow"/>
              </a:rPr>
              <a:t>Ronan O’Byrne, Vincent Ogbe</a:t>
            </a:r>
          </a:p>
          <a:p>
            <a:pPr marL="0" marR="0" lvl="0" indent="0" algn="l" rtl="0">
              <a:spcBef>
                <a:spcPts val="0"/>
              </a:spcBef>
              <a:buSzPct val="25000"/>
              <a:buNone/>
            </a:pPr>
            <a:r>
              <a:rPr lang="fi-FI" sz="1000" b="0" i="0" u="none" strike="noStrike" cap="none" dirty="0">
                <a:solidFill>
                  <a:srgbClr val="7F7F7F"/>
                </a:solidFill>
                <a:latin typeface="Arial Narrow"/>
                <a:ea typeface="Arial Narrow"/>
                <a:cs typeface="Arial Narrow"/>
                <a:sym typeface="Arial Narrow"/>
              </a:rPr>
              <a:t>School of Engineering and Natural Recources, Information Technology, EDDIT Double Degree Programme</a:t>
            </a:r>
          </a:p>
        </p:txBody>
      </p:sp>
      <p:sp>
        <p:nvSpPr>
          <p:cNvPr id="33" name="Shape 33"/>
          <p:cNvSpPr txBox="1">
            <a:spLocks noGrp="1"/>
          </p:cNvSpPr>
          <p:nvPr>
            <p:ph type="body" idx="1"/>
          </p:nvPr>
        </p:nvSpPr>
        <p:spPr>
          <a:xfrm>
            <a:off x="502152" y="2735385"/>
            <a:ext cx="2813821" cy="8780340"/>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err="1">
                <a:solidFill>
                  <a:schemeClr val="dk1"/>
                </a:solidFill>
                <a:latin typeface="Arial Narrow"/>
                <a:ea typeface="Arial Narrow"/>
                <a:cs typeface="Arial Narrow"/>
                <a:sym typeface="Arial Narrow"/>
              </a:rPr>
              <a:t>Introduction</a:t>
            </a:r>
            <a:endParaRPr lang="fi-FI" sz="1500" b="1" i="0" u="none" strike="noStrike" cap="none" dirty="0">
              <a:solidFill>
                <a:schemeClr val="dk1"/>
              </a:solidFill>
              <a:latin typeface="Arial Narrow"/>
              <a:ea typeface="Arial Narrow"/>
              <a:cs typeface="Arial Narrow"/>
              <a:sym typeface="Arial Narrow"/>
            </a:endParaRPr>
          </a:p>
          <a:p>
            <a:pPr lvl="0" indent="-69850">
              <a:buSzPct val="73333"/>
            </a:pPr>
            <a:r>
              <a:rPr lang="en-US" dirty="0"/>
              <a:t>The subject of this project was to design and develop an application that uses the functionality of </a:t>
            </a:r>
            <a:r>
              <a:rPr lang="en-US" dirty="0" err="1"/>
              <a:t>Estimote</a:t>
            </a:r>
            <a:r>
              <a:rPr lang="en-US" dirty="0"/>
              <a:t> Beacons. The lecturer provided us with two </a:t>
            </a:r>
            <a:r>
              <a:rPr lang="en-US" dirty="0" err="1"/>
              <a:t>Estimote</a:t>
            </a:r>
            <a:r>
              <a:rPr lang="en-US" dirty="0"/>
              <a:t> Beacons to use in the project. Our goal was to create a real-time weather app that uses the data from beacon such as temperature and light. The app also used an online weather API to give future weather predictions. </a:t>
            </a:r>
            <a:br>
              <a:rPr lang="fi-FI" dirty="0"/>
            </a:b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endParaRPr lang="fi-FI" dirty="0"/>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1. D</a:t>
            </a:r>
            <a:r>
              <a:rPr lang="fi-FI" dirty="0"/>
              <a:t>esign of the beacon</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b="1" dirty="0"/>
          </a:p>
          <a:p>
            <a:pPr marL="0" marR="0" lvl="0" indent="0" algn="l" rtl="0">
              <a:lnSpc>
                <a:spcPct val="100000"/>
              </a:lnSpc>
              <a:spcBef>
                <a:spcPts val="300"/>
              </a:spcBef>
              <a:spcAft>
                <a:spcPts val="0"/>
              </a:spcAft>
              <a:buClr>
                <a:schemeClr val="dk1"/>
              </a:buClr>
              <a:buSzPct val="25000"/>
              <a:buFont typeface="Arial Narrow"/>
              <a:buNone/>
            </a:pPr>
            <a:r>
              <a:rPr lang="fi-FI" b="1" dirty="0"/>
              <a:t>Estimote Beacon</a:t>
            </a:r>
          </a:p>
          <a:p>
            <a:pPr lvl="0">
              <a:buSzPct val="25000"/>
            </a:pPr>
            <a:r>
              <a:rPr lang="en-US" dirty="0"/>
              <a:t>The </a:t>
            </a:r>
            <a:r>
              <a:rPr lang="en-US" dirty="0" err="1"/>
              <a:t>Estimote</a:t>
            </a:r>
            <a:r>
              <a:rPr lang="en-US" dirty="0"/>
              <a:t> Beacon is capable of reading real time telemetric data such as temperature, if the beacon is moving and the current light level.</a:t>
            </a:r>
            <a:r>
              <a:rPr lang="fi-FI" dirty="0"/>
              <a:t> This data can then be recorded to the Estimote Cloud. Applications keys are also saved in the Estimote Cloud. The Estimote SDK is used to create embedded mobile apps that use the sensors. The beacon contains a battery that cannot be replaced.</a:t>
            </a:r>
            <a:endParaRPr lang="en-US" dirty="0"/>
          </a:p>
        </p:txBody>
      </p:sp>
      <p:sp>
        <p:nvSpPr>
          <p:cNvPr id="34" name="Shape 34"/>
          <p:cNvSpPr txBox="1">
            <a:spLocks noGrp="1"/>
          </p:cNvSpPr>
          <p:nvPr>
            <p:ph type="body" idx="2"/>
          </p:nvPr>
        </p:nvSpPr>
        <p:spPr>
          <a:xfrm>
            <a:off x="3445642" y="2735385"/>
            <a:ext cx="2813821" cy="8780340"/>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fi-FI" sz="1500" b="1" i="0" u="none" strike="noStrike" cap="none" dirty="0">
                <a:solidFill>
                  <a:schemeClr val="dk1"/>
                </a:solidFill>
                <a:latin typeface="Arial Narrow"/>
                <a:ea typeface="Arial Narrow"/>
                <a:cs typeface="Arial Narrow"/>
                <a:sym typeface="Arial Narrow"/>
              </a:rPr>
              <a:t>Methods</a:t>
            </a:r>
          </a:p>
          <a:p>
            <a:pPr marL="0" marR="0" lvl="0" indent="0" algn="l" rtl="0">
              <a:lnSpc>
                <a:spcPct val="100000"/>
              </a:lnSpc>
              <a:spcBef>
                <a:spcPts val="300"/>
              </a:spcBef>
              <a:spcAft>
                <a:spcPts val="0"/>
              </a:spcAft>
              <a:buClr>
                <a:schemeClr val="dk1"/>
              </a:buClr>
              <a:buSzPct val="25000"/>
              <a:buFont typeface="Arial Narrow"/>
              <a:buNone/>
            </a:pPr>
            <a:r>
              <a:rPr lang="en-IE" dirty="0"/>
              <a:t>The main goal of this project was to create a weather app that we called Zone. To do this we had to read in real-time weather data from an online API and use the data from the beacons embedded sensors. We decided not to use a template as we had many issues running the provided ones and we instead created out own project from scratch using the Java language and Android Studio.</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en-IE"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en-IE" dirty="0"/>
          </a:p>
          <a:p>
            <a:pPr marL="0" marR="0" lvl="0" indent="0" algn="l" rtl="0">
              <a:lnSpc>
                <a:spcPct val="100000"/>
              </a:lnSpc>
              <a:spcBef>
                <a:spcPts val="300"/>
              </a:spcBef>
              <a:spcAft>
                <a:spcPts val="0"/>
              </a:spcAft>
              <a:buClr>
                <a:schemeClr val="dk1"/>
              </a:buClr>
              <a:buSzPct val="25000"/>
              <a:buFont typeface="Arial Narrow"/>
              <a:buNone/>
            </a:pPr>
            <a:endParaRPr lang="en-IE"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endParaRPr lang="en-IE" dirty="0"/>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2. Prototype of the h</a:t>
            </a:r>
            <a:r>
              <a:rPr lang="fi-FI" dirty="0"/>
              <a:t>ome screen</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dirty="0">
                <a:solidFill>
                  <a:schemeClr val="dk1"/>
                </a:solidFill>
                <a:latin typeface="Arial Narrow"/>
                <a:ea typeface="Arial Narrow"/>
                <a:cs typeface="Arial Narrow"/>
                <a:sym typeface="Arial Narrow"/>
              </a:rPr>
              <a:t>Results</a:t>
            </a:r>
          </a:p>
          <a:p>
            <a:pPr marL="0" marR="0" lvl="0" indent="0" algn="l" rtl="0">
              <a:lnSpc>
                <a:spcPct val="100000"/>
              </a:lnSpc>
              <a:spcBef>
                <a:spcPts val="300"/>
              </a:spcBef>
              <a:spcAft>
                <a:spcPts val="0"/>
              </a:spcAft>
              <a:buClr>
                <a:schemeClr val="dk1"/>
              </a:buClr>
              <a:buSzPct val="25000"/>
              <a:buFont typeface="Arial Narrow"/>
              <a:buNone/>
            </a:pPr>
            <a:r>
              <a:rPr lang="fi-FI" dirty="0"/>
              <a:t>We created the system that we had tried to make with minimal consecions made. The app uses the beacons sensor to read and display data. We somewhat overestimated the limitations of the beacons in their current state. The app will notify the user of the current conditions when they pass by a beacon. When the app is opened the user will aslo be able to view real time weather preditions.</a:t>
            </a:r>
          </a:p>
        </p:txBody>
      </p:sp>
      <p:sp>
        <p:nvSpPr>
          <p:cNvPr id="35" name="Shape 35"/>
          <p:cNvSpPr txBox="1">
            <a:spLocks noGrp="1"/>
          </p:cNvSpPr>
          <p:nvPr>
            <p:ph type="body" idx="3"/>
          </p:nvPr>
        </p:nvSpPr>
        <p:spPr>
          <a:xfrm>
            <a:off x="6389125" y="3080075"/>
            <a:ext cx="2813700" cy="8204400"/>
          </a:xfrm>
          <a:prstGeom prst="rect">
            <a:avLst/>
          </a:prstGeom>
          <a:noFill/>
          <a:ln>
            <a:noFill/>
          </a:ln>
        </p:spPr>
        <p:txBody>
          <a:bodyPr lIns="122175" tIns="61075" rIns="122175" bIns="61075" anchor="t" anchorCtr="0">
            <a:noAutofit/>
          </a:bodyPr>
          <a:lstStyle/>
          <a:p>
            <a:pPr marL="0" marR="0" lvl="0" indent="0" algn="l" rtl="0">
              <a:lnSpc>
                <a:spcPct val="100000"/>
              </a:lnSpc>
              <a:spcBef>
                <a:spcPts val="0"/>
              </a:spcBef>
              <a:spcAft>
                <a:spcPts val="0"/>
              </a:spcAft>
              <a:buClr>
                <a:schemeClr val="dk1"/>
              </a:buClr>
              <a:buSzPct val="25000"/>
              <a:buFont typeface="Arial Narrow"/>
              <a:buNone/>
            </a:pPr>
            <a:endParaRPr dirty="0"/>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dirty="0"/>
          </a:p>
          <a:p>
            <a:pPr marL="0" marR="0" lvl="0" indent="0" algn="l"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dirty="0"/>
          </a:p>
          <a:p>
            <a:pPr marL="0" marR="0" lvl="0" indent="0" algn="l" rtl="0">
              <a:lnSpc>
                <a:spcPct val="100000"/>
              </a:lnSpc>
              <a:spcBef>
                <a:spcPts val="300"/>
              </a:spcBef>
              <a:spcAft>
                <a:spcPts val="0"/>
              </a:spcAft>
              <a:buClr>
                <a:schemeClr val="dk1"/>
              </a:buClr>
              <a:buSzPct val="25000"/>
              <a:buFont typeface="Arial Narrow"/>
              <a:buNone/>
            </a:pPr>
            <a:endParaRPr lang="fi-FI" sz="15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00"/>
              </a:spcBef>
              <a:spcAft>
                <a:spcPts val="0"/>
              </a:spcAft>
              <a:buClr>
                <a:schemeClr val="dk1"/>
              </a:buClr>
              <a:buSzPct val="25000"/>
              <a:buFont typeface="Arial Narrow"/>
              <a:buNone/>
            </a:pPr>
            <a:r>
              <a:rPr lang="fi-FI" sz="1500" b="0" i="0" u="none" strike="noStrike" cap="none" dirty="0">
                <a:solidFill>
                  <a:schemeClr val="dk1"/>
                </a:solidFill>
                <a:latin typeface="Arial Narrow"/>
                <a:ea typeface="Arial Narrow"/>
                <a:cs typeface="Arial Narrow"/>
                <a:sym typeface="Arial Narrow"/>
              </a:rPr>
              <a:t>FIGURE 3. </a:t>
            </a:r>
            <a:r>
              <a:rPr lang="fi-FI" dirty="0"/>
              <a:t>Final Home Screen</a:t>
            </a:r>
            <a:endParaRPr sz="15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endParaRPr lang="fi-FI" sz="1500" b="1"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00"/>
              </a:spcBef>
              <a:spcAft>
                <a:spcPts val="0"/>
              </a:spcAft>
              <a:buClr>
                <a:schemeClr val="dk1"/>
              </a:buClr>
              <a:buSzPct val="25000"/>
              <a:buFont typeface="Arial Narrow"/>
              <a:buNone/>
            </a:pPr>
            <a:r>
              <a:rPr lang="fi-FI" sz="1500" b="1" i="0" u="none" strike="noStrike" cap="none" dirty="0">
                <a:solidFill>
                  <a:schemeClr val="dk1"/>
                </a:solidFill>
                <a:latin typeface="Arial Narrow"/>
                <a:ea typeface="Arial Narrow"/>
                <a:cs typeface="Arial Narrow"/>
                <a:sym typeface="Arial Narrow"/>
              </a:rPr>
              <a:t>Conclusions</a:t>
            </a:r>
          </a:p>
          <a:p>
            <a:pPr>
              <a:buSzPct val="25000"/>
            </a:pPr>
            <a:r>
              <a:rPr lang="en-US" dirty="0"/>
              <a:t>We believe that the project as a whole was a success. We created the app we wanted to make however there was some issues.</a:t>
            </a:r>
            <a:r>
              <a:rPr lang="fi-FI" dirty="0"/>
              <a:t> We had expected to be able to retrieve data such as the beacons stored location however we could not find any way to do this through the Android SDK. Both members believe that they have learned a lot about both Android Studio, which they were not familiar with prior to this assignment, and the Estimote </a:t>
            </a:r>
            <a:r>
              <a:rPr lang="fi-FI"/>
              <a:t>SDK.</a:t>
            </a:r>
            <a:endParaRPr lang="fi-FI" dirty="0"/>
          </a:p>
          <a:p>
            <a:pPr marL="0" marR="0" lvl="0" indent="0" algn="l" rtl="0">
              <a:lnSpc>
                <a:spcPct val="100000"/>
              </a:lnSpc>
              <a:spcBef>
                <a:spcPts val="300"/>
              </a:spcBef>
              <a:spcAft>
                <a:spcPts val="0"/>
              </a:spcAft>
              <a:buClr>
                <a:schemeClr val="dk1"/>
              </a:buClr>
              <a:buSzPct val="25000"/>
              <a:buFont typeface="Arial Narrow"/>
              <a:buNone/>
            </a:pPr>
            <a:endParaRPr dirty="0"/>
          </a:p>
          <a:p>
            <a:r>
              <a:rPr lang="fi-FI" b="1" dirty="0"/>
              <a:t>References</a:t>
            </a:r>
            <a:r>
              <a:rPr lang="en-IE" b="1" dirty="0"/>
              <a:t> </a:t>
            </a:r>
            <a:endParaRPr lang="en-IE" dirty="0"/>
          </a:p>
          <a:p>
            <a:r>
              <a:rPr lang="en-IE" b="1" u="sng" dirty="0">
                <a:hlinkClick r:id="rId3"/>
              </a:rPr>
              <a:t>http://openweathermap.org/appid</a:t>
            </a:r>
            <a:endParaRPr lang="en-IE" dirty="0"/>
          </a:p>
        </p:txBody>
      </p:sp>
      <p:pic>
        <p:nvPicPr>
          <p:cNvPr id="6" name="Picture 5">
            <a:extLst>
              <a:ext uri="{FF2B5EF4-FFF2-40B4-BE49-F238E27FC236}">
                <a16:creationId xmlns:a16="http://schemas.microsoft.com/office/drawing/2014/main" id="{5BD0E383-EA31-4B95-857F-BC6D4CF48151}"/>
              </a:ext>
            </a:extLst>
          </p:cNvPr>
          <p:cNvPicPr>
            <a:picLocks noChangeAspect="1"/>
          </p:cNvPicPr>
          <p:nvPr/>
        </p:nvPicPr>
        <p:blipFill>
          <a:blip r:embed="rId4"/>
          <a:stretch>
            <a:fillRect/>
          </a:stretch>
        </p:blipFill>
        <p:spPr>
          <a:xfrm>
            <a:off x="123825" y="5935995"/>
            <a:ext cx="3321817" cy="1939941"/>
          </a:xfrm>
          <a:prstGeom prst="rect">
            <a:avLst/>
          </a:prstGeom>
        </p:spPr>
      </p:pic>
      <p:pic>
        <p:nvPicPr>
          <p:cNvPr id="15" name="Picture 14" descr="https://lh4.googleusercontent.com/8zJ1EhTVET_53xn1kbaf829nMYJDxBaeGMt7_ypyCI8tqrvflzfZLTbKE59XehkBoDULgkNG2E-isGIwQIUDFlmIiXcA7M5bbKhNi8pbUnJarStPtuRcNDxV_-lUoEBczbWX9GVI">
            <a:extLst>
              <a:ext uri="{FF2B5EF4-FFF2-40B4-BE49-F238E27FC236}">
                <a16:creationId xmlns:a16="http://schemas.microsoft.com/office/drawing/2014/main" id="{313BDC50-07B9-4C04-8FCB-5C2DFA9E8A35}"/>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9110" y="2750804"/>
            <a:ext cx="2246290" cy="3537024"/>
          </a:xfrm>
          <a:prstGeom prst="rect">
            <a:avLst/>
          </a:prstGeom>
          <a:noFill/>
          <a:ln>
            <a:noFill/>
          </a:ln>
        </p:spPr>
      </p:pic>
      <p:pic>
        <p:nvPicPr>
          <p:cNvPr id="17" name="Picture 16" descr="https://lh5.googleusercontent.com/j_87zkpq3_tXCwgq7HHKds6PJizoLkiy7UQRh6AbCOt0RrnAWwXFqmJy_6keJLd99RNBSKigfYOPxHkgJf1gmdlStpIn9bt878wZFlLu0BgQim5ew31TTJsw-vIDHS5hvmh7Kpbg">
            <a:extLst>
              <a:ext uri="{FF2B5EF4-FFF2-40B4-BE49-F238E27FC236}">
                <a16:creationId xmlns:a16="http://schemas.microsoft.com/office/drawing/2014/main" id="{9420E064-8DBF-4F9F-94F2-B6167BD07E6A}"/>
              </a:ext>
            </a:extLst>
          </p:cNvPr>
          <p:cNvPicPr/>
          <p:nvPr/>
        </p:nvPicPr>
        <p:blipFill rotWithShape="1">
          <a:blip r:embed="rId6">
            <a:extLst>
              <a:ext uri="{28A0092B-C50C-407E-A947-70E740481C1C}">
                <a14:useLocalDpi xmlns:a14="http://schemas.microsoft.com/office/drawing/2010/main" val="0"/>
              </a:ext>
            </a:extLst>
          </a:blip>
          <a:srcRect l="20705" r="25806" b="28737"/>
          <a:stretch/>
        </p:blipFill>
        <p:spPr bwMode="auto">
          <a:xfrm>
            <a:off x="3491941" y="5935995"/>
            <a:ext cx="2617318" cy="1939941"/>
          </a:xfrm>
          <a:prstGeom prst="rect">
            <a:avLst/>
          </a:prstGeom>
          <a:noFill/>
          <a:ln>
            <a:noFill/>
          </a:ln>
        </p:spPr>
      </p:pic>
    </p:spTree>
  </p:cSld>
  <p:clrMapOvr>
    <a:masterClrMapping/>
  </p:clrMapOvr>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363</Words>
  <Application>Microsoft Office PowerPoint</Application>
  <PresentationFormat>A3 Paper (297x420 mm)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 Narrow</vt:lpstr>
      <vt:lpstr>Arial</vt:lpstr>
      <vt:lpstr>Calibri</vt:lpstr>
      <vt:lpstr>Oamk oranssi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cp:lastModifiedBy>Ronan O'Byrne</cp:lastModifiedBy>
  <cp:revision>12</cp:revision>
  <dcterms:modified xsi:type="dcterms:W3CDTF">2017-11-16T08:59:10Z</dcterms:modified>
</cp:coreProperties>
</file>