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772\volim\CSE3\Lab5\Stoc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772\volim\CSE3\Lab5\Stoc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772\volim\CSE3\Lab5\Stoc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of Prices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28-Sep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Microsoft Corporation</c:v>
                </c:pt>
                <c:pt idx="1">
                  <c:v>Peidmont Natural Gas Company, Inc.</c:v>
                </c:pt>
                <c:pt idx="2">
                  <c:v>AT&amp;T Inc</c:v>
                </c:pt>
                <c:pt idx="3">
                  <c:v>Alphabet Inc</c:v>
                </c:pt>
                <c:pt idx="4">
                  <c:v>Bitcoin</c:v>
                </c:pt>
              </c:strCache>
            </c:strRef>
          </c:cat>
          <c:val>
            <c:numRef>
              <c:f>Sheet1!$C$5:$C$9</c:f>
              <c:numCache>
                <c:formatCode>0.00</c:formatCode>
                <c:ptCount val="5"/>
                <c:pt idx="0">
                  <c:v>43.29</c:v>
                </c:pt>
                <c:pt idx="1">
                  <c:v>39.26</c:v>
                </c:pt>
                <c:pt idx="2">
                  <c:v>31.9</c:v>
                </c:pt>
                <c:pt idx="3">
                  <c:v>624.25</c:v>
                </c:pt>
                <c:pt idx="4">
                  <c:v>239.34</c:v>
                </c:pt>
              </c:numCache>
            </c:numRef>
          </c:val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5-Oct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Microsoft Corporation</c:v>
                </c:pt>
                <c:pt idx="1">
                  <c:v>Peidmont Natural Gas Company, Inc.</c:v>
                </c:pt>
                <c:pt idx="2">
                  <c:v>AT&amp;T Inc</c:v>
                </c:pt>
                <c:pt idx="3">
                  <c:v>Alphabet Inc</c:v>
                </c:pt>
                <c:pt idx="4">
                  <c:v>Bitcoin</c:v>
                </c:pt>
              </c:strCache>
            </c:strRef>
          </c:cat>
          <c:val>
            <c:numRef>
              <c:f>Sheet1!$D$5:$D$9</c:f>
              <c:numCache>
                <c:formatCode>0.00</c:formatCode>
                <c:ptCount val="5"/>
                <c:pt idx="0">
                  <c:v>46.63</c:v>
                </c:pt>
                <c:pt idx="1">
                  <c:v>41</c:v>
                </c:pt>
                <c:pt idx="2">
                  <c:v>33.43</c:v>
                </c:pt>
                <c:pt idx="3">
                  <c:v>656.99</c:v>
                </c:pt>
                <c:pt idx="4">
                  <c:v>246.42</c:v>
                </c:pt>
              </c:numCache>
            </c:numRef>
          </c:val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12-Oct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Microsoft Corporation</c:v>
                </c:pt>
                <c:pt idx="1">
                  <c:v>Peidmont Natural Gas Company, Inc.</c:v>
                </c:pt>
                <c:pt idx="2">
                  <c:v>AT&amp;T Inc</c:v>
                </c:pt>
                <c:pt idx="3">
                  <c:v>Alphabet Inc</c:v>
                </c:pt>
                <c:pt idx="4">
                  <c:v>Bitcoin</c:v>
                </c:pt>
              </c:strCache>
            </c:strRef>
          </c:cat>
          <c:val>
            <c:numRef>
              <c:f>Sheet1!$E$5:$E$9</c:f>
              <c:numCache>
                <c:formatCode>0.00</c:formatCode>
                <c:ptCount val="5"/>
                <c:pt idx="0">
                  <c:v>47</c:v>
                </c:pt>
                <c:pt idx="1">
                  <c:v>41.56</c:v>
                </c:pt>
                <c:pt idx="2">
                  <c:v>33.299999999999997</c:v>
                </c:pt>
                <c:pt idx="3">
                  <c:v>676.43</c:v>
                </c:pt>
                <c:pt idx="4">
                  <c:v>247.49</c:v>
                </c:pt>
              </c:numCache>
            </c:numRef>
          </c:val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19-Oct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Microsoft Corporation</c:v>
                </c:pt>
                <c:pt idx="1">
                  <c:v>Peidmont Natural Gas Company, Inc.</c:v>
                </c:pt>
                <c:pt idx="2">
                  <c:v>AT&amp;T Inc</c:v>
                </c:pt>
                <c:pt idx="3">
                  <c:v>Alphabet Inc</c:v>
                </c:pt>
                <c:pt idx="4">
                  <c:v>Bitcoin</c:v>
                </c:pt>
              </c:strCache>
            </c:strRef>
          </c:cat>
          <c:val>
            <c:numRef>
              <c:f>Sheet1!$F$5:$F$9</c:f>
              <c:numCache>
                <c:formatCode>0.00</c:formatCode>
                <c:ptCount val="5"/>
                <c:pt idx="0">
                  <c:v>47.62</c:v>
                </c:pt>
                <c:pt idx="1">
                  <c:v>42.52</c:v>
                </c:pt>
                <c:pt idx="2">
                  <c:v>33.630000000000003</c:v>
                </c:pt>
                <c:pt idx="3">
                  <c:v>699.95</c:v>
                </c:pt>
                <c:pt idx="4">
                  <c:v>262.76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1462128"/>
        <c:axId val="81462520"/>
      </c:barChart>
      <c:catAx>
        <c:axId val="8146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62520"/>
        <c:crosses val="autoZero"/>
        <c:auto val="1"/>
        <c:lblAlgn val="ctr"/>
        <c:lblOffset val="100"/>
        <c:noMultiLvlLbl val="0"/>
      </c:catAx>
      <c:valAx>
        <c:axId val="8146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6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Sheet1!$H$4</c:f>
              <c:strCache>
                <c:ptCount val="1"/>
                <c:pt idx="0">
                  <c:v>Investment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dPt>
          <c:dLbls>
            <c:dLbl>
              <c:idx val="1"/>
              <c:layout>
                <c:manualLayout>
                  <c:x val="0.18165941782944484"/>
                  <c:y val="0.1908539944903581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5235277315181597E-3"/>
                  <c:y val="-5.801392594520726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Sheet1!$B$5:$B$9</c:f>
              <c:strCache>
                <c:ptCount val="5"/>
                <c:pt idx="0">
                  <c:v>Microsoft Corporation</c:v>
                </c:pt>
                <c:pt idx="1">
                  <c:v>Peidmont Natural Gas Company, Inc.</c:v>
                </c:pt>
                <c:pt idx="2">
                  <c:v>AT&amp;T Inc</c:v>
                </c:pt>
                <c:pt idx="3">
                  <c:v>Alphabet Inc</c:v>
                </c:pt>
                <c:pt idx="4">
                  <c:v>Bitcoin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5"/>
                <c:pt idx="0">
                  <c:v>4329</c:v>
                </c:pt>
                <c:pt idx="1">
                  <c:v>3926</c:v>
                </c:pt>
                <c:pt idx="2">
                  <c:v>3190</c:v>
                </c:pt>
                <c:pt idx="3">
                  <c:v>62425</c:v>
                </c:pt>
                <c:pt idx="4">
                  <c:v>23934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Sheet1!$K$4</c:f>
              <c:strCache>
                <c:ptCount val="1"/>
                <c:pt idx="0">
                  <c:v>%Profit/Loss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Sheet1!$B$5:$B$9</c:f>
              <c:strCache>
                <c:ptCount val="5"/>
                <c:pt idx="0">
                  <c:v>Microsoft Corporation</c:v>
                </c:pt>
                <c:pt idx="1">
                  <c:v>Peidmont Natural Gas Company, Inc.</c:v>
                </c:pt>
                <c:pt idx="2">
                  <c:v>AT&amp;T Inc</c:v>
                </c:pt>
                <c:pt idx="3">
                  <c:v>Alphabet Inc</c:v>
                </c:pt>
                <c:pt idx="4">
                  <c:v>Bitcoin</c:v>
                </c:pt>
              </c:strCache>
            </c:strRef>
          </c:cat>
          <c:val>
            <c:numRef>
              <c:f>Sheet1!$K$5:$K$9</c:f>
              <c:numCache>
                <c:formatCode>0.00</c:formatCode>
                <c:ptCount val="5"/>
                <c:pt idx="0">
                  <c:v>10.002310002310002</c:v>
                </c:pt>
                <c:pt idx="1">
                  <c:v>8.303616912888435</c:v>
                </c:pt>
                <c:pt idx="2">
                  <c:v>5.4231974921630242</c:v>
                </c:pt>
                <c:pt idx="3">
                  <c:v>12.126551862234681</c:v>
                </c:pt>
                <c:pt idx="4">
                  <c:v>9.7852427508983038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1463696"/>
        <c:axId val="81464088"/>
      </c:barChart>
      <c:catAx>
        <c:axId val="81463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64088"/>
        <c:crosses val="autoZero"/>
        <c:auto val="1"/>
        <c:lblAlgn val="ctr"/>
        <c:lblOffset val="100"/>
        <c:noMultiLvlLbl val="0"/>
      </c:catAx>
      <c:valAx>
        <c:axId val="81464088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6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A4216-77DD-4CF1-A83E-8083217A60C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08B8-F414-475D-A817-3BC257F6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08B8-F414-475D-A817-3BC257F685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7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F1D710-DE8A-4D26-B530-2B0DA57D9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Vincent 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Prices: Past Few Weeks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277793"/>
              </p:ext>
            </p:extLst>
          </p:nvPr>
        </p:nvGraphicFramePr>
        <p:xfrm>
          <a:off x="2248930" y="2276474"/>
          <a:ext cx="7982465" cy="393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Invest 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23769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152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D710-DE8A-4D26-B530-2B0DA57D984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6267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5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47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Stock Performance</vt:lpstr>
      <vt:lpstr>Prices: Past Few Weeks</vt:lpstr>
      <vt:lpstr>What to Invest in</vt:lpstr>
      <vt:lpstr>Profit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O Lim</dc:creator>
  <cp:lastModifiedBy>Vincent O Lim</cp:lastModifiedBy>
  <cp:revision>3</cp:revision>
  <dcterms:created xsi:type="dcterms:W3CDTF">2015-10-26T20:35:34Z</dcterms:created>
  <dcterms:modified xsi:type="dcterms:W3CDTF">2015-10-26T20:44:16Z</dcterms:modified>
</cp:coreProperties>
</file>