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6.jpg" ContentType="image/pn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sldIdLst>
    <p:sldId id="298" r:id="rId2"/>
    <p:sldId id="451" r:id="rId3"/>
    <p:sldId id="577" r:id="rId4"/>
    <p:sldId id="578" r:id="rId5"/>
    <p:sldId id="580" r:id="rId6"/>
    <p:sldId id="609" r:id="rId7"/>
    <p:sldId id="581" r:id="rId8"/>
    <p:sldId id="582" r:id="rId9"/>
    <p:sldId id="583" r:id="rId10"/>
    <p:sldId id="584" r:id="rId11"/>
    <p:sldId id="585" r:id="rId12"/>
    <p:sldId id="586" r:id="rId13"/>
    <p:sldId id="587" r:id="rId14"/>
    <p:sldId id="588" r:id="rId15"/>
    <p:sldId id="589" r:id="rId16"/>
    <p:sldId id="596" r:id="rId17"/>
    <p:sldId id="597" r:id="rId18"/>
    <p:sldId id="598" r:id="rId19"/>
    <p:sldId id="599" r:id="rId20"/>
    <p:sldId id="600" r:id="rId21"/>
    <p:sldId id="608" r:id="rId22"/>
    <p:sldId id="590" r:id="rId23"/>
    <p:sldId id="558" r:id="rId24"/>
    <p:sldId id="592" r:id="rId25"/>
    <p:sldId id="593" r:id="rId26"/>
    <p:sldId id="594" r:id="rId27"/>
    <p:sldId id="595" r:id="rId28"/>
    <p:sldId id="601" r:id="rId29"/>
    <p:sldId id="602" r:id="rId30"/>
    <p:sldId id="603" r:id="rId31"/>
    <p:sldId id="604" r:id="rId32"/>
    <p:sldId id="605" r:id="rId33"/>
    <p:sldId id="606" r:id="rId34"/>
    <p:sldId id="607" r:id="rId35"/>
    <p:sldId id="559" r:id="rId36"/>
    <p:sldId id="591" r:id="rId37"/>
    <p:sldId id="557" r:id="rId38"/>
    <p:sldId id="560" r:id="rId39"/>
    <p:sldId id="561" r:id="rId40"/>
    <p:sldId id="562" r:id="rId41"/>
    <p:sldId id="563" r:id="rId42"/>
    <p:sldId id="564" r:id="rId43"/>
    <p:sldId id="565" r:id="rId44"/>
    <p:sldId id="285"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4" clrIdx="0"/>
  <p:cmAuthor id="2" name="liujingyu" initials="l"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E1F9"/>
    <a:srgbClr val="3BC3F3"/>
    <a:srgbClr val="0070C0"/>
    <a:srgbClr val="649BD5"/>
    <a:srgbClr val="F2A068"/>
    <a:srgbClr val="D0C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8" autoAdjust="0"/>
    <p:restoredTop sz="85451" autoAdjust="0"/>
  </p:normalViewPr>
  <p:slideViewPr>
    <p:cSldViewPr snapToGrid="0">
      <p:cViewPr varScale="1">
        <p:scale>
          <a:sx n="97" d="100"/>
          <a:sy n="97" d="100"/>
        </p:scale>
        <p:origin x="99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3C20A-6211-4411-98F8-456F2B8EC8C6}" type="datetimeFigureOut">
              <a:rPr lang="zh-CN" altLang="en-US" smtClean="0"/>
              <a:t>2017/11/29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1EE801-2695-436B-A48E-0CD923EB08EE}" type="slidenum">
              <a:rPr lang="zh-CN" altLang="en-US" smtClean="0"/>
              <a:t>‹#›</a:t>
            </a:fld>
            <a:endParaRPr lang="zh-CN" altLang="en-US"/>
          </a:p>
        </p:txBody>
      </p:sp>
    </p:spTree>
    <p:extLst>
      <p:ext uri="{BB962C8B-B14F-4D97-AF65-F5344CB8AC3E}">
        <p14:creationId xmlns:p14="http://schemas.microsoft.com/office/powerpoint/2010/main" val="3192201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8" Type="http://schemas.openxmlformats.org/officeDocument/2006/relationships/hyperlink" Target="http://zh.wikipedia.org/wiki/%E8%AE%A1%E7%AE%97%E6%9C%BA%E9%9B%86%E7%BE%A4" TargetMode="External"/><Relationship Id="rId3" Type="http://schemas.openxmlformats.org/officeDocument/2006/relationships/hyperlink" Target="http://zh.wikipedia.org/wiki/%E7%AE%97%E6%B3%95" TargetMode="External"/><Relationship Id="rId7" Type="http://schemas.openxmlformats.org/officeDocument/2006/relationships/hyperlink" Target="http://zh.wikipedia.org/wiki/%E8%AE%A1%E7%AE%97%E6%9C%BA"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zh.wikipedia.org/wiki/UUID" TargetMode="External"/><Relationship Id="rId11" Type="http://schemas.openxmlformats.org/officeDocument/2006/relationships/hyperlink" Target="http://zh.wikipedia.org/wiki/%E5%85%A8%E5%B1%80%E5%94%AF%E4%B8%80%E6%A0%87%E8%AF%86%E7%AC%A6#.E7.AE.97.E6.B3.95" TargetMode="External"/><Relationship Id="rId5" Type="http://schemas.openxmlformats.org/officeDocument/2006/relationships/hyperlink" Target="http://zh.wikipedia.org/wiki/%E5%BE%AE%E8%BD%AF" TargetMode="External"/><Relationship Id="rId10" Type="http://schemas.openxmlformats.org/officeDocument/2006/relationships/hyperlink" Target="http://zh.wikipedia.org/wiki/%E6%97%B6%E9%97%B4" TargetMode="External"/><Relationship Id="rId4" Type="http://schemas.openxmlformats.org/officeDocument/2006/relationships/hyperlink" Target="http://zh.wikipedia.org/wiki/16%E9%80%B2%E4%BD%8D" TargetMode="External"/><Relationship Id="rId9" Type="http://schemas.openxmlformats.org/officeDocument/2006/relationships/hyperlink" Target="http://zh.wikipedia.org/wiki/%E9%9A%8F%E6%9C%BA"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BF2980-540F-4F7F-A4CC-709C5E98033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0"/>
            <a:r>
              <a:rPr lang="en-US" altLang="zh-CN" sz="1200" b="0" i="0" kern="1200" dirty="0">
                <a:solidFill>
                  <a:schemeClr val="tx1"/>
                </a:solidFill>
                <a:effectLst/>
                <a:latin typeface="+mn-lt"/>
                <a:ea typeface="+mn-ea"/>
                <a:cs typeface="+mn-cs"/>
              </a:rPr>
              <a:t>HTTP 2.0 </a:t>
            </a:r>
            <a:r>
              <a:rPr lang="zh-CN" altLang="en-US" sz="1200" b="0" i="0" kern="1200" dirty="0">
                <a:solidFill>
                  <a:schemeClr val="tx1"/>
                </a:solidFill>
                <a:effectLst/>
                <a:latin typeface="+mn-lt"/>
                <a:ea typeface="+mn-ea"/>
                <a:cs typeface="+mn-cs"/>
              </a:rPr>
              <a:t>新增的一个强大的新功能，就是服务器可以对一个客户端请求发送多个响应。换句话说，除了对最初请求的响应外，服务器还可以额外向客户端推送资源，而无需客户端明确地请求。</a:t>
            </a:r>
          </a:p>
          <a:p>
            <a:pPr latinLnBrk="0"/>
            <a:r>
              <a:rPr lang="zh-CN" altLang="en-US" sz="1200" b="0" i="0" kern="1200" dirty="0">
                <a:solidFill>
                  <a:schemeClr val="tx1"/>
                </a:solidFill>
                <a:effectLst/>
                <a:latin typeface="+mn-lt"/>
                <a:ea typeface="+mn-ea"/>
                <a:cs typeface="+mn-cs"/>
              </a:rPr>
              <a:t>有了</a:t>
            </a:r>
            <a:r>
              <a:rPr lang="en-US" altLang="zh-CN" sz="1200" b="0" i="0" kern="1200" dirty="0">
                <a:solidFill>
                  <a:schemeClr val="tx1"/>
                </a:solidFill>
                <a:effectLst/>
                <a:latin typeface="+mn-lt"/>
                <a:ea typeface="+mn-ea"/>
                <a:cs typeface="+mn-cs"/>
              </a:rPr>
              <a:t>HTTP2.0</a:t>
            </a:r>
            <a:r>
              <a:rPr lang="zh-CN" altLang="en-US" sz="1200" b="0" i="0" kern="1200" dirty="0">
                <a:solidFill>
                  <a:schemeClr val="tx1"/>
                </a:solidFill>
                <a:effectLst/>
                <a:latin typeface="+mn-lt"/>
                <a:ea typeface="+mn-ea"/>
                <a:cs typeface="+mn-cs"/>
              </a:rPr>
              <a:t>的服务器推送，</a:t>
            </a:r>
            <a:r>
              <a:rPr lang="en-US" altLang="zh-CN" sz="1200" b="0" i="0" kern="1200" dirty="0">
                <a:solidFill>
                  <a:schemeClr val="tx1"/>
                </a:solidFill>
                <a:effectLst/>
                <a:latin typeface="+mn-lt"/>
                <a:ea typeface="+mn-ea"/>
                <a:cs typeface="+mn-cs"/>
              </a:rPr>
              <a:t>HTTP1.x</a:t>
            </a:r>
            <a:r>
              <a:rPr lang="zh-CN" altLang="en-US" sz="1200" b="0" i="0" kern="1200" dirty="0">
                <a:solidFill>
                  <a:schemeClr val="tx1"/>
                </a:solidFill>
                <a:effectLst/>
                <a:latin typeface="+mn-lt"/>
                <a:ea typeface="+mn-ea"/>
                <a:cs typeface="+mn-cs"/>
              </a:rPr>
              <a:t>时代的内嵌资源的优化手段也变得没有意义了。而且使用服务器推送的资源的方式更加高效，因为客户端还可以缓存起来，甚至可以由不同的页面共享（依旧遵循同源策略）</a:t>
            </a:r>
          </a:p>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10</a:t>
            </a:fld>
            <a:endParaRPr lang="zh-CN" altLang="en-US"/>
          </a:p>
        </p:txBody>
      </p:sp>
    </p:spTree>
    <p:extLst>
      <p:ext uri="{BB962C8B-B14F-4D97-AF65-F5344CB8AC3E}">
        <p14:creationId xmlns:p14="http://schemas.microsoft.com/office/powerpoint/2010/main" val="2527160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http</a:t>
            </a:r>
            <a:r>
              <a:rPr lang="zh-CN" altLang="en-US" sz="1200" b="0" i="0" kern="1200" dirty="0">
                <a:solidFill>
                  <a:schemeClr val="tx1"/>
                </a:solidFill>
                <a:effectLst/>
                <a:latin typeface="+mn-lt"/>
                <a:ea typeface="+mn-ea"/>
                <a:cs typeface="+mn-cs"/>
              </a:rPr>
              <a:t>使用</a:t>
            </a:r>
            <a:r>
              <a:rPr lang="en-US" altLang="zh-CN" sz="1200" b="0" i="0" kern="1200" dirty="0">
                <a:solidFill>
                  <a:schemeClr val="tx1"/>
                </a:solidFill>
                <a:effectLst/>
                <a:latin typeface="+mn-lt"/>
                <a:ea typeface="+mn-ea"/>
                <a:cs typeface="+mn-cs"/>
              </a:rPr>
              <a:t>TCP </a:t>
            </a:r>
            <a:r>
              <a:rPr lang="zh-CN" altLang="en-US" sz="1200" b="0" i="0" kern="1200" dirty="0">
                <a:solidFill>
                  <a:schemeClr val="tx1"/>
                </a:solidFill>
                <a:effectLst/>
                <a:latin typeface="+mn-lt"/>
                <a:ea typeface="+mn-ea"/>
                <a:cs typeface="+mn-cs"/>
              </a:rPr>
              <a:t>三次握手建立连接，客户端和服务器需要交换</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个包，</a:t>
            </a:r>
            <a:r>
              <a:rPr lang="en-US" altLang="zh-CN" sz="1200" b="0" i="0" kern="1200" dirty="0">
                <a:solidFill>
                  <a:schemeClr val="tx1"/>
                </a:solidFill>
                <a:effectLst/>
                <a:latin typeface="+mn-lt"/>
                <a:ea typeface="+mn-ea"/>
                <a:cs typeface="+mn-cs"/>
              </a:rPr>
              <a:t>https</a:t>
            </a:r>
            <a:r>
              <a:rPr lang="zh-CN" altLang="en-US" sz="1200" b="0" i="0" kern="1200" dirty="0">
                <a:solidFill>
                  <a:schemeClr val="tx1"/>
                </a:solidFill>
                <a:effectLst/>
                <a:latin typeface="+mn-lt"/>
                <a:ea typeface="+mn-ea"/>
                <a:cs typeface="+mn-cs"/>
              </a:rPr>
              <a:t>除了 </a:t>
            </a:r>
            <a:r>
              <a:rPr lang="en-US" altLang="zh-CN" sz="1200" b="0" i="0" kern="1200" dirty="0">
                <a:solidFill>
                  <a:schemeClr val="tx1"/>
                </a:solidFill>
                <a:effectLst/>
                <a:latin typeface="+mn-lt"/>
                <a:ea typeface="+mn-ea"/>
                <a:cs typeface="+mn-cs"/>
              </a:rPr>
              <a:t>TCP </a:t>
            </a:r>
            <a:r>
              <a:rPr lang="zh-CN" altLang="en-US" sz="1200" b="0" i="0" kern="1200" dirty="0">
                <a:solidFill>
                  <a:schemeClr val="tx1"/>
                </a:solidFill>
                <a:effectLst/>
                <a:latin typeface="+mn-lt"/>
                <a:ea typeface="+mn-ea"/>
                <a:cs typeface="+mn-cs"/>
              </a:rPr>
              <a:t>的三个包，还要加上 </a:t>
            </a:r>
            <a:r>
              <a:rPr lang="en-US" altLang="zh-CN" sz="1200" b="0" i="0" kern="1200" dirty="0" err="1">
                <a:solidFill>
                  <a:schemeClr val="tx1"/>
                </a:solidFill>
                <a:effectLst/>
                <a:latin typeface="+mn-lt"/>
                <a:ea typeface="+mn-ea"/>
                <a:cs typeface="+mn-cs"/>
              </a:rPr>
              <a:t>ssl</a:t>
            </a:r>
            <a:r>
              <a:rPr lang="zh-CN" altLang="en-US" sz="1200" b="0" i="0" kern="1200" dirty="0">
                <a:solidFill>
                  <a:schemeClr val="tx1"/>
                </a:solidFill>
                <a:effectLst/>
                <a:latin typeface="+mn-lt"/>
                <a:ea typeface="+mn-ea"/>
                <a:cs typeface="+mn-cs"/>
              </a:rPr>
              <a:t>握手需要的</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个包，所以一共是</a:t>
            </a:r>
            <a:r>
              <a:rPr lang="en-US" altLang="zh-CN" sz="1200" b="0" i="0" kern="1200" dirty="0">
                <a:solidFill>
                  <a:schemeClr val="tx1"/>
                </a:solidFill>
                <a:effectLst/>
                <a:latin typeface="+mn-lt"/>
                <a:ea typeface="+mn-ea"/>
                <a:cs typeface="+mn-cs"/>
              </a:rPr>
              <a:t>12</a:t>
            </a:r>
            <a:r>
              <a:rPr lang="zh-CN" altLang="en-US" sz="1200" b="0" i="0" kern="1200" dirty="0">
                <a:solidFill>
                  <a:schemeClr val="tx1"/>
                </a:solidFill>
                <a:effectLst/>
                <a:latin typeface="+mn-lt"/>
                <a:ea typeface="+mn-ea"/>
                <a:cs typeface="+mn-cs"/>
              </a:rPr>
              <a:t>个包</a:t>
            </a:r>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11</a:t>
            </a:fld>
            <a:endParaRPr lang="zh-CN" altLang="en-US"/>
          </a:p>
        </p:txBody>
      </p:sp>
    </p:spTree>
    <p:extLst>
      <p:ext uri="{BB962C8B-B14F-4D97-AF65-F5344CB8AC3E}">
        <p14:creationId xmlns:p14="http://schemas.microsoft.com/office/powerpoint/2010/main" val="1469318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12</a:t>
            </a:fld>
            <a:endParaRPr lang="zh-CN" altLang="en-US"/>
          </a:p>
        </p:txBody>
      </p:sp>
    </p:spTree>
    <p:extLst>
      <p:ext uri="{BB962C8B-B14F-4D97-AF65-F5344CB8AC3E}">
        <p14:creationId xmlns:p14="http://schemas.microsoft.com/office/powerpoint/2010/main" val="848487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13</a:t>
            </a:fld>
            <a:endParaRPr lang="zh-CN" altLang="en-US"/>
          </a:p>
        </p:txBody>
      </p:sp>
    </p:spTree>
    <p:extLst>
      <p:ext uri="{BB962C8B-B14F-4D97-AF65-F5344CB8AC3E}">
        <p14:creationId xmlns:p14="http://schemas.microsoft.com/office/powerpoint/2010/main" val="1550871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HTTP 2.0</a:t>
            </a:r>
            <a:r>
              <a:rPr lang="zh-CN" altLang="en-US" sz="1200" b="1" i="0" kern="1200" dirty="0">
                <a:solidFill>
                  <a:schemeClr val="tx1"/>
                </a:solidFill>
                <a:effectLst/>
                <a:latin typeface="+mn-lt"/>
                <a:ea typeface="+mn-ea"/>
                <a:cs typeface="+mn-cs"/>
              </a:rPr>
              <a:t>：改进传输性能</a:t>
            </a:r>
          </a:p>
          <a:p>
            <a:r>
              <a:rPr lang="en-US" altLang="zh-CN" sz="1200" b="0" i="0" kern="1200" dirty="0">
                <a:solidFill>
                  <a:schemeClr val="tx1"/>
                </a:solidFill>
                <a:effectLst/>
                <a:latin typeface="+mn-lt"/>
                <a:ea typeface="+mn-ea"/>
                <a:cs typeface="+mn-cs"/>
              </a:rPr>
              <a:t>HTTP 2.0 </a:t>
            </a:r>
            <a:r>
              <a:rPr lang="zh-CN" altLang="en-US" sz="1200" b="0" i="0" kern="1200" dirty="0">
                <a:solidFill>
                  <a:schemeClr val="tx1"/>
                </a:solidFill>
                <a:effectLst/>
                <a:latin typeface="+mn-lt"/>
                <a:ea typeface="+mn-ea"/>
                <a:cs typeface="+mn-cs"/>
              </a:rPr>
              <a:t>的主要目标是改进传输性能，实现低延迟和高吞吐量。从另一方面看，</a:t>
            </a:r>
            <a:r>
              <a:rPr lang="en-US" altLang="zh-CN" sz="1200" b="0" i="0" kern="1200" dirty="0">
                <a:solidFill>
                  <a:schemeClr val="tx1"/>
                </a:solidFill>
                <a:effectLst/>
                <a:latin typeface="+mn-lt"/>
                <a:ea typeface="+mn-ea"/>
                <a:cs typeface="+mn-cs"/>
              </a:rPr>
              <a:t>HTTP </a:t>
            </a:r>
            <a:r>
              <a:rPr lang="zh-CN" altLang="en-US" sz="1200" b="0" i="0" kern="1200" dirty="0">
                <a:solidFill>
                  <a:schemeClr val="tx1"/>
                </a:solidFill>
                <a:effectLst/>
                <a:latin typeface="+mn-lt"/>
                <a:ea typeface="+mn-ea"/>
                <a:cs typeface="+mn-cs"/>
              </a:rPr>
              <a:t>的高层协议语义并不会因为这次版本升级而受影响。所有</a:t>
            </a:r>
            <a:r>
              <a:rPr lang="en-US" altLang="zh-CN" sz="1200" b="0" i="0" kern="1200" dirty="0">
                <a:solidFill>
                  <a:schemeClr val="tx1"/>
                </a:solidFill>
                <a:effectLst/>
                <a:latin typeface="+mn-lt"/>
                <a:ea typeface="+mn-ea"/>
                <a:cs typeface="+mn-cs"/>
              </a:rPr>
              <a:t>HTTP </a:t>
            </a:r>
            <a:r>
              <a:rPr lang="zh-CN" altLang="en-US" sz="1200" b="0" i="0" kern="1200" dirty="0">
                <a:solidFill>
                  <a:schemeClr val="tx1"/>
                </a:solidFill>
                <a:effectLst/>
                <a:latin typeface="+mn-lt"/>
                <a:ea typeface="+mn-ea"/>
                <a:cs typeface="+mn-cs"/>
              </a:rPr>
              <a:t>首部、值，以及它们的使用场景都不会变。</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14</a:t>
            </a:fld>
            <a:endParaRPr lang="zh-CN" altLang="en-US"/>
          </a:p>
        </p:txBody>
      </p:sp>
    </p:spTree>
    <p:extLst>
      <p:ext uri="{BB962C8B-B14F-4D97-AF65-F5344CB8AC3E}">
        <p14:creationId xmlns:p14="http://schemas.microsoft.com/office/powerpoint/2010/main" val="217190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15</a:t>
            </a:fld>
            <a:endParaRPr lang="zh-CN" altLang="en-US"/>
          </a:p>
        </p:txBody>
      </p:sp>
    </p:spTree>
    <p:extLst>
      <p:ext uri="{BB962C8B-B14F-4D97-AF65-F5344CB8AC3E}">
        <p14:creationId xmlns:p14="http://schemas.microsoft.com/office/powerpoint/2010/main" val="1536866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相对</a:t>
            </a:r>
            <a:r>
              <a:rPr lang="en-US" altLang="zh-CN" sz="1200" b="0" i="0" kern="1200" dirty="0">
                <a:solidFill>
                  <a:schemeClr val="tx1"/>
                </a:solidFill>
                <a:effectLst/>
                <a:latin typeface="+mn-lt"/>
                <a:ea typeface="+mn-ea"/>
                <a:cs typeface="+mn-cs"/>
              </a:rPr>
              <a:t>HTTP</a:t>
            </a:r>
            <a:r>
              <a:rPr lang="zh-CN" altLang="en-US" sz="1200" b="0" i="0" kern="1200" dirty="0">
                <a:solidFill>
                  <a:schemeClr val="tx1"/>
                </a:solidFill>
                <a:effectLst/>
                <a:latin typeface="+mn-lt"/>
                <a:ea typeface="+mn-ea"/>
                <a:cs typeface="+mn-cs"/>
              </a:rPr>
              <a:t>协议来说，</a:t>
            </a:r>
            <a:r>
              <a:rPr lang="en-US" altLang="zh-CN" sz="1200" b="0" i="0" kern="1200" dirty="0">
                <a:solidFill>
                  <a:schemeClr val="tx1"/>
                </a:solidFill>
                <a:effectLst/>
                <a:latin typeface="+mn-lt"/>
                <a:ea typeface="+mn-ea"/>
                <a:cs typeface="+mn-cs"/>
              </a:rPr>
              <a:t>HTTPS</a:t>
            </a:r>
            <a:r>
              <a:rPr lang="zh-CN" altLang="en-US" sz="1200" b="0" i="0" kern="1200" dirty="0">
                <a:solidFill>
                  <a:schemeClr val="tx1"/>
                </a:solidFill>
                <a:effectLst/>
                <a:latin typeface="+mn-lt"/>
                <a:ea typeface="+mn-ea"/>
                <a:cs typeface="+mn-cs"/>
              </a:rPr>
              <a:t>协议建立数据通道的更加耗时，若直接部署到</a:t>
            </a:r>
            <a:r>
              <a:rPr lang="en-US" altLang="zh-CN" sz="1200" b="0" i="0" kern="1200" dirty="0">
                <a:solidFill>
                  <a:schemeClr val="tx1"/>
                </a:solidFill>
                <a:effectLst/>
                <a:latin typeface="+mn-lt"/>
                <a:ea typeface="+mn-ea"/>
                <a:cs typeface="+mn-cs"/>
              </a:rPr>
              <a:t>App</a:t>
            </a:r>
            <a:r>
              <a:rPr lang="zh-CN" altLang="en-US" sz="1200" b="0" i="0" kern="1200" dirty="0">
                <a:solidFill>
                  <a:schemeClr val="tx1"/>
                </a:solidFill>
                <a:effectLst/>
                <a:latin typeface="+mn-lt"/>
                <a:ea typeface="+mn-ea"/>
                <a:cs typeface="+mn-cs"/>
              </a:rPr>
              <a:t>中，势必降低数据传递的效率，间接影响用户体验。</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参考链接：</a:t>
            </a:r>
            <a:r>
              <a:rPr lang="en-US" altLang="zh-CN" sz="1200" b="0" i="0" kern="1200" dirty="0">
                <a:solidFill>
                  <a:schemeClr val="tx1"/>
                </a:solidFill>
                <a:effectLst/>
                <a:latin typeface="+mn-lt"/>
                <a:ea typeface="+mn-ea"/>
                <a:cs typeface="+mn-cs"/>
              </a:rPr>
              <a:t> http://www.infoq.com/cn/news/2015/02/https-spdy-http2-comparison/</a:t>
            </a:r>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16</a:t>
            </a:fld>
            <a:endParaRPr lang="zh-CN" altLang="en-US"/>
          </a:p>
        </p:txBody>
      </p:sp>
    </p:spTree>
    <p:extLst>
      <p:ext uri="{BB962C8B-B14F-4D97-AF65-F5344CB8AC3E}">
        <p14:creationId xmlns:p14="http://schemas.microsoft.com/office/powerpoint/2010/main" val="2110942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17</a:t>
            </a:fld>
            <a:endParaRPr lang="zh-CN" altLang="en-US"/>
          </a:p>
        </p:txBody>
      </p:sp>
    </p:spTree>
    <p:extLst>
      <p:ext uri="{BB962C8B-B14F-4D97-AF65-F5344CB8AC3E}">
        <p14:creationId xmlns:p14="http://schemas.microsoft.com/office/powerpoint/2010/main" val="2029060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18</a:t>
            </a:fld>
            <a:endParaRPr lang="zh-CN" altLang="en-US"/>
          </a:p>
        </p:txBody>
      </p:sp>
    </p:spTree>
    <p:extLst>
      <p:ext uri="{BB962C8B-B14F-4D97-AF65-F5344CB8AC3E}">
        <p14:creationId xmlns:p14="http://schemas.microsoft.com/office/powerpoint/2010/main" val="650956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19</a:t>
            </a:fld>
            <a:endParaRPr lang="zh-CN" altLang="en-US"/>
          </a:p>
        </p:txBody>
      </p:sp>
    </p:spTree>
    <p:extLst>
      <p:ext uri="{BB962C8B-B14F-4D97-AF65-F5344CB8AC3E}">
        <p14:creationId xmlns:p14="http://schemas.microsoft.com/office/powerpoint/2010/main" val="3436954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2</a:t>
            </a:fld>
            <a:endParaRPr lang="zh-CN" altLang="en-US"/>
          </a:p>
        </p:txBody>
      </p:sp>
    </p:spTree>
    <p:extLst>
      <p:ext uri="{BB962C8B-B14F-4D97-AF65-F5344CB8AC3E}">
        <p14:creationId xmlns:p14="http://schemas.microsoft.com/office/powerpoint/2010/main" val="3927618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20</a:t>
            </a:fld>
            <a:endParaRPr lang="zh-CN" altLang="en-US"/>
          </a:p>
        </p:txBody>
      </p:sp>
    </p:spTree>
    <p:extLst>
      <p:ext uri="{BB962C8B-B14F-4D97-AF65-F5344CB8AC3E}">
        <p14:creationId xmlns:p14="http://schemas.microsoft.com/office/powerpoint/2010/main" val="1639165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21</a:t>
            </a:fld>
            <a:endParaRPr lang="zh-CN" altLang="en-US"/>
          </a:p>
        </p:txBody>
      </p:sp>
    </p:spTree>
    <p:extLst>
      <p:ext uri="{BB962C8B-B14F-4D97-AF65-F5344CB8AC3E}">
        <p14:creationId xmlns:p14="http://schemas.microsoft.com/office/powerpoint/2010/main" val="1548265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UDP</a:t>
            </a:r>
            <a:r>
              <a:rPr lang="zh-CN" altLang="en-US" sz="1200" b="0" i="0" kern="1200" dirty="0">
                <a:solidFill>
                  <a:schemeClr val="tx1"/>
                </a:solidFill>
                <a:effectLst/>
                <a:latin typeface="+mn-lt"/>
                <a:ea typeface="+mn-ea"/>
                <a:cs typeface="+mn-cs"/>
              </a:rPr>
              <a:t>区别总结：</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面向连接（如打电话要先拨号建立连接）</a:t>
            </a:r>
            <a:r>
              <a:rPr lang="en-US" altLang="zh-CN" sz="1200" b="0" i="0" kern="1200" dirty="0">
                <a:solidFill>
                  <a:schemeClr val="tx1"/>
                </a:solidFill>
                <a:effectLst/>
                <a:latin typeface="+mn-lt"/>
                <a:ea typeface="+mn-ea"/>
                <a:cs typeface="+mn-cs"/>
              </a:rPr>
              <a:t>;UDP</a:t>
            </a:r>
            <a:r>
              <a:rPr lang="zh-CN" altLang="en-US" sz="1200" b="0" i="0" kern="1200" dirty="0">
                <a:solidFill>
                  <a:schemeClr val="tx1"/>
                </a:solidFill>
                <a:effectLst/>
                <a:latin typeface="+mn-lt"/>
                <a:ea typeface="+mn-ea"/>
                <a:cs typeface="+mn-cs"/>
              </a:rPr>
              <a:t>是无连接的，即发送数据之前不需要建立连接</a:t>
            </a:r>
          </a:p>
          <a:p>
            <a:r>
              <a:rPr lang="en-US" altLang="zh-CN" dirty="0">
                <a:effectLst/>
              </a:rPr>
              <a:t>2</a:t>
            </a:r>
            <a:r>
              <a:rPr lang="zh-CN" altLang="en-US" dirty="0">
                <a:effectLst/>
              </a:rPr>
              <a:t>、</a:t>
            </a:r>
            <a:r>
              <a:rPr lang="en-US" altLang="zh-CN" dirty="0">
                <a:effectLst/>
              </a:rPr>
              <a:t>TCP</a:t>
            </a:r>
            <a:r>
              <a:rPr lang="zh-CN" altLang="en-US" dirty="0">
                <a:effectLst/>
              </a:rPr>
              <a:t>提供可靠的服务。也就是说，通过</a:t>
            </a:r>
            <a:r>
              <a:rPr lang="en-US" altLang="zh-CN" dirty="0">
                <a:effectLst/>
              </a:rPr>
              <a:t>TCP</a:t>
            </a:r>
            <a:r>
              <a:rPr lang="zh-CN" altLang="en-US" dirty="0">
                <a:effectLst/>
              </a:rPr>
              <a:t>连接传送的数据，无差错，不丢失，不重复，且按序到达</a:t>
            </a:r>
            <a:r>
              <a:rPr lang="en-US" altLang="zh-CN" dirty="0">
                <a:effectLst/>
              </a:rPr>
              <a:t>;UDP</a:t>
            </a:r>
            <a:r>
              <a:rPr lang="zh-CN" altLang="en-US" dirty="0">
                <a:effectLst/>
              </a:rPr>
              <a:t>尽最大努力交付，即不保证可靠交付</a:t>
            </a:r>
            <a:br>
              <a:rPr lang="zh-CN" altLang="en-US" dirty="0">
                <a:effectLst/>
              </a:rPr>
            </a:br>
            <a:r>
              <a:rPr lang="en-US" altLang="zh-CN" dirty="0">
                <a:effectLst/>
              </a:rPr>
              <a:t>3</a:t>
            </a:r>
            <a:r>
              <a:rPr lang="zh-CN" altLang="en-US" dirty="0">
                <a:effectLst/>
              </a:rPr>
              <a:t>、</a:t>
            </a:r>
            <a:r>
              <a:rPr lang="en-US" altLang="zh-CN" dirty="0">
                <a:effectLst/>
              </a:rPr>
              <a:t>TCP</a:t>
            </a:r>
            <a:r>
              <a:rPr lang="zh-CN" altLang="en-US" dirty="0">
                <a:effectLst/>
              </a:rPr>
              <a:t>面向字节流，实际上是</a:t>
            </a:r>
            <a:r>
              <a:rPr lang="en-US" altLang="zh-CN" dirty="0">
                <a:effectLst/>
              </a:rPr>
              <a:t>TCP</a:t>
            </a:r>
            <a:r>
              <a:rPr lang="zh-CN" altLang="en-US" dirty="0">
                <a:effectLst/>
              </a:rPr>
              <a:t>把数据看成一连串无结构的字节流</a:t>
            </a:r>
            <a:r>
              <a:rPr lang="en-US" altLang="zh-CN" dirty="0">
                <a:effectLst/>
              </a:rPr>
              <a:t>;UDP</a:t>
            </a:r>
            <a:r>
              <a:rPr lang="zh-CN" altLang="en-US" dirty="0">
                <a:effectLst/>
              </a:rPr>
              <a:t>是面向报文的</a:t>
            </a:r>
            <a:br>
              <a:rPr lang="zh-CN" altLang="en-US" dirty="0">
                <a:effectLst/>
              </a:rPr>
            </a:br>
            <a:r>
              <a:rPr lang="en-US" altLang="zh-CN" dirty="0">
                <a:effectLst/>
              </a:rPr>
              <a:t>UDP</a:t>
            </a:r>
            <a:r>
              <a:rPr lang="zh-CN" altLang="en-US" dirty="0">
                <a:effectLst/>
              </a:rPr>
              <a:t>没有拥塞控制，因此网络出现拥塞不会使源主机的发送速率降低（对实时应用很有用，如</a:t>
            </a:r>
            <a:r>
              <a:rPr lang="en-US" altLang="zh-CN" dirty="0">
                <a:effectLst/>
              </a:rPr>
              <a:t>IP</a:t>
            </a:r>
            <a:r>
              <a:rPr lang="zh-CN" altLang="en-US" dirty="0">
                <a:effectLst/>
              </a:rPr>
              <a:t>电话，实时视频会议等）</a:t>
            </a:r>
            <a:br>
              <a:rPr lang="zh-CN" altLang="en-US" dirty="0">
                <a:effectLst/>
              </a:rPr>
            </a:br>
            <a:r>
              <a:rPr lang="en-US" altLang="zh-CN" dirty="0">
                <a:effectLst/>
              </a:rPr>
              <a:t>4</a:t>
            </a:r>
            <a:r>
              <a:rPr lang="zh-CN" altLang="en-US" dirty="0">
                <a:effectLst/>
              </a:rPr>
              <a:t>、每一条</a:t>
            </a:r>
            <a:r>
              <a:rPr lang="en-US" altLang="zh-CN" dirty="0">
                <a:effectLst/>
              </a:rPr>
              <a:t>TCP</a:t>
            </a:r>
            <a:r>
              <a:rPr lang="zh-CN" altLang="en-US" dirty="0">
                <a:effectLst/>
              </a:rPr>
              <a:t>连接只能是点到点的</a:t>
            </a:r>
            <a:r>
              <a:rPr lang="en-US" altLang="zh-CN" dirty="0">
                <a:effectLst/>
              </a:rPr>
              <a:t>;UDP</a:t>
            </a:r>
            <a:r>
              <a:rPr lang="zh-CN" altLang="en-US" dirty="0">
                <a:effectLst/>
              </a:rPr>
              <a:t>支持一对一，一对多，多对一和多对多的交互通信</a:t>
            </a:r>
            <a:br>
              <a:rPr lang="zh-CN" altLang="en-US" dirty="0">
                <a:effectLst/>
              </a:rPr>
            </a:br>
            <a:r>
              <a:rPr lang="en-US" altLang="zh-CN" dirty="0">
                <a:effectLst/>
              </a:rPr>
              <a:t>5</a:t>
            </a:r>
            <a:r>
              <a:rPr lang="zh-CN" altLang="en-US" dirty="0">
                <a:effectLst/>
              </a:rPr>
              <a:t>、</a:t>
            </a:r>
            <a:r>
              <a:rPr lang="en-US" altLang="zh-CN" dirty="0">
                <a:effectLst/>
              </a:rPr>
              <a:t>TCP</a:t>
            </a:r>
            <a:r>
              <a:rPr lang="zh-CN" altLang="en-US" dirty="0">
                <a:effectLst/>
              </a:rPr>
              <a:t>首部开销</a:t>
            </a:r>
            <a:r>
              <a:rPr lang="en-US" altLang="zh-CN" dirty="0">
                <a:effectLst/>
              </a:rPr>
              <a:t>20</a:t>
            </a:r>
            <a:r>
              <a:rPr lang="zh-CN" altLang="en-US" dirty="0">
                <a:effectLst/>
              </a:rPr>
              <a:t>字节</a:t>
            </a:r>
            <a:r>
              <a:rPr lang="en-US" altLang="zh-CN" dirty="0">
                <a:effectLst/>
              </a:rPr>
              <a:t>;UDP</a:t>
            </a:r>
            <a:r>
              <a:rPr lang="zh-CN" altLang="en-US" dirty="0">
                <a:effectLst/>
              </a:rPr>
              <a:t>的首部开销小，只有</a:t>
            </a:r>
            <a:r>
              <a:rPr lang="en-US" altLang="zh-CN" dirty="0">
                <a:effectLst/>
              </a:rPr>
              <a:t>8</a:t>
            </a:r>
            <a:r>
              <a:rPr lang="zh-CN" altLang="en-US" dirty="0">
                <a:effectLst/>
              </a:rPr>
              <a:t>个字节</a:t>
            </a:r>
            <a:br>
              <a:rPr lang="zh-CN" altLang="en-US" dirty="0">
                <a:effectLst/>
              </a:rPr>
            </a:b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的逻辑通信信道是全双工的可靠信道，</a:t>
            </a:r>
            <a:r>
              <a:rPr lang="en-US" altLang="zh-CN" sz="1200" b="0" i="0" kern="1200" dirty="0">
                <a:solidFill>
                  <a:schemeClr val="tx1"/>
                </a:solidFill>
                <a:effectLst/>
                <a:latin typeface="+mn-lt"/>
                <a:ea typeface="+mn-ea"/>
                <a:cs typeface="+mn-cs"/>
              </a:rPr>
              <a:t>UDP</a:t>
            </a:r>
            <a:r>
              <a:rPr lang="zh-CN" altLang="en-US" sz="1200" b="0" i="0" kern="1200" dirty="0">
                <a:solidFill>
                  <a:schemeClr val="tx1"/>
                </a:solidFill>
                <a:effectLst/>
                <a:latin typeface="+mn-lt"/>
                <a:ea typeface="+mn-ea"/>
                <a:cs typeface="+mn-cs"/>
              </a:rPr>
              <a:t>则是不可靠信道</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22</a:t>
            </a:fld>
            <a:endParaRPr lang="zh-CN" altLang="en-US"/>
          </a:p>
        </p:txBody>
      </p:sp>
    </p:spTree>
    <p:extLst>
      <p:ext uri="{BB962C8B-B14F-4D97-AF65-F5344CB8AC3E}">
        <p14:creationId xmlns:p14="http://schemas.microsoft.com/office/powerpoint/2010/main" val="803378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23</a:t>
            </a:fld>
            <a:endParaRPr lang="zh-CN" altLang="en-US"/>
          </a:p>
        </p:txBody>
      </p:sp>
    </p:spTree>
    <p:extLst>
      <p:ext uri="{BB962C8B-B14F-4D97-AF65-F5344CB8AC3E}">
        <p14:creationId xmlns:p14="http://schemas.microsoft.com/office/powerpoint/2010/main" val="4089212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24</a:t>
            </a:fld>
            <a:endParaRPr lang="zh-CN" altLang="en-US"/>
          </a:p>
        </p:txBody>
      </p:sp>
    </p:spTree>
    <p:extLst>
      <p:ext uri="{BB962C8B-B14F-4D97-AF65-F5344CB8AC3E}">
        <p14:creationId xmlns:p14="http://schemas.microsoft.com/office/powerpoint/2010/main" val="4270484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对队首阻塞问题的解决更为彻底。</a:t>
            </a:r>
            <a:endParaRPr lang="en-US" altLang="zh-CN" dirty="0"/>
          </a:p>
          <a:p>
            <a:r>
              <a:rPr lang="zh-CN" altLang="en-US" dirty="0"/>
              <a:t>基于</a:t>
            </a:r>
            <a:r>
              <a:rPr lang="en-US" altLang="zh-CN" dirty="0"/>
              <a:t>TCP</a:t>
            </a:r>
            <a:r>
              <a:rPr lang="zh-CN" altLang="en-US" dirty="0"/>
              <a:t>的</a:t>
            </a:r>
            <a:r>
              <a:rPr lang="en-US" altLang="zh-CN" dirty="0"/>
              <a:t>HTTP/2</a:t>
            </a:r>
            <a:r>
              <a:rPr lang="zh-CN" altLang="en-US" dirty="0"/>
              <a:t>，尽管从逻辑上来说，不同的流之间相互独立，不会相互影响，但在实际传输方面，数据还是要一帧一帧的发送和接收，一旦某一个流的数据有丢包，则同样会阻塞在它之后传输的其它与它毫不相干的流的数据的传输。</a:t>
            </a:r>
            <a:endParaRPr lang="en-US" altLang="zh-CN" dirty="0"/>
          </a:p>
          <a:p>
            <a:r>
              <a:rPr lang="zh-CN" altLang="en-US" dirty="0"/>
              <a:t>而基于</a:t>
            </a:r>
            <a:r>
              <a:rPr lang="en-US" altLang="zh-CN" dirty="0"/>
              <a:t>UDP</a:t>
            </a:r>
            <a:r>
              <a:rPr lang="zh-CN" altLang="en-US" dirty="0"/>
              <a:t>的</a:t>
            </a:r>
            <a:r>
              <a:rPr lang="en-US" altLang="zh-CN" dirty="0"/>
              <a:t>QUIC</a:t>
            </a:r>
            <a:r>
              <a:rPr lang="zh-CN" altLang="en-US" dirty="0"/>
              <a:t>协议则可以更为彻底地解决这样的问题，让不同的流之间真正的实现相互独立传输，互不干扰。</a:t>
            </a:r>
          </a:p>
          <a:p>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25</a:t>
            </a:fld>
            <a:endParaRPr lang="zh-CN" altLang="en-US"/>
          </a:p>
        </p:txBody>
      </p:sp>
    </p:spTree>
    <p:extLst>
      <p:ext uri="{BB962C8B-B14F-4D97-AF65-F5344CB8AC3E}">
        <p14:creationId xmlns:p14="http://schemas.microsoft.com/office/powerpoint/2010/main" val="16353577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QUIC</a:t>
            </a:r>
            <a:r>
              <a:rPr lang="zh-CN" altLang="en-US" sz="1200" b="1" i="0" kern="1200" dirty="0">
                <a:solidFill>
                  <a:schemeClr val="tx1"/>
                </a:solidFill>
                <a:effectLst/>
                <a:latin typeface="+mn-lt"/>
                <a:ea typeface="+mn-ea"/>
                <a:cs typeface="+mn-cs"/>
              </a:rPr>
              <a:t>的一个主要目标就是减少连接延迟，当客户端第一次连接服务器时，</a:t>
            </a:r>
            <a:r>
              <a:rPr lang="en-US" altLang="zh-CN" sz="1200" b="1" i="0" kern="1200" dirty="0">
                <a:solidFill>
                  <a:schemeClr val="tx1"/>
                </a:solidFill>
                <a:effectLst/>
                <a:latin typeface="+mn-lt"/>
                <a:ea typeface="+mn-ea"/>
                <a:cs typeface="+mn-cs"/>
              </a:rPr>
              <a:t>QUIC</a:t>
            </a:r>
            <a:r>
              <a:rPr lang="zh-CN" altLang="en-US" sz="1200" b="1" i="0" kern="1200" dirty="0">
                <a:solidFill>
                  <a:schemeClr val="tx1"/>
                </a:solidFill>
                <a:effectLst/>
                <a:latin typeface="+mn-lt"/>
                <a:ea typeface="+mn-ea"/>
                <a:cs typeface="+mn-cs"/>
              </a:rPr>
              <a:t>只需要</a:t>
            </a:r>
            <a:r>
              <a:rPr lang="en-US" altLang="zh-CN" sz="1200" b="1" i="0" kern="1200" dirty="0">
                <a:solidFill>
                  <a:schemeClr val="tx1"/>
                </a:solidFill>
                <a:effectLst/>
                <a:latin typeface="+mn-lt"/>
                <a:ea typeface="+mn-ea"/>
                <a:cs typeface="+mn-cs"/>
              </a:rPr>
              <a:t>1RTT</a:t>
            </a:r>
            <a:r>
              <a:rPr lang="zh-CN" altLang="en-US" sz="1200" b="1"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Round-Trip Time</a:t>
            </a:r>
            <a:r>
              <a:rPr lang="zh-CN" altLang="en-US" sz="1200" b="1" i="0" kern="1200" dirty="0">
                <a:solidFill>
                  <a:schemeClr val="tx1"/>
                </a:solidFill>
                <a:effectLst/>
                <a:latin typeface="+mn-lt"/>
                <a:ea typeface="+mn-ea"/>
                <a:cs typeface="+mn-cs"/>
              </a:rPr>
              <a:t>）的延迟就可以建立可靠安全的连接</a:t>
            </a:r>
            <a:r>
              <a:rPr lang="en-US" altLang="zh-CN" sz="1200" b="1"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相对于</a:t>
            </a:r>
            <a:r>
              <a:rPr lang="en-US" altLang="zh-CN" sz="1200" b="1" i="0" kern="1200" dirty="0">
                <a:solidFill>
                  <a:schemeClr val="tx1"/>
                </a:solidFill>
                <a:effectLst/>
                <a:latin typeface="+mn-lt"/>
                <a:ea typeface="+mn-ea"/>
                <a:cs typeface="+mn-cs"/>
              </a:rPr>
              <a:t>TCP+TLS</a:t>
            </a:r>
            <a:r>
              <a:rPr lang="zh-CN" altLang="en-US" sz="1200" b="1" i="0" kern="1200" dirty="0">
                <a:solidFill>
                  <a:schemeClr val="tx1"/>
                </a:solidFill>
                <a:effectLst/>
                <a:latin typeface="+mn-lt"/>
                <a:ea typeface="+mn-ea"/>
                <a:cs typeface="+mn-cs"/>
              </a:rPr>
              <a:t>的</a:t>
            </a:r>
            <a:r>
              <a:rPr lang="en-US" altLang="zh-CN" sz="1200" b="1" i="0" kern="1200" dirty="0">
                <a:solidFill>
                  <a:schemeClr val="tx1"/>
                </a:solidFill>
                <a:effectLst/>
                <a:latin typeface="+mn-lt"/>
                <a:ea typeface="+mn-ea"/>
                <a:cs typeface="+mn-cs"/>
              </a:rPr>
              <a:t>1-3</a:t>
            </a:r>
            <a:r>
              <a:rPr lang="zh-CN" altLang="en-US" sz="1200" b="1" i="0" kern="1200" dirty="0">
                <a:solidFill>
                  <a:schemeClr val="tx1"/>
                </a:solidFill>
                <a:effectLst/>
                <a:latin typeface="+mn-lt"/>
                <a:ea typeface="+mn-ea"/>
                <a:cs typeface="+mn-cs"/>
              </a:rPr>
              <a:t>次</a:t>
            </a:r>
            <a:r>
              <a:rPr lang="en-US" altLang="zh-CN" sz="1200" b="1" i="0" kern="1200" dirty="0">
                <a:solidFill>
                  <a:schemeClr val="tx1"/>
                </a:solidFill>
                <a:effectLst/>
                <a:latin typeface="+mn-lt"/>
                <a:ea typeface="+mn-ea"/>
                <a:cs typeface="+mn-cs"/>
              </a:rPr>
              <a:t>RTT</a:t>
            </a:r>
            <a:r>
              <a:rPr lang="zh-CN" altLang="en-US" sz="1200" b="1" i="0" kern="1200" dirty="0">
                <a:solidFill>
                  <a:schemeClr val="tx1"/>
                </a:solidFill>
                <a:effectLst/>
                <a:latin typeface="+mn-lt"/>
                <a:ea typeface="+mn-ea"/>
                <a:cs typeface="+mn-cs"/>
              </a:rPr>
              <a:t>要更加快捷。之后客户端可以在本地缓存加密的认证信息，在再次与服务器建立连接时可以实现</a:t>
            </a:r>
            <a:r>
              <a:rPr lang="en-US" altLang="zh-CN" sz="1200" b="1" i="0" kern="1200" dirty="0">
                <a:solidFill>
                  <a:schemeClr val="tx1"/>
                </a:solidFill>
                <a:effectLst/>
                <a:latin typeface="+mn-lt"/>
                <a:ea typeface="+mn-ea"/>
                <a:cs typeface="+mn-cs"/>
              </a:rPr>
              <a:t>0-RTT</a:t>
            </a:r>
            <a:r>
              <a:rPr lang="zh-CN" altLang="en-US" sz="1200" b="1" i="0" kern="1200" dirty="0">
                <a:solidFill>
                  <a:schemeClr val="tx1"/>
                </a:solidFill>
                <a:effectLst/>
                <a:latin typeface="+mn-lt"/>
                <a:ea typeface="+mn-ea"/>
                <a:cs typeface="+mn-cs"/>
              </a:rPr>
              <a:t>的连接建立延迟</a:t>
            </a: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26</a:t>
            </a:fld>
            <a:endParaRPr lang="zh-CN" altLang="en-US"/>
          </a:p>
        </p:txBody>
      </p:sp>
    </p:spTree>
    <p:extLst>
      <p:ext uri="{BB962C8B-B14F-4D97-AF65-F5344CB8AC3E}">
        <p14:creationId xmlns:p14="http://schemas.microsoft.com/office/powerpoint/2010/main" val="8810734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27</a:t>
            </a:fld>
            <a:endParaRPr lang="zh-CN" altLang="en-US"/>
          </a:p>
        </p:txBody>
      </p:sp>
    </p:spTree>
    <p:extLst>
      <p:ext uri="{BB962C8B-B14F-4D97-AF65-F5344CB8AC3E}">
        <p14:creationId xmlns:p14="http://schemas.microsoft.com/office/powerpoint/2010/main" val="18529796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28</a:t>
            </a:fld>
            <a:endParaRPr lang="zh-CN" altLang="en-US"/>
          </a:p>
        </p:txBody>
      </p:sp>
    </p:spTree>
    <p:extLst>
      <p:ext uri="{BB962C8B-B14F-4D97-AF65-F5344CB8AC3E}">
        <p14:creationId xmlns:p14="http://schemas.microsoft.com/office/powerpoint/2010/main" val="29266422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en-US" altLang="zh-CN" sz="1200" b="0" i="0" kern="1200" dirty="0">
                <a:solidFill>
                  <a:schemeClr val="tx1"/>
                </a:solidFill>
                <a:effectLst/>
                <a:latin typeface="+mn-lt"/>
                <a:ea typeface="+mn-ea"/>
                <a:cs typeface="+mn-cs"/>
              </a:rPr>
              <a:t>QUIC</a:t>
            </a:r>
            <a:r>
              <a:rPr lang="zh-CN" altLang="en-US" sz="1200" b="0" i="0" kern="1200" dirty="0">
                <a:solidFill>
                  <a:schemeClr val="tx1"/>
                </a:solidFill>
                <a:effectLst/>
                <a:latin typeface="+mn-lt"/>
                <a:ea typeface="+mn-ea"/>
                <a:cs typeface="+mn-cs"/>
              </a:rPr>
              <a:t>中一个很棒的功能是</a:t>
            </a:r>
            <a:r>
              <a:rPr lang="en-US" altLang="zh-CN" sz="1200" b="0" i="0" kern="1200" dirty="0">
                <a:solidFill>
                  <a:schemeClr val="tx1"/>
                </a:solidFill>
                <a:effectLst/>
                <a:latin typeface="+mn-lt"/>
                <a:ea typeface="+mn-ea"/>
                <a:cs typeface="+mn-cs"/>
              </a:rPr>
              <a:t>FEC</a:t>
            </a:r>
            <a:r>
              <a:rPr lang="zh-CN" altLang="en-US" sz="1200" b="0" i="0" kern="1200" dirty="0">
                <a:solidFill>
                  <a:schemeClr val="tx1"/>
                </a:solidFill>
                <a:effectLst/>
                <a:latin typeface="+mn-lt"/>
                <a:ea typeface="+mn-ea"/>
                <a:cs typeface="+mn-cs"/>
              </a:rPr>
              <a:t>或前向纠错。每一个发送的数据包还会包含其它包的足够信息，这样丢失的数据包可以重建，而不必重新发送它。</a:t>
            </a:r>
          </a:p>
          <a:p>
            <a:pPr latinLnBrk="1"/>
            <a:r>
              <a:rPr lang="zh-CN" altLang="en-US" sz="1200" b="0" i="0" kern="1200" dirty="0">
                <a:solidFill>
                  <a:schemeClr val="tx1"/>
                </a:solidFill>
                <a:effectLst/>
                <a:latin typeface="+mn-lt"/>
                <a:ea typeface="+mn-ea"/>
                <a:cs typeface="+mn-cs"/>
              </a:rPr>
              <a:t>这就是网络水平上的</a:t>
            </a:r>
            <a:r>
              <a:rPr lang="en-US" altLang="zh-CN" sz="1200" b="0" i="0" kern="1200" dirty="0">
                <a:solidFill>
                  <a:schemeClr val="tx1"/>
                </a:solidFill>
                <a:effectLst/>
                <a:latin typeface="+mn-lt"/>
                <a:ea typeface="+mn-ea"/>
                <a:cs typeface="+mn-cs"/>
              </a:rPr>
              <a:t>RAID 5</a:t>
            </a:r>
            <a:r>
              <a:rPr lang="zh-CN" altLang="en-US" sz="1200" b="0" i="0" kern="1200" dirty="0">
                <a:solidFill>
                  <a:schemeClr val="tx1"/>
                </a:solidFill>
                <a:effectLst/>
                <a:latin typeface="+mn-lt"/>
                <a:ea typeface="+mn-ea"/>
                <a:cs typeface="+mn-cs"/>
              </a:rPr>
              <a:t>。</a:t>
            </a:r>
          </a:p>
          <a:p>
            <a:pPr latinLnBrk="1"/>
            <a:r>
              <a:rPr lang="zh-CN" altLang="en-US" sz="1200" b="0" i="0" kern="1200" dirty="0">
                <a:solidFill>
                  <a:schemeClr val="tx1"/>
                </a:solidFill>
                <a:effectLst/>
                <a:latin typeface="+mn-lt"/>
                <a:ea typeface="+mn-ea"/>
                <a:cs typeface="+mn-cs"/>
              </a:rPr>
              <a:t>正因为如此</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这里有一种权衡</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每个</a:t>
            </a:r>
            <a:r>
              <a:rPr lang="en-US" altLang="zh-CN" sz="1200" b="0" i="0" kern="1200" dirty="0">
                <a:solidFill>
                  <a:schemeClr val="tx1"/>
                </a:solidFill>
                <a:effectLst/>
                <a:latin typeface="+mn-lt"/>
                <a:ea typeface="+mn-ea"/>
                <a:cs typeface="+mn-cs"/>
              </a:rPr>
              <a:t>UDP</a:t>
            </a:r>
            <a:r>
              <a:rPr lang="zh-CN" altLang="en-US" sz="1200" b="0" i="0" kern="1200" dirty="0">
                <a:solidFill>
                  <a:schemeClr val="tx1"/>
                </a:solidFill>
                <a:effectLst/>
                <a:latin typeface="+mn-lt"/>
                <a:ea typeface="+mn-ea"/>
                <a:cs typeface="+mn-cs"/>
              </a:rPr>
              <a:t>数据包会包含比实际需要更多的有效载荷</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因为它包含了潜在的丢失数据包</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这种方式可以更容易地重塑丢失数据包。</a:t>
            </a:r>
          </a:p>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29</a:t>
            </a:fld>
            <a:endParaRPr lang="zh-CN" altLang="en-US"/>
          </a:p>
        </p:txBody>
      </p:sp>
    </p:spTree>
    <p:extLst>
      <p:ext uri="{BB962C8B-B14F-4D97-AF65-F5344CB8AC3E}">
        <p14:creationId xmlns:p14="http://schemas.microsoft.com/office/powerpoint/2010/main" val="2422000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3</a:t>
            </a:fld>
            <a:endParaRPr lang="zh-CN" altLang="en-US"/>
          </a:p>
        </p:txBody>
      </p:sp>
    </p:spTree>
    <p:extLst>
      <p:ext uri="{BB962C8B-B14F-4D97-AF65-F5344CB8AC3E}">
        <p14:creationId xmlns:p14="http://schemas.microsoft.com/office/powerpoint/2010/main" val="38193979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0"/>
            <a:r>
              <a:rPr lang="zh-CN" altLang="en-US" sz="1200" b="1" i="0" kern="1200" dirty="0">
                <a:solidFill>
                  <a:schemeClr val="tx1"/>
                </a:solidFill>
                <a:effectLst/>
                <a:latin typeface="+mn-lt"/>
                <a:ea typeface="+mn-ea"/>
                <a:cs typeface="+mn-cs"/>
              </a:rPr>
              <a:t>全局唯一标识符</a:t>
            </a:r>
            <a:r>
              <a:rPr lang="zh-CN" altLang="en-US" sz="1200" b="0" i="0" kern="1200" dirty="0">
                <a:solidFill>
                  <a:schemeClr val="tx1"/>
                </a:solidFill>
                <a:effectLst/>
                <a:latin typeface="+mn-lt"/>
                <a:ea typeface="+mn-ea"/>
                <a:cs typeface="+mn-cs"/>
              </a:rPr>
              <a:t>，简称</a:t>
            </a:r>
            <a:r>
              <a:rPr lang="en-US" altLang="zh-CN" sz="1200" b="1" i="0" kern="1200" dirty="0">
                <a:solidFill>
                  <a:schemeClr val="tx1"/>
                </a:solidFill>
                <a:effectLst/>
                <a:latin typeface="+mn-lt"/>
                <a:ea typeface="+mn-ea"/>
                <a:cs typeface="+mn-cs"/>
              </a:rPr>
              <a:t>GUID</a:t>
            </a:r>
            <a:r>
              <a:rPr lang="zh-CN" altLang="en-US" sz="1200" b="0" i="0" kern="1200" dirty="0">
                <a:solidFill>
                  <a:schemeClr val="tx1"/>
                </a:solidFill>
                <a:effectLst/>
                <a:latin typeface="+mn-lt"/>
                <a:ea typeface="+mn-ea"/>
                <a:cs typeface="+mn-cs"/>
              </a:rPr>
              <a:t>（发音为</a:t>
            </a:r>
            <a:r>
              <a:rPr lang="en-US" altLang="zh-CN" sz="1200" b="0" i="0" kern="1200" dirty="0">
                <a:solidFill>
                  <a:schemeClr val="tx1"/>
                </a:solidFill>
                <a:effectLst/>
                <a:latin typeface="+mn-lt"/>
                <a:ea typeface="+mn-ea"/>
                <a:cs typeface="+mn-cs"/>
              </a:rPr>
              <a:t>/ˈ</a:t>
            </a:r>
            <a:r>
              <a:rPr lang="en-US" altLang="zh-CN" sz="1200" b="0" i="0" kern="1200" dirty="0" err="1">
                <a:solidFill>
                  <a:schemeClr val="tx1"/>
                </a:solidFill>
                <a:effectLst/>
                <a:latin typeface="+mn-lt"/>
                <a:ea typeface="+mn-ea"/>
                <a:cs typeface="+mn-cs"/>
              </a:rPr>
              <a:t>ɡuːɪd</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或</a:t>
            </a:r>
            <a:r>
              <a:rPr lang="en-US" altLang="zh-CN" sz="1200" b="0" i="0" u="none" strike="noStrike" kern="1200" dirty="0">
                <a:solidFill>
                  <a:schemeClr val="tx1"/>
                </a:solidFill>
                <a:effectLst/>
                <a:latin typeface="+mn-lt"/>
                <a:ea typeface="+mn-ea"/>
                <a:cs typeface="+mn-cs"/>
              </a:rPr>
              <a:t>/ˈ</a:t>
            </a:r>
            <a:r>
              <a:rPr lang="en-US" altLang="zh-CN" sz="1200" b="0" i="0" u="none" strike="noStrike" kern="1200" dirty="0" err="1">
                <a:solidFill>
                  <a:schemeClr val="tx1"/>
                </a:solidFill>
                <a:effectLst/>
                <a:latin typeface="+mn-lt"/>
                <a:ea typeface="+mn-ea"/>
                <a:cs typeface="+mn-cs"/>
              </a:rPr>
              <a:t>ɡwɪd</a:t>
            </a:r>
            <a:r>
              <a:rPr lang="en-US" altLang="zh-CN" sz="1200" b="0" i="0" u="none" strike="noStrike"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），是一种由</a:t>
            </a:r>
            <a:r>
              <a:rPr lang="zh-CN" altLang="en-US" sz="1200" b="0" i="0" u="none" strike="noStrike" kern="1200" dirty="0">
                <a:solidFill>
                  <a:schemeClr val="tx1"/>
                </a:solidFill>
                <a:effectLst/>
                <a:latin typeface="+mn-lt"/>
                <a:ea typeface="+mn-ea"/>
                <a:cs typeface="+mn-cs"/>
                <a:hlinkClick r:id="rId3" tooltip="算法"/>
              </a:rPr>
              <a:t>算法</a:t>
            </a:r>
            <a:r>
              <a:rPr lang="zh-CN" altLang="en-US" sz="1200" b="0" i="0" kern="1200" dirty="0">
                <a:solidFill>
                  <a:schemeClr val="tx1"/>
                </a:solidFill>
                <a:effectLst/>
                <a:latin typeface="+mn-lt"/>
                <a:ea typeface="+mn-ea"/>
                <a:cs typeface="+mn-cs"/>
              </a:rPr>
              <a:t>生成的唯一标识，通常表示成</a:t>
            </a:r>
            <a:r>
              <a:rPr lang="en-US" altLang="zh-CN" sz="1200" b="0" i="0" kern="1200" dirty="0">
                <a:solidFill>
                  <a:schemeClr val="tx1"/>
                </a:solidFill>
                <a:effectLst/>
                <a:latin typeface="+mn-lt"/>
                <a:ea typeface="+mn-ea"/>
                <a:cs typeface="+mn-cs"/>
              </a:rPr>
              <a:t>32</a:t>
            </a:r>
            <a:r>
              <a:rPr lang="zh-CN" altLang="en-US" sz="1200" b="0" i="0" kern="1200" dirty="0">
                <a:solidFill>
                  <a:schemeClr val="tx1"/>
                </a:solidFill>
                <a:effectLst/>
                <a:latin typeface="+mn-lt"/>
                <a:ea typeface="+mn-ea"/>
                <a:cs typeface="+mn-cs"/>
              </a:rPr>
              <a:t>个</a:t>
            </a:r>
            <a:r>
              <a:rPr lang="en-US" altLang="zh-CN" sz="1200" b="0" i="0" u="none" strike="noStrike" kern="1200" dirty="0">
                <a:solidFill>
                  <a:schemeClr val="tx1"/>
                </a:solidFill>
                <a:effectLst/>
                <a:latin typeface="+mn-lt"/>
                <a:ea typeface="+mn-ea"/>
                <a:cs typeface="+mn-cs"/>
                <a:hlinkClick r:id="rId4" tooltip="16进制"/>
              </a:rPr>
              <a:t>16</a:t>
            </a:r>
            <a:r>
              <a:rPr lang="zh-CN" altLang="en-US" sz="1200" b="0" i="0" u="none" strike="noStrike" kern="1200" dirty="0">
                <a:solidFill>
                  <a:schemeClr val="tx1"/>
                </a:solidFill>
                <a:effectLst/>
                <a:latin typeface="+mn-lt"/>
                <a:ea typeface="+mn-ea"/>
                <a:cs typeface="+mn-cs"/>
                <a:hlinkClick r:id="rId4" tooltip="16进制"/>
              </a:rPr>
              <a:t>进制</a:t>
            </a:r>
            <a:r>
              <a:rPr lang="zh-CN" altLang="en-US" sz="1200" b="0" i="0" kern="1200" dirty="0">
                <a:solidFill>
                  <a:schemeClr val="tx1"/>
                </a:solidFill>
                <a:effectLst/>
                <a:latin typeface="+mn-lt"/>
                <a:ea typeface="+mn-ea"/>
                <a:cs typeface="+mn-cs"/>
              </a:rPr>
              <a:t>数字（</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）组成的字符串，如：</a:t>
            </a:r>
            <a:r>
              <a:rPr lang="en-US" altLang="zh-CN" sz="1200" b="0" i="0" kern="1200" dirty="0">
                <a:solidFill>
                  <a:schemeClr val="tx1"/>
                </a:solidFill>
                <a:effectLst/>
                <a:latin typeface="+mn-lt"/>
                <a:ea typeface="+mn-ea"/>
                <a:cs typeface="+mn-cs"/>
              </a:rPr>
              <a:t>{21EC2020-3AEA-1069-A2DD-08002B30309D}</a:t>
            </a:r>
            <a:r>
              <a:rPr lang="zh-CN" altLang="en-US" sz="1200" b="0" i="0" kern="1200" dirty="0">
                <a:solidFill>
                  <a:schemeClr val="tx1"/>
                </a:solidFill>
                <a:effectLst/>
                <a:latin typeface="+mn-lt"/>
                <a:ea typeface="+mn-ea"/>
                <a:cs typeface="+mn-cs"/>
              </a:rPr>
              <a:t>，它实质上是一个</a:t>
            </a:r>
            <a:r>
              <a:rPr lang="en-US" altLang="zh-CN" sz="1200" b="0" i="0" kern="1200" dirty="0">
                <a:solidFill>
                  <a:schemeClr val="tx1"/>
                </a:solidFill>
                <a:effectLst/>
                <a:latin typeface="+mn-lt"/>
                <a:ea typeface="+mn-ea"/>
                <a:cs typeface="+mn-cs"/>
              </a:rPr>
              <a:t>128</a:t>
            </a:r>
            <a:r>
              <a:rPr lang="zh-CN" altLang="en-US" sz="1200" b="0" i="0" kern="1200" dirty="0">
                <a:solidFill>
                  <a:schemeClr val="tx1"/>
                </a:solidFill>
                <a:effectLst/>
                <a:latin typeface="+mn-lt"/>
                <a:ea typeface="+mn-ea"/>
                <a:cs typeface="+mn-cs"/>
              </a:rPr>
              <a:t>位长的二进制整数。</a:t>
            </a:r>
            <a:r>
              <a:rPr lang="en-US" altLang="zh-CN" sz="1200" b="0" i="0" kern="1200" dirty="0">
                <a:solidFill>
                  <a:schemeClr val="tx1"/>
                </a:solidFill>
                <a:effectLst/>
                <a:latin typeface="+mn-lt"/>
                <a:ea typeface="+mn-ea"/>
                <a:cs typeface="+mn-cs"/>
              </a:rPr>
              <a:t>GUID</a:t>
            </a:r>
            <a:r>
              <a:rPr lang="zh-CN" altLang="en-US" sz="1200" b="0" i="0" kern="1200" dirty="0">
                <a:solidFill>
                  <a:schemeClr val="tx1"/>
                </a:solidFill>
                <a:effectLst/>
                <a:latin typeface="+mn-lt"/>
                <a:ea typeface="+mn-ea"/>
                <a:cs typeface="+mn-cs"/>
              </a:rPr>
              <a:t>一词有时也专指</a:t>
            </a:r>
            <a:r>
              <a:rPr lang="zh-CN" altLang="en-US" sz="1200" b="0" i="0" u="none" strike="noStrike" kern="1200" dirty="0">
                <a:solidFill>
                  <a:schemeClr val="tx1"/>
                </a:solidFill>
                <a:effectLst/>
                <a:latin typeface="+mn-lt"/>
                <a:ea typeface="+mn-ea"/>
                <a:cs typeface="+mn-cs"/>
                <a:hlinkClick r:id="rId5" tooltip="微软"/>
              </a:rPr>
              <a:t>微软</a:t>
            </a:r>
            <a:r>
              <a:rPr lang="zh-CN" altLang="en-US" sz="1200" b="0" i="0" kern="1200" dirty="0">
                <a:solidFill>
                  <a:schemeClr val="tx1"/>
                </a:solidFill>
                <a:effectLst/>
                <a:latin typeface="+mn-lt"/>
                <a:ea typeface="+mn-ea"/>
                <a:cs typeface="+mn-cs"/>
              </a:rPr>
              <a:t>对</a:t>
            </a:r>
            <a:r>
              <a:rPr lang="en-US" altLang="zh-CN" sz="1200" b="0" i="0" u="none" strike="noStrike" kern="1200" dirty="0">
                <a:solidFill>
                  <a:schemeClr val="tx1"/>
                </a:solidFill>
                <a:effectLst/>
                <a:latin typeface="+mn-lt"/>
                <a:ea typeface="+mn-ea"/>
                <a:cs typeface="+mn-cs"/>
                <a:hlinkClick r:id="rId6" tooltip="UUID"/>
              </a:rPr>
              <a:t>UUID</a:t>
            </a:r>
            <a:r>
              <a:rPr lang="zh-CN" altLang="en-US" sz="1200" b="0" i="0" kern="1200" dirty="0">
                <a:solidFill>
                  <a:schemeClr val="tx1"/>
                </a:solidFill>
                <a:effectLst/>
                <a:latin typeface="+mn-lt"/>
                <a:ea typeface="+mn-ea"/>
                <a:cs typeface="+mn-cs"/>
              </a:rPr>
              <a:t>标准的实现。</a:t>
            </a:r>
          </a:p>
          <a:p>
            <a:pPr latinLnBrk="0"/>
            <a:r>
              <a:rPr lang="en-US" altLang="zh-CN" sz="1200" b="0" i="0" kern="1200" dirty="0">
                <a:solidFill>
                  <a:schemeClr val="tx1"/>
                </a:solidFill>
                <a:effectLst/>
                <a:latin typeface="+mn-lt"/>
                <a:ea typeface="+mn-ea"/>
                <a:cs typeface="+mn-cs"/>
              </a:rPr>
              <a:t>GUID</a:t>
            </a:r>
            <a:r>
              <a:rPr lang="zh-CN" altLang="en-US" sz="1200" b="0" i="0" kern="1200" dirty="0">
                <a:solidFill>
                  <a:schemeClr val="tx1"/>
                </a:solidFill>
                <a:effectLst/>
                <a:latin typeface="+mn-lt"/>
                <a:ea typeface="+mn-ea"/>
                <a:cs typeface="+mn-cs"/>
              </a:rPr>
              <a:t>的主要目的是产生完全唯一的数字。在理想情况下，任何</a:t>
            </a:r>
            <a:r>
              <a:rPr lang="zh-CN" altLang="en-US" sz="1200" b="0" i="0" u="none" strike="noStrike" kern="1200" dirty="0">
                <a:solidFill>
                  <a:schemeClr val="tx1"/>
                </a:solidFill>
                <a:effectLst/>
                <a:latin typeface="+mn-lt"/>
                <a:ea typeface="+mn-ea"/>
                <a:cs typeface="+mn-cs"/>
                <a:hlinkClick r:id="rId7" tooltip="计算机"/>
              </a:rPr>
              <a:t>计算机</a:t>
            </a:r>
            <a:r>
              <a:rPr lang="zh-CN" altLang="en-US" sz="1200" b="0" i="0" kern="1200" dirty="0">
                <a:solidFill>
                  <a:schemeClr val="tx1"/>
                </a:solidFill>
                <a:effectLst/>
                <a:latin typeface="+mn-lt"/>
                <a:ea typeface="+mn-ea"/>
                <a:cs typeface="+mn-cs"/>
              </a:rPr>
              <a:t>和</a:t>
            </a:r>
            <a:r>
              <a:rPr lang="zh-CN" altLang="en-US" sz="1200" b="0" i="0" u="none" strike="noStrike" kern="1200" dirty="0">
                <a:solidFill>
                  <a:schemeClr val="tx1"/>
                </a:solidFill>
                <a:effectLst/>
                <a:latin typeface="+mn-lt"/>
                <a:ea typeface="+mn-ea"/>
                <a:cs typeface="+mn-cs"/>
                <a:hlinkClick r:id="rId8" tooltip="计算机集群"/>
              </a:rPr>
              <a:t>计算机集群</a:t>
            </a:r>
            <a:r>
              <a:rPr lang="zh-CN" altLang="en-US" sz="1200" b="0" i="0" kern="1200" dirty="0">
                <a:solidFill>
                  <a:schemeClr val="tx1"/>
                </a:solidFill>
                <a:effectLst/>
                <a:latin typeface="+mn-lt"/>
                <a:ea typeface="+mn-ea"/>
                <a:cs typeface="+mn-cs"/>
              </a:rPr>
              <a:t>都不会生成两个相同的</a:t>
            </a:r>
            <a:r>
              <a:rPr lang="en-US" altLang="zh-CN" sz="1200" b="0" i="0" kern="1200" dirty="0">
                <a:solidFill>
                  <a:schemeClr val="tx1"/>
                </a:solidFill>
                <a:effectLst/>
                <a:latin typeface="+mn-lt"/>
                <a:ea typeface="+mn-ea"/>
                <a:cs typeface="+mn-cs"/>
              </a:rPr>
              <a:t>GUID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GUID</a:t>
            </a:r>
            <a:r>
              <a:rPr lang="zh-CN" altLang="en-US" sz="1200" b="0" i="0" kern="1200" dirty="0">
                <a:solidFill>
                  <a:schemeClr val="tx1"/>
                </a:solidFill>
                <a:effectLst/>
                <a:latin typeface="+mn-lt"/>
                <a:ea typeface="+mn-ea"/>
                <a:cs typeface="+mn-cs"/>
              </a:rPr>
              <a:t>的总数也足够大，达到了</a:t>
            </a:r>
            <a:r>
              <a:rPr lang="en-US" altLang="zh-CN" sz="1200" b="0" i="0" kern="1200" dirty="0">
                <a:solidFill>
                  <a:schemeClr val="tx1"/>
                </a:solidFill>
                <a:effectLst/>
                <a:latin typeface="+mn-lt"/>
                <a:ea typeface="+mn-ea"/>
                <a:cs typeface="+mn-cs"/>
              </a:rPr>
              <a:t>2</a:t>
            </a:r>
            <a:r>
              <a:rPr lang="en-US" altLang="zh-CN" sz="1200" b="0" i="0" kern="1200" baseline="30000" dirty="0">
                <a:solidFill>
                  <a:schemeClr val="tx1"/>
                </a:solidFill>
                <a:effectLst/>
                <a:latin typeface="+mn-lt"/>
                <a:ea typeface="+mn-ea"/>
                <a:cs typeface="+mn-cs"/>
              </a:rPr>
              <a:t>128</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3.4×10</a:t>
            </a:r>
            <a:r>
              <a:rPr lang="en-US" altLang="zh-CN" sz="1200" b="0" i="0" kern="1200" baseline="30000" dirty="0">
                <a:solidFill>
                  <a:schemeClr val="tx1"/>
                </a:solidFill>
                <a:effectLst/>
                <a:latin typeface="+mn-lt"/>
                <a:ea typeface="+mn-ea"/>
                <a:cs typeface="+mn-cs"/>
              </a:rPr>
              <a:t>38</a:t>
            </a:r>
            <a:r>
              <a:rPr lang="zh-CN" altLang="en-US" sz="1200" b="0" i="0" kern="1200" dirty="0">
                <a:solidFill>
                  <a:schemeClr val="tx1"/>
                </a:solidFill>
                <a:effectLst/>
                <a:latin typeface="+mn-lt"/>
                <a:ea typeface="+mn-ea"/>
                <a:cs typeface="+mn-cs"/>
              </a:rPr>
              <a:t>）个，所以</a:t>
            </a:r>
            <a:r>
              <a:rPr lang="zh-CN" altLang="en-US" sz="1200" b="0" i="0" u="none" strike="noStrike" kern="1200" dirty="0">
                <a:solidFill>
                  <a:schemeClr val="tx1"/>
                </a:solidFill>
                <a:effectLst/>
                <a:latin typeface="+mn-lt"/>
                <a:ea typeface="+mn-ea"/>
                <a:cs typeface="+mn-cs"/>
                <a:hlinkClick r:id="rId9" tooltip="随机"/>
              </a:rPr>
              <a:t>随机</a:t>
            </a:r>
            <a:r>
              <a:rPr lang="zh-CN" altLang="en-US" sz="1200" b="0" i="0" kern="1200" dirty="0">
                <a:solidFill>
                  <a:schemeClr val="tx1"/>
                </a:solidFill>
                <a:effectLst/>
                <a:latin typeface="+mn-lt"/>
                <a:ea typeface="+mn-ea"/>
                <a:cs typeface="+mn-cs"/>
              </a:rPr>
              <a:t>生成两个相同</a:t>
            </a:r>
            <a:r>
              <a:rPr lang="en-US" altLang="zh-CN" sz="1200" b="0" i="0" kern="1200" dirty="0">
                <a:solidFill>
                  <a:schemeClr val="tx1"/>
                </a:solidFill>
                <a:effectLst/>
                <a:latin typeface="+mn-lt"/>
                <a:ea typeface="+mn-ea"/>
                <a:cs typeface="+mn-cs"/>
              </a:rPr>
              <a:t>GUID</a:t>
            </a:r>
            <a:r>
              <a:rPr lang="zh-CN" altLang="en-US" sz="1200" b="0" i="0" kern="1200" dirty="0">
                <a:solidFill>
                  <a:schemeClr val="tx1"/>
                </a:solidFill>
                <a:effectLst/>
                <a:latin typeface="+mn-lt"/>
                <a:ea typeface="+mn-ea"/>
                <a:cs typeface="+mn-cs"/>
              </a:rPr>
              <a:t>的可能性是非常小的，但并不为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。所以，用于生成</a:t>
            </a:r>
            <a:r>
              <a:rPr lang="en-US" altLang="zh-CN" sz="1200" b="0" i="0" kern="1200" dirty="0">
                <a:solidFill>
                  <a:schemeClr val="tx1"/>
                </a:solidFill>
                <a:effectLst/>
                <a:latin typeface="+mn-lt"/>
                <a:ea typeface="+mn-ea"/>
                <a:cs typeface="+mn-cs"/>
              </a:rPr>
              <a:t>GUID</a:t>
            </a:r>
            <a:r>
              <a:rPr lang="zh-CN" altLang="en-US" sz="1200" b="0" i="0" kern="1200" dirty="0">
                <a:solidFill>
                  <a:schemeClr val="tx1"/>
                </a:solidFill>
                <a:effectLst/>
                <a:latin typeface="+mn-lt"/>
                <a:ea typeface="+mn-ea"/>
                <a:cs typeface="+mn-cs"/>
              </a:rPr>
              <a:t>的算法通常都加入了非随机的参数（如</a:t>
            </a:r>
            <a:r>
              <a:rPr lang="zh-CN" altLang="en-US" sz="1200" b="0" i="0" u="none" strike="noStrike" kern="1200" dirty="0">
                <a:solidFill>
                  <a:schemeClr val="tx1"/>
                </a:solidFill>
                <a:effectLst/>
                <a:latin typeface="+mn-lt"/>
                <a:ea typeface="+mn-ea"/>
                <a:cs typeface="+mn-cs"/>
                <a:hlinkClick r:id="rId10" tooltip="时间"/>
              </a:rPr>
              <a:t>时间</a:t>
            </a:r>
            <a:r>
              <a:rPr lang="zh-CN" altLang="en-US" sz="1200" b="0" i="0" kern="1200" dirty="0">
                <a:solidFill>
                  <a:schemeClr val="tx1"/>
                </a:solidFill>
                <a:effectLst/>
                <a:latin typeface="+mn-lt"/>
                <a:ea typeface="+mn-ea"/>
                <a:cs typeface="+mn-cs"/>
              </a:rPr>
              <a:t>），以保证这种重复的情况不会发生。（见</a:t>
            </a:r>
            <a:r>
              <a:rPr lang="zh-CN" altLang="en-US" sz="1200" b="0" i="0" u="none" strike="noStrike" kern="1200" dirty="0">
                <a:solidFill>
                  <a:schemeClr val="tx1"/>
                </a:solidFill>
                <a:effectLst/>
                <a:latin typeface="+mn-lt"/>
                <a:ea typeface="+mn-ea"/>
                <a:cs typeface="+mn-cs"/>
                <a:hlinkClick r:id="rId11"/>
              </a:rPr>
              <a:t>算法</a:t>
            </a:r>
            <a:r>
              <a:rPr lang="zh-CN" altLang="en-US" sz="1200" b="0" i="0" kern="1200" dirty="0">
                <a:solidFill>
                  <a:schemeClr val="tx1"/>
                </a:solidFill>
                <a:effectLst/>
                <a:latin typeface="+mn-lt"/>
                <a:ea typeface="+mn-ea"/>
                <a:cs typeface="+mn-cs"/>
              </a:rPr>
              <a:t>章节）</a:t>
            </a:r>
          </a:p>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30</a:t>
            </a:fld>
            <a:endParaRPr lang="zh-CN" altLang="en-US"/>
          </a:p>
        </p:txBody>
      </p:sp>
    </p:spTree>
    <p:extLst>
      <p:ext uri="{BB962C8B-B14F-4D97-AF65-F5344CB8AC3E}">
        <p14:creationId xmlns:p14="http://schemas.microsoft.com/office/powerpoint/2010/main" val="11721867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31</a:t>
            </a:fld>
            <a:endParaRPr lang="zh-CN" altLang="en-US"/>
          </a:p>
        </p:txBody>
      </p:sp>
    </p:spTree>
    <p:extLst>
      <p:ext uri="{BB962C8B-B14F-4D97-AF65-F5344CB8AC3E}">
        <p14:creationId xmlns:p14="http://schemas.microsoft.com/office/powerpoint/2010/main" val="1818909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32</a:t>
            </a:fld>
            <a:endParaRPr lang="zh-CN" altLang="en-US"/>
          </a:p>
        </p:txBody>
      </p:sp>
    </p:spTree>
    <p:extLst>
      <p:ext uri="{BB962C8B-B14F-4D97-AF65-F5344CB8AC3E}">
        <p14:creationId xmlns:p14="http://schemas.microsoft.com/office/powerpoint/2010/main" val="26125523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33</a:t>
            </a:fld>
            <a:endParaRPr lang="zh-CN" altLang="en-US"/>
          </a:p>
        </p:txBody>
      </p:sp>
    </p:spTree>
    <p:extLst>
      <p:ext uri="{BB962C8B-B14F-4D97-AF65-F5344CB8AC3E}">
        <p14:creationId xmlns:p14="http://schemas.microsoft.com/office/powerpoint/2010/main" val="3025729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34</a:t>
            </a:fld>
            <a:endParaRPr lang="zh-CN" altLang="en-US"/>
          </a:p>
        </p:txBody>
      </p:sp>
    </p:spTree>
    <p:extLst>
      <p:ext uri="{BB962C8B-B14F-4D97-AF65-F5344CB8AC3E}">
        <p14:creationId xmlns:p14="http://schemas.microsoft.com/office/powerpoint/2010/main" val="26750215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1</a:t>
            </a:r>
            <a:r>
              <a:rPr lang="zh-CN" altLang="en-US" dirty="0"/>
              <a:t>）白屏时间（</a:t>
            </a:r>
            <a:r>
              <a:rPr lang="en-US" altLang="zh-CN" dirty="0"/>
              <a:t>first Paint Time</a:t>
            </a:r>
            <a:r>
              <a:rPr lang="zh-CN" altLang="en-US" dirty="0"/>
              <a:t>）</a:t>
            </a:r>
            <a:r>
              <a:rPr lang="en-US" altLang="zh-CN" dirty="0"/>
              <a:t>——</a:t>
            </a:r>
            <a:r>
              <a:rPr lang="zh-CN" altLang="en-US" dirty="0"/>
              <a:t>用户从打开页面开始到页面开始有东西呈现为止</a:t>
            </a:r>
          </a:p>
          <a:p>
            <a:endParaRPr lang="zh-CN" altLang="en-US" dirty="0"/>
          </a:p>
          <a:p>
            <a:r>
              <a:rPr lang="zh-CN" altLang="en-US" dirty="0"/>
              <a:t>　　</a:t>
            </a:r>
            <a:r>
              <a:rPr lang="en-US" altLang="zh-CN" dirty="0"/>
              <a:t>2</a:t>
            </a:r>
            <a:r>
              <a:rPr lang="zh-CN" altLang="en-US" dirty="0"/>
              <a:t>）首屏时间</a:t>
            </a:r>
            <a:r>
              <a:rPr lang="en-US" altLang="zh-CN" dirty="0"/>
              <a:t>——</a:t>
            </a:r>
            <a:r>
              <a:rPr lang="zh-CN" altLang="en-US" dirty="0"/>
              <a:t>用户浏览器首屏内所有内容都呈现出来所花费的时间</a:t>
            </a:r>
          </a:p>
          <a:p>
            <a:endParaRPr lang="zh-CN" altLang="en-US" dirty="0"/>
          </a:p>
          <a:p>
            <a:r>
              <a:rPr lang="zh-CN" altLang="en-US" dirty="0"/>
              <a:t>　　</a:t>
            </a:r>
            <a:r>
              <a:rPr lang="en-US" altLang="zh-CN" dirty="0"/>
              <a:t>3</a:t>
            </a:r>
            <a:r>
              <a:rPr lang="zh-CN" altLang="en-US" dirty="0"/>
              <a:t>）用户可操作时间</a:t>
            </a:r>
            <a:r>
              <a:rPr lang="en-US" altLang="zh-CN" dirty="0"/>
              <a:t>(</a:t>
            </a:r>
            <a:r>
              <a:rPr lang="en-US" altLang="zh-CN" dirty="0" err="1"/>
              <a:t>dom</a:t>
            </a:r>
            <a:r>
              <a:rPr lang="en-US" altLang="zh-CN" dirty="0"/>
              <a:t> Interactive)——</a:t>
            </a:r>
            <a:r>
              <a:rPr lang="zh-CN" altLang="en-US" dirty="0"/>
              <a:t>用户可以进行正常的点击、输入等操作，默认可以统计</a:t>
            </a:r>
            <a:r>
              <a:rPr lang="en-US" altLang="zh-CN" dirty="0" err="1"/>
              <a:t>domready</a:t>
            </a:r>
            <a:r>
              <a:rPr lang="zh-CN" altLang="en-US" dirty="0"/>
              <a:t>时间，因为通常会在这时候绑定事件操作</a:t>
            </a:r>
          </a:p>
          <a:p>
            <a:endParaRPr lang="zh-CN" altLang="en-US" dirty="0"/>
          </a:p>
          <a:p>
            <a:r>
              <a:rPr lang="zh-CN" altLang="en-US" dirty="0"/>
              <a:t>　　</a:t>
            </a:r>
            <a:r>
              <a:rPr lang="en-US" altLang="zh-CN" dirty="0"/>
              <a:t>4</a:t>
            </a:r>
            <a:r>
              <a:rPr lang="zh-CN" altLang="en-US" dirty="0"/>
              <a:t>）总下载时间</a:t>
            </a:r>
            <a:r>
              <a:rPr lang="en-US" altLang="zh-CN" dirty="0"/>
              <a:t>——</a:t>
            </a:r>
            <a:r>
              <a:rPr lang="zh-CN" altLang="en-US" dirty="0"/>
              <a:t>页面所有资源都加载完成并呈现出来所花的时间，即页面 </a:t>
            </a:r>
            <a:r>
              <a:rPr lang="en-US" altLang="zh-CN" dirty="0"/>
              <a:t>onload </a:t>
            </a:r>
            <a:r>
              <a:rPr lang="zh-CN" altLang="en-US" dirty="0"/>
              <a:t>的时间</a:t>
            </a:r>
          </a:p>
        </p:txBody>
      </p:sp>
      <p:sp>
        <p:nvSpPr>
          <p:cNvPr id="4" name="灯片编号占位符 3"/>
          <p:cNvSpPr>
            <a:spLocks noGrp="1"/>
          </p:cNvSpPr>
          <p:nvPr>
            <p:ph type="sldNum" sz="quarter" idx="10"/>
          </p:nvPr>
        </p:nvSpPr>
        <p:spPr/>
        <p:txBody>
          <a:bodyPr/>
          <a:lstStyle/>
          <a:p>
            <a:fld id="{2F1EE801-2695-436B-A48E-0CD923EB08EE}" type="slidenum">
              <a:rPr lang="zh-CN" altLang="en-US" smtClean="0"/>
              <a:t>35</a:t>
            </a:fld>
            <a:endParaRPr lang="zh-CN" altLang="en-US"/>
          </a:p>
        </p:txBody>
      </p:sp>
    </p:spTree>
    <p:extLst>
      <p:ext uri="{BB962C8B-B14F-4D97-AF65-F5344CB8AC3E}">
        <p14:creationId xmlns:p14="http://schemas.microsoft.com/office/powerpoint/2010/main" val="11426789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大部分浏览器没有特定函数，必须想其他办法来监测。仔细观察 </a:t>
            </a:r>
            <a:r>
              <a:rPr lang="en-US" altLang="zh-CN" sz="1200" b="0" i="0" kern="1200" dirty="0" err="1">
                <a:solidFill>
                  <a:schemeClr val="tx1"/>
                </a:solidFill>
                <a:effectLst/>
                <a:latin typeface="+mn-lt"/>
                <a:ea typeface="+mn-ea"/>
                <a:cs typeface="+mn-cs"/>
              </a:rPr>
              <a:t>WebPagetest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视图分析发现，白屏时间出现在头部外链资源加载完附近，因为浏览器只有加载并解析完头部资源才会真正渲染页面。基于此我们可以通过获取头部资源加载完的时刻来近似统计白屏时间。尽管并不精确，但却考虑了影响白屏的主要因素：首字节时间和头部资源加载时间（</a:t>
            </a:r>
            <a:r>
              <a:rPr lang="en-US" altLang="zh-CN" sz="1200" b="0" i="0" kern="1200" dirty="0">
                <a:solidFill>
                  <a:schemeClr val="tx1"/>
                </a:solidFill>
                <a:effectLst/>
                <a:latin typeface="+mn-lt"/>
                <a:ea typeface="+mn-ea"/>
                <a:cs typeface="+mn-cs"/>
              </a:rPr>
              <a:t>HTML</a:t>
            </a:r>
            <a:r>
              <a:rPr lang="zh-CN" altLang="en-US" sz="1200" b="0" i="0" kern="1200" dirty="0">
                <a:solidFill>
                  <a:schemeClr val="tx1"/>
                </a:solidFill>
                <a:effectLst/>
                <a:latin typeface="+mn-lt"/>
                <a:ea typeface="+mn-ea"/>
                <a:cs typeface="+mn-cs"/>
              </a:rPr>
              <a:t>下载完成时间非常微小）。</a:t>
            </a: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36</a:t>
            </a:fld>
            <a:endParaRPr lang="zh-CN" altLang="en-US"/>
          </a:p>
        </p:txBody>
      </p:sp>
    </p:spTree>
    <p:extLst>
      <p:ext uri="{BB962C8B-B14F-4D97-AF65-F5344CB8AC3E}">
        <p14:creationId xmlns:p14="http://schemas.microsoft.com/office/powerpoint/2010/main" val="4385479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37</a:t>
            </a:fld>
            <a:endParaRPr lang="zh-CN" altLang="en-US"/>
          </a:p>
        </p:txBody>
      </p:sp>
    </p:spTree>
    <p:extLst>
      <p:ext uri="{BB962C8B-B14F-4D97-AF65-F5344CB8AC3E}">
        <p14:creationId xmlns:p14="http://schemas.microsoft.com/office/powerpoint/2010/main" val="9094395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38</a:t>
            </a:fld>
            <a:endParaRPr lang="zh-CN" altLang="en-US"/>
          </a:p>
        </p:txBody>
      </p:sp>
    </p:spTree>
    <p:extLst>
      <p:ext uri="{BB962C8B-B14F-4D97-AF65-F5344CB8AC3E}">
        <p14:creationId xmlns:p14="http://schemas.microsoft.com/office/powerpoint/2010/main" val="8800870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39</a:t>
            </a:fld>
            <a:endParaRPr lang="zh-CN" altLang="en-US"/>
          </a:p>
        </p:txBody>
      </p:sp>
    </p:spTree>
    <p:extLst>
      <p:ext uri="{BB962C8B-B14F-4D97-AF65-F5344CB8AC3E}">
        <p14:creationId xmlns:p14="http://schemas.microsoft.com/office/powerpoint/2010/main" val="809630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随着互联网的快速发展，</a:t>
            </a:r>
            <a:r>
              <a:rPr lang="en-US" altLang="zh-CN" sz="1200" b="0" i="0" kern="1200" dirty="0">
                <a:solidFill>
                  <a:schemeClr val="tx1"/>
                </a:solidFill>
                <a:effectLst/>
                <a:latin typeface="+mn-lt"/>
                <a:ea typeface="+mn-ea"/>
                <a:cs typeface="+mn-cs"/>
              </a:rPr>
              <a:t>HTTP1.x</a:t>
            </a:r>
            <a:r>
              <a:rPr lang="zh-CN" altLang="en-US" sz="1200" b="0" i="0" kern="1200" dirty="0">
                <a:solidFill>
                  <a:schemeClr val="tx1"/>
                </a:solidFill>
                <a:effectLst/>
                <a:latin typeface="+mn-lt"/>
                <a:ea typeface="+mn-ea"/>
                <a:cs typeface="+mn-cs"/>
              </a:rPr>
              <a:t>协议得到了迅猛发展，但当</a:t>
            </a:r>
            <a:r>
              <a:rPr lang="en-US" altLang="zh-CN" sz="1200" b="0" i="0" kern="1200" dirty="0">
                <a:solidFill>
                  <a:schemeClr val="tx1"/>
                </a:solidFill>
                <a:effectLst/>
                <a:latin typeface="+mn-lt"/>
                <a:ea typeface="+mn-ea"/>
                <a:cs typeface="+mn-cs"/>
              </a:rPr>
              <a:t>App</a:t>
            </a:r>
            <a:r>
              <a:rPr lang="zh-CN" altLang="en-US" sz="1200" b="0" i="0" kern="1200" dirty="0">
                <a:solidFill>
                  <a:schemeClr val="tx1"/>
                </a:solidFill>
                <a:effectLst/>
                <a:latin typeface="+mn-lt"/>
                <a:ea typeface="+mn-ea"/>
                <a:cs typeface="+mn-cs"/>
              </a:rPr>
              <a:t>一个页面包含了数十个请求时，</a:t>
            </a:r>
            <a:r>
              <a:rPr lang="en-US" altLang="zh-CN" sz="1200" b="0" i="0" kern="1200" dirty="0">
                <a:solidFill>
                  <a:schemeClr val="tx1"/>
                </a:solidFill>
                <a:effectLst/>
                <a:latin typeface="+mn-lt"/>
                <a:ea typeface="+mn-ea"/>
                <a:cs typeface="+mn-cs"/>
              </a:rPr>
              <a:t>HTTP1.x</a:t>
            </a:r>
            <a:r>
              <a:rPr lang="zh-CN" altLang="en-US" sz="1200" b="0" i="0" kern="1200" dirty="0">
                <a:solidFill>
                  <a:schemeClr val="tx1"/>
                </a:solidFill>
                <a:effectLst/>
                <a:latin typeface="+mn-lt"/>
                <a:ea typeface="+mn-ea"/>
                <a:cs typeface="+mn-cs"/>
              </a:rPr>
              <a:t>协议的局限性便暴露了出来：</a:t>
            </a:r>
          </a:p>
          <a:p>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每个请求与响应需要单独建立链路进行请求</a:t>
            </a:r>
            <a:r>
              <a:rPr lang="en-US" altLang="zh-CN" sz="1200" b="0" i="0" kern="1200" dirty="0">
                <a:solidFill>
                  <a:schemeClr val="tx1"/>
                </a:solidFill>
                <a:effectLst/>
                <a:latin typeface="+mn-lt"/>
                <a:ea typeface="+mn-ea"/>
                <a:cs typeface="+mn-cs"/>
              </a:rPr>
              <a:t>(Connection</a:t>
            </a:r>
            <a:r>
              <a:rPr lang="zh-CN" altLang="en-US" sz="1200" b="0" i="0" kern="1200" dirty="0">
                <a:solidFill>
                  <a:schemeClr val="tx1"/>
                </a:solidFill>
                <a:effectLst/>
                <a:latin typeface="+mn-lt"/>
                <a:ea typeface="+mn-ea"/>
                <a:cs typeface="+mn-cs"/>
              </a:rPr>
              <a:t>字段能够解决部分问题</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，浪费资源。</a:t>
            </a:r>
          </a:p>
          <a:p>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每个请求与响应都需要添加完整的头信息，应用数据传输效率较低。</a:t>
            </a:r>
          </a:p>
          <a:p>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默认没有进行加密，数据在传输过程中容易被监听与篡改。</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4</a:t>
            </a:fld>
            <a:endParaRPr lang="zh-CN" altLang="en-US"/>
          </a:p>
        </p:txBody>
      </p:sp>
    </p:spTree>
    <p:extLst>
      <p:ext uri="{BB962C8B-B14F-4D97-AF65-F5344CB8AC3E}">
        <p14:creationId xmlns:p14="http://schemas.microsoft.com/office/powerpoint/2010/main" val="17851717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40</a:t>
            </a:fld>
            <a:endParaRPr lang="zh-CN" altLang="en-US"/>
          </a:p>
        </p:txBody>
      </p:sp>
    </p:spTree>
    <p:extLst>
      <p:ext uri="{BB962C8B-B14F-4D97-AF65-F5344CB8AC3E}">
        <p14:creationId xmlns:p14="http://schemas.microsoft.com/office/powerpoint/2010/main" val="33758039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41</a:t>
            </a:fld>
            <a:endParaRPr lang="zh-CN" altLang="en-US"/>
          </a:p>
        </p:txBody>
      </p:sp>
    </p:spTree>
    <p:extLst>
      <p:ext uri="{BB962C8B-B14F-4D97-AF65-F5344CB8AC3E}">
        <p14:creationId xmlns:p14="http://schemas.microsoft.com/office/powerpoint/2010/main" val="13568626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42</a:t>
            </a:fld>
            <a:endParaRPr lang="zh-CN" altLang="en-US"/>
          </a:p>
        </p:txBody>
      </p:sp>
    </p:spTree>
    <p:extLst>
      <p:ext uri="{BB962C8B-B14F-4D97-AF65-F5344CB8AC3E}">
        <p14:creationId xmlns:p14="http://schemas.microsoft.com/office/powerpoint/2010/main" val="24667085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43</a:t>
            </a:fld>
            <a:endParaRPr lang="zh-CN" altLang="en-US"/>
          </a:p>
        </p:txBody>
      </p:sp>
    </p:spTree>
    <p:extLst>
      <p:ext uri="{BB962C8B-B14F-4D97-AF65-F5344CB8AC3E}">
        <p14:creationId xmlns:p14="http://schemas.microsoft.com/office/powerpoint/2010/main" val="35567822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t>44</a:t>
            </a:fld>
            <a:endParaRPr lang="zh-CN" alt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http</a:t>
            </a:r>
            <a:r>
              <a:rPr lang="zh-CN" altLang="en-US" sz="1200" b="0" i="0" kern="1200" dirty="0">
                <a:solidFill>
                  <a:schemeClr val="tx1"/>
                </a:solidFill>
                <a:effectLst/>
                <a:latin typeface="+mn-lt"/>
                <a:ea typeface="+mn-ea"/>
                <a:cs typeface="+mn-cs"/>
              </a:rPr>
              <a:t>使用</a:t>
            </a:r>
            <a:r>
              <a:rPr lang="en-US" altLang="zh-CN" sz="1200" b="0" i="0" kern="1200" dirty="0">
                <a:solidFill>
                  <a:schemeClr val="tx1"/>
                </a:solidFill>
                <a:effectLst/>
                <a:latin typeface="+mn-lt"/>
                <a:ea typeface="+mn-ea"/>
                <a:cs typeface="+mn-cs"/>
              </a:rPr>
              <a:t>TCP </a:t>
            </a:r>
            <a:r>
              <a:rPr lang="zh-CN" altLang="en-US" sz="1200" b="0" i="0" kern="1200" dirty="0">
                <a:solidFill>
                  <a:schemeClr val="tx1"/>
                </a:solidFill>
                <a:effectLst/>
                <a:latin typeface="+mn-lt"/>
                <a:ea typeface="+mn-ea"/>
                <a:cs typeface="+mn-cs"/>
              </a:rPr>
              <a:t>三次握手建立连接，客户端和服务器需要交换</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个包，</a:t>
            </a:r>
            <a:r>
              <a:rPr lang="en-US" altLang="zh-CN" sz="1200" b="0" i="0" kern="1200" dirty="0">
                <a:solidFill>
                  <a:schemeClr val="tx1"/>
                </a:solidFill>
                <a:effectLst/>
                <a:latin typeface="+mn-lt"/>
                <a:ea typeface="+mn-ea"/>
                <a:cs typeface="+mn-cs"/>
              </a:rPr>
              <a:t>https</a:t>
            </a:r>
            <a:r>
              <a:rPr lang="zh-CN" altLang="en-US" sz="1200" b="0" i="0" kern="1200" dirty="0">
                <a:solidFill>
                  <a:schemeClr val="tx1"/>
                </a:solidFill>
                <a:effectLst/>
                <a:latin typeface="+mn-lt"/>
                <a:ea typeface="+mn-ea"/>
                <a:cs typeface="+mn-cs"/>
              </a:rPr>
              <a:t>除了 </a:t>
            </a:r>
            <a:r>
              <a:rPr lang="en-US" altLang="zh-CN" sz="1200" b="0" i="0" kern="1200" dirty="0">
                <a:solidFill>
                  <a:schemeClr val="tx1"/>
                </a:solidFill>
                <a:effectLst/>
                <a:latin typeface="+mn-lt"/>
                <a:ea typeface="+mn-ea"/>
                <a:cs typeface="+mn-cs"/>
              </a:rPr>
              <a:t>TCP </a:t>
            </a:r>
            <a:r>
              <a:rPr lang="zh-CN" altLang="en-US" sz="1200" b="0" i="0" kern="1200" dirty="0">
                <a:solidFill>
                  <a:schemeClr val="tx1"/>
                </a:solidFill>
                <a:effectLst/>
                <a:latin typeface="+mn-lt"/>
                <a:ea typeface="+mn-ea"/>
                <a:cs typeface="+mn-cs"/>
              </a:rPr>
              <a:t>的三个包，还要加上 </a:t>
            </a:r>
            <a:r>
              <a:rPr lang="en-US" altLang="zh-CN" sz="1200" b="0" i="0" kern="1200" dirty="0" err="1">
                <a:solidFill>
                  <a:schemeClr val="tx1"/>
                </a:solidFill>
                <a:effectLst/>
                <a:latin typeface="+mn-lt"/>
                <a:ea typeface="+mn-ea"/>
                <a:cs typeface="+mn-cs"/>
              </a:rPr>
              <a:t>ssl</a:t>
            </a:r>
            <a:r>
              <a:rPr lang="zh-CN" altLang="en-US" sz="1200" b="0" i="0" kern="1200" dirty="0">
                <a:solidFill>
                  <a:schemeClr val="tx1"/>
                </a:solidFill>
                <a:effectLst/>
                <a:latin typeface="+mn-lt"/>
                <a:ea typeface="+mn-ea"/>
                <a:cs typeface="+mn-cs"/>
              </a:rPr>
              <a:t>握手需要的</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个包，所以一共是</a:t>
            </a:r>
            <a:r>
              <a:rPr lang="en-US" altLang="zh-CN" sz="1200" b="0" i="0" kern="1200" dirty="0">
                <a:solidFill>
                  <a:schemeClr val="tx1"/>
                </a:solidFill>
                <a:effectLst/>
                <a:latin typeface="+mn-lt"/>
                <a:ea typeface="+mn-ea"/>
                <a:cs typeface="+mn-cs"/>
              </a:rPr>
              <a:t>12</a:t>
            </a:r>
            <a:r>
              <a:rPr lang="zh-CN" altLang="en-US" sz="1200" b="0" i="0" kern="1200" dirty="0">
                <a:solidFill>
                  <a:schemeClr val="tx1"/>
                </a:solidFill>
                <a:effectLst/>
                <a:latin typeface="+mn-lt"/>
                <a:ea typeface="+mn-ea"/>
                <a:cs typeface="+mn-cs"/>
              </a:rPr>
              <a:t>个包</a:t>
            </a:r>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5</a:t>
            </a:fld>
            <a:endParaRPr lang="zh-CN" altLang="en-US"/>
          </a:p>
        </p:txBody>
      </p:sp>
    </p:spTree>
    <p:extLst>
      <p:ext uri="{BB962C8B-B14F-4D97-AF65-F5344CB8AC3E}">
        <p14:creationId xmlns:p14="http://schemas.microsoft.com/office/powerpoint/2010/main" val="2633314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6</a:t>
            </a:fld>
            <a:endParaRPr lang="zh-CN" altLang="en-US"/>
          </a:p>
        </p:txBody>
      </p:sp>
    </p:spTree>
    <p:extLst>
      <p:ext uri="{BB962C8B-B14F-4D97-AF65-F5344CB8AC3E}">
        <p14:creationId xmlns:p14="http://schemas.microsoft.com/office/powerpoint/2010/main" val="3153409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多路复用允许同时通过单一的</a:t>
            </a:r>
            <a:r>
              <a:rPr lang="en-US" altLang="zh-CN" dirty="0"/>
              <a:t>HTTP/2 </a:t>
            </a:r>
            <a:r>
              <a:rPr lang="zh-CN" altLang="en-US" dirty="0"/>
              <a:t>连接发起多重的请求</a:t>
            </a:r>
            <a:r>
              <a:rPr lang="en-US" altLang="zh-CN" dirty="0"/>
              <a:t>-</a:t>
            </a:r>
            <a:r>
              <a:rPr lang="zh-CN" altLang="en-US" dirty="0"/>
              <a:t>响应消息。</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http1.1 </a:t>
            </a:r>
            <a:r>
              <a:rPr lang="zh-CN" altLang="en-US" sz="1200" b="1" i="0" kern="1200" dirty="0">
                <a:solidFill>
                  <a:schemeClr val="tx1"/>
                </a:solidFill>
                <a:effectLst/>
                <a:latin typeface="+mn-lt"/>
                <a:ea typeface="+mn-ea"/>
                <a:cs typeface="+mn-cs"/>
              </a:rPr>
              <a:t>协议中浏览器在同一时间内，针对同一域名下的请求数量有限制，超过限制数目的请求会被阻塞。</a:t>
            </a:r>
            <a:endParaRPr lang="en-US" altLang="zh-CN" sz="1200" b="1"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过去，</a:t>
            </a:r>
            <a:r>
              <a:rPr lang="en-US" altLang="zh-CN" sz="1200" b="1" i="0" kern="1200" dirty="0">
                <a:solidFill>
                  <a:schemeClr val="tx1"/>
                </a:solidFill>
                <a:effectLst/>
                <a:latin typeface="+mn-lt"/>
                <a:ea typeface="+mn-ea"/>
                <a:cs typeface="+mn-cs"/>
              </a:rPr>
              <a:t>HTTP</a:t>
            </a:r>
            <a:r>
              <a:rPr lang="zh-CN" altLang="en-US" sz="1200" b="1" i="0" kern="1200" dirty="0">
                <a:solidFill>
                  <a:schemeClr val="tx1"/>
                </a:solidFill>
                <a:effectLst/>
                <a:latin typeface="+mn-lt"/>
                <a:ea typeface="+mn-ea"/>
                <a:cs typeface="+mn-cs"/>
              </a:rPr>
              <a:t>性能优化不在高宽带，而在低延迟。</a:t>
            </a:r>
            <a:r>
              <a:rPr lang="en-US" altLang="zh-CN" sz="1200" b="1" i="0" kern="1200" dirty="0">
                <a:solidFill>
                  <a:schemeClr val="tx1"/>
                </a:solidFill>
                <a:effectLst/>
                <a:latin typeface="+mn-lt"/>
                <a:ea typeface="+mn-ea"/>
                <a:cs typeface="+mn-cs"/>
              </a:rPr>
              <a:t>TCP</a:t>
            </a:r>
            <a:r>
              <a:rPr lang="zh-CN" altLang="en-US" sz="1200" b="1" i="0" kern="1200" dirty="0">
                <a:solidFill>
                  <a:schemeClr val="tx1"/>
                </a:solidFill>
                <a:effectLst/>
                <a:latin typeface="+mn-lt"/>
                <a:ea typeface="+mn-ea"/>
                <a:cs typeface="+mn-cs"/>
              </a:rPr>
              <a:t>链接会随着时间自我进行调节，起初会限制最大链接速度，如果数据传输成功，则随着时间推移提高传输速度，这种调节被称为慢启动。由于这种原因，原本具有突发性和短时性的</a:t>
            </a:r>
            <a:r>
              <a:rPr lang="en-US" altLang="zh-CN" sz="1200" b="1" i="0" kern="1200" dirty="0">
                <a:solidFill>
                  <a:schemeClr val="tx1"/>
                </a:solidFill>
                <a:effectLst/>
                <a:latin typeface="+mn-lt"/>
                <a:ea typeface="+mn-ea"/>
                <a:cs typeface="+mn-cs"/>
              </a:rPr>
              <a:t>HTTP</a:t>
            </a:r>
            <a:r>
              <a:rPr lang="zh-CN" altLang="en-US" sz="1200" b="1" i="0" kern="1200" dirty="0">
                <a:solidFill>
                  <a:schemeClr val="tx1"/>
                </a:solidFill>
                <a:effectLst/>
                <a:latin typeface="+mn-lt"/>
                <a:ea typeface="+mn-ea"/>
                <a:cs typeface="+mn-cs"/>
              </a:rPr>
              <a:t>链接变得十分低效。</a:t>
            </a:r>
            <a:endParaRPr lang="en-US" altLang="zh-CN" sz="1200" b="1"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ＨＴＴＰ２通过让所有的数据流共用同一个链接，可以更有效的使用ＴＣＰ链接，让宽带也能真正的服务于ＨＴＴＰ的性能提升。</a:t>
            </a:r>
            <a:endParaRPr lang="en-US" altLang="zh-CN" sz="1200" b="1"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总结：</a:t>
            </a:r>
            <a:endParaRPr lang="en-US" altLang="zh-CN" sz="1200" b="1"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１）单链接多资源方式，减少服务端的链接压力，内存占用更少，链接吞吐量更大</a:t>
            </a:r>
            <a:endParaRPr lang="en-US" altLang="zh-CN" sz="1200" b="1"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２）ＴＣＰ链接的减少使得网络拥塞状况可以改善。同时慢启动时间的减少，使拥塞和丢包恢复速度更快</a:t>
            </a:r>
            <a:endParaRPr lang="en-US" altLang="zh-CN" sz="1200" b="1"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7</a:t>
            </a:fld>
            <a:endParaRPr lang="zh-CN" altLang="en-US"/>
          </a:p>
        </p:txBody>
      </p:sp>
    </p:spTree>
    <p:extLst>
      <p:ext uri="{BB962C8B-B14F-4D97-AF65-F5344CB8AC3E}">
        <p14:creationId xmlns:p14="http://schemas.microsoft.com/office/powerpoint/2010/main" val="3134658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HTTP2.0</a:t>
            </a:r>
            <a:r>
              <a:rPr lang="zh-CN" altLang="en-US" sz="1200" b="0" i="0" kern="1200" dirty="0">
                <a:solidFill>
                  <a:schemeClr val="tx1"/>
                </a:solidFill>
                <a:effectLst/>
                <a:latin typeface="+mn-lt"/>
                <a:ea typeface="+mn-ea"/>
                <a:cs typeface="+mn-cs"/>
              </a:rPr>
              <a:t>性能增强的核心：二进制分帧</a:t>
            </a:r>
          </a:p>
          <a:p>
            <a:pPr latinLnBrk="0"/>
            <a:r>
              <a:rPr lang="en-US" altLang="zh-CN" sz="1200" b="0" i="0" kern="1200" dirty="0">
                <a:solidFill>
                  <a:schemeClr val="tx1"/>
                </a:solidFill>
                <a:effectLst/>
                <a:latin typeface="+mn-lt"/>
                <a:ea typeface="+mn-ea"/>
                <a:cs typeface="+mn-cs"/>
              </a:rPr>
              <a:t>HTTP 2.0</a:t>
            </a:r>
            <a:r>
              <a:rPr lang="zh-CN" altLang="en-US" sz="1200" b="0" i="0" kern="1200" dirty="0">
                <a:solidFill>
                  <a:schemeClr val="tx1"/>
                </a:solidFill>
                <a:effectLst/>
                <a:latin typeface="+mn-lt"/>
                <a:ea typeface="+mn-ea"/>
                <a:cs typeface="+mn-cs"/>
              </a:rPr>
              <a:t>最大的特点： 不会改动</a:t>
            </a:r>
            <a:r>
              <a:rPr lang="en-US" altLang="zh-CN" sz="1200" b="0" i="0" kern="1200" dirty="0">
                <a:solidFill>
                  <a:schemeClr val="tx1"/>
                </a:solidFill>
                <a:effectLst/>
                <a:latin typeface="+mn-lt"/>
                <a:ea typeface="+mn-ea"/>
                <a:cs typeface="+mn-cs"/>
              </a:rPr>
              <a:t>HTTP </a:t>
            </a:r>
            <a:r>
              <a:rPr lang="zh-CN" altLang="en-US" sz="1200" b="0" i="0" kern="1200" dirty="0">
                <a:solidFill>
                  <a:schemeClr val="tx1"/>
                </a:solidFill>
                <a:effectLst/>
                <a:latin typeface="+mn-lt"/>
                <a:ea typeface="+mn-ea"/>
                <a:cs typeface="+mn-cs"/>
              </a:rPr>
              <a:t>的语义，</a:t>
            </a:r>
            <a:r>
              <a:rPr lang="en-US" altLang="zh-CN" sz="1200" b="0" i="0" kern="1200" dirty="0">
                <a:solidFill>
                  <a:schemeClr val="tx1"/>
                </a:solidFill>
                <a:effectLst/>
                <a:latin typeface="+mn-lt"/>
                <a:ea typeface="+mn-ea"/>
                <a:cs typeface="+mn-cs"/>
              </a:rPr>
              <a:t>HTTP </a:t>
            </a:r>
            <a:r>
              <a:rPr lang="zh-CN" altLang="en-US" sz="1200" b="0" i="0" kern="1200" dirty="0">
                <a:solidFill>
                  <a:schemeClr val="tx1"/>
                </a:solidFill>
                <a:effectLst/>
                <a:latin typeface="+mn-lt"/>
                <a:ea typeface="+mn-ea"/>
                <a:cs typeface="+mn-cs"/>
              </a:rPr>
              <a:t>方法、状态码、</a:t>
            </a:r>
            <a:r>
              <a:rPr lang="en-US" altLang="zh-CN" sz="1200" b="0" i="0" kern="1200" dirty="0">
                <a:solidFill>
                  <a:schemeClr val="tx1"/>
                </a:solidFill>
                <a:effectLst/>
                <a:latin typeface="+mn-lt"/>
                <a:ea typeface="+mn-ea"/>
                <a:cs typeface="+mn-cs"/>
              </a:rPr>
              <a:t>URI </a:t>
            </a:r>
            <a:r>
              <a:rPr lang="zh-CN" altLang="en-US" sz="1200" b="0" i="0" kern="1200" dirty="0">
                <a:solidFill>
                  <a:schemeClr val="tx1"/>
                </a:solidFill>
                <a:effectLst/>
                <a:latin typeface="+mn-lt"/>
                <a:ea typeface="+mn-ea"/>
                <a:cs typeface="+mn-cs"/>
              </a:rPr>
              <a:t>及首部字段，等等这些核心概念上一如往常，却能致力于突破上一代标准的性能限制，改进传输性能，实现低延迟和高吞吐量。而之所以叫</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，是在于新增的二进制分帧层。</a:t>
            </a:r>
          </a:p>
          <a:p>
            <a:pPr latinLnBrk="0"/>
            <a:r>
              <a:rPr lang="zh-CN" altLang="en-US" sz="1200" b="0" i="0" kern="1200" dirty="0">
                <a:solidFill>
                  <a:schemeClr val="tx1"/>
                </a:solidFill>
                <a:effectLst/>
                <a:latin typeface="+mn-lt"/>
                <a:ea typeface="+mn-ea"/>
                <a:cs typeface="+mn-cs"/>
              </a:rPr>
              <a:t>既然又要保证</a:t>
            </a:r>
            <a:r>
              <a:rPr lang="en-US" altLang="zh-CN" sz="1200" b="0" i="0" kern="1200" dirty="0">
                <a:solidFill>
                  <a:schemeClr val="tx1"/>
                </a:solidFill>
                <a:effectLst/>
                <a:latin typeface="+mn-lt"/>
                <a:ea typeface="+mn-ea"/>
                <a:cs typeface="+mn-cs"/>
              </a:rPr>
              <a:t>HTTP</a:t>
            </a:r>
            <a:r>
              <a:rPr lang="zh-CN" altLang="en-US" sz="1200" b="0" i="0" kern="1200" dirty="0">
                <a:solidFill>
                  <a:schemeClr val="tx1"/>
                </a:solidFill>
                <a:effectLst/>
                <a:latin typeface="+mn-lt"/>
                <a:ea typeface="+mn-ea"/>
                <a:cs typeface="+mn-cs"/>
              </a:rPr>
              <a:t>的各种动词，方法，首部都不受影响，那就需要在应用层</a:t>
            </a:r>
            <a:r>
              <a:rPr lang="en-US" altLang="zh-CN" sz="1200" b="0" i="0" kern="1200" dirty="0">
                <a:solidFill>
                  <a:schemeClr val="tx1"/>
                </a:solidFill>
                <a:effectLst/>
                <a:latin typeface="+mn-lt"/>
                <a:ea typeface="+mn-ea"/>
                <a:cs typeface="+mn-cs"/>
              </a:rPr>
              <a:t>(HTTP2.0)</a:t>
            </a:r>
            <a:r>
              <a:rPr lang="zh-CN" altLang="en-US" sz="1200" b="0" i="0" kern="1200" dirty="0">
                <a:solidFill>
                  <a:schemeClr val="tx1"/>
                </a:solidFill>
                <a:effectLst/>
                <a:latin typeface="+mn-lt"/>
                <a:ea typeface="+mn-ea"/>
                <a:cs typeface="+mn-cs"/>
              </a:rPr>
              <a:t>和传输层</a:t>
            </a:r>
            <a:r>
              <a:rPr lang="en-US" altLang="zh-CN" sz="1200" b="0" i="0" kern="1200" dirty="0">
                <a:solidFill>
                  <a:schemeClr val="tx1"/>
                </a:solidFill>
                <a:effectLst/>
                <a:latin typeface="+mn-lt"/>
                <a:ea typeface="+mn-ea"/>
                <a:cs typeface="+mn-cs"/>
              </a:rPr>
              <a:t>(TCP or UDP)</a:t>
            </a:r>
            <a:r>
              <a:rPr lang="zh-CN" altLang="en-US" sz="1200" b="0" i="0" kern="1200" dirty="0">
                <a:solidFill>
                  <a:schemeClr val="tx1"/>
                </a:solidFill>
                <a:effectLst/>
                <a:latin typeface="+mn-lt"/>
                <a:ea typeface="+mn-ea"/>
                <a:cs typeface="+mn-cs"/>
              </a:rPr>
              <a:t>之间增加一个二进制分帧层。</a:t>
            </a:r>
          </a:p>
          <a:p>
            <a:pPr latinLnBrk="0"/>
            <a:r>
              <a:rPr lang="zh-CN" altLang="en-US" sz="1200" b="0" i="0" kern="1200" dirty="0">
                <a:solidFill>
                  <a:schemeClr val="tx1"/>
                </a:solidFill>
                <a:effectLst/>
                <a:latin typeface="+mn-lt"/>
                <a:ea typeface="+mn-ea"/>
                <a:cs typeface="+mn-cs"/>
              </a:rPr>
              <a:t>在二进制分帧层上，</a:t>
            </a:r>
            <a:r>
              <a:rPr lang="en-US" altLang="zh-CN" sz="1200" b="0" i="0" kern="1200" dirty="0">
                <a:solidFill>
                  <a:schemeClr val="tx1"/>
                </a:solidFill>
                <a:effectLst/>
                <a:latin typeface="+mn-lt"/>
                <a:ea typeface="+mn-ea"/>
                <a:cs typeface="+mn-cs"/>
              </a:rPr>
              <a:t>HTTP 2.0 </a:t>
            </a:r>
            <a:r>
              <a:rPr lang="zh-CN" altLang="en-US" sz="1200" b="0" i="0" kern="1200" dirty="0">
                <a:solidFill>
                  <a:schemeClr val="tx1"/>
                </a:solidFill>
                <a:effectLst/>
                <a:latin typeface="+mn-lt"/>
                <a:ea typeface="+mn-ea"/>
                <a:cs typeface="+mn-cs"/>
              </a:rPr>
              <a:t>会将所有传输的信息分割为更小的消息和帧</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并对它们采用二进制格式的编码 ，其中</a:t>
            </a:r>
            <a:r>
              <a:rPr lang="en-US" altLang="zh-CN" sz="1200" b="0" i="0" kern="1200" dirty="0">
                <a:solidFill>
                  <a:schemeClr val="tx1"/>
                </a:solidFill>
                <a:effectLst/>
                <a:latin typeface="+mn-lt"/>
                <a:ea typeface="+mn-ea"/>
                <a:cs typeface="+mn-cs"/>
              </a:rPr>
              <a:t>HTTP1.x</a:t>
            </a:r>
            <a:r>
              <a:rPr lang="zh-CN" altLang="en-US" sz="1200" b="0" i="0" kern="1200" dirty="0">
                <a:solidFill>
                  <a:schemeClr val="tx1"/>
                </a:solidFill>
                <a:effectLst/>
                <a:latin typeface="+mn-lt"/>
                <a:ea typeface="+mn-ea"/>
                <a:cs typeface="+mn-cs"/>
              </a:rPr>
              <a:t>的首部信息会被封装到</a:t>
            </a:r>
            <a:r>
              <a:rPr lang="en-US" altLang="zh-CN" sz="1200" b="0" i="0" kern="1200" dirty="0">
                <a:solidFill>
                  <a:schemeClr val="tx1"/>
                </a:solidFill>
                <a:effectLst/>
                <a:latin typeface="+mn-lt"/>
                <a:ea typeface="+mn-ea"/>
                <a:cs typeface="+mn-cs"/>
              </a:rPr>
              <a:t>Headers</a:t>
            </a:r>
            <a:r>
              <a:rPr lang="zh-CN" altLang="en-US" sz="1200" b="0" i="0" kern="1200" dirty="0">
                <a:solidFill>
                  <a:schemeClr val="tx1"/>
                </a:solidFill>
                <a:effectLst/>
                <a:latin typeface="+mn-lt"/>
                <a:ea typeface="+mn-ea"/>
                <a:cs typeface="+mn-cs"/>
              </a:rPr>
              <a:t>帧，而我们的</a:t>
            </a:r>
            <a:r>
              <a:rPr lang="en-US" altLang="zh-CN" sz="1200" b="0" i="0" kern="1200" dirty="0">
                <a:solidFill>
                  <a:schemeClr val="tx1"/>
                </a:solidFill>
                <a:effectLst/>
                <a:latin typeface="+mn-lt"/>
                <a:ea typeface="+mn-ea"/>
                <a:cs typeface="+mn-cs"/>
              </a:rPr>
              <a:t>request body</a:t>
            </a:r>
            <a:r>
              <a:rPr lang="zh-CN" altLang="en-US" sz="1200" b="0" i="0" kern="1200" dirty="0">
                <a:solidFill>
                  <a:schemeClr val="tx1"/>
                </a:solidFill>
                <a:effectLst/>
                <a:latin typeface="+mn-lt"/>
                <a:ea typeface="+mn-ea"/>
                <a:cs typeface="+mn-cs"/>
              </a:rPr>
              <a:t>则封装到</a:t>
            </a:r>
            <a:r>
              <a:rPr lang="en-US" altLang="zh-CN" sz="1200" b="0" i="0" kern="1200" dirty="0">
                <a:solidFill>
                  <a:schemeClr val="tx1"/>
                </a:solidFill>
                <a:effectLst/>
                <a:latin typeface="+mn-lt"/>
                <a:ea typeface="+mn-ea"/>
                <a:cs typeface="+mn-cs"/>
              </a:rPr>
              <a:t>Data</a:t>
            </a:r>
            <a:r>
              <a:rPr lang="zh-CN" altLang="en-US" sz="1200" b="0" i="0" kern="1200" dirty="0">
                <a:solidFill>
                  <a:schemeClr val="tx1"/>
                </a:solidFill>
                <a:effectLst/>
                <a:latin typeface="+mn-lt"/>
                <a:ea typeface="+mn-ea"/>
                <a:cs typeface="+mn-cs"/>
              </a:rPr>
              <a:t>帧里面。</a:t>
            </a:r>
            <a:endParaRPr lang="en-US" altLang="zh-CN" sz="1200" b="0" i="0" kern="1200" dirty="0">
              <a:solidFill>
                <a:schemeClr val="tx1"/>
              </a:solidFill>
              <a:effectLst/>
              <a:latin typeface="+mn-lt"/>
              <a:ea typeface="+mn-ea"/>
              <a:cs typeface="+mn-cs"/>
            </a:endParaRPr>
          </a:p>
          <a:p>
            <a:pPr latinLnBrk="0"/>
            <a:r>
              <a:rPr lang="zh-CN" altLang="en-US" sz="1200" b="0" i="0" kern="1200" dirty="0">
                <a:solidFill>
                  <a:schemeClr val="tx1"/>
                </a:solidFill>
                <a:effectLst/>
                <a:latin typeface="+mn-lt"/>
                <a:ea typeface="+mn-ea"/>
                <a:cs typeface="+mn-cs"/>
              </a:rPr>
              <a:t>然后，</a:t>
            </a:r>
            <a:r>
              <a:rPr lang="en-US" altLang="zh-CN" sz="1200" b="1" i="0" kern="1200" dirty="0">
                <a:solidFill>
                  <a:schemeClr val="tx1"/>
                </a:solidFill>
                <a:effectLst/>
                <a:latin typeface="+mn-lt"/>
                <a:ea typeface="+mn-ea"/>
                <a:cs typeface="+mn-cs"/>
              </a:rPr>
              <a:t>HTTP 2.0 </a:t>
            </a:r>
            <a:r>
              <a:rPr lang="zh-CN" altLang="en-US" sz="1200" b="1" i="0" kern="1200" dirty="0">
                <a:solidFill>
                  <a:schemeClr val="tx1"/>
                </a:solidFill>
                <a:effectLst/>
                <a:latin typeface="+mn-lt"/>
                <a:ea typeface="+mn-ea"/>
                <a:cs typeface="+mn-cs"/>
              </a:rPr>
              <a:t>通信都在一个连接上完成，这个连接可以承载任意数量的双向数据流。相应地，每个数据流以消息的形式发送，而消息由一或多个帧组成，这些帧可以乱序发送，然后再根据每个帧首部的流标识符重新组装</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pPr latinLnBrk="0"/>
            <a:endParaRPr lang="en-US" altLang="zh-CN" sz="1200" b="1"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8</a:t>
            </a:fld>
            <a:endParaRPr lang="zh-CN" altLang="en-US"/>
          </a:p>
        </p:txBody>
      </p:sp>
    </p:spTree>
    <p:extLst>
      <p:ext uri="{BB962C8B-B14F-4D97-AF65-F5344CB8AC3E}">
        <p14:creationId xmlns:p14="http://schemas.microsoft.com/office/powerpoint/2010/main" val="1112097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a:solidFill>
                  <a:schemeClr val="tx1"/>
                </a:solidFill>
                <a:effectLst/>
                <a:latin typeface="+mn-lt"/>
                <a:ea typeface="+mn-ea"/>
                <a:cs typeface="+mn-cs"/>
              </a:rPr>
              <a:t>Ｈｔｔｐ１不支持首部压缩，为此ＳＰＤＹ和ＨＴＴＰ２应运而生。</a:t>
            </a:r>
            <a:endParaRPr lang="en-US" altLang="zh-CN" sz="1200" b="1"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HPACK</a:t>
            </a:r>
            <a:r>
              <a:rPr lang="zh-CN" altLang="en-US" sz="1200" b="1" i="0" kern="1200" dirty="0">
                <a:solidFill>
                  <a:schemeClr val="tx1"/>
                </a:solidFill>
                <a:effectLst/>
                <a:latin typeface="+mn-lt"/>
                <a:ea typeface="+mn-ea"/>
                <a:cs typeface="+mn-cs"/>
              </a:rPr>
              <a:t>的实现</a:t>
            </a:r>
          </a:p>
          <a:p>
            <a:r>
              <a:rPr lang="zh-CN" altLang="en-US" sz="1200" b="1" i="0" kern="1200" dirty="0">
                <a:solidFill>
                  <a:schemeClr val="tx1"/>
                </a:solidFill>
                <a:effectLst/>
                <a:latin typeface="+mn-lt"/>
                <a:ea typeface="+mn-ea"/>
                <a:cs typeface="+mn-cs"/>
              </a:rPr>
              <a:t>基本原理</a:t>
            </a:r>
          </a:p>
          <a:p>
            <a:r>
              <a:rPr lang="zh-CN" altLang="en-US" sz="1200" b="0" i="0" kern="1200" dirty="0">
                <a:solidFill>
                  <a:schemeClr val="tx1"/>
                </a:solidFill>
                <a:effectLst/>
                <a:latin typeface="+mn-lt"/>
                <a:ea typeface="+mn-ea"/>
                <a:cs typeface="+mn-cs"/>
              </a:rPr>
              <a:t>简单的说，</a:t>
            </a:r>
            <a:r>
              <a:rPr lang="en-US" altLang="zh-CN" sz="1200" b="0" i="0" kern="1200" dirty="0">
                <a:solidFill>
                  <a:schemeClr val="tx1"/>
                </a:solidFill>
                <a:effectLst/>
                <a:latin typeface="+mn-lt"/>
                <a:ea typeface="+mn-ea"/>
                <a:cs typeface="+mn-cs"/>
              </a:rPr>
              <a:t>HPACK </a:t>
            </a:r>
            <a:r>
              <a:rPr lang="zh-CN" altLang="en-US" sz="1200" b="0" i="0" kern="1200" dirty="0">
                <a:solidFill>
                  <a:schemeClr val="tx1"/>
                </a:solidFill>
                <a:effectLst/>
                <a:latin typeface="+mn-lt"/>
                <a:ea typeface="+mn-ea"/>
                <a:cs typeface="+mn-cs"/>
              </a:rPr>
              <a:t>使用</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个索引表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静态索引表和动态索引表</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来把头部映射到索引值，并对不存在的头部使用 </a:t>
            </a:r>
            <a:r>
              <a:rPr lang="en-US" altLang="zh-CN" sz="1200" b="0" i="0" kern="1200" dirty="0" err="1">
                <a:solidFill>
                  <a:schemeClr val="tx1"/>
                </a:solidFill>
                <a:effectLst/>
                <a:latin typeface="+mn-lt"/>
                <a:ea typeface="+mn-ea"/>
                <a:cs typeface="+mn-cs"/>
              </a:rPr>
              <a:t>huffman</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编码，并动态缓存到索引，从而达到压缩头部的效果。</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F1EE801-2695-436B-A48E-0CD923EB08EE}" type="slidenum">
              <a:rPr lang="zh-CN" altLang="en-US" smtClean="0"/>
              <a:t>9</a:t>
            </a:fld>
            <a:endParaRPr lang="zh-CN" altLang="en-US"/>
          </a:p>
        </p:txBody>
      </p:sp>
    </p:spTree>
    <p:extLst>
      <p:ext uri="{BB962C8B-B14F-4D97-AF65-F5344CB8AC3E}">
        <p14:creationId xmlns:p14="http://schemas.microsoft.com/office/powerpoint/2010/main" val="2277407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A6256BF-AD58-4E4A-917C-EF1466F69BF5}" type="datetimeFigureOut">
              <a:rPr lang="zh-CN" altLang="en-US" smtClean="0"/>
              <a:t>2017/11/29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5CC45-CB07-4604-839F-469B6AB7AB0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A6256BF-AD58-4E4A-917C-EF1466F69BF5}" type="datetimeFigureOut">
              <a:rPr lang="zh-CN" altLang="en-US" smtClean="0"/>
              <a:t>2017/11/29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5CC45-CB07-4604-839F-469B6AB7AB0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A6256BF-AD58-4E4A-917C-EF1466F69BF5}" type="datetimeFigureOut">
              <a:rPr lang="zh-CN" altLang="en-US" smtClean="0"/>
              <a:t>2017/11/29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5CC45-CB07-4604-839F-469B6AB7AB0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5" name="同心圆 3"/>
          <p:cNvSpPr>
            <a:spLocks noChangeArrowheads="1"/>
          </p:cNvSpPr>
          <p:nvPr userDrawn="1"/>
        </p:nvSpPr>
        <p:spPr bwMode="auto">
          <a:xfrm>
            <a:off x="357188" y="2857500"/>
            <a:ext cx="2643187" cy="2643188"/>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14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a:sym typeface="Calibri" panose="020F0502020204030204" pitchFamily="34" charset="0"/>
              </a:rPr>
              <a:t> </a:t>
            </a:r>
            <a:endParaRPr lang="zh-CN" altLang="en-US">
              <a:latin typeface="Arial" panose="020B0604020202020204" pitchFamily="34" charset="0"/>
            </a:endParaRPr>
          </a:p>
        </p:txBody>
      </p:sp>
      <p:sp>
        <p:nvSpPr>
          <p:cNvPr id="16" name="同心圆 4"/>
          <p:cNvSpPr>
            <a:spLocks noChangeArrowheads="1"/>
          </p:cNvSpPr>
          <p:nvPr userDrawn="1"/>
        </p:nvSpPr>
        <p:spPr bwMode="auto">
          <a:xfrm>
            <a:off x="-957263" y="428625"/>
            <a:ext cx="1922463" cy="1928813"/>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1940 w 21600"/>
              <a:gd name="T11" fmla="*/ 10800 h 21600"/>
              <a:gd name="T12" fmla="*/ 10800 w 21600"/>
              <a:gd name="T13" fmla="*/ 19660 h 21600"/>
              <a:gd name="T14" fmla="*/ 19660 w 21600"/>
              <a:gd name="T15" fmla="*/ 10800 h 21600"/>
              <a:gd name="T16" fmla="*/ 10800 w 21600"/>
              <a:gd name="T17" fmla="*/ 1940 h 21600"/>
              <a:gd name="T18" fmla="*/ 1940 w 21600"/>
              <a:gd name="T19" fmla="*/ 108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37999"/>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Arial" panose="020B0604020202020204" pitchFamily="34" charset="0"/>
            </a:endParaRPr>
          </a:p>
        </p:txBody>
      </p:sp>
      <p:sp>
        <p:nvSpPr>
          <p:cNvPr id="17" name="同心圆 5"/>
          <p:cNvSpPr>
            <a:spLocks noChangeArrowheads="1"/>
          </p:cNvSpPr>
          <p:nvPr userDrawn="1"/>
        </p:nvSpPr>
        <p:spPr bwMode="auto">
          <a:xfrm>
            <a:off x="136525" y="3929063"/>
            <a:ext cx="1444625" cy="1444625"/>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1940 w 21600"/>
              <a:gd name="T11" fmla="*/ 10800 h 21600"/>
              <a:gd name="T12" fmla="*/ 10800 w 21600"/>
              <a:gd name="T13" fmla="*/ 19660 h 21600"/>
              <a:gd name="T14" fmla="*/ 19660 w 21600"/>
              <a:gd name="T15" fmla="*/ 10800 h 21600"/>
              <a:gd name="T16" fmla="*/ 10800 w 21600"/>
              <a:gd name="T17" fmla="*/ 1940 h 21600"/>
              <a:gd name="T18" fmla="*/ 1940 w 21600"/>
              <a:gd name="T19" fmla="*/ 108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26999"/>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Arial" panose="020B0604020202020204" pitchFamily="34" charset="0"/>
            </a:endParaRPr>
          </a:p>
        </p:txBody>
      </p:sp>
      <p:sp>
        <p:nvSpPr>
          <p:cNvPr id="18" name="同心圆 6"/>
          <p:cNvSpPr>
            <a:spLocks noChangeArrowheads="1"/>
          </p:cNvSpPr>
          <p:nvPr userDrawn="1"/>
        </p:nvSpPr>
        <p:spPr bwMode="auto">
          <a:xfrm>
            <a:off x="1000125" y="1571625"/>
            <a:ext cx="1160463" cy="1160463"/>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3513 w 21600"/>
              <a:gd name="T11" fmla="*/ 10800 h 21600"/>
              <a:gd name="T12" fmla="*/ 10800 w 21600"/>
              <a:gd name="T13" fmla="*/ 18087 h 21600"/>
              <a:gd name="T14" fmla="*/ 18087 w 21600"/>
              <a:gd name="T15" fmla="*/ 10800 h 21600"/>
              <a:gd name="T16" fmla="*/ 10800 w 21600"/>
              <a:gd name="T17" fmla="*/ 3513 h 21600"/>
              <a:gd name="T18" fmla="*/ 3513 w 21600"/>
              <a:gd name="T19" fmla="*/ 108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13" y="10800"/>
                </a:moveTo>
                <a:cubicBezTo>
                  <a:pt x="3513" y="14824"/>
                  <a:pt x="6776" y="18087"/>
                  <a:pt x="10800" y="18087"/>
                </a:cubicBezTo>
                <a:cubicBezTo>
                  <a:pt x="14824" y="18087"/>
                  <a:pt x="18087" y="14824"/>
                  <a:pt x="18087" y="10800"/>
                </a:cubicBezTo>
                <a:cubicBezTo>
                  <a:pt x="18087" y="6776"/>
                  <a:pt x="14824" y="3513"/>
                  <a:pt x="10800" y="3513"/>
                </a:cubicBezTo>
                <a:cubicBezTo>
                  <a:pt x="6776" y="3513"/>
                  <a:pt x="3513" y="6776"/>
                  <a:pt x="3513" y="10800"/>
                </a:cubicBezTo>
                <a:close/>
              </a:path>
            </a:pathLst>
          </a:custGeom>
          <a:solidFill>
            <a:srgbClr val="00B0F0">
              <a:alpha val="50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Arial" panose="020B0604020202020204" pitchFamily="34" charset="0"/>
            </a:endParaRPr>
          </a:p>
        </p:txBody>
      </p:sp>
      <p:sp>
        <p:nvSpPr>
          <p:cNvPr id="19" name="同心圆 7"/>
          <p:cNvSpPr>
            <a:spLocks noChangeArrowheads="1"/>
          </p:cNvSpPr>
          <p:nvPr userDrawn="1"/>
        </p:nvSpPr>
        <p:spPr bwMode="auto">
          <a:xfrm>
            <a:off x="8126413" y="839788"/>
            <a:ext cx="1160462" cy="1160462"/>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1940 w 21600"/>
              <a:gd name="T11" fmla="*/ 10800 h 21600"/>
              <a:gd name="T12" fmla="*/ 10800 w 21600"/>
              <a:gd name="T13" fmla="*/ 19660 h 21600"/>
              <a:gd name="T14" fmla="*/ 19660 w 21600"/>
              <a:gd name="T15" fmla="*/ 10800 h 21600"/>
              <a:gd name="T16" fmla="*/ 10800 w 21600"/>
              <a:gd name="T17" fmla="*/ 1940 h 21600"/>
              <a:gd name="T18" fmla="*/ 1940 w 21600"/>
              <a:gd name="T19" fmla="*/ 108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40999"/>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Arial" panose="020B0604020202020204" pitchFamily="34" charset="0"/>
            </a:endParaRPr>
          </a:p>
        </p:txBody>
      </p:sp>
      <p:sp>
        <p:nvSpPr>
          <p:cNvPr id="20" name="同心圆 8"/>
          <p:cNvSpPr>
            <a:spLocks noChangeArrowheads="1"/>
          </p:cNvSpPr>
          <p:nvPr userDrawn="1"/>
        </p:nvSpPr>
        <p:spPr bwMode="auto">
          <a:xfrm>
            <a:off x="7215188" y="-42863"/>
            <a:ext cx="1143000" cy="1136651"/>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1297 w 21600"/>
              <a:gd name="T11" fmla="*/ 10800 h 21600"/>
              <a:gd name="T12" fmla="*/ 10800 w 21600"/>
              <a:gd name="T13" fmla="*/ 20303 h 21600"/>
              <a:gd name="T14" fmla="*/ 20303 w 21600"/>
              <a:gd name="T15" fmla="*/ 10800 h 21600"/>
              <a:gd name="T16" fmla="*/ 10800 w 21600"/>
              <a:gd name="T17" fmla="*/ 1297 h 21600"/>
              <a:gd name="T18" fmla="*/ 1297 w 21600"/>
              <a:gd name="T19" fmla="*/ 108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297" y="10800"/>
                </a:moveTo>
                <a:cubicBezTo>
                  <a:pt x="1297" y="16048"/>
                  <a:pt x="5552" y="20303"/>
                  <a:pt x="10800" y="20303"/>
                </a:cubicBezTo>
                <a:cubicBezTo>
                  <a:pt x="16048" y="20303"/>
                  <a:pt x="20303" y="16048"/>
                  <a:pt x="20303" y="10800"/>
                </a:cubicBezTo>
                <a:cubicBezTo>
                  <a:pt x="20303" y="5552"/>
                  <a:pt x="16048" y="1297"/>
                  <a:pt x="10800" y="1297"/>
                </a:cubicBezTo>
                <a:cubicBezTo>
                  <a:pt x="5552" y="1297"/>
                  <a:pt x="1297" y="5552"/>
                  <a:pt x="1297" y="10800"/>
                </a:cubicBezTo>
                <a:close/>
              </a:path>
            </a:pathLst>
          </a:cu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Arial" panose="020B0604020202020204" pitchFamily="34" charset="0"/>
            </a:endParaRPr>
          </a:p>
        </p:txBody>
      </p:sp>
      <p:sp>
        <p:nvSpPr>
          <p:cNvPr id="21" name="同心圆 9"/>
          <p:cNvSpPr>
            <a:spLocks noChangeArrowheads="1"/>
          </p:cNvSpPr>
          <p:nvPr userDrawn="1"/>
        </p:nvSpPr>
        <p:spPr bwMode="auto">
          <a:xfrm>
            <a:off x="9001125" y="857250"/>
            <a:ext cx="928688" cy="928688"/>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1940 w 21600"/>
              <a:gd name="T11" fmla="*/ 10800 h 21600"/>
              <a:gd name="T12" fmla="*/ 10800 w 21600"/>
              <a:gd name="T13" fmla="*/ 19660 h 21600"/>
              <a:gd name="T14" fmla="*/ 19660 w 21600"/>
              <a:gd name="T15" fmla="*/ 10800 h 21600"/>
              <a:gd name="T16" fmla="*/ 10800 w 21600"/>
              <a:gd name="T17" fmla="*/ 1940 h 21600"/>
              <a:gd name="T18" fmla="*/ 1940 w 21600"/>
              <a:gd name="T19" fmla="*/ 108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71999"/>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Arial" panose="020B0604020202020204" pitchFamily="34" charset="0"/>
            </a:endParaRPr>
          </a:p>
        </p:txBody>
      </p:sp>
      <p:grpSp>
        <p:nvGrpSpPr>
          <p:cNvPr id="23" name="组合 22"/>
          <p:cNvGrpSpPr/>
          <p:nvPr userDrawn="1"/>
        </p:nvGrpSpPr>
        <p:grpSpPr>
          <a:xfrm>
            <a:off x="1413511" y="5277739"/>
            <a:ext cx="293036" cy="293036"/>
            <a:chOff x="304800" y="673100"/>
            <a:chExt cx="4000500" cy="4000500"/>
          </a:xfrm>
          <a:effectLst>
            <a:outerShdw blurRad="381000" dist="152400" dir="8100000" algn="tr" rotWithShape="0">
              <a:prstClr val="black">
                <a:alpha val="7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5" name="椭圆 24"/>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26" name="组合 25"/>
          <p:cNvGrpSpPr/>
          <p:nvPr userDrawn="1"/>
        </p:nvGrpSpPr>
        <p:grpSpPr>
          <a:xfrm>
            <a:off x="1046377" y="3175929"/>
            <a:ext cx="383892" cy="383892"/>
            <a:chOff x="304800" y="673100"/>
            <a:chExt cx="4000500" cy="4000500"/>
          </a:xfrm>
          <a:effectLst>
            <a:outerShdw blurRad="381000" dist="152400" dir="8100000" algn="tr" rotWithShape="0">
              <a:prstClr val="black">
                <a:alpha val="70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8" name="椭圆 27"/>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A6256BF-AD58-4E4A-917C-EF1466F69BF5}" type="datetimeFigureOut">
              <a:rPr lang="zh-CN" altLang="en-US" smtClean="0"/>
              <a:t>2017/11/29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C5CC45-CB07-4604-839F-469B6AB7AB0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A6256BF-AD58-4E4A-917C-EF1466F69BF5}" type="datetimeFigureOut">
              <a:rPr lang="zh-CN" altLang="en-US" smtClean="0"/>
              <a:t>2017/11/29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5CC45-CB07-4604-839F-469B6AB7AB0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A6256BF-AD58-4E4A-917C-EF1466F69BF5}" type="datetimeFigureOut">
              <a:rPr lang="zh-CN" altLang="en-US" smtClean="0"/>
              <a:t>2017/11/29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C5CC45-CB07-4604-839F-469B6AB7AB0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同心圆 3"/>
          <p:cNvSpPr>
            <a:spLocks noChangeArrowheads="1"/>
          </p:cNvSpPr>
          <p:nvPr userDrawn="1"/>
        </p:nvSpPr>
        <p:spPr bwMode="auto">
          <a:xfrm>
            <a:off x="357188" y="2857500"/>
            <a:ext cx="2643187" cy="2643188"/>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FFFFFF">
              <a:alpha val="14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altLang="zh-CN">
                <a:sym typeface="Calibri" panose="020F0502020204030204" pitchFamily="34" charset="0"/>
              </a:rPr>
              <a:t> </a:t>
            </a:r>
            <a:endParaRPr lang="zh-CN" altLang="en-US">
              <a:latin typeface="Arial" panose="020B0604020202020204" pitchFamily="34" charset="0"/>
            </a:endParaRPr>
          </a:p>
        </p:txBody>
      </p:sp>
      <p:sp>
        <p:nvSpPr>
          <p:cNvPr id="7" name="同心圆 4"/>
          <p:cNvSpPr>
            <a:spLocks noChangeArrowheads="1"/>
          </p:cNvSpPr>
          <p:nvPr userDrawn="1"/>
        </p:nvSpPr>
        <p:spPr bwMode="auto">
          <a:xfrm>
            <a:off x="-957263" y="428625"/>
            <a:ext cx="1922463" cy="1928813"/>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1940 w 21600"/>
              <a:gd name="T11" fmla="*/ 10800 h 21600"/>
              <a:gd name="T12" fmla="*/ 10800 w 21600"/>
              <a:gd name="T13" fmla="*/ 19660 h 21600"/>
              <a:gd name="T14" fmla="*/ 19660 w 21600"/>
              <a:gd name="T15" fmla="*/ 10800 h 21600"/>
              <a:gd name="T16" fmla="*/ 10800 w 21600"/>
              <a:gd name="T17" fmla="*/ 1940 h 21600"/>
              <a:gd name="T18" fmla="*/ 1940 w 21600"/>
              <a:gd name="T19" fmla="*/ 108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37999"/>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Arial" panose="020B0604020202020204" pitchFamily="34" charset="0"/>
            </a:endParaRPr>
          </a:p>
        </p:txBody>
      </p:sp>
      <p:sp>
        <p:nvSpPr>
          <p:cNvPr id="8" name="同心圆 5"/>
          <p:cNvSpPr>
            <a:spLocks noChangeArrowheads="1"/>
          </p:cNvSpPr>
          <p:nvPr userDrawn="1"/>
        </p:nvSpPr>
        <p:spPr bwMode="auto">
          <a:xfrm>
            <a:off x="136525" y="3929063"/>
            <a:ext cx="1444625" cy="1444625"/>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1940 w 21600"/>
              <a:gd name="T11" fmla="*/ 10800 h 21600"/>
              <a:gd name="T12" fmla="*/ 10800 w 21600"/>
              <a:gd name="T13" fmla="*/ 19660 h 21600"/>
              <a:gd name="T14" fmla="*/ 19660 w 21600"/>
              <a:gd name="T15" fmla="*/ 10800 h 21600"/>
              <a:gd name="T16" fmla="*/ 10800 w 21600"/>
              <a:gd name="T17" fmla="*/ 1940 h 21600"/>
              <a:gd name="T18" fmla="*/ 1940 w 21600"/>
              <a:gd name="T19" fmla="*/ 108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26999"/>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Arial" panose="020B0604020202020204" pitchFamily="34" charset="0"/>
            </a:endParaRPr>
          </a:p>
        </p:txBody>
      </p:sp>
      <p:sp>
        <p:nvSpPr>
          <p:cNvPr id="9" name="同心圆 6"/>
          <p:cNvSpPr>
            <a:spLocks noChangeArrowheads="1"/>
          </p:cNvSpPr>
          <p:nvPr userDrawn="1"/>
        </p:nvSpPr>
        <p:spPr bwMode="auto">
          <a:xfrm>
            <a:off x="1000125" y="1571625"/>
            <a:ext cx="1160463" cy="1160463"/>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3513 w 21600"/>
              <a:gd name="T11" fmla="*/ 10800 h 21600"/>
              <a:gd name="T12" fmla="*/ 10800 w 21600"/>
              <a:gd name="T13" fmla="*/ 18087 h 21600"/>
              <a:gd name="T14" fmla="*/ 18087 w 21600"/>
              <a:gd name="T15" fmla="*/ 10800 h 21600"/>
              <a:gd name="T16" fmla="*/ 10800 w 21600"/>
              <a:gd name="T17" fmla="*/ 3513 h 21600"/>
              <a:gd name="T18" fmla="*/ 3513 w 21600"/>
              <a:gd name="T19" fmla="*/ 108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513" y="10800"/>
                </a:moveTo>
                <a:cubicBezTo>
                  <a:pt x="3513" y="14824"/>
                  <a:pt x="6776" y="18087"/>
                  <a:pt x="10800" y="18087"/>
                </a:cubicBezTo>
                <a:cubicBezTo>
                  <a:pt x="14824" y="18087"/>
                  <a:pt x="18087" y="14824"/>
                  <a:pt x="18087" y="10800"/>
                </a:cubicBezTo>
                <a:cubicBezTo>
                  <a:pt x="18087" y="6776"/>
                  <a:pt x="14824" y="3513"/>
                  <a:pt x="10800" y="3513"/>
                </a:cubicBezTo>
                <a:cubicBezTo>
                  <a:pt x="6776" y="3513"/>
                  <a:pt x="3513" y="6776"/>
                  <a:pt x="3513" y="10800"/>
                </a:cubicBezTo>
                <a:close/>
              </a:path>
            </a:pathLst>
          </a:custGeom>
          <a:solidFill>
            <a:srgbClr val="00B0F0">
              <a:alpha val="50000"/>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Arial" panose="020B0604020202020204" pitchFamily="34" charset="0"/>
            </a:endParaRPr>
          </a:p>
        </p:txBody>
      </p:sp>
      <p:sp>
        <p:nvSpPr>
          <p:cNvPr id="10" name="同心圆 7"/>
          <p:cNvSpPr>
            <a:spLocks noChangeArrowheads="1"/>
          </p:cNvSpPr>
          <p:nvPr userDrawn="1"/>
        </p:nvSpPr>
        <p:spPr bwMode="auto">
          <a:xfrm>
            <a:off x="9326040" y="219002"/>
            <a:ext cx="1160462" cy="1160462"/>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1940 w 21600"/>
              <a:gd name="T11" fmla="*/ 10800 h 21600"/>
              <a:gd name="T12" fmla="*/ 10800 w 21600"/>
              <a:gd name="T13" fmla="*/ 19660 h 21600"/>
              <a:gd name="T14" fmla="*/ 19660 w 21600"/>
              <a:gd name="T15" fmla="*/ 10800 h 21600"/>
              <a:gd name="T16" fmla="*/ 10800 w 21600"/>
              <a:gd name="T17" fmla="*/ 1940 h 21600"/>
              <a:gd name="T18" fmla="*/ 1940 w 21600"/>
              <a:gd name="T19" fmla="*/ 108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40999"/>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Arial" panose="020B0604020202020204" pitchFamily="34" charset="0"/>
            </a:endParaRPr>
          </a:p>
        </p:txBody>
      </p:sp>
      <p:sp>
        <p:nvSpPr>
          <p:cNvPr id="12" name="同心圆 9"/>
          <p:cNvSpPr>
            <a:spLocks noChangeArrowheads="1"/>
          </p:cNvSpPr>
          <p:nvPr userDrawn="1"/>
        </p:nvSpPr>
        <p:spPr bwMode="auto">
          <a:xfrm>
            <a:off x="10200752" y="236464"/>
            <a:ext cx="928688" cy="928688"/>
          </a:xfrm>
          <a:custGeom>
            <a:avLst/>
            <a:gdLst>
              <a:gd name="T0" fmla="*/ 0 w 21600"/>
              <a:gd name="T1" fmla="*/ 10800 h 21600"/>
              <a:gd name="T2" fmla="*/ 10800 w 21600"/>
              <a:gd name="T3" fmla="*/ 0 h 21600"/>
              <a:gd name="T4" fmla="*/ 21600 w 21600"/>
              <a:gd name="T5" fmla="*/ 10800 h 21600"/>
              <a:gd name="T6" fmla="*/ 10800 w 21600"/>
              <a:gd name="T7" fmla="*/ 21600 h 21600"/>
              <a:gd name="T8" fmla="*/ 0 w 21600"/>
              <a:gd name="T9" fmla="*/ 10800 h 21600"/>
              <a:gd name="T10" fmla="*/ 1940 w 21600"/>
              <a:gd name="T11" fmla="*/ 10800 h 21600"/>
              <a:gd name="T12" fmla="*/ 10800 w 21600"/>
              <a:gd name="T13" fmla="*/ 19660 h 21600"/>
              <a:gd name="T14" fmla="*/ 19660 w 21600"/>
              <a:gd name="T15" fmla="*/ 10800 h 21600"/>
              <a:gd name="T16" fmla="*/ 10800 w 21600"/>
              <a:gd name="T17" fmla="*/ 1940 h 21600"/>
              <a:gd name="T18" fmla="*/ 1940 w 21600"/>
              <a:gd name="T19" fmla="*/ 108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40" y="10800"/>
                </a:moveTo>
                <a:cubicBezTo>
                  <a:pt x="1940" y="15693"/>
                  <a:pt x="5907" y="19660"/>
                  <a:pt x="10800" y="19660"/>
                </a:cubicBezTo>
                <a:cubicBezTo>
                  <a:pt x="15693" y="19660"/>
                  <a:pt x="19660" y="15693"/>
                  <a:pt x="19660" y="10800"/>
                </a:cubicBezTo>
                <a:cubicBezTo>
                  <a:pt x="19660" y="5907"/>
                  <a:pt x="15693" y="1940"/>
                  <a:pt x="10800" y="1940"/>
                </a:cubicBezTo>
                <a:cubicBezTo>
                  <a:pt x="5907" y="1940"/>
                  <a:pt x="1940" y="5907"/>
                  <a:pt x="1940" y="10800"/>
                </a:cubicBezTo>
                <a:close/>
              </a:path>
            </a:pathLst>
          </a:custGeom>
          <a:solidFill>
            <a:srgbClr val="00B0F0">
              <a:alpha val="71999"/>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Arial" panose="020B0604020202020204" pitchFamily="34" charset="0"/>
            </a:endParaRPr>
          </a:p>
        </p:txBody>
      </p:sp>
      <p:sp>
        <p:nvSpPr>
          <p:cNvPr id="13" name="日期占位符 1"/>
          <p:cNvSpPr>
            <a:spLocks noGrp="1" noChangeArrowheads="1"/>
          </p:cNvSpPr>
          <p:nvPr>
            <p:ph type="dt" sz="quarter" idx="10"/>
          </p:nvPr>
        </p:nvSpPr>
        <p:spPr bwMode="auto">
          <a:xfrm>
            <a:off x="457200"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fld id="{C0C05825-9699-4360-A418-98A40472093A}" type="datetime1">
              <a:rPr lang="zh-CN" altLang="en-US" smtClean="0">
                <a:latin typeface="Arial" panose="020B0604020202020204" pitchFamily="34" charset="0"/>
                <a:ea typeface="宋体" panose="02010600030101010101" pitchFamily="2" charset="-122"/>
              </a:rPr>
              <a:t>2017/11/29</a:t>
            </a:fld>
            <a:endParaRPr lang="zh-CN" altLang="en-US">
              <a:latin typeface="Arial" panose="020B0604020202020204" pitchFamily="34" charset="0"/>
              <a:ea typeface="宋体" panose="02010600030101010101" pitchFamily="2" charset="-122"/>
            </a:endParaRPr>
          </a:p>
        </p:txBody>
      </p:sp>
      <p:grpSp>
        <p:nvGrpSpPr>
          <p:cNvPr id="14" name="组合 13"/>
          <p:cNvGrpSpPr/>
          <p:nvPr userDrawn="1"/>
        </p:nvGrpSpPr>
        <p:grpSpPr>
          <a:xfrm>
            <a:off x="1413511" y="5277739"/>
            <a:ext cx="293036" cy="293036"/>
            <a:chOff x="304800" y="673100"/>
            <a:chExt cx="4000500" cy="4000500"/>
          </a:xfrm>
          <a:effectLst>
            <a:outerShdw blurRad="381000" dist="152400" dir="8100000" algn="tr" rotWithShape="0">
              <a:prstClr val="black">
                <a:alpha val="70000"/>
              </a:prstClr>
            </a:outerShdw>
          </a:effectLst>
        </p:grpSpPr>
        <p:sp>
          <p:nvSpPr>
            <p:cNvPr id="15" name="同心圆 1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16" name="椭圆 15"/>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7" name="组合 16"/>
          <p:cNvGrpSpPr/>
          <p:nvPr userDrawn="1"/>
        </p:nvGrpSpPr>
        <p:grpSpPr>
          <a:xfrm>
            <a:off x="1046377" y="3175929"/>
            <a:ext cx="383892" cy="383892"/>
            <a:chOff x="304800" y="673100"/>
            <a:chExt cx="4000500" cy="4000500"/>
          </a:xfrm>
          <a:effectLst>
            <a:outerShdw blurRad="381000" dist="152400" dir="8100000" algn="tr" rotWithShape="0">
              <a:prstClr val="black">
                <a:alpha val="7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19" name="椭圆 1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A6256BF-AD58-4E4A-917C-EF1466F69BF5}" type="datetimeFigureOut">
              <a:rPr lang="zh-CN" altLang="en-US" smtClean="0"/>
              <a:t>2017/11/29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C5CC45-CB07-4604-839F-469B6AB7AB0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A6256BF-AD58-4E4A-917C-EF1466F69BF5}" type="datetimeFigureOut">
              <a:rPr lang="zh-CN" altLang="en-US" smtClean="0"/>
              <a:t>2017/11/29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5CC45-CB07-4604-839F-469B6AB7AB0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A6256BF-AD58-4E4A-917C-EF1466F69BF5}" type="datetimeFigureOut">
              <a:rPr lang="zh-CN" altLang="en-US" smtClean="0"/>
              <a:t>2017/11/29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C5CC45-CB07-4604-839F-469B6AB7AB0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6256BF-AD58-4E4A-917C-EF1466F69BF5}" type="datetimeFigureOut">
              <a:rPr lang="zh-CN" altLang="en-US" smtClean="0"/>
              <a:t>2017/11/29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C5CC45-CB07-4604-839F-469B6AB7AB06}" type="slidenum">
              <a:rPr lang="zh-CN" altLang="en-US" smtClean="0"/>
              <a:t>‹#›</a:t>
            </a:fld>
            <a:endParaRPr lang="zh-CN" altLang="en-US"/>
          </a:p>
        </p:txBody>
      </p:sp>
      <p:pic>
        <p:nvPicPr>
          <p:cNvPr id="7" name="图片 6"/>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97656" y="55098"/>
            <a:ext cx="2762250" cy="4286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www.google.co.uk/"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moveondo/" TargetMode="External"/><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3" name="组合 672"/>
          <p:cNvGrpSpPr/>
          <p:nvPr/>
        </p:nvGrpSpPr>
        <p:grpSpPr>
          <a:xfrm>
            <a:off x="2381543" y="2427549"/>
            <a:ext cx="1302476" cy="1302476"/>
            <a:chOff x="304800" y="673100"/>
            <a:chExt cx="4000500" cy="4000500"/>
          </a:xfrm>
          <a:effectLst>
            <a:outerShdw blurRad="444500" dist="254000" dir="8100000" algn="tr" rotWithShape="0">
              <a:prstClr val="black">
                <a:alpha val="50000"/>
              </a:prstClr>
            </a:outerShdw>
          </a:effectLst>
        </p:grpSpPr>
        <p:sp>
          <p:nvSpPr>
            <p:cNvPr id="674" name="同心圆 6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675" name="椭圆 67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676" name="椭圆 675"/>
          <p:cNvSpPr/>
          <p:nvPr/>
        </p:nvSpPr>
        <p:spPr>
          <a:xfrm>
            <a:off x="1828623" y="3667781"/>
            <a:ext cx="969388" cy="969388"/>
          </a:xfrm>
          <a:prstGeom prst="ellipse">
            <a:avLst/>
          </a:prstGeom>
          <a:solidFill>
            <a:srgbClr val="0070C0"/>
          </a:solidFill>
          <a:ln>
            <a:solidFill>
              <a:srgbClr val="0070C0"/>
            </a:solid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77" name="椭圆 676"/>
          <p:cNvSpPr/>
          <p:nvPr/>
        </p:nvSpPr>
        <p:spPr>
          <a:xfrm>
            <a:off x="4283854" y="3706474"/>
            <a:ext cx="366369" cy="366369"/>
          </a:xfrm>
          <a:prstGeom prst="ellipse">
            <a:avLst/>
          </a:prstGeom>
          <a:solidFill>
            <a:srgbClr val="0070C0"/>
          </a:solidFill>
          <a:ln>
            <a:solidFill>
              <a:srgbClr val="0070C0"/>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678" name="组合 677"/>
          <p:cNvGrpSpPr/>
          <p:nvPr/>
        </p:nvGrpSpPr>
        <p:grpSpPr>
          <a:xfrm>
            <a:off x="3921986" y="3057150"/>
            <a:ext cx="831871" cy="831871"/>
            <a:chOff x="304800" y="673100"/>
            <a:chExt cx="4000500" cy="4000500"/>
          </a:xfrm>
          <a:effectLst>
            <a:outerShdw blurRad="317500" dist="190500" dir="8100000" algn="tr" rotWithShape="0">
              <a:prstClr val="black">
                <a:alpha val="50000"/>
              </a:prstClr>
            </a:outerShdw>
          </a:effectLst>
        </p:grpSpPr>
        <p:sp>
          <p:nvSpPr>
            <p:cNvPr id="679" name="同心圆 6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680" name="椭圆 67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681" name="组合 680"/>
          <p:cNvGrpSpPr/>
          <p:nvPr/>
        </p:nvGrpSpPr>
        <p:grpSpPr>
          <a:xfrm>
            <a:off x="1413511" y="5277739"/>
            <a:ext cx="293036" cy="293036"/>
            <a:chOff x="304800" y="673100"/>
            <a:chExt cx="4000500" cy="4000500"/>
          </a:xfrm>
          <a:effectLst>
            <a:outerShdw blurRad="381000" dist="152400" dir="8100000" algn="tr" rotWithShape="0">
              <a:prstClr val="black">
                <a:alpha val="70000"/>
              </a:prstClr>
            </a:outerShdw>
          </a:effectLst>
        </p:grpSpPr>
        <p:sp>
          <p:nvSpPr>
            <p:cNvPr id="682" name="同心圆 68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683" name="椭圆 68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684" name="组合 683"/>
          <p:cNvGrpSpPr/>
          <p:nvPr/>
        </p:nvGrpSpPr>
        <p:grpSpPr>
          <a:xfrm>
            <a:off x="1046377" y="3175929"/>
            <a:ext cx="383892" cy="383892"/>
            <a:chOff x="304800" y="673100"/>
            <a:chExt cx="4000500" cy="4000500"/>
          </a:xfrm>
          <a:effectLst>
            <a:outerShdw blurRad="381000" dist="152400" dir="8100000" algn="tr" rotWithShape="0">
              <a:prstClr val="black">
                <a:alpha val="70000"/>
              </a:prstClr>
            </a:outerShdw>
          </a:effectLst>
        </p:grpSpPr>
        <p:sp>
          <p:nvSpPr>
            <p:cNvPr id="685" name="同心圆 68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686" name="椭圆 685"/>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687" name="椭圆 686"/>
          <p:cNvSpPr/>
          <p:nvPr/>
        </p:nvSpPr>
        <p:spPr>
          <a:xfrm>
            <a:off x="4903750" y="2899157"/>
            <a:ext cx="366369" cy="366369"/>
          </a:xfrm>
          <a:prstGeom prst="ellipse">
            <a:avLst/>
          </a:prstGeom>
          <a:solidFill>
            <a:srgbClr val="0070C0"/>
          </a:solidFill>
          <a:ln>
            <a:solidFill>
              <a:srgbClr val="0070C0"/>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88" name="椭圆 687"/>
          <p:cNvSpPr/>
          <p:nvPr/>
        </p:nvSpPr>
        <p:spPr>
          <a:xfrm>
            <a:off x="5195741" y="5153249"/>
            <a:ext cx="183185" cy="183185"/>
          </a:xfrm>
          <a:prstGeom prst="ellipse">
            <a:avLst/>
          </a:prstGeom>
          <a:solidFill>
            <a:srgbClr val="0070C0"/>
          </a:solidFill>
          <a:ln>
            <a:solidFill>
              <a:srgbClr val="0070C0"/>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689" name="组合 688"/>
          <p:cNvGrpSpPr/>
          <p:nvPr/>
        </p:nvGrpSpPr>
        <p:grpSpPr>
          <a:xfrm>
            <a:off x="3009865" y="3936032"/>
            <a:ext cx="850995" cy="850995"/>
            <a:chOff x="304800" y="673100"/>
            <a:chExt cx="4000500" cy="4000500"/>
          </a:xfrm>
          <a:effectLst>
            <a:outerShdw blurRad="317500" dist="190500" dir="8100000" algn="tr" rotWithShape="0">
              <a:prstClr val="black">
                <a:alpha val="50000"/>
              </a:prstClr>
            </a:outerShdw>
          </a:effectLst>
        </p:grpSpPr>
        <p:sp>
          <p:nvSpPr>
            <p:cNvPr id="690" name="同心圆 68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691" name="椭圆 69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692" name="椭圆 691"/>
          <p:cNvSpPr/>
          <p:nvPr/>
        </p:nvSpPr>
        <p:spPr>
          <a:xfrm>
            <a:off x="2521782" y="1316766"/>
            <a:ext cx="366369" cy="366369"/>
          </a:xfrm>
          <a:prstGeom prst="ellipse">
            <a:avLst/>
          </a:prstGeom>
          <a:solidFill>
            <a:srgbClr val="0070C0"/>
          </a:solidFill>
          <a:ln>
            <a:solidFill>
              <a:srgbClr val="0070C0"/>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695" name="组合 694"/>
          <p:cNvGrpSpPr/>
          <p:nvPr/>
        </p:nvGrpSpPr>
        <p:grpSpPr>
          <a:xfrm>
            <a:off x="1955965" y="1701708"/>
            <a:ext cx="2611651" cy="2611651"/>
            <a:chOff x="304800" y="673100"/>
            <a:chExt cx="4000500" cy="4000500"/>
          </a:xfrm>
          <a:effectLst>
            <a:outerShdw blurRad="444500" dist="254000" dir="8100000" algn="tr" rotWithShape="0">
              <a:prstClr val="black">
                <a:alpha val="50000"/>
              </a:prstClr>
            </a:outerShdw>
          </a:effectLst>
        </p:grpSpPr>
        <p:sp>
          <p:nvSpPr>
            <p:cNvPr id="696" name="同心圆 69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697" name="椭圆 696"/>
            <p:cNvSpPr/>
            <p:nvPr/>
          </p:nvSpPr>
          <p:spPr>
            <a:xfrm>
              <a:off x="386356" y="770951"/>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732" name="矩形 17"/>
          <p:cNvSpPr>
            <a:spLocks noChangeArrowheads="1"/>
          </p:cNvSpPr>
          <p:nvPr/>
        </p:nvSpPr>
        <p:spPr bwMode="auto">
          <a:xfrm>
            <a:off x="6250865" y="2712067"/>
            <a:ext cx="458245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4800" dirty="0">
                <a:solidFill>
                  <a:srgbClr val="0070C0"/>
                </a:solidFill>
                <a:latin typeface="微软雅黑" panose="020B0503020204020204" pitchFamily="34" charset="-122"/>
                <a:ea typeface="微软雅黑" panose="020B0503020204020204" pitchFamily="34" charset="-122"/>
              </a:rPr>
              <a:t>2017</a:t>
            </a:r>
            <a:r>
              <a:rPr lang="zh-CN" altLang="en-US" sz="4800" dirty="0">
                <a:solidFill>
                  <a:srgbClr val="0070C0"/>
                </a:solidFill>
                <a:latin typeface="微软雅黑" panose="020B0503020204020204" pitchFamily="34" charset="-122"/>
                <a:ea typeface="微软雅黑" panose="020B0503020204020204" pitchFamily="34" charset="-122"/>
              </a:rPr>
              <a:t>前端分享</a:t>
            </a:r>
            <a:endParaRPr lang="zh-CN" sz="4800" dirty="0">
              <a:solidFill>
                <a:srgbClr val="0070C0"/>
              </a:solidFill>
              <a:latin typeface="微软雅黑" panose="020B0503020204020204" pitchFamily="34" charset="-122"/>
              <a:ea typeface="微软雅黑" panose="020B0503020204020204" pitchFamily="34" charset="-122"/>
            </a:endParaRPr>
          </a:p>
        </p:txBody>
      </p:sp>
      <p:sp>
        <p:nvSpPr>
          <p:cNvPr id="735" name="TextBox 36"/>
          <p:cNvSpPr txBox="1"/>
          <p:nvPr/>
        </p:nvSpPr>
        <p:spPr>
          <a:xfrm>
            <a:off x="8542092" y="4072843"/>
            <a:ext cx="1322798" cy="1200329"/>
          </a:xfrm>
          <a:prstGeom prst="rect">
            <a:avLst/>
          </a:prstGeom>
          <a:noFill/>
        </p:spPr>
        <p:txBody>
          <a:bodyPr wrap="none" rtlCol="0">
            <a:spAutoFit/>
          </a:bodyPr>
          <a:lstStyle/>
          <a:p>
            <a:r>
              <a:rPr lang="zh-CN" altLang="en-US" sz="4000" dirty="0">
                <a:solidFill>
                  <a:srgbClr val="0070C0"/>
                </a:solidFill>
                <a:latin typeface="微软雅黑" panose="020B0503020204020204" pitchFamily="34" charset="-122"/>
                <a:ea typeface="微软雅黑" panose="020B0503020204020204" pitchFamily="34" charset="-122"/>
              </a:rPr>
              <a:t>  </a:t>
            </a:r>
            <a:r>
              <a:rPr lang="zh-CN" altLang="en-US" sz="2400" dirty="0">
                <a:solidFill>
                  <a:srgbClr val="0070C0"/>
                </a:solidFill>
                <a:latin typeface="微软雅黑" panose="020B0503020204020204" pitchFamily="34" charset="-122"/>
                <a:ea typeface="微软雅黑" panose="020B0503020204020204" pitchFamily="34" charset="-122"/>
              </a:rPr>
              <a:t>李路</a:t>
            </a:r>
            <a:endParaRPr lang="en-US" altLang="zh-CN" sz="2400" dirty="0">
              <a:solidFill>
                <a:srgbClr val="0070C0"/>
              </a:solidFill>
              <a:latin typeface="微软雅黑" panose="020B0503020204020204" pitchFamily="34" charset="-122"/>
              <a:ea typeface="微软雅黑" panose="020B0503020204020204" pitchFamily="34" charset="-122"/>
            </a:endParaRPr>
          </a:p>
          <a:p>
            <a:endParaRPr lang="en-US" altLang="zh-CN" sz="1600" dirty="0">
              <a:solidFill>
                <a:srgbClr val="0070C0"/>
              </a:solidFill>
              <a:latin typeface="微软雅黑" panose="020B0503020204020204" pitchFamily="34" charset="-122"/>
              <a:ea typeface="微软雅黑" panose="020B0503020204020204" pitchFamily="34" charset="-122"/>
            </a:endParaRPr>
          </a:p>
          <a:p>
            <a:r>
              <a:rPr lang="en-US" altLang="zh-CN" sz="1600" dirty="0">
                <a:solidFill>
                  <a:srgbClr val="0070C0"/>
                </a:solidFill>
                <a:latin typeface="微软雅黑" panose="020B0503020204020204" pitchFamily="34" charset="-122"/>
                <a:ea typeface="微软雅黑" panose="020B0503020204020204" pitchFamily="34" charset="-122"/>
              </a:rPr>
              <a:t>2017-11-29</a:t>
            </a:r>
            <a:endParaRPr lang="zh-CN" altLang="en-US" sz="1600" dirty="0">
              <a:solidFill>
                <a:srgbClr val="0070C0"/>
              </a:solidFill>
              <a:latin typeface="微软雅黑" panose="020B0503020204020204" pitchFamily="34" charset="-122"/>
              <a:ea typeface="微软雅黑" panose="020B0503020204020204" pitchFamily="34" charset="-122"/>
            </a:endParaRPr>
          </a:p>
        </p:txBody>
      </p:sp>
      <p:pic>
        <p:nvPicPr>
          <p:cNvPr id="1026" name="Picture 2" descr="https://ac.ppdaicdn.com/img/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r="58547"/>
          <a:stretch>
            <a:fillRect/>
          </a:stretch>
        </p:blipFill>
        <p:spPr bwMode="auto">
          <a:xfrm>
            <a:off x="2469482" y="2745790"/>
            <a:ext cx="1584615" cy="6731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673"/>
                                        </p:tgtEl>
                                        <p:attrNameLst>
                                          <p:attrName>style.visibility</p:attrName>
                                        </p:attrNameLst>
                                      </p:cBhvr>
                                      <p:to>
                                        <p:strVal val="visible"/>
                                      </p:to>
                                    </p:set>
                                    <p:anim calcmode="lin" valueType="num">
                                      <p:cBhvr>
                                        <p:cTn id="7" dur="500" fill="hold"/>
                                        <p:tgtEl>
                                          <p:spTgt spid="673"/>
                                        </p:tgtEl>
                                        <p:attrNameLst>
                                          <p:attrName>ppt_w</p:attrName>
                                        </p:attrNameLst>
                                      </p:cBhvr>
                                      <p:tavLst>
                                        <p:tav tm="0">
                                          <p:val>
                                            <p:fltVal val="0"/>
                                          </p:val>
                                        </p:tav>
                                        <p:tav tm="100000">
                                          <p:val>
                                            <p:strVal val="#ppt_w"/>
                                          </p:val>
                                        </p:tav>
                                      </p:tavLst>
                                    </p:anim>
                                    <p:anim calcmode="lin" valueType="num">
                                      <p:cBhvr>
                                        <p:cTn id="8" dur="500" fill="hold"/>
                                        <p:tgtEl>
                                          <p:spTgt spid="673"/>
                                        </p:tgtEl>
                                        <p:attrNameLst>
                                          <p:attrName>ppt_h</p:attrName>
                                        </p:attrNameLst>
                                      </p:cBhvr>
                                      <p:tavLst>
                                        <p:tav tm="0">
                                          <p:val>
                                            <p:fltVal val="0"/>
                                          </p:val>
                                        </p:tav>
                                        <p:tav tm="100000">
                                          <p:val>
                                            <p:strVal val="#ppt_h"/>
                                          </p:val>
                                        </p:tav>
                                      </p:tavLst>
                                    </p:anim>
                                    <p:animEffect transition="in" filter="fade">
                                      <p:cBhvr>
                                        <p:cTn id="9" dur="500"/>
                                        <p:tgtEl>
                                          <p:spTgt spid="67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76"/>
                                        </p:tgtEl>
                                        <p:attrNameLst>
                                          <p:attrName>style.visibility</p:attrName>
                                        </p:attrNameLst>
                                      </p:cBhvr>
                                      <p:to>
                                        <p:strVal val="visible"/>
                                      </p:to>
                                    </p:set>
                                    <p:anim calcmode="lin" valueType="num">
                                      <p:cBhvr>
                                        <p:cTn id="12" dur="500" fill="hold"/>
                                        <p:tgtEl>
                                          <p:spTgt spid="676"/>
                                        </p:tgtEl>
                                        <p:attrNameLst>
                                          <p:attrName>ppt_w</p:attrName>
                                        </p:attrNameLst>
                                      </p:cBhvr>
                                      <p:tavLst>
                                        <p:tav tm="0">
                                          <p:val>
                                            <p:fltVal val="0"/>
                                          </p:val>
                                        </p:tav>
                                        <p:tav tm="100000">
                                          <p:val>
                                            <p:strVal val="#ppt_w"/>
                                          </p:val>
                                        </p:tav>
                                      </p:tavLst>
                                    </p:anim>
                                    <p:anim calcmode="lin" valueType="num">
                                      <p:cBhvr>
                                        <p:cTn id="13" dur="500" fill="hold"/>
                                        <p:tgtEl>
                                          <p:spTgt spid="676"/>
                                        </p:tgtEl>
                                        <p:attrNameLst>
                                          <p:attrName>ppt_h</p:attrName>
                                        </p:attrNameLst>
                                      </p:cBhvr>
                                      <p:tavLst>
                                        <p:tav tm="0">
                                          <p:val>
                                            <p:fltVal val="0"/>
                                          </p:val>
                                        </p:tav>
                                        <p:tav tm="100000">
                                          <p:val>
                                            <p:strVal val="#ppt_h"/>
                                          </p:val>
                                        </p:tav>
                                      </p:tavLst>
                                    </p:anim>
                                    <p:animEffect transition="in" filter="fade">
                                      <p:cBhvr>
                                        <p:cTn id="14" dur="500"/>
                                        <p:tgtEl>
                                          <p:spTgt spid="676"/>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677"/>
                                        </p:tgtEl>
                                        <p:attrNameLst>
                                          <p:attrName>style.visibility</p:attrName>
                                        </p:attrNameLst>
                                      </p:cBhvr>
                                      <p:to>
                                        <p:strVal val="visible"/>
                                      </p:to>
                                    </p:set>
                                    <p:anim calcmode="lin" valueType="num">
                                      <p:cBhvr>
                                        <p:cTn id="17" dur="500" fill="hold"/>
                                        <p:tgtEl>
                                          <p:spTgt spid="677"/>
                                        </p:tgtEl>
                                        <p:attrNameLst>
                                          <p:attrName>ppt_w</p:attrName>
                                        </p:attrNameLst>
                                      </p:cBhvr>
                                      <p:tavLst>
                                        <p:tav tm="0">
                                          <p:val>
                                            <p:fltVal val="0"/>
                                          </p:val>
                                        </p:tav>
                                        <p:tav tm="100000">
                                          <p:val>
                                            <p:strVal val="#ppt_w"/>
                                          </p:val>
                                        </p:tav>
                                      </p:tavLst>
                                    </p:anim>
                                    <p:anim calcmode="lin" valueType="num">
                                      <p:cBhvr>
                                        <p:cTn id="18" dur="500" fill="hold"/>
                                        <p:tgtEl>
                                          <p:spTgt spid="677"/>
                                        </p:tgtEl>
                                        <p:attrNameLst>
                                          <p:attrName>ppt_h</p:attrName>
                                        </p:attrNameLst>
                                      </p:cBhvr>
                                      <p:tavLst>
                                        <p:tav tm="0">
                                          <p:val>
                                            <p:fltVal val="0"/>
                                          </p:val>
                                        </p:tav>
                                        <p:tav tm="100000">
                                          <p:val>
                                            <p:strVal val="#ppt_h"/>
                                          </p:val>
                                        </p:tav>
                                      </p:tavLst>
                                    </p:anim>
                                    <p:animEffect transition="in" filter="fade">
                                      <p:cBhvr>
                                        <p:cTn id="19" dur="500"/>
                                        <p:tgtEl>
                                          <p:spTgt spid="677"/>
                                        </p:tgtEl>
                                      </p:cBhvr>
                                    </p:animEffect>
                                  </p:childTnLst>
                                </p:cTn>
                              </p:par>
                              <p:par>
                                <p:cTn id="20" presetID="53" presetClass="entr" presetSubtype="16" fill="hold" nodeType="withEffect">
                                  <p:stCondLst>
                                    <p:cond delay="0"/>
                                  </p:stCondLst>
                                  <p:childTnLst>
                                    <p:set>
                                      <p:cBhvr>
                                        <p:cTn id="21" dur="1" fill="hold">
                                          <p:stCondLst>
                                            <p:cond delay="0"/>
                                          </p:stCondLst>
                                        </p:cTn>
                                        <p:tgtEl>
                                          <p:spTgt spid="678"/>
                                        </p:tgtEl>
                                        <p:attrNameLst>
                                          <p:attrName>style.visibility</p:attrName>
                                        </p:attrNameLst>
                                      </p:cBhvr>
                                      <p:to>
                                        <p:strVal val="visible"/>
                                      </p:to>
                                    </p:set>
                                    <p:anim calcmode="lin" valueType="num">
                                      <p:cBhvr>
                                        <p:cTn id="22" dur="500" fill="hold"/>
                                        <p:tgtEl>
                                          <p:spTgt spid="678"/>
                                        </p:tgtEl>
                                        <p:attrNameLst>
                                          <p:attrName>ppt_w</p:attrName>
                                        </p:attrNameLst>
                                      </p:cBhvr>
                                      <p:tavLst>
                                        <p:tav tm="0">
                                          <p:val>
                                            <p:fltVal val="0"/>
                                          </p:val>
                                        </p:tav>
                                        <p:tav tm="100000">
                                          <p:val>
                                            <p:strVal val="#ppt_w"/>
                                          </p:val>
                                        </p:tav>
                                      </p:tavLst>
                                    </p:anim>
                                    <p:anim calcmode="lin" valueType="num">
                                      <p:cBhvr>
                                        <p:cTn id="23" dur="500" fill="hold"/>
                                        <p:tgtEl>
                                          <p:spTgt spid="678"/>
                                        </p:tgtEl>
                                        <p:attrNameLst>
                                          <p:attrName>ppt_h</p:attrName>
                                        </p:attrNameLst>
                                      </p:cBhvr>
                                      <p:tavLst>
                                        <p:tav tm="0">
                                          <p:val>
                                            <p:fltVal val="0"/>
                                          </p:val>
                                        </p:tav>
                                        <p:tav tm="100000">
                                          <p:val>
                                            <p:strVal val="#ppt_h"/>
                                          </p:val>
                                        </p:tav>
                                      </p:tavLst>
                                    </p:anim>
                                    <p:animEffect transition="in" filter="fade">
                                      <p:cBhvr>
                                        <p:cTn id="24" dur="500"/>
                                        <p:tgtEl>
                                          <p:spTgt spid="678"/>
                                        </p:tgtEl>
                                      </p:cBhvr>
                                    </p:animEffect>
                                  </p:childTnLst>
                                </p:cTn>
                              </p:par>
                              <p:par>
                                <p:cTn id="25" presetID="53" presetClass="entr" presetSubtype="16" fill="hold" nodeType="withEffect">
                                  <p:stCondLst>
                                    <p:cond delay="400"/>
                                  </p:stCondLst>
                                  <p:childTnLst>
                                    <p:set>
                                      <p:cBhvr>
                                        <p:cTn id="26" dur="1" fill="hold">
                                          <p:stCondLst>
                                            <p:cond delay="0"/>
                                          </p:stCondLst>
                                        </p:cTn>
                                        <p:tgtEl>
                                          <p:spTgt spid="681"/>
                                        </p:tgtEl>
                                        <p:attrNameLst>
                                          <p:attrName>style.visibility</p:attrName>
                                        </p:attrNameLst>
                                      </p:cBhvr>
                                      <p:to>
                                        <p:strVal val="visible"/>
                                      </p:to>
                                    </p:set>
                                    <p:anim calcmode="lin" valueType="num">
                                      <p:cBhvr>
                                        <p:cTn id="27" dur="500" fill="hold"/>
                                        <p:tgtEl>
                                          <p:spTgt spid="681"/>
                                        </p:tgtEl>
                                        <p:attrNameLst>
                                          <p:attrName>ppt_w</p:attrName>
                                        </p:attrNameLst>
                                      </p:cBhvr>
                                      <p:tavLst>
                                        <p:tav tm="0">
                                          <p:val>
                                            <p:fltVal val="0"/>
                                          </p:val>
                                        </p:tav>
                                        <p:tav tm="100000">
                                          <p:val>
                                            <p:strVal val="#ppt_w"/>
                                          </p:val>
                                        </p:tav>
                                      </p:tavLst>
                                    </p:anim>
                                    <p:anim calcmode="lin" valueType="num">
                                      <p:cBhvr>
                                        <p:cTn id="28" dur="500" fill="hold"/>
                                        <p:tgtEl>
                                          <p:spTgt spid="681"/>
                                        </p:tgtEl>
                                        <p:attrNameLst>
                                          <p:attrName>ppt_h</p:attrName>
                                        </p:attrNameLst>
                                      </p:cBhvr>
                                      <p:tavLst>
                                        <p:tav tm="0">
                                          <p:val>
                                            <p:fltVal val="0"/>
                                          </p:val>
                                        </p:tav>
                                        <p:tav tm="100000">
                                          <p:val>
                                            <p:strVal val="#ppt_h"/>
                                          </p:val>
                                        </p:tav>
                                      </p:tavLst>
                                    </p:anim>
                                    <p:animEffect transition="in" filter="fade">
                                      <p:cBhvr>
                                        <p:cTn id="29" dur="500"/>
                                        <p:tgtEl>
                                          <p:spTgt spid="681"/>
                                        </p:tgtEl>
                                      </p:cBhvr>
                                    </p:animEffect>
                                  </p:childTnLst>
                                </p:cTn>
                              </p:par>
                              <p:par>
                                <p:cTn id="30" presetID="53" presetClass="entr" presetSubtype="16" fill="hold" nodeType="withEffect">
                                  <p:stCondLst>
                                    <p:cond delay="200"/>
                                  </p:stCondLst>
                                  <p:childTnLst>
                                    <p:set>
                                      <p:cBhvr>
                                        <p:cTn id="31" dur="1" fill="hold">
                                          <p:stCondLst>
                                            <p:cond delay="0"/>
                                          </p:stCondLst>
                                        </p:cTn>
                                        <p:tgtEl>
                                          <p:spTgt spid="684"/>
                                        </p:tgtEl>
                                        <p:attrNameLst>
                                          <p:attrName>style.visibility</p:attrName>
                                        </p:attrNameLst>
                                      </p:cBhvr>
                                      <p:to>
                                        <p:strVal val="visible"/>
                                      </p:to>
                                    </p:set>
                                    <p:anim calcmode="lin" valueType="num">
                                      <p:cBhvr>
                                        <p:cTn id="32" dur="500" fill="hold"/>
                                        <p:tgtEl>
                                          <p:spTgt spid="684"/>
                                        </p:tgtEl>
                                        <p:attrNameLst>
                                          <p:attrName>ppt_w</p:attrName>
                                        </p:attrNameLst>
                                      </p:cBhvr>
                                      <p:tavLst>
                                        <p:tav tm="0">
                                          <p:val>
                                            <p:fltVal val="0"/>
                                          </p:val>
                                        </p:tav>
                                        <p:tav tm="100000">
                                          <p:val>
                                            <p:strVal val="#ppt_w"/>
                                          </p:val>
                                        </p:tav>
                                      </p:tavLst>
                                    </p:anim>
                                    <p:anim calcmode="lin" valueType="num">
                                      <p:cBhvr>
                                        <p:cTn id="33" dur="500" fill="hold"/>
                                        <p:tgtEl>
                                          <p:spTgt spid="684"/>
                                        </p:tgtEl>
                                        <p:attrNameLst>
                                          <p:attrName>ppt_h</p:attrName>
                                        </p:attrNameLst>
                                      </p:cBhvr>
                                      <p:tavLst>
                                        <p:tav tm="0">
                                          <p:val>
                                            <p:fltVal val="0"/>
                                          </p:val>
                                        </p:tav>
                                        <p:tav tm="100000">
                                          <p:val>
                                            <p:strVal val="#ppt_h"/>
                                          </p:val>
                                        </p:tav>
                                      </p:tavLst>
                                    </p:anim>
                                    <p:animEffect transition="in" filter="fade">
                                      <p:cBhvr>
                                        <p:cTn id="34" dur="500"/>
                                        <p:tgtEl>
                                          <p:spTgt spid="684"/>
                                        </p:tgtEl>
                                      </p:cBhvr>
                                    </p:animEffect>
                                  </p:childTnLst>
                                </p:cTn>
                              </p:par>
                              <p:par>
                                <p:cTn id="35" presetID="53" presetClass="entr" presetSubtype="16" fill="hold" grpId="0" nodeType="withEffect">
                                  <p:stCondLst>
                                    <p:cond delay="200"/>
                                  </p:stCondLst>
                                  <p:childTnLst>
                                    <p:set>
                                      <p:cBhvr>
                                        <p:cTn id="36" dur="1" fill="hold">
                                          <p:stCondLst>
                                            <p:cond delay="0"/>
                                          </p:stCondLst>
                                        </p:cTn>
                                        <p:tgtEl>
                                          <p:spTgt spid="687"/>
                                        </p:tgtEl>
                                        <p:attrNameLst>
                                          <p:attrName>style.visibility</p:attrName>
                                        </p:attrNameLst>
                                      </p:cBhvr>
                                      <p:to>
                                        <p:strVal val="visible"/>
                                      </p:to>
                                    </p:set>
                                    <p:anim calcmode="lin" valueType="num">
                                      <p:cBhvr>
                                        <p:cTn id="37" dur="500" fill="hold"/>
                                        <p:tgtEl>
                                          <p:spTgt spid="687"/>
                                        </p:tgtEl>
                                        <p:attrNameLst>
                                          <p:attrName>ppt_w</p:attrName>
                                        </p:attrNameLst>
                                      </p:cBhvr>
                                      <p:tavLst>
                                        <p:tav tm="0">
                                          <p:val>
                                            <p:fltVal val="0"/>
                                          </p:val>
                                        </p:tav>
                                        <p:tav tm="100000">
                                          <p:val>
                                            <p:strVal val="#ppt_w"/>
                                          </p:val>
                                        </p:tav>
                                      </p:tavLst>
                                    </p:anim>
                                    <p:anim calcmode="lin" valueType="num">
                                      <p:cBhvr>
                                        <p:cTn id="38" dur="500" fill="hold"/>
                                        <p:tgtEl>
                                          <p:spTgt spid="687"/>
                                        </p:tgtEl>
                                        <p:attrNameLst>
                                          <p:attrName>ppt_h</p:attrName>
                                        </p:attrNameLst>
                                      </p:cBhvr>
                                      <p:tavLst>
                                        <p:tav tm="0">
                                          <p:val>
                                            <p:fltVal val="0"/>
                                          </p:val>
                                        </p:tav>
                                        <p:tav tm="100000">
                                          <p:val>
                                            <p:strVal val="#ppt_h"/>
                                          </p:val>
                                        </p:tav>
                                      </p:tavLst>
                                    </p:anim>
                                    <p:animEffect transition="in" filter="fade">
                                      <p:cBhvr>
                                        <p:cTn id="39" dur="500"/>
                                        <p:tgtEl>
                                          <p:spTgt spid="687"/>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688"/>
                                        </p:tgtEl>
                                        <p:attrNameLst>
                                          <p:attrName>style.visibility</p:attrName>
                                        </p:attrNameLst>
                                      </p:cBhvr>
                                      <p:to>
                                        <p:strVal val="visible"/>
                                      </p:to>
                                    </p:set>
                                    <p:anim calcmode="lin" valueType="num">
                                      <p:cBhvr>
                                        <p:cTn id="42" dur="500" fill="hold"/>
                                        <p:tgtEl>
                                          <p:spTgt spid="688"/>
                                        </p:tgtEl>
                                        <p:attrNameLst>
                                          <p:attrName>ppt_w</p:attrName>
                                        </p:attrNameLst>
                                      </p:cBhvr>
                                      <p:tavLst>
                                        <p:tav tm="0">
                                          <p:val>
                                            <p:fltVal val="0"/>
                                          </p:val>
                                        </p:tav>
                                        <p:tav tm="100000">
                                          <p:val>
                                            <p:strVal val="#ppt_w"/>
                                          </p:val>
                                        </p:tav>
                                      </p:tavLst>
                                    </p:anim>
                                    <p:anim calcmode="lin" valueType="num">
                                      <p:cBhvr>
                                        <p:cTn id="43" dur="500" fill="hold"/>
                                        <p:tgtEl>
                                          <p:spTgt spid="688"/>
                                        </p:tgtEl>
                                        <p:attrNameLst>
                                          <p:attrName>ppt_h</p:attrName>
                                        </p:attrNameLst>
                                      </p:cBhvr>
                                      <p:tavLst>
                                        <p:tav tm="0">
                                          <p:val>
                                            <p:fltVal val="0"/>
                                          </p:val>
                                        </p:tav>
                                        <p:tav tm="100000">
                                          <p:val>
                                            <p:strVal val="#ppt_h"/>
                                          </p:val>
                                        </p:tav>
                                      </p:tavLst>
                                    </p:anim>
                                    <p:animEffect transition="in" filter="fade">
                                      <p:cBhvr>
                                        <p:cTn id="44" dur="500"/>
                                        <p:tgtEl>
                                          <p:spTgt spid="688"/>
                                        </p:tgtEl>
                                      </p:cBhvr>
                                    </p:animEffect>
                                  </p:childTnLst>
                                </p:cTn>
                              </p:par>
                              <p:par>
                                <p:cTn id="45" presetID="53" presetClass="entr" presetSubtype="16" fill="hold" nodeType="withEffect">
                                  <p:stCondLst>
                                    <p:cond delay="400"/>
                                  </p:stCondLst>
                                  <p:childTnLst>
                                    <p:set>
                                      <p:cBhvr>
                                        <p:cTn id="46" dur="1" fill="hold">
                                          <p:stCondLst>
                                            <p:cond delay="0"/>
                                          </p:stCondLst>
                                        </p:cTn>
                                        <p:tgtEl>
                                          <p:spTgt spid="689"/>
                                        </p:tgtEl>
                                        <p:attrNameLst>
                                          <p:attrName>style.visibility</p:attrName>
                                        </p:attrNameLst>
                                      </p:cBhvr>
                                      <p:to>
                                        <p:strVal val="visible"/>
                                      </p:to>
                                    </p:set>
                                    <p:anim calcmode="lin" valueType="num">
                                      <p:cBhvr>
                                        <p:cTn id="47" dur="500" fill="hold"/>
                                        <p:tgtEl>
                                          <p:spTgt spid="689"/>
                                        </p:tgtEl>
                                        <p:attrNameLst>
                                          <p:attrName>ppt_w</p:attrName>
                                        </p:attrNameLst>
                                      </p:cBhvr>
                                      <p:tavLst>
                                        <p:tav tm="0">
                                          <p:val>
                                            <p:fltVal val="0"/>
                                          </p:val>
                                        </p:tav>
                                        <p:tav tm="100000">
                                          <p:val>
                                            <p:strVal val="#ppt_w"/>
                                          </p:val>
                                        </p:tav>
                                      </p:tavLst>
                                    </p:anim>
                                    <p:anim calcmode="lin" valueType="num">
                                      <p:cBhvr>
                                        <p:cTn id="48" dur="500" fill="hold"/>
                                        <p:tgtEl>
                                          <p:spTgt spid="689"/>
                                        </p:tgtEl>
                                        <p:attrNameLst>
                                          <p:attrName>ppt_h</p:attrName>
                                        </p:attrNameLst>
                                      </p:cBhvr>
                                      <p:tavLst>
                                        <p:tav tm="0">
                                          <p:val>
                                            <p:fltVal val="0"/>
                                          </p:val>
                                        </p:tav>
                                        <p:tav tm="100000">
                                          <p:val>
                                            <p:strVal val="#ppt_h"/>
                                          </p:val>
                                        </p:tav>
                                      </p:tavLst>
                                    </p:anim>
                                    <p:animEffect transition="in" filter="fade">
                                      <p:cBhvr>
                                        <p:cTn id="49" dur="500"/>
                                        <p:tgtEl>
                                          <p:spTgt spid="689"/>
                                        </p:tgtEl>
                                      </p:cBhvr>
                                    </p:animEffect>
                                  </p:childTnLst>
                                </p:cTn>
                              </p:par>
                              <p:par>
                                <p:cTn id="50" presetID="53" presetClass="entr" presetSubtype="16" fill="hold" grpId="0" nodeType="withEffect">
                                  <p:stCondLst>
                                    <p:cond delay="400"/>
                                  </p:stCondLst>
                                  <p:childTnLst>
                                    <p:set>
                                      <p:cBhvr>
                                        <p:cTn id="51" dur="1" fill="hold">
                                          <p:stCondLst>
                                            <p:cond delay="0"/>
                                          </p:stCondLst>
                                        </p:cTn>
                                        <p:tgtEl>
                                          <p:spTgt spid="692"/>
                                        </p:tgtEl>
                                        <p:attrNameLst>
                                          <p:attrName>style.visibility</p:attrName>
                                        </p:attrNameLst>
                                      </p:cBhvr>
                                      <p:to>
                                        <p:strVal val="visible"/>
                                      </p:to>
                                    </p:set>
                                    <p:anim calcmode="lin" valueType="num">
                                      <p:cBhvr>
                                        <p:cTn id="52" dur="500" fill="hold"/>
                                        <p:tgtEl>
                                          <p:spTgt spid="692"/>
                                        </p:tgtEl>
                                        <p:attrNameLst>
                                          <p:attrName>ppt_w</p:attrName>
                                        </p:attrNameLst>
                                      </p:cBhvr>
                                      <p:tavLst>
                                        <p:tav tm="0">
                                          <p:val>
                                            <p:fltVal val="0"/>
                                          </p:val>
                                        </p:tav>
                                        <p:tav tm="100000">
                                          <p:val>
                                            <p:strVal val="#ppt_w"/>
                                          </p:val>
                                        </p:tav>
                                      </p:tavLst>
                                    </p:anim>
                                    <p:anim calcmode="lin" valueType="num">
                                      <p:cBhvr>
                                        <p:cTn id="53" dur="500" fill="hold"/>
                                        <p:tgtEl>
                                          <p:spTgt spid="692"/>
                                        </p:tgtEl>
                                        <p:attrNameLst>
                                          <p:attrName>ppt_h</p:attrName>
                                        </p:attrNameLst>
                                      </p:cBhvr>
                                      <p:tavLst>
                                        <p:tav tm="0">
                                          <p:val>
                                            <p:fltVal val="0"/>
                                          </p:val>
                                        </p:tav>
                                        <p:tav tm="100000">
                                          <p:val>
                                            <p:strVal val="#ppt_h"/>
                                          </p:val>
                                        </p:tav>
                                      </p:tavLst>
                                    </p:anim>
                                    <p:animEffect transition="in" filter="fade">
                                      <p:cBhvr>
                                        <p:cTn id="54" dur="500"/>
                                        <p:tgtEl>
                                          <p:spTgt spid="692"/>
                                        </p:tgtEl>
                                      </p:cBhvr>
                                    </p:animEffect>
                                  </p:childTnLst>
                                </p:cTn>
                              </p:par>
                              <p:par>
                                <p:cTn id="55" presetID="53" presetClass="entr" presetSubtype="16" fill="hold" nodeType="withEffect">
                                  <p:stCondLst>
                                    <p:cond delay="400"/>
                                  </p:stCondLst>
                                  <p:childTnLst>
                                    <p:set>
                                      <p:cBhvr>
                                        <p:cTn id="56" dur="1" fill="hold">
                                          <p:stCondLst>
                                            <p:cond delay="0"/>
                                          </p:stCondLst>
                                        </p:cTn>
                                        <p:tgtEl>
                                          <p:spTgt spid="695"/>
                                        </p:tgtEl>
                                        <p:attrNameLst>
                                          <p:attrName>style.visibility</p:attrName>
                                        </p:attrNameLst>
                                      </p:cBhvr>
                                      <p:to>
                                        <p:strVal val="visible"/>
                                      </p:to>
                                    </p:set>
                                    <p:anim calcmode="lin" valueType="num">
                                      <p:cBhvr>
                                        <p:cTn id="57" dur="500" fill="hold"/>
                                        <p:tgtEl>
                                          <p:spTgt spid="695"/>
                                        </p:tgtEl>
                                        <p:attrNameLst>
                                          <p:attrName>ppt_w</p:attrName>
                                        </p:attrNameLst>
                                      </p:cBhvr>
                                      <p:tavLst>
                                        <p:tav tm="0">
                                          <p:val>
                                            <p:fltVal val="0"/>
                                          </p:val>
                                        </p:tav>
                                        <p:tav tm="100000">
                                          <p:val>
                                            <p:strVal val="#ppt_w"/>
                                          </p:val>
                                        </p:tav>
                                      </p:tavLst>
                                    </p:anim>
                                    <p:anim calcmode="lin" valueType="num">
                                      <p:cBhvr>
                                        <p:cTn id="58" dur="500" fill="hold"/>
                                        <p:tgtEl>
                                          <p:spTgt spid="695"/>
                                        </p:tgtEl>
                                        <p:attrNameLst>
                                          <p:attrName>ppt_h</p:attrName>
                                        </p:attrNameLst>
                                      </p:cBhvr>
                                      <p:tavLst>
                                        <p:tav tm="0">
                                          <p:val>
                                            <p:fltVal val="0"/>
                                          </p:val>
                                        </p:tav>
                                        <p:tav tm="100000">
                                          <p:val>
                                            <p:strVal val="#ppt_h"/>
                                          </p:val>
                                        </p:tav>
                                      </p:tavLst>
                                    </p:anim>
                                    <p:animEffect transition="in" filter="fade">
                                      <p:cBhvr>
                                        <p:cTn id="59" dur="500"/>
                                        <p:tgtEl>
                                          <p:spTgt spid="695"/>
                                        </p:tgtEl>
                                      </p:cBhvr>
                                    </p:animEffect>
                                  </p:childTnLst>
                                </p:cTn>
                              </p:par>
                            </p:childTnLst>
                          </p:cTn>
                        </p:par>
                        <p:par>
                          <p:cTn id="60" fill="hold">
                            <p:stCondLst>
                              <p:cond delay="900"/>
                            </p:stCondLst>
                            <p:childTnLst>
                              <p:par>
                                <p:cTn id="61" presetID="2" presetClass="entr" presetSubtype="2" fill="hold" grpId="0" nodeType="afterEffect">
                                  <p:stCondLst>
                                    <p:cond delay="0"/>
                                  </p:stCondLst>
                                  <p:childTnLst>
                                    <p:set>
                                      <p:cBhvr>
                                        <p:cTn id="62" dur="1" fill="hold">
                                          <p:stCondLst>
                                            <p:cond delay="0"/>
                                          </p:stCondLst>
                                        </p:cTn>
                                        <p:tgtEl>
                                          <p:spTgt spid="732"/>
                                        </p:tgtEl>
                                        <p:attrNameLst>
                                          <p:attrName>style.visibility</p:attrName>
                                        </p:attrNameLst>
                                      </p:cBhvr>
                                      <p:to>
                                        <p:strVal val="visible"/>
                                      </p:to>
                                    </p:set>
                                    <p:anim calcmode="lin" valueType="num">
                                      <p:cBhvr additive="base">
                                        <p:cTn id="63" dur="500" fill="hold"/>
                                        <p:tgtEl>
                                          <p:spTgt spid="732"/>
                                        </p:tgtEl>
                                        <p:attrNameLst>
                                          <p:attrName>ppt_x</p:attrName>
                                        </p:attrNameLst>
                                      </p:cBhvr>
                                      <p:tavLst>
                                        <p:tav tm="0">
                                          <p:val>
                                            <p:strVal val="1+#ppt_w/2"/>
                                          </p:val>
                                        </p:tav>
                                        <p:tav tm="100000">
                                          <p:val>
                                            <p:strVal val="#ppt_x"/>
                                          </p:val>
                                        </p:tav>
                                      </p:tavLst>
                                    </p:anim>
                                    <p:anim calcmode="lin" valueType="num">
                                      <p:cBhvr additive="base">
                                        <p:cTn id="64" dur="500" fill="hold"/>
                                        <p:tgtEl>
                                          <p:spTgt spid="732"/>
                                        </p:tgtEl>
                                        <p:attrNameLst>
                                          <p:attrName>ppt_y</p:attrName>
                                        </p:attrNameLst>
                                      </p:cBhvr>
                                      <p:tavLst>
                                        <p:tav tm="0">
                                          <p:val>
                                            <p:strVal val="#ppt_y"/>
                                          </p:val>
                                        </p:tav>
                                        <p:tav tm="100000">
                                          <p:val>
                                            <p:strVal val="#ppt_y"/>
                                          </p:val>
                                        </p:tav>
                                      </p:tavLst>
                                    </p:anim>
                                  </p:childTnLst>
                                </p:cTn>
                              </p:par>
                            </p:childTnLst>
                          </p:cTn>
                        </p:par>
                        <p:par>
                          <p:cTn id="65" fill="hold">
                            <p:stCondLst>
                              <p:cond delay="1400"/>
                            </p:stCondLst>
                            <p:childTnLst>
                              <p:par>
                                <p:cTn id="66" presetID="42" presetClass="entr" presetSubtype="0" fill="hold" grpId="0" nodeType="afterEffect">
                                  <p:stCondLst>
                                    <p:cond delay="0"/>
                                  </p:stCondLst>
                                  <p:childTnLst>
                                    <p:set>
                                      <p:cBhvr>
                                        <p:cTn id="67" dur="1" fill="hold">
                                          <p:stCondLst>
                                            <p:cond delay="0"/>
                                          </p:stCondLst>
                                        </p:cTn>
                                        <p:tgtEl>
                                          <p:spTgt spid="735"/>
                                        </p:tgtEl>
                                        <p:attrNameLst>
                                          <p:attrName>style.visibility</p:attrName>
                                        </p:attrNameLst>
                                      </p:cBhvr>
                                      <p:to>
                                        <p:strVal val="visible"/>
                                      </p:to>
                                    </p:set>
                                    <p:animEffect transition="in" filter="fade">
                                      <p:cBhvr>
                                        <p:cTn id="68" dur="10"/>
                                        <p:tgtEl>
                                          <p:spTgt spid="735"/>
                                        </p:tgtEl>
                                      </p:cBhvr>
                                    </p:animEffect>
                                    <p:anim calcmode="lin" valueType="num">
                                      <p:cBhvr>
                                        <p:cTn id="69" dur="10" fill="hold"/>
                                        <p:tgtEl>
                                          <p:spTgt spid="735"/>
                                        </p:tgtEl>
                                        <p:attrNameLst>
                                          <p:attrName>ppt_x</p:attrName>
                                        </p:attrNameLst>
                                      </p:cBhvr>
                                      <p:tavLst>
                                        <p:tav tm="0">
                                          <p:val>
                                            <p:strVal val="#ppt_x"/>
                                          </p:val>
                                        </p:tav>
                                        <p:tav tm="100000">
                                          <p:val>
                                            <p:strVal val="#ppt_x"/>
                                          </p:val>
                                        </p:tav>
                                      </p:tavLst>
                                    </p:anim>
                                    <p:anim calcmode="lin" valueType="num">
                                      <p:cBhvr>
                                        <p:cTn id="70" dur="10" fill="hold"/>
                                        <p:tgtEl>
                                          <p:spTgt spid="7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 grpId="0" animBg="1"/>
      <p:bldP spid="677" grpId="0" animBg="1"/>
      <p:bldP spid="687" grpId="0" animBg="1"/>
      <p:bldP spid="688" grpId="0" animBg="1"/>
      <p:bldP spid="692" grpId="0" animBg="1"/>
      <p:bldP spid="732" grpId="0"/>
      <p:bldP spid="73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0C5596-B431-400A-910B-6DAA523466AF}"/>
              </a:ext>
            </a:extLst>
          </p:cNvPr>
          <p:cNvSpPr txBox="1"/>
          <p:nvPr/>
        </p:nvSpPr>
        <p:spPr>
          <a:xfrm>
            <a:off x="2907102" y="3429000"/>
            <a:ext cx="983411" cy="461665"/>
          </a:xfrm>
          <a:prstGeom prst="rect">
            <a:avLst/>
          </a:prstGeom>
          <a:noFill/>
        </p:spPr>
        <p:txBody>
          <a:bodyPr wrap="square" rtlCol="0">
            <a:spAutoFit/>
          </a:bodyPr>
          <a:lstStyle/>
          <a:p>
            <a:r>
              <a:rPr lang="en-US" altLang="zh-CN" sz="2400" dirty="0">
                <a:solidFill>
                  <a:schemeClr val="bg1"/>
                </a:solidFill>
              </a:rPr>
              <a:t>Part 1</a:t>
            </a:r>
            <a:endParaRPr lang="zh-CN" altLang="en-US" sz="2400" dirty="0">
              <a:solidFill>
                <a:schemeClr val="bg1"/>
              </a:solidFill>
            </a:endParaRPr>
          </a:p>
        </p:txBody>
      </p:sp>
      <p:sp>
        <p:nvSpPr>
          <p:cNvPr id="3" name="文本框 2">
            <a:extLst>
              <a:ext uri="{FF2B5EF4-FFF2-40B4-BE49-F238E27FC236}">
                <a16:creationId xmlns:a16="http://schemas.microsoft.com/office/drawing/2014/main" id="{20884EFE-CC43-4FFD-8004-8152DE372ABB}"/>
              </a:ext>
            </a:extLst>
          </p:cNvPr>
          <p:cNvSpPr txBox="1"/>
          <p:nvPr/>
        </p:nvSpPr>
        <p:spPr>
          <a:xfrm>
            <a:off x="439389" y="612067"/>
            <a:ext cx="5263321" cy="646331"/>
          </a:xfrm>
          <a:prstGeom prst="rect">
            <a:avLst/>
          </a:prstGeom>
          <a:noFill/>
        </p:spPr>
        <p:txBody>
          <a:bodyPr wrap="square" rtlCol="0">
            <a:spAutoFit/>
          </a:bodyPr>
          <a:lstStyle/>
          <a:p>
            <a:r>
              <a:rPr lang="zh-CN" altLang="en-US" b="1" dirty="0"/>
              <a:t>服务端推送（</a:t>
            </a:r>
            <a:r>
              <a:rPr lang="en-US" altLang="zh-CN" b="1" dirty="0"/>
              <a:t>Server Push</a:t>
            </a:r>
            <a:r>
              <a:rPr lang="zh-CN" altLang="en-US" b="1" dirty="0"/>
              <a:t>）</a:t>
            </a:r>
            <a:endParaRPr lang="en-US" altLang="zh-CN" b="1" dirty="0"/>
          </a:p>
          <a:p>
            <a:endParaRPr lang="zh-CN" altLang="en-US" b="1" dirty="0"/>
          </a:p>
        </p:txBody>
      </p:sp>
      <p:pic>
        <p:nvPicPr>
          <p:cNvPr id="4" name="图片 3">
            <a:extLst>
              <a:ext uri="{FF2B5EF4-FFF2-40B4-BE49-F238E27FC236}">
                <a16:creationId xmlns:a16="http://schemas.microsoft.com/office/drawing/2014/main" id="{288495AF-AFD1-4F9D-BEAA-DA61447A5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5327" y="2089815"/>
            <a:ext cx="7644883" cy="3278598"/>
          </a:xfrm>
          <a:prstGeom prst="rect">
            <a:avLst/>
          </a:prstGeom>
        </p:spPr>
      </p:pic>
    </p:spTree>
    <p:extLst>
      <p:ext uri="{BB962C8B-B14F-4D97-AF65-F5344CB8AC3E}">
        <p14:creationId xmlns:p14="http://schemas.microsoft.com/office/powerpoint/2010/main" val="2607838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D95036-A17E-49A3-BBF9-A57E0E1D67D4}"/>
              </a:ext>
            </a:extLst>
          </p:cNvPr>
          <p:cNvSpPr txBox="1"/>
          <p:nvPr/>
        </p:nvSpPr>
        <p:spPr>
          <a:xfrm>
            <a:off x="2907102" y="3429000"/>
            <a:ext cx="983411" cy="461665"/>
          </a:xfrm>
          <a:prstGeom prst="rect">
            <a:avLst/>
          </a:prstGeom>
          <a:noFill/>
        </p:spPr>
        <p:txBody>
          <a:bodyPr wrap="square" rtlCol="0">
            <a:spAutoFit/>
          </a:bodyPr>
          <a:lstStyle/>
          <a:p>
            <a:r>
              <a:rPr lang="en-US" altLang="zh-CN" sz="2400" dirty="0">
                <a:solidFill>
                  <a:schemeClr val="bg1"/>
                </a:solidFill>
              </a:rPr>
              <a:t>Part 1</a:t>
            </a:r>
            <a:endParaRPr lang="zh-CN" altLang="en-US" sz="2400" dirty="0">
              <a:solidFill>
                <a:schemeClr val="bg1"/>
              </a:solidFill>
            </a:endParaRPr>
          </a:p>
        </p:txBody>
      </p:sp>
      <p:sp>
        <p:nvSpPr>
          <p:cNvPr id="3" name="文本框 2">
            <a:extLst>
              <a:ext uri="{FF2B5EF4-FFF2-40B4-BE49-F238E27FC236}">
                <a16:creationId xmlns:a16="http://schemas.microsoft.com/office/drawing/2014/main" id="{C5A43360-97D9-441F-A4E9-90A8BAED79C1}"/>
              </a:ext>
            </a:extLst>
          </p:cNvPr>
          <p:cNvSpPr txBox="1"/>
          <p:nvPr/>
        </p:nvSpPr>
        <p:spPr>
          <a:xfrm>
            <a:off x="645866" y="683647"/>
            <a:ext cx="5263321" cy="369332"/>
          </a:xfrm>
          <a:prstGeom prst="rect">
            <a:avLst/>
          </a:prstGeom>
          <a:noFill/>
        </p:spPr>
        <p:txBody>
          <a:bodyPr wrap="square" rtlCol="0">
            <a:spAutoFit/>
          </a:bodyPr>
          <a:lstStyle/>
          <a:p>
            <a:r>
              <a:rPr lang="zh-CN" altLang="en-US" b="1" dirty="0"/>
              <a:t>安全</a:t>
            </a:r>
          </a:p>
        </p:txBody>
      </p:sp>
      <p:sp>
        <p:nvSpPr>
          <p:cNvPr id="4" name="矩形 3">
            <a:extLst>
              <a:ext uri="{FF2B5EF4-FFF2-40B4-BE49-F238E27FC236}">
                <a16:creationId xmlns:a16="http://schemas.microsoft.com/office/drawing/2014/main" id="{DE94DB04-D6A9-4A4D-875D-78EAC87B53A7}"/>
              </a:ext>
            </a:extLst>
          </p:cNvPr>
          <p:cNvSpPr/>
          <p:nvPr/>
        </p:nvSpPr>
        <p:spPr>
          <a:xfrm>
            <a:off x="2585884" y="2004622"/>
            <a:ext cx="6803922" cy="646331"/>
          </a:xfrm>
          <a:prstGeom prst="rect">
            <a:avLst/>
          </a:prstGeom>
        </p:spPr>
        <p:txBody>
          <a:bodyPr wrap="square">
            <a:spAutoFit/>
          </a:bodyPr>
          <a:lstStyle/>
          <a:p>
            <a:r>
              <a:rPr lang="en-US" altLang="zh-CN" dirty="0">
                <a:solidFill>
                  <a:srgbClr val="333333"/>
                </a:solidFill>
                <a:latin typeface="PingFangSC"/>
              </a:rPr>
              <a:t>1</a:t>
            </a:r>
            <a:r>
              <a:rPr lang="zh-CN" altLang="en-US" dirty="0">
                <a:solidFill>
                  <a:srgbClr val="333333"/>
                </a:solidFill>
                <a:latin typeface="PingFangSC"/>
              </a:rPr>
              <a:t>）</a:t>
            </a:r>
            <a:r>
              <a:rPr lang="en-US" altLang="zh-CN" dirty="0">
                <a:solidFill>
                  <a:srgbClr val="333333"/>
                </a:solidFill>
                <a:latin typeface="PingFangSC"/>
              </a:rPr>
              <a:t>HTTPS</a:t>
            </a:r>
            <a:r>
              <a:rPr lang="zh-CN" altLang="en-US" dirty="0">
                <a:solidFill>
                  <a:srgbClr val="333333"/>
                </a:solidFill>
                <a:latin typeface="PingFangSC"/>
              </a:rPr>
              <a:t>将是未来的趋势，</a:t>
            </a:r>
            <a:r>
              <a:rPr lang="en-US" altLang="zh-CN" dirty="0">
                <a:solidFill>
                  <a:srgbClr val="333333"/>
                </a:solidFill>
                <a:latin typeface="PingFangSC"/>
              </a:rPr>
              <a:t>HTTP/2</a:t>
            </a:r>
            <a:r>
              <a:rPr lang="zh-CN" altLang="en-US" dirty="0">
                <a:solidFill>
                  <a:srgbClr val="333333"/>
                </a:solidFill>
                <a:latin typeface="PingFangSC"/>
              </a:rPr>
              <a:t>基于</a:t>
            </a:r>
            <a:r>
              <a:rPr lang="en-US" altLang="zh-CN" dirty="0">
                <a:solidFill>
                  <a:srgbClr val="333333"/>
                </a:solidFill>
                <a:latin typeface="PingFangSC"/>
              </a:rPr>
              <a:t>HTTPS</a:t>
            </a:r>
            <a:r>
              <a:rPr lang="zh-CN" altLang="en-US" dirty="0">
                <a:solidFill>
                  <a:srgbClr val="333333"/>
                </a:solidFill>
                <a:latin typeface="PingFangSC"/>
              </a:rPr>
              <a:t>也是未来的趋势，安全也是</a:t>
            </a:r>
            <a:r>
              <a:rPr lang="en-US" altLang="zh-CN" dirty="0">
                <a:solidFill>
                  <a:srgbClr val="333333"/>
                </a:solidFill>
                <a:latin typeface="PingFangSC"/>
              </a:rPr>
              <a:t>HTTP/2</a:t>
            </a:r>
            <a:r>
              <a:rPr lang="zh-CN" altLang="en-US" dirty="0">
                <a:solidFill>
                  <a:srgbClr val="333333"/>
                </a:solidFill>
                <a:latin typeface="PingFangSC"/>
              </a:rPr>
              <a:t>的重要特性之一</a:t>
            </a:r>
            <a:endParaRPr lang="zh-CN" altLang="en-US" dirty="0"/>
          </a:p>
        </p:txBody>
      </p:sp>
      <p:sp>
        <p:nvSpPr>
          <p:cNvPr id="5" name="矩形 4">
            <a:extLst>
              <a:ext uri="{FF2B5EF4-FFF2-40B4-BE49-F238E27FC236}">
                <a16:creationId xmlns:a16="http://schemas.microsoft.com/office/drawing/2014/main" id="{AB229FB1-2D58-45B8-9006-8FF481690F20}"/>
              </a:ext>
            </a:extLst>
          </p:cNvPr>
          <p:cNvSpPr/>
          <p:nvPr/>
        </p:nvSpPr>
        <p:spPr>
          <a:xfrm>
            <a:off x="2585884" y="2834436"/>
            <a:ext cx="6941574" cy="1754326"/>
          </a:xfrm>
          <a:prstGeom prst="rect">
            <a:avLst/>
          </a:prstGeom>
        </p:spPr>
        <p:txBody>
          <a:bodyPr wrap="square">
            <a:spAutoFit/>
          </a:bodyPr>
          <a:lstStyle/>
          <a:p>
            <a:r>
              <a:rPr lang="en-US" altLang="zh-CN" dirty="0">
                <a:solidFill>
                  <a:srgbClr val="333333"/>
                </a:solidFill>
                <a:latin typeface="PingFangSC"/>
              </a:rPr>
              <a:t>2</a:t>
            </a:r>
            <a:r>
              <a:rPr lang="zh-CN" altLang="en-US" dirty="0">
                <a:solidFill>
                  <a:srgbClr val="333333"/>
                </a:solidFill>
                <a:latin typeface="PingFangSC"/>
              </a:rPr>
              <a:t>）开启</a:t>
            </a:r>
            <a:r>
              <a:rPr lang="en-US" altLang="zh-CN" dirty="0">
                <a:solidFill>
                  <a:srgbClr val="333333"/>
                </a:solidFill>
                <a:latin typeface="PingFangSC"/>
              </a:rPr>
              <a:t>HTTP/2</a:t>
            </a:r>
            <a:r>
              <a:rPr lang="zh-CN" altLang="en-US" dirty="0">
                <a:solidFill>
                  <a:srgbClr val="333333"/>
                </a:solidFill>
                <a:latin typeface="PingFangSC"/>
              </a:rPr>
              <a:t>前，请确保</a:t>
            </a:r>
            <a:r>
              <a:rPr lang="en-US" altLang="zh-CN" dirty="0">
                <a:solidFill>
                  <a:srgbClr val="333333"/>
                </a:solidFill>
                <a:latin typeface="PingFangSC"/>
              </a:rPr>
              <a:t>HTTPS</a:t>
            </a:r>
            <a:r>
              <a:rPr lang="zh-CN" altLang="en-US" dirty="0">
                <a:solidFill>
                  <a:srgbClr val="333333"/>
                </a:solidFill>
                <a:latin typeface="PingFangSC"/>
              </a:rPr>
              <a:t>的证书已经配置成功；若第一次配置</a:t>
            </a:r>
            <a:r>
              <a:rPr lang="en-US" altLang="zh-CN" dirty="0">
                <a:solidFill>
                  <a:srgbClr val="333333"/>
                </a:solidFill>
                <a:latin typeface="PingFangSC"/>
              </a:rPr>
              <a:t>HTTPS</a:t>
            </a:r>
            <a:r>
              <a:rPr lang="zh-CN" altLang="en-US" dirty="0">
                <a:solidFill>
                  <a:srgbClr val="333333"/>
                </a:solidFill>
                <a:latin typeface="PingFangSC"/>
              </a:rPr>
              <a:t>证书，需要等到证书配置完成并且证书生效后，才能打开</a:t>
            </a:r>
            <a:r>
              <a:rPr lang="en-US" altLang="zh-CN" dirty="0">
                <a:solidFill>
                  <a:srgbClr val="333333"/>
                </a:solidFill>
                <a:latin typeface="PingFangSC"/>
              </a:rPr>
              <a:t>HTTP/2</a:t>
            </a:r>
            <a:r>
              <a:rPr lang="zh-CN" altLang="en-US" dirty="0">
                <a:solidFill>
                  <a:srgbClr val="333333"/>
                </a:solidFill>
                <a:latin typeface="PingFangSC"/>
              </a:rPr>
              <a:t>。</a:t>
            </a:r>
            <a:endParaRPr lang="en-US" altLang="zh-CN" dirty="0">
              <a:solidFill>
                <a:srgbClr val="333333"/>
              </a:solidFill>
              <a:latin typeface="PingFangSC"/>
            </a:endParaRPr>
          </a:p>
          <a:p>
            <a:endParaRPr lang="zh-CN" altLang="en-US" dirty="0">
              <a:solidFill>
                <a:srgbClr val="333333"/>
              </a:solidFill>
              <a:latin typeface="PingFangSC"/>
            </a:endParaRPr>
          </a:p>
          <a:p>
            <a:r>
              <a:rPr lang="en-US" altLang="zh-CN" dirty="0">
                <a:solidFill>
                  <a:srgbClr val="333333"/>
                </a:solidFill>
                <a:latin typeface="PingFangSC"/>
              </a:rPr>
              <a:t>3</a:t>
            </a:r>
            <a:r>
              <a:rPr lang="zh-CN" altLang="en-US" dirty="0">
                <a:solidFill>
                  <a:srgbClr val="333333"/>
                </a:solidFill>
                <a:latin typeface="PingFangSC"/>
              </a:rPr>
              <a:t>）若已经开启了</a:t>
            </a:r>
            <a:r>
              <a:rPr lang="en-US" altLang="zh-CN" dirty="0">
                <a:solidFill>
                  <a:srgbClr val="333333"/>
                </a:solidFill>
                <a:latin typeface="PingFangSC"/>
              </a:rPr>
              <a:t>HTTP/2</a:t>
            </a:r>
            <a:r>
              <a:rPr lang="zh-CN" altLang="en-US" dirty="0">
                <a:solidFill>
                  <a:srgbClr val="333333"/>
                </a:solidFill>
                <a:latin typeface="PingFangSC"/>
              </a:rPr>
              <a:t>，但是又关闭了</a:t>
            </a:r>
            <a:r>
              <a:rPr lang="en-US" altLang="zh-CN" dirty="0">
                <a:solidFill>
                  <a:srgbClr val="333333"/>
                </a:solidFill>
                <a:latin typeface="PingFangSC"/>
              </a:rPr>
              <a:t>https</a:t>
            </a:r>
            <a:r>
              <a:rPr lang="zh-CN" altLang="en-US" dirty="0">
                <a:solidFill>
                  <a:srgbClr val="333333"/>
                </a:solidFill>
                <a:latin typeface="PingFangSC"/>
              </a:rPr>
              <a:t>证书功能，</a:t>
            </a:r>
            <a:r>
              <a:rPr lang="en-US" altLang="zh-CN" dirty="0">
                <a:solidFill>
                  <a:srgbClr val="333333"/>
                </a:solidFill>
                <a:latin typeface="PingFangSC"/>
              </a:rPr>
              <a:t>HTTP/2</a:t>
            </a:r>
            <a:r>
              <a:rPr lang="zh-CN" altLang="en-US" dirty="0">
                <a:solidFill>
                  <a:srgbClr val="333333"/>
                </a:solidFill>
                <a:latin typeface="PingFangSC"/>
              </a:rPr>
              <a:t>会自动失效。</a:t>
            </a:r>
            <a:endParaRPr lang="zh-CN" altLang="en-US" b="0" i="0" dirty="0">
              <a:solidFill>
                <a:srgbClr val="333333"/>
              </a:solidFill>
              <a:effectLst/>
              <a:latin typeface="PingFangSC"/>
            </a:endParaRPr>
          </a:p>
        </p:txBody>
      </p:sp>
    </p:spTree>
    <p:extLst>
      <p:ext uri="{BB962C8B-B14F-4D97-AF65-F5344CB8AC3E}">
        <p14:creationId xmlns:p14="http://schemas.microsoft.com/office/powerpoint/2010/main" val="4168776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39F6676-71FC-43CE-A669-02B94621FAB2}"/>
              </a:ext>
            </a:extLst>
          </p:cNvPr>
          <p:cNvPicPr>
            <a:picLocks noChangeAspect="1"/>
          </p:cNvPicPr>
          <p:nvPr/>
        </p:nvPicPr>
        <p:blipFill>
          <a:blip r:embed="rId3"/>
          <a:stretch>
            <a:fillRect/>
          </a:stretch>
        </p:blipFill>
        <p:spPr>
          <a:xfrm>
            <a:off x="2403153" y="1367885"/>
            <a:ext cx="6323809" cy="4476190"/>
          </a:xfrm>
          <a:prstGeom prst="rect">
            <a:avLst/>
          </a:prstGeom>
        </p:spPr>
      </p:pic>
    </p:spTree>
    <p:extLst>
      <p:ext uri="{BB962C8B-B14F-4D97-AF65-F5344CB8AC3E}">
        <p14:creationId xmlns:p14="http://schemas.microsoft.com/office/powerpoint/2010/main" val="2791987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FA75C2C-46A0-450D-AEFB-510A433CEC04}"/>
              </a:ext>
            </a:extLst>
          </p:cNvPr>
          <p:cNvPicPr>
            <a:picLocks noChangeAspect="1"/>
          </p:cNvPicPr>
          <p:nvPr/>
        </p:nvPicPr>
        <p:blipFill>
          <a:blip r:embed="rId3"/>
          <a:stretch>
            <a:fillRect/>
          </a:stretch>
        </p:blipFill>
        <p:spPr>
          <a:xfrm>
            <a:off x="2448651" y="1279704"/>
            <a:ext cx="6704762" cy="4495238"/>
          </a:xfrm>
          <a:prstGeom prst="rect">
            <a:avLst/>
          </a:prstGeom>
        </p:spPr>
      </p:pic>
    </p:spTree>
    <p:extLst>
      <p:ext uri="{BB962C8B-B14F-4D97-AF65-F5344CB8AC3E}">
        <p14:creationId xmlns:p14="http://schemas.microsoft.com/office/powerpoint/2010/main" val="3627500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89F08C9-CFFE-4F00-8364-4B0B429C7643}"/>
              </a:ext>
            </a:extLst>
          </p:cNvPr>
          <p:cNvPicPr>
            <a:picLocks noChangeAspect="1"/>
          </p:cNvPicPr>
          <p:nvPr/>
        </p:nvPicPr>
        <p:blipFill>
          <a:blip r:embed="rId3"/>
          <a:stretch>
            <a:fillRect/>
          </a:stretch>
        </p:blipFill>
        <p:spPr>
          <a:xfrm>
            <a:off x="2378282" y="1662333"/>
            <a:ext cx="6730351" cy="3597925"/>
          </a:xfrm>
          <a:prstGeom prst="rect">
            <a:avLst/>
          </a:prstGeom>
        </p:spPr>
      </p:pic>
    </p:spTree>
    <p:extLst>
      <p:ext uri="{BB962C8B-B14F-4D97-AF65-F5344CB8AC3E}">
        <p14:creationId xmlns:p14="http://schemas.microsoft.com/office/powerpoint/2010/main" val="2135600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C050F61-B041-4970-86AA-BC4EDF73CF9D}"/>
              </a:ext>
            </a:extLst>
          </p:cNvPr>
          <p:cNvSpPr/>
          <p:nvPr/>
        </p:nvSpPr>
        <p:spPr>
          <a:xfrm>
            <a:off x="4106760" y="3429000"/>
            <a:ext cx="4192173" cy="461665"/>
          </a:xfrm>
          <a:prstGeom prst="rect">
            <a:avLst/>
          </a:prstGeom>
        </p:spPr>
        <p:txBody>
          <a:bodyPr wrap="none">
            <a:spAutoFit/>
          </a:bodyPr>
          <a:lstStyle/>
          <a:p>
            <a:r>
              <a:rPr lang="zh-CN" altLang="en-US" sz="2400" b="1" dirty="0">
                <a:solidFill>
                  <a:srgbClr val="000000"/>
                </a:solidFill>
                <a:latin typeface="Verdana" panose="020B0604030504040204" pitchFamily="34" charset="0"/>
              </a:rPr>
              <a:t>比较</a:t>
            </a:r>
            <a:r>
              <a:rPr lang="en-US" altLang="zh-CN" sz="2400" b="1" dirty="0">
                <a:solidFill>
                  <a:srgbClr val="000000"/>
                </a:solidFill>
                <a:latin typeface="Verdana" panose="020B0604030504040204" pitchFamily="34" charset="0"/>
              </a:rPr>
              <a:t>HTTPS,SPDY,HTTP2</a:t>
            </a:r>
            <a:endParaRPr lang="zh-CN" altLang="en-US" sz="2400" b="1" dirty="0"/>
          </a:p>
        </p:txBody>
      </p:sp>
    </p:spTree>
    <p:extLst>
      <p:ext uri="{BB962C8B-B14F-4D97-AF65-F5344CB8AC3E}">
        <p14:creationId xmlns:p14="http://schemas.microsoft.com/office/powerpoint/2010/main" val="1027882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496904C-0FF4-4887-9711-7D8E2BAD4CDB}"/>
              </a:ext>
            </a:extLst>
          </p:cNvPr>
          <p:cNvSpPr/>
          <p:nvPr/>
        </p:nvSpPr>
        <p:spPr>
          <a:xfrm>
            <a:off x="609261" y="776438"/>
            <a:ext cx="3441968" cy="369332"/>
          </a:xfrm>
          <a:prstGeom prst="rect">
            <a:avLst/>
          </a:prstGeom>
        </p:spPr>
        <p:txBody>
          <a:bodyPr wrap="none">
            <a:spAutoFit/>
          </a:bodyPr>
          <a:lstStyle/>
          <a:p>
            <a:r>
              <a:rPr lang="zh-CN" altLang="en-US" b="1" dirty="0">
                <a:solidFill>
                  <a:srgbClr val="222222"/>
                </a:solidFill>
                <a:latin typeface="Helvetica" panose="020B0604020202020204" pitchFamily="34" charset="0"/>
              </a:rPr>
              <a:t>测试</a:t>
            </a:r>
            <a:r>
              <a:rPr lang="en-US" altLang="zh-CN" b="1" dirty="0">
                <a:solidFill>
                  <a:srgbClr val="222222"/>
                </a:solidFill>
                <a:latin typeface="Helvetica" panose="020B0604020202020204" pitchFamily="34" charset="0"/>
              </a:rPr>
              <a:t>#1——</a:t>
            </a:r>
            <a:r>
              <a:rPr lang="zh-CN" altLang="en-US" b="1" dirty="0">
                <a:solidFill>
                  <a:srgbClr val="222222"/>
                </a:solidFill>
                <a:latin typeface="Helvetica" panose="020B0604020202020204" pitchFamily="34" charset="0"/>
              </a:rPr>
              <a:t>请求和响应头的大小</a:t>
            </a:r>
            <a:endParaRPr lang="zh-CN" altLang="en-US" b="1" i="0" dirty="0">
              <a:solidFill>
                <a:srgbClr val="222222"/>
              </a:solidFill>
              <a:effectLst/>
              <a:latin typeface="Helvetica" panose="020B0604020202020204" pitchFamily="34" charset="0"/>
            </a:endParaRPr>
          </a:p>
        </p:txBody>
      </p:sp>
      <p:pic>
        <p:nvPicPr>
          <p:cNvPr id="5" name="图片 4">
            <a:extLst>
              <a:ext uri="{FF2B5EF4-FFF2-40B4-BE49-F238E27FC236}">
                <a16:creationId xmlns:a16="http://schemas.microsoft.com/office/drawing/2014/main" id="{84B780D0-CC13-492A-8CCD-485B1D425F9C}"/>
              </a:ext>
            </a:extLst>
          </p:cNvPr>
          <p:cNvPicPr>
            <a:picLocks noChangeAspect="1"/>
          </p:cNvPicPr>
          <p:nvPr/>
        </p:nvPicPr>
        <p:blipFill>
          <a:blip r:embed="rId3"/>
          <a:stretch>
            <a:fillRect/>
          </a:stretch>
        </p:blipFill>
        <p:spPr>
          <a:xfrm>
            <a:off x="2150437" y="1630113"/>
            <a:ext cx="6645947" cy="2053005"/>
          </a:xfrm>
          <a:prstGeom prst="rect">
            <a:avLst/>
          </a:prstGeom>
        </p:spPr>
      </p:pic>
      <p:sp>
        <p:nvSpPr>
          <p:cNvPr id="6" name="矩形 5">
            <a:extLst>
              <a:ext uri="{FF2B5EF4-FFF2-40B4-BE49-F238E27FC236}">
                <a16:creationId xmlns:a16="http://schemas.microsoft.com/office/drawing/2014/main" id="{8FC711A3-19BB-443B-9655-6C04C05030C3}"/>
              </a:ext>
            </a:extLst>
          </p:cNvPr>
          <p:cNvSpPr/>
          <p:nvPr/>
        </p:nvSpPr>
        <p:spPr>
          <a:xfrm>
            <a:off x="1794387" y="4643112"/>
            <a:ext cx="8367252" cy="584775"/>
          </a:xfrm>
          <a:prstGeom prst="rect">
            <a:avLst/>
          </a:prstGeom>
        </p:spPr>
        <p:txBody>
          <a:bodyPr wrap="square">
            <a:spAutoFit/>
          </a:bodyPr>
          <a:lstStyle/>
          <a:p>
            <a:r>
              <a:rPr lang="zh-CN" altLang="en-US" sz="1600" dirty="0">
                <a:solidFill>
                  <a:srgbClr val="000000"/>
                </a:solidFill>
                <a:latin typeface="Helvetica" panose="020B0604020202020204" pitchFamily="34" charset="0"/>
              </a:rPr>
              <a:t>其中</a:t>
            </a:r>
            <a:r>
              <a:rPr lang="en-US" altLang="zh-CN" sz="1600" dirty="0">
                <a:solidFill>
                  <a:srgbClr val="000000"/>
                </a:solidFill>
                <a:latin typeface="Helvetica" panose="020B0604020202020204" pitchFamily="34" charset="0"/>
              </a:rPr>
              <a:t>,”Sent”</a:t>
            </a:r>
            <a:r>
              <a:rPr lang="zh-CN" altLang="en-US" sz="1600" dirty="0">
                <a:solidFill>
                  <a:srgbClr val="000000"/>
                </a:solidFill>
                <a:latin typeface="Helvetica" panose="020B0604020202020204" pitchFamily="34" charset="0"/>
              </a:rPr>
              <a:t>列表示请求头的大小</a:t>
            </a:r>
            <a:r>
              <a:rPr lang="en-US" altLang="zh-CN" sz="1600" dirty="0">
                <a:solidFill>
                  <a:srgbClr val="000000"/>
                </a:solidFill>
                <a:latin typeface="Helvetica" panose="020B0604020202020204" pitchFamily="34" charset="0"/>
              </a:rPr>
              <a:t>,”Received”</a:t>
            </a:r>
            <a:r>
              <a:rPr lang="zh-CN" altLang="en-US" sz="1600" dirty="0">
                <a:solidFill>
                  <a:srgbClr val="000000"/>
                </a:solidFill>
                <a:latin typeface="Helvetica" panose="020B0604020202020204" pitchFamily="34" charset="0"/>
              </a:rPr>
              <a:t>列表示响应头的大小，结果显示，使用</a:t>
            </a:r>
            <a:r>
              <a:rPr lang="en-US" altLang="zh-CN" sz="1600" dirty="0">
                <a:solidFill>
                  <a:srgbClr val="000000"/>
                </a:solidFill>
                <a:latin typeface="Helvetica" panose="020B0604020202020204" pitchFamily="34" charset="0"/>
              </a:rPr>
              <a:t>HPACK</a:t>
            </a:r>
            <a:r>
              <a:rPr lang="zh-CN" altLang="en-US" sz="1600" dirty="0">
                <a:solidFill>
                  <a:srgbClr val="000000"/>
                </a:solidFill>
                <a:latin typeface="Helvetica" panose="020B0604020202020204" pitchFamily="34" charset="0"/>
              </a:rPr>
              <a:t>算法的</a:t>
            </a:r>
            <a:r>
              <a:rPr lang="en-US" altLang="zh-CN" sz="1600" dirty="0">
                <a:solidFill>
                  <a:srgbClr val="000000"/>
                </a:solidFill>
                <a:latin typeface="Helvetica" panose="020B0604020202020204" pitchFamily="34" charset="0"/>
              </a:rPr>
              <a:t>HTTP/2</a:t>
            </a:r>
            <a:r>
              <a:rPr lang="zh-CN" altLang="en-US" sz="1600" dirty="0">
                <a:solidFill>
                  <a:srgbClr val="000000"/>
                </a:solidFill>
                <a:latin typeface="Helvetica" panose="020B0604020202020204" pitchFamily="34" charset="0"/>
              </a:rPr>
              <a:t>协议头信息最小。</a:t>
            </a:r>
            <a:endParaRPr lang="zh-CN" altLang="en-US" sz="1600" dirty="0"/>
          </a:p>
        </p:txBody>
      </p:sp>
      <p:sp>
        <p:nvSpPr>
          <p:cNvPr id="3" name="矩形 2">
            <a:extLst>
              <a:ext uri="{FF2B5EF4-FFF2-40B4-BE49-F238E27FC236}">
                <a16:creationId xmlns:a16="http://schemas.microsoft.com/office/drawing/2014/main" id="{1016BFE1-2D61-4CDF-8E89-BA534490A1E5}"/>
              </a:ext>
            </a:extLst>
          </p:cNvPr>
          <p:cNvSpPr/>
          <p:nvPr/>
        </p:nvSpPr>
        <p:spPr>
          <a:xfrm>
            <a:off x="687239" y="6042233"/>
            <a:ext cx="10817521" cy="461665"/>
          </a:xfrm>
          <a:prstGeom prst="rect">
            <a:avLst/>
          </a:prstGeom>
        </p:spPr>
        <p:txBody>
          <a:bodyPr wrap="square">
            <a:spAutoFit/>
          </a:bodyPr>
          <a:lstStyle/>
          <a:p>
            <a:r>
              <a:rPr lang="zh-CN" altLang="en-US" sz="1200" dirty="0"/>
              <a:t>备注：整个性能测试包含</a:t>
            </a:r>
            <a:r>
              <a:rPr lang="en-US" altLang="zh-CN" sz="1200" dirty="0"/>
              <a:t>3</a:t>
            </a:r>
            <a:r>
              <a:rPr lang="zh-CN" altLang="en-US" sz="1200" dirty="0"/>
              <a:t>个场景，使用的软件为</a:t>
            </a:r>
            <a:r>
              <a:rPr lang="en-US" altLang="zh-CN" sz="1200" dirty="0"/>
              <a:t>Firefox</a:t>
            </a:r>
            <a:r>
              <a:rPr lang="zh-CN" altLang="en-US" sz="1200" dirty="0"/>
              <a:t>和</a:t>
            </a:r>
            <a:r>
              <a:rPr lang="en-US" altLang="zh-CN" sz="1200" dirty="0" err="1"/>
              <a:t>HttpWatch</a:t>
            </a:r>
            <a:r>
              <a:rPr lang="zh-CN" altLang="en-US" sz="1200" dirty="0"/>
              <a:t>，测试网页为</a:t>
            </a:r>
            <a:r>
              <a:rPr lang="en-US" altLang="zh-CN" sz="1200" dirty="0">
                <a:hlinkClick r:id="rId4"/>
              </a:rPr>
              <a:t>Google UK</a:t>
            </a:r>
            <a:r>
              <a:rPr lang="zh-CN" altLang="en-US" sz="1200" dirty="0">
                <a:hlinkClick r:id="rId4"/>
              </a:rPr>
              <a:t>首页</a:t>
            </a:r>
            <a:r>
              <a:rPr lang="zh-CN" altLang="en-US" sz="1200" dirty="0"/>
              <a:t>，比较的协议包括原生</a:t>
            </a:r>
            <a:r>
              <a:rPr lang="en-US" altLang="zh-CN" sz="1200" dirty="0"/>
              <a:t>HTTPS</a:t>
            </a:r>
            <a:r>
              <a:rPr lang="zh-CN" altLang="en-US" sz="1200" dirty="0"/>
              <a:t>、</a:t>
            </a:r>
            <a:r>
              <a:rPr lang="en-US" altLang="zh-CN" sz="1200" dirty="0"/>
              <a:t>SPDY/3.1</a:t>
            </a:r>
            <a:r>
              <a:rPr lang="zh-CN" altLang="en-US" sz="1200" dirty="0"/>
              <a:t>和</a:t>
            </a:r>
            <a:r>
              <a:rPr lang="en-US" altLang="zh-CN" sz="1200" dirty="0"/>
              <a:t>HTTP/2</a:t>
            </a:r>
            <a:r>
              <a:rPr lang="zh-CN" altLang="en-US" sz="1200" dirty="0"/>
              <a:t>协议，同时每一个测试都是在没有浏览器缓存的</a:t>
            </a:r>
            <a:r>
              <a:rPr lang="en-US" altLang="zh-CN" sz="1200" dirty="0"/>
              <a:t>Firefox</a:t>
            </a:r>
            <a:r>
              <a:rPr lang="zh-CN" altLang="en-US" sz="1200" dirty="0"/>
              <a:t>实例上执行的，虽然这些测试非常简单，页面也不复杂，但是这并不影响三种不同协议之间重大差异的比较。</a:t>
            </a:r>
            <a:endParaRPr lang="en-US" altLang="zh-CN" sz="1200" dirty="0"/>
          </a:p>
        </p:txBody>
      </p:sp>
    </p:spTree>
    <p:extLst>
      <p:ext uri="{BB962C8B-B14F-4D97-AF65-F5344CB8AC3E}">
        <p14:creationId xmlns:p14="http://schemas.microsoft.com/office/powerpoint/2010/main" val="2098212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496904C-0FF4-4887-9711-7D8E2BAD4CDB}"/>
              </a:ext>
            </a:extLst>
          </p:cNvPr>
          <p:cNvSpPr/>
          <p:nvPr/>
        </p:nvSpPr>
        <p:spPr>
          <a:xfrm>
            <a:off x="353622" y="802252"/>
            <a:ext cx="5564344" cy="369332"/>
          </a:xfrm>
          <a:prstGeom prst="rect">
            <a:avLst/>
          </a:prstGeom>
        </p:spPr>
        <p:txBody>
          <a:bodyPr wrap="none">
            <a:spAutoFit/>
          </a:bodyPr>
          <a:lstStyle/>
          <a:p>
            <a:r>
              <a:rPr lang="zh-CN" altLang="en-US" b="1" dirty="0"/>
              <a:t>测试</a:t>
            </a:r>
            <a:r>
              <a:rPr lang="en-US" altLang="zh-CN" b="1" dirty="0"/>
              <a:t>#2——TCP</a:t>
            </a:r>
            <a:r>
              <a:rPr lang="zh-CN" altLang="en-US" b="1" dirty="0"/>
              <a:t>连接数和页面加载时的</a:t>
            </a:r>
            <a:r>
              <a:rPr lang="en-US" altLang="zh-CN" b="1" dirty="0"/>
              <a:t>SSL</a:t>
            </a:r>
            <a:r>
              <a:rPr lang="zh-CN" altLang="en-US" b="1" dirty="0"/>
              <a:t>握手请求数</a:t>
            </a:r>
          </a:p>
        </p:txBody>
      </p:sp>
      <p:pic>
        <p:nvPicPr>
          <p:cNvPr id="1026" name="Picture 2" descr="https://res.infoq.com/news/2015/02/https-spdy-http2-comparison/zh/resources/0202003.png">
            <a:extLst>
              <a:ext uri="{FF2B5EF4-FFF2-40B4-BE49-F238E27FC236}">
                <a16:creationId xmlns:a16="http://schemas.microsoft.com/office/drawing/2014/main" id="{F0E8ED97-5AB5-41FE-84F9-95B1E6D8F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4012" y="1624012"/>
            <a:ext cx="5743575" cy="360997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63E0FCC1-9DC8-45F4-906D-901831E6ACA5}"/>
              </a:ext>
            </a:extLst>
          </p:cNvPr>
          <p:cNvSpPr/>
          <p:nvPr/>
        </p:nvSpPr>
        <p:spPr>
          <a:xfrm>
            <a:off x="4717947" y="5754318"/>
            <a:ext cx="1274708" cy="369332"/>
          </a:xfrm>
          <a:prstGeom prst="rect">
            <a:avLst/>
          </a:prstGeom>
        </p:spPr>
        <p:txBody>
          <a:bodyPr wrap="none">
            <a:spAutoFit/>
          </a:bodyPr>
          <a:lstStyle/>
          <a:p>
            <a:r>
              <a:rPr lang="en-US" altLang="zh-CN" dirty="0">
                <a:solidFill>
                  <a:srgbClr val="000000"/>
                </a:solidFill>
                <a:latin typeface="Helvetica" panose="020B0604020202020204" pitchFamily="34" charset="0"/>
              </a:rPr>
              <a:t>SPDY</a:t>
            </a:r>
            <a:r>
              <a:rPr lang="zh-CN" altLang="en-US" dirty="0">
                <a:solidFill>
                  <a:srgbClr val="000000"/>
                </a:solidFill>
                <a:latin typeface="Helvetica" panose="020B0604020202020204" pitchFamily="34" charset="0"/>
              </a:rPr>
              <a:t>结果</a:t>
            </a:r>
            <a:endParaRPr lang="zh-CN" altLang="en-US" dirty="0"/>
          </a:p>
        </p:txBody>
      </p:sp>
    </p:spTree>
    <p:extLst>
      <p:ext uri="{BB962C8B-B14F-4D97-AF65-F5344CB8AC3E}">
        <p14:creationId xmlns:p14="http://schemas.microsoft.com/office/powerpoint/2010/main" val="1628860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496904C-0FF4-4887-9711-7D8E2BAD4CDB}"/>
              </a:ext>
            </a:extLst>
          </p:cNvPr>
          <p:cNvSpPr/>
          <p:nvPr/>
        </p:nvSpPr>
        <p:spPr>
          <a:xfrm>
            <a:off x="176642" y="649226"/>
            <a:ext cx="5564344" cy="369332"/>
          </a:xfrm>
          <a:prstGeom prst="rect">
            <a:avLst/>
          </a:prstGeom>
        </p:spPr>
        <p:txBody>
          <a:bodyPr wrap="none">
            <a:spAutoFit/>
          </a:bodyPr>
          <a:lstStyle/>
          <a:p>
            <a:r>
              <a:rPr lang="zh-CN" altLang="en-US" b="1" dirty="0"/>
              <a:t>测试</a:t>
            </a:r>
            <a:r>
              <a:rPr lang="en-US" altLang="zh-CN" b="1" dirty="0"/>
              <a:t>#2——TCP</a:t>
            </a:r>
            <a:r>
              <a:rPr lang="zh-CN" altLang="en-US" b="1" dirty="0"/>
              <a:t>连接数和页面加载时的</a:t>
            </a:r>
            <a:r>
              <a:rPr lang="en-US" altLang="zh-CN" b="1" dirty="0"/>
              <a:t>SSL</a:t>
            </a:r>
            <a:r>
              <a:rPr lang="zh-CN" altLang="en-US" b="1" dirty="0"/>
              <a:t>握手请求数</a:t>
            </a:r>
          </a:p>
        </p:txBody>
      </p:sp>
      <p:pic>
        <p:nvPicPr>
          <p:cNvPr id="3074" name="Picture 2" descr="https://res.infoq.com/news/2015/02/https-spdy-http2-comparison/zh/resources/0202005.png">
            <a:extLst>
              <a:ext uri="{FF2B5EF4-FFF2-40B4-BE49-F238E27FC236}">
                <a16:creationId xmlns:a16="http://schemas.microsoft.com/office/drawing/2014/main" id="{C923F492-81D5-4E00-8D9A-B280EB68C2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53" y="1865674"/>
            <a:ext cx="5743575" cy="3657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res.infoq.com/news/2015/02/https-spdy-http2-comparison/zh/resources/0202004.png">
            <a:extLst>
              <a:ext uri="{FF2B5EF4-FFF2-40B4-BE49-F238E27FC236}">
                <a16:creationId xmlns:a16="http://schemas.microsoft.com/office/drawing/2014/main" id="{748288B4-A84E-4CC2-A638-E606D380A3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425" y="1865674"/>
            <a:ext cx="5743575" cy="360997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D787E28A-DFBF-4192-9B43-E8D8A931369D}"/>
              </a:ext>
            </a:extLst>
          </p:cNvPr>
          <p:cNvSpPr/>
          <p:nvPr/>
        </p:nvSpPr>
        <p:spPr>
          <a:xfrm>
            <a:off x="8253977" y="5581365"/>
            <a:ext cx="1402948" cy="369332"/>
          </a:xfrm>
          <a:prstGeom prst="rect">
            <a:avLst/>
          </a:prstGeom>
        </p:spPr>
        <p:txBody>
          <a:bodyPr wrap="none">
            <a:spAutoFit/>
          </a:bodyPr>
          <a:lstStyle/>
          <a:p>
            <a:r>
              <a:rPr lang="en-US" altLang="zh-CN" dirty="0">
                <a:solidFill>
                  <a:srgbClr val="000000"/>
                </a:solidFill>
                <a:latin typeface="Helvetica" panose="020B0604020202020204" pitchFamily="34" charset="0"/>
              </a:rPr>
              <a:t>HTTPS</a:t>
            </a:r>
            <a:r>
              <a:rPr lang="zh-CN" altLang="en-US" dirty="0">
                <a:solidFill>
                  <a:srgbClr val="000000"/>
                </a:solidFill>
                <a:latin typeface="Helvetica" panose="020B0604020202020204" pitchFamily="34" charset="0"/>
              </a:rPr>
              <a:t>结果</a:t>
            </a:r>
            <a:endParaRPr lang="zh-CN" altLang="en-US" dirty="0"/>
          </a:p>
        </p:txBody>
      </p:sp>
      <p:sp>
        <p:nvSpPr>
          <p:cNvPr id="5" name="矩形 4">
            <a:extLst>
              <a:ext uri="{FF2B5EF4-FFF2-40B4-BE49-F238E27FC236}">
                <a16:creationId xmlns:a16="http://schemas.microsoft.com/office/drawing/2014/main" id="{C5D5AEBE-CFF8-4A58-849D-26ECF58FF051}"/>
              </a:ext>
            </a:extLst>
          </p:cNvPr>
          <p:cNvSpPr/>
          <p:nvPr/>
        </p:nvSpPr>
        <p:spPr>
          <a:xfrm>
            <a:off x="1873789" y="5578261"/>
            <a:ext cx="1441420" cy="369332"/>
          </a:xfrm>
          <a:prstGeom prst="rect">
            <a:avLst/>
          </a:prstGeom>
        </p:spPr>
        <p:txBody>
          <a:bodyPr wrap="none">
            <a:spAutoFit/>
          </a:bodyPr>
          <a:lstStyle/>
          <a:p>
            <a:r>
              <a:rPr lang="en-US" altLang="zh-CN" dirty="0">
                <a:solidFill>
                  <a:srgbClr val="000000"/>
                </a:solidFill>
                <a:latin typeface="Helvetica" panose="020B0604020202020204" pitchFamily="34" charset="0"/>
              </a:rPr>
              <a:t>HTTP/2</a:t>
            </a:r>
            <a:r>
              <a:rPr lang="zh-CN" altLang="en-US" dirty="0">
                <a:solidFill>
                  <a:srgbClr val="000000"/>
                </a:solidFill>
                <a:latin typeface="Helvetica" panose="020B0604020202020204" pitchFamily="34" charset="0"/>
              </a:rPr>
              <a:t>结果</a:t>
            </a:r>
            <a:endParaRPr lang="zh-CN" altLang="en-US" dirty="0"/>
          </a:p>
        </p:txBody>
      </p:sp>
      <p:sp>
        <p:nvSpPr>
          <p:cNvPr id="2" name="矩形 1">
            <a:extLst>
              <a:ext uri="{FF2B5EF4-FFF2-40B4-BE49-F238E27FC236}">
                <a16:creationId xmlns:a16="http://schemas.microsoft.com/office/drawing/2014/main" id="{8FE97B3D-C871-46E3-BBE2-5A957FEE350A}"/>
              </a:ext>
            </a:extLst>
          </p:cNvPr>
          <p:cNvSpPr/>
          <p:nvPr/>
        </p:nvSpPr>
        <p:spPr>
          <a:xfrm>
            <a:off x="352426" y="6322765"/>
            <a:ext cx="11614202" cy="369332"/>
          </a:xfrm>
          <a:prstGeom prst="rect">
            <a:avLst/>
          </a:prstGeom>
        </p:spPr>
        <p:txBody>
          <a:bodyPr wrap="square">
            <a:spAutoFit/>
          </a:bodyPr>
          <a:lstStyle/>
          <a:p>
            <a:r>
              <a:rPr lang="zh-CN" altLang="en-US" dirty="0"/>
              <a:t>结果显示</a:t>
            </a:r>
            <a:r>
              <a:rPr lang="en-US" altLang="zh-CN" dirty="0"/>
              <a:t>:SPDY</a:t>
            </a:r>
            <a:r>
              <a:rPr lang="zh-CN" altLang="en-US" dirty="0"/>
              <a:t>和</a:t>
            </a:r>
            <a:r>
              <a:rPr lang="en-US" altLang="zh-CN" dirty="0"/>
              <a:t>HTTP/2</a:t>
            </a:r>
            <a:r>
              <a:rPr lang="zh-CN" altLang="en-US" dirty="0"/>
              <a:t>通过多路复用技术降低了页面下载时的连接数</a:t>
            </a:r>
            <a:r>
              <a:rPr lang="en-US" altLang="zh-CN" dirty="0"/>
              <a:t>,</a:t>
            </a:r>
            <a:r>
              <a:rPr lang="zh-CN" altLang="en-US" dirty="0"/>
              <a:t>而原生的</a:t>
            </a:r>
            <a:r>
              <a:rPr lang="en-US" altLang="zh-CN" dirty="0"/>
              <a:t>HTTPS</a:t>
            </a:r>
            <a:r>
              <a:rPr lang="zh-CN" altLang="en-US" dirty="0"/>
              <a:t>协议则需要创建更多的连接</a:t>
            </a:r>
          </a:p>
        </p:txBody>
      </p:sp>
    </p:spTree>
    <p:extLst>
      <p:ext uri="{BB962C8B-B14F-4D97-AF65-F5344CB8AC3E}">
        <p14:creationId xmlns:p14="http://schemas.microsoft.com/office/powerpoint/2010/main" val="3113125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496904C-0FF4-4887-9711-7D8E2BAD4CDB}"/>
              </a:ext>
            </a:extLst>
          </p:cNvPr>
          <p:cNvSpPr/>
          <p:nvPr/>
        </p:nvSpPr>
        <p:spPr>
          <a:xfrm>
            <a:off x="402783" y="815767"/>
            <a:ext cx="2752677" cy="369332"/>
          </a:xfrm>
          <a:prstGeom prst="rect">
            <a:avLst/>
          </a:prstGeom>
        </p:spPr>
        <p:txBody>
          <a:bodyPr wrap="none">
            <a:spAutoFit/>
          </a:bodyPr>
          <a:lstStyle/>
          <a:p>
            <a:r>
              <a:rPr lang="zh-CN" altLang="en-US" b="1" dirty="0"/>
              <a:t>测试</a:t>
            </a:r>
            <a:r>
              <a:rPr lang="en-US" altLang="zh-CN" b="1" dirty="0"/>
              <a:t>#3——</a:t>
            </a:r>
            <a:r>
              <a:rPr lang="zh-CN" altLang="en-US" b="1" dirty="0"/>
              <a:t>页面加载时间</a:t>
            </a:r>
          </a:p>
        </p:txBody>
      </p:sp>
      <p:sp>
        <p:nvSpPr>
          <p:cNvPr id="3" name="矩形 2">
            <a:extLst>
              <a:ext uri="{FF2B5EF4-FFF2-40B4-BE49-F238E27FC236}">
                <a16:creationId xmlns:a16="http://schemas.microsoft.com/office/drawing/2014/main" id="{D787E28A-DFBF-4192-9B43-E8D8A931369D}"/>
              </a:ext>
            </a:extLst>
          </p:cNvPr>
          <p:cNvSpPr/>
          <p:nvPr/>
        </p:nvSpPr>
        <p:spPr>
          <a:xfrm>
            <a:off x="7960746" y="5214473"/>
            <a:ext cx="1274708" cy="369332"/>
          </a:xfrm>
          <a:prstGeom prst="rect">
            <a:avLst/>
          </a:prstGeom>
        </p:spPr>
        <p:txBody>
          <a:bodyPr wrap="none">
            <a:spAutoFit/>
          </a:bodyPr>
          <a:lstStyle/>
          <a:p>
            <a:r>
              <a:rPr lang="en-US" altLang="zh-CN" dirty="0">
                <a:solidFill>
                  <a:srgbClr val="000000"/>
                </a:solidFill>
                <a:latin typeface="Helvetica" panose="020B0604020202020204" pitchFamily="34" charset="0"/>
              </a:rPr>
              <a:t>SPDY</a:t>
            </a:r>
            <a:r>
              <a:rPr lang="zh-CN" altLang="en-US" dirty="0">
                <a:solidFill>
                  <a:srgbClr val="000000"/>
                </a:solidFill>
                <a:latin typeface="Helvetica" panose="020B0604020202020204" pitchFamily="34" charset="0"/>
              </a:rPr>
              <a:t>结果</a:t>
            </a:r>
            <a:endParaRPr lang="zh-CN" altLang="en-US" dirty="0"/>
          </a:p>
        </p:txBody>
      </p:sp>
      <p:sp>
        <p:nvSpPr>
          <p:cNvPr id="5" name="矩形 4">
            <a:extLst>
              <a:ext uri="{FF2B5EF4-FFF2-40B4-BE49-F238E27FC236}">
                <a16:creationId xmlns:a16="http://schemas.microsoft.com/office/drawing/2014/main" id="{C5D5AEBE-CFF8-4A58-849D-26ECF58FF051}"/>
              </a:ext>
            </a:extLst>
          </p:cNvPr>
          <p:cNvSpPr/>
          <p:nvPr/>
        </p:nvSpPr>
        <p:spPr>
          <a:xfrm>
            <a:off x="1956729" y="5029807"/>
            <a:ext cx="1402948" cy="369332"/>
          </a:xfrm>
          <a:prstGeom prst="rect">
            <a:avLst/>
          </a:prstGeom>
        </p:spPr>
        <p:txBody>
          <a:bodyPr wrap="none">
            <a:spAutoFit/>
          </a:bodyPr>
          <a:lstStyle/>
          <a:p>
            <a:r>
              <a:rPr lang="en-US" altLang="zh-CN" dirty="0">
                <a:solidFill>
                  <a:srgbClr val="000000"/>
                </a:solidFill>
                <a:latin typeface="Helvetica" panose="020B0604020202020204" pitchFamily="34" charset="0"/>
              </a:rPr>
              <a:t>HTTPS</a:t>
            </a:r>
            <a:r>
              <a:rPr lang="zh-CN" altLang="en-US" dirty="0">
                <a:solidFill>
                  <a:srgbClr val="000000"/>
                </a:solidFill>
                <a:latin typeface="Helvetica" panose="020B0604020202020204" pitchFamily="34" charset="0"/>
              </a:rPr>
              <a:t>结果</a:t>
            </a:r>
            <a:endParaRPr lang="zh-CN" altLang="en-US" dirty="0"/>
          </a:p>
        </p:txBody>
      </p:sp>
      <p:pic>
        <p:nvPicPr>
          <p:cNvPr id="4098" name="Picture 2" descr="https://res.infoq.com/news/2015/02/https-spdy-http2-comparison/zh/resources/0202006.png">
            <a:extLst>
              <a:ext uri="{FF2B5EF4-FFF2-40B4-BE49-F238E27FC236}">
                <a16:creationId xmlns:a16="http://schemas.microsoft.com/office/drawing/2014/main" id="{7B8193AA-359B-480F-BFBB-FA4944250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890" y="1660733"/>
            <a:ext cx="5743575" cy="31623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res.infoq.com/news/2015/02/https-spdy-http2-comparison/zh/resources/0202007.png">
            <a:extLst>
              <a:ext uri="{FF2B5EF4-FFF2-40B4-BE49-F238E27FC236}">
                <a16:creationId xmlns:a16="http://schemas.microsoft.com/office/drawing/2014/main" id="{A6783555-2131-4FE4-AACB-5B705A4E82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1465" y="1660733"/>
            <a:ext cx="5743575"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016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189"/>
          <p:cNvGrpSpPr>
            <a:grpSpLocks/>
          </p:cNvGrpSpPr>
          <p:nvPr/>
        </p:nvGrpSpPr>
        <p:grpSpPr bwMode="auto">
          <a:xfrm>
            <a:off x="2933721" y="1545760"/>
            <a:ext cx="4724400" cy="853309"/>
            <a:chOff x="1296" y="1824"/>
            <a:chExt cx="2976" cy="432"/>
          </a:xfrm>
        </p:grpSpPr>
        <p:sp>
          <p:nvSpPr>
            <p:cNvPr id="30" name="AutoShape 190"/>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p:spPr>
          <p:txBody>
            <a:bodyPr wrap="none" anchor="ctr"/>
            <a:lstStyle/>
            <a:p>
              <a:endParaRPr lang="zh-CN" altLang="en-US"/>
            </a:p>
          </p:txBody>
        </p:sp>
        <p:sp>
          <p:nvSpPr>
            <p:cNvPr id="31" name="AutoShape 191"/>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p:spPr>
          <p:txBody>
            <a:bodyPr wrap="none" anchor="ctr"/>
            <a:lstStyle/>
            <a:p>
              <a:endParaRPr lang="zh-CN" altLang="en-US"/>
            </a:p>
          </p:txBody>
        </p:sp>
        <p:sp>
          <p:nvSpPr>
            <p:cNvPr id="32" name="Text Box 192"/>
            <p:cNvSpPr txBox="1">
              <a:spLocks noChangeArrowheads="1"/>
            </p:cNvSpPr>
            <p:nvPr/>
          </p:nvSpPr>
          <p:spPr bwMode="gray">
            <a:xfrm>
              <a:off x="1610" y="1934"/>
              <a:ext cx="2160" cy="234"/>
            </a:xfrm>
            <a:prstGeom prst="rect">
              <a:avLst/>
            </a:prstGeom>
            <a:noFill/>
            <a:ln w="9525" algn="ctr">
              <a:noFill/>
              <a:miter lim="800000"/>
              <a:headEnd/>
              <a:tailEnd/>
            </a:ln>
            <a:effectLst/>
          </p:spPr>
          <p:txBody>
            <a:bodyPr>
              <a:spAutoFit/>
            </a:bodyPr>
            <a:lstStyle/>
            <a:p>
              <a:pPr algn="ctr" eaLnBrk="0" hangingPunct="0"/>
              <a:r>
                <a:rPr lang="zh-CN" altLang="en-US" sz="2400" b="1" dirty="0"/>
                <a:t>从</a:t>
              </a:r>
              <a:r>
                <a:rPr lang="en-US" altLang="zh-CN" sz="2400" b="1" dirty="0"/>
                <a:t>HTTP2</a:t>
              </a:r>
              <a:r>
                <a:rPr lang="zh-CN" altLang="en-US" sz="2400" b="1" dirty="0"/>
                <a:t>到</a:t>
              </a:r>
              <a:r>
                <a:rPr lang="en-US" altLang="zh-CN" sz="2400" b="1" dirty="0"/>
                <a:t>QUIC</a:t>
              </a:r>
            </a:p>
          </p:txBody>
        </p:sp>
        <p:sp>
          <p:nvSpPr>
            <p:cNvPr id="33" name="Text Box 193"/>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eaLnBrk="0" hangingPunct="0"/>
              <a:r>
                <a:rPr lang="en-US" altLang="zh-CN" sz="2400" dirty="0">
                  <a:solidFill>
                    <a:schemeClr val="bg1"/>
                  </a:solidFill>
                </a:rPr>
                <a:t>1</a:t>
              </a:r>
            </a:p>
          </p:txBody>
        </p:sp>
      </p:grpSp>
      <p:grpSp>
        <p:nvGrpSpPr>
          <p:cNvPr id="34" name="Group 199"/>
          <p:cNvGrpSpPr>
            <a:grpSpLocks/>
          </p:cNvGrpSpPr>
          <p:nvPr/>
        </p:nvGrpSpPr>
        <p:grpSpPr bwMode="auto">
          <a:xfrm>
            <a:off x="2933720" y="3138719"/>
            <a:ext cx="4823931" cy="945673"/>
            <a:chOff x="1296" y="1824"/>
            <a:chExt cx="2976" cy="432"/>
          </a:xfrm>
        </p:grpSpPr>
        <p:sp>
          <p:nvSpPr>
            <p:cNvPr id="35" name="AutoShape 200"/>
            <p:cNvSpPr>
              <a:spLocks noChangeArrowheads="1"/>
            </p:cNvSpPr>
            <p:nvPr/>
          </p:nvSpPr>
          <p:spPr bwMode="gray">
            <a:xfrm>
              <a:off x="1536" y="1899"/>
              <a:ext cx="2736" cy="288"/>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headEnd/>
              <a:tailEnd/>
            </a:ln>
            <a:effectLst/>
          </p:spPr>
          <p:txBody>
            <a:bodyPr wrap="none" anchor="ctr"/>
            <a:lstStyle/>
            <a:p>
              <a:endParaRPr lang="zh-CN" altLang="en-US"/>
            </a:p>
          </p:txBody>
        </p:sp>
        <p:sp>
          <p:nvSpPr>
            <p:cNvPr id="36" name="AutoShape 201"/>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p:spPr>
          <p:txBody>
            <a:bodyPr wrap="none" anchor="ctr"/>
            <a:lstStyle/>
            <a:p>
              <a:endParaRPr lang="zh-CN" altLang="en-US"/>
            </a:p>
          </p:txBody>
        </p:sp>
        <p:sp>
          <p:nvSpPr>
            <p:cNvPr id="37" name="Text Box 202"/>
            <p:cNvSpPr txBox="1">
              <a:spLocks noChangeArrowheads="1"/>
            </p:cNvSpPr>
            <p:nvPr/>
          </p:nvSpPr>
          <p:spPr bwMode="gray">
            <a:xfrm>
              <a:off x="1680" y="1934"/>
              <a:ext cx="2160" cy="169"/>
            </a:xfrm>
            <a:prstGeom prst="rect">
              <a:avLst/>
            </a:prstGeom>
            <a:noFill/>
            <a:ln w="9525" algn="ctr">
              <a:noFill/>
              <a:miter lim="800000"/>
              <a:headEnd/>
              <a:tailEnd/>
            </a:ln>
            <a:effectLst/>
          </p:spPr>
          <p:txBody>
            <a:bodyPr>
              <a:spAutoFit/>
            </a:bodyPr>
            <a:lstStyle/>
            <a:p>
              <a:pPr algn="ctr" eaLnBrk="0" hangingPunct="0"/>
              <a:r>
                <a:rPr lang="zh-CN" altLang="en-US" b="1" dirty="0"/>
                <a:t>前端性能</a:t>
              </a:r>
              <a:endParaRPr lang="en-US" altLang="zh-CN" b="1" dirty="0"/>
            </a:p>
          </p:txBody>
        </p:sp>
        <p:sp>
          <p:nvSpPr>
            <p:cNvPr id="38" name="Text Box 203"/>
            <p:cNvSpPr txBox="1">
              <a:spLocks noChangeArrowheads="1"/>
            </p:cNvSpPr>
            <p:nvPr/>
          </p:nvSpPr>
          <p:spPr bwMode="gray">
            <a:xfrm>
              <a:off x="1397" y="1886"/>
              <a:ext cx="213" cy="291"/>
            </a:xfrm>
            <a:prstGeom prst="rect">
              <a:avLst/>
            </a:prstGeom>
            <a:noFill/>
            <a:ln w="9525" algn="ctr">
              <a:noFill/>
              <a:miter lim="800000"/>
              <a:headEnd/>
              <a:tailEnd/>
            </a:ln>
            <a:effectLst/>
          </p:spPr>
          <p:txBody>
            <a:bodyPr wrap="none">
              <a:spAutoFit/>
            </a:bodyPr>
            <a:lstStyle/>
            <a:p>
              <a:pPr algn="ctr" eaLnBrk="0" hangingPunct="0"/>
              <a:r>
                <a:rPr lang="en-US" altLang="zh-CN" sz="2400" dirty="0">
                  <a:solidFill>
                    <a:schemeClr val="bg1"/>
                  </a:solidFill>
                </a:rPr>
                <a:t>2</a:t>
              </a:r>
            </a:p>
          </p:txBody>
        </p:sp>
      </p:grpSp>
    </p:spTree>
    <p:extLst>
      <p:ext uri="{BB962C8B-B14F-4D97-AF65-F5344CB8AC3E}">
        <p14:creationId xmlns:p14="http://schemas.microsoft.com/office/powerpoint/2010/main" val="1706006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496904C-0FF4-4887-9711-7D8E2BAD4CDB}"/>
              </a:ext>
            </a:extLst>
          </p:cNvPr>
          <p:cNvSpPr/>
          <p:nvPr/>
        </p:nvSpPr>
        <p:spPr>
          <a:xfrm>
            <a:off x="392952" y="786270"/>
            <a:ext cx="2752677" cy="369332"/>
          </a:xfrm>
          <a:prstGeom prst="rect">
            <a:avLst/>
          </a:prstGeom>
        </p:spPr>
        <p:txBody>
          <a:bodyPr wrap="none">
            <a:spAutoFit/>
          </a:bodyPr>
          <a:lstStyle/>
          <a:p>
            <a:r>
              <a:rPr lang="zh-CN" altLang="en-US" b="1" dirty="0"/>
              <a:t>测试</a:t>
            </a:r>
            <a:r>
              <a:rPr lang="en-US" altLang="zh-CN" b="1" dirty="0"/>
              <a:t>#3——</a:t>
            </a:r>
            <a:r>
              <a:rPr lang="zh-CN" altLang="en-US" b="1" dirty="0"/>
              <a:t>页面加载时间</a:t>
            </a:r>
          </a:p>
        </p:txBody>
      </p:sp>
      <p:sp>
        <p:nvSpPr>
          <p:cNvPr id="5" name="矩形 4">
            <a:extLst>
              <a:ext uri="{FF2B5EF4-FFF2-40B4-BE49-F238E27FC236}">
                <a16:creationId xmlns:a16="http://schemas.microsoft.com/office/drawing/2014/main" id="{C5D5AEBE-CFF8-4A58-849D-26ECF58FF051}"/>
              </a:ext>
            </a:extLst>
          </p:cNvPr>
          <p:cNvSpPr/>
          <p:nvPr/>
        </p:nvSpPr>
        <p:spPr>
          <a:xfrm>
            <a:off x="4984261" y="5261941"/>
            <a:ext cx="1377300" cy="369332"/>
          </a:xfrm>
          <a:prstGeom prst="rect">
            <a:avLst/>
          </a:prstGeom>
        </p:spPr>
        <p:txBody>
          <a:bodyPr wrap="none">
            <a:spAutoFit/>
          </a:bodyPr>
          <a:lstStyle/>
          <a:p>
            <a:r>
              <a:rPr lang="en-US" altLang="zh-CN" dirty="0">
                <a:solidFill>
                  <a:srgbClr val="000000"/>
                </a:solidFill>
                <a:latin typeface="Helvetica" panose="020B0604020202020204" pitchFamily="34" charset="0"/>
              </a:rPr>
              <a:t>HTTP2</a:t>
            </a:r>
            <a:r>
              <a:rPr lang="zh-CN" altLang="en-US" dirty="0">
                <a:solidFill>
                  <a:srgbClr val="000000"/>
                </a:solidFill>
                <a:latin typeface="Helvetica" panose="020B0604020202020204" pitchFamily="34" charset="0"/>
              </a:rPr>
              <a:t>结果</a:t>
            </a:r>
            <a:endParaRPr lang="zh-CN" altLang="en-US" dirty="0"/>
          </a:p>
        </p:txBody>
      </p:sp>
      <p:pic>
        <p:nvPicPr>
          <p:cNvPr id="5122" name="Picture 2" descr="https://res.infoq.com/news/2015/02/https-spdy-http2-comparison/zh/resources/0202008.png">
            <a:extLst>
              <a:ext uri="{FF2B5EF4-FFF2-40B4-BE49-F238E27FC236}">
                <a16:creationId xmlns:a16="http://schemas.microsoft.com/office/drawing/2014/main" id="{9438BF4E-A92B-4C21-A70B-D52367663A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4212" y="1847850"/>
            <a:ext cx="5743575" cy="31623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0847A5DD-F061-4410-AA07-6F3BEBE396F4}"/>
              </a:ext>
            </a:extLst>
          </p:cNvPr>
          <p:cNvSpPr/>
          <p:nvPr/>
        </p:nvSpPr>
        <p:spPr>
          <a:xfrm>
            <a:off x="570272" y="6252396"/>
            <a:ext cx="11002296" cy="307777"/>
          </a:xfrm>
          <a:prstGeom prst="rect">
            <a:avLst/>
          </a:prstGeom>
        </p:spPr>
        <p:txBody>
          <a:bodyPr wrap="square">
            <a:spAutoFit/>
          </a:bodyPr>
          <a:lstStyle/>
          <a:p>
            <a:r>
              <a:rPr lang="zh-CN" altLang="en-US" sz="1400" dirty="0"/>
              <a:t>结果显示</a:t>
            </a:r>
            <a:r>
              <a:rPr lang="en-US" altLang="zh-CN" sz="1400" dirty="0"/>
              <a:t>:</a:t>
            </a:r>
            <a:r>
              <a:rPr lang="zh-CN" altLang="en-US" sz="1400" dirty="0"/>
              <a:t>由于不支持头信息压缩，并且所需的额外</a:t>
            </a:r>
            <a:r>
              <a:rPr lang="en-US" altLang="zh-CN" sz="1400" dirty="0"/>
              <a:t>TCP</a:t>
            </a:r>
            <a:r>
              <a:rPr lang="zh-CN" altLang="en-US" sz="1400" dirty="0"/>
              <a:t>连接和</a:t>
            </a:r>
            <a:r>
              <a:rPr lang="en-US" altLang="zh-CN" sz="1400" dirty="0"/>
              <a:t>SSL</a:t>
            </a:r>
            <a:r>
              <a:rPr lang="zh-CN" altLang="en-US" sz="1400" dirty="0"/>
              <a:t>握手，原生</a:t>
            </a:r>
            <a:r>
              <a:rPr lang="en-US" altLang="zh-CN" sz="1400" dirty="0"/>
              <a:t>HTTPS</a:t>
            </a:r>
            <a:r>
              <a:rPr lang="zh-CN" altLang="en-US" sz="1400" dirty="0"/>
              <a:t>所需的时间最长，如果页面更复杂，那么差距会更明显。</a:t>
            </a:r>
          </a:p>
        </p:txBody>
      </p:sp>
    </p:spTree>
    <p:extLst>
      <p:ext uri="{BB962C8B-B14F-4D97-AF65-F5344CB8AC3E}">
        <p14:creationId xmlns:p14="http://schemas.microsoft.com/office/powerpoint/2010/main" val="2006116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57EAAD-FDB1-4C7F-B045-7C35FAD8826E}"/>
              </a:ext>
            </a:extLst>
          </p:cNvPr>
          <p:cNvSpPr txBox="1"/>
          <p:nvPr/>
        </p:nvSpPr>
        <p:spPr>
          <a:xfrm>
            <a:off x="3254476" y="2921168"/>
            <a:ext cx="5289756" cy="1015663"/>
          </a:xfrm>
          <a:prstGeom prst="rect">
            <a:avLst/>
          </a:prstGeom>
          <a:noFill/>
        </p:spPr>
        <p:txBody>
          <a:bodyPr wrap="square" numCol="1" rtlCol="0">
            <a:spAutoFit/>
          </a:bodyPr>
          <a:lstStyle/>
          <a:p>
            <a:pPr algn="ctr"/>
            <a:r>
              <a:rPr lang="en-US" altLang="zh-CN" sz="2000" b="1" dirty="0">
                <a:solidFill>
                  <a:schemeClr val="accent1">
                    <a:lumMod val="50000"/>
                  </a:schemeClr>
                </a:solidFill>
              </a:rPr>
              <a:t>《web</a:t>
            </a:r>
            <a:r>
              <a:rPr lang="zh-CN" altLang="en-US" sz="2000" b="1" dirty="0">
                <a:solidFill>
                  <a:schemeClr val="accent1">
                    <a:lumMod val="50000"/>
                  </a:schemeClr>
                </a:solidFill>
              </a:rPr>
              <a:t>性能权威指南</a:t>
            </a:r>
            <a:r>
              <a:rPr lang="en-US" altLang="zh-CN" sz="2000" b="1" dirty="0">
                <a:solidFill>
                  <a:schemeClr val="accent1">
                    <a:lumMod val="50000"/>
                  </a:schemeClr>
                </a:solidFill>
              </a:rPr>
              <a:t>》12.3.5</a:t>
            </a:r>
            <a:r>
              <a:rPr lang="zh-CN" altLang="en-US" sz="2000" b="1" dirty="0">
                <a:solidFill>
                  <a:schemeClr val="accent1">
                    <a:lumMod val="50000"/>
                  </a:schemeClr>
                </a:solidFill>
              </a:rPr>
              <a:t>章节中提到：</a:t>
            </a:r>
            <a:endParaRPr lang="en-US" altLang="zh-CN" sz="2000" b="1" dirty="0">
              <a:solidFill>
                <a:schemeClr val="accent1">
                  <a:lumMod val="50000"/>
                </a:schemeClr>
              </a:solidFill>
            </a:endParaRPr>
          </a:p>
          <a:p>
            <a:pPr algn="ctr"/>
            <a:r>
              <a:rPr lang="zh-CN" altLang="en-US" sz="2000" b="1" dirty="0">
                <a:solidFill>
                  <a:schemeClr val="accent1">
                    <a:lumMod val="50000"/>
                  </a:schemeClr>
                </a:solidFill>
              </a:rPr>
              <a:t>对</a:t>
            </a:r>
            <a:r>
              <a:rPr lang="en-US" altLang="zh-CN" sz="2000" b="1" dirty="0">
                <a:solidFill>
                  <a:schemeClr val="accent1">
                    <a:lumMod val="50000"/>
                  </a:schemeClr>
                </a:solidFill>
              </a:rPr>
              <a:t>HTTP2.0</a:t>
            </a:r>
            <a:r>
              <a:rPr lang="zh-CN" altLang="en-US" sz="2000" b="1" dirty="0">
                <a:solidFill>
                  <a:schemeClr val="accent1">
                    <a:lumMod val="50000"/>
                  </a:schemeClr>
                </a:solidFill>
              </a:rPr>
              <a:t>而言</a:t>
            </a:r>
            <a:endParaRPr lang="en-US" altLang="zh-CN" sz="2000" b="1" dirty="0">
              <a:solidFill>
                <a:schemeClr val="accent1">
                  <a:lumMod val="50000"/>
                </a:schemeClr>
              </a:solidFill>
            </a:endParaRPr>
          </a:p>
          <a:p>
            <a:pPr algn="ctr"/>
            <a:r>
              <a:rPr lang="en-US" altLang="zh-CN" sz="2000" b="1" dirty="0">
                <a:solidFill>
                  <a:schemeClr val="accent1">
                    <a:lumMod val="50000"/>
                  </a:schemeClr>
                </a:solidFill>
              </a:rPr>
              <a:t>TCP</a:t>
            </a:r>
            <a:r>
              <a:rPr lang="zh-CN" altLang="en-US" sz="2000" b="1" dirty="0">
                <a:solidFill>
                  <a:schemeClr val="accent1">
                    <a:lumMod val="50000"/>
                  </a:schemeClr>
                </a:solidFill>
              </a:rPr>
              <a:t>很可能就是下一个性能瓶颈</a:t>
            </a:r>
          </a:p>
        </p:txBody>
      </p:sp>
    </p:spTree>
    <p:extLst>
      <p:ext uri="{BB962C8B-B14F-4D97-AF65-F5344CB8AC3E}">
        <p14:creationId xmlns:p14="http://schemas.microsoft.com/office/powerpoint/2010/main" val="90404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3D6EE43-B142-4F56-AF86-097D7DD5CCBA}"/>
              </a:ext>
            </a:extLst>
          </p:cNvPr>
          <p:cNvSpPr txBox="1"/>
          <p:nvPr/>
        </p:nvSpPr>
        <p:spPr>
          <a:xfrm>
            <a:off x="2848108" y="3490555"/>
            <a:ext cx="983411" cy="461665"/>
          </a:xfrm>
          <a:prstGeom prst="rect">
            <a:avLst/>
          </a:prstGeom>
          <a:noFill/>
        </p:spPr>
        <p:txBody>
          <a:bodyPr wrap="square" rtlCol="0">
            <a:spAutoFit/>
          </a:bodyPr>
          <a:lstStyle/>
          <a:p>
            <a:r>
              <a:rPr lang="en-US" altLang="zh-CN" sz="2400" dirty="0">
                <a:solidFill>
                  <a:schemeClr val="bg1"/>
                </a:solidFill>
              </a:rPr>
              <a:t>Part 1</a:t>
            </a:r>
            <a:endParaRPr lang="zh-CN" altLang="en-US" sz="2400" dirty="0">
              <a:solidFill>
                <a:schemeClr val="bg1"/>
              </a:solidFill>
            </a:endParaRPr>
          </a:p>
        </p:txBody>
      </p:sp>
      <p:sp>
        <p:nvSpPr>
          <p:cNvPr id="3" name="矩形 2">
            <a:extLst>
              <a:ext uri="{FF2B5EF4-FFF2-40B4-BE49-F238E27FC236}">
                <a16:creationId xmlns:a16="http://schemas.microsoft.com/office/drawing/2014/main" id="{65B02699-8A6D-492C-B886-3ED43D975A9E}"/>
              </a:ext>
            </a:extLst>
          </p:cNvPr>
          <p:cNvSpPr/>
          <p:nvPr/>
        </p:nvSpPr>
        <p:spPr>
          <a:xfrm>
            <a:off x="2277944" y="1201400"/>
            <a:ext cx="2159566" cy="523220"/>
          </a:xfrm>
          <a:prstGeom prst="rect">
            <a:avLst/>
          </a:prstGeom>
        </p:spPr>
        <p:txBody>
          <a:bodyPr wrap="none">
            <a:spAutoFit/>
          </a:bodyPr>
          <a:lstStyle/>
          <a:p>
            <a:r>
              <a:rPr lang="en-US" altLang="zh-CN" sz="2800" b="1" dirty="0">
                <a:solidFill>
                  <a:srgbClr val="333333"/>
                </a:solidFill>
                <a:latin typeface="arial" panose="020B0604020202020204" pitchFamily="34" charset="0"/>
              </a:rPr>
              <a:t>QUIC</a:t>
            </a:r>
            <a:r>
              <a:rPr lang="zh-CN" altLang="en-US" sz="2800" b="1" dirty="0">
                <a:solidFill>
                  <a:srgbClr val="333333"/>
                </a:solidFill>
                <a:latin typeface="arial" panose="020B0604020202020204" pitchFamily="34" charset="0"/>
              </a:rPr>
              <a:t>简述：</a:t>
            </a:r>
            <a:endParaRPr lang="zh-CN" altLang="en-US" sz="2800" b="1" dirty="0"/>
          </a:p>
        </p:txBody>
      </p:sp>
      <p:sp>
        <p:nvSpPr>
          <p:cNvPr id="4" name="矩形 3">
            <a:extLst>
              <a:ext uri="{FF2B5EF4-FFF2-40B4-BE49-F238E27FC236}">
                <a16:creationId xmlns:a16="http://schemas.microsoft.com/office/drawing/2014/main" id="{348488F0-0197-4600-8FCE-81E2CC1E999B}"/>
              </a:ext>
            </a:extLst>
          </p:cNvPr>
          <p:cNvSpPr/>
          <p:nvPr/>
        </p:nvSpPr>
        <p:spPr>
          <a:xfrm>
            <a:off x="1789471" y="3136005"/>
            <a:ext cx="8721213" cy="1200329"/>
          </a:xfrm>
          <a:prstGeom prst="rect">
            <a:avLst/>
          </a:prstGeom>
        </p:spPr>
        <p:txBody>
          <a:bodyPr wrap="square">
            <a:spAutoFit/>
          </a:bodyPr>
          <a:lstStyle/>
          <a:p>
            <a:r>
              <a:rPr lang="en-US" altLang="zh-CN" dirty="0">
                <a:solidFill>
                  <a:srgbClr val="333333"/>
                </a:solidFill>
                <a:latin typeface="arial" panose="020B0604020202020204" pitchFamily="34" charset="0"/>
              </a:rPr>
              <a:t>    QUIC</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Quick UDP Internet Connection</a:t>
            </a:r>
            <a:r>
              <a:rPr lang="zh-CN" altLang="en-US" dirty="0">
                <a:solidFill>
                  <a:srgbClr val="333333"/>
                </a:solidFill>
                <a:latin typeface="arial" panose="020B0604020202020204" pitchFamily="34" charset="0"/>
              </a:rPr>
              <a:t>）是谷歌制定的一种基于</a:t>
            </a:r>
            <a:r>
              <a:rPr lang="en-US" altLang="zh-CN" dirty="0">
                <a:solidFill>
                  <a:srgbClr val="333333"/>
                </a:solidFill>
                <a:latin typeface="arial" panose="020B0604020202020204" pitchFamily="34" charset="0"/>
              </a:rPr>
              <a:t>UDP</a:t>
            </a:r>
            <a:r>
              <a:rPr lang="zh-CN" altLang="en-US" dirty="0">
                <a:solidFill>
                  <a:srgbClr val="333333"/>
                </a:solidFill>
                <a:latin typeface="arial" panose="020B0604020202020204" pitchFamily="34" charset="0"/>
              </a:rPr>
              <a:t>的低时延的互联网传输层协议。在</a:t>
            </a:r>
            <a:r>
              <a:rPr lang="en-US" altLang="zh-CN" dirty="0">
                <a:solidFill>
                  <a:srgbClr val="333333"/>
                </a:solidFill>
                <a:latin typeface="arial" panose="020B0604020202020204" pitchFamily="34" charset="0"/>
              </a:rPr>
              <a:t>2016</a:t>
            </a:r>
            <a:r>
              <a:rPr lang="zh-CN" altLang="en-US" dirty="0">
                <a:solidFill>
                  <a:srgbClr val="333333"/>
                </a:solidFill>
                <a:latin typeface="arial" panose="020B0604020202020204" pitchFamily="34" charset="0"/>
              </a:rPr>
              <a:t>年</a:t>
            </a:r>
            <a:r>
              <a:rPr lang="en-US" altLang="zh-CN" dirty="0">
                <a:solidFill>
                  <a:srgbClr val="333333"/>
                </a:solidFill>
                <a:latin typeface="arial" panose="020B0604020202020204" pitchFamily="34" charset="0"/>
              </a:rPr>
              <a:t>11</a:t>
            </a:r>
            <a:r>
              <a:rPr lang="zh-CN" altLang="en-US" dirty="0">
                <a:solidFill>
                  <a:srgbClr val="333333"/>
                </a:solidFill>
                <a:latin typeface="arial" panose="020B0604020202020204" pitchFamily="34" charset="0"/>
              </a:rPr>
              <a:t>月国际互联网工程任务组</a:t>
            </a:r>
            <a:r>
              <a:rPr lang="en-US" altLang="zh-CN" dirty="0">
                <a:solidFill>
                  <a:srgbClr val="333333"/>
                </a:solidFill>
                <a:latin typeface="arial" panose="020B0604020202020204" pitchFamily="34" charset="0"/>
              </a:rPr>
              <a:t>(IETF)</a:t>
            </a:r>
            <a:r>
              <a:rPr lang="zh-CN" altLang="en-US" dirty="0">
                <a:solidFill>
                  <a:srgbClr val="333333"/>
                </a:solidFill>
                <a:latin typeface="arial" panose="020B0604020202020204" pitchFamily="34" charset="0"/>
              </a:rPr>
              <a:t>召开了第一次</a:t>
            </a:r>
            <a:r>
              <a:rPr lang="en-US" altLang="zh-CN" dirty="0">
                <a:solidFill>
                  <a:srgbClr val="333333"/>
                </a:solidFill>
                <a:latin typeface="arial" panose="020B0604020202020204" pitchFamily="34" charset="0"/>
              </a:rPr>
              <a:t>QUIC</a:t>
            </a:r>
            <a:r>
              <a:rPr lang="zh-CN" altLang="en-US" dirty="0">
                <a:solidFill>
                  <a:srgbClr val="333333"/>
                </a:solidFill>
                <a:latin typeface="arial" panose="020B0604020202020204" pitchFamily="34" charset="0"/>
              </a:rPr>
              <a:t>工作组会议，受到了业界的广泛关注。这也意味着</a:t>
            </a:r>
            <a:r>
              <a:rPr lang="en-US" altLang="zh-CN" dirty="0">
                <a:solidFill>
                  <a:srgbClr val="333333"/>
                </a:solidFill>
                <a:latin typeface="arial" panose="020B0604020202020204" pitchFamily="34" charset="0"/>
              </a:rPr>
              <a:t>QUIC</a:t>
            </a:r>
            <a:r>
              <a:rPr lang="zh-CN" altLang="en-US" dirty="0">
                <a:solidFill>
                  <a:srgbClr val="333333"/>
                </a:solidFill>
                <a:latin typeface="arial" panose="020B0604020202020204" pitchFamily="34" charset="0"/>
              </a:rPr>
              <a:t>开始了它的标准化过程，成为新一代传输层协议 。</a:t>
            </a:r>
            <a:endParaRPr lang="zh-CN" altLang="en-US" dirty="0"/>
          </a:p>
        </p:txBody>
      </p:sp>
    </p:spTree>
    <p:extLst>
      <p:ext uri="{BB962C8B-B14F-4D97-AF65-F5344CB8AC3E}">
        <p14:creationId xmlns:p14="http://schemas.microsoft.com/office/powerpoint/2010/main" val="1712810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E7734D9-4DA9-473D-A559-DACCBC5D17E2}"/>
              </a:ext>
            </a:extLst>
          </p:cNvPr>
          <p:cNvPicPr>
            <a:picLocks noChangeAspect="1"/>
          </p:cNvPicPr>
          <p:nvPr/>
        </p:nvPicPr>
        <p:blipFill>
          <a:blip r:embed="rId3"/>
          <a:stretch>
            <a:fillRect/>
          </a:stretch>
        </p:blipFill>
        <p:spPr>
          <a:xfrm>
            <a:off x="2625864" y="1833028"/>
            <a:ext cx="6788888" cy="3030334"/>
          </a:xfrm>
          <a:prstGeom prst="rect">
            <a:avLst/>
          </a:prstGeom>
        </p:spPr>
      </p:pic>
      <p:sp>
        <p:nvSpPr>
          <p:cNvPr id="7" name="矩形 6">
            <a:extLst>
              <a:ext uri="{FF2B5EF4-FFF2-40B4-BE49-F238E27FC236}">
                <a16:creationId xmlns:a16="http://schemas.microsoft.com/office/drawing/2014/main" id="{A819E1DD-CD09-4FB1-A09C-CC40DA29CDA4}"/>
              </a:ext>
            </a:extLst>
          </p:cNvPr>
          <p:cNvSpPr/>
          <p:nvPr/>
        </p:nvSpPr>
        <p:spPr>
          <a:xfrm>
            <a:off x="588661" y="796101"/>
            <a:ext cx="3139001"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QUIC</a:t>
            </a:r>
            <a:r>
              <a:rPr lang="zh-CN" altLang="en-US" sz="2400" b="1" dirty="0">
                <a:latin typeface="微软雅黑" panose="020B0503020204020204" pitchFamily="34" charset="-122"/>
                <a:ea typeface="微软雅黑" panose="020B0503020204020204" pitchFamily="34" charset="-122"/>
              </a:rPr>
              <a:t>应该放在哪里？</a:t>
            </a:r>
            <a:endParaRPr lang="zh-CN" altLang="en-US" sz="2400" dirty="0"/>
          </a:p>
        </p:txBody>
      </p:sp>
      <p:sp>
        <p:nvSpPr>
          <p:cNvPr id="8" name="矩形 7">
            <a:extLst>
              <a:ext uri="{FF2B5EF4-FFF2-40B4-BE49-F238E27FC236}">
                <a16:creationId xmlns:a16="http://schemas.microsoft.com/office/drawing/2014/main" id="{EF348D5E-1D88-4463-82F7-0AFA9CCA8AAF}"/>
              </a:ext>
            </a:extLst>
          </p:cNvPr>
          <p:cNvSpPr/>
          <p:nvPr/>
        </p:nvSpPr>
        <p:spPr>
          <a:xfrm>
            <a:off x="1138592" y="5267236"/>
            <a:ext cx="9763432" cy="1200329"/>
          </a:xfrm>
          <a:prstGeom prst="rect">
            <a:avLst/>
          </a:prstGeom>
        </p:spPr>
        <p:txBody>
          <a:bodyPr wrap="square">
            <a:spAutoFit/>
          </a:bodyPr>
          <a:lstStyle/>
          <a:p>
            <a:pPr latinLnBrk="1"/>
            <a:r>
              <a:rPr lang="en-US" altLang="zh-CN" dirty="0">
                <a:latin typeface="新宋体" panose="02010609030101010101" pitchFamily="49" charset="-122"/>
                <a:ea typeface="新宋体" panose="02010609030101010101" pitchFamily="49" charset="-122"/>
              </a:rPr>
              <a:t>1</a:t>
            </a:r>
            <a:r>
              <a:rPr lang="zh-CN" altLang="en-US" dirty="0">
                <a:latin typeface="新宋体" panose="02010609030101010101" pitchFamily="49" charset="-122"/>
                <a:ea typeface="新宋体" panose="02010609030101010101" pitchFamily="49" charset="-122"/>
              </a:rPr>
              <a:t>）如果你看看现代</a:t>
            </a:r>
            <a:r>
              <a:rPr lang="en-US" altLang="zh-CN" dirty="0">
                <a:latin typeface="新宋体" panose="02010609030101010101" pitchFamily="49" charset="-122"/>
                <a:ea typeface="新宋体" panose="02010609030101010101" pitchFamily="49" charset="-122"/>
              </a:rPr>
              <a:t>HTTPs</a:t>
            </a:r>
            <a:r>
              <a:rPr lang="zh-CN" altLang="en-US" dirty="0">
                <a:latin typeface="新宋体" panose="02010609030101010101" pitchFamily="49" charset="-122"/>
                <a:ea typeface="新宋体" panose="02010609030101010101" pitchFamily="49" charset="-122"/>
              </a:rPr>
              <a:t>连接层的组成</a:t>
            </a:r>
            <a:r>
              <a:rPr lang="en-US" altLang="zh-CN" dirty="0">
                <a:latin typeface="新宋体" panose="02010609030101010101" pitchFamily="49" charset="-122"/>
                <a:ea typeface="新宋体" panose="02010609030101010101" pitchFamily="49" charset="-122"/>
              </a:rPr>
              <a:t>,QUIC</a:t>
            </a:r>
            <a:r>
              <a:rPr lang="zh-CN" altLang="en-US" dirty="0">
                <a:latin typeface="新宋体" panose="02010609030101010101" pitchFamily="49" charset="-122"/>
                <a:ea typeface="新宋体" panose="02010609030101010101" pitchFamily="49" charset="-122"/>
              </a:rPr>
              <a:t>取代了</a:t>
            </a:r>
            <a:r>
              <a:rPr lang="en-US" altLang="zh-CN" dirty="0">
                <a:latin typeface="新宋体" panose="02010609030101010101" pitchFamily="49" charset="-122"/>
                <a:ea typeface="新宋体" panose="02010609030101010101" pitchFamily="49" charset="-122"/>
              </a:rPr>
              <a:t>TLS</a:t>
            </a:r>
            <a:r>
              <a:rPr lang="zh-CN" altLang="en-US" dirty="0">
                <a:latin typeface="新宋体" panose="02010609030101010101" pitchFamily="49" charset="-122"/>
                <a:ea typeface="新宋体" panose="02010609030101010101" pitchFamily="49" charset="-122"/>
              </a:rPr>
              <a:t>堆栈和</a:t>
            </a:r>
            <a:r>
              <a:rPr lang="en-US" altLang="zh-CN" dirty="0">
                <a:latin typeface="新宋体" panose="02010609030101010101" pitchFamily="49" charset="-122"/>
                <a:ea typeface="新宋体" panose="02010609030101010101" pitchFamily="49" charset="-122"/>
              </a:rPr>
              <a:t>HTTP2</a:t>
            </a:r>
            <a:r>
              <a:rPr lang="zh-CN" altLang="en-US" dirty="0">
                <a:latin typeface="新宋体" panose="02010609030101010101" pitchFamily="49" charset="-122"/>
                <a:ea typeface="新宋体" panose="02010609030101010101" pitchFamily="49" charset="-122"/>
              </a:rPr>
              <a:t>的一部分。</a:t>
            </a:r>
            <a:r>
              <a:rPr lang="en-US" altLang="zh-CN" dirty="0">
                <a:latin typeface="新宋体" panose="02010609030101010101" pitchFamily="49" charset="-122"/>
                <a:ea typeface="新宋体" panose="02010609030101010101" pitchFamily="49" charset="-122"/>
              </a:rPr>
              <a:t>QUIC</a:t>
            </a:r>
            <a:r>
              <a:rPr lang="zh-CN" altLang="en-US" dirty="0">
                <a:latin typeface="新宋体" panose="02010609030101010101" pitchFamily="49" charset="-122"/>
                <a:ea typeface="新宋体" panose="02010609030101010101" pitchFamily="49" charset="-122"/>
              </a:rPr>
              <a:t>协议实现了自己的加密层，所以不能使用现有的</a:t>
            </a:r>
            <a:r>
              <a:rPr lang="en-US" altLang="zh-CN" dirty="0">
                <a:latin typeface="新宋体" panose="02010609030101010101" pitchFamily="49" charset="-122"/>
                <a:ea typeface="新宋体" panose="02010609030101010101" pitchFamily="49" charset="-122"/>
              </a:rPr>
              <a:t>TLS 1.2</a:t>
            </a:r>
            <a:r>
              <a:rPr lang="zh-CN" altLang="en-US" dirty="0">
                <a:latin typeface="新宋体" panose="02010609030101010101" pitchFamily="49" charset="-122"/>
                <a:ea typeface="新宋体" panose="02010609030101010101" pitchFamily="49" charset="-122"/>
              </a:rPr>
              <a:t>。</a:t>
            </a:r>
            <a:endParaRPr lang="en-US" altLang="zh-CN" dirty="0">
              <a:latin typeface="新宋体" panose="02010609030101010101" pitchFamily="49" charset="-122"/>
              <a:ea typeface="新宋体" panose="02010609030101010101" pitchFamily="49" charset="-122"/>
            </a:endParaRPr>
          </a:p>
          <a:p>
            <a:pPr latinLnBrk="1"/>
            <a:r>
              <a:rPr lang="en-US" altLang="zh-CN" dirty="0">
                <a:latin typeface="新宋体" panose="02010609030101010101" pitchFamily="49" charset="-122"/>
                <a:ea typeface="新宋体" panose="02010609030101010101" pitchFamily="49" charset="-122"/>
              </a:rPr>
              <a:t>2</a:t>
            </a:r>
            <a:r>
              <a:rPr lang="zh-CN" altLang="en-US" dirty="0">
                <a:latin typeface="新宋体" panose="02010609030101010101" pitchFamily="49" charset="-122"/>
                <a:ea typeface="新宋体" panose="02010609030101010101" pitchFamily="49" charset="-122"/>
              </a:rPr>
              <a:t>）它用</a:t>
            </a:r>
            <a:r>
              <a:rPr lang="en-US" altLang="zh-CN" dirty="0">
                <a:latin typeface="新宋体" panose="02010609030101010101" pitchFamily="49" charset="-122"/>
                <a:ea typeface="新宋体" panose="02010609030101010101" pitchFamily="49" charset="-122"/>
              </a:rPr>
              <a:t>UDP</a:t>
            </a:r>
            <a:r>
              <a:rPr lang="zh-CN" altLang="en-US" dirty="0">
                <a:latin typeface="新宋体" panose="02010609030101010101" pitchFamily="49" charset="-122"/>
                <a:ea typeface="新宋体" panose="02010609030101010101" pitchFamily="49" charset="-122"/>
              </a:rPr>
              <a:t>取代了</a:t>
            </a:r>
            <a:r>
              <a:rPr lang="en-US" altLang="zh-CN" dirty="0">
                <a:latin typeface="新宋体" panose="02010609030101010101" pitchFamily="49" charset="-122"/>
                <a:ea typeface="新宋体" panose="02010609030101010101" pitchFamily="49" charset="-122"/>
              </a:rPr>
              <a:t>TCP</a:t>
            </a:r>
            <a:r>
              <a:rPr lang="zh-CN" altLang="en-US" dirty="0">
                <a:latin typeface="新宋体" panose="02010609030101010101" pitchFamily="49" charset="-122"/>
                <a:ea typeface="新宋体" panose="02010609030101010101" pitchFamily="49" charset="-122"/>
              </a:rPr>
              <a:t>，</a:t>
            </a:r>
            <a:r>
              <a:rPr lang="en-US" altLang="zh-CN" dirty="0">
                <a:latin typeface="新宋体" panose="02010609030101010101" pitchFamily="49" charset="-122"/>
                <a:ea typeface="新宋体" panose="02010609030101010101" pitchFamily="49" charset="-122"/>
              </a:rPr>
              <a:t>QUIC</a:t>
            </a:r>
            <a:r>
              <a:rPr lang="zh-CN" altLang="en-US" dirty="0">
                <a:latin typeface="新宋体" panose="02010609030101010101" pitchFamily="49" charset="-122"/>
                <a:ea typeface="新宋体" panose="02010609030101010101" pitchFamily="49" charset="-122"/>
              </a:rPr>
              <a:t>上面是一个较小的</a:t>
            </a:r>
            <a:r>
              <a:rPr lang="en-US" altLang="zh-CN" dirty="0">
                <a:latin typeface="新宋体" panose="02010609030101010101" pitchFamily="49" charset="-122"/>
                <a:ea typeface="新宋体" panose="02010609030101010101" pitchFamily="49" charset="-122"/>
              </a:rPr>
              <a:t>HTTP2 API</a:t>
            </a:r>
            <a:r>
              <a:rPr lang="zh-CN" altLang="en-US" dirty="0">
                <a:latin typeface="新宋体" panose="02010609030101010101" pitchFamily="49" charset="-122"/>
                <a:ea typeface="新宋体" panose="02010609030101010101" pitchFamily="49" charset="-122"/>
              </a:rPr>
              <a:t>，用来与远程服务器通信。变小的原因是</a:t>
            </a:r>
            <a:r>
              <a:rPr lang="en-US" altLang="zh-CN" dirty="0">
                <a:latin typeface="新宋体" panose="02010609030101010101" pitchFamily="49" charset="-122"/>
                <a:ea typeface="新宋体" panose="02010609030101010101" pitchFamily="49" charset="-122"/>
              </a:rPr>
              <a:t>QUIC</a:t>
            </a:r>
            <a:r>
              <a:rPr lang="zh-CN" altLang="en-US" dirty="0">
                <a:latin typeface="新宋体" panose="02010609030101010101" pitchFamily="49" charset="-122"/>
                <a:ea typeface="新宋体" panose="02010609030101010101" pitchFamily="49" charset="-122"/>
              </a:rPr>
              <a:t>已经处理了多路复用和连接管理。</a:t>
            </a:r>
            <a:endParaRPr lang="zh-CN" altLang="en-US" i="0" dirty="0">
              <a:effectLst/>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106586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62DAAA7-08E1-440A-97CE-377205897D05}"/>
              </a:ext>
            </a:extLst>
          </p:cNvPr>
          <p:cNvSpPr txBox="1"/>
          <p:nvPr/>
        </p:nvSpPr>
        <p:spPr>
          <a:xfrm>
            <a:off x="2907102" y="3429000"/>
            <a:ext cx="983411" cy="461665"/>
          </a:xfrm>
          <a:prstGeom prst="rect">
            <a:avLst/>
          </a:prstGeom>
          <a:noFill/>
        </p:spPr>
        <p:txBody>
          <a:bodyPr wrap="square" rtlCol="0">
            <a:spAutoFit/>
          </a:bodyPr>
          <a:lstStyle/>
          <a:p>
            <a:r>
              <a:rPr lang="en-US" altLang="zh-CN" sz="2400" dirty="0">
                <a:solidFill>
                  <a:schemeClr val="bg1"/>
                </a:solidFill>
              </a:rPr>
              <a:t>Part 1</a:t>
            </a:r>
            <a:endParaRPr lang="zh-CN" altLang="en-US" sz="2400" dirty="0">
              <a:solidFill>
                <a:schemeClr val="bg1"/>
              </a:solidFill>
            </a:endParaRPr>
          </a:p>
        </p:txBody>
      </p:sp>
      <p:sp>
        <p:nvSpPr>
          <p:cNvPr id="3" name="矩形 2">
            <a:extLst>
              <a:ext uri="{FF2B5EF4-FFF2-40B4-BE49-F238E27FC236}">
                <a16:creationId xmlns:a16="http://schemas.microsoft.com/office/drawing/2014/main" id="{AE10C174-B2D1-4A13-A827-88E1B9008359}"/>
              </a:ext>
            </a:extLst>
          </p:cNvPr>
          <p:cNvSpPr/>
          <p:nvPr/>
        </p:nvSpPr>
        <p:spPr>
          <a:xfrm>
            <a:off x="4175464" y="1993489"/>
            <a:ext cx="3457998" cy="523220"/>
          </a:xfrm>
          <a:prstGeom prst="rect">
            <a:avLst/>
          </a:prstGeom>
        </p:spPr>
        <p:txBody>
          <a:bodyPr wrap="none">
            <a:spAutoFit/>
          </a:bodyPr>
          <a:lstStyle/>
          <a:p>
            <a:r>
              <a:rPr lang="en-US" altLang="zh-CN" sz="2800" b="1" dirty="0">
                <a:solidFill>
                  <a:srgbClr val="333333"/>
                </a:solidFill>
                <a:latin typeface="arial" panose="020B0604020202020204" pitchFamily="34" charset="0"/>
              </a:rPr>
              <a:t>QUIC</a:t>
            </a:r>
            <a:r>
              <a:rPr lang="zh-CN" altLang="en-US" sz="2800" b="1" dirty="0">
                <a:solidFill>
                  <a:srgbClr val="333333"/>
                </a:solidFill>
                <a:latin typeface="arial" panose="020B0604020202020204" pitchFamily="34" charset="0"/>
              </a:rPr>
              <a:t>为什么</a:t>
            </a:r>
            <a:r>
              <a:rPr lang="en-US" altLang="zh-CN" sz="2800" b="1" dirty="0">
                <a:solidFill>
                  <a:srgbClr val="333333"/>
                </a:solidFill>
                <a:latin typeface="arial" panose="020B0604020202020204" pitchFamily="34" charset="0"/>
              </a:rPr>
              <a:t>quick</a:t>
            </a:r>
            <a:r>
              <a:rPr lang="zh-CN" altLang="en-US" sz="2800" b="1" dirty="0">
                <a:solidFill>
                  <a:srgbClr val="333333"/>
                </a:solidFill>
                <a:latin typeface="arial" panose="020B0604020202020204" pitchFamily="34" charset="0"/>
              </a:rPr>
              <a:t>？</a:t>
            </a:r>
            <a:endParaRPr lang="zh-CN" altLang="en-US" sz="2800" b="1" dirty="0"/>
          </a:p>
        </p:txBody>
      </p:sp>
      <p:sp>
        <p:nvSpPr>
          <p:cNvPr id="4" name="卷形: 水平 3">
            <a:extLst>
              <a:ext uri="{FF2B5EF4-FFF2-40B4-BE49-F238E27FC236}">
                <a16:creationId xmlns:a16="http://schemas.microsoft.com/office/drawing/2014/main" id="{5C33192D-7E9F-4260-917E-FCCF353EDF01}"/>
              </a:ext>
            </a:extLst>
          </p:cNvPr>
          <p:cNvSpPr/>
          <p:nvPr/>
        </p:nvSpPr>
        <p:spPr>
          <a:xfrm>
            <a:off x="5016397" y="2900266"/>
            <a:ext cx="643094" cy="52322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卷形: 水平 4">
            <a:extLst>
              <a:ext uri="{FF2B5EF4-FFF2-40B4-BE49-F238E27FC236}">
                <a16:creationId xmlns:a16="http://schemas.microsoft.com/office/drawing/2014/main" id="{9D24D9AA-FC55-4517-8DE4-5E0D4D007B39}"/>
              </a:ext>
            </a:extLst>
          </p:cNvPr>
          <p:cNvSpPr/>
          <p:nvPr/>
        </p:nvSpPr>
        <p:spPr>
          <a:xfrm>
            <a:off x="4544125" y="3658669"/>
            <a:ext cx="643094" cy="52322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A83B3926-7733-4202-8F9A-CDD8EC536B42}"/>
              </a:ext>
            </a:extLst>
          </p:cNvPr>
          <p:cNvSpPr txBox="1"/>
          <p:nvPr/>
        </p:nvSpPr>
        <p:spPr>
          <a:xfrm>
            <a:off x="5155450" y="3003914"/>
            <a:ext cx="472272" cy="369332"/>
          </a:xfrm>
          <a:prstGeom prst="rect">
            <a:avLst/>
          </a:prstGeom>
          <a:noFill/>
        </p:spPr>
        <p:txBody>
          <a:bodyPr wrap="square" rtlCol="0">
            <a:spAutoFit/>
          </a:bodyPr>
          <a:lstStyle/>
          <a:p>
            <a:r>
              <a:rPr lang="en-US" altLang="zh-CN" b="1" dirty="0">
                <a:solidFill>
                  <a:schemeClr val="bg1"/>
                </a:solidFill>
              </a:rPr>
              <a:t>1</a:t>
            </a:r>
            <a:endParaRPr lang="zh-CN" altLang="en-US" b="1" dirty="0">
              <a:solidFill>
                <a:schemeClr val="bg1"/>
              </a:solidFill>
            </a:endParaRPr>
          </a:p>
        </p:txBody>
      </p:sp>
      <p:sp>
        <p:nvSpPr>
          <p:cNvPr id="7" name="文本框 6">
            <a:extLst>
              <a:ext uri="{FF2B5EF4-FFF2-40B4-BE49-F238E27FC236}">
                <a16:creationId xmlns:a16="http://schemas.microsoft.com/office/drawing/2014/main" id="{AFEDBA22-AC5D-4C39-9FB4-FC92EC637737}"/>
              </a:ext>
            </a:extLst>
          </p:cNvPr>
          <p:cNvSpPr txBox="1"/>
          <p:nvPr/>
        </p:nvSpPr>
        <p:spPr>
          <a:xfrm>
            <a:off x="4667169" y="3736707"/>
            <a:ext cx="488281" cy="400110"/>
          </a:xfrm>
          <a:prstGeom prst="rect">
            <a:avLst/>
          </a:prstGeom>
          <a:noFill/>
        </p:spPr>
        <p:txBody>
          <a:bodyPr wrap="square" rtlCol="0">
            <a:spAutoFit/>
          </a:bodyPr>
          <a:lstStyle/>
          <a:p>
            <a:r>
              <a:rPr lang="en-US" altLang="zh-CN" sz="2000" b="1" dirty="0">
                <a:solidFill>
                  <a:schemeClr val="bg1"/>
                </a:solidFill>
              </a:rPr>
              <a:t>2</a:t>
            </a:r>
            <a:endParaRPr lang="zh-CN" altLang="en-US" sz="2000" b="1" dirty="0">
              <a:solidFill>
                <a:schemeClr val="bg1"/>
              </a:solidFill>
            </a:endParaRPr>
          </a:p>
        </p:txBody>
      </p:sp>
      <p:sp>
        <p:nvSpPr>
          <p:cNvPr id="8" name="文本框 7">
            <a:extLst>
              <a:ext uri="{FF2B5EF4-FFF2-40B4-BE49-F238E27FC236}">
                <a16:creationId xmlns:a16="http://schemas.microsoft.com/office/drawing/2014/main" id="{B4F8AE7B-627E-4377-8E04-400EF59A09EF}"/>
              </a:ext>
            </a:extLst>
          </p:cNvPr>
          <p:cNvSpPr txBox="1"/>
          <p:nvPr/>
        </p:nvSpPr>
        <p:spPr>
          <a:xfrm>
            <a:off x="5865099" y="2918959"/>
            <a:ext cx="2542233" cy="369332"/>
          </a:xfrm>
          <a:prstGeom prst="rect">
            <a:avLst/>
          </a:prstGeom>
          <a:noFill/>
        </p:spPr>
        <p:txBody>
          <a:bodyPr wrap="square" rtlCol="0">
            <a:spAutoFit/>
          </a:bodyPr>
          <a:lstStyle/>
          <a:p>
            <a:r>
              <a:rPr lang="zh-CN" altLang="en-US" b="1" dirty="0">
                <a:solidFill>
                  <a:schemeClr val="accent1">
                    <a:lumMod val="50000"/>
                  </a:schemeClr>
                </a:solidFill>
              </a:rPr>
              <a:t>消灭队首阻塞</a:t>
            </a:r>
          </a:p>
        </p:txBody>
      </p:sp>
      <p:sp>
        <p:nvSpPr>
          <p:cNvPr id="9" name="文本框 8">
            <a:extLst>
              <a:ext uri="{FF2B5EF4-FFF2-40B4-BE49-F238E27FC236}">
                <a16:creationId xmlns:a16="http://schemas.microsoft.com/office/drawing/2014/main" id="{88F14CCF-578D-4036-B1F4-D15024433CCD}"/>
              </a:ext>
            </a:extLst>
          </p:cNvPr>
          <p:cNvSpPr txBox="1"/>
          <p:nvPr/>
        </p:nvSpPr>
        <p:spPr>
          <a:xfrm>
            <a:off x="5599580" y="3690541"/>
            <a:ext cx="2542233" cy="369332"/>
          </a:xfrm>
          <a:prstGeom prst="rect">
            <a:avLst/>
          </a:prstGeom>
          <a:noFill/>
        </p:spPr>
        <p:txBody>
          <a:bodyPr wrap="square" rtlCol="0">
            <a:spAutoFit/>
          </a:bodyPr>
          <a:lstStyle/>
          <a:p>
            <a:r>
              <a:rPr lang="en-US" altLang="zh-CN" b="1" dirty="0">
                <a:solidFill>
                  <a:schemeClr val="accent1">
                    <a:lumMod val="50000"/>
                  </a:schemeClr>
                </a:solidFill>
              </a:rPr>
              <a:t>0</a:t>
            </a:r>
            <a:r>
              <a:rPr lang="en-US" altLang="zh-CN" b="1">
                <a:solidFill>
                  <a:schemeClr val="accent1">
                    <a:lumMod val="50000"/>
                  </a:schemeClr>
                </a:solidFill>
              </a:rPr>
              <a:t>RTT</a:t>
            </a:r>
            <a:r>
              <a:rPr lang="zh-CN" altLang="en-US" b="1" dirty="0">
                <a:solidFill>
                  <a:schemeClr val="accent1">
                    <a:lumMod val="50000"/>
                  </a:schemeClr>
                </a:solidFill>
              </a:rPr>
              <a:t>建连</a:t>
            </a:r>
          </a:p>
        </p:txBody>
      </p:sp>
    </p:spTree>
    <p:extLst>
      <p:ext uri="{BB962C8B-B14F-4D97-AF65-F5344CB8AC3E}">
        <p14:creationId xmlns:p14="http://schemas.microsoft.com/office/powerpoint/2010/main" val="4165301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B45430B-3FB2-44DA-9452-03B8EC21AA81}"/>
              </a:ext>
            </a:extLst>
          </p:cNvPr>
          <p:cNvSpPr txBox="1"/>
          <p:nvPr/>
        </p:nvSpPr>
        <p:spPr>
          <a:xfrm>
            <a:off x="2907102" y="3429000"/>
            <a:ext cx="983411" cy="461665"/>
          </a:xfrm>
          <a:prstGeom prst="rect">
            <a:avLst/>
          </a:prstGeom>
          <a:noFill/>
        </p:spPr>
        <p:txBody>
          <a:bodyPr wrap="square" rtlCol="0">
            <a:spAutoFit/>
          </a:bodyPr>
          <a:lstStyle/>
          <a:p>
            <a:r>
              <a:rPr lang="en-US" altLang="zh-CN" sz="2400" dirty="0">
                <a:solidFill>
                  <a:schemeClr val="bg1"/>
                </a:solidFill>
              </a:rPr>
              <a:t>Part 1</a:t>
            </a:r>
            <a:endParaRPr lang="zh-CN" altLang="en-US" sz="2400" dirty="0">
              <a:solidFill>
                <a:schemeClr val="bg1"/>
              </a:solidFill>
            </a:endParaRPr>
          </a:p>
        </p:txBody>
      </p:sp>
      <p:sp>
        <p:nvSpPr>
          <p:cNvPr id="3" name="矩形 2">
            <a:extLst>
              <a:ext uri="{FF2B5EF4-FFF2-40B4-BE49-F238E27FC236}">
                <a16:creationId xmlns:a16="http://schemas.microsoft.com/office/drawing/2014/main" id="{C2AE0439-99B5-4BDB-8F14-F5A315D3044F}"/>
              </a:ext>
            </a:extLst>
          </p:cNvPr>
          <p:cNvSpPr/>
          <p:nvPr/>
        </p:nvSpPr>
        <p:spPr>
          <a:xfrm>
            <a:off x="5695890" y="3244334"/>
            <a:ext cx="2441694" cy="861774"/>
          </a:xfrm>
          <a:prstGeom prst="rect">
            <a:avLst/>
          </a:prstGeom>
        </p:spPr>
        <p:txBody>
          <a:bodyPr wrap="none">
            <a:spAutoFit/>
          </a:bodyPr>
          <a:lstStyle/>
          <a:p>
            <a:r>
              <a:rPr lang="zh-CN" altLang="en-US" sz="2800" b="1" dirty="0"/>
              <a:t>消灭队首</a:t>
            </a:r>
            <a:r>
              <a:rPr lang="zh-CN" altLang="en-US" sz="3200" b="1" dirty="0"/>
              <a:t>阻塞</a:t>
            </a:r>
            <a:endParaRPr lang="en-US" altLang="zh-CN" sz="2800" b="1" dirty="0"/>
          </a:p>
          <a:p>
            <a:endParaRPr lang="zh-CN" altLang="en-US" dirty="0"/>
          </a:p>
        </p:txBody>
      </p:sp>
      <p:sp>
        <p:nvSpPr>
          <p:cNvPr id="4" name="星形: 八角 3">
            <a:extLst>
              <a:ext uri="{FF2B5EF4-FFF2-40B4-BE49-F238E27FC236}">
                <a16:creationId xmlns:a16="http://schemas.microsoft.com/office/drawing/2014/main" id="{392E7886-27FF-485A-B64A-DE46775154DB}"/>
              </a:ext>
            </a:extLst>
          </p:cNvPr>
          <p:cNvSpPr/>
          <p:nvPr/>
        </p:nvSpPr>
        <p:spPr>
          <a:xfrm>
            <a:off x="3890513" y="3008982"/>
            <a:ext cx="1268361" cy="97945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B8E79346-E8B9-41DE-A53F-5B5A6521CB4D}"/>
              </a:ext>
            </a:extLst>
          </p:cNvPr>
          <p:cNvSpPr/>
          <p:nvPr/>
        </p:nvSpPr>
        <p:spPr>
          <a:xfrm>
            <a:off x="3890513" y="3304299"/>
            <a:ext cx="1192378" cy="1077218"/>
          </a:xfrm>
          <a:prstGeom prst="rect">
            <a:avLst/>
          </a:prstGeom>
        </p:spPr>
        <p:txBody>
          <a:bodyPr wrap="square">
            <a:spAutoFit/>
          </a:bodyPr>
          <a:lstStyle/>
          <a:p>
            <a:r>
              <a:rPr lang="zh-CN" altLang="en-US" dirty="0">
                <a:solidFill>
                  <a:srgbClr val="134263"/>
                </a:solidFill>
                <a:latin typeface="MicrosoftYaHei"/>
              </a:rPr>
              <a:t>􀂺</a:t>
            </a:r>
            <a:r>
              <a:rPr lang="en-US" altLang="zh-CN" sz="2800" b="1" dirty="0">
                <a:solidFill>
                  <a:schemeClr val="bg1"/>
                </a:solidFill>
                <a:latin typeface="+mj-lt"/>
              </a:rPr>
              <a:t>1</a:t>
            </a:r>
            <a:r>
              <a:rPr lang="zh-CN" altLang="en-US" dirty="0">
                <a:solidFill>
                  <a:srgbClr val="134263"/>
                </a:solidFill>
                <a:latin typeface="MicrosoftYaHei"/>
              </a:rPr>
              <a:t>􀂽􀃾􀄈􀃿􀁴</a:t>
            </a:r>
            <a:endParaRPr lang="zh-CN" altLang="en-US" dirty="0"/>
          </a:p>
        </p:txBody>
      </p:sp>
    </p:spTree>
    <p:extLst>
      <p:ext uri="{BB962C8B-B14F-4D97-AF65-F5344CB8AC3E}">
        <p14:creationId xmlns:p14="http://schemas.microsoft.com/office/powerpoint/2010/main" val="3165121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03FF9CD-2743-4B40-8207-4FEB6E9C7F46}"/>
              </a:ext>
            </a:extLst>
          </p:cNvPr>
          <p:cNvSpPr txBox="1"/>
          <p:nvPr/>
        </p:nvSpPr>
        <p:spPr>
          <a:xfrm>
            <a:off x="2907102" y="3429000"/>
            <a:ext cx="983411" cy="461665"/>
          </a:xfrm>
          <a:prstGeom prst="rect">
            <a:avLst/>
          </a:prstGeom>
          <a:noFill/>
        </p:spPr>
        <p:txBody>
          <a:bodyPr wrap="square" rtlCol="0">
            <a:spAutoFit/>
          </a:bodyPr>
          <a:lstStyle/>
          <a:p>
            <a:r>
              <a:rPr lang="en-US" altLang="zh-CN" sz="2400" dirty="0">
                <a:solidFill>
                  <a:schemeClr val="bg1"/>
                </a:solidFill>
              </a:rPr>
              <a:t>Part 1</a:t>
            </a:r>
            <a:endParaRPr lang="zh-CN" altLang="en-US" sz="2400" dirty="0">
              <a:solidFill>
                <a:schemeClr val="bg1"/>
              </a:solidFill>
            </a:endParaRPr>
          </a:p>
        </p:txBody>
      </p:sp>
      <p:sp>
        <p:nvSpPr>
          <p:cNvPr id="3" name="矩形 2">
            <a:extLst>
              <a:ext uri="{FF2B5EF4-FFF2-40B4-BE49-F238E27FC236}">
                <a16:creationId xmlns:a16="http://schemas.microsoft.com/office/drawing/2014/main" id="{B21176D8-2103-4819-A7D2-1C578732BA52}"/>
              </a:ext>
            </a:extLst>
          </p:cNvPr>
          <p:cNvSpPr/>
          <p:nvPr/>
        </p:nvSpPr>
        <p:spPr>
          <a:xfrm>
            <a:off x="5695890" y="3244334"/>
            <a:ext cx="1821332" cy="523220"/>
          </a:xfrm>
          <a:prstGeom prst="rect">
            <a:avLst/>
          </a:prstGeom>
        </p:spPr>
        <p:txBody>
          <a:bodyPr wrap="none">
            <a:spAutoFit/>
          </a:bodyPr>
          <a:lstStyle/>
          <a:p>
            <a:r>
              <a:rPr lang="en-US" altLang="zh-CN" sz="2800" b="1" dirty="0">
                <a:solidFill>
                  <a:schemeClr val="accent1">
                    <a:lumMod val="50000"/>
                  </a:schemeClr>
                </a:solidFill>
              </a:rPr>
              <a:t>0 RTT</a:t>
            </a:r>
            <a:r>
              <a:rPr lang="zh-CN" altLang="en-US" sz="2800" b="1" dirty="0">
                <a:solidFill>
                  <a:schemeClr val="accent1">
                    <a:lumMod val="50000"/>
                  </a:schemeClr>
                </a:solidFill>
              </a:rPr>
              <a:t>建连</a:t>
            </a:r>
          </a:p>
        </p:txBody>
      </p:sp>
      <p:sp>
        <p:nvSpPr>
          <p:cNvPr id="4" name="星形: 八角 3">
            <a:extLst>
              <a:ext uri="{FF2B5EF4-FFF2-40B4-BE49-F238E27FC236}">
                <a16:creationId xmlns:a16="http://schemas.microsoft.com/office/drawing/2014/main" id="{B860ABC6-F455-4012-B895-648F977D6B25}"/>
              </a:ext>
            </a:extLst>
          </p:cNvPr>
          <p:cNvSpPr/>
          <p:nvPr/>
        </p:nvSpPr>
        <p:spPr>
          <a:xfrm>
            <a:off x="3890513" y="3008982"/>
            <a:ext cx="1268361" cy="97945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2</a:t>
            </a:r>
            <a:endParaRPr lang="zh-CN" altLang="en-US" sz="3200" b="1" dirty="0"/>
          </a:p>
        </p:txBody>
      </p:sp>
    </p:spTree>
    <p:extLst>
      <p:ext uri="{BB962C8B-B14F-4D97-AF65-F5344CB8AC3E}">
        <p14:creationId xmlns:p14="http://schemas.microsoft.com/office/powerpoint/2010/main" val="1739991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3EDCD78-A610-40A7-833D-CCDEB22A690C}"/>
              </a:ext>
            </a:extLst>
          </p:cNvPr>
          <p:cNvPicPr>
            <a:picLocks noChangeAspect="1"/>
          </p:cNvPicPr>
          <p:nvPr/>
        </p:nvPicPr>
        <p:blipFill>
          <a:blip r:embed="rId3"/>
          <a:stretch>
            <a:fillRect/>
          </a:stretch>
        </p:blipFill>
        <p:spPr>
          <a:xfrm>
            <a:off x="2275721" y="1818754"/>
            <a:ext cx="7323809" cy="3809524"/>
          </a:xfrm>
          <a:prstGeom prst="rect">
            <a:avLst/>
          </a:prstGeom>
        </p:spPr>
      </p:pic>
    </p:spTree>
    <p:extLst>
      <p:ext uri="{BB962C8B-B14F-4D97-AF65-F5344CB8AC3E}">
        <p14:creationId xmlns:p14="http://schemas.microsoft.com/office/powerpoint/2010/main" val="3161213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03FF9CD-2743-4B40-8207-4FEB6E9C7F46}"/>
              </a:ext>
            </a:extLst>
          </p:cNvPr>
          <p:cNvSpPr txBox="1"/>
          <p:nvPr/>
        </p:nvSpPr>
        <p:spPr>
          <a:xfrm>
            <a:off x="2907102" y="3429000"/>
            <a:ext cx="983411" cy="461665"/>
          </a:xfrm>
          <a:prstGeom prst="rect">
            <a:avLst/>
          </a:prstGeom>
          <a:noFill/>
        </p:spPr>
        <p:txBody>
          <a:bodyPr wrap="square" rtlCol="0">
            <a:spAutoFit/>
          </a:bodyPr>
          <a:lstStyle/>
          <a:p>
            <a:r>
              <a:rPr lang="en-US" altLang="zh-CN" sz="2400" dirty="0">
                <a:solidFill>
                  <a:schemeClr val="bg1"/>
                </a:solidFill>
              </a:rPr>
              <a:t>Part 1</a:t>
            </a:r>
            <a:endParaRPr lang="zh-CN" altLang="en-US" sz="2400" dirty="0">
              <a:solidFill>
                <a:schemeClr val="bg1"/>
              </a:solidFill>
            </a:endParaRPr>
          </a:p>
        </p:txBody>
      </p:sp>
      <p:pic>
        <p:nvPicPr>
          <p:cNvPr id="5" name="图片 4">
            <a:extLst>
              <a:ext uri="{FF2B5EF4-FFF2-40B4-BE49-F238E27FC236}">
                <a16:creationId xmlns:a16="http://schemas.microsoft.com/office/drawing/2014/main" id="{592BEE79-BD29-4502-9449-3D49E6969045}"/>
              </a:ext>
            </a:extLst>
          </p:cNvPr>
          <p:cNvPicPr>
            <a:picLocks noChangeAspect="1"/>
          </p:cNvPicPr>
          <p:nvPr/>
        </p:nvPicPr>
        <p:blipFill>
          <a:blip r:embed="rId3"/>
          <a:stretch>
            <a:fillRect/>
          </a:stretch>
        </p:blipFill>
        <p:spPr>
          <a:xfrm>
            <a:off x="1682024" y="1913679"/>
            <a:ext cx="8192202" cy="3030641"/>
          </a:xfrm>
          <a:prstGeom prst="rect">
            <a:avLst/>
          </a:prstGeom>
        </p:spPr>
      </p:pic>
    </p:spTree>
    <p:extLst>
      <p:ext uri="{BB962C8B-B14F-4D97-AF65-F5344CB8AC3E}">
        <p14:creationId xmlns:p14="http://schemas.microsoft.com/office/powerpoint/2010/main" val="1426140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03FF9CD-2743-4B40-8207-4FEB6E9C7F46}"/>
              </a:ext>
            </a:extLst>
          </p:cNvPr>
          <p:cNvSpPr txBox="1"/>
          <p:nvPr/>
        </p:nvSpPr>
        <p:spPr>
          <a:xfrm>
            <a:off x="2907102" y="3429000"/>
            <a:ext cx="983411" cy="461665"/>
          </a:xfrm>
          <a:prstGeom prst="rect">
            <a:avLst/>
          </a:prstGeom>
          <a:noFill/>
        </p:spPr>
        <p:txBody>
          <a:bodyPr wrap="square" rtlCol="0">
            <a:spAutoFit/>
          </a:bodyPr>
          <a:lstStyle/>
          <a:p>
            <a:r>
              <a:rPr lang="en-US" altLang="zh-CN" sz="2400" dirty="0">
                <a:solidFill>
                  <a:schemeClr val="bg1"/>
                </a:solidFill>
              </a:rPr>
              <a:t>Part 1</a:t>
            </a:r>
            <a:endParaRPr lang="zh-CN" altLang="en-US" sz="2400" dirty="0">
              <a:solidFill>
                <a:schemeClr val="bg1"/>
              </a:solidFill>
            </a:endParaRPr>
          </a:p>
        </p:txBody>
      </p:sp>
      <p:sp>
        <p:nvSpPr>
          <p:cNvPr id="5" name="文本框 4">
            <a:extLst>
              <a:ext uri="{FF2B5EF4-FFF2-40B4-BE49-F238E27FC236}">
                <a16:creationId xmlns:a16="http://schemas.microsoft.com/office/drawing/2014/main" id="{2C7940FE-89F7-4D9E-ADAA-2707A9755E2D}"/>
              </a:ext>
            </a:extLst>
          </p:cNvPr>
          <p:cNvSpPr txBox="1"/>
          <p:nvPr/>
        </p:nvSpPr>
        <p:spPr>
          <a:xfrm>
            <a:off x="2907102" y="3429000"/>
            <a:ext cx="983411" cy="461665"/>
          </a:xfrm>
          <a:prstGeom prst="rect">
            <a:avLst/>
          </a:prstGeom>
          <a:noFill/>
        </p:spPr>
        <p:txBody>
          <a:bodyPr wrap="square" rtlCol="0">
            <a:spAutoFit/>
          </a:bodyPr>
          <a:lstStyle/>
          <a:p>
            <a:r>
              <a:rPr lang="en-US" altLang="zh-CN" sz="2400" dirty="0">
                <a:solidFill>
                  <a:schemeClr val="bg1"/>
                </a:solidFill>
              </a:rPr>
              <a:t>Part 1</a:t>
            </a:r>
            <a:endParaRPr lang="zh-CN" altLang="en-US" sz="2400" dirty="0">
              <a:solidFill>
                <a:schemeClr val="bg1"/>
              </a:solidFill>
            </a:endParaRPr>
          </a:p>
        </p:txBody>
      </p:sp>
      <p:sp>
        <p:nvSpPr>
          <p:cNvPr id="6" name="矩形 5">
            <a:extLst>
              <a:ext uri="{FF2B5EF4-FFF2-40B4-BE49-F238E27FC236}">
                <a16:creationId xmlns:a16="http://schemas.microsoft.com/office/drawing/2014/main" id="{7050E3E0-D8CF-41C9-A05B-05CF3985DB87}"/>
              </a:ext>
            </a:extLst>
          </p:cNvPr>
          <p:cNvSpPr/>
          <p:nvPr/>
        </p:nvSpPr>
        <p:spPr>
          <a:xfrm>
            <a:off x="3244646" y="2667253"/>
            <a:ext cx="4719484" cy="646331"/>
          </a:xfrm>
          <a:prstGeom prst="rect">
            <a:avLst/>
          </a:prstGeom>
        </p:spPr>
        <p:txBody>
          <a:bodyPr wrap="square">
            <a:spAutoFit/>
          </a:bodyPr>
          <a:lstStyle/>
          <a:p>
            <a:r>
              <a:rPr lang="zh-CN" altLang="en-US" dirty="0">
                <a:solidFill>
                  <a:schemeClr val="accent1">
                    <a:lumMod val="50000"/>
                  </a:schemeClr>
                </a:solidFill>
              </a:rPr>
              <a:t>大家都知道</a:t>
            </a:r>
            <a:r>
              <a:rPr lang="en-US" altLang="zh-CN" dirty="0">
                <a:solidFill>
                  <a:schemeClr val="accent1">
                    <a:lumMod val="50000"/>
                  </a:schemeClr>
                </a:solidFill>
              </a:rPr>
              <a:t>UDP</a:t>
            </a:r>
            <a:r>
              <a:rPr lang="zh-CN" altLang="en-US" dirty="0">
                <a:solidFill>
                  <a:schemeClr val="accent1">
                    <a:lumMod val="50000"/>
                  </a:schemeClr>
                </a:solidFill>
              </a:rPr>
              <a:t>不可靠，如何解决丢包问题</a:t>
            </a:r>
            <a:endParaRPr lang="en-US" altLang="zh-CN" dirty="0">
              <a:solidFill>
                <a:schemeClr val="accent1">
                  <a:lumMod val="50000"/>
                </a:schemeClr>
              </a:solidFill>
            </a:endParaRPr>
          </a:p>
          <a:p>
            <a:endParaRPr lang="zh-CN" altLang="en-US" dirty="0"/>
          </a:p>
        </p:txBody>
      </p:sp>
      <p:sp>
        <p:nvSpPr>
          <p:cNvPr id="7" name="矩形: 剪去单角 6">
            <a:extLst>
              <a:ext uri="{FF2B5EF4-FFF2-40B4-BE49-F238E27FC236}">
                <a16:creationId xmlns:a16="http://schemas.microsoft.com/office/drawing/2014/main" id="{D4113EFA-233B-4B84-A4D0-6EC28DA0266B}"/>
              </a:ext>
            </a:extLst>
          </p:cNvPr>
          <p:cNvSpPr/>
          <p:nvPr/>
        </p:nvSpPr>
        <p:spPr>
          <a:xfrm>
            <a:off x="3254477" y="3659832"/>
            <a:ext cx="1838633" cy="546764"/>
          </a:xfrm>
          <a:prstGeom prst="snip1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b="1" dirty="0"/>
              <a:t>前向纠错</a:t>
            </a:r>
          </a:p>
        </p:txBody>
      </p:sp>
      <p:sp>
        <p:nvSpPr>
          <p:cNvPr id="8" name="矩形: 对角圆角 7">
            <a:extLst>
              <a:ext uri="{FF2B5EF4-FFF2-40B4-BE49-F238E27FC236}">
                <a16:creationId xmlns:a16="http://schemas.microsoft.com/office/drawing/2014/main" id="{64698704-DCDA-4DB6-BBDD-015FCF018C34}"/>
              </a:ext>
            </a:extLst>
          </p:cNvPr>
          <p:cNvSpPr/>
          <p:nvPr/>
        </p:nvSpPr>
        <p:spPr>
          <a:xfrm>
            <a:off x="5996148" y="3645365"/>
            <a:ext cx="1967982" cy="561232"/>
          </a:xfrm>
          <a:prstGeom prst="round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b="1" dirty="0"/>
              <a:t>失败重建</a:t>
            </a:r>
          </a:p>
        </p:txBody>
      </p:sp>
      <p:sp>
        <p:nvSpPr>
          <p:cNvPr id="9" name="矩形 8">
            <a:extLst>
              <a:ext uri="{FF2B5EF4-FFF2-40B4-BE49-F238E27FC236}">
                <a16:creationId xmlns:a16="http://schemas.microsoft.com/office/drawing/2014/main" id="{98FF4ED2-0ACB-4E82-8415-CAB48608AD9F}"/>
              </a:ext>
            </a:extLst>
          </p:cNvPr>
          <p:cNvSpPr/>
          <p:nvPr/>
        </p:nvSpPr>
        <p:spPr>
          <a:xfrm>
            <a:off x="615734" y="767256"/>
            <a:ext cx="4067139" cy="400110"/>
          </a:xfrm>
          <a:prstGeom prst="rect">
            <a:avLst/>
          </a:prstGeom>
        </p:spPr>
        <p:txBody>
          <a:bodyPr wrap="none">
            <a:spAutoFit/>
          </a:bodyPr>
          <a:lstStyle/>
          <a:p>
            <a:r>
              <a:rPr lang="en-US" altLang="zh-CN" sz="2000" b="1" dirty="0">
                <a:solidFill>
                  <a:srgbClr val="152E52"/>
                </a:solidFill>
                <a:latin typeface="MicrosoftYaHei"/>
              </a:rPr>
              <a:t>QUIC</a:t>
            </a:r>
            <a:r>
              <a:rPr lang="zh-CN" altLang="en-US" sz="2000" b="1" dirty="0">
                <a:solidFill>
                  <a:srgbClr val="152E52"/>
                </a:solidFill>
                <a:latin typeface="MicrosoftYaHei"/>
              </a:rPr>
              <a:t>原理简述</a:t>
            </a:r>
            <a:r>
              <a:rPr lang="en-US" altLang="zh-CN" sz="2000" b="1" dirty="0">
                <a:solidFill>
                  <a:srgbClr val="152E52"/>
                </a:solidFill>
                <a:latin typeface="MicrosoftYaHei"/>
              </a:rPr>
              <a:t>——</a:t>
            </a:r>
            <a:r>
              <a:rPr lang="zh-CN" altLang="en-US" sz="2000" b="1" dirty="0">
                <a:solidFill>
                  <a:srgbClr val="152E52"/>
                </a:solidFill>
                <a:latin typeface="MicrosoftYaHei"/>
              </a:rPr>
              <a:t>可靠性􀄂 􀂎</a:t>
            </a:r>
            <a:endParaRPr lang="zh-CN" altLang="en-US" sz="2000" b="1" dirty="0"/>
          </a:p>
        </p:txBody>
      </p:sp>
    </p:spTree>
    <p:extLst>
      <p:ext uri="{BB962C8B-B14F-4D97-AF65-F5344CB8AC3E}">
        <p14:creationId xmlns:p14="http://schemas.microsoft.com/office/powerpoint/2010/main" val="2117176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箭头连接符 11">
            <a:extLst>
              <a:ext uri="{FF2B5EF4-FFF2-40B4-BE49-F238E27FC236}">
                <a16:creationId xmlns:a16="http://schemas.microsoft.com/office/drawing/2014/main" id="{AB16C33A-897A-4D1D-B0B3-025D8FDD4054}"/>
              </a:ext>
            </a:extLst>
          </p:cNvPr>
          <p:cNvCxnSpPr/>
          <p:nvPr/>
        </p:nvCxnSpPr>
        <p:spPr>
          <a:xfrm>
            <a:off x="4926611" y="3579962"/>
            <a:ext cx="2872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AFF09E86-0D48-49C2-B898-F95B4443F356}"/>
              </a:ext>
            </a:extLst>
          </p:cNvPr>
          <p:cNvSpPr txBox="1"/>
          <p:nvPr/>
        </p:nvSpPr>
        <p:spPr>
          <a:xfrm>
            <a:off x="5323427" y="2718923"/>
            <a:ext cx="1837426" cy="584775"/>
          </a:xfrm>
          <a:prstGeom prst="rect">
            <a:avLst/>
          </a:prstGeom>
          <a:noFill/>
        </p:spPr>
        <p:txBody>
          <a:bodyPr wrap="square" rtlCol="0">
            <a:spAutoFit/>
          </a:bodyPr>
          <a:lstStyle/>
          <a:p>
            <a:r>
              <a:rPr lang="zh-CN" altLang="en-US" sz="3200" dirty="0"/>
              <a:t>协议演变</a:t>
            </a:r>
          </a:p>
        </p:txBody>
      </p:sp>
      <p:sp>
        <p:nvSpPr>
          <p:cNvPr id="14" name="文本框 13">
            <a:extLst>
              <a:ext uri="{FF2B5EF4-FFF2-40B4-BE49-F238E27FC236}">
                <a16:creationId xmlns:a16="http://schemas.microsoft.com/office/drawing/2014/main" id="{403CFF58-AC44-4E3E-B098-8095C4346C64}"/>
              </a:ext>
            </a:extLst>
          </p:cNvPr>
          <p:cNvSpPr txBox="1"/>
          <p:nvPr/>
        </p:nvSpPr>
        <p:spPr>
          <a:xfrm>
            <a:off x="5195259" y="3710965"/>
            <a:ext cx="2603948" cy="461665"/>
          </a:xfrm>
          <a:prstGeom prst="rect">
            <a:avLst/>
          </a:prstGeom>
          <a:noFill/>
        </p:spPr>
        <p:txBody>
          <a:bodyPr wrap="square" rtlCol="0">
            <a:spAutoFit/>
          </a:bodyPr>
          <a:lstStyle/>
          <a:p>
            <a:r>
              <a:rPr lang="zh-CN" altLang="en-US" sz="1200" dirty="0"/>
              <a:t>详细分析</a:t>
            </a:r>
            <a:r>
              <a:rPr lang="en-US" altLang="zh-CN" sz="1200" dirty="0"/>
              <a:t>http2</a:t>
            </a:r>
            <a:r>
              <a:rPr lang="zh-CN" altLang="en-US" sz="1200" dirty="0"/>
              <a:t>和</a:t>
            </a:r>
            <a:r>
              <a:rPr lang="en-US" altLang="zh-CN" sz="1200" dirty="0"/>
              <a:t>QUIC</a:t>
            </a:r>
            <a:r>
              <a:rPr lang="zh-CN" altLang="en-US" sz="1200" dirty="0"/>
              <a:t>协议的原理和实践数据</a:t>
            </a:r>
          </a:p>
        </p:txBody>
      </p:sp>
      <p:sp>
        <p:nvSpPr>
          <p:cNvPr id="15" name="爆炸形: 8 pt  14">
            <a:extLst>
              <a:ext uri="{FF2B5EF4-FFF2-40B4-BE49-F238E27FC236}">
                <a16:creationId xmlns:a16="http://schemas.microsoft.com/office/drawing/2014/main" id="{90132223-A66A-4F35-A2E6-26F7BCDF0EB4}"/>
              </a:ext>
            </a:extLst>
          </p:cNvPr>
          <p:cNvSpPr/>
          <p:nvPr/>
        </p:nvSpPr>
        <p:spPr>
          <a:xfrm>
            <a:off x="2908031" y="2705999"/>
            <a:ext cx="2001328" cy="2009932"/>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BE9BAAA3-C6BF-4618-92B0-F1C8D5CC428B}"/>
              </a:ext>
            </a:extLst>
          </p:cNvPr>
          <p:cNvSpPr txBox="1"/>
          <p:nvPr/>
        </p:nvSpPr>
        <p:spPr>
          <a:xfrm>
            <a:off x="3477374" y="3429000"/>
            <a:ext cx="983411" cy="461665"/>
          </a:xfrm>
          <a:prstGeom prst="rect">
            <a:avLst/>
          </a:prstGeom>
          <a:noFill/>
        </p:spPr>
        <p:txBody>
          <a:bodyPr wrap="square" rtlCol="0">
            <a:spAutoFit/>
          </a:bodyPr>
          <a:lstStyle/>
          <a:p>
            <a:r>
              <a:rPr lang="en-US" altLang="zh-CN" sz="2400" dirty="0">
                <a:solidFill>
                  <a:schemeClr val="bg1"/>
                </a:solidFill>
              </a:rPr>
              <a:t>Part 1</a:t>
            </a:r>
            <a:endParaRPr lang="zh-CN" altLang="en-US" sz="2400" dirty="0">
              <a:solidFill>
                <a:schemeClr val="bg1"/>
              </a:solidFill>
            </a:endParaRPr>
          </a:p>
        </p:txBody>
      </p:sp>
    </p:spTree>
    <p:extLst>
      <p:ext uri="{BB962C8B-B14F-4D97-AF65-F5344CB8AC3E}">
        <p14:creationId xmlns:p14="http://schemas.microsoft.com/office/powerpoint/2010/main" val="1269065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307AF97-5498-4B1C-B197-A4E508D5117A}"/>
              </a:ext>
            </a:extLst>
          </p:cNvPr>
          <p:cNvSpPr/>
          <p:nvPr/>
        </p:nvSpPr>
        <p:spPr>
          <a:xfrm>
            <a:off x="615734" y="767256"/>
            <a:ext cx="3506088" cy="400110"/>
          </a:xfrm>
          <a:prstGeom prst="rect">
            <a:avLst/>
          </a:prstGeom>
        </p:spPr>
        <p:txBody>
          <a:bodyPr wrap="none">
            <a:spAutoFit/>
          </a:bodyPr>
          <a:lstStyle/>
          <a:p>
            <a:r>
              <a:rPr lang="en-US" altLang="zh-CN" sz="2000" b="1" dirty="0">
                <a:solidFill>
                  <a:srgbClr val="152E52"/>
                </a:solidFill>
                <a:latin typeface="MicrosoftYaHei"/>
              </a:rPr>
              <a:t>QUIC</a:t>
            </a:r>
            <a:r>
              <a:rPr lang="zh-CN" altLang="en-US" sz="2000" b="1" dirty="0">
                <a:solidFill>
                  <a:srgbClr val="152E52"/>
                </a:solidFill>
                <a:latin typeface="MicrosoftYaHei"/>
              </a:rPr>
              <a:t>原理简述</a:t>
            </a:r>
            <a:r>
              <a:rPr lang="en-US" altLang="zh-CN" sz="2000" b="1" dirty="0">
                <a:solidFill>
                  <a:srgbClr val="152E52"/>
                </a:solidFill>
                <a:latin typeface="MicrosoftYaHei"/>
              </a:rPr>
              <a:t>——</a:t>
            </a:r>
            <a:r>
              <a:rPr lang="zh-CN" altLang="en-US" sz="2000" b="1" dirty="0">
                <a:solidFill>
                  <a:srgbClr val="152E52"/>
                </a:solidFill>
                <a:latin typeface="MicrosoftYaHei"/>
              </a:rPr>
              <a:t>连接性􀂎</a:t>
            </a:r>
            <a:endParaRPr lang="zh-CN" altLang="en-US" sz="2000" b="1" dirty="0"/>
          </a:p>
        </p:txBody>
      </p:sp>
      <p:sp>
        <p:nvSpPr>
          <p:cNvPr id="6" name="矩形: 剪去对角 5">
            <a:extLst>
              <a:ext uri="{FF2B5EF4-FFF2-40B4-BE49-F238E27FC236}">
                <a16:creationId xmlns:a16="http://schemas.microsoft.com/office/drawing/2014/main" id="{B6CFE651-03CF-4DF6-9851-FD9B11DE1744}"/>
              </a:ext>
            </a:extLst>
          </p:cNvPr>
          <p:cNvSpPr/>
          <p:nvPr/>
        </p:nvSpPr>
        <p:spPr>
          <a:xfrm>
            <a:off x="3185653" y="3028336"/>
            <a:ext cx="4768644" cy="570271"/>
          </a:xfrm>
          <a:prstGeom prst="snip2Diag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t>使用</a:t>
            </a:r>
            <a:r>
              <a:rPr lang="en-US" altLang="zh-CN" dirty="0"/>
              <a:t>GUID</a:t>
            </a:r>
            <a:r>
              <a:rPr lang="zh-CN" altLang="en-US" dirty="0"/>
              <a:t>来标识一个连接</a:t>
            </a:r>
          </a:p>
        </p:txBody>
      </p:sp>
    </p:spTree>
    <p:extLst>
      <p:ext uri="{BB962C8B-B14F-4D97-AF65-F5344CB8AC3E}">
        <p14:creationId xmlns:p14="http://schemas.microsoft.com/office/powerpoint/2010/main" val="3635882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8B81CC1-D7CD-4308-8D24-50F88A55F872}"/>
              </a:ext>
            </a:extLst>
          </p:cNvPr>
          <p:cNvSpPr/>
          <p:nvPr/>
        </p:nvSpPr>
        <p:spPr>
          <a:xfrm>
            <a:off x="566573" y="747592"/>
            <a:ext cx="3249608" cy="400110"/>
          </a:xfrm>
          <a:prstGeom prst="rect">
            <a:avLst/>
          </a:prstGeom>
        </p:spPr>
        <p:txBody>
          <a:bodyPr wrap="none">
            <a:spAutoFit/>
          </a:bodyPr>
          <a:lstStyle/>
          <a:p>
            <a:r>
              <a:rPr lang="en-US" altLang="zh-CN" sz="2000" b="1" dirty="0">
                <a:solidFill>
                  <a:srgbClr val="152E52"/>
                </a:solidFill>
                <a:latin typeface="MicrosoftYaHei"/>
              </a:rPr>
              <a:t>QUIC</a:t>
            </a:r>
            <a:r>
              <a:rPr lang="zh-CN" altLang="en-US" sz="2000" b="1" dirty="0">
                <a:solidFill>
                  <a:srgbClr val="152E52"/>
                </a:solidFill>
                <a:latin typeface="MicrosoftYaHei"/>
              </a:rPr>
              <a:t>原理简述</a:t>
            </a:r>
            <a:r>
              <a:rPr lang="en-US" altLang="zh-CN" sz="2000" b="1" dirty="0">
                <a:solidFill>
                  <a:srgbClr val="152E52"/>
                </a:solidFill>
                <a:latin typeface="MicrosoftYaHei"/>
              </a:rPr>
              <a:t>——</a:t>
            </a:r>
            <a:r>
              <a:rPr lang="zh-CN" altLang="en-US" sz="2000" b="1" dirty="0">
                <a:solidFill>
                  <a:srgbClr val="152E52"/>
                </a:solidFill>
                <a:latin typeface="MicrosoftYaHei"/>
              </a:rPr>
              <a:t>流量控制</a:t>
            </a:r>
            <a:endParaRPr lang="zh-CN" altLang="en-US" sz="2000" b="1" dirty="0"/>
          </a:p>
        </p:txBody>
      </p:sp>
      <p:sp>
        <p:nvSpPr>
          <p:cNvPr id="3" name="矩形: 剪去对角 2">
            <a:extLst>
              <a:ext uri="{FF2B5EF4-FFF2-40B4-BE49-F238E27FC236}">
                <a16:creationId xmlns:a16="http://schemas.microsoft.com/office/drawing/2014/main" id="{2666D0CB-85FE-4726-A802-CAC90FFCCFFB}"/>
              </a:ext>
            </a:extLst>
          </p:cNvPr>
          <p:cNvSpPr/>
          <p:nvPr/>
        </p:nvSpPr>
        <p:spPr>
          <a:xfrm>
            <a:off x="3411792" y="2607792"/>
            <a:ext cx="3637936" cy="629265"/>
          </a:xfrm>
          <a:prstGeom prst="snip2DiagRect">
            <a:avLst/>
          </a:prstGeom>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b="1" dirty="0">
                <a:solidFill>
                  <a:schemeClr val="bg1"/>
                </a:solidFill>
              </a:rPr>
              <a:t>基于流和连接</a:t>
            </a:r>
          </a:p>
        </p:txBody>
      </p:sp>
      <p:sp>
        <p:nvSpPr>
          <p:cNvPr id="4" name="矩形: 剪去对角 3">
            <a:extLst>
              <a:ext uri="{FF2B5EF4-FFF2-40B4-BE49-F238E27FC236}">
                <a16:creationId xmlns:a16="http://schemas.microsoft.com/office/drawing/2014/main" id="{04AA7ECF-811F-4ED7-B186-7DF5072C0F72}"/>
              </a:ext>
            </a:extLst>
          </p:cNvPr>
          <p:cNvSpPr/>
          <p:nvPr/>
        </p:nvSpPr>
        <p:spPr>
          <a:xfrm>
            <a:off x="3362631" y="3778259"/>
            <a:ext cx="3736258" cy="629265"/>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更新偏移量限制</a:t>
            </a:r>
          </a:p>
        </p:txBody>
      </p:sp>
    </p:spTree>
    <p:extLst>
      <p:ext uri="{BB962C8B-B14F-4D97-AF65-F5344CB8AC3E}">
        <p14:creationId xmlns:p14="http://schemas.microsoft.com/office/powerpoint/2010/main" val="753161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3B0A67-4FB3-4C7D-A692-5DB23379F192}"/>
              </a:ext>
            </a:extLst>
          </p:cNvPr>
          <p:cNvSpPr/>
          <p:nvPr/>
        </p:nvSpPr>
        <p:spPr>
          <a:xfrm>
            <a:off x="566573" y="747592"/>
            <a:ext cx="3249608" cy="400110"/>
          </a:xfrm>
          <a:prstGeom prst="rect">
            <a:avLst/>
          </a:prstGeom>
        </p:spPr>
        <p:txBody>
          <a:bodyPr wrap="none">
            <a:spAutoFit/>
          </a:bodyPr>
          <a:lstStyle/>
          <a:p>
            <a:r>
              <a:rPr lang="en-US" altLang="zh-CN" sz="2000" b="1" dirty="0">
                <a:solidFill>
                  <a:srgbClr val="152E52"/>
                </a:solidFill>
                <a:latin typeface="MicrosoftYaHei"/>
              </a:rPr>
              <a:t>QUIC</a:t>
            </a:r>
            <a:r>
              <a:rPr lang="zh-CN" altLang="en-US" sz="2000" b="1" dirty="0">
                <a:solidFill>
                  <a:srgbClr val="152E52"/>
                </a:solidFill>
                <a:latin typeface="MicrosoftYaHei"/>
              </a:rPr>
              <a:t>原理简述</a:t>
            </a:r>
            <a:r>
              <a:rPr lang="en-US" altLang="zh-CN" sz="2000" b="1" dirty="0">
                <a:solidFill>
                  <a:srgbClr val="152E52"/>
                </a:solidFill>
                <a:latin typeface="MicrosoftYaHei"/>
              </a:rPr>
              <a:t>——</a:t>
            </a:r>
            <a:r>
              <a:rPr lang="zh-CN" altLang="en-US" sz="2000" b="1" dirty="0">
                <a:solidFill>
                  <a:srgbClr val="152E52"/>
                </a:solidFill>
                <a:latin typeface="MicrosoftYaHei"/>
              </a:rPr>
              <a:t>拥塞控制</a:t>
            </a:r>
            <a:endParaRPr lang="zh-CN" altLang="en-US" sz="2000" b="1" dirty="0"/>
          </a:p>
        </p:txBody>
      </p:sp>
      <p:sp>
        <p:nvSpPr>
          <p:cNvPr id="4" name="矩形: 剪去对角 3">
            <a:extLst>
              <a:ext uri="{FF2B5EF4-FFF2-40B4-BE49-F238E27FC236}">
                <a16:creationId xmlns:a16="http://schemas.microsoft.com/office/drawing/2014/main" id="{9BB8BB77-632B-4EA7-AD23-453D26BAD7EB}"/>
              </a:ext>
            </a:extLst>
          </p:cNvPr>
          <p:cNvSpPr/>
          <p:nvPr/>
        </p:nvSpPr>
        <p:spPr>
          <a:xfrm>
            <a:off x="3431458" y="2465437"/>
            <a:ext cx="2959510" cy="491613"/>
          </a:xfrm>
          <a:prstGeom prst="snip2Diag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避免重传歧义</a:t>
            </a:r>
          </a:p>
        </p:txBody>
      </p:sp>
      <p:sp>
        <p:nvSpPr>
          <p:cNvPr id="5" name="矩形: 剪去对角 4">
            <a:extLst>
              <a:ext uri="{FF2B5EF4-FFF2-40B4-BE49-F238E27FC236}">
                <a16:creationId xmlns:a16="http://schemas.microsoft.com/office/drawing/2014/main" id="{94F6B4E1-7D10-4911-8BC1-E46023BD8BC6}"/>
              </a:ext>
            </a:extLst>
          </p:cNvPr>
          <p:cNvSpPr/>
          <p:nvPr/>
        </p:nvSpPr>
        <p:spPr>
          <a:xfrm>
            <a:off x="3431458" y="3365303"/>
            <a:ext cx="2959510" cy="491613"/>
          </a:xfrm>
          <a:prstGeom prst="snip2Diag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b="1" dirty="0">
                <a:solidFill>
                  <a:schemeClr val="bg1"/>
                </a:solidFill>
              </a:rPr>
              <a:t>更多的</a:t>
            </a:r>
            <a:r>
              <a:rPr lang="en-US" altLang="zh-CN" b="1" dirty="0">
                <a:solidFill>
                  <a:schemeClr val="bg1"/>
                </a:solidFill>
              </a:rPr>
              <a:t>ACK</a:t>
            </a:r>
            <a:r>
              <a:rPr lang="zh-CN" altLang="en-US" b="1" dirty="0">
                <a:solidFill>
                  <a:schemeClr val="bg1"/>
                </a:solidFill>
              </a:rPr>
              <a:t>块</a:t>
            </a:r>
          </a:p>
        </p:txBody>
      </p:sp>
    </p:spTree>
    <p:extLst>
      <p:ext uri="{BB962C8B-B14F-4D97-AF65-F5344CB8AC3E}">
        <p14:creationId xmlns:p14="http://schemas.microsoft.com/office/powerpoint/2010/main" val="3596917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5AC787-529A-4FD8-A4F5-9C72B0D165DC}"/>
              </a:ext>
            </a:extLst>
          </p:cNvPr>
          <p:cNvSpPr/>
          <p:nvPr/>
        </p:nvSpPr>
        <p:spPr>
          <a:xfrm>
            <a:off x="566573" y="747592"/>
            <a:ext cx="1758815" cy="400110"/>
          </a:xfrm>
          <a:prstGeom prst="rect">
            <a:avLst/>
          </a:prstGeom>
        </p:spPr>
        <p:txBody>
          <a:bodyPr wrap="none">
            <a:spAutoFit/>
          </a:bodyPr>
          <a:lstStyle/>
          <a:p>
            <a:r>
              <a:rPr lang="en-US" altLang="zh-CN" sz="2000" b="1" dirty="0">
                <a:solidFill>
                  <a:srgbClr val="152E52"/>
                </a:solidFill>
                <a:latin typeface="MicrosoftYaHei"/>
              </a:rPr>
              <a:t>QUIC</a:t>
            </a:r>
            <a:r>
              <a:rPr lang="zh-CN" altLang="en-US" sz="2000" b="1" dirty="0">
                <a:solidFill>
                  <a:srgbClr val="152E52"/>
                </a:solidFill>
                <a:latin typeface="MicrosoftYaHei"/>
              </a:rPr>
              <a:t>性能数据</a:t>
            </a:r>
            <a:endParaRPr lang="zh-CN" altLang="en-US" sz="2000" b="1" dirty="0"/>
          </a:p>
        </p:txBody>
      </p:sp>
      <p:pic>
        <p:nvPicPr>
          <p:cNvPr id="3" name="图片 2">
            <a:extLst>
              <a:ext uri="{FF2B5EF4-FFF2-40B4-BE49-F238E27FC236}">
                <a16:creationId xmlns:a16="http://schemas.microsoft.com/office/drawing/2014/main" id="{8E385183-41A9-438A-8087-B254781A68E4}"/>
              </a:ext>
            </a:extLst>
          </p:cNvPr>
          <p:cNvPicPr>
            <a:picLocks noChangeAspect="1"/>
          </p:cNvPicPr>
          <p:nvPr/>
        </p:nvPicPr>
        <p:blipFill>
          <a:blip r:embed="rId3"/>
          <a:stretch>
            <a:fillRect/>
          </a:stretch>
        </p:blipFill>
        <p:spPr>
          <a:xfrm>
            <a:off x="2253721" y="1434513"/>
            <a:ext cx="7114286" cy="3733333"/>
          </a:xfrm>
          <a:prstGeom prst="rect">
            <a:avLst/>
          </a:prstGeom>
        </p:spPr>
      </p:pic>
    </p:spTree>
    <p:extLst>
      <p:ext uri="{BB962C8B-B14F-4D97-AF65-F5344CB8AC3E}">
        <p14:creationId xmlns:p14="http://schemas.microsoft.com/office/powerpoint/2010/main" val="869394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DD3D240-B384-4ADD-AF12-6AA404AF529E}"/>
              </a:ext>
            </a:extLst>
          </p:cNvPr>
          <p:cNvSpPr txBox="1"/>
          <p:nvPr/>
        </p:nvSpPr>
        <p:spPr>
          <a:xfrm>
            <a:off x="3821504" y="3055374"/>
            <a:ext cx="983411" cy="461665"/>
          </a:xfrm>
          <a:prstGeom prst="rect">
            <a:avLst/>
          </a:prstGeom>
          <a:noFill/>
        </p:spPr>
        <p:txBody>
          <a:bodyPr wrap="square" rtlCol="0">
            <a:spAutoFit/>
          </a:bodyPr>
          <a:lstStyle/>
          <a:p>
            <a:r>
              <a:rPr lang="en-US" altLang="zh-CN" sz="2400" dirty="0">
                <a:solidFill>
                  <a:schemeClr val="bg1"/>
                </a:solidFill>
              </a:rPr>
              <a:t>Part 1</a:t>
            </a:r>
            <a:endParaRPr lang="zh-CN" altLang="en-US" sz="2400" dirty="0">
              <a:solidFill>
                <a:schemeClr val="bg1"/>
              </a:solidFill>
            </a:endParaRPr>
          </a:p>
        </p:txBody>
      </p:sp>
      <p:sp>
        <p:nvSpPr>
          <p:cNvPr id="4" name="文本框 3">
            <a:extLst>
              <a:ext uri="{FF2B5EF4-FFF2-40B4-BE49-F238E27FC236}">
                <a16:creationId xmlns:a16="http://schemas.microsoft.com/office/drawing/2014/main" id="{B9EB0AA2-B901-4A98-A1AA-8ABDED92593A}"/>
              </a:ext>
            </a:extLst>
          </p:cNvPr>
          <p:cNvSpPr txBox="1"/>
          <p:nvPr/>
        </p:nvSpPr>
        <p:spPr>
          <a:xfrm>
            <a:off x="5975232" y="2993818"/>
            <a:ext cx="1837426" cy="584775"/>
          </a:xfrm>
          <a:prstGeom prst="rect">
            <a:avLst/>
          </a:prstGeom>
          <a:noFill/>
        </p:spPr>
        <p:txBody>
          <a:bodyPr wrap="square" rtlCol="0">
            <a:spAutoFit/>
          </a:bodyPr>
          <a:lstStyle/>
          <a:p>
            <a:r>
              <a:rPr lang="zh-CN" altLang="en-US" sz="3200" b="1" dirty="0"/>
              <a:t>前端性能</a:t>
            </a:r>
          </a:p>
        </p:txBody>
      </p:sp>
      <p:sp>
        <p:nvSpPr>
          <p:cNvPr id="5" name="爆炸形: 8 pt  4">
            <a:extLst>
              <a:ext uri="{FF2B5EF4-FFF2-40B4-BE49-F238E27FC236}">
                <a16:creationId xmlns:a16="http://schemas.microsoft.com/office/drawing/2014/main" id="{96656E1B-05CA-4ABB-95FF-B04BBE68ED78}"/>
              </a:ext>
            </a:extLst>
          </p:cNvPr>
          <p:cNvSpPr/>
          <p:nvPr/>
        </p:nvSpPr>
        <p:spPr>
          <a:xfrm>
            <a:off x="3404561" y="2484773"/>
            <a:ext cx="2001328" cy="2009932"/>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1D339EF-3474-4B6C-B949-1B6B31852F8A}"/>
              </a:ext>
            </a:extLst>
          </p:cNvPr>
          <p:cNvSpPr txBox="1"/>
          <p:nvPr/>
        </p:nvSpPr>
        <p:spPr>
          <a:xfrm>
            <a:off x="3973904" y="3207774"/>
            <a:ext cx="983411" cy="461665"/>
          </a:xfrm>
          <a:prstGeom prst="rect">
            <a:avLst/>
          </a:prstGeom>
          <a:noFill/>
        </p:spPr>
        <p:txBody>
          <a:bodyPr wrap="square" rtlCol="0">
            <a:spAutoFit/>
          </a:bodyPr>
          <a:lstStyle/>
          <a:p>
            <a:r>
              <a:rPr lang="en-US" altLang="zh-CN" sz="2400" dirty="0">
                <a:solidFill>
                  <a:schemeClr val="bg1"/>
                </a:solidFill>
              </a:rPr>
              <a:t>Part 2</a:t>
            </a:r>
            <a:endParaRPr lang="zh-CN" altLang="en-US" sz="2400" dirty="0">
              <a:solidFill>
                <a:schemeClr val="bg1"/>
              </a:solidFill>
            </a:endParaRPr>
          </a:p>
        </p:txBody>
      </p:sp>
    </p:spTree>
    <p:extLst>
      <p:ext uri="{BB962C8B-B14F-4D97-AF65-F5344CB8AC3E}">
        <p14:creationId xmlns:p14="http://schemas.microsoft.com/office/powerpoint/2010/main" val="3269580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5B41CF0-45DE-4C3A-8E6A-42589631B8A5}"/>
              </a:ext>
            </a:extLst>
          </p:cNvPr>
          <p:cNvSpPr txBox="1"/>
          <p:nvPr/>
        </p:nvSpPr>
        <p:spPr>
          <a:xfrm>
            <a:off x="2907102" y="3429000"/>
            <a:ext cx="983411" cy="461665"/>
          </a:xfrm>
          <a:prstGeom prst="rect">
            <a:avLst/>
          </a:prstGeom>
          <a:noFill/>
        </p:spPr>
        <p:txBody>
          <a:bodyPr wrap="square" rtlCol="0">
            <a:spAutoFit/>
          </a:bodyPr>
          <a:lstStyle/>
          <a:p>
            <a:r>
              <a:rPr lang="en-US" altLang="zh-CN" sz="2400" dirty="0">
                <a:solidFill>
                  <a:schemeClr val="bg1"/>
                </a:solidFill>
              </a:rPr>
              <a:t>Part 1</a:t>
            </a:r>
            <a:endParaRPr lang="zh-CN" altLang="en-US" sz="2400" dirty="0">
              <a:solidFill>
                <a:schemeClr val="bg1"/>
              </a:solidFill>
            </a:endParaRPr>
          </a:p>
        </p:txBody>
      </p:sp>
      <p:sp>
        <p:nvSpPr>
          <p:cNvPr id="3" name="矩形 2">
            <a:extLst>
              <a:ext uri="{FF2B5EF4-FFF2-40B4-BE49-F238E27FC236}">
                <a16:creationId xmlns:a16="http://schemas.microsoft.com/office/drawing/2014/main" id="{82EB68CF-6566-46CE-AB58-928F94288649}"/>
              </a:ext>
            </a:extLst>
          </p:cNvPr>
          <p:cNvSpPr/>
          <p:nvPr/>
        </p:nvSpPr>
        <p:spPr>
          <a:xfrm>
            <a:off x="3048000" y="2143628"/>
            <a:ext cx="6096000" cy="2677656"/>
          </a:xfrm>
          <a:prstGeom prst="rect">
            <a:avLst/>
          </a:prstGeom>
        </p:spPr>
        <p:txBody>
          <a:bodyPr>
            <a:spAutoFit/>
          </a:bodyPr>
          <a:lstStyle/>
          <a:p>
            <a:r>
              <a:rPr lang="zh-CN" altLang="en-US" sz="2400" b="1" dirty="0"/>
              <a:t>       </a:t>
            </a:r>
            <a:r>
              <a:rPr lang="en-US" altLang="zh-CN" sz="2400" b="1" dirty="0"/>
              <a:t>1</a:t>
            </a:r>
            <a:r>
              <a:rPr lang="zh-CN" altLang="en-US" sz="2400" b="1" dirty="0"/>
              <a:t>）白屏时间（</a:t>
            </a:r>
            <a:r>
              <a:rPr lang="en-US" altLang="zh-CN" sz="2400" b="1" dirty="0"/>
              <a:t>first Paint Time</a:t>
            </a:r>
            <a:r>
              <a:rPr lang="zh-CN" altLang="en-US" sz="2400" b="1" dirty="0"/>
              <a:t>）</a:t>
            </a:r>
          </a:p>
          <a:p>
            <a:endParaRPr lang="zh-CN" altLang="en-US" sz="2400" b="1" dirty="0"/>
          </a:p>
          <a:p>
            <a:r>
              <a:rPr lang="zh-CN" altLang="en-US" sz="2400" b="1" dirty="0"/>
              <a:t>　　</a:t>
            </a:r>
            <a:r>
              <a:rPr lang="en-US" altLang="zh-CN" sz="2400" b="1" dirty="0"/>
              <a:t>2</a:t>
            </a:r>
            <a:r>
              <a:rPr lang="zh-CN" altLang="en-US" sz="2400" b="1" dirty="0"/>
              <a:t>）首屏时间</a:t>
            </a:r>
          </a:p>
          <a:p>
            <a:endParaRPr lang="zh-CN" altLang="en-US" sz="2400" b="1" dirty="0"/>
          </a:p>
          <a:p>
            <a:r>
              <a:rPr lang="zh-CN" altLang="en-US" sz="2400" b="1" dirty="0"/>
              <a:t>　　</a:t>
            </a:r>
            <a:r>
              <a:rPr lang="en-US" altLang="zh-CN" sz="2400" b="1" dirty="0"/>
              <a:t>3</a:t>
            </a:r>
            <a:r>
              <a:rPr lang="zh-CN" altLang="en-US" sz="2400" b="1" dirty="0"/>
              <a:t>）用户可操作时间</a:t>
            </a:r>
            <a:r>
              <a:rPr lang="en-US" altLang="zh-CN" sz="2400" b="1" dirty="0"/>
              <a:t>(</a:t>
            </a:r>
            <a:r>
              <a:rPr lang="en-US" altLang="zh-CN" sz="2400" b="1" dirty="0" err="1"/>
              <a:t>dom</a:t>
            </a:r>
            <a:r>
              <a:rPr lang="en-US" altLang="zh-CN" sz="2400" b="1" dirty="0"/>
              <a:t> Interactive)</a:t>
            </a:r>
            <a:endParaRPr lang="zh-CN" altLang="en-US" sz="2400" b="1" dirty="0"/>
          </a:p>
          <a:p>
            <a:endParaRPr lang="zh-CN" altLang="en-US" sz="2400" b="1" dirty="0"/>
          </a:p>
          <a:p>
            <a:r>
              <a:rPr lang="zh-CN" altLang="en-US" sz="2400" b="1" dirty="0"/>
              <a:t>　　</a:t>
            </a:r>
            <a:r>
              <a:rPr lang="en-US" altLang="zh-CN" sz="2400" b="1" dirty="0"/>
              <a:t>4</a:t>
            </a:r>
            <a:r>
              <a:rPr lang="zh-CN" altLang="en-US" sz="2400" b="1" dirty="0"/>
              <a:t>）总下载时间</a:t>
            </a:r>
          </a:p>
        </p:txBody>
      </p:sp>
      <p:sp>
        <p:nvSpPr>
          <p:cNvPr id="4" name="文本框 3">
            <a:extLst>
              <a:ext uri="{FF2B5EF4-FFF2-40B4-BE49-F238E27FC236}">
                <a16:creationId xmlns:a16="http://schemas.microsoft.com/office/drawing/2014/main" id="{832C1EF4-70C9-4093-AD73-318C38F45990}"/>
              </a:ext>
            </a:extLst>
          </p:cNvPr>
          <p:cNvSpPr txBox="1"/>
          <p:nvPr/>
        </p:nvSpPr>
        <p:spPr>
          <a:xfrm>
            <a:off x="804295" y="751344"/>
            <a:ext cx="2764813" cy="461665"/>
          </a:xfrm>
          <a:prstGeom prst="rect">
            <a:avLst/>
          </a:prstGeom>
          <a:noFill/>
        </p:spPr>
        <p:txBody>
          <a:bodyPr wrap="square" rtlCol="0">
            <a:spAutoFit/>
          </a:bodyPr>
          <a:lstStyle/>
          <a:p>
            <a:r>
              <a:rPr lang="zh-CN" altLang="en-US" sz="2400" b="1" dirty="0"/>
              <a:t>页面性能指标：</a:t>
            </a:r>
          </a:p>
        </p:txBody>
      </p:sp>
    </p:spTree>
    <p:extLst>
      <p:ext uri="{BB962C8B-B14F-4D97-AF65-F5344CB8AC3E}">
        <p14:creationId xmlns:p14="http://schemas.microsoft.com/office/powerpoint/2010/main" val="2647482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EFF9189-FE3F-4EAD-9CA1-7F2A20EAC8B5}"/>
              </a:ext>
            </a:extLst>
          </p:cNvPr>
          <p:cNvSpPr txBox="1"/>
          <p:nvPr/>
        </p:nvSpPr>
        <p:spPr>
          <a:xfrm>
            <a:off x="2907102" y="3429000"/>
            <a:ext cx="983411" cy="461665"/>
          </a:xfrm>
          <a:prstGeom prst="rect">
            <a:avLst/>
          </a:prstGeom>
          <a:noFill/>
        </p:spPr>
        <p:txBody>
          <a:bodyPr wrap="square" rtlCol="0">
            <a:spAutoFit/>
          </a:bodyPr>
          <a:lstStyle/>
          <a:p>
            <a:r>
              <a:rPr lang="en-US" altLang="zh-CN" sz="2400" dirty="0">
                <a:solidFill>
                  <a:schemeClr val="bg1"/>
                </a:solidFill>
              </a:rPr>
              <a:t>Part 1</a:t>
            </a:r>
            <a:endParaRPr lang="zh-CN" altLang="en-US" sz="2400" dirty="0">
              <a:solidFill>
                <a:schemeClr val="bg1"/>
              </a:solidFill>
            </a:endParaRPr>
          </a:p>
        </p:txBody>
      </p:sp>
      <p:sp>
        <p:nvSpPr>
          <p:cNvPr id="3" name="矩形 2">
            <a:extLst>
              <a:ext uri="{FF2B5EF4-FFF2-40B4-BE49-F238E27FC236}">
                <a16:creationId xmlns:a16="http://schemas.microsoft.com/office/drawing/2014/main" id="{C4918803-EC89-477F-A059-FCD795111489}"/>
              </a:ext>
            </a:extLst>
          </p:cNvPr>
          <p:cNvSpPr/>
          <p:nvPr/>
        </p:nvSpPr>
        <p:spPr>
          <a:xfrm>
            <a:off x="-108155" y="677633"/>
            <a:ext cx="9517625" cy="369332"/>
          </a:xfrm>
          <a:prstGeom prst="rect">
            <a:avLst/>
          </a:prstGeom>
        </p:spPr>
        <p:txBody>
          <a:bodyPr wrap="square">
            <a:spAutoFit/>
          </a:bodyPr>
          <a:lstStyle/>
          <a:p>
            <a:r>
              <a:rPr lang="zh-CN" altLang="en-US" dirty="0"/>
              <a:t>    　白屏时间</a:t>
            </a:r>
            <a:r>
              <a:rPr lang="en-US" altLang="zh-CN" dirty="0"/>
              <a:t>=  </a:t>
            </a:r>
            <a:r>
              <a:rPr lang="zh-CN" altLang="en-US" dirty="0"/>
              <a:t>开始渲染时间</a:t>
            </a:r>
            <a:r>
              <a:rPr lang="en-US" altLang="zh-CN" dirty="0"/>
              <a:t>(</a:t>
            </a:r>
            <a:r>
              <a:rPr lang="zh-CN" altLang="en-US" dirty="0"/>
              <a:t>首字节时间</a:t>
            </a:r>
            <a:r>
              <a:rPr lang="en-US" altLang="zh-CN" dirty="0"/>
              <a:t>+HTML</a:t>
            </a:r>
            <a:r>
              <a:rPr lang="zh-CN" altLang="en-US" dirty="0"/>
              <a:t>下载完成时间</a:t>
            </a:r>
            <a:r>
              <a:rPr lang="en-US" altLang="zh-CN" dirty="0"/>
              <a:t>)+ </a:t>
            </a:r>
            <a:r>
              <a:rPr lang="zh-CN" altLang="en-US" dirty="0"/>
              <a:t>头部资源加载时间</a:t>
            </a:r>
          </a:p>
        </p:txBody>
      </p:sp>
      <p:pic>
        <p:nvPicPr>
          <p:cNvPr id="4" name="图片 3">
            <a:extLst>
              <a:ext uri="{FF2B5EF4-FFF2-40B4-BE49-F238E27FC236}">
                <a16:creationId xmlns:a16="http://schemas.microsoft.com/office/drawing/2014/main" id="{1F5EA653-AB81-4653-9A11-AEF04C1D2464}"/>
              </a:ext>
            </a:extLst>
          </p:cNvPr>
          <p:cNvPicPr>
            <a:picLocks noChangeAspect="1"/>
          </p:cNvPicPr>
          <p:nvPr/>
        </p:nvPicPr>
        <p:blipFill>
          <a:blip r:embed="rId3"/>
          <a:stretch>
            <a:fillRect/>
          </a:stretch>
        </p:blipFill>
        <p:spPr>
          <a:xfrm>
            <a:off x="1380924" y="1346794"/>
            <a:ext cx="9076190" cy="5295238"/>
          </a:xfrm>
          <a:prstGeom prst="rect">
            <a:avLst/>
          </a:prstGeom>
        </p:spPr>
      </p:pic>
    </p:spTree>
    <p:extLst>
      <p:ext uri="{BB962C8B-B14F-4D97-AF65-F5344CB8AC3E}">
        <p14:creationId xmlns:p14="http://schemas.microsoft.com/office/powerpoint/2010/main" val="3022709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ED5F685-AB15-4B09-A077-55409A21953A}"/>
              </a:ext>
            </a:extLst>
          </p:cNvPr>
          <p:cNvPicPr>
            <a:picLocks noChangeAspect="1"/>
          </p:cNvPicPr>
          <p:nvPr/>
        </p:nvPicPr>
        <p:blipFill>
          <a:blip r:embed="rId3"/>
          <a:stretch>
            <a:fillRect/>
          </a:stretch>
        </p:blipFill>
        <p:spPr>
          <a:xfrm>
            <a:off x="1892742" y="1189704"/>
            <a:ext cx="7895238" cy="3639567"/>
          </a:xfrm>
          <a:prstGeom prst="rect">
            <a:avLst/>
          </a:prstGeom>
        </p:spPr>
      </p:pic>
    </p:spTree>
    <p:extLst>
      <p:ext uri="{BB962C8B-B14F-4D97-AF65-F5344CB8AC3E}">
        <p14:creationId xmlns:p14="http://schemas.microsoft.com/office/powerpoint/2010/main" val="167849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BB4AC8-9F06-42E0-8758-52A9F4A0535B}"/>
              </a:ext>
            </a:extLst>
          </p:cNvPr>
          <p:cNvSpPr>
            <a:spLocks noChangeArrowheads="1"/>
          </p:cNvSpPr>
          <p:nvPr/>
        </p:nvSpPr>
        <p:spPr bwMode="auto">
          <a:xfrm>
            <a:off x="1582994" y="1963373"/>
            <a:ext cx="918039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var</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timing = performance.timing; </a:t>
            </a: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var</a:t>
            </a:r>
            <a:r>
              <a:rPr kumimoji="0" lang="zh-CN" altLang="zh-CN"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loadingTime = timing .domLoading - timing.navigationStart;</a:t>
            </a:r>
            <a:r>
              <a:rPr kumimoji="0" lang="zh-CN" altLang="zh-CN" sz="16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//开始渲染时间</a:t>
            </a:r>
            <a:r>
              <a:rPr kumimoji="0" lang="zh-CN" altLang="zh-CN" sz="1400" b="0" i="0" u="none" strike="noStrike" cap="none" normalizeH="0" baseline="0" dirty="0">
                <a:ln>
                  <a:noFill/>
                </a:ln>
                <a:solidFill>
                  <a:schemeClr val="tx1"/>
                </a:solidFill>
                <a:effectLst/>
              </a:rPr>
              <a:t> </a:t>
            </a:r>
            <a:endParaRPr kumimoji="0" lang="zh-CN" altLang="zh-CN" sz="4000" b="0" i="0" u="none" strike="noStrike" cap="none" normalizeH="0" baseline="0" dirty="0">
              <a:ln>
                <a:noFill/>
              </a:ln>
              <a:solidFill>
                <a:schemeClr val="tx1"/>
              </a:solidFill>
              <a:effectLst/>
              <a:latin typeface="Arial" panose="020B0604020202020204" pitchFamily="34" charset="0"/>
            </a:endParaRPr>
          </a:p>
        </p:txBody>
      </p:sp>
      <p:sp>
        <p:nvSpPr>
          <p:cNvPr id="3" name="矩形 2">
            <a:extLst>
              <a:ext uri="{FF2B5EF4-FFF2-40B4-BE49-F238E27FC236}">
                <a16:creationId xmlns:a16="http://schemas.microsoft.com/office/drawing/2014/main" id="{88C6D329-937A-41D1-BD52-B5EDC7380A11}"/>
              </a:ext>
            </a:extLst>
          </p:cNvPr>
          <p:cNvSpPr/>
          <p:nvPr/>
        </p:nvSpPr>
        <p:spPr>
          <a:xfrm>
            <a:off x="766917" y="3786632"/>
            <a:ext cx="4632807" cy="369332"/>
          </a:xfrm>
          <a:prstGeom prst="rect">
            <a:avLst/>
          </a:prstGeom>
        </p:spPr>
        <p:txBody>
          <a:bodyPr wrap="none">
            <a:spAutoFit/>
          </a:bodyPr>
          <a:lstStyle/>
          <a:p>
            <a:r>
              <a:rPr lang="zh-CN" altLang="en-US" dirty="0">
                <a:solidFill>
                  <a:srgbClr val="000000"/>
                </a:solidFill>
                <a:latin typeface="Verdana" panose="020B0604030504040204" pitchFamily="34" charset="0"/>
              </a:rPr>
              <a:t>看一下</a:t>
            </a:r>
            <a:r>
              <a:rPr lang="en-US" altLang="zh-CN" dirty="0">
                <a:solidFill>
                  <a:srgbClr val="000000"/>
                </a:solidFill>
                <a:latin typeface="Verdana" panose="020B0604030504040204" pitchFamily="34" charset="0"/>
              </a:rPr>
              <a:t>navigator timing</a:t>
            </a:r>
            <a:r>
              <a:rPr lang="zh-CN" altLang="en-US" dirty="0">
                <a:solidFill>
                  <a:srgbClr val="000000"/>
                </a:solidFill>
                <a:latin typeface="Verdana" panose="020B0604030504040204" pitchFamily="34" charset="0"/>
              </a:rPr>
              <a:t>浏览器支持情况：</a:t>
            </a:r>
            <a:endParaRPr lang="zh-CN" altLang="en-US" dirty="0"/>
          </a:p>
        </p:txBody>
      </p:sp>
      <p:pic>
        <p:nvPicPr>
          <p:cNvPr id="4" name="图片 3">
            <a:extLst>
              <a:ext uri="{FF2B5EF4-FFF2-40B4-BE49-F238E27FC236}">
                <a16:creationId xmlns:a16="http://schemas.microsoft.com/office/drawing/2014/main" id="{AFDE4803-03FA-4735-B276-0C6F7CDBCDE5}"/>
              </a:ext>
            </a:extLst>
          </p:cNvPr>
          <p:cNvPicPr>
            <a:picLocks noChangeAspect="1"/>
          </p:cNvPicPr>
          <p:nvPr/>
        </p:nvPicPr>
        <p:blipFill>
          <a:blip r:embed="rId3"/>
          <a:stretch>
            <a:fillRect/>
          </a:stretch>
        </p:blipFill>
        <p:spPr>
          <a:xfrm>
            <a:off x="1170039" y="4699558"/>
            <a:ext cx="8295154" cy="742857"/>
          </a:xfrm>
          <a:prstGeom prst="rect">
            <a:avLst/>
          </a:prstGeom>
        </p:spPr>
      </p:pic>
      <p:sp>
        <p:nvSpPr>
          <p:cNvPr id="5" name="矩形 4">
            <a:extLst>
              <a:ext uri="{FF2B5EF4-FFF2-40B4-BE49-F238E27FC236}">
                <a16:creationId xmlns:a16="http://schemas.microsoft.com/office/drawing/2014/main" id="{F00859B9-F74B-4A20-AE83-3D936EB21178}"/>
              </a:ext>
            </a:extLst>
          </p:cNvPr>
          <p:cNvSpPr/>
          <p:nvPr/>
        </p:nvSpPr>
        <p:spPr>
          <a:xfrm>
            <a:off x="870156" y="1137578"/>
            <a:ext cx="1535998" cy="369332"/>
          </a:xfrm>
          <a:prstGeom prst="rect">
            <a:avLst/>
          </a:prstGeom>
        </p:spPr>
        <p:txBody>
          <a:bodyPr wrap="none">
            <a:spAutoFit/>
          </a:bodyPr>
          <a:lstStyle/>
          <a:p>
            <a:r>
              <a:rPr lang="en-US" altLang="zh-CN" dirty="0"/>
              <a:t>JS</a:t>
            </a:r>
            <a:r>
              <a:rPr lang="zh-CN" altLang="en-US" dirty="0"/>
              <a:t>统计方法：</a:t>
            </a:r>
          </a:p>
        </p:txBody>
      </p:sp>
    </p:spTree>
    <p:extLst>
      <p:ext uri="{BB962C8B-B14F-4D97-AF65-F5344CB8AC3E}">
        <p14:creationId xmlns:p14="http://schemas.microsoft.com/office/powerpoint/2010/main" val="3172347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EC6A66-C227-4A74-B718-9A5FEB974286}"/>
              </a:ext>
            </a:extLst>
          </p:cNvPr>
          <p:cNvSpPr>
            <a:spLocks noChangeArrowheads="1"/>
          </p:cNvSpPr>
          <p:nvPr/>
        </p:nvSpPr>
        <p:spPr bwMode="auto">
          <a:xfrm>
            <a:off x="1396181" y="787855"/>
            <a:ext cx="9694606"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000000"/>
                </a:solidFill>
                <a:effectLst/>
                <a:latin typeface="Verdana" panose="020B0604030504040204" pitchFamily="34" charset="0"/>
              </a:rPr>
              <a:t>2</a:t>
            </a:r>
            <a:r>
              <a:rPr kumimoji="0" lang="zh-CN" altLang="en-US" b="1" i="0" u="none" strike="noStrike" cap="none" normalizeH="0" baseline="0" dirty="0">
                <a:ln>
                  <a:noFill/>
                </a:ln>
                <a:solidFill>
                  <a:srgbClr val="000000"/>
                </a:solidFill>
                <a:effectLst/>
                <a:latin typeface="Verdana" panose="020B0604030504040204" pitchFamily="34" charset="0"/>
              </a:rPr>
              <a:t>）</a:t>
            </a:r>
            <a:r>
              <a:rPr kumimoji="0" lang="zh-CN" altLang="zh-CN" b="1" i="0" u="none" strike="noStrike" cap="none" normalizeH="0" baseline="0" dirty="0">
                <a:ln>
                  <a:noFill/>
                </a:ln>
                <a:solidFill>
                  <a:srgbClr val="000000"/>
                </a:solidFill>
                <a:effectLst/>
                <a:latin typeface="Verdana" panose="020B0604030504040204" pitchFamily="34" charset="0"/>
              </a:rPr>
              <a:t>首屏时间</a:t>
            </a:r>
            <a:endParaRPr kumimoji="0" lang="en-US" altLang="zh-CN" b="1"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solidFill>
                  <a:srgbClr val="000000"/>
                </a:solidFill>
                <a:latin typeface="Verdana" panose="020B0604030504040204" pitchFamily="34" charset="0"/>
              </a:rPr>
              <a:t>  </a:t>
            </a:r>
            <a:r>
              <a:rPr kumimoji="0" lang="zh-CN" altLang="zh-CN" b="0" i="0" u="none" strike="noStrike" cap="none" normalizeH="0" baseline="0" dirty="0">
                <a:ln>
                  <a:noFill/>
                </a:ln>
                <a:solidFill>
                  <a:srgbClr val="000000"/>
                </a:solidFill>
                <a:effectLst/>
                <a:latin typeface="Verdana" panose="020B0604030504040204" pitchFamily="34" charset="0"/>
              </a:rPr>
              <a:t>首屏时间的统计比较复杂，因为涉及图片等多种元素及异步渲染等方式。观察加载视图可发现，影响首屏的主要因素的图片的加载。通过统计首屏内图片的加载时间便可以获取首屏渲染完成的时间。</a:t>
            </a:r>
            <a:endParaRPr kumimoji="0" lang="en-US" altLang="zh-CN"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Verdana" panose="020B0604030504040204" pitchFamily="34" charset="0"/>
              </a:rPr>
              <a:t>统计流程如下：</a:t>
            </a:r>
            <a:endParaRPr kumimoji="0" lang="en-US" altLang="zh-CN"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Verdana" panose="020B0604030504040204" pitchFamily="34" charset="0"/>
              </a:rPr>
              <a:t>　　</a:t>
            </a:r>
            <a:r>
              <a:rPr kumimoji="0" lang="zh-CN" altLang="zh-CN" b="0" i="0" u="none" strike="noStrike" cap="none" normalizeH="0" baseline="0" dirty="0">
                <a:ln>
                  <a:noFill/>
                </a:ln>
                <a:solidFill>
                  <a:srgbClr val="000000"/>
                </a:solidFill>
                <a:effectLst/>
                <a:latin typeface="Arial Unicode MS"/>
              </a:rPr>
              <a:t>首屏位置调用 API 开始统计 -&gt;</a:t>
            </a:r>
            <a:endParaRPr kumimoji="0" lang="en-US" altLang="zh-CN"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Arial Unicode MS"/>
              </a:rPr>
              <a:t> </a:t>
            </a:r>
            <a:r>
              <a:rPr kumimoji="0" lang="en-US" altLang="zh-CN" b="0" i="0" u="none" strike="noStrike" cap="none" normalizeH="0" baseline="0" dirty="0">
                <a:ln>
                  <a:noFill/>
                </a:ln>
                <a:solidFill>
                  <a:srgbClr val="000000"/>
                </a:solidFill>
                <a:effectLst/>
                <a:latin typeface="Arial Unicode MS"/>
              </a:rPr>
              <a:t>     </a:t>
            </a:r>
            <a:r>
              <a:rPr kumimoji="0" lang="zh-CN" altLang="zh-CN" b="0" i="0" u="none" strike="noStrike" cap="none" normalizeH="0" baseline="0" dirty="0">
                <a:ln>
                  <a:noFill/>
                </a:ln>
                <a:solidFill>
                  <a:srgbClr val="000000"/>
                </a:solidFill>
                <a:effectLst/>
                <a:latin typeface="Arial Unicode MS"/>
              </a:rPr>
              <a:t>绑定首屏内所有图片的 load 事件 -&gt;</a:t>
            </a:r>
            <a:endParaRPr kumimoji="0" lang="en-US" altLang="zh-CN"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000000"/>
                </a:solidFill>
                <a:effectLst/>
                <a:latin typeface="Arial Unicode MS"/>
              </a:rPr>
              <a:t> </a:t>
            </a:r>
            <a:r>
              <a:rPr kumimoji="0" lang="en-US" altLang="zh-CN" b="0" i="0" u="none" strike="noStrike" cap="none" normalizeH="0" baseline="0" dirty="0">
                <a:ln>
                  <a:noFill/>
                </a:ln>
                <a:solidFill>
                  <a:srgbClr val="000000"/>
                </a:solidFill>
                <a:effectLst/>
                <a:latin typeface="Arial Unicode MS"/>
              </a:rPr>
              <a:t>    </a:t>
            </a:r>
            <a:r>
              <a:rPr kumimoji="0" lang="zh-CN" altLang="zh-CN" b="0" i="0" u="none" strike="noStrike" cap="none" normalizeH="0" baseline="0" dirty="0">
                <a:ln>
                  <a:noFill/>
                </a:ln>
                <a:solidFill>
                  <a:srgbClr val="000000"/>
                </a:solidFill>
                <a:effectLst/>
                <a:latin typeface="Arial Unicode MS"/>
              </a:rPr>
              <a:t>页面加载完后判断图片是否在首屏内，找出加载最慢的一张 -&gt; </a:t>
            </a:r>
            <a:endParaRPr kumimoji="0" lang="en-US" altLang="zh-CN"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Arial Unicode MS"/>
              </a:rPr>
              <a:t>     </a:t>
            </a:r>
            <a:r>
              <a:rPr kumimoji="0" lang="zh-CN" altLang="zh-CN" b="0" i="0" u="none" strike="noStrike" cap="none" normalizeH="0" baseline="0" dirty="0">
                <a:ln>
                  <a:noFill/>
                </a:ln>
                <a:solidFill>
                  <a:srgbClr val="000000"/>
                </a:solidFill>
                <a:effectLst/>
                <a:latin typeface="Arial Unicode MS"/>
              </a:rPr>
              <a:t>首屏时间</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5555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57D8A0E-FED0-4CF7-A2C3-3C5FD28FE012}"/>
              </a:ext>
            </a:extLst>
          </p:cNvPr>
          <p:cNvPicPr>
            <a:picLocks noChangeAspect="1"/>
          </p:cNvPicPr>
          <p:nvPr/>
        </p:nvPicPr>
        <p:blipFill>
          <a:blip r:embed="rId3"/>
          <a:stretch>
            <a:fillRect/>
          </a:stretch>
        </p:blipFill>
        <p:spPr>
          <a:xfrm>
            <a:off x="2282699" y="1431260"/>
            <a:ext cx="6674488" cy="4457143"/>
          </a:xfrm>
          <a:prstGeom prst="rect">
            <a:avLst/>
          </a:prstGeom>
        </p:spPr>
      </p:pic>
    </p:spTree>
    <p:extLst>
      <p:ext uri="{BB962C8B-B14F-4D97-AF65-F5344CB8AC3E}">
        <p14:creationId xmlns:p14="http://schemas.microsoft.com/office/powerpoint/2010/main" val="1145702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FF154A1-3061-40FB-8F05-76E6ECE2A781}"/>
              </a:ext>
            </a:extLst>
          </p:cNvPr>
          <p:cNvSpPr/>
          <p:nvPr/>
        </p:nvSpPr>
        <p:spPr>
          <a:xfrm>
            <a:off x="448066" y="963250"/>
            <a:ext cx="2089033" cy="369332"/>
          </a:xfrm>
          <a:prstGeom prst="rect">
            <a:avLst/>
          </a:prstGeom>
        </p:spPr>
        <p:txBody>
          <a:bodyPr wrap="none">
            <a:spAutoFit/>
          </a:bodyPr>
          <a:lstStyle/>
          <a:p>
            <a:r>
              <a:rPr lang="en-US" altLang="zh-CN" b="1" dirty="0">
                <a:solidFill>
                  <a:srgbClr val="000000"/>
                </a:solidFill>
                <a:latin typeface="Verdana" panose="020B0604030504040204" pitchFamily="34" charset="0"/>
              </a:rPr>
              <a:t>3)</a:t>
            </a:r>
            <a:r>
              <a:rPr lang="zh-CN" altLang="en-US" b="1" dirty="0">
                <a:solidFill>
                  <a:srgbClr val="000000"/>
                </a:solidFill>
                <a:latin typeface="Verdana" panose="020B0604030504040204" pitchFamily="34" charset="0"/>
              </a:rPr>
              <a:t>统计用户可操作</a:t>
            </a:r>
            <a:endParaRPr lang="zh-CN" altLang="en-US" b="1" i="0" dirty="0">
              <a:solidFill>
                <a:srgbClr val="000000"/>
              </a:solidFill>
              <a:effectLst/>
              <a:latin typeface="Verdana" panose="020B0604030504040204" pitchFamily="34" charset="0"/>
            </a:endParaRPr>
          </a:p>
        </p:txBody>
      </p:sp>
      <p:sp>
        <p:nvSpPr>
          <p:cNvPr id="4" name="矩形 3">
            <a:extLst>
              <a:ext uri="{FF2B5EF4-FFF2-40B4-BE49-F238E27FC236}">
                <a16:creationId xmlns:a16="http://schemas.microsoft.com/office/drawing/2014/main" id="{80802096-F6A3-4F33-B151-CAEE85464F50}"/>
              </a:ext>
            </a:extLst>
          </p:cNvPr>
          <p:cNvSpPr/>
          <p:nvPr/>
        </p:nvSpPr>
        <p:spPr>
          <a:xfrm>
            <a:off x="658762" y="1869171"/>
            <a:ext cx="11533238" cy="3139321"/>
          </a:xfrm>
          <a:prstGeom prst="rect">
            <a:avLst/>
          </a:prstGeom>
        </p:spPr>
        <p:txBody>
          <a:bodyPr wrap="square">
            <a:spAutoFit/>
          </a:bodyPr>
          <a:lstStyle/>
          <a:p>
            <a:pPr lvl="0"/>
            <a:r>
              <a:rPr lang="zh-CN" altLang="en-US" dirty="0">
                <a:solidFill>
                  <a:srgbClr val="000000"/>
                </a:solidFill>
                <a:latin typeface="Verdana" panose="020B0604030504040204" pitchFamily="34" charset="0"/>
              </a:rPr>
              <a:t>用户可操作为所有</a:t>
            </a:r>
            <a:r>
              <a:rPr lang="en-US" altLang="zh-CN" dirty="0">
                <a:solidFill>
                  <a:srgbClr val="000000"/>
                </a:solidFill>
                <a:latin typeface="Verdana" panose="020B0604030504040204" pitchFamily="34" charset="0"/>
              </a:rPr>
              <a:t>DOM</a:t>
            </a:r>
            <a:r>
              <a:rPr lang="zh-CN" altLang="en-US" dirty="0">
                <a:solidFill>
                  <a:srgbClr val="000000"/>
                </a:solidFill>
                <a:latin typeface="Verdana" panose="020B0604030504040204" pitchFamily="34" charset="0"/>
              </a:rPr>
              <a:t>都解析完毕的时间，默认可以统计</a:t>
            </a:r>
            <a:r>
              <a:rPr lang="en-US" altLang="zh-CN" dirty="0" err="1">
                <a:solidFill>
                  <a:srgbClr val="000000"/>
                </a:solidFill>
                <a:latin typeface="Verdana" panose="020B0604030504040204" pitchFamily="34" charset="0"/>
              </a:rPr>
              <a:t>domready</a:t>
            </a:r>
            <a:r>
              <a:rPr lang="zh-CN" altLang="en-US" dirty="0">
                <a:solidFill>
                  <a:srgbClr val="000000"/>
                </a:solidFill>
                <a:latin typeface="Verdana" panose="020B0604030504040204" pitchFamily="34" charset="0"/>
              </a:rPr>
              <a:t>时间，因为通常会在这时候绑定事件操作。</a:t>
            </a:r>
            <a:endParaRPr lang="en-US" altLang="zh-CN" dirty="0">
              <a:solidFill>
                <a:srgbClr val="000000"/>
              </a:solidFill>
              <a:latin typeface="Verdana" panose="020B0604030504040204" pitchFamily="34" charset="0"/>
            </a:endParaRPr>
          </a:p>
          <a:p>
            <a:pPr lvl="0"/>
            <a:r>
              <a:rPr lang="zh-CN" altLang="en-US" dirty="0">
                <a:solidFill>
                  <a:srgbClr val="000000"/>
                </a:solidFill>
                <a:latin typeface="Verdana" panose="020B0604030504040204" pitchFamily="34" charset="0"/>
              </a:rPr>
              <a:t>对于使用了模块化异步加载的 </a:t>
            </a:r>
            <a:r>
              <a:rPr lang="en-US" altLang="zh-CN" dirty="0">
                <a:solidFill>
                  <a:srgbClr val="000000"/>
                </a:solidFill>
                <a:latin typeface="Verdana" panose="020B0604030504040204" pitchFamily="34" charset="0"/>
              </a:rPr>
              <a:t>JS </a:t>
            </a:r>
            <a:r>
              <a:rPr lang="zh-CN" altLang="en-US" dirty="0">
                <a:solidFill>
                  <a:srgbClr val="000000"/>
                </a:solidFill>
                <a:latin typeface="Verdana" panose="020B0604030504040204" pitchFamily="34" charset="0"/>
              </a:rPr>
              <a:t>可以在代码中去主动标记重要 </a:t>
            </a:r>
            <a:r>
              <a:rPr lang="en-US" altLang="zh-CN" dirty="0">
                <a:solidFill>
                  <a:srgbClr val="000000"/>
                </a:solidFill>
                <a:latin typeface="Verdana" panose="020B0604030504040204" pitchFamily="34" charset="0"/>
              </a:rPr>
              <a:t>JS </a:t>
            </a:r>
            <a:r>
              <a:rPr lang="zh-CN" altLang="en-US" dirty="0">
                <a:solidFill>
                  <a:srgbClr val="000000"/>
                </a:solidFill>
                <a:latin typeface="Verdana" panose="020B0604030504040204" pitchFamily="34" charset="0"/>
              </a:rPr>
              <a:t>的加载时间，这也是产品指标的统计方式。</a:t>
            </a:r>
          </a:p>
          <a:p>
            <a:pPr lvl="0"/>
            <a:r>
              <a:rPr lang="zh-CN" altLang="en-US" dirty="0">
                <a:solidFill>
                  <a:srgbClr val="000000"/>
                </a:solidFill>
                <a:latin typeface="Verdana" panose="020B0604030504040204" pitchFamily="34" charset="0"/>
              </a:rPr>
              <a:t>使用</a:t>
            </a:r>
            <a:r>
              <a:rPr lang="en-US" altLang="zh-CN" dirty="0" err="1">
                <a:solidFill>
                  <a:srgbClr val="000000"/>
                </a:solidFill>
                <a:latin typeface="Verdana" panose="020B0604030504040204" pitchFamily="34" charset="0"/>
              </a:rPr>
              <a:t>jquery</a:t>
            </a:r>
            <a:r>
              <a:rPr lang="zh-CN" altLang="en-US" dirty="0">
                <a:solidFill>
                  <a:srgbClr val="000000"/>
                </a:solidFill>
                <a:latin typeface="Verdana" panose="020B0604030504040204" pitchFamily="34" charset="0"/>
              </a:rPr>
              <a:t>中的</a:t>
            </a:r>
            <a:r>
              <a:rPr lang="en-US" altLang="zh-CN" dirty="0">
                <a:solidFill>
                  <a:srgbClr val="000000"/>
                </a:solidFill>
                <a:latin typeface="Verdana" panose="020B0604030504040204" pitchFamily="34" charset="0"/>
              </a:rPr>
              <a:t>$(document).ready()</a:t>
            </a:r>
            <a:r>
              <a:rPr lang="zh-CN" altLang="en-US" dirty="0">
                <a:solidFill>
                  <a:srgbClr val="000000"/>
                </a:solidFill>
                <a:latin typeface="Verdana" panose="020B0604030504040204" pitchFamily="34" charset="0"/>
              </a:rPr>
              <a:t>即是此意义 </a:t>
            </a:r>
            <a:r>
              <a:rPr lang="en-US" altLang="zh-CN" dirty="0">
                <a:solidFill>
                  <a:srgbClr val="000000"/>
                </a:solidFill>
                <a:latin typeface="Verdana" panose="020B0604030504040204" pitchFamily="34" charset="0"/>
              </a:rPr>
              <a:t>:</a:t>
            </a:r>
          </a:p>
          <a:p>
            <a:pPr lvl="0"/>
            <a:endParaRPr lang="en-US" altLang="zh-CN" dirty="0">
              <a:solidFill>
                <a:srgbClr val="000000"/>
              </a:solidFill>
              <a:latin typeface="Verdana" panose="020B0604030504040204" pitchFamily="34" charset="0"/>
            </a:endParaRPr>
          </a:p>
          <a:p>
            <a:pPr lvl="0"/>
            <a:r>
              <a:rPr lang="en-US" altLang="zh-CN" dirty="0" err="1">
                <a:solidFill>
                  <a:srgbClr val="000000"/>
                </a:solidFill>
                <a:latin typeface="Verdana" panose="020B0604030504040204" pitchFamily="34" charset="0"/>
              </a:rPr>
              <a:t>window.performance.timing.domInteractive</a:t>
            </a:r>
            <a:r>
              <a:rPr lang="en-US" altLang="zh-CN" dirty="0">
                <a:solidFill>
                  <a:srgbClr val="000000"/>
                </a:solidFill>
                <a:latin typeface="Verdana" panose="020B0604030504040204" pitchFamily="34" charset="0"/>
              </a:rPr>
              <a:t> </a:t>
            </a:r>
          </a:p>
          <a:p>
            <a:pPr lvl="0"/>
            <a:endParaRPr lang="en-US" altLang="zh-CN" dirty="0">
              <a:solidFill>
                <a:srgbClr val="000000"/>
              </a:solidFill>
              <a:latin typeface="Verdana" panose="020B0604030504040204" pitchFamily="34" charset="0"/>
            </a:endParaRPr>
          </a:p>
          <a:p>
            <a:pPr lvl="0"/>
            <a:r>
              <a:rPr lang="en-US" altLang="zh-CN" dirty="0" err="1">
                <a:solidFill>
                  <a:srgbClr val="000000"/>
                </a:solidFill>
                <a:latin typeface="Verdana" panose="020B0604030504040204" pitchFamily="34" charset="0"/>
              </a:rPr>
              <a:t>window.performance.timing.domContentLoadedEventStart</a:t>
            </a:r>
            <a:endParaRPr lang="en-US" altLang="zh-CN" dirty="0">
              <a:solidFill>
                <a:srgbClr val="000000"/>
              </a:solidFill>
              <a:latin typeface="Verdana" panose="020B0604030504040204" pitchFamily="34" charset="0"/>
            </a:endParaRPr>
          </a:p>
          <a:p>
            <a:pPr lvl="0"/>
            <a:endParaRPr lang="en-US" altLang="zh-CN" dirty="0">
              <a:solidFill>
                <a:srgbClr val="000000"/>
              </a:solidFill>
              <a:latin typeface="Verdana" panose="020B0604030504040204" pitchFamily="34" charset="0"/>
            </a:endParaRPr>
          </a:p>
          <a:p>
            <a:pPr lvl="0"/>
            <a:r>
              <a:rPr lang="zh-CN" altLang="en-US" dirty="0">
                <a:solidFill>
                  <a:srgbClr val="000000"/>
                </a:solidFill>
                <a:latin typeface="Verdana" panose="020B0604030504040204" pitchFamily="34" charset="0"/>
              </a:rPr>
              <a:t>　　计算公式：</a:t>
            </a:r>
          </a:p>
          <a:p>
            <a:pPr lvl="0"/>
            <a:endParaRPr lang="zh-CN" altLang="en-US" dirty="0">
              <a:solidFill>
                <a:srgbClr val="000000"/>
              </a:solidFill>
              <a:latin typeface="Verdana" panose="020B0604030504040204" pitchFamily="34" charset="0"/>
            </a:endParaRPr>
          </a:p>
          <a:p>
            <a:pPr lvl="0"/>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performance.timing.domInteractive</a:t>
            </a:r>
            <a:r>
              <a:rPr lang="en-US" altLang="zh-CN" dirty="0">
                <a:solidFill>
                  <a:srgbClr val="000000"/>
                </a:solidFill>
                <a:latin typeface="Verdana" panose="020B0604030504040204" pitchFamily="34" charset="0"/>
              </a:rPr>
              <a:t> - </a:t>
            </a:r>
            <a:r>
              <a:rPr lang="en-US" altLang="zh-CN" dirty="0" err="1">
                <a:solidFill>
                  <a:srgbClr val="000000"/>
                </a:solidFill>
                <a:latin typeface="Verdana" panose="020B0604030504040204" pitchFamily="34" charset="0"/>
              </a:rPr>
              <a:t>performance.timing.navigationStart</a:t>
            </a:r>
            <a:endParaRPr lang="zh-CN" altLang="zh-CN" dirty="0">
              <a:latin typeface="Arial" panose="020B0604020202020204" pitchFamily="34" charset="0"/>
            </a:endParaRPr>
          </a:p>
        </p:txBody>
      </p:sp>
    </p:spTree>
    <p:extLst>
      <p:ext uri="{BB962C8B-B14F-4D97-AF65-F5344CB8AC3E}">
        <p14:creationId xmlns:p14="http://schemas.microsoft.com/office/powerpoint/2010/main" val="4311780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B90EEE4-7683-41AF-8F36-CAECF1187AD2}"/>
              </a:ext>
            </a:extLst>
          </p:cNvPr>
          <p:cNvSpPr/>
          <p:nvPr/>
        </p:nvSpPr>
        <p:spPr>
          <a:xfrm>
            <a:off x="1376516" y="1555388"/>
            <a:ext cx="8544231" cy="2031325"/>
          </a:xfrm>
          <a:prstGeom prst="rect">
            <a:avLst/>
          </a:prstGeom>
        </p:spPr>
        <p:txBody>
          <a:bodyPr wrap="square">
            <a:spAutoFit/>
          </a:bodyPr>
          <a:lstStyle/>
          <a:p>
            <a:r>
              <a:rPr lang="zh-CN" altLang="en-US" dirty="0"/>
              <a:t>默认可以统计</a:t>
            </a:r>
            <a:r>
              <a:rPr lang="en-US" altLang="zh-CN" dirty="0"/>
              <a:t>onload</a:t>
            </a:r>
            <a:r>
              <a:rPr lang="zh-CN" altLang="en-US" dirty="0"/>
              <a:t>时间，这样可以统计同步加载的资源全部加载完的耗时。</a:t>
            </a:r>
            <a:endParaRPr lang="en-US" altLang="zh-CN" dirty="0"/>
          </a:p>
          <a:p>
            <a:r>
              <a:rPr lang="zh-CN" altLang="en-US" dirty="0"/>
              <a:t>如果页面中存在很多异步渲染</a:t>
            </a:r>
            <a:r>
              <a:rPr lang="en-US" altLang="zh-CN" dirty="0"/>
              <a:t>,</a:t>
            </a:r>
            <a:r>
              <a:rPr lang="zh-CN" altLang="en-US" dirty="0"/>
              <a:t>可以将异步渲染全部完成的时间作为总下载时间。</a:t>
            </a:r>
          </a:p>
          <a:p>
            <a:endParaRPr lang="zh-CN" altLang="en-US" dirty="0"/>
          </a:p>
          <a:p>
            <a:r>
              <a:rPr lang="zh-CN" altLang="en-US" dirty="0"/>
              <a:t>　　</a:t>
            </a:r>
            <a:endParaRPr lang="en-US" altLang="zh-CN" dirty="0"/>
          </a:p>
          <a:p>
            <a:endParaRPr lang="en-US" altLang="zh-CN" dirty="0"/>
          </a:p>
          <a:p>
            <a:endParaRPr lang="en-US" altLang="zh-CN" dirty="0"/>
          </a:p>
          <a:p>
            <a:r>
              <a:rPr lang="zh-CN" altLang="en-US" dirty="0"/>
              <a:t>计算公式：</a:t>
            </a:r>
            <a:r>
              <a:rPr lang="en-US" altLang="zh-CN" dirty="0"/>
              <a:t>performance.timing.loadEventStart-performance.timing.navigationStart</a:t>
            </a:r>
            <a:endParaRPr lang="zh-CN" altLang="en-US" dirty="0"/>
          </a:p>
        </p:txBody>
      </p:sp>
      <p:sp>
        <p:nvSpPr>
          <p:cNvPr id="5" name="矩形 4">
            <a:extLst>
              <a:ext uri="{FF2B5EF4-FFF2-40B4-BE49-F238E27FC236}">
                <a16:creationId xmlns:a16="http://schemas.microsoft.com/office/drawing/2014/main" id="{D66AB846-F045-467B-BBF2-21AB300BA192}"/>
              </a:ext>
            </a:extLst>
          </p:cNvPr>
          <p:cNvSpPr/>
          <p:nvPr/>
        </p:nvSpPr>
        <p:spPr>
          <a:xfrm>
            <a:off x="1159392" y="864928"/>
            <a:ext cx="1544012" cy="369332"/>
          </a:xfrm>
          <a:prstGeom prst="rect">
            <a:avLst/>
          </a:prstGeom>
        </p:spPr>
        <p:txBody>
          <a:bodyPr wrap="none">
            <a:spAutoFit/>
          </a:bodyPr>
          <a:lstStyle/>
          <a:p>
            <a:r>
              <a:rPr lang="en-US" altLang="zh-CN" b="1" dirty="0"/>
              <a:t>4)</a:t>
            </a:r>
            <a:r>
              <a:rPr lang="zh-CN" altLang="en-US" b="1" dirty="0"/>
              <a:t>总下载时间</a:t>
            </a:r>
          </a:p>
        </p:txBody>
      </p:sp>
    </p:spTree>
    <p:extLst>
      <p:ext uri="{BB962C8B-B14F-4D97-AF65-F5344CB8AC3E}">
        <p14:creationId xmlns:p14="http://schemas.microsoft.com/office/powerpoint/2010/main" val="40199804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D00960B-ED52-44EA-A8A7-9F737AF5B65B}"/>
              </a:ext>
            </a:extLst>
          </p:cNvPr>
          <p:cNvSpPr/>
          <p:nvPr/>
        </p:nvSpPr>
        <p:spPr>
          <a:xfrm>
            <a:off x="1465007" y="610136"/>
            <a:ext cx="9969910" cy="6247864"/>
          </a:xfrm>
          <a:prstGeom prst="rect">
            <a:avLst/>
          </a:prstGeom>
        </p:spPr>
        <p:txBody>
          <a:bodyPr wrap="square">
            <a:spAutoFit/>
          </a:bodyPr>
          <a:lstStyle/>
          <a:p>
            <a:r>
              <a:rPr lang="en-US" altLang="zh-CN" sz="1600" dirty="0"/>
              <a:t>(function  </a:t>
            </a:r>
            <a:r>
              <a:rPr lang="en-US" altLang="zh-CN" sz="1600" dirty="0" err="1"/>
              <a:t>performanceStatistics</a:t>
            </a:r>
            <a:r>
              <a:rPr lang="en-US" altLang="zh-CN" sz="1600" dirty="0"/>
              <a:t>(){</a:t>
            </a:r>
          </a:p>
          <a:p>
            <a:endParaRPr lang="en-US" altLang="zh-CN" sz="1600" dirty="0"/>
          </a:p>
          <a:p>
            <a:r>
              <a:rPr lang="en-US" altLang="zh-CN" sz="1600" dirty="0"/>
              <a:t>  </a:t>
            </a:r>
            <a:r>
              <a:rPr lang="en-US" altLang="zh-CN" sz="1600" dirty="0" err="1"/>
              <a:t>var</a:t>
            </a:r>
            <a:r>
              <a:rPr lang="en-US" altLang="zh-CN" sz="1600" dirty="0"/>
              <a:t> performance = </a:t>
            </a:r>
            <a:r>
              <a:rPr lang="en-US" altLang="zh-CN" sz="1600" dirty="0" err="1"/>
              <a:t>window.performance</a:t>
            </a:r>
            <a:r>
              <a:rPr lang="en-US" altLang="zh-CN" sz="1600" dirty="0"/>
              <a:t>;</a:t>
            </a:r>
          </a:p>
          <a:p>
            <a:endParaRPr lang="en-US" altLang="zh-CN" sz="1600" dirty="0"/>
          </a:p>
          <a:p>
            <a:r>
              <a:rPr lang="en-US" altLang="zh-CN" sz="1600" dirty="0"/>
              <a:t>  if (!performance) {</a:t>
            </a:r>
          </a:p>
          <a:p>
            <a:r>
              <a:rPr lang="en-US" altLang="zh-CN" sz="1600" dirty="0"/>
              <a:t>      // </a:t>
            </a:r>
            <a:r>
              <a:rPr lang="zh-CN" altLang="en-US" sz="1600" dirty="0"/>
              <a:t>当前浏览器不支持</a:t>
            </a:r>
          </a:p>
          <a:p>
            <a:r>
              <a:rPr lang="zh-CN" altLang="en-US" sz="1600" dirty="0"/>
              <a:t>      </a:t>
            </a:r>
            <a:r>
              <a:rPr lang="en-US" altLang="zh-CN" sz="1600" dirty="0"/>
              <a:t>console.log('</a:t>
            </a:r>
            <a:r>
              <a:rPr lang="zh-CN" altLang="en-US" sz="1600" dirty="0"/>
              <a:t>你的浏览器不支持 </a:t>
            </a:r>
            <a:r>
              <a:rPr lang="en-US" altLang="zh-CN" sz="1600" dirty="0"/>
              <a:t>performance </a:t>
            </a:r>
            <a:r>
              <a:rPr lang="zh-CN" altLang="en-US" sz="1600" dirty="0"/>
              <a:t>接口</a:t>
            </a:r>
            <a:r>
              <a:rPr lang="en-US" altLang="zh-CN" sz="1600" dirty="0"/>
              <a:t>');</a:t>
            </a:r>
          </a:p>
          <a:p>
            <a:r>
              <a:rPr lang="en-US" altLang="zh-CN" sz="1600" dirty="0"/>
              <a:t>      return ;</a:t>
            </a:r>
          </a:p>
          <a:p>
            <a:r>
              <a:rPr lang="en-US" altLang="zh-CN" sz="1600" dirty="0"/>
              <a:t>  }</a:t>
            </a:r>
          </a:p>
          <a:p>
            <a:r>
              <a:rPr lang="en-US" altLang="zh-CN" sz="1600" dirty="0"/>
              <a:t>  </a:t>
            </a:r>
            <a:r>
              <a:rPr lang="en-US" altLang="zh-CN" sz="1600" dirty="0" err="1"/>
              <a:t>var</a:t>
            </a:r>
            <a:r>
              <a:rPr lang="en-US" altLang="zh-CN" sz="1600" dirty="0"/>
              <a:t> timing = </a:t>
            </a:r>
            <a:r>
              <a:rPr lang="en-US" altLang="zh-CN" sz="1600" dirty="0" err="1"/>
              <a:t>performance.timing</a:t>
            </a:r>
            <a:r>
              <a:rPr lang="en-US" altLang="zh-CN" sz="1600" dirty="0"/>
              <a:t>;</a:t>
            </a:r>
          </a:p>
          <a:p>
            <a:r>
              <a:rPr lang="en-US" altLang="zh-CN" sz="1600" dirty="0"/>
              <a:t>  // </a:t>
            </a:r>
            <a:r>
              <a:rPr lang="zh-CN" altLang="en-US" sz="1600" dirty="0"/>
              <a:t>如果我们需要尽量对页面加载周期的数据进行详细的统计分析：</a:t>
            </a:r>
          </a:p>
          <a:p>
            <a:r>
              <a:rPr lang="zh-CN" altLang="en-US" sz="1600" dirty="0"/>
              <a:t>  </a:t>
            </a:r>
            <a:r>
              <a:rPr lang="en-US" altLang="zh-CN" sz="1600" dirty="0"/>
              <a:t>console.log('</a:t>
            </a:r>
            <a:r>
              <a:rPr lang="zh-CN" altLang="en-US" sz="1600" dirty="0"/>
              <a:t>统计模块性能时间：</a:t>
            </a:r>
            <a:r>
              <a:rPr lang="en-US" altLang="zh-CN" sz="1600" dirty="0"/>
              <a:t>'); // </a:t>
            </a:r>
            <a:r>
              <a:rPr lang="zh-CN" altLang="en-US" sz="1600" dirty="0"/>
              <a:t>写出具体模块名称</a:t>
            </a:r>
          </a:p>
          <a:p>
            <a:r>
              <a:rPr lang="zh-CN" altLang="en-US" sz="1600" dirty="0"/>
              <a:t>  </a:t>
            </a:r>
            <a:r>
              <a:rPr lang="en-US" altLang="zh-CN" sz="1600" dirty="0"/>
              <a:t>console.log('</a:t>
            </a:r>
            <a:r>
              <a:rPr lang="zh-CN" altLang="en-US" sz="1600" dirty="0"/>
              <a:t>准备新页面时间耗时</a:t>
            </a:r>
            <a:r>
              <a:rPr lang="en-US" altLang="zh-CN" sz="1600" dirty="0"/>
              <a:t>: ' + (</a:t>
            </a:r>
            <a:r>
              <a:rPr lang="en-US" altLang="zh-CN" sz="1600" dirty="0" err="1"/>
              <a:t>timing.fetchStart</a:t>
            </a:r>
            <a:r>
              <a:rPr lang="en-US" altLang="zh-CN" sz="1600" dirty="0"/>
              <a:t> - </a:t>
            </a:r>
            <a:r>
              <a:rPr lang="en-US" altLang="zh-CN" sz="1600" dirty="0" err="1"/>
              <a:t>timing.navigationStart</a:t>
            </a:r>
            <a:r>
              <a:rPr lang="en-US" altLang="zh-CN" sz="1600" dirty="0"/>
              <a:t>) + '</a:t>
            </a:r>
            <a:r>
              <a:rPr lang="en-US" altLang="zh-CN" sz="1600" dirty="0" err="1"/>
              <a:t>ms</a:t>
            </a:r>
            <a:r>
              <a:rPr lang="en-US" altLang="zh-CN" sz="1600" dirty="0"/>
              <a:t>');</a:t>
            </a:r>
          </a:p>
          <a:p>
            <a:r>
              <a:rPr lang="en-US" altLang="zh-CN" sz="1600" dirty="0"/>
              <a:t>  console.log('</a:t>
            </a:r>
            <a:r>
              <a:rPr lang="zh-CN" altLang="en-US" sz="1600" dirty="0"/>
              <a:t>重定向耗时</a:t>
            </a:r>
            <a:r>
              <a:rPr lang="en-US" altLang="zh-CN" sz="1600" dirty="0"/>
              <a:t>: ' + (</a:t>
            </a:r>
            <a:r>
              <a:rPr lang="en-US" altLang="zh-CN" sz="1600" dirty="0" err="1"/>
              <a:t>timing.redirectEnd</a:t>
            </a:r>
            <a:r>
              <a:rPr lang="en-US" altLang="zh-CN" sz="1600" dirty="0"/>
              <a:t> - </a:t>
            </a:r>
            <a:r>
              <a:rPr lang="en-US" altLang="zh-CN" sz="1600" dirty="0" err="1"/>
              <a:t>timing.redirectStart</a:t>
            </a:r>
            <a:r>
              <a:rPr lang="en-US" altLang="zh-CN" sz="1600" dirty="0"/>
              <a:t>)+ '</a:t>
            </a:r>
            <a:r>
              <a:rPr lang="en-US" altLang="zh-CN" sz="1600" dirty="0" err="1"/>
              <a:t>ms</a:t>
            </a:r>
            <a:r>
              <a:rPr lang="en-US" altLang="zh-CN" sz="1600" dirty="0"/>
              <a:t>');</a:t>
            </a:r>
          </a:p>
          <a:p>
            <a:r>
              <a:rPr lang="en-US" altLang="zh-CN" sz="1600" dirty="0"/>
              <a:t>  console.log('</a:t>
            </a:r>
            <a:r>
              <a:rPr lang="en-US" altLang="zh-CN" sz="1600" dirty="0" err="1"/>
              <a:t>Appcache</a:t>
            </a:r>
            <a:r>
              <a:rPr lang="en-US" altLang="zh-CN" sz="1600" dirty="0"/>
              <a:t> </a:t>
            </a:r>
            <a:r>
              <a:rPr lang="zh-CN" altLang="en-US" sz="1600" dirty="0"/>
              <a:t>耗时</a:t>
            </a:r>
            <a:r>
              <a:rPr lang="en-US" altLang="zh-CN" sz="1600" dirty="0"/>
              <a:t>: ' + (</a:t>
            </a:r>
            <a:r>
              <a:rPr lang="en-US" altLang="zh-CN" sz="1600" dirty="0" err="1"/>
              <a:t>timing.domainLookupStart</a:t>
            </a:r>
            <a:r>
              <a:rPr lang="en-US" altLang="zh-CN" sz="1600" dirty="0"/>
              <a:t> - </a:t>
            </a:r>
            <a:r>
              <a:rPr lang="en-US" altLang="zh-CN" sz="1600" dirty="0" err="1"/>
              <a:t>timing.fetchStart</a:t>
            </a:r>
            <a:r>
              <a:rPr lang="en-US" altLang="zh-CN" sz="1600" dirty="0"/>
              <a:t>)+ '</a:t>
            </a:r>
            <a:r>
              <a:rPr lang="en-US" altLang="zh-CN" sz="1600" dirty="0" err="1"/>
              <a:t>ms</a:t>
            </a:r>
            <a:r>
              <a:rPr lang="en-US" altLang="zh-CN" sz="1600" dirty="0"/>
              <a:t>');</a:t>
            </a:r>
          </a:p>
          <a:p>
            <a:r>
              <a:rPr lang="en-US" altLang="zh-CN" sz="1600" dirty="0"/>
              <a:t>  console.log('unload </a:t>
            </a:r>
            <a:r>
              <a:rPr lang="zh-CN" altLang="en-US" sz="1600" dirty="0"/>
              <a:t>前文档耗时</a:t>
            </a:r>
            <a:r>
              <a:rPr lang="en-US" altLang="zh-CN" sz="1600" dirty="0"/>
              <a:t>: ' + (</a:t>
            </a:r>
            <a:r>
              <a:rPr lang="en-US" altLang="zh-CN" sz="1600" dirty="0" err="1"/>
              <a:t>timing.unloadEventEnd</a:t>
            </a:r>
            <a:r>
              <a:rPr lang="en-US" altLang="zh-CN" sz="1600" dirty="0"/>
              <a:t> - </a:t>
            </a:r>
            <a:r>
              <a:rPr lang="en-US" altLang="zh-CN" sz="1600" dirty="0" err="1"/>
              <a:t>timing.unloadEventStart</a:t>
            </a:r>
            <a:r>
              <a:rPr lang="en-US" altLang="zh-CN" sz="1600" dirty="0"/>
              <a:t>)+ '</a:t>
            </a:r>
            <a:r>
              <a:rPr lang="en-US" altLang="zh-CN" sz="1600" dirty="0" err="1"/>
              <a:t>ms</a:t>
            </a:r>
            <a:r>
              <a:rPr lang="en-US" altLang="zh-CN" sz="1600" dirty="0"/>
              <a:t>');</a:t>
            </a:r>
          </a:p>
          <a:p>
            <a:r>
              <a:rPr lang="en-US" altLang="zh-CN" sz="1600" dirty="0"/>
              <a:t>  console.log('DNS </a:t>
            </a:r>
            <a:r>
              <a:rPr lang="zh-CN" altLang="en-US" sz="1600" dirty="0"/>
              <a:t>查询耗时</a:t>
            </a:r>
            <a:r>
              <a:rPr lang="en-US" altLang="zh-CN" sz="1600" dirty="0"/>
              <a:t>: ' + (</a:t>
            </a:r>
            <a:r>
              <a:rPr lang="en-US" altLang="zh-CN" sz="1600" dirty="0" err="1"/>
              <a:t>timing.domainLookupEnd</a:t>
            </a:r>
            <a:r>
              <a:rPr lang="en-US" altLang="zh-CN" sz="1600" dirty="0"/>
              <a:t> - </a:t>
            </a:r>
            <a:r>
              <a:rPr lang="en-US" altLang="zh-CN" sz="1600" dirty="0" err="1"/>
              <a:t>timing.domainLookupStart</a:t>
            </a:r>
            <a:r>
              <a:rPr lang="en-US" altLang="zh-CN" sz="1600" dirty="0"/>
              <a:t>)+ '</a:t>
            </a:r>
            <a:r>
              <a:rPr lang="en-US" altLang="zh-CN" sz="1600" dirty="0" err="1"/>
              <a:t>ms</a:t>
            </a:r>
            <a:r>
              <a:rPr lang="en-US" altLang="zh-CN" sz="1600" dirty="0"/>
              <a:t>');</a:t>
            </a:r>
          </a:p>
          <a:p>
            <a:r>
              <a:rPr lang="en-US" altLang="zh-CN" sz="1600" dirty="0"/>
              <a:t>  console.log('TCP</a:t>
            </a:r>
            <a:r>
              <a:rPr lang="zh-CN" altLang="en-US" sz="1600" dirty="0"/>
              <a:t>连接耗时</a:t>
            </a:r>
            <a:r>
              <a:rPr lang="en-US" altLang="zh-CN" sz="1600" dirty="0"/>
              <a:t>: ' + (</a:t>
            </a:r>
            <a:r>
              <a:rPr lang="en-US" altLang="zh-CN" sz="1600" dirty="0" err="1"/>
              <a:t>timing.connectEnd</a:t>
            </a:r>
            <a:r>
              <a:rPr lang="en-US" altLang="zh-CN" sz="1600" dirty="0"/>
              <a:t> - </a:t>
            </a:r>
            <a:r>
              <a:rPr lang="en-US" altLang="zh-CN" sz="1600" dirty="0" err="1"/>
              <a:t>timing.connectStart</a:t>
            </a:r>
            <a:r>
              <a:rPr lang="en-US" altLang="zh-CN" sz="1600" dirty="0"/>
              <a:t>)+ '</a:t>
            </a:r>
            <a:r>
              <a:rPr lang="en-US" altLang="zh-CN" sz="1600" dirty="0" err="1"/>
              <a:t>ms</a:t>
            </a:r>
            <a:r>
              <a:rPr lang="en-US" altLang="zh-CN" sz="1600" dirty="0"/>
              <a:t>');</a:t>
            </a:r>
          </a:p>
          <a:p>
            <a:r>
              <a:rPr lang="en-US" altLang="zh-CN" sz="1600" dirty="0"/>
              <a:t>  console.log('request</a:t>
            </a:r>
            <a:r>
              <a:rPr lang="zh-CN" altLang="en-US" sz="1600" dirty="0"/>
              <a:t>请求耗时</a:t>
            </a:r>
            <a:r>
              <a:rPr lang="en-US" altLang="zh-CN" sz="1600" dirty="0"/>
              <a:t>: ' + (</a:t>
            </a:r>
            <a:r>
              <a:rPr lang="en-US" altLang="zh-CN" sz="1600" dirty="0" err="1"/>
              <a:t>timing.responseEnd</a:t>
            </a:r>
            <a:r>
              <a:rPr lang="en-US" altLang="zh-CN" sz="1600" dirty="0"/>
              <a:t> - </a:t>
            </a:r>
            <a:r>
              <a:rPr lang="en-US" altLang="zh-CN" sz="1600" dirty="0" err="1"/>
              <a:t>timing.requestStart</a:t>
            </a:r>
            <a:r>
              <a:rPr lang="en-US" altLang="zh-CN" sz="1600" dirty="0"/>
              <a:t>)+ '</a:t>
            </a:r>
            <a:r>
              <a:rPr lang="en-US" altLang="zh-CN" sz="1600" dirty="0" err="1"/>
              <a:t>ms</a:t>
            </a:r>
            <a:r>
              <a:rPr lang="en-US" altLang="zh-CN" sz="1600" dirty="0"/>
              <a:t>');</a:t>
            </a:r>
          </a:p>
          <a:p>
            <a:r>
              <a:rPr lang="en-US" altLang="zh-CN" sz="1600" dirty="0"/>
              <a:t>  console.log('</a:t>
            </a:r>
            <a:r>
              <a:rPr lang="zh-CN" altLang="en-US" sz="1600" dirty="0"/>
              <a:t>请求完毕至</a:t>
            </a:r>
            <a:r>
              <a:rPr lang="en-US" altLang="zh-CN" sz="1600" dirty="0"/>
              <a:t>DOM</a:t>
            </a:r>
            <a:r>
              <a:rPr lang="zh-CN" altLang="en-US" sz="1600" dirty="0"/>
              <a:t>加载</a:t>
            </a:r>
            <a:r>
              <a:rPr lang="en-US" altLang="zh-CN" sz="1600" dirty="0"/>
              <a:t>: ' + (</a:t>
            </a:r>
            <a:r>
              <a:rPr lang="en-US" altLang="zh-CN" sz="1600" dirty="0" err="1"/>
              <a:t>timing.domInteractive</a:t>
            </a:r>
            <a:r>
              <a:rPr lang="en-US" altLang="zh-CN" sz="1600" dirty="0"/>
              <a:t> - </a:t>
            </a:r>
            <a:r>
              <a:rPr lang="en-US" altLang="zh-CN" sz="1600" dirty="0" err="1"/>
              <a:t>timing.responseEnd</a:t>
            </a:r>
            <a:r>
              <a:rPr lang="en-US" altLang="zh-CN" sz="1600" dirty="0"/>
              <a:t>)+ '</a:t>
            </a:r>
            <a:r>
              <a:rPr lang="en-US" altLang="zh-CN" sz="1600" dirty="0" err="1"/>
              <a:t>ms</a:t>
            </a:r>
            <a:r>
              <a:rPr lang="en-US" altLang="zh-CN" sz="1600" dirty="0"/>
              <a:t>');</a:t>
            </a:r>
          </a:p>
          <a:p>
            <a:r>
              <a:rPr lang="en-US" altLang="zh-CN" sz="1600" dirty="0"/>
              <a:t>  console.log('</a:t>
            </a:r>
            <a:r>
              <a:rPr lang="zh-CN" altLang="en-US" sz="1600" dirty="0"/>
              <a:t>解释</a:t>
            </a:r>
            <a:r>
              <a:rPr lang="en-US" altLang="zh-CN" sz="1600" dirty="0" err="1"/>
              <a:t>dom</a:t>
            </a:r>
            <a:r>
              <a:rPr lang="zh-CN" altLang="en-US" sz="1600" dirty="0"/>
              <a:t>树耗时</a:t>
            </a:r>
            <a:r>
              <a:rPr lang="en-US" altLang="zh-CN" sz="1600" dirty="0"/>
              <a:t>: ' + ( </a:t>
            </a:r>
            <a:r>
              <a:rPr lang="en-US" altLang="zh-CN" sz="1600" dirty="0" err="1"/>
              <a:t>timing.domComplete</a:t>
            </a:r>
            <a:r>
              <a:rPr lang="en-US" altLang="zh-CN" sz="1600" dirty="0"/>
              <a:t> - </a:t>
            </a:r>
            <a:r>
              <a:rPr lang="en-US" altLang="zh-CN" sz="1600" dirty="0" err="1"/>
              <a:t>timing.domInteractive</a:t>
            </a:r>
            <a:r>
              <a:rPr lang="en-US" altLang="zh-CN" sz="1600" dirty="0"/>
              <a:t>)+ '</a:t>
            </a:r>
            <a:r>
              <a:rPr lang="en-US" altLang="zh-CN" sz="1600" dirty="0" err="1"/>
              <a:t>ms</a:t>
            </a:r>
            <a:r>
              <a:rPr lang="en-US" altLang="zh-CN" sz="1600" dirty="0"/>
              <a:t>');</a:t>
            </a:r>
          </a:p>
          <a:p>
            <a:r>
              <a:rPr lang="en-US" altLang="zh-CN" sz="1600" dirty="0"/>
              <a:t>  console.log('load</a:t>
            </a:r>
            <a:r>
              <a:rPr lang="zh-CN" altLang="en-US" sz="1600" dirty="0"/>
              <a:t>事件耗时</a:t>
            </a:r>
            <a:r>
              <a:rPr lang="en-US" altLang="zh-CN" sz="1600" dirty="0"/>
              <a:t>: ' + ( </a:t>
            </a:r>
            <a:r>
              <a:rPr lang="en-US" altLang="zh-CN" sz="1600" dirty="0" err="1"/>
              <a:t>timing.loadEventEnd</a:t>
            </a:r>
            <a:r>
              <a:rPr lang="en-US" altLang="zh-CN" sz="1600" dirty="0"/>
              <a:t> - </a:t>
            </a:r>
            <a:r>
              <a:rPr lang="en-US" altLang="zh-CN" sz="1600" dirty="0" err="1"/>
              <a:t>timing.loadEventStart</a:t>
            </a:r>
            <a:r>
              <a:rPr lang="en-US" altLang="zh-CN" sz="1600" dirty="0"/>
              <a:t>)+ '</a:t>
            </a:r>
            <a:r>
              <a:rPr lang="en-US" altLang="zh-CN" sz="1600" dirty="0" err="1"/>
              <a:t>ms</a:t>
            </a:r>
            <a:r>
              <a:rPr lang="en-US" altLang="zh-CN" sz="1600" dirty="0"/>
              <a:t>');</a:t>
            </a:r>
          </a:p>
          <a:p>
            <a:r>
              <a:rPr lang="en-US" altLang="zh-CN" sz="1600" dirty="0"/>
              <a:t>  console.log('</a:t>
            </a:r>
            <a:r>
              <a:rPr lang="zh-CN" altLang="en-US" sz="1600" dirty="0"/>
              <a:t>从开始至</a:t>
            </a:r>
            <a:r>
              <a:rPr lang="en-US" altLang="zh-CN" sz="1600" dirty="0"/>
              <a:t>load</a:t>
            </a:r>
            <a:r>
              <a:rPr lang="zh-CN" altLang="en-US" sz="1600" dirty="0"/>
              <a:t>完成</a:t>
            </a:r>
            <a:r>
              <a:rPr lang="en-US" altLang="zh-CN" sz="1600" dirty="0"/>
              <a:t>: ' + ( </a:t>
            </a:r>
            <a:r>
              <a:rPr lang="en-US" altLang="zh-CN" sz="1600" dirty="0" err="1"/>
              <a:t>timing.loadEventEnd</a:t>
            </a:r>
            <a:r>
              <a:rPr lang="en-US" altLang="zh-CN" sz="1600" dirty="0"/>
              <a:t> - </a:t>
            </a:r>
            <a:r>
              <a:rPr lang="en-US" altLang="zh-CN" sz="1600" dirty="0" err="1"/>
              <a:t>timing.navigationStart</a:t>
            </a:r>
            <a:r>
              <a:rPr lang="en-US" altLang="zh-CN" sz="1600" dirty="0"/>
              <a:t>)+ '</a:t>
            </a:r>
            <a:r>
              <a:rPr lang="en-US" altLang="zh-CN" sz="1600" dirty="0" err="1"/>
              <a:t>ms</a:t>
            </a:r>
            <a:r>
              <a:rPr lang="en-US" altLang="zh-CN" sz="1600" dirty="0"/>
              <a:t>');</a:t>
            </a:r>
          </a:p>
          <a:p>
            <a:r>
              <a:rPr lang="en-US" altLang="zh-CN" sz="1600" dirty="0"/>
              <a:t>  // </a:t>
            </a:r>
            <a:r>
              <a:rPr lang="zh-CN" altLang="en-US" sz="1600" dirty="0"/>
              <a:t>至此，我们可以将页面加载过程中的相关耗时详尽的统计输出，分析耗时较长的地方并作出相关的优化。</a:t>
            </a:r>
          </a:p>
          <a:p>
            <a:r>
              <a:rPr lang="en-US" altLang="zh-CN" sz="1600" dirty="0"/>
              <a:t>})()</a:t>
            </a:r>
            <a:endParaRPr lang="zh-CN" altLang="en-US" sz="1600" dirty="0"/>
          </a:p>
        </p:txBody>
      </p:sp>
    </p:spTree>
    <p:extLst>
      <p:ext uri="{BB962C8B-B14F-4D97-AF65-F5344CB8AC3E}">
        <p14:creationId xmlns:p14="http://schemas.microsoft.com/office/powerpoint/2010/main" val="23814123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1A51C7C-F2EB-4FCB-9E2C-0A413DC723B6}"/>
              </a:ext>
            </a:extLst>
          </p:cNvPr>
          <p:cNvSpPr/>
          <p:nvPr/>
        </p:nvSpPr>
        <p:spPr>
          <a:xfrm>
            <a:off x="3596569" y="2143122"/>
            <a:ext cx="3877985" cy="369332"/>
          </a:xfrm>
          <a:prstGeom prst="rect">
            <a:avLst/>
          </a:prstGeom>
        </p:spPr>
        <p:txBody>
          <a:bodyPr wrap="none">
            <a:spAutoFit/>
          </a:bodyPr>
          <a:lstStyle/>
          <a:p>
            <a:r>
              <a:rPr lang="zh-CN" altLang="en-US" b="1" dirty="0">
                <a:solidFill>
                  <a:srgbClr val="000000"/>
                </a:solidFill>
                <a:latin typeface="Verdana" panose="020B0604030504040204" pitchFamily="34" charset="0"/>
              </a:rPr>
              <a:t>关键是怎么优化，发现问题有什么用</a:t>
            </a:r>
            <a:endParaRPr lang="zh-CN" altLang="en-US" b="1" dirty="0"/>
          </a:p>
        </p:txBody>
      </p:sp>
      <p:sp>
        <p:nvSpPr>
          <p:cNvPr id="3" name="矩形 2">
            <a:extLst>
              <a:ext uri="{FF2B5EF4-FFF2-40B4-BE49-F238E27FC236}">
                <a16:creationId xmlns:a16="http://schemas.microsoft.com/office/drawing/2014/main" id="{EC1A8D34-97F8-4D7B-9F42-ED2BEFB9DE15}"/>
              </a:ext>
            </a:extLst>
          </p:cNvPr>
          <p:cNvSpPr/>
          <p:nvPr/>
        </p:nvSpPr>
        <p:spPr>
          <a:xfrm>
            <a:off x="688259" y="3734251"/>
            <a:ext cx="10510684" cy="338554"/>
          </a:xfrm>
          <a:prstGeom prst="rect">
            <a:avLst/>
          </a:prstGeom>
        </p:spPr>
        <p:txBody>
          <a:bodyPr wrap="square">
            <a:spAutoFit/>
          </a:bodyPr>
          <a:lstStyle/>
          <a:p>
            <a:r>
              <a:rPr lang="zh-CN" altLang="en-US" sz="1600" dirty="0">
                <a:hlinkClick r:id="rId3"/>
              </a:rPr>
              <a:t>https://github.com/moveondo/</a:t>
            </a:r>
            <a:r>
              <a:rPr lang="zh-CN" altLang="en-US" sz="1600" dirty="0"/>
              <a:t>H5-attention/blob/master/yahoo%E5%86%9B%E8%A7%84-H5%E4%BC%98%E5%8C%96.md</a:t>
            </a:r>
          </a:p>
        </p:txBody>
      </p:sp>
    </p:spTree>
    <p:extLst>
      <p:ext uri="{BB962C8B-B14F-4D97-AF65-F5344CB8AC3E}">
        <p14:creationId xmlns:p14="http://schemas.microsoft.com/office/powerpoint/2010/main" val="19082240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组合 68"/>
          <p:cNvGrpSpPr/>
          <p:nvPr/>
        </p:nvGrpSpPr>
        <p:grpSpPr>
          <a:xfrm>
            <a:off x="2381543" y="2427549"/>
            <a:ext cx="1302476" cy="1302476"/>
            <a:chOff x="304800" y="673100"/>
            <a:chExt cx="4000500" cy="4000500"/>
          </a:xfrm>
          <a:effectLst>
            <a:outerShdw blurRad="444500" dist="254000" dir="8100000" algn="tr" rotWithShape="0">
              <a:prstClr val="black">
                <a:alpha val="50000"/>
              </a:prstClr>
            </a:outerShdw>
          </a:effectLst>
        </p:grpSpPr>
        <p:sp>
          <p:nvSpPr>
            <p:cNvPr id="70" name="同心圆 6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71" name="椭圆 7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72" name="椭圆 71"/>
          <p:cNvSpPr/>
          <p:nvPr/>
        </p:nvSpPr>
        <p:spPr>
          <a:xfrm>
            <a:off x="1828623" y="3667781"/>
            <a:ext cx="969388" cy="969388"/>
          </a:xfrm>
          <a:prstGeom prst="ellipse">
            <a:avLst/>
          </a:prstGeom>
          <a:solidFill>
            <a:srgbClr val="0070C0"/>
          </a:solidFill>
          <a:ln>
            <a:solidFill>
              <a:srgbClr val="0070C0"/>
            </a:solid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3" name="椭圆 72"/>
          <p:cNvSpPr/>
          <p:nvPr/>
        </p:nvSpPr>
        <p:spPr>
          <a:xfrm>
            <a:off x="4283854" y="3706474"/>
            <a:ext cx="366369" cy="366369"/>
          </a:xfrm>
          <a:prstGeom prst="ellipse">
            <a:avLst/>
          </a:prstGeom>
          <a:solidFill>
            <a:srgbClr val="0070C0"/>
          </a:solidFill>
          <a:ln>
            <a:solidFill>
              <a:srgbClr val="0070C0"/>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74" name="组合 73"/>
          <p:cNvGrpSpPr/>
          <p:nvPr/>
        </p:nvGrpSpPr>
        <p:grpSpPr>
          <a:xfrm>
            <a:off x="3921986" y="3057150"/>
            <a:ext cx="831871" cy="831871"/>
            <a:chOff x="304800" y="673100"/>
            <a:chExt cx="4000500" cy="4000500"/>
          </a:xfrm>
          <a:effectLst>
            <a:outerShdw blurRad="317500" dist="190500" dir="8100000" algn="tr" rotWithShape="0">
              <a:prstClr val="black">
                <a:alpha val="50000"/>
              </a:prstClr>
            </a:outerShdw>
          </a:effectLst>
        </p:grpSpPr>
        <p:sp>
          <p:nvSpPr>
            <p:cNvPr id="75" name="同心圆 7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76" name="椭圆 7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77" name="组合 76"/>
          <p:cNvGrpSpPr/>
          <p:nvPr/>
        </p:nvGrpSpPr>
        <p:grpSpPr>
          <a:xfrm>
            <a:off x="1413511" y="5277739"/>
            <a:ext cx="293036" cy="293036"/>
            <a:chOff x="304800" y="673100"/>
            <a:chExt cx="4000500" cy="4000500"/>
          </a:xfrm>
          <a:effectLst>
            <a:outerShdw blurRad="381000" dist="152400" dir="8100000" algn="tr" rotWithShape="0">
              <a:prstClr val="black">
                <a:alpha val="70000"/>
              </a:prstClr>
            </a:outerShdw>
          </a:effectLst>
        </p:grpSpPr>
        <p:sp>
          <p:nvSpPr>
            <p:cNvPr id="78" name="同心圆 7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79" name="椭圆 78"/>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80" name="组合 79"/>
          <p:cNvGrpSpPr/>
          <p:nvPr/>
        </p:nvGrpSpPr>
        <p:grpSpPr>
          <a:xfrm>
            <a:off x="1046377" y="3175929"/>
            <a:ext cx="383892" cy="383892"/>
            <a:chOff x="304800" y="673100"/>
            <a:chExt cx="4000500" cy="4000500"/>
          </a:xfrm>
          <a:effectLst>
            <a:outerShdw blurRad="381000" dist="152400" dir="8100000" algn="tr" rotWithShape="0">
              <a:prstClr val="black">
                <a:alpha val="70000"/>
              </a:prstClr>
            </a:outerShdw>
          </a:effectLst>
        </p:grpSpPr>
        <p:sp>
          <p:nvSpPr>
            <p:cNvPr id="81" name="同心圆 8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82" name="椭圆 81"/>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83" name="椭圆 82"/>
          <p:cNvSpPr/>
          <p:nvPr/>
        </p:nvSpPr>
        <p:spPr>
          <a:xfrm>
            <a:off x="4903750" y="2899157"/>
            <a:ext cx="366369" cy="366369"/>
          </a:xfrm>
          <a:prstGeom prst="ellipse">
            <a:avLst/>
          </a:prstGeom>
          <a:solidFill>
            <a:srgbClr val="0070C0"/>
          </a:solidFill>
          <a:ln>
            <a:solidFill>
              <a:srgbClr val="0070C0"/>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4" name="椭圆 83"/>
          <p:cNvSpPr/>
          <p:nvPr/>
        </p:nvSpPr>
        <p:spPr>
          <a:xfrm>
            <a:off x="5195741" y="5153249"/>
            <a:ext cx="183185" cy="183185"/>
          </a:xfrm>
          <a:prstGeom prst="ellipse">
            <a:avLst/>
          </a:prstGeom>
          <a:solidFill>
            <a:srgbClr val="0070C0"/>
          </a:solidFill>
          <a:ln>
            <a:solidFill>
              <a:srgbClr val="0070C0"/>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85" name="组合 84"/>
          <p:cNvGrpSpPr/>
          <p:nvPr/>
        </p:nvGrpSpPr>
        <p:grpSpPr>
          <a:xfrm>
            <a:off x="3009865" y="3936032"/>
            <a:ext cx="850995" cy="850995"/>
            <a:chOff x="304800" y="673100"/>
            <a:chExt cx="4000500" cy="4000500"/>
          </a:xfrm>
          <a:effectLst>
            <a:outerShdw blurRad="317500" dist="190500" dir="8100000" algn="tr" rotWithShape="0">
              <a:prstClr val="black">
                <a:alpha val="50000"/>
              </a:prstClr>
            </a:outerShdw>
          </a:effectLst>
        </p:grpSpPr>
        <p:sp>
          <p:nvSpPr>
            <p:cNvPr id="86" name="同心圆 8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87" name="椭圆 8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88" name="椭圆 87"/>
          <p:cNvSpPr/>
          <p:nvPr/>
        </p:nvSpPr>
        <p:spPr>
          <a:xfrm>
            <a:off x="2521782" y="1316766"/>
            <a:ext cx="366369" cy="366369"/>
          </a:xfrm>
          <a:prstGeom prst="ellipse">
            <a:avLst/>
          </a:prstGeom>
          <a:solidFill>
            <a:srgbClr val="0070C0"/>
          </a:solidFill>
          <a:ln>
            <a:solidFill>
              <a:srgbClr val="0070C0"/>
            </a:solid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89" name="组合 88"/>
          <p:cNvGrpSpPr/>
          <p:nvPr/>
        </p:nvGrpSpPr>
        <p:grpSpPr>
          <a:xfrm>
            <a:off x="1955965" y="1701708"/>
            <a:ext cx="2611651" cy="2611651"/>
            <a:chOff x="304800" y="673100"/>
            <a:chExt cx="4000500" cy="4000500"/>
          </a:xfrm>
          <a:effectLst>
            <a:outerShdw blurRad="444500" dist="254000" dir="8100000" algn="tr" rotWithShape="0">
              <a:prstClr val="black">
                <a:alpha val="50000"/>
              </a:prstClr>
            </a:outerShdw>
          </a:effectLst>
        </p:grpSpPr>
        <p:sp>
          <p:nvSpPr>
            <p:cNvPr id="90" name="同心圆 8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91" name="椭圆 90"/>
            <p:cNvSpPr/>
            <p:nvPr/>
          </p:nvSpPr>
          <p:spPr>
            <a:xfrm>
              <a:off x="386356" y="770951"/>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pic>
        <p:nvPicPr>
          <p:cNvPr id="92" name="Picture 2" descr="https://ac.ppdaicdn.com/img/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r="58547"/>
          <a:stretch>
            <a:fillRect/>
          </a:stretch>
        </p:blipFill>
        <p:spPr bwMode="auto">
          <a:xfrm>
            <a:off x="2497438" y="2724908"/>
            <a:ext cx="1584615" cy="673101"/>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5287333" y="2873358"/>
            <a:ext cx="6120680" cy="1015663"/>
          </a:xfrm>
          <a:prstGeom prst="rect">
            <a:avLst/>
          </a:prstGeom>
          <a:noFill/>
        </p:spPr>
        <p:txBody>
          <a:bodyPr wrap="square" rtlCol="0">
            <a:spAutoFit/>
          </a:bodyPr>
          <a:lstStyle/>
          <a:p>
            <a:pPr algn="ctr"/>
            <a:r>
              <a:rPr lang="en-US" sz="6000" dirty="0">
                <a:solidFill>
                  <a:srgbClr val="0070C0"/>
                </a:solidFill>
                <a:latin typeface="微软雅黑" panose="020B0503020204020204" pitchFamily="34" charset="-122"/>
                <a:ea typeface="微软雅黑" panose="020B0503020204020204" pitchFamily="34" charset="-122"/>
              </a:rPr>
              <a:t>T</a:t>
            </a:r>
            <a:r>
              <a:rPr lang="en-US" altLang="zh-CN" sz="6000" dirty="0">
                <a:solidFill>
                  <a:srgbClr val="0070C0"/>
                </a:solidFill>
                <a:latin typeface="微软雅黑" panose="020B0503020204020204" pitchFamily="34" charset="-122"/>
                <a:ea typeface="微软雅黑" panose="020B0503020204020204" pitchFamily="34" charset="-122"/>
              </a:rPr>
              <a:t>hank You</a:t>
            </a:r>
            <a:r>
              <a:rPr lang="zh-CN" altLang="en-US" sz="6000" dirty="0">
                <a:solidFill>
                  <a:srgbClr val="0070C0"/>
                </a:solidFill>
                <a:latin typeface="微软雅黑" panose="020B0503020204020204" pitchFamily="34" charset="-122"/>
                <a:ea typeface="微软雅黑" panose="020B0503020204020204" pitchFamily="34" charset="-122"/>
              </a:rPr>
              <a:t>！</a:t>
            </a:r>
            <a:endParaRPr lang="en-US" sz="60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5000">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500"/>
                                        <p:tgtEl>
                                          <p:spTgt spid="6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fade">
                                      <p:cBhvr>
                                        <p:cTn id="10" dur="1500"/>
                                        <p:tgtEl>
                                          <p:spTgt spid="7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fade">
                                      <p:cBhvr>
                                        <p:cTn id="13" dur="1500"/>
                                        <p:tgtEl>
                                          <p:spTgt spid="73"/>
                                        </p:tgtEl>
                                      </p:cBhvr>
                                    </p:animEffect>
                                  </p:childTnLst>
                                </p:cTn>
                              </p:par>
                              <p:par>
                                <p:cTn id="14" presetID="10" presetClass="entr" presetSubtype="0" fill="hold"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fade">
                                      <p:cBhvr>
                                        <p:cTn id="16" dur="1500"/>
                                        <p:tgtEl>
                                          <p:spTgt spid="74"/>
                                        </p:tgtEl>
                                      </p:cBhvr>
                                    </p:animEffect>
                                  </p:childTnLst>
                                </p:cTn>
                              </p:par>
                              <p:par>
                                <p:cTn id="17" presetID="10" presetClass="entr" presetSubtype="0" fill="hold" nodeType="with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fade">
                                      <p:cBhvr>
                                        <p:cTn id="19" dur="1500"/>
                                        <p:tgtEl>
                                          <p:spTgt spid="77"/>
                                        </p:tgtEl>
                                      </p:cBhvr>
                                    </p:animEffect>
                                  </p:childTnLst>
                                </p:cTn>
                              </p:par>
                              <p:par>
                                <p:cTn id="20" presetID="10" presetClass="entr" presetSubtype="0" fill="hold" nodeType="withEffect">
                                  <p:stCondLst>
                                    <p:cond delay="0"/>
                                  </p:stCondLst>
                                  <p:childTnLst>
                                    <p:set>
                                      <p:cBhvr>
                                        <p:cTn id="21" dur="1" fill="hold">
                                          <p:stCondLst>
                                            <p:cond delay="0"/>
                                          </p:stCondLst>
                                        </p:cTn>
                                        <p:tgtEl>
                                          <p:spTgt spid="80"/>
                                        </p:tgtEl>
                                        <p:attrNameLst>
                                          <p:attrName>style.visibility</p:attrName>
                                        </p:attrNameLst>
                                      </p:cBhvr>
                                      <p:to>
                                        <p:strVal val="visible"/>
                                      </p:to>
                                    </p:set>
                                    <p:animEffect transition="in" filter="fade">
                                      <p:cBhvr>
                                        <p:cTn id="22" dur="1500"/>
                                        <p:tgtEl>
                                          <p:spTgt spid="8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3"/>
                                        </p:tgtEl>
                                        <p:attrNameLst>
                                          <p:attrName>style.visibility</p:attrName>
                                        </p:attrNameLst>
                                      </p:cBhvr>
                                      <p:to>
                                        <p:strVal val="visible"/>
                                      </p:to>
                                    </p:set>
                                    <p:animEffect transition="in" filter="fade">
                                      <p:cBhvr>
                                        <p:cTn id="25" dur="1500"/>
                                        <p:tgtEl>
                                          <p:spTgt spid="8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1500"/>
                                        <p:tgtEl>
                                          <p:spTgt spid="84"/>
                                        </p:tgtEl>
                                      </p:cBhvr>
                                    </p:animEffect>
                                  </p:childTnLst>
                                </p:cTn>
                              </p:par>
                              <p:par>
                                <p:cTn id="29" presetID="10" presetClass="entr" presetSubtype="0" fill="hold" nodeType="with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fade">
                                      <p:cBhvr>
                                        <p:cTn id="31" dur="1500"/>
                                        <p:tgtEl>
                                          <p:spTgt spid="8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8"/>
                                        </p:tgtEl>
                                        <p:attrNameLst>
                                          <p:attrName>style.visibility</p:attrName>
                                        </p:attrNameLst>
                                      </p:cBhvr>
                                      <p:to>
                                        <p:strVal val="visible"/>
                                      </p:to>
                                    </p:set>
                                    <p:animEffect transition="in" filter="fade">
                                      <p:cBhvr>
                                        <p:cTn id="34" dur="1500"/>
                                        <p:tgtEl>
                                          <p:spTgt spid="88"/>
                                        </p:tgtEl>
                                      </p:cBhvr>
                                    </p:animEffect>
                                  </p:childTnLst>
                                </p:cTn>
                              </p:par>
                              <p:par>
                                <p:cTn id="35" presetID="10" presetClass="entr" presetSubtype="0" fill="hold" nodeType="withEffect">
                                  <p:stCondLst>
                                    <p:cond delay="0"/>
                                  </p:stCondLst>
                                  <p:childTnLst>
                                    <p:set>
                                      <p:cBhvr>
                                        <p:cTn id="36" dur="1" fill="hold">
                                          <p:stCondLst>
                                            <p:cond delay="0"/>
                                          </p:stCondLst>
                                        </p:cTn>
                                        <p:tgtEl>
                                          <p:spTgt spid="89"/>
                                        </p:tgtEl>
                                        <p:attrNameLst>
                                          <p:attrName>style.visibility</p:attrName>
                                        </p:attrNameLst>
                                      </p:cBhvr>
                                      <p:to>
                                        <p:strVal val="visible"/>
                                      </p:to>
                                    </p:set>
                                    <p:animEffect transition="in" filter="fade">
                                      <p:cBhvr>
                                        <p:cTn id="37" dur="1500"/>
                                        <p:tgtEl>
                                          <p:spTgt spid="89"/>
                                        </p:tgtEl>
                                      </p:cBhvr>
                                    </p:animEffect>
                                  </p:childTnLst>
                                </p:cTn>
                              </p:par>
                              <p:par>
                                <p:cTn id="38" presetID="10" presetClass="entr" presetSubtype="0" fill="hold" nodeType="withEffect">
                                  <p:stCondLst>
                                    <p:cond delay="0"/>
                                  </p:stCondLst>
                                  <p:childTnLst>
                                    <p:set>
                                      <p:cBhvr>
                                        <p:cTn id="39" dur="1" fill="hold">
                                          <p:stCondLst>
                                            <p:cond delay="0"/>
                                          </p:stCondLst>
                                        </p:cTn>
                                        <p:tgtEl>
                                          <p:spTgt spid="92"/>
                                        </p:tgtEl>
                                        <p:attrNameLst>
                                          <p:attrName>style.visibility</p:attrName>
                                        </p:attrNameLst>
                                      </p:cBhvr>
                                      <p:to>
                                        <p:strVal val="visible"/>
                                      </p:to>
                                    </p:set>
                                    <p:animEffect transition="in" filter="fade">
                                      <p:cBhvr>
                                        <p:cTn id="40" dur="1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83" grpId="0" animBg="1"/>
      <p:bldP spid="84" grpId="0" animBg="1"/>
      <p:bldP spid="8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61374D-7F8A-444C-88CA-335251ECD6A9}"/>
              </a:ext>
            </a:extLst>
          </p:cNvPr>
          <p:cNvSpPr txBox="1"/>
          <p:nvPr/>
        </p:nvSpPr>
        <p:spPr>
          <a:xfrm>
            <a:off x="2907102" y="3429000"/>
            <a:ext cx="983411" cy="461665"/>
          </a:xfrm>
          <a:prstGeom prst="rect">
            <a:avLst/>
          </a:prstGeom>
          <a:noFill/>
        </p:spPr>
        <p:txBody>
          <a:bodyPr wrap="square" rtlCol="0">
            <a:spAutoFit/>
          </a:bodyPr>
          <a:lstStyle/>
          <a:p>
            <a:r>
              <a:rPr lang="en-US" altLang="zh-CN" sz="2400" dirty="0">
                <a:solidFill>
                  <a:schemeClr val="bg1"/>
                </a:solidFill>
              </a:rPr>
              <a:t>Part 1</a:t>
            </a:r>
            <a:endParaRPr lang="zh-CN" altLang="en-US" sz="2400" dirty="0">
              <a:solidFill>
                <a:schemeClr val="bg1"/>
              </a:solidFill>
            </a:endParaRPr>
          </a:p>
        </p:txBody>
      </p:sp>
      <p:sp>
        <p:nvSpPr>
          <p:cNvPr id="3" name="文本框 2">
            <a:extLst>
              <a:ext uri="{FF2B5EF4-FFF2-40B4-BE49-F238E27FC236}">
                <a16:creationId xmlns:a16="http://schemas.microsoft.com/office/drawing/2014/main" id="{5BF2D1D3-86E5-40C4-9611-6AC5B1773446}"/>
              </a:ext>
            </a:extLst>
          </p:cNvPr>
          <p:cNvSpPr txBox="1"/>
          <p:nvPr/>
        </p:nvSpPr>
        <p:spPr>
          <a:xfrm>
            <a:off x="344129" y="588770"/>
            <a:ext cx="4424515" cy="400110"/>
          </a:xfrm>
          <a:prstGeom prst="rect">
            <a:avLst/>
          </a:prstGeom>
          <a:noFill/>
        </p:spPr>
        <p:txBody>
          <a:bodyPr wrap="square" rtlCol="0">
            <a:spAutoFit/>
          </a:bodyPr>
          <a:lstStyle/>
          <a:p>
            <a:r>
              <a:rPr lang="en-US" altLang="zh-CN" sz="2000" b="1" dirty="0"/>
              <a:t>HTTP2.0</a:t>
            </a:r>
            <a:r>
              <a:rPr lang="zh-CN" altLang="en-US" sz="2000" b="1" dirty="0"/>
              <a:t>历史及其与</a:t>
            </a:r>
            <a:r>
              <a:rPr lang="en-US" altLang="zh-CN" sz="2000" b="1" dirty="0"/>
              <a:t>SPDY</a:t>
            </a:r>
            <a:r>
              <a:rPr lang="zh-CN" altLang="en-US" sz="2000" b="1" dirty="0"/>
              <a:t>的渊源</a:t>
            </a:r>
          </a:p>
        </p:txBody>
      </p:sp>
      <p:sp>
        <p:nvSpPr>
          <p:cNvPr id="4" name="矩形 3">
            <a:extLst>
              <a:ext uri="{FF2B5EF4-FFF2-40B4-BE49-F238E27FC236}">
                <a16:creationId xmlns:a16="http://schemas.microsoft.com/office/drawing/2014/main" id="{1FFDE0E4-0900-4FE6-891E-AC87AE288CFF}"/>
              </a:ext>
            </a:extLst>
          </p:cNvPr>
          <p:cNvSpPr/>
          <p:nvPr/>
        </p:nvSpPr>
        <p:spPr>
          <a:xfrm>
            <a:off x="1710814" y="1541908"/>
            <a:ext cx="8091948" cy="1938992"/>
          </a:xfrm>
          <a:prstGeom prst="rect">
            <a:avLst/>
          </a:prstGeom>
        </p:spPr>
        <p:txBody>
          <a:bodyPr wrap="square">
            <a:spAutoFit/>
          </a:bodyPr>
          <a:lstStyle/>
          <a:p>
            <a:r>
              <a:rPr lang="en-US" altLang="zh-CN" sz="2000" b="1" dirty="0">
                <a:solidFill>
                  <a:srgbClr val="24292E"/>
                </a:solidFill>
                <a:latin typeface="-apple-system"/>
              </a:rPr>
              <a:t>SPDY</a:t>
            </a:r>
            <a:r>
              <a:rPr lang="zh-CN" altLang="en-US" sz="2000" b="1" dirty="0">
                <a:solidFill>
                  <a:srgbClr val="24292E"/>
                </a:solidFill>
                <a:latin typeface="-apple-system"/>
              </a:rPr>
              <a:t>协议设定的目标：</a:t>
            </a:r>
          </a:p>
          <a:p>
            <a:pPr marL="457200" indent="-457200">
              <a:buFont typeface="Wingdings" panose="05000000000000000000" pitchFamily="2" charset="2"/>
              <a:buChar char="l"/>
            </a:pPr>
            <a:r>
              <a:rPr lang="zh-CN" altLang="en-US" sz="2000" dirty="0">
                <a:solidFill>
                  <a:srgbClr val="24292E"/>
                </a:solidFill>
                <a:latin typeface="-apple-system"/>
              </a:rPr>
              <a:t>页面加载时间（</a:t>
            </a:r>
            <a:r>
              <a:rPr lang="en-US" altLang="zh-CN" sz="2000" dirty="0">
                <a:solidFill>
                  <a:srgbClr val="24292E"/>
                </a:solidFill>
                <a:latin typeface="-apple-system"/>
              </a:rPr>
              <a:t>PLT</a:t>
            </a:r>
            <a:r>
              <a:rPr lang="zh-CN" altLang="en-US" sz="2000" dirty="0">
                <a:solidFill>
                  <a:srgbClr val="24292E"/>
                </a:solidFill>
                <a:latin typeface="-apple-system"/>
              </a:rPr>
              <a:t>，</a:t>
            </a:r>
            <a:r>
              <a:rPr lang="en-US" altLang="zh-CN" sz="2000" dirty="0">
                <a:solidFill>
                  <a:srgbClr val="24292E"/>
                </a:solidFill>
                <a:latin typeface="-apple-system"/>
              </a:rPr>
              <a:t>Page • Load Time</a:t>
            </a:r>
            <a:r>
              <a:rPr lang="zh-CN" altLang="en-US" sz="2000" dirty="0">
                <a:solidFill>
                  <a:srgbClr val="24292E"/>
                </a:solidFill>
                <a:latin typeface="-apple-system"/>
              </a:rPr>
              <a:t>）降低 </a:t>
            </a:r>
            <a:r>
              <a:rPr lang="en-US" altLang="zh-CN" sz="2000" dirty="0">
                <a:solidFill>
                  <a:srgbClr val="24292E"/>
                </a:solidFill>
                <a:latin typeface="-apple-system"/>
              </a:rPr>
              <a:t>50%</a:t>
            </a:r>
            <a:r>
              <a:rPr lang="zh-CN" altLang="en-US" sz="2000" dirty="0">
                <a:solidFill>
                  <a:srgbClr val="24292E"/>
                </a:solidFill>
                <a:latin typeface="-apple-system"/>
              </a:rPr>
              <a:t>；</a:t>
            </a:r>
          </a:p>
          <a:p>
            <a:pPr marL="457200" indent="-457200">
              <a:buFont typeface="Wingdings" panose="05000000000000000000" pitchFamily="2" charset="2"/>
              <a:buChar char="l"/>
            </a:pPr>
            <a:r>
              <a:rPr lang="zh-CN" altLang="en-US" sz="2000" dirty="0">
                <a:solidFill>
                  <a:srgbClr val="24292E"/>
                </a:solidFill>
                <a:latin typeface="-apple-system"/>
              </a:rPr>
              <a:t>无需网站作者修改任何内容；</a:t>
            </a:r>
          </a:p>
          <a:p>
            <a:pPr marL="457200" indent="-457200">
              <a:buFont typeface="Wingdings" panose="05000000000000000000" pitchFamily="2" charset="2"/>
              <a:buChar char="l"/>
            </a:pPr>
            <a:r>
              <a:rPr lang="zh-CN" altLang="en-US" sz="2000" dirty="0">
                <a:solidFill>
                  <a:srgbClr val="24292E"/>
                </a:solidFill>
                <a:latin typeface="-apple-system"/>
              </a:rPr>
              <a:t>把部署复杂性降至最低，无需变更网络基础设施；</a:t>
            </a:r>
          </a:p>
          <a:p>
            <a:pPr marL="457200" indent="-457200">
              <a:buFont typeface="Wingdings" panose="05000000000000000000" pitchFamily="2" charset="2"/>
              <a:buChar char="l"/>
            </a:pPr>
            <a:r>
              <a:rPr lang="zh-CN" altLang="en-US" sz="2000" dirty="0">
                <a:solidFill>
                  <a:srgbClr val="24292E"/>
                </a:solidFill>
                <a:latin typeface="-apple-system"/>
              </a:rPr>
              <a:t>与开源社区合作开发这个新协议；</a:t>
            </a:r>
          </a:p>
          <a:p>
            <a:pPr marL="457200" indent="-457200">
              <a:buFont typeface="Wingdings" panose="05000000000000000000" pitchFamily="2" charset="2"/>
              <a:buChar char="l"/>
            </a:pPr>
            <a:r>
              <a:rPr lang="zh-CN" altLang="en-US" sz="2000" dirty="0">
                <a:solidFill>
                  <a:srgbClr val="24292E"/>
                </a:solidFill>
                <a:latin typeface="-apple-system"/>
              </a:rPr>
              <a:t>收集真实性能数据，验证这个实验性协议是否有效。</a:t>
            </a:r>
            <a:endParaRPr lang="zh-CN" altLang="en-US" sz="2000" b="0" i="0" dirty="0">
              <a:solidFill>
                <a:srgbClr val="24292E"/>
              </a:solidFill>
              <a:effectLst/>
              <a:latin typeface="-apple-system"/>
            </a:endParaRPr>
          </a:p>
        </p:txBody>
      </p:sp>
      <p:sp>
        <p:nvSpPr>
          <p:cNvPr id="5" name="矩形 4">
            <a:extLst>
              <a:ext uri="{FF2B5EF4-FFF2-40B4-BE49-F238E27FC236}">
                <a16:creationId xmlns:a16="http://schemas.microsoft.com/office/drawing/2014/main" id="{6AA852D4-6F87-48C7-A710-093151A06D98}"/>
              </a:ext>
            </a:extLst>
          </p:cNvPr>
          <p:cNvSpPr/>
          <p:nvPr/>
        </p:nvSpPr>
        <p:spPr>
          <a:xfrm>
            <a:off x="1795313" y="4721661"/>
            <a:ext cx="8365398" cy="646331"/>
          </a:xfrm>
          <a:prstGeom prst="rect">
            <a:avLst/>
          </a:prstGeom>
        </p:spPr>
        <p:txBody>
          <a:bodyPr wrap="square">
            <a:spAutoFit/>
          </a:bodyPr>
          <a:lstStyle/>
          <a:p>
            <a:r>
              <a:rPr lang="en-US" altLang="zh-CN" b="1" dirty="0">
                <a:solidFill>
                  <a:srgbClr val="24292E"/>
                </a:solidFill>
                <a:latin typeface="-apple-system"/>
              </a:rPr>
              <a:t>HTTP-WG</a:t>
            </a:r>
            <a:r>
              <a:rPr lang="zh-CN" altLang="en-US" b="1" dirty="0">
                <a:solidFill>
                  <a:srgbClr val="24292E"/>
                </a:solidFill>
                <a:latin typeface="-apple-system"/>
              </a:rPr>
              <a:t>（</a:t>
            </a:r>
            <a:r>
              <a:rPr lang="en-US" altLang="zh-CN" b="1" dirty="0">
                <a:solidFill>
                  <a:srgbClr val="24292E"/>
                </a:solidFill>
                <a:latin typeface="-apple-system"/>
              </a:rPr>
              <a:t>HTTP Working Group</a:t>
            </a:r>
            <a:r>
              <a:rPr lang="zh-CN" altLang="en-US" b="1" dirty="0">
                <a:solidFill>
                  <a:srgbClr val="24292E"/>
                </a:solidFill>
                <a:latin typeface="-apple-system"/>
              </a:rPr>
              <a:t>）在</a:t>
            </a:r>
            <a:r>
              <a:rPr lang="en-US" altLang="zh-CN" b="1" dirty="0">
                <a:solidFill>
                  <a:srgbClr val="24292E"/>
                </a:solidFill>
                <a:latin typeface="-apple-system"/>
              </a:rPr>
              <a:t>2012 </a:t>
            </a:r>
            <a:r>
              <a:rPr lang="zh-CN" altLang="en-US" b="1" dirty="0">
                <a:solidFill>
                  <a:srgbClr val="24292E"/>
                </a:solidFill>
                <a:latin typeface="-apple-system"/>
              </a:rPr>
              <a:t>年初把</a:t>
            </a:r>
            <a:r>
              <a:rPr lang="en-US" altLang="zh-CN" b="1" dirty="0">
                <a:solidFill>
                  <a:srgbClr val="24292E"/>
                </a:solidFill>
                <a:latin typeface="-apple-system"/>
              </a:rPr>
              <a:t>HTTP 2.0</a:t>
            </a:r>
            <a:r>
              <a:rPr lang="zh-CN" altLang="en-US" b="1" dirty="0">
                <a:solidFill>
                  <a:srgbClr val="24292E"/>
                </a:solidFill>
                <a:latin typeface="-apple-system"/>
              </a:rPr>
              <a:t>提到了议事日程，吸取</a:t>
            </a:r>
            <a:r>
              <a:rPr lang="en-US" altLang="zh-CN" b="1" dirty="0">
                <a:solidFill>
                  <a:srgbClr val="24292E"/>
                </a:solidFill>
                <a:latin typeface="-apple-system"/>
              </a:rPr>
              <a:t>SPDY </a:t>
            </a:r>
            <a:r>
              <a:rPr lang="zh-CN" altLang="en-US" b="1" dirty="0">
                <a:solidFill>
                  <a:srgbClr val="24292E"/>
                </a:solidFill>
                <a:latin typeface="-apple-system"/>
              </a:rPr>
              <a:t>的经验教训，并在此基础上制定官方标准</a:t>
            </a:r>
            <a:endParaRPr lang="zh-CN" altLang="en-US" b="1" i="0" dirty="0">
              <a:solidFill>
                <a:srgbClr val="24292E"/>
              </a:solidFill>
              <a:effectLst/>
              <a:latin typeface="-apple-system"/>
            </a:endParaRPr>
          </a:p>
        </p:txBody>
      </p:sp>
      <p:sp>
        <p:nvSpPr>
          <p:cNvPr id="6" name="矩形 5">
            <a:extLst>
              <a:ext uri="{FF2B5EF4-FFF2-40B4-BE49-F238E27FC236}">
                <a16:creationId xmlns:a16="http://schemas.microsoft.com/office/drawing/2014/main" id="{9CC09DEB-14F1-48E0-812E-8CD529F1DFE8}"/>
              </a:ext>
            </a:extLst>
          </p:cNvPr>
          <p:cNvSpPr/>
          <p:nvPr/>
        </p:nvSpPr>
        <p:spPr>
          <a:xfrm>
            <a:off x="2031289" y="5842337"/>
            <a:ext cx="8129422" cy="738664"/>
          </a:xfrm>
          <a:prstGeom prst="rect">
            <a:avLst/>
          </a:prstGeom>
        </p:spPr>
        <p:txBody>
          <a:bodyPr wrap="square">
            <a:spAutoFit/>
          </a:bodyPr>
          <a:lstStyle/>
          <a:p>
            <a:r>
              <a:rPr lang="zh-CN" altLang="en-US" sz="1050" b="1" dirty="0"/>
              <a:t>备注：</a:t>
            </a:r>
            <a:r>
              <a:rPr lang="en-US" altLang="zh-CN" sz="1050" dirty="0"/>
              <a:t>1</a:t>
            </a:r>
            <a:r>
              <a:rPr lang="zh-CN" altLang="en-US" sz="1050" dirty="0"/>
              <a:t>）</a:t>
            </a:r>
            <a:r>
              <a:rPr lang="en-US" altLang="zh-CN" sz="1050" dirty="0"/>
              <a:t>SPDY </a:t>
            </a:r>
            <a:r>
              <a:rPr lang="zh-CN" altLang="en-US" sz="1050" dirty="0"/>
              <a:t>是谷歌开发的一个实验性协议，于</a:t>
            </a:r>
            <a:r>
              <a:rPr lang="en-US" altLang="zh-CN" sz="1050" dirty="0"/>
              <a:t>2009 </a:t>
            </a:r>
            <a:r>
              <a:rPr lang="zh-CN" altLang="en-US" sz="1050" dirty="0"/>
              <a:t>年年中发布，主要目标是通过解决</a:t>
            </a:r>
            <a:r>
              <a:rPr lang="en-US" altLang="zh-CN" sz="1050" dirty="0"/>
              <a:t>HTTP 1.1 </a:t>
            </a:r>
            <a:r>
              <a:rPr lang="zh-CN" altLang="en-US" sz="1050" dirty="0"/>
              <a:t>中广为人知的一些性能限制，来减少网页的加载延迟</a:t>
            </a:r>
            <a:endParaRPr lang="en-US" altLang="zh-CN" sz="1050" dirty="0"/>
          </a:p>
          <a:p>
            <a:r>
              <a:rPr lang="en-US" altLang="zh-CN" sz="1050" dirty="0"/>
              <a:t>          2</a:t>
            </a:r>
            <a:r>
              <a:rPr lang="zh-CN" altLang="en-US" sz="1050" dirty="0"/>
              <a:t>）注：为了达到降低</a:t>
            </a:r>
            <a:r>
              <a:rPr lang="en-US" altLang="zh-CN" sz="1050" dirty="0"/>
              <a:t>50% </a:t>
            </a:r>
            <a:r>
              <a:rPr lang="zh-CN" altLang="en-US" sz="1050" dirty="0"/>
              <a:t>页面加载时间的目标，</a:t>
            </a:r>
            <a:r>
              <a:rPr lang="en-US" altLang="zh-CN" sz="1050" dirty="0"/>
              <a:t>SPDY </a:t>
            </a:r>
            <a:r>
              <a:rPr lang="zh-CN" altLang="en-US" sz="1050" dirty="0"/>
              <a:t>引入了一个新的二进制分帧数据层，以实现多向请求和响应、优先次序、最小化及消除不必要的网络延迟，目的是更有效地利用底层</a:t>
            </a:r>
            <a:r>
              <a:rPr lang="en-US" altLang="zh-CN" sz="1050" dirty="0"/>
              <a:t>TCP </a:t>
            </a:r>
            <a:r>
              <a:rPr lang="zh-CN" altLang="en-US" sz="1050" dirty="0"/>
              <a:t>连接；</a:t>
            </a:r>
          </a:p>
        </p:txBody>
      </p:sp>
    </p:spTree>
    <p:extLst>
      <p:ext uri="{BB962C8B-B14F-4D97-AF65-F5344CB8AC3E}">
        <p14:creationId xmlns:p14="http://schemas.microsoft.com/office/powerpoint/2010/main" val="104026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A9BBA9A-E365-4369-BF77-B63EF69911E9}"/>
              </a:ext>
            </a:extLst>
          </p:cNvPr>
          <p:cNvSpPr/>
          <p:nvPr/>
        </p:nvSpPr>
        <p:spPr>
          <a:xfrm>
            <a:off x="5049078" y="3244334"/>
            <a:ext cx="2577950" cy="461665"/>
          </a:xfrm>
          <a:prstGeom prst="rect">
            <a:avLst/>
          </a:prstGeom>
        </p:spPr>
        <p:txBody>
          <a:bodyPr wrap="none">
            <a:spAutoFit/>
          </a:bodyPr>
          <a:lstStyle/>
          <a:p>
            <a:r>
              <a:rPr lang="en-US" altLang="zh-CN" sz="2400" b="1" dirty="0"/>
              <a:t>HTTP2.0</a:t>
            </a:r>
            <a:r>
              <a:rPr lang="zh-CN" altLang="en-US" sz="2400" b="1" dirty="0"/>
              <a:t>原理简述</a:t>
            </a:r>
            <a:endParaRPr lang="zh-CN" altLang="en-US" sz="2400" dirty="0"/>
          </a:p>
        </p:txBody>
      </p:sp>
    </p:spTree>
    <p:extLst>
      <p:ext uri="{BB962C8B-B14F-4D97-AF65-F5344CB8AC3E}">
        <p14:creationId xmlns:p14="http://schemas.microsoft.com/office/powerpoint/2010/main" val="698495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D812523-E2E6-4CDE-AA2F-7FAD732FD4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102" y="57150"/>
            <a:ext cx="6858000" cy="6800850"/>
          </a:xfrm>
          <a:prstGeom prst="rect">
            <a:avLst/>
          </a:prstGeom>
        </p:spPr>
      </p:pic>
      <p:sp>
        <p:nvSpPr>
          <p:cNvPr id="3" name="文本框 2">
            <a:extLst>
              <a:ext uri="{FF2B5EF4-FFF2-40B4-BE49-F238E27FC236}">
                <a16:creationId xmlns:a16="http://schemas.microsoft.com/office/drawing/2014/main" id="{9FB86340-26C4-4684-A9B1-50FC3F5C549A}"/>
              </a:ext>
            </a:extLst>
          </p:cNvPr>
          <p:cNvSpPr txBox="1"/>
          <p:nvPr/>
        </p:nvSpPr>
        <p:spPr>
          <a:xfrm>
            <a:off x="547544" y="713142"/>
            <a:ext cx="3582003" cy="646331"/>
          </a:xfrm>
          <a:prstGeom prst="rect">
            <a:avLst/>
          </a:prstGeom>
          <a:noFill/>
        </p:spPr>
        <p:txBody>
          <a:bodyPr wrap="square" rtlCol="0">
            <a:spAutoFit/>
          </a:bodyPr>
          <a:lstStyle/>
          <a:p>
            <a:r>
              <a:rPr lang="zh-CN" altLang="en-US" b="1" dirty="0"/>
              <a:t>多路复用</a:t>
            </a:r>
            <a:endParaRPr lang="en-US" altLang="zh-CN" b="1" dirty="0"/>
          </a:p>
          <a:p>
            <a:endParaRPr lang="zh-CN" altLang="en-US" b="1" dirty="0"/>
          </a:p>
        </p:txBody>
      </p:sp>
    </p:spTree>
    <p:extLst>
      <p:ext uri="{BB962C8B-B14F-4D97-AF65-F5344CB8AC3E}">
        <p14:creationId xmlns:p14="http://schemas.microsoft.com/office/powerpoint/2010/main" val="103280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D41FC15-D712-4F9A-B37C-D4A84BD57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0961" y="1733323"/>
            <a:ext cx="7050064" cy="3654753"/>
          </a:xfrm>
          <a:prstGeom prst="rect">
            <a:avLst/>
          </a:prstGeom>
        </p:spPr>
      </p:pic>
      <p:sp>
        <p:nvSpPr>
          <p:cNvPr id="4" name="文本框 3">
            <a:extLst>
              <a:ext uri="{FF2B5EF4-FFF2-40B4-BE49-F238E27FC236}">
                <a16:creationId xmlns:a16="http://schemas.microsoft.com/office/drawing/2014/main" id="{990A31A2-3363-47A8-BA06-1A00BF4791F7}"/>
              </a:ext>
            </a:extLst>
          </p:cNvPr>
          <p:cNvSpPr txBox="1"/>
          <p:nvPr/>
        </p:nvSpPr>
        <p:spPr>
          <a:xfrm>
            <a:off x="636033" y="732807"/>
            <a:ext cx="3582003" cy="646331"/>
          </a:xfrm>
          <a:prstGeom prst="rect">
            <a:avLst/>
          </a:prstGeom>
          <a:noFill/>
        </p:spPr>
        <p:txBody>
          <a:bodyPr wrap="square" rtlCol="0">
            <a:spAutoFit/>
          </a:bodyPr>
          <a:lstStyle/>
          <a:p>
            <a:r>
              <a:rPr lang="zh-CN" altLang="en-US" b="1" dirty="0"/>
              <a:t>二进制分帧</a:t>
            </a:r>
            <a:endParaRPr lang="en-US" altLang="zh-CN" b="1" dirty="0"/>
          </a:p>
          <a:p>
            <a:endParaRPr lang="zh-CN" altLang="en-US" b="1" dirty="0"/>
          </a:p>
        </p:txBody>
      </p:sp>
    </p:spTree>
    <p:extLst>
      <p:ext uri="{BB962C8B-B14F-4D97-AF65-F5344CB8AC3E}">
        <p14:creationId xmlns:p14="http://schemas.microsoft.com/office/powerpoint/2010/main" val="2558990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4CC177E-25AF-4488-BD12-A155A770D5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9205" y="2488329"/>
            <a:ext cx="5848350" cy="2943225"/>
          </a:xfrm>
          <a:prstGeom prst="rect">
            <a:avLst/>
          </a:prstGeom>
        </p:spPr>
      </p:pic>
      <p:sp>
        <p:nvSpPr>
          <p:cNvPr id="3" name="文本框 2">
            <a:extLst>
              <a:ext uri="{FF2B5EF4-FFF2-40B4-BE49-F238E27FC236}">
                <a16:creationId xmlns:a16="http://schemas.microsoft.com/office/drawing/2014/main" id="{62152E83-D831-4712-945C-E84E32D499F5}"/>
              </a:ext>
            </a:extLst>
          </p:cNvPr>
          <p:cNvSpPr txBox="1"/>
          <p:nvPr/>
        </p:nvSpPr>
        <p:spPr>
          <a:xfrm>
            <a:off x="443578" y="713143"/>
            <a:ext cx="5784430" cy="646331"/>
          </a:xfrm>
          <a:prstGeom prst="rect">
            <a:avLst/>
          </a:prstGeom>
          <a:noFill/>
        </p:spPr>
        <p:txBody>
          <a:bodyPr wrap="square" rtlCol="0">
            <a:spAutoFit/>
          </a:bodyPr>
          <a:lstStyle/>
          <a:p>
            <a:r>
              <a:rPr lang="zh-CN" altLang="en-US" b="1" dirty="0"/>
              <a:t>首部压缩（</a:t>
            </a:r>
            <a:r>
              <a:rPr lang="en-US" altLang="zh-CN" b="1" dirty="0"/>
              <a:t>Header Compression</a:t>
            </a:r>
            <a:r>
              <a:rPr lang="zh-CN" altLang="en-US" b="1" dirty="0"/>
              <a:t>）</a:t>
            </a:r>
            <a:endParaRPr lang="en-US" altLang="zh-CN" b="1" dirty="0"/>
          </a:p>
          <a:p>
            <a:endParaRPr lang="zh-CN" altLang="en-US" b="1" dirty="0"/>
          </a:p>
        </p:txBody>
      </p:sp>
      <p:sp>
        <p:nvSpPr>
          <p:cNvPr id="4" name="矩形 3">
            <a:extLst>
              <a:ext uri="{FF2B5EF4-FFF2-40B4-BE49-F238E27FC236}">
                <a16:creationId xmlns:a16="http://schemas.microsoft.com/office/drawing/2014/main" id="{1E250C33-F14D-4423-B762-38E525A99DCA}"/>
              </a:ext>
            </a:extLst>
          </p:cNvPr>
          <p:cNvSpPr/>
          <p:nvPr/>
        </p:nvSpPr>
        <p:spPr>
          <a:xfrm>
            <a:off x="2739205" y="1359474"/>
            <a:ext cx="3390480" cy="646331"/>
          </a:xfrm>
          <a:prstGeom prst="rect">
            <a:avLst/>
          </a:prstGeom>
        </p:spPr>
        <p:txBody>
          <a:bodyPr wrap="none">
            <a:spAutoFit/>
          </a:bodyPr>
          <a:lstStyle/>
          <a:p>
            <a:pPr marL="285750" indent="-285750">
              <a:buFont typeface="Arial" panose="020B0604020202020204" pitchFamily="34" charset="0"/>
              <a:buChar char="•"/>
            </a:pPr>
            <a:r>
              <a:rPr lang="en-US" altLang="zh-CN" b="1" dirty="0">
                <a:solidFill>
                  <a:srgbClr val="262626"/>
                </a:solidFill>
                <a:latin typeface="-apple-system"/>
              </a:rPr>
              <a:t>SPDY</a:t>
            </a:r>
            <a:r>
              <a:rPr lang="zh-CN" altLang="en-US" b="1" dirty="0">
                <a:solidFill>
                  <a:srgbClr val="262626"/>
                </a:solidFill>
                <a:latin typeface="-apple-system"/>
              </a:rPr>
              <a:t>：</a:t>
            </a:r>
            <a:r>
              <a:rPr lang="en-US" altLang="zh-CN" b="1" dirty="0">
                <a:solidFill>
                  <a:srgbClr val="262626"/>
                </a:solidFill>
                <a:latin typeface="-apple-system"/>
              </a:rPr>
              <a:t>DEFLATE</a:t>
            </a:r>
            <a:r>
              <a:rPr lang="zh-CN" altLang="en-US" b="1" dirty="0">
                <a:solidFill>
                  <a:srgbClr val="262626"/>
                </a:solidFill>
                <a:latin typeface="-apple-system"/>
              </a:rPr>
              <a:t>算法（通用）</a:t>
            </a:r>
            <a:endParaRPr lang="en-US" altLang="zh-CN" b="1" dirty="0">
              <a:solidFill>
                <a:srgbClr val="262626"/>
              </a:solidFill>
              <a:latin typeface="-apple-system"/>
            </a:endParaRPr>
          </a:p>
          <a:p>
            <a:pPr marL="285750" indent="-285750">
              <a:buFont typeface="Arial" panose="020B0604020202020204" pitchFamily="34" charset="0"/>
              <a:buChar char="•"/>
            </a:pPr>
            <a:r>
              <a:rPr lang="en-US" altLang="zh-CN" b="1" dirty="0">
                <a:solidFill>
                  <a:srgbClr val="262626"/>
                </a:solidFill>
                <a:latin typeface="-apple-system"/>
              </a:rPr>
              <a:t>HTTP2</a:t>
            </a:r>
            <a:r>
              <a:rPr lang="zh-CN" altLang="en-US" b="1" dirty="0">
                <a:solidFill>
                  <a:srgbClr val="262626"/>
                </a:solidFill>
                <a:latin typeface="-apple-system"/>
              </a:rPr>
              <a:t>：</a:t>
            </a:r>
            <a:r>
              <a:rPr lang="en-US" altLang="zh-CN" b="1" dirty="0">
                <a:solidFill>
                  <a:srgbClr val="262626"/>
                </a:solidFill>
                <a:latin typeface="-apple-system"/>
              </a:rPr>
              <a:t>HPACK</a:t>
            </a:r>
            <a:r>
              <a:rPr lang="zh-CN" altLang="en-US" b="1" dirty="0">
                <a:solidFill>
                  <a:srgbClr val="262626"/>
                </a:solidFill>
                <a:latin typeface="-apple-system"/>
              </a:rPr>
              <a:t>算法（专门）</a:t>
            </a:r>
            <a:endParaRPr lang="zh-CN" altLang="en-US" dirty="0"/>
          </a:p>
        </p:txBody>
      </p:sp>
    </p:spTree>
    <p:extLst>
      <p:ext uri="{BB962C8B-B14F-4D97-AF65-F5344CB8AC3E}">
        <p14:creationId xmlns:p14="http://schemas.microsoft.com/office/powerpoint/2010/main" val="20433544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17125</TotalTime>
  <Words>3207</Words>
  <Application>Microsoft Office PowerPoint</Application>
  <PresentationFormat>宽屏</PresentationFormat>
  <Paragraphs>265</Paragraphs>
  <Slides>44</Slides>
  <Notes>44</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44</vt:i4>
      </vt:variant>
    </vt:vector>
  </HeadingPairs>
  <TitlesOfParts>
    <vt:vector size="61" baseType="lpstr">
      <vt:lpstr>-apple-system</vt:lpstr>
      <vt:lpstr>Arial Unicode MS</vt:lpstr>
      <vt:lpstr>MicrosoftYaHei</vt:lpstr>
      <vt:lpstr>PingFangSC</vt:lpstr>
      <vt:lpstr>等线</vt:lpstr>
      <vt:lpstr>等线 Light</vt:lpstr>
      <vt:lpstr>宋体</vt:lpstr>
      <vt:lpstr>微软雅黑</vt:lpstr>
      <vt:lpstr>新宋体</vt:lpstr>
      <vt:lpstr>arial</vt:lpstr>
      <vt:lpstr>arial</vt:lpstr>
      <vt:lpstr>Calibri</vt:lpstr>
      <vt:lpstr>Courier New</vt:lpstr>
      <vt:lpstr>Helvetica</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李路</cp:lastModifiedBy>
  <cp:revision>1399</cp:revision>
  <dcterms:created xsi:type="dcterms:W3CDTF">2017-04-10T06:00:00Z</dcterms:created>
  <dcterms:modified xsi:type="dcterms:W3CDTF">2017-11-29T09:29:40Z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