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796088" cy="99250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9F5E109B-EF3C-4C86-9342-8A0B591A27F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Num" idx="10"/>
          </p:nvPr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5ACC77B-75AA-4666-9194-CA99FF99A113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320" cy="400500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sldNum" idx="11"/>
          </p:nvPr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947525-18F0-4F9B-B684-970E8B30F75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Num" idx="12"/>
          </p:nvPr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96D12B8-90D7-4C24-B8F9-82F31E4EC9E7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320" cy="400500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sldNum" idx="13"/>
          </p:nvPr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3CBD9A-1449-4DC8-B883-2178C7859473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Num" idx="14"/>
          </p:nvPr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F4D29BD-4EEE-40C3-BCB0-864A6E09ED2F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320" cy="400500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sldNum" idx="15"/>
          </p:nvPr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6E7E43-6469-4E4C-BE18-AF296B89873E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Num" idx="16"/>
          </p:nvPr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074FD3E-447C-4505-AF2D-35D14EB74D5E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320" cy="400500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sldNum" idx="17"/>
          </p:nvPr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385C07-87A6-42FC-B43A-895DF54476FB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Num" idx="18"/>
          </p:nvPr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60293EC-7D74-4F3E-82D1-09228CCB5150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320" cy="40050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sldNum" idx="19"/>
          </p:nvPr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F47775-9A35-4731-AE24-BE600D673F6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166760" y="1241280"/>
            <a:ext cx="4463640" cy="334908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6720" cy="39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27" name="Google Shape;177;g13a32c38882_0_9:notes"/>
          <p:cNvSpPr/>
          <p:nvPr/>
        </p:nvSpPr>
        <p:spPr>
          <a:xfrm>
            <a:off x="3851280" y="9428040"/>
            <a:ext cx="29444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04A69FB-8F14-486B-A8E3-E091BEF28DAA}" type="slidenum"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166760" y="1241280"/>
            <a:ext cx="4463640" cy="334908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6720" cy="39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30" name="Google Shape;208;g14256556069_0_12:notes"/>
          <p:cNvSpPr/>
          <p:nvPr/>
        </p:nvSpPr>
        <p:spPr>
          <a:xfrm>
            <a:off x="3851280" y="9428040"/>
            <a:ext cx="29444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620BA0A-9DA9-4661-AB5A-80D2865542DC}" type="slidenum"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820C9B-B092-4AF5-A193-F0031D906E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9797DC-ADCC-4925-8869-29A5BB3AD0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9B384C-4A9D-4CB4-A46F-D3C6777DAB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366580-4BA3-491B-900C-BE77F0E998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0CCF6F-2313-473A-8262-A084DAD95A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BB3ACF-D61F-42CD-883E-3E08678C7C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C36AB5-B186-453F-9F48-054EED4E3C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DD8F1D-5968-4294-B8DA-1F5ADBD67F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DE5DF8-F3C7-460E-8800-8FBBAEE6DD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18E650-E8BF-421F-A4F8-54D7EF1408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AEA83D-AF38-4120-A93A-29589D2FCD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9F0D9F-6E1F-42E7-981D-D7EBC8A793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FF9AFE-BAAC-47F6-866F-885B43A78A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C1105C-7568-45D2-B76A-233CA2FEC6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2A912F-D42A-43FA-9FDE-ACDD6FD8D1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89F78C-5F02-44DE-BC76-DB02A4B44D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EB0C35-8D29-41E0-976E-0156675A6E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883547-A80A-4A06-8C34-815882C840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2EBB27-D57A-48F4-893B-4BCC9D8AD0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3BD17A-121D-4CF5-BBC4-30605D4B98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397762-3479-4724-8094-71761493CE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515C5B-BD5F-4D33-9AF5-E97B5BFA19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4A8666-354A-4AF5-B27D-9187E60412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205958-9EFB-4F35-A825-671E30E043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29;p14" descr=""/>
          <p:cNvPicPr/>
          <p:nvPr/>
        </p:nvPicPr>
        <p:blipFill>
          <a:blip r:embed="rId2"/>
          <a:stretch/>
        </p:blipFill>
        <p:spPr>
          <a:xfrm>
            <a:off x="-39600" y="0"/>
            <a:ext cx="2290320" cy="685116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32;p14"/>
          <p:cNvSpPr/>
          <p:nvPr/>
        </p:nvSpPr>
        <p:spPr>
          <a:xfrm>
            <a:off x="3348000" y="841320"/>
            <a:ext cx="3816000" cy="858600"/>
          </a:xfrm>
          <a:prstGeom prst="rect">
            <a:avLst/>
          </a:prstGeom>
          <a:solidFill>
            <a:srgbClr val="ffffff"/>
          </a:solidFill>
          <a:ln w="255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33;p14"/>
          <p:cNvSpPr/>
          <p:nvPr/>
        </p:nvSpPr>
        <p:spPr>
          <a:xfrm rot="16440000">
            <a:off x="-1459800" y="3402720"/>
            <a:ext cx="6864120" cy="45720"/>
          </a:xfrm>
          <a:prstGeom prst="rect">
            <a:avLst/>
          </a:prstGeom>
          <a:solidFill>
            <a:srgbClr val="002b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34;p14"/>
          <p:cNvSpPr/>
          <p:nvPr/>
        </p:nvSpPr>
        <p:spPr>
          <a:xfrm flipH="1" rot="15960000">
            <a:off x="-1529640" y="3387960"/>
            <a:ext cx="6857640" cy="65880"/>
          </a:xfrm>
          <a:prstGeom prst="rect">
            <a:avLst/>
          </a:prstGeom>
          <a:solidFill>
            <a:srgbClr val="b38e4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35;p14"/>
          <p:cNvSpPr/>
          <p:nvPr/>
        </p:nvSpPr>
        <p:spPr>
          <a:xfrm>
            <a:off x="1727280" y="665280"/>
            <a:ext cx="1080720" cy="6192360"/>
          </a:xfrm>
          <a:prstGeom prst="triangle">
            <a:avLst>
              <a:gd name="adj" fmla="val 10800"/>
            </a:avLst>
          </a:prstGeom>
          <a:solidFill>
            <a:srgbClr val="ffffff"/>
          </a:solidFill>
          <a:ln w="255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Google Shape;37;p14" descr=""/>
          <p:cNvPicPr/>
          <p:nvPr/>
        </p:nvPicPr>
        <p:blipFill>
          <a:blip r:embed="rId3"/>
          <a:stretch/>
        </p:blipFill>
        <p:spPr>
          <a:xfrm>
            <a:off x="254160" y="420840"/>
            <a:ext cx="1472760" cy="10364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dt" idx="1"/>
          </p:nvPr>
        </p:nvSpPr>
        <p:spPr>
          <a:xfrm>
            <a:off x="0" y="0"/>
            <a:ext cx="2999520" cy="299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>
              <a:buNone/>
              <a:defRPr b="0" lang="fr-FR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2"/>
          </p:nvPr>
        </p:nvSpPr>
        <p:spPr>
          <a:xfrm>
            <a:off x="0" y="0"/>
            <a:ext cx="2999520" cy="299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3"/>
          </p:nvPr>
        </p:nvSpPr>
        <p:spPr>
          <a:xfrm>
            <a:off x="8616960" y="6378480"/>
            <a:ext cx="509400" cy="334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E59C95B-ACF4-4C55-B4E5-B957F2AEDCBB}" type="slidenum"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8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/>
          <p:nvPr/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Google Shape;48;p16"/>
          <p:cNvSpPr/>
          <p:nvPr/>
        </p:nvSpPr>
        <p:spPr>
          <a:xfrm flipH="1" rot="10800000">
            <a:off x="360" y="1472040"/>
            <a:ext cx="9131040" cy="64800"/>
          </a:xfrm>
          <a:prstGeom prst="rect">
            <a:avLst/>
          </a:prstGeom>
          <a:solidFill>
            <a:srgbClr val="002b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49;p16"/>
          <p:cNvSpPr/>
          <p:nvPr/>
        </p:nvSpPr>
        <p:spPr>
          <a:xfrm>
            <a:off x="-3240" y="1357200"/>
            <a:ext cx="9145080" cy="64800"/>
          </a:xfrm>
          <a:prstGeom prst="rect">
            <a:avLst/>
          </a:prstGeom>
          <a:solidFill>
            <a:srgbClr val="b38e4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1"/>
          <p:cNvSpPr>
            <a:spLocks noGrp="1"/>
          </p:cNvSpPr>
          <p:nvPr>
            <p:ph type="dt" idx="4"/>
          </p:nvPr>
        </p:nvSpPr>
        <p:spPr>
          <a:xfrm>
            <a:off x="971640" y="6245280"/>
            <a:ext cx="1615680" cy="47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fr-FR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5"/>
          </p:nvPr>
        </p:nvSpPr>
        <p:spPr>
          <a:xfrm>
            <a:off x="0" y="0"/>
            <a:ext cx="2999520" cy="299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6"/>
          </p:nvPr>
        </p:nvSpPr>
        <p:spPr>
          <a:xfrm>
            <a:off x="6553080" y="6245280"/>
            <a:ext cx="2130120" cy="47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F3E5749-E308-4FF1-845C-58E54B39465B}" type="slidenum"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8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64;p3"/>
          <p:cNvSpPr/>
          <p:nvPr/>
        </p:nvSpPr>
        <p:spPr>
          <a:xfrm>
            <a:off x="2354400" y="204840"/>
            <a:ext cx="6773400" cy="431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Google Shape;65;p3"/>
          <p:cNvSpPr/>
          <p:nvPr/>
        </p:nvSpPr>
        <p:spPr>
          <a:xfrm>
            <a:off x="4187880" y="6377040"/>
            <a:ext cx="2295000" cy="480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Google Shape;66;p3"/>
          <p:cNvSpPr/>
          <p:nvPr/>
        </p:nvSpPr>
        <p:spPr>
          <a:xfrm>
            <a:off x="3348000" y="3716280"/>
            <a:ext cx="5686200" cy="499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67;p3"/>
          <p:cNvSpPr/>
          <p:nvPr/>
        </p:nvSpPr>
        <p:spPr>
          <a:xfrm>
            <a:off x="2911320" y="1876320"/>
            <a:ext cx="51541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oogle Shape;68;p3"/>
          <p:cNvSpPr/>
          <p:nvPr/>
        </p:nvSpPr>
        <p:spPr>
          <a:xfrm>
            <a:off x="2577960" y="636480"/>
            <a:ext cx="5487480" cy="31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Adam Ghorbel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Consultant sénoir IA/RPA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Kimosi Makuntima</a:t>
            </a:r>
            <a:endParaRPr b="0" lang="fr-FR" sz="14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Consultante sénior  RPA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02" name="Google Shape;69;p3"/>
          <p:cNvSpPr/>
          <p:nvPr/>
        </p:nvSpPr>
        <p:spPr>
          <a:xfrm>
            <a:off x="2967120" y="2158560"/>
            <a:ext cx="1673280" cy="16934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70;p3"/>
          <p:cNvSpPr/>
          <p:nvPr/>
        </p:nvSpPr>
        <p:spPr>
          <a:xfrm>
            <a:off x="5695560" y="717480"/>
            <a:ext cx="1673280" cy="157464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77;g13a3854d218_0_8"/>
          <p:cNvCxnSpPr>
            <a:stCxn id="105" idx="2"/>
            <a:endCxn id="106" idx="1"/>
          </p:cNvCxnSpPr>
          <p:nvPr/>
        </p:nvCxnSpPr>
        <p:spPr>
          <a:xfrm flipH="1" flipV="1" rot="5400000">
            <a:off x="3048120" y="710280"/>
            <a:ext cx="1577520" cy="1332720"/>
          </a:xfrm>
          <a:prstGeom prst="bentConnector2">
            <a:avLst/>
          </a:prstGeom>
          <a:ln w="9525">
            <a:solidFill>
              <a:srgbClr val="c2c2c2"/>
            </a:solidFill>
            <a:round/>
            <a:tailEnd len="sm" type="oval" w="sm"/>
          </a:ln>
        </p:spPr>
      </p:cxnSp>
      <p:sp>
        <p:nvSpPr>
          <p:cNvPr id="105" name="Google Shape;78;g13a3854d218_0_8"/>
          <p:cNvSpPr/>
          <p:nvPr/>
        </p:nvSpPr>
        <p:spPr>
          <a:xfrm flipH="1" rot="16200000">
            <a:off x="2526120" y="2247840"/>
            <a:ext cx="1288440" cy="1122120"/>
          </a:xfrm>
          <a:prstGeom prst="ellipse">
            <a:avLst/>
          </a:prstGeom>
          <a:solidFill>
            <a:schemeClr val="lt1"/>
          </a:solidFill>
          <a:ln w="9525">
            <a:solidFill>
              <a:srgbClr val="840d3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Google Shape;79;g13a3854d218_0_8"/>
          <p:cNvSpPr/>
          <p:nvPr/>
        </p:nvSpPr>
        <p:spPr>
          <a:xfrm>
            <a:off x="4503240" y="231120"/>
            <a:ext cx="3445200" cy="71388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>
            <a:solidFill>
              <a:srgbClr val="434343"/>
            </a:solidFill>
            <a:round/>
          </a:ln>
          <a:effectLst>
            <a:outerShdw algn="bl" blurRad="15732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Objectifs du projet final</a:t>
            </a:r>
            <a:endParaRPr b="0" lang="fr-FR" sz="1800" spc="-1" strike="noStrike">
              <a:latin typeface="Arial"/>
            </a:endParaRPr>
          </a:p>
        </p:txBody>
      </p:sp>
      <p:cxnSp>
        <p:nvCxnSpPr>
          <p:cNvPr id="107" name="Google Shape;80;g13a3854d218_0_8"/>
          <p:cNvCxnSpPr/>
          <p:nvPr/>
        </p:nvCxnSpPr>
        <p:spPr>
          <a:xfrm>
            <a:off x="3608640" y="3184200"/>
            <a:ext cx="966240" cy="522000"/>
          </a:xfrm>
          <a:prstGeom prst="bentConnector3">
            <a:avLst>
              <a:gd name="adj1" fmla="val 50018"/>
            </a:avLst>
          </a:prstGeom>
          <a:ln w="9525">
            <a:solidFill>
              <a:srgbClr val="c2c2c2"/>
            </a:solidFill>
            <a:round/>
          </a:ln>
        </p:spPr>
      </p:cxnSp>
      <p:cxnSp>
        <p:nvCxnSpPr>
          <p:cNvPr id="108" name="Google Shape;81;g13a3854d218_0_8"/>
          <p:cNvCxnSpPr>
            <a:stCxn id="105" idx="3"/>
          </p:cNvCxnSpPr>
          <p:nvPr/>
        </p:nvCxnSpPr>
        <p:spPr>
          <a:xfrm flipV="1">
            <a:off x="3567600" y="1681560"/>
            <a:ext cx="1048320" cy="672480"/>
          </a:xfrm>
          <a:prstGeom prst="bentConnector3">
            <a:avLst>
              <a:gd name="adj1" fmla="val 66643"/>
            </a:avLst>
          </a:prstGeom>
          <a:ln w="9525">
            <a:solidFill>
              <a:srgbClr val="c2c2c2"/>
            </a:solidFill>
            <a:round/>
          </a:ln>
        </p:spPr>
      </p:cxnSp>
      <p:sp>
        <p:nvSpPr>
          <p:cNvPr id="109" name="Google Shape;82;g13a3854d218_0_8"/>
          <p:cNvSpPr/>
          <p:nvPr/>
        </p:nvSpPr>
        <p:spPr>
          <a:xfrm>
            <a:off x="2815560" y="2676960"/>
            <a:ext cx="7099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PLAN</a:t>
            </a:r>
            <a:endParaRPr b="0" lang="fr-FR" sz="1400" spc="-1" strike="noStrike">
              <a:latin typeface="Arial"/>
            </a:endParaRPr>
          </a:p>
        </p:txBody>
      </p:sp>
      <p:cxnSp>
        <p:nvCxnSpPr>
          <p:cNvPr id="110" name="Google Shape;83;g13a3854d218_0_8"/>
          <p:cNvCxnSpPr>
            <a:stCxn id="105" idx="6"/>
          </p:cNvCxnSpPr>
          <p:nvPr/>
        </p:nvCxnSpPr>
        <p:spPr>
          <a:xfrm flipH="1" rot="16200000">
            <a:off x="3339360" y="3284640"/>
            <a:ext cx="1221480" cy="1558440"/>
          </a:xfrm>
          <a:prstGeom prst="bentConnector3">
            <a:avLst>
              <a:gd name="adj1" fmla="val 57576"/>
            </a:avLst>
          </a:prstGeom>
          <a:ln w="9525">
            <a:solidFill>
              <a:srgbClr val="c2c2c2"/>
            </a:solidFill>
            <a:round/>
          </a:ln>
        </p:spPr>
      </p:cxnSp>
      <p:sp>
        <p:nvSpPr>
          <p:cNvPr id="111" name="Google Shape;85;g13a3854d218_0_8"/>
          <p:cNvSpPr/>
          <p:nvPr/>
        </p:nvSpPr>
        <p:spPr>
          <a:xfrm>
            <a:off x="4503240" y="1450080"/>
            <a:ext cx="3445200" cy="71388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>
            <a:solidFill>
              <a:srgbClr val="434343"/>
            </a:solidFill>
            <a:round/>
          </a:ln>
          <a:effectLst>
            <a:outerShdw algn="bl" blurRad="15732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Les sujets proposés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100" spc="-1" strike="noStrike">
              <a:latin typeface="Arial"/>
            </a:endParaRPr>
          </a:p>
        </p:txBody>
      </p:sp>
      <p:sp>
        <p:nvSpPr>
          <p:cNvPr id="112" name="Google Shape;86;g13a3854d218_0_8"/>
          <p:cNvSpPr/>
          <p:nvPr/>
        </p:nvSpPr>
        <p:spPr>
          <a:xfrm>
            <a:off x="4533480" y="3200400"/>
            <a:ext cx="3445200" cy="71388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>
            <a:solidFill>
              <a:srgbClr val="434343"/>
            </a:solidFill>
            <a:round/>
          </a:ln>
          <a:effectLst>
            <a:outerShdw algn="bl" blurRad="15732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Organisation du travail et rendus attendus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100" spc="-1" strike="noStrike">
              <a:latin typeface="Arial"/>
            </a:endParaRPr>
          </a:p>
        </p:txBody>
      </p:sp>
      <p:sp>
        <p:nvSpPr>
          <p:cNvPr id="113" name="Google Shape;87;g13a3854d218_0_8"/>
          <p:cNvSpPr/>
          <p:nvPr/>
        </p:nvSpPr>
        <p:spPr>
          <a:xfrm>
            <a:off x="4503240" y="4418640"/>
            <a:ext cx="3475440" cy="71388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>
            <a:solidFill>
              <a:srgbClr val="434343"/>
            </a:solidFill>
            <a:round/>
          </a:ln>
          <a:effectLst>
            <a:outerShdw algn="bl" blurRad="15732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Soutenance finale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94;g13a3854d218_0_289"/>
          <p:cNvSpPr/>
          <p:nvPr/>
        </p:nvSpPr>
        <p:spPr>
          <a:xfrm>
            <a:off x="692280" y="214200"/>
            <a:ext cx="7992720" cy="10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285b99"/>
                </a:solidFill>
                <a:latin typeface="Arial"/>
                <a:ea typeface="Arial"/>
              </a:rPr>
              <a:t>Objectifs du projet final - Aborder un cas concret</a:t>
            </a:r>
            <a:endParaRPr b="0" lang="fr-FR" sz="2800" spc="-1" strike="noStrike">
              <a:latin typeface="Arial"/>
            </a:endParaRPr>
          </a:p>
        </p:txBody>
      </p:sp>
      <p:grpSp>
        <p:nvGrpSpPr>
          <p:cNvPr id="115" name="Google Shape;95;g13a3854d218_0_289"/>
          <p:cNvGrpSpPr/>
          <p:nvPr/>
        </p:nvGrpSpPr>
        <p:grpSpPr>
          <a:xfrm>
            <a:off x="1881360" y="2480760"/>
            <a:ext cx="1944360" cy="2509560"/>
            <a:chOff x="1881360" y="2480760"/>
            <a:chExt cx="1944360" cy="2509560"/>
          </a:xfrm>
        </p:grpSpPr>
        <p:sp>
          <p:nvSpPr>
            <p:cNvPr id="116" name="Google Shape;96;g13a3854d218_0_289"/>
            <p:cNvSpPr/>
            <p:nvPr/>
          </p:nvSpPr>
          <p:spPr>
            <a:xfrm>
              <a:off x="1881360" y="2480760"/>
              <a:ext cx="1944360" cy="156924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d5d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chemeClr val="lt1"/>
                  </a:solidFill>
                  <a:latin typeface="Arial"/>
                  <a:ea typeface="Arial"/>
                </a:rPr>
                <a:t>Définir les périmètres de travail d'un cas d'entreprise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117" name="Google Shape;97;g13a3854d218_0_289"/>
            <p:cNvSpPr/>
            <p:nvPr/>
          </p:nvSpPr>
          <p:spPr>
            <a:xfrm>
              <a:off x="2126160" y="4018680"/>
              <a:ext cx="14515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1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Vestibulum congue tempus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18" name="Google Shape;98;g13a3854d218_0_289"/>
            <p:cNvSpPr/>
            <p:nvPr/>
          </p:nvSpPr>
          <p:spPr>
            <a:xfrm>
              <a:off x="2126160" y="4478400"/>
              <a:ext cx="1451520" cy="51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0" lang="en-US" sz="8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Lorem ipsum dolor sit amet, consectetur adipiscing elit, sed do eiusmod tempor.</a:t>
              </a:r>
              <a:endParaRPr b="0" lang="fr-FR" sz="800" spc="-1" strike="noStrike">
                <a:latin typeface="Arial"/>
              </a:endParaRPr>
            </a:p>
          </p:txBody>
        </p:sp>
      </p:grpSp>
      <p:grpSp>
        <p:nvGrpSpPr>
          <p:cNvPr id="119" name="Google Shape;99;g13a3854d218_0_289"/>
          <p:cNvGrpSpPr/>
          <p:nvPr/>
        </p:nvGrpSpPr>
        <p:grpSpPr>
          <a:xfrm>
            <a:off x="197280" y="4032360"/>
            <a:ext cx="1944360" cy="1569240"/>
            <a:chOff x="197280" y="4032360"/>
            <a:chExt cx="1944360" cy="1569240"/>
          </a:xfrm>
        </p:grpSpPr>
        <p:sp>
          <p:nvSpPr>
            <p:cNvPr id="120" name="Google Shape;100;g13a3854d218_0_289"/>
            <p:cNvSpPr/>
            <p:nvPr/>
          </p:nvSpPr>
          <p:spPr>
            <a:xfrm>
              <a:off x="197280" y="4032360"/>
              <a:ext cx="1944360" cy="156924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307bf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101;g13a3854d218_0_289"/>
            <p:cNvSpPr/>
            <p:nvPr/>
          </p:nvSpPr>
          <p:spPr>
            <a:xfrm>
              <a:off x="314280" y="4275000"/>
              <a:ext cx="1699560" cy="11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chemeClr val="lt1"/>
                  </a:solidFill>
                  <a:latin typeface="Arial"/>
                  <a:ea typeface="Arial"/>
                </a:rPr>
                <a:t>Se mettre dans la posture du consultant RPA</a:t>
              </a:r>
              <a:r>
                <a:rPr b="0" lang="en-US" sz="1600" spc="-1" strike="noStrike">
                  <a:solidFill>
                    <a:schemeClr val="lt1"/>
                  </a:solidFill>
                  <a:latin typeface="Arial"/>
                  <a:ea typeface="Arial"/>
                </a:rPr>
                <a:t> </a:t>
              </a:r>
              <a:endParaRPr b="0" lang="fr-FR" sz="1600" spc="-1" strike="noStrike">
                <a:latin typeface="Arial"/>
              </a:endParaRPr>
            </a:p>
          </p:txBody>
        </p:sp>
      </p:grpSp>
      <p:grpSp>
        <p:nvGrpSpPr>
          <p:cNvPr id="122" name="Google Shape;102;g13a3854d218_0_289"/>
          <p:cNvGrpSpPr/>
          <p:nvPr/>
        </p:nvGrpSpPr>
        <p:grpSpPr>
          <a:xfrm>
            <a:off x="3770280" y="4032360"/>
            <a:ext cx="1825200" cy="1739520"/>
            <a:chOff x="3770280" y="4032360"/>
            <a:chExt cx="1825200" cy="1739520"/>
          </a:xfrm>
        </p:grpSpPr>
        <p:sp>
          <p:nvSpPr>
            <p:cNvPr id="123" name="Google Shape;103;g13a3854d218_0_289"/>
            <p:cNvSpPr/>
            <p:nvPr/>
          </p:nvSpPr>
          <p:spPr>
            <a:xfrm>
              <a:off x="3770280" y="4032360"/>
              <a:ext cx="1825200" cy="173952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944a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4" name="Google Shape;104;g13a3854d218_0_289"/>
            <p:cNvSpPr/>
            <p:nvPr/>
          </p:nvSpPr>
          <p:spPr>
            <a:xfrm>
              <a:off x="3948120" y="4437720"/>
              <a:ext cx="1469880" cy="50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lt1"/>
                  </a:solidFill>
                  <a:latin typeface="Arial"/>
                  <a:ea typeface="Arial"/>
                </a:rPr>
                <a:t>Consolider les compétences fonctionnelles/techniques acquises durant la formation​</a:t>
              </a: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oogle Shape;105;g13a3854d218_0_289"/>
          <p:cNvGrpSpPr/>
          <p:nvPr/>
        </p:nvGrpSpPr>
        <p:grpSpPr>
          <a:xfrm>
            <a:off x="5462640" y="2480760"/>
            <a:ext cx="1944360" cy="2675880"/>
            <a:chOff x="5462640" y="2480760"/>
            <a:chExt cx="1944360" cy="2675880"/>
          </a:xfrm>
        </p:grpSpPr>
        <p:sp>
          <p:nvSpPr>
            <p:cNvPr id="126" name="Google Shape;106;g13a3854d218_0_289"/>
            <p:cNvSpPr/>
            <p:nvPr/>
          </p:nvSpPr>
          <p:spPr>
            <a:xfrm flipH="1">
              <a:off x="5462280" y="2480760"/>
              <a:ext cx="1944360" cy="156924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d5d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chemeClr val="lt1"/>
                  </a:solidFill>
                  <a:latin typeface="Arial"/>
                  <a:ea typeface="Arial"/>
                </a:rPr>
                <a:t>Fournir les documents fonctionnels &amp; techniques usuels du consultant RPA​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127" name="Google Shape;107;g13a3854d218_0_289"/>
            <p:cNvSpPr/>
            <p:nvPr/>
          </p:nvSpPr>
          <p:spPr>
            <a:xfrm>
              <a:off x="5524560" y="4184640"/>
              <a:ext cx="14515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1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Vestibulum congue tempus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28" name="Google Shape;108;g13a3854d218_0_289"/>
            <p:cNvSpPr/>
            <p:nvPr/>
          </p:nvSpPr>
          <p:spPr>
            <a:xfrm>
              <a:off x="5524560" y="4644720"/>
              <a:ext cx="1451520" cy="51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0" lang="en-US" sz="8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Lorem ipsum dolor sit amet, consectetur adipiscing elit, sed do eiusmod tempor.</a:t>
              </a:r>
              <a:endParaRPr b="0" lang="fr-FR" sz="800" spc="-1" strike="noStrike">
                <a:latin typeface="Arial"/>
              </a:endParaRPr>
            </a:p>
          </p:txBody>
        </p:sp>
      </p:grpSp>
      <p:grpSp>
        <p:nvGrpSpPr>
          <p:cNvPr id="129" name="Google Shape;109;g13a3854d218_0_289"/>
          <p:cNvGrpSpPr/>
          <p:nvPr/>
        </p:nvGrpSpPr>
        <p:grpSpPr>
          <a:xfrm>
            <a:off x="7224480" y="4050000"/>
            <a:ext cx="1825200" cy="2815560"/>
            <a:chOff x="7224480" y="4050000"/>
            <a:chExt cx="1825200" cy="2815560"/>
          </a:xfrm>
        </p:grpSpPr>
        <p:sp>
          <p:nvSpPr>
            <p:cNvPr id="130" name="Google Shape;110;g13a3854d218_0_289"/>
            <p:cNvSpPr/>
            <p:nvPr/>
          </p:nvSpPr>
          <p:spPr>
            <a:xfrm>
              <a:off x="7224480" y="4050000"/>
              <a:ext cx="1825200" cy="173952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944a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lt1"/>
                  </a:solidFill>
                  <a:latin typeface="Arial"/>
                  <a:ea typeface="Arial"/>
                </a:rPr>
                <a:t>Argumenter et soutenir une solution proposée​</a:t>
              </a: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  <a:p>
              <a:pPr marL="457200"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31" name="Google Shape;111;g13a3854d218_0_289"/>
            <p:cNvSpPr/>
            <p:nvPr/>
          </p:nvSpPr>
          <p:spPr>
            <a:xfrm>
              <a:off x="7382160" y="6356160"/>
              <a:ext cx="1469880" cy="50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1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Vestibulum congue tempus</a:t>
              </a:r>
              <a:endParaRPr b="0" lang="fr-FR" sz="11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18;g13a3854d218_0_397"/>
          <p:cNvSpPr/>
          <p:nvPr/>
        </p:nvSpPr>
        <p:spPr>
          <a:xfrm>
            <a:off x="692280" y="214200"/>
            <a:ext cx="7992720" cy="10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285b99"/>
                </a:solidFill>
                <a:latin typeface="Arial"/>
                <a:ea typeface="Arial"/>
              </a:rPr>
              <a:t>Les sujets proposés</a:t>
            </a:r>
            <a:endParaRPr b="0" lang="fr-FR" sz="2800" spc="-1" strike="noStrike">
              <a:latin typeface="Arial"/>
            </a:endParaRPr>
          </a:p>
        </p:txBody>
      </p:sp>
      <p:grpSp>
        <p:nvGrpSpPr>
          <p:cNvPr id="133" name="Google Shape;119;g13a3854d218_0_397"/>
          <p:cNvGrpSpPr/>
          <p:nvPr/>
        </p:nvGrpSpPr>
        <p:grpSpPr>
          <a:xfrm>
            <a:off x="611280" y="1900080"/>
            <a:ext cx="4113000" cy="4411800"/>
            <a:chOff x="611280" y="1900080"/>
            <a:chExt cx="4113000" cy="4411800"/>
          </a:xfrm>
        </p:grpSpPr>
        <p:grpSp>
          <p:nvGrpSpPr>
            <p:cNvPr id="134" name="Google Shape;120;g13a3854d218_0_397"/>
            <p:cNvGrpSpPr/>
            <p:nvPr/>
          </p:nvGrpSpPr>
          <p:grpSpPr>
            <a:xfrm>
              <a:off x="611280" y="1900440"/>
              <a:ext cx="4112640" cy="4411440"/>
              <a:chOff x="611280" y="1900440"/>
              <a:chExt cx="4112640" cy="4411440"/>
            </a:xfrm>
          </p:grpSpPr>
          <p:sp>
            <p:nvSpPr>
              <p:cNvPr id="135" name="Google Shape;121;g13a3854d218_0_397"/>
              <p:cNvSpPr/>
              <p:nvPr/>
            </p:nvSpPr>
            <p:spPr>
              <a:xfrm>
                <a:off x="611280" y="2718720"/>
                <a:ext cx="4112640" cy="3593160"/>
              </a:xfrm>
              <a:prstGeom prst="rect">
                <a:avLst/>
              </a:prstGeom>
              <a:solidFill>
                <a:srgbClr val="1b78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Google Shape;122;g13a3854d218_0_397"/>
              <p:cNvSpPr/>
              <p:nvPr/>
            </p:nvSpPr>
            <p:spPr>
              <a:xfrm>
                <a:off x="611280" y="1900440"/>
                <a:ext cx="4112640" cy="82800"/>
              </a:xfrm>
              <a:prstGeom prst="rect">
                <a:avLst/>
              </a:prstGeom>
              <a:solidFill>
                <a:srgbClr val="1b78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7" name="Google Shape;123;g13a3854d218_0_397"/>
            <p:cNvSpPr/>
            <p:nvPr/>
          </p:nvSpPr>
          <p:spPr>
            <a:xfrm>
              <a:off x="611280" y="1983600"/>
              <a:ext cx="3961440" cy="73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chemeClr val="dk1"/>
                  </a:solidFill>
                  <a:latin typeface="Arial"/>
                  <a:ea typeface="Arial"/>
                </a:rPr>
                <a:t>Inventaire d’articles dans les boutiques de stations service</a:t>
              </a: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38" name="Google Shape;124;g13a3854d218_0_397"/>
            <p:cNvSpPr/>
            <p:nvPr/>
          </p:nvSpPr>
          <p:spPr>
            <a:xfrm>
              <a:off x="1000440" y="3069000"/>
              <a:ext cx="3334320" cy="123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cxnSp>
          <p:nvCxnSpPr>
            <p:cNvPr id="139" name="Google Shape;125;g13a3854d218_0_397"/>
            <p:cNvCxnSpPr/>
            <p:nvPr/>
          </p:nvCxnSpPr>
          <p:spPr>
            <a:xfrm>
              <a:off x="4724280" y="1900080"/>
              <a:ext cx="360" cy="4395960"/>
            </a:xfrm>
            <a:prstGeom prst="straightConnector1">
              <a:avLst/>
            </a:prstGeom>
            <a:ln w="9525">
              <a:solidFill>
                <a:srgbClr val="83e3d9"/>
              </a:solidFill>
              <a:prstDash val="dot"/>
              <a:round/>
            </a:ln>
          </p:spPr>
        </p:cxnSp>
      </p:grpSp>
      <p:sp>
        <p:nvSpPr>
          <p:cNvPr id="140" name="Google Shape;126;g13a3854d218_0_397"/>
          <p:cNvSpPr/>
          <p:nvPr/>
        </p:nvSpPr>
        <p:spPr>
          <a:xfrm>
            <a:off x="692280" y="3089520"/>
            <a:ext cx="3910320" cy="12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Roboto"/>
              <a:buChar char="-"/>
            </a:pPr>
            <a:r>
              <a:rPr b="1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Inventaire de produits vendus d’une station service à partir d’un fichier journalier de vente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Roboto"/>
              <a:buChar char="-"/>
              <a:tabLst>
                <a:tab algn="l" pos="0"/>
              </a:tabLst>
            </a:pPr>
            <a:r>
              <a:rPr b="1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respect des règles métier concernant les catégories des articles vendus</a:t>
            </a:r>
            <a:endParaRPr b="0" lang="fr-F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Roboto"/>
              <a:buChar char="-"/>
              <a:tabLst>
                <a:tab algn="l" pos="0"/>
              </a:tabLst>
            </a:pPr>
            <a:r>
              <a:rPr b="1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saisie automatique des articles dans le système</a:t>
            </a:r>
            <a:endParaRPr b="0" lang="fr-FR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ffffff"/>
              </a:buClr>
              <a:buFont typeface="Roboto"/>
              <a:buChar char="-"/>
              <a:tabLst>
                <a:tab algn="l" pos="0"/>
              </a:tabLst>
            </a:pPr>
            <a:r>
              <a:rPr b="1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Gestion des anomalies et attestation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grpSp>
        <p:nvGrpSpPr>
          <p:cNvPr id="141" name="Google Shape;127;g13a3854d218_0_397"/>
          <p:cNvGrpSpPr/>
          <p:nvPr/>
        </p:nvGrpSpPr>
        <p:grpSpPr>
          <a:xfrm>
            <a:off x="4890600" y="1900080"/>
            <a:ext cx="4112640" cy="4793040"/>
            <a:chOff x="4890600" y="1900080"/>
            <a:chExt cx="4112640" cy="4793040"/>
          </a:xfrm>
        </p:grpSpPr>
        <p:grpSp>
          <p:nvGrpSpPr>
            <p:cNvPr id="142" name="Google Shape;128;g13a3854d218_0_397"/>
            <p:cNvGrpSpPr/>
            <p:nvPr/>
          </p:nvGrpSpPr>
          <p:grpSpPr>
            <a:xfrm>
              <a:off x="4890600" y="1900440"/>
              <a:ext cx="4112640" cy="4411440"/>
              <a:chOff x="4890600" y="1900440"/>
              <a:chExt cx="4112640" cy="4411440"/>
            </a:xfrm>
          </p:grpSpPr>
          <p:sp>
            <p:nvSpPr>
              <p:cNvPr id="143" name="Google Shape;129;g13a3854d218_0_397"/>
              <p:cNvSpPr/>
              <p:nvPr/>
            </p:nvSpPr>
            <p:spPr>
              <a:xfrm>
                <a:off x="4890600" y="2718720"/>
                <a:ext cx="4112640" cy="3593160"/>
              </a:xfrm>
              <a:prstGeom prst="rect">
                <a:avLst/>
              </a:prstGeom>
              <a:solidFill>
                <a:srgbClr val="1b78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Google Shape;130;g13a3854d218_0_397"/>
              <p:cNvSpPr/>
              <p:nvPr/>
            </p:nvSpPr>
            <p:spPr>
              <a:xfrm>
                <a:off x="4890600" y="1900440"/>
                <a:ext cx="4112640" cy="82800"/>
              </a:xfrm>
              <a:prstGeom prst="rect">
                <a:avLst/>
              </a:prstGeom>
              <a:solidFill>
                <a:srgbClr val="1b78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5" name="Google Shape;131;g13a3854d218_0_397"/>
            <p:cNvSpPr/>
            <p:nvPr/>
          </p:nvSpPr>
          <p:spPr>
            <a:xfrm>
              <a:off x="4890600" y="1983600"/>
              <a:ext cx="3961440" cy="73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chemeClr val="dk1"/>
                  </a:solidFill>
                  <a:latin typeface="Arial"/>
                  <a:ea typeface="Arial"/>
                </a:rPr>
                <a:t>Recherche de prêt pour achat de bien immobillier </a:t>
              </a: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spcBef>
                  <a:spcPts val="1599"/>
                </a:spcBef>
                <a:spcAft>
                  <a:spcPts val="1599"/>
                </a:spcAft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46" name="Google Shape;132;g13a3854d218_0_397"/>
            <p:cNvSpPr/>
            <p:nvPr/>
          </p:nvSpPr>
          <p:spPr>
            <a:xfrm>
              <a:off x="4890600" y="3099960"/>
              <a:ext cx="4112640" cy="359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marL="457200" indent="-317520">
                <a:lnSpc>
                  <a:spcPct val="100000"/>
                </a:lnSpc>
                <a:buClr>
                  <a:srgbClr val="ffffff"/>
                </a:buClr>
                <a:buFont typeface="Roboto"/>
                <a:buChar char="-"/>
              </a:pPr>
              <a:r>
                <a:rPr b="1" lang="en-US" sz="1400" spc="-1" strike="noStrike">
                  <a:solidFill>
                    <a:schemeClr val="lt1"/>
                  </a:solidFill>
                  <a:latin typeface="Roboto"/>
                  <a:ea typeface="Roboto"/>
                </a:rPr>
                <a:t>Recherche de bien à acheter sur seloger.com selon des critères fournis ( surface, lieu, prix, type d’achat …)</a:t>
              </a:r>
              <a:endParaRPr b="0" lang="fr-FR" sz="1400" spc="-1" strike="noStrike">
                <a:latin typeface="Arial"/>
              </a:endParaRPr>
            </a:p>
            <a:p>
              <a:pPr marL="457200"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  <a:p>
              <a:pPr marL="457200" indent="-317520">
                <a:lnSpc>
                  <a:spcPct val="100000"/>
                </a:lnSpc>
                <a:buClr>
                  <a:srgbClr val="ffffff"/>
                </a:buClr>
                <a:buFont typeface="Roboto"/>
                <a:buChar char="-"/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chemeClr val="lt1"/>
                  </a:solidFill>
                  <a:latin typeface="Roboto"/>
                  <a:ea typeface="Roboto"/>
                </a:rPr>
                <a:t>Récupération des 3  premiers  résultats et recherche de financement sur hellopret.fr avec critères et informations sur les résultats trouvés</a:t>
              </a: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  <a:p>
              <a:pPr marL="457200" indent="-317520">
                <a:lnSpc>
                  <a:spcPct val="100000"/>
                </a:lnSpc>
                <a:buClr>
                  <a:srgbClr val="ffffff"/>
                </a:buClr>
                <a:buFont typeface="Roboto"/>
                <a:buChar char="-"/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chemeClr val="lt1"/>
                  </a:solidFill>
                  <a:latin typeface="Roboto"/>
                  <a:ea typeface="Roboto"/>
                </a:rPr>
                <a:t>envoi par email des informations du prêt et lien vers le bien concerné ( lien se loger, coût du crédit, taux, mensualité )</a:t>
              </a:r>
              <a:endParaRPr b="0" lang="fr-FR" sz="1400" spc="-1" strike="noStrike">
                <a:latin typeface="Arial"/>
              </a:endParaRPr>
            </a:p>
          </p:txBody>
        </p:sp>
        <p:cxnSp>
          <p:nvCxnSpPr>
            <p:cNvPr id="147" name="Google Shape;133;g13a3854d218_0_397"/>
            <p:cNvCxnSpPr/>
            <p:nvPr/>
          </p:nvCxnSpPr>
          <p:spPr>
            <a:xfrm>
              <a:off x="9003240" y="1900080"/>
              <a:ext cx="360" cy="4395960"/>
            </a:xfrm>
            <a:prstGeom prst="straightConnector1">
              <a:avLst/>
            </a:prstGeom>
            <a:ln w="9525">
              <a:solidFill>
                <a:srgbClr val="83e3d9"/>
              </a:solidFill>
              <a:prstDash val="dot"/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0;g13a3854d218_0_756"/>
          <p:cNvSpPr/>
          <p:nvPr/>
        </p:nvSpPr>
        <p:spPr>
          <a:xfrm>
            <a:off x="692280" y="214200"/>
            <a:ext cx="7992720" cy="10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285b99"/>
                </a:solidFill>
                <a:latin typeface="Arial"/>
                <a:ea typeface="Arial"/>
              </a:rPr>
              <a:t>Organisation du travail et rendus attendus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49" name="Google Shape;141;g13a3854d218_0_756"/>
          <p:cNvSpPr/>
          <p:nvPr/>
        </p:nvSpPr>
        <p:spPr>
          <a:xfrm>
            <a:off x="1786680" y="2824920"/>
            <a:ext cx="646560" cy="7272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0" name="Google Shape;142;g13a3854d218_0_756"/>
          <p:cNvGrpSpPr/>
          <p:nvPr/>
        </p:nvGrpSpPr>
        <p:grpSpPr>
          <a:xfrm>
            <a:off x="-23760" y="2171160"/>
            <a:ext cx="2071800" cy="3767400"/>
            <a:chOff x="-23760" y="2171160"/>
            <a:chExt cx="2071800" cy="3767400"/>
          </a:xfrm>
        </p:grpSpPr>
        <p:sp>
          <p:nvSpPr>
            <p:cNvPr id="151" name="Google Shape;143;g13a3854d218_0_756"/>
            <p:cNvSpPr/>
            <p:nvPr/>
          </p:nvSpPr>
          <p:spPr>
            <a:xfrm>
              <a:off x="578880" y="2171160"/>
              <a:ext cx="1109520" cy="1179360"/>
            </a:xfrm>
            <a:prstGeom prst="ellipse">
              <a:avLst/>
            </a:prstGeom>
            <a:noFill/>
            <a:ln w="38100">
              <a:solidFill>
                <a:srgbClr val="a72a1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144;g13a3854d218_0_756"/>
            <p:cNvSpPr/>
            <p:nvPr/>
          </p:nvSpPr>
          <p:spPr>
            <a:xfrm>
              <a:off x="582480" y="2491200"/>
              <a:ext cx="996120" cy="63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a72a1e"/>
                  </a:solidFill>
                  <a:latin typeface="Roboto"/>
                  <a:ea typeface="Roboto"/>
                </a:rPr>
                <a:t>Groupe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53" name="Google Shape;145;g13a3854d218_0_756"/>
            <p:cNvSpPr/>
            <p:nvPr/>
          </p:nvSpPr>
          <p:spPr>
            <a:xfrm>
              <a:off x="3240" y="3568320"/>
              <a:ext cx="2017440" cy="88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b">
              <a:noAutofit/>
            </a:bodyPr>
            <a:p>
              <a:pPr algn="ctr">
                <a:lnSpc>
                  <a:spcPct val="115000"/>
                </a:lnSpc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a72a1e"/>
                  </a:solidFill>
                  <a:latin typeface="Roboto"/>
                  <a:ea typeface="Roboto"/>
                </a:rPr>
                <a:t>Travail en groupe de 4 personnes 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54" name="Google Shape;146;g13a3854d218_0_756"/>
            <p:cNvSpPr/>
            <p:nvPr/>
          </p:nvSpPr>
          <p:spPr>
            <a:xfrm>
              <a:off x="-23760" y="4475160"/>
              <a:ext cx="2071800" cy="146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5" name="Google Shape;147;g13a3854d218_0_756"/>
          <p:cNvGrpSpPr/>
          <p:nvPr/>
        </p:nvGrpSpPr>
        <p:grpSpPr>
          <a:xfrm>
            <a:off x="2109600" y="2171160"/>
            <a:ext cx="2120760" cy="3767400"/>
            <a:chOff x="2109600" y="2171160"/>
            <a:chExt cx="2120760" cy="3767400"/>
          </a:xfrm>
        </p:grpSpPr>
        <p:sp>
          <p:nvSpPr>
            <p:cNvPr id="156" name="Google Shape;148;g13a3854d218_0_756"/>
            <p:cNvSpPr/>
            <p:nvPr/>
          </p:nvSpPr>
          <p:spPr>
            <a:xfrm>
              <a:off x="2788560" y="2171160"/>
              <a:ext cx="1113840" cy="1179360"/>
            </a:xfrm>
            <a:prstGeom prst="ellipse">
              <a:avLst/>
            </a:prstGeom>
            <a:noFill/>
            <a:ln w="38100">
              <a:solidFill>
                <a:srgbClr val="a72a1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Google Shape;149;g13a3854d218_0_756"/>
            <p:cNvSpPr/>
            <p:nvPr/>
          </p:nvSpPr>
          <p:spPr>
            <a:xfrm>
              <a:off x="2792520" y="2567520"/>
              <a:ext cx="996120" cy="63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a72a1e"/>
                  </a:solidFill>
                  <a:latin typeface="Roboto"/>
                  <a:ea typeface="Roboto"/>
                </a:rPr>
                <a:t>Studio 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58" name="Google Shape;150;g13a3854d218_0_756"/>
            <p:cNvSpPr/>
            <p:nvPr/>
          </p:nvSpPr>
          <p:spPr>
            <a:xfrm>
              <a:off x="2212920" y="3568320"/>
              <a:ext cx="2017440" cy="88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b">
              <a:noAutofit/>
            </a:bodyPr>
            <a:p>
              <a:pPr algn="ctr">
                <a:lnSpc>
                  <a:spcPct val="115000"/>
                </a:lnSpc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a72a1e"/>
                  </a:solidFill>
                  <a:latin typeface="Roboto"/>
                  <a:ea typeface="Roboto"/>
                </a:rPr>
                <a:t>Capture d’écrans du projet  sur Studio 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59" name="Google Shape;151;g13a3854d218_0_756"/>
            <p:cNvSpPr/>
            <p:nvPr/>
          </p:nvSpPr>
          <p:spPr>
            <a:xfrm>
              <a:off x="2109600" y="4475160"/>
              <a:ext cx="2071800" cy="146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0" name="Google Shape;152;g13a3854d218_0_756"/>
          <p:cNvGrpSpPr/>
          <p:nvPr/>
        </p:nvGrpSpPr>
        <p:grpSpPr>
          <a:xfrm>
            <a:off x="4534560" y="2095200"/>
            <a:ext cx="2071800" cy="4340160"/>
            <a:chOff x="4534560" y="2095200"/>
            <a:chExt cx="2071800" cy="4340160"/>
          </a:xfrm>
        </p:grpSpPr>
        <p:sp>
          <p:nvSpPr>
            <p:cNvPr id="161" name="Google Shape;153;g13a3854d218_0_756"/>
            <p:cNvSpPr/>
            <p:nvPr/>
          </p:nvSpPr>
          <p:spPr>
            <a:xfrm>
              <a:off x="5074560" y="2095200"/>
              <a:ext cx="1207080" cy="1179360"/>
            </a:xfrm>
            <a:prstGeom prst="ellipse">
              <a:avLst/>
            </a:prstGeom>
            <a:noFill/>
            <a:ln w="38100">
              <a:solidFill>
                <a:srgbClr val="a72a1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154;g13a3854d218_0_756"/>
            <p:cNvSpPr/>
            <p:nvPr/>
          </p:nvSpPr>
          <p:spPr>
            <a:xfrm>
              <a:off x="5104440" y="2366280"/>
              <a:ext cx="1207080" cy="63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a72a1e"/>
                  </a:solidFill>
                  <a:latin typeface="Roboto"/>
                  <a:ea typeface="Roboto"/>
                </a:rPr>
                <a:t>Présentation powerpoint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63" name="Google Shape;155;g13a3854d218_0_756"/>
            <p:cNvSpPr/>
            <p:nvPr/>
          </p:nvSpPr>
          <p:spPr>
            <a:xfrm>
              <a:off x="4543920" y="3822480"/>
              <a:ext cx="2017440" cy="88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b">
              <a:noAutofit/>
            </a:bodyPr>
            <a:p>
              <a:pPr marL="457200"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  <a:p>
              <a:pPr marL="457200"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  <a:p>
              <a:pPr marL="457200"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a72a1e"/>
                  </a:solidFill>
                  <a:latin typeface="Roboto"/>
                  <a:ea typeface="Roboto"/>
                </a:rPr>
                <a:t>Présentation avec support powerpoint à remettre avant la présentation ( 24h)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64" name="Google Shape;156;g13a3854d218_0_756"/>
            <p:cNvSpPr/>
            <p:nvPr/>
          </p:nvSpPr>
          <p:spPr>
            <a:xfrm>
              <a:off x="4534560" y="4971960"/>
              <a:ext cx="2071800" cy="146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5" name="Google Shape;157;g13a3854d218_0_756"/>
          <p:cNvGrpSpPr/>
          <p:nvPr/>
        </p:nvGrpSpPr>
        <p:grpSpPr>
          <a:xfrm>
            <a:off x="6874920" y="2094840"/>
            <a:ext cx="2071800" cy="3795120"/>
            <a:chOff x="6874920" y="2094840"/>
            <a:chExt cx="2071800" cy="3795120"/>
          </a:xfrm>
        </p:grpSpPr>
        <p:sp>
          <p:nvSpPr>
            <p:cNvPr id="166" name="Google Shape;158;g13a3854d218_0_756"/>
            <p:cNvSpPr/>
            <p:nvPr/>
          </p:nvSpPr>
          <p:spPr>
            <a:xfrm>
              <a:off x="7468920" y="2094840"/>
              <a:ext cx="1231200" cy="1179360"/>
            </a:xfrm>
            <a:prstGeom prst="ellipse">
              <a:avLst/>
            </a:prstGeom>
            <a:noFill/>
            <a:ln w="38100">
              <a:solidFill>
                <a:srgbClr val="a72a1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159;g13a3854d218_0_756"/>
            <p:cNvSpPr/>
            <p:nvPr/>
          </p:nvSpPr>
          <p:spPr>
            <a:xfrm>
              <a:off x="7463160" y="2442600"/>
              <a:ext cx="1231200" cy="63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a72a1e"/>
                  </a:solidFill>
                  <a:latin typeface="Roboto"/>
                  <a:ea typeface="Roboto"/>
                </a:rPr>
                <a:t>Soutenance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68" name="Google Shape;160;g13a3854d218_0_756"/>
            <p:cNvSpPr/>
            <p:nvPr/>
          </p:nvSpPr>
          <p:spPr>
            <a:xfrm>
              <a:off x="6901920" y="3822480"/>
              <a:ext cx="2017440" cy="88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b">
              <a:noAutofit/>
            </a:bodyPr>
            <a:p>
              <a:pPr algn="ctr">
                <a:lnSpc>
                  <a:spcPct val="115000"/>
                </a:lnSpc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a72a1e"/>
                  </a:solidFill>
                  <a:latin typeface="Roboto"/>
                  <a:ea typeface="Roboto"/>
                </a:rPr>
                <a:t>Présentation orale du projet et de la solution apportée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69" name="Google Shape;161;g13a3854d218_0_756"/>
            <p:cNvSpPr/>
            <p:nvPr/>
          </p:nvSpPr>
          <p:spPr>
            <a:xfrm>
              <a:off x="6874920" y="4426560"/>
              <a:ext cx="2071800" cy="146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" name="Google Shape;162;g13a3854d218_0_756"/>
          <p:cNvSpPr/>
          <p:nvPr/>
        </p:nvSpPr>
        <p:spPr>
          <a:xfrm>
            <a:off x="4225320" y="2748960"/>
            <a:ext cx="646560" cy="7272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163;g13a3854d218_0_756"/>
          <p:cNvSpPr/>
          <p:nvPr/>
        </p:nvSpPr>
        <p:spPr>
          <a:xfrm>
            <a:off x="6544080" y="2748960"/>
            <a:ext cx="646560" cy="7272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0;g14256556069_0_0"/>
          <p:cNvSpPr/>
          <p:nvPr/>
        </p:nvSpPr>
        <p:spPr>
          <a:xfrm>
            <a:off x="692280" y="214200"/>
            <a:ext cx="7992720" cy="10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285b99"/>
                </a:solidFill>
                <a:latin typeface="Arial"/>
                <a:ea typeface="Arial"/>
              </a:rPr>
              <a:t>Les groupes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73" name="Google Shape;171;g14256556069_0_0"/>
          <p:cNvSpPr/>
          <p:nvPr/>
        </p:nvSpPr>
        <p:spPr>
          <a:xfrm>
            <a:off x="5727240" y="1732320"/>
            <a:ext cx="3238920" cy="3080880"/>
          </a:xfrm>
          <a:prstGeom prst="ellipse">
            <a:avLst/>
          </a:prstGeom>
          <a:noFill/>
          <a:ln w="38100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02124"/>
                </a:solidFill>
                <a:latin typeface="Roboto"/>
                <a:ea typeface="Roboto"/>
              </a:rPr>
              <a:t>Groupe 3: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02124"/>
                </a:solidFill>
                <a:latin typeface="Roboto"/>
                <a:ea typeface="Roboto"/>
              </a:rPr>
              <a:t>Maxime chatala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02124"/>
                </a:solidFill>
                <a:latin typeface="Roboto"/>
                <a:ea typeface="Roboto"/>
              </a:rPr>
              <a:t>Raza (Khan)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02124"/>
                </a:solidFill>
                <a:latin typeface="Roboto"/>
                <a:ea typeface="Roboto"/>
              </a:rPr>
              <a:t>Nadjma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02124"/>
                </a:solidFill>
                <a:latin typeface="Roboto"/>
                <a:ea typeface="Roboto"/>
              </a:rPr>
              <a:t>Vincent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4" name="Google Shape;172;g14256556069_0_0"/>
          <p:cNvSpPr/>
          <p:nvPr/>
        </p:nvSpPr>
        <p:spPr>
          <a:xfrm>
            <a:off x="0" y="1800720"/>
            <a:ext cx="3238920" cy="3080880"/>
          </a:xfrm>
          <a:prstGeom prst="ellipse">
            <a:avLst/>
          </a:prstGeom>
          <a:noFill/>
          <a:ln w="38100">
            <a:solidFill>
              <a:srgbClr val="a72a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Groupe 1: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Faten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Aurélien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François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Maxime Candusi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75" name="Google Shape;173;g14256556069_0_0"/>
          <p:cNvSpPr/>
          <p:nvPr/>
        </p:nvSpPr>
        <p:spPr>
          <a:xfrm>
            <a:off x="2952360" y="3776760"/>
            <a:ext cx="3238920" cy="3080880"/>
          </a:xfrm>
          <a:prstGeom prst="ellipse">
            <a:avLst/>
          </a:prstGeom>
          <a:noFill/>
          <a:ln w="38100">
            <a:solidFill>
              <a:srgbClr val="0944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Groupe 2: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Maxime B.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Samir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Florian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Imane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9;g13a32c38882_0_9"/>
          <p:cNvSpPr/>
          <p:nvPr/>
        </p:nvSpPr>
        <p:spPr>
          <a:xfrm>
            <a:off x="-3240" y="1860480"/>
            <a:ext cx="9145080" cy="50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3" marL="803160" indent="-793800">
              <a:lnSpc>
                <a:spcPct val="100000"/>
              </a:lnSpc>
              <a:buClr>
                <a:srgbClr val="ffffff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2b49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2b49"/>
                </a:solidFill>
                <a:latin typeface="Arial"/>
                <a:ea typeface="Arial"/>
              </a:rPr>
              <a:t>	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77" name="Google Shape;180;g13a32c38882_0_9"/>
          <p:cNvSpPr/>
          <p:nvPr/>
        </p:nvSpPr>
        <p:spPr>
          <a:xfrm>
            <a:off x="692280" y="214200"/>
            <a:ext cx="7992720" cy="10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285b99"/>
                </a:solidFill>
                <a:latin typeface="Arial"/>
                <a:ea typeface="Arial"/>
              </a:rPr>
              <a:t>Eléments de soutenance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78" name="Google Shape;181;g13a32c38882_0_9"/>
          <p:cNvSpPr/>
          <p:nvPr/>
        </p:nvSpPr>
        <p:spPr>
          <a:xfrm>
            <a:off x="971640" y="1533600"/>
            <a:ext cx="8027640" cy="52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Google Shape;182;g13a32c38882_0_9"/>
          <p:cNvSpPr/>
          <p:nvPr/>
        </p:nvSpPr>
        <p:spPr>
          <a:xfrm>
            <a:off x="4473720" y="3273480"/>
            <a:ext cx="244080" cy="26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180" name="Google Shape;183;g13a32c38882_0_9"/>
          <p:cNvGrpSpPr/>
          <p:nvPr/>
        </p:nvGrpSpPr>
        <p:grpSpPr>
          <a:xfrm>
            <a:off x="1087560" y="3429360"/>
            <a:ext cx="1834560" cy="1029240"/>
            <a:chOff x="1087560" y="3429360"/>
            <a:chExt cx="1834560" cy="1029240"/>
          </a:xfrm>
        </p:grpSpPr>
        <p:sp>
          <p:nvSpPr>
            <p:cNvPr id="181" name="Google Shape;184;g13a32c38882_0_9"/>
            <p:cNvSpPr/>
            <p:nvPr/>
          </p:nvSpPr>
          <p:spPr>
            <a:xfrm>
              <a:off x="1608840" y="3429360"/>
              <a:ext cx="623880" cy="24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cxnSp>
          <p:nvCxnSpPr>
            <p:cNvPr id="182" name="Google Shape;185;g13a32c38882_0_9"/>
            <p:cNvCxnSpPr/>
            <p:nvPr/>
          </p:nvCxnSpPr>
          <p:spPr>
            <a:xfrm>
              <a:off x="2184480" y="3550680"/>
              <a:ext cx="718920" cy="742320"/>
            </a:xfrm>
            <a:prstGeom prst="straightConnector1">
              <a:avLst/>
            </a:prstGeom>
            <a:ln w="9525">
              <a:solidFill>
                <a:srgbClr val="0d5ddf"/>
              </a:solidFill>
              <a:round/>
            </a:ln>
          </p:spPr>
        </p:cxnSp>
        <p:sp>
          <p:nvSpPr>
            <p:cNvPr id="183" name="Google Shape;186;g13a32c38882_0_9"/>
            <p:cNvSpPr/>
            <p:nvPr/>
          </p:nvSpPr>
          <p:spPr>
            <a:xfrm flipH="1">
              <a:off x="1087560" y="4161960"/>
              <a:ext cx="1834560" cy="14292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0880" bIns="11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84" name="Google Shape;187;g13a32c38882_0_9"/>
            <p:cNvSpPr/>
            <p:nvPr/>
          </p:nvSpPr>
          <p:spPr>
            <a:xfrm>
              <a:off x="1087560" y="4315680"/>
              <a:ext cx="1834560" cy="14292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5" name="Google Shape;188;g13a32c38882_0_9"/>
          <p:cNvGrpSpPr/>
          <p:nvPr/>
        </p:nvGrpSpPr>
        <p:grpSpPr>
          <a:xfrm>
            <a:off x="6221520" y="3428640"/>
            <a:ext cx="1834560" cy="2314800"/>
            <a:chOff x="6221520" y="3428640"/>
            <a:chExt cx="1834560" cy="2314800"/>
          </a:xfrm>
        </p:grpSpPr>
        <p:sp>
          <p:nvSpPr>
            <p:cNvPr id="186" name="Google Shape;189;g13a32c38882_0_9"/>
            <p:cNvSpPr/>
            <p:nvPr/>
          </p:nvSpPr>
          <p:spPr>
            <a:xfrm>
              <a:off x="6742800" y="3428640"/>
              <a:ext cx="623880" cy="24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Google Shape;190;g13a32c38882_0_9"/>
            <p:cNvSpPr/>
            <p:nvPr/>
          </p:nvSpPr>
          <p:spPr>
            <a:xfrm>
              <a:off x="6374520" y="4549680"/>
              <a:ext cx="1504800" cy="446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b">
              <a:noAutofit/>
            </a:bodyPr>
            <a:p>
              <a:pPr>
                <a:lnSpc>
                  <a:spcPct val="115000"/>
                </a:lnSpc>
                <a:tabLst>
                  <a:tab algn="l" pos="0"/>
                </a:tabLst>
              </a:pPr>
              <a:r>
                <a:rPr b="1" lang="en-US" sz="1000" spc="-1" strike="noStrike">
                  <a:solidFill>
                    <a:srgbClr val="858585"/>
                  </a:solidFill>
                  <a:latin typeface="Roboto"/>
                  <a:ea typeface="Roboto"/>
                </a:rPr>
                <a:t>10-15 minutes de questions à la suite</a:t>
              </a:r>
              <a:endParaRPr b="0" lang="fr-FR" sz="1000" spc="-1" strike="noStrike">
                <a:latin typeface="Arial"/>
              </a:endParaRPr>
            </a:p>
          </p:txBody>
        </p:sp>
        <p:sp>
          <p:nvSpPr>
            <p:cNvPr id="188" name="Google Shape;191;g13a32c38882_0_9"/>
            <p:cNvSpPr/>
            <p:nvPr/>
          </p:nvSpPr>
          <p:spPr>
            <a:xfrm>
              <a:off x="6354360" y="5006520"/>
              <a:ext cx="1545120" cy="73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cxnSp>
          <p:nvCxnSpPr>
            <p:cNvPr id="189" name="Google Shape;192;g13a32c38882_0_9"/>
            <p:cNvCxnSpPr/>
            <p:nvPr/>
          </p:nvCxnSpPr>
          <p:spPr>
            <a:xfrm>
              <a:off x="7318440" y="3549960"/>
              <a:ext cx="718920" cy="742320"/>
            </a:xfrm>
            <a:prstGeom prst="straightConnector1">
              <a:avLst/>
            </a:prstGeom>
            <a:ln w="9525">
              <a:solidFill>
                <a:srgbClr val="c2c2c2"/>
              </a:solidFill>
              <a:round/>
            </a:ln>
          </p:spPr>
        </p:cxnSp>
        <p:sp>
          <p:nvSpPr>
            <p:cNvPr id="190" name="Google Shape;193;g13a32c38882_0_9"/>
            <p:cNvSpPr/>
            <p:nvPr/>
          </p:nvSpPr>
          <p:spPr>
            <a:xfrm flipH="1">
              <a:off x="6221520" y="4161240"/>
              <a:ext cx="1834560" cy="14292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0880" bIns="11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91" name="Google Shape;194;g13a32c38882_0_9"/>
            <p:cNvSpPr/>
            <p:nvPr/>
          </p:nvSpPr>
          <p:spPr>
            <a:xfrm>
              <a:off x="6221520" y="4314960"/>
              <a:ext cx="1834560" cy="14292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2" name="Google Shape;195;g13a32c38882_0_9"/>
          <p:cNvGrpSpPr/>
          <p:nvPr/>
        </p:nvGrpSpPr>
        <p:grpSpPr>
          <a:xfrm>
            <a:off x="971640" y="2972160"/>
            <a:ext cx="5412240" cy="1486440"/>
            <a:chOff x="971640" y="2972160"/>
            <a:chExt cx="5412240" cy="1486440"/>
          </a:xfrm>
        </p:grpSpPr>
        <p:sp>
          <p:nvSpPr>
            <p:cNvPr id="193" name="Google Shape;196;g13a32c38882_0_9"/>
            <p:cNvSpPr/>
            <p:nvPr/>
          </p:nvSpPr>
          <p:spPr>
            <a:xfrm>
              <a:off x="971640" y="2972160"/>
              <a:ext cx="4484160" cy="24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c58d3"/>
                  </a:solidFill>
                  <a:latin typeface="Roboto"/>
                  <a:ea typeface="Roboto"/>
                </a:rPr>
                <a:t>          </a:t>
              </a:r>
              <a:r>
                <a:rPr b="0" lang="en-US" sz="1800" spc="-1" strike="noStrike">
                  <a:solidFill>
                    <a:srgbClr val="0c58d3"/>
                  </a:solidFill>
                  <a:latin typeface="Roboto"/>
                  <a:ea typeface="Roboto"/>
                </a:rPr>
                <a:t>40 minutes de présentation du projet </a:t>
              </a:r>
              <a:endParaRPr b="0" lang="fr-FR" sz="1800" spc="-1" strike="noStrike">
                <a:latin typeface="Arial"/>
              </a:endParaRPr>
            </a:p>
          </p:txBody>
        </p:sp>
        <p:cxnSp>
          <p:nvCxnSpPr>
            <p:cNvPr id="194" name="Google Shape;197;g13a32c38882_0_9"/>
            <p:cNvCxnSpPr/>
            <p:nvPr/>
          </p:nvCxnSpPr>
          <p:spPr>
            <a:xfrm>
              <a:off x="5390640" y="3550680"/>
              <a:ext cx="967680" cy="742320"/>
            </a:xfrm>
            <a:prstGeom prst="straightConnector1">
              <a:avLst/>
            </a:prstGeom>
            <a:ln w="9525">
              <a:solidFill>
                <a:srgbClr val="0d5ddf"/>
              </a:solidFill>
              <a:round/>
            </a:ln>
          </p:spPr>
        </p:cxnSp>
        <p:sp>
          <p:nvSpPr>
            <p:cNvPr id="195" name="Google Shape;198;g13a32c38882_0_9"/>
            <p:cNvSpPr/>
            <p:nvPr/>
          </p:nvSpPr>
          <p:spPr>
            <a:xfrm flipH="1">
              <a:off x="3913920" y="4161960"/>
              <a:ext cx="2469600" cy="14292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3040" bIns="11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96" name="Google Shape;199;g13a32c38882_0_9"/>
            <p:cNvSpPr/>
            <p:nvPr/>
          </p:nvSpPr>
          <p:spPr>
            <a:xfrm>
              <a:off x="3914280" y="4315680"/>
              <a:ext cx="2469600" cy="14292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7" name="Google Shape;200;g13a32c38882_0_9"/>
          <p:cNvGrpSpPr/>
          <p:nvPr/>
        </p:nvGrpSpPr>
        <p:grpSpPr>
          <a:xfrm>
            <a:off x="2796480" y="3429360"/>
            <a:ext cx="1834560" cy="1029240"/>
            <a:chOff x="2796480" y="3429360"/>
            <a:chExt cx="1834560" cy="1029240"/>
          </a:xfrm>
        </p:grpSpPr>
        <p:sp>
          <p:nvSpPr>
            <p:cNvPr id="198" name="Google Shape;201;g13a32c38882_0_9"/>
            <p:cNvSpPr/>
            <p:nvPr/>
          </p:nvSpPr>
          <p:spPr>
            <a:xfrm>
              <a:off x="3317760" y="3429360"/>
              <a:ext cx="6238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cxnSp>
          <p:nvCxnSpPr>
            <p:cNvPr id="199" name="Google Shape;202;g13a32c38882_0_9"/>
            <p:cNvCxnSpPr/>
            <p:nvPr/>
          </p:nvCxnSpPr>
          <p:spPr>
            <a:xfrm>
              <a:off x="3893400" y="3550680"/>
              <a:ext cx="718920" cy="742320"/>
            </a:xfrm>
            <a:prstGeom prst="straightConnector1">
              <a:avLst/>
            </a:prstGeom>
            <a:ln w="9525">
              <a:solidFill>
                <a:srgbClr val="0d5ddf"/>
              </a:solidFill>
              <a:round/>
            </a:ln>
          </p:spPr>
        </p:cxnSp>
        <p:sp>
          <p:nvSpPr>
            <p:cNvPr id="200" name="Google Shape;203;g13a32c38882_0_9"/>
            <p:cNvSpPr/>
            <p:nvPr/>
          </p:nvSpPr>
          <p:spPr>
            <a:xfrm flipH="1">
              <a:off x="2796480" y="4161960"/>
              <a:ext cx="1834560" cy="14292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0880" bIns="11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201" name="Google Shape;204;g13a32c38882_0_9"/>
            <p:cNvSpPr/>
            <p:nvPr/>
          </p:nvSpPr>
          <p:spPr>
            <a:xfrm>
              <a:off x="2796480" y="4315680"/>
              <a:ext cx="1834560" cy="14292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10;g14256556069_0_12"/>
          <p:cNvSpPr/>
          <p:nvPr/>
        </p:nvSpPr>
        <p:spPr>
          <a:xfrm>
            <a:off x="692280" y="214200"/>
            <a:ext cx="7992720" cy="10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211;g14256556069_0_12"/>
          <p:cNvSpPr/>
          <p:nvPr/>
        </p:nvSpPr>
        <p:spPr>
          <a:xfrm>
            <a:off x="4473720" y="3273480"/>
            <a:ext cx="244080" cy="26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4" name="Google Shape;212;g14256556069_0_12"/>
          <p:cNvSpPr/>
          <p:nvPr/>
        </p:nvSpPr>
        <p:spPr>
          <a:xfrm>
            <a:off x="1379520" y="2266200"/>
            <a:ext cx="669996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Bon courage à tous ;)</a:t>
            </a:r>
            <a:endParaRPr b="0" lang="fr-F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LibreOffice/7.4.0.2$Linux_X86_64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/>
  <dc:description/>
  <dc:language>fr-FR</dc:language>
  <cp:lastModifiedBy/>
  <cp:revision>0</cp:revision>
  <dc:subject/>
  <dc:title/>
</cp:coreProperties>
</file>