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
      <p:font typeface="Merriweather"/>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22" Type="http://schemas.openxmlformats.org/officeDocument/2006/relationships/font" Target="fonts/Merriweather-bold.fntdata"/><Relationship Id="rId10" Type="http://schemas.openxmlformats.org/officeDocument/2006/relationships/slide" Target="slides/slide5.xml"/><Relationship Id="rId21" Type="http://schemas.openxmlformats.org/officeDocument/2006/relationships/font" Target="fonts/Merriweather-regular.fntdata"/><Relationship Id="rId13" Type="http://schemas.openxmlformats.org/officeDocument/2006/relationships/slide" Target="slides/slide8.xml"/><Relationship Id="rId24" Type="http://schemas.openxmlformats.org/officeDocument/2006/relationships/font" Target="fonts/Merriweather-boldItalic.fntdata"/><Relationship Id="rId12" Type="http://schemas.openxmlformats.org/officeDocument/2006/relationships/slide" Target="slides/slide7.xml"/><Relationship Id="rId23" Type="http://schemas.openxmlformats.org/officeDocument/2006/relationships/font" Target="fonts/Merriweather-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28939aec4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28939aec4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28939aec4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28939aec4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105bb66018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105bb66018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105bb66018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105bb66018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28883a0fa1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28883a0fa1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28883a0fa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28883a0fa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28883a0fa1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28883a0fa1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105bb66018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105bb66018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28939aec4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28939aec4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28939aec4c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28939aec4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6.png"/><Relationship Id="rId6"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Robo Advisor Application</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Adam Jimenez, Vincent Sgarzi, </a:t>
            </a:r>
            <a:r>
              <a:rPr lang="en"/>
              <a:t>Baha Amour, Kunal Srinivasan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idx="4294967295"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Appendix: Model Comparison Summary Sample</a:t>
            </a:r>
            <a:endParaRPr/>
          </a:p>
        </p:txBody>
      </p:sp>
      <p:pic>
        <p:nvPicPr>
          <p:cNvPr id="142" name="Google Shape;142;p22"/>
          <p:cNvPicPr preferRelativeResize="0"/>
          <p:nvPr/>
        </p:nvPicPr>
        <p:blipFill>
          <a:blip r:embed="rId3">
            <a:alphaModFix/>
          </a:blip>
          <a:stretch>
            <a:fillRect/>
          </a:stretch>
        </p:blipFill>
        <p:spPr>
          <a:xfrm>
            <a:off x="152400" y="1277025"/>
            <a:ext cx="8839202" cy="105228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idx="4294967295" type="title"/>
          </p:nvPr>
        </p:nvSpPr>
        <p:spPr>
          <a:xfrm>
            <a:off x="311725" y="437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Appendix: Evaluation of Time Series for ARIMA Modeling</a:t>
            </a:r>
            <a:endParaRPr/>
          </a:p>
        </p:txBody>
      </p:sp>
      <p:pic>
        <p:nvPicPr>
          <p:cNvPr id="148" name="Google Shape;148;p23"/>
          <p:cNvPicPr preferRelativeResize="0"/>
          <p:nvPr/>
        </p:nvPicPr>
        <p:blipFill>
          <a:blip r:embed="rId3">
            <a:alphaModFix/>
          </a:blip>
          <a:stretch>
            <a:fillRect/>
          </a:stretch>
        </p:blipFill>
        <p:spPr>
          <a:xfrm>
            <a:off x="2209800" y="1505625"/>
            <a:ext cx="2359475" cy="1716000"/>
          </a:xfrm>
          <a:prstGeom prst="rect">
            <a:avLst/>
          </a:prstGeom>
          <a:noFill/>
          <a:ln>
            <a:noFill/>
          </a:ln>
        </p:spPr>
      </p:pic>
      <p:pic>
        <p:nvPicPr>
          <p:cNvPr id="149" name="Google Shape;149;p23"/>
          <p:cNvPicPr preferRelativeResize="0"/>
          <p:nvPr/>
        </p:nvPicPr>
        <p:blipFill>
          <a:blip r:embed="rId4">
            <a:alphaModFix/>
          </a:blip>
          <a:stretch>
            <a:fillRect/>
          </a:stretch>
        </p:blipFill>
        <p:spPr>
          <a:xfrm>
            <a:off x="2209800" y="3326800"/>
            <a:ext cx="2359475" cy="1703908"/>
          </a:xfrm>
          <a:prstGeom prst="rect">
            <a:avLst/>
          </a:prstGeom>
          <a:noFill/>
          <a:ln>
            <a:noFill/>
          </a:ln>
        </p:spPr>
      </p:pic>
      <p:pic>
        <p:nvPicPr>
          <p:cNvPr id="150" name="Google Shape;150;p23"/>
          <p:cNvPicPr preferRelativeResize="0"/>
          <p:nvPr/>
        </p:nvPicPr>
        <p:blipFill>
          <a:blip r:embed="rId5">
            <a:alphaModFix/>
          </a:blip>
          <a:stretch>
            <a:fillRect/>
          </a:stretch>
        </p:blipFill>
        <p:spPr>
          <a:xfrm>
            <a:off x="4795150" y="1505625"/>
            <a:ext cx="2311397" cy="1703900"/>
          </a:xfrm>
          <a:prstGeom prst="rect">
            <a:avLst/>
          </a:prstGeom>
          <a:noFill/>
          <a:ln>
            <a:noFill/>
          </a:ln>
        </p:spPr>
      </p:pic>
      <p:pic>
        <p:nvPicPr>
          <p:cNvPr id="151" name="Google Shape;151;p23"/>
          <p:cNvPicPr preferRelativeResize="0"/>
          <p:nvPr/>
        </p:nvPicPr>
        <p:blipFill>
          <a:blip r:embed="rId6">
            <a:alphaModFix/>
          </a:blip>
          <a:stretch>
            <a:fillRect/>
          </a:stretch>
        </p:blipFill>
        <p:spPr>
          <a:xfrm>
            <a:off x="4795150" y="3326800"/>
            <a:ext cx="2311399" cy="1694647"/>
          </a:xfrm>
          <a:prstGeom prst="rect">
            <a:avLst/>
          </a:prstGeom>
          <a:noFill/>
          <a:ln>
            <a:noFill/>
          </a:ln>
        </p:spPr>
      </p:pic>
      <p:sp>
        <p:nvSpPr>
          <p:cNvPr id="152" name="Google Shape;152;p23"/>
          <p:cNvSpPr/>
          <p:nvPr/>
        </p:nvSpPr>
        <p:spPr>
          <a:xfrm rot="-5400000">
            <a:off x="1073725" y="2174000"/>
            <a:ext cx="1572900" cy="333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Stationarity</a:t>
            </a:r>
            <a:endParaRPr/>
          </a:p>
        </p:txBody>
      </p:sp>
      <p:sp>
        <p:nvSpPr>
          <p:cNvPr id="153" name="Google Shape;153;p23"/>
          <p:cNvSpPr/>
          <p:nvPr/>
        </p:nvSpPr>
        <p:spPr>
          <a:xfrm rot="-5400000">
            <a:off x="1074025" y="3982650"/>
            <a:ext cx="1572300" cy="333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Autocorrelation</a:t>
            </a:r>
            <a:endParaRPr/>
          </a:p>
        </p:txBody>
      </p:sp>
      <p:sp>
        <p:nvSpPr>
          <p:cNvPr id="154" name="Google Shape;154;p23"/>
          <p:cNvSpPr/>
          <p:nvPr/>
        </p:nvSpPr>
        <p:spPr>
          <a:xfrm>
            <a:off x="2521525" y="1107200"/>
            <a:ext cx="1572900" cy="333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Stock Returns</a:t>
            </a:r>
            <a:endParaRPr/>
          </a:p>
        </p:txBody>
      </p:sp>
      <p:sp>
        <p:nvSpPr>
          <p:cNvPr id="155" name="Google Shape;155;p23"/>
          <p:cNvSpPr/>
          <p:nvPr/>
        </p:nvSpPr>
        <p:spPr>
          <a:xfrm>
            <a:off x="5112325" y="1107200"/>
            <a:ext cx="1572900" cy="333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Stock</a:t>
            </a:r>
            <a:r>
              <a:rPr lang="en"/>
              <a:t> Prices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nvSpPr>
        <p:spPr>
          <a:xfrm>
            <a:off x="387250" y="1332150"/>
            <a:ext cx="8520600" cy="37716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250">
                <a:solidFill>
                  <a:srgbClr val="1E1E1E"/>
                </a:solidFill>
                <a:highlight>
                  <a:schemeClr val="lt1"/>
                </a:highlight>
                <a:latin typeface="Roboto"/>
                <a:ea typeface="Roboto"/>
                <a:cs typeface="Roboto"/>
                <a:sym typeface="Roboto"/>
              </a:rPr>
              <a:t>The Robo Advisor Application created by the group aims to allow the user to analyze stocks they are </a:t>
            </a:r>
            <a:r>
              <a:rPr lang="en" sz="1250">
                <a:solidFill>
                  <a:srgbClr val="1E1E1E"/>
                </a:solidFill>
                <a:highlight>
                  <a:schemeClr val="lt1"/>
                </a:highlight>
                <a:latin typeface="Roboto"/>
                <a:ea typeface="Roboto"/>
                <a:cs typeface="Roboto"/>
                <a:sym typeface="Roboto"/>
              </a:rPr>
              <a:t>interested</a:t>
            </a:r>
            <a:r>
              <a:rPr lang="en" sz="1250">
                <a:solidFill>
                  <a:srgbClr val="1E1E1E"/>
                </a:solidFill>
                <a:highlight>
                  <a:schemeClr val="lt1"/>
                </a:highlight>
                <a:latin typeface="Roboto"/>
                <a:ea typeface="Roboto"/>
                <a:cs typeface="Roboto"/>
                <a:sym typeface="Roboto"/>
              </a:rPr>
              <a:t> and receive trading recommendations for each stock</a:t>
            </a:r>
            <a:endParaRPr sz="1250">
              <a:solidFill>
                <a:srgbClr val="1E1E1E"/>
              </a:solidFill>
              <a:highlight>
                <a:schemeClr val="lt1"/>
              </a:highlight>
              <a:latin typeface="Roboto"/>
              <a:ea typeface="Roboto"/>
              <a:cs typeface="Roboto"/>
              <a:sym typeface="Roboto"/>
            </a:endParaRPr>
          </a:p>
          <a:p>
            <a:pPr indent="0" lvl="0" marL="457200" rtl="0" algn="l">
              <a:lnSpc>
                <a:spcPct val="135714"/>
              </a:lnSpc>
              <a:spcBef>
                <a:spcPts val="0"/>
              </a:spcBef>
              <a:spcAft>
                <a:spcPts val="0"/>
              </a:spcAft>
              <a:buNone/>
            </a:pPr>
            <a:r>
              <a:t/>
            </a:r>
            <a:endParaRPr sz="1250">
              <a:solidFill>
                <a:srgbClr val="1E1E1E"/>
              </a:solidFill>
              <a:highlight>
                <a:schemeClr val="lt1"/>
              </a:highlight>
              <a:latin typeface="Roboto"/>
              <a:ea typeface="Roboto"/>
              <a:cs typeface="Roboto"/>
              <a:sym typeface="Roboto"/>
            </a:endParaRPr>
          </a:p>
          <a:p>
            <a:pPr indent="-307975" lvl="0" marL="457200" rtl="0" algn="l">
              <a:lnSpc>
                <a:spcPct val="135714"/>
              </a:lnSpc>
              <a:spcBef>
                <a:spcPts val="0"/>
              </a:spcBef>
              <a:spcAft>
                <a:spcPts val="0"/>
              </a:spcAft>
              <a:buClr>
                <a:srgbClr val="1E1E1E"/>
              </a:buClr>
              <a:buSzPts val="1250"/>
              <a:buFont typeface="Roboto"/>
              <a:buChar char="●"/>
            </a:pPr>
            <a:r>
              <a:rPr lang="en" sz="1250">
                <a:solidFill>
                  <a:srgbClr val="1E1E1E"/>
                </a:solidFill>
                <a:highlight>
                  <a:schemeClr val="lt1"/>
                </a:highlight>
                <a:latin typeface="Roboto"/>
                <a:ea typeface="Roboto"/>
                <a:cs typeface="Roboto"/>
                <a:sym typeface="Roboto"/>
              </a:rPr>
              <a:t>The app allows the user to select companies that are of interest to them from an easy to scroll list of stocks, assign desired weights to each and specify desired investment amounts</a:t>
            </a:r>
            <a:endParaRPr sz="1250">
              <a:solidFill>
                <a:srgbClr val="1E1E1E"/>
              </a:solidFill>
              <a:highlight>
                <a:schemeClr val="lt1"/>
              </a:highlight>
              <a:latin typeface="Roboto"/>
              <a:ea typeface="Roboto"/>
              <a:cs typeface="Roboto"/>
              <a:sym typeface="Roboto"/>
            </a:endParaRPr>
          </a:p>
          <a:p>
            <a:pPr indent="0" lvl="0" marL="457200" rtl="0" algn="l">
              <a:lnSpc>
                <a:spcPct val="135714"/>
              </a:lnSpc>
              <a:spcBef>
                <a:spcPts val="0"/>
              </a:spcBef>
              <a:spcAft>
                <a:spcPts val="0"/>
              </a:spcAft>
              <a:buNone/>
            </a:pPr>
            <a:r>
              <a:t/>
            </a:r>
            <a:endParaRPr sz="1250">
              <a:solidFill>
                <a:srgbClr val="1E1E1E"/>
              </a:solidFill>
              <a:highlight>
                <a:schemeClr val="lt1"/>
              </a:highlight>
              <a:latin typeface="Roboto"/>
              <a:ea typeface="Roboto"/>
              <a:cs typeface="Roboto"/>
              <a:sym typeface="Roboto"/>
            </a:endParaRPr>
          </a:p>
          <a:p>
            <a:pPr indent="-307975" lvl="0" marL="457200" rtl="0" algn="l">
              <a:lnSpc>
                <a:spcPct val="135714"/>
              </a:lnSpc>
              <a:spcBef>
                <a:spcPts val="0"/>
              </a:spcBef>
              <a:spcAft>
                <a:spcPts val="0"/>
              </a:spcAft>
              <a:buClr>
                <a:srgbClr val="1E1E1E"/>
              </a:buClr>
              <a:buSzPts val="1250"/>
              <a:buFont typeface="Roboto"/>
              <a:buChar char="●"/>
            </a:pPr>
            <a:r>
              <a:rPr lang="en" sz="1250">
                <a:solidFill>
                  <a:srgbClr val="1E1E1E"/>
                </a:solidFill>
                <a:highlight>
                  <a:schemeClr val="lt1"/>
                </a:highlight>
                <a:latin typeface="Roboto"/>
                <a:ea typeface="Roboto"/>
                <a:cs typeface="Roboto"/>
                <a:sym typeface="Roboto"/>
              </a:rPr>
              <a:t>Features of the app allow the user to review the performance of the stocks in terms of historical prices and find recent news related to the company</a:t>
            </a:r>
            <a:endParaRPr sz="1250">
              <a:solidFill>
                <a:srgbClr val="1E1E1E"/>
              </a:solidFill>
              <a:highlight>
                <a:schemeClr val="lt1"/>
              </a:highlight>
              <a:latin typeface="Roboto"/>
              <a:ea typeface="Roboto"/>
              <a:cs typeface="Roboto"/>
              <a:sym typeface="Roboto"/>
            </a:endParaRPr>
          </a:p>
          <a:p>
            <a:pPr indent="0" lvl="0" marL="457200" rtl="0" algn="l">
              <a:lnSpc>
                <a:spcPct val="135714"/>
              </a:lnSpc>
              <a:spcBef>
                <a:spcPts val="0"/>
              </a:spcBef>
              <a:spcAft>
                <a:spcPts val="0"/>
              </a:spcAft>
              <a:buNone/>
            </a:pPr>
            <a:r>
              <a:t/>
            </a:r>
            <a:endParaRPr sz="1250">
              <a:solidFill>
                <a:srgbClr val="1E1E1E"/>
              </a:solidFill>
              <a:highlight>
                <a:schemeClr val="lt1"/>
              </a:highlight>
              <a:latin typeface="Roboto"/>
              <a:ea typeface="Roboto"/>
              <a:cs typeface="Roboto"/>
              <a:sym typeface="Roboto"/>
            </a:endParaRPr>
          </a:p>
          <a:p>
            <a:pPr indent="-307975" lvl="0" marL="457200" rtl="0" algn="l">
              <a:lnSpc>
                <a:spcPct val="135714"/>
              </a:lnSpc>
              <a:spcBef>
                <a:spcPts val="0"/>
              </a:spcBef>
              <a:spcAft>
                <a:spcPts val="0"/>
              </a:spcAft>
              <a:buClr>
                <a:srgbClr val="1E1E1E"/>
              </a:buClr>
              <a:buSzPts val="1250"/>
              <a:buFont typeface="Roboto"/>
              <a:buChar char="●"/>
            </a:pPr>
            <a:r>
              <a:rPr lang="en" sz="1250">
                <a:solidFill>
                  <a:srgbClr val="1E1E1E"/>
                </a:solidFill>
                <a:highlight>
                  <a:schemeClr val="lt1"/>
                </a:highlight>
                <a:latin typeface="Roboto"/>
                <a:ea typeface="Roboto"/>
                <a:cs typeface="Roboto"/>
                <a:sym typeface="Roboto"/>
              </a:rPr>
              <a:t>The application presents a </a:t>
            </a:r>
            <a:r>
              <a:rPr lang="en" sz="1250">
                <a:solidFill>
                  <a:srgbClr val="1E1E1E"/>
                </a:solidFill>
                <a:highlight>
                  <a:schemeClr val="lt1"/>
                </a:highlight>
                <a:latin typeface="Roboto"/>
                <a:ea typeface="Roboto"/>
                <a:cs typeface="Roboto"/>
                <a:sym typeface="Roboto"/>
              </a:rPr>
              <a:t>pseudo</a:t>
            </a:r>
            <a:r>
              <a:rPr lang="en" sz="1250">
                <a:solidFill>
                  <a:srgbClr val="1E1E1E"/>
                </a:solidFill>
                <a:highlight>
                  <a:schemeClr val="lt1"/>
                </a:highlight>
                <a:latin typeface="Roboto"/>
                <a:ea typeface="Roboto"/>
                <a:cs typeface="Roboto"/>
                <a:sym typeface="Roboto"/>
              </a:rPr>
              <a:t> portfolio view based on their selections to show how their investments would have grown over time in the past</a:t>
            </a:r>
            <a:endParaRPr sz="1250">
              <a:solidFill>
                <a:srgbClr val="1E1E1E"/>
              </a:solidFill>
              <a:highlight>
                <a:schemeClr val="lt1"/>
              </a:highlight>
              <a:latin typeface="Roboto"/>
              <a:ea typeface="Roboto"/>
              <a:cs typeface="Roboto"/>
              <a:sym typeface="Roboto"/>
            </a:endParaRPr>
          </a:p>
          <a:p>
            <a:pPr indent="0" lvl="0" marL="457200" rtl="0" algn="l">
              <a:lnSpc>
                <a:spcPct val="135714"/>
              </a:lnSpc>
              <a:spcBef>
                <a:spcPts val="0"/>
              </a:spcBef>
              <a:spcAft>
                <a:spcPts val="0"/>
              </a:spcAft>
              <a:buNone/>
            </a:pPr>
            <a:r>
              <a:t/>
            </a:r>
            <a:endParaRPr sz="1250">
              <a:solidFill>
                <a:srgbClr val="1E1E1E"/>
              </a:solidFill>
              <a:highlight>
                <a:schemeClr val="lt1"/>
              </a:highlight>
              <a:latin typeface="Roboto"/>
              <a:ea typeface="Roboto"/>
              <a:cs typeface="Roboto"/>
              <a:sym typeface="Roboto"/>
            </a:endParaRPr>
          </a:p>
          <a:p>
            <a:pPr indent="-307975" lvl="0" marL="457200" rtl="0" algn="l">
              <a:lnSpc>
                <a:spcPct val="135714"/>
              </a:lnSpc>
              <a:spcBef>
                <a:spcPts val="0"/>
              </a:spcBef>
              <a:spcAft>
                <a:spcPts val="0"/>
              </a:spcAft>
              <a:buClr>
                <a:srgbClr val="1E1E1E"/>
              </a:buClr>
              <a:buSzPts val="1250"/>
              <a:buFont typeface="Roboto"/>
              <a:buChar char="●"/>
            </a:pPr>
            <a:r>
              <a:rPr lang="en" sz="1250">
                <a:solidFill>
                  <a:srgbClr val="1E1E1E"/>
                </a:solidFill>
                <a:highlight>
                  <a:schemeClr val="lt1"/>
                </a:highlight>
                <a:latin typeface="Roboto"/>
                <a:ea typeface="Roboto"/>
                <a:cs typeface="Roboto"/>
                <a:sym typeface="Roboto"/>
              </a:rPr>
              <a:t>The advisory feature of the app uses DMAC algorithm and machine learning to make buy/sell recommendation for the next day based on estimated stock prices</a:t>
            </a:r>
            <a:endParaRPr sz="1600">
              <a:latin typeface="Roboto"/>
              <a:ea typeface="Roboto"/>
              <a:cs typeface="Roboto"/>
              <a:sym typeface="Roboto"/>
            </a:endParaRPr>
          </a:p>
        </p:txBody>
      </p:sp>
      <p:sp>
        <p:nvSpPr>
          <p:cNvPr id="71" name="Google Shape;71;p1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Executive Summary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p:nvPr/>
        </p:nvSpPr>
        <p:spPr>
          <a:xfrm>
            <a:off x="4101475" y="2195087"/>
            <a:ext cx="1308000" cy="2860500"/>
          </a:xfrm>
          <a:prstGeom prst="rect">
            <a:avLst/>
          </a:prstGeom>
          <a:no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p:nvPr/>
        </p:nvSpPr>
        <p:spPr>
          <a:xfrm>
            <a:off x="4171675" y="2624560"/>
            <a:ext cx="1179600" cy="548700"/>
          </a:xfrm>
          <a:prstGeom prst="roundRect">
            <a:avLst>
              <a:gd fmla="val 16667" name="adj"/>
            </a:avLst>
          </a:prstGeom>
          <a:solidFill>
            <a:srgbClr val="EAD1D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SVC Model</a:t>
            </a:r>
            <a:r>
              <a:rPr lang="en" sz="1200"/>
              <a:t> </a:t>
            </a:r>
            <a:endParaRPr sz="1200"/>
          </a:p>
        </p:txBody>
      </p:sp>
      <p:sp>
        <p:nvSpPr>
          <p:cNvPr id="78" name="Google Shape;78;p15"/>
          <p:cNvSpPr/>
          <p:nvPr/>
        </p:nvSpPr>
        <p:spPr>
          <a:xfrm>
            <a:off x="4171675" y="3227726"/>
            <a:ext cx="1179600" cy="548700"/>
          </a:xfrm>
          <a:prstGeom prst="roundRect">
            <a:avLst>
              <a:gd fmla="val 16667" name="adj"/>
            </a:avLst>
          </a:prstGeom>
          <a:solidFill>
            <a:srgbClr val="EAD1D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Logistic</a:t>
            </a:r>
            <a:endParaRPr sz="1200"/>
          </a:p>
        </p:txBody>
      </p:sp>
      <p:sp>
        <p:nvSpPr>
          <p:cNvPr id="79" name="Google Shape;79;p15"/>
          <p:cNvSpPr/>
          <p:nvPr/>
        </p:nvSpPr>
        <p:spPr>
          <a:xfrm>
            <a:off x="4171675" y="4448575"/>
            <a:ext cx="1179600" cy="548700"/>
          </a:xfrm>
          <a:prstGeom prst="roundRect">
            <a:avLst>
              <a:gd fmla="val 16667" name="adj"/>
            </a:avLst>
          </a:prstGeom>
          <a:solidFill>
            <a:srgbClr val="EAD1D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Time Series Forecast</a:t>
            </a:r>
            <a:endParaRPr sz="1200"/>
          </a:p>
        </p:txBody>
      </p:sp>
      <p:sp>
        <p:nvSpPr>
          <p:cNvPr id="80" name="Google Shape;80;p15"/>
          <p:cNvSpPr/>
          <p:nvPr/>
        </p:nvSpPr>
        <p:spPr>
          <a:xfrm>
            <a:off x="4171675" y="3838328"/>
            <a:ext cx="1179600" cy="548700"/>
          </a:xfrm>
          <a:prstGeom prst="roundRect">
            <a:avLst>
              <a:gd fmla="val 16667" name="adj"/>
            </a:avLst>
          </a:prstGeom>
          <a:solidFill>
            <a:srgbClr val="EAD1D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Decision Tree </a:t>
            </a:r>
            <a:endParaRPr sz="1200"/>
          </a:p>
        </p:txBody>
      </p:sp>
      <p:cxnSp>
        <p:nvCxnSpPr>
          <p:cNvPr id="81" name="Google Shape;81;p15"/>
          <p:cNvCxnSpPr>
            <a:stCxn id="76" idx="3"/>
            <a:endCxn id="82" idx="1"/>
          </p:cNvCxnSpPr>
          <p:nvPr/>
        </p:nvCxnSpPr>
        <p:spPr>
          <a:xfrm>
            <a:off x="5409475" y="3625337"/>
            <a:ext cx="1888200" cy="836400"/>
          </a:xfrm>
          <a:prstGeom prst="bentConnector3">
            <a:avLst>
              <a:gd fmla="val 50000" name="adj1"/>
            </a:avLst>
          </a:prstGeom>
          <a:noFill/>
          <a:ln cap="flat" cmpd="sng" w="9525">
            <a:solidFill>
              <a:schemeClr val="dk2"/>
            </a:solidFill>
            <a:prstDash val="solid"/>
            <a:round/>
            <a:headEnd len="med" w="med" type="none"/>
            <a:tailEnd len="med" w="med" type="stealth"/>
          </a:ln>
        </p:spPr>
      </p:cxnSp>
      <p:sp>
        <p:nvSpPr>
          <p:cNvPr id="83" name="Google Shape;83;p15"/>
          <p:cNvSpPr txBox="1"/>
          <p:nvPr/>
        </p:nvSpPr>
        <p:spPr>
          <a:xfrm>
            <a:off x="5347322" y="3284790"/>
            <a:ext cx="9990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 sz="800">
                <a:latin typeface="Roboto"/>
                <a:ea typeface="Roboto"/>
                <a:cs typeface="Roboto"/>
                <a:sym typeface="Roboto"/>
              </a:rPr>
              <a:t>Algorithm</a:t>
            </a:r>
            <a:r>
              <a:rPr b="1" i="1" lang="en" sz="800">
                <a:latin typeface="Roboto"/>
                <a:ea typeface="Roboto"/>
                <a:cs typeface="Roboto"/>
                <a:sym typeface="Roboto"/>
              </a:rPr>
              <a:t> for model comparison &amp; price forecast</a:t>
            </a:r>
            <a:endParaRPr b="1" i="1" sz="800">
              <a:latin typeface="Roboto"/>
              <a:ea typeface="Roboto"/>
              <a:cs typeface="Roboto"/>
              <a:sym typeface="Roboto"/>
            </a:endParaRPr>
          </a:p>
        </p:txBody>
      </p:sp>
      <p:cxnSp>
        <p:nvCxnSpPr>
          <p:cNvPr id="84" name="Google Shape;84;p15"/>
          <p:cNvCxnSpPr>
            <a:stCxn id="85" idx="3"/>
            <a:endCxn id="76" idx="1"/>
          </p:cNvCxnSpPr>
          <p:nvPr/>
        </p:nvCxnSpPr>
        <p:spPr>
          <a:xfrm>
            <a:off x="3366175" y="3243532"/>
            <a:ext cx="735300" cy="381900"/>
          </a:xfrm>
          <a:prstGeom prst="bentConnector3">
            <a:avLst>
              <a:gd fmla="val 54009" name="adj1"/>
            </a:avLst>
          </a:prstGeom>
          <a:noFill/>
          <a:ln cap="flat" cmpd="sng" w="9525">
            <a:solidFill>
              <a:schemeClr val="dk2"/>
            </a:solidFill>
            <a:prstDash val="solid"/>
            <a:round/>
            <a:headEnd len="med" w="med" type="none"/>
            <a:tailEnd len="med" w="med" type="stealth"/>
          </a:ln>
        </p:spPr>
      </p:cxnSp>
      <p:sp>
        <p:nvSpPr>
          <p:cNvPr id="86" name="Google Shape;86;p15"/>
          <p:cNvSpPr/>
          <p:nvPr/>
        </p:nvSpPr>
        <p:spPr>
          <a:xfrm>
            <a:off x="4167925" y="2232112"/>
            <a:ext cx="1179600" cy="323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ML Module*</a:t>
            </a:r>
            <a:endParaRPr>
              <a:solidFill>
                <a:schemeClr val="lt1"/>
              </a:solidFill>
            </a:endParaRPr>
          </a:p>
        </p:txBody>
      </p:sp>
      <p:sp>
        <p:nvSpPr>
          <p:cNvPr id="87" name="Google Shape;87;p15"/>
          <p:cNvSpPr/>
          <p:nvPr/>
        </p:nvSpPr>
        <p:spPr>
          <a:xfrm>
            <a:off x="309475" y="1486575"/>
            <a:ext cx="1402500" cy="3518700"/>
          </a:xfrm>
          <a:prstGeom prst="rect">
            <a:avLst/>
          </a:prstGeom>
          <a:no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5"/>
          <p:cNvSpPr/>
          <p:nvPr/>
        </p:nvSpPr>
        <p:spPr>
          <a:xfrm>
            <a:off x="7243675" y="1489238"/>
            <a:ext cx="1542600" cy="2219100"/>
          </a:xfrm>
          <a:prstGeom prst="rect">
            <a:avLst/>
          </a:prstGeom>
          <a:noFill/>
          <a:ln cap="flat" cmpd="sng" w="19050">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Application Flow</a:t>
            </a:r>
            <a:endParaRPr/>
          </a:p>
        </p:txBody>
      </p:sp>
      <p:sp>
        <p:nvSpPr>
          <p:cNvPr id="90" name="Google Shape;90;p15"/>
          <p:cNvSpPr/>
          <p:nvPr/>
        </p:nvSpPr>
        <p:spPr>
          <a:xfrm>
            <a:off x="437875" y="1582500"/>
            <a:ext cx="1175700" cy="777300"/>
          </a:xfrm>
          <a:prstGeom prst="roundRect">
            <a:avLst>
              <a:gd fmla="val 16667" name="adj"/>
            </a:avLst>
          </a:prstGeom>
          <a:solidFill>
            <a:srgbClr val="EAD1D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User selection of Stock Cos</a:t>
            </a:r>
            <a:endParaRPr sz="1200"/>
          </a:p>
        </p:txBody>
      </p:sp>
      <p:sp>
        <p:nvSpPr>
          <p:cNvPr id="91" name="Google Shape;91;p15"/>
          <p:cNvSpPr/>
          <p:nvPr/>
        </p:nvSpPr>
        <p:spPr>
          <a:xfrm>
            <a:off x="437875" y="2801700"/>
            <a:ext cx="1175700" cy="777300"/>
          </a:xfrm>
          <a:prstGeom prst="roundRect">
            <a:avLst>
              <a:gd fmla="val 16667" name="adj"/>
            </a:avLst>
          </a:prstGeom>
          <a:solidFill>
            <a:srgbClr val="EAD1D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User specified </a:t>
            </a:r>
            <a:r>
              <a:rPr lang="en" sz="1200"/>
              <a:t>portfolio</a:t>
            </a:r>
            <a:r>
              <a:rPr lang="en" sz="1200"/>
              <a:t> weights</a:t>
            </a:r>
            <a:endParaRPr sz="1200"/>
          </a:p>
        </p:txBody>
      </p:sp>
      <p:sp>
        <p:nvSpPr>
          <p:cNvPr id="92" name="Google Shape;92;p15"/>
          <p:cNvSpPr/>
          <p:nvPr/>
        </p:nvSpPr>
        <p:spPr>
          <a:xfrm>
            <a:off x="437875" y="4173300"/>
            <a:ext cx="1175700" cy="777300"/>
          </a:xfrm>
          <a:prstGeom prst="roundRect">
            <a:avLst>
              <a:gd fmla="val 16667" name="adj"/>
            </a:avLst>
          </a:prstGeom>
          <a:solidFill>
            <a:srgbClr val="EAD1D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User specified investment amount</a:t>
            </a:r>
            <a:endParaRPr sz="1200"/>
          </a:p>
        </p:txBody>
      </p:sp>
      <p:sp>
        <p:nvSpPr>
          <p:cNvPr id="85" name="Google Shape;85;p15"/>
          <p:cNvSpPr/>
          <p:nvPr/>
        </p:nvSpPr>
        <p:spPr>
          <a:xfrm>
            <a:off x="2190475" y="2854882"/>
            <a:ext cx="1175700" cy="777300"/>
          </a:xfrm>
          <a:prstGeom prst="roundRect">
            <a:avLst>
              <a:gd fmla="val 16667" name="adj"/>
            </a:avLst>
          </a:prstGeom>
          <a:solidFill>
            <a:srgbClr val="EAD1D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API Call for Stock History &amp; Related News </a:t>
            </a:r>
            <a:endParaRPr sz="1200"/>
          </a:p>
        </p:txBody>
      </p:sp>
      <p:sp>
        <p:nvSpPr>
          <p:cNvPr id="82" name="Google Shape;82;p15"/>
          <p:cNvSpPr/>
          <p:nvPr/>
        </p:nvSpPr>
        <p:spPr>
          <a:xfrm>
            <a:off x="7297675" y="4072950"/>
            <a:ext cx="1434600" cy="777300"/>
          </a:xfrm>
          <a:prstGeom prst="roundRect">
            <a:avLst>
              <a:gd fmla="val 16667" name="adj"/>
            </a:avLst>
          </a:prstGeom>
          <a:solidFill>
            <a:srgbClr val="EAD1DC"/>
          </a:solidFill>
          <a:ln cap="flat" cmpd="sng" w="19050">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Robo Advisory</a:t>
            </a:r>
            <a:endParaRPr sz="1200"/>
          </a:p>
        </p:txBody>
      </p:sp>
      <p:sp>
        <p:nvSpPr>
          <p:cNvPr id="93" name="Google Shape;93;p15"/>
          <p:cNvSpPr/>
          <p:nvPr/>
        </p:nvSpPr>
        <p:spPr>
          <a:xfrm>
            <a:off x="7295875" y="1580938"/>
            <a:ext cx="1434600" cy="777300"/>
          </a:xfrm>
          <a:prstGeom prst="roundRect">
            <a:avLst>
              <a:gd fmla="val 16667" name="adj"/>
            </a:avLst>
          </a:prstGeom>
          <a:solidFill>
            <a:srgbClr val="EAD1D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Stock overview</a:t>
            </a:r>
            <a:endParaRPr sz="1200"/>
          </a:p>
        </p:txBody>
      </p:sp>
      <p:sp>
        <p:nvSpPr>
          <p:cNvPr id="94" name="Google Shape;94;p15"/>
          <p:cNvSpPr/>
          <p:nvPr/>
        </p:nvSpPr>
        <p:spPr>
          <a:xfrm>
            <a:off x="4173625" y="1486575"/>
            <a:ext cx="1175700" cy="595200"/>
          </a:xfrm>
          <a:prstGeom prst="roundRect">
            <a:avLst>
              <a:gd fmla="val 16667" name="adj"/>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rPr>
              <a:t>Visual Module</a:t>
            </a:r>
            <a:r>
              <a:rPr lang="en" sz="1200">
                <a:solidFill>
                  <a:schemeClr val="lt1"/>
                </a:solidFill>
              </a:rPr>
              <a:t> </a:t>
            </a:r>
            <a:endParaRPr sz="1200">
              <a:solidFill>
                <a:schemeClr val="lt1"/>
              </a:solidFill>
            </a:endParaRPr>
          </a:p>
        </p:txBody>
      </p:sp>
      <p:sp>
        <p:nvSpPr>
          <p:cNvPr id="95" name="Google Shape;95;p15"/>
          <p:cNvSpPr/>
          <p:nvPr/>
        </p:nvSpPr>
        <p:spPr>
          <a:xfrm>
            <a:off x="7295875" y="2876338"/>
            <a:ext cx="1434600" cy="777300"/>
          </a:xfrm>
          <a:prstGeom prst="roundRect">
            <a:avLst>
              <a:gd fmla="val 16667" name="adj"/>
            </a:avLst>
          </a:prstGeom>
          <a:solidFill>
            <a:srgbClr val="EAD1D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Portfolio Dashboard</a:t>
            </a:r>
            <a:endParaRPr sz="1200"/>
          </a:p>
        </p:txBody>
      </p:sp>
      <p:cxnSp>
        <p:nvCxnSpPr>
          <p:cNvPr id="96" name="Google Shape;96;p15"/>
          <p:cNvCxnSpPr>
            <a:stCxn id="87" idx="3"/>
            <a:endCxn id="85" idx="1"/>
          </p:cNvCxnSpPr>
          <p:nvPr/>
        </p:nvCxnSpPr>
        <p:spPr>
          <a:xfrm flipH="1" rot="10800000">
            <a:off x="1711975" y="3243525"/>
            <a:ext cx="478500" cy="2400"/>
          </a:xfrm>
          <a:prstGeom prst="straightConnector1">
            <a:avLst/>
          </a:prstGeom>
          <a:noFill/>
          <a:ln cap="flat" cmpd="sng" w="9525">
            <a:solidFill>
              <a:schemeClr val="dk2"/>
            </a:solidFill>
            <a:prstDash val="solid"/>
            <a:round/>
            <a:headEnd len="med" w="med" type="none"/>
            <a:tailEnd len="med" w="med" type="triangle"/>
          </a:ln>
        </p:spPr>
      </p:cxnSp>
      <p:sp>
        <p:nvSpPr>
          <p:cNvPr id="97" name="Google Shape;97;p15"/>
          <p:cNvSpPr txBox="1"/>
          <p:nvPr/>
        </p:nvSpPr>
        <p:spPr>
          <a:xfrm>
            <a:off x="1817875" y="4554825"/>
            <a:ext cx="2088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900">
                <a:latin typeface="Roboto"/>
                <a:ea typeface="Roboto"/>
                <a:cs typeface="Roboto"/>
                <a:sym typeface="Roboto"/>
              </a:rPr>
              <a:t>* We also </a:t>
            </a:r>
            <a:r>
              <a:rPr i="1" lang="en" sz="900">
                <a:latin typeface="Roboto"/>
                <a:ea typeface="Roboto"/>
                <a:cs typeface="Roboto"/>
                <a:sym typeface="Roboto"/>
              </a:rPr>
              <a:t>explored ARIMA modeling technique for forecasting</a:t>
            </a:r>
            <a:endParaRPr i="1" sz="900">
              <a:latin typeface="Roboto"/>
              <a:ea typeface="Roboto"/>
              <a:cs typeface="Roboto"/>
              <a:sym typeface="Roboto"/>
            </a:endParaRPr>
          </a:p>
        </p:txBody>
      </p:sp>
      <p:cxnSp>
        <p:nvCxnSpPr>
          <p:cNvPr id="98" name="Google Shape;98;p15"/>
          <p:cNvCxnSpPr>
            <a:stCxn id="85" idx="3"/>
            <a:endCxn id="94" idx="1"/>
          </p:cNvCxnSpPr>
          <p:nvPr/>
        </p:nvCxnSpPr>
        <p:spPr>
          <a:xfrm flipH="1" rot="10800000">
            <a:off x="3366175" y="1784032"/>
            <a:ext cx="807600" cy="1459500"/>
          </a:xfrm>
          <a:prstGeom prst="bentConnector3">
            <a:avLst>
              <a:gd fmla="val 49991" name="adj1"/>
            </a:avLst>
          </a:prstGeom>
          <a:noFill/>
          <a:ln cap="flat" cmpd="sng" w="9525">
            <a:solidFill>
              <a:schemeClr val="dk2"/>
            </a:solidFill>
            <a:prstDash val="solid"/>
            <a:round/>
            <a:headEnd len="med" w="med" type="none"/>
            <a:tailEnd len="med" w="med" type="stealth"/>
          </a:ln>
        </p:spPr>
      </p:cxnSp>
      <p:cxnSp>
        <p:nvCxnSpPr>
          <p:cNvPr id="99" name="Google Shape;99;p15"/>
          <p:cNvCxnSpPr>
            <a:endCxn id="88" idx="1"/>
          </p:cNvCxnSpPr>
          <p:nvPr/>
        </p:nvCxnSpPr>
        <p:spPr>
          <a:xfrm>
            <a:off x="5349175" y="1784288"/>
            <a:ext cx="1894500" cy="814500"/>
          </a:xfrm>
          <a:prstGeom prst="bentConnector3">
            <a:avLst>
              <a:gd fmla="val 50000" name="adj1"/>
            </a:avLst>
          </a:prstGeom>
          <a:noFill/>
          <a:ln cap="flat" cmpd="sng" w="9525">
            <a:solidFill>
              <a:schemeClr val="dk2"/>
            </a:solidFill>
            <a:prstDash val="solid"/>
            <a:round/>
            <a:headEnd len="med" w="med" type="none"/>
            <a:tailEnd len="med" w="med" type="stealth"/>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Application Snapshots </a:t>
            </a:r>
            <a:endParaRPr/>
          </a:p>
        </p:txBody>
      </p:sp>
      <p:pic>
        <p:nvPicPr>
          <p:cNvPr id="105" name="Google Shape;105;p16"/>
          <p:cNvPicPr preferRelativeResize="0"/>
          <p:nvPr/>
        </p:nvPicPr>
        <p:blipFill>
          <a:blip r:embed="rId3">
            <a:alphaModFix/>
          </a:blip>
          <a:stretch>
            <a:fillRect/>
          </a:stretch>
        </p:blipFill>
        <p:spPr>
          <a:xfrm>
            <a:off x="221450" y="1372200"/>
            <a:ext cx="3466792" cy="1745188"/>
          </a:xfrm>
          <a:prstGeom prst="rect">
            <a:avLst/>
          </a:prstGeom>
          <a:noFill/>
          <a:ln>
            <a:noFill/>
          </a:ln>
        </p:spPr>
      </p:pic>
      <p:pic>
        <p:nvPicPr>
          <p:cNvPr id="106" name="Google Shape;106;p16"/>
          <p:cNvPicPr preferRelativeResize="0"/>
          <p:nvPr/>
        </p:nvPicPr>
        <p:blipFill>
          <a:blip r:embed="rId4">
            <a:alphaModFix/>
          </a:blip>
          <a:stretch>
            <a:fillRect/>
          </a:stretch>
        </p:blipFill>
        <p:spPr>
          <a:xfrm>
            <a:off x="5065660" y="1349349"/>
            <a:ext cx="3568764" cy="1790899"/>
          </a:xfrm>
          <a:prstGeom prst="rect">
            <a:avLst/>
          </a:prstGeom>
          <a:noFill/>
          <a:ln>
            <a:noFill/>
          </a:ln>
        </p:spPr>
      </p:pic>
      <p:pic>
        <p:nvPicPr>
          <p:cNvPr id="107" name="Google Shape;107;p16"/>
          <p:cNvPicPr preferRelativeResize="0"/>
          <p:nvPr/>
        </p:nvPicPr>
        <p:blipFill>
          <a:blip r:embed="rId5">
            <a:alphaModFix/>
          </a:blip>
          <a:stretch>
            <a:fillRect/>
          </a:stretch>
        </p:blipFill>
        <p:spPr>
          <a:xfrm>
            <a:off x="2720401" y="3223751"/>
            <a:ext cx="3544649" cy="1790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Preparation &amp; Model Training</a:t>
            </a:r>
            <a:endParaRPr/>
          </a:p>
        </p:txBody>
      </p:sp>
      <p:sp>
        <p:nvSpPr>
          <p:cNvPr id="113" name="Google Shape;113;p17"/>
          <p:cNvSpPr txBox="1"/>
          <p:nvPr/>
        </p:nvSpPr>
        <p:spPr>
          <a:xfrm>
            <a:off x="387250" y="1332150"/>
            <a:ext cx="8520600" cy="37047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b="1" lang="en" sz="950">
                <a:solidFill>
                  <a:srgbClr val="1E1E1E"/>
                </a:solidFill>
                <a:highlight>
                  <a:schemeClr val="lt1"/>
                </a:highlight>
                <a:latin typeface="Roboto"/>
                <a:ea typeface="Roboto"/>
                <a:cs typeface="Roboto"/>
                <a:sym typeface="Roboto"/>
              </a:rPr>
              <a:t>Data source</a:t>
            </a:r>
            <a:r>
              <a:rPr lang="en" sz="950">
                <a:solidFill>
                  <a:srgbClr val="1E1E1E"/>
                </a:solidFill>
                <a:highlight>
                  <a:schemeClr val="lt1"/>
                </a:highlight>
                <a:latin typeface="Roboto"/>
                <a:ea typeface="Roboto"/>
                <a:cs typeface="Roboto"/>
                <a:sym typeface="Roboto"/>
              </a:rPr>
              <a:t>: ALPACA API</a:t>
            </a:r>
            <a:endParaRPr sz="950">
              <a:solidFill>
                <a:srgbClr val="1E1E1E"/>
              </a:solidFill>
              <a:highlight>
                <a:schemeClr val="lt1"/>
              </a:highlight>
              <a:latin typeface="Roboto"/>
              <a:ea typeface="Roboto"/>
              <a:cs typeface="Roboto"/>
              <a:sym typeface="Roboto"/>
            </a:endParaRPr>
          </a:p>
          <a:p>
            <a:pPr indent="0" lvl="0" marL="0" rtl="0" algn="l">
              <a:lnSpc>
                <a:spcPct val="135714"/>
              </a:lnSpc>
              <a:spcBef>
                <a:spcPts val="0"/>
              </a:spcBef>
              <a:spcAft>
                <a:spcPts val="0"/>
              </a:spcAft>
              <a:buNone/>
            </a:pPr>
            <a:r>
              <a:t/>
            </a:r>
            <a:endParaRPr sz="950">
              <a:solidFill>
                <a:srgbClr val="1E1E1E"/>
              </a:solidFill>
              <a:highlight>
                <a:schemeClr val="lt1"/>
              </a:highlight>
              <a:latin typeface="Roboto"/>
              <a:ea typeface="Roboto"/>
              <a:cs typeface="Roboto"/>
              <a:sym typeface="Roboto"/>
            </a:endParaRPr>
          </a:p>
          <a:p>
            <a:pPr indent="0" lvl="0" marL="0" rtl="0" algn="l">
              <a:lnSpc>
                <a:spcPct val="135714"/>
              </a:lnSpc>
              <a:spcBef>
                <a:spcPts val="0"/>
              </a:spcBef>
              <a:spcAft>
                <a:spcPts val="0"/>
              </a:spcAft>
              <a:buNone/>
            </a:pPr>
            <a:r>
              <a:rPr b="1" lang="en" sz="950">
                <a:solidFill>
                  <a:srgbClr val="1E1E1E"/>
                </a:solidFill>
                <a:highlight>
                  <a:schemeClr val="lt1"/>
                </a:highlight>
                <a:latin typeface="Roboto"/>
                <a:ea typeface="Roboto"/>
                <a:cs typeface="Roboto"/>
                <a:sym typeface="Roboto"/>
              </a:rPr>
              <a:t>Data collection</a:t>
            </a:r>
            <a:r>
              <a:rPr lang="en" sz="950">
                <a:solidFill>
                  <a:srgbClr val="1E1E1E"/>
                </a:solidFill>
                <a:highlight>
                  <a:schemeClr val="lt1"/>
                </a:highlight>
                <a:latin typeface="Roboto"/>
                <a:ea typeface="Roboto"/>
                <a:cs typeface="Roboto"/>
                <a:sym typeface="Roboto"/>
              </a:rPr>
              <a:t>: User feed from the frontend is used to create a list of stock tickers for API pull</a:t>
            </a:r>
            <a:endParaRPr sz="950">
              <a:solidFill>
                <a:srgbClr val="1E1E1E"/>
              </a:solidFill>
              <a:highlight>
                <a:schemeClr val="lt1"/>
              </a:highlight>
              <a:latin typeface="Roboto"/>
              <a:ea typeface="Roboto"/>
              <a:cs typeface="Roboto"/>
              <a:sym typeface="Roboto"/>
            </a:endParaRPr>
          </a:p>
          <a:p>
            <a:pPr indent="0" lvl="0" marL="0" rtl="0" algn="l">
              <a:lnSpc>
                <a:spcPct val="135714"/>
              </a:lnSpc>
              <a:spcBef>
                <a:spcPts val="0"/>
              </a:spcBef>
              <a:spcAft>
                <a:spcPts val="0"/>
              </a:spcAft>
              <a:buNone/>
            </a:pPr>
            <a:r>
              <a:t/>
            </a:r>
            <a:endParaRPr sz="950">
              <a:solidFill>
                <a:srgbClr val="1E1E1E"/>
              </a:solidFill>
              <a:highlight>
                <a:schemeClr val="lt1"/>
              </a:highlight>
              <a:latin typeface="Roboto"/>
              <a:ea typeface="Roboto"/>
              <a:cs typeface="Roboto"/>
              <a:sym typeface="Roboto"/>
            </a:endParaRPr>
          </a:p>
          <a:p>
            <a:pPr indent="0" lvl="0" marL="0" rtl="0" algn="l">
              <a:lnSpc>
                <a:spcPct val="135714"/>
              </a:lnSpc>
              <a:spcBef>
                <a:spcPts val="0"/>
              </a:spcBef>
              <a:spcAft>
                <a:spcPts val="0"/>
              </a:spcAft>
              <a:buNone/>
            </a:pPr>
            <a:r>
              <a:rPr b="1" lang="en" sz="950">
                <a:solidFill>
                  <a:srgbClr val="1E1E1E"/>
                </a:solidFill>
                <a:highlight>
                  <a:schemeClr val="lt1"/>
                </a:highlight>
                <a:latin typeface="Roboto"/>
                <a:ea typeface="Roboto"/>
                <a:cs typeface="Roboto"/>
                <a:sym typeface="Roboto"/>
              </a:rPr>
              <a:t>Data preparation</a:t>
            </a:r>
            <a:r>
              <a:rPr lang="en" sz="950">
                <a:solidFill>
                  <a:srgbClr val="1E1E1E"/>
                </a:solidFill>
                <a:highlight>
                  <a:schemeClr val="lt1"/>
                </a:highlight>
                <a:latin typeface="Roboto"/>
                <a:ea typeface="Roboto"/>
                <a:cs typeface="Roboto"/>
                <a:sym typeface="Roboto"/>
              </a:rPr>
              <a:t>: For machine learning models like SVC, Decision Tree and Logistic we use features based historical returns including technical indicators like </a:t>
            </a:r>
            <a:endParaRPr sz="950">
              <a:solidFill>
                <a:srgbClr val="1E1E1E"/>
              </a:solidFill>
              <a:highlight>
                <a:schemeClr val="lt1"/>
              </a:highlight>
              <a:latin typeface="Roboto"/>
              <a:ea typeface="Roboto"/>
              <a:cs typeface="Roboto"/>
              <a:sym typeface="Roboto"/>
            </a:endParaRPr>
          </a:p>
          <a:p>
            <a:pPr indent="-288925" lvl="0" marL="457200" rtl="0" algn="l">
              <a:lnSpc>
                <a:spcPct val="135714"/>
              </a:lnSpc>
              <a:spcBef>
                <a:spcPts val="0"/>
              </a:spcBef>
              <a:spcAft>
                <a:spcPts val="0"/>
              </a:spcAft>
              <a:buClr>
                <a:srgbClr val="1E1E1E"/>
              </a:buClr>
              <a:buSzPts val="950"/>
              <a:buFont typeface="Roboto"/>
              <a:buChar char="●"/>
            </a:pPr>
            <a:r>
              <a:rPr lang="en" sz="950">
                <a:solidFill>
                  <a:srgbClr val="1E1E1E"/>
                </a:solidFill>
                <a:highlight>
                  <a:schemeClr val="lt1"/>
                </a:highlight>
                <a:latin typeface="Roboto"/>
                <a:ea typeface="Roboto"/>
                <a:cs typeface="Roboto"/>
                <a:sym typeface="Roboto"/>
              </a:rPr>
              <a:t>Smoothed simple moving average (SSMA)</a:t>
            </a:r>
            <a:endParaRPr sz="950">
              <a:solidFill>
                <a:srgbClr val="1E1E1E"/>
              </a:solidFill>
              <a:highlight>
                <a:schemeClr val="lt1"/>
              </a:highlight>
              <a:latin typeface="Roboto"/>
              <a:ea typeface="Roboto"/>
              <a:cs typeface="Roboto"/>
              <a:sym typeface="Roboto"/>
            </a:endParaRPr>
          </a:p>
          <a:p>
            <a:pPr indent="-288925" lvl="0" marL="457200" rtl="0" algn="l">
              <a:lnSpc>
                <a:spcPct val="135714"/>
              </a:lnSpc>
              <a:spcBef>
                <a:spcPts val="0"/>
              </a:spcBef>
              <a:spcAft>
                <a:spcPts val="0"/>
              </a:spcAft>
              <a:buClr>
                <a:srgbClr val="1E1E1E"/>
              </a:buClr>
              <a:buSzPts val="950"/>
              <a:buFont typeface="Roboto"/>
              <a:buChar char="●"/>
            </a:pPr>
            <a:r>
              <a:rPr lang="en" sz="950">
                <a:solidFill>
                  <a:srgbClr val="1E1E1E"/>
                </a:solidFill>
                <a:highlight>
                  <a:schemeClr val="lt1"/>
                </a:highlight>
                <a:latin typeface="Roboto"/>
                <a:ea typeface="Roboto"/>
                <a:cs typeface="Roboto"/>
                <a:sym typeface="Roboto"/>
              </a:rPr>
              <a:t>Exponential Moving Average (EMA), </a:t>
            </a:r>
            <a:endParaRPr sz="950">
              <a:solidFill>
                <a:srgbClr val="1E1E1E"/>
              </a:solidFill>
              <a:highlight>
                <a:schemeClr val="lt1"/>
              </a:highlight>
              <a:latin typeface="Roboto"/>
              <a:ea typeface="Roboto"/>
              <a:cs typeface="Roboto"/>
              <a:sym typeface="Roboto"/>
            </a:endParaRPr>
          </a:p>
          <a:p>
            <a:pPr indent="-288925" lvl="0" marL="457200" rtl="0" algn="l">
              <a:lnSpc>
                <a:spcPct val="135714"/>
              </a:lnSpc>
              <a:spcBef>
                <a:spcPts val="0"/>
              </a:spcBef>
              <a:spcAft>
                <a:spcPts val="0"/>
              </a:spcAft>
              <a:buClr>
                <a:srgbClr val="1E1E1E"/>
              </a:buClr>
              <a:buSzPts val="950"/>
              <a:buFont typeface="Roboto"/>
              <a:buChar char="●"/>
            </a:pPr>
            <a:r>
              <a:rPr lang="en" sz="950">
                <a:solidFill>
                  <a:srgbClr val="1E1E1E"/>
                </a:solidFill>
                <a:highlight>
                  <a:schemeClr val="lt1"/>
                </a:highlight>
                <a:latin typeface="Roboto"/>
                <a:ea typeface="Roboto"/>
                <a:cs typeface="Roboto"/>
                <a:sym typeface="Roboto"/>
              </a:rPr>
              <a:t>Double exponential moving average (DEMA), </a:t>
            </a:r>
            <a:endParaRPr sz="950">
              <a:solidFill>
                <a:srgbClr val="1E1E1E"/>
              </a:solidFill>
              <a:highlight>
                <a:schemeClr val="lt1"/>
              </a:highlight>
              <a:latin typeface="Roboto"/>
              <a:ea typeface="Roboto"/>
              <a:cs typeface="Roboto"/>
              <a:sym typeface="Roboto"/>
            </a:endParaRPr>
          </a:p>
          <a:p>
            <a:pPr indent="-288925" lvl="0" marL="457200" rtl="0" algn="l">
              <a:lnSpc>
                <a:spcPct val="135714"/>
              </a:lnSpc>
              <a:spcBef>
                <a:spcPts val="0"/>
              </a:spcBef>
              <a:spcAft>
                <a:spcPts val="0"/>
              </a:spcAft>
              <a:buClr>
                <a:srgbClr val="1E1E1E"/>
              </a:buClr>
              <a:buSzPts val="950"/>
              <a:buFont typeface="Roboto"/>
              <a:buChar char="●"/>
            </a:pPr>
            <a:r>
              <a:rPr lang="en" sz="950">
                <a:solidFill>
                  <a:srgbClr val="1E1E1E"/>
                </a:solidFill>
                <a:highlight>
                  <a:schemeClr val="lt1"/>
                </a:highlight>
                <a:latin typeface="Roboto"/>
                <a:ea typeface="Roboto"/>
                <a:cs typeface="Roboto"/>
                <a:sym typeface="Roboto"/>
              </a:rPr>
              <a:t>Triple exponential moving average (TEMA), </a:t>
            </a:r>
            <a:endParaRPr sz="950">
              <a:solidFill>
                <a:srgbClr val="1E1E1E"/>
              </a:solidFill>
              <a:highlight>
                <a:schemeClr val="lt1"/>
              </a:highlight>
              <a:latin typeface="Roboto"/>
              <a:ea typeface="Roboto"/>
              <a:cs typeface="Roboto"/>
              <a:sym typeface="Roboto"/>
            </a:endParaRPr>
          </a:p>
          <a:p>
            <a:pPr indent="-288925" lvl="0" marL="457200" rtl="0" algn="l">
              <a:lnSpc>
                <a:spcPct val="135714"/>
              </a:lnSpc>
              <a:spcBef>
                <a:spcPts val="0"/>
              </a:spcBef>
              <a:spcAft>
                <a:spcPts val="0"/>
              </a:spcAft>
              <a:buClr>
                <a:srgbClr val="1E1E1E"/>
              </a:buClr>
              <a:buSzPts val="950"/>
              <a:buFont typeface="Roboto"/>
              <a:buChar char="●"/>
            </a:pPr>
            <a:r>
              <a:rPr lang="en" sz="950">
                <a:solidFill>
                  <a:srgbClr val="1E1E1E"/>
                </a:solidFill>
                <a:highlight>
                  <a:schemeClr val="lt1"/>
                </a:highlight>
                <a:latin typeface="Roboto"/>
                <a:ea typeface="Roboto"/>
                <a:cs typeface="Roboto"/>
                <a:sym typeface="Roboto"/>
              </a:rPr>
              <a:t>Triangular moving average (TRIMA) &amp; </a:t>
            </a:r>
            <a:endParaRPr sz="950">
              <a:solidFill>
                <a:srgbClr val="1E1E1E"/>
              </a:solidFill>
              <a:highlight>
                <a:schemeClr val="lt1"/>
              </a:highlight>
              <a:latin typeface="Roboto"/>
              <a:ea typeface="Roboto"/>
              <a:cs typeface="Roboto"/>
              <a:sym typeface="Roboto"/>
            </a:endParaRPr>
          </a:p>
          <a:p>
            <a:pPr indent="-288925" lvl="0" marL="457200" rtl="0" algn="l">
              <a:lnSpc>
                <a:spcPct val="135714"/>
              </a:lnSpc>
              <a:spcBef>
                <a:spcPts val="0"/>
              </a:spcBef>
              <a:spcAft>
                <a:spcPts val="0"/>
              </a:spcAft>
              <a:buClr>
                <a:srgbClr val="1E1E1E"/>
              </a:buClr>
              <a:buSzPts val="950"/>
              <a:buFont typeface="Roboto"/>
              <a:buChar char="●"/>
            </a:pPr>
            <a:r>
              <a:rPr lang="en" sz="950">
                <a:solidFill>
                  <a:srgbClr val="1E1E1E"/>
                </a:solidFill>
                <a:highlight>
                  <a:schemeClr val="lt1"/>
                </a:highlight>
                <a:latin typeface="Roboto"/>
                <a:ea typeface="Roboto"/>
                <a:cs typeface="Roboto"/>
                <a:sym typeface="Roboto"/>
              </a:rPr>
              <a:t>Simple moving average (slow and fast) SMA </a:t>
            </a:r>
            <a:endParaRPr sz="950">
              <a:solidFill>
                <a:srgbClr val="1E1E1E"/>
              </a:solidFill>
              <a:highlight>
                <a:schemeClr val="lt1"/>
              </a:highlight>
              <a:latin typeface="Roboto"/>
              <a:ea typeface="Roboto"/>
              <a:cs typeface="Roboto"/>
              <a:sym typeface="Roboto"/>
            </a:endParaRPr>
          </a:p>
          <a:p>
            <a:pPr indent="0" lvl="0" marL="0" rtl="0" algn="l">
              <a:lnSpc>
                <a:spcPct val="135714"/>
              </a:lnSpc>
              <a:spcBef>
                <a:spcPts val="0"/>
              </a:spcBef>
              <a:spcAft>
                <a:spcPts val="0"/>
              </a:spcAft>
              <a:buNone/>
            </a:pPr>
            <a:r>
              <a:t/>
            </a:r>
            <a:endParaRPr sz="950">
              <a:solidFill>
                <a:srgbClr val="1E1E1E"/>
              </a:solidFill>
              <a:highlight>
                <a:schemeClr val="lt1"/>
              </a:highlight>
              <a:latin typeface="Roboto"/>
              <a:ea typeface="Roboto"/>
              <a:cs typeface="Roboto"/>
              <a:sym typeface="Roboto"/>
            </a:endParaRPr>
          </a:p>
          <a:p>
            <a:pPr indent="0" lvl="0" marL="0" rtl="0" algn="l">
              <a:lnSpc>
                <a:spcPct val="135714"/>
              </a:lnSpc>
              <a:spcBef>
                <a:spcPts val="0"/>
              </a:spcBef>
              <a:spcAft>
                <a:spcPts val="0"/>
              </a:spcAft>
              <a:buNone/>
            </a:pPr>
            <a:r>
              <a:rPr b="1" lang="en" sz="950">
                <a:solidFill>
                  <a:srgbClr val="1E1E1E"/>
                </a:solidFill>
                <a:highlight>
                  <a:schemeClr val="lt1"/>
                </a:highlight>
                <a:latin typeface="Roboto"/>
                <a:ea typeface="Roboto"/>
                <a:cs typeface="Roboto"/>
                <a:sym typeface="Roboto"/>
              </a:rPr>
              <a:t>Training process</a:t>
            </a:r>
            <a:r>
              <a:rPr lang="en" sz="950">
                <a:solidFill>
                  <a:srgbClr val="1E1E1E"/>
                </a:solidFill>
                <a:highlight>
                  <a:schemeClr val="lt1"/>
                </a:highlight>
                <a:latin typeface="Roboto"/>
                <a:ea typeface="Roboto"/>
                <a:cs typeface="Roboto"/>
                <a:sym typeface="Roboto"/>
              </a:rPr>
              <a:t>:</a:t>
            </a:r>
            <a:endParaRPr sz="950">
              <a:solidFill>
                <a:srgbClr val="1E1E1E"/>
              </a:solidFill>
              <a:highlight>
                <a:schemeClr val="lt1"/>
              </a:highlight>
              <a:latin typeface="Roboto"/>
              <a:ea typeface="Roboto"/>
              <a:cs typeface="Roboto"/>
              <a:sym typeface="Roboto"/>
            </a:endParaRPr>
          </a:p>
          <a:p>
            <a:pPr indent="-288925" lvl="0" marL="457200" rtl="0" algn="l">
              <a:lnSpc>
                <a:spcPct val="135714"/>
              </a:lnSpc>
              <a:spcBef>
                <a:spcPts val="0"/>
              </a:spcBef>
              <a:spcAft>
                <a:spcPts val="0"/>
              </a:spcAft>
              <a:buClr>
                <a:srgbClr val="1E1E1E"/>
              </a:buClr>
              <a:buSzPts val="950"/>
              <a:buFont typeface="Roboto"/>
              <a:buChar char="●"/>
            </a:pPr>
            <a:r>
              <a:rPr lang="en" sz="950">
                <a:solidFill>
                  <a:srgbClr val="1E1E1E"/>
                </a:solidFill>
                <a:highlight>
                  <a:schemeClr val="lt1"/>
                </a:highlight>
                <a:latin typeface="Roboto"/>
                <a:ea typeface="Roboto"/>
                <a:cs typeface="Roboto"/>
                <a:sym typeface="Roboto"/>
              </a:rPr>
              <a:t>Development: Modeling process uses last 24 months of data for each stock ticker to ensure adequate sample size and recency value</a:t>
            </a:r>
            <a:endParaRPr sz="950">
              <a:solidFill>
                <a:srgbClr val="1E1E1E"/>
              </a:solidFill>
              <a:highlight>
                <a:schemeClr val="lt1"/>
              </a:highlight>
              <a:latin typeface="Roboto"/>
              <a:ea typeface="Roboto"/>
              <a:cs typeface="Roboto"/>
              <a:sym typeface="Roboto"/>
            </a:endParaRPr>
          </a:p>
          <a:p>
            <a:pPr indent="-288925" lvl="0" marL="457200" rtl="0" algn="l">
              <a:lnSpc>
                <a:spcPct val="135714"/>
              </a:lnSpc>
              <a:spcBef>
                <a:spcPts val="0"/>
              </a:spcBef>
              <a:spcAft>
                <a:spcPts val="0"/>
              </a:spcAft>
              <a:buClr>
                <a:srgbClr val="1E1E1E"/>
              </a:buClr>
              <a:buSzPts val="950"/>
              <a:buFont typeface="Roboto"/>
              <a:buChar char="●"/>
            </a:pPr>
            <a:r>
              <a:rPr lang="en" sz="950">
                <a:solidFill>
                  <a:srgbClr val="1E1E1E"/>
                </a:solidFill>
                <a:highlight>
                  <a:schemeClr val="lt1"/>
                </a:highlight>
                <a:latin typeface="Roboto"/>
                <a:ea typeface="Roboto"/>
                <a:cs typeface="Roboto"/>
                <a:sym typeface="Roboto"/>
              </a:rPr>
              <a:t>Training: Initial 6 months of development sample</a:t>
            </a:r>
            <a:r>
              <a:rPr lang="en" sz="950">
                <a:solidFill>
                  <a:srgbClr val="1E1E1E"/>
                </a:solidFill>
                <a:highlight>
                  <a:schemeClr val="lt1"/>
                </a:highlight>
                <a:latin typeface="Roboto"/>
                <a:ea typeface="Roboto"/>
                <a:cs typeface="Roboto"/>
                <a:sym typeface="Roboto"/>
              </a:rPr>
              <a:t>. Initial testing show improvements in model predictability as the development sample window increases </a:t>
            </a:r>
            <a:r>
              <a:rPr lang="en" sz="950">
                <a:solidFill>
                  <a:srgbClr val="1E1E1E"/>
                </a:solidFill>
                <a:highlight>
                  <a:schemeClr val="lt1"/>
                </a:highlight>
                <a:latin typeface="Roboto"/>
                <a:ea typeface="Roboto"/>
                <a:cs typeface="Roboto"/>
                <a:sym typeface="Roboto"/>
              </a:rPr>
              <a:t>  </a:t>
            </a:r>
            <a:endParaRPr sz="950">
              <a:solidFill>
                <a:srgbClr val="1E1E1E"/>
              </a:solidFill>
              <a:highlight>
                <a:schemeClr val="lt1"/>
              </a:highlight>
              <a:latin typeface="Roboto"/>
              <a:ea typeface="Roboto"/>
              <a:cs typeface="Roboto"/>
              <a:sym typeface="Roboto"/>
            </a:endParaRPr>
          </a:p>
          <a:p>
            <a:pPr indent="-288925" lvl="0" marL="457200" rtl="0" algn="l">
              <a:lnSpc>
                <a:spcPct val="135714"/>
              </a:lnSpc>
              <a:spcBef>
                <a:spcPts val="0"/>
              </a:spcBef>
              <a:spcAft>
                <a:spcPts val="0"/>
              </a:spcAft>
              <a:buClr>
                <a:srgbClr val="1E1E1E"/>
              </a:buClr>
              <a:buSzPts val="950"/>
              <a:buFont typeface="Roboto"/>
              <a:buChar char="●"/>
            </a:pPr>
            <a:r>
              <a:rPr lang="en" sz="950">
                <a:solidFill>
                  <a:srgbClr val="1E1E1E"/>
                </a:solidFill>
                <a:highlight>
                  <a:schemeClr val="lt1"/>
                </a:highlight>
                <a:latin typeface="Roboto"/>
                <a:ea typeface="Roboto"/>
                <a:cs typeface="Roboto"/>
                <a:sym typeface="Roboto"/>
              </a:rPr>
              <a:t>Testing: </a:t>
            </a:r>
            <a:r>
              <a:rPr lang="en" sz="950">
                <a:solidFill>
                  <a:srgbClr val="1E1E1E"/>
                </a:solidFill>
                <a:highlight>
                  <a:schemeClr val="lt1"/>
                </a:highlight>
                <a:latin typeface="Roboto"/>
                <a:ea typeface="Roboto"/>
                <a:cs typeface="Roboto"/>
                <a:sym typeface="Roboto"/>
              </a:rPr>
              <a:t>Remainder of the development sample was used for testing</a:t>
            </a:r>
            <a:endParaRPr sz="950">
              <a:solidFill>
                <a:srgbClr val="1E1E1E"/>
              </a:solidFill>
              <a:highlight>
                <a:schemeClr val="lt1"/>
              </a:highlight>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Evaluation</a:t>
            </a:r>
            <a:endParaRPr/>
          </a:p>
        </p:txBody>
      </p:sp>
      <p:sp>
        <p:nvSpPr>
          <p:cNvPr id="119" name="Google Shape;119;p18"/>
          <p:cNvSpPr txBox="1"/>
          <p:nvPr/>
        </p:nvSpPr>
        <p:spPr>
          <a:xfrm>
            <a:off x="387250" y="1332150"/>
            <a:ext cx="8520600" cy="35115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850">
                <a:solidFill>
                  <a:srgbClr val="1E1E1E"/>
                </a:solidFill>
                <a:highlight>
                  <a:schemeClr val="lt1"/>
                </a:highlight>
                <a:latin typeface="Roboto"/>
                <a:ea typeface="Roboto"/>
                <a:cs typeface="Roboto"/>
                <a:sym typeface="Roboto"/>
              </a:rPr>
              <a:t>During the development of the application, several models were evaluated. Since stock prices and returns are impacted by impacted by myriad of factors other than temporal features and also subject to randomness, making predictions can be a very complex exercise.</a:t>
            </a:r>
            <a:endParaRPr sz="850">
              <a:solidFill>
                <a:srgbClr val="1E1E1E"/>
              </a:solidFill>
              <a:highlight>
                <a:schemeClr val="lt1"/>
              </a:highlight>
              <a:latin typeface="Roboto"/>
              <a:ea typeface="Roboto"/>
              <a:cs typeface="Roboto"/>
              <a:sym typeface="Roboto"/>
            </a:endParaRPr>
          </a:p>
          <a:p>
            <a:pPr indent="0" lvl="0" marL="0" rtl="0" algn="l">
              <a:lnSpc>
                <a:spcPct val="135714"/>
              </a:lnSpc>
              <a:spcBef>
                <a:spcPts val="0"/>
              </a:spcBef>
              <a:spcAft>
                <a:spcPts val="0"/>
              </a:spcAft>
              <a:buNone/>
            </a:pPr>
            <a:r>
              <a:t/>
            </a:r>
            <a:endParaRPr sz="850">
              <a:solidFill>
                <a:srgbClr val="1E1E1E"/>
              </a:solidFill>
              <a:highlight>
                <a:schemeClr val="lt1"/>
              </a:highlight>
              <a:latin typeface="Roboto"/>
              <a:ea typeface="Roboto"/>
              <a:cs typeface="Roboto"/>
              <a:sym typeface="Roboto"/>
            </a:endParaRPr>
          </a:p>
          <a:p>
            <a:pPr indent="0" lvl="0" marL="0" rtl="0" algn="l">
              <a:lnSpc>
                <a:spcPct val="135714"/>
              </a:lnSpc>
              <a:spcBef>
                <a:spcPts val="0"/>
              </a:spcBef>
              <a:spcAft>
                <a:spcPts val="0"/>
              </a:spcAft>
              <a:buNone/>
            </a:pPr>
            <a:r>
              <a:rPr lang="en" sz="850">
                <a:solidFill>
                  <a:srgbClr val="1E1E1E"/>
                </a:solidFill>
                <a:highlight>
                  <a:schemeClr val="lt1"/>
                </a:highlight>
                <a:latin typeface="Roboto"/>
                <a:ea typeface="Roboto"/>
                <a:cs typeface="Roboto"/>
                <a:sym typeface="Roboto"/>
              </a:rPr>
              <a:t>The main purpose of the ML models was to generate the best prediction for future prices, that would feed the Robo Advisory feature. We explored,</a:t>
            </a:r>
            <a:endParaRPr sz="850">
              <a:solidFill>
                <a:srgbClr val="1E1E1E"/>
              </a:solidFill>
              <a:highlight>
                <a:schemeClr val="lt1"/>
              </a:highlight>
              <a:latin typeface="Roboto"/>
              <a:ea typeface="Roboto"/>
              <a:cs typeface="Roboto"/>
              <a:sym typeface="Roboto"/>
            </a:endParaRPr>
          </a:p>
          <a:p>
            <a:pPr indent="-282575" lvl="0" marL="457200" rtl="0" algn="l">
              <a:lnSpc>
                <a:spcPct val="135714"/>
              </a:lnSpc>
              <a:spcBef>
                <a:spcPts val="0"/>
              </a:spcBef>
              <a:spcAft>
                <a:spcPts val="0"/>
              </a:spcAft>
              <a:buClr>
                <a:srgbClr val="1E1E1E"/>
              </a:buClr>
              <a:buSzPts val="850"/>
              <a:buFont typeface="Roboto"/>
              <a:buChar char="●"/>
            </a:pPr>
            <a:r>
              <a:rPr lang="en" sz="850">
                <a:solidFill>
                  <a:srgbClr val="1E1E1E"/>
                </a:solidFill>
                <a:highlight>
                  <a:schemeClr val="lt1"/>
                </a:highlight>
                <a:latin typeface="Roboto"/>
                <a:ea typeface="Roboto"/>
                <a:cs typeface="Roboto"/>
                <a:sym typeface="Roboto"/>
              </a:rPr>
              <a:t>Support Vector Machine/Classifier- SVC</a:t>
            </a:r>
            <a:endParaRPr sz="850">
              <a:solidFill>
                <a:srgbClr val="1E1E1E"/>
              </a:solidFill>
              <a:highlight>
                <a:schemeClr val="lt1"/>
              </a:highlight>
              <a:latin typeface="Roboto"/>
              <a:ea typeface="Roboto"/>
              <a:cs typeface="Roboto"/>
              <a:sym typeface="Roboto"/>
            </a:endParaRPr>
          </a:p>
          <a:p>
            <a:pPr indent="-282575" lvl="0" marL="457200" rtl="0" algn="l">
              <a:lnSpc>
                <a:spcPct val="135714"/>
              </a:lnSpc>
              <a:spcBef>
                <a:spcPts val="0"/>
              </a:spcBef>
              <a:spcAft>
                <a:spcPts val="0"/>
              </a:spcAft>
              <a:buClr>
                <a:srgbClr val="1E1E1E"/>
              </a:buClr>
              <a:buSzPts val="850"/>
              <a:buFont typeface="Roboto"/>
              <a:buChar char="●"/>
            </a:pPr>
            <a:r>
              <a:rPr lang="en" sz="850">
                <a:solidFill>
                  <a:srgbClr val="1E1E1E"/>
                </a:solidFill>
                <a:highlight>
                  <a:schemeClr val="lt1"/>
                </a:highlight>
                <a:latin typeface="Roboto"/>
                <a:ea typeface="Roboto"/>
                <a:cs typeface="Roboto"/>
                <a:sym typeface="Roboto"/>
              </a:rPr>
              <a:t>Decision tree</a:t>
            </a:r>
            <a:endParaRPr sz="850">
              <a:solidFill>
                <a:srgbClr val="1E1E1E"/>
              </a:solidFill>
              <a:highlight>
                <a:schemeClr val="lt1"/>
              </a:highlight>
              <a:latin typeface="Roboto"/>
              <a:ea typeface="Roboto"/>
              <a:cs typeface="Roboto"/>
              <a:sym typeface="Roboto"/>
            </a:endParaRPr>
          </a:p>
          <a:p>
            <a:pPr indent="-282575" lvl="0" marL="457200" rtl="0" algn="l">
              <a:lnSpc>
                <a:spcPct val="135714"/>
              </a:lnSpc>
              <a:spcBef>
                <a:spcPts val="0"/>
              </a:spcBef>
              <a:spcAft>
                <a:spcPts val="0"/>
              </a:spcAft>
              <a:buClr>
                <a:srgbClr val="1E1E1E"/>
              </a:buClr>
              <a:buSzPts val="850"/>
              <a:buFont typeface="Roboto"/>
              <a:buChar char="●"/>
            </a:pPr>
            <a:r>
              <a:rPr lang="en" sz="850">
                <a:solidFill>
                  <a:srgbClr val="1E1E1E"/>
                </a:solidFill>
                <a:highlight>
                  <a:schemeClr val="lt1"/>
                </a:highlight>
                <a:latin typeface="Roboto"/>
                <a:ea typeface="Roboto"/>
                <a:cs typeface="Roboto"/>
                <a:sym typeface="Roboto"/>
              </a:rPr>
              <a:t>Logistic</a:t>
            </a:r>
            <a:endParaRPr sz="850">
              <a:solidFill>
                <a:srgbClr val="1E1E1E"/>
              </a:solidFill>
              <a:highlight>
                <a:schemeClr val="lt1"/>
              </a:highlight>
              <a:latin typeface="Roboto"/>
              <a:ea typeface="Roboto"/>
              <a:cs typeface="Roboto"/>
              <a:sym typeface="Roboto"/>
            </a:endParaRPr>
          </a:p>
          <a:p>
            <a:pPr indent="-282575" lvl="0" marL="457200" rtl="0" algn="l">
              <a:lnSpc>
                <a:spcPct val="135714"/>
              </a:lnSpc>
              <a:spcBef>
                <a:spcPts val="0"/>
              </a:spcBef>
              <a:spcAft>
                <a:spcPts val="0"/>
              </a:spcAft>
              <a:buClr>
                <a:srgbClr val="1E1E1E"/>
              </a:buClr>
              <a:buSzPts val="850"/>
              <a:buFont typeface="Roboto"/>
              <a:buChar char="●"/>
            </a:pPr>
            <a:r>
              <a:rPr lang="en" sz="850">
                <a:solidFill>
                  <a:srgbClr val="1E1E1E"/>
                </a:solidFill>
                <a:highlight>
                  <a:schemeClr val="lt1"/>
                </a:highlight>
                <a:latin typeface="Roboto"/>
                <a:ea typeface="Roboto"/>
                <a:cs typeface="Roboto"/>
                <a:sym typeface="Roboto"/>
              </a:rPr>
              <a:t>Time Series Forecast</a:t>
            </a:r>
            <a:endParaRPr sz="850">
              <a:solidFill>
                <a:srgbClr val="1E1E1E"/>
              </a:solidFill>
              <a:highlight>
                <a:schemeClr val="lt1"/>
              </a:highlight>
              <a:latin typeface="Roboto"/>
              <a:ea typeface="Roboto"/>
              <a:cs typeface="Roboto"/>
              <a:sym typeface="Roboto"/>
            </a:endParaRPr>
          </a:p>
          <a:p>
            <a:pPr indent="-282575" lvl="0" marL="457200" rtl="0" algn="l">
              <a:lnSpc>
                <a:spcPct val="135714"/>
              </a:lnSpc>
              <a:spcBef>
                <a:spcPts val="0"/>
              </a:spcBef>
              <a:spcAft>
                <a:spcPts val="0"/>
              </a:spcAft>
              <a:buClr>
                <a:srgbClr val="1E1E1E"/>
              </a:buClr>
              <a:buSzPts val="850"/>
              <a:buFont typeface="Roboto"/>
              <a:buChar char="●"/>
            </a:pPr>
            <a:r>
              <a:rPr lang="en" sz="850">
                <a:solidFill>
                  <a:srgbClr val="1E1E1E"/>
                </a:solidFill>
                <a:highlight>
                  <a:schemeClr val="lt1"/>
                </a:highlight>
                <a:latin typeface="Roboto"/>
                <a:ea typeface="Roboto"/>
                <a:cs typeface="Roboto"/>
                <a:sym typeface="Roboto"/>
              </a:rPr>
              <a:t>Autoregressive Integrated Moving Average- ARIMA</a:t>
            </a:r>
            <a:endParaRPr sz="850">
              <a:solidFill>
                <a:srgbClr val="1E1E1E"/>
              </a:solidFill>
              <a:highlight>
                <a:schemeClr val="lt1"/>
              </a:highlight>
              <a:latin typeface="Roboto"/>
              <a:ea typeface="Roboto"/>
              <a:cs typeface="Roboto"/>
              <a:sym typeface="Roboto"/>
            </a:endParaRPr>
          </a:p>
          <a:p>
            <a:pPr indent="0" lvl="0" marL="0" rtl="0" algn="l">
              <a:lnSpc>
                <a:spcPct val="135714"/>
              </a:lnSpc>
              <a:spcBef>
                <a:spcPts val="0"/>
              </a:spcBef>
              <a:spcAft>
                <a:spcPts val="0"/>
              </a:spcAft>
              <a:buNone/>
            </a:pPr>
            <a:r>
              <a:t/>
            </a:r>
            <a:endParaRPr sz="850">
              <a:solidFill>
                <a:srgbClr val="1E1E1E"/>
              </a:solidFill>
              <a:highlight>
                <a:schemeClr val="lt1"/>
              </a:highlight>
              <a:latin typeface="Roboto"/>
              <a:ea typeface="Roboto"/>
              <a:cs typeface="Roboto"/>
              <a:sym typeface="Roboto"/>
            </a:endParaRPr>
          </a:p>
          <a:p>
            <a:pPr indent="0" lvl="0" marL="0" rtl="0" algn="l">
              <a:lnSpc>
                <a:spcPct val="135714"/>
              </a:lnSpc>
              <a:spcBef>
                <a:spcPts val="0"/>
              </a:spcBef>
              <a:spcAft>
                <a:spcPts val="0"/>
              </a:spcAft>
              <a:buNone/>
            </a:pPr>
            <a:r>
              <a:rPr lang="en" sz="850">
                <a:solidFill>
                  <a:srgbClr val="1E1E1E"/>
                </a:solidFill>
                <a:highlight>
                  <a:schemeClr val="lt1"/>
                </a:highlight>
                <a:latin typeface="Roboto"/>
                <a:ea typeface="Roboto"/>
                <a:cs typeface="Roboto"/>
                <a:sym typeface="Roboto"/>
              </a:rPr>
              <a:t>SVC, Decision tree &amp; Logistic regression models are best suited for classification problem and were used to predict return signals for the next day. Our use of the predicted signals was supplemented with naive estimate of future returns. Time Series Forecast modeling uses historical price and breaks it down into various components like trends, cycles, seasonality. The components are then used to make predictions about future prices.  ARIMA modeling is another time series modeling technique which is used for series with temporal dependence. But the technique works under assumptions like stationarity and autocorrelation.</a:t>
            </a:r>
            <a:endParaRPr sz="850">
              <a:solidFill>
                <a:srgbClr val="1E1E1E"/>
              </a:solidFill>
              <a:highlight>
                <a:schemeClr val="lt1"/>
              </a:highlight>
              <a:latin typeface="Roboto"/>
              <a:ea typeface="Roboto"/>
              <a:cs typeface="Roboto"/>
              <a:sym typeface="Roboto"/>
            </a:endParaRPr>
          </a:p>
          <a:p>
            <a:pPr indent="0" lvl="0" marL="0" rtl="0" algn="l">
              <a:lnSpc>
                <a:spcPct val="135714"/>
              </a:lnSpc>
              <a:spcBef>
                <a:spcPts val="0"/>
              </a:spcBef>
              <a:spcAft>
                <a:spcPts val="0"/>
              </a:spcAft>
              <a:buNone/>
            </a:pPr>
            <a:r>
              <a:t/>
            </a:r>
            <a:endParaRPr sz="850">
              <a:solidFill>
                <a:srgbClr val="1E1E1E"/>
              </a:solidFill>
              <a:highlight>
                <a:schemeClr val="lt1"/>
              </a:highlight>
              <a:latin typeface="Roboto"/>
              <a:ea typeface="Roboto"/>
              <a:cs typeface="Roboto"/>
              <a:sym typeface="Roboto"/>
            </a:endParaRPr>
          </a:p>
          <a:p>
            <a:pPr indent="0" lvl="0" marL="0" rtl="0" algn="l">
              <a:lnSpc>
                <a:spcPct val="135714"/>
              </a:lnSpc>
              <a:spcBef>
                <a:spcPts val="0"/>
              </a:spcBef>
              <a:spcAft>
                <a:spcPts val="0"/>
              </a:spcAft>
              <a:buNone/>
            </a:pPr>
            <a:r>
              <a:rPr lang="en" sz="850">
                <a:solidFill>
                  <a:srgbClr val="1E1E1E"/>
                </a:solidFill>
                <a:highlight>
                  <a:schemeClr val="lt1"/>
                </a:highlight>
                <a:latin typeface="Roboto"/>
                <a:ea typeface="Roboto"/>
                <a:cs typeface="Roboto"/>
                <a:sym typeface="Roboto"/>
              </a:rPr>
              <a:t>The algorithm evaluates the results of the classification models and selects the best prediction by comparing model accuracy, precision and recall for the purpose of automation.  The use of Time Series Forecasting has been quite challenging in our test runs due to high degree of randomness and volatility in the dependent variable. Evaluation of ARIMA modeling technique highlighted that similar to other temporal forecasting techniques successful implementation of ARIMA models requires careful case by case consideration of each stocks historical performance.`</a:t>
            </a:r>
            <a:endParaRPr sz="850">
              <a:solidFill>
                <a:srgbClr val="1E1E1E"/>
              </a:solidFill>
              <a:highlight>
                <a:schemeClr val="lt1"/>
              </a:highlight>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nvSpPr>
        <p:spPr>
          <a:xfrm>
            <a:off x="387250" y="1332150"/>
            <a:ext cx="8520600" cy="3730500"/>
          </a:xfrm>
          <a:prstGeom prst="rect">
            <a:avLst/>
          </a:prstGeom>
          <a:noFill/>
          <a:ln>
            <a:noFill/>
          </a:ln>
        </p:spPr>
        <p:txBody>
          <a:bodyPr anchorCtr="0" anchor="t" bIns="91425" lIns="91425" spcFirstLastPara="1" rIns="91425" wrap="square" tIns="91425">
            <a:spAutoFit/>
          </a:bodyPr>
          <a:lstStyle/>
          <a:p>
            <a:pPr indent="-346075" lvl="0" marL="457200" rtl="0" algn="l">
              <a:lnSpc>
                <a:spcPct val="115000"/>
              </a:lnSpc>
              <a:spcBef>
                <a:spcPts val="1000"/>
              </a:spcBef>
              <a:spcAft>
                <a:spcPts val="0"/>
              </a:spcAft>
              <a:buClr>
                <a:srgbClr val="1E1E1E"/>
              </a:buClr>
              <a:buSzPts val="1850"/>
              <a:buFont typeface="Roboto"/>
              <a:buChar char="●"/>
            </a:pPr>
            <a:r>
              <a:rPr lang="en" sz="1850">
                <a:solidFill>
                  <a:srgbClr val="1E1E1E"/>
                </a:solidFill>
                <a:highlight>
                  <a:schemeClr val="lt1"/>
                </a:highlight>
                <a:latin typeface="Roboto"/>
                <a:ea typeface="Roboto"/>
                <a:cs typeface="Roboto"/>
                <a:sym typeface="Roboto"/>
              </a:rPr>
              <a:t>Enhancements to portfolio dashboard to include company financial attributes</a:t>
            </a:r>
            <a:endParaRPr sz="1850">
              <a:solidFill>
                <a:srgbClr val="1E1E1E"/>
              </a:solidFill>
              <a:highlight>
                <a:schemeClr val="lt1"/>
              </a:highlight>
              <a:latin typeface="Roboto"/>
              <a:ea typeface="Roboto"/>
              <a:cs typeface="Roboto"/>
              <a:sym typeface="Roboto"/>
            </a:endParaRPr>
          </a:p>
          <a:p>
            <a:pPr indent="-346075" lvl="0" marL="457200" rtl="0" algn="l">
              <a:lnSpc>
                <a:spcPct val="115000"/>
              </a:lnSpc>
              <a:spcBef>
                <a:spcPts val="1000"/>
              </a:spcBef>
              <a:spcAft>
                <a:spcPts val="0"/>
              </a:spcAft>
              <a:buClr>
                <a:srgbClr val="1E1E1E"/>
              </a:buClr>
              <a:buSzPts val="1850"/>
              <a:buFont typeface="Roboto"/>
              <a:buChar char="●"/>
            </a:pPr>
            <a:r>
              <a:rPr lang="en" sz="1850">
                <a:solidFill>
                  <a:srgbClr val="1E1E1E"/>
                </a:solidFill>
                <a:highlight>
                  <a:schemeClr val="lt1"/>
                </a:highlight>
                <a:latin typeface="Roboto"/>
                <a:ea typeface="Roboto"/>
                <a:cs typeface="Roboto"/>
                <a:sym typeface="Roboto"/>
              </a:rPr>
              <a:t>Add key events calendar</a:t>
            </a:r>
            <a:endParaRPr sz="1850">
              <a:solidFill>
                <a:srgbClr val="1E1E1E"/>
              </a:solidFill>
              <a:highlight>
                <a:schemeClr val="lt1"/>
              </a:highlight>
              <a:latin typeface="Roboto"/>
              <a:ea typeface="Roboto"/>
              <a:cs typeface="Roboto"/>
              <a:sym typeface="Roboto"/>
            </a:endParaRPr>
          </a:p>
          <a:p>
            <a:pPr indent="-346075" lvl="0" marL="457200" rtl="0" algn="l">
              <a:lnSpc>
                <a:spcPct val="115000"/>
              </a:lnSpc>
              <a:spcBef>
                <a:spcPts val="1000"/>
              </a:spcBef>
              <a:spcAft>
                <a:spcPts val="0"/>
              </a:spcAft>
              <a:buClr>
                <a:srgbClr val="1E1E1E"/>
              </a:buClr>
              <a:buSzPts val="1850"/>
              <a:buFont typeface="Roboto"/>
              <a:buChar char="●"/>
            </a:pPr>
            <a:r>
              <a:rPr lang="en" sz="1850">
                <a:solidFill>
                  <a:srgbClr val="1E1E1E"/>
                </a:solidFill>
                <a:highlight>
                  <a:schemeClr val="lt1"/>
                </a:highlight>
                <a:latin typeface="Roboto"/>
                <a:ea typeface="Roboto"/>
                <a:cs typeface="Roboto"/>
                <a:sym typeface="Roboto"/>
              </a:rPr>
              <a:t>A</a:t>
            </a:r>
            <a:r>
              <a:rPr lang="en" sz="1850">
                <a:solidFill>
                  <a:srgbClr val="1E1E1E"/>
                </a:solidFill>
                <a:highlight>
                  <a:schemeClr val="lt1"/>
                </a:highlight>
                <a:latin typeface="Roboto"/>
                <a:ea typeface="Roboto"/>
                <a:cs typeface="Roboto"/>
                <a:sym typeface="Roboto"/>
              </a:rPr>
              <a:t>pplication runtime efficiency</a:t>
            </a:r>
            <a:endParaRPr sz="1850">
              <a:solidFill>
                <a:srgbClr val="1E1E1E"/>
              </a:solidFill>
              <a:highlight>
                <a:schemeClr val="lt1"/>
              </a:highlight>
              <a:latin typeface="Roboto"/>
              <a:ea typeface="Roboto"/>
              <a:cs typeface="Roboto"/>
              <a:sym typeface="Roboto"/>
            </a:endParaRPr>
          </a:p>
          <a:p>
            <a:pPr indent="-346075" lvl="0" marL="457200" rtl="0" algn="l">
              <a:lnSpc>
                <a:spcPct val="115000"/>
              </a:lnSpc>
              <a:spcBef>
                <a:spcPts val="1000"/>
              </a:spcBef>
              <a:spcAft>
                <a:spcPts val="0"/>
              </a:spcAft>
              <a:buClr>
                <a:srgbClr val="1E1E1E"/>
              </a:buClr>
              <a:buSzPts val="1850"/>
              <a:buFont typeface="Roboto"/>
              <a:buChar char="●"/>
            </a:pPr>
            <a:r>
              <a:rPr lang="en" sz="1850">
                <a:solidFill>
                  <a:srgbClr val="1E1E1E"/>
                </a:solidFill>
                <a:highlight>
                  <a:schemeClr val="lt1"/>
                </a:highlight>
                <a:latin typeface="Roboto"/>
                <a:ea typeface="Roboto"/>
                <a:cs typeface="Roboto"/>
                <a:sym typeface="Roboto"/>
              </a:rPr>
              <a:t>Live trading functionality</a:t>
            </a:r>
            <a:endParaRPr sz="1850">
              <a:solidFill>
                <a:srgbClr val="1E1E1E"/>
              </a:solidFill>
              <a:highlight>
                <a:schemeClr val="lt1"/>
              </a:highlight>
              <a:latin typeface="Roboto"/>
              <a:ea typeface="Roboto"/>
              <a:cs typeface="Roboto"/>
              <a:sym typeface="Roboto"/>
            </a:endParaRPr>
          </a:p>
          <a:p>
            <a:pPr indent="-346075" lvl="0" marL="457200" rtl="0" algn="l">
              <a:lnSpc>
                <a:spcPct val="115000"/>
              </a:lnSpc>
              <a:spcBef>
                <a:spcPts val="1000"/>
              </a:spcBef>
              <a:spcAft>
                <a:spcPts val="0"/>
              </a:spcAft>
              <a:buClr>
                <a:srgbClr val="1E1E1E"/>
              </a:buClr>
              <a:buSzPts val="1850"/>
              <a:buFont typeface="Roboto"/>
              <a:buChar char="●"/>
            </a:pPr>
            <a:r>
              <a:rPr lang="en" sz="1850">
                <a:solidFill>
                  <a:srgbClr val="1E1E1E"/>
                </a:solidFill>
                <a:highlight>
                  <a:schemeClr val="lt1"/>
                </a:highlight>
                <a:latin typeface="Roboto"/>
                <a:ea typeface="Roboto"/>
                <a:cs typeface="Roboto"/>
                <a:sym typeface="Roboto"/>
              </a:rPr>
              <a:t>Backtesting of trading strategy</a:t>
            </a:r>
            <a:endParaRPr sz="1850">
              <a:solidFill>
                <a:srgbClr val="1E1E1E"/>
              </a:solidFill>
              <a:highlight>
                <a:schemeClr val="lt1"/>
              </a:highlight>
              <a:latin typeface="Roboto"/>
              <a:ea typeface="Roboto"/>
              <a:cs typeface="Roboto"/>
              <a:sym typeface="Roboto"/>
            </a:endParaRPr>
          </a:p>
          <a:p>
            <a:pPr indent="-346075" lvl="0" marL="457200" rtl="0" algn="l">
              <a:lnSpc>
                <a:spcPct val="115000"/>
              </a:lnSpc>
              <a:spcBef>
                <a:spcPts val="1000"/>
              </a:spcBef>
              <a:spcAft>
                <a:spcPts val="1000"/>
              </a:spcAft>
              <a:buClr>
                <a:srgbClr val="1E1E1E"/>
              </a:buClr>
              <a:buSzPts val="1850"/>
              <a:buFont typeface="Roboto"/>
              <a:buChar char="●"/>
            </a:pPr>
            <a:r>
              <a:rPr lang="en" sz="1850">
                <a:solidFill>
                  <a:srgbClr val="1E1E1E"/>
                </a:solidFill>
                <a:highlight>
                  <a:schemeClr val="lt1"/>
                </a:highlight>
                <a:latin typeface="Roboto"/>
                <a:ea typeface="Roboto"/>
                <a:cs typeface="Roboto"/>
                <a:sym typeface="Roboto"/>
              </a:rPr>
              <a:t>Refine data source: During testing, it was noted that the historical data from the source API did not adjust for events like stock split. This affects the model prediction outcomes and portfolio overview</a:t>
            </a:r>
            <a:endParaRPr sz="1850">
              <a:solidFill>
                <a:srgbClr val="1E1E1E"/>
              </a:solidFill>
              <a:highlight>
                <a:schemeClr val="lt1"/>
              </a:highlight>
              <a:latin typeface="Roboto"/>
              <a:ea typeface="Roboto"/>
              <a:cs typeface="Roboto"/>
              <a:sym typeface="Roboto"/>
            </a:endParaRPr>
          </a:p>
        </p:txBody>
      </p:sp>
      <p:sp>
        <p:nvSpPr>
          <p:cNvPr id="125" name="Google Shape;125;p1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Future Application Updates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idx="4294967295" type="title"/>
          </p:nvPr>
        </p:nvSpPr>
        <p:spPr>
          <a:xfrm>
            <a:off x="311725" y="21773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Appendix</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idx="4294967295"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Appendix: Performance of Time Series Forecasting on Stock Prices</a:t>
            </a:r>
            <a:endParaRPr/>
          </a:p>
        </p:txBody>
      </p:sp>
      <p:pic>
        <p:nvPicPr>
          <p:cNvPr id="136" name="Google Shape;136;p21"/>
          <p:cNvPicPr preferRelativeResize="0"/>
          <p:nvPr/>
        </p:nvPicPr>
        <p:blipFill>
          <a:blip r:embed="rId3">
            <a:alphaModFix/>
          </a:blip>
          <a:stretch>
            <a:fillRect/>
          </a:stretch>
        </p:blipFill>
        <p:spPr>
          <a:xfrm>
            <a:off x="1676400" y="1581825"/>
            <a:ext cx="5681525" cy="3302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