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61b9a2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661b9a2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2963a7e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2963a7e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erisweather.com/" TargetMode="External"/><Relationship Id="rId4" Type="http://schemas.openxmlformats.org/officeDocument/2006/relationships/hyperlink" Target="https://www.nasdaq.com/market-activity/commodities/ng:nmx/historical" TargetMode="External"/><Relationship Id="rId5" Type="http://schemas.openxmlformats.org/officeDocument/2006/relationships/hyperlink" Target="https://www.nasdaq.com/market-activity/commodities/cl:nmx" TargetMode="External"/><Relationship Id="rId6" Type="http://schemas.openxmlformats.org/officeDocument/2006/relationships/hyperlink" Target="https://alfred.stlouisfed.org/series/downloaddata?seid=APUS12A726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vincentsgarzi/Group5Project1" TargetMode="External"/><Relationship Id="rId4" Type="http://schemas.openxmlformats.org/officeDocument/2006/relationships/hyperlink" Target="https://www.aerisweather.com/" TargetMode="External"/><Relationship Id="rId5" Type="http://schemas.openxmlformats.org/officeDocument/2006/relationships/hyperlink" Target="https://www.nasdaq.com/market-activity/commodities/ng:nmx/historical" TargetMode="External"/><Relationship Id="rId6" Type="http://schemas.openxmlformats.org/officeDocument/2006/relationships/hyperlink" Target="https://www.nasdaq.com/market-activity/commodities/cl:nmx" TargetMode="External"/><Relationship Id="rId7" Type="http://schemas.openxmlformats.org/officeDocument/2006/relationships/hyperlink" Target="https://alfred.stlouisfed.org/series/downloaddata?seid=APUS12A7261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Energy Consumption </a:t>
            </a:r>
            <a:endParaRPr/>
          </a:p>
        </p:txBody>
      </p:sp>
      <p:sp>
        <p:nvSpPr>
          <p:cNvPr id="135" name="Google Shape;135;p13"/>
          <p:cNvSpPr txBox="1"/>
          <p:nvPr>
            <p:ph idx="1" type="subTitle"/>
          </p:nvPr>
        </p:nvSpPr>
        <p:spPr>
          <a:xfrm>
            <a:off x="4367325" y="29194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and forecasting </a:t>
            </a:r>
            <a:endParaRPr/>
          </a:p>
        </p:txBody>
      </p:sp>
      <p:sp>
        <p:nvSpPr>
          <p:cNvPr id="136" name="Google Shape;136;p13"/>
          <p:cNvSpPr txBox="1"/>
          <p:nvPr>
            <p:ph idx="1" type="subTitle"/>
          </p:nvPr>
        </p:nvSpPr>
        <p:spPr>
          <a:xfrm>
            <a:off x="5083950" y="4355100"/>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Marc Pocorni, Niels De haan, </a:t>
            </a:r>
            <a:endParaRPr/>
          </a:p>
          <a:p>
            <a:pPr indent="0" lvl="0" marL="0" rtl="0" algn="l">
              <a:spcBef>
                <a:spcPts val="0"/>
              </a:spcBef>
              <a:spcAft>
                <a:spcPts val="0"/>
              </a:spcAft>
              <a:buNone/>
            </a:pPr>
            <a:r>
              <a:rPr lang="en"/>
              <a:t>        Andre Johnson, and Vincent Sgarzi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261700" y="928675"/>
            <a:ext cx="5307600" cy="292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Executive Summary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700"/>
              <a:t>The energy cost predictor project aims to predict future energy costs for households by analyzing the effect of temperature, energy prices (WTI Nymex and Natural Gas) on </a:t>
            </a:r>
            <a:r>
              <a:rPr lang="en" sz="1700"/>
              <a:t>household</a:t>
            </a:r>
            <a:r>
              <a:rPr lang="en" sz="1700"/>
              <a:t> energy consumption.</a:t>
            </a:r>
            <a:endParaRPr sz="1700"/>
          </a:p>
        </p:txBody>
      </p:sp>
      <p:sp>
        <p:nvSpPr>
          <p:cNvPr id="142" name="Google Shape;14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a:t>
            </a:r>
            <a:endParaRPr/>
          </a:p>
        </p:txBody>
      </p:sp>
      <p:sp>
        <p:nvSpPr>
          <p:cNvPr id="148" name="Google Shape;148;p15"/>
          <p:cNvSpPr txBox="1"/>
          <p:nvPr>
            <p:ph idx="1" type="body"/>
          </p:nvPr>
        </p:nvSpPr>
        <p:spPr>
          <a:xfrm>
            <a:off x="1251900" y="1080200"/>
            <a:ext cx="7084500" cy="3190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Description</a:t>
            </a:r>
            <a:endParaRPr/>
          </a:p>
          <a:p>
            <a:pPr indent="-301205" lvl="0" marL="914400" rtl="0" algn="l">
              <a:spcBef>
                <a:spcPts val="0"/>
              </a:spcBef>
              <a:spcAft>
                <a:spcPts val="0"/>
              </a:spcAft>
              <a:buSzPts val="1143"/>
              <a:buChar char="-"/>
            </a:pPr>
            <a:r>
              <a:rPr lang="en" sz="1143"/>
              <a:t>We created a tool that can analyze historical energy usage (kWh) in relation to temperature. The tool has the option to take into account temperature changes,  takes into account analysis of the main driver of kWh price and predicts the future price of energy based on Monte Carlo simulation. </a:t>
            </a:r>
            <a:endParaRPr sz="1143"/>
          </a:p>
          <a:p>
            <a:pPr indent="-311150" lvl="0" marL="457200" rtl="0" algn="l">
              <a:spcBef>
                <a:spcPts val="0"/>
              </a:spcBef>
              <a:spcAft>
                <a:spcPts val="0"/>
              </a:spcAft>
              <a:buSzPts val="1300"/>
              <a:buChar char="●"/>
            </a:pPr>
            <a:r>
              <a:rPr lang="en"/>
              <a:t>Motivation for development?</a:t>
            </a:r>
            <a:endParaRPr/>
          </a:p>
          <a:p>
            <a:pPr indent="-298450" lvl="0" marL="914400" rtl="0" algn="l">
              <a:spcBef>
                <a:spcPts val="0"/>
              </a:spcBef>
              <a:spcAft>
                <a:spcPts val="0"/>
              </a:spcAft>
              <a:buSzPts val="1100"/>
              <a:buChar char="-"/>
            </a:pPr>
            <a:r>
              <a:rPr lang="en" sz="1100"/>
              <a:t>Understand the relationship between energy usage and temperature and the impact of temperature changes</a:t>
            </a:r>
            <a:endParaRPr sz="1100"/>
          </a:p>
          <a:p>
            <a:pPr indent="-298450" lvl="0" marL="914400" rtl="0" algn="l">
              <a:spcBef>
                <a:spcPts val="0"/>
              </a:spcBef>
              <a:spcAft>
                <a:spcPts val="0"/>
              </a:spcAft>
              <a:buSzPts val="1100"/>
              <a:buChar char="-"/>
            </a:pPr>
            <a:r>
              <a:rPr lang="en" sz="1100"/>
              <a:t>Understand main driver of kWh prices</a:t>
            </a:r>
            <a:endParaRPr sz="1100"/>
          </a:p>
          <a:p>
            <a:pPr indent="-298450" lvl="0" marL="914400" rtl="0" algn="l">
              <a:spcBef>
                <a:spcPts val="0"/>
              </a:spcBef>
              <a:spcAft>
                <a:spcPts val="0"/>
              </a:spcAft>
              <a:buSzPts val="1100"/>
              <a:buChar char="-"/>
            </a:pPr>
            <a:r>
              <a:rPr lang="en" sz="1100"/>
              <a:t>Predict the future cost of energy</a:t>
            </a:r>
            <a:endParaRPr sz="1100"/>
          </a:p>
          <a:p>
            <a:pPr indent="-311150" lvl="0" marL="457200" rtl="0" algn="l">
              <a:spcBef>
                <a:spcPts val="0"/>
              </a:spcBef>
              <a:spcAft>
                <a:spcPts val="0"/>
              </a:spcAft>
              <a:buSzPts val="1300"/>
              <a:buChar char="●"/>
            </a:pPr>
            <a:r>
              <a:rPr lang="en"/>
              <a:t>User story</a:t>
            </a:r>
            <a:endParaRPr/>
          </a:p>
          <a:p>
            <a:pPr indent="-298450" lvl="0" marL="914400" rtl="0" algn="l">
              <a:spcBef>
                <a:spcPts val="0"/>
              </a:spcBef>
              <a:spcAft>
                <a:spcPts val="0"/>
              </a:spcAft>
              <a:buSzPts val="1100"/>
              <a:buChar char="-"/>
            </a:pPr>
            <a:r>
              <a:rPr lang="en" sz="1100"/>
              <a:t>As users of energy we wanted to understand how temperature influences energy usage, so we can predict energy usage taking into account temperature changes. </a:t>
            </a:r>
            <a:endParaRPr sz="1100"/>
          </a:p>
          <a:p>
            <a:pPr indent="-298450" lvl="0" marL="914400" rtl="0" algn="l">
              <a:spcBef>
                <a:spcPts val="0"/>
              </a:spcBef>
              <a:spcAft>
                <a:spcPts val="0"/>
              </a:spcAft>
              <a:buSzPts val="1100"/>
              <a:buChar char="-"/>
            </a:pPr>
            <a:r>
              <a:rPr lang="en" sz="1100"/>
              <a:t>As users of energy we wanted to understand what drives the cost of kWh to be able to predict the future cost of kWhs. </a:t>
            </a:r>
            <a:endParaRPr sz="1100"/>
          </a:p>
          <a:p>
            <a:pPr indent="0" lvl="0" marL="457200" rtl="0" algn="l">
              <a:spcBef>
                <a:spcPts val="1200"/>
              </a:spcBef>
              <a:spcAft>
                <a:spcPts val="1200"/>
              </a:spcAft>
              <a:buNone/>
            </a:pPr>
            <a:r>
              <a:t/>
            </a:r>
            <a:endParaRPr/>
          </a:p>
        </p:txBody>
      </p:sp>
      <p:sp>
        <p:nvSpPr>
          <p:cNvPr id="149" name="Google Shape;14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Techniques</a:t>
            </a:r>
            <a:endParaRPr/>
          </a:p>
        </p:txBody>
      </p:sp>
      <p:sp>
        <p:nvSpPr>
          <p:cNvPr id="155" name="Google Shape;155;p16"/>
          <p:cNvSpPr txBox="1"/>
          <p:nvPr>
            <p:ph idx="1" type="body"/>
          </p:nvPr>
        </p:nvSpPr>
        <p:spPr>
          <a:xfrm>
            <a:off x="1297500" y="1468350"/>
            <a:ext cx="7038900" cy="33405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0"/>
              </a:spcBef>
              <a:spcAft>
                <a:spcPts val="0"/>
              </a:spcAft>
              <a:buSzPct val="100000"/>
              <a:buChar char="●"/>
            </a:pPr>
            <a:r>
              <a:rPr b="1" lang="en" sz="1100"/>
              <a:t>Description of data source:</a:t>
            </a:r>
            <a:br>
              <a:rPr b="1" lang="en" sz="1100"/>
            </a:br>
            <a:br>
              <a:rPr b="1" lang="en" sz="1100"/>
            </a:br>
            <a:r>
              <a:rPr i="1" lang="en" sz="1100"/>
              <a:t>-</a:t>
            </a:r>
            <a:r>
              <a:rPr i="1" lang="en" sz="1100" u="sng">
                <a:solidFill>
                  <a:schemeClr val="hlink"/>
                </a:solidFill>
                <a:latin typeface="Arial"/>
                <a:ea typeface="Arial"/>
                <a:cs typeface="Arial"/>
                <a:sym typeface="Arial"/>
                <a:hlinkClick r:id="rId3"/>
              </a:rPr>
              <a:t>AerisWeather | Weather API &amp; Mapping Platform</a:t>
            </a:r>
            <a:br>
              <a:rPr i="1" lang="en" sz="1100"/>
            </a:br>
            <a:r>
              <a:rPr i="1" lang="en" sz="1100"/>
              <a:t>-</a:t>
            </a:r>
            <a:r>
              <a:rPr i="1" lang="en" sz="1100" u="sng">
                <a:solidFill>
                  <a:schemeClr val="hlink"/>
                </a:solidFill>
                <a:hlinkClick r:id="rId4"/>
              </a:rPr>
              <a:t>Nasdaq Natural Gas, price history</a:t>
            </a:r>
            <a:br>
              <a:rPr i="1" lang="en" sz="1100"/>
            </a:br>
            <a:r>
              <a:rPr i="1" lang="en" sz="1100"/>
              <a:t>-</a:t>
            </a:r>
            <a:r>
              <a:rPr i="1" lang="en" sz="1100" u="sng">
                <a:solidFill>
                  <a:schemeClr val="hlink"/>
                </a:solidFill>
                <a:hlinkClick r:id="rId5"/>
              </a:rPr>
              <a:t>Nasdaq Crude Oil, price history</a:t>
            </a:r>
            <a:br>
              <a:rPr i="1" lang="en" sz="1100"/>
            </a:br>
            <a:r>
              <a:rPr i="1" lang="en" sz="1100"/>
              <a:t>-</a:t>
            </a:r>
            <a:r>
              <a:rPr i="1" lang="en" sz="1100" u="sng">
                <a:solidFill>
                  <a:schemeClr val="hlink"/>
                </a:solidFill>
                <a:hlinkClick r:id="rId6"/>
              </a:rPr>
              <a:t>Kwh, price history</a:t>
            </a:r>
            <a:br>
              <a:rPr i="1" lang="en" sz="1100"/>
            </a:br>
            <a:endParaRPr i="1" sz="1100"/>
          </a:p>
          <a:p>
            <a:pPr indent="-293211" lvl="0" marL="457200" rtl="0" algn="l">
              <a:spcBef>
                <a:spcPts val="0"/>
              </a:spcBef>
              <a:spcAft>
                <a:spcPts val="0"/>
              </a:spcAft>
              <a:buSzPct val="100000"/>
              <a:buChar char="●"/>
            </a:pPr>
            <a:r>
              <a:rPr b="1" lang="en" sz="1100"/>
              <a:t>Data reasoning:</a:t>
            </a:r>
            <a:endParaRPr b="1" sz="1100"/>
          </a:p>
          <a:p>
            <a:pPr indent="0" lvl="0" marL="457200" rtl="0" algn="l">
              <a:spcBef>
                <a:spcPts val="1200"/>
              </a:spcBef>
              <a:spcAft>
                <a:spcPts val="0"/>
              </a:spcAft>
              <a:buNone/>
            </a:pPr>
            <a:r>
              <a:rPr i="1" lang="en" sz="1100"/>
              <a:t>-The project used 1 year of personal data from group member Niels  his domestic energy consumption. </a:t>
            </a:r>
            <a:br>
              <a:rPr i="1" lang="en" sz="1100"/>
            </a:br>
            <a:r>
              <a:rPr i="1" lang="en" sz="1100"/>
              <a:t>Niels lives in NY with his wife and daughter and makes for a great average user. </a:t>
            </a:r>
            <a:br>
              <a:rPr i="1" lang="en" sz="1100"/>
            </a:br>
            <a:r>
              <a:rPr i="1" lang="en" sz="1100"/>
              <a:t>-Project uses 1 year, of  weather data from AerisWeather to take into account the seasonality of energy consumption</a:t>
            </a:r>
            <a:br>
              <a:rPr i="1" lang="en" sz="1100"/>
            </a:br>
            <a:r>
              <a:rPr i="1" lang="en" sz="1100"/>
              <a:t>-Project uses 10 years of Natural gas, and WTI(crude oil), and Kwh(kilowatt-hours) prices, to turn Niels his domestic energy consumption in to a financial model.</a:t>
            </a:r>
            <a:endParaRPr i="1" sz="1100"/>
          </a:p>
          <a:p>
            <a:pPr indent="-293211" lvl="0" marL="457200" rtl="0" algn="l">
              <a:spcBef>
                <a:spcPts val="1200"/>
              </a:spcBef>
              <a:spcAft>
                <a:spcPts val="0"/>
              </a:spcAft>
              <a:buSzPct val="100000"/>
              <a:buChar char="●"/>
            </a:pPr>
            <a:r>
              <a:rPr b="1" lang="en" sz="1100"/>
              <a:t>Collection, exploration and cleaning process:</a:t>
            </a:r>
            <a:br>
              <a:rPr b="1" lang="en" sz="1100"/>
            </a:br>
            <a:br>
              <a:rPr lang="en" sz="1100"/>
            </a:br>
            <a:r>
              <a:rPr i="1" lang="en" sz="1100"/>
              <a:t>-Our project used both CSV downloads and an API for data collection.</a:t>
            </a:r>
            <a:br>
              <a:rPr i="1" lang="en" sz="1100"/>
            </a:br>
            <a:r>
              <a:rPr i="1" lang="en" sz="1100"/>
              <a:t>-We explored the data by processing and  correlating Oil, Gas and Kwh data, and applied it to the users data.</a:t>
            </a:r>
            <a:br>
              <a:rPr i="1" lang="en" sz="1100"/>
            </a:br>
            <a:r>
              <a:rPr i="1" lang="en" sz="1100"/>
              <a:t>-We cleaned the data by applying several </a:t>
            </a:r>
            <a:r>
              <a:rPr i="1" lang="en" sz="1100"/>
              <a:t>python function to make the data more readable, and organized.</a:t>
            </a:r>
            <a:endParaRPr i="1" sz="1100"/>
          </a:p>
        </p:txBody>
      </p:sp>
      <p:sp>
        <p:nvSpPr>
          <p:cNvPr id="156" name="Google Shape;15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189425" y="586725"/>
            <a:ext cx="353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Technologies</a:t>
            </a:r>
            <a:endParaRPr sz="2700"/>
          </a:p>
        </p:txBody>
      </p:sp>
      <p:sp>
        <p:nvSpPr>
          <p:cNvPr id="162" name="Google Shape;162;p17"/>
          <p:cNvSpPr txBox="1"/>
          <p:nvPr>
            <p:ph idx="1" type="body"/>
          </p:nvPr>
        </p:nvSpPr>
        <p:spPr>
          <a:xfrm>
            <a:off x="1189425" y="1441375"/>
            <a:ext cx="3530100" cy="273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Monte Carlo Simulations</a:t>
            </a:r>
            <a:endParaRPr sz="1800"/>
          </a:p>
          <a:p>
            <a:pPr indent="-342900" lvl="0" marL="457200" rtl="0" algn="l">
              <a:spcBef>
                <a:spcPts val="0"/>
              </a:spcBef>
              <a:spcAft>
                <a:spcPts val="0"/>
              </a:spcAft>
              <a:buSzPts val="1800"/>
              <a:buChar char="●"/>
            </a:pPr>
            <a:r>
              <a:rPr lang="en" sz="1800"/>
              <a:t>Pandas </a:t>
            </a:r>
            <a:endParaRPr sz="1800"/>
          </a:p>
          <a:p>
            <a:pPr indent="-342900" lvl="0" marL="457200" rtl="0" algn="l">
              <a:spcBef>
                <a:spcPts val="0"/>
              </a:spcBef>
              <a:spcAft>
                <a:spcPts val="0"/>
              </a:spcAft>
              <a:buSzPts val="1800"/>
              <a:buChar char="●"/>
            </a:pPr>
            <a:r>
              <a:rPr lang="en" sz="1800"/>
              <a:t>SQLAlchemy Toolkit</a:t>
            </a:r>
            <a:endParaRPr sz="1800"/>
          </a:p>
          <a:p>
            <a:pPr indent="-342900" lvl="0" marL="457200" rtl="0" algn="l">
              <a:spcBef>
                <a:spcPts val="0"/>
              </a:spcBef>
              <a:spcAft>
                <a:spcPts val="0"/>
              </a:spcAft>
              <a:buSzPts val="1800"/>
              <a:buChar char="●"/>
            </a:pPr>
            <a:r>
              <a:rPr lang="en" sz="1800"/>
              <a:t>Numpy</a:t>
            </a:r>
            <a:endParaRPr sz="1800"/>
          </a:p>
          <a:p>
            <a:pPr indent="-342900" lvl="0" marL="457200" rtl="0" algn="l">
              <a:spcBef>
                <a:spcPts val="0"/>
              </a:spcBef>
              <a:spcAft>
                <a:spcPts val="0"/>
              </a:spcAft>
              <a:buSzPts val="1800"/>
              <a:buChar char="●"/>
            </a:pPr>
            <a:r>
              <a:rPr lang="en" sz="1800"/>
              <a:t>Holoviews</a:t>
            </a:r>
            <a:endParaRPr sz="1800"/>
          </a:p>
          <a:p>
            <a:pPr indent="-342900" lvl="0" marL="457200" rtl="0" algn="l">
              <a:spcBef>
                <a:spcPts val="0"/>
              </a:spcBef>
              <a:spcAft>
                <a:spcPts val="0"/>
              </a:spcAft>
              <a:buSzPts val="1800"/>
              <a:buChar char="●"/>
            </a:pPr>
            <a:r>
              <a:rPr lang="en" sz="1800"/>
              <a:t>SKLearn Linear Regression</a:t>
            </a:r>
            <a:endParaRPr sz="1800"/>
          </a:p>
          <a:p>
            <a:pPr indent="-342900" lvl="0" marL="457200" rtl="0" algn="l">
              <a:spcBef>
                <a:spcPts val="0"/>
              </a:spcBef>
              <a:spcAft>
                <a:spcPts val="0"/>
              </a:spcAft>
              <a:buSzPts val="1800"/>
              <a:buChar char="●"/>
            </a:pPr>
            <a:r>
              <a:rPr lang="en" sz="1800"/>
              <a:t>Voila</a:t>
            </a:r>
            <a:endParaRPr sz="1800"/>
          </a:p>
          <a:p>
            <a:pPr indent="-342900" lvl="0" marL="457200" rtl="0" algn="l">
              <a:spcBef>
                <a:spcPts val="0"/>
              </a:spcBef>
              <a:spcAft>
                <a:spcPts val="0"/>
              </a:spcAft>
              <a:buSzPts val="1800"/>
              <a:buChar char="●"/>
            </a:pPr>
            <a:r>
              <a:rPr lang="en" sz="1800"/>
              <a:t>AerisWeather API</a:t>
            </a:r>
            <a:endParaRPr sz="1800"/>
          </a:p>
        </p:txBody>
      </p:sp>
      <p:sp>
        <p:nvSpPr>
          <p:cNvPr id="163" name="Google Shape;16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089450" y="570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Rough Task Breakdown</a:t>
            </a:r>
            <a:endParaRPr sz="2700"/>
          </a:p>
        </p:txBody>
      </p:sp>
      <p:sp>
        <p:nvSpPr>
          <p:cNvPr id="169" name="Google Shape;169;p18"/>
          <p:cNvSpPr txBox="1"/>
          <p:nvPr>
            <p:ph idx="1" type="body"/>
          </p:nvPr>
        </p:nvSpPr>
        <p:spPr>
          <a:xfrm>
            <a:off x="1172775" y="1345400"/>
            <a:ext cx="4385700" cy="268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Niels</a:t>
            </a:r>
            <a:endParaRPr sz="1800"/>
          </a:p>
          <a:p>
            <a:pPr indent="-330200" lvl="1" marL="914400" rtl="0" algn="l">
              <a:spcBef>
                <a:spcPts val="0"/>
              </a:spcBef>
              <a:spcAft>
                <a:spcPts val="0"/>
              </a:spcAft>
              <a:buSzPts val="1600"/>
              <a:buChar char="○"/>
            </a:pPr>
            <a:r>
              <a:rPr lang="en" sz="1600"/>
              <a:t>Data collection</a:t>
            </a:r>
            <a:endParaRPr sz="1600"/>
          </a:p>
          <a:p>
            <a:pPr indent="-330200" lvl="1" marL="914400" rtl="0" algn="l">
              <a:spcBef>
                <a:spcPts val="0"/>
              </a:spcBef>
              <a:spcAft>
                <a:spcPts val="0"/>
              </a:spcAft>
              <a:buSzPts val="1600"/>
              <a:buChar char="○"/>
            </a:pPr>
            <a:r>
              <a:rPr lang="en" sz="1600"/>
              <a:t>Analysis of household kWh data</a:t>
            </a:r>
            <a:endParaRPr sz="1600"/>
          </a:p>
          <a:p>
            <a:pPr indent="-342900" lvl="0" marL="457200" rtl="0" algn="l">
              <a:spcBef>
                <a:spcPts val="0"/>
              </a:spcBef>
              <a:spcAft>
                <a:spcPts val="0"/>
              </a:spcAft>
              <a:buSzPts val="1800"/>
              <a:buChar char="●"/>
            </a:pPr>
            <a:r>
              <a:rPr lang="en" sz="1800"/>
              <a:t>Vinny</a:t>
            </a:r>
            <a:endParaRPr sz="1800"/>
          </a:p>
          <a:p>
            <a:pPr indent="-330200" lvl="1" marL="914400" rtl="0" algn="l">
              <a:spcBef>
                <a:spcPts val="0"/>
              </a:spcBef>
              <a:spcAft>
                <a:spcPts val="0"/>
              </a:spcAft>
              <a:buSzPts val="1600"/>
              <a:buChar char="○"/>
            </a:pPr>
            <a:r>
              <a:rPr lang="en" sz="1600"/>
              <a:t>Correlation calculations</a:t>
            </a:r>
            <a:endParaRPr sz="1600"/>
          </a:p>
          <a:p>
            <a:pPr indent="-342900" lvl="0" marL="457200" rtl="0" algn="l">
              <a:spcBef>
                <a:spcPts val="0"/>
              </a:spcBef>
              <a:spcAft>
                <a:spcPts val="0"/>
              </a:spcAft>
              <a:buSzPts val="1800"/>
              <a:buChar char="●"/>
            </a:pPr>
            <a:r>
              <a:rPr lang="en" sz="1800"/>
              <a:t>Marc</a:t>
            </a:r>
            <a:endParaRPr sz="1800"/>
          </a:p>
          <a:p>
            <a:pPr indent="-330200" lvl="1" marL="914400" rtl="0" algn="l">
              <a:spcBef>
                <a:spcPts val="0"/>
              </a:spcBef>
              <a:spcAft>
                <a:spcPts val="0"/>
              </a:spcAft>
              <a:buSzPts val="1600"/>
              <a:buChar char="○"/>
            </a:pPr>
            <a:r>
              <a:rPr lang="en" sz="1600"/>
              <a:t>Monte Carlo </a:t>
            </a:r>
            <a:r>
              <a:rPr lang="en" sz="1600"/>
              <a:t>Simulations</a:t>
            </a:r>
            <a:endParaRPr sz="1600"/>
          </a:p>
          <a:p>
            <a:pPr indent="-342900" lvl="0" marL="457200" rtl="0" algn="l">
              <a:spcBef>
                <a:spcPts val="0"/>
              </a:spcBef>
              <a:spcAft>
                <a:spcPts val="0"/>
              </a:spcAft>
              <a:buSzPts val="1800"/>
              <a:buChar char="●"/>
            </a:pPr>
            <a:r>
              <a:rPr lang="en" sz="1800"/>
              <a:t>Andre</a:t>
            </a:r>
            <a:endParaRPr sz="1800"/>
          </a:p>
          <a:p>
            <a:pPr indent="-330200" lvl="1" marL="914400" rtl="0" algn="l">
              <a:spcBef>
                <a:spcPts val="0"/>
              </a:spcBef>
              <a:spcAft>
                <a:spcPts val="0"/>
              </a:spcAft>
              <a:buSzPts val="1600"/>
              <a:buChar char="○"/>
            </a:pPr>
            <a:r>
              <a:rPr lang="en" sz="1600"/>
              <a:t>Debugging</a:t>
            </a:r>
            <a:endParaRPr sz="1600"/>
          </a:p>
        </p:txBody>
      </p:sp>
      <p:sp>
        <p:nvSpPr>
          <p:cNvPr id="170" name="Google Shape;17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76" name="Google Shape;1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197500" y="604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Next Steps</a:t>
            </a:r>
            <a:endParaRPr sz="2700"/>
          </a:p>
        </p:txBody>
      </p:sp>
      <p:sp>
        <p:nvSpPr>
          <p:cNvPr id="182" name="Google Shape;182;p20"/>
          <p:cNvSpPr txBox="1"/>
          <p:nvPr>
            <p:ph idx="1" type="body"/>
          </p:nvPr>
        </p:nvSpPr>
        <p:spPr>
          <a:xfrm>
            <a:off x="1197500" y="1641875"/>
            <a:ext cx="7038900" cy="224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Apply data to forecasts of future kWh costs</a:t>
            </a:r>
            <a:endParaRPr sz="1800"/>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en" sz="1800"/>
              <a:t>Create a user friendly tool to allow user data upload</a:t>
            </a:r>
            <a:endParaRPr sz="1800"/>
          </a:p>
          <a:p>
            <a:pPr indent="0" lvl="0" marL="457200" rtl="0" algn="l">
              <a:spcBef>
                <a:spcPts val="1200"/>
              </a:spcBef>
              <a:spcAft>
                <a:spcPts val="1200"/>
              </a:spcAft>
              <a:buNone/>
            </a:pPr>
            <a:r>
              <a:t/>
            </a:r>
            <a:endParaRPr sz="1800"/>
          </a:p>
        </p:txBody>
      </p:sp>
      <p:sp>
        <p:nvSpPr>
          <p:cNvPr id="183" name="Google Shape;18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180850" y="577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Links</a:t>
            </a:r>
            <a:endParaRPr sz="2700"/>
          </a:p>
        </p:txBody>
      </p:sp>
      <p:sp>
        <p:nvSpPr>
          <p:cNvPr id="189" name="Google Shape;189;p21"/>
          <p:cNvSpPr txBox="1"/>
          <p:nvPr>
            <p:ph idx="1" type="body"/>
          </p:nvPr>
        </p:nvSpPr>
        <p:spPr>
          <a:xfrm>
            <a:off x="1108625" y="14911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GitHub Repository:</a:t>
            </a:r>
            <a:endParaRPr/>
          </a:p>
          <a:p>
            <a:pPr indent="-298450" lvl="1" marL="914400" rtl="0" algn="l">
              <a:spcBef>
                <a:spcPts val="0"/>
              </a:spcBef>
              <a:spcAft>
                <a:spcPts val="0"/>
              </a:spcAft>
              <a:buSzPts val="1100"/>
              <a:buChar char="○"/>
            </a:pPr>
            <a:r>
              <a:rPr lang="en" u="sng">
                <a:solidFill>
                  <a:schemeClr val="hlink"/>
                </a:solidFill>
                <a:hlinkClick r:id="rId3"/>
              </a:rPr>
              <a:t>https://github.com/vincentsgarzi/Group5Project1</a:t>
            </a:r>
            <a:endParaRPr/>
          </a:p>
          <a:p>
            <a:pPr indent="-311150" lvl="0" marL="457200" rtl="0" algn="l">
              <a:spcBef>
                <a:spcPts val="0"/>
              </a:spcBef>
              <a:spcAft>
                <a:spcPts val="0"/>
              </a:spcAft>
              <a:buSzPts val="1300"/>
              <a:buChar char="●"/>
            </a:pPr>
            <a:r>
              <a:rPr lang="en"/>
              <a:t>Sources</a:t>
            </a:r>
            <a:endParaRPr/>
          </a:p>
          <a:p>
            <a:pPr indent="-298450" lvl="1" marL="914400" rtl="0" algn="l">
              <a:spcBef>
                <a:spcPts val="0"/>
              </a:spcBef>
              <a:spcAft>
                <a:spcPts val="0"/>
              </a:spcAft>
              <a:buSzPts val="1100"/>
              <a:buChar char="○"/>
            </a:pPr>
            <a:r>
              <a:rPr i="1" lang="en"/>
              <a:t>-</a:t>
            </a:r>
            <a:r>
              <a:rPr i="1" lang="en" u="sng">
                <a:solidFill>
                  <a:schemeClr val="accent5"/>
                </a:solidFill>
                <a:latin typeface="Arial"/>
                <a:ea typeface="Arial"/>
                <a:cs typeface="Arial"/>
                <a:sym typeface="Arial"/>
                <a:hlinkClick r:id="rId4">
                  <a:extLst>
                    <a:ext uri="{A12FA001-AC4F-418D-AE19-62706E023703}">
                      <ahyp:hlinkClr val="tx"/>
                    </a:ext>
                  </a:extLst>
                </a:hlinkClick>
              </a:rPr>
              <a:t>AerisWeather | Weather API &amp; Mapping Platform</a:t>
            </a:r>
            <a:br>
              <a:rPr i="1" lang="en"/>
            </a:br>
            <a:r>
              <a:rPr i="1" lang="en"/>
              <a:t>-</a:t>
            </a:r>
            <a:r>
              <a:rPr i="1" lang="en" u="sng">
                <a:solidFill>
                  <a:schemeClr val="accent5"/>
                </a:solidFill>
                <a:hlinkClick r:id="rId5">
                  <a:extLst>
                    <a:ext uri="{A12FA001-AC4F-418D-AE19-62706E023703}">
                      <ahyp:hlinkClr val="tx"/>
                    </a:ext>
                  </a:extLst>
                </a:hlinkClick>
              </a:rPr>
              <a:t>Nasdaq Natural Gas, price history</a:t>
            </a:r>
            <a:br>
              <a:rPr i="1" lang="en"/>
            </a:br>
            <a:r>
              <a:rPr i="1" lang="en"/>
              <a:t>-</a:t>
            </a:r>
            <a:r>
              <a:rPr i="1" lang="en" u="sng">
                <a:solidFill>
                  <a:schemeClr val="accent5"/>
                </a:solidFill>
                <a:hlinkClick r:id="rId6">
                  <a:extLst>
                    <a:ext uri="{A12FA001-AC4F-418D-AE19-62706E023703}">
                      <ahyp:hlinkClr val="tx"/>
                    </a:ext>
                  </a:extLst>
                </a:hlinkClick>
              </a:rPr>
              <a:t>Nasdaq Crude Oil, price history</a:t>
            </a:r>
            <a:br>
              <a:rPr lang="en"/>
            </a:br>
            <a:r>
              <a:rPr i="1" lang="en"/>
              <a:t>-</a:t>
            </a:r>
            <a:r>
              <a:rPr i="1" lang="en" u="sng">
                <a:solidFill>
                  <a:schemeClr val="accent5"/>
                </a:solidFill>
                <a:hlinkClick r:id="rId7">
                  <a:extLst>
                    <a:ext uri="{A12FA001-AC4F-418D-AE19-62706E023703}">
                      <ahyp:hlinkClr val="tx"/>
                    </a:ext>
                  </a:extLst>
                </a:hlinkClick>
              </a:rPr>
              <a:t>Kwh, price history</a:t>
            </a:r>
            <a:endParaRPr/>
          </a:p>
        </p:txBody>
      </p:sp>
      <p:sp>
        <p:nvSpPr>
          <p:cNvPr id="190" name="Google Shape;19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