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6B1A8D0-B4D9-4E98-976D-B5183D1DE2F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5/14/2020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5/14/2020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5/14/2020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5/14/2020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5/14/2020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5/14/2020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5/14/2020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online.visual-paradigm.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TRACKING GPS(Revue1)</a:t>
            </a:r>
            <a:endParaRPr lang="fr-FR" dirty="0"/>
          </a:p>
        </p:txBody>
      </p:sp>
      <p:sp>
        <p:nvSpPr>
          <p:cNvPr id="3" name="Sous-titre 2"/>
          <p:cNvSpPr>
            <a:spLocks noGrp="1"/>
          </p:cNvSpPr>
          <p:nvPr>
            <p:ph type="subTitle" idx="1"/>
          </p:nvPr>
        </p:nvSpPr>
        <p:spPr/>
        <p:txBody>
          <a:bodyPr/>
          <a:lstStyle/>
          <a:p>
            <a:r>
              <a:rPr lang="fr-FR" dirty="0" smtClean="0"/>
              <a:t>Arthur BRICE SN2</a:t>
            </a:r>
          </a:p>
        </p:txBody>
      </p:sp>
    </p:spTree>
    <p:extLst>
      <p:ext uri="{BB962C8B-B14F-4D97-AF65-F5344CB8AC3E}">
        <p14:creationId xmlns:p14="http://schemas.microsoft.com/office/powerpoint/2010/main" val="397238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Synoptique simplifié du système embarqué</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756943" y="2350820"/>
            <a:ext cx="7460615" cy="4156075"/>
          </a:xfrm>
          <a:prstGeom prst="rect">
            <a:avLst/>
          </a:prstGeom>
          <a:noFill/>
          <a:ln>
            <a:noFill/>
          </a:ln>
        </p:spPr>
      </p:pic>
    </p:spTree>
    <p:extLst>
      <p:ext uri="{BB962C8B-B14F-4D97-AF65-F5344CB8AC3E}">
        <p14:creationId xmlns:p14="http://schemas.microsoft.com/office/powerpoint/2010/main" val="897657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Lors </a:t>
            </a:r>
            <a:r>
              <a:rPr lang="fr-FR" dirty="0"/>
              <a:t>de la première étude sur le système embarqué nous avons tout d’abord décidé des composants dont nous aurons besoin afin de gérer un seul bateau :  </a:t>
            </a:r>
          </a:p>
          <a:p>
            <a:pPr lvl="0"/>
            <a:r>
              <a:rPr lang="fr-FR" dirty="0"/>
              <a:t>Un sondeur passe coque pour connaitre la profondeur et la vitesse du bateau</a:t>
            </a:r>
          </a:p>
          <a:p>
            <a:pPr lvl="0"/>
            <a:r>
              <a:rPr lang="fr-FR" dirty="0"/>
              <a:t>Une carte programmable afin de commander les différents composants </a:t>
            </a:r>
          </a:p>
          <a:p>
            <a:pPr lvl="0"/>
            <a:r>
              <a:rPr lang="fr-FR" dirty="0"/>
              <a:t>Un module GSM pour envoyer et recevoir les données via un réseau mobile </a:t>
            </a:r>
          </a:p>
          <a:p>
            <a:pPr lvl="0"/>
            <a:r>
              <a:rPr lang="fr-FR" dirty="0"/>
              <a:t>Un module GPS pour connaitre le positionnement GPS du bateau </a:t>
            </a:r>
          </a:p>
          <a:p>
            <a:pPr lvl="0"/>
            <a:r>
              <a:rPr lang="fr-FR" dirty="0"/>
              <a:t>Un afficheur LCD pour que le plaisancier puisse voir les informations en temps réel</a:t>
            </a:r>
          </a:p>
          <a:p>
            <a:pPr lvl="0"/>
            <a:r>
              <a:rPr lang="fr-FR" dirty="0"/>
              <a:t>Un panneau photovoltaïque pour fournir une énergie solaire et rendre le système autonome</a:t>
            </a:r>
          </a:p>
          <a:p>
            <a:endParaRPr lang="fr-FR" dirty="0"/>
          </a:p>
        </p:txBody>
      </p:sp>
    </p:spTree>
    <p:extLst>
      <p:ext uri="{BB962C8B-B14F-4D97-AF65-F5344CB8AC3E}">
        <p14:creationId xmlns:p14="http://schemas.microsoft.com/office/powerpoint/2010/main" val="284494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dirty="0"/>
              <a:t>Un régulateur de tension pour fournir une tension continue de 5V au contrôleur et aux composants </a:t>
            </a:r>
          </a:p>
          <a:p>
            <a:pPr lvl="0"/>
            <a:r>
              <a:rPr lang="fr-FR" dirty="0"/>
              <a:t>Une batterie </a:t>
            </a:r>
            <a:r>
              <a:rPr lang="fr-FR" dirty="0" err="1"/>
              <a:t>Li-on</a:t>
            </a:r>
            <a:r>
              <a:rPr lang="fr-FR" dirty="0"/>
              <a:t> pour que le système embarqué soit autonome sur une plus longue durée </a:t>
            </a:r>
          </a:p>
          <a:p>
            <a:pPr marL="0" indent="0">
              <a:buNone/>
            </a:pPr>
            <a:r>
              <a:rPr lang="fr-FR" dirty="0"/>
              <a:t>Durant la phase de développement, il sera éventuellement possible d’ajouter des modules selon les contraintes rencontrées non prévues en phase d’analyse. </a:t>
            </a:r>
          </a:p>
          <a:p>
            <a:endParaRPr lang="fr-FR" dirty="0"/>
          </a:p>
        </p:txBody>
      </p:sp>
    </p:spTree>
    <p:extLst>
      <p:ext uri="{BB962C8B-B14F-4D97-AF65-F5344CB8AC3E}">
        <p14:creationId xmlns:p14="http://schemas.microsoft.com/office/powerpoint/2010/main" val="41083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fonctionnelle du système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je vais présenter l’analyse qui précède la phase de conception. Durant cette phase du projet, les échanges avec le client sont réguliers. Certains points pourront donc être amenés à changer pour sécuriser davantage le système ou contourner des contraintes non prévues durant l’analyse. </a:t>
            </a:r>
          </a:p>
        </p:txBody>
      </p:sp>
    </p:spTree>
    <p:extLst>
      <p:ext uri="{BB962C8B-B14F-4D97-AF65-F5344CB8AC3E}">
        <p14:creationId xmlns:p14="http://schemas.microsoft.com/office/powerpoint/2010/main" val="3316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6" y="2336800"/>
            <a:ext cx="7941824" cy="3598863"/>
          </a:xfrm>
          <a:prstGeom prst="rect">
            <a:avLst/>
          </a:prstGeom>
          <a:noFill/>
          <a:ln>
            <a:noFill/>
          </a:ln>
        </p:spPr>
      </p:pic>
      <p:sp>
        <p:nvSpPr>
          <p:cNvPr id="5" name="Rectangle 4"/>
          <p:cNvSpPr/>
          <p:nvPr/>
        </p:nvSpPr>
        <p:spPr>
          <a:xfrm>
            <a:off x="3717696" y="6049601"/>
            <a:ext cx="3539110" cy="388696"/>
          </a:xfrm>
          <a:prstGeom prst="rect">
            <a:avLst/>
          </a:prstGeom>
        </p:spPr>
        <p:txBody>
          <a:bodyPr wrap="none">
            <a:spAutoFit/>
          </a:bodyPr>
          <a:lstStyle/>
          <a:p>
            <a:pPr>
              <a:lnSpc>
                <a:spcPct val="107000"/>
              </a:lnSpc>
              <a:spcAft>
                <a:spcPts val="800"/>
              </a:spcAft>
            </a:pPr>
            <a:r>
              <a:rPr lang="fr-FR"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https://online.visual-paradigm.com</a:t>
            </a:r>
            <a:r>
              <a:rPr lang="fr-FR" i="1" dirty="0">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marL="0" indent="0">
              <a:buNone/>
            </a:pPr>
            <a:r>
              <a:rPr lang="fr-FR" dirty="0"/>
              <a:t>Les différentes bulles représentent les fonctionnalités que propose le système.</a:t>
            </a:r>
          </a:p>
          <a:p>
            <a:pPr marL="0" indent="0">
              <a:buNone/>
            </a:pPr>
            <a:r>
              <a:rPr lang="fr-FR" dirty="0" smtClean="0"/>
              <a:t>On </a:t>
            </a:r>
            <a:r>
              <a:rPr lang="fr-FR" dirty="0"/>
              <a:t>peut voir qu’il y a deux types d’utilisateurs les gestionnaires qui ne peuvent être en charge que de leur(s) bateau(x) et les </a:t>
            </a:r>
            <a:r>
              <a:rPr lang="fr-FR" dirty="0" err="1"/>
              <a:t>admins</a:t>
            </a:r>
            <a:r>
              <a:rPr lang="fr-FR" dirty="0"/>
              <a:t> qui peuvent voir tous les bateaux disponibles et gérer tous les comptes des gestionnaires (modification mot de passe ou identifiant, création de nouveaux comptes, suppression de comptes). </a:t>
            </a:r>
          </a:p>
          <a:p>
            <a:pPr marL="0" indent="0">
              <a:buNone/>
            </a:pPr>
            <a:r>
              <a:rPr lang="fr-FR" dirty="0"/>
              <a:t>Le gestionnaire peut agir sur le système seulement de deux manières. La première est l’envoi d’une anomalie en sélectionnant un de ses bateaux. Le second est de pouvoir via une IHM visualiser l’état de tous ses bateaux sur une carte. </a:t>
            </a:r>
          </a:p>
          <a:p>
            <a:pPr marL="0" indent="0">
              <a:buNone/>
            </a:pPr>
            <a:r>
              <a:rPr lang="fr-FR" dirty="0"/>
              <a:t>L’</a:t>
            </a:r>
            <a:r>
              <a:rPr lang="fr-FR" dirty="0" err="1"/>
              <a:t>admin</a:t>
            </a:r>
            <a:r>
              <a:rPr lang="fr-FR" dirty="0"/>
              <a:t> peut agir sur le système de trois façons exclusivement. La première est l’envoi d’une anomalie en sélectionnant n’importe quel bateau sur une carte. Le second est de pouvoir via une IHM visionner l’état de tous les bateaux sur une carte. Le troisième est d’avoir la possibilité de modifier, supprimer ou créer un compte gestionnaire.</a:t>
            </a:r>
          </a:p>
          <a:p>
            <a:pPr marL="0" indent="0">
              <a:buNone/>
            </a:pPr>
            <a:r>
              <a:rPr lang="fr-FR" dirty="0" smtClean="0"/>
              <a:t>En </a:t>
            </a:r>
            <a:r>
              <a:rPr lang="fr-FR" dirty="0"/>
              <a:t>ce qui concerne le système embarqué, il est capable de recevoir, de détecter et de prévenir le gestionnaire et le plaisancier automatiquement en cas d’anomalie. Enfin, il transfert en temps réel toutes les données qu’il détecte à l’aide de ses capteurs. </a:t>
            </a:r>
          </a:p>
          <a:p>
            <a:pPr marL="0" indent="0">
              <a:buNone/>
            </a:pPr>
            <a:r>
              <a:rPr lang="fr-FR" dirty="0"/>
              <a:t>Le diagramme des exigences qui suit va nous indiquer plus précisément avec des règles le fonctionnement attendu du système.  </a:t>
            </a:r>
          </a:p>
          <a:p>
            <a:endParaRPr lang="fr-FR" dirty="0"/>
          </a:p>
        </p:txBody>
      </p:sp>
    </p:spTree>
    <p:extLst>
      <p:ext uri="{BB962C8B-B14F-4D97-AF65-F5344CB8AC3E}">
        <p14:creationId xmlns:p14="http://schemas.microsoft.com/office/powerpoint/2010/main" val="333082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d’exigences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648993" y="2233717"/>
            <a:ext cx="7676515" cy="4356100"/>
          </a:xfrm>
          <a:prstGeom prst="rect">
            <a:avLst/>
          </a:prstGeom>
          <a:noFill/>
          <a:ln>
            <a:noFill/>
          </a:ln>
        </p:spPr>
      </p:pic>
    </p:spTree>
    <p:extLst>
      <p:ext uri="{BB962C8B-B14F-4D97-AF65-F5344CB8AC3E}">
        <p14:creationId xmlns:p14="http://schemas.microsoft.com/office/powerpoint/2010/main" val="100143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Durant la phase de programmation, il faudra bien faire attention à bien respecter les exigences et procéder à un test de conformité pour chacune d’entre elles. </a:t>
            </a:r>
          </a:p>
          <a:p>
            <a:endParaRPr lang="fr-FR" dirty="0"/>
          </a:p>
        </p:txBody>
      </p:sp>
    </p:spTree>
    <p:extLst>
      <p:ext uri="{BB962C8B-B14F-4D97-AF65-F5344CB8AC3E}">
        <p14:creationId xmlns:p14="http://schemas.microsoft.com/office/powerpoint/2010/main" val="43112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données(MCD)</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35765" y="2397392"/>
            <a:ext cx="6568440" cy="3721100"/>
          </a:xfrm>
          <a:prstGeom prst="rect">
            <a:avLst/>
          </a:prstGeom>
          <a:noFill/>
          <a:ln>
            <a:noFill/>
          </a:ln>
        </p:spPr>
      </p:pic>
    </p:spTree>
    <p:extLst>
      <p:ext uri="{BB962C8B-B14F-4D97-AF65-F5344CB8AC3E}">
        <p14:creationId xmlns:p14="http://schemas.microsoft.com/office/powerpoint/2010/main" val="30277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Les différents rectangles représentent les tables de la base de données accompagnées de leurs paramètres.</a:t>
            </a:r>
          </a:p>
          <a:p>
            <a:pPr marL="0" indent="0">
              <a:buNone/>
            </a:pPr>
            <a:r>
              <a:rPr lang="fr-FR" dirty="0" smtClean="0"/>
              <a:t>On </a:t>
            </a:r>
            <a:r>
              <a:rPr lang="fr-FR" dirty="0"/>
              <a:t>peut voir que notre base de données est composée de 4 tables avec une qui est utilisée pour les utilisateurs, les bateaux, les données des bateaux et les alertes. Cette composition va nous permettre de mettre en place toutes les fonctionnalités demandées (connexion/inscription utilisateur, historisation des bateaux, etc.).</a:t>
            </a:r>
          </a:p>
          <a:p>
            <a:endParaRPr lang="fr-FR" dirty="0"/>
          </a:p>
        </p:txBody>
      </p:sp>
    </p:spTree>
    <p:extLst>
      <p:ext uri="{BB962C8B-B14F-4D97-AF65-F5344CB8AC3E}">
        <p14:creationId xmlns:p14="http://schemas.microsoft.com/office/powerpoint/2010/main" val="354921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dirty="0" smtClean="0"/>
              <a:t>Partie 1: Présentation commune du projet.</a:t>
            </a:r>
          </a:p>
          <a:p>
            <a:endParaRPr lang="fr-FR" dirty="0"/>
          </a:p>
          <a:p>
            <a:endParaRPr lang="fr-FR" dirty="0" smtClean="0"/>
          </a:p>
          <a:p>
            <a:endParaRPr lang="fr-FR" dirty="0"/>
          </a:p>
          <a:p>
            <a:endParaRPr lang="fr-FR" dirty="0" smtClean="0"/>
          </a:p>
          <a:p>
            <a:pPr marL="0" indent="0">
              <a:buNone/>
            </a:pPr>
            <a:r>
              <a:rPr lang="fr-FR" dirty="0" smtClean="0"/>
              <a:t>Partie 2: Présentation de la partie individuelle.</a:t>
            </a:r>
            <a:endParaRPr lang="fr-FR" dirty="0"/>
          </a:p>
        </p:txBody>
      </p:sp>
    </p:spTree>
    <p:extLst>
      <p:ext uri="{BB962C8B-B14F-4D97-AF65-F5344CB8AC3E}">
        <p14:creationId xmlns:p14="http://schemas.microsoft.com/office/powerpoint/2010/main" val="404748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Maintenant </a:t>
            </a:r>
            <a:r>
              <a:rPr lang="fr-FR" dirty="0"/>
              <a:t>que le sujet est correctement appréhendé, il est nécessaire d’organiser le temps de travail jusqu’à la date butoir. L’objectif est d’avoir un plan d’action établie afin de savoir si le projet commence à prendre du retard ou non. Pour la réalisation de ce projet, nous nous sommes organisés ainsi : 	</a:t>
            </a:r>
          </a:p>
          <a:p>
            <a:pPr lvl="0"/>
            <a:r>
              <a:rPr lang="fr-FR" dirty="0"/>
              <a:t>Analyse</a:t>
            </a:r>
          </a:p>
          <a:p>
            <a:pPr lvl="0"/>
            <a:r>
              <a:rPr lang="fr-FR" dirty="0"/>
              <a:t>Préparation</a:t>
            </a:r>
          </a:p>
          <a:p>
            <a:pPr lvl="0"/>
            <a:r>
              <a:rPr lang="fr-FR" dirty="0"/>
              <a:t>Conception</a:t>
            </a:r>
          </a:p>
          <a:p>
            <a:pPr lvl="0"/>
            <a:r>
              <a:rPr lang="fr-FR" dirty="0"/>
              <a:t>Module de test</a:t>
            </a:r>
          </a:p>
          <a:p>
            <a:pPr lvl="0"/>
            <a:r>
              <a:rPr lang="fr-FR" dirty="0"/>
              <a:t>Intégration</a:t>
            </a:r>
          </a:p>
          <a:p>
            <a:endParaRPr lang="fr-FR" dirty="0"/>
          </a:p>
        </p:txBody>
      </p:sp>
    </p:spTree>
    <p:extLst>
      <p:ext uri="{BB962C8B-B14F-4D97-AF65-F5344CB8AC3E}">
        <p14:creationId xmlns:p14="http://schemas.microsoft.com/office/powerpoint/2010/main" val="346566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0321" y="2336873"/>
            <a:ext cx="9613861" cy="671247"/>
          </a:xfrm>
        </p:spPr>
        <p:txBody>
          <a:bodyPr/>
          <a:lstStyle/>
          <a:p>
            <a:pPr marL="0" indent="0">
              <a:buNone/>
            </a:pPr>
            <a:r>
              <a:rPr lang="fr-FR" dirty="0" smtClean="0"/>
              <a:t>Ce découpage correspond au modèle de projet en cycle V.</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99576" y="3251081"/>
            <a:ext cx="5975350" cy="3073400"/>
          </a:xfrm>
          <a:prstGeom prst="rect">
            <a:avLst/>
          </a:prstGeom>
          <a:noFill/>
          <a:ln>
            <a:noFill/>
          </a:ln>
        </p:spPr>
      </p:pic>
    </p:spTree>
    <p:extLst>
      <p:ext uri="{BB962C8B-B14F-4D97-AF65-F5344CB8AC3E}">
        <p14:creationId xmlns:p14="http://schemas.microsoft.com/office/powerpoint/2010/main" val="137306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4" name="Image 3" descr="C:\Users\arthu\Desktop\GANTT PREVISIONNEL.PNG"/>
          <p:cNvPicPr/>
          <p:nvPr/>
        </p:nvPicPr>
        <p:blipFill>
          <a:blip r:embed="rId2">
            <a:extLst>
              <a:ext uri="{28A0092B-C50C-407E-A947-70E740481C1C}">
                <a14:useLocalDpi xmlns:a14="http://schemas.microsoft.com/office/drawing/2010/main" val="0"/>
              </a:ext>
            </a:extLst>
          </a:blip>
          <a:srcRect/>
          <a:stretch>
            <a:fillRect/>
          </a:stretch>
        </p:blipFill>
        <p:spPr bwMode="auto">
          <a:xfrm>
            <a:off x="2865263" y="2445118"/>
            <a:ext cx="5760720" cy="3967480"/>
          </a:xfrm>
          <a:prstGeom prst="rect">
            <a:avLst/>
          </a:prstGeom>
          <a:noFill/>
          <a:ln>
            <a:noFill/>
          </a:ln>
        </p:spPr>
      </p:pic>
    </p:spTree>
    <p:extLst>
      <p:ext uri="{BB962C8B-B14F-4D97-AF65-F5344CB8AC3E}">
        <p14:creationId xmlns:p14="http://schemas.microsoft.com/office/powerpoint/2010/main" val="199396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réel</a:t>
            </a:r>
            <a:endParaRPr lang="fr-FR" dirty="0"/>
          </a:p>
        </p:txBody>
      </p:sp>
      <p:pic>
        <p:nvPicPr>
          <p:cNvPr id="4" name="Image 3" descr="C:\Users\arthu\Desktop\GANTT FINAL.PNG"/>
          <p:cNvPicPr/>
          <p:nvPr/>
        </p:nvPicPr>
        <p:blipFill>
          <a:blip r:embed="rId2">
            <a:extLst>
              <a:ext uri="{28A0092B-C50C-407E-A947-70E740481C1C}">
                <a14:useLocalDpi xmlns:a14="http://schemas.microsoft.com/office/drawing/2010/main" val="0"/>
              </a:ext>
            </a:extLst>
          </a:blip>
          <a:srcRect/>
          <a:stretch>
            <a:fillRect/>
          </a:stretch>
        </p:blipFill>
        <p:spPr bwMode="auto">
          <a:xfrm>
            <a:off x="2967812" y="2219779"/>
            <a:ext cx="5760720" cy="3956685"/>
          </a:xfrm>
          <a:prstGeom prst="rect">
            <a:avLst/>
          </a:prstGeom>
          <a:noFill/>
          <a:ln>
            <a:noFill/>
          </a:ln>
        </p:spPr>
      </p:pic>
    </p:spTree>
    <p:extLst>
      <p:ext uri="{BB962C8B-B14F-4D97-AF65-F5344CB8AC3E}">
        <p14:creationId xmlns:p14="http://schemas.microsoft.com/office/powerpoint/2010/main" val="391566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t>	Voici la répartition des tâches qui nous est imposée par le sujet de BTS SN. </a:t>
            </a:r>
          </a:p>
          <a:p>
            <a:r>
              <a:rPr lang="fr-FR" b="1" dirty="0"/>
              <a:t>Étudiant 1 : BORGES Damien en charge du système embarqué autonome</a:t>
            </a:r>
            <a:endParaRPr lang="fr-FR" dirty="0"/>
          </a:p>
          <a:p>
            <a:pPr lvl="0"/>
            <a:r>
              <a:rPr lang="fr-FR" dirty="0"/>
              <a:t>Analyse du projet et de sa partie</a:t>
            </a:r>
          </a:p>
          <a:p>
            <a:pPr lvl="0"/>
            <a:r>
              <a:rPr lang="fr-FR" dirty="0"/>
              <a:t>Étude comparative des composantes du système embarqué </a:t>
            </a:r>
          </a:p>
          <a:p>
            <a:pPr lvl="0"/>
            <a:r>
              <a:rPr lang="fr-FR" dirty="0"/>
              <a:t>Mise en place d’une application de simulation d’envoi de données pour l’étudiant 3</a:t>
            </a:r>
          </a:p>
          <a:p>
            <a:pPr lvl="0"/>
            <a:r>
              <a:rPr lang="fr-FR" dirty="0"/>
              <a:t>Choix des composants du système embarqué </a:t>
            </a:r>
          </a:p>
          <a:p>
            <a:pPr lvl="0"/>
            <a:r>
              <a:rPr lang="fr-FR" dirty="0"/>
              <a:t>Réalisation d’un prototype fonctionnel</a:t>
            </a:r>
          </a:p>
          <a:p>
            <a:pPr lvl="0"/>
            <a:r>
              <a:rPr lang="fr-FR" dirty="0"/>
              <a:t>Utilisation d’une classe C++ pour l’envoi des données </a:t>
            </a:r>
          </a:p>
          <a:p>
            <a:r>
              <a:rPr lang="fr-FR" b="1" dirty="0"/>
              <a:t>Étudiant 2 : ARTHUR Brice en charge de l’IHM web de supervision dynamique</a:t>
            </a:r>
            <a:endParaRPr lang="fr-FR" dirty="0"/>
          </a:p>
          <a:p>
            <a:pPr lvl="0"/>
            <a:r>
              <a:rPr lang="fr-FR" dirty="0"/>
              <a:t>Analyse du projet et de sa partie</a:t>
            </a:r>
          </a:p>
          <a:p>
            <a:pPr lvl="0"/>
            <a:r>
              <a:rPr lang="fr-FR" dirty="0"/>
              <a:t>Création du site web de supervision avec accès protégé par mot de passe</a:t>
            </a:r>
          </a:p>
          <a:p>
            <a:pPr lvl="0"/>
            <a:r>
              <a:rPr lang="fr-FR" dirty="0"/>
              <a:t>Gestion du Back Office (ajout, modification, suppression des utilisateurs et bateaux)</a:t>
            </a:r>
          </a:p>
          <a:p>
            <a:pPr lvl="0"/>
            <a:r>
              <a:rPr lang="fr-FR" dirty="0"/>
              <a:t>Étude d’une API de cartographie web open source</a:t>
            </a:r>
          </a:p>
          <a:p>
            <a:pPr lvl="0"/>
            <a:r>
              <a:rPr lang="fr-FR" dirty="0"/>
              <a:t>Mise en place d’un serveur TCP pour récupérer les informations des bateaux</a:t>
            </a:r>
          </a:p>
          <a:p>
            <a:endParaRPr lang="fr-FR" dirty="0"/>
          </a:p>
        </p:txBody>
      </p:sp>
    </p:spTree>
    <p:extLst>
      <p:ext uri="{BB962C8B-B14F-4D97-AF65-F5344CB8AC3E}">
        <p14:creationId xmlns:p14="http://schemas.microsoft.com/office/powerpoint/2010/main" val="246022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lvl="0"/>
            <a:r>
              <a:rPr lang="fr-FR" dirty="0"/>
              <a:t>Affichage des bateaux du système en temps réel sur une page de supervision </a:t>
            </a:r>
          </a:p>
          <a:p>
            <a:pPr lvl="0"/>
            <a:r>
              <a:rPr lang="fr-FR" dirty="0"/>
              <a:t>Création de 3 classes PHP (User et BDD et TCP)</a:t>
            </a:r>
          </a:p>
          <a:p>
            <a:pPr lvl="0"/>
            <a:r>
              <a:rPr lang="fr-FR" dirty="0"/>
              <a:t>Création d’une page anomalie (déplacement des bateaux sans être loué + localisation hors zone) </a:t>
            </a:r>
          </a:p>
          <a:p>
            <a:r>
              <a:rPr lang="fr-FR" b="1" dirty="0"/>
              <a:t>Étudiant 3 : MARTIN Vincent en charge du centre de traitement </a:t>
            </a:r>
            <a:endParaRPr lang="fr-FR" dirty="0"/>
          </a:p>
          <a:p>
            <a:pPr lvl="0"/>
            <a:r>
              <a:rPr lang="fr-FR" dirty="0"/>
              <a:t>Analyse du projet et de sa partie</a:t>
            </a:r>
          </a:p>
          <a:p>
            <a:pPr lvl="0"/>
            <a:r>
              <a:rPr lang="fr-FR" dirty="0"/>
              <a:t>Utilisation d’un système de réception des informations mobiles</a:t>
            </a:r>
          </a:p>
          <a:p>
            <a:pPr lvl="0"/>
            <a:r>
              <a:rPr lang="fr-FR" dirty="0"/>
              <a:t>Application C++ qui récupère les informations des systèmes embarqués </a:t>
            </a:r>
          </a:p>
          <a:p>
            <a:pPr lvl="0"/>
            <a:r>
              <a:rPr lang="fr-FR" dirty="0"/>
              <a:t>Traitement des informations (découpage de trame, analyse de vitesse…)</a:t>
            </a:r>
          </a:p>
          <a:p>
            <a:pPr lvl="0"/>
            <a:r>
              <a:rPr lang="fr-FR" dirty="0"/>
              <a:t>Réalisation d’un service C++ Linux qui envoie en TCP les informations au site web</a:t>
            </a:r>
          </a:p>
          <a:p>
            <a:pPr lvl="0"/>
            <a:r>
              <a:rPr lang="fr-FR" dirty="0"/>
              <a:t>Mise en place d’une fonctionnalité d’historisation des données des bateaux </a:t>
            </a:r>
          </a:p>
          <a:p>
            <a:pPr lvl="0"/>
            <a:r>
              <a:rPr lang="fr-FR" dirty="0"/>
              <a:t>Création des classes C++ (BDD, TCP, Système embarqué)</a:t>
            </a:r>
          </a:p>
          <a:p>
            <a:pPr lvl="0"/>
            <a:r>
              <a:rPr lang="fr-FR" dirty="0"/>
              <a:t>Doit proposer en premier un simulateur TCP d’envoi de données pour l’étudiant 2</a:t>
            </a:r>
          </a:p>
          <a:p>
            <a:endParaRPr lang="fr-FR" dirty="0"/>
          </a:p>
        </p:txBody>
      </p:sp>
    </p:spTree>
    <p:extLst>
      <p:ext uri="{BB962C8B-B14F-4D97-AF65-F5344CB8AC3E}">
        <p14:creationId xmlns:p14="http://schemas.microsoft.com/office/powerpoint/2010/main" val="45114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 l’équipe</a:t>
            </a:r>
            <a:endParaRPr lang="fr-FR" dirty="0"/>
          </a:p>
        </p:txBody>
      </p:sp>
      <p:sp>
        <p:nvSpPr>
          <p:cNvPr id="3" name="Espace réservé du contenu 2"/>
          <p:cNvSpPr>
            <a:spLocks noGrp="1"/>
          </p:cNvSpPr>
          <p:nvPr>
            <p:ph idx="1"/>
          </p:nvPr>
        </p:nvSpPr>
        <p:spPr/>
        <p:txBody>
          <a:bodyPr/>
          <a:lstStyle/>
          <a:p>
            <a:r>
              <a:rPr lang="fr-FR" dirty="0"/>
              <a:t>Pour garder un historique des versions et stocker nos fichiers de code, nous utilisons la plateforme </a:t>
            </a:r>
            <a:r>
              <a:rPr lang="fr-FR" dirty="0" err="1"/>
              <a:t>GitHub</a:t>
            </a:r>
            <a:r>
              <a:rPr lang="fr-FR" dirty="0"/>
              <a:t>. Pour communiquer en dehors des heures de cours nous utilisons l’application Messenger dans laquelle nous avons créé un groupe de discussion. Enfin, pour garder une copie de nos fichiers nous utilisons la plateforme </a:t>
            </a:r>
            <a:r>
              <a:rPr lang="fr-FR" dirty="0" err="1"/>
              <a:t>Dropbox</a:t>
            </a:r>
            <a:r>
              <a:rPr lang="fr-FR" dirty="0"/>
              <a:t>.      </a:t>
            </a:r>
          </a:p>
          <a:p>
            <a:endParaRPr lang="fr-FR" dirty="0"/>
          </a:p>
        </p:txBody>
      </p:sp>
    </p:spTree>
    <p:extLst>
      <p:ext uri="{BB962C8B-B14F-4D97-AF65-F5344CB8AC3E}">
        <p14:creationId xmlns:p14="http://schemas.microsoft.com/office/powerpoint/2010/main" val="3991780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89458" y="2556350"/>
            <a:ext cx="4857750" cy="1847850"/>
          </a:xfrm>
          <a:prstGeom prst="rect">
            <a:avLst/>
          </a:prstGeom>
        </p:spPr>
      </p:pic>
    </p:spTree>
    <p:extLst>
      <p:ext uri="{BB962C8B-B14F-4D97-AF65-F5344CB8AC3E}">
        <p14:creationId xmlns:p14="http://schemas.microsoft.com/office/powerpoint/2010/main" val="24883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rendu d’activité(CRA)</a:t>
            </a:r>
            <a:endParaRPr lang="fr-FR" dirty="0"/>
          </a:p>
        </p:txBody>
      </p:sp>
      <p:sp>
        <p:nvSpPr>
          <p:cNvPr id="3" name="Espace réservé du contenu 2"/>
          <p:cNvSpPr>
            <a:spLocks noGrp="1"/>
          </p:cNvSpPr>
          <p:nvPr>
            <p:ph idx="1"/>
          </p:nvPr>
        </p:nvSpPr>
        <p:spPr/>
        <p:txBody>
          <a:bodyPr/>
          <a:lstStyle/>
          <a:p>
            <a:pPr marL="0" indent="0">
              <a:buNone/>
            </a:pPr>
            <a:r>
              <a:rPr lang="fr-FR" dirty="0"/>
              <a:t>Pour avoir un suivi de notre activité, nous avons réalisé un CRA horaire sous Excel. Pour chaque heure nous </a:t>
            </a:r>
            <a:r>
              <a:rPr lang="fr-FR" dirty="0" err="1"/>
              <a:t>historisons</a:t>
            </a:r>
            <a:r>
              <a:rPr lang="fr-FR" dirty="0"/>
              <a:t> les tâches qui ont été effectuées. </a:t>
            </a:r>
          </a:p>
          <a:p>
            <a:endParaRPr lang="fr-FR" dirty="0"/>
          </a:p>
        </p:txBody>
      </p:sp>
    </p:spTree>
    <p:extLst>
      <p:ext uri="{BB962C8B-B14F-4D97-AF65-F5344CB8AC3E}">
        <p14:creationId xmlns:p14="http://schemas.microsoft.com/office/powerpoint/2010/main" val="73192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bord</a:t>
            </a:r>
            <a:endParaRPr lang="fr-FR" dirty="0"/>
          </a:p>
        </p:txBody>
      </p:sp>
      <p:sp>
        <p:nvSpPr>
          <p:cNvPr id="3" name="Espace réservé du contenu 2"/>
          <p:cNvSpPr>
            <a:spLocks noGrp="1"/>
          </p:cNvSpPr>
          <p:nvPr>
            <p:ph idx="1"/>
          </p:nvPr>
        </p:nvSpPr>
        <p:spPr/>
        <p:txBody>
          <a:bodyPr/>
          <a:lstStyle/>
          <a:p>
            <a:pPr marL="0" indent="0">
              <a:buNone/>
            </a:pPr>
            <a:r>
              <a:rPr lang="fr-FR" dirty="0"/>
              <a:t>Tous les jours nous tenons à jour un cahier de bord dans lequel sont détaillés les différents travaux réalisés durant les heures de projet. Ce cahier de bord permet de faire une synthèse de travaux qui sera présentée dans les parties individuelles du rapport de projet. </a:t>
            </a:r>
          </a:p>
        </p:txBody>
      </p:sp>
    </p:spTree>
    <p:extLst>
      <p:ext uri="{BB962C8B-B14F-4D97-AF65-F5344CB8AC3E}">
        <p14:creationId xmlns:p14="http://schemas.microsoft.com/office/powerpoint/2010/main" val="328639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1: Présentation commune du projet.</a:t>
            </a:r>
          </a:p>
        </p:txBody>
      </p:sp>
      <p:sp>
        <p:nvSpPr>
          <p:cNvPr id="3" name="Espace réservé du contenu 2"/>
          <p:cNvSpPr>
            <a:spLocks noGrp="1"/>
          </p:cNvSpPr>
          <p:nvPr>
            <p:ph idx="1"/>
          </p:nvPr>
        </p:nvSpPr>
        <p:spPr/>
        <p:txBody>
          <a:bodyPr/>
          <a:lstStyle/>
          <a:p>
            <a:r>
              <a:rPr lang="fr-FR" u="sng" dirty="0" smtClean="0"/>
              <a:t>Présentation du sujet:</a:t>
            </a:r>
            <a:endParaRPr lang="fr-FR" u="sng"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98426" y="3288907"/>
            <a:ext cx="5759450" cy="2037080"/>
          </a:xfrm>
          <a:prstGeom prst="rect">
            <a:avLst/>
          </a:prstGeom>
        </p:spPr>
      </p:pic>
    </p:spTree>
    <p:extLst>
      <p:ext uri="{BB962C8B-B14F-4D97-AF65-F5344CB8AC3E}">
        <p14:creationId xmlns:p14="http://schemas.microsoft.com/office/powerpoint/2010/main" val="248653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Github</a:t>
            </a:r>
            <a:r>
              <a:rPr lang="fr-FR" dirty="0" smtClean="0"/>
              <a:t> et </a:t>
            </a:r>
            <a:r>
              <a:rPr lang="fr-FR" dirty="0" err="1" smtClean="0"/>
              <a:t>versionning</a:t>
            </a:r>
            <a:endParaRPr lang="fr-FR" dirty="0"/>
          </a:p>
        </p:txBody>
      </p:sp>
      <p:sp>
        <p:nvSpPr>
          <p:cNvPr id="3" name="Espace réservé du contenu 2"/>
          <p:cNvSpPr>
            <a:spLocks noGrp="1"/>
          </p:cNvSpPr>
          <p:nvPr>
            <p:ph idx="1"/>
          </p:nvPr>
        </p:nvSpPr>
        <p:spPr/>
        <p:txBody>
          <a:bodyPr/>
          <a:lstStyle/>
          <a:p>
            <a:pPr marL="0" indent="0">
              <a:buNone/>
            </a:pPr>
            <a:r>
              <a:rPr lang="fr-FR" dirty="0"/>
              <a:t>Pour faciliter le travail en collaboration nous avons utilisé le logiciel de </a:t>
            </a:r>
            <a:r>
              <a:rPr lang="fr-FR" dirty="0" err="1"/>
              <a:t>versionning</a:t>
            </a:r>
            <a:r>
              <a:rPr lang="fr-FR" dirty="0"/>
              <a:t> Git ainsi que la plateforme d’hébergement </a:t>
            </a:r>
            <a:r>
              <a:rPr lang="fr-FR" i="1" u="sng" dirty="0">
                <a:hlinkClick r:id="rId2"/>
              </a:rPr>
              <a:t>https://Git-hub.com</a:t>
            </a:r>
            <a:r>
              <a:rPr lang="fr-FR" dirty="0"/>
              <a:t>. Sur nos PC de développement nous avons notre propre version de code source avec nos différents « Commit » une fois qu’une fonctionnalité est opérationnelle nous la publions sur le site d’hébergement « Push » pour que tous les membres du projet puissent avoir accès a cette nouvelle fonctionnalité.  </a:t>
            </a:r>
          </a:p>
          <a:p>
            <a:endParaRPr lang="fr-FR" dirty="0"/>
          </a:p>
        </p:txBody>
      </p:sp>
    </p:spTree>
    <p:extLst>
      <p:ext uri="{BB962C8B-B14F-4D97-AF65-F5344CB8AC3E}">
        <p14:creationId xmlns:p14="http://schemas.microsoft.com/office/powerpoint/2010/main" val="3085738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4178"/>
          <a:stretch/>
        </p:blipFill>
        <p:spPr bwMode="auto">
          <a:xfrm>
            <a:off x="1906502" y="2443114"/>
            <a:ext cx="7011670" cy="342455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95998" y="6003489"/>
            <a:ext cx="4632678" cy="388696"/>
          </a:xfrm>
          <a:prstGeom prst="rect">
            <a:avLst/>
          </a:prstGeom>
        </p:spPr>
        <p:txBody>
          <a:bodyPr wrap="none">
            <a:spAutoFit/>
          </a:bodyPr>
          <a:lstStyle/>
          <a:p>
            <a:pPr algn="ctr">
              <a:lnSpc>
                <a:spcPct val="107000"/>
              </a:lnSpc>
              <a:spcAft>
                <a:spcPts val="800"/>
              </a:spcAft>
            </a:pPr>
            <a:r>
              <a:rPr lang="fr-FR" i="1" dirty="0">
                <a:latin typeface="Calibri" panose="020F0502020204030204" pitchFamily="34" charset="0"/>
                <a:ea typeface="Calibri" panose="020F0502020204030204" pitchFamily="34" charset="0"/>
                <a:cs typeface="Times New Roman" panose="02020603050405020304" pitchFamily="18" charset="0"/>
              </a:rPr>
              <a:t>Capture d’écran de l’IHM de </a:t>
            </a:r>
            <a:r>
              <a:rPr lang="fr-FR" i="1" dirty="0" err="1">
                <a:latin typeface="Calibri" panose="020F0502020204030204" pitchFamily="34" charset="0"/>
                <a:ea typeface="Calibri" panose="020F0502020204030204" pitchFamily="34" charset="0"/>
                <a:cs typeface="Times New Roman" panose="02020603050405020304" pitchFamily="18" charset="0"/>
              </a:rPr>
              <a:t>versionning</a:t>
            </a:r>
            <a:r>
              <a:rPr lang="fr-FR" i="1" dirty="0">
                <a:latin typeface="Calibri" panose="020F0502020204030204" pitchFamily="34" charset="0"/>
                <a:ea typeface="Calibri" panose="020F0502020204030204" pitchFamily="34" charset="0"/>
                <a:cs typeface="Times New Roman" panose="02020603050405020304" pitchFamily="18" charset="0"/>
              </a:rPr>
              <a:t> </a:t>
            </a:r>
            <a:r>
              <a:rPr lang="fr-FR" i="1" dirty="0" err="1">
                <a:latin typeface="Calibri" panose="020F0502020204030204" pitchFamily="34" charset="0"/>
                <a:ea typeface="Calibri" panose="020F0502020204030204" pitchFamily="34" charset="0"/>
                <a:cs typeface="Times New Roman" panose="02020603050405020304" pitchFamily="18" charset="0"/>
              </a:rPr>
              <a:t>GitHub</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22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En arrivant sur l’hébergeur, il y a toujours la version la plus à jour de notre projet. Il est très facile de récupérer une version antérieure en cas de problème. En début de projet nous avons créé toutes nos classes et méthodes qui ont été utilisées dans nos diagrammes de séquence. </a:t>
            </a:r>
          </a:p>
        </p:txBody>
      </p:sp>
    </p:spTree>
    <p:extLst>
      <p:ext uri="{BB962C8B-B14F-4D97-AF65-F5344CB8AC3E}">
        <p14:creationId xmlns:p14="http://schemas.microsoft.com/office/powerpoint/2010/main" val="101383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Démarrage de projet et classe de simulation</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Durant </a:t>
            </a:r>
            <a:r>
              <a:rPr lang="fr-FR" dirty="0"/>
              <a:t>l’analyse toutes les méthodes des classes ne sont pas implémentées, elles le seront progressivement à mesure que le projet avance. Les méthodes sont donc vides, mais retournent une valeur attendue simulée. Ainsi un développeur peut utiliser une classe non implémentée en mode simulation. Les méthodes seront par la suite implémentées et « </a:t>
            </a:r>
            <a:r>
              <a:rPr lang="fr-FR" dirty="0" err="1"/>
              <a:t>commité</a:t>
            </a:r>
            <a:r>
              <a:rPr lang="fr-FR" dirty="0"/>
              <a:t> » sur le projet sans impacter éventuellement celui qui l’utilise. </a:t>
            </a:r>
          </a:p>
        </p:txBody>
      </p:sp>
    </p:spTree>
    <p:extLst>
      <p:ext uri="{BB962C8B-B14F-4D97-AF65-F5344CB8AC3E}">
        <p14:creationId xmlns:p14="http://schemas.microsoft.com/office/powerpoint/2010/main" val="188695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 d’analyse et de développement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réaliser tous les diagrammes, nous avons utilisé l’outil en ligne suivant :</a:t>
            </a:r>
          </a:p>
          <a:p>
            <a:pPr marL="0" indent="0">
              <a:buNone/>
            </a:pPr>
            <a:r>
              <a:rPr lang="fr-FR" i="1" u="sng" dirty="0">
                <a:hlinkClick r:id="rId2"/>
              </a:rPr>
              <a:t>https://online.visual-paradigm.com</a:t>
            </a:r>
            <a:r>
              <a:rPr lang="fr-FR" i="1" dirty="0"/>
              <a:t> </a:t>
            </a:r>
            <a:endParaRPr lang="fr-FR" dirty="0"/>
          </a:p>
          <a:p>
            <a:endParaRPr lang="fr-FR" dirty="0"/>
          </a:p>
        </p:txBody>
      </p:sp>
    </p:spTree>
    <p:extLst>
      <p:ext uri="{BB962C8B-B14F-4D97-AF65-F5344CB8AC3E}">
        <p14:creationId xmlns:p14="http://schemas.microsoft.com/office/powerpoint/2010/main" val="356699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961"/>
          <a:stretch/>
        </p:blipFill>
        <p:spPr bwMode="auto">
          <a:xfrm>
            <a:off x="2459527" y="2241312"/>
            <a:ext cx="6350000" cy="41529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897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application en ligne permet de sauvegarder nos diagrammes sur n’importe quelle machine en mode édition. L’avantage c’est que nous n’avons pas besoin d’installer une grosse application, l’espace est gratuit et suffisant pour nos besoins. </a:t>
            </a:r>
          </a:p>
          <a:p>
            <a:endParaRPr lang="fr-FR" dirty="0"/>
          </a:p>
        </p:txBody>
      </p:sp>
    </p:spTree>
    <p:extLst>
      <p:ext uri="{BB962C8B-B14F-4D97-AF65-F5344CB8AC3E}">
        <p14:creationId xmlns:p14="http://schemas.microsoft.com/office/powerpoint/2010/main" val="8350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a:t>
            </a:r>
            <a:r>
              <a:rPr lang="fr-FR" dirty="0"/>
              <a:t>technique et étude physique </a:t>
            </a:r>
          </a:p>
        </p:txBody>
      </p:sp>
      <p:sp>
        <p:nvSpPr>
          <p:cNvPr id="3" name="Espace réservé du contenu 2"/>
          <p:cNvSpPr>
            <a:spLocks noGrp="1"/>
          </p:cNvSpPr>
          <p:nvPr>
            <p:ph idx="1"/>
          </p:nvPr>
        </p:nvSpPr>
        <p:spPr/>
        <p:txBody>
          <a:bodyPr/>
          <a:lstStyle/>
          <a:p>
            <a:pPr marL="0" indent="0">
              <a:buNone/>
            </a:pPr>
            <a:r>
              <a:rPr lang="fr-FR" dirty="0"/>
              <a:t>Dans cette partie nous allons uniquement présenter les solutions qui ont été retenues. Les études techniques plus approfondies présentant d’autres solutions seront détaillées dans les parties individuelles. </a:t>
            </a:r>
          </a:p>
        </p:txBody>
      </p:sp>
    </p:spTree>
    <p:extLst>
      <p:ext uri="{BB962C8B-B14F-4D97-AF65-F5344CB8AC3E}">
        <p14:creationId xmlns:p14="http://schemas.microsoft.com/office/powerpoint/2010/main" val="308387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 la carte pour le système embarqué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le prototype nous choisissons une carte programmable </a:t>
            </a:r>
            <a:r>
              <a:rPr lang="fr-FR" dirty="0" err="1"/>
              <a:t>Arduino</a:t>
            </a:r>
            <a:r>
              <a:rPr lang="fr-FR" dirty="0"/>
              <a:t> UNO son prix (19,50 € TTC), ses nombreuses entrées/sorties de type numérique/analogique et sa facilité de programmation pourra grandement faciliter la phase de prototypage. </a:t>
            </a:r>
          </a:p>
        </p:txBody>
      </p:sp>
    </p:spTree>
    <p:extLst>
      <p:ext uri="{BB962C8B-B14F-4D97-AF65-F5344CB8AC3E}">
        <p14:creationId xmlns:p14="http://schemas.microsoft.com/office/powerpoint/2010/main" val="422042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descr="Résultat de recherche d'images pour &quot;arduino uno&quot;"/>
          <p:cNvPicPr/>
          <p:nvPr/>
        </p:nvPicPr>
        <p:blipFill>
          <a:blip r:embed="rId2">
            <a:extLst>
              <a:ext uri="{28A0092B-C50C-407E-A947-70E740481C1C}">
                <a14:useLocalDpi xmlns:a14="http://schemas.microsoft.com/office/drawing/2010/main" val="0"/>
              </a:ext>
            </a:extLst>
          </a:blip>
          <a:srcRect/>
          <a:stretch>
            <a:fillRect/>
          </a:stretch>
        </p:blipFill>
        <p:spPr bwMode="auto">
          <a:xfrm>
            <a:off x="3915074" y="2290661"/>
            <a:ext cx="3763645" cy="3763645"/>
          </a:xfrm>
          <a:prstGeom prst="rect">
            <a:avLst/>
          </a:prstGeom>
          <a:noFill/>
          <a:ln>
            <a:noFill/>
          </a:ln>
        </p:spPr>
      </p:pic>
    </p:spTree>
    <p:extLst>
      <p:ext uri="{BB962C8B-B14F-4D97-AF65-F5344CB8AC3E}">
        <p14:creationId xmlns:p14="http://schemas.microsoft.com/office/powerpoint/2010/main" val="292183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i="1" dirty="0"/>
              <a:t>	</a:t>
            </a:r>
            <a:r>
              <a:rPr lang="fr-FR" dirty="0"/>
              <a:t>Notre projet </a:t>
            </a:r>
            <a:r>
              <a:rPr lang="fr-FR" dirty="0" smtClean="0"/>
              <a:t>est de </a:t>
            </a:r>
            <a:r>
              <a:rPr lang="fr-FR" dirty="0"/>
              <a:t>proposer un prototype de système de </a:t>
            </a:r>
            <a:r>
              <a:rPr lang="fr-FR" dirty="0" err="1"/>
              <a:t>tracking</a:t>
            </a:r>
            <a:r>
              <a:rPr lang="fr-FR" dirty="0"/>
              <a:t> GPS national communiquant par réseau mobile permettant de savoir en temps réel où sont situés les bateaux sans permis en cours d’utilisation dans toute la France ainsi que leur profondeur, vitesse et niveau de batterie restante. </a:t>
            </a:r>
            <a:r>
              <a:rPr lang="fr-FR" i="1" dirty="0"/>
              <a:t>	</a:t>
            </a:r>
            <a:endParaRPr lang="fr-FR" dirty="0"/>
          </a:p>
          <a:p>
            <a:endParaRPr lang="fr-FR" dirty="0"/>
          </a:p>
        </p:txBody>
      </p:sp>
    </p:spTree>
    <p:extLst>
      <p:ext uri="{BB962C8B-B14F-4D97-AF65-F5344CB8AC3E}">
        <p14:creationId xmlns:p14="http://schemas.microsoft.com/office/powerpoint/2010/main" val="307572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capteurs et module  </a:t>
            </a:r>
            <a:br>
              <a:rPr lang="fr-FR" dirty="0"/>
            </a:br>
            <a:endParaRPr lang="fr-FR" dirty="0"/>
          </a:p>
        </p:txBody>
      </p:sp>
      <p:pic>
        <p:nvPicPr>
          <p:cNvPr id="5" name="Image 4"/>
          <p:cNvPicPr>
            <a:picLocks noChangeAspect="1"/>
          </p:cNvPicPr>
          <p:nvPr/>
        </p:nvPicPr>
        <p:blipFill>
          <a:blip r:embed="rId2"/>
          <a:stretch>
            <a:fillRect/>
          </a:stretch>
        </p:blipFill>
        <p:spPr>
          <a:xfrm>
            <a:off x="3457664" y="2277454"/>
            <a:ext cx="4610100" cy="4114800"/>
          </a:xfrm>
          <a:prstGeom prst="rect">
            <a:avLst/>
          </a:prstGeom>
        </p:spPr>
      </p:pic>
    </p:spTree>
    <p:extLst>
      <p:ext uri="{BB962C8B-B14F-4D97-AF65-F5344CB8AC3E}">
        <p14:creationId xmlns:p14="http://schemas.microsoft.com/office/powerpoint/2010/main" val="2658122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moyens de communication </a:t>
            </a:r>
          </a:p>
        </p:txBody>
      </p:sp>
      <p:sp>
        <p:nvSpPr>
          <p:cNvPr id="3" name="Espace réservé du contenu 2"/>
          <p:cNvSpPr>
            <a:spLocks noGrp="1"/>
          </p:cNvSpPr>
          <p:nvPr>
            <p:ph idx="1"/>
          </p:nvPr>
        </p:nvSpPr>
        <p:spPr/>
        <p:txBody>
          <a:bodyPr/>
          <a:lstStyle/>
          <a:p>
            <a:pPr marL="0" indent="0">
              <a:buNone/>
            </a:pPr>
            <a:r>
              <a:rPr lang="fr-FR" dirty="0"/>
              <a:t>Les liaisons de communication qui sont à étudier dans notre projet sont les suivantes </a:t>
            </a:r>
            <a:r>
              <a:rPr lang="fr-FR" dirty="0" smtClean="0"/>
              <a:t>:</a:t>
            </a:r>
          </a:p>
          <a:p>
            <a:pPr lvl="0"/>
            <a:r>
              <a:rPr lang="fr-FR" dirty="0"/>
              <a:t>Liaison système embarquée </a:t>
            </a:r>
            <a:r>
              <a:rPr lang="fr-FR" dirty="0">
                <a:sym typeface="Wingdings" panose="05000000000000000000" pitchFamily="2" charset="2"/>
              </a:rPr>
              <a:t></a:t>
            </a:r>
            <a:r>
              <a:rPr lang="fr-FR" dirty="0"/>
              <a:t>serveur TCP</a:t>
            </a:r>
          </a:p>
          <a:p>
            <a:pPr lvl="0"/>
            <a:r>
              <a:rPr lang="fr-FR" dirty="0"/>
              <a:t>Liaison serveur TCP </a:t>
            </a:r>
            <a:r>
              <a:rPr lang="fr-FR" dirty="0">
                <a:sym typeface="Wingdings" panose="05000000000000000000" pitchFamily="2" charset="2"/>
              </a:rPr>
              <a:t></a:t>
            </a:r>
            <a:r>
              <a:rPr lang="fr-FR" dirty="0"/>
              <a:t>BDD</a:t>
            </a:r>
          </a:p>
          <a:p>
            <a:pPr lvl="0"/>
            <a:r>
              <a:rPr lang="fr-FR" dirty="0"/>
              <a:t>Liaison serveur TCP </a:t>
            </a:r>
            <a:r>
              <a:rPr lang="fr-FR" dirty="0">
                <a:sym typeface="Wingdings" panose="05000000000000000000" pitchFamily="2" charset="2"/>
              </a:rPr>
              <a:t></a:t>
            </a:r>
            <a:r>
              <a:rPr lang="fr-FR" dirty="0"/>
              <a:t>IHM web</a:t>
            </a:r>
          </a:p>
          <a:p>
            <a:pPr marL="0" indent="0">
              <a:buNone/>
            </a:pPr>
            <a:endParaRPr lang="fr-FR" dirty="0"/>
          </a:p>
          <a:p>
            <a:endParaRPr lang="fr-FR" dirty="0"/>
          </a:p>
        </p:txBody>
      </p:sp>
    </p:spTree>
    <p:extLst>
      <p:ext uri="{BB962C8B-B14F-4D97-AF65-F5344CB8AC3E}">
        <p14:creationId xmlns:p14="http://schemas.microsoft.com/office/powerpoint/2010/main" val="23707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Recette</a:t>
            </a:r>
            <a:endParaRPr lang="fr-FR" dirty="0"/>
          </a:p>
        </p:txBody>
      </p:sp>
      <p:sp>
        <p:nvSpPr>
          <p:cNvPr id="3" name="Espace réservé du contenu 2"/>
          <p:cNvSpPr>
            <a:spLocks noGrp="1"/>
          </p:cNvSpPr>
          <p:nvPr>
            <p:ph idx="1"/>
          </p:nvPr>
        </p:nvSpPr>
        <p:spPr/>
        <p:txBody>
          <a:bodyPr/>
          <a:lstStyle/>
          <a:p>
            <a:pPr marL="0" indent="0">
              <a:buNone/>
            </a:pPr>
            <a:r>
              <a:rPr lang="fr-FR" dirty="0"/>
              <a:t>Pour valider entièrement la recette client, nous devons reprendre toutes les fonctionnalités système attendues. Elles seront validées par un test d’intégration dans chaque partie individuelle, nous avons une recette des fonctionnalités détaillées qui seront validées par des tests unitaires. </a:t>
            </a:r>
          </a:p>
        </p:txBody>
      </p:sp>
    </p:spTree>
    <p:extLst>
      <p:ext uri="{BB962C8B-B14F-4D97-AF65-F5344CB8AC3E}">
        <p14:creationId xmlns:p14="http://schemas.microsoft.com/office/powerpoint/2010/main" val="157804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77650" y="2226446"/>
            <a:ext cx="4705350" cy="3943350"/>
          </a:xfrm>
          <a:prstGeom prst="rect">
            <a:avLst/>
          </a:prstGeom>
        </p:spPr>
      </p:pic>
    </p:spTree>
    <p:extLst>
      <p:ext uri="{BB962C8B-B14F-4D97-AF65-F5344CB8AC3E}">
        <p14:creationId xmlns:p14="http://schemas.microsoft.com/office/powerpoint/2010/main" val="21560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3895" y="2256667"/>
            <a:ext cx="4638675" cy="1609725"/>
          </a:xfrm>
          <a:prstGeom prst="rect">
            <a:avLst/>
          </a:prstGeom>
        </p:spPr>
      </p:pic>
    </p:spTree>
    <p:extLst>
      <p:ext uri="{BB962C8B-B14F-4D97-AF65-F5344CB8AC3E}">
        <p14:creationId xmlns:p14="http://schemas.microsoft.com/office/powerpoint/2010/main" val="556482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du prototype</a:t>
            </a:r>
            <a:endParaRPr lang="fr-FR" dirty="0"/>
          </a:p>
        </p:txBody>
      </p:sp>
      <p:sp>
        <p:nvSpPr>
          <p:cNvPr id="3" name="Espace réservé du contenu 2"/>
          <p:cNvSpPr>
            <a:spLocks noGrp="1"/>
          </p:cNvSpPr>
          <p:nvPr>
            <p:ph idx="1"/>
          </p:nvPr>
        </p:nvSpPr>
        <p:spPr/>
        <p:txBody>
          <a:bodyPr/>
          <a:lstStyle/>
          <a:p>
            <a:pPr marL="0" indent="0">
              <a:buNone/>
            </a:pPr>
            <a:r>
              <a:rPr lang="fr-FR" dirty="0" smtClean="0"/>
              <a:t>Voici </a:t>
            </a:r>
            <a:r>
              <a:rPr lang="fr-FR" dirty="0"/>
              <a:t>le cahier de test d’intégration qui sera validé dans chaque partie individuelle par des tests unitaires. </a:t>
            </a:r>
          </a:p>
          <a:p>
            <a:endParaRPr lang="fr-FR" dirty="0"/>
          </a:p>
        </p:txBody>
      </p:sp>
    </p:spTree>
    <p:extLst>
      <p:ext uri="{BB962C8B-B14F-4D97-AF65-F5344CB8AC3E}">
        <p14:creationId xmlns:p14="http://schemas.microsoft.com/office/powerpoint/2010/main" val="218216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908953" y="2514600"/>
            <a:ext cx="5143500" cy="3657600"/>
          </a:xfrm>
          <a:prstGeom prst="rect">
            <a:avLst/>
          </a:prstGeom>
        </p:spPr>
      </p:pic>
    </p:spTree>
    <p:extLst>
      <p:ext uri="{BB962C8B-B14F-4D97-AF65-F5344CB8AC3E}">
        <p14:creationId xmlns:p14="http://schemas.microsoft.com/office/powerpoint/2010/main" val="302376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14523" y="2517137"/>
            <a:ext cx="5800725" cy="3857625"/>
          </a:xfrm>
          <a:prstGeom prst="rect">
            <a:avLst/>
          </a:prstGeom>
        </p:spPr>
      </p:pic>
    </p:spTree>
    <p:extLst>
      <p:ext uri="{BB962C8B-B14F-4D97-AF65-F5344CB8AC3E}">
        <p14:creationId xmlns:p14="http://schemas.microsoft.com/office/powerpoint/2010/main" val="260391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7769" y="2292143"/>
            <a:ext cx="5810250" cy="3829050"/>
          </a:xfrm>
          <a:prstGeom prst="rect">
            <a:avLst/>
          </a:prstGeom>
        </p:spPr>
      </p:pic>
    </p:spTree>
    <p:extLst>
      <p:ext uri="{BB962C8B-B14F-4D97-AF65-F5344CB8AC3E}">
        <p14:creationId xmlns:p14="http://schemas.microsoft.com/office/powerpoint/2010/main" val="21945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15114" y="2306831"/>
            <a:ext cx="5838825" cy="3543300"/>
          </a:xfrm>
          <a:prstGeom prst="rect">
            <a:avLst/>
          </a:prstGeom>
        </p:spPr>
      </p:pic>
    </p:spTree>
    <p:extLst>
      <p:ext uri="{BB962C8B-B14F-4D97-AF65-F5344CB8AC3E}">
        <p14:creationId xmlns:p14="http://schemas.microsoft.com/office/powerpoint/2010/main" val="324066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du projet:</a:t>
            </a:r>
            <a:endParaRPr lang="fr-FR" dirty="0"/>
          </a:p>
        </p:txBody>
      </p:sp>
      <p:sp>
        <p:nvSpPr>
          <p:cNvPr id="3" name="Espace réservé du contenu 2"/>
          <p:cNvSpPr>
            <a:spLocks noGrp="1"/>
          </p:cNvSpPr>
          <p:nvPr>
            <p:ph idx="1"/>
          </p:nvPr>
        </p:nvSpPr>
        <p:spPr/>
        <p:txBody>
          <a:bodyPr/>
          <a:lstStyle/>
          <a:p>
            <a:pPr marL="0" indent="0">
              <a:buNone/>
            </a:pPr>
            <a:r>
              <a:rPr lang="fr-FR" dirty="0"/>
              <a:t>Le but du projet est de répondre à 5 points importants du cahier des charges :</a:t>
            </a:r>
          </a:p>
          <a:p>
            <a:pPr lvl="0"/>
            <a:r>
              <a:rPr lang="fr-FR" dirty="0"/>
              <a:t>Les systèmes embarqués doivent être autoalimentés.</a:t>
            </a:r>
          </a:p>
          <a:p>
            <a:pPr lvl="0"/>
            <a:r>
              <a:rPr lang="fr-FR" dirty="0"/>
              <a:t>Les systèmes embarqués permettent d’afficher et d’envoyer via un réseau mobile en temps réel le positionnement GPS, la profondeur (en mètre), la vitesse (en km/h) et le niveau de batterie restante (en %). </a:t>
            </a:r>
          </a:p>
          <a:p>
            <a:pPr lvl="0"/>
            <a:r>
              <a:rPr lang="fr-FR" dirty="0"/>
              <a:t>Les systèmes embarqués doivent détecter automatiquement ou recevoir une anomalie.</a:t>
            </a:r>
          </a:p>
          <a:p>
            <a:endParaRPr lang="fr-FR" dirty="0"/>
          </a:p>
        </p:txBody>
      </p:sp>
    </p:spTree>
    <p:extLst>
      <p:ext uri="{BB962C8B-B14F-4D97-AF65-F5344CB8AC3E}">
        <p14:creationId xmlns:p14="http://schemas.microsoft.com/office/powerpoint/2010/main" val="528064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Avancements et conclusion</a:t>
            </a:r>
            <a:endParaRPr lang="fr-FR" dirty="0"/>
          </a:p>
        </p:txBody>
      </p:sp>
      <p:sp>
        <p:nvSpPr>
          <p:cNvPr id="3" name="Espace réservé du contenu 2"/>
          <p:cNvSpPr>
            <a:spLocks noGrp="1"/>
          </p:cNvSpPr>
          <p:nvPr>
            <p:ph idx="1"/>
          </p:nvPr>
        </p:nvSpPr>
        <p:spPr/>
        <p:txBody>
          <a:bodyPr/>
          <a:lstStyle/>
          <a:p>
            <a:pPr marL="0" indent="0">
              <a:buNone/>
            </a:pPr>
            <a:r>
              <a:rPr lang="fr-FR" dirty="0"/>
              <a:t>Nous pouvons constater actuellement que l’analyse nous a retardés dans l’avancement du projet cependant cela nous a permis de mieux nous rendre compte de la complexité du projet. Nous savons désormais que nous partons dans la bonne direction. La préparation du projet afin de faciliter le travail en équipe a également pris du temps, mais nous commençons à bien maitriser le </a:t>
            </a:r>
            <a:r>
              <a:rPr lang="fr-FR" dirty="0" err="1"/>
              <a:t>versionning</a:t>
            </a:r>
            <a:r>
              <a:rPr lang="fr-FR" dirty="0"/>
              <a:t> ainsi que le travail collaboratif. Les délais d’attente pour recevoir les composants nous empêchent d’avancer sur certains points d’où </a:t>
            </a:r>
          </a:p>
        </p:txBody>
      </p:sp>
    </p:spTree>
    <p:extLst>
      <p:ext uri="{BB962C8B-B14F-4D97-AF65-F5344CB8AC3E}">
        <p14:creationId xmlns:p14="http://schemas.microsoft.com/office/powerpoint/2010/main" val="1360733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l’obligation pour le moment de simuler. Néanmoins la chaine d’information circule correctement de bout en bout. La préparation au travail en groupe nous a permis de nous rendre compte des points sensibles à appréhender pour travailler dans de bonnes conditions (partages des classes, </a:t>
            </a:r>
            <a:r>
              <a:rPr lang="fr-FR" dirty="0" err="1"/>
              <a:t>versionning</a:t>
            </a:r>
            <a:r>
              <a:rPr lang="fr-FR" dirty="0"/>
              <a:t> et partage de l’analyse). Nous avons rencontré d’autres problèmes techniques qui sont détaillés dans les parties individuelles notamment en ce qui concerne (insérer multiples problèmes). Ces choix ont été réalisés dans le but de contourner les contraintes rencontrées tout en respectant au mieux la demande du client. </a:t>
            </a:r>
          </a:p>
        </p:txBody>
      </p:sp>
    </p:spTree>
    <p:extLst>
      <p:ext uri="{BB962C8B-B14F-4D97-AF65-F5344CB8AC3E}">
        <p14:creationId xmlns:p14="http://schemas.microsoft.com/office/powerpoint/2010/main" val="382412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2: Présentation de la partie individuelle.</a:t>
            </a:r>
            <a:br>
              <a:rPr lang="fr-FR" dirty="0"/>
            </a:b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8006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 détaillé</a:t>
            </a:r>
            <a:endParaRPr lang="fr-FR" dirty="0"/>
          </a:p>
        </p:txBody>
      </p:sp>
      <p:sp>
        <p:nvSpPr>
          <p:cNvPr id="5" name="Rectangle 4"/>
          <p:cNvSpPr/>
          <p:nvPr/>
        </p:nvSpPr>
        <p:spPr>
          <a:xfrm>
            <a:off x="2109977" y="6101696"/>
            <a:ext cx="6096000" cy="685059"/>
          </a:xfrm>
          <a:prstGeom prst="rect">
            <a:avLst/>
          </a:prstGeom>
        </p:spPr>
        <p:txBody>
          <a:bodyPr>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différentes bulles représentent les fonctionnalités que propose le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1782730" y="2123222"/>
            <a:ext cx="7087805" cy="3978474"/>
          </a:xfrm>
          <a:prstGeom prst="rect">
            <a:avLst/>
          </a:prstGeom>
        </p:spPr>
      </p:pic>
    </p:spTree>
    <p:extLst>
      <p:ext uri="{BB962C8B-B14F-4D97-AF65-F5344CB8AC3E}">
        <p14:creationId xmlns:p14="http://schemas.microsoft.com/office/powerpoint/2010/main" val="2091273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Une </a:t>
            </a:r>
            <a:r>
              <a:rPr lang="fr-FR" dirty="0"/>
              <a:t>fois connecté à l’appli, l’user a accès aux fonctionnalités de l’appli tel que la visualisation de ses bateaux, la visualisation de ses anomalies, afficher l’historique des données de ses bateaux.</a:t>
            </a:r>
          </a:p>
          <a:p>
            <a:endParaRPr lang="fr-FR" dirty="0"/>
          </a:p>
          <a:p>
            <a:endParaRPr lang="fr-FR" dirty="0"/>
          </a:p>
        </p:txBody>
      </p:sp>
    </p:spTree>
    <p:extLst>
      <p:ext uri="{BB962C8B-B14F-4D97-AF65-F5344CB8AC3E}">
        <p14:creationId xmlns:p14="http://schemas.microsoft.com/office/powerpoint/2010/main" val="748676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connexion à l’IHM</a:t>
            </a:r>
            <a:endParaRPr lang="fr-FR" dirty="0"/>
          </a:p>
        </p:txBody>
      </p:sp>
      <p:sp>
        <p:nvSpPr>
          <p:cNvPr id="3" name="Espace réservé du contenu 2"/>
          <p:cNvSpPr>
            <a:spLocks noGrp="1"/>
          </p:cNvSpPr>
          <p:nvPr>
            <p:ph idx="1"/>
          </p:nvPr>
        </p:nvSpPr>
        <p:spPr>
          <a:xfrm>
            <a:off x="680320" y="2336873"/>
            <a:ext cx="9613861" cy="3599316"/>
          </a:xfrm>
        </p:spPr>
        <p:txBody>
          <a:bodyPr/>
          <a:lstStyle/>
          <a:p>
            <a:pPr marL="0" indent="0">
              <a:buNone/>
            </a:pPr>
            <a:r>
              <a:rPr lang="fr-FR" dirty="0"/>
              <a:t>Ce module de test a pour but de confirmer la fonctionnalité de connexion à l’appli web.</a:t>
            </a:r>
          </a:p>
          <a:p>
            <a:endParaRPr lang="fr-FR" dirty="0" smtClean="0"/>
          </a:p>
          <a:p>
            <a:endParaRPr lang="fr-FR" dirty="0"/>
          </a:p>
          <a:p>
            <a:endParaRPr lang="fr-FR" dirty="0" smtClean="0"/>
          </a:p>
          <a:p>
            <a:pPr marL="0" indent="0">
              <a:buNone/>
            </a:pPr>
            <a:r>
              <a:rPr lang="fr-FR" dirty="0"/>
              <a:t>Pour réaliser cette fonctionnalité j’utilise un serveur Apache2 accompagné d’un module PHP. L’IHM va permettre de à l’utilisateur de se connecter et d’accéder aux fonctionnalités dont ils disposent sur l’appli.</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3419" y="3212606"/>
            <a:ext cx="2876372" cy="1308119"/>
          </a:xfrm>
          <a:prstGeom prst="rect">
            <a:avLst/>
          </a:prstGeom>
        </p:spPr>
      </p:pic>
    </p:spTree>
    <p:extLst>
      <p:ext uri="{BB962C8B-B14F-4D97-AF65-F5344CB8AC3E}">
        <p14:creationId xmlns:p14="http://schemas.microsoft.com/office/powerpoint/2010/main" val="2267521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du module</a:t>
            </a:r>
            <a:endParaRPr lang="fr-FR" dirty="0"/>
          </a:p>
        </p:txBody>
      </p:sp>
      <p:sp>
        <p:nvSpPr>
          <p:cNvPr id="3" name="Espace réservé du contenu 2"/>
          <p:cNvSpPr>
            <a:spLocks noGrp="1"/>
          </p:cNvSpPr>
          <p:nvPr>
            <p:ph idx="1"/>
          </p:nvPr>
        </p:nvSpPr>
        <p:spPr/>
        <p:txBody>
          <a:bodyPr/>
          <a:lstStyle/>
          <a:p>
            <a:pPr marL="0" indent="0">
              <a:buNone/>
            </a:pPr>
            <a:r>
              <a:rPr lang="fr-FR" dirty="0"/>
              <a:t>Pour cette fonctionnalité, le logement se fera sur le module PHP.</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48455" y="2934476"/>
            <a:ext cx="5760720" cy="2404110"/>
          </a:xfrm>
          <a:prstGeom prst="rect">
            <a:avLst/>
          </a:prstGeom>
        </p:spPr>
      </p:pic>
    </p:spTree>
    <p:extLst>
      <p:ext uri="{BB962C8B-B14F-4D97-AF65-F5344CB8AC3E}">
        <p14:creationId xmlns:p14="http://schemas.microsoft.com/office/powerpoint/2010/main" val="4259891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capture de code PHP correspond au code du formulaire de connexion.</a:t>
            </a:r>
          </a:p>
          <a:p>
            <a:pPr marL="0" indent="0">
              <a:buNone/>
            </a:pPr>
            <a:r>
              <a:rPr lang="fr-FR" dirty="0" smtClean="0"/>
              <a:t>Pour </a:t>
            </a:r>
            <a:r>
              <a:rPr lang="fr-FR" dirty="0"/>
              <a:t>procéder au test de la fonctionnalité, on se rend sur l’appli web et on se connecte via le formulaire de connexion. </a:t>
            </a:r>
          </a:p>
          <a:p>
            <a:endParaRPr lang="fr-FR" dirty="0"/>
          </a:p>
        </p:txBody>
      </p:sp>
    </p:spTree>
    <p:extLst>
      <p:ext uri="{BB962C8B-B14F-4D97-AF65-F5344CB8AC3E}">
        <p14:creationId xmlns:p14="http://schemas.microsoft.com/office/powerpoint/2010/main" val="4065807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822534" y="2104230"/>
            <a:ext cx="5760720" cy="4580890"/>
          </a:xfrm>
          <a:prstGeom prst="rect">
            <a:avLst/>
          </a:prstGeom>
        </p:spPr>
      </p:pic>
    </p:spTree>
    <p:extLst>
      <p:ext uri="{BB962C8B-B14F-4D97-AF65-F5344CB8AC3E}">
        <p14:creationId xmlns:p14="http://schemas.microsoft.com/office/powerpoint/2010/main" val="992007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Si les logs saisis par l’utilisateur sont bons, il arrivera sur l’IHM et accèdera aux fonctionnalités qui lui sont accordés selon ses privilèges, sinon, un message d’erreur s’affichera et il devra ressaisir ses identifiants.</a:t>
            </a:r>
          </a:p>
          <a:p>
            <a:endParaRPr lang="fr-FR" dirty="0"/>
          </a:p>
        </p:txBody>
      </p:sp>
      <p:pic>
        <p:nvPicPr>
          <p:cNvPr id="5" name="Image 4"/>
          <p:cNvPicPr/>
          <p:nvPr/>
        </p:nvPicPr>
        <p:blipFill>
          <a:blip r:embed="rId2"/>
          <a:stretch>
            <a:fillRect/>
          </a:stretch>
        </p:blipFill>
        <p:spPr>
          <a:xfrm>
            <a:off x="2615324" y="4200747"/>
            <a:ext cx="5286375" cy="1362075"/>
          </a:xfrm>
          <a:prstGeom prst="rect">
            <a:avLst/>
          </a:prstGeom>
        </p:spPr>
      </p:pic>
    </p:spTree>
    <p:extLst>
      <p:ext uri="{BB962C8B-B14F-4D97-AF65-F5344CB8AC3E}">
        <p14:creationId xmlns:p14="http://schemas.microsoft.com/office/powerpoint/2010/main" val="289544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lvl="0"/>
            <a:r>
              <a:rPr lang="fr-FR" dirty="0"/>
              <a:t>Centraliser toutes les données concernant les bateaux sur un site web. </a:t>
            </a:r>
          </a:p>
          <a:p>
            <a:pPr lvl="0"/>
            <a:r>
              <a:rPr lang="fr-FR" dirty="0" err="1"/>
              <a:t>Historiser</a:t>
            </a:r>
            <a:r>
              <a:rPr lang="fr-FR" dirty="0"/>
              <a:t> toutes les données concernant les bateaux sur un site web. </a:t>
            </a:r>
          </a:p>
          <a:p>
            <a:pPr marL="0" indent="0">
              <a:buNone/>
            </a:pPr>
            <a:r>
              <a:rPr lang="fr-FR" dirty="0"/>
              <a:t> </a:t>
            </a:r>
          </a:p>
          <a:p>
            <a:pPr marL="0" indent="0">
              <a:buNone/>
            </a:pPr>
            <a:r>
              <a:rPr lang="fr-FR" dirty="0"/>
              <a:t>Cela va permettre aux agences de gestion de location dans les différents fleuves de France de mieux informer en temps réel les plaisanciers des informations importantes sur le trafic ou les dangers que risque un débutant sur son parcours (courant, écluse, cul-de-sac, niveau d’eau, zone interdite, etc.) à l’aide d’un site web centralisant et historisant toutes les informations (positionnement GPS, vitesse, profondeur, niveau de batterie) concernant les bateaux de l’agence sur une carte mise à jour en continu. </a:t>
            </a:r>
          </a:p>
          <a:p>
            <a:endParaRPr lang="fr-FR" dirty="0"/>
          </a:p>
        </p:txBody>
      </p:sp>
    </p:spTree>
    <p:extLst>
      <p:ext uri="{BB962C8B-B14F-4D97-AF65-F5344CB8AC3E}">
        <p14:creationId xmlns:p14="http://schemas.microsoft.com/office/powerpoint/2010/main" val="3533661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liés au module de test :</a:t>
            </a:r>
            <a:br>
              <a:rPr lang="fr-FR" dirty="0"/>
            </a:b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8044" y="2217391"/>
            <a:ext cx="4217670" cy="4217592"/>
          </a:xfrm>
          <a:prstGeom prst="rect">
            <a:avLst/>
          </a:prstGeom>
        </p:spPr>
      </p:pic>
      <p:sp>
        <p:nvSpPr>
          <p:cNvPr id="5" name="Rectangle 4"/>
          <p:cNvSpPr/>
          <p:nvPr/>
        </p:nvSpPr>
        <p:spPr>
          <a:xfrm>
            <a:off x="7961832" y="2582269"/>
            <a:ext cx="39766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diagramme de séquence correspondant à la fonctionnalité « connexion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959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rencontrés notamment au niveau de la communication de la BDD.</a:t>
            </a:r>
          </a:p>
          <a:p>
            <a:endParaRPr lang="fr-FR" dirty="0"/>
          </a:p>
        </p:txBody>
      </p:sp>
    </p:spTree>
    <p:extLst>
      <p:ext uri="{BB962C8B-B14F-4D97-AF65-F5344CB8AC3E}">
        <p14:creationId xmlns:p14="http://schemas.microsoft.com/office/powerpoint/2010/main" val="27433632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gestion Back Office</a:t>
            </a:r>
            <a:endParaRPr lang="fr-FR" dirty="0"/>
          </a:p>
        </p:txBody>
      </p:sp>
      <p:pic>
        <p:nvPicPr>
          <p:cNvPr id="4" name="Espace réservé du contenu 3"/>
          <p:cNvPicPr>
            <a:picLocks noGrp="1"/>
          </p:cNvPicPr>
          <p:nvPr>
            <p:ph idx="1"/>
          </p:nvPr>
        </p:nvPicPr>
        <p:blipFill>
          <a:blip r:embed="rId2"/>
          <a:stretch>
            <a:fillRect/>
          </a:stretch>
        </p:blipFill>
        <p:spPr>
          <a:xfrm>
            <a:off x="483768" y="3014818"/>
            <a:ext cx="2558535" cy="856427"/>
          </a:xfrm>
          <a:prstGeom prst="rect">
            <a:avLst/>
          </a:prstGeom>
        </p:spPr>
      </p:pic>
      <p:sp>
        <p:nvSpPr>
          <p:cNvPr id="5" name="Rectangle 4"/>
          <p:cNvSpPr/>
          <p:nvPr/>
        </p:nvSpPr>
        <p:spPr>
          <a:xfrm>
            <a:off x="544082" y="2239826"/>
            <a:ext cx="8266631"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Ce module de test a pour but de confirmer la fonctionnalité de gestion du back office.</a:t>
            </a:r>
            <a:endParaRPr lang="fr-FR" dirty="0"/>
          </a:p>
        </p:txBody>
      </p:sp>
      <p:sp>
        <p:nvSpPr>
          <p:cNvPr id="6" name="Rectangle 5"/>
          <p:cNvSpPr/>
          <p:nvPr/>
        </p:nvSpPr>
        <p:spPr>
          <a:xfrm>
            <a:off x="483768" y="4245413"/>
            <a:ext cx="11078692"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l’administrateur de pouvoir en premier lieux d’ajouter un utilisateur soit en tant que gestionnaire soit en tant qu’</a:t>
            </a:r>
            <a:r>
              <a:rPr lang="fr-FR" dirty="0" err="1">
                <a:latin typeface="Calibri" panose="020F0502020204030204" pitchFamily="34" charset="0"/>
                <a:ea typeface="Calibri" panose="020F0502020204030204" pitchFamily="34" charset="0"/>
                <a:cs typeface="Times New Roman" panose="02020603050405020304" pitchFamily="18" charset="0"/>
              </a:rPr>
              <a:t>admin</a:t>
            </a:r>
            <a:r>
              <a:rPr lang="fr-FR" dirty="0">
                <a:latin typeface="Calibri" panose="020F0502020204030204" pitchFamily="34" charset="0"/>
                <a:ea typeface="Calibri" panose="020F0502020204030204" pitchFamily="34" charset="0"/>
                <a:cs typeface="Times New Roman" panose="02020603050405020304" pitchFamily="18" charset="0"/>
              </a:rPr>
              <a:t>. Il peut par la suite modifier un compte ou bien le supprimer.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7902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369748" y="2527079"/>
            <a:ext cx="6928218" cy="3224239"/>
          </a:xfrm>
          <a:prstGeom prst="rect">
            <a:avLst/>
          </a:prstGeom>
        </p:spPr>
      </p:pic>
    </p:spTree>
    <p:extLst>
      <p:ext uri="{BB962C8B-B14F-4D97-AF65-F5344CB8AC3E}">
        <p14:creationId xmlns:p14="http://schemas.microsoft.com/office/powerpoint/2010/main" val="2226545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139011" y="2152859"/>
            <a:ext cx="7560607" cy="3239536"/>
          </a:xfrm>
          <a:prstGeom prst="rect">
            <a:avLst/>
          </a:prstGeom>
        </p:spPr>
      </p:pic>
      <p:sp>
        <p:nvSpPr>
          <p:cNvPr id="5" name="Rectangle 4"/>
          <p:cNvSpPr/>
          <p:nvPr/>
        </p:nvSpPr>
        <p:spPr>
          <a:xfrm>
            <a:off x="999643" y="5672943"/>
            <a:ext cx="9024574"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d’écran correspondent à la fonction PHP permettant à l’administrateur d’ajouter un utilisateur sur l’IHM via le formulaire.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052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00484" y="2733207"/>
            <a:ext cx="7287142" cy="3060841"/>
          </a:xfrm>
          <a:prstGeom prst="rect">
            <a:avLst/>
          </a:prstGeom>
        </p:spPr>
      </p:pic>
    </p:spTree>
    <p:extLst>
      <p:ext uri="{BB962C8B-B14F-4D97-AF65-F5344CB8AC3E}">
        <p14:creationId xmlns:p14="http://schemas.microsoft.com/office/powerpoint/2010/main" val="3732474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43213" y="2177038"/>
            <a:ext cx="7235867" cy="3651194"/>
          </a:xfrm>
          <a:prstGeom prst="rect">
            <a:avLst/>
          </a:prstGeom>
        </p:spPr>
      </p:pic>
      <p:sp>
        <p:nvSpPr>
          <p:cNvPr id="5" name="Rectangle 4"/>
          <p:cNvSpPr/>
          <p:nvPr/>
        </p:nvSpPr>
        <p:spPr>
          <a:xfrm>
            <a:off x="1643213" y="5828232"/>
            <a:ext cx="7659881"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supprimer 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2777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23572" y="2291391"/>
            <a:ext cx="7680249" cy="3562479"/>
          </a:xfrm>
          <a:prstGeom prst="rect">
            <a:avLst/>
          </a:prstGeom>
        </p:spPr>
      </p:pic>
    </p:spTree>
    <p:extLst>
      <p:ext uri="{BB962C8B-B14F-4D97-AF65-F5344CB8AC3E}">
        <p14:creationId xmlns:p14="http://schemas.microsoft.com/office/powerpoint/2010/main" val="847586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421022" y="2335343"/>
            <a:ext cx="8004989" cy="3210877"/>
          </a:xfrm>
          <a:prstGeom prst="rect">
            <a:avLst/>
          </a:prstGeom>
        </p:spPr>
      </p:pic>
      <p:sp>
        <p:nvSpPr>
          <p:cNvPr id="5" name="Rectangle 4"/>
          <p:cNvSpPr/>
          <p:nvPr/>
        </p:nvSpPr>
        <p:spPr>
          <a:xfrm>
            <a:off x="1421022" y="5732764"/>
            <a:ext cx="7221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modifier l’identifiant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053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57755" y="2262074"/>
            <a:ext cx="7423875" cy="3591795"/>
          </a:xfrm>
          <a:prstGeom prst="rect">
            <a:avLst/>
          </a:prstGeom>
        </p:spPr>
      </p:pic>
    </p:spTree>
    <p:extLst>
      <p:ext uri="{BB962C8B-B14F-4D97-AF65-F5344CB8AC3E}">
        <p14:creationId xmlns:p14="http://schemas.microsoft.com/office/powerpoint/2010/main" val="10489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de réalisation du projet:</a:t>
            </a:r>
            <a:endParaRPr lang="fr-FR" dirty="0"/>
          </a:p>
        </p:txBody>
      </p:sp>
      <p:sp>
        <p:nvSpPr>
          <p:cNvPr id="3" name="Espace réservé du contenu 2"/>
          <p:cNvSpPr>
            <a:spLocks noGrp="1"/>
          </p:cNvSpPr>
          <p:nvPr>
            <p:ph idx="1"/>
          </p:nvPr>
        </p:nvSpPr>
        <p:spPr/>
        <p:txBody>
          <a:bodyPr/>
          <a:lstStyle/>
          <a:p>
            <a:pPr marL="0" indent="0">
              <a:buNone/>
            </a:pPr>
            <a:r>
              <a:rPr lang="fr-FR" dirty="0"/>
              <a:t>Pour répondre à ces problématiques. Nous allons réaliser un prototype de système embarqué autonome qui pourra sans risque être placé dans un bateau. Ce dernier permettra au bateau d’envoyer toutes ses informations en temps réel. Il sera connecté à un réseau GSM pour centraliser tous les bateaux en cours d’utilisation possédant ce système. Ainsi il sera facile à distance de connaitre l’état des bateaux et de recevoir automatiquement ou d’envoyer une anomalie si l’on souhaite être informé ou prévenu d’un danger.</a:t>
            </a:r>
          </a:p>
          <a:p>
            <a:endParaRPr lang="fr-FR" dirty="0"/>
          </a:p>
        </p:txBody>
      </p:sp>
    </p:spTree>
    <p:extLst>
      <p:ext uri="{BB962C8B-B14F-4D97-AF65-F5344CB8AC3E}">
        <p14:creationId xmlns:p14="http://schemas.microsoft.com/office/powerpoint/2010/main" val="3779349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207377" y="2400795"/>
            <a:ext cx="7312779" cy="3384708"/>
          </a:xfrm>
          <a:prstGeom prst="rect">
            <a:avLst/>
          </a:prstGeom>
        </p:spPr>
      </p:pic>
      <p:sp>
        <p:nvSpPr>
          <p:cNvPr id="5" name="Rectangle 4"/>
          <p:cNvSpPr/>
          <p:nvPr/>
        </p:nvSpPr>
        <p:spPr>
          <a:xfrm>
            <a:off x="1207376" y="5785503"/>
            <a:ext cx="8039173"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pouvoir modifier le mot de passe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39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053125" y="2092832"/>
            <a:ext cx="5760720" cy="4176395"/>
          </a:xfrm>
          <a:prstGeom prst="rect">
            <a:avLst/>
          </a:prstGeom>
        </p:spPr>
      </p:pic>
      <p:sp>
        <p:nvSpPr>
          <p:cNvPr id="5" name="Rectangle 4"/>
          <p:cNvSpPr/>
          <p:nvPr/>
        </p:nvSpPr>
        <p:spPr>
          <a:xfrm>
            <a:off x="6902151" y="2505355"/>
            <a:ext cx="4215928"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l’IHM web sur laquelle on peut voir le formulaire d’ajout d’utilisateur.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1573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908276" y="2217924"/>
            <a:ext cx="5760720" cy="4131310"/>
          </a:xfrm>
          <a:prstGeom prst="rect">
            <a:avLst/>
          </a:prstGeom>
        </p:spPr>
      </p:pic>
      <p:sp>
        <p:nvSpPr>
          <p:cNvPr id="5" name="Rectangle 4"/>
          <p:cNvSpPr/>
          <p:nvPr/>
        </p:nvSpPr>
        <p:spPr>
          <a:xfrm>
            <a:off x="6668995" y="2308803"/>
            <a:ext cx="5278025"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 modification de compte d’un 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75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p:nvPr/>
        </p:nvPicPr>
        <p:blipFill>
          <a:blip r:embed="rId2"/>
          <a:stretch>
            <a:fillRect/>
          </a:stretch>
        </p:blipFill>
        <p:spPr>
          <a:xfrm>
            <a:off x="509405" y="2269307"/>
            <a:ext cx="5760720" cy="4062730"/>
          </a:xfrm>
          <a:prstGeom prst="rect">
            <a:avLst/>
          </a:prstGeom>
        </p:spPr>
      </p:pic>
      <p:sp>
        <p:nvSpPr>
          <p:cNvPr id="5" name="Rectangle 4"/>
          <p:cNvSpPr/>
          <p:nvPr/>
        </p:nvSpPr>
        <p:spPr>
          <a:xfrm>
            <a:off x="6270125" y="2269307"/>
            <a:ext cx="6096000" cy="981423"/>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deux captures d’écran de d’une des fonctionnalités de la gestion du back office qui est la modification d’un user (identifiant, mot de passe, privilèges).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12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301524" y="2342802"/>
            <a:ext cx="5760720" cy="2748280"/>
          </a:xfrm>
          <a:prstGeom prst="rect">
            <a:avLst/>
          </a:prstGeom>
        </p:spPr>
      </p:pic>
      <p:sp>
        <p:nvSpPr>
          <p:cNvPr id="5" name="Rectangle 4"/>
          <p:cNvSpPr/>
          <p:nvPr/>
        </p:nvSpPr>
        <p:spPr>
          <a:xfrm>
            <a:off x="6235582" y="2137703"/>
            <a:ext cx="5685801" cy="167674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la dernière fonctionnalité de la gestion du back office qui est la suppression d’utilisateur. On entre l’identifiant du compte à supprimer et on clique sur « Supprimer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3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Historique des bateaux</a:t>
            </a:r>
            <a:endParaRPr lang="fr-FR" dirty="0"/>
          </a:p>
        </p:txBody>
      </p:sp>
      <p:pic>
        <p:nvPicPr>
          <p:cNvPr id="4" name="Espace réservé du contenu 3"/>
          <p:cNvPicPr>
            <a:picLocks noGrp="1"/>
          </p:cNvPicPr>
          <p:nvPr>
            <p:ph idx="1"/>
          </p:nvPr>
        </p:nvPicPr>
        <p:blipFill>
          <a:blip r:embed="rId2"/>
          <a:stretch>
            <a:fillRect/>
          </a:stretch>
        </p:blipFill>
        <p:spPr>
          <a:xfrm>
            <a:off x="680321" y="3023364"/>
            <a:ext cx="2618356" cy="1052980"/>
          </a:xfrm>
          <a:prstGeom prst="rect">
            <a:avLst/>
          </a:prstGeom>
        </p:spPr>
      </p:pic>
      <p:sp>
        <p:nvSpPr>
          <p:cNvPr id="5" name="Rectangle 4"/>
          <p:cNvSpPr/>
          <p:nvPr/>
        </p:nvSpPr>
        <p:spPr>
          <a:xfrm>
            <a:off x="560680" y="2210692"/>
            <a:ext cx="6096000" cy="685059"/>
          </a:xfrm>
          <a:prstGeom prst="rect">
            <a:avLst/>
          </a:prstGeom>
        </p:spPr>
        <p:txBody>
          <a:bodyPr>
            <a:spAutoFit/>
          </a:bodyPr>
          <a:lstStyle/>
          <a:p>
            <a:pPr>
              <a:lnSpc>
                <a:spcPct val="107000"/>
              </a:lnSpc>
              <a:spcBef>
                <a:spcPts val="1200"/>
              </a:spcBef>
              <a:spcAft>
                <a:spcPts val="0"/>
              </a:spcAft>
              <a:tabLst>
                <a:tab pos="3452495" algn="l"/>
              </a:tabLst>
            </a:pPr>
            <a:r>
              <a:rPr lang="fr-FR" b="1" dirty="0">
                <a:latin typeface="Calibri Light" panose="020F0302020204030204" pitchFamily="34" charset="0"/>
                <a:ea typeface="Times New Roman" panose="02020603050405020304" pitchFamily="18" charset="0"/>
                <a:cs typeface="Times New Roman" panose="02020603050405020304" pitchFamily="18" charset="0"/>
              </a:rPr>
              <a:t>Ce module de test aura pour but de confirmer la fonctionnalité  d’historisation des bateaux.</a:t>
            </a:r>
            <a:endParaRPr lang="fr-FR" sz="2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560680" y="4322708"/>
            <a:ext cx="10839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l’utilisateur d’afficher l’historique de donnée de ses bateaux.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81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57898" y="2291379"/>
            <a:ext cx="5760720" cy="3505835"/>
          </a:xfrm>
          <a:prstGeom prst="rect">
            <a:avLst/>
          </a:prstGeom>
        </p:spPr>
      </p:pic>
      <p:sp>
        <p:nvSpPr>
          <p:cNvPr id="5" name="Rectangle 4"/>
          <p:cNvSpPr/>
          <p:nvPr/>
        </p:nvSpPr>
        <p:spPr>
          <a:xfrm>
            <a:off x="6318618" y="2402808"/>
            <a:ext cx="6096000" cy="685059"/>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au filtrage de l’historique.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7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58794" y="2229357"/>
            <a:ext cx="7116225" cy="2838299"/>
          </a:xfrm>
          <a:prstGeom prst="rect">
            <a:avLst/>
          </a:prstGeom>
        </p:spPr>
      </p:pic>
      <p:sp>
        <p:nvSpPr>
          <p:cNvPr id="5" name="Rectangle 4"/>
          <p:cNvSpPr/>
          <p:nvPr/>
        </p:nvSpPr>
        <p:spPr>
          <a:xfrm>
            <a:off x="7542873" y="2229357"/>
            <a:ext cx="4848530" cy="286219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l’affichage des données du tableau avec les données suivantes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L’identifiant</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positionnement GPS</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profondeur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vitesse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niveau de batterie </a:t>
            </a:r>
          </a:p>
          <a:p>
            <a:pPr marL="342900" lvl="0" indent="-342900">
              <a:lnSpc>
                <a:spcPct val="107000"/>
              </a:lnSpc>
              <a:spcAft>
                <a:spcPts val="80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Date de réception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92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liés au module de test:</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85188" y="2399279"/>
            <a:ext cx="5760720" cy="3119120"/>
          </a:xfrm>
          <a:prstGeom prst="rect">
            <a:avLst/>
          </a:prstGeom>
        </p:spPr>
      </p:pic>
    </p:spTree>
    <p:extLst>
      <p:ext uri="{BB962C8B-B14F-4D97-AF65-F5344CB8AC3E}">
        <p14:creationId xmlns:p14="http://schemas.microsoft.com/office/powerpoint/2010/main" val="28624546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pour récupérer les données depuis la BDD.</a:t>
            </a:r>
          </a:p>
          <a:p>
            <a:endParaRPr lang="fr-FR" dirty="0"/>
          </a:p>
        </p:txBody>
      </p:sp>
    </p:spTree>
    <p:extLst>
      <p:ext uri="{BB962C8B-B14F-4D97-AF65-F5344CB8AC3E}">
        <p14:creationId xmlns:p14="http://schemas.microsoft.com/office/powerpoint/2010/main" val="163650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961960" y="2355850"/>
            <a:ext cx="6764020" cy="3975100"/>
          </a:xfrm>
          <a:prstGeom prst="rect">
            <a:avLst/>
          </a:prstGeom>
          <a:noFill/>
          <a:ln>
            <a:noFill/>
          </a:ln>
        </p:spPr>
      </p:pic>
      <p:sp>
        <p:nvSpPr>
          <p:cNvPr id="5" name="ZoneTexte 4"/>
          <p:cNvSpPr txBox="1"/>
          <p:nvPr/>
        </p:nvSpPr>
        <p:spPr>
          <a:xfrm>
            <a:off x="820396" y="974221"/>
            <a:ext cx="7639940" cy="523220"/>
          </a:xfrm>
          <a:prstGeom prst="rect">
            <a:avLst/>
          </a:prstGeom>
          <a:noFill/>
        </p:spPr>
        <p:txBody>
          <a:bodyPr wrap="square" rtlCol="0">
            <a:spAutoFit/>
          </a:bodyPr>
          <a:lstStyle/>
          <a:p>
            <a:r>
              <a:rPr lang="fr-FR" sz="2800" dirty="0" smtClean="0"/>
              <a:t>Synoptique simplifié du système.</a:t>
            </a:r>
            <a:endParaRPr lang="fr-FR" sz="2800" dirty="0"/>
          </a:p>
        </p:txBody>
      </p:sp>
    </p:spTree>
    <p:extLst>
      <p:ext uri="{BB962C8B-B14F-4D97-AF65-F5344CB8AC3E}">
        <p14:creationId xmlns:p14="http://schemas.microsoft.com/office/powerpoint/2010/main" val="3285238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Scénarios(description simplifiée)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80321" y="2378088"/>
            <a:ext cx="6526566" cy="3270682"/>
          </a:xfrm>
          <a:prstGeom prst="rect">
            <a:avLst/>
          </a:prstGeom>
        </p:spPr>
      </p:pic>
    </p:spTree>
    <p:extLst>
      <p:ext uri="{BB962C8B-B14F-4D97-AF65-F5344CB8AC3E}">
        <p14:creationId xmlns:p14="http://schemas.microsoft.com/office/powerpoint/2010/main" val="4523774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49350" y="2579436"/>
            <a:ext cx="6586387" cy="2924056"/>
          </a:xfrm>
          <a:prstGeom prst="rect">
            <a:avLst/>
          </a:prstGeom>
        </p:spPr>
      </p:pic>
    </p:spTree>
    <p:extLst>
      <p:ext uri="{BB962C8B-B14F-4D97-AF65-F5344CB8AC3E}">
        <p14:creationId xmlns:p14="http://schemas.microsoft.com/office/powerpoint/2010/main" val="381859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45906" y="2493936"/>
            <a:ext cx="6518019" cy="2650632"/>
          </a:xfrm>
          <a:prstGeom prst="rect">
            <a:avLst/>
          </a:prstGeom>
        </p:spPr>
      </p:pic>
    </p:spTree>
    <p:extLst>
      <p:ext uri="{BB962C8B-B14F-4D97-AF65-F5344CB8AC3E}">
        <p14:creationId xmlns:p14="http://schemas.microsoft.com/office/powerpoint/2010/main" val="3866977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21164" y="2465994"/>
            <a:ext cx="6663299" cy="2772579"/>
          </a:xfrm>
          <a:prstGeom prst="rect">
            <a:avLst/>
          </a:prstGeom>
        </p:spPr>
      </p:pic>
    </p:spTree>
    <p:extLst>
      <p:ext uri="{BB962C8B-B14F-4D97-AF65-F5344CB8AC3E}">
        <p14:creationId xmlns:p14="http://schemas.microsoft.com/office/powerpoint/2010/main" val="1377866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Scénarios (description détaillé)</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29427" y="2308177"/>
            <a:ext cx="5760720" cy="3694430"/>
          </a:xfrm>
          <a:prstGeom prst="rect">
            <a:avLst/>
          </a:prstGeom>
        </p:spPr>
      </p:pic>
    </p:spTree>
    <p:extLst>
      <p:ext uri="{BB962C8B-B14F-4D97-AF65-F5344CB8AC3E}">
        <p14:creationId xmlns:p14="http://schemas.microsoft.com/office/powerpoint/2010/main" val="10312959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74847" y="2794979"/>
            <a:ext cx="5760720" cy="3079750"/>
          </a:xfrm>
          <a:prstGeom prst="rect">
            <a:avLst/>
          </a:prstGeom>
        </p:spPr>
      </p:pic>
    </p:spTree>
    <p:extLst>
      <p:ext uri="{BB962C8B-B14F-4D97-AF65-F5344CB8AC3E}">
        <p14:creationId xmlns:p14="http://schemas.microsoft.com/office/powerpoint/2010/main" val="2833193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856858" y="2499469"/>
            <a:ext cx="5760720" cy="3414395"/>
          </a:xfrm>
          <a:prstGeom prst="rect">
            <a:avLst/>
          </a:prstGeom>
        </p:spPr>
      </p:pic>
    </p:spTree>
    <p:extLst>
      <p:ext uri="{BB962C8B-B14F-4D97-AF65-F5344CB8AC3E}">
        <p14:creationId xmlns:p14="http://schemas.microsoft.com/office/powerpoint/2010/main" val="26153401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séquences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507831" y="2516182"/>
            <a:ext cx="5958840" cy="4064635"/>
          </a:xfrm>
          <a:prstGeom prst="rect">
            <a:avLst/>
          </a:prstGeom>
        </p:spPr>
      </p:pic>
      <p:sp>
        <p:nvSpPr>
          <p:cNvPr id="5" name="Rectangle 4"/>
          <p:cNvSpPr/>
          <p:nvPr/>
        </p:nvSpPr>
        <p:spPr>
          <a:xfrm>
            <a:off x="3947535" y="1990508"/>
            <a:ext cx="2553584"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Visualisation des bateaux</a:t>
            </a:r>
            <a:endParaRPr lang="fr-FR" dirty="0"/>
          </a:p>
        </p:txBody>
      </p:sp>
    </p:spTree>
    <p:extLst>
      <p:ext uri="{BB962C8B-B14F-4D97-AF65-F5344CB8AC3E}">
        <p14:creationId xmlns:p14="http://schemas.microsoft.com/office/powerpoint/2010/main" val="1923386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55534" y="2051549"/>
            <a:ext cx="6849110" cy="4699628"/>
          </a:xfrm>
          <a:prstGeom prst="rect">
            <a:avLst/>
          </a:prstGeom>
        </p:spPr>
      </p:pic>
      <p:sp>
        <p:nvSpPr>
          <p:cNvPr id="5" name="Rectangle 4"/>
          <p:cNvSpPr/>
          <p:nvPr/>
        </p:nvSpPr>
        <p:spPr>
          <a:xfrm>
            <a:off x="7366989" y="2167564"/>
            <a:ext cx="3289618"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Diagramme de séquence visualisation des anomalies</a:t>
            </a:r>
            <a:endParaRPr lang="fr-FR" dirty="0"/>
          </a:p>
        </p:txBody>
      </p:sp>
    </p:spTree>
    <p:extLst>
      <p:ext uri="{BB962C8B-B14F-4D97-AF65-F5344CB8AC3E}">
        <p14:creationId xmlns:p14="http://schemas.microsoft.com/office/powerpoint/2010/main" val="1481983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39621" y="2131933"/>
            <a:ext cx="4217670" cy="4474210"/>
          </a:xfrm>
          <a:prstGeom prst="rect">
            <a:avLst/>
          </a:prstGeom>
        </p:spPr>
      </p:pic>
      <p:sp>
        <p:nvSpPr>
          <p:cNvPr id="5" name="Rectangle 4"/>
          <p:cNvSpPr/>
          <p:nvPr/>
        </p:nvSpPr>
        <p:spPr>
          <a:xfrm>
            <a:off x="6271996" y="2354435"/>
            <a:ext cx="2369944"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Connexion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5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Le </a:t>
            </a:r>
            <a:r>
              <a:rPr lang="fr-FR" dirty="0"/>
              <a:t>synoptique ci-dessus simplifie la vision de la demande du client. On peut voir qu’il existe 2 catégories de bateaux qui embarquent un système embarqué qui est chargé de transférer vers un centre de traitement 5 types de données qui sont reçues, analysées puis envoyées vers un hébergement web qui va afficher et </a:t>
            </a:r>
            <a:r>
              <a:rPr lang="fr-FR" dirty="0" err="1"/>
              <a:t>historiser</a:t>
            </a:r>
            <a:r>
              <a:rPr lang="fr-FR" dirty="0"/>
              <a:t> les données pour que toutes les données soient consultables sur un site web accessible par les gestionnaires en temps réel. </a:t>
            </a:r>
          </a:p>
          <a:p>
            <a:endParaRPr lang="fr-FR" dirty="0"/>
          </a:p>
        </p:txBody>
      </p:sp>
    </p:spTree>
    <p:extLst>
      <p:ext uri="{BB962C8B-B14F-4D97-AF65-F5344CB8AC3E}">
        <p14:creationId xmlns:p14="http://schemas.microsoft.com/office/powerpoint/2010/main" val="3359555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41039" y="2273255"/>
            <a:ext cx="6330012" cy="4024995"/>
          </a:xfrm>
          <a:prstGeom prst="rect">
            <a:avLst/>
          </a:prstGeom>
        </p:spPr>
      </p:pic>
      <p:sp>
        <p:nvSpPr>
          <p:cNvPr id="5" name="Rectangle 4"/>
          <p:cNvSpPr/>
          <p:nvPr/>
        </p:nvSpPr>
        <p:spPr>
          <a:xfrm>
            <a:off x="7289655" y="2482622"/>
            <a:ext cx="2368982"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Inscription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4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6979" y="2454016"/>
            <a:ext cx="6400800" cy="3334385"/>
          </a:xfrm>
          <a:prstGeom prst="rect">
            <a:avLst/>
          </a:prstGeom>
        </p:spPr>
      </p:pic>
      <p:sp>
        <p:nvSpPr>
          <p:cNvPr id="5" name="Rectangle 4"/>
          <p:cNvSpPr/>
          <p:nvPr/>
        </p:nvSpPr>
        <p:spPr>
          <a:xfrm>
            <a:off x="7646687" y="2644992"/>
            <a:ext cx="3813288"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Envoi </a:t>
            </a:r>
            <a:r>
              <a:rPr lang="fr-FR" b="1" dirty="0">
                <a:latin typeface="Calibri Light" panose="020F0302020204030204" pitchFamily="34" charset="0"/>
                <a:ea typeface="Times New Roman" panose="02020603050405020304" pitchFamily="18" charset="0"/>
                <a:cs typeface="Times New Roman" panose="02020603050405020304" pitchFamily="18" charset="0"/>
              </a:rPr>
              <a:t>d’alerte sur le système embarqué</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004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54186" y="2437108"/>
            <a:ext cx="6315075" cy="3419475"/>
          </a:xfrm>
          <a:prstGeom prst="rect">
            <a:avLst/>
          </a:prstGeom>
        </p:spPr>
      </p:pic>
      <p:sp>
        <p:nvSpPr>
          <p:cNvPr id="5" name="Rectangle 4"/>
          <p:cNvSpPr/>
          <p:nvPr/>
        </p:nvSpPr>
        <p:spPr>
          <a:xfrm>
            <a:off x="7077445" y="2437108"/>
            <a:ext cx="3602076"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Affichage </a:t>
            </a:r>
            <a:r>
              <a:rPr lang="fr-FR" b="1" dirty="0">
                <a:latin typeface="Calibri Light" panose="020F0302020204030204" pitchFamily="34" charset="0"/>
                <a:ea typeface="Times New Roman" panose="02020603050405020304" pitchFamily="18" charset="0"/>
                <a:cs typeface="Times New Roman" panose="02020603050405020304" pitchFamily="18" charset="0"/>
              </a:rPr>
              <a:t>de l’historique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893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93734" y="2250892"/>
            <a:ext cx="5760720" cy="4099560"/>
          </a:xfrm>
          <a:prstGeom prst="rect">
            <a:avLst/>
          </a:prstGeom>
        </p:spPr>
      </p:pic>
      <p:sp>
        <p:nvSpPr>
          <p:cNvPr id="5" name="Rectangle 4"/>
          <p:cNvSpPr/>
          <p:nvPr/>
        </p:nvSpPr>
        <p:spPr>
          <a:xfrm>
            <a:off x="7031151" y="2414255"/>
            <a:ext cx="3387017"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l’historique des anomalies</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52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stionbatea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4" y="2117162"/>
            <a:ext cx="575945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96729" y="2345889"/>
            <a:ext cx="3022430"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la gestion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182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du diagramme de classe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5640" y="2396148"/>
            <a:ext cx="5760720" cy="3706495"/>
          </a:xfrm>
          <a:prstGeom prst="rect">
            <a:avLst/>
          </a:prstGeom>
        </p:spPr>
      </p:pic>
    </p:spTree>
    <p:extLst>
      <p:ext uri="{BB962C8B-B14F-4D97-AF65-F5344CB8AC3E}">
        <p14:creationId xmlns:p14="http://schemas.microsoft.com/office/powerpoint/2010/main" val="3069360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240</TotalTime>
  <Words>2073</Words>
  <Application>Microsoft Office PowerPoint</Application>
  <PresentationFormat>Grand écran</PresentationFormat>
  <Paragraphs>178</Paragraphs>
  <Slides>95</Slides>
  <Notes>0</Notes>
  <HiddenSlides>31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95</vt:i4>
      </vt:variant>
    </vt:vector>
  </HeadingPairs>
  <TitlesOfParts>
    <vt:vector size="102" baseType="lpstr">
      <vt:lpstr>Arial</vt:lpstr>
      <vt:lpstr>Calibri</vt:lpstr>
      <vt:lpstr>Calibri Light</vt:lpstr>
      <vt:lpstr>Times New Roman</vt:lpstr>
      <vt:lpstr>Trebuchet MS</vt:lpstr>
      <vt:lpstr>Wingdings</vt:lpstr>
      <vt:lpstr>Berlin</vt:lpstr>
      <vt:lpstr>TRACKING GPS(Revue1)</vt:lpstr>
      <vt:lpstr>Sommaire:</vt:lpstr>
      <vt:lpstr>Partie 1: Présentation commune du projet.</vt:lpstr>
      <vt:lpstr>Présentation PowerPoint</vt:lpstr>
      <vt:lpstr>Le but du projet:</vt:lpstr>
      <vt:lpstr>Présentation PowerPoint</vt:lpstr>
      <vt:lpstr>Le principe de réalisation du projet:</vt:lpstr>
      <vt:lpstr>Présentation PowerPoint</vt:lpstr>
      <vt:lpstr>Présentation PowerPoint</vt:lpstr>
      <vt:lpstr>Synoptique simplifié du système embarqué</vt:lpstr>
      <vt:lpstr>Présentation PowerPoint</vt:lpstr>
      <vt:lpstr>Présentation PowerPoint</vt:lpstr>
      <vt:lpstr>Analyse fonctionnelle du système</vt:lpstr>
      <vt:lpstr>Diagramme de cas d’utilisation</vt:lpstr>
      <vt:lpstr>Présentation PowerPoint</vt:lpstr>
      <vt:lpstr>Diagramme d’exigences</vt:lpstr>
      <vt:lpstr>Présentation PowerPoint</vt:lpstr>
      <vt:lpstr>Modèle conceptuelle des données(MCD)</vt:lpstr>
      <vt:lpstr>Présentation PowerPoint</vt:lpstr>
      <vt:lpstr>Organisation du projet</vt:lpstr>
      <vt:lpstr>Présentation PowerPoint</vt:lpstr>
      <vt:lpstr>GANTT prévisionnel</vt:lpstr>
      <vt:lpstr>GANTT réel</vt:lpstr>
      <vt:lpstr>Répartition des tâches</vt:lpstr>
      <vt:lpstr>Présentation PowerPoint</vt:lpstr>
      <vt:lpstr>Organisation de l’équipe</vt:lpstr>
      <vt:lpstr>Présentation PowerPoint</vt:lpstr>
      <vt:lpstr>Compte rendu d’activité(CRA)</vt:lpstr>
      <vt:lpstr>Cahier de bord</vt:lpstr>
      <vt:lpstr>Github et versionning</vt:lpstr>
      <vt:lpstr>Présentation PowerPoint</vt:lpstr>
      <vt:lpstr>Présentation PowerPoint</vt:lpstr>
      <vt:lpstr>Démarrage de projet et classe de simulation </vt:lpstr>
      <vt:lpstr>Logiciel d’analyse et de développement  </vt:lpstr>
      <vt:lpstr>Présentation PowerPoint</vt:lpstr>
      <vt:lpstr>Présentation PowerPoint</vt:lpstr>
      <vt:lpstr>Choix technique et étude physique </vt:lpstr>
      <vt:lpstr>Choix de la carte pour le système embarqué  </vt:lpstr>
      <vt:lpstr>Présentation PowerPoint</vt:lpstr>
      <vt:lpstr>Choix des capteurs et module   </vt:lpstr>
      <vt:lpstr>Choix des moyens de communication </vt:lpstr>
      <vt:lpstr>Recette</vt:lpstr>
      <vt:lpstr>Présentation PowerPoint</vt:lpstr>
      <vt:lpstr>Présentation PowerPoint</vt:lpstr>
      <vt:lpstr>Test d’intégration du prototype</vt:lpstr>
      <vt:lpstr>Présentation PowerPoint</vt:lpstr>
      <vt:lpstr>Présentation PowerPoint</vt:lpstr>
      <vt:lpstr>Présentation PowerPoint</vt:lpstr>
      <vt:lpstr>Présentation PowerPoint</vt:lpstr>
      <vt:lpstr>Avancements et conclusion</vt:lpstr>
      <vt:lpstr>Présentation PowerPoint</vt:lpstr>
      <vt:lpstr>Partie 2: Présentation de la partie individuelle. </vt:lpstr>
      <vt:lpstr>Diagramme de cas d’utilisation détaillé</vt:lpstr>
      <vt:lpstr>Présentation PowerPoint</vt:lpstr>
      <vt:lpstr>Module de test, connexion à l’IHM</vt:lpstr>
      <vt:lpstr>Déploiement du module</vt:lpstr>
      <vt:lpstr>Présentation PowerPoint</vt:lpstr>
      <vt:lpstr>Présentation PowerPoint</vt:lpstr>
      <vt:lpstr>Présentation PowerPoint</vt:lpstr>
      <vt:lpstr>UML liés au module de test : </vt:lpstr>
      <vt:lpstr>Problèmes rencontrés : </vt:lpstr>
      <vt:lpstr>Module de test, gestion Back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Module de test, Historique des bateaux</vt:lpstr>
      <vt:lpstr>Présentation PowerPoint</vt:lpstr>
      <vt:lpstr>Présentation PowerPoint</vt:lpstr>
      <vt:lpstr>UML liés au module de test:</vt:lpstr>
      <vt:lpstr>Problèmes rencontrés :  </vt:lpstr>
      <vt:lpstr>Scénarios(description simplifiée)</vt:lpstr>
      <vt:lpstr>Présentation PowerPoint</vt:lpstr>
      <vt:lpstr>Présentation PowerPoint</vt:lpstr>
      <vt:lpstr>Présentation PowerPoint</vt:lpstr>
      <vt:lpstr>Scénarios (description détaillé)</vt:lpstr>
      <vt:lpstr>Présentation PowerPoint</vt:lpstr>
      <vt:lpstr>Présentation PowerPoint</vt:lpstr>
      <vt:lpstr>Diagrammes de séquences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Affichage du diagramme de classe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GPS(Revue1)</dc:title>
  <dc:creator>arthur brice</dc:creator>
  <cp:lastModifiedBy>arthur brice</cp:lastModifiedBy>
  <cp:revision>18</cp:revision>
  <dcterms:created xsi:type="dcterms:W3CDTF">2020-03-31T13:17:55Z</dcterms:created>
  <dcterms:modified xsi:type="dcterms:W3CDTF">2020-05-14T15:35:30Z</dcterms:modified>
</cp:coreProperties>
</file>