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352" r:id="rId10"/>
    <p:sldId id="353" r:id="rId11"/>
    <p:sldId id="265" r:id="rId12"/>
    <p:sldId id="268" r:id="rId13"/>
    <p:sldId id="269" r:id="rId14"/>
    <p:sldId id="271" r:id="rId15"/>
    <p:sldId id="273" r:id="rId16"/>
    <p:sldId id="276" r:id="rId17"/>
    <p:sldId id="277" r:id="rId18"/>
    <p:sldId id="278" r:id="rId19"/>
    <p:sldId id="279" r:id="rId20"/>
    <p:sldId id="280" r:id="rId21"/>
    <p:sldId id="281" r:id="rId22"/>
    <p:sldId id="282" r:id="rId23"/>
    <p:sldId id="284" r:id="rId24"/>
    <p:sldId id="285" r:id="rId25"/>
    <p:sldId id="286" r:id="rId26"/>
    <p:sldId id="289" r:id="rId27"/>
    <p:sldId id="290" r:id="rId28"/>
    <p:sldId id="293" r:id="rId29"/>
    <p:sldId id="294" r:id="rId30"/>
    <p:sldId id="296" r:id="rId31"/>
    <p:sldId id="297" r:id="rId32"/>
    <p:sldId id="298" r:id="rId33"/>
    <p:sldId id="299" r:id="rId34"/>
    <p:sldId id="301"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06B1A8D0-B4D9-4E98-976D-B5183D1DE2F9}">
          <p14:sldIdLst>
            <p14:sldId id="256"/>
            <p14:sldId id="257"/>
            <p14:sldId id="258"/>
            <p14:sldId id="259"/>
            <p14:sldId id="260"/>
            <p14:sldId id="261"/>
            <p14:sldId id="262"/>
            <p14:sldId id="263"/>
            <p14:sldId id="352"/>
            <p14:sldId id="353"/>
            <p14:sldId id="265"/>
            <p14:sldId id="268"/>
            <p14:sldId id="269"/>
            <p14:sldId id="271"/>
            <p14:sldId id="273"/>
            <p14:sldId id="276"/>
            <p14:sldId id="277"/>
            <p14:sldId id="278"/>
            <p14:sldId id="279"/>
            <p14:sldId id="280"/>
            <p14:sldId id="281"/>
            <p14:sldId id="282"/>
            <p14:sldId id="284"/>
            <p14:sldId id="285"/>
            <p14:sldId id="286"/>
            <p14:sldId id="289"/>
            <p14:sldId id="290"/>
            <p14:sldId id="293"/>
            <p14:sldId id="294"/>
            <p14:sldId id="296"/>
            <p14:sldId id="297"/>
            <p14:sldId id="298"/>
            <p14:sldId id="299"/>
            <p14:sldId id="301"/>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4660"/>
  </p:normalViewPr>
  <p:slideViewPr>
    <p:cSldViewPr snapToGrid="0">
      <p:cViewPr>
        <p:scale>
          <a:sx n="150" d="100"/>
          <a:sy n="150" d="100"/>
        </p:scale>
        <p:origin x="-1651" y="-2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smtClean="0"/>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BD862E7-95FA-4FC4-9EC5-DDBFA8DC7417}"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DB987F2-A784-4F72-BB57-0E9EACDE722E}"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0BBD51E-4B19-444E-85C0-DBD7EB6263F4}"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0D7255A-4AD5-4D3E-9A0A-689DA3BA976C}"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3EE0AD15-87AC-45B2-9EE5-8D165AF83CD7}" type="datetimeFigureOut">
              <a:rPr lang="en-US" dirty="0"/>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FCC40CCD-F0D6-4CC2-A4C8-2D7D0D875F02}" type="datetimeFigureOut">
              <a:rPr lang="en-US" dirty="0"/>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4/3/2020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smtClean="0"/>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9A00F7B-89C5-4DF7-A309-6263220147D4}"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4/3/2020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4/3/2020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CDCB01F-D966-4C62-B900-0BE008A90C98}"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E73A0EA-7DC7-4964-BB97-B173EF3B859A}"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4/3/2020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nline.visual-paradigm.com/"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jf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1499" y="2537766"/>
            <a:ext cx="8144134" cy="1373070"/>
          </a:xfrm>
        </p:spPr>
        <p:txBody>
          <a:bodyPr/>
          <a:lstStyle/>
          <a:p>
            <a:r>
              <a:rPr lang="fr-FR" dirty="0" smtClean="0"/>
              <a:t>TRACKING GPS(Revue1)</a:t>
            </a:r>
            <a:endParaRPr lang="fr-FR" dirty="0"/>
          </a:p>
        </p:txBody>
      </p:sp>
      <p:sp>
        <p:nvSpPr>
          <p:cNvPr id="3" name="Sous-titre 2"/>
          <p:cNvSpPr>
            <a:spLocks noGrp="1"/>
          </p:cNvSpPr>
          <p:nvPr>
            <p:ph type="subTitle" idx="1"/>
          </p:nvPr>
        </p:nvSpPr>
        <p:spPr/>
        <p:txBody>
          <a:bodyPr/>
          <a:lstStyle/>
          <a:p>
            <a:r>
              <a:rPr lang="fr-FR" dirty="0" smtClean="0"/>
              <a:t>Arthur BRICE SN2</a:t>
            </a:r>
          </a:p>
        </p:txBody>
      </p:sp>
    </p:spTree>
    <p:extLst>
      <p:ext uri="{BB962C8B-B14F-4D97-AF65-F5344CB8AC3E}">
        <p14:creationId xmlns:p14="http://schemas.microsoft.com/office/powerpoint/2010/main" val="3972388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Cahier des charges</a:t>
            </a:r>
          </a:p>
        </p:txBody>
      </p:sp>
      <p:sp>
        <p:nvSpPr>
          <p:cNvPr id="5" name="Espace réservé du contenu 4"/>
          <p:cNvSpPr>
            <a:spLocks noGrp="1"/>
          </p:cNvSpPr>
          <p:nvPr>
            <p:ph idx="1"/>
          </p:nvPr>
        </p:nvSpPr>
        <p:spPr/>
        <p:txBody>
          <a:bodyPr>
            <a:normAutofit fontScale="40000" lnSpcReduction="20000"/>
          </a:bodyPr>
          <a:lstStyle/>
          <a:p>
            <a:pPr marL="285750" indent="-285750">
              <a:buFontTx/>
              <a:buChar char="-"/>
            </a:pPr>
            <a:r>
              <a:rPr lang="fr-FR" dirty="0"/>
              <a:t>Système Embarqué</a:t>
            </a:r>
          </a:p>
          <a:p>
            <a:r>
              <a:rPr lang="fr-FR" dirty="0"/>
              <a:t>	- Le système doit être autonome</a:t>
            </a:r>
          </a:p>
          <a:p>
            <a:r>
              <a:rPr lang="fr-FR" dirty="0"/>
              <a:t>	- Le système doit envoyer les informations du bateau (profondeur en mètre, vitesse en nœud, 	niveau de batterie en % et son identifiant)</a:t>
            </a:r>
          </a:p>
          <a:p>
            <a:r>
              <a:rPr lang="fr-FR" dirty="0"/>
              <a:t>	- Le système doit pouvoir détecter des anomalies</a:t>
            </a:r>
          </a:p>
          <a:p>
            <a:r>
              <a:rPr lang="fr-FR" dirty="0"/>
              <a:t>	- Le système doit pouvoir recevoir des alertes</a:t>
            </a:r>
          </a:p>
          <a:p>
            <a:endParaRPr lang="fr-FR" dirty="0"/>
          </a:p>
          <a:p>
            <a:pPr marL="285750" indent="-285750">
              <a:buFontTx/>
              <a:buChar char="-"/>
            </a:pPr>
            <a:r>
              <a:rPr lang="fr-FR" dirty="0"/>
              <a:t>Application Web </a:t>
            </a:r>
          </a:p>
          <a:p>
            <a:r>
              <a:rPr lang="fr-FR" dirty="0"/>
              <a:t>	- Un gestionnaire doit pouvoir se connecter ou s'inscrire dans son espace d’agence en ne </a:t>
            </a:r>
            <a:r>
              <a:rPr lang="fr-FR" dirty="0" smtClean="0"/>
              <a:t>visualisant </a:t>
            </a:r>
            <a:r>
              <a:rPr lang="fr-FR" dirty="0"/>
              <a:t>que ses bateaux</a:t>
            </a:r>
          </a:p>
          <a:p>
            <a:r>
              <a:rPr lang="fr-FR" dirty="0"/>
              <a:t> 	- Un </a:t>
            </a:r>
            <a:r>
              <a:rPr lang="fr-FR" dirty="0" err="1"/>
              <a:t>admin</a:t>
            </a:r>
            <a:r>
              <a:rPr lang="fr-FR" dirty="0"/>
              <a:t> peut gérer tous les bateaux et les utilisateurs (modifier, ajouter ou supprimer) de 	</a:t>
            </a:r>
            <a:r>
              <a:rPr lang="fr-FR" dirty="0" err="1"/>
              <a:t>Babou</a:t>
            </a:r>
            <a:r>
              <a:rPr lang="fr-FR" dirty="0"/>
              <a:t> Marine France</a:t>
            </a:r>
          </a:p>
          <a:p>
            <a:r>
              <a:rPr lang="fr-FR" dirty="0"/>
              <a:t>	- Un gestionnaire peut sélectionner un bateau et lui envoyer une alerte</a:t>
            </a:r>
          </a:p>
          <a:p>
            <a:endParaRPr lang="fr-FR" dirty="0"/>
          </a:p>
          <a:p>
            <a:pPr marL="285750" indent="-285750">
              <a:buFontTx/>
              <a:buChar char="-"/>
            </a:pPr>
            <a:r>
              <a:rPr lang="fr-FR" dirty="0"/>
              <a:t>Application de traitement</a:t>
            </a:r>
          </a:p>
          <a:p>
            <a:r>
              <a:rPr lang="fr-FR" dirty="0"/>
              <a:t>	- L’application doit être installé sur un système Linux Debian en C++</a:t>
            </a:r>
          </a:p>
          <a:p>
            <a:r>
              <a:rPr lang="fr-FR" dirty="0"/>
              <a:t>	- L’application doit posséder un système d’erreur facilement affichable sur la partie web</a:t>
            </a:r>
          </a:p>
          <a:p>
            <a:r>
              <a:rPr lang="fr-FR" dirty="0"/>
              <a:t>  	- L’application doit traiter les trames GPS et les données puis les </a:t>
            </a:r>
            <a:r>
              <a:rPr lang="fr-FR" dirty="0" err="1"/>
              <a:t>historiser</a:t>
            </a:r>
            <a:r>
              <a:rPr lang="fr-FR" dirty="0"/>
              <a:t> en base de </a:t>
            </a:r>
            <a:r>
              <a:rPr lang="fr-FR" dirty="0" smtClean="0"/>
              <a:t>données </a:t>
            </a:r>
            <a:r>
              <a:rPr lang="fr-FR" dirty="0" err="1" smtClean="0"/>
              <a:t>etles</a:t>
            </a:r>
            <a:r>
              <a:rPr lang="fr-FR" dirty="0" smtClean="0"/>
              <a:t> </a:t>
            </a:r>
            <a:r>
              <a:rPr lang="fr-FR" dirty="0"/>
              <a:t>envoyer sur la partie web </a:t>
            </a:r>
          </a:p>
          <a:p>
            <a:endParaRPr lang="fr-FR" dirty="0"/>
          </a:p>
        </p:txBody>
      </p:sp>
    </p:spTree>
    <p:extLst>
      <p:ext uri="{BB962C8B-B14F-4D97-AF65-F5344CB8AC3E}">
        <p14:creationId xmlns:p14="http://schemas.microsoft.com/office/powerpoint/2010/main" val="2402829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Synoptique simplifié du système embarqué</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1756943" y="2350820"/>
            <a:ext cx="7460615" cy="4156075"/>
          </a:xfrm>
          <a:prstGeom prst="rect">
            <a:avLst/>
          </a:prstGeom>
          <a:noFill/>
          <a:ln>
            <a:noFill/>
          </a:ln>
        </p:spPr>
      </p:pic>
    </p:spTree>
    <p:extLst>
      <p:ext uri="{BB962C8B-B14F-4D97-AF65-F5344CB8AC3E}">
        <p14:creationId xmlns:p14="http://schemas.microsoft.com/office/powerpoint/2010/main" val="897657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fonctionnelle du système</a:t>
            </a:r>
            <a:endParaRPr lang="fr-FR" dirty="0"/>
          </a:p>
        </p:txBody>
      </p:sp>
      <p:sp>
        <p:nvSpPr>
          <p:cNvPr id="3" name="Espace réservé du contenu 2"/>
          <p:cNvSpPr>
            <a:spLocks noGrp="1"/>
          </p:cNvSpPr>
          <p:nvPr>
            <p:ph idx="1"/>
          </p:nvPr>
        </p:nvSpPr>
        <p:spPr/>
        <p:txBody>
          <a:bodyPr/>
          <a:lstStyle/>
          <a:p>
            <a:pPr marL="0" indent="0">
              <a:buNone/>
            </a:pPr>
            <a:r>
              <a:rPr lang="fr-FR" dirty="0"/>
              <a:t>Dans cette partie, je vais présenter l’analyse qui précède la phase de conception. Durant cette phase du projet, les échanges avec le client sont réguliers. Certains points pourront donc être amenés à changer pour sécuriser davantage le système ou contourner des contraintes non prévues durant l’analyse. </a:t>
            </a:r>
          </a:p>
        </p:txBody>
      </p:sp>
    </p:spTree>
    <p:extLst>
      <p:ext uri="{BB962C8B-B14F-4D97-AF65-F5344CB8AC3E}">
        <p14:creationId xmlns:p14="http://schemas.microsoft.com/office/powerpoint/2010/main" val="331699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 cas d’utilisation</a:t>
            </a:r>
            <a:endParaRPr lang="fr-FR" dirty="0"/>
          </a:p>
        </p:txBody>
      </p:sp>
      <p:pic>
        <p:nvPicPr>
          <p:cNvPr id="4" name="Espace réservé du conten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7076" y="2336800"/>
            <a:ext cx="7941824" cy="3598863"/>
          </a:xfrm>
          <a:prstGeom prst="rect">
            <a:avLst/>
          </a:prstGeom>
          <a:noFill/>
          <a:ln>
            <a:noFill/>
          </a:ln>
        </p:spPr>
      </p:pic>
      <p:sp>
        <p:nvSpPr>
          <p:cNvPr id="5" name="Rectangle 4"/>
          <p:cNvSpPr/>
          <p:nvPr/>
        </p:nvSpPr>
        <p:spPr>
          <a:xfrm>
            <a:off x="3717696" y="6049601"/>
            <a:ext cx="3539110" cy="388696"/>
          </a:xfrm>
          <a:prstGeom prst="rect">
            <a:avLst/>
          </a:prstGeom>
        </p:spPr>
        <p:txBody>
          <a:bodyPr wrap="none">
            <a:spAutoFit/>
          </a:bodyPr>
          <a:lstStyle/>
          <a:p>
            <a:pPr>
              <a:lnSpc>
                <a:spcPct val="107000"/>
              </a:lnSpc>
              <a:spcAft>
                <a:spcPts val="800"/>
              </a:spcAft>
            </a:pPr>
            <a:r>
              <a:rPr lang="fr-FR" i="1"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https://online.visual-paradigm.com</a:t>
            </a:r>
            <a:r>
              <a:rPr lang="fr-FR" i="1" dirty="0">
                <a:latin typeface="Calibri" panose="020F0502020204030204" pitchFamily="34" charset="0"/>
                <a:ea typeface="Calibri" panose="020F0502020204030204" pitchFamily="34" charset="0"/>
                <a:cs typeface="Times New Roman" panose="02020603050405020304" pitchFamily="18" charset="0"/>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898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d’exigences</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1648993" y="2233717"/>
            <a:ext cx="7676515" cy="4356100"/>
          </a:xfrm>
          <a:prstGeom prst="rect">
            <a:avLst/>
          </a:prstGeom>
          <a:noFill/>
          <a:ln>
            <a:noFill/>
          </a:ln>
        </p:spPr>
      </p:pic>
    </p:spTree>
    <p:extLst>
      <p:ext uri="{BB962C8B-B14F-4D97-AF65-F5344CB8AC3E}">
        <p14:creationId xmlns:p14="http://schemas.microsoft.com/office/powerpoint/2010/main" val="1001430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conceptuelle des données(MCD)</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2435765" y="2397392"/>
            <a:ext cx="6568440" cy="3721100"/>
          </a:xfrm>
          <a:prstGeom prst="rect">
            <a:avLst/>
          </a:prstGeom>
          <a:noFill/>
          <a:ln>
            <a:noFill/>
          </a:ln>
        </p:spPr>
      </p:pic>
    </p:spTree>
    <p:extLst>
      <p:ext uri="{BB962C8B-B14F-4D97-AF65-F5344CB8AC3E}">
        <p14:creationId xmlns:p14="http://schemas.microsoft.com/office/powerpoint/2010/main" val="302776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Organisation du projet</a:t>
            </a:r>
            <a:endParaRPr lang="fr-FR"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smtClean="0"/>
              <a:t>Maintenant </a:t>
            </a:r>
            <a:r>
              <a:rPr lang="fr-FR" dirty="0"/>
              <a:t>que le sujet est correctement appréhendé, il est nécessaire d’organiser le temps de travail jusqu’à la date butoir. L’objectif est d’avoir un plan d’action établie afin de savoir si le projet commence à prendre du retard ou non. Pour la réalisation de ce projet, nous nous sommes organisés ainsi : 	</a:t>
            </a:r>
          </a:p>
          <a:p>
            <a:pPr lvl="0"/>
            <a:r>
              <a:rPr lang="fr-FR" dirty="0"/>
              <a:t>Analyse</a:t>
            </a:r>
          </a:p>
          <a:p>
            <a:pPr lvl="0"/>
            <a:r>
              <a:rPr lang="fr-FR" dirty="0"/>
              <a:t>Préparation</a:t>
            </a:r>
          </a:p>
          <a:p>
            <a:pPr lvl="0"/>
            <a:r>
              <a:rPr lang="fr-FR" dirty="0"/>
              <a:t>Conception</a:t>
            </a:r>
          </a:p>
          <a:p>
            <a:pPr lvl="0"/>
            <a:r>
              <a:rPr lang="fr-FR" dirty="0"/>
              <a:t>Module de test</a:t>
            </a:r>
          </a:p>
          <a:p>
            <a:pPr lvl="0"/>
            <a:r>
              <a:rPr lang="fr-FR" dirty="0"/>
              <a:t>Intégration</a:t>
            </a:r>
          </a:p>
          <a:p>
            <a:endParaRPr lang="fr-FR" dirty="0"/>
          </a:p>
        </p:txBody>
      </p:sp>
    </p:spTree>
    <p:extLst>
      <p:ext uri="{BB962C8B-B14F-4D97-AF65-F5344CB8AC3E}">
        <p14:creationId xmlns:p14="http://schemas.microsoft.com/office/powerpoint/2010/main" val="3465663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0321" y="2336873"/>
            <a:ext cx="9613861" cy="671247"/>
          </a:xfrm>
        </p:spPr>
        <p:txBody>
          <a:bodyPr/>
          <a:lstStyle/>
          <a:p>
            <a:pPr marL="0" indent="0">
              <a:buNone/>
            </a:pPr>
            <a:r>
              <a:rPr lang="fr-FR" dirty="0" smtClean="0"/>
              <a:t>Ce découpage correspond au modèle de projet en cycle V.</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2499576" y="3251081"/>
            <a:ext cx="5975350" cy="3073400"/>
          </a:xfrm>
          <a:prstGeom prst="rect">
            <a:avLst/>
          </a:prstGeom>
          <a:noFill/>
          <a:ln>
            <a:noFill/>
          </a:ln>
        </p:spPr>
      </p:pic>
    </p:spTree>
    <p:extLst>
      <p:ext uri="{BB962C8B-B14F-4D97-AF65-F5344CB8AC3E}">
        <p14:creationId xmlns:p14="http://schemas.microsoft.com/office/powerpoint/2010/main" val="1373061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GANTT prévisionnel</a:t>
            </a:r>
            <a:endParaRPr lang="fr-FR" dirty="0"/>
          </a:p>
        </p:txBody>
      </p:sp>
      <p:pic>
        <p:nvPicPr>
          <p:cNvPr id="4" name="Image 3" descr="C:\Users\arthu\Desktop\GANTT PREVISIONNEL.PNG"/>
          <p:cNvPicPr/>
          <p:nvPr/>
        </p:nvPicPr>
        <p:blipFill>
          <a:blip r:embed="rId2">
            <a:extLst>
              <a:ext uri="{28A0092B-C50C-407E-A947-70E740481C1C}">
                <a14:useLocalDpi xmlns:a14="http://schemas.microsoft.com/office/drawing/2010/main" val="0"/>
              </a:ext>
            </a:extLst>
          </a:blip>
          <a:srcRect/>
          <a:stretch>
            <a:fillRect/>
          </a:stretch>
        </p:blipFill>
        <p:spPr bwMode="auto">
          <a:xfrm>
            <a:off x="2865263" y="2445118"/>
            <a:ext cx="5760720" cy="3967480"/>
          </a:xfrm>
          <a:prstGeom prst="rect">
            <a:avLst/>
          </a:prstGeom>
          <a:noFill/>
          <a:ln>
            <a:noFill/>
          </a:ln>
        </p:spPr>
      </p:pic>
    </p:spTree>
    <p:extLst>
      <p:ext uri="{BB962C8B-B14F-4D97-AF65-F5344CB8AC3E}">
        <p14:creationId xmlns:p14="http://schemas.microsoft.com/office/powerpoint/2010/main" val="1993969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GANTT réel</a:t>
            </a:r>
            <a:endParaRPr lang="fr-FR" dirty="0"/>
          </a:p>
        </p:txBody>
      </p:sp>
      <p:pic>
        <p:nvPicPr>
          <p:cNvPr id="4" name="Image 3" descr="C:\Users\arthu\Desktop\GANTT FINAL.PNG"/>
          <p:cNvPicPr/>
          <p:nvPr/>
        </p:nvPicPr>
        <p:blipFill>
          <a:blip r:embed="rId2">
            <a:extLst>
              <a:ext uri="{28A0092B-C50C-407E-A947-70E740481C1C}">
                <a14:useLocalDpi xmlns:a14="http://schemas.microsoft.com/office/drawing/2010/main" val="0"/>
              </a:ext>
            </a:extLst>
          </a:blip>
          <a:srcRect/>
          <a:stretch>
            <a:fillRect/>
          </a:stretch>
        </p:blipFill>
        <p:spPr bwMode="auto">
          <a:xfrm>
            <a:off x="2130324" y="2168505"/>
            <a:ext cx="6509474" cy="4386120"/>
          </a:xfrm>
          <a:prstGeom prst="rect">
            <a:avLst/>
          </a:prstGeom>
          <a:noFill/>
          <a:ln>
            <a:noFill/>
          </a:ln>
        </p:spPr>
      </p:pic>
    </p:spTree>
    <p:extLst>
      <p:ext uri="{BB962C8B-B14F-4D97-AF65-F5344CB8AC3E}">
        <p14:creationId xmlns:p14="http://schemas.microsoft.com/office/powerpoint/2010/main" val="3915665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a:xfrm>
            <a:off x="680321" y="2328327"/>
            <a:ext cx="9613861" cy="3599316"/>
          </a:xfrm>
        </p:spPr>
        <p:txBody>
          <a:bodyPr>
            <a:normAutofit/>
          </a:bodyPr>
          <a:lstStyle/>
          <a:p>
            <a:pPr marL="0" indent="0">
              <a:buNone/>
            </a:pPr>
            <a:r>
              <a:rPr lang="fr-FR" dirty="0" smtClean="0"/>
              <a:t> </a:t>
            </a:r>
          </a:p>
          <a:p>
            <a:pPr marL="0" indent="0">
              <a:buNone/>
            </a:pPr>
            <a:r>
              <a:rPr lang="fr-FR" dirty="0" smtClean="0"/>
              <a:t>Partie 1: Présentation commune du projet.</a:t>
            </a:r>
          </a:p>
          <a:p>
            <a:endParaRPr lang="fr-FR" dirty="0"/>
          </a:p>
          <a:p>
            <a:pPr marL="0" indent="0">
              <a:buNone/>
            </a:pPr>
            <a:r>
              <a:rPr lang="fr-FR" dirty="0"/>
              <a:t> </a:t>
            </a:r>
            <a:r>
              <a:rPr lang="fr-FR" dirty="0" smtClean="0"/>
              <a:t>Partie 2 : Analyse fonctionnelle du projet</a:t>
            </a:r>
            <a:endParaRPr lang="fr-FR" dirty="0"/>
          </a:p>
          <a:p>
            <a:pPr marL="0" indent="0">
              <a:buNone/>
            </a:pPr>
            <a:endParaRPr lang="fr-FR" dirty="0"/>
          </a:p>
          <a:p>
            <a:pPr marL="0" indent="0">
              <a:buNone/>
            </a:pPr>
            <a:r>
              <a:rPr lang="fr-FR" dirty="0" smtClean="0"/>
              <a:t> Partie </a:t>
            </a:r>
            <a:r>
              <a:rPr lang="fr-FR" dirty="0"/>
              <a:t>3</a:t>
            </a:r>
            <a:r>
              <a:rPr lang="fr-FR" dirty="0" smtClean="0"/>
              <a:t>: Présentation de la partie individuelle.</a:t>
            </a:r>
            <a:endParaRPr lang="fr-FR" dirty="0"/>
          </a:p>
        </p:txBody>
      </p:sp>
    </p:spTree>
    <p:extLst>
      <p:ext uri="{BB962C8B-B14F-4D97-AF65-F5344CB8AC3E}">
        <p14:creationId xmlns:p14="http://schemas.microsoft.com/office/powerpoint/2010/main" val="40474811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Répartition des tâches</a:t>
            </a:r>
            <a:endParaRPr lang="fr-FR" dirty="0"/>
          </a:p>
        </p:txBody>
      </p:sp>
      <p:sp>
        <p:nvSpPr>
          <p:cNvPr id="3" name="Espace réservé du contenu 2"/>
          <p:cNvSpPr>
            <a:spLocks noGrp="1"/>
          </p:cNvSpPr>
          <p:nvPr>
            <p:ph idx="1"/>
          </p:nvPr>
        </p:nvSpPr>
        <p:spPr/>
        <p:txBody>
          <a:bodyPr>
            <a:normAutofit fontScale="47500" lnSpcReduction="20000"/>
          </a:bodyPr>
          <a:lstStyle/>
          <a:p>
            <a:r>
              <a:rPr lang="fr-FR" dirty="0"/>
              <a:t>	Voici la répartition des tâches qui nous est imposée par le sujet de BTS SN. </a:t>
            </a:r>
          </a:p>
          <a:p>
            <a:r>
              <a:rPr lang="fr-FR" b="1" dirty="0"/>
              <a:t>Étudiant 1 : BORGES Damien en charge du système embarqué autonome</a:t>
            </a:r>
            <a:endParaRPr lang="fr-FR" dirty="0"/>
          </a:p>
          <a:p>
            <a:pPr lvl="0"/>
            <a:r>
              <a:rPr lang="fr-FR" dirty="0"/>
              <a:t>Analyse du projet et de sa partie</a:t>
            </a:r>
          </a:p>
          <a:p>
            <a:pPr lvl="0"/>
            <a:r>
              <a:rPr lang="fr-FR" dirty="0"/>
              <a:t>Étude comparative des composantes du système embarqué </a:t>
            </a:r>
          </a:p>
          <a:p>
            <a:pPr lvl="0"/>
            <a:r>
              <a:rPr lang="fr-FR" dirty="0"/>
              <a:t>Mise en place d’une application de simulation d’envoi de données pour l’étudiant 3</a:t>
            </a:r>
          </a:p>
          <a:p>
            <a:pPr lvl="0"/>
            <a:r>
              <a:rPr lang="fr-FR" dirty="0"/>
              <a:t>Choix des composants du système embarqué </a:t>
            </a:r>
          </a:p>
          <a:p>
            <a:pPr lvl="0"/>
            <a:r>
              <a:rPr lang="fr-FR" dirty="0"/>
              <a:t>Réalisation d’un prototype fonctionnel</a:t>
            </a:r>
          </a:p>
          <a:p>
            <a:pPr lvl="0"/>
            <a:r>
              <a:rPr lang="fr-FR" dirty="0"/>
              <a:t>Utilisation d’une classe C++ pour l’envoi des données </a:t>
            </a:r>
          </a:p>
          <a:p>
            <a:r>
              <a:rPr lang="fr-FR" b="1" dirty="0"/>
              <a:t>Étudiant 2 : ARTHUR Brice en charge de l’IHM web de supervision dynamique</a:t>
            </a:r>
            <a:endParaRPr lang="fr-FR" dirty="0"/>
          </a:p>
          <a:p>
            <a:pPr lvl="0"/>
            <a:r>
              <a:rPr lang="fr-FR" dirty="0"/>
              <a:t>Analyse du projet et de sa partie</a:t>
            </a:r>
          </a:p>
          <a:p>
            <a:pPr lvl="0"/>
            <a:r>
              <a:rPr lang="fr-FR" dirty="0"/>
              <a:t>Création du site web de supervision avec accès protégé par mot de passe</a:t>
            </a:r>
          </a:p>
          <a:p>
            <a:pPr lvl="0"/>
            <a:r>
              <a:rPr lang="fr-FR" dirty="0"/>
              <a:t>Gestion du Back Office (ajout, modification, suppression des utilisateurs et bateaux)</a:t>
            </a:r>
          </a:p>
          <a:p>
            <a:pPr lvl="0"/>
            <a:r>
              <a:rPr lang="fr-FR" dirty="0"/>
              <a:t>Étude d’une API de cartographie web open source</a:t>
            </a:r>
          </a:p>
          <a:p>
            <a:pPr lvl="0"/>
            <a:r>
              <a:rPr lang="fr-FR" dirty="0"/>
              <a:t>Mise en place d’un serveur TCP pour récupérer les informations des bateaux</a:t>
            </a:r>
          </a:p>
          <a:p>
            <a:endParaRPr lang="fr-FR" dirty="0"/>
          </a:p>
        </p:txBody>
      </p:sp>
    </p:spTree>
    <p:extLst>
      <p:ext uri="{BB962C8B-B14F-4D97-AF65-F5344CB8AC3E}">
        <p14:creationId xmlns:p14="http://schemas.microsoft.com/office/powerpoint/2010/main" val="2460223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62500" lnSpcReduction="20000"/>
          </a:bodyPr>
          <a:lstStyle/>
          <a:p>
            <a:pPr lvl="0"/>
            <a:r>
              <a:rPr lang="fr-FR" dirty="0"/>
              <a:t>Affichage des bateaux du système en temps réel sur une page de supervision </a:t>
            </a:r>
          </a:p>
          <a:p>
            <a:pPr lvl="0"/>
            <a:r>
              <a:rPr lang="fr-FR" dirty="0"/>
              <a:t>Création de 3 classes PHP (User et BDD et TCP)</a:t>
            </a:r>
          </a:p>
          <a:p>
            <a:pPr lvl="0"/>
            <a:r>
              <a:rPr lang="fr-FR" dirty="0"/>
              <a:t>Création d’une page anomalie (déplacement des bateaux sans être loué + localisation hors zone) </a:t>
            </a:r>
          </a:p>
          <a:p>
            <a:r>
              <a:rPr lang="fr-FR" b="1" dirty="0"/>
              <a:t>Étudiant 3 : MARTIN Vincent en charge du centre de traitement </a:t>
            </a:r>
            <a:endParaRPr lang="fr-FR" dirty="0"/>
          </a:p>
          <a:p>
            <a:pPr lvl="0"/>
            <a:r>
              <a:rPr lang="fr-FR" dirty="0"/>
              <a:t>Analyse du projet et de sa partie</a:t>
            </a:r>
          </a:p>
          <a:p>
            <a:pPr lvl="0"/>
            <a:r>
              <a:rPr lang="fr-FR" dirty="0"/>
              <a:t>Utilisation d’un système de réception des informations mobiles</a:t>
            </a:r>
          </a:p>
          <a:p>
            <a:pPr lvl="0"/>
            <a:r>
              <a:rPr lang="fr-FR" dirty="0"/>
              <a:t>Application C++ qui récupère les informations des systèmes embarqués </a:t>
            </a:r>
          </a:p>
          <a:p>
            <a:pPr lvl="0"/>
            <a:r>
              <a:rPr lang="fr-FR" dirty="0"/>
              <a:t>Traitement des informations (découpage de trame, analyse de vitesse…)</a:t>
            </a:r>
          </a:p>
          <a:p>
            <a:pPr lvl="0"/>
            <a:r>
              <a:rPr lang="fr-FR" dirty="0"/>
              <a:t>Réalisation d’un service C++ Linux qui envoie en TCP les informations au site web</a:t>
            </a:r>
          </a:p>
          <a:p>
            <a:pPr lvl="0"/>
            <a:r>
              <a:rPr lang="fr-FR" dirty="0"/>
              <a:t>Mise en place d’une fonctionnalité d’historisation des données des bateaux </a:t>
            </a:r>
          </a:p>
          <a:p>
            <a:pPr lvl="0"/>
            <a:r>
              <a:rPr lang="fr-FR" dirty="0"/>
              <a:t>Création des classes C++ (BDD, TCP, Système embarqué)</a:t>
            </a:r>
          </a:p>
          <a:p>
            <a:pPr lvl="0"/>
            <a:r>
              <a:rPr lang="fr-FR" dirty="0"/>
              <a:t>Doit proposer en premier un simulateur TCP d’envoi de données pour l’étudiant 2</a:t>
            </a:r>
          </a:p>
          <a:p>
            <a:endParaRPr lang="fr-FR" dirty="0"/>
          </a:p>
        </p:txBody>
      </p:sp>
    </p:spTree>
    <p:extLst>
      <p:ext uri="{BB962C8B-B14F-4D97-AF65-F5344CB8AC3E}">
        <p14:creationId xmlns:p14="http://schemas.microsoft.com/office/powerpoint/2010/main" val="451147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Organisation de l’équipe</a:t>
            </a:r>
            <a:endParaRPr lang="fr-FR" dirty="0"/>
          </a:p>
        </p:txBody>
      </p:sp>
      <p:pic>
        <p:nvPicPr>
          <p:cNvPr id="5" name="Image 4"/>
          <p:cNvPicPr>
            <a:picLocks noChangeAspect="1"/>
          </p:cNvPicPr>
          <p:nvPr/>
        </p:nvPicPr>
        <p:blipFill>
          <a:blip r:embed="rId2"/>
          <a:stretch>
            <a:fillRect/>
          </a:stretch>
        </p:blipFill>
        <p:spPr>
          <a:xfrm>
            <a:off x="2889458" y="2556350"/>
            <a:ext cx="4857750" cy="1847850"/>
          </a:xfrm>
          <a:prstGeom prst="rect">
            <a:avLst/>
          </a:prstGeom>
        </p:spPr>
      </p:pic>
    </p:spTree>
    <p:extLst>
      <p:ext uri="{BB962C8B-B14F-4D97-AF65-F5344CB8AC3E}">
        <p14:creationId xmlns:p14="http://schemas.microsoft.com/office/powerpoint/2010/main" val="3991780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Compte rendu d’activité(CRA)</a:t>
            </a:r>
            <a:endParaRPr lang="fr-FR" dirty="0"/>
          </a:p>
        </p:txBody>
      </p:sp>
      <p:sp>
        <p:nvSpPr>
          <p:cNvPr id="3" name="Espace réservé du contenu 2"/>
          <p:cNvSpPr>
            <a:spLocks noGrp="1"/>
          </p:cNvSpPr>
          <p:nvPr>
            <p:ph idx="1"/>
          </p:nvPr>
        </p:nvSpPr>
        <p:spPr/>
        <p:txBody>
          <a:bodyPr/>
          <a:lstStyle/>
          <a:p>
            <a:pPr marL="0" indent="0">
              <a:buNone/>
            </a:pPr>
            <a:r>
              <a:rPr lang="fr-FR" dirty="0"/>
              <a:t>Pour avoir un suivi de notre activité, nous avons réalisé un CRA horaire sous Excel. Pour chaque heure nous </a:t>
            </a:r>
            <a:r>
              <a:rPr lang="fr-FR" dirty="0" err="1"/>
              <a:t>historisons</a:t>
            </a:r>
            <a:r>
              <a:rPr lang="fr-FR" dirty="0"/>
              <a:t> les tâches qui ont été effectuées. </a:t>
            </a:r>
          </a:p>
          <a:p>
            <a:endParaRPr lang="fr-FR" dirty="0"/>
          </a:p>
        </p:txBody>
      </p:sp>
    </p:spTree>
    <p:extLst>
      <p:ext uri="{BB962C8B-B14F-4D97-AF65-F5344CB8AC3E}">
        <p14:creationId xmlns:p14="http://schemas.microsoft.com/office/powerpoint/2010/main" val="731920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Cahier de bord</a:t>
            </a:r>
            <a:endParaRPr lang="fr-FR" dirty="0"/>
          </a:p>
        </p:txBody>
      </p:sp>
      <p:sp>
        <p:nvSpPr>
          <p:cNvPr id="3" name="Espace réservé du contenu 2"/>
          <p:cNvSpPr>
            <a:spLocks noGrp="1"/>
          </p:cNvSpPr>
          <p:nvPr>
            <p:ph idx="1"/>
          </p:nvPr>
        </p:nvSpPr>
        <p:spPr/>
        <p:txBody>
          <a:bodyPr/>
          <a:lstStyle/>
          <a:p>
            <a:pPr marL="0" indent="0">
              <a:buNone/>
            </a:pPr>
            <a:r>
              <a:rPr lang="fr-FR" dirty="0"/>
              <a:t>Tous les jours nous tenons à jour un cahier de bord dans lequel sont détaillés les différents travaux réalisés durant les heures de projet. Ce cahier de bord permet de faire une synthèse de travaux qui sera présentée dans les parties individuelles du rapport de projet. </a:t>
            </a:r>
          </a:p>
        </p:txBody>
      </p:sp>
    </p:spTree>
    <p:extLst>
      <p:ext uri="{BB962C8B-B14F-4D97-AF65-F5344CB8AC3E}">
        <p14:creationId xmlns:p14="http://schemas.microsoft.com/office/powerpoint/2010/main" val="3286391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Github</a:t>
            </a:r>
            <a:r>
              <a:rPr lang="fr-FR" dirty="0" smtClean="0"/>
              <a:t> et </a:t>
            </a:r>
            <a:r>
              <a:rPr lang="fr-FR" dirty="0" err="1" smtClean="0"/>
              <a:t>versionning</a:t>
            </a:r>
            <a:endParaRPr lang="fr-FR" dirty="0"/>
          </a:p>
        </p:txBody>
      </p:sp>
      <p:pic>
        <p:nvPicPr>
          <p:cNvPr id="4" name="Image 3"/>
          <p:cNvPicPr/>
          <p:nvPr/>
        </p:nvPicPr>
        <p:blipFill rotWithShape="1">
          <a:blip r:embed="rId2">
            <a:extLst>
              <a:ext uri="{28A0092B-C50C-407E-A947-70E740481C1C}">
                <a14:useLocalDpi xmlns:a14="http://schemas.microsoft.com/office/drawing/2010/main" val="0"/>
              </a:ext>
            </a:extLst>
          </a:blip>
          <a:srcRect b="34178"/>
          <a:stretch/>
        </p:blipFill>
        <p:spPr bwMode="auto">
          <a:xfrm>
            <a:off x="1906502" y="2443114"/>
            <a:ext cx="7011670" cy="3424555"/>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3095998" y="6003489"/>
            <a:ext cx="4632678" cy="388696"/>
          </a:xfrm>
          <a:prstGeom prst="rect">
            <a:avLst/>
          </a:prstGeom>
        </p:spPr>
        <p:txBody>
          <a:bodyPr wrap="none">
            <a:spAutoFit/>
          </a:bodyPr>
          <a:lstStyle/>
          <a:p>
            <a:pPr algn="ctr">
              <a:lnSpc>
                <a:spcPct val="107000"/>
              </a:lnSpc>
              <a:spcAft>
                <a:spcPts val="800"/>
              </a:spcAft>
            </a:pPr>
            <a:r>
              <a:rPr lang="fr-FR" i="1" dirty="0">
                <a:latin typeface="Calibri" panose="020F0502020204030204" pitchFamily="34" charset="0"/>
                <a:ea typeface="Calibri" panose="020F0502020204030204" pitchFamily="34" charset="0"/>
                <a:cs typeface="Times New Roman" panose="02020603050405020304" pitchFamily="18" charset="0"/>
              </a:rPr>
              <a:t>Capture d’écran de l’IHM de </a:t>
            </a:r>
            <a:r>
              <a:rPr lang="fr-FR" i="1" dirty="0" err="1">
                <a:latin typeface="Calibri" panose="020F0502020204030204" pitchFamily="34" charset="0"/>
                <a:ea typeface="Calibri" panose="020F0502020204030204" pitchFamily="34" charset="0"/>
                <a:cs typeface="Times New Roman" panose="02020603050405020304" pitchFamily="18" charset="0"/>
              </a:rPr>
              <a:t>versionning</a:t>
            </a:r>
            <a:r>
              <a:rPr lang="fr-FR" i="1" dirty="0">
                <a:latin typeface="Calibri" panose="020F0502020204030204" pitchFamily="34" charset="0"/>
                <a:ea typeface="Calibri" panose="020F0502020204030204" pitchFamily="34" charset="0"/>
                <a:cs typeface="Times New Roman" panose="02020603050405020304" pitchFamily="18" charset="0"/>
              </a:rPr>
              <a:t> </a:t>
            </a:r>
            <a:r>
              <a:rPr lang="fr-FR" i="1" dirty="0" err="1">
                <a:latin typeface="Calibri" panose="020F0502020204030204" pitchFamily="34" charset="0"/>
                <a:ea typeface="Calibri" panose="020F0502020204030204" pitchFamily="34" charset="0"/>
                <a:cs typeface="Times New Roman" panose="02020603050405020304" pitchFamily="18" charset="0"/>
              </a:rPr>
              <a:t>GitHub</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5738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Démarrage de projet et classe de simulation</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smtClean="0"/>
              <a:t>Durant </a:t>
            </a:r>
            <a:r>
              <a:rPr lang="fr-FR" dirty="0"/>
              <a:t>l’analyse toutes les méthodes des classes ne sont pas implémentées, elles le seront progressivement à mesure que le projet avance. Les méthodes sont donc vides, mais retournent une valeur attendue simulée. Ainsi un développeur peut utiliser une classe non implémentée en mode simulation. Les méthodes seront par la suite implémentées et « </a:t>
            </a:r>
            <a:r>
              <a:rPr lang="fr-FR" dirty="0" err="1"/>
              <a:t>commité</a:t>
            </a:r>
            <a:r>
              <a:rPr lang="fr-FR" dirty="0"/>
              <a:t> » sur le projet sans impacter éventuellement celui qui l’utilise. </a:t>
            </a:r>
          </a:p>
        </p:txBody>
      </p:sp>
    </p:spTree>
    <p:extLst>
      <p:ext uri="{BB962C8B-B14F-4D97-AF65-F5344CB8AC3E}">
        <p14:creationId xmlns:p14="http://schemas.microsoft.com/office/powerpoint/2010/main" val="1886955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Logiciel d’analyse et de développement </a:t>
            </a:r>
            <a:br>
              <a:rPr lang="fr-FR" dirty="0"/>
            </a:br>
            <a:endParaRPr lang="fr-FR" dirty="0"/>
          </a:p>
        </p:txBody>
      </p:sp>
      <p:pic>
        <p:nvPicPr>
          <p:cNvPr id="5" name="Image 4"/>
          <p:cNvPicPr/>
          <p:nvPr/>
        </p:nvPicPr>
        <p:blipFill rotWithShape="1">
          <a:blip r:embed="rId2">
            <a:extLst>
              <a:ext uri="{28A0092B-C50C-407E-A947-70E740481C1C}">
                <a14:useLocalDpi xmlns:a14="http://schemas.microsoft.com/office/drawing/2010/main" val="0"/>
              </a:ext>
            </a:extLst>
          </a:blip>
          <a:srcRect b="3961"/>
          <a:stretch/>
        </p:blipFill>
        <p:spPr bwMode="auto">
          <a:xfrm>
            <a:off x="2459527" y="2241312"/>
            <a:ext cx="6350000" cy="41529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66993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Choix </a:t>
            </a:r>
            <a:r>
              <a:rPr lang="fr-FR" dirty="0"/>
              <a:t>technique et étude physique </a:t>
            </a:r>
          </a:p>
        </p:txBody>
      </p:sp>
      <p:sp>
        <p:nvSpPr>
          <p:cNvPr id="3" name="Espace réservé du contenu 2"/>
          <p:cNvSpPr>
            <a:spLocks noGrp="1"/>
          </p:cNvSpPr>
          <p:nvPr>
            <p:ph idx="1"/>
          </p:nvPr>
        </p:nvSpPr>
        <p:spPr/>
        <p:txBody>
          <a:bodyPr/>
          <a:lstStyle/>
          <a:p>
            <a:pPr marL="0" indent="0">
              <a:buNone/>
            </a:pPr>
            <a:r>
              <a:rPr lang="fr-FR" dirty="0"/>
              <a:t>Dans cette partie nous allons uniquement présenter les solutions qui ont été retenues. Les études techniques plus approfondies présentant d’autres solutions seront détaillées dans les parties individuelles. </a:t>
            </a:r>
          </a:p>
        </p:txBody>
      </p:sp>
    </p:spTree>
    <p:extLst>
      <p:ext uri="{BB962C8B-B14F-4D97-AF65-F5344CB8AC3E}">
        <p14:creationId xmlns:p14="http://schemas.microsoft.com/office/powerpoint/2010/main" val="3083872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Choix de la carte pour le système embarqué </a:t>
            </a:r>
            <a:br>
              <a:rPr lang="fr-FR" dirty="0"/>
            </a:br>
            <a:endParaRPr lang="fr-FR" dirty="0"/>
          </a:p>
        </p:txBody>
      </p:sp>
      <p:pic>
        <p:nvPicPr>
          <p:cNvPr id="7" name="Image 6" descr="Résultat de recherche d'images pour &quot;arduino uno&quot;"/>
          <p:cNvPicPr/>
          <p:nvPr/>
        </p:nvPicPr>
        <p:blipFill>
          <a:blip r:embed="rId2">
            <a:extLst>
              <a:ext uri="{28A0092B-C50C-407E-A947-70E740481C1C}">
                <a14:useLocalDpi xmlns:a14="http://schemas.microsoft.com/office/drawing/2010/main" val="0"/>
              </a:ext>
            </a:extLst>
          </a:blip>
          <a:srcRect/>
          <a:stretch>
            <a:fillRect/>
          </a:stretch>
        </p:blipFill>
        <p:spPr bwMode="auto">
          <a:xfrm>
            <a:off x="3915074" y="2290661"/>
            <a:ext cx="3763645" cy="3763645"/>
          </a:xfrm>
          <a:prstGeom prst="rect">
            <a:avLst/>
          </a:prstGeom>
          <a:noFill/>
          <a:ln>
            <a:noFill/>
          </a:ln>
        </p:spPr>
      </p:pic>
    </p:spTree>
    <p:extLst>
      <p:ext uri="{BB962C8B-B14F-4D97-AF65-F5344CB8AC3E}">
        <p14:creationId xmlns:p14="http://schemas.microsoft.com/office/powerpoint/2010/main" val="4220426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Partie 1: Présentation commune du projet.</a:t>
            </a:r>
          </a:p>
        </p:txBody>
      </p:sp>
      <p:sp>
        <p:nvSpPr>
          <p:cNvPr id="3" name="Espace réservé du contenu 2"/>
          <p:cNvSpPr>
            <a:spLocks noGrp="1"/>
          </p:cNvSpPr>
          <p:nvPr>
            <p:ph idx="1"/>
          </p:nvPr>
        </p:nvSpPr>
        <p:spPr/>
        <p:txBody>
          <a:bodyPr/>
          <a:lstStyle/>
          <a:p>
            <a:r>
              <a:rPr lang="fr-FR" u="sng" dirty="0" smtClean="0"/>
              <a:t>Présentation du sujet:</a:t>
            </a:r>
            <a:endParaRPr lang="fr-FR" u="sng"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2498426" y="3288907"/>
            <a:ext cx="5759450" cy="2037080"/>
          </a:xfrm>
          <a:prstGeom prst="rect">
            <a:avLst/>
          </a:prstGeom>
        </p:spPr>
      </p:pic>
    </p:spTree>
    <p:extLst>
      <p:ext uri="{BB962C8B-B14F-4D97-AF65-F5344CB8AC3E}">
        <p14:creationId xmlns:p14="http://schemas.microsoft.com/office/powerpoint/2010/main" val="24865325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Choix des capteurs et module  </a:t>
            </a:r>
            <a:br>
              <a:rPr lang="fr-FR" dirty="0"/>
            </a:br>
            <a:endParaRPr lang="fr-FR" dirty="0"/>
          </a:p>
        </p:txBody>
      </p:sp>
      <p:pic>
        <p:nvPicPr>
          <p:cNvPr id="5" name="Image 4"/>
          <p:cNvPicPr>
            <a:picLocks noChangeAspect="1"/>
          </p:cNvPicPr>
          <p:nvPr/>
        </p:nvPicPr>
        <p:blipFill>
          <a:blip r:embed="rId2"/>
          <a:stretch>
            <a:fillRect/>
          </a:stretch>
        </p:blipFill>
        <p:spPr>
          <a:xfrm>
            <a:off x="3457664" y="2277454"/>
            <a:ext cx="4610100" cy="4114800"/>
          </a:xfrm>
          <a:prstGeom prst="rect">
            <a:avLst/>
          </a:prstGeom>
        </p:spPr>
      </p:pic>
    </p:spTree>
    <p:extLst>
      <p:ext uri="{BB962C8B-B14F-4D97-AF65-F5344CB8AC3E}">
        <p14:creationId xmlns:p14="http://schemas.microsoft.com/office/powerpoint/2010/main" val="2658122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Choix des moyens de communication </a:t>
            </a:r>
          </a:p>
        </p:txBody>
      </p:sp>
      <p:sp>
        <p:nvSpPr>
          <p:cNvPr id="3" name="Espace réservé du contenu 2"/>
          <p:cNvSpPr>
            <a:spLocks noGrp="1"/>
          </p:cNvSpPr>
          <p:nvPr>
            <p:ph idx="1"/>
          </p:nvPr>
        </p:nvSpPr>
        <p:spPr/>
        <p:txBody>
          <a:bodyPr/>
          <a:lstStyle/>
          <a:p>
            <a:pPr marL="0" indent="0">
              <a:buNone/>
            </a:pPr>
            <a:r>
              <a:rPr lang="fr-FR" dirty="0"/>
              <a:t>Les liaisons de communication qui sont à étudier dans notre projet sont les suivantes </a:t>
            </a:r>
            <a:r>
              <a:rPr lang="fr-FR" dirty="0" smtClean="0"/>
              <a:t>:</a:t>
            </a:r>
          </a:p>
          <a:p>
            <a:pPr lvl="0"/>
            <a:r>
              <a:rPr lang="fr-FR" dirty="0"/>
              <a:t>Liaison système embarquée </a:t>
            </a:r>
            <a:r>
              <a:rPr lang="fr-FR" dirty="0">
                <a:sym typeface="Wingdings" panose="05000000000000000000" pitchFamily="2" charset="2"/>
              </a:rPr>
              <a:t></a:t>
            </a:r>
            <a:r>
              <a:rPr lang="fr-FR" dirty="0"/>
              <a:t>serveur TCP</a:t>
            </a:r>
          </a:p>
          <a:p>
            <a:pPr lvl="0"/>
            <a:r>
              <a:rPr lang="fr-FR" dirty="0"/>
              <a:t>Liaison serveur TCP </a:t>
            </a:r>
            <a:r>
              <a:rPr lang="fr-FR" dirty="0">
                <a:sym typeface="Wingdings" panose="05000000000000000000" pitchFamily="2" charset="2"/>
              </a:rPr>
              <a:t></a:t>
            </a:r>
            <a:r>
              <a:rPr lang="fr-FR" dirty="0"/>
              <a:t>BDD</a:t>
            </a:r>
          </a:p>
          <a:p>
            <a:pPr lvl="0"/>
            <a:r>
              <a:rPr lang="fr-FR" dirty="0"/>
              <a:t>Liaison serveur TCP </a:t>
            </a:r>
            <a:r>
              <a:rPr lang="fr-FR" dirty="0">
                <a:sym typeface="Wingdings" panose="05000000000000000000" pitchFamily="2" charset="2"/>
              </a:rPr>
              <a:t></a:t>
            </a:r>
            <a:r>
              <a:rPr lang="fr-FR" dirty="0"/>
              <a:t>IHM web</a:t>
            </a:r>
          </a:p>
          <a:p>
            <a:pPr marL="0" indent="0">
              <a:buNone/>
            </a:pPr>
            <a:endParaRPr lang="fr-FR" dirty="0"/>
          </a:p>
          <a:p>
            <a:endParaRPr lang="fr-FR" dirty="0"/>
          </a:p>
        </p:txBody>
      </p:sp>
    </p:spTree>
    <p:extLst>
      <p:ext uri="{BB962C8B-B14F-4D97-AF65-F5344CB8AC3E}">
        <p14:creationId xmlns:p14="http://schemas.microsoft.com/office/powerpoint/2010/main" val="237074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Recette</a:t>
            </a:r>
            <a:endParaRPr lang="fr-FR" dirty="0"/>
          </a:p>
        </p:txBody>
      </p:sp>
      <p:pic>
        <p:nvPicPr>
          <p:cNvPr id="5" name="Image 4"/>
          <p:cNvPicPr>
            <a:picLocks noChangeAspect="1"/>
          </p:cNvPicPr>
          <p:nvPr/>
        </p:nvPicPr>
        <p:blipFill>
          <a:blip r:embed="rId2"/>
          <a:stretch>
            <a:fillRect/>
          </a:stretch>
        </p:blipFill>
        <p:spPr>
          <a:xfrm>
            <a:off x="2777650" y="2226446"/>
            <a:ext cx="4705350" cy="3943350"/>
          </a:xfrm>
          <a:prstGeom prst="rect">
            <a:avLst/>
          </a:prstGeom>
        </p:spPr>
      </p:pic>
    </p:spTree>
    <p:extLst>
      <p:ext uri="{BB962C8B-B14F-4D97-AF65-F5344CB8AC3E}">
        <p14:creationId xmlns:p14="http://schemas.microsoft.com/office/powerpoint/2010/main" val="1578040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2793895" y="2179755"/>
            <a:ext cx="4638675" cy="1609725"/>
          </a:xfrm>
          <a:prstGeom prst="rect">
            <a:avLst/>
          </a:prstGeom>
        </p:spPr>
      </p:pic>
    </p:spTree>
    <p:extLst>
      <p:ext uri="{BB962C8B-B14F-4D97-AF65-F5344CB8AC3E}">
        <p14:creationId xmlns:p14="http://schemas.microsoft.com/office/powerpoint/2010/main" val="215607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d’intégration du prototype</a:t>
            </a:r>
            <a:endParaRPr lang="fr-FR" dirty="0"/>
          </a:p>
        </p:txBody>
      </p:sp>
      <p:pic>
        <p:nvPicPr>
          <p:cNvPr id="5" name="Image 4"/>
          <p:cNvPicPr>
            <a:picLocks noChangeAspect="1"/>
          </p:cNvPicPr>
          <p:nvPr/>
        </p:nvPicPr>
        <p:blipFill>
          <a:blip r:embed="rId2"/>
          <a:stretch>
            <a:fillRect/>
          </a:stretch>
        </p:blipFill>
        <p:spPr>
          <a:xfrm>
            <a:off x="2908953" y="2514600"/>
            <a:ext cx="5143500" cy="3657600"/>
          </a:xfrm>
          <a:prstGeom prst="rect">
            <a:avLst/>
          </a:prstGeom>
        </p:spPr>
      </p:pic>
    </p:spTree>
    <p:extLst>
      <p:ext uri="{BB962C8B-B14F-4D97-AF65-F5344CB8AC3E}">
        <p14:creationId xmlns:p14="http://schemas.microsoft.com/office/powerpoint/2010/main" val="2182160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614523" y="2517137"/>
            <a:ext cx="5800725" cy="3857625"/>
          </a:xfrm>
          <a:prstGeom prst="rect">
            <a:avLst/>
          </a:prstGeom>
        </p:spPr>
      </p:pic>
    </p:spTree>
    <p:extLst>
      <p:ext uri="{BB962C8B-B14F-4D97-AF65-F5344CB8AC3E}">
        <p14:creationId xmlns:p14="http://schemas.microsoft.com/office/powerpoint/2010/main" val="2603919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797769" y="2292143"/>
            <a:ext cx="5810250" cy="3829050"/>
          </a:xfrm>
          <a:prstGeom prst="rect">
            <a:avLst/>
          </a:prstGeom>
        </p:spPr>
      </p:pic>
    </p:spTree>
    <p:extLst>
      <p:ext uri="{BB962C8B-B14F-4D97-AF65-F5344CB8AC3E}">
        <p14:creationId xmlns:p14="http://schemas.microsoft.com/office/powerpoint/2010/main" val="2194532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715114" y="2306831"/>
            <a:ext cx="5838825" cy="3543300"/>
          </a:xfrm>
          <a:prstGeom prst="rect">
            <a:avLst/>
          </a:prstGeom>
        </p:spPr>
      </p:pic>
    </p:spTree>
    <p:extLst>
      <p:ext uri="{BB962C8B-B14F-4D97-AF65-F5344CB8AC3E}">
        <p14:creationId xmlns:p14="http://schemas.microsoft.com/office/powerpoint/2010/main" val="3240668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Avancements et conclusion</a:t>
            </a:r>
            <a:endParaRPr lang="fr-FR" dirty="0"/>
          </a:p>
        </p:txBody>
      </p:sp>
      <p:sp>
        <p:nvSpPr>
          <p:cNvPr id="3" name="Espace réservé du contenu 2"/>
          <p:cNvSpPr>
            <a:spLocks noGrp="1"/>
          </p:cNvSpPr>
          <p:nvPr>
            <p:ph idx="1"/>
          </p:nvPr>
        </p:nvSpPr>
        <p:spPr/>
        <p:txBody>
          <a:bodyPr/>
          <a:lstStyle/>
          <a:p>
            <a:pPr marL="0" indent="0">
              <a:buNone/>
            </a:pPr>
            <a:r>
              <a:rPr lang="fr-FR" dirty="0"/>
              <a:t>Nous pouvons constater actuellement que l’analyse nous a retardés dans l’avancement du projet cependant cela nous a permis de mieux nous rendre compte de la complexité du projet. Nous savons désormais que nous partons dans la bonne direction. La préparation du projet afin de faciliter le travail en équipe a également pris du temps, mais nous commençons à bien maitriser le </a:t>
            </a:r>
            <a:r>
              <a:rPr lang="fr-FR" dirty="0" err="1"/>
              <a:t>versionning</a:t>
            </a:r>
            <a:r>
              <a:rPr lang="fr-FR" dirty="0"/>
              <a:t> ainsi que le travail collaboratif. Les délais d’attente pour recevoir les composants nous empêchent d’avancer sur certains points d’où </a:t>
            </a:r>
          </a:p>
        </p:txBody>
      </p:sp>
    </p:spTree>
    <p:extLst>
      <p:ext uri="{BB962C8B-B14F-4D97-AF65-F5344CB8AC3E}">
        <p14:creationId xmlns:p14="http://schemas.microsoft.com/office/powerpoint/2010/main" val="1360733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l’obligation pour le moment de simuler. Néanmoins la chaine d’information circule correctement de bout en bout. La préparation au travail en groupe nous a permis de nous rendre compte des points sensibles à appréhender pour travailler dans de bonnes conditions (partages des classes, </a:t>
            </a:r>
            <a:r>
              <a:rPr lang="fr-FR" dirty="0" err="1"/>
              <a:t>versionning</a:t>
            </a:r>
            <a:r>
              <a:rPr lang="fr-FR" dirty="0"/>
              <a:t> et partage de l’analyse). Nous avons rencontré d’autres problèmes techniques qui sont détaillés dans les parties individuelles notamment en ce qui concerne (insérer multiples problèmes). Ces choix ont été réalisés dans le but de contourner les contraintes rencontrées tout en respectant au mieux la demande du client. </a:t>
            </a:r>
          </a:p>
        </p:txBody>
      </p:sp>
    </p:spTree>
    <p:extLst>
      <p:ext uri="{BB962C8B-B14F-4D97-AF65-F5344CB8AC3E}">
        <p14:creationId xmlns:p14="http://schemas.microsoft.com/office/powerpoint/2010/main" val="3824126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20000"/>
          </a:bodyPr>
          <a:lstStyle/>
          <a:p>
            <a:pPr marL="0" indent="0">
              <a:buNone/>
            </a:pPr>
            <a:r>
              <a:rPr lang="fr-FR" dirty="0"/>
              <a:t>Le client est un gestionnaire d’une agence proposant la location de bateaux à moteur sans permis. </a:t>
            </a:r>
            <a:r>
              <a:rPr lang="fr-FR" dirty="0" err="1"/>
              <a:t>Babou</a:t>
            </a:r>
            <a:r>
              <a:rPr lang="fr-FR" dirty="0"/>
              <a:t> marine est implanté à Cahors dans la commune de Long depuis 1928. Cette entreprise de niveau national est spécialisée dans les croisières fluviales dans toute la France grâce à ses nombreuses agences.  </a:t>
            </a:r>
          </a:p>
          <a:p>
            <a:pPr marL="0" indent="0">
              <a:buNone/>
            </a:pPr>
            <a:r>
              <a:rPr lang="fr-FR" dirty="0"/>
              <a:t>	Voici un extrait du cahier des charges du projet </a:t>
            </a:r>
            <a:r>
              <a:rPr lang="fr-FR" dirty="0" smtClean="0"/>
              <a:t>:</a:t>
            </a:r>
            <a:endParaRPr lang="fr-FR" dirty="0"/>
          </a:p>
          <a:p>
            <a:pPr marL="0" indent="0">
              <a:buNone/>
            </a:pPr>
            <a:r>
              <a:rPr lang="fr-FR" i="1" dirty="0" smtClean="0"/>
              <a:t> «</a:t>
            </a:r>
            <a:r>
              <a:rPr lang="fr-FR" i="1" dirty="0"/>
              <a:t> Actuellement, il n’y a pas de système de géolocalisation en temps réel ni de système embarqué permettant d’envoyer la vitesse et la profondeur instantanée et ainsi prévenir en cas d’anomalie. Pour localiser leurs bateaux, la société fait appel à la bonne fois des plaisanciers et aux différents check point que doivent effectuer les bateaux sur les différents fleuves (passage d’écluse par exemple). »</a:t>
            </a:r>
            <a:endParaRPr lang="fr-FR" dirty="0"/>
          </a:p>
          <a:p>
            <a:pPr marL="0" indent="0">
              <a:buNone/>
            </a:pPr>
            <a:r>
              <a:rPr lang="fr-FR" i="1" dirty="0"/>
              <a:t>	</a:t>
            </a:r>
            <a:r>
              <a:rPr lang="fr-FR" dirty="0"/>
              <a:t>Notre projet sera donc de proposer un prototype de système de </a:t>
            </a:r>
            <a:r>
              <a:rPr lang="fr-FR" dirty="0" err="1"/>
              <a:t>tracking</a:t>
            </a:r>
            <a:r>
              <a:rPr lang="fr-FR" dirty="0"/>
              <a:t> GPS national communiquant par réseau mobile permettant de savoir en temps réel où sont situés les bateaux sans permis en cours d’utilisation dans toute la France ainsi que leur profondeur, vitesse et niveau de batterie restante. </a:t>
            </a:r>
            <a:r>
              <a:rPr lang="fr-FR" i="1" dirty="0"/>
              <a:t>	</a:t>
            </a:r>
            <a:endParaRPr lang="fr-FR" dirty="0"/>
          </a:p>
          <a:p>
            <a:endParaRPr lang="fr-FR" dirty="0"/>
          </a:p>
        </p:txBody>
      </p:sp>
    </p:spTree>
    <p:extLst>
      <p:ext uri="{BB962C8B-B14F-4D97-AF65-F5344CB8AC3E}">
        <p14:creationId xmlns:p14="http://schemas.microsoft.com/office/powerpoint/2010/main" val="30757283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Partie </a:t>
            </a:r>
            <a:r>
              <a:rPr lang="fr-FR" dirty="0" smtClean="0"/>
              <a:t>3: </a:t>
            </a:r>
            <a:r>
              <a:rPr lang="fr-FR" dirty="0"/>
              <a:t>Présentation de la partie individuelle.</a:t>
            </a:r>
            <a:br>
              <a:rPr lang="fr-FR" dirty="0"/>
            </a:b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2274" y="2748540"/>
            <a:ext cx="4852764" cy="2717548"/>
          </a:xfrm>
          <a:prstGeom prst="rect">
            <a:avLst/>
          </a:prstGeom>
        </p:spPr>
      </p:pic>
    </p:spTree>
    <p:extLst>
      <p:ext uri="{BB962C8B-B14F-4D97-AF65-F5344CB8AC3E}">
        <p14:creationId xmlns:p14="http://schemas.microsoft.com/office/powerpoint/2010/main" val="1880062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 cas d’utilisation détaillé</a:t>
            </a:r>
            <a:endParaRPr lang="fr-FR" dirty="0"/>
          </a:p>
        </p:txBody>
      </p:sp>
      <p:pic>
        <p:nvPicPr>
          <p:cNvPr id="4" name="Image 3" descr="C:\Users\Arthur Brice\Documents\GitHub\Babou_Marine\Diagramme\Arthur\Nouveau\use case.png"/>
          <p:cNvPicPr/>
          <p:nvPr/>
        </p:nvPicPr>
        <p:blipFill>
          <a:blip r:embed="rId2">
            <a:extLst>
              <a:ext uri="{28A0092B-C50C-407E-A947-70E740481C1C}">
                <a14:useLocalDpi xmlns:a14="http://schemas.microsoft.com/office/drawing/2010/main" val="0"/>
              </a:ext>
            </a:extLst>
          </a:blip>
          <a:srcRect/>
          <a:stretch>
            <a:fillRect/>
          </a:stretch>
        </p:blipFill>
        <p:spPr bwMode="auto">
          <a:xfrm>
            <a:off x="1214683" y="2063051"/>
            <a:ext cx="7886588" cy="4038645"/>
          </a:xfrm>
          <a:prstGeom prst="rect">
            <a:avLst/>
          </a:prstGeom>
          <a:noFill/>
          <a:ln>
            <a:noFill/>
          </a:ln>
        </p:spPr>
      </p:pic>
      <p:sp>
        <p:nvSpPr>
          <p:cNvPr id="5" name="Rectangle 4"/>
          <p:cNvSpPr/>
          <p:nvPr/>
        </p:nvSpPr>
        <p:spPr>
          <a:xfrm>
            <a:off x="2109977" y="6101696"/>
            <a:ext cx="6096000" cy="685059"/>
          </a:xfrm>
          <a:prstGeom prst="rect">
            <a:avLst/>
          </a:prstGeom>
        </p:spPr>
        <p:txBody>
          <a:bodyPr>
            <a:spAutoFit/>
          </a:bodyPr>
          <a:lstStyle/>
          <a:p>
            <a:pPr algn="ct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Les différentes bulles représentent les fonctionnalités que propose le système.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12733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On peut voir que le user arrive sur la page il doit tout d’abord se connecter à l’appli web, si il ne possède pas de comptes sur l’appli web, il devra s’inscrire via le formulaire de connexion</a:t>
            </a:r>
            <a:r>
              <a:rPr lang="fr-FR" dirty="0" smtClean="0"/>
              <a:t>.</a:t>
            </a:r>
          </a:p>
          <a:p>
            <a:pPr marL="0" indent="0">
              <a:buNone/>
            </a:pPr>
            <a:r>
              <a:rPr lang="fr-FR" dirty="0"/>
              <a:t>Une fois connecté à l’appli, l’user a accès aux fonctionnalités de l’appli tel que la visualisation de ses bateaux, la visualisation de ses anomalies, afficher l’historique des données de ses bateaux.</a:t>
            </a:r>
          </a:p>
          <a:p>
            <a:endParaRPr lang="fr-FR" dirty="0"/>
          </a:p>
          <a:p>
            <a:endParaRPr lang="fr-FR" dirty="0"/>
          </a:p>
        </p:txBody>
      </p:sp>
    </p:spTree>
    <p:extLst>
      <p:ext uri="{BB962C8B-B14F-4D97-AF65-F5344CB8AC3E}">
        <p14:creationId xmlns:p14="http://schemas.microsoft.com/office/powerpoint/2010/main" val="7486765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test, connexion à l’IHM</a:t>
            </a:r>
            <a:endParaRPr lang="fr-FR" dirty="0"/>
          </a:p>
        </p:txBody>
      </p:sp>
      <p:sp>
        <p:nvSpPr>
          <p:cNvPr id="3" name="Espace réservé du contenu 2"/>
          <p:cNvSpPr>
            <a:spLocks noGrp="1"/>
          </p:cNvSpPr>
          <p:nvPr>
            <p:ph idx="1"/>
          </p:nvPr>
        </p:nvSpPr>
        <p:spPr>
          <a:xfrm>
            <a:off x="680320" y="2336873"/>
            <a:ext cx="9613861" cy="3599316"/>
          </a:xfrm>
        </p:spPr>
        <p:txBody>
          <a:bodyPr/>
          <a:lstStyle/>
          <a:p>
            <a:pPr marL="0" indent="0">
              <a:buNone/>
            </a:pPr>
            <a:r>
              <a:rPr lang="fr-FR" dirty="0"/>
              <a:t>Ce module de test a pour but de confirmer la fonctionnalité de connexion à l’appli web.</a:t>
            </a:r>
          </a:p>
          <a:p>
            <a:endParaRPr lang="fr-FR" dirty="0" smtClean="0"/>
          </a:p>
          <a:p>
            <a:endParaRPr lang="fr-FR" dirty="0"/>
          </a:p>
          <a:p>
            <a:endParaRPr lang="fr-FR" dirty="0" smtClean="0"/>
          </a:p>
          <a:p>
            <a:pPr marL="0" indent="0">
              <a:buNone/>
            </a:pPr>
            <a:r>
              <a:rPr lang="fr-FR" dirty="0"/>
              <a:t>Pour réaliser cette fonctionnalité j’utilise un serveur Apache2 accompagné d’un module PHP. L’IHM va permettre de à l’utilisateur de se connecter et d’accéder aux fonctionnalités dont ils disposent sur l’appli.</a:t>
            </a:r>
          </a:p>
          <a:p>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917961" y="3118602"/>
            <a:ext cx="2876372" cy="1308119"/>
          </a:xfrm>
          <a:prstGeom prst="rect">
            <a:avLst/>
          </a:prstGeom>
        </p:spPr>
      </p:pic>
    </p:spTree>
    <p:extLst>
      <p:ext uri="{BB962C8B-B14F-4D97-AF65-F5344CB8AC3E}">
        <p14:creationId xmlns:p14="http://schemas.microsoft.com/office/powerpoint/2010/main" val="22675219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Déploiement du module</a:t>
            </a:r>
            <a:endParaRPr lang="fr-FR" dirty="0"/>
          </a:p>
        </p:txBody>
      </p:sp>
      <p:sp>
        <p:nvSpPr>
          <p:cNvPr id="3" name="Espace réservé du contenu 2"/>
          <p:cNvSpPr>
            <a:spLocks noGrp="1"/>
          </p:cNvSpPr>
          <p:nvPr>
            <p:ph idx="1"/>
          </p:nvPr>
        </p:nvSpPr>
        <p:spPr/>
        <p:txBody>
          <a:bodyPr/>
          <a:lstStyle/>
          <a:p>
            <a:pPr marL="0" indent="0">
              <a:buNone/>
            </a:pPr>
            <a:r>
              <a:rPr lang="fr-FR" dirty="0"/>
              <a:t>Pour cette fonctionnalité, le logement se fera sur le module PHP.</a:t>
            </a:r>
          </a:p>
          <a:p>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848455" y="2934476"/>
            <a:ext cx="5760720" cy="2404110"/>
          </a:xfrm>
          <a:prstGeom prst="rect">
            <a:avLst/>
          </a:prstGeom>
        </p:spPr>
      </p:pic>
    </p:spTree>
    <p:extLst>
      <p:ext uri="{BB962C8B-B14F-4D97-AF65-F5344CB8AC3E}">
        <p14:creationId xmlns:p14="http://schemas.microsoft.com/office/powerpoint/2010/main" val="42598915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Cette capture de code PHP correspond au code du formulaire de connexion.</a:t>
            </a:r>
          </a:p>
          <a:p>
            <a:pPr marL="0" indent="0">
              <a:buNone/>
            </a:pPr>
            <a:r>
              <a:rPr lang="fr-FR" dirty="0"/>
              <a:t>Par la suite, lorsque l’utilisateur se rend sur le site il pourra accéder au formulaire de connexion.</a:t>
            </a:r>
          </a:p>
          <a:p>
            <a:pPr marL="0" indent="0">
              <a:buNone/>
            </a:pPr>
            <a:r>
              <a:rPr lang="fr-FR" dirty="0"/>
              <a:t>Pour procéder au test de la fonctionnalité, on se rend sur l’appli web et on se connecte via le formulaire de connexion. </a:t>
            </a:r>
          </a:p>
          <a:p>
            <a:endParaRPr lang="fr-FR" dirty="0"/>
          </a:p>
        </p:txBody>
      </p:sp>
    </p:spTree>
    <p:extLst>
      <p:ext uri="{BB962C8B-B14F-4D97-AF65-F5344CB8AC3E}">
        <p14:creationId xmlns:p14="http://schemas.microsoft.com/office/powerpoint/2010/main" val="40658076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2822534" y="2104230"/>
            <a:ext cx="5760720" cy="4580890"/>
          </a:xfrm>
          <a:prstGeom prst="rect">
            <a:avLst/>
          </a:prstGeom>
        </p:spPr>
      </p:pic>
    </p:spTree>
    <p:extLst>
      <p:ext uri="{BB962C8B-B14F-4D97-AF65-F5344CB8AC3E}">
        <p14:creationId xmlns:p14="http://schemas.microsoft.com/office/powerpoint/2010/main" val="9920079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Si les logs saisis par l’utilisateur sont bons, il arrivera sur l’IHM et accèdera aux fonctionnalités qui lui sont accordés selon ses privilèges, sinon, un message d’erreur s’affichera et il devra ressaisir ses identifiants.</a:t>
            </a:r>
          </a:p>
          <a:p>
            <a:endParaRPr lang="fr-FR" dirty="0"/>
          </a:p>
        </p:txBody>
      </p:sp>
      <p:pic>
        <p:nvPicPr>
          <p:cNvPr id="5" name="Image 4"/>
          <p:cNvPicPr/>
          <p:nvPr/>
        </p:nvPicPr>
        <p:blipFill>
          <a:blip r:embed="rId2"/>
          <a:stretch>
            <a:fillRect/>
          </a:stretch>
        </p:blipFill>
        <p:spPr>
          <a:xfrm>
            <a:off x="2615324" y="4200747"/>
            <a:ext cx="5286375" cy="1362075"/>
          </a:xfrm>
          <a:prstGeom prst="rect">
            <a:avLst/>
          </a:prstGeom>
        </p:spPr>
      </p:pic>
    </p:spTree>
    <p:extLst>
      <p:ext uri="{BB962C8B-B14F-4D97-AF65-F5344CB8AC3E}">
        <p14:creationId xmlns:p14="http://schemas.microsoft.com/office/powerpoint/2010/main" val="28954486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UML liés au module de test :</a:t>
            </a:r>
            <a:br>
              <a:rPr lang="fr-FR" dirty="0"/>
            </a:br>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3218044" y="2217391"/>
            <a:ext cx="4217670" cy="4217592"/>
          </a:xfrm>
          <a:prstGeom prst="rect">
            <a:avLst/>
          </a:prstGeom>
        </p:spPr>
      </p:pic>
      <p:sp>
        <p:nvSpPr>
          <p:cNvPr id="5" name="Rectangle 4"/>
          <p:cNvSpPr/>
          <p:nvPr/>
        </p:nvSpPr>
        <p:spPr>
          <a:xfrm>
            <a:off x="7961832" y="2582269"/>
            <a:ext cx="3976643" cy="981423"/>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Voici le diagramme de séquence correspondant à la fonctionnalité « connexion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69593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Problèmes rencontrés :</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a:t>Problèmes rencontrés notamment au niveau de la communication de la BDD.</a:t>
            </a:r>
          </a:p>
          <a:p>
            <a:endParaRPr lang="fr-FR" dirty="0"/>
          </a:p>
        </p:txBody>
      </p:sp>
    </p:spTree>
    <p:extLst>
      <p:ext uri="{BB962C8B-B14F-4D97-AF65-F5344CB8AC3E}">
        <p14:creationId xmlns:p14="http://schemas.microsoft.com/office/powerpoint/2010/main" val="2743363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but du projet:</a:t>
            </a:r>
            <a:endParaRPr lang="fr-FR" dirty="0"/>
          </a:p>
        </p:txBody>
      </p:sp>
      <p:sp>
        <p:nvSpPr>
          <p:cNvPr id="3" name="Espace réservé du contenu 2"/>
          <p:cNvSpPr>
            <a:spLocks noGrp="1"/>
          </p:cNvSpPr>
          <p:nvPr>
            <p:ph idx="1"/>
          </p:nvPr>
        </p:nvSpPr>
        <p:spPr/>
        <p:txBody>
          <a:bodyPr/>
          <a:lstStyle/>
          <a:p>
            <a:pPr marL="0" indent="0">
              <a:buNone/>
            </a:pPr>
            <a:r>
              <a:rPr lang="fr-FR" dirty="0"/>
              <a:t>Le but du projet est de répondre à 5 points importants du cahier des charges :</a:t>
            </a:r>
          </a:p>
          <a:p>
            <a:pPr lvl="0"/>
            <a:r>
              <a:rPr lang="fr-FR" dirty="0"/>
              <a:t>Les systèmes embarqués doivent être autoalimentés.</a:t>
            </a:r>
          </a:p>
          <a:p>
            <a:pPr lvl="0"/>
            <a:r>
              <a:rPr lang="fr-FR" dirty="0"/>
              <a:t>Les systèmes embarqués permettent d’afficher et d’envoyer via un réseau mobile en temps réel le positionnement GPS, la profondeur (en mètre), la vitesse (en km/h) et le niveau de batterie restante (en %). </a:t>
            </a:r>
          </a:p>
          <a:p>
            <a:pPr lvl="0"/>
            <a:r>
              <a:rPr lang="fr-FR" dirty="0"/>
              <a:t>Les systèmes embarqués doivent détecter automatiquement ou recevoir une anomalie.</a:t>
            </a:r>
          </a:p>
          <a:p>
            <a:endParaRPr lang="fr-FR" dirty="0"/>
          </a:p>
        </p:txBody>
      </p:sp>
    </p:spTree>
    <p:extLst>
      <p:ext uri="{BB962C8B-B14F-4D97-AF65-F5344CB8AC3E}">
        <p14:creationId xmlns:p14="http://schemas.microsoft.com/office/powerpoint/2010/main" val="5280646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test, gestion Back Office</a:t>
            </a:r>
            <a:endParaRPr lang="fr-FR" dirty="0"/>
          </a:p>
        </p:txBody>
      </p:sp>
      <p:pic>
        <p:nvPicPr>
          <p:cNvPr id="4" name="Espace réservé du contenu 3"/>
          <p:cNvPicPr>
            <a:picLocks noGrp="1"/>
          </p:cNvPicPr>
          <p:nvPr>
            <p:ph idx="1"/>
          </p:nvPr>
        </p:nvPicPr>
        <p:blipFill>
          <a:blip r:embed="rId2"/>
          <a:stretch>
            <a:fillRect/>
          </a:stretch>
        </p:blipFill>
        <p:spPr>
          <a:xfrm>
            <a:off x="483768" y="3014818"/>
            <a:ext cx="2558535" cy="856427"/>
          </a:xfrm>
          <a:prstGeom prst="rect">
            <a:avLst/>
          </a:prstGeom>
        </p:spPr>
      </p:pic>
      <p:sp>
        <p:nvSpPr>
          <p:cNvPr id="5" name="Rectangle 4"/>
          <p:cNvSpPr/>
          <p:nvPr/>
        </p:nvSpPr>
        <p:spPr>
          <a:xfrm>
            <a:off x="544082" y="2239826"/>
            <a:ext cx="8266631" cy="369332"/>
          </a:xfrm>
          <a:prstGeom prst="rect">
            <a:avLst/>
          </a:prstGeom>
        </p:spPr>
        <p:txBody>
          <a:bodyPr wrap="square">
            <a:spAutoFit/>
          </a:bodyPr>
          <a:lstStyle/>
          <a:p>
            <a:r>
              <a:rPr lang="fr-FR" dirty="0">
                <a:latin typeface="Calibri" panose="020F0502020204030204" pitchFamily="34" charset="0"/>
                <a:ea typeface="Calibri" panose="020F0502020204030204" pitchFamily="34" charset="0"/>
                <a:cs typeface="Times New Roman" panose="02020603050405020304" pitchFamily="18" charset="0"/>
              </a:rPr>
              <a:t>Ce module de test a pour but de confirmer la fonctionnalité de gestion du back office.</a:t>
            </a:r>
            <a:endParaRPr lang="fr-FR" dirty="0"/>
          </a:p>
        </p:txBody>
      </p:sp>
      <p:sp>
        <p:nvSpPr>
          <p:cNvPr id="6" name="Rectangle 5"/>
          <p:cNvSpPr/>
          <p:nvPr/>
        </p:nvSpPr>
        <p:spPr>
          <a:xfrm>
            <a:off x="483768" y="4245413"/>
            <a:ext cx="11078692" cy="981423"/>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Pour réaliser cette fonctionnalité j’utilise un serveur Apache2 accompagné d’un module PHP. L’IHM va permettre à l’administrateur de pouvoir en premier lieux d’ajouter un utilisateur soit en tant que gestionnaire soit en tant qu’</a:t>
            </a:r>
            <a:r>
              <a:rPr lang="fr-FR" dirty="0" err="1">
                <a:latin typeface="Calibri" panose="020F0502020204030204" pitchFamily="34" charset="0"/>
                <a:ea typeface="Calibri" panose="020F0502020204030204" pitchFamily="34" charset="0"/>
                <a:cs typeface="Times New Roman" panose="02020603050405020304" pitchFamily="18" charset="0"/>
              </a:rPr>
              <a:t>admin</a:t>
            </a:r>
            <a:r>
              <a:rPr lang="fr-FR" dirty="0">
                <a:latin typeface="Calibri" panose="020F0502020204030204" pitchFamily="34" charset="0"/>
                <a:ea typeface="Calibri" panose="020F0502020204030204" pitchFamily="34" charset="0"/>
                <a:cs typeface="Times New Roman" panose="02020603050405020304" pitchFamily="18" charset="0"/>
              </a:rPr>
              <a:t>. Il peut par la suite modifier un compte ou bien le supprimer.</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27902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369748" y="2527079"/>
            <a:ext cx="6928218" cy="3224239"/>
          </a:xfrm>
          <a:prstGeom prst="rect">
            <a:avLst/>
          </a:prstGeom>
        </p:spPr>
      </p:pic>
    </p:spTree>
    <p:extLst>
      <p:ext uri="{BB962C8B-B14F-4D97-AF65-F5344CB8AC3E}">
        <p14:creationId xmlns:p14="http://schemas.microsoft.com/office/powerpoint/2010/main" val="2226545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104828" y="2169951"/>
            <a:ext cx="7560607" cy="3239536"/>
          </a:xfrm>
          <a:prstGeom prst="rect">
            <a:avLst/>
          </a:prstGeom>
        </p:spPr>
      </p:pic>
      <p:sp>
        <p:nvSpPr>
          <p:cNvPr id="5" name="Rectangle 4"/>
          <p:cNvSpPr/>
          <p:nvPr/>
        </p:nvSpPr>
        <p:spPr>
          <a:xfrm>
            <a:off x="999643" y="5672943"/>
            <a:ext cx="9024574"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Ces deux captures d’écran correspondent à la fonction PHP permettant à l’administrateur d’ajouter un utilisateur sur l’IHM via le formulaire.</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40526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600484" y="2733207"/>
            <a:ext cx="7287142" cy="3060841"/>
          </a:xfrm>
          <a:prstGeom prst="rect">
            <a:avLst/>
          </a:prstGeom>
        </p:spPr>
      </p:pic>
    </p:spTree>
    <p:extLst>
      <p:ext uri="{BB962C8B-B14F-4D97-AF65-F5344CB8AC3E}">
        <p14:creationId xmlns:p14="http://schemas.microsoft.com/office/powerpoint/2010/main" val="37324747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643213" y="2177038"/>
            <a:ext cx="7235867" cy="3651194"/>
          </a:xfrm>
          <a:prstGeom prst="rect">
            <a:avLst/>
          </a:prstGeom>
        </p:spPr>
      </p:pic>
      <p:sp>
        <p:nvSpPr>
          <p:cNvPr id="5" name="Rectangle 4"/>
          <p:cNvSpPr/>
          <p:nvPr/>
        </p:nvSpPr>
        <p:spPr>
          <a:xfrm>
            <a:off x="1643213" y="5828232"/>
            <a:ext cx="7659881"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Ces deux captures correspondent à la fonction PHP permettant à l’administrateur de supprimer un utilisateur depuis l’IHM.</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27777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523572" y="2291391"/>
            <a:ext cx="7680249" cy="3562479"/>
          </a:xfrm>
          <a:prstGeom prst="rect">
            <a:avLst/>
          </a:prstGeom>
        </p:spPr>
      </p:pic>
    </p:spTree>
    <p:extLst>
      <p:ext uri="{BB962C8B-B14F-4D97-AF65-F5344CB8AC3E}">
        <p14:creationId xmlns:p14="http://schemas.microsoft.com/office/powerpoint/2010/main" val="8475861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421022" y="2335343"/>
            <a:ext cx="8004989" cy="3210877"/>
          </a:xfrm>
          <a:prstGeom prst="rect">
            <a:avLst/>
          </a:prstGeom>
        </p:spPr>
      </p:pic>
      <p:sp>
        <p:nvSpPr>
          <p:cNvPr id="5" name="Rectangle 4"/>
          <p:cNvSpPr/>
          <p:nvPr/>
        </p:nvSpPr>
        <p:spPr>
          <a:xfrm>
            <a:off x="1421022" y="5732764"/>
            <a:ext cx="7221410"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Ces deux captures correspondent à la fonction PHP permettant à l’administrateur de modifier l’identifiant d’un utilisateur depuis l’IHM.</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40538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557755" y="2262074"/>
            <a:ext cx="7423875" cy="3591795"/>
          </a:xfrm>
          <a:prstGeom prst="rect">
            <a:avLst/>
          </a:prstGeom>
        </p:spPr>
      </p:pic>
    </p:spTree>
    <p:extLst>
      <p:ext uri="{BB962C8B-B14F-4D97-AF65-F5344CB8AC3E}">
        <p14:creationId xmlns:p14="http://schemas.microsoft.com/office/powerpoint/2010/main" val="10489182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207377" y="2400795"/>
            <a:ext cx="7312779" cy="3384708"/>
          </a:xfrm>
          <a:prstGeom prst="rect">
            <a:avLst/>
          </a:prstGeom>
        </p:spPr>
      </p:pic>
      <p:sp>
        <p:nvSpPr>
          <p:cNvPr id="5" name="Rectangle 4"/>
          <p:cNvSpPr/>
          <p:nvPr/>
        </p:nvSpPr>
        <p:spPr>
          <a:xfrm>
            <a:off x="1207376" y="5785503"/>
            <a:ext cx="8039173"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Ces deux captures correspondent à la fonction PHP permettant à l’administrateur de pouvoir modifier le mot de passe d’un utilisateur depuis l’IHM.</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14391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053125" y="2092832"/>
            <a:ext cx="5760720" cy="4176395"/>
          </a:xfrm>
          <a:prstGeom prst="rect">
            <a:avLst/>
          </a:prstGeom>
        </p:spPr>
      </p:pic>
      <p:sp>
        <p:nvSpPr>
          <p:cNvPr id="5" name="Rectangle 4"/>
          <p:cNvSpPr/>
          <p:nvPr/>
        </p:nvSpPr>
        <p:spPr>
          <a:xfrm>
            <a:off x="6902151" y="2505355"/>
            <a:ext cx="4215928" cy="981423"/>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Ici une capture d’écran de l’IHM web sur laquelle on peut voir le formulaire d’ajout d’utilisateur.</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6157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pPr lvl="0"/>
            <a:r>
              <a:rPr lang="fr-FR" dirty="0"/>
              <a:t>Centraliser toutes les données concernant les bateaux sur un site web. </a:t>
            </a:r>
          </a:p>
          <a:p>
            <a:pPr lvl="0"/>
            <a:r>
              <a:rPr lang="fr-FR" dirty="0" err="1"/>
              <a:t>Historiser</a:t>
            </a:r>
            <a:r>
              <a:rPr lang="fr-FR" dirty="0"/>
              <a:t> toutes les données concernant les bateaux sur un site web. </a:t>
            </a:r>
          </a:p>
          <a:p>
            <a:pPr marL="0" indent="0">
              <a:buNone/>
            </a:pPr>
            <a:r>
              <a:rPr lang="fr-FR" dirty="0"/>
              <a:t> </a:t>
            </a:r>
          </a:p>
          <a:p>
            <a:pPr marL="0" indent="0">
              <a:buNone/>
            </a:pPr>
            <a:r>
              <a:rPr lang="fr-FR" dirty="0"/>
              <a:t>Cela va permettre aux agences de gestion de location dans les différents fleuves de France de mieux informer en temps réel les plaisanciers des informations importantes sur le trafic ou les dangers que risque un débutant sur son parcours (courant, écluse, cul-de-sac, niveau d’eau, zone interdite, etc.) à l’aide d’un site web centralisant et historisant toutes les informations (positionnement GPS, vitesse, profondeur, niveau de batterie) concernant les bateaux de l’agence sur une carte mise à jour en continu. </a:t>
            </a:r>
          </a:p>
          <a:p>
            <a:endParaRPr lang="fr-FR" dirty="0"/>
          </a:p>
        </p:txBody>
      </p:sp>
    </p:spTree>
    <p:extLst>
      <p:ext uri="{BB962C8B-B14F-4D97-AF65-F5344CB8AC3E}">
        <p14:creationId xmlns:p14="http://schemas.microsoft.com/office/powerpoint/2010/main" val="35336611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908276" y="2217924"/>
            <a:ext cx="5760720" cy="4131310"/>
          </a:xfrm>
          <a:prstGeom prst="rect">
            <a:avLst/>
          </a:prstGeom>
        </p:spPr>
      </p:pic>
      <p:sp>
        <p:nvSpPr>
          <p:cNvPr id="5" name="Rectangle 4"/>
          <p:cNvSpPr/>
          <p:nvPr/>
        </p:nvSpPr>
        <p:spPr>
          <a:xfrm>
            <a:off x="6668995" y="2308803"/>
            <a:ext cx="5278025"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Cette capture d’écran de l’IHM correspond à la modification de compte d’un utilisateur.</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56756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509405" y="2269307"/>
            <a:ext cx="5760720" cy="4062730"/>
          </a:xfrm>
          <a:prstGeom prst="rect">
            <a:avLst/>
          </a:prstGeom>
        </p:spPr>
      </p:pic>
      <p:sp>
        <p:nvSpPr>
          <p:cNvPr id="5" name="Rectangle 4"/>
          <p:cNvSpPr/>
          <p:nvPr/>
        </p:nvSpPr>
        <p:spPr>
          <a:xfrm>
            <a:off x="6270125" y="2269307"/>
            <a:ext cx="6096000" cy="981423"/>
          </a:xfrm>
          <a:prstGeom prst="rect">
            <a:avLst/>
          </a:prstGeom>
        </p:spPr>
        <p:txBody>
          <a:bodyPr>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Ici deux captures d’écran de d’une des fonctionnalités de la gestion du back office qui est la modification d’un user (identifiant, mot de passe, privilèges).</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2125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301524" y="2342802"/>
            <a:ext cx="5760720" cy="2748280"/>
          </a:xfrm>
          <a:prstGeom prst="rect">
            <a:avLst/>
          </a:prstGeom>
        </p:spPr>
      </p:pic>
      <p:sp>
        <p:nvSpPr>
          <p:cNvPr id="5" name="Rectangle 4"/>
          <p:cNvSpPr/>
          <p:nvPr/>
        </p:nvSpPr>
        <p:spPr>
          <a:xfrm>
            <a:off x="6235582" y="2137703"/>
            <a:ext cx="5685801" cy="1676741"/>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Ici une capture d’écran de la dernière fonctionnalité de la gestion du back office qui est la suppression d’utilisateur. On entre l’identifiant du compte à supprimer et on clique sur « Supprimer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64231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test, Historique des bateaux</a:t>
            </a:r>
            <a:endParaRPr lang="fr-FR" dirty="0"/>
          </a:p>
        </p:txBody>
      </p:sp>
      <p:pic>
        <p:nvPicPr>
          <p:cNvPr id="4" name="Espace réservé du contenu 3"/>
          <p:cNvPicPr>
            <a:picLocks noGrp="1"/>
          </p:cNvPicPr>
          <p:nvPr>
            <p:ph idx="1"/>
          </p:nvPr>
        </p:nvPicPr>
        <p:blipFill>
          <a:blip r:embed="rId2"/>
          <a:stretch>
            <a:fillRect/>
          </a:stretch>
        </p:blipFill>
        <p:spPr>
          <a:xfrm>
            <a:off x="680321" y="3023364"/>
            <a:ext cx="2618356" cy="1052980"/>
          </a:xfrm>
          <a:prstGeom prst="rect">
            <a:avLst/>
          </a:prstGeom>
        </p:spPr>
      </p:pic>
      <p:sp>
        <p:nvSpPr>
          <p:cNvPr id="5" name="Rectangle 4"/>
          <p:cNvSpPr/>
          <p:nvPr/>
        </p:nvSpPr>
        <p:spPr>
          <a:xfrm>
            <a:off x="560680" y="2210692"/>
            <a:ext cx="6096000" cy="685059"/>
          </a:xfrm>
          <a:prstGeom prst="rect">
            <a:avLst/>
          </a:prstGeom>
        </p:spPr>
        <p:txBody>
          <a:bodyPr>
            <a:spAutoFit/>
          </a:bodyPr>
          <a:lstStyle/>
          <a:p>
            <a:pPr>
              <a:lnSpc>
                <a:spcPct val="107000"/>
              </a:lnSpc>
              <a:spcBef>
                <a:spcPts val="1200"/>
              </a:spcBef>
              <a:spcAft>
                <a:spcPts val="0"/>
              </a:spcAft>
              <a:tabLst>
                <a:tab pos="3452495" algn="l"/>
              </a:tabLst>
            </a:pPr>
            <a:r>
              <a:rPr lang="fr-FR" b="1" dirty="0">
                <a:latin typeface="Calibri Light" panose="020F0302020204030204" pitchFamily="34" charset="0"/>
                <a:ea typeface="Times New Roman" panose="02020603050405020304" pitchFamily="18" charset="0"/>
                <a:cs typeface="Times New Roman" panose="02020603050405020304" pitchFamily="18" charset="0"/>
              </a:rPr>
              <a:t>Ce module de test aura pour but de confirmer la fonctionnalité  d’historisation des bateaux.</a:t>
            </a:r>
            <a:endParaRPr lang="fr-FR" sz="28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Rectangle 5"/>
          <p:cNvSpPr/>
          <p:nvPr/>
        </p:nvSpPr>
        <p:spPr>
          <a:xfrm>
            <a:off x="560680" y="4322708"/>
            <a:ext cx="10839410"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Pour réaliser cette fonctionnalité j’utilise un serveur Apache2 accompagné d’un module PHP. L’IHM va permettre à l’utilisateur d’afficher l’historique de donnée de ses bateaux.</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56810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557898" y="2291379"/>
            <a:ext cx="5760720" cy="3505835"/>
          </a:xfrm>
          <a:prstGeom prst="rect">
            <a:avLst/>
          </a:prstGeom>
        </p:spPr>
      </p:pic>
      <p:sp>
        <p:nvSpPr>
          <p:cNvPr id="5" name="Rectangle 4"/>
          <p:cNvSpPr/>
          <p:nvPr/>
        </p:nvSpPr>
        <p:spPr>
          <a:xfrm>
            <a:off x="6318618" y="2402808"/>
            <a:ext cx="6096000" cy="685059"/>
          </a:xfrm>
          <a:prstGeom prst="rect">
            <a:avLst/>
          </a:prstGeom>
        </p:spPr>
        <p:txBody>
          <a:bodyPr>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Cette capture d’écran de l’IHM correspond au filtrage de l’historique.</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8171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258794" y="2229357"/>
            <a:ext cx="7116225" cy="2838299"/>
          </a:xfrm>
          <a:prstGeom prst="rect">
            <a:avLst/>
          </a:prstGeom>
        </p:spPr>
      </p:pic>
      <p:sp>
        <p:nvSpPr>
          <p:cNvPr id="5" name="Rectangle 4"/>
          <p:cNvSpPr/>
          <p:nvPr/>
        </p:nvSpPr>
        <p:spPr>
          <a:xfrm>
            <a:off x="7542873" y="2229357"/>
            <a:ext cx="4848530" cy="2862194"/>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Cette capture d’écran de l’IHM correspond à l’affichage des données du tableau avec les données suivantes :</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L’identifiant</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Le positionnement GPS</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La profondeur </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La vitesse </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Le niveau de batterie </a:t>
            </a:r>
          </a:p>
          <a:p>
            <a:pPr marL="342900" lvl="0" indent="-342900">
              <a:lnSpc>
                <a:spcPct val="107000"/>
              </a:lnSpc>
              <a:spcAft>
                <a:spcPts val="80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Date de réception </a:t>
            </a:r>
            <a:endParaRPr lang="fr-FR"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3926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liés au module de test:</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985188" y="2399279"/>
            <a:ext cx="5760720" cy="3119120"/>
          </a:xfrm>
          <a:prstGeom prst="rect">
            <a:avLst/>
          </a:prstGeom>
        </p:spPr>
      </p:pic>
    </p:spTree>
    <p:extLst>
      <p:ext uri="{BB962C8B-B14F-4D97-AF65-F5344CB8AC3E}">
        <p14:creationId xmlns:p14="http://schemas.microsoft.com/office/powerpoint/2010/main" val="28624546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Problèmes rencontrés : </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a:t>Problèmes pour récupérer les données depuis la BDD</a:t>
            </a:r>
            <a:r>
              <a:rPr lang="fr-FR" dirty="0" smtClean="0"/>
              <a:t>.</a:t>
            </a:r>
          </a:p>
          <a:p>
            <a:pPr marL="0" indent="0">
              <a:buNone/>
            </a:pPr>
            <a:endParaRPr lang="fr-FR" dirty="0"/>
          </a:p>
          <a:p>
            <a:pPr marL="0" indent="0">
              <a:buNone/>
            </a:pPr>
            <a:r>
              <a:rPr lang="fr-FR" dirty="0" smtClean="0"/>
              <a:t>Difficultés pour l’appréhension du futur code Ajax à intégrer.</a:t>
            </a:r>
            <a:endParaRPr lang="fr-FR" dirty="0"/>
          </a:p>
          <a:p>
            <a:endParaRPr lang="fr-FR" dirty="0"/>
          </a:p>
        </p:txBody>
      </p:sp>
    </p:spTree>
    <p:extLst>
      <p:ext uri="{BB962C8B-B14F-4D97-AF65-F5344CB8AC3E}">
        <p14:creationId xmlns:p14="http://schemas.microsoft.com/office/powerpoint/2010/main" val="16365029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Scénarios(description simplifiée)</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680321" y="2378088"/>
            <a:ext cx="6526566" cy="3270682"/>
          </a:xfrm>
          <a:prstGeom prst="rect">
            <a:avLst/>
          </a:prstGeom>
        </p:spPr>
      </p:pic>
    </p:spTree>
    <p:extLst>
      <p:ext uri="{BB962C8B-B14F-4D97-AF65-F5344CB8AC3E}">
        <p14:creationId xmlns:p14="http://schemas.microsoft.com/office/powerpoint/2010/main" val="4523774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549350" y="2579436"/>
            <a:ext cx="6586387" cy="2924056"/>
          </a:xfrm>
          <a:prstGeom prst="rect">
            <a:avLst/>
          </a:prstGeom>
        </p:spPr>
      </p:pic>
    </p:spTree>
    <p:extLst>
      <p:ext uri="{BB962C8B-B14F-4D97-AF65-F5344CB8AC3E}">
        <p14:creationId xmlns:p14="http://schemas.microsoft.com/office/powerpoint/2010/main" val="3818596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principe de réalisation du projet:</a:t>
            </a:r>
            <a:endParaRPr lang="fr-FR" dirty="0"/>
          </a:p>
        </p:txBody>
      </p:sp>
      <p:sp>
        <p:nvSpPr>
          <p:cNvPr id="3" name="Espace réservé du contenu 2"/>
          <p:cNvSpPr>
            <a:spLocks noGrp="1"/>
          </p:cNvSpPr>
          <p:nvPr>
            <p:ph idx="1"/>
          </p:nvPr>
        </p:nvSpPr>
        <p:spPr/>
        <p:txBody>
          <a:bodyPr/>
          <a:lstStyle/>
          <a:p>
            <a:pPr marL="0" indent="0">
              <a:buNone/>
            </a:pPr>
            <a:r>
              <a:rPr lang="fr-FR" dirty="0"/>
              <a:t>Pour répondre à ces problématiques. Nous allons réaliser un prototype de système embarqué autonome qui pourra sans risque être placé dans un bateau. Ce dernier permettra au bateau d’envoyer toutes ses informations en temps réel. Il sera connecté à un réseau GSM pour centraliser tous les bateaux en cours d’utilisation possédant ce système. Ainsi il sera facile à distance de connaitre l’état des bateaux et de recevoir automatiquement ou d’envoyer une anomalie si l’on souhaite être informé ou prévenu d’un danger.</a:t>
            </a:r>
          </a:p>
          <a:p>
            <a:endParaRPr lang="fr-FR" dirty="0"/>
          </a:p>
        </p:txBody>
      </p:sp>
    </p:spTree>
    <p:extLst>
      <p:ext uri="{BB962C8B-B14F-4D97-AF65-F5344CB8AC3E}">
        <p14:creationId xmlns:p14="http://schemas.microsoft.com/office/powerpoint/2010/main" val="37793491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745906" y="2493936"/>
            <a:ext cx="6518019" cy="2650632"/>
          </a:xfrm>
          <a:prstGeom prst="rect">
            <a:avLst/>
          </a:prstGeom>
        </p:spPr>
      </p:pic>
    </p:spTree>
    <p:extLst>
      <p:ext uri="{BB962C8B-B14F-4D97-AF65-F5344CB8AC3E}">
        <p14:creationId xmlns:p14="http://schemas.microsoft.com/office/powerpoint/2010/main" val="386697776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421164" y="2465994"/>
            <a:ext cx="6663299" cy="2772579"/>
          </a:xfrm>
          <a:prstGeom prst="rect">
            <a:avLst/>
          </a:prstGeom>
        </p:spPr>
      </p:pic>
    </p:spTree>
    <p:extLst>
      <p:ext uri="{BB962C8B-B14F-4D97-AF65-F5344CB8AC3E}">
        <p14:creationId xmlns:p14="http://schemas.microsoft.com/office/powerpoint/2010/main" val="13778663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Scénarios (description détaillé)</a:t>
            </a: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2429427" y="2308177"/>
            <a:ext cx="5760720" cy="3694430"/>
          </a:xfrm>
          <a:prstGeom prst="rect">
            <a:avLst/>
          </a:prstGeom>
        </p:spPr>
      </p:pic>
    </p:spTree>
    <p:extLst>
      <p:ext uri="{BB962C8B-B14F-4D97-AF65-F5344CB8AC3E}">
        <p14:creationId xmlns:p14="http://schemas.microsoft.com/office/powerpoint/2010/main" val="10312959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74847" y="2794979"/>
            <a:ext cx="5760720" cy="3079750"/>
          </a:xfrm>
          <a:prstGeom prst="rect">
            <a:avLst/>
          </a:prstGeom>
        </p:spPr>
      </p:pic>
    </p:spTree>
    <p:extLst>
      <p:ext uri="{BB962C8B-B14F-4D97-AF65-F5344CB8AC3E}">
        <p14:creationId xmlns:p14="http://schemas.microsoft.com/office/powerpoint/2010/main" val="28331934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856858" y="2499469"/>
            <a:ext cx="5760720" cy="3414395"/>
          </a:xfrm>
          <a:prstGeom prst="rect">
            <a:avLst/>
          </a:prstGeom>
        </p:spPr>
      </p:pic>
    </p:spTree>
    <p:extLst>
      <p:ext uri="{BB962C8B-B14F-4D97-AF65-F5344CB8AC3E}">
        <p14:creationId xmlns:p14="http://schemas.microsoft.com/office/powerpoint/2010/main" val="26153401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Diagrammes de séquences</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2507831" y="2516182"/>
            <a:ext cx="5958840" cy="4064635"/>
          </a:xfrm>
          <a:prstGeom prst="rect">
            <a:avLst/>
          </a:prstGeom>
        </p:spPr>
      </p:pic>
      <p:sp>
        <p:nvSpPr>
          <p:cNvPr id="5" name="Rectangle 4"/>
          <p:cNvSpPr/>
          <p:nvPr/>
        </p:nvSpPr>
        <p:spPr>
          <a:xfrm>
            <a:off x="3947535" y="1990508"/>
            <a:ext cx="2553584" cy="369332"/>
          </a:xfrm>
          <a:prstGeom prst="rect">
            <a:avLst/>
          </a:prstGeom>
        </p:spPr>
        <p:txBody>
          <a:bodyPr wrap="none">
            <a:spAutoFit/>
          </a:bodyPr>
          <a:lstStyle/>
          <a:p>
            <a:r>
              <a:rPr lang="fr-FR" dirty="0">
                <a:latin typeface="Calibri" panose="020F0502020204030204" pitchFamily="34" charset="0"/>
                <a:ea typeface="Calibri" panose="020F0502020204030204" pitchFamily="34" charset="0"/>
                <a:cs typeface="Times New Roman" panose="02020603050405020304" pitchFamily="18" charset="0"/>
              </a:rPr>
              <a:t>Visualisation des bateaux</a:t>
            </a:r>
            <a:endParaRPr lang="fr-FR" dirty="0"/>
          </a:p>
        </p:txBody>
      </p:sp>
    </p:spTree>
    <p:extLst>
      <p:ext uri="{BB962C8B-B14F-4D97-AF65-F5344CB8AC3E}">
        <p14:creationId xmlns:p14="http://schemas.microsoft.com/office/powerpoint/2010/main" val="19233861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355534" y="2051549"/>
            <a:ext cx="6849110" cy="4699628"/>
          </a:xfrm>
          <a:prstGeom prst="rect">
            <a:avLst/>
          </a:prstGeom>
        </p:spPr>
      </p:pic>
      <p:sp>
        <p:nvSpPr>
          <p:cNvPr id="5" name="Rectangle 4"/>
          <p:cNvSpPr/>
          <p:nvPr/>
        </p:nvSpPr>
        <p:spPr>
          <a:xfrm>
            <a:off x="7366989" y="2167564"/>
            <a:ext cx="3289618" cy="646331"/>
          </a:xfrm>
          <a:prstGeom prst="rect">
            <a:avLst/>
          </a:prstGeom>
        </p:spPr>
        <p:txBody>
          <a:bodyPr wrap="square">
            <a:spAutoFit/>
          </a:bodyPr>
          <a:lstStyle/>
          <a:p>
            <a:r>
              <a:rPr lang="fr-FR" dirty="0">
                <a:latin typeface="Calibri" panose="020F0502020204030204" pitchFamily="34" charset="0"/>
                <a:ea typeface="Calibri" panose="020F0502020204030204" pitchFamily="34" charset="0"/>
                <a:cs typeface="Times New Roman" panose="02020603050405020304" pitchFamily="18" charset="0"/>
              </a:rPr>
              <a:t>Diagramme de séquence visualisation des anomalies</a:t>
            </a:r>
            <a:endParaRPr lang="fr-FR" dirty="0"/>
          </a:p>
        </p:txBody>
      </p:sp>
    </p:spTree>
    <p:extLst>
      <p:ext uri="{BB962C8B-B14F-4D97-AF65-F5344CB8AC3E}">
        <p14:creationId xmlns:p14="http://schemas.microsoft.com/office/powerpoint/2010/main" val="14819831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739621" y="2131933"/>
            <a:ext cx="4217670" cy="4474210"/>
          </a:xfrm>
          <a:prstGeom prst="rect">
            <a:avLst/>
          </a:prstGeom>
        </p:spPr>
      </p:pic>
      <p:sp>
        <p:nvSpPr>
          <p:cNvPr id="5" name="Rectangle 4"/>
          <p:cNvSpPr/>
          <p:nvPr/>
        </p:nvSpPr>
        <p:spPr>
          <a:xfrm>
            <a:off x="6271996" y="2354435"/>
            <a:ext cx="2369944"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Connexion </a:t>
            </a:r>
            <a:r>
              <a:rPr lang="fr-FR" b="1" dirty="0">
                <a:latin typeface="Calibri Light" panose="020F0302020204030204" pitchFamily="34" charset="0"/>
                <a:ea typeface="Times New Roman" panose="02020603050405020304" pitchFamily="18" charset="0"/>
                <a:cs typeface="Times New Roman" panose="02020603050405020304" pitchFamily="18" charset="0"/>
              </a:rPr>
              <a:t>à l’appli web</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3568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441039" y="2273255"/>
            <a:ext cx="6330012" cy="4024995"/>
          </a:xfrm>
          <a:prstGeom prst="rect">
            <a:avLst/>
          </a:prstGeom>
        </p:spPr>
      </p:pic>
      <p:sp>
        <p:nvSpPr>
          <p:cNvPr id="5" name="Rectangle 4"/>
          <p:cNvSpPr/>
          <p:nvPr/>
        </p:nvSpPr>
        <p:spPr>
          <a:xfrm>
            <a:off x="7289655" y="2482622"/>
            <a:ext cx="2368982"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Inscription </a:t>
            </a:r>
            <a:r>
              <a:rPr lang="fr-FR" b="1" dirty="0">
                <a:latin typeface="Calibri Light" panose="020F0302020204030204" pitchFamily="34" charset="0"/>
                <a:ea typeface="Times New Roman" panose="02020603050405020304" pitchFamily="18" charset="0"/>
                <a:cs typeface="Times New Roman" panose="02020603050405020304" pitchFamily="18" charset="0"/>
              </a:rPr>
              <a:t>à l’appli web</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49450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006979" y="2454016"/>
            <a:ext cx="6400800" cy="3334385"/>
          </a:xfrm>
          <a:prstGeom prst="rect">
            <a:avLst/>
          </a:prstGeom>
        </p:spPr>
      </p:pic>
      <p:sp>
        <p:nvSpPr>
          <p:cNvPr id="5" name="Rectangle 4"/>
          <p:cNvSpPr/>
          <p:nvPr/>
        </p:nvSpPr>
        <p:spPr>
          <a:xfrm>
            <a:off x="7646687" y="2644992"/>
            <a:ext cx="3813288"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Envoi </a:t>
            </a:r>
            <a:r>
              <a:rPr lang="fr-FR" b="1" dirty="0">
                <a:latin typeface="Calibri Light" panose="020F0302020204030204" pitchFamily="34" charset="0"/>
                <a:ea typeface="Times New Roman" panose="02020603050405020304" pitchFamily="18" charset="0"/>
                <a:cs typeface="Times New Roman" panose="02020603050405020304" pitchFamily="18" charset="0"/>
              </a:rPr>
              <a:t>d’alerte sur le système embarqué</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700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1961960" y="2355850"/>
            <a:ext cx="6764020" cy="3975100"/>
          </a:xfrm>
          <a:prstGeom prst="rect">
            <a:avLst/>
          </a:prstGeom>
          <a:noFill/>
          <a:ln>
            <a:noFill/>
          </a:ln>
        </p:spPr>
      </p:pic>
      <p:sp>
        <p:nvSpPr>
          <p:cNvPr id="5" name="ZoneTexte 4"/>
          <p:cNvSpPr txBox="1"/>
          <p:nvPr/>
        </p:nvSpPr>
        <p:spPr>
          <a:xfrm>
            <a:off x="820396" y="974221"/>
            <a:ext cx="7639940" cy="523220"/>
          </a:xfrm>
          <a:prstGeom prst="rect">
            <a:avLst/>
          </a:prstGeom>
          <a:noFill/>
        </p:spPr>
        <p:txBody>
          <a:bodyPr wrap="square" rtlCol="0">
            <a:spAutoFit/>
          </a:bodyPr>
          <a:lstStyle/>
          <a:p>
            <a:r>
              <a:rPr lang="fr-FR" sz="2800" dirty="0" smtClean="0"/>
              <a:t>Synoptique simplifié du système.</a:t>
            </a:r>
            <a:endParaRPr lang="fr-FR" sz="2800" dirty="0"/>
          </a:p>
        </p:txBody>
      </p:sp>
    </p:spTree>
    <p:extLst>
      <p:ext uri="{BB962C8B-B14F-4D97-AF65-F5344CB8AC3E}">
        <p14:creationId xmlns:p14="http://schemas.microsoft.com/office/powerpoint/2010/main" val="32852385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554186" y="2437108"/>
            <a:ext cx="6315075" cy="3419475"/>
          </a:xfrm>
          <a:prstGeom prst="rect">
            <a:avLst/>
          </a:prstGeom>
        </p:spPr>
      </p:pic>
      <p:sp>
        <p:nvSpPr>
          <p:cNvPr id="5" name="Rectangle 4"/>
          <p:cNvSpPr/>
          <p:nvPr/>
        </p:nvSpPr>
        <p:spPr>
          <a:xfrm>
            <a:off x="7077445" y="2437108"/>
            <a:ext cx="3602076"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Affichage </a:t>
            </a:r>
            <a:r>
              <a:rPr lang="fr-FR" b="1" dirty="0">
                <a:latin typeface="Calibri Light" panose="020F0302020204030204" pitchFamily="34" charset="0"/>
                <a:ea typeface="Times New Roman" panose="02020603050405020304" pitchFamily="18" charset="0"/>
                <a:cs typeface="Times New Roman" panose="02020603050405020304" pitchFamily="18" charset="0"/>
              </a:rPr>
              <a:t>de l’historique des bateaux</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3893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993734" y="2250892"/>
            <a:ext cx="5760720" cy="4099560"/>
          </a:xfrm>
          <a:prstGeom prst="rect">
            <a:avLst/>
          </a:prstGeom>
        </p:spPr>
      </p:pic>
      <p:sp>
        <p:nvSpPr>
          <p:cNvPr id="5" name="Rectangle 4"/>
          <p:cNvSpPr/>
          <p:nvPr/>
        </p:nvSpPr>
        <p:spPr>
          <a:xfrm>
            <a:off x="7031151" y="2414255"/>
            <a:ext cx="3387017"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Afficher </a:t>
            </a:r>
            <a:r>
              <a:rPr lang="fr-FR" b="1" dirty="0">
                <a:latin typeface="Calibri Light" panose="020F0302020204030204" pitchFamily="34" charset="0"/>
                <a:ea typeface="Times New Roman" panose="02020603050405020304" pitchFamily="18" charset="0"/>
                <a:cs typeface="Times New Roman" panose="02020603050405020304" pitchFamily="18" charset="0"/>
              </a:rPr>
              <a:t>l’historique des anomalies</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05520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gestionbatea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64" y="2117162"/>
            <a:ext cx="5759450"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596729" y="2345889"/>
            <a:ext cx="3022430"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Afficher </a:t>
            </a:r>
            <a:r>
              <a:rPr lang="fr-FR" b="1" dirty="0">
                <a:latin typeface="Calibri Light" panose="020F0302020204030204" pitchFamily="34" charset="0"/>
                <a:ea typeface="Times New Roman" panose="02020603050405020304" pitchFamily="18" charset="0"/>
                <a:cs typeface="Times New Roman" panose="02020603050405020304" pitchFamily="18" charset="0"/>
              </a:rPr>
              <a:t>la gestion des bateaux</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9182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Affichage du diagramme de classe </a:t>
            </a: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3215640" y="2396148"/>
            <a:ext cx="5760720" cy="3706495"/>
          </a:xfrm>
          <a:prstGeom prst="rect">
            <a:avLst/>
          </a:prstGeom>
        </p:spPr>
      </p:pic>
    </p:spTree>
    <p:extLst>
      <p:ext uri="{BB962C8B-B14F-4D97-AF65-F5344CB8AC3E}">
        <p14:creationId xmlns:p14="http://schemas.microsoft.com/office/powerpoint/2010/main" val="3069360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9944" y="748228"/>
            <a:ext cx="9613861" cy="1080938"/>
          </a:xfrm>
        </p:spPr>
        <p:txBody>
          <a:bodyPr/>
          <a:lstStyle/>
          <a:p>
            <a:r>
              <a:rPr lang="fr-FR" dirty="0"/>
              <a:t> Partie 2 : Analyse fonctionnelle du projet</a:t>
            </a:r>
            <a:br>
              <a:rPr lang="fr-FR" dirty="0"/>
            </a:br>
            <a:endParaRPr lang="fr-FR" dirty="0"/>
          </a:p>
        </p:txBody>
      </p:sp>
    </p:spTree>
    <p:extLst>
      <p:ext uri="{BB962C8B-B14F-4D97-AF65-F5344CB8AC3E}">
        <p14:creationId xmlns:p14="http://schemas.microsoft.com/office/powerpoint/2010/main" val="211018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583</TotalTime>
  <Words>1504</Words>
  <Application>Microsoft Office PowerPoint</Application>
  <PresentationFormat>Grand écran</PresentationFormat>
  <Paragraphs>173</Paragraphs>
  <Slides>83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83</vt:i4>
      </vt:variant>
    </vt:vector>
  </HeadingPairs>
  <TitlesOfParts>
    <vt:vector size="90" baseType="lpstr">
      <vt:lpstr>Arial</vt:lpstr>
      <vt:lpstr>Calibri</vt:lpstr>
      <vt:lpstr>Calibri Light</vt:lpstr>
      <vt:lpstr>Times New Roman</vt:lpstr>
      <vt:lpstr>Trebuchet MS</vt:lpstr>
      <vt:lpstr>Wingdings</vt:lpstr>
      <vt:lpstr>Berlin</vt:lpstr>
      <vt:lpstr>TRACKING GPS(Revue1)</vt:lpstr>
      <vt:lpstr>Sommaire:</vt:lpstr>
      <vt:lpstr>Partie 1: Présentation commune du projet.</vt:lpstr>
      <vt:lpstr>Présentation PowerPoint</vt:lpstr>
      <vt:lpstr>Le but du projet:</vt:lpstr>
      <vt:lpstr>Présentation PowerPoint</vt:lpstr>
      <vt:lpstr>Le principe de réalisation du projet:</vt:lpstr>
      <vt:lpstr>Présentation PowerPoint</vt:lpstr>
      <vt:lpstr> Partie 2 : Analyse fonctionnelle du projet </vt:lpstr>
      <vt:lpstr>Cahier des charges</vt:lpstr>
      <vt:lpstr>Synoptique simplifié du système embarqué</vt:lpstr>
      <vt:lpstr>Analyse fonctionnelle du système</vt:lpstr>
      <vt:lpstr>Diagramme de cas d’utilisation</vt:lpstr>
      <vt:lpstr>Diagramme d’exigences</vt:lpstr>
      <vt:lpstr>Modèle conceptuelle des données(MCD)</vt:lpstr>
      <vt:lpstr>Organisation du projet</vt:lpstr>
      <vt:lpstr>Présentation PowerPoint</vt:lpstr>
      <vt:lpstr>GANTT prévisionnel</vt:lpstr>
      <vt:lpstr>GANTT réel</vt:lpstr>
      <vt:lpstr>Répartition des tâches</vt:lpstr>
      <vt:lpstr>Présentation PowerPoint</vt:lpstr>
      <vt:lpstr>Organisation de l’équipe</vt:lpstr>
      <vt:lpstr>Compte rendu d’activité(CRA)</vt:lpstr>
      <vt:lpstr>Cahier de bord</vt:lpstr>
      <vt:lpstr>Github et versionning</vt:lpstr>
      <vt:lpstr>Démarrage de projet et classe de simulation </vt:lpstr>
      <vt:lpstr>Logiciel d’analyse et de développement  </vt:lpstr>
      <vt:lpstr>Choix technique et étude physique </vt:lpstr>
      <vt:lpstr>Choix de la carte pour le système embarqué  </vt:lpstr>
      <vt:lpstr>Choix des capteurs et module   </vt:lpstr>
      <vt:lpstr>Choix des moyens de communication </vt:lpstr>
      <vt:lpstr>Recette</vt:lpstr>
      <vt:lpstr>Présentation PowerPoint</vt:lpstr>
      <vt:lpstr>Test d’intégration du prototype</vt:lpstr>
      <vt:lpstr>Présentation PowerPoint</vt:lpstr>
      <vt:lpstr>Présentation PowerPoint</vt:lpstr>
      <vt:lpstr>Présentation PowerPoint</vt:lpstr>
      <vt:lpstr>Avancements et conclusion</vt:lpstr>
      <vt:lpstr>Présentation PowerPoint</vt:lpstr>
      <vt:lpstr>Partie 3: Présentation de la partie individuelle. </vt:lpstr>
      <vt:lpstr>Diagramme de cas d’utilisation détaillé</vt:lpstr>
      <vt:lpstr>Présentation PowerPoint</vt:lpstr>
      <vt:lpstr>Module de test, connexion à l’IHM</vt:lpstr>
      <vt:lpstr>Déploiement du module</vt:lpstr>
      <vt:lpstr>Présentation PowerPoint</vt:lpstr>
      <vt:lpstr>Présentation PowerPoint</vt:lpstr>
      <vt:lpstr>Présentation PowerPoint</vt:lpstr>
      <vt:lpstr>UML liés au module de test : </vt:lpstr>
      <vt:lpstr>Problèmes rencontrés : </vt:lpstr>
      <vt:lpstr>Module de test, gestion Back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Module de test, Historique des bateaux</vt:lpstr>
      <vt:lpstr>Présentation PowerPoint</vt:lpstr>
      <vt:lpstr>Présentation PowerPoint</vt:lpstr>
      <vt:lpstr>UML liés au module de test:</vt:lpstr>
      <vt:lpstr>Problèmes rencontrés :  </vt:lpstr>
      <vt:lpstr>Scénarios(description simplifiée)</vt:lpstr>
      <vt:lpstr>Présentation PowerPoint</vt:lpstr>
      <vt:lpstr>Présentation PowerPoint</vt:lpstr>
      <vt:lpstr>Présentation PowerPoint</vt:lpstr>
      <vt:lpstr>Scénarios (description détaillé)</vt:lpstr>
      <vt:lpstr>Présentation PowerPoint</vt:lpstr>
      <vt:lpstr>Présentation PowerPoint</vt:lpstr>
      <vt:lpstr>Diagrammes de séquences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Affichage du diagramme de classe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GPS(Revue1)</dc:title>
  <dc:creator>arthur brice</dc:creator>
  <cp:lastModifiedBy>arthur brice</cp:lastModifiedBy>
  <cp:revision>22</cp:revision>
  <dcterms:created xsi:type="dcterms:W3CDTF">2020-03-31T13:17:55Z</dcterms:created>
  <dcterms:modified xsi:type="dcterms:W3CDTF">2020-04-03T08:46:24Z</dcterms:modified>
</cp:coreProperties>
</file>