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7" r:id="rId3"/>
    <p:sldId id="276" r:id="rId4"/>
    <p:sldId id="277" r:id="rId5"/>
    <p:sldId id="278" r:id="rId6"/>
    <p:sldId id="279" r:id="rId7"/>
    <p:sldId id="288" r:id="rId8"/>
    <p:sldId id="289" r:id="rId9"/>
    <p:sldId id="290" r:id="rId10"/>
    <p:sldId id="291" r:id="rId11"/>
    <p:sldId id="292" r:id="rId12"/>
    <p:sldId id="281" r:id="rId13"/>
    <p:sldId id="303" r:id="rId14"/>
    <p:sldId id="294" r:id="rId15"/>
    <p:sldId id="304" r:id="rId16"/>
    <p:sldId id="298" r:id="rId17"/>
    <p:sldId id="305" r:id="rId18"/>
    <p:sldId id="299" r:id="rId19"/>
    <p:sldId id="306" r:id="rId20"/>
    <p:sldId id="300" r:id="rId21"/>
    <p:sldId id="307" r:id="rId22"/>
    <p:sldId id="301" r:id="rId23"/>
    <p:sldId id="308" r:id="rId24"/>
    <p:sldId id="302" r:id="rId25"/>
    <p:sldId id="309" r:id="rId26"/>
    <p:sldId id="283" r:id="rId27"/>
    <p:sldId id="293" r:id="rId28"/>
    <p:sldId id="295" r:id="rId29"/>
    <p:sldId id="296" r:id="rId30"/>
    <p:sldId id="285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52" autoAdjust="0"/>
  </p:normalViewPr>
  <p:slideViewPr>
    <p:cSldViewPr snapToGrid="0" showGuides="1">
      <p:cViewPr varScale="1">
        <p:scale>
          <a:sx n="122" d="100"/>
          <a:sy n="122" d="100"/>
        </p:scale>
        <p:origin x="186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13/02/2020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13/02/2020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94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01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53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13/02/2020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tsn2/Babou_Mar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8" y="2755472"/>
            <a:ext cx="9144000" cy="1938992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Analyse du projet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accent4"/>
                </a:solidFill>
              </a:rPr>
              <a:t>Revue 0 Arthur Brice SN2</a:t>
            </a:r>
            <a:br>
              <a:rPr lang="fr-FR" sz="4000" dirty="0" smtClean="0">
                <a:solidFill>
                  <a:schemeClr val="accent4"/>
                </a:solidFill>
              </a:rPr>
            </a:br>
            <a:r>
              <a:rPr lang="fr-FR" sz="4000" dirty="0" smtClean="0">
                <a:solidFill>
                  <a:schemeClr val="accent4"/>
                </a:solidFill>
              </a:rPr>
              <a:t>Projet: </a:t>
            </a:r>
            <a:r>
              <a:rPr lang="fr-FR" sz="4000" dirty="0" err="1" smtClean="0">
                <a:solidFill>
                  <a:schemeClr val="accent4"/>
                </a:solidFill>
              </a:rPr>
              <a:t>Tracking</a:t>
            </a:r>
            <a:r>
              <a:rPr lang="fr-FR" sz="4000" dirty="0" smtClean="0">
                <a:solidFill>
                  <a:schemeClr val="accent4"/>
                </a:solidFill>
              </a:rPr>
              <a:t> GPS 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599" y="126338"/>
            <a:ext cx="2940508" cy="8467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4" y="975673"/>
            <a:ext cx="980259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42" y="167258"/>
            <a:ext cx="2823782" cy="7715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5" y="641798"/>
            <a:ext cx="842127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xmlns="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12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xmlns="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xmlns="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xmlns="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xmlns="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xmlns="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xmlns="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xmlns="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xmlns="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xmlns="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xmlns="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xmlns="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xmlns="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xmlns="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xmlns="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xmlns="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xmlns="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xmlns="" id="{268D639A-62F0-4F2B-B632-5A45CD6DD13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xmlns="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xmlns="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xmlns="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xmlns="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xmlns="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xmlns="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xmlns="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xmlns="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xmlns="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xmlns="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xmlns="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xmlns="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xmlns="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xmlns="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xmlns="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xmlns="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xmlns="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xmlns="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xmlns="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xmlns="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xmlns="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xmlns="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xmlns="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xmlns="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xmlns="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xmlns="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xmlns="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xmlns="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xmlns="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xmlns="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xmlns="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xmlns="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xmlns="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xmlns="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xmlns="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xmlns="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xmlns="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xmlns="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28600" y="1427750"/>
            <a:ext cx="11331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/>
              <a:t>Scénarios:</a:t>
            </a:r>
          </a:p>
          <a:p>
            <a:endParaRPr lang="fr-FR" sz="1200" u="sng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u="sng" dirty="0" smtClean="0"/>
          </a:p>
          <a:p>
            <a:endParaRPr lang="fr-FR" sz="1200" u="sng" dirty="0"/>
          </a:p>
          <a:p>
            <a:endParaRPr lang="fr-FR" sz="1200" u="sng" dirty="0"/>
          </a:p>
        </p:txBody>
      </p:sp>
      <p:sp>
        <p:nvSpPr>
          <p:cNvPr id="2" name="Ellipse 1"/>
          <p:cNvSpPr/>
          <p:nvPr/>
        </p:nvSpPr>
        <p:spPr>
          <a:xfrm>
            <a:off x="578338" y="188350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77389" y="2049627"/>
            <a:ext cx="965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Se connecter</a:t>
            </a:r>
            <a:endParaRPr lang="fr-FR" sz="1050" dirty="0"/>
          </a:p>
        </p:txBody>
      </p:sp>
      <p:sp>
        <p:nvSpPr>
          <p:cNvPr id="7" name="ZoneTexte 6"/>
          <p:cNvSpPr txBox="1"/>
          <p:nvPr/>
        </p:nvSpPr>
        <p:spPr>
          <a:xfrm>
            <a:off x="492369" y="2812745"/>
            <a:ext cx="4743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Le user arrive sur la page de connexion du site web.</a:t>
            </a:r>
          </a:p>
          <a:p>
            <a:endParaRPr lang="fr-FR" sz="1200" dirty="0" smtClean="0"/>
          </a:p>
          <a:p>
            <a:r>
              <a:rPr lang="fr-FR" sz="1200" dirty="0" smtClean="0"/>
              <a:t>(2): Le client entre ses logs sur le formulaire de connexion.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(3): La vérification des logs se fait en BDD.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(4): Le user est donc connecté soit en tant que gestionnaire, soit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(5): Si le user est connecté en tant que gestionnaire, il aura accès aux principales fonctionnalités d’un gestionnaire.</a:t>
            </a:r>
          </a:p>
          <a:p>
            <a:r>
              <a:rPr lang="fr-FR" sz="1200" dirty="0" smtClean="0"/>
              <a:t>Les </a:t>
            </a:r>
            <a:r>
              <a:rPr lang="fr-FR" sz="1200" dirty="0" err="1" smtClean="0"/>
              <a:t>admins</a:t>
            </a:r>
            <a:r>
              <a:rPr lang="fr-FR" sz="1200" dirty="0" smtClean="0"/>
              <a:t> ont accès à tout les droits.</a:t>
            </a:r>
          </a:p>
          <a:p>
            <a:endParaRPr lang="fr-FR" sz="1200" dirty="0" smtClean="0"/>
          </a:p>
          <a:p>
            <a:r>
              <a:rPr lang="fr-FR" sz="1200" dirty="0" smtClean="0"/>
              <a:t>(6): </a:t>
            </a:r>
            <a:r>
              <a:rPr lang="fr-FR" sz="1200" dirty="0"/>
              <a:t>Si la connexion échoue, on renvoie le user sur la page de connexion 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962934" y="1814605"/>
            <a:ext cx="2282297" cy="44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61148" y="1883508"/>
            <a:ext cx="408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simplifi</a:t>
            </a:r>
            <a:r>
              <a:rPr lang="fr-FR" sz="1200" dirty="0"/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13077" y="947657"/>
            <a:ext cx="9657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Se connecter</a:t>
            </a:r>
            <a:endParaRPr lang="fr-FR" sz="1050" dirty="0"/>
          </a:p>
        </p:txBody>
      </p:sp>
      <p:sp>
        <p:nvSpPr>
          <p:cNvPr id="10" name="Rectangle 9"/>
          <p:cNvSpPr/>
          <p:nvPr/>
        </p:nvSpPr>
        <p:spPr>
          <a:xfrm>
            <a:off x="820614" y="2289908"/>
            <a:ext cx="5275385" cy="296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20613" y="2289908"/>
            <a:ext cx="52753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/>
          </a:p>
          <a:p>
            <a:r>
              <a:rPr lang="fr-FR" sz="1200" dirty="0" smtClean="0"/>
              <a:t>Le user doit avoir soit un compte gestionnaire soit un compte administrateur.</a:t>
            </a:r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Post-conditions:</a:t>
            </a:r>
          </a:p>
          <a:p>
            <a:endParaRPr lang="fr-FR" sz="1200" dirty="0" smtClean="0"/>
          </a:p>
          <a:p>
            <a:r>
              <a:rPr lang="fr-FR" sz="1200" dirty="0" smtClean="0"/>
              <a:t>Le user est connecté soit en tant que gestionnaire soit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.</a:t>
            </a:r>
          </a:p>
          <a:p>
            <a:endParaRPr lang="fr-FR" sz="1200" dirty="0"/>
          </a:p>
          <a:p>
            <a:r>
              <a:rPr lang="fr-FR" sz="1200" dirty="0" smtClean="0"/>
              <a:t>En fonction du compte connecté sur l’IHM le user doit avoir accès aux principales fonctionnalités du site. 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682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219200" y="936115"/>
            <a:ext cx="125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Inscription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19262" y="936115"/>
            <a:ext cx="200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simple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961292" y="2093730"/>
            <a:ext cx="4743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Le user arrive sur la page avec le formulaire d’inscription.</a:t>
            </a:r>
          </a:p>
          <a:p>
            <a:endParaRPr lang="fr-FR" sz="1200" dirty="0" smtClean="0"/>
          </a:p>
          <a:p>
            <a:r>
              <a:rPr lang="fr-FR" sz="1200" dirty="0" smtClean="0"/>
              <a:t>(2): Le user entre un log et un </a:t>
            </a:r>
            <a:r>
              <a:rPr lang="fr-FR" sz="1200" dirty="0" err="1" smtClean="0"/>
              <a:t>mdp</a:t>
            </a:r>
            <a:r>
              <a:rPr lang="fr-FR" sz="1200" dirty="0" smtClean="0"/>
              <a:t>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(3): Les données sont enregistré dans la BDD.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(4): Le user peut par la suite se connecté au site et donc accéder aux fonctionnalités du site.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2668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219200" y="936115"/>
            <a:ext cx="125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Inscription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820614" y="2289908"/>
            <a:ext cx="5275385" cy="296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8151" y="2369011"/>
            <a:ext cx="5155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/>
          </a:p>
          <a:p>
            <a:r>
              <a:rPr lang="fr-FR" sz="1200" dirty="0" smtClean="0"/>
              <a:t>Le user doit entrer un log et un </a:t>
            </a:r>
            <a:r>
              <a:rPr lang="fr-FR" sz="1200" dirty="0" err="1" smtClean="0"/>
              <a:t>mdp</a:t>
            </a:r>
            <a:r>
              <a:rPr lang="fr-FR" sz="1200" dirty="0"/>
              <a:t> </a:t>
            </a:r>
            <a:r>
              <a:rPr lang="fr-FR" sz="1200" dirty="0" smtClean="0"/>
              <a:t>pour s’</a:t>
            </a:r>
            <a:r>
              <a:rPr lang="fr-FR" sz="1200" dirty="0" err="1" smtClean="0"/>
              <a:t>incrire</a:t>
            </a:r>
            <a:r>
              <a:rPr lang="fr-FR" sz="1200" dirty="0" smtClean="0"/>
              <a:t>.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Post-conditions:</a:t>
            </a:r>
          </a:p>
          <a:p>
            <a:endParaRPr lang="fr-FR" sz="1200" dirty="0"/>
          </a:p>
          <a:p>
            <a:r>
              <a:rPr lang="fr-FR" sz="1200" dirty="0" smtClean="0"/>
              <a:t>Le compte du user est donc crée.</a:t>
            </a:r>
          </a:p>
          <a:p>
            <a:endParaRPr lang="fr-FR" sz="1200" dirty="0"/>
          </a:p>
          <a:p>
            <a:r>
              <a:rPr lang="fr-FR" sz="1200" dirty="0" smtClean="0"/>
              <a:t>Le user a donc accès aux fonctionnalités liés à son acompte (</a:t>
            </a:r>
            <a:r>
              <a:rPr lang="fr-FR" sz="1200" dirty="0" err="1" smtClean="0"/>
              <a:t>Gestio</a:t>
            </a:r>
            <a:r>
              <a:rPr lang="fr-FR" sz="1200" dirty="0" smtClean="0"/>
              <a:t>/</a:t>
            </a:r>
            <a:r>
              <a:rPr lang="fr-FR" sz="1200" dirty="0" err="1" smtClean="0"/>
              <a:t>Admin</a:t>
            </a:r>
            <a:r>
              <a:rPr lang="fr-FR" sz="1200" dirty="0" smtClean="0"/>
              <a:t>)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938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262" y="852434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66154" y="937846"/>
            <a:ext cx="193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simple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008185" y="937846"/>
            <a:ext cx="135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Visualiser ses bateaux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61292" y="2093730"/>
            <a:ext cx="4743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Le user se connecte à l’appli web soit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 soit en tant que gestionnaire </a:t>
            </a:r>
          </a:p>
          <a:p>
            <a:endParaRPr lang="fr-FR" sz="1200" dirty="0" smtClean="0"/>
          </a:p>
          <a:p>
            <a:r>
              <a:rPr lang="fr-FR" sz="1200" dirty="0" smtClean="0"/>
              <a:t>(2): Le user appuie sur le bouton de l’IHM ouvrant la</a:t>
            </a:r>
            <a:r>
              <a:rPr lang="fr-FR" sz="1200" dirty="0"/>
              <a:t> </a:t>
            </a:r>
            <a:r>
              <a:rPr lang="fr-FR" sz="1200" dirty="0" smtClean="0"/>
              <a:t>page permettant de visualiser les bateaux.</a:t>
            </a:r>
          </a:p>
          <a:p>
            <a:endParaRPr lang="fr-FR" sz="1200" dirty="0" smtClean="0"/>
          </a:p>
          <a:p>
            <a:r>
              <a:rPr lang="fr-FR" sz="1200" dirty="0" smtClean="0"/>
              <a:t>(3</a:t>
            </a:r>
            <a:r>
              <a:rPr lang="fr-FR" sz="1200" dirty="0"/>
              <a:t>): Si le user est connecté en tant que gestionnaire, </a:t>
            </a:r>
            <a:r>
              <a:rPr lang="fr-FR" sz="1200" dirty="0" smtClean="0"/>
              <a:t>LIHM n’affichera que ses bateaux </a:t>
            </a:r>
            <a:r>
              <a:rPr lang="fr-FR" sz="1200" dirty="0"/>
              <a:t>sur la carte. Si il est connecté en tant qu’</a:t>
            </a:r>
            <a:r>
              <a:rPr lang="fr-FR" sz="1200" dirty="0" err="1"/>
              <a:t>Admin</a:t>
            </a:r>
            <a:r>
              <a:rPr lang="fr-FR" sz="1200" dirty="0"/>
              <a:t>, il verra tout les bateaux</a:t>
            </a:r>
            <a:r>
              <a:rPr lang="fr-FR" sz="1200" dirty="0" smtClean="0"/>
              <a:t>.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Si:</a:t>
            </a:r>
          </a:p>
          <a:p>
            <a:r>
              <a:rPr lang="fr-FR" sz="1200" dirty="0"/>
              <a:t> </a:t>
            </a:r>
          </a:p>
          <a:p>
            <a:r>
              <a:rPr lang="fr-FR" sz="1200" dirty="0"/>
              <a:t>Le user n’a pas de compte sur l’IHM web, il devra en créer un afin de pouvoir accéder aux fonctionnalités du site en particulier celui-ci.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506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19908" y="843782"/>
            <a:ext cx="135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Visualiser ses bateaux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820614" y="2289908"/>
            <a:ext cx="5275385" cy="415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8149" y="2408088"/>
            <a:ext cx="51318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/>
          </a:p>
          <a:p>
            <a:r>
              <a:rPr lang="fr-FR" sz="1200" dirty="0" smtClean="0"/>
              <a:t>Le user doit être connecté à l’IHM web soit en tant que gestionnaire(pouvoir voir ses bateaux) soit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(pouvoir voir tout les bateaux de </a:t>
            </a:r>
            <a:r>
              <a:rPr lang="fr-FR" sz="1200" dirty="0" err="1" smtClean="0"/>
              <a:t>Babou</a:t>
            </a:r>
            <a:r>
              <a:rPr lang="fr-FR" sz="1200" dirty="0" smtClean="0"/>
              <a:t>-Marine).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Post-conditions:</a:t>
            </a:r>
          </a:p>
          <a:p>
            <a:endParaRPr lang="fr-FR" sz="1200" dirty="0"/>
          </a:p>
          <a:p>
            <a:r>
              <a:rPr lang="fr-FR" sz="1200" dirty="0" smtClean="0"/>
              <a:t>Le user peut donc visualiser ses bateaux en fonction de ses droits.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9296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262" y="852434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27077" y="945662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742462" y="960845"/>
            <a:ext cx="175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Visualiser ses anomalies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61292" y="2093730"/>
            <a:ext cx="4743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Le user se connecte à l’appli web soit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 soit en tant que gestionnaire </a:t>
            </a:r>
          </a:p>
          <a:p>
            <a:endParaRPr lang="fr-FR" sz="1200" dirty="0" smtClean="0"/>
          </a:p>
          <a:p>
            <a:r>
              <a:rPr lang="fr-FR" sz="1200" dirty="0" smtClean="0"/>
              <a:t>(2): Le user ouvre la page de l’IHM permettant de visualiser ses anomalies .</a:t>
            </a:r>
          </a:p>
          <a:p>
            <a:endParaRPr lang="fr-FR" sz="1200" dirty="0" smtClean="0"/>
          </a:p>
          <a:p>
            <a:r>
              <a:rPr lang="fr-FR" sz="1200" dirty="0" smtClean="0"/>
              <a:t>(3</a:t>
            </a:r>
            <a:r>
              <a:rPr lang="fr-FR" sz="1200" dirty="0"/>
              <a:t>): Si le user est connecté en tant que gestionnaire, il ne verra que </a:t>
            </a:r>
            <a:r>
              <a:rPr lang="fr-FR" sz="1200" dirty="0" smtClean="0"/>
              <a:t>les anomalies de ses bateaux sur la carte. Si il est connecté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, il verra toutes les anomalies sur chaque bateau de </a:t>
            </a:r>
            <a:r>
              <a:rPr lang="fr-FR" sz="1200" dirty="0" err="1"/>
              <a:t>B</a:t>
            </a:r>
            <a:r>
              <a:rPr lang="fr-FR" sz="1200" dirty="0" err="1" smtClean="0"/>
              <a:t>abou</a:t>
            </a:r>
            <a:r>
              <a:rPr lang="fr-FR" sz="1200" dirty="0" smtClean="0"/>
              <a:t> Marine 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Si</a:t>
            </a:r>
            <a:r>
              <a:rPr lang="fr-FR" sz="1200" dirty="0" smtClean="0"/>
              <a:t>:</a:t>
            </a:r>
          </a:p>
          <a:p>
            <a:endParaRPr lang="fr-FR" sz="1200" dirty="0"/>
          </a:p>
          <a:p>
            <a:r>
              <a:rPr lang="fr-FR" sz="1200" dirty="0" smtClean="0"/>
              <a:t>Le user n’est pas connecté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, </a:t>
            </a:r>
            <a:endParaRPr lang="fr-FR" sz="1200" dirty="0"/>
          </a:p>
          <a:p>
            <a:r>
              <a:rPr lang="fr-FR" sz="1200" dirty="0"/>
              <a:t> 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6391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820615" y="936115"/>
            <a:ext cx="175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Visualiser ses anomalies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820614" y="2289908"/>
            <a:ext cx="5275385" cy="296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0613" y="2289908"/>
            <a:ext cx="52753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 smtClean="0"/>
          </a:p>
          <a:p>
            <a:r>
              <a:rPr lang="fr-FR" sz="1200" dirty="0" smtClean="0"/>
              <a:t>Le </a:t>
            </a:r>
            <a:r>
              <a:rPr lang="fr-FR" sz="1200" dirty="0"/>
              <a:t>user se connecte à l’appli web soit en tant qu’</a:t>
            </a:r>
            <a:r>
              <a:rPr lang="fr-FR" sz="1200" dirty="0" err="1"/>
              <a:t>Admin</a:t>
            </a:r>
            <a:r>
              <a:rPr lang="fr-FR" sz="1200" dirty="0"/>
              <a:t> soit en tant que </a:t>
            </a:r>
            <a:r>
              <a:rPr lang="fr-FR" sz="1200" dirty="0" smtClean="0"/>
              <a:t>gestionnaire.</a:t>
            </a:r>
          </a:p>
          <a:p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Post-conditions:</a:t>
            </a:r>
          </a:p>
          <a:p>
            <a:endParaRPr lang="fr-FR" sz="1200" dirty="0"/>
          </a:p>
          <a:p>
            <a:r>
              <a:rPr lang="fr-FR" sz="1200" dirty="0" smtClean="0"/>
              <a:t>Le user peut donc voir ses anomalies en fonctions de ses droits sur la page dédié.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3121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886" y="76800"/>
            <a:ext cx="10515600" cy="1325563"/>
          </a:xfrm>
        </p:spPr>
        <p:txBody>
          <a:bodyPr>
            <a:normAutofit/>
          </a:bodyPr>
          <a:lstStyle/>
          <a:p>
            <a:r>
              <a:rPr lang="fr-FR" sz="1800" u="sng" dirty="0" smtClean="0"/>
              <a:t>Présentation du projet:</a:t>
            </a:r>
            <a:endParaRPr lang="fr-FR" sz="1800" u="sng" dirty="0"/>
          </a:p>
        </p:txBody>
      </p:sp>
      <p:sp>
        <p:nvSpPr>
          <p:cNvPr id="4" name="ZoneTexte 3"/>
          <p:cNvSpPr txBox="1"/>
          <p:nvPr/>
        </p:nvSpPr>
        <p:spPr>
          <a:xfrm>
            <a:off x="203886" y="1276865"/>
            <a:ext cx="98462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 smtClean="0"/>
              <a:t>But:</a:t>
            </a:r>
          </a:p>
          <a:p>
            <a:endParaRPr lang="fr-FR" sz="1200" u="sng" dirty="0"/>
          </a:p>
          <a:p>
            <a:r>
              <a:rPr lang="fr-FR" sz="1200" dirty="0" smtClean="0"/>
              <a:t>Le but de ce projet est de créer un système de surveillance de bateaux pour l’entreprise « </a:t>
            </a:r>
            <a:r>
              <a:rPr lang="fr-FR" sz="1200" dirty="0" err="1" smtClean="0"/>
              <a:t>Babou</a:t>
            </a:r>
            <a:r>
              <a:rPr lang="fr-FR" sz="1200" dirty="0" smtClean="0"/>
              <a:t>-Marine » qui travaille dans la location de bateaux dans toute la France.</a:t>
            </a:r>
          </a:p>
          <a:p>
            <a:endParaRPr lang="fr-FR" sz="1200" dirty="0"/>
          </a:p>
          <a:p>
            <a:r>
              <a:rPr lang="fr-FR" sz="1200" dirty="0" smtClean="0"/>
              <a:t>En détails, chaque bateau loué possède un système embarqué autoalimenté qui enverra ses données à un centre de traitement qui va enregistrer les données du bateau dans la base de donnée du site internet.</a:t>
            </a:r>
          </a:p>
          <a:p>
            <a:endParaRPr lang="fr-FR" sz="1200" dirty="0"/>
          </a:p>
          <a:p>
            <a:r>
              <a:rPr lang="fr-FR" sz="1200" dirty="0" smtClean="0"/>
              <a:t>Le centre de traitement doit pouvoir historier les données de chaque bateau de « </a:t>
            </a:r>
            <a:r>
              <a:rPr lang="fr-FR" sz="1200" dirty="0" err="1" smtClean="0"/>
              <a:t>Babou</a:t>
            </a:r>
            <a:r>
              <a:rPr lang="fr-FR" sz="1200" dirty="0" smtClean="0"/>
              <a:t>-Marine » sous forme de tableau sur le site.</a:t>
            </a:r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Un sondeur de profondeurs sera également équipé sur chaque bateau de « </a:t>
            </a:r>
            <a:r>
              <a:rPr lang="fr-FR" sz="1200" dirty="0" err="1" smtClean="0"/>
              <a:t>Babou</a:t>
            </a:r>
            <a:r>
              <a:rPr lang="fr-FR" sz="1200" dirty="0" smtClean="0"/>
              <a:t>-Marine ».</a:t>
            </a:r>
          </a:p>
          <a:p>
            <a:endParaRPr lang="fr-FR" sz="1200" u="sng" dirty="0"/>
          </a:p>
          <a:p>
            <a:r>
              <a:rPr lang="fr-FR" sz="1200" dirty="0" smtClean="0"/>
              <a:t>L’interface web de l’entreprise doit avoir un accès contrôlé par un système de connexion </a:t>
            </a:r>
            <a:r>
              <a:rPr lang="fr-FR" sz="1200" dirty="0" err="1" smtClean="0"/>
              <a:t>Admin</a:t>
            </a:r>
            <a:r>
              <a:rPr lang="fr-FR" sz="1200" dirty="0" smtClean="0"/>
              <a:t>/Gestionnaire.</a:t>
            </a:r>
          </a:p>
          <a:p>
            <a:endParaRPr lang="fr-FR" sz="1200" dirty="0"/>
          </a:p>
          <a:p>
            <a:r>
              <a:rPr lang="fr-FR" sz="1200" u="sng" dirty="0" smtClean="0"/>
              <a:t>Contraintes:</a:t>
            </a:r>
          </a:p>
          <a:p>
            <a:endParaRPr lang="fr-FR" sz="1200" u="sng" dirty="0"/>
          </a:p>
          <a:p>
            <a:pPr marL="171450" indent="-171450">
              <a:buFontTx/>
              <a:buChar char="-"/>
            </a:pPr>
            <a:r>
              <a:rPr lang="fr-FR" sz="1200" dirty="0" smtClean="0"/>
              <a:t>Le site doit proposer une filtre d’affichage 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smtClean="0"/>
              <a:t>Le système doit afficher l’ensemble des bateaux sur une carte en temps réel et sans rechargement.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66995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262" y="852434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27077" y="945662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961292" y="2093730"/>
            <a:ext cx="4743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Seul un </a:t>
            </a:r>
            <a:r>
              <a:rPr lang="fr-FR" sz="1200" dirty="0" err="1" smtClean="0"/>
              <a:t>Admin</a:t>
            </a:r>
            <a:r>
              <a:rPr lang="fr-FR" sz="1200" dirty="0" smtClean="0"/>
              <a:t> peut envoyer une alerte sur le système embarqué d’un bateau en cas de présence d’anomalie.</a:t>
            </a:r>
          </a:p>
          <a:p>
            <a:endParaRPr lang="fr-FR" sz="1200" dirty="0" smtClean="0"/>
          </a:p>
          <a:p>
            <a:r>
              <a:rPr lang="fr-FR" sz="1200" dirty="0" smtClean="0"/>
              <a:t>(2): L’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 arrive sur la page d’envoi d’alerte sur le système embarqué du bateau.</a:t>
            </a:r>
          </a:p>
          <a:p>
            <a:endParaRPr lang="fr-FR" sz="1200" dirty="0" smtClean="0"/>
          </a:p>
          <a:p>
            <a:r>
              <a:rPr lang="fr-FR" sz="1200" dirty="0" smtClean="0"/>
              <a:t>(3</a:t>
            </a:r>
            <a:r>
              <a:rPr lang="fr-FR" sz="1200" dirty="0"/>
              <a:t>): </a:t>
            </a:r>
            <a:r>
              <a:rPr lang="fr-FR" sz="1200" dirty="0" smtClean="0"/>
              <a:t>Le bateau reçoit l’alerte envoyé par l’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42462" y="960845"/>
            <a:ext cx="175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Envoyer une alerte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6875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523631" y="853610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6831" y="953478"/>
            <a:ext cx="175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Envoyer une alerte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820614" y="2289908"/>
            <a:ext cx="5275385" cy="296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41901" y="2361980"/>
            <a:ext cx="51446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/>
          </a:p>
          <a:p>
            <a:r>
              <a:rPr lang="fr-FR" sz="1200" dirty="0" smtClean="0"/>
              <a:t>La vérifications d’anomalies a détecté la présence d’une ou plusieurs anomalies.  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Post conditions:</a:t>
            </a:r>
          </a:p>
          <a:p>
            <a:endParaRPr lang="fr-FR" sz="1200" dirty="0"/>
          </a:p>
          <a:p>
            <a:r>
              <a:rPr lang="fr-FR" sz="1200" dirty="0" smtClean="0"/>
              <a:t>L’Administrateur peut envoyer une alerte sur le bateau.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627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262" y="852434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27077" y="945662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961292" y="2093730"/>
            <a:ext cx="4743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Le </a:t>
            </a:r>
            <a:r>
              <a:rPr lang="fr-FR" sz="1200" dirty="0"/>
              <a:t>user se connecte à l’appli web </a:t>
            </a:r>
            <a:r>
              <a:rPr lang="fr-FR" sz="1200" dirty="0" smtClean="0"/>
              <a:t>en </a:t>
            </a:r>
            <a:r>
              <a:rPr lang="fr-FR" sz="1200" dirty="0"/>
              <a:t>tant </a:t>
            </a:r>
            <a:r>
              <a:rPr lang="fr-FR" sz="1200" dirty="0" smtClean="0"/>
              <a:t>que gestionnaire. 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(2): Le </a:t>
            </a:r>
            <a:r>
              <a:rPr lang="fr-FR" sz="1200" dirty="0"/>
              <a:t>gestionnaire ouvre la page de l’IHM de l’historique des données de ses bateaux.</a:t>
            </a:r>
          </a:p>
          <a:p>
            <a:endParaRPr lang="fr-FR" sz="1200" dirty="0" smtClean="0"/>
          </a:p>
          <a:p>
            <a:r>
              <a:rPr lang="fr-FR" sz="1200" dirty="0" smtClean="0"/>
              <a:t>(3): </a:t>
            </a:r>
            <a:r>
              <a:rPr lang="fr-FR" sz="1200" dirty="0"/>
              <a:t>L’IHM va donc afficher les données d’identification et de localisation de chaque bateau du gestionnaire sous forme d’un tableau.</a:t>
            </a:r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40861" y="906027"/>
            <a:ext cx="175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Afficher l’historique de données de ses bateaux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300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820615" y="843782"/>
            <a:ext cx="175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Afficher l’historique de données de ses bateaux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820614" y="2289908"/>
            <a:ext cx="5275385" cy="296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20614" y="2361196"/>
            <a:ext cx="5205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/>
          </a:p>
          <a:p>
            <a:r>
              <a:rPr lang="fr-FR" sz="1200" dirty="0" smtClean="0"/>
              <a:t>Le user doit être connecté en tant que gestionnaire.</a:t>
            </a:r>
          </a:p>
          <a:p>
            <a:r>
              <a:rPr lang="fr-FR" sz="1200" dirty="0" smtClean="0"/>
              <a:t>Le user connecté doit avoir au préalable avoir un ou plusieurs bateaux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/>
              <a:t>Post conditions:</a:t>
            </a:r>
          </a:p>
          <a:p>
            <a:endParaRPr lang="fr-FR" sz="1200" dirty="0"/>
          </a:p>
          <a:p>
            <a:r>
              <a:rPr lang="fr-FR" sz="1200" dirty="0" smtClean="0"/>
              <a:t>Le user doit pouvoir voir sur l’IHM Web les données de ses bateaux sous forme </a:t>
            </a:r>
            <a:r>
              <a:rPr lang="fr-FR" sz="1200" smtClean="0"/>
              <a:t>de tableau</a:t>
            </a:r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0602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262" y="852434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27077" y="945662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simple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961292" y="2093730"/>
            <a:ext cx="4743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(1): Le user se connecte à l’appli web soit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.</a:t>
            </a:r>
          </a:p>
          <a:p>
            <a:endParaRPr lang="fr-FR" sz="1200" dirty="0" smtClean="0"/>
          </a:p>
          <a:p>
            <a:r>
              <a:rPr lang="fr-FR" sz="1200" dirty="0" smtClean="0"/>
              <a:t>(2): Le user ouvre la page de l’IHM permettant de gérer les comptes utilisateurs et bateaux.</a:t>
            </a:r>
          </a:p>
          <a:p>
            <a:endParaRPr lang="fr-FR" sz="1200" dirty="0" smtClean="0"/>
          </a:p>
          <a:p>
            <a:r>
              <a:rPr lang="fr-FR" sz="1200" dirty="0" smtClean="0"/>
              <a:t>(3</a:t>
            </a:r>
            <a:r>
              <a:rPr lang="fr-FR" sz="1200" dirty="0"/>
              <a:t>): </a:t>
            </a:r>
            <a:r>
              <a:rPr lang="fr-FR" sz="1200" dirty="0" smtClean="0"/>
              <a:t>L’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 peut par la suite ajouter/supprimer/modifier les comptes appartenant à </a:t>
            </a:r>
            <a:r>
              <a:rPr lang="fr-FR" sz="1200" dirty="0" err="1" smtClean="0"/>
              <a:t>Babou</a:t>
            </a:r>
            <a:r>
              <a:rPr lang="fr-FR" sz="1200" dirty="0" smtClean="0"/>
              <a:t>-Marine.</a:t>
            </a: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42462" y="899495"/>
            <a:ext cx="175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Gérer les comptes utilisateurs et bateaux 	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7018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719016" y="781538"/>
            <a:ext cx="1953847" cy="586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41108" y="781538"/>
            <a:ext cx="2235200" cy="58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03631" y="953478"/>
            <a:ext cx="203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détaillée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820615" y="828431"/>
            <a:ext cx="175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Gérer les comptes utilisateurs et bateaux 	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820615" y="2662701"/>
            <a:ext cx="5275385" cy="2962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20614" y="2662701"/>
            <a:ext cx="520504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Préconditions:</a:t>
            </a:r>
          </a:p>
          <a:p>
            <a:endParaRPr lang="fr-FR" sz="1200" dirty="0"/>
          </a:p>
          <a:p>
            <a:r>
              <a:rPr lang="fr-FR" sz="1200" dirty="0" smtClean="0"/>
              <a:t>Il faut être connecté en tant qu’</a:t>
            </a:r>
            <a:r>
              <a:rPr lang="fr-FR" sz="1200" dirty="0" err="1" smtClean="0"/>
              <a:t>admin</a:t>
            </a:r>
            <a:r>
              <a:rPr lang="fr-FR" sz="1200" dirty="0" smtClean="0"/>
              <a:t> afin de pouvoir gérer les comptes utilisateurs et bateaux.</a:t>
            </a:r>
          </a:p>
          <a:p>
            <a:endParaRPr lang="fr-FR" sz="1200" dirty="0"/>
          </a:p>
          <a:p>
            <a:r>
              <a:rPr lang="fr-FR" sz="1200" dirty="0" smtClean="0"/>
              <a:t>Ouvrir la page d’ajout/modifications/suppression de comptes et de bateaux. 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Post-conditions:</a:t>
            </a:r>
          </a:p>
          <a:p>
            <a:endParaRPr lang="fr-FR" sz="1200" dirty="0" smtClean="0"/>
          </a:p>
          <a:p>
            <a:r>
              <a:rPr lang="fr-FR" sz="1200" dirty="0" smtClean="0"/>
              <a:t>L’administrateur peut gérer les comptes utilisateurs et les bateaux </a:t>
            </a:r>
            <a:r>
              <a:rPr lang="fr-FR" sz="1200" dirty="0" err="1" smtClean="0"/>
              <a:t>Babou</a:t>
            </a:r>
            <a:r>
              <a:rPr lang="fr-FR" sz="1200" dirty="0" smtClean="0"/>
              <a:t>-Marine.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2029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Gantt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8714"/>
            <a:ext cx="11629837" cy="16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12" y="1242275"/>
            <a:ext cx="7588173" cy="52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MCD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7" y="1294050"/>
            <a:ext cx="7446560" cy="40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8520" y="1712519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github.com/Abrice80150/Babou_Marine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2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276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6" y="1392009"/>
            <a:ext cx="7899855" cy="49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 smtClean="0">
                <a:solidFill>
                  <a:schemeClr val="bg1"/>
                </a:solidFill>
              </a:rPr>
              <a:t>Fin.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DE MARCHÉ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 smtClean="0">
                <a:solidFill>
                  <a:schemeClr val="bg1"/>
                </a:solidFill>
              </a:rPr>
              <a:t>AALYSE </a:t>
            </a:r>
            <a:r>
              <a:rPr lang="fr-FR" sz="1600" b="1" dirty="0">
                <a:solidFill>
                  <a:schemeClr val="bg1"/>
                </a:solidFill>
              </a:rPr>
              <a:t>ÉCOLOGIQUE</a:t>
            </a: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5" y="384077"/>
            <a:ext cx="10058400" cy="54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</a:t>
            </a:r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de management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 de </a:t>
            </a:r>
            <a:r>
              <a:rPr lang="fr-FR" sz="1600" dirty="0" smtClean="0">
                <a:solidFill>
                  <a:schemeClr val="bg1"/>
                </a:solidFill>
              </a:rPr>
              <a:t>me </a:t>
            </a:r>
            <a:r>
              <a:rPr lang="fr-FR" sz="1600" dirty="0">
                <a:solidFill>
                  <a:schemeClr val="bg1"/>
                </a:solidFill>
              </a:rPr>
              <a:t>en œuvre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Plannings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Tâches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Ressources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65" y="705491"/>
            <a:ext cx="6676262" cy="603414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0" y="840359"/>
            <a:ext cx="1866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471" y="361950"/>
            <a:ext cx="1902311" cy="80848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64" y="766191"/>
            <a:ext cx="723048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761628"/>
            <a:ext cx="8211696" cy="53347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78" y="242696"/>
            <a:ext cx="2528256" cy="7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9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46" y="414215"/>
            <a:ext cx="6082502" cy="58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5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861654"/>
            <a:ext cx="7678222" cy="51346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408" y="339280"/>
            <a:ext cx="2314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6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1019</Words>
  <Application>Microsoft Office PowerPoint</Application>
  <PresentationFormat>Grand écran</PresentationFormat>
  <Paragraphs>249</Paragraphs>
  <Slides>30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Segoe UI Light</vt:lpstr>
      <vt:lpstr>Thème Office</vt:lpstr>
      <vt:lpstr>Analyse du projet Revue 0 Arthur Brice SN2 Projet: Tracking GPS </vt:lpstr>
      <vt:lpstr>Présentation du projet:</vt:lpstr>
      <vt:lpstr>Analyse du projet : diapositive 2</vt:lpstr>
      <vt:lpstr>Analyse du projet : diapositive 3</vt:lpstr>
      <vt:lpstr>Analyse du projet : diapositive 4</vt:lpstr>
      <vt:lpstr>Analyse du projet : diapositive 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du projet : diapositive 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du projet : diapositive 8</vt:lpstr>
      <vt:lpstr>Analyse du projet : diapositive 8</vt:lpstr>
      <vt:lpstr>Analyse du projet : diapositive 8</vt:lpstr>
      <vt:lpstr>Analyse du projet : diapositive 8</vt:lpstr>
      <vt:lpstr>Fin.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2020-01-29T19:32:37Z</dcterms:created>
  <dcterms:modified xsi:type="dcterms:W3CDTF">2020-02-13T15:50:17Z</dcterms:modified>
</cp:coreProperties>
</file>