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8575" cx="18288000"/>
  <p:notesSz cx="6858000" cy="9144000"/>
  <p:embeddedFontLst>
    <p:embeddedFont>
      <p:font typeface="Roboto Black"/>
      <p:bold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xL9yXzqLoAvSNc6Q/UygqutG9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89595642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f89595642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959564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f8959564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89595642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1f89595642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9595642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f89595642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>
            <p:ph idx="2" type="pic"/>
          </p:nvPr>
        </p:nvSpPr>
        <p:spPr>
          <a:xfrm>
            <a:off x="0" y="0"/>
            <a:ext cx="18288001" cy="102885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">
  <p:cSld name="22_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>
            <p:ph idx="2" type="pic"/>
          </p:nvPr>
        </p:nvSpPr>
        <p:spPr>
          <a:xfrm>
            <a:off x="857250" y="1466850"/>
            <a:ext cx="16497301" cy="7791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">
  <p:cSld name="2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/>
          <p:nvPr>
            <p:ph idx="2" type="pic"/>
          </p:nvPr>
        </p:nvSpPr>
        <p:spPr>
          <a:xfrm>
            <a:off x="0" y="0"/>
            <a:ext cx="18288001" cy="10288588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7"/>
          <p:cNvSpPr/>
          <p:nvPr/>
        </p:nvSpPr>
        <p:spPr>
          <a:xfrm rot="5400000">
            <a:off x="-46831" y="5191125"/>
            <a:ext cx="5143500" cy="5049838"/>
          </a:xfrm>
          <a:custGeom>
            <a:rect b="b" l="l" r="r" t="t"/>
            <a:pathLst>
              <a:path extrusionOk="0" h="5049838" w="5143500">
                <a:moveTo>
                  <a:pt x="0" y="5049838"/>
                </a:moveTo>
                <a:lnTo>
                  <a:pt x="3181350" y="0"/>
                </a:lnTo>
                <a:lnTo>
                  <a:pt x="5143500" y="5049838"/>
                </a:lnTo>
                <a:lnTo>
                  <a:pt x="0" y="5049838"/>
                </a:lnTo>
                <a:close/>
              </a:path>
            </a:pathLst>
          </a:cu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">
  <p:cSld name="13_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>
            <p:ph idx="2" type="pic"/>
          </p:nvPr>
        </p:nvSpPr>
        <p:spPr>
          <a:xfrm flipH="1">
            <a:off x="-1" y="0"/>
            <a:ext cx="18288001" cy="746918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8"/>
          <p:cNvSpPr/>
          <p:nvPr/>
        </p:nvSpPr>
        <p:spPr>
          <a:xfrm flipH="1" rot="-5400000">
            <a:off x="13029552" y="2210740"/>
            <a:ext cx="5143500" cy="5373395"/>
          </a:xfrm>
          <a:custGeom>
            <a:rect b="b" l="l" r="r" t="t"/>
            <a:pathLst>
              <a:path extrusionOk="0" h="5373395" w="5143500">
                <a:moveTo>
                  <a:pt x="0" y="5373395"/>
                </a:moveTo>
                <a:lnTo>
                  <a:pt x="4222360" y="0"/>
                </a:lnTo>
                <a:lnTo>
                  <a:pt x="5143500" y="5373395"/>
                </a:lnTo>
                <a:lnTo>
                  <a:pt x="0" y="5373395"/>
                </a:lnTo>
                <a:close/>
              </a:path>
            </a:pathLst>
          </a:cu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position personnalisée">
  <p:cSld name="3_Disposition personnalisé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/>
          <p:nvPr/>
        </p:nvSpPr>
        <p:spPr>
          <a:xfrm>
            <a:off x="0" y="0"/>
            <a:ext cx="18288001" cy="1028858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9"/>
          <p:cNvSpPr txBox="1"/>
          <p:nvPr/>
        </p:nvSpPr>
        <p:spPr>
          <a:xfrm>
            <a:off x="1349382" y="9670220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ALT-RH CONSULTING</a:t>
            </a:r>
            <a:r>
              <a:rPr b="0" i="0" lang="fr-FR" sz="1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endParaRPr b="0" i="0" sz="1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" name="Google Shape;49;p39"/>
          <p:cNvSpPr txBox="1"/>
          <p:nvPr/>
        </p:nvSpPr>
        <p:spPr>
          <a:xfrm>
            <a:off x="13625063" y="9555091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www.alt-rh.com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/>
          <p:nvPr/>
        </p:nvSpPr>
        <p:spPr>
          <a:xfrm>
            <a:off x="3223324" y="9722574"/>
            <a:ext cx="402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fr-FR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39"/>
          <p:cNvSpPr/>
          <p:nvPr/>
        </p:nvSpPr>
        <p:spPr>
          <a:xfrm>
            <a:off x="-2944" y="4135438"/>
            <a:ext cx="207660" cy="2628062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9"/>
          <p:cNvSpPr/>
          <p:nvPr/>
        </p:nvSpPr>
        <p:spPr>
          <a:xfrm>
            <a:off x="16884650" y="2690521"/>
            <a:ext cx="176603" cy="4907547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/>
          <p:nvPr>
            <p:ph idx="2" type="pic"/>
          </p:nvPr>
        </p:nvSpPr>
        <p:spPr>
          <a:xfrm>
            <a:off x="9944100" y="1257300"/>
            <a:ext cx="6940550" cy="22479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9"/>
          <p:cNvSpPr/>
          <p:nvPr>
            <p:ph idx="3" type="pic"/>
          </p:nvPr>
        </p:nvSpPr>
        <p:spPr>
          <a:xfrm>
            <a:off x="9944100" y="4019550"/>
            <a:ext cx="6940550" cy="22479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9"/>
          <p:cNvSpPr/>
          <p:nvPr>
            <p:ph idx="4" type="pic"/>
          </p:nvPr>
        </p:nvSpPr>
        <p:spPr>
          <a:xfrm>
            <a:off x="9944100" y="6838950"/>
            <a:ext cx="6940550" cy="22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position personnalisée">
  <p:cSld name="4_Disposition personnalisé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>
            <p:ph idx="2" type="pic"/>
          </p:nvPr>
        </p:nvSpPr>
        <p:spPr>
          <a:xfrm>
            <a:off x="9889958" y="0"/>
            <a:ext cx="8398042" cy="102885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0"/>
            <a:ext cx="18288001" cy="1028858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8"/>
          <p:cNvSpPr txBox="1"/>
          <p:nvPr/>
        </p:nvSpPr>
        <p:spPr>
          <a:xfrm>
            <a:off x="1349382" y="9670220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ALT-RH CONSULTING</a:t>
            </a:r>
            <a:r>
              <a:rPr b="0" i="0" lang="fr-FR" sz="1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endParaRPr b="0" i="0" sz="1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" name="Google Shape;20;p28"/>
          <p:cNvSpPr txBox="1"/>
          <p:nvPr/>
        </p:nvSpPr>
        <p:spPr>
          <a:xfrm>
            <a:off x="13625063" y="9555091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www.alt-rh.com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3223324" y="9722574"/>
            <a:ext cx="402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fr-FR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28"/>
          <p:cNvSpPr/>
          <p:nvPr/>
        </p:nvSpPr>
        <p:spPr>
          <a:xfrm>
            <a:off x="-2944" y="4135438"/>
            <a:ext cx="207660" cy="2628062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8"/>
          <p:cNvSpPr/>
          <p:nvPr/>
        </p:nvSpPr>
        <p:spPr>
          <a:xfrm>
            <a:off x="18104403" y="4135438"/>
            <a:ext cx="207660" cy="2628062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>
            <p:ph idx="2" type="pic"/>
          </p:nvPr>
        </p:nvSpPr>
        <p:spPr>
          <a:xfrm>
            <a:off x="10940382" y="2679034"/>
            <a:ext cx="4845050" cy="50051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>
            <p:ph idx="2" type="pic"/>
          </p:nvPr>
        </p:nvSpPr>
        <p:spPr>
          <a:xfrm>
            <a:off x="5029200" y="1222375"/>
            <a:ext cx="11855449" cy="42068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>
            <p:ph idx="2" type="pic"/>
          </p:nvPr>
        </p:nvSpPr>
        <p:spPr>
          <a:xfrm>
            <a:off x="1447800" y="1632857"/>
            <a:ext cx="6396790" cy="69777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/>
          <p:nvPr>
            <p:ph idx="2" type="pic"/>
          </p:nvPr>
        </p:nvSpPr>
        <p:spPr>
          <a:xfrm>
            <a:off x="816668" y="3224462"/>
            <a:ext cx="7725753" cy="54520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/>
          <p:nvPr>
            <p:ph idx="2" type="pic"/>
          </p:nvPr>
        </p:nvSpPr>
        <p:spPr>
          <a:xfrm>
            <a:off x="1276350" y="1632857"/>
            <a:ext cx="5973535" cy="754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position personnalisée">
  <p:cSld name="2_Disposition personnalisé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>
            <p:ph idx="2" type="pic"/>
          </p:nvPr>
        </p:nvSpPr>
        <p:spPr>
          <a:xfrm>
            <a:off x="-1185" y="13331"/>
            <a:ext cx="7503486" cy="103033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0"/>
            <a:ext cx="18288001" cy="102885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3223324" y="9722574"/>
            <a:ext cx="4026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fr-FR" sz="1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1349382" y="9670220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rPr>
              <a:t>ALT-RH CONSULTING</a:t>
            </a:r>
            <a:r>
              <a:rPr b="0" i="0" lang="fr-FR" sz="10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endParaRPr b="0" i="0" sz="1000" u="none" cap="none" strike="noStrike">
              <a:solidFill>
                <a:srgbClr val="3F3F3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" name="Google Shape;13;p21"/>
          <p:cNvSpPr txBox="1"/>
          <p:nvPr/>
        </p:nvSpPr>
        <p:spPr>
          <a:xfrm>
            <a:off x="13625063" y="9555091"/>
            <a:ext cx="3360224" cy="3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www.alt-rh.com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jpg"/><Relationship Id="rId7" Type="http://schemas.openxmlformats.org/officeDocument/2006/relationships/image" Target="../media/image7.png"/><Relationship Id="rId8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-28135" y="-28135"/>
            <a:ext cx="18330203" cy="10283483"/>
          </a:xfrm>
          <a:custGeom>
            <a:rect b="b" l="l" r="r" t="t"/>
            <a:pathLst>
              <a:path extrusionOk="0" h="10283483" w="18330203">
                <a:moveTo>
                  <a:pt x="14067" y="10283483"/>
                </a:moveTo>
                <a:lnTo>
                  <a:pt x="18330203" y="3277772"/>
                </a:lnTo>
                <a:lnTo>
                  <a:pt x="18302067" y="14067"/>
                </a:lnTo>
                <a:lnTo>
                  <a:pt x="0" y="0"/>
                </a:lnTo>
                <a:lnTo>
                  <a:pt x="14067" y="10283483"/>
                </a:lnTo>
                <a:close/>
              </a:path>
            </a:pathLst>
          </a:custGeom>
          <a:blipFill rotWithShape="1">
            <a:blip r:embed="rId3">
              <a:alphaModFix amt="20000"/>
            </a:blip>
            <a:stretch>
              <a:fillRect b="0" l="0" r="-12993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 rot="5400000">
            <a:off x="-46831" y="5191125"/>
            <a:ext cx="5143500" cy="5049838"/>
          </a:xfrm>
          <a:custGeom>
            <a:rect b="b" l="l" r="r" t="t"/>
            <a:pathLst>
              <a:path extrusionOk="0" h="5049838" w="5143500">
                <a:moveTo>
                  <a:pt x="0" y="5049838"/>
                </a:moveTo>
                <a:lnTo>
                  <a:pt x="3181350" y="0"/>
                </a:lnTo>
                <a:lnTo>
                  <a:pt x="5143500" y="5049838"/>
                </a:lnTo>
                <a:lnTo>
                  <a:pt x="0" y="5049838"/>
                </a:lnTo>
                <a:close/>
              </a:path>
            </a:pathLst>
          </a:cu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2613" y="1322714"/>
            <a:ext cx="9402774" cy="31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8984" y="8317283"/>
            <a:ext cx="1898150" cy="1641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E EMPLOI"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9456" y="8339573"/>
            <a:ext cx="2455438" cy="1619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nd social europeen logo" id="65" name="Google Shape;6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30833" y="8251182"/>
            <a:ext cx="1755296" cy="1641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datadock" id="66" name="Google Shape;6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59305" y="8414979"/>
            <a:ext cx="1755296" cy="147790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5623517" y="6731664"/>
            <a:ext cx="1127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fr-FR" sz="36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b="1" i="1" lang="fr-FR" sz="3200" u="none" cap="none" strike="noStrike">
                <a:solidFill>
                  <a:srgbClr val="FB9134"/>
                </a:solidFill>
                <a:latin typeface="Arial Black"/>
                <a:ea typeface="Arial Black"/>
                <a:cs typeface="Arial Black"/>
                <a:sym typeface="Arial Black"/>
              </a:rPr>
              <a:t>FORMATION</a:t>
            </a:r>
            <a:r>
              <a:rPr lang="fr-FR"/>
              <a:t>       </a:t>
            </a:r>
            <a:r>
              <a:rPr b="1" i="1" lang="fr-FR" sz="3200">
                <a:solidFill>
                  <a:srgbClr val="FB9134"/>
                </a:solidFill>
                <a:latin typeface="Arial Black"/>
                <a:ea typeface="Arial Black"/>
                <a:cs typeface="Arial Black"/>
                <a:sym typeface="Arial Black"/>
              </a:rPr>
              <a:t>DWWM</a:t>
            </a:r>
            <a:endParaRPr b="1" i="0" sz="3000" u="none" cap="none" strike="noStrike">
              <a:solidFill>
                <a:srgbClr val="323F4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6842664" y="4988018"/>
            <a:ext cx="893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fr-FR" sz="3200" u="none" cap="none" strike="noStrike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Certification Titre </a:t>
            </a:r>
            <a:r>
              <a:rPr b="1" i="1" lang="fr-FR" sz="32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DWWM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23F4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9595642a_0_16"/>
          <p:cNvSpPr/>
          <p:nvPr/>
        </p:nvSpPr>
        <p:spPr>
          <a:xfrm>
            <a:off x="1" y="3478334"/>
            <a:ext cx="18288000" cy="2900700"/>
          </a:xfrm>
          <a:prstGeom prst="rect">
            <a:avLst/>
          </a:prstGeom>
          <a:solidFill>
            <a:srgbClr val="F2F2F2">
              <a:alpha val="87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f89595642a_0_16"/>
          <p:cNvSpPr/>
          <p:nvPr/>
        </p:nvSpPr>
        <p:spPr>
          <a:xfrm>
            <a:off x="13679402" y="-18016"/>
            <a:ext cx="4615255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f89595642a_0_16"/>
          <p:cNvSpPr/>
          <p:nvPr/>
        </p:nvSpPr>
        <p:spPr>
          <a:xfrm>
            <a:off x="0" y="3478333"/>
            <a:ext cx="216600" cy="2900700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f89595642a_0_16"/>
          <p:cNvSpPr txBox="1"/>
          <p:nvPr/>
        </p:nvSpPr>
        <p:spPr>
          <a:xfrm>
            <a:off x="-976393" y="3773932"/>
            <a:ext cx="1805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1" lang="fr-FR" sz="4800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STAGE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DEVELOPPEUR WEB ET WEB MOBILE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f89595642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0" y="2796303"/>
            <a:ext cx="18288001" cy="104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fr-FR" sz="8800" u="none" cap="none" strike="noStrike">
                <a:solidFill>
                  <a:srgbClr val="F2F2F2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Questions  / Réponses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051495" y="7972410"/>
            <a:ext cx="101850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MERCI</a:t>
            </a:r>
            <a:r>
              <a:rPr b="0" i="0" lang="fr-FR" sz="4400" u="none" cap="none" strike="noStrike">
                <a:solidFill>
                  <a:srgbClr val="FB9134"/>
                </a:solidFill>
                <a:latin typeface="Roboto Black"/>
                <a:ea typeface="Roboto Black"/>
                <a:cs typeface="Roboto Black"/>
                <a:sym typeface="Roboto Black"/>
              </a:rPr>
              <a:t>  </a:t>
            </a:r>
            <a:r>
              <a:rPr b="0" i="0" lang="fr-FR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POUR</a:t>
            </a:r>
            <a:r>
              <a:rPr b="0" i="0" lang="fr-FR" sz="4400" u="none" cap="none" strike="noStrike">
                <a:solidFill>
                  <a:srgbClr val="FB9134"/>
                </a:solidFill>
                <a:latin typeface="Roboto Black"/>
                <a:ea typeface="Roboto Black"/>
                <a:cs typeface="Roboto Black"/>
                <a:sym typeface="Roboto Black"/>
              </a:rPr>
              <a:t> VOTRE </a:t>
            </a:r>
            <a:r>
              <a:rPr b="0" i="0" lang="fr-FR" sz="44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ATTENTION</a:t>
            </a:r>
            <a:r>
              <a:rPr b="0" i="0" lang="fr-FR" sz="4400" u="none" cap="none" strike="noStrike">
                <a:solidFill>
                  <a:srgbClr val="FB9134"/>
                </a:solidFill>
                <a:latin typeface="Roboto Black"/>
                <a:ea typeface="Roboto Black"/>
                <a:cs typeface="Roboto Black"/>
                <a:sym typeface="Roboto Black"/>
              </a:rPr>
              <a:t>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3410" y="5144294"/>
            <a:ext cx="6441178" cy="213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" y="3478334"/>
            <a:ext cx="18287999" cy="2900613"/>
          </a:xfrm>
          <a:prstGeom prst="rect">
            <a:avLst/>
          </a:prstGeom>
          <a:solidFill>
            <a:srgbClr val="F2F2F2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3679402" y="-18016"/>
            <a:ext cx="4608598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0" y="3478333"/>
            <a:ext cx="216568" cy="2900613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-976393" y="3773932"/>
            <a:ext cx="1805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1" lang="fr-FR" sz="4800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FORMATION ET MODULES 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DEVELOPPEUR WEB ET WEB MOBILE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89595642a_0_0"/>
          <p:cNvSpPr/>
          <p:nvPr/>
        </p:nvSpPr>
        <p:spPr>
          <a:xfrm>
            <a:off x="1" y="3478334"/>
            <a:ext cx="18288000" cy="2900700"/>
          </a:xfrm>
          <a:prstGeom prst="rect">
            <a:avLst/>
          </a:prstGeom>
          <a:solidFill>
            <a:srgbClr val="F2F2F2">
              <a:alpha val="87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f89595642a_0_0"/>
          <p:cNvSpPr/>
          <p:nvPr/>
        </p:nvSpPr>
        <p:spPr>
          <a:xfrm>
            <a:off x="13679402" y="-18016"/>
            <a:ext cx="4615255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f89595642a_0_0"/>
          <p:cNvSpPr/>
          <p:nvPr/>
        </p:nvSpPr>
        <p:spPr>
          <a:xfrm>
            <a:off x="0" y="3478333"/>
            <a:ext cx="216600" cy="2900700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f89595642a_0_0"/>
          <p:cNvSpPr txBox="1"/>
          <p:nvPr/>
        </p:nvSpPr>
        <p:spPr>
          <a:xfrm>
            <a:off x="-976393" y="3773932"/>
            <a:ext cx="1805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1" lang="fr-FR" sz="4800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METIER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DEVELOPPEUR WEB ET WEB MOBILE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1f89595642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89595642a_0_8"/>
          <p:cNvSpPr/>
          <p:nvPr/>
        </p:nvSpPr>
        <p:spPr>
          <a:xfrm>
            <a:off x="1" y="3478334"/>
            <a:ext cx="18288000" cy="2900700"/>
          </a:xfrm>
          <a:prstGeom prst="rect">
            <a:avLst/>
          </a:prstGeom>
          <a:solidFill>
            <a:srgbClr val="F2F2F2">
              <a:alpha val="87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f89595642a_0_8"/>
          <p:cNvSpPr/>
          <p:nvPr/>
        </p:nvSpPr>
        <p:spPr>
          <a:xfrm>
            <a:off x="13679402" y="-18016"/>
            <a:ext cx="4615255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f89595642a_0_8"/>
          <p:cNvSpPr/>
          <p:nvPr/>
        </p:nvSpPr>
        <p:spPr>
          <a:xfrm>
            <a:off x="0" y="3478333"/>
            <a:ext cx="216600" cy="2900700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f89595642a_0_8"/>
          <p:cNvSpPr txBox="1"/>
          <p:nvPr/>
        </p:nvSpPr>
        <p:spPr>
          <a:xfrm>
            <a:off x="-976393" y="3773932"/>
            <a:ext cx="1805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1" lang="fr-FR" sz="4800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TITRE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DEVELOPPEUR WEB ET WEB MOBILE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f89595642a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0" y="1190127"/>
            <a:ext cx="18287999" cy="2900613"/>
          </a:xfrm>
          <a:prstGeom prst="rect">
            <a:avLst/>
          </a:prstGeom>
          <a:solidFill>
            <a:srgbClr val="F2F2F2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3679402" y="-18016"/>
            <a:ext cx="4608598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" y="1190127"/>
            <a:ext cx="216568" cy="2900613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359066" y="2005257"/>
            <a:ext cx="13333326" cy="182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DUREE DE PASSSAGE DEVANT LE JURY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(1H30) </a:t>
            </a:r>
            <a:endParaRPr b="1" i="1" sz="4800" u="none" cap="none" strike="noStrike">
              <a:solidFill>
                <a:srgbClr val="FB91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1359066" y="4959385"/>
            <a:ext cx="9713747" cy="332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35 min de présentation de projet</a:t>
            </a:r>
            <a:endParaRPr/>
          </a:p>
          <a:p>
            <a:pPr indent="-457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40 min d’entretien technique </a:t>
            </a:r>
            <a:endParaRPr/>
          </a:p>
          <a:p>
            <a:pPr indent="-457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 min d’entretien final</a:t>
            </a:r>
            <a:endParaRPr b="1" i="1" sz="4800" u="none" cap="none" strike="noStrike">
              <a:solidFill>
                <a:srgbClr val="FB91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/>
          <p:nvPr/>
        </p:nvSpPr>
        <p:spPr>
          <a:xfrm>
            <a:off x="0" y="1190127"/>
            <a:ext cx="18287999" cy="1940531"/>
          </a:xfrm>
          <a:prstGeom prst="rect">
            <a:avLst/>
          </a:prstGeom>
          <a:solidFill>
            <a:srgbClr val="F2F2F2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0"/>
          <p:cNvSpPr/>
          <p:nvPr/>
        </p:nvSpPr>
        <p:spPr>
          <a:xfrm>
            <a:off x="13679402" y="-18016"/>
            <a:ext cx="4608598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0"/>
          <p:cNvSpPr/>
          <p:nvPr/>
        </p:nvSpPr>
        <p:spPr>
          <a:xfrm>
            <a:off x="1" y="1190127"/>
            <a:ext cx="185979" cy="1940531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0"/>
          <p:cNvSpPr txBox="1"/>
          <p:nvPr/>
        </p:nvSpPr>
        <p:spPr>
          <a:xfrm>
            <a:off x="1467555" y="1508697"/>
            <a:ext cx="13333326" cy="95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Livrables à créer et présenter </a:t>
            </a:r>
            <a:endParaRPr b="1" i="1" sz="4800" u="none" cap="none" strike="noStrike">
              <a:solidFill>
                <a:srgbClr val="FB91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4" name="Google Shape;1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0"/>
          <p:cNvSpPr txBox="1"/>
          <p:nvPr/>
        </p:nvSpPr>
        <p:spPr>
          <a:xfrm>
            <a:off x="1895184" y="3130658"/>
            <a:ext cx="13679402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Site internet ou application développé</a:t>
            </a:r>
            <a:endParaRPr b="1" i="1" sz="28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Résumé du projet (1200 caractères espaces non compris)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Dossier projet de 35 pages</a:t>
            </a:r>
            <a:endParaRPr b="1" i="1" sz="28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Support de présentation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8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Dossier professionnel (DP)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"/>
          <p:cNvSpPr/>
          <p:nvPr/>
        </p:nvSpPr>
        <p:spPr>
          <a:xfrm>
            <a:off x="0" y="1190128"/>
            <a:ext cx="18287999" cy="1275074"/>
          </a:xfrm>
          <a:prstGeom prst="rect">
            <a:avLst/>
          </a:prstGeom>
          <a:solidFill>
            <a:srgbClr val="F2F2F2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1"/>
          <p:cNvSpPr/>
          <p:nvPr/>
        </p:nvSpPr>
        <p:spPr>
          <a:xfrm>
            <a:off x="13679402" y="-18016"/>
            <a:ext cx="4608598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1"/>
          <p:cNvSpPr/>
          <p:nvPr/>
        </p:nvSpPr>
        <p:spPr>
          <a:xfrm>
            <a:off x="2" y="1190128"/>
            <a:ext cx="170480" cy="1275074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1"/>
          <p:cNvSpPr txBox="1"/>
          <p:nvPr/>
        </p:nvSpPr>
        <p:spPr>
          <a:xfrm>
            <a:off x="1483054" y="1300700"/>
            <a:ext cx="13333326" cy="95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Caractéristique du site web à présenter </a:t>
            </a:r>
            <a:endParaRPr b="1" i="1" sz="4800" u="none" cap="none" strike="noStrike">
              <a:solidFill>
                <a:srgbClr val="FB913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4" name="Google Shape;1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1"/>
          <p:cNvSpPr txBox="1"/>
          <p:nvPr/>
        </p:nvSpPr>
        <p:spPr>
          <a:xfrm>
            <a:off x="705172" y="2149687"/>
            <a:ext cx="16877654" cy="7478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Maquetter le site ou l’application développé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L’interface utilisateur doit être statique et adaptable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L’interface utilisateur intègre une solution de gestion de contenu, ou , e-commerce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Développement du backend de l’application ou du site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Composants d’accès aux données (dans la partie backend)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Composants nécessaire à la gestion de contenue, ou, de e-commerce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Sécurisation des interfaces utilisateur (DICP)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Prise en compte d’une charte graphique qui intègre UX et UI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Prise en compte du besoin de visibilité (référencement) du site internet</a:t>
            </a:r>
            <a:endParaRPr/>
          </a:p>
          <a:p>
            <a:pPr indent="-342899" lvl="0" marL="8468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 cas échéant, optimisation pour les équipements mobiles</a:t>
            </a:r>
            <a:endParaRPr b="1" i="1" sz="24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/>
          <p:nvPr/>
        </p:nvSpPr>
        <p:spPr>
          <a:xfrm>
            <a:off x="0" y="1190128"/>
            <a:ext cx="18287999" cy="1067076"/>
          </a:xfrm>
          <a:prstGeom prst="rect">
            <a:avLst/>
          </a:prstGeom>
          <a:solidFill>
            <a:srgbClr val="F2F2F2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2"/>
          <p:cNvSpPr/>
          <p:nvPr/>
        </p:nvSpPr>
        <p:spPr>
          <a:xfrm>
            <a:off x="13679402" y="-18016"/>
            <a:ext cx="4608598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2"/>
          <p:cNvSpPr/>
          <p:nvPr/>
        </p:nvSpPr>
        <p:spPr>
          <a:xfrm>
            <a:off x="1" y="1190128"/>
            <a:ext cx="108487" cy="1067076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2"/>
          <p:cNvSpPr txBox="1"/>
          <p:nvPr/>
        </p:nvSpPr>
        <p:spPr>
          <a:xfrm>
            <a:off x="2806391" y="1190199"/>
            <a:ext cx="13333326" cy="95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Contenu de la présentation orale</a:t>
            </a:r>
            <a:endParaRPr/>
          </a:p>
        </p:txBody>
      </p:sp>
      <p:pic>
        <p:nvPicPr>
          <p:cNvPr id="134" name="Google Shape;1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2"/>
          <p:cNvSpPr txBox="1"/>
          <p:nvPr/>
        </p:nvSpPr>
        <p:spPr>
          <a:xfrm>
            <a:off x="951722" y="2612168"/>
            <a:ext cx="15808271" cy="6647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 présentation orale (35 minutes) de son projet par le candidat s’appuie sur un support qui lui permet de la structurer comme suit (compter entre 15 et 20 slides)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Présentation de l’entreprise/service commanditaire du site ou de l’application, et contexte du projet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Conception et codage des composants frontend et backend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Présentation des éléments les plus significatifs de l’interface de l’application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Présentation du jeu d’essai de la fonctionnalité la plus représentative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Présentation d’un exemple de recherche effectuées à partir d’un site anglophone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⮚"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Synthèse et conclusion (satisfaction et difficultés rencontrées)</a:t>
            </a:r>
            <a:endParaRPr/>
          </a:p>
          <a:p>
            <a:pPr indent="-165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Lors de la présentation orale, la démonstration de l’interface ou de l’application ne doit pas dépasser 10 min</a:t>
            </a:r>
            <a:endParaRPr/>
          </a:p>
          <a:p>
            <a:pPr indent="-165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None/>
            </a:pPr>
            <a:r>
              <a:t/>
            </a:r>
            <a:endParaRPr b="1" i="1" sz="2400" u="none" cap="none" strike="noStrike">
              <a:solidFill>
                <a:srgbClr val="7030A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89595642a_0_24"/>
          <p:cNvSpPr/>
          <p:nvPr/>
        </p:nvSpPr>
        <p:spPr>
          <a:xfrm>
            <a:off x="1" y="3478334"/>
            <a:ext cx="18288000" cy="2900700"/>
          </a:xfrm>
          <a:prstGeom prst="rect">
            <a:avLst/>
          </a:prstGeom>
          <a:solidFill>
            <a:srgbClr val="F2F2F2">
              <a:alpha val="87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f89595642a_0_24"/>
          <p:cNvSpPr/>
          <p:nvPr/>
        </p:nvSpPr>
        <p:spPr>
          <a:xfrm>
            <a:off x="13679402" y="-18016"/>
            <a:ext cx="4615255" cy="10320672"/>
          </a:xfrm>
          <a:custGeom>
            <a:rect b="b" l="l" r="r" t="t"/>
            <a:pathLst>
              <a:path extrusionOk="0" h="10320672" w="5751096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FB913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f89595642a_0_24"/>
          <p:cNvSpPr/>
          <p:nvPr/>
        </p:nvSpPr>
        <p:spPr>
          <a:xfrm>
            <a:off x="0" y="3478333"/>
            <a:ext cx="216600" cy="2900700"/>
          </a:xfrm>
          <a:prstGeom prst="rect">
            <a:avLst/>
          </a:prstGeom>
          <a:solidFill>
            <a:srgbClr val="FB91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f89595642a_0_24"/>
          <p:cNvSpPr txBox="1"/>
          <p:nvPr/>
        </p:nvSpPr>
        <p:spPr>
          <a:xfrm>
            <a:off x="-976393" y="3773932"/>
            <a:ext cx="1805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1" lang="fr-FR" sz="4800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PLANNING</a:t>
            </a:r>
            <a:endParaRPr/>
          </a:p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4800" u="none" cap="none" strike="noStrike">
                <a:solidFill>
                  <a:srgbClr val="FB913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DEVELOPPEUR WEB ET WEB MOBILE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f89595642a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22" y="429212"/>
            <a:ext cx="2838646" cy="97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tshibangu alexandre</dc:creator>
</cp:coreProperties>
</file>