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2" r:id="rId2"/>
    <p:sldId id="424" r:id="rId3"/>
    <p:sldId id="415" r:id="rId4"/>
    <p:sldId id="408" r:id="rId5"/>
    <p:sldId id="409" r:id="rId6"/>
    <p:sldId id="410" r:id="rId7"/>
    <p:sldId id="411" r:id="rId8"/>
    <p:sldId id="413" r:id="rId9"/>
    <p:sldId id="414" r:id="rId10"/>
    <p:sldId id="374" r:id="rId11"/>
    <p:sldId id="375" r:id="rId12"/>
    <p:sldId id="376" r:id="rId13"/>
    <p:sldId id="377" r:id="rId14"/>
    <p:sldId id="378" r:id="rId15"/>
    <p:sldId id="379" r:id="rId16"/>
    <p:sldId id="416" r:id="rId17"/>
    <p:sldId id="417" r:id="rId18"/>
    <p:sldId id="421" r:id="rId19"/>
    <p:sldId id="418" r:id="rId20"/>
    <p:sldId id="419" r:id="rId21"/>
    <p:sldId id="420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461DD8-5D49-4D15-B3F6-3D96B3572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83FE36B-0521-439A-A9DA-9A18A6ABA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25917B-57BB-4267-8DAD-904D014AB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6E84-7383-48D1-A05A-811015619FBB}" type="datetimeFigureOut">
              <a:rPr lang="zh-TW" altLang="en-US" smtClean="0"/>
              <a:t>2019/9/4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DD6B81-E2DF-48FA-A0AA-66BC59151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6BBA6E-4DCA-4722-AC56-C54356EB0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E7C40-2581-4824-B1B5-4913A6F43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8339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87B1CA-C7EB-46AA-A8D6-41D9E9F8B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F64043C-1CC7-494E-B44A-671A8E676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26B986-A146-440A-8F27-009DE97AB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6E84-7383-48D1-A05A-811015619FBB}" type="datetimeFigureOut">
              <a:rPr lang="zh-TW" altLang="en-US" smtClean="0"/>
              <a:t>2019/9/4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74309A-2A1A-4BD3-A102-19C645C94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5D74A2-FEDF-4C95-9F71-35B5C307B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E7C40-2581-4824-B1B5-4913A6F43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2649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E2083FE-8E7D-4A8C-A4B6-9F70209E09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2BE37B8-C58D-4091-9F33-69EF81425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1B94E0-BBD8-4CE5-AB6D-9EEC8A4A7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6E84-7383-48D1-A05A-811015619FBB}" type="datetimeFigureOut">
              <a:rPr lang="zh-TW" altLang="en-US" smtClean="0"/>
              <a:t>2019/9/4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B6E188-CE73-4FB8-A0F3-4A4F937D7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128B7E-B7EF-40D8-A3A6-9544E8BEA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E7C40-2581-4824-B1B5-4913A6F43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2598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080845-425D-44FE-A431-80FCD6EA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BD04F5-9945-42A8-83B6-DA771E507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3737C6-45B4-430F-843A-23E38F630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6E84-7383-48D1-A05A-811015619FBB}" type="datetimeFigureOut">
              <a:rPr lang="zh-TW" altLang="en-US" smtClean="0"/>
              <a:t>2019/9/4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BFE12B-648D-4940-9274-812269875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E4DEFB-91B0-46AB-979D-FF732CD04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E7C40-2581-4824-B1B5-4913A6F43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793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8D622E-8630-447C-B305-49548F102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D476CE-1275-4723-B7E3-E67BA424E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BB3646-660A-428F-9DF5-C87E79153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6E84-7383-48D1-A05A-811015619FBB}" type="datetimeFigureOut">
              <a:rPr lang="zh-TW" altLang="en-US" smtClean="0"/>
              <a:t>2019/9/4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D93E82-9B68-42E1-9CA4-7D808D6FB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38F4C0-DB48-465F-AA60-F517420AD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E7C40-2581-4824-B1B5-4913A6F43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588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2D340D-21D1-46FE-A1DA-E80377BA4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E7F911-B2EA-4163-AA41-54A2A7BE6A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0398051-DC21-4D2E-95E7-B221934AB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F77B875-52A8-49A5-8FC5-7AC630F67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6E84-7383-48D1-A05A-811015619FBB}" type="datetimeFigureOut">
              <a:rPr lang="zh-TW" altLang="en-US" smtClean="0"/>
              <a:t>2019/9/4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7BBE73-AE68-4B4F-9711-6EB4AE0BE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C0E6A44-96AB-4105-9097-2165493E1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E7C40-2581-4824-B1B5-4913A6F43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864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529C39-13D2-46C6-BA14-FA8E19097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B836F2D-FFC8-4CD6-A617-86F5E5BA9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0098C20-79D7-46B7-9484-260BDB7A3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3FB1081-2848-408C-8C6D-A42BEB15A0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218FAAD-2BB7-4478-AFFA-A25BC1A9F8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154FF81-16D0-426A-8CD1-CBDB72E2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6E84-7383-48D1-A05A-811015619FBB}" type="datetimeFigureOut">
              <a:rPr lang="zh-TW" altLang="en-US" smtClean="0"/>
              <a:t>2019/9/4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45ABA2C-CDE3-4B3E-BDB6-D3059CB39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D2DB73D-F204-48CF-B856-682D3B5A7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E7C40-2581-4824-B1B5-4913A6F43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3471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C47EE-BED5-4B47-BD31-6070028A1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996E8A7-5C50-4B01-A836-7F663CF6A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6E84-7383-48D1-A05A-811015619FBB}" type="datetimeFigureOut">
              <a:rPr lang="zh-TW" altLang="en-US" smtClean="0"/>
              <a:t>2019/9/4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7746686-0EE3-49D3-A9A4-6D561942C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8DE966D-AB62-43C7-BE05-BE2F9E88C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E7C40-2581-4824-B1B5-4913A6F43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6388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6462EF4-F913-4935-B7FE-4719B9814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6E84-7383-48D1-A05A-811015619FBB}" type="datetimeFigureOut">
              <a:rPr lang="zh-TW" altLang="en-US" smtClean="0"/>
              <a:t>2019/9/4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A07E4C5-2817-43A6-A91B-663370B5E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5CD44D9-8EA0-4872-B70B-2575C2156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E7C40-2581-4824-B1B5-4913A6F43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8767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7AE223-EA18-4C0F-A3AE-02F8EEA7E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920372-464A-4ADB-B575-B2577AF75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807B23E-1A4D-4605-B4F1-AAAC32F86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E7188C3-8FB0-4E78-8908-CB26825C4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6E84-7383-48D1-A05A-811015619FBB}" type="datetimeFigureOut">
              <a:rPr lang="zh-TW" altLang="en-US" smtClean="0"/>
              <a:t>2019/9/4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C1A5AC-544A-473D-BE93-CDB46932C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3276297-1C4E-49EC-A24A-F7C96E1CA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E7C40-2581-4824-B1B5-4913A6F43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807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2D0A5D-AD67-44BD-A2CB-5313E4BE4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1EDF277-942D-4B8C-824D-051C1667D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A3A8047-0F68-4A65-8B25-F568475D1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DF5AEB-3053-439C-8437-050452B6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6E84-7383-48D1-A05A-811015619FBB}" type="datetimeFigureOut">
              <a:rPr lang="zh-TW" altLang="en-US" smtClean="0"/>
              <a:t>2019/9/4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8702330-8CF3-4337-B819-F4616FB88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40858C6-0B54-46AB-9908-BE4C6CB66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E7C40-2581-4824-B1B5-4913A6F43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0677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97DDA3C-F239-4BE7-83A5-EA2DC2F3A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07F8EE-120A-46A6-9D80-237CBF823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F3536F-50E7-4F48-9FF1-26E52957C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26E84-7383-48D1-A05A-811015619FBB}" type="datetimeFigureOut">
              <a:rPr lang="zh-TW" altLang="en-US" smtClean="0"/>
              <a:t>2019/9/4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A4E598-6A74-4CA8-B5B4-1E6B82C126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B41422-8456-4CBF-B7C6-0F34E36F0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E7C40-2581-4824-B1B5-4913A6F43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104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Picture 3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2" name="TextBox 307"/>
          <p:cNvSpPr txBox="1"/>
          <p:nvPr/>
        </p:nvSpPr>
        <p:spPr>
          <a:xfrm>
            <a:off x="2471624" y="3693130"/>
            <a:ext cx="379617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878866" algn="l"/>
              </a:tabLst>
            </a:pPr>
            <a:r>
              <a:rPr lang="en-US" altLang="zh-TW" sz="4000" b="1" spc="-5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Arduino</a:t>
            </a:r>
            <a:endParaRPr lang="en-US" altLang="zh-CN" sz="4000" spc="34" dirty="0">
              <a:solidFill>
                <a:srgbClr val="16161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D267EED-6CE1-4F5D-929D-986F1BD3D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241" y="2503695"/>
            <a:ext cx="488632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204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Picture 3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2" name="TextBox 307"/>
          <p:cNvSpPr txBox="1"/>
          <p:nvPr/>
        </p:nvSpPr>
        <p:spPr>
          <a:xfrm>
            <a:off x="2471624" y="3693130"/>
            <a:ext cx="3530165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878866" algn="l"/>
              </a:tabLst>
            </a:pPr>
            <a:r>
              <a:rPr lang="en-US" altLang="zh-CN" sz="4000" b="1" spc="-32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IC	</a:t>
            </a:r>
            <a:r>
              <a:rPr lang="en-US" altLang="zh-CN" sz="4000" b="1" spc="34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74HC595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Picture 3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2" name="TextBox 309"/>
          <p:cNvSpPr txBox="1"/>
          <p:nvPr/>
        </p:nvSpPr>
        <p:spPr>
          <a:xfrm>
            <a:off x="2471623" y="1072453"/>
            <a:ext cx="437806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4000" b="1" spc="2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74HC595</a:t>
            </a:r>
            <a:r>
              <a:rPr lang="zh-CN" altLang="en-US" sz="4000" b="1" spc="44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腳位</a:t>
            </a:r>
            <a:r>
              <a:rPr lang="zh-CN" altLang="en-US" sz="4000" b="1" spc="34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Picture 3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2" name="TextBox 311"/>
          <p:cNvSpPr txBox="1"/>
          <p:nvPr/>
        </p:nvSpPr>
        <p:spPr>
          <a:xfrm>
            <a:off x="2471622" y="1077364"/>
            <a:ext cx="2856835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000" b="1" spc="-5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運作</a:t>
            </a:r>
            <a:r>
              <a:rPr lang="zh-CN" altLang="en-US" sz="4000" b="1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原理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Picture 3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2" name="TextBox 313"/>
          <p:cNvSpPr txBox="1"/>
          <p:nvPr/>
        </p:nvSpPr>
        <p:spPr>
          <a:xfrm>
            <a:off x="2471624" y="1072453"/>
            <a:ext cx="432818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600" b="1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  <a:r>
              <a:rPr lang="en-US" altLang="zh-CN" sz="3600" b="1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:IC</a:t>
            </a:r>
            <a:r>
              <a:rPr lang="en-US" altLang="zh-CN" sz="3600" b="1" spc="-114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   </a:t>
            </a:r>
            <a:r>
              <a:rPr lang="en-US" altLang="zh-CN" sz="3600" b="1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74HC595</a:t>
            </a:r>
          </a:p>
        </p:txBody>
      </p:sp>
      <p:sp>
        <p:nvSpPr>
          <p:cNvPr id="314" name="TextBox 314"/>
          <p:cNvSpPr txBox="1"/>
          <p:nvPr/>
        </p:nvSpPr>
        <p:spPr>
          <a:xfrm>
            <a:off x="2471624" y="2264279"/>
            <a:ext cx="2457823" cy="23083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spc="-65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•</a:t>
            </a:r>
            <a:r>
              <a:rPr lang="en-US" altLang="zh-CN" sz="2400" spc="-44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</a:t>
            </a:r>
            <a:r>
              <a:rPr lang="en-US" altLang="zh-CN" sz="2400" spc="-69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Arduino</a:t>
            </a:r>
            <a:r>
              <a:rPr lang="en-US" altLang="zh-CN" sz="2400" spc="-4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 </a:t>
            </a:r>
            <a:r>
              <a:rPr lang="en-US" altLang="zh-CN" sz="2400" spc="-10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UNO</a:t>
            </a:r>
          </a:p>
          <a:p>
            <a:pPr>
              <a:lnSpc>
                <a:spcPts val="850"/>
              </a:lnSpc>
            </a:pP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240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•</a:t>
            </a:r>
            <a:r>
              <a:rPr lang="en-US" altLang="zh-CN" sz="2400" spc="-8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</a:t>
            </a:r>
            <a:r>
              <a:rPr lang="zh-CN" altLang="en-US" sz="2400" spc="-5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面包板</a:t>
            </a:r>
          </a:p>
          <a:p>
            <a:pPr>
              <a:lnSpc>
                <a:spcPts val="860"/>
              </a:lnSpc>
            </a:pP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2400" spc="-144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•</a:t>
            </a:r>
            <a:r>
              <a:rPr lang="en-US" altLang="zh-CN" sz="2400" spc="-11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</a:t>
            </a:r>
            <a:r>
              <a:rPr lang="en-US" altLang="zh-CN" sz="2400" spc="-209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en-US" altLang="zh-CN" sz="2400" spc="-9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 </a:t>
            </a:r>
            <a:r>
              <a:rPr lang="en-US" altLang="zh-CN" sz="2400" spc="-164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CN" sz="2400" spc="-16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</a:p>
          <a:p>
            <a:pPr>
              <a:lnSpc>
                <a:spcPts val="850"/>
              </a:lnSpc>
            </a:pP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240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•</a:t>
            </a:r>
            <a:r>
              <a:rPr lang="en-US" altLang="zh-CN" sz="240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</a:t>
            </a:r>
            <a:r>
              <a:rPr lang="en-US" altLang="zh-CN" sz="240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220Ω</a:t>
            </a:r>
            <a:r>
              <a:rPr lang="en-US" altLang="zh-CN" sz="2400" spc="6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</a:t>
            </a:r>
            <a:r>
              <a:rPr lang="zh-CN" altLang="en-US" sz="240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*8</a:t>
            </a:r>
          </a:p>
          <a:p>
            <a:pPr>
              <a:lnSpc>
                <a:spcPts val="850"/>
              </a:lnSpc>
            </a:pP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2400" spc="4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•</a:t>
            </a:r>
            <a:r>
              <a:rPr lang="en-US" altLang="zh-CN" sz="2400" spc="-8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</a:t>
            </a:r>
            <a:r>
              <a:rPr lang="zh-CN" altLang="en-US" sz="2400" spc="44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74HC595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Picture 3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Picture 3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2" name="TextBox 317"/>
          <p:cNvSpPr txBox="1"/>
          <p:nvPr/>
        </p:nvSpPr>
        <p:spPr>
          <a:xfrm>
            <a:off x="2852191" y="1314761"/>
            <a:ext cx="3243809" cy="30777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/>
            <a:r>
              <a:rPr lang="en-US" altLang="zh-CN" sz="2000" spc="94" dirty="0">
                <a:solidFill>
                  <a:srgbClr val="161616"/>
                </a:solidFill>
                <a:ea typeface="Times New Roman"/>
              </a:rPr>
              <a:t>int</a:t>
            </a:r>
            <a:r>
              <a:rPr lang="en-US" altLang="zh-CN" sz="2000" spc="-239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spc="120" dirty="0">
                <a:solidFill>
                  <a:srgbClr val="161616"/>
                </a:solidFill>
                <a:ea typeface="Times New Roman"/>
              </a:rPr>
              <a:t>data=9;</a:t>
            </a:r>
          </a:p>
          <a:p>
            <a:pPr hangingPunct="0"/>
            <a:r>
              <a:rPr lang="en-US" altLang="zh-CN" sz="2000" spc="-15" dirty="0">
                <a:solidFill>
                  <a:srgbClr val="161616"/>
                </a:solidFill>
                <a:ea typeface="Times New Roman"/>
              </a:rPr>
              <a:t>int</a:t>
            </a:r>
            <a:r>
              <a:rPr lang="en-US" altLang="zh-CN" sz="2000" spc="55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spc="-20" dirty="0">
                <a:solidFill>
                  <a:srgbClr val="161616"/>
                </a:solidFill>
                <a:ea typeface="Times New Roman"/>
              </a:rPr>
              <a:t>push=10;</a:t>
            </a:r>
            <a:endParaRPr lang="en-US" sz="2000" dirty="0"/>
          </a:p>
          <a:p>
            <a:r>
              <a:rPr lang="en-US" altLang="zh-CN" sz="2000" spc="20" dirty="0">
                <a:solidFill>
                  <a:srgbClr val="161616"/>
                </a:solidFill>
                <a:ea typeface="Times New Roman"/>
              </a:rPr>
              <a:t>int</a:t>
            </a:r>
            <a:r>
              <a:rPr lang="en-US" altLang="zh-CN" sz="2000" spc="8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spc="25" dirty="0">
                <a:solidFill>
                  <a:srgbClr val="161616"/>
                </a:solidFill>
                <a:ea typeface="Times New Roman"/>
              </a:rPr>
              <a:t>upload=11;</a:t>
            </a:r>
          </a:p>
          <a:p>
            <a:r>
              <a:rPr lang="en-US" altLang="zh-CN" sz="2000" spc="-5" dirty="0">
                <a:solidFill>
                  <a:srgbClr val="161616"/>
                </a:solidFill>
                <a:ea typeface="Times New Roman"/>
              </a:rPr>
              <a:t>int</a:t>
            </a:r>
            <a:r>
              <a:rPr lang="zh-TW" altLang="en-US" sz="2000" spc="-245" dirty="0">
                <a:solidFill>
                  <a:srgbClr val="161616"/>
                </a:solidFill>
                <a:ea typeface="Times New Roman"/>
                <a:cs typeface="Times New Roman"/>
              </a:rPr>
              <a:t> </a:t>
            </a:r>
            <a:r>
              <a:rPr lang="en-US" altLang="zh-CN" sz="2000" spc="-5" dirty="0">
                <a:solidFill>
                  <a:srgbClr val="161616"/>
                </a:solidFill>
                <a:ea typeface="Times New Roman"/>
              </a:rPr>
              <a:t>value[8];</a:t>
            </a:r>
            <a:endParaRPr lang="en-US" sz="2000" dirty="0"/>
          </a:p>
          <a:p>
            <a:pPr hangingPunct="0"/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void</a:t>
            </a:r>
            <a:r>
              <a:rPr lang="en-US" altLang="zh-CN" sz="2000" spc="-229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spc="-5" dirty="0">
                <a:solidFill>
                  <a:srgbClr val="161616"/>
                </a:solidFill>
                <a:ea typeface="Times New Roman"/>
              </a:rPr>
              <a:t>setup()</a:t>
            </a:r>
            <a:r>
              <a:rPr lang="en-US" altLang="zh-CN" sz="2000" dirty="0">
                <a:solidFill>
                  <a:srgbClr val="161616"/>
                </a:solidFill>
                <a:cs typeface="Times New Roman"/>
              </a:rPr>
              <a:t> </a:t>
            </a:r>
            <a:br>
              <a:rPr sz="2000" dirty="0"/>
            </a:br>
            <a:r>
              <a:rPr lang="en-US" altLang="zh-CN" sz="2000" spc="-334" dirty="0">
                <a:solidFill>
                  <a:srgbClr val="161616"/>
                </a:solidFill>
                <a:ea typeface="Times New Roman"/>
              </a:rPr>
              <a:t>{</a:t>
            </a:r>
          </a:p>
          <a:p>
            <a:pPr marL="153924" hangingPunct="0"/>
            <a:r>
              <a:rPr lang="en-US" altLang="zh-CN" sz="2000" spc="-35" dirty="0">
                <a:solidFill>
                  <a:srgbClr val="161616"/>
                </a:solidFill>
                <a:ea typeface="Times New Roman"/>
              </a:rPr>
              <a:t>pinMode</a:t>
            </a:r>
            <a:r>
              <a:rPr lang="en-US" altLang="zh-CN" sz="2000" spc="-25" dirty="0">
                <a:solidFill>
                  <a:srgbClr val="161616"/>
                </a:solidFill>
                <a:ea typeface="Times New Roman"/>
              </a:rPr>
              <a:t>(data,</a:t>
            </a:r>
            <a:r>
              <a:rPr lang="en-US" altLang="zh-CN" sz="2000" spc="-22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spc="-40" dirty="0">
                <a:solidFill>
                  <a:srgbClr val="161616"/>
                </a:solidFill>
                <a:ea typeface="Times New Roman"/>
              </a:rPr>
              <a:t>OUTPUT);</a:t>
            </a:r>
            <a:r>
              <a:rPr lang="en-US" altLang="zh-CN" sz="20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spc="-75" dirty="0">
                <a:solidFill>
                  <a:srgbClr val="161616"/>
                </a:solidFill>
                <a:ea typeface="Times New Roman"/>
              </a:rPr>
              <a:t>pinMode</a:t>
            </a:r>
            <a:r>
              <a:rPr lang="en-US" altLang="zh-CN" sz="2000" spc="-60" dirty="0">
                <a:solidFill>
                  <a:srgbClr val="161616"/>
                </a:solidFill>
                <a:ea typeface="Times New Roman"/>
              </a:rPr>
              <a:t>(push,</a:t>
            </a:r>
            <a:r>
              <a:rPr lang="en-US" altLang="zh-CN" sz="2000" spc="-229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spc="-85" dirty="0">
                <a:solidFill>
                  <a:srgbClr val="161616"/>
                </a:solidFill>
                <a:ea typeface="Times New Roman"/>
              </a:rPr>
              <a:t>OUTPUT);</a:t>
            </a:r>
            <a:r>
              <a:rPr lang="en-US" altLang="zh-CN" sz="20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spc="-75" dirty="0">
                <a:solidFill>
                  <a:srgbClr val="161616"/>
                </a:solidFill>
                <a:ea typeface="Times New Roman"/>
              </a:rPr>
              <a:t>pinMode</a:t>
            </a:r>
            <a:r>
              <a:rPr lang="en-US" altLang="zh-CN" sz="2000" spc="-65" dirty="0">
                <a:solidFill>
                  <a:srgbClr val="161616"/>
                </a:solidFill>
                <a:ea typeface="Times New Roman"/>
              </a:rPr>
              <a:t>(upload,</a:t>
            </a:r>
            <a:r>
              <a:rPr lang="en-US" altLang="zh-CN" sz="2000" spc="94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spc="-85" dirty="0">
                <a:solidFill>
                  <a:srgbClr val="161616"/>
                </a:solidFill>
                <a:ea typeface="Times New Roman"/>
              </a:rPr>
              <a:t>OUTPUT);</a:t>
            </a:r>
            <a:endParaRPr lang="en-US" sz="2000" dirty="0"/>
          </a:p>
          <a:p>
            <a:r>
              <a:rPr lang="en-US" altLang="zh-CN" sz="2000" spc="-334" dirty="0">
                <a:solidFill>
                  <a:srgbClr val="161616"/>
                </a:solidFill>
                <a:ea typeface="Times New Roman"/>
              </a:rPr>
              <a:t>}</a:t>
            </a:r>
          </a:p>
        </p:txBody>
      </p:sp>
      <p:sp>
        <p:nvSpPr>
          <p:cNvPr id="318" name="TextBox 318"/>
          <p:cNvSpPr txBox="1"/>
          <p:nvPr/>
        </p:nvSpPr>
        <p:spPr>
          <a:xfrm>
            <a:off x="6245352" y="394692"/>
            <a:ext cx="3389642" cy="64633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void pled()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{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  </a:t>
            </a:r>
            <a:r>
              <a:rPr lang="en-US" altLang="zh-CN" sz="2000" spc="-30" dirty="0" err="1">
                <a:solidFill>
                  <a:srgbClr val="161616"/>
                </a:solidFill>
                <a:ea typeface="Times New Roman"/>
              </a:rPr>
              <a:t>digitalWrite</a:t>
            </a:r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(</a:t>
            </a:r>
            <a:r>
              <a:rPr lang="en-US" altLang="zh-CN" sz="2000" spc="-30" dirty="0" err="1">
                <a:solidFill>
                  <a:srgbClr val="161616"/>
                </a:solidFill>
                <a:ea typeface="Times New Roman"/>
              </a:rPr>
              <a:t>upload,LOW</a:t>
            </a:r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);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    for(int </a:t>
            </a:r>
            <a:r>
              <a:rPr lang="en-US" altLang="zh-CN" sz="2000" spc="-30" dirty="0" err="1">
                <a:solidFill>
                  <a:srgbClr val="161616"/>
                </a:solidFill>
                <a:ea typeface="Times New Roman"/>
              </a:rPr>
              <a:t>i</a:t>
            </a:r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=0;i&lt;8;i++)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    {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      </a:t>
            </a:r>
            <a:r>
              <a:rPr lang="en-US" altLang="zh-CN" sz="2000" spc="-30" dirty="0" err="1">
                <a:solidFill>
                  <a:srgbClr val="161616"/>
                </a:solidFill>
                <a:ea typeface="Times New Roman"/>
              </a:rPr>
              <a:t>digitalWrite</a:t>
            </a:r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(</a:t>
            </a:r>
            <a:r>
              <a:rPr lang="en-US" altLang="zh-CN" sz="2000" spc="-30" dirty="0" err="1">
                <a:solidFill>
                  <a:srgbClr val="161616"/>
                </a:solidFill>
                <a:ea typeface="Times New Roman"/>
              </a:rPr>
              <a:t>push,LOW</a:t>
            </a:r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);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      </a:t>
            </a:r>
            <a:r>
              <a:rPr lang="en-US" altLang="zh-CN" sz="2000" spc="-30" dirty="0" err="1">
                <a:solidFill>
                  <a:srgbClr val="161616"/>
                </a:solidFill>
                <a:ea typeface="Times New Roman"/>
              </a:rPr>
              <a:t>digitalWrite</a:t>
            </a:r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(</a:t>
            </a:r>
            <a:r>
              <a:rPr lang="en-US" altLang="zh-CN" sz="2000" spc="-30" dirty="0" err="1">
                <a:solidFill>
                  <a:srgbClr val="161616"/>
                </a:solidFill>
                <a:ea typeface="Times New Roman"/>
              </a:rPr>
              <a:t>data,value</a:t>
            </a:r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[</a:t>
            </a:r>
            <a:r>
              <a:rPr lang="en-US" altLang="zh-CN" sz="2000" spc="-30" dirty="0" err="1">
                <a:solidFill>
                  <a:srgbClr val="161616"/>
                </a:solidFill>
                <a:ea typeface="Times New Roman"/>
              </a:rPr>
              <a:t>i</a:t>
            </a:r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]);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      </a:t>
            </a:r>
            <a:r>
              <a:rPr lang="en-US" altLang="zh-CN" sz="2000" spc="-30" dirty="0" err="1">
                <a:solidFill>
                  <a:srgbClr val="161616"/>
                </a:solidFill>
                <a:ea typeface="Times New Roman"/>
              </a:rPr>
              <a:t>digitalWrite</a:t>
            </a:r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(</a:t>
            </a:r>
            <a:r>
              <a:rPr lang="en-US" altLang="zh-CN" sz="2000" spc="-30" dirty="0" err="1">
                <a:solidFill>
                  <a:srgbClr val="161616"/>
                </a:solidFill>
                <a:ea typeface="Times New Roman"/>
              </a:rPr>
              <a:t>push,HIGH</a:t>
            </a:r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);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    }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  </a:t>
            </a:r>
            <a:r>
              <a:rPr lang="en-US" altLang="zh-CN" sz="2000" spc="-30" dirty="0" err="1">
                <a:solidFill>
                  <a:srgbClr val="161616"/>
                </a:solidFill>
                <a:ea typeface="Times New Roman"/>
              </a:rPr>
              <a:t>digitalWrite</a:t>
            </a:r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(</a:t>
            </a:r>
            <a:r>
              <a:rPr lang="en-US" altLang="zh-CN" sz="2000" spc="-30" dirty="0" err="1">
                <a:solidFill>
                  <a:srgbClr val="161616"/>
                </a:solidFill>
                <a:ea typeface="Times New Roman"/>
              </a:rPr>
              <a:t>upload,HIGH</a:t>
            </a:r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);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}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void loop()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{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  for(int </a:t>
            </a:r>
            <a:r>
              <a:rPr lang="en-US" altLang="zh-CN" sz="2000" spc="-30" dirty="0" err="1">
                <a:solidFill>
                  <a:srgbClr val="161616"/>
                </a:solidFill>
                <a:ea typeface="Times New Roman"/>
              </a:rPr>
              <a:t>i</a:t>
            </a:r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=0;i&lt;8;i++)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  {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    value[</a:t>
            </a:r>
            <a:r>
              <a:rPr lang="en-US" altLang="zh-CN" sz="2000" spc="-30" dirty="0" err="1">
                <a:solidFill>
                  <a:srgbClr val="161616"/>
                </a:solidFill>
                <a:ea typeface="Times New Roman"/>
              </a:rPr>
              <a:t>i</a:t>
            </a:r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]=1; 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    pled(); 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    delay(150);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    value[</a:t>
            </a:r>
            <a:r>
              <a:rPr lang="en-US" altLang="zh-CN" sz="2000" spc="-30" dirty="0" err="1">
                <a:solidFill>
                  <a:srgbClr val="161616"/>
                </a:solidFill>
                <a:ea typeface="Times New Roman"/>
              </a:rPr>
              <a:t>i</a:t>
            </a:r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]=0;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  }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}</a:t>
            </a:r>
          </a:p>
        </p:txBody>
      </p:sp>
      <p:sp>
        <p:nvSpPr>
          <p:cNvPr id="5" name="TextBox 396">
            <a:extLst>
              <a:ext uri="{FF2B5EF4-FFF2-40B4-BE49-F238E27FC236}">
                <a16:creationId xmlns:a16="http://schemas.microsoft.com/office/drawing/2014/main" id="{61A88D73-15FB-476E-8522-682EDEE7BE42}"/>
              </a:ext>
            </a:extLst>
          </p:cNvPr>
          <p:cNvSpPr txBox="1"/>
          <p:nvPr/>
        </p:nvSpPr>
        <p:spPr>
          <a:xfrm>
            <a:off x="2471623" y="699208"/>
            <a:ext cx="424180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4000" b="1" spc="-5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Ex1</a:t>
            </a:r>
            <a:r>
              <a:rPr lang="zh-TW" altLang="en-US" sz="4000" b="1" spc="-5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zh-CN" altLang="en-US" sz="4000" b="1" dirty="0">
              <a:solidFill>
                <a:srgbClr val="16161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Picture 3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2" name="TextBox 317"/>
          <p:cNvSpPr txBox="1"/>
          <p:nvPr/>
        </p:nvSpPr>
        <p:spPr>
          <a:xfrm>
            <a:off x="2852191" y="1314761"/>
            <a:ext cx="3243809" cy="30777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/>
            <a:r>
              <a:rPr lang="en-US" altLang="zh-CN" sz="2000" spc="94" dirty="0">
                <a:solidFill>
                  <a:srgbClr val="161616"/>
                </a:solidFill>
                <a:ea typeface="Times New Roman"/>
              </a:rPr>
              <a:t>int</a:t>
            </a:r>
            <a:r>
              <a:rPr lang="en-US" altLang="zh-CN" sz="2000" spc="-239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spc="120" dirty="0">
                <a:solidFill>
                  <a:srgbClr val="161616"/>
                </a:solidFill>
                <a:ea typeface="Times New Roman"/>
              </a:rPr>
              <a:t>data=9;</a:t>
            </a:r>
          </a:p>
          <a:p>
            <a:pPr hangingPunct="0"/>
            <a:r>
              <a:rPr lang="en-US" altLang="zh-CN" sz="2000" spc="-15" dirty="0">
                <a:solidFill>
                  <a:srgbClr val="161616"/>
                </a:solidFill>
                <a:ea typeface="Times New Roman"/>
              </a:rPr>
              <a:t>int</a:t>
            </a:r>
            <a:r>
              <a:rPr lang="en-US" altLang="zh-CN" sz="2000" spc="55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spc="-20" dirty="0">
                <a:solidFill>
                  <a:srgbClr val="161616"/>
                </a:solidFill>
                <a:ea typeface="Times New Roman"/>
              </a:rPr>
              <a:t>push=10;</a:t>
            </a:r>
            <a:endParaRPr lang="en-US" sz="2000" dirty="0"/>
          </a:p>
          <a:p>
            <a:r>
              <a:rPr lang="en-US" altLang="zh-CN" sz="2000" spc="20" dirty="0">
                <a:solidFill>
                  <a:srgbClr val="161616"/>
                </a:solidFill>
                <a:ea typeface="Times New Roman"/>
              </a:rPr>
              <a:t>int</a:t>
            </a:r>
            <a:r>
              <a:rPr lang="en-US" altLang="zh-CN" sz="2000" spc="8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spc="25" dirty="0">
                <a:solidFill>
                  <a:srgbClr val="161616"/>
                </a:solidFill>
                <a:ea typeface="Times New Roman"/>
              </a:rPr>
              <a:t>upload=11;</a:t>
            </a:r>
          </a:p>
          <a:p>
            <a:r>
              <a:rPr lang="en-US" altLang="zh-CN" sz="2000" spc="-5" dirty="0">
                <a:solidFill>
                  <a:srgbClr val="161616"/>
                </a:solidFill>
                <a:ea typeface="Times New Roman"/>
              </a:rPr>
              <a:t>int</a:t>
            </a:r>
            <a:r>
              <a:rPr lang="zh-TW" altLang="en-US" sz="2000" spc="-245" dirty="0">
                <a:solidFill>
                  <a:srgbClr val="161616"/>
                </a:solidFill>
                <a:ea typeface="Times New Roman"/>
                <a:cs typeface="Times New Roman"/>
              </a:rPr>
              <a:t> </a:t>
            </a:r>
            <a:r>
              <a:rPr lang="en-US" altLang="zh-CN" sz="2000" spc="-5" dirty="0">
                <a:solidFill>
                  <a:srgbClr val="161616"/>
                </a:solidFill>
                <a:ea typeface="Times New Roman"/>
              </a:rPr>
              <a:t>value[8];</a:t>
            </a:r>
            <a:endParaRPr lang="en-US" sz="2000" dirty="0"/>
          </a:p>
          <a:p>
            <a:pPr hangingPunct="0"/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void</a:t>
            </a:r>
            <a:r>
              <a:rPr lang="en-US" altLang="zh-CN" sz="2000" spc="-229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spc="-5" dirty="0">
                <a:solidFill>
                  <a:srgbClr val="161616"/>
                </a:solidFill>
                <a:ea typeface="Times New Roman"/>
              </a:rPr>
              <a:t>setup()</a:t>
            </a:r>
            <a:r>
              <a:rPr lang="en-US" altLang="zh-CN" sz="2000" dirty="0">
                <a:solidFill>
                  <a:srgbClr val="161616"/>
                </a:solidFill>
                <a:cs typeface="Times New Roman"/>
              </a:rPr>
              <a:t> </a:t>
            </a:r>
            <a:br>
              <a:rPr sz="2000" dirty="0"/>
            </a:br>
            <a:r>
              <a:rPr lang="en-US" altLang="zh-CN" sz="2000" spc="-334" dirty="0">
                <a:solidFill>
                  <a:srgbClr val="161616"/>
                </a:solidFill>
                <a:ea typeface="Times New Roman"/>
              </a:rPr>
              <a:t>{</a:t>
            </a:r>
          </a:p>
          <a:p>
            <a:pPr marL="153924" hangingPunct="0"/>
            <a:r>
              <a:rPr lang="en-US" altLang="zh-CN" sz="2000" spc="-35" dirty="0">
                <a:solidFill>
                  <a:srgbClr val="161616"/>
                </a:solidFill>
                <a:ea typeface="Times New Roman"/>
              </a:rPr>
              <a:t>pinMode</a:t>
            </a:r>
            <a:r>
              <a:rPr lang="en-US" altLang="zh-CN" sz="2000" spc="-25" dirty="0">
                <a:solidFill>
                  <a:srgbClr val="161616"/>
                </a:solidFill>
                <a:ea typeface="Times New Roman"/>
              </a:rPr>
              <a:t>(data,</a:t>
            </a:r>
            <a:r>
              <a:rPr lang="en-US" altLang="zh-CN" sz="2000" spc="-22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spc="-40" dirty="0">
                <a:solidFill>
                  <a:srgbClr val="161616"/>
                </a:solidFill>
                <a:ea typeface="Times New Roman"/>
              </a:rPr>
              <a:t>OUTPUT);</a:t>
            </a:r>
            <a:r>
              <a:rPr lang="en-US" altLang="zh-CN" sz="20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spc="-75" dirty="0">
                <a:solidFill>
                  <a:srgbClr val="161616"/>
                </a:solidFill>
                <a:ea typeface="Times New Roman"/>
              </a:rPr>
              <a:t>pinMode</a:t>
            </a:r>
            <a:r>
              <a:rPr lang="en-US" altLang="zh-CN" sz="2000" spc="-60" dirty="0">
                <a:solidFill>
                  <a:srgbClr val="161616"/>
                </a:solidFill>
                <a:ea typeface="Times New Roman"/>
              </a:rPr>
              <a:t>(push,</a:t>
            </a:r>
            <a:r>
              <a:rPr lang="en-US" altLang="zh-CN" sz="2000" spc="-229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spc="-85" dirty="0">
                <a:solidFill>
                  <a:srgbClr val="161616"/>
                </a:solidFill>
                <a:ea typeface="Times New Roman"/>
              </a:rPr>
              <a:t>OUTPUT);</a:t>
            </a:r>
            <a:r>
              <a:rPr lang="en-US" altLang="zh-CN" sz="20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spc="-75" dirty="0">
                <a:solidFill>
                  <a:srgbClr val="161616"/>
                </a:solidFill>
                <a:ea typeface="Times New Roman"/>
              </a:rPr>
              <a:t>pinMode</a:t>
            </a:r>
            <a:r>
              <a:rPr lang="en-US" altLang="zh-CN" sz="2000" spc="-65" dirty="0">
                <a:solidFill>
                  <a:srgbClr val="161616"/>
                </a:solidFill>
                <a:ea typeface="Times New Roman"/>
              </a:rPr>
              <a:t>(upload,</a:t>
            </a:r>
            <a:r>
              <a:rPr lang="en-US" altLang="zh-CN" sz="2000" spc="94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spc="-85" dirty="0">
                <a:solidFill>
                  <a:srgbClr val="161616"/>
                </a:solidFill>
                <a:ea typeface="Times New Roman"/>
              </a:rPr>
              <a:t>OUTPUT);</a:t>
            </a:r>
            <a:endParaRPr lang="en-US" sz="2000" dirty="0"/>
          </a:p>
          <a:p>
            <a:r>
              <a:rPr lang="en-US" altLang="zh-CN" sz="2000" spc="-334" dirty="0">
                <a:solidFill>
                  <a:srgbClr val="161616"/>
                </a:solidFill>
                <a:ea typeface="Times New Roman"/>
              </a:rPr>
              <a:t>}</a:t>
            </a:r>
          </a:p>
        </p:txBody>
      </p:sp>
      <p:sp>
        <p:nvSpPr>
          <p:cNvPr id="318" name="TextBox 318"/>
          <p:cNvSpPr txBox="1"/>
          <p:nvPr/>
        </p:nvSpPr>
        <p:spPr>
          <a:xfrm>
            <a:off x="6245352" y="1314761"/>
            <a:ext cx="3389642" cy="33855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void pled()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{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  </a:t>
            </a:r>
            <a:r>
              <a:rPr lang="en-US" altLang="zh-CN" sz="2000" spc="-30" dirty="0" err="1">
                <a:solidFill>
                  <a:srgbClr val="161616"/>
                </a:solidFill>
                <a:ea typeface="Times New Roman"/>
              </a:rPr>
              <a:t>digitalWrite</a:t>
            </a:r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(</a:t>
            </a:r>
            <a:r>
              <a:rPr lang="en-US" altLang="zh-CN" sz="2000" spc="-30" dirty="0" err="1">
                <a:solidFill>
                  <a:srgbClr val="161616"/>
                </a:solidFill>
                <a:ea typeface="Times New Roman"/>
              </a:rPr>
              <a:t>upload,LOW</a:t>
            </a:r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);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    for(int </a:t>
            </a:r>
            <a:r>
              <a:rPr lang="en-US" altLang="zh-CN" sz="2000" spc="-30" dirty="0" err="1">
                <a:solidFill>
                  <a:srgbClr val="161616"/>
                </a:solidFill>
                <a:ea typeface="Times New Roman"/>
              </a:rPr>
              <a:t>i</a:t>
            </a:r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=0;i&lt;8;i++)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    {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      </a:t>
            </a:r>
            <a:r>
              <a:rPr lang="en-US" altLang="zh-CN" sz="2000" spc="-30" dirty="0" err="1">
                <a:solidFill>
                  <a:srgbClr val="161616"/>
                </a:solidFill>
                <a:ea typeface="Times New Roman"/>
              </a:rPr>
              <a:t>digitalWrite</a:t>
            </a:r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(</a:t>
            </a:r>
            <a:r>
              <a:rPr lang="en-US" altLang="zh-CN" sz="2000" spc="-30" dirty="0" err="1">
                <a:solidFill>
                  <a:srgbClr val="161616"/>
                </a:solidFill>
                <a:ea typeface="Times New Roman"/>
              </a:rPr>
              <a:t>push,LOW</a:t>
            </a:r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);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      </a:t>
            </a:r>
            <a:r>
              <a:rPr lang="en-US" altLang="zh-CN" sz="2000" spc="-30" dirty="0" err="1">
                <a:solidFill>
                  <a:srgbClr val="161616"/>
                </a:solidFill>
                <a:ea typeface="Times New Roman"/>
              </a:rPr>
              <a:t>digitalWrite</a:t>
            </a:r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(</a:t>
            </a:r>
            <a:r>
              <a:rPr lang="en-US" altLang="zh-CN" sz="2000" spc="-30" dirty="0" err="1">
                <a:solidFill>
                  <a:srgbClr val="161616"/>
                </a:solidFill>
                <a:ea typeface="Times New Roman"/>
              </a:rPr>
              <a:t>data,value</a:t>
            </a:r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[</a:t>
            </a:r>
            <a:r>
              <a:rPr lang="en-US" altLang="zh-CN" sz="2000" spc="-30" dirty="0" err="1">
                <a:solidFill>
                  <a:srgbClr val="161616"/>
                </a:solidFill>
                <a:ea typeface="Times New Roman"/>
              </a:rPr>
              <a:t>i</a:t>
            </a:r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]);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      </a:t>
            </a:r>
            <a:r>
              <a:rPr lang="en-US" altLang="zh-CN" sz="2000" spc="-30" dirty="0" err="1">
                <a:solidFill>
                  <a:srgbClr val="161616"/>
                </a:solidFill>
                <a:ea typeface="Times New Roman"/>
              </a:rPr>
              <a:t>digitalWrite</a:t>
            </a:r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(</a:t>
            </a:r>
            <a:r>
              <a:rPr lang="en-US" altLang="zh-CN" sz="2000" spc="-30" dirty="0" err="1">
                <a:solidFill>
                  <a:srgbClr val="161616"/>
                </a:solidFill>
                <a:ea typeface="Times New Roman"/>
              </a:rPr>
              <a:t>push,HIGH</a:t>
            </a:r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);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    }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  </a:t>
            </a:r>
            <a:r>
              <a:rPr lang="en-US" altLang="zh-CN" sz="2000" spc="-30" dirty="0" err="1">
                <a:solidFill>
                  <a:srgbClr val="161616"/>
                </a:solidFill>
                <a:ea typeface="Times New Roman"/>
              </a:rPr>
              <a:t>digitalWrite</a:t>
            </a:r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(</a:t>
            </a:r>
            <a:r>
              <a:rPr lang="en-US" altLang="zh-CN" sz="2000" spc="-30" dirty="0" err="1">
                <a:solidFill>
                  <a:srgbClr val="161616"/>
                </a:solidFill>
                <a:ea typeface="Times New Roman"/>
              </a:rPr>
              <a:t>upload,HIGH</a:t>
            </a:r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);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}</a:t>
            </a:r>
          </a:p>
        </p:txBody>
      </p:sp>
      <p:sp>
        <p:nvSpPr>
          <p:cNvPr id="5" name="TextBox 396">
            <a:extLst>
              <a:ext uri="{FF2B5EF4-FFF2-40B4-BE49-F238E27FC236}">
                <a16:creationId xmlns:a16="http://schemas.microsoft.com/office/drawing/2014/main" id="{61A88D73-15FB-476E-8522-682EDEE7BE42}"/>
              </a:ext>
            </a:extLst>
          </p:cNvPr>
          <p:cNvSpPr txBox="1"/>
          <p:nvPr/>
        </p:nvSpPr>
        <p:spPr>
          <a:xfrm>
            <a:off x="2471623" y="699208"/>
            <a:ext cx="424180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4000" b="1" spc="-5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Ex2</a:t>
            </a:r>
            <a:r>
              <a:rPr lang="zh-TW" altLang="en-US" sz="4000" b="1" spc="-5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zh-CN" altLang="en-US" sz="4000" b="1" dirty="0">
              <a:solidFill>
                <a:srgbClr val="16161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7709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Picture 3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2" name="TextBox 317"/>
          <p:cNvSpPr txBox="1"/>
          <p:nvPr/>
        </p:nvSpPr>
        <p:spPr>
          <a:xfrm>
            <a:off x="2852191" y="1314761"/>
            <a:ext cx="3243809" cy="52322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void loop()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{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  for(int </a:t>
            </a:r>
            <a:r>
              <a:rPr lang="en-US" altLang="zh-CN" sz="2000" spc="-30" dirty="0" err="1">
                <a:solidFill>
                  <a:srgbClr val="161616"/>
                </a:solidFill>
                <a:ea typeface="Times New Roman"/>
              </a:rPr>
              <a:t>i</a:t>
            </a:r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=0;i&lt;7;i++)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  {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    value[</a:t>
            </a:r>
            <a:r>
              <a:rPr lang="en-US" altLang="zh-CN" sz="2000" spc="-30" dirty="0" err="1">
                <a:solidFill>
                  <a:srgbClr val="161616"/>
                </a:solidFill>
                <a:ea typeface="Times New Roman"/>
              </a:rPr>
              <a:t>i</a:t>
            </a:r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]=1; 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    pled(); 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    delay(150);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    value[</a:t>
            </a:r>
            <a:r>
              <a:rPr lang="en-US" altLang="zh-CN" sz="2000" spc="-30" dirty="0" err="1">
                <a:solidFill>
                  <a:srgbClr val="161616"/>
                </a:solidFill>
                <a:ea typeface="Times New Roman"/>
              </a:rPr>
              <a:t>i</a:t>
            </a:r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]=0;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  }</a:t>
            </a:r>
          </a:p>
          <a:p>
            <a:pPr hangingPunct="0"/>
            <a:r>
              <a:rPr lang="en-US" altLang="zh-CN" sz="2000" dirty="0">
                <a:solidFill>
                  <a:srgbClr val="161616"/>
                </a:solidFill>
                <a:ea typeface="微軟正黑體" panose="020B0604030504040204" pitchFamily="34" charset="-120"/>
              </a:rPr>
              <a:t>  for (int </a:t>
            </a:r>
            <a:r>
              <a:rPr lang="en-US" altLang="zh-CN" sz="2000" dirty="0" err="1">
                <a:solidFill>
                  <a:srgbClr val="161616"/>
                </a:solidFill>
                <a:ea typeface="微軟正黑體" panose="020B0604030504040204" pitchFamily="34" charset="-120"/>
              </a:rPr>
              <a:t>i</a:t>
            </a:r>
            <a:r>
              <a:rPr lang="en-US" altLang="zh-CN" sz="2000" dirty="0">
                <a:solidFill>
                  <a:srgbClr val="161616"/>
                </a:solidFill>
                <a:ea typeface="微軟正黑體" panose="020B0604030504040204" pitchFamily="34" charset="-120"/>
              </a:rPr>
              <a:t>=7;i&gt;=1;i--)</a:t>
            </a:r>
          </a:p>
          <a:p>
            <a:pPr hangingPunct="0"/>
            <a:r>
              <a:rPr lang="en-US" altLang="zh-CN" sz="2000" dirty="0">
                <a:solidFill>
                  <a:srgbClr val="161616"/>
                </a:solidFill>
                <a:ea typeface="微軟正黑體" panose="020B0604030504040204" pitchFamily="34" charset="-120"/>
              </a:rPr>
              <a:t>  {</a:t>
            </a:r>
          </a:p>
          <a:p>
            <a:pPr hangingPunct="0"/>
            <a:r>
              <a:rPr lang="en-US" altLang="zh-CN" sz="2000" dirty="0">
                <a:solidFill>
                  <a:srgbClr val="161616"/>
                </a:solidFill>
                <a:ea typeface="微軟正黑體" panose="020B0604030504040204" pitchFamily="34" charset="-120"/>
              </a:rPr>
              <a:t>    value[</a:t>
            </a:r>
            <a:r>
              <a:rPr lang="en-US" altLang="zh-CN" sz="2000" dirty="0" err="1">
                <a:solidFill>
                  <a:srgbClr val="161616"/>
                </a:solidFill>
                <a:ea typeface="微軟正黑體" panose="020B0604030504040204" pitchFamily="34" charset="-120"/>
              </a:rPr>
              <a:t>i</a:t>
            </a:r>
            <a:r>
              <a:rPr lang="en-US" altLang="zh-CN" sz="2000" dirty="0">
                <a:solidFill>
                  <a:srgbClr val="161616"/>
                </a:solidFill>
                <a:ea typeface="微軟正黑體" panose="020B0604030504040204" pitchFamily="34" charset="-120"/>
              </a:rPr>
              <a:t>]= 1;</a:t>
            </a:r>
          </a:p>
          <a:p>
            <a:pPr hangingPunct="0"/>
            <a:r>
              <a:rPr lang="en-US" altLang="zh-CN" sz="2000" dirty="0">
                <a:solidFill>
                  <a:srgbClr val="161616"/>
                </a:solidFill>
                <a:ea typeface="微軟正黑體" panose="020B0604030504040204" pitchFamily="34" charset="-120"/>
              </a:rPr>
              <a:t>    pled();</a:t>
            </a:r>
          </a:p>
          <a:p>
            <a:pPr hangingPunct="0"/>
            <a:r>
              <a:rPr lang="en-US" altLang="zh-CN" sz="2000" dirty="0">
                <a:solidFill>
                  <a:srgbClr val="161616"/>
                </a:solidFill>
                <a:ea typeface="微軟正黑體" panose="020B0604030504040204" pitchFamily="34" charset="-120"/>
              </a:rPr>
              <a:t>    delay(150);</a:t>
            </a:r>
          </a:p>
          <a:p>
            <a:pPr hangingPunct="0"/>
            <a:r>
              <a:rPr lang="en-US" altLang="zh-CN" sz="2000" dirty="0">
                <a:solidFill>
                  <a:srgbClr val="161616"/>
                </a:solidFill>
                <a:ea typeface="微軟正黑體" panose="020B0604030504040204" pitchFamily="34" charset="-120"/>
              </a:rPr>
              <a:t>    value[</a:t>
            </a:r>
            <a:r>
              <a:rPr lang="en-US" altLang="zh-CN" sz="2000" dirty="0" err="1">
                <a:solidFill>
                  <a:srgbClr val="161616"/>
                </a:solidFill>
                <a:ea typeface="微軟正黑體" panose="020B0604030504040204" pitchFamily="34" charset="-120"/>
              </a:rPr>
              <a:t>i</a:t>
            </a:r>
            <a:r>
              <a:rPr lang="en-US" altLang="zh-CN" sz="2000" dirty="0">
                <a:solidFill>
                  <a:srgbClr val="161616"/>
                </a:solidFill>
                <a:ea typeface="微軟正黑體" panose="020B0604030504040204" pitchFamily="34" charset="-120"/>
              </a:rPr>
              <a:t>]=0;</a:t>
            </a:r>
          </a:p>
          <a:p>
            <a:pPr hangingPunct="0"/>
            <a:r>
              <a:rPr lang="en-US" altLang="zh-CN" sz="2000" dirty="0">
                <a:solidFill>
                  <a:srgbClr val="161616"/>
                </a:solidFill>
                <a:ea typeface="微軟正黑體" panose="020B0604030504040204" pitchFamily="34" charset="-120"/>
              </a:rPr>
              <a:t>  }</a:t>
            </a:r>
          </a:p>
          <a:p>
            <a:pPr hangingPunct="0"/>
            <a:r>
              <a:rPr lang="en-US" altLang="zh-CN" sz="2000" dirty="0">
                <a:solidFill>
                  <a:srgbClr val="161616"/>
                </a:solidFill>
                <a:ea typeface="微軟正黑體" panose="020B0604030504040204" pitchFamily="34" charset="-120"/>
              </a:rPr>
              <a:t>}</a:t>
            </a:r>
            <a:endParaRPr lang="en-US" altLang="zh-CN" sz="2000" spc="-334" dirty="0">
              <a:solidFill>
                <a:srgbClr val="161616"/>
              </a:solidFill>
              <a:ea typeface="Times New Roman"/>
            </a:endParaRPr>
          </a:p>
        </p:txBody>
      </p:sp>
      <p:sp>
        <p:nvSpPr>
          <p:cNvPr id="5" name="TextBox 396">
            <a:extLst>
              <a:ext uri="{FF2B5EF4-FFF2-40B4-BE49-F238E27FC236}">
                <a16:creationId xmlns:a16="http://schemas.microsoft.com/office/drawing/2014/main" id="{61A88D73-15FB-476E-8522-682EDEE7BE42}"/>
              </a:ext>
            </a:extLst>
          </p:cNvPr>
          <p:cNvSpPr txBox="1"/>
          <p:nvPr/>
        </p:nvSpPr>
        <p:spPr>
          <a:xfrm>
            <a:off x="2471623" y="699208"/>
            <a:ext cx="424180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4000" b="1" spc="-5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Ex2</a:t>
            </a:r>
            <a:r>
              <a:rPr lang="zh-TW" altLang="en-US" sz="4000" b="1" spc="-5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zh-CN" altLang="en-US" sz="4000" b="1" dirty="0">
              <a:solidFill>
                <a:srgbClr val="16161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78006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Picture 3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A19E700-250F-4CB0-AE69-7F07E9D72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475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Picture 3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2" name="TextBox 317"/>
          <p:cNvSpPr txBox="1"/>
          <p:nvPr/>
        </p:nvSpPr>
        <p:spPr>
          <a:xfrm>
            <a:off x="2852191" y="1314761"/>
            <a:ext cx="3243809" cy="55399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/>
            <a:r>
              <a:rPr lang="en-US" altLang="zh-CN" sz="2000" spc="94" dirty="0">
                <a:solidFill>
                  <a:srgbClr val="161616"/>
                </a:solidFill>
                <a:ea typeface="Times New Roman"/>
              </a:rPr>
              <a:t>int data = 9;</a:t>
            </a:r>
          </a:p>
          <a:p>
            <a:pPr hangingPunct="0"/>
            <a:r>
              <a:rPr lang="en-US" altLang="zh-CN" sz="2000" spc="94" dirty="0">
                <a:solidFill>
                  <a:srgbClr val="161616"/>
                </a:solidFill>
                <a:ea typeface="Times New Roman"/>
              </a:rPr>
              <a:t>int push = 10;</a:t>
            </a:r>
          </a:p>
          <a:p>
            <a:pPr hangingPunct="0"/>
            <a:r>
              <a:rPr lang="en-US" altLang="zh-CN" sz="2000" spc="94" dirty="0">
                <a:solidFill>
                  <a:srgbClr val="161616"/>
                </a:solidFill>
                <a:ea typeface="Times New Roman"/>
              </a:rPr>
              <a:t>int upload = 11;</a:t>
            </a:r>
          </a:p>
          <a:p>
            <a:pPr hangingPunct="0"/>
            <a:r>
              <a:rPr lang="en-US" altLang="zh-CN" sz="2000" spc="94" dirty="0">
                <a:solidFill>
                  <a:srgbClr val="161616"/>
                </a:solidFill>
                <a:ea typeface="Times New Roman"/>
              </a:rPr>
              <a:t>int num = 0;</a:t>
            </a:r>
          </a:p>
          <a:p>
            <a:pPr hangingPunct="0"/>
            <a:endParaRPr lang="en-US" altLang="zh-CN" sz="2000" spc="94" dirty="0">
              <a:solidFill>
                <a:srgbClr val="161616"/>
              </a:solidFill>
              <a:ea typeface="Times New Roman"/>
            </a:endParaRPr>
          </a:p>
          <a:p>
            <a:r>
              <a:rPr lang="en-US" altLang="zh-TW" sz="2000" dirty="0"/>
              <a:t>int X[10][8] =</a:t>
            </a:r>
          </a:p>
          <a:p>
            <a:r>
              <a:rPr lang="en-US" altLang="zh-TW" sz="2000" dirty="0"/>
              <a:t>{</a:t>
            </a:r>
          </a:p>
          <a:p>
            <a:r>
              <a:rPr lang="en-US" altLang="zh-TW" sz="2000" dirty="0"/>
              <a:t>  {0, 0, 0, 0, 0, 0, 1, 0},    //0</a:t>
            </a:r>
          </a:p>
          <a:p>
            <a:r>
              <a:rPr lang="en-US" altLang="zh-TW" sz="2000" dirty="0"/>
              <a:t>  {1, 0, 0, 1, 1, 1, 1, 0},    //1</a:t>
            </a:r>
          </a:p>
          <a:p>
            <a:r>
              <a:rPr lang="en-US" altLang="zh-TW" sz="2000" dirty="0"/>
              <a:t>  {0, 0, 1, 0, 0, 1, 0, 0},    //2</a:t>
            </a:r>
          </a:p>
          <a:p>
            <a:r>
              <a:rPr lang="en-US" altLang="zh-TW" sz="2000" dirty="0"/>
              <a:t>  {0, 0, 0, 0, 1, 1, 0, 0},    //3</a:t>
            </a:r>
          </a:p>
          <a:p>
            <a:r>
              <a:rPr lang="en-US" altLang="zh-TW" sz="2000" dirty="0"/>
              <a:t>  {1, 0, 0, 1, 1, 0, 0, 0},    //4</a:t>
            </a:r>
          </a:p>
          <a:p>
            <a:r>
              <a:rPr lang="en-US" altLang="zh-TW" sz="2000" dirty="0"/>
              <a:t>  {0, 1, 0, 0, 1, 0, 0, 0},    //5</a:t>
            </a:r>
          </a:p>
          <a:p>
            <a:r>
              <a:rPr lang="en-US" altLang="zh-TW" sz="2000" dirty="0"/>
              <a:t>  {0, 1, 0, 0, 0, 0, 0, 0},    //6</a:t>
            </a:r>
          </a:p>
          <a:p>
            <a:r>
              <a:rPr lang="en-US" altLang="zh-TW" sz="2000" dirty="0"/>
              <a:t>  {0, 0, 0, 1, 1, 1, 1, 0},    //7</a:t>
            </a:r>
          </a:p>
          <a:p>
            <a:r>
              <a:rPr lang="en-US" altLang="zh-TW" sz="2000" dirty="0"/>
              <a:t>  {0, 0, 0, 0, 0, 0, 0, 0},    //8</a:t>
            </a:r>
          </a:p>
          <a:p>
            <a:r>
              <a:rPr lang="en-US" altLang="zh-TW" sz="2000" dirty="0"/>
              <a:t>  {0, 0, 0, 0, 1, 0, 0, 0}     //9</a:t>
            </a:r>
          </a:p>
          <a:p>
            <a:r>
              <a:rPr lang="en-US" altLang="zh-TW" sz="2000" dirty="0"/>
              <a:t>};</a:t>
            </a:r>
            <a:endParaRPr lang="zh-TW" altLang="en-US" sz="2000" dirty="0"/>
          </a:p>
        </p:txBody>
      </p:sp>
      <p:sp>
        <p:nvSpPr>
          <p:cNvPr id="5" name="TextBox 396">
            <a:extLst>
              <a:ext uri="{FF2B5EF4-FFF2-40B4-BE49-F238E27FC236}">
                <a16:creationId xmlns:a16="http://schemas.microsoft.com/office/drawing/2014/main" id="{61A88D73-15FB-476E-8522-682EDEE7BE42}"/>
              </a:ext>
            </a:extLst>
          </p:cNvPr>
          <p:cNvSpPr txBox="1"/>
          <p:nvPr/>
        </p:nvSpPr>
        <p:spPr>
          <a:xfrm>
            <a:off x="2471623" y="699208"/>
            <a:ext cx="424180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4000" b="1" spc="-5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Ex3</a:t>
            </a:r>
            <a:r>
              <a:rPr lang="zh-TW" altLang="en-US" sz="4000" b="1" spc="-5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zh-CN" altLang="en-US" sz="4000" b="1" dirty="0">
              <a:solidFill>
                <a:srgbClr val="16161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TextBox 318">
            <a:extLst>
              <a:ext uri="{FF2B5EF4-FFF2-40B4-BE49-F238E27FC236}">
                <a16:creationId xmlns:a16="http://schemas.microsoft.com/office/drawing/2014/main" id="{FE958FAB-3A3A-4439-AF79-99DB108B74E7}"/>
              </a:ext>
            </a:extLst>
          </p:cNvPr>
          <p:cNvSpPr txBox="1"/>
          <p:nvPr/>
        </p:nvSpPr>
        <p:spPr>
          <a:xfrm>
            <a:off x="6245352" y="1006984"/>
            <a:ext cx="3389642" cy="58477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void setup()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{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  </a:t>
            </a:r>
            <a:r>
              <a:rPr lang="en-US" altLang="zh-CN" sz="2000" spc="-30" dirty="0" err="1">
                <a:solidFill>
                  <a:srgbClr val="161616"/>
                </a:solidFill>
                <a:ea typeface="Times New Roman"/>
              </a:rPr>
              <a:t>Serial.begin</a:t>
            </a:r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(9600);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  </a:t>
            </a:r>
            <a:r>
              <a:rPr lang="en-US" altLang="zh-CN" sz="2000" spc="-30" dirty="0" err="1">
                <a:solidFill>
                  <a:srgbClr val="161616"/>
                </a:solidFill>
                <a:ea typeface="Times New Roman"/>
              </a:rPr>
              <a:t>pinMode</a:t>
            </a:r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(data, OUTPUT);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  </a:t>
            </a:r>
            <a:r>
              <a:rPr lang="en-US" altLang="zh-CN" sz="2000" spc="-30" dirty="0" err="1">
                <a:solidFill>
                  <a:srgbClr val="161616"/>
                </a:solidFill>
                <a:ea typeface="Times New Roman"/>
              </a:rPr>
              <a:t>pinMode</a:t>
            </a:r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(push, OUTPUT);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  </a:t>
            </a:r>
            <a:r>
              <a:rPr lang="en-US" altLang="zh-CN" sz="2000" spc="-30" dirty="0" err="1">
                <a:solidFill>
                  <a:srgbClr val="161616"/>
                </a:solidFill>
                <a:ea typeface="Times New Roman"/>
              </a:rPr>
              <a:t>pinMode</a:t>
            </a:r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(upload, OUTPUT);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}</a:t>
            </a:r>
          </a:p>
          <a:p>
            <a:pPr hangingPunct="0"/>
            <a:endParaRPr lang="en-US" altLang="zh-CN" sz="2000" spc="-30" dirty="0">
              <a:solidFill>
                <a:srgbClr val="161616"/>
              </a:solidFill>
              <a:ea typeface="Times New Roman"/>
            </a:endParaRP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void pled()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{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  </a:t>
            </a:r>
            <a:r>
              <a:rPr lang="en-US" altLang="zh-CN" sz="2000" spc="-30" dirty="0" err="1">
                <a:solidFill>
                  <a:srgbClr val="161616"/>
                </a:solidFill>
                <a:ea typeface="Times New Roman"/>
              </a:rPr>
              <a:t>digitalWrite</a:t>
            </a:r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(upload, LOW);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  for (int </a:t>
            </a:r>
            <a:r>
              <a:rPr lang="en-US" altLang="zh-CN" sz="2000" spc="-30" dirty="0" err="1">
                <a:solidFill>
                  <a:srgbClr val="161616"/>
                </a:solidFill>
                <a:ea typeface="Times New Roman"/>
              </a:rPr>
              <a:t>i</a:t>
            </a:r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 = 0; </a:t>
            </a:r>
            <a:r>
              <a:rPr lang="en-US" altLang="zh-CN" sz="2000" spc="-30" dirty="0" err="1">
                <a:solidFill>
                  <a:srgbClr val="161616"/>
                </a:solidFill>
                <a:ea typeface="Times New Roman"/>
              </a:rPr>
              <a:t>i</a:t>
            </a:r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 &lt; 8; </a:t>
            </a:r>
            <a:r>
              <a:rPr lang="en-US" altLang="zh-CN" sz="2000" spc="-30" dirty="0" err="1">
                <a:solidFill>
                  <a:srgbClr val="161616"/>
                </a:solidFill>
                <a:ea typeface="Times New Roman"/>
              </a:rPr>
              <a:t>i</a:t>
            </a:r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++)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  {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    </a:t>
            </a:r>
            <a:r>
              <a:rPr lang="en-US" altLang="zh-CN" sz="2000" spc="-30" dirty="0" err="1">
                <a:solidFill>
                  <a:srgbClr val="161616"/>
                </a:solidFill>
                <a:ea typeface="Times New Roman"/>
              </a:rPr>
              <a:t>digitalWrite</a:t>
            </a:r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(push, LOW);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    </a:t>
            </a:r>
            <a:r>
              <a:rPr lang="en-US" altLang="zh-CN" sz="2000" spc="-30" dirty="0" err="1">
                <a:solidFill>
                  <a:srgbClr val="161616"/>
                </a:solidFill>
                <a:ea typeface="Times New Roman"/>
              </a:rPr>
              <a:t>digitalWrite</a:t>
            </a:r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(data, X[num][</a:t>
            </a:r>
            <a:r>
              <a:rPr lang="en-US" altLang="zh-CN" sz="2000" spc="-30" dirty="0" err="1">
                <a:solidFill>
                  <a:srgbClr val="161616"/>
                </a:solidFill>
                <a:ea typeface="Times New Roman"/>
              </a:rPr>
              <a:t>i</a:t>
            </a:r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]);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    </a:t>
            </a:r>
            <a:r>
              <a:rPr lang="en-US" altLang="zh-CN" sz="2000" spc="-30" dirty="0" err="1">
                <a:solidFill>
                  <a:srgbClr val="161616"/>
                </a:solidFill>
                <a:ea typeface="Times New Roman"/>
              </a:rPr>
              <a:t>digitalWrite</a:t>
            </a:r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(push, HIGH);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  }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  </a:t>
            </a:r>
            <a:r>
              <a:rPr lang="en-US" altLang="zh-CN" sz="2000" spc="-30" dirty="0" err="1">
                <a:solidFill>
                  <a:srgbClr val="161616"/>
                </a:solidFill>
                <a:ea typeface="Times New Roman"/>
              </a:rPr>
              <a:t>digitalWrite</a:t>
            </a:r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(upload, HIGH);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7445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Picture 3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2" name="TextBox 394"/>
          <p:cNvSpPr txBox="1"/>
          <p:nvPr/>
        </p:nvSpPr>
        <p:spPr>
          <a:xfrm>
            <a:off x="1752585" y="2770281"/>
            <a:ext cx="8686829" cy="3002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indent="-228600" hangingPunct="0">
              <a:lnSpc>
                <a:spcPct val="119166"/>
              </a:lnSpc>
            </a:pPr>
            <a:r>
              <a:rPr lang="en-US" altLang="zh-CN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https://github.com/vincenttang1227/Arduino/raw/master/Arduino/arduino.pptx</a:t>
            </a:r>
            <a:endParaRPr lang="zh-CN" altLang="en-US" dirty="0">
              <a:solidFill>
                <a:srgbClr val="16161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TextBox 396">
            <a:extLst>
              <a:ext uri="{FF2B5EF4-FFF2-40B4-BE49-F238E27FC236}">
                <a16:creationId xmlns:a16="http://schemas.microsoft.com/office/drawing/2014/main" id="{B83974D8-FD43-4A20-9666-8DA4F749262C}"/>
              </a:ext>
            </a:extLst>
          </p:cNvPr>
          <p:cNvSpPr txBox="1"/>
          <p:nvPr/>
        </p:nvSpPr>
        <p:spPr>
          <a:xfrm>
            <a:off x="2471623" y="1077364"/>
            <a:ext cx="501814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TW" altLang="en-US" sz="4000" b="1" spc="-5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講義網址</a:t>
            </a:r>
            <a:endParaRPr lang="zh-CN" altLang="en-US" sz="4000" b="1" dirty="0">
              <a:solidFill>
                <a:srgbClr val="16161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5592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Picture 3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2" name="TextBox 317"/>
          <p:cNvSpPr txBox="1"/>
          <p:nvPr/>
        </p:nvSpPr>
        <p:spPr>
          <a:xfrm>
            <a:off x="2852191" y="1314761"/>
            <a:ext cx="3243809" cy="30777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000" dirty="0"/>
              <a:t>void loop()</a:t>
            </a:r>
          </a:p>
          <a:p>
            <a:r>
              <a:rPr lang="en-US" altLang="zh-TW" sz="2000" dirty="0"/>
              <a:t>{</a:t>
            </a:r>
          </a:p>
          <a:p>
            <a:r>
              <a:rPr lang="en-US" altLang="zh-TW" sz="2000" dirty="0"/>
              <a:t>  if (</a:t>
            </a:r>
            <a:r>
              <a:rPr lang="en-US" altLang="zh-TW" sz="2000" dirty="0" err="1"/>
              <a:t>Serial.available</a:t>
            </a:r>
            <a:r>
              <a:rPr lang="en-US" altLang="zh-TW" sz="2000" dirty="0"/>
              <a:t>() &gt; 0)</a:t>
            </a:r>
          </a:p>
          <a:p>
            <a:r>
              <a:rPr lang="en-US" altLang="zh-TW" sz="2000" dirty="0"/>
              <a:t>  {</a:t>
            </a:r>
          </a:p>
          <a:p>
            <a:r>
              <a:rPr lang="en-US" altLang="zh-TW" sz="2000" dirty="0"/>
              <a:t>    num = </a:t>
            </a:r>
            <a:r>
              <a:rPr lang="en-US" altLang="zh-TW" sz="2000" dirty="0" err="1"/>
              <a:t>Serial.parseInt</a:t>
            </a:r>
            <a:r>
              <a:rPr lang="en-US" altLang="zh-TW" sz="2000" dirty="0"/>
              <a:t>();</a:t>
            </a:r>
          </a:p>
          <a:p>
            <a:r>
              <a:rPr lang="en-US" altLang="zh-TW" sz="2000" dirty="0"/>
              <a:t>    num = constrain(num, 0, 9);</a:t>
            </a:r>
          </a:p>
          <a:p>
            <a:r>
              <a:rPr lang="en-US" altLang="zh-TW" sz="2000" dirty="0"/>
              <a:t>  }</a:t>
            </a:r>
          </a:p>
          <a:p>
            <a:r>
              <a:rPr lang="en-US" altLang="zh-TW" sz="2000" dirty="0"/>
              <a:t>  pled(num);</a:t>
            </a:r>
          </a:p>
          <a:p>
            <a:r>
              <a:rPr lang="en-US" altLang="zh-TW" sz="2000" dirty="0"/>
              <a:t>  delay(1000);</a:t>
            </a:r>
          </a:p>
          <a:p>
            <a:r>
              <a:rPr lang="en-US" altLang="zh-TW" sz="2000" dirty="0"/>
              <a:t>}</a:t>
            </a:r>
            <a:endParaRPr lang="zh-TW" altLang="en-US" sz="2000" dirty="0"/>
          </a:p>
        </p:txBody>
      </p:sp>
      <p:sp>
        <p:nvSpPr>
          <p:cNvPr id="5" name="TextBox 396">
            <a:extLst>
              <a:ext uri="{FF2B5EF4-FFF2-40B4-BE49-F238E27FC236}">
                <a16:creationId xmlns:a16="http://schemas.microsoft.com/office/drawing/2014/main" id="{61A88D73-15FB-476E-8522-682EDEE7BE42}"/>
              </a:ext>
            </a:extLst>
          </p:cNvPr>
          <p:cNvSpPr txBox="1"/>
          <p:nvPr/>
        </p:nvSpPr>
        <p:spPr>
          <a:xfrm>
            <a:off x="2471623" y="699208"/>
            <a:ext cx="424180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4000" b="1" spc="-5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Ex3</a:t>
            </a:r>
            <a:r>
              <a:rPr lang="zh-TW" altLang="en-US" sz="4000" b="1" spc="-5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zh-CN" altLang="en-US" sz="4000" b="1" dirty="0">
              <a:solidFill>
                <a:srgbClr val="16161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5888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Picture 3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2" name="TextBox 317"/>
          <p:cNvSpPr txBox="1"/>
          <p:nvPr/>
        </p:nvSpPr>
        <p:spPr>
          <a:xfrm>
            <a:off x="2852191" y="1314761"/>
            <a:ext cx="3243809" cy="33855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000" dirty="0"/>
              <a:t>void pled()</a:t>
            </a:r>
          </a:p>
          <a:p>
            <a:r>
              <a:rPr lang="en-US" altLang="zh-TW" sz="2000" dirty="0"/>
              <a:t>{</a:t>
            </a:r>
          </a:p>
          <a:p>
            <a:r>
              <a:rPr lang="en-US" altLang="zh-TW" sz="2000" dirty="0"/>
              <a:t>  </a:t>
            </a:r>
            <a:r>
              <a:rPr lang="en-US" altLang="zh-TW" sz="2000" dirty="0" err="1"/>
              <a:t>digitalWrite</a:t>
            </a:r>
            <a:r>
              <a:rPr lang="en-US" altLang="zh-TW" sz="2000" dirty="0"/>
              <a:t>(upload, LOW);</a:t>
            </a:r>
          </a:p>
          <a:p>
            <a:r>
              <a:rPr lang="en-US" altLang="zh-TW" sz="2000" dirty="0"/>
              <a:t>  for (int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= 7;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&gt; -1;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--)</a:t>
            </a:r>
          </a:p>
          <a:p>
            <a:r>
              <a:rPr lang="en-US" altLang="zh-TW" sz="2000" dirty="0"/>
              <a:t>  {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err="1"/>
              <a:t>digitalWrite</a:t>
            </a:r>
            <a:r>
              <a:rPr lang="en-US" altLang="zh-TW" sz="2000" dirty="0"/>
              <a:t>(push, LOW);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err="1"/>
              <a:t>digitalWrite</a:t>
            </a:r>
            <a:r>
              <a:rPr lang="en-US" altLang="zh-TW" sz="2000" dirty="0"/>
              <a:t>(data, X[num][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]);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err="1"/>
              <a:t>digitalWrite</a:t>
            </a:r>
            <a:r>
              <a:rPr lang="en-US" altLang="zh-TW" sz="2000" dirty="0"/>
              <a:t>(push, HIGH);</a:t>
            </a:r>
          </a:p>
          <a:p>
            <a:r>
              <a:rPr lang="en-US" altLang="zh-TW" sz="2000" dirty="0"/>
              <a:t>  }</a:t>
            </a:r>
          </a:p>
          <a:p>
            <a:r>
              <a:rPr lang="en-US" altLang="zh-TW" sz="2000" dirty="0"/>
              <a:t>  </a:t>
            </a:r>
            <a:r>
              <a:rPr lang="en-US" altLang="zh-TW" sz="2000" dirty="0" err="1"/>
              <a:t>digitalWrite</a:t>
            </a:r>
            <a:r>
              <a:rPr lang="en-US" altLang="zh-TW" sz="2000" dirty="0"/>
              <a:t>(upload, HIGH);</a:t>
            </a:r>
          </a:p>
          <a:p>
            <a:r>
              <a:rPr lang="en-US" altLang="zh-TW" sz="2000" dirty="0"/>
              <a:t>}</a:t>
            </a:r>
            <a:endParaRPr lang="zh-TW" altLang="en-US" sz="2000" dirty="0"/>
          </a:p>
        </p:txBody>
      </p:sp>
      <p:sp>
        <p:nvSpPr>
          <p:cNvPr id="5" name="TextBox 396">
            <a:extLst>
              <a:ext uri="{FF2B5EF4-FFF2-40B4-BE49-F238E27FC236}">
                <a16:creationId xmlns:a16="http://schemas.microsoft.com/office/drawing/2014/main" id="{61A88D73-15FB-476E-8522-682EDEE7BE42}"/>
              </a:ext>
            </a:extLst>
          </p:cNvPr>
          <p:cNvSpPr txBox="1"/>
          <p:nvPr/>
        </p:nvSpPr>
        <p:spPr>
          <a:xfrm>
            <a:off x="2471623" y="699208"/>
            <a:ext cx="424180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4000" b="1" spc="-5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Ex3</a:t>
            </a:r>
            <a:r>
              <a:rPr lang="zh-TW" altLang="en-US" sz="4000" b="1" spc="-5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修正：</a:t>
            </a:r>
            <a:endParaRPr lang="zh-CN" altLang="en-US" sz="4000" b="1" dirty="0">
              <a:solidFill>
                <a:srgbClr val="16161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0512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Picture 3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2" name="TextBox 307"/>
          <p:cNvSpPr txBox="1"/>
          <p:nvPr/>
        </p:nvSpPr>
        <p:spPr>
          <a:xfrm>
            <a:off x="2471624" y="3693130"/>
            <a:ext cx="379617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878866" algn="l"/>
              </a:tabLst>
            </a:pPr>
            <a:r>
              <a:rPr lang="zh-CN" altLang="en-US" sz="4000" b="1" spc="-5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七段</a:t>
            </a:r>
            <a:r>
              <a:rPr lang="zh-CN" altLang="en-US" sz="4000" b="1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數字</a:t>
            </a:r>
            <a:r>
              <a:rPr lang="zh-TW" altLang="en-US" sz="4000" b="1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顯示器</a:t>
            </a:r>
            <a:endParaRPr lang="en-US" altLang="zh-CN" sz="4000" spc="34" dirty="0">
              <a:solidFill>
                <a:srgbClr val="16161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Picture 2" descr="image">
            <a:extLst>
              <a:ext uri="{FF2B5EF4-FFF2-40B4-BE49-F238E27FC236}">
                <a16:creationId xmlns:a16="http://schemas.microsoft.com/office/drawing/2014/main" id="{DEBE9D13-FBD9-4DA2-9DC2-19283D3FE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954" y="3429000"/>
            <a:ext cx="3140175" cy="256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777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Picture 3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2" name="TextBox 394"/>
          <p:cNvSpPr txBox="1"/>
          <p:nvPr/>
        </p:nvSpPr>
        <p:spPr>
          <a:xfrm>
            <a:off x="2471623" y="2055001"/>
            <a:ext cx="7450760" cy="37256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indent="-228600" hangingPunct="0">
              <a:lnSpc>
                <a:spcPct val="119166"/>
              </a:lnSpc>
            </a:pPr>
            <a:r>
              <a:rPr lang="en-US" altLang="zh-CN" sz="300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•</a:t>
            </a:r>
            <a:r>
              <a:rPr lang="en-US" altLang="zh-CN" sz="3000" spc="-209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</a:t>
            </a:r>
            <a:r>
              <a:rPr lang="zh-CN" altLang="en-US" sz="240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七段顯示器（英語：</a:t>
            </a:r>
            <a:r>
              <a:rPr lang="en-US" altLang="zh-CN" sz="240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Seven-segment</a:t>
            </a:r>
            <a:r>
              <a:rPr lang="en-US" altLang="zh-CN" sz="2400" spc="-154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 </a:t>
            </a:r>
            <a:r>
              <a:rPr lang="en-US" altLang="zh-CN" sz="240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display</a:t>
            </a:r>
            <a:r>
              <a:rPr lang="zh-CN" altLang="en-US" sz="240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）為常用</a:t>
            </a:r>
            <a:b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2400" spc="-5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顯示數字的電子元件。因</a:t>
            </a:r>
            <a:r>
              <a:rPr lang="zh-CN" altLang="en-US" sz="240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為藉由七個發光二極體以不</a:t>
            </a:r>
            <a:r>
              <a:rPr lang="zh-CN" altLang="en-US" sz="2400" spc="-5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同組合來顯示數字，所以</a:t>
            </a:r>
            <a:r>
              <a:rPr lang="zh-CN" altLang="en-US" sz="240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稱為「七劃管」、「七段數</a:t>
            </a:r>
            <a:r>
              <a:rPr lang="zh-CN" altLang="en-US" sz="2400" spc="-5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碼管」、「七段顯示器」，由於所</a:t>
            </a:r>
            <a:r>
              <a:rPr lang="zh-CN" altLang="en-US" sz="240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有燈管全亮時所表</a:t>
            </a:r>
          </a:p>
          <a:p>
            <a:pPr indent="228600">
              <a:spcBef>
                <a:spcPts val="290"/>
              </a:spcBef>
            </a:pPr>
            <a:r>
              <a:rPr lang="zh-CN" altLang="en-US" sz="2400" spc="15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示的是「</a:t>
            </a:r>
            <a:r>
              <a:rPr lang="en-US" altLang="zh-CN" sz="2400" spc="5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CN" altLang="en-US" sz="2400" spc="15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」，所以又稱「</a:t>
            </a:r>
            <a:r>
              <a:rPr lang="en-US" altLang="zh-CN" sz="2400" spc="1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CN" altLang="en-US" sz="2400" spc="15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字管」、「</a:t>
            </a:r>
            <a:r>
              <a:rPr lang="en-US" altLang="zh-CN" sz="2400" spc="1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CN" altLang="en-US" sz="2400" spc="2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</a:t>
            </a:r>
            <a:r>
              <a:rPr lang="zh-CN" altLang="en-US" sz="2400" spc="15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顯示器」。</a:t>
            </a:r>
          </a:p>
          <a:p>
            <a:pPr>
              <a:lnSpc>
                <a:spcPts val="919"/>
              </a:lnSpc>
            </a:pP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300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•</a:t>
            </a:r>
            <a:r>
              <a:rPr lang="en-US" altLang="zh-CN" sz="3000" spc="-94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</a:t>
            </a:r>
            <a:r>
              <a:rPr lang="zh-CN" altLang="en-US" sz="240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多數七段顯示器還會在右下角附加一個表示小數點的</a:t>
            </a:r>
          </a:p>
          <a:p>
            <a:pPr>
              <a:lnSpc>
                <a:spcPts val="530"/>
              </a:lnSpc>
            </a:pP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indent="228600"/>
            <a:r>
              <a:rPr lang="zh-CN" altLang="en-US" sz="2400" spc="-5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燈管</a:t>
            </a:r>
            <a:r>
              <a:rPr lang="zh-CN" altLang="en-US" sz="240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，因此也稱八段管。</a:t>
            </a:r>
          </a:p>
        </p:txBody>
      </p:sp>
      <p:sp>
        <p:nvSpPr>
          <p:cNvPr id="5" name="TextBox 396">
            <a:extLst>
              <a:ext uri="{FF2B5EF4-FFF2-40B4-BE49-F238E27FC236}">
                <a16:creationId xmlns:a16="http://schemas.microsoft.com/office/drawing/2014/main" id="{B83974D8-FD43-4A20-9666-8DA4F749262C}"/>
              </a:ext>
            </a:extLst>
          </p:cNvPr>
          <p:cNvSpPr txBox="1"/>
          <p:nvPr/>
        </p:nvSpPr>
        <p:spPr>
          <a:xfrm>
            <a:off x="2471623" y="1077364"/>
            <a:ext cx="501814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000" b="1" spc="-5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七段</a:t>
            </a:r>
            <a:r>
              <a:rPr lang="zh-CN" altLang="en-US" sz="4000" b="1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數字</a:t>
            </a:r>
            <a:r>
              <a:rPr lang="zh-TW" altLang="en-US" sz="4000" b="1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顯示器</a:t>
            </a:r>
            <a:r>
              <a:rPr lang="en-US" altLang="zh-TW" sz="4000" b="1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000" b="1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共陽</a:t>
            </a:r>
            <a:r>
              <a:rPr lang="en-US" altLang="zh-TW" sz="4000" b="1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CN" altLang="en-US" sz="4000" b="1" dirty="0">
              <a:solidFill>
                <a:srgbClr val="16161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Picture 3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2" name="TextBox 396"/>
          <p:cNvSpPr txBox="1"/>
          <p:nvPr/>
        </p:nvSpPr>
        <p:spPr>
          <a:xfrm>
            <a:off x="2471622" y="1077364"/>
            <a:ext cx="481863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000" b="1" spc="-5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七段</a:t>
            </a:r>
            <a:r>
              <a:rPr lang="zh-CN" altLang="en-US" sz="4000" b="1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數字腳位及排列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0BC0AFE5-D8DF-404E-8C2F-B0DC5D059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879" y="2424439"/>
            <a:ext cx="1848023" cy="36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E0B1E04-EF25-4324-B58C-7DBC3CC13383}"/>
              </a:ext>
            </a:extLst>
          </p:cNvPr>
          <p:cNvSpPr/>
          <p:nvPr/>
        </p:nvSpPr>
        <p:spPr>
          <a:xfrm>
            <a:off x="8276879" y="1839664"/>
            <a:ext cx="18480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⑧⑦</a:t>
            </a:r>
            <a:r>
              <a:rPr lang="zh-CN" altLang="en-US" sz="3200" b="1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CN" altLang="en-US" sz="2800" b="1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②③</a:t>
            </a:r>
            <a:endParaRPr lang="zh-TW" altLang="en-US" sz="28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35F1902-73D2-4F59-AC76-2A8A624B4A0A}"/>
              </a:ext>
            </a:extLst>
          </p:cNvPr>
          <p:cNvSpPr/>
          <p:nvPr/>
        </p:nvSpPr>
        <p:spPr>
          <a:xfrm>
            <a:off x="8277053" y="6089939"/>
            <a:ext cx="18480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⑥⑤  ④⑨</a:t>
            </a:r>
            <a:endParaRPr lang="zh-TW" altLang="en-US" sz="28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3DFEA37-C640-4846-BC04-FDE22A3112C7}"/>
              </a:ext>
            </a:extLst>
          </p:cNvPr>
          <p:cNvSpPr/>
          <p:nvPr/>
        </p:nvSpPr>
        <p:spPr>
          <a:xfrm>
            <a:off x="9042948" y="2424439"/>
            <a:ext cx="315884" cy="127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5V</a:t>
            </a:r>
            <a:endParaRPr lang="zh-TW" altLang="en-US" sz="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64FA441-5CE9-4DAF-A908-8D336A30055A}"/>
              </a:ext>
            </a:extLst>
          </p:cNvPr>
          <p:cNvSpPr/>
          <p:nvPr/>
        </p:nvSpPr>
        <p:spPr>
          <a:xfrm>
            <a:off x="9042948" y="5962371"/>
            <a:ext cx="315884" cy="127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5V</a:t>
            </a:r>
            <a:endParaRPr lang="zh-TW" altLang="en-US" sz="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Picture 39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2" name="TextBox 398"/>
          <p:cNvSpPr txBox="1"/>
          <p:nvPr/>
        </p:nvSpPr>
        <p:spPr>
          <a:xfrm>
            <a:off x="2471623" y="1981168"/>
            <a:ext cx="3213100" cy="289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2400" spc="-5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材料</a:t>
            </a:r>
          </a:p>
          <a:p>
            <a:pPr>
              <a:lnSpc>
                <a:spcPts val="894"/>
              </a:lnSpc>
            </a:pP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3000" spc="-104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•</a:t>
            </a:r>
            <a:r>
              <a:rPr lang="en-US" altLang="zh-CN" sz="3000" spc="-85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</a:t>
            </a:r>
            <a:r>
              <a:rPr lang="en-US" altLang="zh-CN" sz="2400" spc="-159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ARDUINO</a:t>
            </a:r>
            <a:r>
              <a:rPr lang="en-US" altLang="zh-CN" sz="2400" spc="-69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 </a:t>
            </a:r>
            <a:r>
              <a:rPr lang="en-US" altLang="zh-CN" sz="2400" spc="-17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UNO</a:t>
            </a:r>
          </a:p>
          <a:p>
            <a:pPr>
              <a:lnSpc>
                <a:spcPts val="860"/>
              </a:lnSpc>
            </a:pP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300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•</a:t>
            </a:r>
            <a:r>
              <a:rPr lang="en-US" altLang="zh-CN" sz="3000" spc="-8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</a:t>
            </a:r>
            <a:r>
              <a:rPr lang="zh-CN" altLang="en-US" sz="2400" spc="-5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面包板</a:t>
            </a:r>
          </a:p>
          <a:p>
            <a:pPr>
              <a:lnSpc>
                <a:spcPts val="850"/>
              </a:lnSpc>
            </a:pP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300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•</a:t>
            </a:r>
            <a:r>
              <a:rPr lang="en-US" altLang="zh-CN" sz="3000" spc="-16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</a:t>
            </a:r>
            <a:r>
              <a:rPr lang="en-US" altLang="zh-CN" sz="240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220Ω</a:t>
            </a:r>
            <a:r>
              <a:rPr lang="zh-CN" altLang="en-US" sz="240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電阻</a:t>
            </a:r>
            <a:r>
              <a:rPr lang="zh-CN" altLang="en-US" sz="2400" spc="-234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宋体"/>
              </a:rPr>
              <a:t> </a:t>
            </a:r>
            <a:r>
              <a:rPr lang="en-US" altLang="zh-CN" sz="240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CN" altLang="en-US" sz="240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</a:p>
          <a:p>
            <a:pPr>
              <a:lnSpc>
                <a:spcPts val="850"/>
              </a:lnSpc>
            </a:pP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300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•</a:t>
            </a:r>
            <a:r>
              <a:rPr lang="en-US" altLang="zh-CN" sz="3000" spc="-94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</a:t>
            </a:r>
            <a:r>
              <a:rPr lang="zh-CN" altLang="en-US" sz="240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七段數字顯示器</a:t>
            </a:r>
          </a:p>
        </p:txBody>
      </p:sp>
      <p:sp>
        <p:nvSpPr>
          <p:cNvPr id="4" name="TextBox 396">
            <a:extLst>
              <a:ext uri="{FF2B5EF4-FFF2-40B4-BE49-F238E27FC236}">
                <a16:creationId xmlns:a16="http://schemas.microsoft.com/office/drawing/2014/main" id="{B595C712-EBD2-4DD1-A4D4-994782A9F12C}"/>
              </a:ext>
            </a:extLst>
          </p:cNvPr>
          <p:cNvSpPr txBox="1"/>
          <p:nvPr/>
        </p:nvSpPr>
        <p:spPr>
          <a:xfrm>
            <a:off x="2471622" y="1077364"/>
            <a:ext cx="518439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TW" altLang="en-US" sz="4000" b="1" spc="-5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實作：</a:t>
            </a:r>
            <a:r>
              <a:rPr lang="zh-CN" altLang="en-US" sz="4000" b="1" spc="-5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七段</a:t>
            </a:r>
            <a:r>
              <a:rPr lang="zh-CN" altLang="en-US" sz="4000" b="1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數字</a:t>
            </a:r>
            <a:r>
              <a:rPr lang="zh-TW" altLang="en-US" sz="4000" b="1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顯示器</a:t>
            </a:r>
            <a:endParaRPr lang="zh-CN" altLang="en-US" sz="4000" b="1" dirty="0">
              <a:solidFill>
                <a:srgbClr val="16161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Picture 4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401" name="TextBox 401"/>
          <p:cNvSpPr txBox="1"/>
          <p:nvPr/>
        </p:nvSpPr>
        <p:spPr>
          <a:xfrm>
            <a:off x="3085876" y="1692917"/>
            <a:ext cx="1768757" cy="42319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pc="94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altLang="zh-CN" sz="2000" spc="8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 </a:t>
            </a:r>
            <a:r>
              <a:rPr lang="en-US" altLang="zh-CN" sz="2000" spc="10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en-US" altLang="zh-CN" sz="2000" spc="94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0000001</a:t>
            </a:r>
          </a:p>
          <a:p>
            <a:pPr>
              <a:lnSpc>
                <a:spcPts val="994"/>
              </a:lnSpc>
            </a:pP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2000" spc="94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CN" sz="2000" spc="8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 </a:t>
            </a:r>
            <a:r>
              <a:rPr lang="en-US" altLang="zh-CN" sz="2000" spc="10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en-US" altLang="zh-CN" sz="2000" spc="94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1001111</a:t>
            </a:r>
          </a:p>
          <a:p>
            <a:pPr>
              <a:lnSpc>
                <a:spcPts val="1005"/>
              </a:lnSpc>
            </a:pP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2000" spc="94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CN" sz="2000" spc="8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 </a:t>
            </a:r>
            <a:r>
              <a:rPr lang="en-US" altLang="zh-CN" sz="2000" spc="10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en-US" altLang="zh-CN" sz="2000" spc="94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0010010</a:t>
            </a:r>
          </a:p>
          <a:p>
            <a:pPr>
              <a:lnSpc>
                <a:spcPts val="994"/>
              </a:lnSpc>
            </a:pP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2000" spc="89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en-US" altLang="zh-CN" sz="2000" spc="5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 </a:t>
            </a:r>
            <a:r>
              <a:rPr lang="en-US" altLang="zh-CN" sz="2000" spc="10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en-US" altLang="zh-CN" sz="2000" spc="94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0000110</a:t>
            </a:r>
          </a:p>
          <a:p>
            <a:pPr>
              <a:lnSpc>
                <a:spcPts val="994"/>
              </a:lnSpc>
            </a:pP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2000" spc="89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en-US" altLang="zh-CN" sz="2000" spc="5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 </a:t>
            </a:r>
            <a:r>
              <a:rPr lang="en-US" altLang="zh-CN" sz="2000" spc="10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en-US" altLang="zh-CN" sz="2000" spc="94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1001100</a:t>
            </a:r>
          </a:p>
          <a:p>
            <a:pPr>
              <a:lnSpc>
                <a:spcPts val="1005"/>
              </a:lnSpc>
            </a:pP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2000" spc="94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en-US" altLang="zh-CN" sz="2000" spc="55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 </a:t>
            </a:r>
            <a:r>
              <a:rPr lang="en-US" altLang="zh-CN" sz="2000" spc="10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en-US" altLang="zh-CN" sz="2000" spc="94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0100100</a:t>
            </a:r>
          </a:p>
          <a:p>
            <a:pPr>
              <a:lnSpc>
                <a:spcPts val="994"/>
              </a:lnSpc>
            </a:pP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2000" spc="89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en-US" altLang="zh-CN" sz="2000" spc="5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 </a:t>
            </a:r>
            <a:r>
              <a:rPr lang="en-US" altLang="zh-CN" sz="2000" spc="10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en-US" altLang="zh-CN" sz="2000" spc="94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0100000</a:t>
            </a:r>
          </a:p>
          <a:p>
            <a:pPr>
              <a:lnSpc>
                <a:spcPts val="994"/>
              </a:lnSpc>
            </a:pP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2000" spc="89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en-US" altLang="zh-CN" sz="2000" spc="5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 </a:t>
            </a:r>
            <a:r>
              <a:rPr lang="en-US" altLang="zh-CN" sz="2000" spc="10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en-US" altLang="zh-CN" sz="2000" spc="94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0001111</a:t>
            </a:r>
          </a:p>
          <a:p>
            <a:pPr>
              <a:lnSpc>
                <a:spcPts val="1010"/>
              </a:lnSpc>
            </a:pP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2000" spc="94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en-US" altLang="zh-CN" sz="2000" spc="8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 </a:t>
            </a:r>
            <a:r>
              <a:rPr lang="en-US" altLang="zh-CN" sz="2000" spc="10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en-US" altLang="zh-CN" sz="2000" spc="94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0000000</a:t>
            </a:r>
          </a:p>
          <a:p>
            <a:pPr>
              <a:lnSpc>
                <a:spcPts val="994"/>
              </a:lnSpc>
            </a:pP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2000" spc="89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en-US" altLang="zh-CN" sz="2000" spc="5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 </a:t>
            </a:r>
            <a:r>
              <a:rPr lang="en-US" altLang="zh-CN" sz="2000" spc="10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en-US" altLang="zh-CN" sz="2000" spc="94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0000100</a:t>
            </a:r>
          </a:p>
        </p:txBody>
      </p:sp>
      <p:sp>
        <p:nvSpPr>
          <p:cNvPr id="6" name="TextBox 396">
            <a:extLst>
              <a:ext uri="{FF2B5EF4-FFF2-40B4-BE49-F238E27FC236}">
                <a16:creationId xmlns:a16="http://schemas.microsoft.com/office/drawing/2014/main" id="{F54090C2-F8CF-44FF-825B-2CC3B00A29A9}"/>
              </a:ext>
            </a:extLst>
          </p:cNvPr>
          <p:cNvSpPr txBox="1"/>
          <p:nvPr/>
        </p:nvSpPr>
        <p:spPr>
          <a:xfrm>
            <a:off x="2471623" y="1077364"/>
            <a:ext cx="424180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000" b="1" spc="-5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數字</a:t>
            </a:r>
            <a:r>
              <a:rPr lang="zh-CN" altLang="en-US" sz="4000" b="1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代碼表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00">
            <a:extLst>
              <a:ext uri="{FF2B5EF4-FFF2-40B4-BE49-F238E27FC236}">
                <a16:creationId xmlns:a16="http://schemas.microsoft.com/office/drawing/2014/main" id="{FB442223-26C6-424A-98F9-E0D6716F4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982F9DA-DC18-44F8-8022-4E12897196C7}"/>
              </a:ext>
            </a:extLst>
          </p:cNvPr>
          <p:cNvSpPr/>
          <p:nvPr/>
        </p:nvSpPr>
        <p:spPr>
          <a:xfrm>
            <a:off x="2757951" y="1257362"/>
            <a:ext cx="3048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int X[10][8] =</a:t>
            </a:r>
          </a:p>
          <a:p>
            <a:r>
              <a:rPr lang="en-US" altLang="zh-TW" sz="2000" dirty="0"/>
              <a:t>{</a:t>
            </a:r>
          </a:p>
          <a:p>
            <a:r>
              <a:rPr lang="en-US" altLang="zh-TW" sz="2000" dirty="0"/>
              <a:t>  {0, 0, 0, 0, 0, 0, 1, 0},    //0</a:t>
            </a:r>
          </a:p>
          <a:p>
            <a:r>
              <a:rPr lang="en-US" altLang="zh-TW" sz="2000" dirty="0"/>
              <a:t>  {1, 0, 0, 1, 1, 1, 1, 0},    //1</a:t>
            </a:r>
          </a:p>
          <a:p>
            <a:r>
              <a:rPr lang="en-US" altLang="zh-TW" sz="2000" dirty="0"/>
              <a:t>  {0, 0, 1, 0, 0, 1, 0, 0},    //2</a:t>
            </a:r>
          </a:p>
          <a:p>
            <a:r>
              <a:rPr lang="en-US" altLang="zh-TW" sz="2000" dirty="0"/>
              <a:t>  {0, 0, 0, 0, 1, 1, 0, 0},    //3</a:t>
            </a:r>
          </a:p>
          <a:p>
            <a:r>
              <a:rPr lang="en-US" altLang="zh-TW" sz="2000" dirty="0"/>
              <a:t>  {1, 0, 0, 1, 1, 0, 0, 0},    //4</a:t>
            </a:r>
          </a:p>
          <a:p>
            <a:r>
              <a:rPr lang="en-US" altLang="zh-TW" sz="2000" dirty="0"/>
              <a:t>  {0, 1, 0, 0, 1, 0, 0, 0},    //5</a:t>
            </a:r>
          </a:p>
          <a:p>
            <a:r>
              <a:rPr lang="en-US" altLang="zh-TW" sz="2000" dirty="0"/>
              <a:t>  {0, 1, 0, 0, 0, 0, 0, 0},    //6</a:t>
            </a:r>
          </a:p>
          <a:p>
            <a:r>
              <a:rPr lang="en-US" altLang="zh-TW" sz="2000" dirty="0"/>
              <a:t>  {0, 0, 0, 1, 1, 1, 1, 0},    //7</a:t>
            </a:r>
          </a:p>
          <a:p>
            <a:r>
              <a:rPr lang="en-US" altLang="zh-TW" sz="2000" dirty="0"/>
              <a:t>  {0, 0, 0, 0, 0, 0, 0, 0},    //8</a:t>
            </a:r>
          </a:p>
          <a:p>
            <a:r>
              <a:rPr lang="en-US" altLang="zh-TW" sz="2000" dirty="0"/>
              <a:t>  {0, 0, 0, 0, 1, 0, 0, 0}     //9</a:t>
            </a:r>
          </a:p>
          <a:p>
            <a:r>
              <a:rPr lang="en-US" altLang="zh-TW" sz="2000" dirty="0"/>
              <a:t>};</a:t>
            </a:r>
            <a:endParaRPr lang="zh-TW" altLang="en-US" sz="2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069E44-C6CD-4165-866F-00EB85838EDD}"/>
              </a:ext>
            </a:extLst>
          </p:cNvPr>
          <p:cNvSpPr/>
          <p:nvPr/>
        </p:nvSpPr>
        <p:spPr>
          <a:xfrm>
            <a:off x="6095999" y="1265675"/>
            <a:ext cx="3338945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void setup()</a:t>
            </a:r>
          </a:p>
          <a:p>
            <a:r>
              <a:rPr lang="en-US" altLang="zh-TW" sz="2000" dirty="0"/>
              <a:t>{</a:t>
            </a:r>
          </a:p>
          <a:p>
            <a:r>
              <a:rPr lang="en-US" altLang="zh-TW" sz="2000" dirty="0"/>
              <a:t>  for (int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= 2;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&lt; 10;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++)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err="1"/>
              <a:t>pinMode</a:t>
            </a:r>
            <a:r>
              <a:rPr lang="en-US" altLang="zh-TW" sz="2000" dirty="0"/>
              <a:t>(</a:t>
            </a:r>
            <a:r>
              <a:rPr lang="en-US" altLang="zh-TW" sz="2000" dirty="0" err="1"/>
              <a:t>i</a:t>
            </a:r>
            <a:r>
              <a:rPr lang="en-US" altLang="zh-TW" sz="2000" dirty="0"/>
              <a:t>, OUTPUT);</a:t>
            </a:r>
          </a:p>
          <a:p>
            <a:r>
              <a:rPr lang="en-US" altLang="zh-TW" sz="2000" dirty="0"/>
              <a:t>}</a:t>
            </a:r>
          </a:p>
          <a:p>
            <a:endParaRPr lang="en-US" altLang="zh-TW" sz="2000" dirty="0"/>
          </a:p>
          <a:p>
            <a:r>
              <a:rPr lang="en-US" altLang="zh-TW" sz="2000" dirty="0"/>
              <a:t>void loop()</a:t>
            </a:r>
          </a:p>
          <a:p>
            <a:r>
              <a:rPr lang="en-US" altLang="zh-TW" sz="2000" dirty="0"/>
              <a:t>{</a:t>
            </a:r>
          </a:p>
          <a:p>
            <a:r>
              <a:rPr lang="en-US" altLang="zh-TW" sz="2000" dirty="0"/>
              <a:t>  for (int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= 0;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&lt; 10;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++)</a:t>
            </a:r>
          </a:p>
          <a:p>
            <a:r>
              <a:rPr lang="en-US" altLang="zh-TW" sz="2000" dirty="0"/>
              <a:t>  {</a:t>
            </a:r>
          </a:p>
          <a:p>
            <a:r>
              <a:rPr lang="en-US" altLang="zh-TW" sz="2000" dirty="0"/>
              <a:t>    for (int j = 2; j &lt; 10; </a:t>
            </a:r>
            <a:r>
              <a:rPr lang="en-US" altLang="zh-TW" sz="2000" dirty="0" err="1"/>
              <a:t>j++</a:t>
            </a:r>
            <a:r>
              <a:rPr lang="en-US" altLang="zh-TW" sz="2000" dirty="0"/>
              <a:t>)</a:t>
            </a:r>
          </a:p>
          <a:p>
            <a:r>
              <a:rPr lang="en-US" altLang="zh-TW" sz="2000" dirty="0"/>
              <a:t>    {</a:t>
            </a:r>
          </a:p>
          <a:p>
            <a:r>
              <a:rPr lang="en-US" altLang="zh-TW" sz="2000" dirty="0"/>
              <a:t>      </a:t>
            </a:r>
            <a:r>
              <a:rPr lang="en-US" altLang="zh-TW" sz="2000" dirty="0" err="1"/>
              <a:t>digitalWrite</a:t>
            </a:r>
            <a:r>
              <a:rPr lang="en-US" altLang="zh-TW" sz="2000" dirty="0"/>
              <a:t>(j, X[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][j - 2]);</a:t>
            </a:r>
          </a:p>
          <a:p>
            <a:r>
              <a:rPr lang="en-US" altLang="zh-TW" sz="2000" dirty="0"/>
              <a:t>    }</a:t>
            </a:r>
          </a:p>
          <a:p>
            <a:r>
              <a:rPr lang="en-US" altLang="zh-TW" sz="2000" dirty="0"/>
              <a:t>    delay(1000);</a:t>
            </a:r>
          </a:p>
          <a:p>
            <a:r>
              <a:rPr lang="en-US" altLang="zh-TW" sz="2000" dirty="0"/>
              <a:t>  }</a:t>
            </a:r>
          </a:p>
          <a:p>
            <a:r>
              <a:rPr lang="en-US" altLang="zh-TW" sz="2000" dirty="0"/>
              <a:t>}</a:t>
            </a:r>
            <a:endParaRPr lang="zh-TW" altLang="en-US" sz="2000" dirty="0"/>
          </a:p>
        </p:txBody>
      </p:sp>
      <p:sp>
        <p:nvSpPr>
          <p:cNvPr id="8" name="TextBox 396">
            <a:extLst>
              <a:ext uri="{FF2B5EF4-FFF2-40B4-BE49-F238E27FC236}">
                <a16:creationId xmlns:a16="http://schemas.microsoft.com/office/drawing/2014/main" id="{260D82FE-0290-4F9E-ABC2-8447C7864CA0}"/>
              </a:ext>
            </a:extLst>
          </p:cNvPr>
          <p:cNvSpPr txBox="1"/>
          <p:nvPr/>
        </p:nvSpPr>
        <p:spPr>
          <a:xfrm>
            <a:off x="2471623" y="699208"/>
            <a:ext cx="424180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4000" b="1" spc="-5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Ex1</a:t>
            </a:r>
            <a:r>
              <a:rPr lang="zh-TW" altLang="en-US" sz="4000" b="1" spc="-5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zh-CN" altLang="en-US" sz="4000" b="1" dirty="0">
              <a:solidFill>
                <a:srgbClr val="16161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15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00">
            <a:extLst>
              <a:ext uri="{FF2B5EF4-FFF2-40B4-BE49-F238E27FC236}">
                <a16:creationId xmlns:a16="http://schemas.microsoft.com/office/drawing/2014/main" id="{FB442223-26C6-424A-98F9-E0D6716F4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982F9DA-DC18-44F8-8022-4E12897196C7}"/>
              </a:ext>
            </a:extLst>
          </p:cNvPr>
          <p:cNvSpPr/>
          <p:nvPr/>
        </p:nvSpPr>
        <p:spPr>
          <a:xfrm>
            <a:off x="2757951" y="1257362"/>
            <a:ext cx="3048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int num;</a:t>
            </a:r>
          </a:p>
          <a:p>
            <a:r>
              <a:rPr lang="en-US" altLang="zh-TW" sz="2000" dirty="0"/>
              <a:t>int X[10][8] =</a:t>
            </a:r>
          </a:p>
          <a:p>
            <a:r>
              <a:rPr lang="en-US" altLang="zh-TW" sz="2000" dirty="0"/>
              <a:t>{</a:t>
            </a:r>
          </a:p>
          <a:p>
            <a:r>
              <a:rPr lang="en-US" altLang="zh-TW" sz="2000" dirty="0"/>
              <a:t>  {0, 0, 0, 0, 0, 0, 1, 0},    //0</a:t>
            </a:r>
          </a:p>
          <a:p>
            <a:r>
              <a:rPr lang="en-US" altLang="zh-TW" sz="2000" dirty="0"/>
              <a:t>  {1, 0, 0, 1, 1, 1, 1, 0},    //1</a:t>
            </a:r>
          </a:p>
          <a:p>
            <a:r>
              <a:rPr lang="en-US" altLang="zh-TW" sz="2000" dirty="0"/>
              <a:t>  {0, 0, 1, 0, 0, 1, 0, 0},    //2</a:t>
            </a:r>
          </a:p>
          <a:p>
            <a:r>
              <a:rPr lang="en-US" altLang="zh-TW" sz="2000" dirty="0"/>
              <a:t>  {0, 0, 0, 0, 1, 1, 0, 0},    //3</a:t>
            </a:r>
          </a:p>
          <a:p>
            <a:r>
              <a:rPr lang="en-US" altLang="zh-TW" sz="2000" dirty="0"/>
              <a:t>  {1, 0, 0, 1, 1, 0, 0, 0},    //4</a:t>
            </a:r>
          </a:p>
          <a:p>
            <a:r>
              <a:rPr lang="en-US" altLang="zh-TW" sz="2000" dirty="0"/>
              <a:t>  {0, 1, 0, 0, 1, 0, 0, 0},    //5</a:t>
            </a:r>
          </a:p>
          <a:p>
            <a:r>
              <a:rPr lang="en-US" altLang="zh-TW" sz="2000" dirty="0"/>
              <a:t>  {0, 1, 0, 0, 0, 0, 0, 0},    //6</a:t>
            </a:r>
          </a:p>
          <a:p>
            <a:r>
              <a:rPr lang="en-US" altLang="zh-TW" sz="2000" dirty="0"/>
              <a:t>  {0, 0, 0, 1, 1, 1, 1, 0},    //7</a:t>
            </a:r>
          </a:p>
          <a:p>
            <a:r>
              <a:rPr lang="en-US" altLang="zh-TW" sz="2000" dirty="0"/>
              <a:t>  {0, 0, 0, 0, 0, 0, 0, 0},    //8</a:t>
            </a:r>
          </a:p>
          <a:p>
            <a:r>
              <a:rPr lang="en-US" altLang="zh-TW" sz="2000" dirty="0"/>
              <a:t>  {0, 0, 0, 0, 1, 0, 0, 0}     //9</a:t>
            </a:r>
          </a:p>
          <a:p>
            <a:r>
              <a:rPr lang="en-US" altLang="zh-TW" sz="2000" dirty="0"/>
              <a:t>};</a:t>
            </a:r>
            <a:endParaRPr lang="zh-TW" altLang="en-US" sz="2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069E44-C6CD-4165-866F-00EB85838EDD}"/>
              </a:ext>
            </a:extLst>
          </p:cNvPr>
          <p:cNvSpPr/>
          <p:nvPr/>
        </p:nvSpPr>
        <p:spPr>
          <a:xfrm>
            <a:off x="6095999" y="26255"/>
            <a:ext cx="3338945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void setup()</a:t>
            </a:r>
          </a:p>
          <a:p>
            <a:r>
              <a:rPr lang="en-US" altLang="zh-TW" sz="2000" dirty="0"/>
              <a:t>{</a:t>
            </a:r>
          </a:p>
          <a:p>
            <a:r>
              <a:rPr lang="en-US" altLang="zh-TW" sz="2000" dirty="0"/>
              <a:t>  </a:t>
            </a:r>
            <a:r>
              <a:rPr lang="en-US" altLang="zh-TW" sz="2000" dirty="0" err="1"/>
              <a:t>Serial.begin</a:t>
            </a:r>
            <a:r>
              <a:rPr lang="en-US" altLang="zh-TW" sz="2000" dirty="0"/>
              <a:t>(9600);</a:t>
            </a:r>
          </a:p>
          <a:p>
            <a:r>
              <a:rPr lang="en-US" altLang="zh-TW" sz="2000" dirty="0"/>
              <a:t>  for (int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= 2;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&lt; 10;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++)</a:t>
            </a:r>
          </a:p>
          <a:p>
            <a:r>
              <a:rPr lang="en-US" altLang="zh-TW" sz="2000" dirty="0"/>
              <a:t>  {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err="1"/>
              <a:t>pinMode</a:t>
            </a:r>
            <a:r>
              <a:rPr lang="en-US" altLang="zh-TW" sz="2000" dirty="0"/>
              <a:t>(</a:t>
            </a:r>
            <a:r>
              <a:rPr lang="en-US" altLang="zh-TW" sz="2000" dirty="0" err="1"/>
              <a:t>i</a:t>
            </a:r>
            <a:r>
              <a:rPr lang="en-US" altLang="zh-TW" sz="2000" dirty="0"/>
              <a:t>, OUTPUT);</a:t>
            </a:r>
          </a:p>
          <a:p>
            <a:r>
              <a:rPr lang="en-US" altLang="zh-TW" sz="2000" dirty="0"/>
              <a:t>  }</a:t>
            </a:r>
          </a:p>
          <a:p>
            <a:r>
              <a:rPr lang="en-US" altLang="zh-TW" sz="2000" dirty="0"/>
              <a:t>}</a:t>
            </a:r>
          </a:p>
          <a:p>
            <a:endParaRPr lang="en-US" altLang="zh-TW" sz="2000" dirty="0"/>
          </a:p>
          <a:p>
            <a:r>
              <a:rPr lang="en-US" altLang="zh-TW" sz="2000" dirty="0"/>
              <a:t>void loop()</a:t>
            </a:r>
          </a:p>
          <a:p>
            <a:r>
              <a:rPr lang="en-US" altLang="zh-TW" sz="2000" dirty="0"/>
              <a:t>{</a:t>
            </a:r>
          </a:p>
          <a:p>
            <a:r>
              <a:rPr lang="en-US" altLang="zh-TW" sz="2000" dirty="0"/>
              <a:t>  if (</a:t>
            </a:r>
            <a:r>
              <a:rPr lang="en-US" altLang="zh-TW" sz="2000" dirty="0" err="1"/>
              <a:t>Serial.available</a:t>
            </a:r>
            <a:r>
              <a:rPr lang="en-US" altLang="zh-TW" sz="2000" dirty="0"/>
              <a:t>() &gt; 0)</a:t>
            </a:r>
          </a:p>
          <a:p>
            <a:r>
              <a:rPr lang="en-US" altLang="zh-TW" sz="2000" dirty="0"/>
              <a:t>  {</a:t>
            </a:r>
          </a:p>
          <a:p>
            <a:r>
              <a:rPr lang="en-US" altLang="zh-TW" sz="2000" dirty="0"/>
              <a:t>    num = </a:t>
            </a:r>
            <a:r>
              <a:rPr lang="en-US" altLang="zh-TW" sz="2000" dirty="0" err="1"/>
              <a:t>Serial.parseInt</a:t>
            </a:r>
            <a:r>
              <a:rPr lang="en-US" altLang="zh-TW" sz="2000" dirty="0"/>
              <a:t>();</a:t>
            </a:r>
          </a:p>
          <a:p>
            <a:r>
              <a:rPr lang="en-US" altLang="zh-TW" sz="2000" dirty="0"/>
              <a:t>    num = constrain(num, 0, 9);</a:t>
            </a:r>
          </a:p>
          <a:p>
            <a:r>
              <a:rPr lang="en-US" altLang="zh-TW" sz="2000" dirty="0"/>
              <a:t>  }</a:t>
            </a:r>
          </a:p>
          <a:p>
            <a:r>
              <a:rPr lang="en-US" altLang="zh-TW" sz="2000" dirty="0"/>
              <a:t>  for (int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= 2;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&lt; 10;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++)</a:t>
            </a:r>
          </a:p>
          <a:p>
            <a:r>
              <a:rPr lang="en-US" altLang="zh-TW" sz="2000" dirty="0"/>
              <a:t>  {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err="1"/>
              <a:t>digitalWrite</a:t>
            </a:r>
            <a:r>
              <a:rPr lang="en-US" altLang="zh-TW" sz="2000" dirty="0"/>
              <a:t>(</a:t>
            </a:r>
            <a:r>
              <a:rPr lang="en-US" altLang="zh-TW" sz="2000" dirty="0" err="1"/>
              <a:t>i</a:t>
            </a:r>
            <a:r>
              <a:rPr lang="en-US" altLang="zh-TW" sz="2000" dirty="0"/>
              <a:t>, X[num][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- 2]);</a:t>
            </a:r>
          </a:p>
          <a:p>
            <a:r>
              <a:rPr lang="en-US" altLang="zh-TW" sz="2000" dirty="0"/>
              <a:t>  }</a:t>
            </a:r>
          </a:p>
          <a:p>
            <a:r>
              <a:rPr lang="en-US" altLang="zh-TW" sz="2000" dirty="0"/>
              <a:t>  delay(1000);</a:t>
            </a:r>
          </a:p>
          <a:p>
            <a:r>
              <a:rPr lang="en-US" altLang="zh-TW" sz="2000" dirty="0"/>
              <a:t>}</a:t>
            </a:r>
            <a:endParaRPr lang="zh-TW" altLang="en-US" sz="2000" dirty="0"/>
          </a:p>
        </p:txBody>
      </p:sp>
      <p:sp>
        <p:nvSpPr>
          <p:cNvPr id="8" name="TextBox 396">
            <a:extLst>
              <a:ext uri="{FF2B5EF4-FFF2-40B4-BE49-F238E27FC236}">
                <a16:creationId xmlns:a16="http://schemas.microsoft.com/office/drawing/2014/main" id="{231B16D3-CF59-45F8-AAC7-0D068BE7C69A}"/>
              </a:ext>
            </a:extLst>
          </p:cNvPr>
          <p:cNvSpPr txBox="1"/>
          <p:nvPr/>
        </p:nvSpPr>
        <p:spPr>
          <a:xfrm>
            <a:off x="2471623" y="699208"/>
            <a:ext cx="424180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4000" b="1" spc="-5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Ex2</a:t>
            </a:r>
            <a:r>
              <a:rPr lang="zh-TW" altLang="en-US" sz="4000" b="1" spc="-5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zh-CN" altLang="en-US" sz="4000" b="1" dirty="0">
              <a:solidFill>
                <a:srgbClr val="16161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3666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1511</Words>
  <Application>Microsoft Office PowerPoint</Application>
  <PresentationFormat>寬螢幕</PresentationFormat>
  <Paragraphs>255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6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bck10g_teacher</dc:creator>
  <cp:lastModifiedBy>bck10g_teacher</cp:lastModifiedBy>
  <cp:revision>24</cp:revision>
  <dcterms:created xsi:type="dcterms:W3CDTF">2019-09-02T05:35:16Z</dcterms:created>
  <dcterms:modified xsi:type="dcterms:W3CDTF">2019-09-04T09:54:31Z</dcterms:modified>
</cp:coreProperties>
</file>