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5" r:id="rId2"/>
    <p:sldId id="408" r:id="rId3"/>
    <p:sldId id="409" r:id="rId4"/>
    <p:sldId id="410" r:id="rId5"/>
    <p:sldId id="411" r:id="rId6"/>
    <p:sldId id="413" r:id="rId7"/>
    <p:sldId id="414" r:id="rId8"/>
    <p:sldId id="374" r:id="rId9"/>
    <p:sldId id="375" r:id="rId10"/>
    <p:sldId id="376" r:id="rId11"/>
    <p:sldId id="377" r:id="rId12"/>
    <p:sldId id="378" r:id="rId13"/>
    <p:sldId id="379" r:id="rId14"/>
    <p:sldId id="416" r:id="rId15"/>
    <p:sldId id="417" r:id="rId16"/>
    <p:sldId id="421" r:id="rId17"/>
    <p:sldId id="418" r:id="rId18"/>
    <p:sldId id="419" r:id="rId19"/>
    <p:sldId id="42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61DD8-5D49-4D15-B3F6-3D96B357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3FE36B-0521-439A-A9DA-9A18A6AB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25917B-57BB-4267-8DAD-904D014A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D6B81-E2DF-48FA-A0AA-66BC591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BBA6E-4DCA-4722-AC56-C54356E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7B1CA-C7EB-46AA-A8D6-41D9E9F8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64043C-1CC7-494E-B44A-671A8E67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B986-A146-440A-8F27-009DE97A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4309A-2A1A-4BD3-A102-19C645C9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D74A2-FEDF-4C95-9F71-35B5C307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083FE-8E7D-4A8C-A4B6-9F70209E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BE37B8-C58D-4091-9F33-69EF8142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B94E0-BBD8-4CE5-AB6D-9EEC8A4A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6E188-CE73-4FB8-A0F3-4A4F937D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128B7E-B7EF-40D8-A3A6-9544E8BE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80845-425D-44FE-A431-80FCD6EA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D04F5-9945-42A8-83B6-DA771E50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737C6-45B4-430F-843A-23E38F6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FE12B-648D-4940-9274-8122698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4DEFB-91B0-46AB-979D-FF732CD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D622E-8630-447C-B305-49548F1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476CE-1275-4723-B7E3-E67BA424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B3646-660A-428F-9DF5-C87E7915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93E82-9B68-42E1-9CA4-7D808D6F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8F4C0-DB48-465F-AA60-F517420A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340D-21D1-46FE-A1DA-E80377B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E7F911-B2EA-4163-AA41-54A2A7BE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398051-DC21-4D2E-95E7-B221934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7B875-52A8-49A5-8FC5-7AC630F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7BBE73-AE68-4B4F-9711-6EB4AE0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E6A44-96AB-4105-9097-2165493E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29C39-13D2-46C6-BA14-FA8E1909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836F2D-FFC8-4CD6-A617-86F5E5BA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098C20-79D7-46B7-9484-260BDB7A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FB1081-2848-408C-8C6D-A42BEB15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8FAAD-2BB7-4478-AFFA-A25BC1A9F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54FF81-16D0-426A-8CD1-CBDB72E2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5ABA2C-CDE3-4B3E-BDB6-D3059CB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2DB73D-F204-48CF-B856-682D3B5A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4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C47EE-BED5-4B47-BD31-6070028A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96E8A7-5C50-4B01-A836-7F663CF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746686-0EE3-49D3-A9A4-6D56194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DE966D-AB62-43C7-BE05-BE2F9E88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62EF4-F913-4935-B7FE-4719B981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07E4C5-2817-43A6-A91B-663370B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D44D9-8EA0-4872-B70B-2575C21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6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E223-EA18-4C0F-A3AE-02F8EEA7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0372-464A-4ADB-B575-B2577AF7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07B23E-1A4D-4605-B4F1-AAAC32F8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188C3-8FB0-4E78-8908-CB26825C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1A5AC-544A-473D-BE93-CDB4693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276297-1C4E-49EC-A24A-F7C96E1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D0A5D-AD67-44BD-A2CB-5313E4BE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EDF277-942D-4B8C-824D-051C1667D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3A8047-0F68-4A65-8B25-F568475D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F5AEB-3053-439C-8437-050452B6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702330-8CF3-4337-B819-F4616FB8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858C6-0B54-46AB-9908-BE4C6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7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7DDA3C-F239-4BE7-83A5-EA2DC2F3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7F8EE-120A-46A6-9D80-237CBF82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3536F-50E7-4F48-9FF1-26E52957C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6E84-7383-48D1-A05A-811015619FBB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4E598-6A74-4CA8-B5B4-1E6B82C1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41422-8456-4CBF-B7C6-0F34E36F0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0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7"/>
          <p:cNvSpPr txBox="1"/>
          <p:nvPr/>
        </p:nvSpPr>
        <p:spPr>
          <a:xfrm>
            <a:off x="2471624" y="3693130"/>
            <a:ext cx="37961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78866" algn="l"/>
              </a:tabLst>
            </a:pPr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en-US" altLang="zh-CN" sz="4000" spc="34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DEBE9D13-FBD9-4DA2-9DC2-19283D3F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54" y="3429000"/>
            <a:ext cx="3140175" cy="25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7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1"/>
          <p:cNvSpPr txBox="1"/>
          <p:nvPr/>
        </p:nvSpPr>
        <p:spPr>
          <a:xfrm>
            <a:off x="2471622" y="1077364"/>
            <a:ext cx="28568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運作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3"/>
          <p:cNvSpPr txBox="1"/>
          <p:nvPr/>
        </p:nvSpPr>
        <p:spPr>
          <a:xfrm>
            <a:off x="2471624" y="1072453"/>
            <a:ext cx="432818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CN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:IC</a:t>
            </a:r>
            <a:r>
              <a:rPr lang="en-US" altLang="zh-CN" sz="3600" b="1" spc="-11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  </a:t>
            </a:r>
            <a:r>
              <a:rPr lang="en-US" altLang="zh-CN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2471624" y="2264279"/>
            <a:ext cx="245782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spc="-6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spc="-6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en-US" altLang="zh-CN" sz="2400" spc="-4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spc="-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UNO</a:t>
            </a:r>
          </a:p>
          <a:p>
            <a:pPr>
              <a:lnSpc>
                <a:spcPts val="85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面包板</a:t>
            </a:r>
          </a:p>
          <a:p>
            <a:pPr>
              <a:lnSpc>
                <a:spcPts val="86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spc="-1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1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spc="-20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en-US" altLang="zh-CN" sz="2400" spc="-9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spc="-16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CN" sz="2400" spc="-16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pPr>
              <a:lnSpc>
                <a:spcPts val="85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220Ω</a:t>
            </a:r>
            <a:r>
              <a:rPr lang="en-US" altLang="zh-CN" sz="2400" spc="6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*8</a:t>
            </a:r>
          </a:p>
          <a:p>
            <a:pPr>
              <a:lnSpc>
                <a:spcPts val="850"/>
              </a:lnSpc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spc="4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2400" spc="-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23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120" dirty="0">
                <a:solidFill>
                  <a:srgbClr val="161616"/>
                </a:solidFill>
                <a:ea typeface="Times New Roman"/>
              </a:rPr>
              <a:t>data=9;</a:t>
            </a:r>
          </a:p>
          <a:p>
            <a:pPr hangingPunct="0"/>
            <a:r>
              <a:rPr lang="en-US" altLang="zh-CN" sz="2000" spc="-1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5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20" dirty="0">
                <a:solidFill>
                  <a:srgbClr val="161616"/>
                </a:solidFill>
                <a:ea typeface="Times New Roman"/>
              </a:rPr>
              <a:t>push=10;</a:t>
            </a:r>
            <a:endParaRPr lang="en-US" sz="2000" dirty="0"/>
          </a:p>
          <a:p>
            <a:r>
              <a:rPr lang="en-US" altLang="zh-CN" sz="2000" spc="2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8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25" dirty="0">
                <a:solidFill>
                  <a:srgbClr val="161616"/>
                </a:solidFill>
                <a:ea typeface="Times New Roman"/>
              </a:rPr>
              <a:t>upload=11;</a:t>
            </a:r>
          </a:p>
          <a:p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zh-TW" altLang="en-US" sz="2000" spc="-245" dirty="0">
                <a:solidFill>
                  <a:srgbClr val="161616"/>
                </a:solidFill>
                <a:ea typeface="Times New Roman"/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value[8];</a:t>
            </a:r>
            <a:endParaRPr lang="en-US" sz="2000" dirty="0"/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void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setup()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sz="2000" dirty="0"/>
            </a:br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marL="153924" hangingPunct="0"/>
            <a:r>
              <a:rPr lang="en-US" altLang="zh-CN" sz="2000" spc="-3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25" dirty="0">
                <a:solidFill>
                  <a:srgbClr val="161616"/>
                </a:solidFill>
                <a:ea typeface="Times New Roman"/>
              </a:rPr>
              <a:t>(data,</a:t>
            </a:r>
            <a:r>
              <a:rPr lang="en-US" altLang="zh-CN" sz="2000" spc="-22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0" dirty="0">
                <a:solidFill>
                  <a:srgbClr val="161616"/>
                </a:solidFill>
                <a:ea typeface="Times New Roman"/>
              </a:rPr>
              <a:t>(push,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5" dirty="0">
                <a:solidFill>
                  <a:srgbClr val="161616"/>
                </a:solidFill>
                <a:ea typeface="Times New Roman"/>
              </a:rPr>
              <a:t>(upload,</a:t>
            </a:r>
            <a:r>
              <a:rPr lang="en-US" altLang="zh-CN" sz="2000" spc="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endParaRPr lang="en-US" sz="2000" dirty="0"/>
          </a:p>
          <a:p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6245352" y="394692"/>
            <a:ext cx="3389642" cy="646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pled()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=0;i&lt;8;i++)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data,value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loop()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=0;i&lt;8;i++)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]=1;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pled();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delay(150);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]=0;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Ex1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23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120" dirty="0">
                <a:solidFill>
                  <a:srgbClr val="161616"/>
                </a:solidFill>
                <a:ea typeface="Times New Roman"/>
              </a:rPr>
              <a:t>data=9;</a:t>
            </a:r>
          </a:p>
          <a:p>
            <a:pPr hangingPunct="0"/>
            <a:r>
              <a:rPr lang="en-US" altLang="zh-CN" sz="2000" spc="-1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5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20" dirty="0">
                <a:solidFill>
                  <a:srgbClr val="161616"/>
                </a:solidFill>
                <a:ea typeface="Times New Roman"/>
              </a:rPr>
              <a:t>push=10;</a:t>
            </a:r>
            <a:endParaRPr lang="en-US" sz="2000" dirty="0"/>
          </a:p>
          <a:p>
            <a:r>
              <a:rPr lang="en-US" altLang="zh-CN" sz="2000" spc="2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8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25" dirty="0">
                <a:solidFill>
                  <a:srgbClr val="161616"/>
                </a:solidFill>
                <a:ea typeface="Times New Roman"/>
              </a:rPr>
              <a:t>upload=11;</a:t>
            </a:r>
          </a:p>
          <a:p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zh-TW" altLang="en-US" sz="2000" spc="-245" dirty="0">
                <a:solidFill>
                  <a:srgbClr val="161616"/>
                </a:solidFill>
                <a:ea typeface="Times New Roman"/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value[8];</a:t>
            </a:r>
            <a:endParaRPr lang="en-US" sz="2000" dirty="0"/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void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5" dirty="0">
                <a:solidFill>
                  <a:srgbClr val="161616"/>
                </a:solidFill>
                <a:ea typeface="Times New Roman"/>
              </a:rPr>
              <a:t>setup()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sz="2000" dirty="0"/>
            </a:br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marL="153924" hangingPunct="0"/>
            <a:r>
              <a:rPr lang="en-US" altLang="zh-CN" sz="2000" spc="-3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25" dirty="0">
                <a:solidFill>
                  <a:srgbClr val="161616"/>
                </a:solidFill>
                <a:ea typeface="Times New Roman"/>
              </a:rPr>
              <a:t>(data,</a:t>
            </a:r>
            <a:r>
              <a:rPr lang="en-US" altLang="zh-CN" sz="2000" spc="-22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40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0" dirty="0">
                <a:solidFill>
                  <a:srgbClr val="161616"/>
                </a:solidFill>
                <a:ea typeface="Times New Roman"/>
              </a:rPr>
              <a:t>(push,</a:t>
            </a:r>
            <a:r>
              <a:rPr lang="en-US" altLang="zh-CN" sz="2000" spc="-22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75" dirty="0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65" dirty="0">
                <a:solidFill>
                  <a:srgbClr val="161616"/>
                </a:solidFill>
                <a:ea typeface="Times New Roman"/>
              </a:rPr>
              <a:t>(upload,</a:t>
            </a:r>
            <a:r>
              <a:rPr lang="en-US" altLang="zh-CN" sz="2000" spc="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85" dirty="0">
                <a:solidFill>
                  <a:srgbClr val="161616"/>
                </a:solidFill>
                <a:ea typeface="Times New Roman"/>
              </a:rPr>
              <a:t>OUTPUT);</a:t>
            </a:r>
            <a:endParaRPr lang="en-US" sz="2000" dirty="0"/>
          </a:p>
          <a:p>
            <a:r>
              <a:rPr lang="en-US" altLang="zh-CN" sz="2000" spc="-334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6245352" y="1314761"/>
            <a:ext cx="3389642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pled()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=0;i&lt;8;i++)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push,LOW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data,value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push,HIGH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upload,HIGH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70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loop()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for(int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=0;i&lt;7;i++)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]=1;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pled(); 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delay(150);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value[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]=0;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for (int </a:t>
            </a:r>
            <a:r>
              <a:rPr lang="en-US" altLang="zh-CN" sz="2000" dirty="0" err="1">
                <a:solidFill>
                  <a:srgbClr val="161616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=7;i&gt;=1;i--)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value[</a:t>
            </a:r>
            <a:r>
              <a:rPr lang="en-US" altLang="zh-CN" sz="2000" dirty="0" err="1">
                <a:solidFill>
                  <a:srgbClr val="161616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]= 1;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pled();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delay(150);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  value[</a:t>
            </a:r>
            <a:r>
              <a:rPr lang="en-US" altLang="zh-CN" sz="2000" dirty="0" err="1">
                <a:solidFill>
                  <a:srgbClr val="161616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]=0;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  }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微軟正黑體" panose="020B0604030504040204" pitchFamily="34" charset="-120"/>
              </a:rPr>
              <a:t>}</a:t>
            </a:r>
            <a:endParaRPr lang="en-US" altLang="zh-CN" sz="2000" spc="-334" dirty="0">
              <a:solidFill>
                <a:srgbClr val="161616"/>
              </a:solidFill>
              <a:ea typeface="Times New Roman"/>
            </a:endParaRP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00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A19E700-250F-4CB0-AE69-7F07E9D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data = 9;</a:t>
            </a:r>
          </a:p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push = 10;</a:t>
            </a:r>
          </a:p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upload = 11;</a:t>
            </a:r>
          </a:p>
          <a:p>
            <a:pPr hangingPunct="0"/>
            <a:r>
              <a:rPr lang="en-US" altLang="zh-CN" sz="2000" spc="94" dirty="0">
                <a:solidFill>
                  <a:srgbClr val="161616"/>
                </a:solidFill>
                <a:ea typeface="Times New Roman"/>
              </a:rPr>
              <a:t>int num = 0;</a:t>
            </a:r>
          </a:p>
          <a:p>
            <a:pPr hangingPunct="0"/>
            <a:endParaRPr lang="en-US" altLang="zh-CN" sz="2000" spc="94" dirty="0">
              <a:solidFill>
                <a:srgbClr val="161616"/>
              </a:solidFill>
              <a:ea typeface="Times New Roman"/>
            </a:endParaRPr>
          </a:p>
          <a:p>
            <a:r>
              <a:rPr lang="en-US" altLang="zh-TW" sz="2000" dirty="0"/>
              <a:t>int X[10][8] =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{0, 0, 0, 0, 0, 0, 1, 0},    //0</a:t>
            </a:r>
          </a:p>
          <a:p>
            <a:r>
              <a:rPr lang="en-US" altLang="zh-TW" sz="2000" dirty="0"/>
              <a:t>  {1, 0, 0, 1, 1, 1, 1, 0},    //1</a:t>
            </a:r>
          </a:p>
          <a:p>
            <a:r>
              <a:rPr lang="en-US" altLang="zh-TW" sz="2000" dirty="0"/>
              <a:t>  {0, 0, 1, 0, 0, 1, 0, 0},    //2</a:t>
            </a:r>
          </a:p>
          <a:p>
            <a:r>
              <a:rPr lang="en-US" altLang="zh-TW" sz="2000" dirty="0"/>
              <a:t>  {0, 0, 0, 0, 1, 1, 0, 0},    //3</a:t>
            </a:r>
          </a:p>
          <a:p>
            <a:r>
              <a:rPr lang="en-US" altLang="zh-TW" sz="2000" dirty="0"/>
              <a:t>  {1, 0, 0, 1, 1, 0, 0, 0},    //4</a:t>
            </a:r>
          </a:p>
          <a:p>
            <a:r>
              <a:rPr lang="en-US" altLang="zh-TW" sz="2000" dirty="0"/>
              <a:t>  {0, 1, 0, 0, 1, 0, 0, 0},    //5</a:t>
            </a:r>
          </a:p>
          <a:p>
            <a:r>
              <a:rPr lang="en-US" altLang="zh-TW" sz="2000" dirty="0"/>
              <a:t>  {0, 1, 0, 0, 0, 0, 0, 0},    //6</a:t>
            </a:r>
          </a:p>
          <a:p>
            <a:r>
              <a:rPr lang="en-US" altLang="zh-TW" sz="2000" dirty="0"/>
              <a:t>  {0, 0, 0, 1, 1, 1, 1, 0},    //7</a:t>
            </a:r>
          </a:p>
          <a:p>
            <a:r>
              <a:rPr lang="en-US" altLang="zh-TW" sz="2000" dirty="0"/>
              <a:t>  {0, 0, 0, 0, 0, 0, 0, 0},    //8</a:t>
            </a:r>
          </a:p>
          <a:p>
            <a:r>
              <a:rPr lang="en-US" altLang="zh-TW" sz="2000" dirty="0"/>
              <a:t>  {0, 0, 0, 0, 1, 0, 0, 0}     //9</a:t>
            </a:r>
          </a:p>
          <a:p>
            <a:r>
              <a:rPr lang="en-US" altLang="zh-TW" sz="2000" dirty="0"/>
              <a:t>};</a:t>
            </a:r>
            <a:endParaRPr lang="zh-TW" altLang="en-US" sz="2000" dirty="0"/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Ex3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318">
            <a:extLst>
              <a:ext uri="{FF2B5EF4-FFF2-40B4-BE49-F238E27FC236}">
                <a16:creationId xmlns:a16="http://schemas.microsoft.com/office/drawing/2014/main" id="{FE958FAB-3A3A-4439-AF79-99DB108B74E7}"/>
              </a:ext>
            </a:extLst>
          </p:cNvPr>
          <p:cNvSpPr txBox="1"/>
          <p:nvPr/>
        </p:nvSpPr>
        <p:spPr>
          <a:xfrm>
            <a:off x="6245352" y="1006984"/>
            <a:ext cx="3389642" cy="5847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setup()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Serial.begin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(9600);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(data, OUTPUT);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(push, OUTPUT);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(upload, OUTPUT);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  <a:p>
            <a:pPr hangingPunct="0"/>
            <a:endParaRPr lang="en-US" altLang="zh-CN" sz="2000" spc="-30" dirty="0">
              <a:solidFill>
                <a:srgbClr val="161616"/>
              </a:solidFill>
              <a:ea typeface="Times New Roman"/>
            </a:endParaRP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void pled()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(upload, LOW);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= 0;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&lt; 8;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++)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(push, LOW);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(data, X[num][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]);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(push, HIGH);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  </a:t>
            </a:r>
            <a:r>
              <a:rPr lang="en-US" altLang="zh-CN" sz="2000" spc="-3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(upload, HIGH);</a:t>
            </a:r>
          </a:p>
          <a:p>
            <a:pPr hangingPunct="0"/>
            <a:r>
              <a:rPr lang="en-US" altLang="zh-CN" sz="2000" spc="-3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44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000" dirty="0"/>
              <a:t>void loop()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if (</a:t>
            </a:r>
            <a:r>
              <a:rPr lang="en-US" altLang="zh-TW" sz="2000" dirty="0" err="1"/>
              <a:t>Serial.available</a:t>
            </a:r>
            <a:r>
              <a:rPr lang="en-US" altLang="zh-TW" sz="2000" dirty="0"/>
              <a:t>() &gt; 0)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num = </a:t>
            </a:r>
            <a:r>
              <a:rPr lang="en-US" altLang="zh-TW" sz="2000" dirty="0" err="1"/>
              <a:t>Serial.parseInt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    num = constrain(num, 0, 9);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pled(num);</a:t>
            </a:r>
          </a:p>
          <a:p>
            <a:r>
              <a:rPr lang="en-US" altLang="zh-TW" sz="2000" dirty="0"/>
              <a:t>  delay(1000);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Ex3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8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852191" y="1314761"/>
            <a:ext cx="3243809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000" dirty="0"/>
              <a:t>void pled()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(upload, LOW);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7;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&gt; -1;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--)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(push, LOW);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(data, X[num][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(push, HIGH);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(upload, HIGH);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Ex3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5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4"/>
          <p:cNvSpPr txBox="1"/>
          <p:nvPr/>
        </p:nvSpPr>
        <p:spPr>
          <a:xfrm>
            <a:off x="2471623" y="2055001"/>
            <a:ext cx="7450760" cy="3725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hangingPunct="0">
              <a:lnSpc>
                <a:spcPct val="119166"/>
              </a:lnSpc>
            </a:pPr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20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七段顯示器（英語：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Seven-segment</a:t>
            </a:r>
            <a:r>
              <a:rPr lang="en-US" altLang="zh-CN" sz="2400" spc="-15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）為常用</a:t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顯示數字的電子元件。因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為藉由七個發光二極體以不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同組合來顯示數字，所以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稱為「七劃管」、「七段數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碼管」、「七段顯示器」，由於所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有燈管全亮時所表</a:t>
            </a:r>
          </a:p>
          <a:p>
            <a:pPr indent="228600">
              <a:spcBef>
                <a:spcPts val="290"/>
              </a:spcBef>
            </a:pP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示的是「</a:t>
            </a:r>
            <a:r>
              <a:rPr lang="en-US" altLang="zh-CN" sz="2400" spc="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」，所以又稱「</a:t>
            </a:r>
            <a:r>
              <a:rPr lang="en-US" altLang="zh-CN" sz="2400" spc="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字管」、「</a:t>
            </a:r>
            <a:r>
              <a:rPr lang="en-US" altLang="zh-CN" sz="2400" spc="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CN" altLang="en-US" sz="2400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顯示器」。</a:t>
            </a:r>
          </a:p>
          <a:p>
            <a:pPr>
              <a:lnSpc>
                <a:spcPts val="919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多數七段顯示器還會在右下角附加一個表示小數點的</a:t>
            </a:r>
          </a:p>
          <a:p>
            <a:pPr>
              <a:lnSpc>
                <a:spcPts val="53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228600"/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燈管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，因此也稱八段管。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B83974D8-FD43-4A20-9666-8DA4F749262C}"/>
              </a:ext>
            </a:extLst>
          </p:cNvPr>
          <p:cNvSpPr txBox="1"/>
          <p:nvPr/>
        </p:nvSpPr>
        <p:spPr>
          <a:xfrm>
            <a:off x="2471623" y="1077364"/>
            <a:ext cx="50181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r>
              <a:rPr lang="en-US" altLang="zh-TW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共陽</a:t>
            </a:r>
            <a:r>
              <a:rPr lang="en-US" altLang="zh-TW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6"/>
          <p:cNvSpPr txBox="1"/>
          <p:nvPr/>
        </p:nvSpPr>
        <p:spPr>
          <a:xfrm>
            <a:off x="2471622" y="1077364"/>
            <a:ext cx="4818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數字腳位及排列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C0AFE5-D8DF-404E-8C2F-B0DC5D05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79" y="2424439"/>
            <a:ext cx="1848023" cy="36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0B1E04-EF25-4324-B58C-7DBC3CC13383}"/>
              </a:ext>
            </a:extLst>
          </p:cNvPr>
          <p:cNvSpPr/>
          <p:nvPr/>
        </p:nvSpPr>
        <p:spPr>
          <a:xfrm>
            <a:off x="8276879" y="1839664"/>
            <a:ext cx="1848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⑧⑦</a:t>
            </a:r>
            <a:r>
              <a:rPr lang="zh-CN" altLang="en-US" sz="32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28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②③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5F1902-73D2-4F59-AC76-2A8A624B4A0A}"/>
              </a:ext>
            </a:extLst>
          </p:cNvPr>
          <p:cNvSpPr/>
          <p:nvPr/>
        </p:nvSpPr>
        <p:spPr>
          <a:xfrm>
            <a:off x="8277053" y="6089939"/>
            <a:ext cx="1848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⑥⑤  ④⑨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DFEA37-C640-4846-BC04-FDE22A3112C7}"/>
              </a:ext>
            </a:extLst>
          </p:cNvPr>
          <p:cNvSpPr/>
          <p:nvPr/>
        </p:nvSpPr>
        <p:spPr>
          <a:xfrm>
            <a:off x="9042948" y="2424439"/>
            <a:ext cx="315884" cy="12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5V</a:t>
            </a:r>
            <a:endParaRPr lang="zh-TW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4FA441-5CE9-4DAF-A908-8D336A30055A}"/>
              </a:ext>
            </a:extLst>
          </p:cNvPr>
          <p:cNvSpPr/>
          <p:nvPr/>
        </p:nvSpPr>
        <p:spPr>
          <a:xfrm>
            <a:off x="9042948" y="5962371"/>
            <a:ext cx="315884" cy="12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5V</a:t>
            </a:r>
            <a:endParaRPr lang="zh-TW" alt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8"/>
          <p:cNvSpPr txBox="1"/>
          <p:nvPr/>
        </p:nvSpPr>
        <p:spPr>
          <a:xfrm>
            <a:off x="2471623" y="1981168"/>
            <a:ext cx="3213100" cy="289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</a:p>
          <a:p>
            <a:pPr>
              <a:lnSpc>
                <a:spcPts val="894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spc="-10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8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spc="-15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en-US" altLang="zh-CN" sz="2400" spc="-6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400" spc="-17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UNO</a:t>
            </a:r>
          </a:p>
          <a:p>
            <a:pPr>
              <a:lnSpc>
                <a:spcPts val="86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面包板</a:t>
            </a:r>
          </a:p>
          <a:p>
            <a:pPr>
              <a:lnSpc>
                <a:spcPts val="85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16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220Ω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電阻</a:t>
            </a:r>
            <a:r>
              <a:rPr lang="zh-CN" altLang="en-US" sz="2400" spc="-23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宋体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</a:p>
          <a:p>
            <a:pPr>
              <a:lnSpc>
                <a:spcPts val="85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七段數字顯示器</a:t>
            </a:r>
          </a:p>
        </p:txBody>
      </p:sp>
      <p:sp>
        <p:nvSpPr>
          <p:cNvPr id="4" name="TextBox 396">
            <a:extLst>
              <a:ext uri="{FF2B5EF4-FFF2-40B4-BE49-F238E27FC236}">
                <a16:creationId xmlns:a16="http://schemas.microsoft.com/office/drawing/2014/main" id="{B595C712-EBD2-4DD1-A4D4-994782A9F12C}"/>
              </a:ext>
            </a:extLst>
          </p:cNvPr>
          <p:cNvSpPr txBox="1"/>
          <p:nvPr/>
        </p:nvSpPr>
        <p:spPr>
          <a:xfrm>
            <a:off x="2471622" y="1077364"/>
            <a:ext cx="51843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</a:t>
            </a:r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七段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01" name="TextBox 401"/>
          <p:cNvSpPr txBox="1"/>
          <p:nvPr/>
        </p:nvSpPr>
        <p:spPr>
          <a:xfrm>
            <a:off x="3085876" y="1692917"/>
            <a:ext cx="1768757" cy="423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0000001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1001111</a:t>
            </a:r>
          </a:p>
          <a:p>
            <a:pPr>
              <a:lnSpc>
                <a:spcPts val="1005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0010010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0000110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1001100</a:t>
            </a:r>
          </a:p>
          <a:p>
            <a:pPr>
              <a:lnSpc>
                <a:spcPts val="1005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CN" sz="2000" spc="5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0100100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0100000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0001111</a:t>
            </a:r>
          </a:p>
          <a:p>
            <a:pPr>
              <a:lnSpc>
                <a:spcPts val="1010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CN" sz="2000" spc="8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0000000</a:t>
            </a:r>
          </a:p>
          <a:p>
            <a:pPr>
              <a:lnSpc>
                <a:spcPts val="994"/>
              </a:lnSpc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000" spc="8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CN" sz="2000" spc="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CN" sz="2000" spc="9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0000100</a:t>
            </a:r>
          </a:p>
        </p:txBody>
      </p:sp>
      <p:sp>
        <p:nvSpPr>
          <p:cNvPr id="6" name="TextBox 396">
            <a:extLst>
              <a:ext uri="{FF2B5EF4-FFF2-40B4-BE49-F238E27FC236}">
                <a16:creationId xmlns:a16="http://schemas.microsoft.com/office/drawing/2014/main" id="{F54090C2-F8CF-44FF-825B-2CC3B00A29A9}"/>
              </a:ext>
            </a:extLst>
          </p:cNvPr>
          <p:cNvSpPr txBox="1"/>
          <p:nvPr/>
        </p:nvSpPr>
        <p:spPr>
          <a:xfrm>
            <a:off x="2471623" y="1077364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CN" altLang="en-US" sz="40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0">
            <a:extLst>
              <a:ext uri="{FF2B5EF4-FFF2-40B4-BE49-F238E27FC236}">
                <a16:creationId xmlns:a16="http://schemas.microsoft.com/office/drawing/2014/main" id="{FB442223-26C6-424A-98F9-E0D6716F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82F9DA-DC18-44F8-8022-4E12897196C7}"/>
              </a:ext>
            </a:extLst>
          </p:cNvPr>
          <p:cNvSpPr/>
          <p:nvPr/>
        </p:nvSpPr>
        <p:spPr>
          <a:xfrm>
            <a:off x="2757951" y="1257362"/>
            <a:ext cx="3048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int X[10][8] =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{0, 0, 0, 0, 0, 0, 1, 0},    //0</a:t>
            </a:r>
          </a:p>
          <a:p>
            <a:r>
              <a:rPr lang="en-US" altLang="zh-TW" sz="2000" dirty="0"/>
              <a:t>  {1, 0, 0, 1, 1, 1, 1, 0},    //1</a:t>
            </a:r>
          </a:p>
          <a:p>
            <a:r>
              <a:rPr lang="en-US" altLang="zh-TW" sz="2000" dirty="0"/>
              <a:t>  {0, 0, 1, 0, 0, 1, 0, 0},    //2</a:t>
            </a:r>
          </a:p>
          <a:p>
            <a:r>
              <a:rPr lang="en-US" altLang="zh-TW" sz="2000" dirty="0"/>
              <a:t>  {0, 0, 0, 0, 1, 1, 0, 0},    //3</a:t>
            </a:r>
          </a:p>
          <a:p>
            <a:r>
              <a:rPr lang="en-US" altLang="zh-TW" sz="2000" dirty="0"/>
              <a:t>  {1, 0, 0, 1, 1, 0, 0, 0},    //4</a:t>
            </a:r>
          </a:p>
          <a:p>
            <a:r>
              <a:rPr lang="en-US" altLang="zh-TW" sz="2000" dirty="0"/>
              <a:t>  {0, 1, 0, 0, 1, 0, 0, 0},    //5</a:t>
            </a:r>
          </a:p>
          <a:p>
            <a:r>
              <a:rPr lang="en-US" altLang="zh-TW" sz="2000" dirty="0"/>
              <a:t>  {0, 1, 0, 0, 0, 0, 0, 0},    //6</a:t>
            </a:r>
          </a:p>
          <a:p>
            <a:r>
              <a:rPr lang="en-US" altLang="zh-TW" sz="2000" dirty="0"/>
              <a:t>  {0, 0, 0, 1, 1, 1, 1, 0},    //7</a:t>
            </a:r>
          </a:p>
          <a:p>
            <a:r>
              <a:rPr lang="en-US" altLang="zh-TW" sz="2000" dirty="0"/>
              <a:t>  {0, 0, 0, 0, 0, 0, 0, 0},    //8</a:t>
            </a:r>
          </a:p>
          <a:p>
            <a:r>
              <a:rPr lang="en-US" altLang="zh-TW" sz="2000" dirty="0"/>
              <a:t>  {0, 0, 0, 0, 1, 0, 0, 0}     //9</a:t>
            </a:r>
          </a:p>
          <a:p>
            <a:r>
              <a:rPr lang="en-US" altLang="zh-TW" sz="2000" dirty="0"/>
              <a:t>};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069E44-C6CD-4165-866F-00EB85838EDD}"/>
              </a:ext>
            </a:extLst>
          </p:cNvPr>
          <p:cNvSpPr/>
          <p:nvPr/>
        </p:nvSpPr>
        <p:spPr>
          <a:xfrm>
            <a:off x="6095999" y="1265675"/>
            <a:ext cx="33389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void setup()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pinMode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OUTPUT);</a:t>
            </a:r>
          </a:p>
          <a:p>
            <a:r>
              <a:rPr lang="en-US" altLang="zh-TW" sz="2000" dirty="0"/>
              <a:t>}</a:t>
            </a:r>
          </a:p>
          <a:p>
            <a:endParaRPr lang="en-US" altLang="zh-TW" sz="2000" dirty="0"/>
          </a:p>
          <a:p>
            <a:r>
              <a:rPr lang="en-US" altLang="zh-TW" sz="2000" dirty="0"/>
              <a:t>void loop()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for (int j = 2; j &lt; 10;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  {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(j, X[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][j - 2]);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delay(1000);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8" name="TextBox 396">
            <a:extLst>
              <a:ext uri="{FF2B5EF4-FFF2-40B4-BE49-F238E27FC236}">
                <a16:creationId xmlns:a16="http://schemas.microsoft.com/office/drawing/2014/main" id="{260D82FE-0290-4F9E-ABC2-8447C7864CA0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Ex1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1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0">
            <a:extLst>
              <a:ext uri="{FF2B5EF4-FFF2-40B4-BE49-F238E27FC236}">
                <a16:creationId xmlns:a16="http://schemas.microsoft.com/office/drawing/2014/main" id="{FB442223-26C6-424A-98F9-E0D6716F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82F9DA-DC18-44F8-8022-4E12897196C7}"/>
              </a:ext>
            </a:extLst>
          </p:cNvPr>
          <p:cNvSpPr/>
          <p:nvPr/>
        </p:nvSpPr>
        <p:spPr>
          <a:xfrm>
            <a:off x="2757951" y="1257362"/>
            <a:ext cx="304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int num;</a:t>
            </a:r>
          </a:p>
          <a:p>
            <a:r>
              <a:rPr lang="en-US" altLang="zh-TW" sz="2000" dirty="0"/>
              <a:t>int X[10][8] =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{0, 0, 0, 0, 0, 0, 1, 0},    //0</a:t>
            </a:r>
          </a:p>
          <a:p>
            <a:r>
              <a:rPr lang="en-US" altLang="zh-TW" sz="2000" dirty="0"/>
              <a:t>  {1, 0, 0, 1, 1, 1, 1, 0},    //1</a:t>
            </a:r>
          </a:p>
          <a:p>
            <a:r>
              <a:rPr lang="en-US" altLang="zh-TW" sz="2000" dirty="0"/>
              <a:t>  {0, 0, 1, 0, 0, 1, 0, 0},    //2</a:t>
            </a:r>
          </a:p>
          <a:p>
            <a:r>
              <a:rPr lang="en-US" altLang="zh-TW" sz="2000" dirty="0"/>
              <a:t>  {0, 0, 0, 0, 1, 1, 0, 0},    //3</a:t>
            </a:r>
          </a:p>
          <a:p>
            <a:r>
              <a:rPr lang="en-US" altLang="zh-TW" sz="2000" dirty="0"/>
              <a:t>  {1, 0, 0, 1, 1, 0, 0, 0},    //4</a:t>
            </a:r>
          </a:p>
          <a:p>
            <a:r>
              <a:rPr lang="en-US" altLang="zh-TW" sz="2000" dirty="0"/>
              <a:t>  {0, 1, 0, 0, 1, 0, 0, 0},    //5</a:t>
            </a:r>
          </a:p>
          <a:p>
            <a:r>
              <a:rPr lang="en-US" altLang="zh-TW" sz="2000" dirty="0"/>
              <a:t>  {0, 1, 0, 0, 0, 0, 0, 0},    //6</a:t>
            </a:r>
          </a:p>
          <a:p>
            <a:r>
              <a:rPr lang="en-US" altLang="zh-TW" sz="2000" dirty="0"/>
              <a:t>  {0, 0, 0, 1, 1, 1, 1, 0},    //7</a:t>
            </a:r>
          </a:p>
          <a:p>
            <a:r>
              <a:rPr lang="en-US" altLang="zh-TW" sz="2000" dirty="0"/>
              <a:t>  {0, 0, 0, 0, 0, 0, 0, 0},    //8</a:t>
            </a:r>
          </a:p>
          <a:p>
            <a:r>
              <a:rPr lang="en-US" altLang="zh-TW" sz="2000" dirty="0"/>
              <a:t>  {0, 0, 0, 0, 1, 0, 0, 0}     //9</a:t>
            </a:r>
          </a:p>
          <a:p>
            <a:r>
              <a:rPr lang="en-US" altLang="zh-TW" sz="2000" dirty="0"/>
              <a:t>};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069E44-C6CD-4165-866F-00EB85838EDD}"/>
              </a:ext>
            </a:extLst>
          </p:cNvPr>
          <p:cNvSpPr/>
          <p:nvPr/>
        </p:nvSpPr>
        <p:spPr>
          <a:xfrm>
            <a:off x="6095999" y="26255"/>
            <a:ext cx="333894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void setup()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Serial.begin</a:t>
            </a:r>
            <a:r>
              <a:rPr lang="en-US" altLang="zh-TW" sz="2000" dirty="0"/>
              <a:t>(9600);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pinMode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OUTPUT);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}</a:t>
            </a:r>
          </a:p>
          <a:p>
            <a:endParaRPr lang="en-US" altLang="zh-TW" sz="2000" dirty="0"/>
          </a:p>
          <a:p>
            <a:r>
              <a:rPr lang="en-US" altLang="zh-TW" sz="2000" dirty="0"/>
              <a:t>void loop()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if (</a:t>
            </a:r>
            <a:r>
              <a:rPr lang="en-US" altLang="zh-TW" sz="2000" dirty="0" err="1"/>
              <a:t>Serial.available</a:t>
            </a:r>
            <a:r>
              <a:rPr lang="en-US" altLang="zh-TW" sz="2000" dirty="0"/>
              <a:t>() &gt; 0)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num = </a:t>
            </a:r>
            <a:r>
              <a:rPr lang="en-US" altLang="zh-TW" sz="2000" dirty="0" err="1"/>
              <a:t>Serial.parseInt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    num = constrain(num, 0, 9);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for 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10;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digitalWrite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X[num][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- 2]);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delay(1000);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8" name="TextBox 396">
            <a:extLst>
              <a:ext uri="{FF2B5EF4-FFF2-40B4-BE49-F238E27FC236}">
                <a16:creationId xmlns:a16="http://schemas.microsoft.com/office/drawing/2014/main" id="{231B16D3-CF59-45F8-AAC7-0D068BE7C69A}"/>
              </a:ext>
            </a:extLst>
          </p:cNvPr>
          <p:cNvSpPr txBox="1"/>
          <p:nvPr/>
        </p:nvSpPr>
        <p:spPr>
          <a:xfrm>
            <a:off x="2471623" y="699208"/>
            <a:ext cx="4241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40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66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7"/>
          <p:cNvSpPr txBox="1"/>
          <p:nvPr/>
        </p:nvSpPr>
        <p:spPr>
          <a:xfrm>
            <a:off x="2471624" y="3693130"/>
            <a:ext cx="353016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78866" algn="l"/>
              </a:tabLst>
            </a:pPr>
            <a:r>
              <a:rPr lang="en-US" altLang="zh-CN" sz="4000" b="1" spc="-3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	</a:t>
            </a:r>
            <a:r>
              <a:rPr lang="en-US" altLang="zh-CN" sz="4000" b="1" spc="3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9"/>
          <p:cNvSpPr txBox="1"/>
          <p:nvPr/>
        </p:nvSpPr>
        <p:spPr>
          <a:xfrm>
            <a:off x="2471623" y="1072453"/>
            <a:ext cx="437806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spc="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74HC595</a:t>
            </a:r>
            <a:r>
              <a:rPr lang="zh-CN" altLang="en-US" sz="4000" b="1" spc="4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</a:t>
            </a:r>
            <a:r>
              <a:rPr lang="zh-CN" altLang="en-US" sz="4000" b="1" spc="3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1489</Words>
  <Application>Microsoft Office PowerPoint</Application>
  <PresentationFormat>寬螢幕</PresentationFormat>
  <Paragraphs>252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bck10g_teacher</dc:creator>
  <cp:lastModifiedBy>bck10g_teacher</cp:lastModifiedBy>
  <cp:revision>23</cp:revision>
  <dcterms:created xsi:type="dcterms:W3CDTF">2019-09-02T05:35:16Z</dcterms:created>
  <dcterms:modified xsi:type="dcterms:W3CDTF">2019-09-04T08:56:34Z</dcterms:modified>
</cp:coreProperties>
</file>