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4" r:id="rId3"/>
    <p:sldId id="280" r:id="rId4"/>
    <p:sldId id="281" r:id="rId5"/>
    <p:sldId id="282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41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61DD8-5D49-4D15-B3F6-3D96B357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3FE36B-0521-439A-A9DA-9A18A6AB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25917B-57BB-4267-8DAD-904D014A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DD6B81-E2DF-48FA-A0AA-66BC5915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6BBA6E-4DCA-4722-AC56-C54356EB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3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7B1CA-C7EB-46AA-A8D6-41D9E9F8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64043C-1CC7-494E-B44A-671A8E67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6B986-A146-440A-8F27-009DE97A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4309A-2A1A-4BD3-A102-19C645C9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5D74A2-FEDF-4C95-9F71-35B5C307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4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083FE-8E7D-4A8C-A4B6-9F70209E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BE37B8-C58D-4091-9F33-69EF8142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B94E0-BBD8-4CE5-AB6D-9EEC8A4A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6E188-CE73-4FB8-A0F3-4A4F937D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128B7E-B7EF-40D8-A3A6-9544E8B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0845-425D-44FE-A431-80FCD6EA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D04F5-9945-42A8-83B6-DA771E50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737C6-45B4-430F-843A-23E38F6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FE12B-648D-4940-9274-8122698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4DEFB-91B0-46AB-979D-FF732CD0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9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D622E-8630-447C-B305-49548F1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476CE-1275-4723-B7E3-E67BA424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B3646-660A-428F-9DF5-C87E7915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D93E82-9B68-42E1-9CA4-7D808D6F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8F4C0-DB48-465F-AA60-F517420A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340D-21D1-46FE-A1DA-E80377B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E7F911-B2EA-4163-AA41-54A2A7BE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398051-DC21-4D2E-95E7-B221934A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7B875-52A8-49A5-8FC5-7AC630F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7BBE73-AE68-4B4F-9711-6EB4AE0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E6A44-96AB-4105-9097-2165493E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29C39-13D2-46C6-BA14-FA8E190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836F2D-FFC8-4CD6-A617-86F5E5BA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098C20-79D7-46B7-9484-260BDB7A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FB1081-2848-408C-8C6D-A42BEB15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8FAAD-2BB7-4478-AFFA-A25BC1A9F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54FF81-16D0-426A-8CD1-CBDB72E2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5ABA2C-CDE3-4B3E-BDB6-D3059CB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2DB73D-F204-48CF-B856-682D3B5A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C47EE-BED5-4B47-BD31-6070028A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96E8A7-5C50-4B01-A836-7F663CF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746686-0EE3-49D3-A9A4-6D56194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DE966D-AB62-43C7-BE05-BE2F9E88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62EF4-F913-4935-B7FE-4719B981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07E4C5-2817-43A6-A91B-663370B5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D44D9-8EA0-4872-B70B-2575C215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6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E223-EA18-4C0F-A3AE-02F8EEA7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20372-464A-4ADB-B575-B2577AF7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07B23E-1A4D-4605-B4F1-AAAC32F8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7188C3-8FB0-4E78-8908-CB26825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1A5AC-544A-473D-BE93-CDB4693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276297-1C4E-49EC-A24A-F7C96E1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D0A5D-AD67-44BD-A2CB-5313E4BE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EDF277-942D-4B8C-824D-051C1667D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3A8047-0F68-4A65-8B25-F568475D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F5AEB-3053-439C-8437-050452B6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702330-8CF3-4337-B819-F4616FB8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858C6-0B54-46AB-9908-BE4C6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7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7DDA3C-F239-4BE7-83A5-EA2DC2F3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07F8EE-120A-46A6-9D80-237CBF82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3536F-50E7-4F48-9FF1-26E52957C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6E84-7383-48D1-A05A-811015619FBB}" type="datetimeFigureOut">
              <a:rPr lang="zh-TW" altLang="en-US" smtClean="0"/>
              <a:t>2019/9/5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4E598-6A74-4CA8-B5B4-1E6B82C12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41422-8456-4CBF-B7C6-0F34E36F0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7C40-2581-4824-B1B5-4913A6F43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04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07"/>
          <p:cNvSpPr txBox="1"/>
          <p:nvPr/>
        </p:nvSpPr>
        <p:spPr>
          <a:xfrm>
            <a:off x="2471624" y="3693130"/>
            <a:ext cx="37961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878866" algn="l"/>
              </a:tabLst>
            </a:pPr>
            <a:r>
              <a:rPr lang="en-US" altLang="zh-TW" sz="40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endParaRPr lang="en-US" altLang="zh-CN" sz="4000" spc="34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267EED-6CE1-4F5D-929D-986F1BD3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41" y="2503695"/>
            <a:ext cx="4886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90"/>
          <p:cNvSpPr txBox="1"/>
          <p:nvPr/>
        </p:nvSpPr>
        <p:spPr>
          <a:xfrm>
            <a:off x="2471623" y="1072453"/>
            <a:ext cx="3978452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3600" b="1" spc="-13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CN" altLang="en-US" sz="3600" b="1" spc="-21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CN" altLang="en-US" sz="3600" b="1" spc="-20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92"/>
          <p:cNvSpPr txBox="1"/>
          <p:nvPr/>
        </p:nvSpPr>
        <p:spPr>
          <a:xfrm>
            <a:off x="2471624" y="1077364"/>
            <a:ext cx="5772503" cy="23011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-5" dirty="0">
                <a:solidFill>
                  <a:srgbClr val="161616"/>
                </a:solidFill>
                <a:ea typeface="微軟正黑體" panose="020B0604030504040204" pitchFamily="34" charset="-120"/>
              </a:rPr>
              <a:t>使用</a:t>
            </a:r>
            <a:r>
              <a:rPr lang="zh-CN" altLang="en-US" sz="3600" b="1" dirty="0">
                <a:solidFill>
                  <a:srgbClr val="161616"/>
                </a:solidFill>
                <a:ea typeface="微軟正黑體" panose="020B0604030504040204" pitchFamily="34" charset="-120"/>
              </a:rPr>
              <a:t>陣列作出簡單數字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89"/>
              </a:lnSpc>
            </a:pPr>
            <a:endParaRPr lang="en-US" dirty="0"/>
          </a:p>
          <a:p>
            <a:pPr hangingPunct="0">
              <a:lnSpc>
                <a:spcPct val="154583"/>
              </a:lnSpc>
            </a:pP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ROW[8]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{10,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11,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12,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13,</a:t>
            </a:r>
            <a:r>
              <a:rPr lang="en-US" altLang="zh-CN" sz="24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A0,A1,A2,</a:t>
            </a:r>
            <a:r>
              <a:rPr lang="en-US" altLang="zh-CN" sz="2400" spc="-11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A3};</a:t>
            </a:r>
            <a:r>
              <a:rPr lang="en-US" altLang="zh-CN" sz="24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400" spc="-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CEL[8]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{2,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3,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4,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5,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6,</a:t>
            </a:r>
            <a:r>
              <a:rPr lang="en-US" altLang="zh-CN" sz="24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7,</a:t>
            </a:r>
            <a:r>
              <a:rPr lang="en-US" altLang="zh-CN" sz="2400" spc="-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8,</a:t>
            </a:r>
            <a:r>
              <a:rPr lang="en-US" altLang="zh-CN" sz="2400" spc="-10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400" dirty="0">
                <a:solidFill>
                  <a:srgbClr val="161616"/>
                </a:solidFill>
                <a:ea typeface="Times New Roman"/>
              </a:rPr>
              <a:t>9};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94"/>
          <p:cNvSpPr txBox="1"/>
          <p:nvPr/>
        </p:nvSpPr>
        <p:spPr>
          <a:xfrm>
            <a:off x="2471622" y="1072454"/>
            <a:ext cx="3746297" cy="5301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20" dirty="0">
                <a:solidFill>
                  <a:srgbClr val="161616"/>
                </a:solidFill>
                <a:ea typeface="微軟正黑體" panose="020B0604030504040204" pitchFamily="34" charset="-120"/>
              </a:rPr>
              <a:t>數字</a:t>
            </a:r>
            <a:r>
              <a:rPr lang="en-US" altLang="zh-CN" sz="3600" b="1" spc="20" dirty="0">
                <a:solidFill>
                  <a:srgbClr val="161616"/>
                </a:solidFill>
                <a:ea typeface="微軟正黑體" panose="020B0604030504040204" pitchFamily="34" charset="-120"/>
              </a:rPr>
              <a:t>0</a:t>
            </a:r>
            <a:r>
              <a:rPr lang="zh-CN" altLang="en-US" sz="3600" b="1" spc="30" dirty="0">
                <a:solidFill>
                  <a:srgbClr val="161616"/>
                </a:solidFill>
                <a:ea typeface="微軟正黑體" panose="020B0604030504040204" pitchFamily="34" charset="-120"/>
              </a:rPr>
              <a:t>的二維</a:t>
            </a:r>
            <a:r>
              <a:rPr lang="zh-CN" altLang="en-US" sz="3600" b="1" spc="20" dirty="0">
                <a:solidFill>
                  <a:srgbClr val="161616"/>
                </a:solidFill>
                <a:ea typeface="微軟正黑體" panose="020B0604030504040204" pitchFamily="34" charset="-120"/>
              </a:rPr>
              <a:t>陣列</a:t>
            </a:r>
          </a:p>
          <a:p>
            <a:pPr>
              <a:lnSpc>
                <a:spcPts val="1629"/>
              </a:lnSpc>
            </a:pPr>
            <a:endParaRPr lang="en-US" dirty="0"/>
          </a:p>
          <a:p>
            <a:r>
              <a:rPr lang="en-US" altLang="zh-CN" sz="2200" spc="-4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200" spc="-3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spc="-55" dirty="0">
                <a:solidFill>
                  <a:srgbClr val="161616"/>
                </a:solidFill>
                <a:ea typeface="Times New Roman"/>
              </a:rPr>
              <a:t>X0[8][8]</a:t>
            </a:r>
            <a:r>
              <a:rPr lang="en-US" altLang="zh-CN" sz="2200" spc="-3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spc="-6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200" spc="-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spc="-6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>
              <a:lnSpc>
                <a:spcPts val="490"/>
              </a:lnSpc>
            </a:pPr>
            <a:endParaRPr lang="en-US" dirty="0"/>
          </a:p>
          <a:p>
            <a:pPr marL="153924" hangingPunct="0">
              <a:lnSpc>
                <a:spcPct val="137916"/>
              </a:lnSpc>
            </a:pP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2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dirty="0"/>
            </a:b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2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200" dirty="0">
                <a:solidFill>
                  <a:srgbClr val="161616"/>
                </a:solidFill>
                <a:ea typeface="Times New Roman"/>
              </a:rPr>
              <a:t>0}</a:t>
            </a:r>
          </a:p>
          <a:p>
            <a:pPr>
              <a:lnSpc>
                <a:spcPts val="505"/>
              </a:lnSpc>
            </a:pPr>
            <a:endParaRPr lang="en-US" dirty="0"/>
          </a:p>
          <a:p>
            <a:r>
              <a:rPr lang="en-US" altLang="zh-CN" sz="2200" spc="-179" dirty="0">
                <a:solidFill>
                  <a:srgbClr val="161616"/>
                </a:solidFill>
                <a:ea typeface="Times New Roman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17"/>
          <p:cNvSpPr txBox="1"/>
          <p:nvPr/>
        </p:nvSpPr>
        <p:spPr>
          <a:xfrm>
            <a:off x="2557005" y="1314761"/>
            <a:ext cx="3538995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ROW[8]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10,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11,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12,</a:t>
            </a:r>
            <a:r>
              <a:rPr lang="en-US" altLang="zh-CN" sz="2000" spc="-11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13, A0, A1, A2,</a:t>
            </a:r>
            <a:r>
              <a:rPr lang="en-US" altLang="zh-CN" sz="2000" spc="-119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A3 };</a:t>
            </a:r>
          </a:p>
          <a:p>
            <a:pPr hangingPunct="0"/>
            <a:endParaRPr lang="en-US" altLang="zh-CN" sz="2000" dirty="0">
              <a:solidFill>
                <a:srgbClr val="161616"/>
              </a:solidFill>
              <a:cs typeface="Times New Roman"/>
            </a:endParaRP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CEL[8]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2,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3,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4,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5,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6,</a:t>
            </a:r>
            <a:r>
              <a:rPr lang="en-US" altLang="zh-CN" sz="2000" spc="-1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7,</a:t>
            </a:r>
            <a:r>
              <a:rPr lang="en-US" altLang="zh-CN" sz="2000" spc="-9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8,</a:t>
            </a:r>
            <a:r>
              <a:rPr lang="en-US" altLang="zh-CN" sz="2000" spc="-10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9 };</a:t>
            </a:r>
          </a:p>
          <a:p>
            <a:pPr hangingPunct="0"/>
            <a:endParaRPr lang="en-US" altLang="zh-CN" sz="2000" spc="94" dirty="0">
              <a:solidFill>
                <a:srgbClr val="161616"/>
              </a:solidFill>
              <a:ea typeface="Times New Roman"/>
            </a:endParaRPr>
          </a:p>
          <a:p>
            <a:r>
              <a:rPr lang="en-US" altLang="zh-CN" sz="2000" spc="-45" dirty="0">
                <a:solidFill>
                  <a:srgbClr val="161616"/>
                </a:solidFill>
                <a:ea typeface="Times New Roman"/>
              </a:rPr>
              <a:t>int</a:t>
            </a:r>
            <a:r>
              <a:rPr lang="en-US" altLang="zh-CN" sz="2000" spc="-3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55" dirty="0">
                <a:solidFill>
                  <a:srgbClr val="161616"/>
                </a:solidFill>
                <a:ea typeface="Times New Roman"/>
              </a:rPr>
              <a:t>X0[8][8]</a:t>
            </a:r>
            <a:r>
              <a:rPr lang="en-US" altLang="zh-CN" sz="2000" spc="-3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=</a:t>
            </a:r>
            <a:r>
              <a:rPr lang="en-US" altLang="zh-CN" sz="2000" spc="-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spc="-60" dirty="0">
                <a:solidFill>
                  <a:srgbClr val="161616"/>
                </a:solidFill>
                <a:ea typeface="Times New Roman"/>
              </a:rPr>
              <a:t>{</a:t>
            </a:r>
            <a:endParaRPr lang="en-US" altLang="zh-TW" sz="2000" dirty="0"/>
          </a:p>
          <a:p>
            <a:pPr marL="153924"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135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0},</a:t>
            </a:r>
            <a:r>
              <a:rPr lang="en-US" altLang="zh-CN" sz="2000" dirty="0">
                <a:solidFill>
                  <a:srgbClr val="161616"/>
                </a:solidFill>
                <a:cs typeface="Times New Roman"/>
              </a:rPr>
              <a:t> </a:t>
            </a:r>
            <a:br>
              <a:rPr lang="en-US" altLang="zh-TW" sz="2000" dirty="0"/>
            </a:b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{0,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1,</a:t>
            </a:r>
            <a:r>
              <a:rPr lang="en-US" altLang="zh-CN" sz="2000" spc="34" dirty="0">
                <a:solidFill>
                  <a:srgbClr val="161616"/>
                </a:solidFill>
                <a:cs typeface="Times New Roman"/>
              </a:rPr>
              <a:t> 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0}</a:t>
            </a:r>
            <a:endParaRPr lang="en-US" altLang="zh-TW" sz="2000" dirty="0"/>
          </a:p>
          <a:p>
            <a:r>
              <a:rPr lang="en-US" altLang="zh-CN" sz="2000" spc="-179" dirty="0">
                <a:solidFill>
                  <a:srgbClr val="161616"/>
                </a:solidFill>
                <a:ea typeface="Times New Roman"/>
              </a:rPr>
              <a:t>};</a:t>
            </a: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61A88D73-15FB-476E-8522-682EDEE7BE42}"/>
              </a:ext>
            </a:extLst>
          </p:cNvPr>
          <p:cNvSpPr txBox="1"/>
          <p:nvPr/>
        </p:nvSpPr>
        <p:spPr>
          <a:xfrm>
            <a:off x="2471622" y="699208"/>
            <a:ext cx="52342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CN" altLang="en-US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陣列作出簡單數字</a:t>
            </a:r>
            <a:r>
              <a:rPr lang="zh-TW" altLang="en-US" sz="36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CN" altLang="en-US" sz="36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317">
            <a:extLst>
              <a:ext uri="{FF2B5EF4-FFF2-40B4-BE49-F238E27FC236}">
                <a16:creationId xmlns:a16="http://schemas.microsoft.com/office/drawing/2014/main" id="{BEEC8BA4-6006-4AA1-BC8F-196191FAACD1}"/>
              </a:ext>
            </a:extLst>
          </p:cNvPr>
          <p:cNvSpPr txBox="1"/>
          <p:nvPr/>
        </p:nvSpPr>
        <p:spPr>
          <a:xfrm>
            <a:off x="6096000" y="1314761"/>
            <a:ext cx="3509357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 setup()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= 2;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&lt;= 18;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++)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, OUTPUT);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} }</a:t>
            </a:r>
          </a:p>
          <a:p>
            <a:pPr hangingPunct="0"/>
            <a:endParaRPr lang="en-US" altLang="zh-CN" sz="2000" spc="-179" dirty="0">
              <a:solidFill>
                <a:srgbClr val="161616"/>
              </a:solidFill>
              <a:ea typeface="Times New Roman"/>
            </a:endParaRP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void loop()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= 0;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&lt; 8;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++)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for (int j = 0; j &lt; 8;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j++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)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if (X0[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][j] == 1) {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 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(ROW[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], LOW);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 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(CEL[j], HIGH);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  delay(1);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 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(CEL[j], LOW);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  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(ROW[</a:t>
            </a:r>
            <a:r>
              <a:rPr lang="en-US" altLang="zh-CN" sz="200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], HIGH);</a:t>
            </a:r>
          </a:p>
          <a:p>
            <a:pPr hangingPunct="0"/>
            <a:r>
              <a:rPr lang="en-US" altLang="zh-CN" sz="2000" dirty="0">
                <a:solidFill>
                  <a:srgbClr val="161616"/>
                </a:solidFill>
                <a:ea typeface="Times New Roman"/>
              </a:rPr>
              <a:t>      } } } }</a:t>
            </a:r>
            <a:endParaRPr lang="en-US" altLang="zh-CN" sz="2800" spc="-364" dirty="0">
              <a:solidFill>
                <a:srgbClr val="161616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74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394"/>
          <p:cNvSpPr txBox="1"/>
          <p:nvPr/>
        </p:nvSpPr>
        <p:spPr>
          <a:xfrm>
            <a:off x="1629295" y="2770281"/>
            <a:ext cx="9038705" cy="30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hangingPunct="0">
              <a:lnSpc>
                <a:spcPct val="119166"/>
              </a:lnSpc>
            </a:pPr>
            <a:r>
              <a:rPr lang="en-US" altLang="zh-CN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https://github.com/vincenttang1227/Arduino/raw/master/Arduino/arduino</a:t>
            </a:r>
            <a:r>
              <a:rPr lang="en-US" altLang="zh-TW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.pptx</a:t>
            </a:r>
            <a:endParaRPr lang="zh-CN" altLang="en-US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396">
            <a:extLst>
              <a:ext uri="{FF2B5EF4-FFF2-40B4-BE49-F238E27FC236}">
                <a16:creationId xmlns:a16="http://schemas.microsoft.com/office/drawing/2014/main" id="{B83974D8-FD43-4A20-9666-8DA4F749262C}"/>
              </a:ext>
            </a:extLst>
          </p:cNvPr>
          <p:cNvSpPr txBox="1"/>
          <p:nvPr/>
        </p:nvSpPr>
        <p:spPr>
          <a:xfrm>
            <a:off x="2471623" y="1077364"/>
            <a:ext cx="5018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36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講義網址</a:t>
            </a:r>
            <a:endParaRPr lang="zh-CN" altLang="en-US" sz="3600" b="1" dirty="0">
              <a:solidFill>
                <a:srgbClr val="16161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55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07">
            <a:extLst>
              <a:ext uri="{FF2B5EF4-FFF2-40B4-BE49-F238E27FC236}">
                <a16:creationId xmlns:a16="http://schemas.microsoft.com/office/drawing/2014/main" id="{05D8D6AB-2CF8-44D6-A7CE-60B10343E0E1}"/>
              </a:ext>
            </a:extLst>
          </p:cNvPr>
          <p:cNvSpPr txBox="1"/>
          <p:nvPr/>
        </p:nvSpPr>
        <p:spPr>
          <a:xfrm>
            <a:off x="2471624" y="3693130"/>
            <a:ext cx="379617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spc="-239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8X8</a:t>
            </a:r>
            <a:r>
              <a:rPr lang="en-US" altLang="zh-CN" sz="4000" spc="-1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en-US" altLang="zh-CN" sz="4000" spc="-27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en-US" altLang="zh-CN" sz="4000" spc="-10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 </a:t>
            </a:r>
            <a:r>
              <a:rPr lang="zh-CN" altLang="en-US" sz="4000" spc="-4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76"/>
          <p:cNvSpPr txBox="1"/>
          <p:nvPr/>
        </p:nvSpPr>
        <p:spPr>
          <a:xfrm>
            <a:off x="2471623" y="1072453"/>
            <a:ext cx="265562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-12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CN" altLang="en-US" sz="3600" b="1" spc="-25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CN" sz="3600" b="1" spc="-164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CN" altLang="en-US" sz="3600" b="1" spc="-25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78"/>
          <p:cNvSpPr txBox="1"/>
          <p:nvPr/>
        </p:nvSpPr>
        <p:spPr>
          <a:xfrm>
            <a:off x="2471623" y="1077364"/>
            <a:ext cx="195580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zh-CN" altLang="en-US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80"/>
          <p:cNvSpPr txBox="1"/>
          <p:nvPr/>
        </p:nvSpPr>
        <p:spPr>
          <a:xfrm>
            <a:off x="2471623" y="1077364"/>
            <a:ext cx="241300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-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zh-CN" altLang="en-US" sz="3600" b="1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84"/>
          <p:cNvSpPr txBox="1"/>
          <p:nvPr/>
        </p:nvSpPr>
        <p:spPr>
          <a:xfrm>
            <a:off x="2471623" y="1072454"/>
            <a:ext cx="6181926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600" b="1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en-US" altLang="zh-CN" sz="3600" b="1" spc="1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8*8</a:t>
            </a:r>
            <a:r>
              <a:rPr lang="zh-CN" altLang="en-US" sz="3600" b="1" spc="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各腳位</a:t>
            </a:r>
            <a:r>
              <a:rPr lang="zh-CN" altLang="en-US" sz="3600" b="1" spc="1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</a:p>
          <a:p>
            <a:pPr>
              <a:lnSpc>
                <a:spcPts val="10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06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利用杜邦線檢測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CN" sz="2400" spc="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CN" sz="240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CN" altLang="en-US" sz="2400" spc="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腳位是否與原規劃相同</a:t>
            </a:r>
          </a:p>
          <a:p>
            <a:pPr>
              <a:lnSpc>
                <a:spcPts val="850"/>
              </a:lnSpc>
            </a:pP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000" spc="-2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en-US" altLang="zh-CN" sz="3000" spc="-85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zh-CN" altLang="en-US" sz="2400" spc="-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並把各腳位的對應</a:t>
            </a:r>
            <a:r>
              <a:rPr lang="en-US" altLang="zh-CN" sz="2400" spc="-3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CN" altLang="en-US" sz="2400" spc="-40" dirty="0">
                <a:solidFill>
                  <a:srgbClr val="16161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列出來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extBox 87"/>
          <p:cNvSpPr txBox="1"/>
          <p:nvPr/>
        </p:nvSpPr>
        <p:spPr>
          <a:xfrm>
            <a:off x="2471623" y="1072454"/>
            <a:ext cx="2492298" cy="2039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600" b="1" spc="-204" dirty="0">
                <a:solidFill>
                  <a:srgbClr val="161616"/>
                </a:solidFill>
                <a:latin typeface="+mj-lt"/>
                <a:ea typeface="微軟正黑體" panose="020B0604030504040204" pitchFamily="34" charset="-120"/>
              </a:rPr>
              <a:t>LED</a:t>
            </a:r>
            <a:r>
              <a:rPr lang="zh-CN" altLang="en-US" sz="3600" b="1" spc="-320" dirty="0">
                <a:solidFill>
                  <a:srgbClr val="161616"/>
                </a:solidFill>
                <a:latin typeface="+mj-lt"/>
                <a:ea typeface="微軟正黑體" panose="020B0604030504040204" pitchFamily="34" charset="-120"/>
              </a:rPr>
              <a:t>全亮</a:t>
            </a:r>
            <a:r>
              <a:rPr lang="zh-CN" altLang="en-US" sz="3600" b="1" spc="-315" dirty="0">
                <a:solidFill>
                  <a:srgbClr val="161616"/>
                </a:solidFill>
                <a:latin typeface="+mj-lt"/>
                <a:ea typeface="微軟正黑體" panose="020B0604030504040204" pitchFamily="34" charset="-120"/>
              </a:rPr>
              <a:t>測試</a:t>
            </a:r>
          </a:p>
          <a:p>
            <a:pPr>
              <a:lnSpc>
                <a:spcPts val="1000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000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000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000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060"/>
              </a:lnSpc>
            </a:pPr>
            <a:endParaRPr lang="en-US" dirty="0">
              <a:latin typeface="+mj-lt"/>
            </a:endParaRPr>
          </a:p>
          <a:p>
            <a:r>
              <a:rPr lang="en-US" altLang="zh-CN" sz="3000" spc="-55" dirty="0">
                <a:solidFill>
                  <a:srgbClr val="161616"/>
                </a:solidFill>
                <a:latin typeface="+mj-lt"/>
                <a:ea typeface="Times New Roman"/>
              </a:rPr>
              <a:t>   </a:t>
            </a:r>
            <a:r>
              <a:rPr lang="en-US" altLang="zh-CN" sz="2400" spc="-100" dirty="0">
                <a:solidFill>
                  <a:srgbClr val="161616"/>
                </a:solidFill>
                <a:latin typeface="+mj-lt"/>
                <a:ea typeface="Times New Roman"/>
              </a:rPr>
              <a:t>ROW</a:t>
            </a:r>
            <a:r>
              <a:rPr lang="en-US" altLang="zh-CN" sz="2400" spc="-30" dirty="0">
                <a:solidFill>
                  <a:srgbClr val="161616"/>
                </a:solidFill>
                <a:latin typeface="+mj-lt"/>
                <a:cs typeface="Times New Roman"/>
              </a:rPr>
              <a:t>  </a:t>
            </a:r>
            <a:r>
              <a:rPr lang="zh-CN" altLang="en-US" sz="2400" spc="-119" dirty="0">
                <a:solidFill>
                  <a:srgbClr val="161616"/>
                </a:solidFill>
                <a:latin typeface="+mj-lt"/>
                <a:ea typeface="宋体"/>
              </a:rPr>
              <a:t>全</a:t>
            </a:r>
            <a:r>
              <a:rPr lang="en-US" altLang="zh-CN" sz="2400" spc="-80" dirty="0">
                <a:solidFill>
                  <a:srgbClr val="161616"/>
                </a:solidFill>
                <a:latin typeface="+mj-lt"/>
                <a:ea typeface="Times New Roman"/>
              </a:rPr>
              <a:t>HIGH</a:t>
            </a:r>
            <a:endParaRPr lang="en-US" dirty="0">
              <a:latin typeface="+mj-lt"/>
            </a:endParaRPr>
          </a:p>
          <a:p>
            <a:pPr indent="228600"/>
            <a:r>
              <a:rPr lang="en-US" altLang="zh-CN" sz="2400" spc="-189" dirty="0">
                <a:solidFill>
                  <a:srgbClr val="161616"/>
                </a:solidFill>
                <a:latin typeface="+mj-lt"/>
                <a:ea typeface="Times New Roman"/>
              </a:rPr>
              <a:t>CELL</a:t>
            </a:r>
            <a:r>
              <a:rPr lang="en-US" altLang="zh-CN" sz="2400" spc="-80" dirty="0">
                <a:solidFill>
                  <a:srgbClr val="161616"/>
                </a:solidFill>
                <a:latin typeface="+mj-lt"/>
                <a:cs typeface="Times New Roman"/>
              </a:rPr>
              <a:t>  </a:t>
            </a:r>
            <a:r>
              <a:rPr lang="zh-CN" altLang="en-US" sz="2400" spc="-304" dirty="0">
                <a:solidFill>
                  <a:srgbClr val="161616"/>
                </a:solidFill>
                <a:latin typeface="+mj-lt"/>
                <a:ea typeface="宋体"/>
              </a:rPr>
              <a:t>全</a:t>
            </a:r>
            <a:r>
              <a:rPr lang="en-US" altLang="zh-CN" sz="2400" spc="-229" dirty="0">
                <a:solidFill>
                  <a:srgbClr val="161616"/>
                </a:solidFill>
                <a:latin typeface="+mj-lt"/>
                <a:ea typeface="Times New Roman"/>
              </a:rPr>
              <a:t>LOW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096000" y="1072454"/>
            <a:ext cx="2409341" cy="47089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void setup() {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= 2;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&lt;= 18;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++) </a:t>
            </a:r>
            <a:br>
              <a:rPr lang="en-US" altLang="zh-CN" spc="-50" dirty="0">
                <a:solidFill>
                  <a:srgbClr val="161616"/>
                </a:solidFill>
                <a:ea typeface="Times New Roman"/>
              </a:rPr>
            </a:b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{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pinMode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, OUTPUT);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}</a:t>
            </a:r>
          </a:p>
          <a:p>
            <a:endParaRPr lang="en-US" altLang="zh-CN" spc="-50" dirty="0">
              <a:solidFill>
                <a:srgbClr val="161616"/>
              </a:solidFill>
              <a:ea typeface="Times New Roman"/>
            </a:endParaRP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void loop() {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= 2;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&lt;= 9;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++)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, HIGH);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for (int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= 10;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&lt;= 18;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++)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{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  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digitalWrite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(</a:t>
            </a:r>
            <a:r>
              <a:rPr lang="en-US" altLang="zh-CN" spc="-50" dirty="0" err="1">
                <a:solidFill>
                  <a:srgbClr val="161616"/>
                </a:solidFill>
                <a:ea typeface="Times New Roman"/>
              </a:rPr>
              <a:t>i</a:t>
            </a:r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, LOW);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  }</a:t>
            </a:r>
          </a:p>
          <a:p>
            <a:r>
              <a:rPr lang="en-US" altLang="zh-CN" spc="-50" dirty="0">
                <a:solidFill>
                  <a:srgbClr val="161616"/>
                </a:solidFill>
                <a:ea typeface="Times New Roman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379</Words>
  <Application>Microsoft Office PowerPoint</Application>
  <PresentationFormat>寬螢幕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bck10g_teacher</dc:creator>
  <cp:lastModifiedBy>bck10g_teacher</cp:lastModifiedBy>
  <cp:revision>30</cp:revision>
  <dcterms:created xsi:type="dcterms:W3CDTF">2019-09-02T05:35:16Z</dcterms:created>
  <dcterms:modified xsi:type="dcterms:W3CDTF">2019-09-05T09:29:46Z</dcterms:modified>
</cp:coreProperties>
</file>