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14" r:id="rId6"/>
    <p:sldId id="282" r:id="rId7"/>
    <p:sldId id="315" r:id="rId8"/>
    <p:sldId id="321" r:id="rId9"/>
    <p:sldId id="319" r:id="rId10"/>
    <p:sldId id="322" r:id="rId11"/>
    <p:sldId id="317" r:id="rId12"/>
    <p:sldId id="323" r:id="rId13"/>
    <p:sldId id="324"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93" d="100"/>
          <a:sy n="93" d="100"/>
        </p:scale>
        <p:origin x="302" y="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0751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119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jems.sciview.net/index.php/jems/article/view/7"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Changeability of procurement personnel</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231612"/>
            <a:ext cx="9879437" cy="980844"/>
          </a:xfrm>
        </p:spPr>
        <p:txBody>
          <a:bodyPr/>
          <a:lstStyle/>
          <a:p>
            <a:r>
              <a:rPr lang="en-US" dirty="0"/>
              <a:t>Recommendation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7" name="Content Placeholder 7">
            <a:extLst>
              <a:ext uri="{FF2B5EF4-FFF2-40B4-BE49-F238E27FC236}">
                <a16:creationId xmlns:a16="http://schemas.microsoft.com/office/drawing/2014/main" id="{CF7FB54D-3B0C-0B80-91F6-E4EE8D52FA7E}"/>
              </a:ext>
            </a:extLst>
          </p:cNvPr>
          <p:cNvSpPr txBox="1">
            <a:spLocks/>
          </p:cNvSpPr>
          <p:nvPr/>
        </p:nvSpPr>
        <p:spPr>
          <a:xfrm>
            <a:off x="871868" y="1925989"/>
            <a:ext cx="10738885" cy="4143375"/>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It would be beneficial to assign responsibilities in the form of KPIs to both the department and its personnel. KPIs can be divided into two categories. The first category is KPIs for achieving specific targets, such as cost savings with a certain target or finding a specified number of new suppliers within a set time period. The second category is KPIs for continuous improvement, such as implementing new methods that are more effective and efficient.</a:t>
            </a:r>
          </a:p>
        </p:txBody>
      </p:sp>
    </p:spTree>
    <p:extLst>
      <p:ext uri="{BB962C8B-B14F-4D97-AF65-F5344CB8AC3E}">
        <p14:creationId xmlns:p14="http://schemas.microsoft.com/office/powerpoint/2010/main" val="222954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3265018"/>
          </a:xfrm>
        </p:spPr>
        <p:txBody>
          <a:bodyPr/>
          <a:lstStyle/>
          <a:p>
            <a:r>
              <a:rPr lang="en-US" sz="4000" dirty="0"/>
              <a:t>Thank </a:t>
            </a:r>
            <a:br>
              <a:rPr lang="en-US" sz="4000" dirty="0"/>
            </a:br>
            <a:r>
              <a:rPr lang="en-US" sz="4000"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1239359"/>
          </a:xfrm>
        </p:spPr>
        <p:txBody>
          <a:bodyPr/>
          <a:lstStyle/>
          <a:p>
            <a:r>
              <a:rPr lang="en-US" dirty="0"/>
              <a:t>Changeability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425220"/>
            <a:ext cx="7139620" cy="3616764"/>
          </a:xfrm>
        </p:spPr>
        <p:txBody>
          <a:bodyPr/>
          <a:lstStyle/>
          <a:p>
            <a:pPr algn="just"/>
            <a:r>
              <a:rPr lang="en-US" dirty="0"/>
              <a:t>The ability of individuals to adapt, adjust, and respond effectively to changes in their environment, circumstances, or personal situations. It encompasses traits such as flexibility, adaptability, resilience, and openness to new ideas or experiences.</a:t>
            </a:r>
          </a:p>
        </p:txBody>
      </p:sp>
    </p:spTree>
    <p:extLst>
      <p:ext uri="{BB962C8B-B14F-4D97-AF65-F5344CB8AC3E}">
        <p14:creationId xmlns:p14="http://schemas.microsoft.com/office/powerpoint/2010/main" val="113171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269934"/>
            <a:ext cx="7965461" cy="994164"/>
          </a:xfrm>
        </p:spPr>
        <p:txBody>
          <a:bodyPr/>
          <a:lstStyle/>
          <a:p>
            <a:r>
              <a:rPr lang="en-US" dirty="0"/>
              <a:t>Method of measurement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515689"/>
            <a:ext cx="7965460" cy="3497698"/>
          </a:xfrm>
        </p:spPr>
        <p:txBody>
          <a:bodyPr>
            <a:normAutofit/>
          </a:bodyPr>
          <a:lstStyle/>
          <a:p>
            <a:r>
              <a:rPr lang="en-US" sz="2000" dirty="0"/>
              <a:t>Reference: </a:t>
            </a:r>
            <a:r>
              <a:rPr lang="en-US" sz="2000" dirty="0">
                <a:hlinkClick r:id="rId3"/>
              </a:rPr>
              <a:t>https://jems.sciview.net/index.php/jems/article/view/7</a:t>
            </a:r>
            <a:r>
              <a:rPr lang="en-US" sz="2000" dirty="0"/>
              <a:t>.</a:t>
            </a:r>
          </a:p>
          <a:p>
            <a:r>
              <a:rPr lang="en-US" sz="2000" dirty="0"/>
              <a:t>The measurement was taken based on the reference above with some adjustment and modification.</a:t>
            </a:r>
          </a:p>
          <a:p>
            <a:r>
              <a:rPr lang="en-US" sz="2000" dirty="0"/>
              <a:t>Data was collected from personnel backgrounds and information gathered within the SOP team.</a:t>
            </a:r>
          </a:p>
          <a:p>
            <a:r>
              <a:rPr lang="en-US" sz="2000" dirty="0"/>
              <a:t>This measurement is conducted using the method of relative frequency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692943"/>
            <a:ext cx="7796464" cy="1222385"/>
          </a:xfrm>
        </p:spPr>
        <p:txBody>
          <a:bodyPr/>
          <a:lstStyle/>
          <a:p>
            <a:r>
              <a:rPr lang="en-US" sz="3200" dirty="0"/>
              <a:t>The factors considered in determining changeability</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834099" y="5088059"/>
            <a:ext cx="7442791" cy="1222385"/>
          </a:xfrm>
        </p:spPr>
        <p:txBody>
          <a:bodyPr>
            <a:normAutofit/>
          </a:bodyPr>
          <a:lstStyle/>
          <a:p>
            <a:r>
              <a:rPr lang="en-US" dirty="0"/>
              <a:t>The above factors are determined based on available data and discussions among SOP team members</a:t>
            </a:r>
          </a:p>
        </p:txBody>
      </p:sp>
      <p:graphicFrame>
        <p:nvGraphicFramePr>
          <p:cNvPr id="7" name="Table 6">
            <a:extLst>
              <a:ext uri="{FF2B5EF4-FFF2-40B4-BE49-F238E27FC236}">
                <a16:creationId xmlns:a16="http://schemas.microsoft.com/office/drawing/2014/main" id="{C23B6FFD-B4B1-697C-A841-11508D9CD884}"/>
              </a:ext>
            </a:extLst>
          </p:cNvPr>
          <p:cNvGraphicFramePr>
            <a:graphicFrameLocks noGrp="1"/>
          </p:cNvGraphicFramePr>
          <p:nvPr>
            <p:extLst>
              <p:ext uri="{D42A27DB-BD31-4B8C-83A1-F6EECF244321}">
                <p14:modId xmlns:p14="http://schemas.microsoft.com/office/powerpoint/2010/main" val="2567415607"/>
              </p:ext>
            </p:extLst>
          </p:nvPr>
        </p:nvGraphicFramePr>
        <p:xfrm>
          <a:off x="834100" y="2241790"/>
          <a:ext cx="7442791" cy="2615430"/>
        </p:xfrm>
        <a:graphic>
          <a:graphicData uri="http://schemas.openxmlformats.org/drawingml/2006/table">
            <a:tbl>
              <a:tblPr/>
              <a:tblGrid>
                <a:gridCol w="5594362">
                  <a:extLst>
                    <a:ext uri="{9D8B030D-6E8A-4147-A177-3AD203B41FA5}">
                      <a16:colId xmlns:a16="http://schemas.microsoft.com/office/drawing/2014/main" val="583332795"/>
                    </a:ext>
                  </a:extLst>
                </a:gridCol>
                <a:gridCol w="1848429">
                  <a:extLst>
                    <a:ext uri="{9D8B030D-6E8A-4147-A177-3AD203B41FA5}">
                      <a16:colId xmlns:a16="http://schemas.microsoft.com/office/drawing/2014/main" val="619092772"/>
                    </a:ext>
                  </a:extLst>
                </a:gridCol>
              </a:tblGrid>
              <a:tr h="364785">
                <a:tc>
                  <a:txBody>
                    <a:bodyPr/>
                    <a:lstStyle/>
                    <a:p>
                      <a:pPr algn="ctr" fontAlgn="ctr"/>
                      <a:r>
                        <a:rPr lang="en-ID" sz="1000" b="1" i="0" u="none" strike="noStrike">
                          <a:solidFill>
                            <a:srgbClr val="000000"/>
                          </a:solidFill>
                          <a:effectLst/>
                          <a:highlight>
                            <a:srgbClr val="92CDDC"/>
                          </a:highlight>
                          <a:latin typeface="Century Schoolbook" panose="02040604050505020304" pitchFamily="18" charset="0"/>
                        </a:rPr>
                        <a:t>The influential factors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ID" sz="1000" b="1" i="0" u="none" strike="noStrike">
                          <a:solidFill>
                            <a:srgbClr val="000000"/>
                          </a:solidFill>
                          <a:effectLst/>
                          <a:highlight>
                            <a:srgbClr val="92CDDC"/>
                          </a:highlight>
                          <a:latin typeface="Century Schoolbook" panose="02040604050505020304" pitchFamily="18" charset="0"/>
                        </a:rPr>
                        <a:t>Relative Weight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1767164849"/>
                  </a:ext>
                </a:extLst>
              </a:tr>
              <a:tr h="364785">
                <a:tc>
                  <a:txBody>
                    <a:bodyPr/>
                    <a:lstStyle/>
                    <a:p>
                      <a:pPr algn="l" fontAlgn="ctr"/>
                      <a:r>
                        <a:rPr lang="en-ID" sz="1400" b="0" i="0" u="none" strike="noStrike">
                          <a:solidFill>
                            <a:srgbClr val="000000"/>
                          </a:solidFill>
                          <a:effectLst/>
                          <a:latin typeface="Century Schoolbook" panose="02040604050505020304" pitchFamily="18" charset="0"/>
                        </a:rPr>
                        <a:t>Employee's 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400" b="0" i="0" u="none" strike="noStrike">
                          <a:solidFill>
                            <a:srgbClr val="000000"/>
                          </a:solidFill>
                          <a:effectLst/>
                          <a:latin typeface="Century Schoolbook" panose="02040604050505020304" pitchFamily="18"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9878511"/>
                  </a:ext>
                </a:extLst>
              </a:tr>
              <a:tr h="364785">
                <a:tc>
                  <a:txBody>
                    <a:bodyPr/>
                    <a:lstStyle/>
                    <a:p>
                      <a:pPr algn="l" fontAlgn="ctr"/>
                      <a:r>
                        <a:rPr lang="en-US" sz="1400" b="0" i="0" u="none" strike="noStrike" dirty="0">
                          <a:solidFill>
                            <a:srgbClr val="000000"/>
                          </a:solidFill>
                          <a:effectLst/>
                          <a:latin typeface="Century Schoolbook" panose="02040604050505020304" pitchFamily="18" charset="0"/>
                        </a:rPr>
                        <a:t>Employee's ability to take initiative and suggest innovative solutions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40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2482208"/>
                  </a:ext>
                </a:extLst>
              </a:tr>
              <a:tr h="364785">
                <a:tc>
                  <a:txBody>
                    <a:bodyPr/>
                    <a:lstStyle/>
                    <a:p>
                      <a:pPr algn="l" fontAlgn="ctr"/>
                      <a:r>
                        <a:rPr lang="en-US" sz="1400" b="0" i="0" u="none" strike="noStrike">
                          <a:solidFill>
                            <a:srgbClr val="000000"/>
                          </a:solidFill>
                          <a:effectLst/>
                          <a:latin typeface="Century Schoolbook" panose="02040604050505020304" pitchFamily="18" charset="0"/>
                        </a:rPr>
                        <a:t>Employee's background and past experience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400" b="0" i="0" u="none" strike="noStrike">
                          <a:solidFill>
                            <a:srgbClr val="000000"/>
                          </a:solidFill>
                          <a:effectLst/>
                          <a:latin typeface="Century Schoolbook" panose="02040604050505020304" pitchFamily="18"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7612036"/>
                  </a:ext>
                </a:extLst>
              </a:tr>
              <a:tr h="364785">
                <a:tc>
                  <a:txBody>
                    <a:bodyPr/>
                    <a:lstStyle/>
                    <a:p>
                      <a:pPr algn="l" fontAlgn="ctr"/>
                      <a:r>
                        <a:rPr lang="en-ID" sz="1400" b="0" i="0" u="none" strike="noStrike">
                          <a:solidFill>
                            <a:srgbClr val="000000"/>
                          </a:solidFill>
                          <a:effectLst/>
                          <a:latin typeface="Century Schoolbook" panose="02040604050505020304" pitchFamily="18" charset="0"/>
                        </a:rPr>
                        <a:t>Employee's length of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40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2664527"/>
                  </a:ext>
                </a:extLst>
              </a:tr>
              <a:tr h="364785">
                <a:tc>
                  <a:txBody>
                    <a:bodyPr/>
                    <a:lstStyle/>
                    <a:p>
                      <a:pPr algn="l" fontAlgn="ctr"/>
                      <a:r>
                        <a:rPr lang="en-US" sz="1400" b="0" i="0" u="none" strike="noStrike">
                          <a:solidFill>
                            <a:srgbClr val="000000"/>
                          </a:solidFill>
                          <a:effectLst/>
                          <a:latin typeface="Century Schoolbook" panose="02040604050505020304" pitchFamily="18" charset="0"/>
                        </a:rPr>
                        <a:t>Emplyee's day serve in the role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40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083967"/>
                  </a:ext>
                </a:extLst>
              </a:tr>
              <a:tr h="364785">
                <a:tc>
                  <a:txBody>
                    <a:bodyPr/>
                    <a:lstStyle/>
                    <a:p>
                      <a:pPr algn="l" fontAlgn="ctr"/>
                      <a:r>
                        <a:rPr lang="en-ID" sz="1400" b="0" i="0" u="none" strike="noStrike">
                          <a:solidFill>
                            <a:srgbClr val="000000"/>
                          </a:solidFill>
                          <a:effectLst/>
                          <a:latin typeface="Century Schoolbook" panose="02040604050505020304" pitchFamily="18" charset="0"/>
                        </a:rPr>
                        <a:t>Employee's training and certification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400" b="0" i="0" u="none" strike="noStrike" dirty="0">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3789453"/>
                  </a:ext>
                </a:extLst>
              </a:tr>
            </a:tbl>
          </a:graphicData>
        </a:graphic>
      </p:graphicFrame>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309988" y="193070"/>
            <a:ext cx="9875463" cy="999746"/>
          </a:xfrm>
        </p:spPr>
        <p:txBody>
          <a:bodyPr/>
          <a:lstStyle/>
          <a:p>
            <a:pPr algn="ctr"/>
            <a:r>
              <a:rPr lang="en-US" dirty="0"/>
              <a:t>Measurement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9" name="Text Placeholder 3">
            <a:extLst>
              <a:ext uri="{FF2B5EF4-FFF2-40B4-BE49-F238E27FC236}">
                <a16:creationId xmlns:a16="http://schemas.microsoft.com/office/drawing/2014/main" id="{BE2B1A6D-365E-1E47-0978-D354EF439B09}"/>
              </a:ext>
            </a:extLst>
          </p:cNvPr>
          <p:cNvSpPr txBox="1">
            <a:spLocks/>
          </p:cNvSpPr>
          <p:nvPr/>
        </p:nvSpPr>
        <p:spPr>
          <a:xfrm>
            <a:off x="258726" y="5560826"/>
            <a:ext cx="12121117" cy="86123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scoring is done by conducting surveys and discussions among the SOP team members.</a:t>
            </a:r>
          </a:p>
          <a:p>
            <a:pPr marL="0" indent="0">
              <a:buNone/>
            </a:pPr>
            <a:r>
              <a:rPr lang="en-US" sz="1800" dirty="0"/>
              <a:t>Note: - </a:t>
            </a:r>
            <a:r>
              <a:rPr lang="en-US" sz="1600" dirty="0">
                <a:solidFill>
                  <a:schemeClr val="bg2">
                    <a:lumMod val="50000"/>
                  </a:schemeClr>
                </a:solidFill>
              </a:rPr>
              <a:t>The gray shading indicates that the personnel are not associated with the user/Operations Dept</a:t>
            </a:r>
          </a:p>
          <a:p>
            <a:pPr marL="0" indent="0">
              <a:buNone/>
            </a:pPr>
            <a:r>
              <a:rPr lang="en-US" sz="1600" dirty="0">
                <a:solidFill>
                  <a:schemeClr val="bg2">
                    <a:lumMod val="50000"/>
                  </a:schemeClr>
                </a:solidFill>
              </a:rPr>
              <a:t>            </a:t>
            </a:r>
            <a:r>
              <a:rPr lang="en-US" sz="1600" dirty="0">
                <a:solidFill>
                  <a:schemeClr val="bg1">
                    <a:lumMod val="50000"/>
                  </a:schemeClr>
                </a:solidFill>
              </a:rPr>
              <a:t>- The yellow color indicates personnel with below-average changeability who require development or Rotation</a:t>
            </a:r>
          </a:p>
          <a:p>
            <a:pPr marL="0" indent="0">
              <a:buNone/>
            </a:pPr>
            <a:r>
              <a:rPr lang="en-US" sz="1600" dirty="0">
                <a:solidFill>
                  <a:schemeClr val="bg1">
                    <a:lumMod val="50000"/>
                  </a:schemeClr>
                </a:solidFill>
              </a:rPr>
              <a:t>            - Heryanto is marked with yellow color because he serves as the Department Manager and has been assessed with low changeability.</a:t>
            </a:r>
            <a:endParaRPr lang="en-US" sz="1800" dirty="0">
              <a:solidFill>
                <a:schemeClr val="bg1">
                  <a:lumMod val="50000"/>
                </a:schemeClr>
              </a:solidFill>
            </a:endParaRPr>
          </a:p>
        </p:txBody>
      </p:sp>
      <p:graphicFrame>
        <p:nvGraphicFramePr>
          <p:cNvPr id="10" name="Table 9">
            <a:extLst>
              <a:ext uri="{FF2B5EF4-FFF2-40B4-BE49-F238E27FC236}">
                <a16:creationId xmlns:a16="http://schemas.microsoft.com/office/drawing/2014/main" id="{6EDB6E43-EBE7-E49A-CFCD-5E1D37E86EB4}"/>
              </a:ext>
            </a:extLst>
          </p:cNvPr>
          <p:cNvGraphicFramePr>
            <a:graphicFrameLocks noGrp="1"/>
          </p:cNvGraphicFramePr>
          <p:nvPr>
            <p:extLst>
              <p:ext uri="{D42A27DB-BD31-4B8C-83A1-F6EECF244321}">
                <p14:modId xmlns:p14="http://schemas.microsoft.com/office/powerpoint/2010/main" val="560702403"/>
              </p:ext>
            </p:extLst>
          </p:nvPr>
        </p:nvGraphicFramePr>
        <p:xfrm>
          <a:off x="258727" y="1456946"/>
          <a:ext cx="11585939" cy="3859393"/>
        </p:xfrm>
        <a:graphic>
          <a:graphicData uri="http://schemas.openxmlformats.org/drawingml/2006/table">
            <a:tbl>
              <a:tblPr/>
              <a:tblGrid>
                <a:gridCol w="319680">
                  <a:extLst>
                    <a:ext uri="{9D8B030D-6E8A-4147-A177-3AD203B41FA5}">
                      <a16:colId xmlns:a16="http://schemas.microsoft.com/office/drawing/2014/main" val="3374063559"/>
                    </a:ext>
                  </a:extLst>
                </a:gridCol>
                <a:gridCol w="718765">
                  <a:extLst>
                    <a:ext uri="{9D8B030D-6E8A-4147-A177-3AD203B41FA5}">
                      <a16:colId xmlns:a16="http://schemas.microsoft.com/office/drawing/2014/main" val="3929001644"/>
                    </a:ext>
                  </a:extLst>
                </a:gridCol>
                <a:gridCol w="618075">
                  <a:extLst>
                    <a:ext uri="{9D8B030D-6E8A-4147-A177-3AD203B41FA5}">
                      <a16:colId xmlns:a16="http://schemas.microsoft.com/office/drawing/2014/main" val="2814430219"/>
                    </a:ext>
                  </a:extLst>
                </a:gridCol>
                <a:gridCol w="455301">
                  <a:extLst>
                    <a:ext uri="{9D8B030D-6E8A-4147-A177-3AD203B41FA5}">
                      <a16:colId xmlns:a16="http://schemas.microsoft.com/office/drawing/2014/main" val="304776233"/>
                    </a:ext>
                  </a:extLst>
                </a:gridCol>
                <a:gridCol w="736230">
                  <a:extLst>
                    <a:ext uri="{9D8B030D-6E8A-4147-A177-3AD203B41FA5}">
                      <a16:colId xmlns:a16="http://schemas.microsoft.com/office/drawing/2014/main" val="1179927063"/>
                    </a:ext>
                  </a:extLst>
                </a:gridCol>
                <a:gridCol w="639358">
                  <a:extLst>
                    <a:ext uri="{9D8B030D-6E8A-4147-A177-3AD203B41FA5}">
                      <a16:colId xmlns:a16="http://schemas.microsoft.com/office/drawing/2014/main" val="484286484"/>
                    </a:ext>
                  </a:extLst>
                </a:gridCol>
                <a:gridCol w="435925">
                  <a:extLst>
                    <a:ext uri="{9D8B030D-6E8A-4147-A177-3AD203B41FA5}">
                      <a16:colId xmlns:a16="http://schemas.microsoft.com/office/drawing/2014/main" val="1426914871"/>
                    </a:ext>
                  </a:extLst>
                </a:gridCol>
                <a:gridCol w="571547">
                  <a:extLst>
                    <a:ext uri="{9D8B030D-6E8A-4147-A177-3AD203B41FA5}">
                      <a16:colId xmlns:a16="http://schemas.microsoft.com/office/drawing/2014/main" val="3462546109"/>
                    </a:ext>
                  </a:extLst>
                </a:gridCol>
                <a:gridCol w="571547">
                  <a:extLst>
                    <a:ext uri="{9D8B030D-6E8A-4147-A177-3AD203B41FA5}">
                      <a16:colId xmlns:a16="http://schemas.microsoft.com/office/drawing/2014/main" val="3058398538"/>
                    </a:ext>
                  </a:extLst>
                </a:gridCol>
                <a:gridCol w="571547">
                  <a:extLst>
                    <a:ext uri="{9D8B030D-6E8A-4147-A177-3AD203B41FA5}">
                      <a16:colId xmlns:a16="http://schemas.microsoft.com/office/drawing/2014/main" val="2876860143"/>
                    </a:ext>
                  </a:extLst>
                </a:gridCol>
                <a:gridCol w="571547">
                  <a:extLst>
                    <a:ext uri="{9D8B030D-6E8A-4147-A177-3AD203B41FA5}">
                      <a16:colId xmlns:a16="http://schemas.microsoft.com/office/drawing/2014/main" val="2516627056"/>
                    </a:ext>
                  </a:extLst>
                </a:gridCol>
                <a:gridCol w="571547">
                  <a:extLst>
                    <a:ext uri="{9D8B030D-6E8A-4147-A177-3AD203B41FA5}">
                      <a16:colId xmlns:a16="http://schemas.microsoft.com/office/drawing/2014/main" val="4147502068"/>
                    </a:ext>
                  </a:extLst>
                </a:gridCol>
                <a:gridCol w="649046">
                  <a:extLst>
                    <a:ext uri="{9D8B030D-6E8A-4147-A177-3AD203B41FA5}">
                      <a16:colId xmlns:a16="http://schemas.microsoft.com/office/drawing/2014/main" val="4027922892"/>
                    </a:ext>
                  </a:extLst>
                </a:gridCol>
                <a:gridCol w="707168">
                  <a:extLst>
                    <a:ext uri="{9D8B030D-6E8A-4147-A177-3AD203B41FA5}">
                      <a16:colId xmlns:a16="http://schemas.microsoft.com/office/drawing/2014/main" val="248714558"/>
                    </a:ext>
                  </a:extLst>
                </a:gridCol>
                <a:gridCol w="707168">
                  <a:extLst>
                    <a:ext uri="{9D8B030D-6E8A-4147-A177-3AD203B41FA5}">
                      <a16:colId xmlns:a16="http://schemas.microsoft.com/office/drawing/2014/main" val="293054329"/>
                    </a:ext>
                  </a:extLst>
                </a:gridCol>
                <a:gridCol w="707168">
                  <a:extLst>
                    <a:ext uri="{9D8B030D-6E8A-4147-A177-3AD203B41FA5}">
                      <a16:colId xmlns:a16="http://schemas.microsoft.com/office/drawing/2014/main" val="3073093022"/>
                    </a:ext>
                  </a:extLst>
                </a:gridCol>
                <a:gridCol w="649046">
                  <a:extLst>
                    <a:ext uri="{9D8B030D-6E8A-4147-A177-3AD203B41FA5}">
                      <a16:colId xmlns:a16="http://schemas.microsoft.com/office/drawing/2014/main" val="3083690895"/>
                    </a:ext>
                  </a:extLst>
                </a:gridCol>
                <a:gridCol w="629670">
                  <a:extLst>
                    <a:ext uri="{9D8B030D-6E8A-4147-A177-3AD203B41FA5}">
                      <a16:colId xmlns:a16="http://schemas.microsoft.com/office/drawing/2014/main" val="1592683236"/>
                    </a:ext>
                  </a:extLst>
                </a:gridCol>
                <a:gridCol w="755604">
                  <a:extLst>
                    <a:ext uri="{9D8B030D-6E8A-4147-A177-3AD203B41FA5}">
                      <a16:colId xmlns:a16="http://schemas.microsoft.com/office/drawing/2014/main" val="1733997717"/>
                    </a:ext>
                  </a:extLst>
                </a:gridCol>
              </a:tblGrid>
              <a:tr h="871474">
                <a:tc>
                  <a:txBody>
                    <a:bodyPr/>
                    <a:lstStyle/>
                    <a:p>
                      <a:pPr algn="ctr" fontAlgn="ctr"/>
                      <a:r>
                        <a:rPr lang="en-ID" sz="1050" b="1" i="0" u="none" strike="noStrike">
                          <a:solidFill>
                            <a:srgbClr val="000000"/>
                          </a:solidFill>
                          <a:effectLst/>
                          <a:highlight>
                            <a:srgbClr val="92CDDC"/>
                          </a:highlight>
                          <a:latin typeface="Century Schoolbook" panose="02040604050505020304" pitchFamily="18"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Background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Certification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050" b="1" i="0" u="none" strike="noStrike">
                          <a:solidFill>
                            <a:srgbClr val="000000"/>
                          </a:solidFill>
                          <a:effectLst/>
                          <a:highlight>
                            <a:srgbClr val="B7DEE8"/>
                          </a:highlight>
                          <a:latin typeface="Century Schoolbook" panose="02040604050505020304" pitchFamily="18" charset="0"/>
                        </a:rPr>
                        <a:t>Day serve in the role (month)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Day serve Scaler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Age Scaler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innitiative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Join 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Length of Service (Year)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LoS Scaler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 Background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 Training &amp; Certification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 Day Serve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 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 Initiative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 Length of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050" b="1" i="0" u="none" strike="noStrike">
                          <a:solidFill>
                            <a:srgbClr val="000000"/>
                          </a:solidFill>
                          <a:effectLst/>
                          <a:highlight>
                            <a:srgbClr val="B7DEE8"/>
                          </a:highlight>
                          <a:latin typeface="Century Schoolbook" panose="02040604050505020304" pitchFamily="18" charset="0"/>
                        </a:rPr>
                        <a:t>Changeability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3136198641"/>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Juan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0366356"/>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Revina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6302648"/>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Steven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6383695"/>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Alvin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1777057"/>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highlight>
                            <a:srgbClr val="FFFF00"/>
                          </a:highlight>
                          <a:latin typeface="Century Schoolbook" panose="02040604050505020304" pitchFamily="18" charset="0"/>
                        </a:rPr>
                        <a:t>Heryanto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D" sz="1050" b="0" i="0" u="none" strike="noStrike">
                          <a:solidFill>
                            <a:srgbClr val="000000"/>
                          </a:solidFill>
                          <a:effectLst/>
                          <a:latin typeface="Century Schoolbook" panose="02040604050505020304" pitchFamily="18"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2705834"/>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Putri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7130000"/>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highlight>
                            <a:srgbClr val="DDD9C4"/>
                          </a:highlight>
                          <a:latin typeface="Century Schoolbook" panose="02040604050505020304" pitchFamily="18" charset="0"/>
                        </a:rPr>
                        <a:t>Suparno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ctr"/>
                      <a:r>
                        <a:rPr lang="en-ID" sz="105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2011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4968954"/>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highlight>
                            <a:srgbClr val="FFFF00"/>
                          </a:highlight>
                          <a:latin typeface="Century Schoolbook" panose="02040604050505020304" pitchFamily="18" charset="0"/>
                        </a:rPr>
                        <a:t>Amimi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D" sz="105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1993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2544956"/>
                  </a:ext>
                </a:extLst>
              </a:tr>
              <a:tr h="331991">
                <a:tc>
                  <a:txBody>
                    <a:bodyPr/>
                    <a:lstStyle/>
                    <a:p>
                      <a:pPr algn="ctr" fontAlgn="ctr"/>
                      <a:r>
                        <a:rPr lang="en-ID" sz="1050" b="0" i="0" u="none" strike="noStrike">
                          <a:solidFill>
                            <a:srgbClr val="000000"/>
                          </a:solidFill>
                          <a:effectLst/>
                          <a:latin typeface="Century Schoolbook" panose="02040604050505020304" pitchFamily="18"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highlight>
                            <a:srgbClr val="DDD9C4"/>
                          </a:highlight>
                          <a:latin typeface="Century Schoolbook" panose="02040604050505020304" pitchFamily="18" charset="0"/>
                        </a:rPr>
                        <a:t>Supriyanto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ctr"/>
                      <a:r>
                        <a:rPr lang="en-ID" sz="105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468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1985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dirty="0">
                          <a:solidFill>
                            <a:srgbClr val="000000"/>
                          </a:solidFill>
                          <a:effectLst/>
                          <a:latin typeface="Century Schoolbook" panose="02040604050505020304" pitchFamily="18" charset="0"/>
                        </a:rPr>
                        <a:t>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a:solidFill>
                            <a:srgbClr val="000000"/>
                          </a:solidFill>
                          <a:effectLst/>
                          <a:latin typeface="Century Schoolbook" panose="02040604050505020304" pitchFamily="18" charset="0"/>
                        </a:rPr>
                        <a:t>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050" b="0" i="0" u="none" strike="noStrike" dirty="0">
                          <a:solidFill>
                            <a:srgbClr val="000000"/>
                          </a:solidFill>
                          <a:effectLst/>
                          <a:latin typeface="Century Schoolbook" panose="02040604050505020304" pitchFamily="18" charset="0"/>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8562607"/>
                  </a:ext>
                </a:extLst>
              </a:tr>
            </a:tbl>
          </a:graphicData>
        </a:graphic>
      </p:graphicFrame>
    </p:spTree>
    <p:extLst>
      <p:ext uri="{BB962C8B-B14F-4D97-AF65-F5344CB8AC3E}">
        <p14:creationId xmlns:p14="http://schemas.microsoft.com/office/powerpoint/2010/main" val="249802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231612"/>
            <a:ext cx="9879437" cy="980844"/>
          </a:xfrm>
        </p:spPr>
        <p:txBody>
          <a:bodyPr/>
          <a:lstStyle/>
          <a:p>
            <a:r>
              <a:rPr lang="en-US" dirty="0"/>
              <a:t>Changeability percentage</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422022" y="5765149"/>
            <a:ext cx="9709315" cy="861239"/>
          </a:xfrm>
        </p:spPr>
        <p:txBody>
          <a:bodyPr/>
          <a:lstStyle/>
          <a:p>
            <a:r>
              <a:rPr lang="en-US" dirty="0"/>
              <a:t>The percentage of changeability is calculated by summing up the percentages of all factors that influence changeability</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graphicFrame>
        <p:nvGraphicFramePr>
          <p:cNvPr id="8" name="Table 7">
            <a:extLst>
              <a:ext uri="{FF2B5EF4-FFF2-40B4-BE49-F238E27FC236}">
                <a16:creationId xmlns:a16="http://schemas.microsoft.com/office/drawing/2014/main" id="{A469AEB3-E4E7-2DFF-9301-ED48C33DA45D}"/>
              </a:ext>
            </a:extLst>
          </p:cNvPr>
          <p:cNvGraphicFramePr>
            <a:graphicFrameLocks noGrp="1"/>
          </p:cNvGraphicFramePr>
          <p:nvPr>
            <p:extLst>
              <p:ext uri="{D42A27DB-BD31-4B8C-83A1-F6EECF244321}">
                <p14:modId xmlns:p14="http://schemas.microsoft.com/office/powerpoint/2010/main" val="3604721445"/>
              </p:ext>
            </p:extLst>
          </p:nvPr>
        </p:nvGraphicFramePr>
        <p:xfrm>
          <a:off x="1080830" y="1435386"/>
          <a:ext cx="10179048" cy="3608191"/>
        </p:xfrm>
        <a:graphic>
          <a:graphicData uri="http://schemas.openxmlformats.org/drawingml/2006/table">
            <a:tbl>
              <a:tblPr/>
              <a:tblGrid>
                <a:gridCol w="561720">
                  <a:extLst>
                    <a:ext uri="{9D8B030D-6E8A-4147-A177-3AD203B41FA5}">
                      <a16:colId xmlns:a16="http://schemas.microsoft.com/office/drawing/2014/main" val="1265373990"/>
                    </a:ext>
                  </a:extLst>
                </a:gridCol>
                <a:gridCol w="1174505">
                  <a:extLst>
                    <a:ext uri="{9D8B030D-6E8A-4147-A177-3AD203B41FA5}">
                      <a16:colId xmlns:a16="http://schemas.microsoft.com/office/drawing/2014/main" val="429483030"/>
                    </a:ext>
                  </a:extLst>
                </a:gridCol>
                <a:gridCol w="1140462">
                  <a:extLst>
                    <a:ext uri="{9D8B030D-6E8A-4147-A177-3AD203B41FA5}">
                      <a16:colId xmlns:a16="http://schemas.microsoft.com/office/drawing/2014/main" val="1876478192"/>
                    </a:ext>
                  </a:extLst>
                </a:gridCol>
                <a:gridCol w="1242593">
                  <a:extLst>
                    <a:ext uri="{9D8B030D-6E8A-4147-A177-3AD203B41FA5}">
                      <a16:colId xmlns:a16="http://schemas.microsoft.com/office/drawing/2014/main" val="3634976199"/>
                    </a:ext>
                  </a:extLst>
                </a:gridCol>
                <a:gridCol w="1242593">
                  <a:extLst>
                    <a:ext uri="{9D8B030D-6E8A-4147-A177-3AD203B41FA5}">
                      <a16:colId xmlns:a16="http://schemas.microsoft.com/office/drawing/2014/main" val="736512695"/>
                    </a:ext>
                  </a:extLst>
                </a:gridCol>
                <a:gridCol w="1242593">
                  <a:extLst>
                    <a:ext uri="{9D8B030D-6E8A-4147-A177-3AD203B41FA5}">
                      <a16:colId xmlns:a16="http://schemas.microsoft.com/office/drawing/2014/main" val="2309582946"/>
                    </a:ext>
                  </a:extLst>
                </a:gridCol>
                <a:gridCol w="1140462">
                  <a:extLst>
                    <a:ext uri="{9D8B030D-6E8A-4147-A177-3AD203B41FA5}">
                      <a16:colId xmlns:a16="http://schemas.microsoft.com/office/drawing/2014/main" val="3299088491"/>
                    </a:ext>
                  </a:extLst>
                </a:gridCol>
                <a:gridCol w="1106418">
                  <a:extLst>
                    <a:ext uri="{9D8B030D-6E8A-4147-A177-3AD203B41FA5}">
                      <a16:colId xmlns:a16="http://schemas.microsoft.com/office/drawing/2014/main" val="4266222457"/>
                    </a:ext>
                  </a:extLst>
                </a:gridCol>
                <a:gridCol w="1327702">
                  <a:extLst>
                    <a:ext uri="{9D8B030D-6E8A-4147-A177-3AD203B41FA5}">
                      <a16:colId xmlns:a16="http://schemas.microsoft.com/office/drawing/2014/main" val="2798168129"/>
                    </a:ext>
                  </a:extLst>
                </a:gridCol>
              </a:tblGrid>
              <a:tr h="814753">
                <a:tc>
                  <a:txBody>
                    <a:bodyPr/>
                    <a:lstStyle/>
                    <a:p>
                      <a:pPr algn="ctr" fontAlgn="ctr"/>
                      <a:r>
                        <a:rPr lang="en-ID" sz="1300" b="1" i="0" u="none" strike="noStrike">
                          <a:solidFill>
                            <a:srgbClr val="000000"/>
                          </a:solidFill>
                          <a:effectLst/>
                          <a:highlight>
                            <a:srgbClr val="92CDDC"/>
                          </a:highlight>
                          <a:latin typeface="Century Schoolbook" panose="02040604050505020304" pitchFamily="18"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ID" sz="1300" b="1" i="0" u="none" strike="noStrike">
                          <a:solidFill>
                            <a:srgbClr val="000000"/>
                          </a:solidFill>
                          <a:effectLst/>
                          <a:highlight>
                            <a:srgbClr val="B7DEE8"/>
                          </a:highlight>
                          <a:latin typeface="Century Schoolbook" panose="02040604050505020304" pitchFamily="18" charset="0"/>
                        </a:rPr>
                        <a:t>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300" b="1" i="0" u="none" strike="noStrike">
                          <a:solidFill>
                            <a:srgbClr val="000000"/>
                          </a:solidFill>
                          <a:effectLst/>
                          <a:highlight>
                            <a:srgbClr val="B7DEE8"/>
                          </a:highlight>
                          <a:latin typeface="Century Schoolbook" panose="02040604050505020304" pitchFamily="18" charset="0"/>
                        </a:rPr>
                        <a:t>% Background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7DEE8"/>
                    </a:solidFill>
                  </a:tcPr>
                </a:tc>
                <a:tc>
                  <a:txBody>
                    <a:bodyPr/>
                    <a:lstStyle/>
                    <a:p>
                      <a:pPr algn="ctr" fontAlgn="ctr"/>
                      <a:r>
                        <a:rPr lang="en-ID" sz="1300" b="1" i="0" u="none" strike="noStrike">
                          <a:solidFill>
                            <a:srgbClr val="000000"/>
                          </a:solidFill>
                          <a:effectLst/>
                          <a:highlight>
                            <a:srgbClr val="B7DEE8"/>
                          </a:highlight>
                          <a:latin typeface="Century Schoolbook" panose="02040604050505020304" pitchFamily="18" charset="0"/>
                        </a:rPr>
                        <a:t>% Training &amp; Certification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7DEE8"/>
                    </a:solidFill>
                  </a:tcPr>
                </a:tc>
                <a:tc>
                  <a:txBody>
                    <a:bodyPr/>
                    <a:lstStyle/>
                    <a:p>
                      <a:pPr algn="ctr" fontAlgn="ctr"/>
                      <a:r>
                        <a:rPr lang="en-ID" sz="1300" b="1" i="0" u="none" strike="noStrike">
                          <a:solidFill>
                            <a:srgbClr val="000000"/>
                          </a:solidFill>
                          <a:effectLst/>
                          <a:highlight>
                            <a:srgbClr val="B7DEE8"/>
                          </a:highlight>
                          <a:latin typeface="Century Schoolbook" panose="02040604050505020304" pitchFamily="18" charset="0"/>
                        </a:rPr>
                        <a:t>% Day Serve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7DEE8"/>
                    </a:solidFill>
                  </a:tcPr>
                </a:tc>
                <a:tc>
                  <a:txBody>
                    <a:bodyPr/>
                    <a:lstStyle/>
                    <a:p>
                      <a:pPr algn="ctr" fontAlgn="ctr"/>
                      <a:r>
                        <a:rPr lang="en-ID" sz="1300" b="1" i="0" u="none" strike="noStrike">
                          <a:solidFill>
                            <a:srgbClr val="000000"/>
                          </a:solidFill>
                          <a:effectLst/>
                          <a:highlight>
                            <a:srgbClr val="B7DEE8"/>
                          </a:highlight>
                          <a:latin typeface="Century Schoolbook" panose="02040604050505020304" pitchFamily="18" charset="0"/>
                        </a:rPr>
                        <a:t>% 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7DEE8"/>
                    </a:solidFill>
                  </a:tcPr>
                </a:tc>
                <a:tc>
                  <a:txBody>
                    <a:bodyPr/>
                    <a:lstStyle/>
                    <a:p>
                      <a:pPr algn="ctr" fontAlgn="ctr"/>
                      <a:r>
                        <a:rPr lang="en-ID" sz="1300" b="1" i="0" u="none" strike="noStrike" dirty="0">
                          <a:solidFill>
                            <a:srgbClr val="000000"/>
                          </a:solidFill>
                          <a:effectLst/>
                          <a:highlight>
                            <a:srgbClr val="B7DEE8"/>
                          </a:highlight>
                          <a:latin typeface="Century Schoolbook" panose="02040604050505020304" pitchFamily="18" charset="0"/>
                        </a:rPr>
                        <a:t>% Initiative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7DEE8"/>
                    </a:solidFill>
                  </a:tcPr>
                </a:tc>
                <a:tc>
                  <a:txBody>
                    <a:bodyPr/>
                    <a:lstStyle/>
                    <a:p>
                      <a:pPr algn="ctr" fontAlgn="ctr"/>
                      <a:r>
                        <a:rPr lang="en-ID" sz="1300" b="1" i="0" u="none" strike="noStrike">
                          <a:solidFill>
                            <a:srgbClr val="000000"/>
                          </a:solidFill>
                          <a:effectLst/>
                          <a:highlight>
                            <a:srgbClr val="B7DEE8"/>
                          </a:highlight>
                          <a:latin typeface="Century Schoolbook" panose="02040604050505020304" pitchFamily="18" charset="0"/>
                        </a:rPr>
                        <a:t>% Length of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7DEE8"/>
                    </a:solidFill>
                  </a:tcPr>
                </a:tc>
                <a:tc>
                  <a:txBody>
                    <a:bodyPr/>
                    <a:lstStyle/>
                    <a:p>
                      <a:pPr algn="ctr" fontAlgn="ctr"/>
                      <a:r>
                        <a:rPr lang="en-ID" sz="1300" b="1" i="0" u="none" strike="noStrike" dirty="0">
                          <a:solidFill>
                            <a:srgbClr val="000000"/>
                          </a:solidFill>
                          <a:effectLst/>
                          <a:highlight>
                            <a:srgbClr val="B7DEE8"/>
                          </a:highlight>
                          <a:latin typeface="Century Schoolbook" panose="02040604050505020304" pitchFamily="18" charset="0"/>
                        </a:rPr>
                        <a:t>Changeability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B7DEE8"/>
                    </a:solidFill>
                  </a:tcPr>
                </a:tc>
                <a:extLst>
                  <a:ext uri="{0D108BD9-81ED-4DB2-BD59-A6C34878D82A}">
                    <a16:rowId xmlns:a16="http://schemas.microsoft.com/office/drawing/2014/main" val="3091527120"/>
                  </a:ext>
                </a:extLst>
              </a:tr>
              <a:tr h="310382">
                <a:tc>
                  <a:txBody>
                    <a:bodyPr/>
                    <a:lstStyle/>
                    <a:p>
                      <a:pPr algn="ctr" fontAlgn="ctr"/>
                      <a:r>
                        <a:rPr lang="en-ID" sz="1300" b="0" i="0" u="none" strike="noStrike">
                          <a:solidFill>
                            <a:srgbClr val="000000"/>
                          </a:solidFill>
                          <a:effectLst/>
                          <a:latin typeface="Century Schoolbook" panose="02040604050505020304" pitchFamily="18"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Juan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2,5</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14,1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5568226"/>
                  </a:ext>
                </a:extLst>
              </a:tr>
              <a:tr h="310382">
                <a:tc>
                  <a:txBody>
                    <a:bodyPr/>
                    <a:lstStyle/>
                    <a:p>
                      <a:pPr algn="ctr" fontAlgn="ctr"/>
                      <a:r>
                        <a:rPr lang="en-ID" sz="130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Revina</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1,9</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13,9</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7873528"/>
                  </a:ext>
                </a:extLst>
              </a:tr>
              <a:tr h="310382">
                <a:tc>
                  <a:txBody>
                    <a:bodyPr/>
                    <a:lstStyle/>
                    <a:p>
                      <a:pPr algn="ctr" fontAlgn="ctr"/>
                      <a:r>
                        <a:rPr lang="en-ID" sz="130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Steven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3,1</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13,8</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3858208"/>
                  </a:ext>
                </a:extLst>
              </a:tr>
              <a:tr h="310382">
                <a:tc>
                  <a:txBody>
                    <a:bodyPr/>
                    <a:lstStyle/>
                    <a:p>
                      <a:pPr algn="ctr" fontAlgn="ctr"/>
                      <a:r>
                        <a:rPr lang="en-ID" sz="1300" b="0" i="0" u="none" strike="noStrike">
                          <a:solidFill>
                            <a:srgbClr val="000000"/>
                          </a:solidFill>
                          <a:effectLst/>
                          <a:latin typeface="Century Schoolbook" panose="02040604050505020304" pitchFamily="18"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Alvin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2,5</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13,5</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7444818"/>
                  </a:ext>
                </a:extLst>
              </a:tr>
              <a:tr h="310382">
                <a:tc>
                  <a:txBody>
                    <a:bodyPr/>
                    <a:lstStyle/>
                    <a:p>
                      <a:pPr algn="ctr" fontAlgn="ctr"/>
                      <a:r>
                        <a:rPr lang="en-ID" sz="1300" b="0" i="0" u="none" strike="noStrike">
                          <a:solidFill>
                            <a:srgbClr val="000000"/>
                          </a:solidFill>
                          <a:effectLst/>
                          <a:latin typeface="Century Schoolbook" panose="02040604050505020304" pitchFamily="18"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highlight>
                            <a:srgbClr val="FFFF00"/>
                          </a:highlight>
                          <a:latin typeface="Century Schoolbook" panose="02040604050505020304" pitchFamily="18" charset="0"/>
                        </a:rPr>
                        <a:t>Heryanto</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D" sz="1300" b="0" i="0" u="none" strike="noStrike">
                          <a:solidFill>
                            <a:srgbClr val="000000"/>
                          </a:solidFill>
                          <a:effectLst/>
                          <a:latin typeface="Century Schoolbook" panose="02040604050505020304" pitchFamily="18" charset="0"/>
                        </a:rPr>
                        <a:t>3,8</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13,3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63971030"/>
                  </a:ext>
                </a:extLst>
              </a:tr>
              <a:tr h="310382">
                <a:tc>
                  <a:txBody>
                    <a:bodyPr/>
                    <a:lstStyle/>
                    <a:p>
                      <a:pPr algn="ctr" fontAlgn="ctr"/>
                      <a:r>
                        <a:rPr lang="en-ID" sz="1300" b="0" i="0" u="none" strike="noStrike">
                          <a:solidFill>
                            <a:srgbClr val="000000"/>
                          </a:solidFill>
                          <a:effectLst/>
                          <a:latin typeface="Century Schoolbook" panose="02040604050505020304" pitchFamily="18"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Putri</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2,5</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dirty="0">
                          <a:solidFill>
                            <a:srgbClr val="000000"/>
                          </a:solidFill>
                          <a:effectLst/>
                          <a:latin typeface="Century Schoolbook" panose="02040604050505020304" pitchFamily="18" charset="0"/>
                        </a:rPr>
                        <a:t>12,7</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4840558"/>
                  </a:ext>
                </a:extLst>
              </a:tr>
              <a:tr h="310382">
                <a:tc>
                  <a:txBody>
                    <a:bodyPr/>
                    <a:lstStyle/>
                    <a:p>
                      <a:pPr algn="ctr" fontAlgn="ctr"/>
                      <a:r>
                        <a:rPr lang="en-ID" sz="1300" b="0" i="0" u="none" strike="noStrike">
                          <a:solidFill>
                            <a:srgbClr val="000000"/>
                          </a:solidFill>
                          <a:effectLst/>
                          <a:latin typeface="Century Schoolbook" panose="02040604050505020304" pitchFamily="18"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highlight>
                            <a:srgbClr val="DDD9C4"/>
                          </a:highlight>
                          <a:latin typeface="Century Schoolbook" panose="02040604050505020304" pitchFamily="18" charset="0"/>
                        </a:rPr>
                        <a:t>Suparno</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ctr"/>
                      <a:r>
                        <a:rPr lang="en-ID" sz="1300" b="0" i="0" u="none" strike="noStrike">
                          <a:solidFill>
                            <a:srgbClr val="000000"/>
                          </a:solidFill>
                          <a:effectLst/>
                          <a:latin typeface="Century Schoolbook" panose="02040604050505020304" pitchFamily="18" charset="0"/>
                        </a:rPr>
                        <a:t>1,3</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8,3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1938695"/>
                  </a:ext>
                </a:extLst>
              </a:tr>
              <a:tr h="310382">
                <a:tc>
                  <a:txBody>
                    <a:bodyPr/>
                    <a:lstStyle/>
                    <a:p>
                      <a:pPr algn="ctr" fontAlgn="ctr"/>
                      <a:r>
                        <a:rPr lang="en-ID" sz="1300" b="0" i="0" u="none" strike="noStrike">
                          <a:solidFill>
                            <a:srgbClr val="000000"/>
                          </a:solidFill>
                          <a:effectLst/>
                          <a:latin typeface="Century Schoolbook" panose="02040604050505020304" pitchFamily="18"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highlight>
                            <a:srgbClr val="FFFF00"/>
                          </a:highlight>
                          <a:latin typeface="Century Schoolbook" panose="02040604050505020304" pitchFamily="18" charset="0"/>
                        </a:rPr>
                        <a:t>Amimi</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D" sz="1300" b="0" i="0" u="none" strike="noStrike">
                          <a:solidFill>
                            <a:srgbClr val="000000"/>
                          </a:solidFill>
                          <a:effectLst/>
                          <a:latin typeface="Century Schoolbook" panose="02040604050505020304" pitchFamily="18" charset="0"/>
                        </a:rPr>
                        <a:t>1,3</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0,5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dirty="0">
                          <a:solidFill>
                            <a:srgbClr val="000000"/>
                          </a:solidFill>
                          <a:effectLst/>
                          <a:latin typeface="Century Schoolbook" panose="02040604050505020304" pitchFamily="18" charset="0"/>
                        </a:rPr>
                        <a:t>6,6</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8473121"/>
                  </a:ext>
                </a:extLst>
              </a:tr>
              <a:tr h="310382">
                <a:tc>
                  <a:txBody>
                    <a:bodyPr/>
                    <a:lstStyle/>
                    <a:p>
                      <a:pPr algn="ctr" fontAlgn="ctr"/>
                      <a:r>
                        <a:rPr lang="en-ID" sz="1300" b="0" i="0" u="none" strike="noStrike" dirty="0">
                          <a:solidFill>
                            <a:srgbClr val="000000"/>
                          </a:solidFill>
                          <a:effectLst/>
                          <a:latin typeface="Century Schoolbook" panose="02040604050505020304" pitchFamily="18"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highlight>
                            <a:srgbClr val="DDD9C4"/>
                          </a:highlight>
                          <a:latin typeface="Century Schoolbook" panose="02040604050505020304" pitchFamily="18" charset="0"/>
                        </a:rPr>
                        <a:t>Supriyanto</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ctr"/>
                      <a:r>
                        <a:rPr lang="en-ID" sz="1300" b="0" i="0" u="none" strike="noStrike">
                          <a:solidFill>
                            <a:srgbClr val="000000"/>
                          </a:solidFill>
                          <a:effectLst/>
                          <a:latin typeface="Century Schoolbook" panose="02040604050505020304" pitchFamily="18" charset="0"/>
                        </a:rPr>
                        <a:t>1,3</a:t>
                      </a:r>
                    </a:p>
                  </a:txBody>
                  <a:tcPr marL="0" marR="0" marT="0" marB="0" anchor="ctr">
                    <a:lnL w="12700"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fontAlgn="ctr"/>
                      <a:r>
                        <a:rPr lang="en-ID" sz="1300" b="0" i="0" u="none" strike="noStrike" dirty="0">
                          <a:solidFill>
                            <a:srgbClr val="000000"/>
                          </a:solidFill>
                          <a:effectLst/>
                          <a:latin typeface="Century Schoolbook" panose="02040604050505020304" pitchFamily="18"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entury Schoolbook" panose="02040604050505020304" pitchFamily="18" charset="0"/>
                        </a:rPr>
                        <a:t>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fontAlgn="ctr"/>
                      <a:r>
                        <a:rPr lang="en-ID" sz="1300" b="0" i="0" u="none" strike="noStrike" dirty="0">
                          <a:solidFill>
                            <a:srgbClr val="000000"/>
                          </a:solidFill>
                          <a:effectLst/>
                          <a:latin typeface="Century Schoolbook" panose="02040604050505020304" pitchFamily="18" charset="0"/>
                        </a:rPr>
                        <a:t>3,8</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00B05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2791395356"/>
                  </a:ext>
                </a:extLst>
              </a:tr>
            </a:tbl>
          </a:graphicData>
        </a:graphic>
      </p:graphicFrame>
      <p:sp>
        <p:nvSpPr>
          <p:cNvPr id="9" name="TextBox 8">
            <a:extLst>
              <a:ext uri="{FF2B5EF4-FFF2-40B4-BE49-F238E27FC236}">
                <a16:creationId xmlns:a16="http://schemas.microsoft.com/office/drawing/2014/main" id="{28D2332D-869E-9792-DF90-0F0C7EA5362C}"/>
              </a:ext>
            </a:extLst>
          </p:cNvPr>
          <p:cNvSpPr txBox="1"/>
          <p:nvPr/>
        </p:nvSpPr>
        <p:spPr>
          <a:xfrm>
            <a:off x="4650848" y="5214322"/>
            <a:ext cx="3678865" cy="400110"/>
          </a:xfrm>
          <a:prstGeom prst="rect">
            <a:avLst/>
          </a:prstGeom>
          <a:noFill/>
        </p:spPr>
        <p:txBody>
          <a:bodyPr wrap="square" rtlCol="0">
            <a:spAutoFit/>
          </a:bodyPr>
          <a:lstStyle/>
          <a:p>
            <a:pPr algn="ctr"/>
            <a:r>
              <a:rPr lang="en-US" sz="2000" b="1" dirty="0"/>
              <a:t>100 %</a:t>
            </a:r>
            <a:endParaRPr lang="en-ID" sz="2000" b="1" dirty="0"/>
          </a:p>
        </p:txBody>
      </p:sp>
      <p:sp>
        <p:nvSpPr>
          <p:cNvPr id="10" name="TextBox 9">
            <a:extLst>
              <a:ext uri="{FF2B5EF4-FFF2-40B4-BE49-F238E27FC236}">
                <a16:creationId xmlns:a16="http://schemas.microsoft.com/office/drawing/2014/main" id="{322969B3-7D30-33F3-CA31-7D6C8C0CEBA8}"/>
              </a:ext>
            </a:extLst>
          </p:cNvPr>
          <p:cNvSpPr txBox="1"/>
          <p:nvPr/>
        </p:nvSpPr>
        <p:spPr>
          <a:xfrm>
            <a:off x="9941441" y="5055286"/>
            <a:ext cx="1318437" cy="398861"/>
          </a:xfrm>
          <a:prstGeom prst="rect">
            <a:avLst/>
          </a:prstGeom>
          <a:noFill/>
        </p:spPr>
        <p:txBody>
          <a:bodyPr wrap="square" rtlCol="0">
            <a:spAutoFit/>
          </a:bodyPr>
          <a:lstStyle/>
          <a:p>
            <a:pPr algn="ctr"/>
            <a:r>
              <a:rPr lang="en-US" sz="2000" b="1" dirty="0"/>
              <a:t>100 %</a:t>
            </a:r>
            <a:endParaRPr lang="en-ID" sz="2000" b="1" dirty="0"/>
          </a:p>
        </p:txBody>
      </p:sp>
      <p:sp>
        <p:nvSpPr>
          <p:cNvPr id="11" name="Right Brace 10">
            <a:extLst>
              <a:ext uri="{FF2B5EF4-FFF2-40B4-BE49-F238E27FC236}">
                <a16:creationId xmlns:a16="http://schemas.microsoft.com/office/drawing/2014/main" id="{B798D74B-D16D-7820-0813-A88DF69277BE}"/>
              </a:ext>
            </a:extLst>
          </p:cNvPr>
          <p:cNvSpPr/>
          <p:nvPr/>
        </p:nvSpPr>
        <p:spPr>
          <a:xfrm rot="5400000">
            <a:off x="6259674" y="1623871"/>
            <a:ext cx="250351" cy="7113181"/>
          </a:xfrm>
          <a:prstGeom prst="rightBrace">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D"/>
          </a:p>
        </p:txBody>
      </p:sp>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800435"/>
            <a:ext cx="10511627" cy="548242"/>
          </a:xfrm>
        </p:spPr>
        <p:txBody>
          <a:bodyPr/>
          <a:lstStyle/>
          <a:p>
            <a:r>
              <a:rPr lang="en-US" dirty="0"/>
              <a:t>summarize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graphicFrame>
        <p:nvGraphicFramePr>
          <p:cNvPr id="11" name="Table 10">
            <a:extLst>
              <a:ext uri="{FF2B5EF4-FFF2-40B4-BE49-F238E27FC236}">
                <a16:creationId xmlns:a16="http://schemas.microsoft.com/office/drawing/2014/main" id="{7482FFE3-6E2D-551D-595E-69ADC059BAED}"/>
              </a:ext>
            </a:extLst>
          </p:cNvPr>
          <p:cNvGraphicFramePr>
            <a:graphicFrameLocks noGrp="1"/>
          </p:cNvGraphicFramePr>
          <p:nvPr>
            <p:extLst>
              <p:ext uri="{D42A27DB-BD31-4B8C-83A1-F6EECF244321}">
                <p14:modId xmlns:p14="http://schemas.microsoft.com/office/powerpoint/2010/main" val="4059831118"/>
              </p:ext>
            </p:extLst>
          </p:nvPr>
        </p:nvGraphicFramePr>
        <p:xfrm>
          <a:off x="637954" y="1691912"/>
          <a:ext cx="10898370" cy="4560028"/>
        </p:xfrm>
        <a:graphic>
          <a:graphicData uri="http://schemas.openxmlformats.org/drawingml/2006/table">
            <a:tbl>
              <a:tblPr/>
              <a:tblGrid>
                <a:gridCol w="406839">
                  <a:extLst>
                    <a:ext uri="{9D8B030D-6E8A-4147-A177-3AD203B41FA5}">
                      <a16:colId xmlns:a16="http://schemas.microsoft.com/office/drawing/2014/main" val="227066777"/>
                    </a:ext>
                  </a:extLst>
                </a:gridCol>
                <a:gridCol w="850664">
                  <a:extLst>
                    <a:ext uri="{9D8B030D-6E8A-4147-A177-3AD203B41FA5}">
                      <a16:colId xmlns:a16="http://schemas.microsoft.com/office/drawing/2014/main" val="2269594476"/>
                    </a:ext>
                  </a:extLst>
                </a:gridCol>
                <a:gridCol w="1504074">
                  <a:extLst>
                    <a:ext uri="{9D8B030D-6E8A-4147-A177-3AD203B41FA5}">
                      <a16:colId xmlns:a16="http://schemas.microsoft.com/office/drawing/2014/main" val="2687825661"/>
                    </a:ext>
                  </a:extLst>
                </a:gridCol>
                <a:gridCol w="1066143">
                  <a:extLst>
                    <a:ext uri="{9D8B030D-6E8A-4147-A177-3AD203B41FA5}">
                      <a16:colId xmlns:a16="http://schemas.microsoft.com/office/drawing/2014/main" val="4265489008"/>
                    </a:ext>
                  </a:extLst>
                </a:gridCol>
                <a:gridCol w="980384">
                  <a:extLst>
                    <a:ext uri="{9D8B030D-6E8A-4147-A177-3AD203B41FA5}">
                      <a16:colId xmlns:a16="http://schemas.microsoft.com/office/drawing/2014/main" val="3725941030"/>
                    </a:ext>
                  </a:extLst>
                </a:gridCol>
                <a:gridCol w="890947">
                  <a:extLst>
                    <a:ext uri="{9D8B030D-6E8A-4147-A177-3AD203B41FA5}">
                      <a16:colId xmlns:a16="http://schemas.microsoft.com/office/drawing/2014/main" val="2041327894"/>
                    </a:ext>
                  </a:extLst>
                </a:gridCol>
                <a:gridCol w="514499">
                  <a:extLst>
                    <a:ext uri="{9D8B030D-6E8A-4147-A177-3AD203B41FA5}">
                      <a16:colId xmlns:a16="http://schemas.microsoft.com/office/drawing/2014/main" val="4226829186"/>
                    </a:ext>
                  </a:extLst>
                </a:gridCol>
                <a:gridCol w="665738">
                  <a:extLst>
                    <a:ext uri="{9D8B030D-6E8A-4147-A177-3AD203B41FA5}">
                      <a16:colId xmlns:a16="http://schemas.microsoft.com/office/drawing/2014/main" val="2863034446"/>
                    </a:ext>
                  </a:extLst>
                </a:gridCol>
                <a:gridCol w="727379">
                  <a:extLst>
                    <a:ext uri="{9D8B030D-6E8A-4147-A177-3AD203B41FA5}">
                      <a16:colId xmlns:a16="http://schemas.microsoft.com/office/drawing/2014/main" val="397146130"/>
                    </a:ext>
                  </a:extLst>
                </a:gridCol>
                <a:gridCol w="1090765">
                  <a:extLst>
                    <a:ext uri="{9D8B030D-6E8A-4147-A177-3AD203B41FA5}">
                      <a16:colId xmlns:a16="http://schemas.microsoft.com/office/drawing/2014/main" val="2319179176"/>
                    </a:ext>
                  </a:extLst>
                </a:gridCol>
                <a:gridCol w="2200938">
                  <a:extLst>
                    <a:ext uri="{9D8B030D-6E8A-4147-A177-3AD203B41FA5}">
                      <a16:colId xmlns:a16="http://schemas.microsoft.com/office/drawing/2014/main" val="3453997952"/>
                    </a:ext>
                  </a:extLst>
                </a:gridCol>
              </a:tblGrid>
              <a:tr h="946571">
                <a:tc>
                  <a:txBody>
                    <a:bodyPr/>
                    <a:lstStyle/>
                    <a:p>
                      <a:pPr algn="ctr" fontAlgn="ctr"/>
                      <a:r>
                        <a:rPr lang="en-ID" sz="1100" b="1" i="0" u="none" strike="noStrike">
                          <a:solidFill>
                            <a:srgbClr val="000000"/>
                          </a:solidFill>
                          <a:effectLst/>
                          <a:highlight>
                            <a:srgbClr val="92CDDC"/>
                          </a:highlight>
                          <a:latin typeface="Century Schoolbook" panose="02040604050505020304" pitchFamily="18"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DDC"/>
                    </a:solidFill>
                  </a:tcPr>
                </a:tc>
                <a:tc>
                  <a:txBody>
                    <a:bodyPr/>
                    <a:lstStyle/>
                    <a:p>
                      <a:pPr algn="ctr" fontAlgn="ctr"/>
                      <a:r>
                        <a:rPr lang="en-ID" sz="1100" b="1" i="0" u="none" strike="noStrike">
                          <a:solidFill>
                            <a:srgbClr val="000000"/>
                          </a:solidFill>
                          <a:effectLst/>
                          <a:highlight>
                            <a:srgbClr val="B7DEE8"/>
                          </a:highlight>
                          <a:latin typeface="Century Schoolbook" panose="02040604050505020304" pitchFamily="18" charset="0"/>
                        </a:rPr>
                        <a:t>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100" b="1" i="0" u="none" strike="noStrike">
                          <a:solidFill>
                            <a:srgbClr val="000000"/>
                          </a:solidFill>
                          <a:effectLst/>
                          <a:highlight>
                            <a:srgbClr val="B7DEE8"/>
                          </a:highlight>
                          <a:latin typeface="Century Schoolbook" panose="02040604050505020304" pitchFamily="18" charset="0"/>
                        </a:rPr>
                        <a:t>Background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100" b="1" i="0" u="none" strike="noStrike">
                          <a:solidFill>
                            <a:srgbClr val="000000"/>
                          </a:solidFill>
                          <a:effectLst/>
                          <a:highlight>
                            <a:srgbClr val="B7DEE8"/>
                          </a:highlight>
                          <a:latin typeface="Century Schoolbook" panose="02040604050505020304" pitchFamily="18" charset="0"/>
                        </a:rPr>
                        <a:t>Training &amp; Certification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100" b="1" i="0" u="none" strike="noStrike">
                          <a:solidFill>
                            <a:srgbClr val="000000"/>
                          </a:solidFill>
                          <a:effectLst/>
                          <a:highlight>
                            <a:srgbClr val="B7DEE8"/>
                          </a:highlight>
                          <a:latin typeface="Century Schoolbook" panose="02040604050505020304" pitchFamily="18" charset="0"/>
                        </a:rPr>
                        <a:t>Position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1100" b="1" i="0" u="none" strike="noStrike">
                          <a:solidFill>
                            <a:srgbClr val="000000"/>
                          </a:solidFill>
                          <a:effectLst/>
                          <a:highlight>
                            <a:srgbClr val="B7DEE8"/>
                          </a:highlight>
                          <a:latin typeface="Century Schoolbook" panose="02040604050505020304" pitchFamily="18" charset="0"/>
                        </a:rPr>
                        <a:t>Day serve in the role (month)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100" b="1" i="0" u="none" strike="noStrike">
                          <a:solidFill>
                            <a:srgbClr val="000000"/>
                          </a:solidFill>
                          <a:effectLst/>
                          <a:highlight>
                            <a:srgbClr val="B7DEE8"/>
                          </a:highlight>
                          <a:latin typeface="Century Schoolbook" panose="02040604050505020304" pitchFamily="18" charset="0"/>
                        </a:rPr>
                        <a: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100" b="1" i="0" u="none" strike="noStrike">
                          <a:solidFill>
                            <a:srgbClr val="000000"/>
                          </a:solidFill>
                          <a:effectLst/>
                          <a:highlight>
                            <a:srgbClr val="B7DEE8"/>
                          </a:highlight>
                          <a:latin typeface="Century Schoolbook" panose="02040604050505020304" pitchFamily="18" charset="0"/>
                        </a:rPr>
                        <a:t>Join 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100" b="1" i="0" u="none" strike="noStrike">
                          <a:solidFill>
                            <a:srgbClr val="000000"/>
                          </a:solidFill>
                          <a:effectLst/>
                          <a:highlight>
                            <a:srgbClr val="B7DEE8"/>
                          </a:highlight>
                          <a:latin typeface="Century Schoolbook" panose="02040604050505020304" pitchFamily="18" charset="0"/>
                        </a:rPr>
                        <a:t>Length of Service (Year)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100" b="1" i="0" u="none" strike="noStrike">
                          <a:solidFill>
                            <a:srgbClr val="000000"/>
                          </a:solidFill>
                          <a:effectLst/>
                          <a:highlight>
                            <a:srgbClr val="B7DEE8"/>
                          </a:highlight>
                          <a:latin typeface="Century Schoolbook" panose="02040604050505020304" pitchFamily="18" charset="0"/>
                        </a:rPr>
                        <a:t>Changeability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ID" sz="1100" b="1" i="0" u="none" strike="noStrike" dirty="0">
                          <a:solidFill>
                            <a:srgbClr val="000000"/>
                          </a:solidFill>
                          <a:effectLst/>
                          <a:highlight>
                            <a:srgbClr val="B7DEE8"/>
                          </a:highlight>
                          <a:latin typeface="Century Schoolbook" panose="02040604050505020304" pitchFamily="18" charset="0"/>
                        </a:rPr>
                        <a:t>Business Unit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741659580"/>
                  </a:ext>
                </a:extLst>
              </a:tr>
              <a:tr h="360597">
                <a:tc>
                  <a:txBody>
                    <a:bodyPr/>
                    <a:lstStyle/>
                    <a:p>
                      <a:pPr algn="ctr" fontAlgn="ctr"/>
                      <a:r>
                        <a:rPr lang="en-ID" sz="1100" b="0" i="0" u="none" strike="noStrike">
                          <a:solidFill>
                            <a:srgbClr val="000000"/>
                          </a:solidFill>
                          <a:effectLst/>
                          <a:latin typeface="Century Schoolbook" panose="02040604050505020304" pitchFamily="18"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Juan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Psychology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Staff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14,1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ID" sz="1100" b="0" i="0" u="none" strike="noStrike">
                          <a:solidFill>
                            <a:srgbClr val="000000"/>
                          </a:solidFill>
                          <a:effectLst/>
                          <a:latin typeface="Century Schoolbook" panose="02040604050505020304" pitchFamily="18" charset="0"/>
                        </a:rPr>
                        <a:t>PT Gerindo &amp; KCS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9518860"/>
                  </a:ext>
                </a:extLst>
              </a:tr>
              <a:tr h="567943">
                <a:tc>
                  <a:txBody>
                    <a:bodyPr/>
                    <a:lstStyle/>
                    <a:p>
                      <a:pPr algn="ctr" fontAlgn="ctr"/>
                      <a:r>
                        <a:rPr lang="en-ID" sz="110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Revina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entury Schoolbook" panose="02040604050505020304" pitchFamily="18" charset="0"/>
                        </a:rPr>
                        <a:t>Accounting (as intern), not yet graduate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Staff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2022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13,9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ID" sz="1100" b="0" i="0" u="none" strike="noStrike">
                          <a:solidFill>
                            <a:srgbClr val="000000"/>
                          </a:solidFill>
                          <a:effectLst/>
                          <a:latin typeface="Century Schoolbook" panose="02040604050505020304" pitchFamily="18" charset="0"/>
                        </a:rPr>
                        <a:t>PT Agro Abadi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9331673"/>
                  </a:ext>
                </a:extLst>
              </a:tr>
              <a:tr h="360597">
                <a:tc>
                  <a:txBody>
                    <a:bodyPr/>
                    <a:lstStyle/>
                    <a:p>
                      <a:pPr algn="ctr" fontAlgn="ctr"/>
                      <a:r>
                        <a:rPr lang="en-ID" sz="1100" b="0" i="0" u="none" strike="noStrike">
                          <a:solidFill>
                            <a:srgbClr val="000000"/>
                          </a:solidFill>
                          <a:effectLst/>
                          <a:latin typeface="Century Schoolbook" panose="02040604050505020304"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Steven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IT, Logistic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SQL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Jr Supervisor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2019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13,8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ID" sz="1100" b="0" i="0" u="none" strike="noStrike">
                          <a:solidFill>
                            <a:srgbClr val="000000"/>
                          </a:solidFill>
                          <a:effectLst/>
                          <a:latin typeface="Century Schoolbook" panose="02040604050505020304" pitchFamily="18" charset="0"/>
                        </a:rPr>
                        <a:t>PT  Sindora &amp; Triomas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5804437"/>
                  </a:ext>
                </a:extLst>
              </a:tr>
              <a:tr h="360597">
                <a:tc>
                  <a:txBody>
                    <a:bodyPr/>
                    <a:lstStyle/>
                    <a:p>
                      <a:pPr algn="ctr" fontAlgn="ctr"/>
                      <a:r>
                        <a:rPr lang="en-ID" sz="1100" b="0" i="0" u="none" strike="noStrike">
                          <a:solidFill>
                            <a:srgbClr val="000000"/>
                          </a:solidFill>
                          <a:effectLst/>
                          <a:latin typeface="Century Schoolbook" panose="02040604050505020304" pitchFamily="18"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Alvin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Management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Jr Supervisor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13,5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ID" sz="1100" b="0" i="0" u="none" strike="noStrike">
                          <a:solidFill>
                            <a:srgbClr val="000000"/>
                          </a:solidFill>
                          <a:effectLst/>
                          <a:latin typeface="Century Schoolbook" panose="02040604050505020304" pitchFamily="18" charset="0"/>
                        </a:rPr>
                        <a:t>PT Agro Abadi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5136128"/>
                  </a:ext>
                </a:extLst>
              </a:tr>
              <a:tr h="521335">
                <a:tc>
                  <a:txBody>
                    <a:bodyPr/>
                    <a:lstStyle/>
                    <a:p>
                      <a:pPr algn="ctr" fontAlgn="ctr"/>
                      <a:r>
                        <a:rPr lang="en-ID" sz="1100" b="0" i="0" u="none" strike="noStrike">
                          <a:solidFill>
                            <a:srgbClr val="000000"/>
                          </a:solidFill>
                          <a:effectLst/>
                          <a:latin typeface="Century Schoolbook" panose="02040604050505020304" pitchFamily="18"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FFFF00"/>
                          </a:highlight>
                          <a:latin typeface="Century Schoolbook" panose="02040604050505020304" pitchFamily="18" charset="0"/>
                        </a:rPr>
                        <a:t>Heryanto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D" sz="1100" b="0" i="0" u="none" strike="noStrike">
                          <a:solidFill>
                            <a:srgbClr val="000000"/>
                          </a:solidFill>
                          <a:effectLst/>
                          <a:latin typeface="Century Schoolbook" panose="02040604050505020304" pitchFamily="18" charset="0"/>
                        </a:rPr>
                        <a:t>Electrical, Instrument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ISO, Leadership, Audit Internal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Manager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2014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13,3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ID" sz="1100" b="0" i="0" u="none" strike="noStrike">
                          <a:solidFill>
                            <a:srgbClr val="000000"/>
                          </a:solidFill>
                          <a:effectLst/>
                          <a:latin typeface="Century Schoolbook" panose="02040604050505020304" pitchFamily="18" charset="0"/>
                        </a:rPr>
                        <a:t>All Sector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5571785"/>
                  </a:ext>
                </a:extLst>
              </a:tr>
              <a:tr h="360597">
                <a:tc>
                  <a:txBody>
                    <a:bodyPr/>
                    <a:lstStyle/>
                    <a:p>
                      <a:pPr algn="ctr" fontAlgn="ctr"/>
                      <a:r>
                        <a:rPr lang="en-ID" sz="1100" b="0" i="0" u="none" strike="noStrike">
                          <a:solidFill>
                            <a:srgbClr val="000000"/>
                          </a:solidFill>
                          <a:effectLst/>
                          <a:latin typeface="Century Schoolbook" panose="02040604050505020304" pitchFamily="18"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Putri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Management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Staff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12,7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ID" sz="1100" b="0" i="0" u="none" strike="noStrike">
                          <a:solidFill>
                            <a:srgbClr val="000000"/>
                          </a:solidFill>
                          <a:effectLst/>
                          <a:latin typeface="Century Schoolbook" panose="02040604050505020304" pitchFamily="18" charset="0"/>
                        </a:rPr>
                        <a:t>PT SWS, KPU &amp; Ekadaya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350373"/>
                  </a:ext>
                </a:extLst>
              </a:tr>
              <a:tr h="360597">
                <a:tc>
                  <a:txBody>
                    <a:bodyPr/>
                    <a:lstStyle/>
                    <a:p>
                      <a:pPr algn="ctr" fontAlgn="ctr"/>
                      <a:r>
                        <a:rPr lang="en-ID" sz="1100" b="0" i="0" u="none" strike="noStrike">
                          <a:solidFill>
                            <a:srgbClr val="000000"/>
                          </a:solidFill>
                          <a:effectLst/>
                          <a:latin typeface="Century Schoolbook" panose="02040604050505020304" pitchFamily="18"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DDD9C4"/>
                          </a:highlight>
                          <a:latin typeface="Century Schoolbook" panose="02040604050505020304" pitchFamily="18" charset="0"/>
                        </a:rPr>
                        <a:t>Suparno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ctr"/>
                      <a:r>
                        <a:rPr lang="en-ID" sz="1100" b="0" i="0" u="none" strike="noStrike">
                          <a:solidFill>
                            <a:srgbClr val="000000"/>
                          </a:solidFill>
                          <a:effectLst/>
                          <a:latin typeface="Century Schoolbook" panose="02040604050505020304" pitchFamily="18" charset="0"/>
                        </a:rPr>
                        <a:t>Senior High School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Staff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2011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ID" sz="1100" b="0" i="0" u="none" strike="noStrike">
                          <a:solidFill>
                            <a:srgbClr val="000000"/>
                          </a:solidFill>
                          <a:effectLst/>
                          <a:latin typeface="Century Schoolbook" panose="02040604050505020304" pitchFamily="18" charset="0"/>
                        </a:rPr>
                        <a:t>Fishery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5025546"/>
                  </a:ext>
                </a:extLst>
              </a:tr>
              <a:tr h="360597">
                <a:tc>
                  <a:txBody>
                    <a:bodyPr/>
                    <a:lstStyle/>
                    <a:p>
                      <a:pPr algn="ctr" fontAlgn="ctr"/>
                      <a:r>
                        <a:rPr lang="en-ID" sz="1100" b="0" i="0" u="none" strike="noStrike">
                          <a:solidFill>
                            <a:srgbClr val="000000"/>
                          </a:solidFill>
                          <a:effectLst/>
                          <a:latin typeface="Century Schoolbook" panose="02040604050505020304" pitchFamily="18"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FFFF00"/>
                          </a:highlight>
                          <a:latin typeface="Century Schoolbook" panose="02040604050505020304" pitchFamily="18" charset="0"/>
                        </a:rPr>
                        <a:t>Amimi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D" sz="1100" b="0" i="0" u="none" strike="noStrike">
                          <a:solidFill>
                            <a:srgbClr val="000000"/>
                          </a:solidFill>
                          <a:effectLst/>
                          <a:latin typeface="Century Schoolbook" panose="02040604050505020304" pitchFamily="18" charset="0"/>
                        </a:rPr>
                        <a:t>Senior High School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Sr Supervisor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1993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ID" sz="1100" b="0" i="0" u="none" strike="noStrike">
                          <a:solidFill>
                            <a:srgbClr val="000000"/>
                          </a:solidFill>
                          <a:effectLst/>
                          <a:latin typeface="Century Schoolbook" panose="02040604050505020304" pitchFamily="18" charset="0"/>
                        </a:rPr>
                        <a:t>PT Sindora &amp; Triomas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5806395"/>
                  </a:ext>
                </a:extLst>
              </a:tr>
              <a:tr h="360597">
                <a:tc>
                  <a:txBody>
                    <a:bodyPr/>
                    <a:lstStyle/>
                    <a:p>
                      <a:pPr algn="ctr" fontAlgn="ctr"/>
                      <a:r>
                        <a:rPr lang="en-ID" sz="1100" b="0" i="0" u="none" strike="noStrike">
                          <a:solidFill>
                            <a:srgbClr val="000000"/>
                          </a:solidFill>
                          <a:effectLst/>
                          <a:latin typeface="Century Schoolbook" panose="02040604050505020304" pitchFamily="18"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DDD9C4"/>
                          </a:highlight>
                          <a:latin typeface="Century Schoolbook" panose="02040604050505020304" pitchFamily="18" charset="0"/>
                        </a:rPr>
                        <a:t>Supriyanto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ctr"/>
                      <a:r>
                        <a:rPr lang="en-ID" sz="1100" b="0" i="0" u="none" strike="noStrike">
                          <a:solidFill>
                            <a:srgbClr val="000000"/>
                          </a:solidFill>
                          <a:effectLst/>
                          <a:latin typeface="Century Schoolbook" panose="02040604050505020304" pitchFamily="18" charset="0"/>
                        </a:rPr>
                        <a:t>Senior High School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Sr Supervisor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468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1985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entury Schoolbook" panose="02040604050505020304" pitchFamily="18" charset="0"/>
                        </a:rPr>
                        <a:t>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highlight>
                            <a:srgbClr val="EBF1DE"/>
                          </a:highlight>
                          <a:latin typeface="Century Schoolbook" panose="02040604050505020304" pitchFamily="18" charset="0"/>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sv-SE" sz="1100" b="0" i="0" u="none" strike="noStrike" dirty="0">
                          <a:solidFill>
                            <a:srgbClr val="000000"/>
                          </a:solidFill>
                          <a:effectLst/>
                          <a:latin typeface="Century Schoolbook" panose="02040604050505020304" pitchFamily="18" charset="0"/>
                        </a:rPr>
                        <a:t>PT Panca Eka &amp; Seraya International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808054"/>
                  </a:ext>
                </a:extLst>
              </a:tr>
            </a:tbl>
          </a:graphicData>
        </a:graphic>
      </p:graphicFrame>
    </p:spTree>
    <p:extLst>
      <p:ext uri="{BB962C8B-B14F-4D97-AF65-F5344CB8AC3E}">
        <p14:creationId xmlns:p14="http://schemas.microsoft.com/office/powerpoint/2010/main" val="168621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692943"/>
            <a:ext cx="7631709" cy="767714"/>
          </a:xfrm>
        </p:spPr>
        <p:txBody>
          <a:bodyPr/>
          <a:lstStyle/>
          <a:p>
            <a:r>
              <a:rPr lang="en-US" dirty="0"/>
              <a:t>Conclusion</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691115" y="2021682"/>
            <a:ext cx="9444038" cy="4143375"/>
          </a:xfrm>
        </p:spPr>
        <p:txBody>
          <a:bodyPr>
            <a:normAutofit/>
          </a:bodyPr>
          <a:lstStyle/>
          <a:p>
            <a:pPr algn="just"/>
            <a:r>
              <a:rPr lang="en-US" sz="2000" dirty="0"/>
              <a:t>Personnel who are older and have longer tenures tend to have lower changeability. </a:t>
            </a:r>
          </a:p>
          <a:p>
            <a:pPr algn="just"/>
            <a:r>
              <a:rPr lang="en-US" sz="2000" dirty="0" err="1"/>
              <a:t>Amimi</a:t>
            </a:r>
            <a:r>
              <a:rPr lang="en-US" sz="2000" dirty="0"/>
              <a:t> is considered to need development or possibly rotation if feasible. However, </a:t>
            </a:r>
            <a:r>
              <a:rPr lang="en-US" sz="2000" dirty="0" err="1"/>
              <a:t>Amimi's</a:t>
            </a:r>
            <a:r>
              <a:rPr lang="en-US" sz="2000" dirty="0"/>
              <a:t> role is not deemed to have a significant impact on the overall performance of the Procurement Department.</a:t>
            </a:r>
          </a:p>
          <a:p>
            <a:pPr algn="just"/>
            <a:r>
              <a:rPr lang="en-US" sz="2000" dirty="0"/>
              <a:t>Heryanto, currently serving as Department Manager, ranks fifth in changeability. His superior experience, background and certifications compared to others are his advantages. Performance monitoring is crucial given that he has recently been appointed to this position. In this regard, changeability should still be assessed as high during this transition period.</a:t>
            </a:r>
          </a:p>
          <a:p>
            <a:pPr algn="just"/>
            <a:r>
              <a:rPr lang="en-US" sz="2000" dirty="0"/>
              <a:t>The other personnel are considered to have acceptable changeability. One important consideration is adequate leadership in providing instructions and targets to each personnel.</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231612"/>
            <a:ext cx="9879437" cy="980844"/>
          </a:xfrm>
        </p:spPr>
        <p:txBody>
          <a:bodyPr/>
          <a:lstStyle/>
          <a:p>
            <a:r>
              <a:rPr lang="en-US" dirty="0"/>
              <a:t>Recommendation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7" name="Content Placeholder 7">
            <a:extLst>
              <a:ext uri="{FF2B5EF4-FFF2-40B4-BE49-F238E27FC236}">
                <a16:creationId xmlns:a16="http://schemas.microsoft.com/office/drawing/2014/main" id="{CF7FB54D-3B0C-0B80-91F6-E4EE8D52FA7E}"/>
              </a:ext>
            </a:extLst>
          </p:cNvPr>
          <p:cNvSpPr txBox="1">
            <a:spLocks/>
          </p:cNvSpPr>
          <p:nvPr/>
        </p:nvSpPr>
        <p:spPr>
          <a:xfrm>
            <a:off x="871868" y="1925989"/>
            <a:ext cx="10738885" cy="4143375"/>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Improving leadership and implementing training and development programs for Procurement personnel, especially targeted at the department manager, is highly recommended in this case. It would be beneficial to integrate the Learning and Development (L&amp;D) function into HR. To save costs, L&amp;D should avoid using external trainers. If possible, competent HR staff can be trained, and later, these staff members can conduct sharing sessions across the entire </a:t>
            </a:r>
            <a:r>
              <a:rPr lang="en-US" sz="2000" dirty="0" err="1"/>
              <a:t>Panca</a:t>
            </a:r>
            <a:r>
              <a:rPr lang="en-US" sz="2000" dirty="0"/>
              <a:t> Eka Group. Training programs such as 7 habits, change management, and company core values are essential for changing mindsets and can also enhance employee ownership and integrity. </a:t>
            </a:r>
          </a:p>
          <a:p>
            <a:pPr algn="just"/>
            <a:r>
              <a:rPr lang="en-US" sz="2000" dirty="0"/>
              <a:t>SOP, as a fundamental aspect and foundation, should be implemented across the entire </a:t>
            </a:r>
            <a:r>
              <a:rPr lang="en-US" sz="2000" dirty="0" err="1"/>
              <a:t>Panca</a:t>
            </a:r>
            <a:r>
              <a:rPr lang="en-US" sz="2000" dirty="0"/>
              <a:t> Eka group. It would be beneficial to discuss this collectively to ensure that goals and visions are achieved effectively. This approach will also positively impact the management system and the company's sustainability.</a:t>
            </a:r>
          </a:p>
        </p:txBody>
      </p:sp>
    </p:spTree>
    <p:extLst>
      <p:ext uri="{BB962C8B-B14F-4D97-AF65-F5344CB8AC3E}">
        <p14:creationId xmlns:p14="http://schemas.microsoft.com/office/powerpoint/2010/main" val="143858434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{8D4C6AEF-A8D6-4512-8122-98EA30DA171B}tf78438558_win32</Template>
  <TotalTime>270</TotalTime>
  <Words>1163</Words>
  <Application>Microsoft Office PowerPoint</Application>
  <PresentationFormat>Widescreen</PresentationFormat>
  <Paragraphs>444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Century Schoolbook</vt:lpstr>
      <vt:lpstr>Sabon Next LT</vt:lpstr>
      <vt:lpstr>Custom</vt:lpstr>
      <vt:lpstr>Changeability of procurement personnel</vt:lpstr>
      <vt:lpstr>Changeability</vt:lpstr>
      <vt:lpstr>Method of measurement</vt:lpstr>
      <vt:lpstr>The factors considered in determining changeability</vt:lpstr>
      <vt:lpstr>Measurement</vt:lpstr>
      <vt:lpstr>Changeability percentage</vt:lpstr>
      <vt:lpstr>summarize</vt:lpstr>
      <vt:lpstr>Conclusion</vt:lpstr>
      <vt:lpstr>Recommendation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Changeability of procurement personnel</dc:title>
  <dc:subject/>
  <dc:creator>Vincent Tristan</dc:creator>
  <cp:lastModifiedBy>Vincent Tristan</cp:lastModifiedBy>
  <cp:revision>7</cp:revision>
  <dcterms:created xsi:type="dcterms:W3CDTF">2024-05-13T01:09:11Z</dcterms:created>
  <dcterms:modified xsi:type="dcterms:W3CDTF">2024-05-27T07:44:21Z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